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</p:sldIdLst>
  <p:sldSz cy="5143500" cx="9144000"/>
  <p:notesSz cx="6858000" cy="9144000"/>
  <p:embeddedFontLst>
    <p:embeddedFont>
      <p:font typeface="Raleway"/>
      <p:regular r:id="rId52"/>
      <p:bold r:id="rId53"/>
      <p:italic r:id="rId54"/>
      <p:boldItalic r:id="rId55"/>
    </p:embeddedFont>
    <p:embeddedFont>
      <p:font typeface="Montserrat"/>
      <p:regular r:id="rId56"/>
      <p:bold r:id="rId57"/>
      <p:italic r:id="rId58"/>
      <p:boldItalic r:id="rId5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font" Target="fonts/Raleway-bold.fntdata"/><Relationship Id="rId52" Type="http://schemas.openxmlformats.org/officeDocument/2006/relationships/font" Target="fonts/Raleway-regular.fntdata"/><Relationship Id="rId11" Type="http://schemas.openxmlformats.org/officeDocument/2006/relationships/slide" Target="slides/slide6.xml"/><Relationship Id="rId55" Type="http://schemas.openxmlformats.org/officeDocument/2006/relationships/font" Target="fonts/Raleway-boldItalic.fntdata"/><Relationship Id="rId10" Type="http://schemas.openxmlformats.org/officeDocument/2006/relationships/slide" Target="slides/slide5.xml"/><Relationship Id="rId54" Type="http://schemas.openxmlformats.org/officeDocument/2006/relationships/font" Target="fonts/Raleway-italic.fntdata"/><Relationship Id="rId13" Type="http://schemas.openxmlformats.org/officeDocument/2006/relationships/slide" Target="slides/slide8.xml"/><Relationship Id="rId57" Type="http://schemas.openxmlformats.org/officeDocument/2006/relationships/font" Target="fonts/Montserrat-bold.fntdata"/><Relationship Id="rId12" Type="http://schemas.openxmlformats.org/officeDocument/2006/relationships/slide" Target="slides/slide7.xml"/><Relationship Id="rId56" Type="http://schemas.openxmlformats.org/officeDocument/2006/relationships/font" Target="fonts/Montserrat-regular.fntdata"/><Relationship Id="rId15" Type="http://schemas.openxmlformats.org/officeDocument/2006/relationships/slide" Target="slides/slide10.xml"/><Relationship Id="rId59" Type="http://schemas.openxmlformats.org/officeDocument/2006/relationships/font" Target="fonts/Montserrat-boldItalic.fntdata"/><Relationship Id="rId14" Type="http://schemas.openxmlformats.org/officeDocument/2006/relationships/slide" Target="slides/slide9.xml"/><Relationship Id="rId58" Type="http://schemas.openxmlformats.org/officeDocument/2006/relationships/font" Target="fonts/Montserrat-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0fbe3f13c4_0_4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0fbe3f13c4_0_4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0fbe3f13c4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0fbe3f13c4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0fbe3f13c4_0_3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0fbe3f13c4_0_3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0fbe3f13c4_0_3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0fbe3f13c4_0_3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0fbe3f13c4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0fbe3f13c4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0fbe3f13c4_0_3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30fbe3f13c4_0_3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0fbe3f13c4_0_3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0fbe3f13c4_0_3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0fbe3f13c4_0_3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0fbe3f13c4_0_3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0fbe3f13c4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30fbe3f13c4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0fbe3f13c4_0_3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30fbe3f13c4_0_3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0fbe3f13c4_0_3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30fbe3f13c4_0_3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0fbe3f13c4_0_4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0fbe3f13c4_0_4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30fbe3f13c4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30fbe3f13c4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0fbe3f13c4_0_4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30fbe3f13c4_0_4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0fbe3f13c4_0_4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0fbe3f13c4_0_4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0fbe3f13c4_0_4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30fbe3f13c4_0_4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0fbe3f13c4_0_4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0fbe3f13c4_0_4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30fbe3f13c4_0_4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30fbe3f13c4_0_4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0fbe3f13c4_0_4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30fbe3f13c4_0_4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30fbe3f13c4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30fbe3f13c4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30fbe3f13c4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30fbe3f13c4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30fbe3f13c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30fbe3f13c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30fbe3f13c4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30fbe3f13c4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30fbe3f13c4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30fbe3f13c4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30fbe3f13c4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30fbe3f13c4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30fbe3f13c4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30fbe3f13c4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30fbe3f13c4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30fbe3f13c4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30fbe3f13c4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30fbe3f13c4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30fbe3f13c4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30fbe3f13c4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30fbe3f13c4_0_2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30fbe3f13c4_0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30fbe3f13c4_0_2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30fbe3f13c4_0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30fbe3f13c4_0_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30fbe3f13c4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0fbe3f13c4_0_3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0fbe3f13c4_0_3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30fbe3f13c4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30fbe3f13c4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30fbe3f13c4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30fbe3f13c4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30fbe3f13c4_0_4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30fbe3f13c4_0_4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30fbe3f13c4_0_2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30fbe3f13c4_0_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30fbe3f13c4_0_4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30fbe3f13c4_0_4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30fbe3f13c4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30fbe3f13c4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30fbe3f13c4_0_4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30fbe3f13c4_0_4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0fbe3f13c4_0_3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0fbe3f13c4_0_3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0fbe3f13c4_0_3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0fbe3f13c4_0_3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0fbe3f13c4_0_3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0fbe3f13c4_0_3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0fbe3f13c4_0_3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0fbe3f13c4_0_3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0fbe3f13c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0fbe3f13c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gif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5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6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7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8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3500" y="0"/>
            <a:ext cx="619698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aleway"/>
                <a:ea typeface="Raleway"/>
                <a:cs typeface="Raleway"/>
                <a:sym typeface="Raleway"/>
              </a:rPr>
              <a:t>Singly Linked List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12" name="Google Shape;112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Each node points to the next node in the list.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3" name="Google Shape;11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4850" y="2571738"/>
            <a:ext cx="7734300" cy="210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aleway"/>
                <a:ea typeface="Raleway"/>
                <a:cs typeface="Raleway"/>
                <a:sym typeface="Raleway"/>
              </a:rPr>
              <a:t>Singly Linked List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19" name="Google Shape;119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Each node points to the next node in the list.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It allows traversal in one direction (forward).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0" name="Google Shape;12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4850" y="2571738"/>
            <a:ext cx="7734300" cy="210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aleway"/>
                <a:ea typeface="Raleway"/>
                <a:cs typeface="Raleway"/>
                <a:sym typeface="Raleway"/>
              </a:rPr>
              <a:t>Singly Linked List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26" name="Google Shape;126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Each node points to the next node in the list.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It allows traversal in one direction (forward).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The last node points to null, indicating the end of the list.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7" name="Google Shape;12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4850" y="2571738"/>
            <a:ext cx="7734300" cy="210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aleway"/>
                <a:ea typeface="Raleway"/>
                <a:cs typeface="Raleway"/>
                <a:sym typeface="Raleway"/>
              </a:rPr>
              <a:t>How to create an array?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aleway"/>
                <a:ea typeface="Raleway"/>
                <a:cs typeface="Raleway"/>
                <a:sym typeface="Raleway"/>
              </a:rPr>
              <a:t>How to create an array?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8" name="Google Shape;138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int myArray[5];  // Declares an integer array of size 5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aleway"/>
                <a:ea typeface="Raleway"/>
                <a:cs typeface="Raleway"/>
                <a:sym typeface="Raleway"/>
              </a:rPr>
              <a:t>How to create an array?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44" name="Google Shape;144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int myArray[5];  // Declares an integer array of size 5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int myArray[5] = {1, 2, 3, 4, 5};  // Initializes with values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aleway"/>
                <a:ea typeface="Raleway"/>
                <a:cs typeface="Raleway"/>
                <a:sym typeface="Raleway"/>
              </a:rPr>
              <a:t>How to create an array?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50" name="Google Shape;150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int myArray[5];  // Declares an integer array of size 5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int myArray[5] = {1, 2, 3, 4, 5};  // Initializes with values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int size = 10;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int* dynamicArray = new int[size];  // Creates a dynamic array of size 10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Raleway"/>
                <a:ea typeface="Raleway"/>
                <a:cs typeface="Raleway"/>
                <a:sym typeface="Raleway"/>
              </a:rPr>
              <a:t>Why Can’t We Create a Singly Linked List like arrays?</a:t>
            </a:r>
            <a:endParaRPr sz="36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Raleway"/>
                <a:ea typeface="Raleway"/>
                <a:cs typeface="Raleway"/>
                <a:sym typeface="Raleway"/>
              </a:rPr>
              <a:t>Why Can’t We Create a Singly Linked List like arrays?</a:t>
            </a:r>
            <a:endParaRPr sz="36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61" name="Google Shape;161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C++ provides many standard data structures in the STL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Raleway"/>
                <a:ea typeface="Raleway"/>
                <a:cs typeface="Raleway"/>
                <a:sym typeface="Raleway"/>
              </a:rPr>
              <a:t>Why Can’t We Create a Singly Linked List like arrays?</a:t>
            </a:r>
            <a:endParaRPr sz="36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67" name="Google Shape;167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C++ provides many standard data structures in the STL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Array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Vector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List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ctrTitle"/>
          </p:nvPr>
        </p:nvSpPr>
        <p:spPr>
          <a:xfrm>
            <a:off x="311708" y="1506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aleway"/>
                <a:ea typeface="Raleway"/>
                <a:cs typeface="Raleway"/>
                <a:sym typeface="Raleway"/>
              </a:rPr>
              <a:t>Implementing a Linked List in C++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Raleway"/>
                <a:ea typeface="Raleway"/>
                <a:cs typeface="Raleway"/>
                <a:sym typeface="Raleway"/>
              </a:rPr>
              <a:t>Why Can’t We Create a Singly Linked List like arrays?</a:t>
            </a:r>
            <a:endParaRPr sz="36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73" name="Google Shape;173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C++ provides many standard data structures in the STL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Array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Vector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List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It does not include a singly linked list specifically.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aleway"/>
                <a:ea typeface="Raleway"/>
                <a:cs typeface="Raleway"/>
                <a:sym typeface="Raleway"/>
              </a:rPr>
              <a:t>So how to create Singly Linked List in C++?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aleway"/>
                <a:ea typeface="Raleway"/>
                <a:cs typeface="Raleway"/>
                <a:sym typeface="Raleway"/>
              </a:rPr>
              <a:t>So how to create Singly Linked List in C++?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84" name="Google Shape;184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Creating a Custom Data Structure in C++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aleway"/>
                <a:ea typeface="Raleway"/>
                <a:cs typeface="Raleway"/>
                <a:sym typeface="Raleway"/>
              </a:rPr>
              <a:t>So how to create Singly Linked List in C++?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90" name="Google Shape;190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Creating a Custom Data Structure in C++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Define the Data Structure's Purpose and Requirements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aleway"/>
                <a:ea typeface="Raleway"/>
                <a:cs typeface="Raleway"/>
                <a:sym typeface="Raleway"/>
              </a:rPr>
              <a:t>So how to create Singly Linked List in C++?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96" name="Google Shape;196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Creating a Custom Data Structure in C++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Define the Data Structure's Purpose and Requirements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Choose a Data Representation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aleway"/>
                <a:ea typeface="Raleway"/>
                <a:cs typeface="Raleway"/>
                <a:sym typeface="Raleway"/>
              </a:rPr>
              <a:t>So how to create Singly Linked List in C++?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02" name="Google Shape;202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Creating a Custom Data Structure in C++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Define the Data Structure's Purpose and Requirements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Choose a Data Representation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Design the Node Structure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aleway"/>
                <a:ea typeface="Raleway"/>
                <a:cs typeface="Raleway"/>
                <a:sym typeface="Raleway"/>
              </a:rPr>
              <a:t>So how to create Singly Linked List in C++?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08" name="Google Shape;208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Creating a Custom Data Structure in C++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Define the Data Structure's Purpose and Requirements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Choose a Data Representation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Design the Node Structure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Create the Main Data Structure Class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aleway"/>
                <a:ea typeface="Raleway"/>
                <a:cs typeface="Raleway"/>
                <a:sym typeface="Raleway"/>
              </a:rPr>
              <a:t>So how to create Singly Linked List in C++?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14" name="Google Shape;214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Creating a Custom Data Structure in C++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Define the Data Structure's Purpose and Requirements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Choose a Data Representation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Design the Node Structure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Create the Main Data Structure Class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Implement Core Operations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aleway"/>
                <a:ea typeface="Raleway"/>
                <a:cs typeface="Raleway"/>
                <a:sym typeface="Raleway"/>
              </a:rPr>
              <a:t>Design the Node Structure 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220" name="Google Shape;220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2938" y="1314025"/>
            <a:ext cx="5138125" cy="327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aleway"/>
                <a:ea typeface="Raleway"/>
                <a:cs typeface="Raleway"/>
                <a:sym typeface="Raleway"/>
              </a:rPr>
              <a:t>Example of Node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26" name="Google Shape;226;p41"/>
          <p:cNvSpPr/>
          <p:nvPr/>
        </p:nvSpPr>
        <p:spPr>
          <a:xfrm>
            <a:off x="2698175" y="2571750"/>
            <a:ext cx="870300" cy="649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7" name="Google Shape;227;p41"/>
          <p:cNvSpPr/>
          <p:nvPr/>
        </p:nvSpPr>
        <p:spPr>
          <a:xfrm>
            <a:off x="3568475" y="2571750"/>
            <a:ext cx="870300" cy="649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Pointer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28" name="Google Shape;228;p41"/>
          <p:cNvCxnSpPr>
            <a:stCxn id="227" idx="3"/>
          </p:cNvCxnSpPr>
          <p:nvPr/>
        </p:nvCxnSpPr>
        <p:spPr>
          <a:xfrm>
            <a:off x="4438775" y="2896500"/>
            <a:ext cx="600900" cy="12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229" name="Google Shape;229;p41"/>
          <p:cNvSpPr/>
          <p:nvPr/>
        </p:nvSpPr>
        <p:spPr>
          <a:xfrm>
            <a:off x="5039675" y="2571750"/>
            <a:ext cx="870300" cy="649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nullptr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aleway"/>
                <a:ea typeface="Raleway"/>
                <a:cs typeface="Raleway"/>
                <a:sym typeface="Raleway"/>
              </a:rPr>
              <a:t>Introduction to Linked List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5" name="Google Shape;65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Definition: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A linked list is a linear data structure that consists of a sequence of elements called nodes, where each node contains two parts: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2"/>
          <p:cNvSpPr/>
          <p:nvPr/>
        </p:nvSpPr>
        <p:spPr>
          <a:xfrm>
            <a:off x="2376925" y="2013250"/>
            <a:ext cx="2259900" cy="1753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b="1" lang="en">
                <a:latin typeface="Raleway"/>
                <a:ea typeface="Raleway"/>
                <a:cs typeface="Raleway"/>
                <a:sym typeface="Raleway"/>
              </a:rPr>
              <a:t>Example of Node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42"/>
          <p:cNvSpPr/>
          <p:nvPr/>
        </p:nvSpPr>
        <p:spPr>
          <a:xfrm>
            <a:off x="2698175" y="2571750"/>
            <a:ext cx="870300" cy="649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37" name="Google Shape;237;p42"/>
          <p:cNvSpPr/>
          <p:nvPr/>
        </p:nvSpPr>
        <p:spPr>
          <a:xfrm>
            <a:off x="3568475" y="2571750"/>
            <a:ext cx="870300" cy="649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Pointer</a:t>
            </a:r>
            <a:endParaRPr/>
          </a:p>
        </p:txBody>
      </p:sp>
      <p:cxnSp>
        <p:nvCxnSpPr>
          <p:cNvPr id="238" name="Google Shape;238;p42"/>
          <p:cNvCxnSpPr>
            <a:stCxn id="237" idx="3"/>
          </p:cNvCxnSpPr>
          <p:nvPr/>
        </p:nvCxnSpPr>
        <p:spPr>
          <a:xfrm>
            <a:off x="4438775" y="2896500"/>
            <a:ext cx="600900" cy="12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239" name="Google Shape;239;p42"/>
          <p:cNvSpPr/>
          <p:nvPr/>
        </p:nvSpPr>
        <p:spPr>
          <a:xfrm>
            <a:off x="5039675" y="2571750"/>
            <a:ext cx="870300" cy="649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nullptr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b="1" lang="en">
                <a:latin typeface="Raleway"/>
                <a:ea typeface="Raleway"/>
                <a:cs typeface="Raleway"/>
                <a:sym typeface="Raleway"/>
              </a:rPr>
              <a:t>Example of Node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43"/>
          <p:cNvSpPr/>
          <p:nvPr/>
        </p:nvSpPr>
        <p:spPr>
          <a:xfrm>
            <a:off x="1918850" y="2571750"/>
            <a:ext cx="870300" cy="649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6" name="Google Shape;246;p43"/>
          <p:cNvSpPr/>
          <p:nvPr/>
        </p:nvSpPr>
        <p:spPr>
          <a:xfrm>
            <a:off x="2789150" y="2571750"/>
            <a:ext cx="870300" cy="649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Pointer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7" name="Google Shape;247;p43"/>
          <p:cNvSpPr/>
          <p:nvPr/>
        </p:nvSpPr>
        <p:spPr>
          <a:xfrm>
            <a:off x="4435175" y="2571750"/>
            <a:ext cx="870300" cy="649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8" name="Google Shape;248;p43"/>
          <p:cNvSpPr/>
          <p:nvPr/>
        </p:nvSpPr>
        <p:spPr>
          <a:xfrm>
            <a:off x="5305475" y="2571750"/>
            <a:ext cx="870300" cy="649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Pointer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49" name="Google Shape;249;p43"/>
          <p:cNvCxnSpPr>
            <a:stCxn id="246" idx="3"/>
            <a:endCxn id="247" idx="1"/>
          </p:cNvCxnSpPr>
          <p:nvPr/>
        </p:nvCxnSpPr>
        <p:spPr>
          <a:xfrm>
            <a:off x="3659450" y="2896500"/>
            <a:ext cx="7758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250" name="Google Shape;250;p43"/>
          <p:cNvSpPr/>
          <p:nvPr/>
        </p:nvSpPr>
        <p:spPr>
          <a:xfrm>
            <a:off x="6702275" y="2578200"/>
            <a:ext cx="870300" cy="649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nullptr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51" name="Google Shape;251;p43"/>
          <p:cNvCxnSpPr>
            <a:stCxn id="248" idx="3"/>
            <a:endCxn id="250" idx="1"/>
          </p:cNvCxnSpPr>
          <p:nvPr/>
        </p:nvCxnSpPr>
        <p:spPr>
          <a:xfrm>
            <a:off x="6175775" y="2896500"/>
            <a:ext cx="526500" cy="6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4"/>
          <p:cNvSpPr/>
          <p:nvPr/>
        </p:nvSpPr>
        <p:spPr>
          <a:xfrm>
            <a:off x="1649550" y="2026200"/>
            <a:ext cx="2259900" cy="1753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7" name="Google Shape;257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b="1" lang="en">
                <a:latin typeface="Raleway"/>
                <a:ea typeface="Raleway"/>
                <a:cs typeface="Raleway"/>
                <a:sym typeface="Raleway"/>
              </a:rPr>
              <a:t>Example of Node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44"/>
          <p:cNvSpPr/>
          <p:nvPr/>
        </p:nvSpPr>
        <p:spPr>
          <a:xfrm>
            <a:off x="1918850" y="2571750"/>
            <a:ext cx="870300" cy="649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9" name="Google Shape;259;p44"/>
          <p:cNvSpPr/>
          <p:nvPr/>
        </p:nvSpPr>
        <p:spPr>
          <a:xfrm>
            <a:off x="2789150" y="2571750"/>
            <a:ext cx="870300" cy="649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Pointer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0" name="Google Shape;260;p44"/>
          <p:cNvSpPr/>
          <p:nvPr/>
        </p:nvSpPr>
        <p:spPr>
          <a:xfrm>
            <a:off x="4435175" y="2571750"/>
            <a:ext cx="870300" cy="649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1" name="Google Shape;261;p44"/>
          <p:cNvSpPr/>
          <p:nvPr/>
        </p:nvSpPr>
        <p:spPr>
          <a:xfrm>
            <a:off x="5305475" y="2571750"/>
            <a:ext cx="870300" cy="649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Pointer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62" name="Google Shape;262;p44"/>
          <p:cNvCxnSpPr>
            <a:stCxn id="259" idx="3"/>
            <a:endCxn id="260" idx="1"/>
          </p:cNvCxnSpPr>
          <p:nvPr/>
        </p:nvCxnSpPr>
        <p:spPr>
          <a:xfrm>
            <a:off x="3659450" y="2896500"/>
            <a:ext cx="7758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263" name="Google Shape;263;p44"/>
          <p:cNvSpPr/>
          <p:nvPr/>
        </p:nvSpPr>
        <p:spPr>
          <a:xfrm>
            <a:off x="6702275" y="2578200"/>
            <a:ext cx="870300" cy="649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nullptr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64" name="Google Shape;264;p44"/>
          <p:cNvCxnSpPr>
            <a:stCxn id="261" idx="3"/>
            <a:endCxn id="263" idx="1"/>
          </p:cNvCxnSpPr>
          <p:nvPr/>
        </p:nvCxnSpPr>
        <p:spPr>
          <a:xfrm>
            <a:off x="6175775" y="2896500"/>
            <a:ext cx="526500" cy="6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5"/>
          <p:cNvSpPr/>
          <p:nvPr/>
        </p:nvSpPr>
        <p:spPr>
          <a:xfrm>
            <a:off x="4126925" y="2026200"/>
            <a:ext cx="2259900" cy="1753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0" name="Google Shape;270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aleway"/>
                <a:ea typeface="Raleway"/>
                <a:cs typeface="Raleway"/>
                <a:sym typeface="Raleway"/>
              </a:rPr>
              <a:t>Example of Node</a:t>
            </a:r>
            <a:endParaRPr/>
          </a:p>
        </p:txBody>
      </p:sp>
      <p:sp>
        <p:nvSpPr>
          <p:cNvPr id="271" name="Google Shape;271;p45"/>
          <p:cNvSpPr/>
          <p:nvPr/>
        </p:nvSpPr>
        <p:spPr>
          <a:xfrm>
            <a:off x="1918850" y="2571750"/>
            <a:ext cx="870300" cy="649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2" name="Google Shape;272;p45"/>
          <p:cNvSpPr/>
          <p:nvPr/>
        </p:nvSpPr>
        <p:spPr>
          <a:xfrm>
            <a:off x="2789150" y="2571750"/>
            <a:ext cx="870300" cy="649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Pointer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3" name="Google Shape;273;p45"/>
          <p:cNvSpPr/>
          <p:nvPr/>
        </p:nvSpPr>
        <p:spPr>
          <a:xfrm>
            <a:off x="4435175" y="2571750"/>
            <a:ext cx="870300" cy="649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4" name="Google Shape;274;p45"/>
          <p:cNvSpPr/>
          <p:nvPr/>
        </p:nvSpPr>
        <p:spPr>
          <a:xfrm>
            <a:off x="5305475" y="2571750"/>
            <a:ext cx="870300" cy="649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Pointer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75" name="Google Shape;275;p45"/>
          <p:cNvCxnSpPr>
            <a:stCxn id="272" idx="3"/>
            <a:endCxn id="273" idx="1"/>
          </p:cNvCxnSpPr>
          <p:nvPr/>
        </p:nvCxnSpPr>
        <p:spPr>
          <a:xfrm>
            <a:off x="3659450" y="2896500"/>
            <a:ext cx="7758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276" name="Google Shape;276;p45"/>
          <p:cNvSpPr/>
          <p:nvPr/>
        </p:nvSpPr>
        <p:spPr>
          <a:xfrm>
            <a:off x="6702275" y="2578200"/>
            <a:ext cx="870300" cy="649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nullptr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77" name="Google Shape;277;p45"/>
          <p:cNvCxnSpPr>
            <a:stCxn id="274" idx="3"/>
            <a:endCxn id="276" idx="1"/>
          </p:cNvCxnSpPr>
          <p:nvPr/>
        </p:nvCxnSpPr>
        <p:spPr>
          <a:xfrm>
            <a:off x="6175775" y="2896500"/>
            <a:ext cx="526500" cy="6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b="1" lang="en">
                <a:latin typeface="Raleway"/>
                <a:ea typeface="Raleway"/>
                <a:cs typeface="Raleway"/>
                <a:sym typeface="Raleway"/>
              </a:rPr>
              <a:t>Create the Main Data Structure Class (Linked List)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 b="1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283" name="Google Shape;283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7925" y="1261875"/>
            <a:ext cx="4670500" cy="333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aleway"/>
                <a:ea typeface="Raleway"/>
                <a:cs typeface="Raleway"/>
                <a:sym typeface="Raleway"/>
              </a:rPr>
              <a:t>Empty Linked List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89" name="Google Shape;289;p47"/>
          <p:cNvSpPr/>
          <p:nvPr/>
        </p:nvSpPr>
        <p:spPr>
          <a:xfrm>
            <a:off x="3126825" y="2415875"/>
            <a:ext cx="870300" cy="649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Head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90" name="Google Shape;290;p47"/>
          <p:cNvCxnSpPr>
            <a:stCxn id="289" idx="3"/>
          </p:cNvCxnSpPr>
          <p:nvPr/>
        </p:nvCxnSpPr>
        <p:spPr>
          <a:xfrm>
            <a:off x="3997125" y="2740625"/>
            <a:ext cx="600900" cy="12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291" name="Google Shape;291;p47"/>
          <p:cNvSpPr/>
          <p:nvPr/>
        </p:nvSpPr>
        <p:spPr>
          <a:xfrm>
            <a:off x="4598025" y="2415875"/>
            <a:ext cx="870300" cy="649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nullptr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aleway"/>
                <a:ea typeface="Raleway"/>
                <a:cs typeface="Raleway"/>
                <a:sym typeface="Raleway"/>
              </a:rPr>
              <a:t>Core Operations (Insertion at </a:t>
            </a:r>
            <a:r>
              <a:rPr b="1" lang="en">
                <a:latin typeface="Raleway"/>
                <a:ea typeface="Raleway"/>
                <a:cs typeface="Raleway"/>
                <a:sym typeface="Raleway"/>
              </a:rPr>
              <a:t>Beginning</a:t>
            </a:r>
            <a:r>
              <a:rPr b="1" lang="en">
                <a:latin typeface="Raleway"/>
                <a:ea typeface="Raleway"/>
                <a:cs typeface="Raleway"/>
                <a:sym typeface="Raleway"/>
              </a:rPr>
              <a:t>)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297" name="Google Shape;297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3678" y="1828825"/>
            <a:ext cx="8272199" cy="187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aleway"/>
                <a:ea typeface="Raleway"/>
                <a:cs typeface="Raleway"/>
                <a:sym typeface="Raleway"/>
              </a:rPr>
              <a:t>Empty Linked List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03" name="Google Shape;303;p49"/>
          <p:cNvSpPr/>
          <p:nvPr/>
        </p:nvSpPr>
        <p:spPr>
          <a:xfrm>
            <a:off x="3126825" y="2415875"/>
            <a:ext cx="870300" cy="649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Head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04" name="Google Shape;304;p49"/>
          <p:cNvCxnSpPr>
            <a:stCxn id="303" idx="3"/>
          </p:cNvCxnSpPr>
          <p:nvPr/>
        </p:nvCxnSpPr>
        <p:spPr>
          <a:xfrm>
            <a:off x="3997125" y="2740625"/>
            <a:ext cx="600900" cy="12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305" name="Google Shape;305;p49"/>
          <p:cNvSpPr/>
          <p:nvPr/>
        </p:nvSpPr>
        <p:spPr>
          <a:xfrm>
            <a:off x="4598025" y="2415875"/>
            <a:ext cx="870300" cy="649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nullptr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aleway"/>
                <a:ea typeface="Raleway"/>
                <a:cs typeface="Raleway"/>
                <a:sym typeface="Raleway"/>
              </a:rPr>
              <a:t>Create </a:t>
            </a:r>
            <a:r>
              <a:rPr b="1" lang="en">
                <a:latin typeface="Raleway"/>
                <a:ea typeface="Raleway"/>
                <a:cs typeface="Raleway"/>
                <a:sym typeface="Raleway"/>
              </a:rPr>
              <a:t>Node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11" name="Google Shape;311;p50"/>
          <p:cNvSpPr/>
          <p:nvPr/>
        </p:nvSpPr>
        <p:spPr>
          <a:xfrm>
            <a:off x="3633350" y="2558750"/>
            <a:ext cx="870300" cy="649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2" name="Google Shape;312;p50"/>
          <p:cNvSpPr/>
          <p:nvPr/>
        </p:nvSpPr>
        <p:spPr>
          <a:xfrm>
            <a:off x="4503650" y="2558750"/>
            <a:ext cx="870300" cy="649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Pointer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aleway"/>
                <a:ea typeface="Raleway"/>
                <a:cs typeface="Raleway"/>
                <a:sym typeface="Raleway"/>
              </a:rPr>
              <a:t>Make Node point where was point before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18" name="Google Shape;318;p51"/>
          <p:cNvSpPr/>
          <p:nvPr/>
        </p:nvSpPr>
        <p:spPr>
          <a:xfrm>
            <a:off x="3633350" y="2558750"/>
            <a:ext cx="870300" cy="649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9" name="Google Shape;319;p51"/>
          <p:cNvSpPr/>
          <p:nvPr/>
        </p:nvSpPr>
        <p:spPr>
          <a:xfrm>
            <a:off x="4503650" y="2558750"/>
            <a:ext cx="870300" cy="649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Pointer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0" name="Google Shape;320;p51"/>
          <p:cNvSpPr/>
          <p:nvPr/>
        </p:nvSpPr>
        <p:spPr>
          <a:xfrm>
            <a:off x="5900450" y="2558750"/>
            <a:ext cx="870300" cy="649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nullptr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21" name="Google Shape;321;p51"/>
          <p:cNvCxnSpPr>
            <a:stCxn id="322" idx="3"/>
            <a:endCxn id="320" idx="1"/>
          </p:cNvCxnSpPr>
          <p:nvPr/>
        </p:nvCxnSpPr>
        <p:spPr>
          <a:xfrm>
            <a:off x="5373950" y="2876900"/>
            <a:ext cx="526500" cy="6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aleway"/>
                <a:ea typeface="Raleway"/>
                <a:cs typeface="Raleway"/>
                <a:sym typeface="Raleway"/>
              </a:rPr>
              <a:t>Introduction to Linked List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1" name="Google Shape;71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Definition: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A linked list is a linear data structure that consists of a sequence of elements called nodes, where each node contains two parts: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Data: The value or information stored in the node.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aleway"/>
                <a:ea typeface="Raleway"/>
                <a:cs typeface="Raleway"/>
                <a:sym typeface="Raleway"/>
              </a:rPr>
              <a:t>Give head the address of new node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28" name="Google Shape;328;p52"/>
          <p:cNvSpPr/>
          <p:nvPr/>
        </p:nvSpPr>
        <p:spPr>
          <a:xfrm>
            <a:off x="3633350" y="2558750"/>
            <a:ext cx="870300" cy="649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9" name="Google Shape;329;p52"/>
          <p:cNvSpPr/>
          <p:nvPr/>
        </p:nvSpPr>
        <p:spPr>
          <a:xfrm>
            <a:off x="4503650" y="2558750"/>
            <a:ext cx="870300" cy="649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Pointer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0" name="Google Shape;330;p52"/>
          <p:cNvSpPr/>
          <p:nvPr/>
        </p:nvSpPr>
        <p:spPr>
          <a:xfrm>
            <a:off x="5900450" y="2558750"/>
            <a:ext cx="870300" cy="649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nullptr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1" name="Google Shape;331;p52"/>
          <p:cNvSpPr/>
          <p:nvPr/>
        </p:nvSpPr>
        <p:spPr>
          <a:xfrm>
            <a:off x="2162225" y="2516302"/>
            <a:ext cx="870300" cy="649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Head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32" name="Google Shape;332;p52"/>
          <p:cNvCxnSpPr>
            <a:stCxn id="333" idx="3"/>
            <a:endCxn id="330" idx="1"/>
          </p:cNvCxnSpPr>
          <p:nvPr/>
        </p:nvCxnSpPr>
        <p:spPr>
          <a:xfrm>
            <a:off x="5373950" y="2876900"/>
            <a:ext cx="526500" cy="6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34" name="Google Shape;334;p52"/>
          <p:cNvCxnSpPr>
            <a:stCxn id="331" idx="3"/>
          </p:cNvCxnSpPr>
          <p:nvPr/>
        </p:nvCxnSpPr>
        <p:spPr>
          <a:xfrm>
            <a:off x="3032525" y="2841052"/>
            <a:ext cx="600900" cy="12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aleway"/>
                <a:ea typeface="Raleway"/>
                <a:cs typeface="Raleway"/>
                <a:sym typeface="Raleway"/>
              </a:rPr>
              <a:t>Create Another Node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40" name="Google Shape;340;p53"/>
          <p:cNvSpPr/>
          <p:nvPr/>
        </p:nvSpPr>
        <p:spPr>
          <a:xfrm>
            <a:off x="4672425" y="2593050"/>
            <a:ext cx="870300" cy="649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1" name="Google Shape;341;p53"/>
          <p:cNvSpPr/>
          <p:nvPr/>
        </p:nvSpPr>
        <p:spPr>
          <a:xfrm>
            <a:off x="5542725" y="2593050"/>
            <a:ext cx="870300" cy="649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Pointer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2" name="Google Shape;342;p53"/>
          <p:cNvSpPr/>
          <p:nvPr/>
        </p:nvSpPr>
        <p:spPr>
          <a:xfrm>
            <a:off x="6939525" y="2593050"/>
            <a:ext cx="870300" cy="649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nullptr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3" name="Google Shape;343;p53"/>
          <p:cNvSpPr/>
          <p:nvPr/>
        </p:nvSpPr>
        <p:spPr>
          <a:xfrm>
            <a:off x="3201275" y="2589752"/>
            <a:ext cx="870300" cy="649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Head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44" name="Google Shape;344;p53"/>
          <p:cNvCxnSpPr>
            <a:stCxn id="345" idx="3"/>
            <a:endCxn id="342" idx="1"/>
          </p:cNvCxnSpPr>
          <p:nvPr/>
        </p:nvCxnSpPr>
        <p:spPr>
          <a:xfrm>
            <a:off x="6413025" y="2911200"/>
            <a:ext cx="526500" cy="6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346" name="Google Shape;346;p53"/>
          <p:cNvSpPr/>
          <p:nvPr/>
        </p:nvSpPr>
        <p:spPr>
          <a:xfrm>
            <a:off x="2483275" y="1425775"/>
            <a:ext cx="870300" cy="649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7" name="Google Shape;347;p53"/>
          <p:cNvSpPr/>
          <p:nvPr/>
        </p:nvSpPr>
        <p:spPr>
          <a:xfrm>
            <a:off x="3353575" y="1425775"/>
            <a:ext cx="870300" cy="649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Pointer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48" name="Google Shape;348;p53"/>
          <p:cNvCxnSpPr/>
          <p:nvPr/>
        </p:nvCxnSpPr>
        <p:spPr>
          <a:xfrm>
            <a:off x="4071563" y="2890052"/>
            <a:ext cx="600900" cy="12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aleway"/>
                <a:ea typeface="Raleway"/>
                <a:cs typeface="Raleway"/>
                <a:sym typeface="Raleway"/>
              </a:rPr>
              <a:t>Make Node point where head was pointing before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354" name="Google Shape;354;p54"/>
          <p:cNvSpPr/>
          <p:nvPr/>
        </p:nvSpPr>
        <p:spPr>
          <a:xfrm>
            <a:off x="4672425" y="2593050"/>
            <a:ext cx="870300" cy="649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5" name="Google Shape;355;p54"/>
          <p:cNvSpPr/>
          <p:nvPr/>
        </p:nvSpPr>
        <p:spPr>
          <a:xfrm>
            <a:off x="5542725" y="2593050"/>
            <a:ext cx="870300" cy="649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Pointer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6" name="Google Shape;356;p54"/>
          <p:cNvSpPr/>
          <p:nvPr/>
        </p:nvSpPr>
        <p:spPr>
          <a:xfrm>
            <a:off x="6939525" y="2593050"/>
            <a:ext cx="870300" cy="649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nullptr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7" name="Google Shape;357;p54"/>
          <p:cNvSpPr/>
          <p:nvPr/>
        </p:nvSpPr>
        <p:spPr>
          <a:xfrm>
            <a:off x="934200" y="2571752"/>
            <a:ext cx="870300" cy="649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Head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58" name="Google Shape;358;p54"/>
          <p:cNvCxnSpPr>
            <a:stCxn id="359" idx="3"/>
            <a:endCxn id="356" idx="1"/>
          </p:cNvCxnSpPr>
          <p:nvPr/>
        </p:nvCxnSpPr>
        <p:spPr>
          <a:xfrm>
            <a:off x="6413025" y="2911200"/>
            <a:ext cx="526500" cy="6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360" name="Google Shape;360;p54"/>
          <p:cNvSpPr/>
          <p:nvPr/>
        </p:nvSpPr>
        <p:spPr>
          <a:xfrm>
            <a:off x="2405325" y="2607750"/>
            <a:ext cx="870300" cy="649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1" name="Google Shape;361;p54"/>
          <p:cNvSpPr/>
          <p:nvPr/>
        </p:nvSpPr>
        <p:spPr>
          <a:xfrm>
            <a:off x="3275625" y="2607750"/>
            <a:ext cx="870300" cy="649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Pointer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62" name="Google Shape;362;p54"/>
          <p:cNvCxnSpPr/>
          <p:nvPr/>
        </p:nvCxnSpPr>
        <p:spPr>
          <a:xfrm>
            <a:off x="4145925" y="2925900"/>
            <a:ext cx="526500" cy="6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b="1" lang="en">
                <a:latin typeface="Raleway"/>
                <a:ea typeface="Raleway"/>
                <a:cs typeface="Raleway"/>
                <a:sym typeface="Raleway"/>
              </a:rPr>
              <a:t>Give head the address of new node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68" name="Google Shape;368;p55"/>
          <p:cNvSpPr/>
          <p:nvPr/>
        </p:nvSpPr>
        <p:spPr>
          <a:xfrm>
            <a:off x="4672425" y="2593050"/>
            <a:ext cx="870300" cy="649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9" name="Google Shape;369;p55"/>
          <p:cNvSpPr/>
          <p:nvPr/>
        </p:nvSpPr>
        <p:spPr>
          <a:xfrm>
            <a:off x="5542725" y="2593050"/>
            <a:ext cx="870300" cy="649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Pointer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0" name="Google Shape;370;p55"/>
          <p:cNvSpPr/>
          <p:nvPr/>
        </p:nvSpPr>
        <p:spPr>
          <a:xfrm>
            <a:off x="6939525" y="2593050"/>
            <a:ext cx="870300" cy="649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nullptr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1" name="Google Shape;371;p55"/>
          <p:cNvSpPr/>
          <p:nvPr/>
        </p:nvSpPr>
        <p:spPr>
          <a:xfrm>
            <a:off x="934200" y="2571752"/>
            <a:ext cx="870300" cy="649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Head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72" name="Google Shape;372;p55"/>
          <p:cNvCxnSpPr>
            <a:stCxn id="373" idx="3"/>
            <a:endCxn id="370" idx="1"/>
          </p:cNvCxnSpPr>
          <p:nvPr/>
        </p:nvCxnSpPr>
        <p:spPr>
          <a:xfrm>
            <a:off x="6413025" y="2911200"/>
            <a:ext cx="526500" cy="6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374" name="Google Shape;374;p55"/>
          <p:cNvSpPr/>
          <p:nvPr/>
        </p:nvSpPr>
        <p:spPr>
          <a:xfrm>
            <a:off x="2405325" y="2607750"/>
            <a:ext cx="870300" cy="649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5" name="Google Shape;375;p55"/>
          <p:cNvSpPr/>
          <p:nvPr/>
        </p:nvSpPr>
        <p:spPr>
          <a:xfrm>
            <a:off x="3275625" y="2607750"/>
            <a:ext cx="870300" cy="649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Pointer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76" name="Google Shape;376;p55"/>
          <p:cNvCxnSpPr/>
          <p:nvPr/>
        </p:nvCxnSpPr>
        <p:spPr>
          <a:xfrm>
            <a:off x="4145925" y="2925900"/>
            <a:ext cx="526500" cy="6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77" name="Google Shape;377;p55"/>
          <p:cNvCxnSpPr/>
          <p:nvPr/>
        </p:nvCxnSpPr>
        <p:spPr>
          <a:xfrm>
            <a:off x="1804500" y="2890052"/>
            <a:ext cx="600900" cy="12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5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aleway"/>
                <a:ea typeface="Raleway"/>
                <a:cs typeface="Raleway"/>
                <a:sym typeface="Raleway"/>
              </a:rPr>
              <a:t>Bonus Work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aleway"/>
                <a:ea typeface="Raleway"/>
                <a:cs typeface="Raleway"/>
                <a:sym typeface="Raleway"/>
              </a:rPr>
              <a:t>Viewing List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388" name="Google Shape;388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5032" y="1308832"/>
            <a:ext cx="5104725" cy="327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5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aleway"/>
                <a:ea typeface="Raleway"/>
                <a:cs typeface="Raleway"/>
                <a:sym typeface="Raleway"/>
              </a:rPr>
              <a:t>Tasks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94" name="Google Shape;394;p5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 class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Create 3 empty linked lists and print them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Add one Element to each Linked List and print them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Add three more nodes to l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inked list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and print them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Home Work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Implement insert to the end function in given class.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aleway"/>
                <a:ea typeface="Raleway"/>
                <a:cs typeface="Raleway"/>
                <a:sym typeface="Raleway"/>
              </a:rPr>
              <a:t>Introduction to Linked List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7" name="Google Shape;77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Definition: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A linked list is a linear data structure that consists of a sequence of elements called nodes, where each node contains two parts: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Data: The value or information stored in the node.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Pointer (or Link): A reference to the next node in the sequence.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aleway"/>
                <a:ea typeface="Raleway"/>
                <a:cs typeface="Raleway"/>
                <a:sym typeface="Raleway"/>
              </a:rPr>
              <a:t>Introduction to Linked List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3" name="Google Shape;83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Definition: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A linked list is a linear data structure that consists of a sequence of elements called nodes, where each node contains two parts: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Data: The value or information stored in the node.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Pointer (or Link): A reference to the next node in the sequence.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4" name="Google Shape;84;p18"/>
          <p:cNvPicPr preferRelativeResize="0"/>
          <p:nvPr/>
        </p:nvPicPr>
        <p:blipFill rotWithShape="1">
          <a:blip r:embed="rId3">
            <a:alphaModFix/>
          </a:blip>
          <a:srcRect b="56233" l="23154" r="13493" t="20388"/>
          <a:stretch/>
        </p:blipFill>
        <p:spPr>
          <a:xfrm>
            <a:off x="142850" y="3146300"/>
            <a:ext cx="4818801" cy="932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aleway"/>
                <a:ea typeface="Raleway"/>
                <a:cs typeface="Raleway"/>
                <a:sym typeface="Raleway"/>
              </a:rPr>
              <a:t>Introduction to Linked List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0" name="Google Shape;90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Definition: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A linked list is a linear data structure that consists of a sequence of elements called nodes, where each node contains two parts: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Data: The value or information stored in the node.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Pointer (or Link): A reference to the next node in the sequence.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1" name="Google Shape;91;p19"/>
          <p:cNvPicPr preferRelativeResize="0"/>
          <p:nvPr/>
        </p:nvPicPr>
        <p:blipFill rotWithShape="1">
          <a:blip r:embed="rId3">
            <a:alphaModFix/>
          </a:blip>
          <a:srcRect b="56233" l="23154" r="13493" t="20388"/>
          <a:stretch/>
        </p:blipFill>
        <p:spPr>
          <a:xfrm>
            <a:off x="142850" y="3146300"/>
            <a:ext cx="4818801" cy="932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9"/>
          <p:cNvPicPr preferRelativeResize="0"/>
          <p:nvPr/>
        </p:nvPicPr>
        <p:blipFill rotWithShape="1">
          <a:blip r:embed="rId3">
            <a:alphaModFix/>
          </a:blip>
          <a:srcRect b="34135" l="24467" r="3376" t="42486"/>
          <a:stretch/>
        </p:blipFill>
        <p:spPr>
          <a:xfrm>
            <a:off x="142850" y="4250939"/>
            <a:ext cx="4818801" cy="8183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aleway"/>
                <a:ea typeface="Raleway"/>
                <a:cs typeface="Raleway"/>
                <a:sym typeface="Raleway"/>
              </a:rPr>
              <a:t>Introduction to Linked List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8" name="Google Shape;98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Definition: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A linked list is a linear data structure that consists of a sequence of elements called nodes, where each node contains two parts: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Data: The value or information stored in the node.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Pointer (or Link): A reference to the next node in the sequence.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9" name="Google Shape;99;p20"/>
          <p:cNvPicPr preferRelativeResize="0"/>
          <p:nvPr/>
        </p:nvPicPr>
        <p:blipFill rotWithShape="1">
          <a:blip r:embed="rId3">
            <a:alphaModFix/>
          </a:blip>
          <a:srcRect b="56233" l="23154" r="13493" t="20388"/>
          <a:stretch/>
        </p:blipFill>
        <p:spPr>
          <a:xfrm>
            <a:off x="142850" y="3146300"/>
            <a:ext cx="4818801" cy="932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20"/>
          <p:cNvPicPr preferRelativeResize="0"/>
          <p:nvPr/>
        </p:nvPicPr>
        <p:blipFill rotWithShape="1">
          <a:blip r:embed="rId3">
            <a:alphaModFix/>
          </a:blip>
          <a:srcRect b="34135" l="24467" r="3376" t="42486"/>
          <a:stretch/>
        </p:blipFill>
        <p:spPr>
          <a:xfrm>
            <a:off x="142850" y="4250939"/>
            <a:ext cx="4818801" cy="8183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20"/>
          <p:cNvPicPr preferRelativeResize="0"/>
          <p:nvPr/>
        </p:nvPicPr>
        <p:blipFill rotWithShape="1">
          <a:blip r:embed="rId3">
            <a:alphaModFix/>
          </a:blip>
          <a:srcRect b="4601" l="23512" r="9020" t="66944"/>
          <a:stretch/>
        </p:blipFill>
        <p:spPr>
          <a:xfrm>
            <a:off x="4885441" y="3739300"/>
            <a:ext cx="4216533" cy="932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ctrTitle"/>
          </p:nvPr>
        </p:nvSpPr>
        <p:spPr>
          <a:xfrm>
            <a:off x="311708" y="8969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aleway"/>
                <a:ea typeface="Raleway"/>
                <a:cs typeface="Raleway"/>
                <a:sym typeface="Raleway"/>
              </a:rPr>
              <a:t>Singly Linked List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