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40d442a39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40d442a3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40d442a39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40d442a3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40d442a39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40d442a3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40d442a3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40d442a3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40d442a3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40d442a3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40d442a3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40d442a3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4fbb9c3b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4fbb9c3b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40d442a39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40d442a3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40f83773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40f83773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40f83773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40f83773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40f83773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40f83773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40f83773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40f83773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4fbb9c3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4fbb9c3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4fbb9c3b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4fbb9c3b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4fbb9c3b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4fbb9c3b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40d442a3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40d442a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40d442a39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40d442a3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40d442a39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40d442a3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40d442a39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40d442a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40d442a39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40d442a3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azquotes.com/quote/1335131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hyperlink" Target="mailto:owais.leghari@hotmai.com" TargetMode="External"/><Relationship Id="rId4" Type="http://schemas.openxmlformats.org/officeDocument/2006/relationships/hyperlink" Target="https://github.com/owais4321/online-machinelearning-class" TargetMode="External"/><Relationship Id="rId5" Type="http://schemas.openxmlformats.org/officeDocument/2006/relationships/hyperlink" Target="https://www.linkedin.com/in/owais-raza-1bb981168/" TargetMode="External"/><Relationship Id="rId6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No 1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Learning Objectives and Introduction to python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Readability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0" y="1311200"/>
            <a:ext cx="33171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Easy to Read which makes </a:t>
            </a:r>
            <a:r>
              <a:rPr lang="en" sz="1500">
                <a:solidFill>
                  <a:srgbClr val="FFFFFF"/>
                </a:solidFill>
              </a:rPr>
              <a:t>debugging</a:t>
            </a:r>
            <a:r>
              <a:rPr lang="en" sz="1500">
                <a:solidFill>
                  <a:srgbClr val="FFFFFF"/>
                </a:solidFill>
              </a:rPr>
              <a:t> easy and making change simple</a:t>
            </a:r>
            <a:endParaRPr sz="1300">
              <a:solidFill>
                <a:srgbClr val="FFFFFF"/>
              </a:solidFill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650" y="1360763"/>
            <a:ext cx="5522100" cy="242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Python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What is python?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666666"/>
                </a:solidFill>
                <a:highlight>
                  <a:srgbClr val="F9F9F9"/>
                </a:highlight>
              </a:rPr>
              <a:t>Python is an interpreted, object-oriented, high-level programming language with dynamic semantics.</a:t>
            </a:r>
            <a:endParaRPr sz="1850">
              <a:solidFill>
                <a:srgbClr val="666666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50">
                <a:solidFill>
                  <a:srgbClr val="666666"/>
                </a:solidFill>
                <a:highlight>
                  <a:srgbClr val="F9F9F9"/>
                </a:highlight>
              </a:rPr>
              <a:t>Python is relatively simple so easy to learn.</a:t>
            </a:r>
            <a:endParaRPr sz="1850">
              <a:solidFill>
                <a:srgbClr val="666666"/>
              </a:solidFill>
              <a:highlight>
                <a:srgbClr val="F9F9F9"/>
              </a:highlight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675" y="3131075"/>
            <a:ext cx="3862325" cy="201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46095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Python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99525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Guido Van Rossum Created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was created from ABC a programming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was started as hobby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Its name is taken from BBC’s popular show Monty Python’s Flying Circus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0980"/>
            <a:ext cx="9144000" cy="3741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772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1 Core Python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Getting started with Python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666666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Download and Install Python 3</a:t>
            </a:r>
            <a:endParaRPr sz="1550">
              <a:solidFill>
                <a:srgbClr val="666666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666666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Download and install Sublime, VSCode, Notepad++ or any text editor of your choice</a:t>
            </a:r>
            <a:endParaRPr sz="1550">
              <a:solidFill>
                <a:srgbClr val="666666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666666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666666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50">
              <a:solidFill>
                <a:srgbClr val="666666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idx="4294967295" type="title"/>
          </p:nvPr>
        </p:nvSpPr>
        <p:spPr>
          <a:xfrm>
            <a:off x="773700" y="1663450"/>
            <a:ext cx="75966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33333"/>
                </a:solidFill>
                <a:uFill>
                  <a:noFill/>
                </a:uFill>
                <a:hlinkClick r:id="rId3"/>
              </a:rPr>
              <a:t>Python is an experiment in how much freedom programmers need. Too much freedom and nobody can read another's code; too little and expressiveness is endangered.</a:t>
            </a:r>
            <a:endParaRPr sz="4800">
              <a:solidFill>
                <a:schemeClr val="lt2"/>
              </a:solidFill>
            </a:endParaRPr>
          </a:p>
        </p:txBody>
      </p:sp>
      <p:cxnSp>
        <p:nvCxnSpPr>
          <p:cNvPr id="168" name="Google Shape;168;p30"/>
          <p:cNvCxnSpPr/>
          <p:nvPr/>
        </p:nvCxnSpPr>
        <p:spPr>
          <a:xfrm>
            <a:off x="4201550" y="3230575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p30"/>
          <p:cNvSpPr txBox="1"/>
          <p:nvPr>
            <p:ph idx="4294967295" type="body"/>
          </p:nvPr>
        </p:nvSpPr>
        <p:spPr>
          <a:xfrm>
            <a:off x="773700" y="3176525"/>
            <a:ext cx="7596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highlight>
                  <a:srgbClr val="FFFFFF"/>
                </a:highlight>
              </a:rPr>
              <a:t>Guido Van Rossum</a:t>
            </a:r>
            <a:endParaRPr b="1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modes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two python programming modes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Interactive mode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Script mode programming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mode p</a:t>
            </a:r>
            <a:r>
              <a:rPr lang="en"/>
              <a:t>rogramming</a:t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025" y="1809300"/>
            <a:ext cx="641985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270450" y="672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 </a:t>
            </a:r>
            <a:r>
              <a:rPr lang="en"/>
              <a:t>mode programming</a:t>
            </a:r>
            <a:endParaRPr/>
          </a:p>
        </p:txBody>
      </p:sp>
      <p:pic>
        <p:nvPicPr>
          <p:cNvPr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9775"/>
            <a:ext cx="9144001" cy="424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Assigning Value to Variable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marR="254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Python has five standard data types −</a:t>
            </a:r>
            <a:endParaRPr>
              <a:solidFill>
                <a:srgbClr val="000000"/>
              </a:solidFill>
            </a:endParaRPr>
          </a:p>
          <a:p>
            <a:pPr indent="-339725" lvl="0" marL="45720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Roboto"/>
              <a:buChar char="●"/>
            </a:pPr>
            <a:r>
              <a:rPr lang="en" sz="1750">
                <a:solidFill>
                  <a:srgbClr val="000000"/>
                </a:solidFill>
              </a:rPr>
              <a:t>Numbers</a:t>
            </a:r>
            <a:endParaRPr sz="1750">
              <a:solidFill>
                <a:srgbClr val="000000"/>
              </a:solidFill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Roboto"/>
              <a:buChar char="●"/>
            </a:pPr>
            <a:r>
              <a:rPr lang="en" sz="1750">
                <a:solidFill>
                  <a:srgbClr val="000000"/>
                </a:solidFill>
              </a:rPr>
              <a:t>String</a:t>
            </a:r>
            <a:endParaRPr sz="1750">
              <a:solidFill>
                <a:srgbClr val="000000"/>
              </a:solidFill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Roboto"/>
              <a:buChar char="●"/>
            </a:pPr>
            <a:r>
              <a:rPr lang="en" sz="1750">
                <a:solidFill>
                  <a:srgbClr val="000000"/>
                </a:solidFill>
              </a:rPr>
              <a:t>List</a:t>
            </a:r>
            <a:endParaRPr sz="1750">
              <a:solidFill>
                <a:srgbClr val="000000"/>
              </a:solidFill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Roboto"/>
              <a:buChar char="●"/>
            </a:pPr>
            <a:r>
              <a:rPr lang="en" sz="1750">
                <a:solidFill>
                  <a:srgbClr val="000000"/>
                </a:solidFill>
              </a:rPr>
              <a:t>Tuple</a:t>
            </a:r>
            <a:endParaRPr sz="1750">
              <a:solidFill>
                <a:srgbClr val="000000"/>
              </a:solidFill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Roboto"/>
              <a:buChar char="●"/>
            </a:pPr>
            <a:r>
              <a:rPr lang="en" sz="1750">
                <a:solidFill>
                  <a:srgbClr val="000000"/>
                </a:solidFill>
              </a:rPr>
              <a:t>Dictionary</a:t>
            </a:r>
            <a:endParaRPr sz="17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875" y="1529425"/>
            <a:ext cx="628650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730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  <p:sp>
        <p:nvSpPr>
          <p:cNvPr id="214" name="Google Shape;214;p38"/>
          <p:cNvSpPr txBox="1"/>
          <p:nvPr>
            <p:ph idx="1" type="body"/>
          </p:nvPr>
        </p:nvSpPr>
        <p:spPr>
          <a:xfrm>
            <a:off x="0" y="1465800"/>
            <a:ext cx="32904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>
                <a:solidFill>
                  <a:srgbClr val="FFFFFF"/>
                </a:solidFill>
                <a:uFill>
                  <a:noFill/>
                </a:uFill>
                <a:hlinkClick r:id="rId3"/>
              </a:rPr>
              <a:t>owais.leghari@hotmai.com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>
                <a:solidFill>
                  <a:srgbClr val="FFFFFF"/>
                </a:solidFill>
                <a:uFill>
                  <a:noFill/>
                </a:uFill>
                <a:hlinkClick r:id="rId4"/>
              </a:rPr>
              <a:t>Code Repository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>
                <a:solidFill>
                  <a:srgbClr val="FFFFFF"/>
                </a:solidFill>
                <a:uFill>
                  <a:noFill/>
                </a:uFill>
                <a:hlinkClick r:id="rId5"/>
              </a:rPr>
              <a:t>LinkedIn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215" name="Google Shape;215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90225" y="0"/>
            <a:ext cx="58537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Learning Objectives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en" sz="2300"/>
              <a:t>Python</a:t>
            </a:r>
            <a:endParaRPr b="1" sz="23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b="1" lang="en" sz="1700"/>
              <a:t>Core Python</a:t>
            </a:r>
            <a:endParaRPr b="1"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b="1" lang="en" sz="1700"/>
              <a:t>OOP</a:t>
            </a:r>
            <a:endParaRPr b="1"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b="1" lang="en" sz="1700"/>
              <a:t>Numpy Pandas Matplotlib</a:t>
            </a:r>
            <a:endParaRPr b="1" sz="17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en" sz="2300"/>
              <a:t>Machine Learning</a:t>
            </a:r>
            <a:endParaRPr b="1" sz="23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b="1" lang="en" sz="1700"/>
              <a:t>Supervised Machine Learning</a:t>
            </a:r>
            <a:endParaRPr b="1"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b="1" lang="en" sz="1700"/>
              <a:t>Unsupervised Machine</a:t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take this course?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67150" y="2065350"/>
            <a:ext cx="90768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First -&gt; Web First -&gt; Mobile First -&gt; Intelligence First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86700" y="2172775"/>
            <a:ext cx="8970600" cy="1012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Surprise! Machine learning jobs are high-paying and in-demand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&amp;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Huge Amount of Research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 for Machine Learning?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Popularity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0" y="1363800"/>
            <a:ext cx="3276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This graph shows python’s popularity in terms of google searches</a:t>
            </a:r>
            <a:endParaRPr sz="1500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378" y="152400"/>
            <a:ext cx="456481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0" y="84875"/>
            <a:ext cx="3236400" cy="14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and Frameworks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0" y="1727525"/>
            <a:ext cx="33171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Python has extensive range of </a:t>
            </a:r>
            <a:r>
              <a:rPr lang="en" sz="1400">
                <a:solidFill>
                  <a:srgbClr val="FFFFFF"/>
                </a:solidFill>
              </a:rPr>
              <a:t>libraries</a:t>
            </a:r>
            <a:r>
              <a:rPr lang="en" sz="1400">
                <a:solidFill>
                  <a:srgbClr val="FFFFFF"/>
                </a:solidFill>
              </a:rPr>
              <a:t> and framework for machine learning</a:t>
            </a:r>
            <a:endParaRPr sz="14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AutoNum type="arabicPeriod"/>
            </a:pPr>
            <a:r>
              <a:rPr lang="en" sz="1500">
                <a:solidFill>
                  <a:srgbClr val="FFFFFF"/>
                </a:solidFill>
              </a:rPr>
              <a:t>Keras, TensorFlow, and Scikit-learn for machine learning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AutoNum type="arabicPeriod"/>
            </a:pPr>
            <a:r>
              <a:rPr lang="en" sz="1500">
                <a:solidFill>
                  <a:srgbClr val="FFFFFF"/>
                </a:solidFill>
              </a:rPr>
              <a:t>SciPy for advanced computing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AutoNum type="arabicPeriod"/>
            </a:pPr>
            <a:r>
              <a:rPr lang="en" sz="1500">
                <a:solidFill>
                  <a:srgbClr val="FFFFFF"/>
                </a:solidFill>
              </a:rPr>
              <a:t>Matplotlib for data visualization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AutoNum type="arabicPeriod"/>
            </a:pPr>
            <a:r>
              <a:rPr lang="en" sz="1500">
                <a:solidFill>
                  <a:srgbClr val="FFFFFF"/>
                </a:solidFill>
              </a:rPr>
              <a:t>Pandas for general-purpose data analysis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AutoNum type="arabicPeriod"/>
            </a:pPr>
            <a:r>
              <a:rPr lang="en" sz="1500">
                <a:solidFill>
                  <a:srgbClr val="FFFFFF"/>
                </a:solidFill>
              </a:rPr>
              <a:t>NumPy for scientific computing and data analysis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100" y="0"/>
            <a:ext cx="58269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