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5" r:id="rId36"/>
    <p:sldId id="294" r:id="rId37"/>
    <p:sldId id="296" r:id="rId38"/>
    <p:sldId id="297" r:id="rId39"/>
    <p:sldId id="298" r:id="rId40"/>
    <p:sldId id="299" r:id="rId41"/>
    <p:sldId id="300" r:id="rId42"/>
    <p:sldId id="301"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290" r:id="rId100"/>
    <p:sldId id="291" r:id="rId101"/>
    <p:sldId id="292" r:id="rId102"/>
    <p:sldId id="293" r:id="rId10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6BE0B07-059C-4B33-9229-325DF70A2833}">
  <a:tblStyle styleId="{56BE0B07-059C-4B33-9229-325DF70A2833}"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A1E3005D-9132-4CBD-A916-CC757B20DC5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p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3" name="Google Shape;443;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5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5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5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5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p6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6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6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6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6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6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6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6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p6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7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7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6" name="Google Shape;566;p7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7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7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7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7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3" name="Google Shape;593;p7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7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7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p7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8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8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p8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p8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8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8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8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p8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8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p8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8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2" name="Google Shape;652;p8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8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8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8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p8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8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8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p8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p8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9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9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9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9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9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8" name="Google Shape;698;p9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9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6" name="Google Shape;706;p9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9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p9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9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0" name="Google Shape;720;p9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https://www.scientecheasy.com/2020/05/java-immutable-string.html/</a:t>
            </a:r>
            <a:endParaRPr/>
          </a:p>
          <a:p>
            <a:pPr marL="0" lvl="0" indent="0" algn="l" rtl="0">
              <a:spcBef>
                <a:spcPts val="0"/>
              </a:spcBef>
              <a:spcAft>
                <a:spcPts val="0"/>
              </a:spcAft>
              <a:buNone/>
            </a:pPr>
            <a:r>
              <a:rPr lang="en-US"/>
              <a:t>https://www.freetimelearning.com/java/java-immutability-of-string.php</a:t>
            </a:r>
            <a:endParaRPr/>
          </a:p>
        </p:txBody>
      </p:sp>
      <p:sp>
        <p:nvSpPr>
          <p:cNvPr id="721" name="Google Shape;721;p9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9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9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9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p9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9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p9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9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8" name="Google Shape;748;p9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p10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5" name="Google Shape;755;p10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10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2" name="Google Shape;762;p10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0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9" name="Google Shape;769;p10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10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6" name="Google Shape;776;p10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E1DBC9"/>
            </a:gs>
            <a:gs pos="77000">
              <a:srgbClr val="C8C1B0"/>
            </a:gs>
            <a:gs pos="100000">
              <a:srgbClr val="C0BAAA"/>
            </a:gs>
          </a:gsLst>
          <a:lin ang="5400000" scaled="0"/>
        </a:gradFill>
        <a:effectLst/>
      </p:bgPr>
    </p:bg>
    <p:spTree>
      <p:nvGrpSpPr>
        <p:cNvPr id="1" name="Shape 16"/>
        <p:cNvGrpSpPr/>
        <p:nvPr/>
      </p:nvGrpSpPr>
      <p:grpSpPr>
        <a:xfrm>
          <a:off x="0" y="0"/>
          <a:ext cx="0" cy="0"/>
          <a:chOff x="0" y="0"/>
          <a:chExt cx="0" cy="0"/>
        </a:xfrm>
      </p:grpSpPr>
      <p:sp>
        <p:nvSpPr>
          <p:cNvPr id="17" name="Google Shape;17;p2"/>
          <p:cNvSpPr/>
          <p:nvPr/>
        </p:nvSpPr>
        <p:spPr>
          <a:xfrm>
            <a:off x="0" y="0"/>
            <a:ext cx="9144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80902" y="1275025"/>
            <a:ext cx="7182197"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88136" y="1385316"/>
            <a:ext cx="6967728" cy="4087368"/>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794760" y="1267730"/>
            <a:ext cx="1554480" cy="64008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886200" y="1267731"/>
            <a:ext cx="1371600" cy="548640"/>
            <a:chOff x="5318306" y="1386268"/>
            <a:chExt cx="1567331" cy="645295"/>
          </a:xfrm>
        </p:grpSpPr>
        <p:cxnSp>
          <p:nvCxnSpPr>
            <p:cNvPr id="22" name="Google Shape;22;p2"/>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3" name="Google Shape;23;p2"/>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24" name="Google Shape;24;p2"/>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25" name="Google Shape;25;p2"/>
          <p:cNvSpPr txBox="1">
            <a:spLocks noGrp="1"/>
          </p:cNvSpPr>
          <p:nvPr>
            <p:ph type="ctrTitle"/>
          </p:nvPr>
        </p:nvSpPr>
        <p:spPr>
          <a:xfrm>
            <a:off x="1171281" y="2091263"/>
            <a:ext cx="6801440" cy="2590800"/>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6200"/>
              <a:buFont typeface="Arial"/>
              <a:buNone/>
              <a:defRPr sz="6200" b="0" cap="none">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171575" y="4682062"/>
            <a:ext cx="6803136" cy="50292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500"/>
              </a:spcBef>
              <a:spcAft>
                <a:spcPts val="0"/>
              </a:spcAft>
              <a:buSzPts val="1400"/>
              <a:buNone/>
              <a:defRPr sz="1400"/>
            </a:lvl2pPr>
            <a:lvl3pPr lvl="2" algn="ctr">
              <a:lnSpc>
                <a:spcPct val="100000"/>
              </a:lnSpc>
              <a:spcBef>
                <a:spcPts val="500"/>
              </a:spcBef>
              <a:spcAft>
                <a:spcPts val="0"/>
              </a:spcAft>
              <a:buSzPts val="1400"/>
              <a:buNone/>
              <a:defRPr sz="1400"/>
            </a:lvl3pPr>
            <a:lvl4pPr lvl="3" algn="ctr">
              <a:lnSpc>
                <a:spcPct val="100000"/>
              </a:lnSpc>
              <a:spcBef>
                <a:spcPts val="500"/>
              </a:spcBef>
              <a:spcAft>
                <a:spcPts val="0"/>
              </a:spcAft>
              <a:buSzPts val="1400"/>
              <a:buNone/>
              <a:defRPr sz="1400"/>
            </a:lvl4pPr>
            <a:lvl5pPr lvl="4" algn="ctr">
              <a:lnSpc>
                <a:spcPct val="100000"/>
              </a:lnSpc>
              <a:spcBef>
                <a:spcPts val="500"/>
              </a:spcBef>
              <a:spcAft>
                <a:spcPts val="0"/>
              </a:spcAft>
              <a:buSzPts val="1400"/>
              <a:buNone/>
              <a:defRPr sz="1400"/>
            </a:lvl5pPr>
            <a:lvl6pPr lvl="5" algn="ctr">
              <a:lnSpc>
                <a:spcPct val="100000"/>
              </a:lnSpc>
              <a:spcBef>
                <a:spcPts val="500"/>
              </a:spcBef>
              <a:spcAft>
                <a:spcPts val="0"/>
              </a:spcAft>
              <a:buSzPts val="1400"/>
              <a:buNone/>
              <a:defRPr sz="1400"/>
            </a:lvl6pPr>
            <a:lvl7pPr lvl="6" algn="ctr">
              <a:lnSpc>
                <a:spcPct val="100000"/>
              </a:lnSpc>
              <a:spcBef>
                <a:spcPts val="500"/>
              </a:spcBef>
              <a:spcAft>
                <a:spcPts val="0"/>
              </a:spcAft>
              <a:buSzPts val="1400"/>
              <a:buNone/>
              <a:defRPr sz="1400"/>
            </a:lvl7pPr>
            <a:lvl8pPr lvl="7" algn="ctr">
              <a:lnSpc>
                <a:spcPct val="100000"/>
              </a:lnSpc>
              <a:spcBef>
                <a:spcPts val="500"/>
              </a:spcBef>
              <a:spcAft>
                <a:spcPts val="0"/>
              </a:spcAft>
              <a:buSzPts val="1400"/>
              <a:buNone/>
              <a:defRPr sz="1400"/>
            </a:lvl8pPr>
            <a:lvl9pPr lvl="8" algn="ctr">
              <a:lnSpc>
                <a:spcPct val="100000"/>
              </a:lnSpc>
              <a:spcBef>
                <a:spcPts val="500"/>
              </a:spcBef>
              <a:spcAft>
                <a:spcPts val="0"/>
              </a:spcAft>
              <a:buSzPts val="1400"/>
              <a:buNone/>
              <a:defRPr sz="1400"/>
            </a:lvl9pPr>
          </a:lstStyle>
          <a:p>
            <a:endParaRPr/>
          </a:p>
        </p:txBody>
      </p:sp>
      <p:sp>
        <p:nvSpPr>
          <p:cNvPr id="27" name="Google Shape;27;p2"/>
          <p:cNvSpPr txBox="1">
            <a:spLocks noGrp="1"/>
          </p:cNvSpPr>
          <p:nvPr>
            <p:ph type="dt" idx="10"/>
          </p:nvPr>
        </p:nvSpPr>
        <p:spPr>
          <a:xfrm>
            <a:off x="3931920" y="1327188"/>
            <a:ext cx="128016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1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104936" y="5211060"/>
            <a:ext cx="4429125"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9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6455190" y="5212080"/>
            <a:ext cx="1583911"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900" b="0" i="0" u="none" strike="noStrike" cap="none">
                <a:solidFill>
                  <a:srgbClr val="3F3F3F"/>
                </a:solidFill>
                <a:latin typeface="Arial"/>
                <a:ea typeface="Arial"/>
                <a:cs typeface="Arial"/>
                <a:sym typeface="Arial"/>
              </a:defRPr>
            </a:lvl1pPr>
            <a:lvl2pPr marL="0" lvl="1" indent="0" algn="r">
              <a:spcBef>
                <a:spcPts val="0"/>
              </a:spcBef>
              <a:buNone/>
              <a:defRPr sz="900" b="0" i="0" u="none" strike="noStrike" cap="none">
                <a:solidFill>
                  <a:srgbClr val="3F3F3F"/>
                </a:solidFill>
                <a:latin typeface="Arial"/>
                <a:ea typeface="Arial"/>
                <a:cs typeface="Arial"/>
                <a:sym typeface="Arial"/>
              </a:defRPr>
            </a:lvl2pPr>
            <a:lvl3pPr marL="0" lvl="2" indent="0" algn="r">
              <a:spcBef>
                <a:spcPts val="0"/>
              </a:spcBef>
              <a:buNone/>
              <a:defRPr sz="900" b="0" i="0" u="none" strike="noStrike" cap="none">
                <a:solidFill>
                  <a:srgbClr val="3F3F3F"/>
                </a:solidFill>
                <a:latin typeface="Arial"/>
                <a:ea typeface="Arial"/>
                <a:cs typeface="Arial"/>
                <a:sym typeface="Arial"/>
              </a:defRPr>
            </a:lvl3pPr>
            <a:lvl4pPr marL="0" lvl="3" indent="0" algn="r">
              <a:spcBef>
                <a:spcPts val="0"/>
              </a:spcBef>
              <a:buNone/>
              <a:defRPr sz="900" b="0" i="0" u="none" strike="noStrike" cap="none">
                <a:solidFill>
                  <a:srgbClr val="3F3F3F"/>
                </a:solidFill>
                <a:latin typeface="Arial"/>
                <a:ea typeface="Arial"/>
                <a:cs typeface="Arial"/>
                <a:sym typeface="Arial"/>
              </a:defRPr>
            </a:lvl4pPr>
            <a:lvl5pPr marL="0" lvl="4" indent="0" algn="r">
              <a:spcBef>
                <a:spcPts val="0"/>
              </a:spcBef>
              <a:buNone/>
              <a:defRPr sz="900" b="0" i="0" u="none" strike="noStrike" cap="none">
                <a:solidFill>
                  <a:srgbClr val="3F3F3F"/>
                </a:solidFill>
                <a:latin typeface="Arial"/>
                <a:ea typeface="Arial"/>
                <a:cs typeface="Arial"/>
                <a:sym typeface="Arial"/>
              </a:defRPr>
            </a:lvl5pPr>
            <a:lvl6pPr marL="0" lvl="5" indent="0" algn="r">
              <a:spcBef>
                <a:spcPts val="0"/>
              </a:spcBef>
              <a:buNone/>
              <a:defRPr sz="900" b="0" i="0" u="none" strike="noStrike" cap="none">
                <a:solidFill>
                  <a:srgbClr val="3F3F3F"/>
                </a:solidFill>
                <a:latin typeface="Arial"/>
                <a:ea typeface="Arial"/>
                <a:cs typeface="Arial"/>
                <a:sym typeface="Arial"/>
              </a:defRPr>
            </a:lvl6pPr>
            <a:lvl7pPr marL="0" lvl="6" indent="0" algn="r">
              <a:spcBef>
                <a:spcPts val="0"/>
              </a:spcBef>
              <a:buNone/>
              <a:defRPr sz="900" b="0" i="0" u="none" strike="noStrike" cap="none">
                <a:solidFill>
                  <a:srgbClr val="3F3F3F"/>
                </a:solidFill>
                <a:latin typeface="Arial"/>
                <a:ea typeface="Arial"/>
                <a:cs typeface="Arial"/>
                <a:sym typeface="Arial"/>
              </a:defRPr>
            </a:lvl7pPr>
            <a:lvl8pPr marL="0" lvl="7" indent="0" algn="r">
              <a:spcBef>
                <a:spcPts val="0"/>
              </a:spcBef>
              <a:buNone/>
              <a:defRPr sz="900" b="0" i="0" u="none" strike="noStrike" cap="none">
                <a:solidFill>
                  <a:srgbClr val="3F3F3F"/>
                </a:solidFill>
                <a:latin typeface="Arial"/>
                <a:ea typeface="Arial"/>
                <a:cs typeface="Arial"/>
                <a:sym typeface="Arial"/>
              </a:defRPr>
            </a:lvl8pPr>
            <a:lvl9pPr marL="0" lvl="8" indent="0" algn="r">
              <a:spcBef>
                <a:spcPts val="0"/>
              </a:spcBef>
              <a:buNone/>
              <a:defRPr sz="900" b="0" i="0" u="none" strike="noStrike" cap="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1"/>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1"/>
          <p:cNvSpPr txBox="1">
            <a:spLocks noGrp="1"/>
          </p:cNvSpPr>
          <p:nvPr>
            <p:ph type="body" idx="1"/>
          </p:nvPr>
        </p:nvSpPr>
        <p:spPr>
          <a:xfrm rot="5400000">
            <a:off x="2606040" y="228600"/>
            <a:ext cx="3931920" cy="768096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97" name="Google Shape;97;p11"/>
          <p:cNvSpPr txBox="1">
            <a:spLocks noGrp="1"/>
          </p:cNvSpPr>
          <p:nvPr>
            <p:ph type="dt" idx="10"/>
          </p:nvPr>
        </p:nvSpPr>
        <p:spPr>
          <a:xfrm>
            <a:off x="234768" y="6309360"/>
            <a:ext cx="20574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2596896" y="6309360"/>
            <a:ext cx="3950208"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7823382" y="6309360"/>
            <a:ext cx="109728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2"/>
          <p:cNvSpPr txBox="1">
            <a:spLocks noGrp="1"/>
          </p:cNvSpPr>
          <p:nvPr>
            <p:ph type="title"/>
          </p:nvPr>
        </p:nvSpPr>
        <p:spPr>
          <a:xfrm rot="5400000">
            <a:off x="5000625" y="2505075"/>
            <a:ext cx="5257800" cy="1771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2"/>
          <p:cNvSpPr txBox="1">
            <a:spLocks noGrp="1"/>
          </p:cNvSpPr>
          <p:nvPr>
            <p:ph type="body" idx="1"/>
          </p:nvPr>
        </p:nvSpPr>
        <p:spPr>
          <a:xfrm rot="5400000">
            <a:off x="1028700" y="361950"/>
            <a:ext cx="5257800" cy="60579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103" name="Google Shape;103;p12"/>
          <p:cNvSpPr txBox="1">
            <a:spLocks noGrp="1"/>
          </p:cNvSpPr>
          <p:nvPr>
            <p:ph type="dt" idx="10"/>
          </p:nvPr>
        </p:nvSpPr>
        <p:spPr>
          <a:xfrm>
            <a:off x="234768" y="6309360"/>
            <a:ext cx="20574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2"/>
          <p:cNvSpPr txBox="1">
            <a:spLocks noGrp="1"/>
          </p:cNvSpPr>
          <p:nvPr>
            <p:ph type="ftr" idx="11"/>
          </p:nvPr>
        </p:nvSpPr>
        <p:spPr>
          <a:xfrm>
            <a:off x="2596896" y="6309360"/>
            <a:ext cx="3950208"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sldNum" idx="12"/>
          </p:nvPr>
        </p:nvSpPr>
        <p:spPr>
          <a:xfrm>
            <a:off x="7823382" y="6309360"/>
            <a:ext cx="109728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731520" y="2103120"/>
            <a:ext cx="768096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a:lvl1pPr>
            <a:lvl2pPr marL="914400" lvl="1" indent="-342900" algn="l">
              <a:lnSpc>
                <a:spcPct val="100000"/>
              </a:lnSpc>
              <a:spcBef>
                <a:spcPts val="500"/>
              </a:spcBef>
              <a:spcAft>
                <a:spcPts val="0"/>
              </a:spcAft>
              <a:buSzPts val="1800"/>
              <a:buChar char="◦"/>
              <a:defRPr/>
            </a:lvl2pPr>
            <a:lvl3pPr marL="1371600" lvl="2" indent="-342900" algn="l">
              <a:lnSpc>
                <a:spcPct val="100000"/>
              </a:lnSpc>
              <a:spcBef>
                <a:spcPts val="5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342900" algn="l">
              <a:lnSpc>
                <a:spcPct val="100000"/>
              </a:lnSpc>
              <a:spcBef>
                <a:spcPts val="500"/>
              </a:spcBef>
              <a:spcAft>
                <a:spcPts val="0"/>
              </a:spcAft>
              <a:buSzPts val="1800"/>
              <a:buChar char="◦"/>
              <a:defRPr/>
            </a:lvl6pPr>
            <a:lvl7pPr marL="3200400" lvl="6" indent="-342900" algn="l">
              <a:lnSpc>
                <a:spcPct val="100000"/>
              </a:lnSpc>
              <a:spcBef>
                <a:spcPts val="500"/>
              </a:spcBef>
              <a:spcAft>
                <a:spcPts val="0"/>
              </a:spcAft>
              <a:buSzPts val="1800"/>
              <a:buChar char="◦"/>
              <a:defRPr/>
            </a:lvl7pPr>
            <a:lvl8pPr marL="3657600" lvl="7" indent="-342900" algn="l">
              <a:lnSpc>
                <a:spcPct val="100000"/>
              </a:lnSpc>
              <a:spcBef>
                <a:spcPts val="500"/>
              </a:spcBef>
              <a:spcAft>
                <a:spcPts val="0"/>
              </a:spcAft>
              <a:buSzPts val="1800"/>
              <a:buChar char="◦"/>
              <a:defRPr/>
            </a:lvl8pPr>
            <a:lvl9pPr marL="4114800" lvl="8" indent="-342900" algn="l">
              <a:lnSpc>
                <a:spcPct val="100000"/>
              </a:lnSpc>
              <a:spcBef>
                <a:spcPts val="500"/>
              </a:spcBef>
              <a:spcAft>
                <a:spcPts val="0"/>
              </a:spcAft>
              <a:buSzPts val="1800"/>
              <a:buChar char="◦"/>
              <a:defRPr/>
            </a:lvl9pPr>
          </a:lstStyle>
          <a:p>
            <a:endParaRPr/>
          </a:p>
        </p:txBody>
      </p:sp>
      <p:sp>
        <p:nvSpPr>
          <p:cNvPr id="33" name="Google Shape;33;p3"/>
          <p:cNvSpPr txBox="1">
            <a:spLocks noGrp="1"/>
          </p:cNvSpPr>
          <p:nvPr>
            <p:ph type="dt" idx="10"/>
          </p:nvPr>
        </p:nvSpPr>
        <p:spPr>
          <a:xfrm>
            <a:off x="234768" y="6309360"/>
            <a:ext cx="20574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2596896" y="6309360"/>
            <a:ext cx="3950208"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7823382" y="6309360"/>
            <a:ext cx="109728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731520" y="2103120"/>
            <a:ext cx="36576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39" name="Google Shape;39;p4"/>
          <p:cNvSpPr txBox="1">
            <a:spLocks noGrp="1"/>
          </p:cNvSpPr>
          <p:nvPr>
            <p:ph type="body" idx="2"/>
          </p:nvPr>
        </p:nvSpPr>
        <p:spPr>
          <a:xfrm>
            <a:off x="4754880" y="2103120"/>
            <a:ext cx="3657600" cy="393192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40" name="Google Shape;40;p4"/>
          <p:cNvSpPr txBox="1">
            <a:spLocks noGrp="1"/>
          </p:cNvSpPr>
          <p:nvPr>
            <p:ph type="dt" idx="10"/>
          </p:nvPr>
        </p:nvSpPr>
        <p:spPr>
          <a:xfrm>
            <a:off x="234768" y="6309360"/>
            <a:ext cx="20574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596896" y="6309360"/>
            <a:ext cx="3950208"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823382" y="6309360"/>
            <a:ext cx="109728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E1DBC9"/>
            </a:gs>
            <a:gs pos="77000">
              <a:srgbClr val="C8C1B0"/>
            </a:gs>
            <a:gs pos="100000">
              <a:srgbClr val="C0BAAA"/>
            </a:gs>
          </a:gsLst>
          <a:lin ang="5400000" scaled="0"/>
        </a:gradFill>
        <a:effectLst/>
      </p:bgPr>
    </p:bg>
    <p:spTree>
      <p:nvGrpSpPr>
        <p:cNvPr id="1" name="Shape 43"/>
        <p:cNvGrpSpPr/>
        <p:nvPr/>
      </p:nvGrpSpPr>
      <p:grpSpPr>
        <a:xfrm>
          <a:off x="0" y="0"/>
          <a:ext cx="0" cy="0"/>
          <a:chOff x="0" y="0"/>
          <a:chExt cx="0" cy="0"/>
        </a:xfrm>
      </p:grpSpPr>
      <p:sp>
        <p:nvSpPr>
          <p:cNvPr id="44" name="Google Shape;44;p5"/>
          <p:cNvSpPr/>
          <p:nvPr/>
        </p:nvSpPr>
        <p:spPr>
          <a:xfrm>
            <a:off x="0" y="0"/>
            <a:ext cx="9144000" cy="6858000"/>
          </a:xfrm>
          <a:prstGeom prst="rect">
            <a:avLst/>
          </a:prstGeom>
          <a:blipFill rotWithShape="1">
            <a:blip r:embed="rId2">
              <a:alphaModFix amt="45000"/>
            </a:blip>
            <a:tile tx="-44450" ty="3810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980902" y="1275025"/>
            <a:ext cx="7182197" cy="4307950"/>
          </a:xfrm>
          <a:prstGeom prst="rect">
            <a:avLst/>
          </a:prstGeom>
          <a:solidFill>
            <a:schemeClr val="lt1"/>
          </a:solidFill>
          <a:ln>
            <a:noFill/>
          </a:ln>
          <a:effectLst>
            <a:outerShdw blurRad="50800" algn="ctr" rotWithShape="0">
              <a:srgbClr val="000000">
                <a:alpha val="65882"/>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088136" y="1385316"/>
            <a:ext cx="6967728" cy="4087368"/>
          </a:xfrm>
          <a:prstGeom prst="rect">
            <a:avLst/>
          </a:prstGeom>
          <a:noFill/>
          <a:ln w="9525" cap="sq" cmpd="sng">
            <a:solidFill>
              <a:srgbClr val="3F3F3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3794760" y="1267730"/>
            <a:ext cx="1554480" cy="64008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48;p5"/>
          <p:cNvGrpSpPr/>
          <p:nvPr/>
        </p:nvGrpSpPr>
        <p:grpSpPr>
          <a:xfrm>
            <a:off x="3886200" y="1267731"/>
            <a:ext cx="1371600" cy="548640"/>
            <a:chOff x="5318306" y="1386268"/>
            <a:chExt cx="1567331" cy="645295"/>
          </a:xfrm>
        </p:grpSpPr>
        <p:cxnSp>
          <p:nvCxnSpPr>
            <p:cNvPr id="49" name="Google Shape;49;p5"/>
            <p:cNvCxnSpPr/>
            <p:nvPr/>
          </p:nvCxnSpPr>
          <p:spPr>
            <a:xfrm>
              <a:off x="5318306"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50" name="Google Shape;50;p5"/>
            <p:cNvCxnSpPr/>
            <p:nvPr/>
          </p:nvCxnSpPr>
          <p:spPr>
            <a:xfrm>
              <a:off x="6885637" y="1386268"/>
              <a:ext cx="0" cy="640080"/>
            </a:xfrm>
            <a:prstGeom prst="straightConnector1">
              <a:avLst/>
            </a:prstGeom>
            <a:solidFill>
              <a:srgbClr val="262626"/>
            </a:solidFill>
            <a:ln w="9525" cap="flat" cmpd="sng">
              <a:solidFill>
                <a:schemeClr val="dk1"/>
              </a:solidFill>
              <a:prstDash val="solid"/>
              <a:miter lim="800000"/>
              <a:headEnd type="none" w="sm" len="sm"/>
              <a:tailEnd type="none" w="sm" len="sm"/>
            </a:ln>
          </p:spPr>
        </p:cxnSp>
        <p:cxnSp>
          <p:nvCxnSpPr>
            <p:cNvPr id="51" name="Google Shape;51;p5"/>
            <p:cNvCxnSpPr/>
            <p:nvPr/>
          </p:nvCxnSpPr>
          <p:spPr>
            <a:xfrm>
              <a:off x="5318306" y="2031563"/>
              <a:ext cx="1567331" cy="0"/>
            </a:xfrm>
            <a:prstGeom prst="straightConnector1">
              <a:avLst/>
            </a:prstGeom>
            <a:solidFill>
              <a:srgbClr val="262626"/>
            </a:solidFill>
            <a:ln w="9525" cap="flat" cmpd="sng">
              <a:solidFill>
                <a:schemeClr val="dk1"/>
              </a:solidFill>
              <a:prstDash val="solid"/>
              <a:miter lim="800000"/>
              <a:headEnd type="none" w="sm" len="sm"/>
              <a:tailEnd type="none" w="sm" len="sm"/>
            </a:ln>
          </p:spPr>
        </p:cxnSp>
      </p:grpSp>
      <p:sp>
        <p:nvSpPr>
          <p:cNvPr id="52" name="Google Shape;52;p5"/>
          <p:cNvSpPr txBox="1">
            <a:spLocks noGrp="1"/>
          </p:cNvSpPr>
          <p:nvPr>
            <p:ph type="title"/>
          </p:nvPr>
        </p:nvSpPr>
        <p:spPr>
          <a:xfrm>
            <a:off x="1172717" y="2094309"/>
            <a:ext cx="6803136" cy="2587752"/>
          </a:xfrm>
          <a:prstGeom prst="rect">
            <a:avLst/>
          </a:prstGeom>
          <a:noFill/>
          <a:ln>
            <a:noFill/>
          </a:ln>
        </p:spPr>
        <p:txBody>
          <a:bodyPr spcFirstLastPara="1" wrap="square" lIns="91425" tIns="45700" rIns="91425" bIns="45700" anchor="ctr" anchorCtr="0">
            <a:noAutofit/>
          </a:bodyPr>
          <a:lstStyle>
            <a:lvl1pPr lvl="0" algn="ctr">
              <a:lnSpc>
                <a:spcPct val="83000"/>
              </a:lnSpc>
              <a:spcBef>
                <a:spcPts val="0"/>
              </a:spcBef>
              <a:spcAft>
                <a:spcPts val="0"/>
              </a:spcAft>
              <a:buClr>
                <a:srgbClr val="262626"/>
              </a:buClr>
              <a:buSzPts val="6200"/>
              <a:buFont typeface="Arial"/>
              <a:buNone/>
              <a:defRPr sz="6200" cap="none">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1172718" y="4682062"/>
            <a:ext cx="6803136" cy="50292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900"/>
              </a:spcBef>
              <a:spcAft>
                <a:spcPts val="0"/>
              </a:spcAft>
              <a:buSzPts val="1400"/>
              <a:buNone/>
              <a:defRPr sz="1400">
                <a:solidFill>
                  <a:schemeClr val="dk1"/>
                </a:solidFill>
              </a:defRPr>
            </a:lvl1pPr>
            <a:lvl2pPr marL="914400" lvl="1" indent="-228600" algn="l">
              <a:lnSpc>
                <a:spcPct val="100000"/>
              </a:lnSpc>
              <a:spcBef>
                <a:spcPts val="500"/>
              </a:spcBef>
              <a:spcAft>
                <a:spcPts val="0"/>
              </a:spcAft>
              <a:buSzPts val="1400"/>
              <a:buNone/>
              <a:defRPr sz="1400">
                <a:solidFill>
                  <a:srgbClr val="888888"/>
                </a:solidFill>
              </a:defRPr>
            </a:lvl2pPr>
            <a:lvl3pPr marL="1371600" lvl="2" indent="-228600" algn="l">
              <a:lnSpc>
                <a:spcPct val="100000"/>
              </a:lnSpc>
              <a:spcBef>
                <a:spcPts val="500"/>
              </a:spcBef>
              <a:spcAft>
                <a:spcPts val="0"/>
              </a:spcAft>
              <a:buSzPts val="1400"/>
              <a:buNone/>
              <a:defRPr sz="1400">
                <a:solidFill>
                  <a:srgbClr val="888888"/>
                </a:solidFill>
              </a:defRPr>
            </a:lvl3pPr>
            <a:lvl4pPr marL="1828800" lvl="3" indent="-228600" algn="l">
              <a:lnSpc>
                <a:spcPct val="100000"/>
              </a:lnSpc>
              <a:spcBef>
                <a:spcPts val="500"/>
              </a:spcBef>
              <a:spcAft>
                <a:spcPts val="0"/>
              </a:spcAft>
              <a:buSzPts val="1400"/>
              <a:buNone/>
              <a:defRPr sz="1400">
                <a:solidFill>
                  <a:srgbClr val="888888"/>
                </a:solidFill>
              </a:defRPr>
            </a:lvl4pPr>
            <a:lvl5pPr marL="2286000" lvl="4" indent="-228600" algn="l">
              <a:lnSpc>
                <a:spcPct val="100000"/>
              </a:lnSpc>
              <a:spcBef>
                <a:spcPts val="500"/>
              </a:spcBef>
              <a:spcAft>
                <a:spcPts val="0"/>
              </a:spcAft>
              <a:buSzPts val="1400"/>
              <a:buNone/>
              <a:defRPr sz="1400">
                <a:solidFill>
                  <a:srgbClr val="888888"/>
                </a:solidFill>
              </a:defRPr>
            </a:lvl5pPr>
            <a:lvl6pPr marL="2743200" lvl="5" indent="-228600" algn="l">
              <a:lnSpc>
                <a:spcPct val="100000"/>
              </a:lnSpc>
              <a:spcBef>
                <a:spcPts val="500"/>
              </a:spcBef>
              <a:spcAft>
                <a:spcPts val="0"/>
              </a:spcAft>
              <a:buSzPts val="1400"/>
              <a:buNone/>
              <a:defRPr sz="1400">
                <a:solidFill>
                  <a:srgbClr val="888888"/>
                </a:solidFill>
              </a:defRPr>
            </a:lvl6pPr>
            <a:lvl7pPr marL="3200400" lvl="6" indent="-228600" algn="l">
              <a:lnSpc>
                <a:spcPct val="100000"/>
              </a:lnSpc>
              <a:spcBef>
                <a:spcPts val="500"/>
              </a:spcBef>
              <a:spcAft>
                <a:spcPts val="0"/>
              </a:spcAft>
              <a:buSzPts val="1400"/>
              <a:buNone/>
              <a:defRPr sz="1400">
                <a:solidFill>
                  <a:srgbClr val="888888"/>
                </a:solidFill>
              </a:defRPr>
            </a:lvl7pPr>
            <a:lvl8pPr marL="3657600" lvl="7" indent="-228600" algn="l">
              <a:lnSpc>
                <a:spcPct val="100000"/>
              </a:lnSpc>
              <a:spcBef>
                <a:spcPts val="500"/>
              </a:spcBef>
              <a:spcAft>
                <a:spcPts val="0"/>
              </a:spcAft>
              <a:buSzPts val="1400"/>
              <a:buNone/>
              <a:defRPr sz="1400">
                <a:solidFill>
                  <a:srgbClr val="888888"/>
                </a:solidFill>
              </a:defRPr>
            </a:lvl8pPr>
            <a:lvl9pPr marL="4114800" lvl="8" indent="-228600" algn="l">
              <a:lnSpc>
                <a:spcPct val="100000"/>
              </a:lnSpc>
              <a:spcBef>
                <a:spcPts val="500"/>
              </a:spcBef>
              <a:spcAft>
                <a:spcPts val="0"/>
              </a:spcAft>
              <a:buSzPts val="1400"/>
              <a:buNone/>
              <a:defRPr sz="1400">
                <a:solidFill>
                  <a:srgbClr val="888888"/>
                </a:solidFill>
              </a:defRPr>
            </a:lvl9pPr>
          </a:lstStyle>
          <a:p>
            <a:endParaRPr/>
          </a:p>
        </p:txBody>
      </p:sp>
      <p:sp>
        <p:nvSpPr>
          <p:cNvPr id="54" name="Google Shape;54;p5"/>
          <p:cNvSpPr txBox="1">
            <a:spLocks noGrp="1"/>
          </p:cNvSpPr>
          <p:nvPr>
            <p:ph type="dt" idx="10"/>
          </p:nvPr>
        </p:nvSpPr>
        <p:spPr>
          <a:xfrm>
            <a:off x="3931920" y="1325880"/>
            <a:ext cx="1280160" cy="4572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sz="11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1104679" y="5211060"/>
            <a:ext cx="4430268" cy="228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sldNum" idx="12"/>
          </p:nvPr>
        </p:nvSpPr>
        <p:spPr>
          <a:xfrm>
            <a:off x="6453378" y="5211060"/>
            <a:ext cx="1584198" cy="22860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6"/>
          <p:cNvSpPr txBox="1">
            <a:spLocks noGrp="1"/>
          </p:cNvSpPr>
          <p:nvPr>
            <p:ph type="body" idx="1"/>
          </p:nvPr>
        </p:nvSpPr>
        <p:spPr>
          <a:xfrm>
            <a:off x="731520" y="2074334"/>
            <a:ext cx="365760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latin typeface="Arial"/>
                <a:ea typeface="Arial"/>
                <a:cs typeface="Arial"/>
                <a:sym typeface="Aria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0" name="Google Shape;60;p6"/>
          <p:cNvSpPr txBox="1">
            <a:spLocks noGrp="1"/>
          </p:cNvSpPr>
          <p:nvPr>
            <p:ph type="body" idx="2"/>
          </p:nvPr>
        </p:nvSpPr>
        <p:spPr>
          <a:xfrm>
            <a:off x="731520" y="2755898"/>
            <a:ext cx="365760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1" name="Google Shape;61;p6"/>
          <p:cNvSpPr txBox="1">
            <a:spLocks noGrp="1"/>
          </p:cNvSpPr>
          <p:nvPr>
            <p:ph type="body" idx="3"/>
          </p:nvPr>
        </p:nvSpPr>
        <p:spPr>
          <a:xfrm>
            <a:off x="4754880" y="2074334"/>
            <a:ext cx="3657600" cy="64008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SzPts val="1900"/>
              <a:buNone/>
              <a:defRPr sz="1900" b="0">
                <a:solidFill>
                  <a:schemeClr val="dk2"/>
                </a:solidFill>
              </a:defRPr>
            </a:lvl1pPr>
            <a:lvl2pPr marL="914400" lvl="1" indent="-228600" algn="l">
              <a:lnSpc>
                <a:spcPct val="100000"/>
              </a:lnSpc>
              <a:spcBef>
                <a:spcPts val="500"/>
              </a:spcBef>
              <a:spcAft>
                <a:spcPts val="0"/>
              </a:spcAft>
              <a:buSzPts val="1900"/>
              <a:buNone/>
              <a:defRPr sz="1900" b="1"/>
            </a:lvl2pPr>
            <a:lvl3pPr marL="1371600" lvl="2" indent="-228600" algn="l">
              <a:lnSpc>
                <a:spcPct val="100000"/>
              </a:lnSpc>
              <a:spcBef>
                <a:spcPts val="5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2" name="Google Shape;62;p6"/>
          <p:cNvSpPr txBox="1">
            <a:spLocks noGrp="1"/>
          </p:cNvSpPr>
          <p:nvPr>
            <p:ph type="body" idx="4"/>
          </p:nvPr>
        </p:nvSpPr>
        <p:spPr>
          <a:xfrm>
            <a:off x="4754880" y="2756581"/>
            <a:ext cx="3657600" cy="3200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63" name="Google Shape;63;p6"/>
          <p:cNvSpPr txBox="1">
            <a:spLocks noGrp="1"/>
          </p:cNvSpPr>
          <p:nvPr>
            <p:ph type="dt" idx="10"/>
          </p:nvPr>
        </p:nvSpPr>
        <p:spPr>
          <a:xfrm>
            <a:off x="234768" y="6309360"/>
            <a:ext cx="20574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
          <p:cNvSpPr txBox="1">
            <a:spLocks noGrp="1"/>
          </p:cNvSpPr>
          <p:nvPr>
            <p:ph type="ftr" idx="11"/>
          </p:nvPr>
        </p:nvSpPr>
        <p:spPr>
          <a:xfrm>
            <a:off x="2596896" y="6309360"/>
            <a:ext cx="3950208"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sldNum" idx="12"/>
          </p:nvPr>
        </p:nvSpPr>
        <p:spPr>
          <a:xfrm>
            <a:off x="7823382" y="6309360"/>
            <a:ext cx="109728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7"/>
          <p:cNvSpPr txBox="1">
            <a:spLocks noGrp="1"/>
          </p:cNvSpPr>
          <p:nvPr>
            <p:ph type="dt" idx="10"/>
          </p:nvPr>
        </p:nvSpPr>
        <p:spPr>
          <a:xfrm>
            <a:off x="234768" y="6309360"/>
            <a:ext cx="20574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a:off x="2596896" y="6309360"/>
            <a:ext cx="3950208"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sldNum" idx="12"/>
          </p:nvPr>
        </p:nvSpPr>
        <p:spPr>
          <a:xfrm>
            <a:off x="7823382" y="6309360"/>
            <a:ext cx="109728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
        <p:nvSpPr>
          <p:cNvPr id="72" name="Google Shape;72;p8"/>
          <p:cNvSpPr txBox="1">
            <a:spLocks noGrp="1"/>
          </p:cNvSpPr>
          <p:nvPr>
            <p:ph type="dt" idx="10"/>
          </p:nvPr>
        </p:nvSpPr>
        <p:spPr>
          <a:xfrm>
            <a:off x="234768" y="6309360"/>
            <a:ext cx="20574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ftr" idx="11"/>
          </p:nvPr>
        </p:nvSpPr>
        <p:spPr>
          <a:xfrm>
            <a:off x="2596896" y="6309360"/>
            <a:ext cx="3950208" cy="27432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sldNum" idx="12"/>
          </p:nvPr>
        </p:nvSpPr>
        <p:spPr>
          <a:xfrm>
            <a:off x="7823382" y="6309360"/>
            <a:ext cx="109728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5"/>
        <p:cNvGrpSpPr/>
        <p:nvPr/>
      </p:nvGrpSpPr>
      <p:grpSpPr>
        <a:xfrm>
          <a:off x="0" y="0"/>
          <a:ext cx="0" cy="0"/>
          <a:chOff x="0" y="0"/>
          <a:chExt cx="0" cy="0"/>
        </a:xfrm>
      </p:grpSpPr>
      <p:sp>
        <p:nvSpPr>
          <p:cNvPr id="76" name="Google Shape;76;p9"/>
          <p:cNvSpPr/>
          <p:nvPr/>
        </p:nvSpPr>
        <p:spPr>
          <a:xfrm>
            <a:off x="184147" y="173736"/>
            <a:ext cx="6398514" cy="65105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a:off x="6765290" y="173736"/>
            <a:ext cx="2194560" cy="651052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txBox="1">
            <a:spLocks noGrp="1"/>
          </p:cNvSpPr>
          <p:nvPr>
            <p:ph type="title"/>
          </p:nvPr>
        </p:nvSpPr>
        <p:spPr>
          <a:xfrm>
            <a:off x="6972300" y="607392"/>
            <a:ext cx="1823085" cy="164592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2400"/>
              <a:buFont typeface="Arial"/>
              <a:buNone/>
              <a:defRPr sz="2400" b="0" cap="none">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9"/>
          <p:cNvSpPr txBox="1">
            <a:spLocks noGrp="1"/>
          </p:cNvSpPr>
          <p:nvPr>
            <p:ph type="body" idx="1"/>
          </p:nvPr>
        </p:nvSpPr>
        <p:spPr>
          <a:xfrm>
            <a:off x="668976" y="907143"/>
            <a:ext cx="5428856" cy="5043714"/>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900"/>
              </a:spcBef>
              <a:spcAft>
                <a:spcPts val="0"/>
              </a:spcAft>
              <a:buSzPts val="1800"/>
              <a:buChar char="◦"/>
              <a:defRPr sz="1800"/>
            </a:lvl1pPr>
            <a:lvl2pPr marL="914400" lvl="1" indent="-330200" algn="l">
              <a:lnSpc>
                <a:spcPct val="100000"/>
              </a:lnSpc>
              <a:spcBef>
                <a:spcPts val="500"/>
              </a:spcBef>
              <a:spcAft>
                <a:spcPts val="0"/>
              </a:spcAft>
              <a:buSzPts val="1600"/>
              <a:buChar char="◦"/>
              <a:defRPr sz="1600"/>
            </a:lvl2pPr>
            <a:lvl3pPr marL="1371600" lvl="2" indent="-317500" algn="l">
              <a:lnSpc>
                <a:spcPct val="100000"/>
              </a:lnSpc>
              <a:spcBef>
                <a:spcPts val="500"/>
              </a:spcBef>
              <a:spcAft>
                <a:spcPts val="0"/>
              </a:spcAft>
              <a:buSzPts val="1400"/>
              <a:buChar char="◦"/>
              <a:defRPr sz="1400"/>
            </a:lvl3pPr>
            <a:lvl4pPr marL="1828800" lvl="3" indent="-317500" algn="l">
              <a:lnSpc>
                <a:spcPct val="100000"/>
              </a:lnSpc>
              <a:spcBef>
                <a:spcPts val="500"/>
              </a:spcBef>
              <a:spcAft>
                <a:spcPts val="0"/>
              </a:spcAft>
              <a:buSzPts val="1400"/>
              <a:buChar char="◦"/>
              <a:defRPr sz="1400"/>
            </a:lvl4pPr>
            <a:lvl5pPr marL="2286000" lvl="4" indent="-317500" algn="l">
              <a:lnSpc>
                <a:spcPct val="100000"/>
              </a:lnSpc>
              <a:spcBef>
                <a:spcPts val="500"/>
              </a:spcBef>
              <a:spcAft>
                <a:spcPts val="0"/>
              </a:spcAft>
              <a:buSzPts val="1400"/>
              <a:buChar char="◦"/>
              <a:defRPr sz="1400"/>
            </a:lvl5pPr>
            <a:lvl6pPr marL="2743200" lvl="5" indent="-317500" algn="l">
              <a:lnSpc>
                <a:spcPct val="100000"/>
              </a:lnSpc>
              <a:spcBef>
                <a:spcPts val="500"/>
              </a:spcBef>
              <a:spcAft>
                <a:spcPts val="0"/>
              </a:spcAft>
              <a:buSzPts val="1400"/>
              <a:buChar char="◦"/>
              <a:defRPr sz="1400"/>
            </a:lvl6pPr>
            <a:lvl7pPr marL="3200400" lvl="6" indent="-317500" algn="l">
              <a:lnSpc>
                <a:spcPct val="100000"/>
              </a:lnSpc>
              <a:spcBef>
                <a:spcPts val="500"/>
              </a:spcBef>
              <a:spcAft>
                <a:spcPts val="0"/>
              </a:spcAft>
              <a:buSzPts val="1400"/>
              <a:buChar char="◦"/>
              <a:defRPr sz="1400"/>
            </a:lvl7pPr>
            <a:lvl8pPr marL="3657600" lvl="7" indent="-317500" algn="l">
              <a:lnSpc>
                <a:spcPct val="100000"/>
              </a:lnSpc>
              <a:spcBef>
                <a:spcPts val="500"/>
              </a:spcBef>
              <a:spcAft>
                <a:spcPts val="0"/>
              </a:spcAft>
              <a:buSzPts val="1400"/>
              <a:buChar char="◦"/>
              <a:defRPr sz="1400"/>
            </a:lvl8pPr>
            <a:lvl9pPr marL="4114800" lvl="8" indent="-317500" algn="l">
              <a:lnSpc>
                <a:spcPct val="100000"/>
              </a:lnSpc>
              <a:spcBef>
                <a:spcPts val="500"/>
              </a:spcBef>
              <a:spcAft>
                <a:spcPts val="0"/>
              </a:spcAft>
              <a:buSzPts val="1400"/>
              <a:buChar char="◦"/>
              <a:defRPr sz="1400"/>
            </a:lvl9pPr>
          </a:lstStyle>
          <a:p>
            <a:endParaRPr/>
          </a:p>
        </p:txBody>
      </p:sp>
      <p:sp>
        <p:nvSpPr>
          <p:cNvPr id="80" name="Google Shape;80;p9"/>
          <p:cNvSpPr txBox="1">
            <a:spLocks noGrp="1"/>
          </p:cNvSpPr>
          <p:nvPr>
            <p:ph type="body" idx="2"/>
          </p:nvPr>
        </p:nvSpPr>
        <p:spPr>
          <a:xfrm>
            <a:off x="6972300" y="2286000"/>
            <a:ext cx="1823085" cy="35052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300"/>
              <a:buNone/>
              <a:defRPr sz="13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81" name="Google Shape;81;p9"/>
          <p:cNvSpPr txBox="1">
            <a:spLocks noGrp="1"/>
          </p:cNvSpPr>
          <p:nvPr>
            <p:ph type="dt" idx="10"/>
          </p:nvPr>
        </p:nvSpPr>
        <p:spPr>
          <a:xfrm>
            <a:off x="234768" y="6309360"/>
            <a:ext cx="20574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ftr" idx="11"/>
          </p:nvPr>
        </p:nvSpPr>
        <p:spPr>
          <a:xfrm>
            <a:off x="2596896" y="6309360"/>
            <a:ext cx="3950208"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
          <p:cNvSpPr txBox="1">
            <a:spLocks noGrp="1"/>
          </p:cNvSpPr>
          <p:nvPr>
            <p:ph type="sldNum" idx="12"/>
          </p:nvPr>
        </p:nvSpPr>
        <p:spPr>
          <a:xfrm>
            <a:off x="7795258" y="6310086"/>
            <a:ext cx="109728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900">
                <a:solidFill>
                  <a:srgbClr val="FFFFFF"/>
                </a:solidFill>
                <a:latin typeface="Arial"/>
                <a:ea typeface="Arial"/>
                <a:cs typeface="Arial"/>
                <a:sym typeface="Arial"/>
              </a:defRPr>
            </a:lvl1pPr>
            <a:lvl2pPr marL="0" lvl="1" indent="0" algn="r">
              <a:spcBef>
                <a:spcPts val="0"/>
              </a:spcBef>
              <a:buNone/>
              <a:defRPr sz="900">
                <a:solidFill>
                  <a:srgbClr val="FFFFFF"/>
                </a:solidFill>
                <a:latin typeface="Arial"/>
                <a:ea typeface="Arial"/>
                <a:cs typeface="Arial"/>
                <a:sym typeface="Arial"/>
              </a:defRPr>
            </a:lvl2pPr>
            <a:lvl3pPr marL="0" lvl="2" indent="0" algn="r">
              <a:spcBef>
                <a:spcPts val="0"/>
              </a:spcBef>
              <a:buNone/>
              <a:defRPr sz="900">
                <a:solidFill>
                  <a:srgbClr val="FFFFFF"/>
                </a:solidFill>
                <a:latin typeface="Arial"/>
                <a:ea typeface="Arial"/>
                <a:cs typeface="Arial"/>
                <a:sym typeface="Arial"/>
              </a:defRPr>
            </a:lvl3pPr>
            <a:lvl4pPr marL="0" lvl="3" indent="0" algn="r">
              <a:spcBef>
                <a:spcPts val="0"/>
              </a:spcBef>
              <a:buNone/>
              <a:defRPr sz="900">
                <a:solidFill>
                  <a:srgbClr val="FFFFFF"/>
                </a:solidFill>
                <a:latin typeface="Arial"/>
                <a:ea typeface="Arial"/>
                <a:cs typeface="Arial"/>
                <a:sym typeface="Arial"/>
              </a:defRPr>
            </a:lvl4pPr>
            <a:lvl5pPr marL="0" lvl="4" indent="0" algn="r">
              <a:spcBef>
                <a:spcPts val="0"/>
              </a:spcBef>
              <a:buNone/>
              <a:defRPr sz="900">
                <a:solidFill>
                  <a:srgbClr val="FFFFFF"/>
                </a:solidFill>
                <a:latin typeface="Arial"/>
                <a:ea typeface="Arial"/>
                <a:cs typeface="Arial"/>
                <a:sym typeface="Arial"/>
              </a:defRPr>
            </a:lvl5pPr>
            <a:lvl6pPr marL="0" lvl="5" indent="0" algn="r">
              <a:spcBef>
                <a:spcPts val="0"/>
              </a:spcBef>
              <a:buNone/>
              <a:defRPr sz="900">
                <a:solidFill>
                  <a:srgbClr val="FFFFFF"/>
                </a:solidFill>
                <a:latin typeface="Arial"/>
                <a:ea typeface="Arial"/>
                <a:cs typeface="Arial"/>
                <a:sym typeface="Arial"/>
              </a:defRPr>
            </a:lvl6pPr>
            <a:lvl7pPr marL="0" lvl="6" indent="0" algn="r">
              <a:spcBef>
                <a:spcPts val="0"/>
              </a:spcBef>
              <a:buNone/>
              <a:defRPr sz="900">
                <a:solidFill>
                  <a:srgbClr val="FFFFFF"/>
                </a:solidFill>
                <a:latin typeface="Arial"/>
                <a:ea typeface="Arial"/>
                <a:cs typeface="Arial"/>
                <a:sym typeface="Arial"/>
              </a:defRPr>
            </a:lvl7pPr>
            <a:lvl8pPr marL="0" lvl="7" indent="0" algn="r">
              <a:spcBef>
                <a:spcPts val="0"/>
              </a:spcBef>
              <a:buNone/>
              <a:defRPr sz="900">
                <a:solidFill>
                  <a:srgbClr val="FFFFFF"/>
                </a:solidFill>
                <a:latin typeface="Arial"/>
                <a:ea typeface="Arial"/>
                <a:cs typeface="Arial"/>
                <a:sym typeface="Arial"/>
              </a:defRPr>
            </a:lvl8pPr>
            <a:lvl9pPr marL="0" lvl="8" indent="0" algn="r">
              <a:spcBef>
                <a:spcPts val="0"/>
              </a:spcBef>
              <a:buNone/>
              <a:defRPr sz="9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4" name="Google Shape;84;p9"/>
          <p:cNvSpPr/>
          <p:nvPr/>
        </p:nvSpPr>
        <p:spPr>
          <a:xfrm>
            <a:off x="6868160" y="274320"/>
            <a:ext cx="1988820" cy="6309360"/>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5"/>
        <p:cNvGrpSpPr/>
        <p:nvPr/>
      </p:nvGrpSpPr>
      <p:grpSpPr>
        <a:xfrm>
          <a:off x="0" y="0"/>
          <a:ext cx="0" cy="0"/>
          <a:chOff x="0" y="0"/>
          <a:chExt cx="0" cy="0"/>
        </a:xfrm>
      </p:grpSpPr>
      <p:sp>
        <p:nvSpPr>
          <p:cNvPr id="86" name="Google Shape;86;p10"/>
          <p:cNvSpPr/>
          <p:nvPr/>
        </p:nvSpPr>
        <p:spPr>
          <a:xfrm>
            <a:off x="6765290" y="173736"/>
            <a:ext cx="2194560" cy="651052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title"/>
          </p:nvPr>
        </p:nvSpPr>
        <p:spPr>
          <a:xfrm>
            <a:off x="6972300" y="603504"/>
            <a:ext cx="1824228" cy="164592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2400"/>
              <a:buFont typeface="Arial"/>
              <a:buNone/>
              <a:defRPr sz="2400" b="0">
                <a:solidFill>
                  <a:srgbClr val="FFFFF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0"/>
          <p:cNvSpPr>
            <a:spLocks noGrp="1"/>
          </p:cNvSpPr>
          <p:nvPr>
            <p:ph type="pic" idx="2"/>
          </p:nvPr>
        </p:nvSpPr>
        <p:spPr>
          <a:xfrm>
            <a:off x="171449" y="173736"/>
            <a:ext cx="6398514" cy="6510528"/>
          </a:xfrm>
          <a:prstGeom prst="rect">
            <a:avLst/>
          </a:prstGeom>
          <a:solidFill>
            <a:srgbClr val="76CEEF"/>
          </a:solidFill>
          <a:ln>
            <a:noFill/>
          </a:ln>
        </p:spPr>
        <p:txBody>
          <a:bodyPr spcFirstLastPara="1" wrap="square" lIns="91425" tIns="45700" rIns="91425" bIns="45700" anchor="t" anchorCtr="0">
            <a:noAutofit/>
          </a:bodyPr>
          <a:lstStyle>
            <a:lvl1pPr marR="0" lvl="0" algn="l" rtl="0">
              <a:lnSpc>
                <a:spcPct val="100000"/>
              </a:lnSpc>
              <a:spcBef>
                <a:spcPts val="900"/>
              </a:spcBef>
              <a:spcAft>
                <a:spcPts val="0"/>
              </a:spcAft>
              <a:buClr>
                <a:srgbClr val="262626"/>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00"/>
              </a:spcBef>
              <a:spcAft>
                <a:spcPts val="0"/>
              </a:spcAft>
              <a:buClr>
                <a:srgbClr val="262626"/>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500"/>
              </a:spcBef>
              <a:spcAft>
                <a:spcPts val="0"/>
              </a:spcAft>
              <a:buClr>
                <a:srgbClr val="262626"/>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500"/>
              </a:spcBef>
              <a:spcAft>
                <a:spcPts val="0"/>
              </a:spcAft>
              <a:buClr>
                <a:srgbClr val="262626"/>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500"/>
              </a:spcBef>
              <a:spcAft>
                <a:spcPts val="0"/>
              </a:spcAft>
              <a:buClr>
                <a:srgbClr val="262626"/>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500"/>
              </a:spcBef>
              <a:spcAft>
                <a:spcPts val="0"/>
              </a:spcAft>
              <a:buClr>
                <a:srgbClr val="262626"/>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500"/>
              </a:spcBef>
              <a:spcAft>
                <a:spcPts val="0"/>
              </a:spcAft>
              <a:buClr>
                <a:srgbClr val="262626"/>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500"/>
              </a:spcBef>
              <a:spcAft>
                <a:spcPts val="0"/>
              </a:spcAft>
              <a:buClr>
                <a:srgbClr val="262626"/>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500"/>
              </a:spcBef>
              <a:spcAft>
                <a:spcPts val="0"/>
              </a:spcAft>
              <a:buClr>
                <a:srgbClr val="262626"/>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89" name="Google Shape;89;p10"/>
          <p:cNvSpPr txBox="1">
            <a:spLocks noGrp="1"/>
          </p:cNvSpPr>
          <p:nvPr>
            <p:ph type="body" idx="1"/>
          </p:nvPr>
        </p:nvSpPr>
        <p:spPr>
          <a:xfrm>
            <a:off x="6972300" y="2286000"/>
            <a:ext cx="1824228"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800"/>
              </a:spcBef>
              <a:spcAft>
                <a:spcPts val="0"/>
              </a:spcAft>
              <a:buSzPts val="1300"/>
              <a:buNone/>
              <a:defRPr sz="1300">
                <a:solidFill>
                  <a:srgbClr val="FFFFFF"/>
                </a:solidFill>
              </a:defRPr>
            </a:lvl1pPr>
            <a:lvl2pPr marL="914400" lvl="1" indent="-228600" algn="l">
              <a:lnSpc>
                <a:spcPct val="100000"/>
              </a:lnSpc>
              <a:spcBef>
                <a:spcPts val="500"/>
              </a:spcBef>
              <a:spcAft>
                <a:spcPts val="0"/>
              </a:spcAft>
              <a:buSzPts val="1200"/>
              <a:buNone/>
              <a:defRPr sz="1200"/>
            </a:lvl2pPr>
            <a:lvl3pPr marL="1371600" lvl="2" indent="-228600" algn="l">
              <a:lnSpc>
                <a:spcPct val="100000"/>
              </a:lnSpc>
              <a:spcBef>
                <a:spcPts val="5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90" name="Google Shape;90;p10"/>
          <p:cNvSpPr txBox="1">
            <a:spLocks noGrp="1"/>
          </p:cNvSpPr>
          <p:nvPr>
            <p:ph type="dt" idx="10"/>
          </p:nvPr>
        </p:nvSpPr>
        <p:spPr>
          <a:xfrm>
            <a:off x="234768" y="6309360"/>
            <a:ext cx="2057400" cy="27432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2596896" y="6309360"/>
            <a:ext cx="3950208" cy="27432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900">
                <a:solidFill>
                  <a:srgbClr val="FFFFF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7797546" y="6309360"/>
            <a:ext cx="1097280" cy="274320"/>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900">
                <a:solidFill>
                  <a:srgbClr val="FFFFFF"/>
                </a:solidFill>
                <a:latin typeface="Arial"/>
                <a:ea typeface="Arial"/>
                <a:cs typeface="Arial"/>
                <a:sym typeface="Arial"/>
              </a:defRPr>
            </a:lvl1pPr>
            <a:lvl2pPr marL="0" lvl="1" indent="0" algn="r">
              <a:spcBef>
                <a:spcPts val="0"/>
              </a:spcBef>
              <a:buNone/>
              <a:defRPr sz="900">
                <a:solidFill>
                  <a:srgbClr val="FFFFFF"/>
                </a:solidFill>
                <a:latin typeface="Arial"/>
                <a:ea typeface="Arial"/>
                <a:cs typeface="Arial"/>
                <a:sym typeface="Arial"/>
              </a:defRPr>
            </a:lvl2pPr>
            <a:lvl3pPr marL="0" lvl="2" indent="0" algn="r">
              <a:spcBef>
                <a:spcPts val="0"/>
              </a:spcBef>
              <a:buNone/>
              <a:defRPr sz="900">
                <a:solidFill>
                  <a:srgbClr val="FFFFFF"/>
                </a:solidFill>
                <a:latin typeface="Arial"/>
                <a:ea typeface="Arial"/>
                <a:cs typeface="Arial"/>
                <a:sym typeface="Arial"/>
              </a:defRPr>
            </a:lvl3pPr>
            <a:lvl4pPr marL="0" lvl="3" indent="0" algn="r">
              <a:spcBef>
                <a:spcPts val="0"/>
              </a:spcBef>
              <a:buNone/>
              <a:defRPr sz="900">
                <a:solidFill>
                  <a:srgbClr val="FFFFFF"/>
                </a:solidFill>
                <a:latin typeface="Arial"/>
                <a:ea typeface="Arial"/>
                <a:cs typeface="Arial"/>
                <a:sym typeface="Arial"/>
              </a:defRPr>
            </a:lvl4pPr>
            <a:lvl5pPr marL="0" lvl="4" indent="0" algn="r">
              <a:spcBef>
                <a:spcPts val="0"/>
              </a:spcBef>
              <a:buNone/>
              <a:defRPr sz="900">
                <a:solidFill>
                  <a:srgbClr val="FFFFFF"/>
                </a:solidFill>
                <a:latin typeface="Arial"/>
                <a:ea typeface="Arial"/>
                <a:cs typeface="Arial"/>
                <a:sym typeface="Arial"/>
              </a:defRPr>
            </a:lvl5pPr>
            <a:lvl6pPr marL="0" lvl="5" indent="0" algn="r">
              <a:spcBef>
                <a:spcPts val="0"/>
              </a:spcBef>
              <a:buNone/>
              <a:defRPr sz="900">
                <a:solidFill>
                  <a:srgbClr val="FFFFFF"/>
                </a:solidFill>
                <a:latin typeface="Arial"/>
                <a:ea typeface="Arial"/>
                <a:cs typeface="Arial"/>
                <a:sym typeface="Arial"/>
              </a:defRPr>
            </a:lvl6pPr>
            <a:lvl7pPr marL="0" lvl="6" indent="0" algn="r">
              <a:spcBef>
                <a:spcPts val="0"/>
              </a:spcBef>
              <a:buNone/>
              <a:defRPr sz="900">
                <a:solidFill>
                  <a:srgbClr val="FFFFFF"/>
                </a:solidFill>
                <a:latin typeface="Arial"/>
                <a:ea typeface="Arial"/>
                <a:cs typeface="Arial"/>
                <a:sym typeface="Arial"/>
              </a:defRPr>
            </a:lvl7pPr>
            <a:lvl8pPr marL="0" lvl="7" indent="0" algn="r">
              <a:spcBef>
                <a:spcPts val="0"/>
              </a:spcBef>
              <a:buNone/>
              <a:defRPr sz="900">
                <a:solidFill>
                  <a:srgbClr val="FFFFFF"/>
                </a:solidFill>
                <a:latin typeface="Arial"/>
                <a:ea typeface="Arial"/>
                <a:cs typeface="Arial"/>
                <a:sym typeface="Arial"/>
              </a:defRPr>
            </a:lvl8pPr>
            <a:lvl9pPr marL="0" lvl="8" indent="0" algn="r">
              <a:spcBef>
                <a:spcPts val="0"/>
              </a:spcBef>
              <a:buNone/>
              <a:defRPr sz="900">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3" name="Google Shape;93;p10"/>
          <p:cNvSpPr/>
          <p:nvPr/>
        </p:nvSpPr>
        <p:spPr>
          <a:xfrm>
            <a:off x="6868160" y="274320"/>
            <a:ext cx="1988820" cy="6309360"/>
          </a:xfrm>
          <a:prstGeom prst="rect">
            <a:avLst/>
          </a:prstGeom>
          <a:noFill/>
          <a:ln w="9525" cap="sq"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176022" y="173736"/>
            <a:ext cx="8791956" cy="6510528"/>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262626"/>
              </a:buClr>
              <a:buSzPts val="4000"/>
              <a:buFont typeface="Arial"/>
              <a:buNone/>
              <a:defRPr sz="4000" b="0" i="0" u="none" strike="noStrike" cap="non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731520" y="2103120"/>
            <a:ext cx="7680960" cy="393192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900"/>
              </a:spcBef>
              <a:spcAft>
                <a:spcPts val="0"/>
              </a:spcAft>
              <a:buClr>
                <a:srgbClr val="262626"/>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30200" algn="l" rtl="0">
              <a:lnSpc>
                <a:spcPct val="100000"/>
              </a:lnSpc>
              <a:spcBef>
                <a:spcPts val="500"/>
              </a:spcBef>
              <a:spcAft>
                <a:spcPts val="0"/>
              </a:spcAft>
              <a:buClr>
                <a:srgbClr val="26262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500"/>
              </a:spcBef>
              <a:spcAft>
                <a:spcPts val="0"/>
              </a:spcAft>
              <a:buClr>
                <a:srgbClr val="26262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00000"/>
              </a:lnSpc>
              <a:spcBef>
                <a:spcPts val="500"/>
              </a:spcBef>
              <a:spcAft>
                <a:spcPts val="0"/>
              </a:spcAft>
              <a:buClr>
                <a:srgbClr val="262626"/>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00000"/>
              </a:lnSpc>
              <a:spcBef>
                <a:spcPts val="500"/>
              </a:spcBef>
              <a:spcAft>
                <a:spcPts val="0"/>
              </a:spcAft>
              <a:buClr>
                <a:srgbClr val="262626"/>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00000"/>
              </a:lnSpc>
              <a:spcBef>
                <a:spcPts val="500"/>
              </a:spcBef>
              <a:spcAft>
                <a:spcPts val="0"/>
              </a:spcAft>
              <a:buClr>
                <a:srgbClr val="262626"/>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00000"/>
              </a:lnSpc>
              <a:spcBef>
                <a:spcPts val="500"/>
              </a:spcBef>
              <a:spcAft>
                <a:spcPts val="0"/>
              </a:spcAft>
              <a:buClr>
                <a:srgbClr val="262626"/>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00000"/>
              </a:lnSpc>
              <a:spcBef>
                <a:spcPts val="500"/>
              </a:spcBef>
              <a:spcAft>
                <a:spcPts val="0"/>
              </a:spcAft>
              <a:buClr>
                <a:srgbClr val="262626"/>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00000"/>
              </a:lnSpc>
              <a:spcBef>
                <a:spcPts val="500"/>
              </a:spcBef>
              <a:spcAft>
                <a:spcPts val="0"/>
              </a:spcAft>
              <a:buClr>
                <a:srgbClr val="262626"/>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234768" y="6309360"/>
            <a:ext cx="2057400" cy="27432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900" b="0" i="0" u="none" strike="noStrike" cap="none">
                <a:solidFill>
                  <a:srgbClr val="3F3F3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2596896" y="6309360"/>
            <a:ext cx="3950208" cy="27432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900" b="0" i="0" u="none" strike="noStrike" cap="none">
                <a:solidFill>
                  <a:srgbClr val="3F3F3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7823382" y="6309360"/>
            <a:ext cx="1097280" cy="27432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900" b="0" i="0" u="none" strike="noStrike" cap="none">
                <a:solidFill>
                  <a:srgbClr val="3F3F3F"/>
                </a:solidFill>
                <a:latin typeface="Arial"/>
                <a:ea typeface="Arial"/>
                <a:cs typeface="Arial"/>
                <a:sym typeface="Arial"/>
              </a:defRPr>
            </a:lvl1pPr>
            <a:lvl2pPr marL="0" marR="0" lvl="1" indent="0" algn="r" rtl="0">
              <a:spcBef>
                <a:spcPts val="0"/>
              </a:spcBef>
              <a:buNone/>
              <a:defRPr sz="900" b="0" i="0" u="none" strike="noStrike" cap="none">
                <a:solidFill>
                  <a:srgbClr val="3F3F3F"/>
                </a:solidFill>
                <a:latin typeface="Arial"/>
                <a:ea typeface="Arial"/>
                <a:cs typeface="Arial"/>
                <a:sym typeface="Arial"/>
              </a:defRPr>
            </a:lvl2pPr>
            <a:lvl3pPr marL="0" marR="0" lvl="2" indent="0" algn="r" rtl="0">
              <a:spcBef>
                <a:spcPts val="0"/>
              </a:spcBef>
              <a:buNone/>
              <a:defRPr sz="900" b="0" i="0" u="none" strike="noStrike" cap="none">
                <a:solidFill>
                  <a:srgbClr val="3F3F3F"/>
                </a:solidFill>
                <a:latin typeface="Arial"/>
                <a:ea typeface="Arial"/>
                <a:cs typeface="Arial"/>
                <a:sym typeface="Arial"/>
              </a:defRPr>
            </a:lvl3pPr>
            <a:lvl4pPr marL="0" marR="0" lvl="3" indent="0" algn="r" rtl="0">
              <a:spcBef>
                <a:spcPts val="0"/>
              </a:spcBef>
              <a:buNone/>
              <a:defRPr sz="900" b="0" i="0" u="none" strike="noStrike" cap="none">
                <a:solidFill>
                  <a:srgbClr val="3F3F3F"/>
                </a:solidFill>
                <a:latin typeface="Arial"/>
                <a:ea typeface="Arial"/>
                <a:cs typeface="Arial"/>
                <a:sym typeface="Arial"/>
              </a:defRPr>
            </a:lvl4pPr>
            <a:lvl5pPr marL="0" marR="0" lvl="4" indent="0" algn="r" rtl="0">
              <a:spcBef>
                <a:spcPts val="0"/>
              </a:spcBef>
              <a:buNone/>
              <a:defRPr sz="900" b="0" i="0" u="none" strike="noStrike" cap="none">
                <a:solidFill>
                  <a:srgbClr val="3F3F3F"/>
                </a:solidFill>
                <a:latin typeface="Arial"/>
                <a:ea typeface="Arial"/>
                <a:cs typeface="Arial"/>
                <a:sym typeface="Arial"/>
              </a:defRPr>
            </a:lvl5pPr>
            <a:lvl6pPr marL="0" marR="0" lvl="5" indent="0" algn="r" rtl="0">
              <a:spcBef>
                <a:spcPts val="0"/>
              </a:spcBef>
              <a:buNone/>
              <a:defRPr sz="900" b="0" i="0" u="none" strike="noStrike" cap="none">
                <a:solidFill>
                  <a:srgbClr val="3F3F3F"/>
                </a:solidFill>
                <a:latin typeface="Arial"/>
                <a:ea typeface="Arial"/>
                <a:cs typeface="Arial"/>
                <a:sym typeface="Arial"/>
              </a:defRPr>
            </a:lvl6pPr>
            <a:lvl7pPr marL="0" marR="0" lvl="6" indent="0" algn="r" rtl="0">
              <a:spcBef>
                <a:spcPts val="0"/>
              </a:spcBef>
              <a:buNone/>
              <a:defRPr sz="900" b="0" i="0" u="none" strike="noStrike" cap="none">
                <a:solidFill>
                  <a:srgbClr val="3F3F3F"/>
                </a:solidFill>
                <a:latin typeface="Arial"/>
                <a:ea typeface="Arial"/>
                <a:cs typeface="Arial"/>
                <a:sym typeface="Arial"/>
              </a:defRPr>
            </a:lvl7pPr>
            <a:lvl8pPr marL="0" marR="0" lvl="7" indent="0" algn="r" rtl="0">
              <a:spcBef>
                <a:spcPts val="0"/>
              </a:spcBef>
              <a:buNone/>
              <a:defRPr sz="900" b="0" i="0" u="none" strike="noStrike" cap="none">
                <a:solidFill>
                  <a:srgbClr val="3F3F3F"/>
                </a:solidFill>
                <a:latin typeface="Arial"/>
                <a:ea typeface="Arial"/>
                <a:cs typeface="Arial"/>
                <a:sym typeface="Arial"/>
              </a:defRPr>
            </a:lvl8pPr>
            <a:lvl9pPr marL="0" marR="0" lvl="8" indent="0" algn="r" rtl="0">
              <a:spcBef>
                <a:spcPts val="0"/>
              </a:spcBef>
              <a:buNone/>
              <a:defRPr sz="900" b="0" i="0" u="none" strike="noStrike" cap="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www.geeksforgeeks.org/classes-objects-java/" TargetMode="External"/><Relationship Id="rId3" Type="http://schemas.openxmlformats.org/officeDocument/2006/relationships/hyperlink" Target="https://www.geeksforgeeks.org/polymorphism-in-java/" TargetMode="External"/><Relationship Id="rId7" Type="http://schemas.openxmlformats.org/officeDocument/2006/relationships/hyperlink" Target="https://www.geeksforgeeks.org/message-passing-in-jav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geeksforgeeks.org/abstraction-in-java-2/" TargetMode="External"/><Relationship Id="rId5" Type="http://schemas.openxmlformats.org/officeDocument/2006/relationships/hyperlink" Target="https://www.geeksforgeeks.org/encapsulation-in-java/" TargetMode="External"/><Relationship Id="rId4" Type="http://schemas.openxmlformats.org/officeDocument/2006/relationships/hyperlink" Target="https://www.geeksforgeeks.org/inheritance-in-java/" TargetMode="External"/><Relationship Id="rId9" Type="http://schemas.openxmlformats.org/officeDocument/2006/relationships/hyperlink" Target="https://www.geeksforgeeks.org/methods-in-java/"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dynamic-method-dispatch-runtime-polymorphism-java/"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interfaces-in-java/"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geeksforgeeks.org/abstract-classes-in-java/"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ctrTitle"/>
          </p:nvPr>
        </p:nvSpPr>
        <p:spPr>
          <a:xfrm>
            <a:off x="1171281" y="2091263"/>
            <a:ext cx="6801440" cy="2590800"/>
          </a:xfrm>
          <a:prstGeom prst="rect">
            <a:avLst/>
          </a:prstGeom>
          <a:noFill/>
          <a:ln>
            <a:noFill/>
          </a:ln>
        </p:spPr>
        <p:txBody>
          <a:bodyPr spcFirstLastPara="1" wrap="square" lIns="91425" tIns="45700" rIns="91425" bIns="45700" anchor="ctr" anchorCtr="0">
            <a:noAutofit/>
          </a:bodyPr>
          <a:lstStyle/>
          <a:p>
            <a:pPr marL="0" lvl="0" indent="0" algn="ctr" rtl="0">
              <a:lnSpc>
                <a:spcPct val="83000"/>
              </a:lnSpc>
              <a:spcBef>
                <a:spcPts val="0"/>
              </a:spcBef>
              <a:spcAft>
                <a:spcPts val="0"/>
              </a:spcAft>
              <a:buClr>
                <a:srgbClr val="262626"/>
              </a:buClr>
              <a:buSzPts val="6200"/>
              <a:buFont typeface="Arial"/>
              <a:buNone/>
            </a:pPr>
            <a:r>
              <a:rPr lang="en-US"/>
              <a:t>UNIT-I</a:t>
            </a:r>
            <a:endParaRPr/>
          </a:p>
        </p:txBody>
      </p:sp>
      <p:sp>
        <p:nvSpPr>
          <p:cNvPr id="111" name="Google Shape;111;p13"/>
          <p:cNvSpPr txBox="1">
            <a:spLocks noGrp="1"/>
          </p:cNvSpPr>
          <p:nvPr>
            <p:ph type="subTitle" idx="1"/>
          </p:nvPr>
        </p:nvSpPr>
        <p:spPr>
          <a:xfrm>
            <a:off x="1171575" y="4682062"/>
            <a:ext cx="6803136" cy="50292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400"/>
              <a:buNone/>
            </a:pPr>
            <a:r>
              <a:rPr lang="en-US"/>
              <a:t>OOP using Java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731520" y="642594"/>
            <a:ext cx="7680960" cy="19560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Why Use Java?</a:t>
            </a:r>
            <a:r>
              <a:rPr lang="en-US"/>
              <a:t/>
            </a:r>
            <a:br>
              <a:rPr lang="en-US"/>
            </a:br>
            <a:endParaRPr/>
          </a:p>
        </p:txBody>
      </p:sp>
      <p:sp>
        <p:nvSpPr>
          <p:cNvPr id="166" name="Google Shape;166;p22"/>
          <p:cNvSpPr txBox="1">
            <a:spLocks noGrp="1"/>
          </p:cNvSpPr>
          <p:nvPr>
            <p:ph type="body" idx="1"/>
          </p:nvPr>
        </p:nvSpPr>
        <p:spPr>
          <a:xfrm>
            <a:off x="731520" y="990600"/>
            <a:ext cx="7680960" cy="5562600"/>
          </a:xfrm>
          <a:prstGeom prst="rect">
            <a:avLst/>
          </a:prstGeom>
          <a:noFill/>
          <a:ln>
            <a:noFill/>
          </a:ln>
        </p:spPr>
        <p:txBody>
          <a:bodyPr spcFirstLastPara="1" wrap="square" lIns="91425" tIns="45700" rIns="91425" bIns="45700" anchor="t" anchorCtr="0">
            <a:normAutofit fontScale="77500" lnSpcReduction="20000"/>
          </a:bodyPr>
          <a:lstStyle/>
          <a:p>
            <a:pPr marL="182880" lvl="0" indent="-182880" algn="l" rtl="0">
              <a:lnSpc>
                <a:spcPct val="100000"/>
              </a:lnSpc>
              <a:spcBef>
                <a:spcPts val="0"/>
              </a:spcBef>
              <a:spcAft>
                <a:spcPts val="0"/>
              </a:spcAft>
              <a:buSzPct val="100000"/>
              <a:buChar char="◦"/>
            </a:pPr>
            <a:r>
              <a:rPr lang="en-US" sz="2400" b="1"/>
              <a:t>Java works on different platforms (Windows, Mac, Linux, etc.)</a:t>
            </a:r>
            <a:endParaRPr/>
          </a:p>
          <a:p>
            <a:pPr marL="182880" lvl="0" indent="-182880" algn="l" rtl="0">
              <a:lnSpc>
                <a:spcPct val="100000"/>
              </a:lnSpc>
              <a:spcBef>
                <a:spcPts val="900"/>
              </a:spcBef>
              <a:spcAft>
                <a:spcPts val="0"/>
              </a:spcAft>
              <a:buSzPct val="100000"/>
              <a:buChar char="◦"/>
            </a:pPr>
            <a:r>
              <a:rPr lang="en-US" sz="2400" b="1"/>
              <a:t>It is one of the most popular programming language in the world</a:t>
            </a:r>
            <a:endParaRPr/>
          </a:p>
          <a:p>
            <a:pPr marL="182880" lvl="0" indent="-182880" algn="l" rtl="0">
              <a:lnSpc>
                <a:spcPct val="100000"/>
              </a:lnSpc>
              <a:spcBef>
                <a:spcPts val="900"/>
              </a:spcBef>
              <a:spcAft>
                <a:spcPts val="0"/>
              </a:spcAft>
              <a:buSzPct val="100000"/>
              <a:buChar char="◦"/>
            </a:pPr>
            <a:r>
              <a:rPr lang="en-US" sz="2400" b="1"/>
              <a:t>It is easy to learn and simple to use</a:t>
            </a:r>
            <a:endParaRPr/>
          </a:p>
          <a:p>
            <a:pPr marL="182880" lvl="0" indent="-182880" algn="l" rtl="0">
              <a:lnSpc>
                <a:spcPct val="100000"/>
              </a:lnSpc>
              <a:spcBef>
                <a:spcPts val="900"/>
              </a:spcBef>
              <a:spcAft>
                <a:spcPts val="0"/>
              </a:spcAft>
              <a:buSzPct val="100000"/>
              <a:buChar char="◦"/>
            </a:pPr>
            <a:r>
              <a:rPr lang="en-US" sz="2400" b="1"/>
              <a:t>It is open-source and free</a:t>
            </a:r>
            <a:endParaRPr/>
          </a:p>
          <a:p>
            <a:pPr marL="182880" lvl="0" indent="-182880" algn="l" rtl="0">
              <a:lnSpc>
                <a:spcPct val="100000"/>
              </a:lnSpc>
              <a:spcBef>
                <a:spcPts val="900"/>
              </a:spcBef>
              <a:spcAft>
                <a:spcPts val="0"/>
              </a:spcAft>
              <a:buSzPct val="100000"/>
              <a:buChar char="◦"/>
            </a:pPr>
            <a:r>
              <a:rPr lang="en-US" sz="2400" b="1"/>
              <a:t>It is secure, fast and powerful</a:t>
            </a:r>
            <a:endParaRPr/>
          </a:p>
          <a:p>
            <a:pPr marL="182880" lvl="0" indent="-182880" algn="l" rtl="0">
              <a:lnSpc>
                <a:spcPct val="100000"/>
              </a:lnSpc>
              <a:spcBef>
                <a:spcPts val="900"/>
              </a:spcBef>
              <a:spcAft>
                <a:spcPts val="0"/>
              </a:spcAft>
              <a:buSzPct val="100000"/>
              <a:buChar char="◦"/>
            </a:pPr>
            <a:r>
              <a:rPr lang="en-US" sz="2400" b="1"/>
              <a:t>It has a huge community support</a:t>
            </a:r>
            <a:r>
              <a:rPr lang="en-US" sz="2400"/>
              <a:t>.</a:t>
            </a:r>
            <a:endParaRPr/>
          </a:p>
          <a:p>
            <a:pPr marL="182880" lvl="0" indent="-182880" algn="l" rtl="0">
              <a:lnSpc>
                <a:spcPct val="100000"/>
              </a:lnSpc>
              <a:spcBef>
                <a:spcPts val="900"/>
              </a:spcBef>
              <a:spcAft>
                <a:spcPts val="0"/>
              </a:spcAft>
              <a:buSzPct val="100000"/>
              <a:buNone/>
            </a:pPr>
            <a:endParaRPr sz="2400"/>
          </a:p>
          <a:p>
            <a:pPr marL="182880" lvl="0" indent="-182880" algn="l" rtl="0">
              <a:lnSpc>
                <a:spcPct val="100000"/>
              </a:lnSpc>
              <a:spcBef>
                <a:spcPts val="900"/>
              </a:spcBef>
              <a:spcAft>
                <a:spcPts val="0"/>
              </a:spcAft>
              <a:buSzPct val="100000"/>
              <a:buChar char="◦"/>
            </a:pPr>
            <a:r>
              <a:rPr lang="en-US" sz="2400" b="1" u="sng"/>
              <a:t>Types of java programs</a:t>
            </a:r>
            <a:endParaRPr/>
          </a:p>
          <a:p>
            <a:pPr marL="0" lvl="0" indent="0" algn="l" rtl="0">
              <a:lnSpc>
                <a:spcPct val="100000"/>
              </a:lnSpc>
              <a:spcBef>
                <a:spcPts val="900"/>
              </a:spcBef>
              <a:spcAft>
                <a:spcPts val="0"/>
              </a:spcAft>
              <a:buSzPct val="100000"/>
              <a:buNone/>
            </a:pPr>
            <a:endParaRPr sz="2400" b="1" u="sng"/>
          </a:p>
          <a:p>
            <a:pPr marL="182880" lvl="0" indent="-182880" algn="l" rtl="0">
              <a:lnSpc>
                <a:spcPct val="100000"/>
              </a:lnSpc>
              <a:spcBef>
                <a:spcPts val="900"/>
              </a:spcBef>
              <a:spcAft>
                <a:spcPts val="0"/>
              </a:spcAft>
              <a:buSzPct val="100000"/>
              <a:buChar char="◦"/>
            </a:pPr>
            <a:r>
              <a:rPr lang="en-US" sz="2400" b="1"/>
              <a:t>1. </a:t>
            </a:r>
            <a:r>
              <a:rPr lang="en-US" sz="2400" b="1">
                <a:solidFill>
                  <a:srgbClr val="FF0000"/>
                </a:solidFill>
              </a:rPr>
              <a:t>Applications:</a:t>
            </a:r>
            <a:r>
              <a:rPr lang="en-US" sz="2400" b="1"/>
              <a:t> These are standalone programs that run on a computer.</a:t>
            </a:r>
            <a:endParaRPr/>
          </a:p>
          <a:p>
            <a:pPr marL="182880" lvl="0" indent="-182880" algn="l" rtl="0">
              <a:lnSpc>
                <a:spcPct val="100000"/>
              </a:lnSpc>
              <a:spcBef>
                <a:spcPts val="900"/>
              </a:spcBef>
              <a:spcAft>
                <a:spcPts val="0"/>
              </a:spcAft>
              <a:buSzPct val="100000"/>
              <a:buChar char="◦"/>
            </a:pPr>
            <a:r>
              <a:rPr lang="en-US" sz="2400" b="1"/>
              <a:t>2. </a:t>
            </a:r>
            <a:r>
              <a:rPr lang="en-US" sz="2400" b="1">
                <a:solidFill>
                  <a:srgbClr val="FF0000"/>
                </a:solidFill>
              </a:rPr>
              <a:t>Applets </a:t>
            </a:r>
            <a:r>
              <a:rPr lang="en-US" sz="2400" b="1"/>
              <a:t>: These are programs that run on a web browser.</a:t>
            </a:r>
            <a:endParaRPr/>
          </a:p>
          <a:p>
            <a:pPr marL="182880" lvl="0" indent="-182880" algn="l" rtl="0">
              <a:lnSpc>
                <a:spcPct val="100000"/>
              </a:lnSpc>
              <a:spcBef>
                <a:spcPts val="900"/>
              </a:spcBef>
              <a:spcAft>
                <a:spcPts val="0"/>
              </a:spcAft>
              <a:buSzPct val="100000"/>
              <a:buChar char="◦"/>
            </a:pPr>
            <a:r>
              <a:rPr lang="en-US" sz="2400" b="1"/>
              <a:t>3. </a:t>
            </a:r>
            <a:r>
              <a:rPr lang="en-US" sz="2400" b="1">
                <a:solidFill>
                  <a:srgbClr val="FF0000"/>
                </a:solidFill>
              </a:rPr>
              <a:t>Servlets </a:t>
            </a:r>
            <a:r>
              <a:rPr lang="en-US" sz="2400" b="1"/>
              <a:t>: These are programs that run at the server side.</a:t>
            </a:r>
            <a:endParaRPr/>
          </a:p>
          <a:p>
            <a:pPr marL="182880" lvl="0" indent="-64769" algn="l" rtl="0">
              <a:lnSpc>
                <a:spcPct val="100000"/>
              </a:lnSpc>
              <a:spcBef>
                <a:spcPts val="900"/>
              </a:spcBef>
              <a:spcAft>
                <a:spcPts val="0"/>
              </a:spcAft>
              <a:buSzPct val="100000"/>
              <a:buNone/>
            </a:pPr>
            <a:endParaRPr sz="2400"/>
          </a:p>
          <a:p>
            <a:pPr marL="182880" lvl="0" indent="-182880" algn="l" rtl="0">
              <a:lnSpc>
                <a:spcPct val="100000"/>
              </a:lnSpc>
              <a:spcBef>
                <a:spcPts val="900"/>
              </a:spcBef>
              <a:spcAft>
                <a:spcPts val="0"/>
              </a:spcAft>
              <a:buSzPct val="100000"/>
              <a:buNone/>
            </a:pPr>
            <a:r>
              <a:rPr lang="en-US" sz="2400"/>
              <a:t> </a:t>
            </a:r>
            <a:endParaRPr/>
          </a:p>
          <a:p>
            <a:pPr marL="182880" lvl="0" indent="-94297" algn="l" rtl="0">
              <a:lnSpc>
                <a:spcPct val="100000"/>
              </a:lnSpc>
              <a:spcBef>
                <a:spcPts val="900"/>
              </a:spcBef>
              <a:spcAft>
                <a:spcPts val="0"/>
              </a:spcAft>
              <a:buSzPct val="1000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
                                            <p:txEl>
                                              <p:pRg st="0" end="0"/>
                                            </p:txEl>
                                          </p:spTgt>
                                        </p:tgtEl>
                                        <p:attrNameLst>
                                          <p:attrName>style.visibility</p:attrName>
                                        </p:attrNameLst>
                                      </p:cBhvr>
                                      <p:to>
                                        <p:strVal val="visible"/>
                                      </p:to>
                                    </p:set>
                                    <p:anim calcmode="lin" valueType="num">
                                      <p:cBhvr additive="base">
                                        <p:cTn id="7" dur="500"/>
                                        <p:tgtEl>
                                          <p:spTgt spid="16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6">
                                            <p:txEl>
                                              <p:pRg st="1" end="1"/>
                                            </p:txEl>
                                          </p:spTgt>
                                        </p:tgtEl>
                                        <p:attrNameLst>
                                          <p:attrName>style.visibility</p:attrName>
                                        </p:attrNameLst>
                                      </p:cBhvr>
                                      <p:to>
                                        <p:strVal val="visible"/>
                                      </p:to>
                                    </p:set>
                                    <p:anim calcmode="lin" valueType="num">
                                      <p:cBhvr additive="base">
                                        <p:cTn id="12" dur="500"/>
                                        <p:tgtEl>
                                          <p:spTgt spid="16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6">
                                            <p:txEl>
                                              <p:pRg st="2" end="2"/>
                                            </p:txEl>
                                          </p:spTgt>
                                        </p:tgtEl>
                                        <p:attrNameLst>
                                          <p:attrName>style.visibility</p:attrName>
                                        </p:attrNameLst>
                                      </p:cBhvr>
                                      <p:to>
                                        <p:strVal val="visible"/>
                                      </p:to>
                                    </p:set>
                                    <p:anim calcmode="lin" valueType="num">
                                      <p:cBhvr additive="base">
                                        <p:cTn id="17" dur="500"/>
                                        <p:tgtEl>
                                          <p:spTgt spid="16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6">
                                            <p:txEl>
                                              <p:pRg st="3" end="3"/>
                                            </p:txEl>
                                          </p:spTgt>
                                        </p:tgtEl>
                                        <p:attrNameLst>
                                          <p:attrName>style.visibility</p:attrName>
                                        </p:attrNameLst>
                                      </p:cBhvr>
                                      <p:to>
                                        <p:strVal val="visible"/>
                                      </p:to>
                                    </p:set>
                                    <p:anim calcmode="lin" valueType="num">
                                      <p:cBhvr additive="base">
                                        <p:cTn id="22" dur="500"/>
                                        <p:tgtEl>
                                          <p:spTgt spid="16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6">
                                            <p:txEl>
                                              <p:pRg st="4" end="4"/>
                                            </p:txEl>
                                          </p:spTgt>
                                        </p:tgtEl>
                                        <p:attrNameLst>
                                          <p:attrName>style.visibility</p:attrName>
                                        </p:attrNameLst>
                                      </p:cBhvr>
                                      <p:to>
                                        <p:strVal val="visible"/>
                                      </p:to>
                                    </p:set>
                                    <p:anim calcmode="lin" valueType="num">
                                      <p:cBhvr additive="base">
                                        <p:cTn id="27" dur="500"/>
                                        <p:tgtEl>
                                          <p:spTgt spid="16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66">
                                            <p:txEl>
                                              <p:pRg st="5" end="5"/>
                                            </p:txEl>
                                          </p:spTgt>
                                        </p:tgtEl>
                                        <p:attrNameLst>
                                          <p:attrName>style.visibility</p:attrName>
                                        </p:attrNameLst>
                                      </p:cBhvr>
                                      <p:to>
                                        <p:strVal val="visible"/>
                                      </p:to>
                                    </p:set>
                                    <p:anim calcmode="lin" valueType="num">
                                      <p:cBhvr additive="base">
                                        <p:cTn id="32" dur="500"/>
                                        <p:tgtEl>
                                          <p:spTgt spid="16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6">
                                            <p:txEl>
                                              <p:pRg st="6" end="6"/>
                                            </p:txEl>
                                          </p:spTgt>
                                        </p:tgtEl>
                                        <p:attrNameLst>
                                          <p:attrName>style.visibility</p:attrName>
                                        </p:attrNameLst>
                                      </p:cBhvr>
                                      <p:to>
                                        <p:strVal val="visible"/>
                                      </p:to>
                                    </p:set>
                                    <p:anim calcmode="lin" valueType="num">
                                      <p:cBhvr additive="base">
                                        <p:cTn id="37" dur="500"/>
                                        <p:tgtEl>
                                          <p:spTgt spid="16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6">
                                            <p:txEl>
                                              <p:pRg st="7" end="7"/>
                                            </p:txEl>
                                          </p:spTgt>
                                        </p:tgtEl>
                                        <p:attrNameLst>
                                          <p:attrName>style.visibility</p:attrName>
                                        </p:attrNameLst>
                                      </p:cBhvr>
                                      <p:to>
                                        <p:strVal val="visible"/>
                                      </p:to>
                                    </p:set>
                                    <p:anim calcmode="lin" valueType="num">
                                      <p:cBhvr additive="base">
                                        <p:cTn id="42" dur="500"/>
                                        <p:tgtEl>
                                          <p:spTgt spid="16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6">
                                            <p:txEl>
                                              <p:pRg st="8" end="8"/>
                                            </p:txEl>
                                          </p:spTgt>
                                        </p:tgtEl>
                                        <p:attrNameLst>
                                          <p:attrName>style.visibility</p:attrName>
                                        </p:attrNameLst>
                                      </p:cBhvr>
                                      <p:to>
                                        <p:strVal val="visible"/>
                                      </p:to>
                                    </p:set>
                                    <p:anim calcmode="lin" valueType="num">
                                      <p:cBhvr additive="base">
                                        <p:cTn id="47" dur="500"/>
                                        <p:tgtEl>
                                          <p:spTgt spid="16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66">
                                            <p:txEl>
                                              <p:pRg st="9" end="9"/>
                                            </p:txEl>
                                          </p:spTgt>
                                        </p:tgtEl>
                                        <p:attrNameLst>
                                          <p:attrName>style.visibility</p:attrName>
                                        </p:attrNameLst>
                                      </p:cBhvr>
                                      <p:to>
                                        <p:strVal val="visible"/>
                                      </p:to>
                                    </p:set>
                                    <p:anim calcmode="lin" valueType="num">
                                      <p:cBhvr additive="base">
                                        <p:cTn id="52" dur="500"/>
                                        <p:tgtEl>
                                          <p:spTgt spid="16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66">
                                            <p:txEl>
                                              <p:pRg st="10" end="10"/>
                                            </p:txEl>
                                          </p:spTgt>
                                        </p:tgtEl>
                                        <p:attrNameLst>
                                          <p:attrName>style.visibility</p:attrName>
                                        </p:attrNameLst>
                                      </p:cBhvr>
                                      <p:to>
                                        <p:strVal val="visible"/>
                                      </p:to>
                                    </p:set>
                                    <p:anim calcmode="lin" valueType="num">
                                      <p:cBhvr additive="base">
                                        <p:cTn id="57" dur="500"/>
                                        <p:tgtEl>
                                          <p:spTgt spid="16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66">
                                            <p:txEl>
                                              <p:pRg st="11" end="11"/>
                                            </p:txEl>
                                          </p:spTgt>
                                        </p:tgtEl>
                                        <p:attrNameLst>
                                          <p:attrName>style.visibility</p:attrName>
                                        </p:attrNameLst>
                                      </p:cBhvr>
                                      <p:to>
                                        <p:strVal val="visible"/>
                                      </p:to>
                                    </p:set>
                                    <p:anim calcmode="lin" valueType="num">
                                      <p:cBhvr additive="base">
                                        <p:cTn id="62" dur="500"/>
                                        <p:tgtEl>
                                          <p:spTgt spid="16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6">
                                            <p:txEl>
                                              <p:pRg st="12" end="12"/>
                                            </p:txEl>
                                          </p:spTgt>
                                        </p:tgtEl>
                                        <p:attrNameLst>
                                          <p:attrName>style.visibility</p:attrName>
                                        </p:attrNameLst>
                                      </p:cBhvr>
                                      <p:to>
                                        <p:strVal val="visible"/>
                                      </p:to>
                                    </p:set>
                                    <p:anim calcmode="lin" valueType="num">
                                      <p:cBhvr additive="base">
                                        <p:cTn id="67" dur="500"/>
                                        <p:tgtEl>
                                          <p:spTgt spid="16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66">
                                            <p:txEl>
                                              <p:pRg st="13" end="13"/>
                                            </p:txEl>
                                          </p:spTgt>
                                        </p:tgtEl>
                                        <p:attrNameLst>
                                          <p:attrName>style.visibility</p:attrName>
                                        </p:attrNameLst>
                                      </p:cBhvr>
                                      <p:to>
                                        <p:strVal val="visible"/>
                                      </p:to>
                                    </p:set>
                                    <p:anim calcmode="lin" valueType="num">
                                      <p:cBhvr additive="base">
                                        <p:cTn id="72" dur="500"/>
                                        <p:tgtEl>
                                          <p:spTgt spid="166">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66">
                                            <p:txEl>
                                              <p:pRg st="14" end="14"/>
                                            </p:txEl>
                                          </p:spTgt>
                                        </p:tgtEl>
                                        <p:attrNameLst>
                                          <p:attrName>style.visibility</p:attrName>
                                        </p:attrNameLst>
                                      </p:cBhvr>
                                      <p:to>
                                        <p:strVal val="visible"/>
                                      </p:to>
                                    </p:set>
                                    <p:anim calcmode="lin" valueType="num">
                                      <p:cBhvr additive="base">
                                        <p:cTn id="77" dur="500"/>
                                        <p:tgtEl>
                                          <p:spTgt spid="166">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8"/>
          <p:cNvSpPr txBox="1">
            <a:spLocks noGrp="1"/>
          </p:cNvSpPr>
          <p:nvPr>
            <p:ph type="title"/>
          </p:nvPr>
        </p:nvSpPr>
        <p:spPr>
          <a:xfrm>
            <a:off x="731520" y="381000"/>
            <a:ext cx="7680960" cy="44196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3600"/>
              <a:t>Instance Variables</a:t>
            </a:r>
            <a:r>
              <a:rPr lang="en-US"/>
              <a:t/>
            </a:r>
            <a:br>
              <a:rPr lang="en-US"/>
            </a:br>
            <a:endParaRPr/>
          </a:p>
        </p:txBody>
      </p:sp>
      <p:sp>
        <p:nvSpPr>
          <p:cNvPr id="325" name="Google Shape;325;p48"/>
          <p:cNvSpPr txBox="1">
            <a:spLocks noGrp="1"/>
          </p:cNvSpPr>
          <p:nvPr>
            <p:ph type="body" idx="1"/>
          </p:nvPr>
        </p:nvSpPr>
        <p:spPr>
          <a:xfrm>
            <a:off x="731520" y="822960"/>
            <a:ext cx="7680960" cy="521208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A variable which is declared inside a class and outside all the methods and blocks is an </a:t>
            </a:r>
            <a:r>
              <a:rPr lang="en-US" b="1" u="sng"/>
              <a:t>instance variable</a:t>
            </a:r>
            <a:r>
              <a:rPr lang="en-US"/>
              <a:t>.</a:t>
            </a:r>
            <a:endParaRPr/>
          </a:p>
          <a:p>
            <a:pPr marL="182880" lvl="0" indent="-182880" algn="l" rtl="0">
              <a:lnSpc>
                <a:spcPct val="100000"/>
              </a:lnSpc>
              <a:spcBef>
                <a:spcPts val="900"/>
              </a:spcBef>
              <a:spcAft>
                <a:spcPts val="0"/>
              </a:spcAft>
              <a:buSzPts val="1800"/>
              <a:buChar char="◦"/>
            </a:pPr>
            <a:r>
              <a:rPr lang="en-US"/>
              <a:t>General </a:t>
            </a:r>
            <a:r>
              <a:rPr lang="en-US" u="sng"/>
              <a:t>scope of an instance variable is throughout the class </a:t>
            </a:r>
            <a:r>
              <a:rPr lang="en-US" b="1" u="sng"/>
              <a:t>except in static methods</a:t>
            </a:r>
            <a:r>
              <a:rPr lang="en-US"/>
              <a:t>. Lifetime of an instance variable is until the object stays in memory.</a:t>
            </a:r>
            <a:endParaRPr/>
          </a:p>
          <a:p>
            <a:pPr marL="182880" lvl="0" indent="-68579" algn="l" rtl="0">
              <a:lnSpc>
                <a:spcPct val="100000"/>
              </a:lnSpc>
              <a:spcBef>
                <a:spcPts val="900"/>
              </a:spcBef>
              <a:spcAft>
                <a:spcPts val="0"/>
              </a:spcAft>
              <a:buSzPts val="1800"/>
              <a:buNone/>
            </a:pPr>
            <a:endParaRPr/>
          </a:p>
        </p:txBody>
      </p:sp>
      <p:pic>
        <p:nvPicPr>
          <p:cNvPr id="326" name="Google Shape;326;p48"/>
          <p:cNvPicPr preferRelativeResize="0"/>
          <p:nvPr/>
        </p:nvPicPr>
        <p:blipFill rotWithShape="1">
          <a:blip r:embed="rId3">
            <a:alphaModFix/>
          </a:blip>
          <a:srcRect/>
          <a:stretch/>
        </p:blipFill>
        <p:spPr>
          <a:xfrm>
            <a:off x="1447800" y="2667000"/>
            <a:ext cx="5952381" cy="3733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5">
                                            <p:txEl>
                                              <p:pRg st="0" end="0"/>
                                            </p:txEl>
                                          </p:spTgt>
                                        </p:tgtEl>
                                        <p:attrNameLst>
                                          <p:attrName>style.visibility</p:attrName>
                                        </p:attrNameLst>
                                      </p:cBhvr>
                                      <p:to>
                                        <p:strVal val="visible"/>
                                      </p:to>
                                    </p:set>
                                    <p:anim calcmode="lin" valueType="num">
                                      <p:cBhvr additive="base">
                                        <p:cTn id="7" dur="500"/>
                                        <p:tgtEl>
                                          <p:spTgt spid="3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5">
                                            <p:txEl>
                                              <p:pRg st="1" end="1"/>
                                            </p:txEl>
                                          </p:spTgt>
                                        </p:tgtEl>
                                        <p:attrNameLst>
                                          <p:attrName>style.visibility</p:attrName>
                                        </p:attrNameLst>
                                      </p:cBhvr>
                                      <p:to>
                                        <p:strVal val="visible"/>
                                      </p:to>
                                    </p:set>
                                    <p:anim calcmode="lin" valueType="num">
                                      <p:cBhvr additive="base">
                                        <p:cTn id="12" dur="500"/>
                                        <p:tgtEl>
                                          <p:spTgt spid="3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5">
                                            <p:txEl>
                                              <p:pRg st="2" end="2"/>
                                            </p:txEl>
                                          </p:spTgt>
                                        </p:tgtEl>
                                        <p:attrNameLst>
                                          <p:attrName>style.visibility</p:attrName>
                                        </p:attrNameLst>
                                      </p:cBhvr>
                                      <p:to>
                                        <p:strVal val="visible"/>
                                      </p:to>
                                    </p:set>
                                    <p:anim calcmode="lin" valueType="num">
                                      <p:cBhvr additive="base">
                                        <p:cTn id="17" dur="500"/>
                                        <p:tgtEl>
                                          <p:spTgt spid="32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9"/>
          <p:cNvSpPr txBox="1">
            <a:spLocks noGrp="1"/>
          </p:cNvSpPr>
          <p:nvPr>
            <p:ph type="title"/>
          </p:nvPr>
        </p:nvSpPr>
        <p:spPr>
          <a:xfrm>
            <a:off x="731520" y="381000"/>
            <a:ext cx="7680960" cy="762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t>Class Variables</a:t>
            </a:r>
            <a:endParaRPr/>
          </a:p>
        </p:txBody>
      </p:sp>
      <p:sp>
        <p:nvSpPr>
          <p:cNvPr id="332" name="Google Shape;332;p49"/>
          <p:cNvSpPr txBox="1">
            <a:spLocks noGrp="1"/>
          </p:cNvSpPr>
          <p:nvPr>
            <p:ph type="body" idx="1"/>
          </p:nvPr>
        </p:nvSpPr>
        <p:spPr>
          <a:xfrm>
            <a:off x="457200" y="1295400"/>
            <a:ext cx="7955280" cy="47396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A variable which is declared inside a class, outside all the blocks and is marked </a:t>
            </a:r>
            <a:r>
              <a:rPr lang="en-US" b="1" u="sng"/>
              <a:t>static is known as a class variable</a:t>
            </a:r>
            <a:r>
              <a:rPr lang="en-US"/>
              <a:t>.</a:t>
            </a:r>
            <a:endParaRPr/>
          </a:p>
          <a:p>
            <a:pPr marL="182880" lvl="0" indent="-182880" algn="l" rtl="0">
              <a:lnSpc>
                <a:spcPct val="100000"/>
              </a:lnSpc>
              <a:spcBef>
                <a:spcPts val="900"/>
              </a:spcBef>
              <a:spcAft>
                <a:spcPts val="0"/>
              </a:spcAft>
              <a:buSzPts val="1800"/>
              <a:buChar char="◦"/>
            </a:pPr>
            <a:r>
              <a:rPr lang="en-US"/>
              <a:t>General </a:t>
            </a:r>
            <a:r>
              <a:rPr lang="en-US" b="1" u="sng"/>
              <a:t>scope of a class variable </a:t>
            </a:r>
            <a:r>
              <a:rPr lang="en-US"/>
              <a:t>is </a:t>
            </a:r>
            <a:r>
              <a:rPr lang="en-US" b="1" u="sng"/>
              <a:t>throughout the class </a:t>
            </a:r>
            <a:r>
              <a:rPr lang="en-US"/>
              <a:t>and the </a:t>
            </a:r>
            <a:r>
              <a:rPr lang="en-US" b="1" u="sng"/>
              <a:t>lifetime of a class variable </a:t>
            </a:r>
            <a:r>
              <a:rPr lang="en-US"/>
              <a:t>is until the end of the program .</a:t>
            </a:r>
            <a:endParaRPr/>
          </a:p>
          <a:p>
            <a:pPr marL="182880" lvl="0" indent="-68579" algn="l" rtl="0">
              <a:lnSpc>
                <a:spcPct val="100000"/>
              </a:lnSpc>
              <a:spcBef>
                <a:spcPts val="900"/>
              </a:spcBef>
              <a:spcAft>
                <a:spcPts val="0"/>
              </a:spcAft>
              <a:buSzPts val="1800"/>
              <a:buNone/>
            </a:pPr>
            <a:endParaRPr/>
          </a:p>
        </p:txBody>
      </p:sp>
      <p:pic>
        <p:nvPicPr>
          <p:cNvPr id="333" name="Google Shape;333;p49"/>
          <p:cNvPicPr preferRelativeResize="0"/>
          <p:nvPr/>
        </p:nvPicPr>
        <p:blipFill rotWithShape="1">
          <a:blip r:embed="rId3">
            <a:alphaModFix/>
          </a:blip>
          <a:srcRect/>
          <a:stretch/>
        </p:blipFill>
        <p:spPr>
          <a:xfrm>
            <a:off x="457200" y="2743200"/>
            <a:ext cx="7955280" cy="3766457"/>
          </a:xfrm>
          <a:prstGeom prst="rect">
            <a:avLst/>
          </a:prstGeom>
          <a:noFill/>
          <a:ln>
            <a:noFill/>
          </a:ln>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0"/>
          <p:cNvSpPr txBox="1">
            <a:spLocks noGrp="1"/>
          </p:cNvSpPr>
          <p:nvPr>
            <p:ph type="title"/>
          </p:nvPr>
        </p:nvSpPr>
        <p:spPr>
          <a:xfrm>
            <a:off x="731520" y="304800"/>
            <a:ext cx="7680960" cy="609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800"/>
              <a:buFont typeface="Arial"/>
              <a:buNone/>
            </a:pPr>
            <a:r>
              <a:rPr lang="en-US" sz="2800" b="1"/>
              <a:t>Local Variables</a:t>
            </a:r>
            <a:endParaRPr/>
          </a:p>
        </p:txBody>
      </p:sp>
      <p:sp>
        <p:nvSpPr>
          <p:cNvPr id="339" name="Google Shape;339;p50"/>
          <p:cNvSpPr txBox="1">
            <a:spLocks noGrp="1"/>
          </p:cNvSpPr>
          <p:nvPr>
            <p:ph type="body" idx="1"/>
          </p:nvPr>
        </p:nvSpPr>
        <p:spPr>
          <a:xfrm>
            <a:off x="457200" y="1066800"/>
            <a:ext cx="7955280" cy="51816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 </a:t>
            </a:r>
            <a:r>
              <a:rPr lang="en-US" b="1" u="sng"/>
              <a:t>Scope of a local variable </a:t>
            </a:r>
            <a:r>
              <a:rPr lang="en-US"/>
              <a:t>is within the block in which it is declared and the </a:t>
            </a:r>
            <a:r>
              <a:rPr lang="en-US" b="1" u="sng"/>
              <a:t>lifetime of a local variable</a:t>
            </a:r>
            <a:r>
              <a:rPr lang="en-US"/>
              <a:t> is until the control leaves the block in which it is declared.</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pic>
        <p:nvPicPr>
          <p:cNvPr id="340" name="Google Shape;340;p50"/>
          <p:cNvPicPr preferRelativeResize="0"/>
          <p:nvPr/>
        </p:nvPicPr>
        <p:blipFill rotWithShape="1">
          <a:blip r:embed="rId3">
            <a:alphaModFix/>
          </a:blip>
          <a:srcRect/>
          <a:stretch/>
        </p:blipFill>
        <p:spPr>
          <a:xfrm>
            <a:off x="914400" y="2209800"/>
            <a:ext cx="7162800" cy="419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731520" y="642594"/>
            <a:ext cx="7680960" cy="42420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b="1"/>
              <a:t>JAVA HISTORY</a:t>
            </a:r>
            <a:r>
              <a:rPr lang="en-US"/>
              <a:t/>
            </a:r>
            <a:br>
              <a:rPr lang="en-US"/>
            </a:br>
            <a:endParaRPr/>
          </a:p>
        </p:txBody>
      </p:sp>
      <p:sp>
        <p:nvSpPr>
          <p:cNvPr id="172" name="Google Shape;172;p23"/>
          <p:cNvSpPr txBox="1">
            <a:spLocks noGrp="1"/>
          </p:cNvSpPr>
          <p:nvPr>
            <p:ph type="body" idx="1"/>
          </p:nvPr>
        </p:nvSpPr>
        <p:spPr>
          <a:xfrm>
            <a:off x="731520" y="1219200"/>
            <a:ext cx="7680960" cy="51816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u="sng"/>
              <a:t>James Gosling, Mike Sheridan, and Patrick Naughton</a:t>
            </a:r>
            <a:r>
              <a:rPr lang="en-US" sz="2400"/>
              <a:t> started the Java language project in June 1991. The tiny team of sun engineers called </a:t>
            </a:r>
            <a:r>
              <a:rPr lang="en-US" sz="2400" b="1" u="sng"/>
              <a:t>Green Team</a:t>
            </a:r>
            <a:r>
              <a:rPr lang="en-US" sz="2400"/>
              <a:t>.</a:t>
            </a:r>
            <a:endParaRPr/>
          </a:p>
          <a:p>
            <a:pPr marL="182880" lvl="0" indent="-182880" algn="l" rtl="0">
              <a:lnSpc>
                <a:spcPct val="100000"/>
              </a:lnSpc>
              <a:spcBef>
                <a:spcPts val="900"/>
              </a:spcBef>
              <a:spcAft>
                <a:spcPts val="0"/>
              </a:spcAft>
              <a:buSzPts val="2400"/>
              <a:buChar char="◦"/>
            </a:pPr>
            <a:r>
              <a:rPr lang="en-US" sz="2400"/>
              <a:t>In the beginning, it is designed for small, embedded systems in electronic appliances like set-top boxes.</a:t>
            </a:r>
            <a:endParaRPr/>
          </a:p>
          <a:p>
            <a:pPr marL="182880" lvl="0" indent="-182880" algn="l" rtl="0">
              <a:lnSpc>
                <a:spcPct val="100000"/>
              </a:lnSpc>
              <a:spcBef>
                <a:spcPts val="900"/>
              </a:spcBef>
              <a:spcAft>
                <a:spcPts val="0"/>
              </a:spcAft>
              <a:buSzPts val="2400"/>
              <a:buChar char="◦"/>
            </a:pPr>
            <a:r>
              <a:rPr lang="en-US" sz="2400"/>
              <a:t>First of all, it was known as </a:t>
            </a:r>
            <a:r>
              <a:rPr lang="en-US" sz="2400" b="1" u="sng"/>
              <a:t>"Greentalk</a:t>
            </a:r>
            <a:r>
              <a:rPr lang="en-US" sz="2400"/>
              <a:t>" by James Gosling and .gt was the file extension.</a:t>
            </a:r>
            <a:endParaRPr/>
          </a:p>
          <a:p>
            <a:pPr marL="182880" lvl="0" indent="-182880" algn="l" rtl="0">
              <a:lnSpc>
                <a:spcPct val="100000"/>
              </a:lnSpc>
              <a:spcBef>
                <a:spcPts val="900"/>
              </a:spcBef>
              <a:spcAft>
                <a:spcPts val="0"/>
              </a:spcAft>
              <a:buSzPts val="2400"/>
              <a:buChar char="◦"/>
            </a:pPr>
            <a:r>
              <a:rPr lang="en-US" sz="2400"/>
              <a:t>Later, it was known as Oak and was developed as a piece of the Green project.</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 calcmode="lin" valueType="num">
                                      <p:cBhvr additive="base">
                                        <p:cTn id="7" dur="500"/>
                                        <p:tgtEl>
                                          <p:spTgt spid="1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 calcmode="lin" valueType="num">
                                      <p:cBhvr additive="base">
                                        <p:cTn id="12" dur="500"/>
                                        <p:tgtEl>
                                          <p:spTgt spid="17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2">
                                            <p:txEl>
                                              <p:pRg st="2" end="2"/>
                                            </p:txEl>
                                          </p:spTgt>
                                        </p:tgtEl>
                                        <p:attrNameLst>
                                          <p:attrName>style.visibility</p:attrName>
                                        </p:attrNameLst>
                                      </p:cBhvr>
                                      <p:to>
                                        <p:strVal val="visible"/>
                                      </p:to>
                                    </p:set>
                                    <p:anim calcmode="lin" valueType="num">
                                      <p:cBhvr additive="base">
                                        <p:cTn id="17" dur="500"/>
                                        <p:tgtEl>
                                          <p:spTgt spid="17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2">
                                            <p:txEl>
                                              <p:pRg st="3" end="3"/>
                                            </p:txEl>
                                          </p:spTgt>
                                        </p:tgtEl>
                                        <p:attrNameLst>
                                          <p:attrName>style.visibility</p:attrName>
                                        </p:attrNameLst>
                                      </p:cBhvr>
                                      <p:to>
                                        <p:strVal val="visible"/>
                                      </p:to>
                                    </p:set>
                                    <p:anim calcmode="lin" valueType="num">
                                      <p:cBhvr additive="base">
                                        <p:cTn id="22" dur="500"/>
                                        <p:tgtEl>
                                          <p:spTgt spid="17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2">
                                            <p:txEl>
                                              <p:pRg st="4" end="4"/>
                                            </p:txEl>
                                          </p:spTgt>
                                        </p:tgtEl>
                                        <p:attrNameLst>
                                          <p:attrName>style.visibility</p:attrName>
                                        </p:attrNameLst>
                                      </p:cBhvr>
                                      <p:to>
                                        <p:strVal val="visible"/>
                                      </p:to>
                                    </p:set>
                                    <p:anim calcmode="lin" valueType="num">
                                      <p:cBhvr additive="base">
                                        <p:cTn id="27" dur="500"/>
                                        <p:tgtEl>
                                          <p:spTgt spid="17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2">
                                            <p:txEl>
                                              <p:pRg st="5" end="5"/>
                                            </p:txEl>
                                          </p:spTgt>
                                        </p:tgtEl>
                                        <p:attrNameLst>
                                          <p:attrName>style.visibility</p:attrName>
                                        </p:attrNameLst>
                                      </p:cBhvr>
                                      <p:to>
                                        <p:strVal val="visible"/>
                                      </p:to>
                                    </p:set>
                                    <p:anim calcmode="lin" valueType="num">
                                      <p:cBhvr additive="base">
                                        <p:cTn id="32" dur="500"/>
                                        <p:tgtEl>
                                          <p:spTgt spid="17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Arial"/>
              <a:buNone/>
            </a:pPr>
            <a:r>
              <a:rPr lang="en-US" b="1"/>
              <a:t>JAVA HISTORY</a:t>
            </a:r>
            <a:r>
              <a:rPr lang="en-US"/>
              <a:t/>
            </a:r>
            <a:br>
              <a:rPr lang="en-US"/>
            </a:br>
            <a:endParaRPr/>
          </a:p>
        </p:txBody>
      </p:sp>
      <p:pic>
        <p:nvPicPr>
          <p:cNvPr id="178" name="Google Shape;178;p24"/>
          <p:cNvPicPr preferRelativeResize="0">
            <a:picLocks noGrp="1"/>
          </p:cNvPicPr>
          <p:nvPr>
            <p:ph type="body" idx="1"/>
          </p:nvPr>
        </p:nvPicPr>
        <p:blipFill rotWithShape="1">
          <a:blip r:embed="rId3">
            <a:alphaModFix/>
          </a:blip>
          <a:srcRect/>
          <a:stretch/>
        </p:blipFill>
        <p:spPr>
          <a:xfrm>
            <a:off x="731838" y="2752381"/>
            <a:ext cx="7680325" cy="26343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Arial"/>
              <a:buNone/>
            </a:pPr>
            <a:r>
              <a:rPr lang="en-US" b="1" u="sng"/>
              <a:t>Java Platforms</a:t>
            </a:r>
            <a:br>
              <a:rPr lang="en-US" b="1" u="sng"/>
            </a:br>
            <a:endParaRPr/>
          </a:p>
        </p:txBody>
      </p:sp>
      <p:pic>
        <p:nvPicPr>
          <p:cNvPr id="184" name="Google Shape;184;p25"/>
          <p:cNvPicPr preferRelativeResize="0">
            <a:picLocks noGrp="1"/>
          </p:cNvPicPr>
          <p:nvPr>
            <p:ph type="body" idx="1"/>
          </p:nvPr>
        </p:nvPicPr>
        <p:blipFill rotWithShape="1">
          <a:blip r:embed="rId3">
            <a:alphaModFix/>
          </a:blip>
          <a:srcRect/>
          <a:stretch/>
        </p:blipFill>
        <p:spPr>
          <a:xfrm>
            <a:off x="731838" y="2449835"/>
            <a:ext cx="7680325" cy="32394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6"/>
          <p:cNvSpPr txBox="1">
            <a:spLocks noGrp="1"/>
          </p:cNvSpPr>
          <p:nvPr>
            <p:ph type="title"/>
          </p:nvPr>
        </p:nvSpPr>
        <p:spPr>
          <a:xfrm>
            <a:off x="731520" y="642594"/>
            <a:ext cx="7680960" cy="50040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Features of Java </a:t>
            </a:r>
            <a:endParaRPr/>
          </a:p>
        </p:txBody>
      </p:sp>
      <p:pic>
        <p:nvPicPr>
          <p:cNvPr id="190" name="Google Shape;190;p26"/>
          <p:cNvPicPr preferRelativeResize="0">
            <a:picLocks noGrp="1"/>
          </p:cNvPicPr>
          <p:nvPr>
            <p:ph type="body" idx="1"/>
          </p:nvPr>
        </p:nvPicPr>
        <p:blipFill rotWithShape="1">
          <a:blip r:embed="rId3">
            <a:alphaModFix/>
          </a:blip>
          <a:srcRect/>
          <a:stretch/>
        </p:blipFill>
        <p:spPr>
          <a:xfrm>
            <a:off x="1295136" y="1905000"/>
            <a:ext cx="6553728" cy="4130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7"/>
          <p:cNvSpPr txBox="1">
            <a:spLocks noGrp="1"/>
          </p:cNvSpPr>
          <p:nvPr>
            <p:ph type="title"/>
          </p:nvPr>
        </p:nvSpPr>
        <p:spPr>
          <a:xfrm>
            <a:off x="731520" y="4572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b="1"/>
              <a:t>Features of Java </a:t>
            </a:r>
            <a:endParaRPr/>
          </a:p>
        </p:txBody>
      </p:sp>
      <p:sp>
        <p:nvSpPr>
          <p:cNvPr id="196" name="Google Shape;196;p27"/>
          <p:cNvSpPr txBox="1">
            <a:spLocks noGrp="1"/>
          </p:cNvSpPr>
          <p:nvPr>
            <p:ph type="body" idx="1"/>
          </p:nvPr>
        </p:nvSpPr>
        <p:spPr>
          <a:xfrm>
            <a:off x="731520" y="1143000"/>
            <a:ext cx="7680960" cy="54102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000"/>
              <a:buChar char="◦"/>
            </a:pPr>
            <a:r>
              <a:rPr lang="en-US" sz="2000" b="1"/>
              <a:t> Simple and small</a:t>
            </a:r>
            <a:endParaRPr sz="2000"/>
          </a:p>
          <a:p>
            <a:pPr marL="182880" lvl="0" indent="-182880" algn="l" rtl="0">
              <a:lnSpc>
                <a:spcPct val="100000"/>
              </a:lnSpc>
              <a:spcBef>
                <a:spcPts val="900"/>
              </a:spcBef>
              <a:spcAft>
                <a:spcPts val="0"/>
              </a:spcAft>
              <a:buSzPts val="2000"/>
              <a:buChar char="◦"/>
            </a:pPr>
            <a:r>
              <a:rPr lang="en-US" sz="2000"/>
              <a:t>Java is very small and simple language.</a:t>
            </a:r>
            <a:endParaRPr/>
          </a:p>
          <a:p>
            <a:pPr marL="182880" lvl="0" indent="-182880" algn="l" rtl="0">
              <a:lnSpc>
                <a:spcPct val="100000"/>
              </a:lnSpc>
              <a:spcBef>
                <a:spcPts val="900"/>
              </a:spcBef>
              <a:spcAft>
                <a:spcPts val="0"/>
              </a:spcAft>
              <a:buSzPts val="2000"/>
              <a:buChar char="◦"/>
            </a:pPr>
            <a:r>
              <a:rPr lang="en-US" sz="2000"/>
              <a:t>Java does not use pointer and header files, goto statements, etc.</a:t>
            </a:r>
            <a:endParaRPr/>
          </a:p>
          <a:p>
            <a:pPr marL="182880" lvl="0" indent="-182880" algn="l" rtl="0">
              <a:lnSpc>
                <a:spcPct val="100000"/>
              </a:lnSpc>
              <a:spcBef>
                <a:spcPts val="900"/>
              </a:spcBef>
              <a:spcAft>
                <a:spcPts val="0"/>
              </a:spcAft>
              <a:buSzPts val="2000"/>
              <a:buChar char="◦"/>
            </a:pPr>
            <a:r>
              <a:rPr lang="en-US" sz="2000"/>
              <a:t>It eliminates operator overloading and multiple inheritance.</a:t>
            </a:r>
            <a:endParaRPr/>
          </a:p>
          <a:p>
            <a:pPr marL="182880" lvl="0" indent="-182880" algn="l" rtl="0">
              <a:lnSpc>
                <a:spcPct val="100000"/>
              </a:lnSpc>
              <a:spcBef>
                <a:spcPts val="900"/>
              </a:spcBef>
              <a:spcAft>
                <a:spcPts val="0"/>
              </a:spcAft>
              <a:buSzPts val="2000"/>
              <a:buNone/>
            </a:pPr>
            <a:endParaRPr sz="2000"/>
          </a:p>
          <a:p>
            <a:pPr marL="182880" lvl="0" indent="-182880" algn="l" rtl="0">
              <a:lnSpc>
                <a:spcPct val="100000"/>
              </a:lnSpc>
              <a:spcBef>
                <a:spcPts val="900"/>
              </a:spcBef>
              <a:spcAft>
                <a:spcPts val="0"/>
              </a:spcAft>
              <a:buSzPts val="2000"/>
              <a:buChar char="◦"/>
            </a:pPr>
            <a:r>
              <a:rPr lang="en-US" sz="2000" b="1"/>
              <a:t>Object- oriented</a:t>
            </a:r>
            <a:endParaRPr sz="2000"/>
          </a:p>
          <a:p>
            <a:pPr marL="182880" lvl="0" indent="-182880" algn="l" rtl="0">
              <a:lnSpc>
                <a:spcPct val="100000"/>
              </a:lnSpc>
              <a:spcBef>
                <a:spcPts val="900"/>
              </a:spcBef>
              <a:spcAft>
                <a:spcPts val="0"/>
              </a:spcAft>
              <a:buSzPts val="2000"/>
              <a:buChar char="◦"/>
            </a:pPr>
            <a:r>
              <a:rPr lang="en-US" sz="2000"/>
              <a:t>Java is truly object-oriented language.</a:t>
            </a:r>
            <a:endParaRPr/>
          </a:p>
          <a:p>
            <a:pPr marL="182880" lvl="0" indent="-182880" algn="l" rtl="0">
              <a:lnSpc>
                <a:spcPct val="100000"/>
              </a:lnSpc>
              <a:spcBef>
                <a:spcPts val="900"/>
              </a:spcBef>
              <a:spcAft>
                <a:spcPts val="0"/>
              </a:spcAft>
              <a:buSzPts val="2000"/>
              <a:buChar char="◦"/>
            </a:pPr>
            <a:r>
              <a:rPr lang="en-US" sz="2000"/>
              <a:t>In Java, almost everything is an Object.</a:t>
            </a:r>
            <a:endParaRPr/>
          </a:p>
          <a:p>
            <a:pPr marL="182880" lvl="0" indent="-182880" algn="l" rtl="0">
              <a:lnSpc>
                <a:spcPct val="100000"/>
              </a:lnSpc>
              <a:spcBef>
                <a:spcPts val="900"/>
              </a:spcBef>
              <a:spcAft>
                <a:spcPts val="0"/>
              </a:spcAft>
              <a:buSzPts val="2000"/>
              <a:buChar char="◦"/>
            </a:pPr>
            <a:r>
              <a:rPr lang="en-US" sz="2000"/>
              <a:t>All program code and data exist in objects and classes.</a:t>
            </a:r>
            <a:endParaRPr/>
          </a:p>
          <a:p>
            <a:pPr marL="182880" lvl="0" indent="-182880" algn="l" rtl="0">
              <a:lnSpc>
                <a:spcPct val="100000"/>
              </a:lnSpc>
              <a:spcBef>
                <a:spcPts val="900"/>
              </a:spcBef>
              <a:spcAft>
                <a:spcPts val="0"/>
              </a:spcAft>
              <a:buSzPts val="2000"/>
              <a:buChar char="◦"/>
            </a:pPr>
            <a:r>
              <a:rPr lang="en-US" sz="2000"/>
              <a:t>Java comes with an extensive set of classes; organize in packages that can be used in program by Inheritance</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731520" y="3048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Features of Java </a:t>
            </a:r>
            <a:endParaRPr/>
          </a:p>
        </p:txBody>
      </p:sp>
      <p:sp>
        <p:nvSpPr>
          <p:cNvPr id="202" name="Google Shape;202;p28"/>
          <p:cNvSpPr txBox="1">
            <a:spLocks noGrp="1"/>
          </p:cNvSpPr>
          <p:nvPr>
            <p:ph type="body" idx="1"/>
          </p:nvPr>
        </p:nvSpPr>
        <p:spPr>
          <a:xfrm>
            <a:off x="304800" y="990600"/>
            <a:ext cx="4084320" cy="56388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600"/>
              <a:buChar char="◦"/>
            </a:pPr>
            <a:r>
              <a:rPr lang="en-US" sz="1600" b="1"/>
              <a:t>Platform Independent and portable</a:t>
            </a:r>
            <a:endParaRPr/>
          </a:p>
          <a:p>
            <a:pPr marL="182880" lvl="0" indent="-182880" algn="l" rtl="0">
              <a:lnSpc>
                <a:spcPct val="100000"/>
              </a:lnSpc>
              <a:spcBef>
                <a:spcPts val="900"/>
              </a:spcBef>
              <a:spcAft>
                <a:spcPts val="0"/>
              </a:spcAft>
              <a:buSzPts val="1600"/>
              <a:buChar char="◦"/>
            </a:pPr>
            <a:r>
              <a:rPr lang="en-US" sz="1600"/>
              <a:t>Java supports the feature </a:t>
            </a:r>
            <a:r>
              <a:rPr lang="en-US" sz="1600" b="1" u="sng"/>
              <a:t>portability.</a:t>
            </a:r>
            <a:endParaRPr/>
          </a:p>
          <a:p>
            <a:pPr marL="182880" lvl="0" indent="-182880" algn="l" rtl="0">
              <a:lnSpc>
                <a:spcPct val="100000"/>
              </a:lnSpc>
              <a:spcBef>
                <a:spcPts val="900"/>
              </a:spcBef>
              <a:spcAft>
                <a:spcPts val="0"/>
              </a:spcAft>
              <a:buSzPts val="1600"/>
              <a:buChar char="◦"/>
            </a:pPr>
            <a:r>
              <a:rPr lang="en-US" sz="1600"/>
              <a:t>Java programs can be easily moved </a:t>
            </a:r>
            <a:r>
              <a:rPr lang="en-US" sz="1600" b="1"/>
              <a:t>from one computer system to another </a:t>
            </a:r>
            <a:r>
              <a:rPr lang="en-US" sz="1600"/>
              <a:t>and anywhere.</a:t>
            </a:r>
            <a:endParaRPr/>
          </a:p>
          <a:p>
            <a:pPr marL="182880" lvl="0" indent="-182880" algn="l" rtl="0">
              <a:lnSpc>
                <a:spcPct val="100000"/>
              </a:lnSpc>
              <a:spcBef>
                <a:spcPts val="900"/>
              </a:spcBef>
              <a:spcAft>
                <a:spcPts val="0"/>
              </a:spcAft>
              <a:buSzPts val="1600"/>
              <a:buChar char="◦"/>
            </a:pPr>
            <a:r>
              <a:rPr lang="en-US" sz="1600"/>
              <a:t>Changes and upgrades in </a:t>
            </a:r>
            <a:r>
              <a:rPr lang="en-US" sz="1600" b="1"/>
              <a:t>operating systems, processors and system resource</a:t>
            </a:r>
            <a:r>
              <a:rPr lang="en-US" sz="1600"/>
              <a:t>s will not force any alteration in Java programs.</a:t>
            </a:r>
            <a:endParaRPr/>
          </a:p>
          <a:p>
            <a:pPr marL="182880" lvl="0" indent="-182880" algn="l" rtl="0">
              <a:lnSpc>
                <a:spcPct val="100000"/>
              </a:lnSpc>
              <a:spcBef>
                <a:spcPts val="900"/>
              </a:spcBef>
              <a:spcAft>
                <a:spcPts val="0"/>
              </a:spcAft>
              <a:buSzPts val="1600"/>
              <a:buChar char="◦"/>
            </a:pPr>
            <a:r>
              <a:rPr lang="en-US" sz="1600"/>
              <a:t>This is reason why Java has become a trendy language for programming on Internet which interconnects different kind of systems worldwide.</a:t>
            </a:r>
            <a:endParaRPr/>
          </a:p>
          <a:p>
            <a:pPr marL="182880" lvl="0" indent="-182880" algn="l" rtl="0">
              <a:lnSpc>
                <a:spcPct val="100000"/>
              </a:lnSpc>
              <a:spcBef>
                <a:spcPts val="900"/>
              </a:spcBef>
              <a:spcAft>
                <a:spcPts val="0"/>
              </a:spcAft>
              <a:buSzPts val="1600"/>
              <a:buChar char="◦"/>
            </a:pPr>
            <a:r>
              <a:rPr lang="en-US" sz="1600"/>
              <a:t>Java certifies portability in two ways.</a:t>
            </a:r>
            <a:endParaRPr/>
          </a:p>
          <a:p>
            <a:pPr marL="182880" lvl="0" indent="-182880" algn="l" rtl="0">
              <a:lnSpc>
                <a:spcPct val="100000"/>
              </a:lnSpc>
              <a:spcBef>
                <a:spcPts val="900"/>
              </a:spcBef>
              <a:spcAft>
                <a:spcPts val="0"/>
              </a:spcAft>
              <a:buSzPts val="1600"/>
              <a:buChar char="◦"/>
            </a:pPr>
            <a:r>
              <a:rPr lang="en-US" sz="1600"/>
              <a:t>First way is, Java compiler generates the bytecode and that can be executed on any machine</a:t>
            </a:r>
            <a:endParaRPr/>
          </a:p>
          <a:p>
            <a:pPr marL="182880" lvl="0" indent="-182880" algn="l" rtl="0">
              <a:lnSpc>
                <a:spcPct val="100000"/>
              </a:lnSpc>
              <a:spcBef>
                <a:spcPts val="900"/>
              </a:spcBef>
              <a:spcAft>
                <a:spcPts val="0"/>
              </a:spcAft>
              <a:buSzPts val="1600"/>
              <a:buChar char="◦"/>
            </a:pPr>
            <a:r>
              <a:rPr lang="en-US" sz="1600"/>
              <a:t>Second way is, size of primitive datatypes are machine independent.</a:t>
            </a:r>
            <a:endParaRPr/>
          </a:p>
          <a:p>
            <a:pPr marL="182880" lvl="0" indent="-182880"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pic>
        <p:nvPicPr>
          <p:cNvPr id="203" name="Google Shape;203;p28"/>
          <p:cNvPicPr preferRelativeResize="0">
            <a:picLocks noGrp="1"/>
          </p:cNvPicPr>
          <p:nvPr>
            <p:ph type="body" idx="2"/>
          </p:nvPr>
        </p:nvPicPr>
        <p:blipFill rotWithShape="1">
          <a:blip r:embed="rId3">
            <a:alphaModFix/>
          </a:blip>
          <a:srcRect/>
          <a:stretch/>
        </p:blipFill>
        <p:spPr>
          <a:xfrm>
            <a:off x="5029200" y="1219200"/>
            <a:ext cx="3657600" cy="41997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731520" y="2286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Features of Java </a:t>
            </a:r>
            <a:endParaRPr/>
          </a:p>
        </p:txBody>
      </p:sp>
      <p:sp>
        <p:nvSpPr>
          <p:cNvPr id="209" name="Google Shape;209;p29"/>
          <p:cNvSpPr txBox="1">
            <a:spLocks noGrp="1"/>
          </p:cNvSpPr>
          <p:nvPr>
            <p:ph type="body" idx="1"/>
          </p:nvPr>
        </p:nvSpPr>
        <p:spPr>
          <a:xfrm>
            <a:off x="731520" y="685800"/>
            <a:ext cx="7680960" cy="5349240"/>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100000"/>
              </a:lnSpc>
              <a:spcBef>
                <a:spcPts val="0"/>
              </a:spcBef>
              <a:spcAft>
                <a:spcPts val="0"/>
              </a:spcAft>
              <a:buSzPct val="100000"/>
              <a:buChar char="◦"/>
            </a:pPr>
            <a:r>
              <a:rPr lang="en-US" b="1"/>
              <a:t>Architecture-neutral</a:t>
            </a:r>
            <a:endParaRPr/>
          </a:p>
          <a:p>
            <a:pPr marL="182880" lvl="0" indent="-182880" algn="l" rtl="0">
              <a:lnSpc>
                <a:spcPct val="100000"/>
              </a:lnSpc>
              <a:spcBef>
                <a:spcPts val="900"/>
              </a:spcBef>
              <a:spcAft>
                <a:spcPts val="0"/>
              </a:spcAft>
              <a:buSzPct val="100000"/>
              <a:buChar char="◦"/>
            </a:pPr>
            <a:r>
              <a:rPr lang="en-US"/>
              <a:t>Compiler generates bytecodes, which have nothing to do with a particular computer architecture, hence a Java program is easy to intrepret on any machine.</a:t>
            </a:r>
            <a:endParaRPr b="1"/>
          </a:p>
          <a:p>
            <a:pPr marL="182880" lvl="0" indent="-182880" algn="l" rtl="0">
              <a:lnSpc>
                <a:spcPct val="100000"/>
              </a:lnSpc>
              <a:spcBef>
                <a:spcPts val="900"/>
              </a:spcBef>
              <a:spcAft>
                <a:spcPts val="0"/>
              </a:spcAft>
              <a:buSzPct val="100000"/>
              <a:buChar char="◦"/>
            </a:pPr>
            <a:r>
              <a:rPr lang="en-US" b="1"/>
              <a:t>Secure</a:t>
            </a:r>
            <a:endParaRPr/>
          </a:p>
          <a:p>
            <a:pPr marL="182880" lvl="0" indent="-182880" algn="l" rtl="0">
              <a:lnSpc>
                <a:spcPct val="100000"/>
              </a:lnSpc>
              <a:spcBef>
                <a:spcPts val="900"/>
              </a:spcBef>
              <a:spcAft>
                <a:spcPts val="0"/>
              </a:spcAft>
              <a:buSzPct val="100000"/>
              <a:buChar char="◦"/>
            </a:pPr>
            <a:r>
              <a:rPr lang="en-US"/>
              <a:t>With Java's secure feature it enables to develop virus-free, tamper-free systems. Authentication techniques are based on public-key encryption.</a:t>
            </a:r>
            <a:endParaRPr/>
          </a:p>
          <a:p>
            <a:pPr marL="182880" lvl="0" indent="-182880" algn="l" rtl="0">
              <a:lnSpc>
                <a:spcPct val="100000"/>
              </a:lnSpc>
              <a:spcBef>
                <a:spcPts val="900"/>
              </a:spcBef>
              <a:spcAft>
                <a:spcPts val="0"/>
              </a:spcAft>
              <a:buSzPct val="100000"/>
              <a:buChar char="◦"/>
            </a:pPr>
            <a:r>
              <a:rPr lang="en-US" b="1"/>
              <a:t>Robust</a:t>
            </a:r>
            <a:endParaRPr/>
          </a:p>
          <a:p>
            <a:pPr marL="182880" lvl="0" indent="-182880" algn="l" rtl="0">
              <a:lnSpc>
                <a:spcPct val="100000"/>
              </a:lnSpc>
              <a:spcBef>
                <a:spcPts val="900"/>
              </a:spcBef>
              <a:spcAft>
                <a:spcPts val="0"/>
              </a:spcAft>
              <a:buSzPct val="100000"/>
              <a:buChar char="◦"/>
            </a:pPr>
            <a:r>
              <a:rPr lang="en-US"/>
              <a:t>Robust simply means </a:t>
            </a:r>
            <a:r>
              <a:rPr lang="en-US" b="1" u="sng"/>
              <a:t>strong</a:t>
            </a:r>
            <a:r>
              <a:rPr lang="en-US"/>
              <a:t>. Java is robust because:</a:t>
            </a:r>
            <a:endParaRPr/>
          </a:p>
          <a:p>
            <a:pPr marL="182880" lvl="0" indent="-182880" algn="l" rtl="0">
              <a:lnSpc>
                <a:spcPct val="100000"/>
              </a:lnSpc>
              <a:spcBef>
                <a:spcPts val="900"/>
              </a:spcBef>
              <a:spcAft>
                <a:spcPts val="0"/>
              </a:spcAft>
              <a:buSzPct val="100000"/>
              <a:buChar char="◦"/>
            </a:pPr>
            <a:r>
              <a:rPr lang="en-US"/>
              <a:t>It uses </a:t>
            </a:r>
            <a:r>
              <a:rPr lang="en-US" b="1" u="sng"/>
              <a:t>strong memory management</a:t>
            </a:r>
            <a:r>
              <a:rPr lang="en-US"/>
              <a:t>.</a:t>
            </a:r>
            <a:endParaRPr/>
          </a:p>
          <a:p>
            <a:pPr marL="182880" lvl="0" indent="-182880" algn="l" rtl="0">
              <a:lnSpc>
                <a:spcPct val="100000"/>
              </a:lnSpc>
              <a:spcBef>
                <a:spcPts val="900"/>
              </a:spcBef>
              <a:spcAft>
                <a:spcPts val="0"/>
              </a:spcAft>
              <a:buSzPct val="100000"/>
              <a:buChar char="◦"/>
            </a:pPr>
            <a:r>
              <a:rPr lang="en-US"/>
              <a:t>There is a </a:t>
            </a:r>
            <a:r>
              <a:rPr lang="en-US" b="1" u="sng"/>
              <a:t>lack of pointers that avoids security problems</a:t>
            </a:r>
            <a:r>
              <a:rPr lang="en-US"/>
              <a:t>.</a:t>
            </a:r>
            <a:endParaRPr/>
          </a:p>
          <a:p>
            <a:pPr marL="182880" lvl="0" indent="-182880" algn="l" rtl="0">
              <a:lnSpc>
                <a:spcPct val="100000"/>
              </a:lnSpc>
              <a:spcBef>
                <a:spcPts val="900"/>
              </a:spcBef>
              <a:spcAft>
                <a:spcPts val="0"/>
              </a:spcAft>
              <a:buSzPct val="100000"/>
              <a:buChar char="◦"/>
            </a:pPr>
            <a:r>
              <a:rPr lang="en-US"/>
              <a:t>There is </a:t>
            </a:r>
            <a:r>
              <a:rPr lang="en-US" b="1" u="sng"/>
              <a:t>automatic garbage collection </a:t>
            </a:r>
            <a:r>
              <a:rPr lang="en-US"/>
              <a:t>in java which runs on the Java Virtual Machine to get rid of objects which are not being used by a Java application anymore.</a:t>
            </a:r>
            <a:endParaRPr/>
          </a:p>
          <a:p>
            <a:pPr marL="182880" lvl="0" indent="-182880" algn="l" rtl="0">
              <a:lnSpc>
                <a:spcPct val="100000"/>
              </a:lnSpc>
              <a:spcBef>
                <a:spcPts val="900"/>
              </a:spcBef>
              <a:spcAft>
                <a:spcPts val="0"/>
              </a:spcAft>
              <a:buSzPct val="100000"/>
              <a:buChar char="◦"/>
            </a:pPr>
            <a:r>
              <a:rPr lang="en-US"/>
              <a:t>There are </a:t>
            </a:r>
            <a:r>
              <a:rPr lang="en-US" b="1" u="sng"/>
              <a:t>exception handling </a:t>
            </a:r>
            <a:r>
              <a:rPr lang="en-US"/>
              <a:t>and the type checking mechanism in Java.</a:t>
            </a:r>
            <a:endParaRPr/>
          </a:p>
          <a:p>
            <a:pPr marL="182880" lvl="0" indent="-77152" algn="l" rtl="0">
              <a:lnSpc>
                <a:spcPct val="100000"/>
              </a:lnSpc>
              <a:spcBef>
                <a:spcPts val="900"/>
              </a:spcBef>
              <a:spcAft>
                <a:spcPts val="0"/>
              </a:spcAft>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731520" y="304800"/>
            <a:ext cx="7680960" cy="51816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Features of Java </a:t>
            </a:r>
            <a:endParaRPr/>
          </a:p>
        </p:txBody>
      </p:sp>
      <p:sp>
        <p:nvSpPr>
          <p:cNvPr id="215" name="Google Shape;215;p30"/>
          <p:cNvSpPr txBox="1">
            <a:spLocks noGrp="1"/>
          </p:cNvSpPr>
          <p:nvPr>
            <p:ph type="body" idx="1"/>
          </p:nvPr>
        </p:nvSpPr>
        <p:spPr>
          <a:xfrm>
            <a:off x="731520" y="990600"/>
            <a:ext cx="7680960" cy="50444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b="1"/>
              <a:t>Compiled and Interpreted</a:t>
            </a:r>
            <a:endParaRPr/>
          </a:p>
          <a:p>
            <a:pPr marL="182880" lvl="0" indent="-182880" algn="l" rtl="0">
              <a:lnSpc>
                <a:spcPct val="100000"/>
              </a:lnSpc>
              <a:spcBef>
                <a:spcPts val="900"/>
              </a:spcBef>
              <a:spcAft>
                <a:spcPts val="0"/>
              </a:spcAft>
              <a:buSzPts val="1800"/>
              <a:buChar char="◦"/>
            </a:pPr>
            <a:r>
              <a:rPr lang="en-US"/>
              <a:t>Basically a computer language is either compiled or interpreted.</a:t>
            </a:r>
            <a:endParaRPr/>
          </a:p>
          <a:p>
            <a:pPr marL="182880" lvl="0" indent="-182880" algn="l" rtl="0">
              <a:lnSpc>
                <a:spcPct val="100000"/>
              </a:lnSpc>
              <a:spcBef>
                <a:spcPts val="900"/>
              </a:spcBef>
              <a:spcAft>
                <a:spcPts val="0"/>
              </a:spcAft>
              <a:buSzPts val="1800"/>
              <a:buChar char="◦"/>
            </a:pPr>
            <a:r>
              <a:rPr lang="en-US"/>
              <a:t>Java comes together both these approach thus making Java a two-stage system.</a:t>
            </a:r>
            <a:endParaRPr/>
          </a:p>
          <a:p>
            <a:pPr marL="182880" lvl="0" indent="-182880" algn="l" rtl="0">
              <a:lnSpc>
                <a:spcPct val="100000"/>
              </a:lnSpc>
              <a:spcBef>
                <a:spcPts val="900"/>
              </a:spcBef>
              <a:spcAft>
                <a:spcPts val="0"/>
              </a:spcAft>
              <a:buSzPts val="1800"/>
              <a:buChar char="◦"/>
            </a:pPr>
            <a:r>
              <a:rPr lang="en-US"/>
              <a:t>Java compiler translates Java code to Bytecode instructions .</a:t>
            </a:r>
            <a:endParaRPr/>
          </a:p>
          <a:p>
            <a:pPr marL="182880" lvl="0" indent="-182880" algn="l" rtl="0">
              <a:lnSpc>
                <a:spcPct val="100000"/>
              </a:lnSpc>
              <a:spcBef>
                <a:spcPts val="900"/>
              </a:spcBef>
              <a:spcAft>
                <a:spcPts val="0"/>
              </a:spcAft>
              <a:buSzPts val="1800"/>
              <a:buChar char="◦"/>
            </a:pPr>
            <a:r>
              <a:rPr lang="en-US"/>
              <a:t>Java Interpreter generates machine code that can be directly executed by machine that is running the Java program.</a:t>
            </a:r>
            <a:endParaRPr/>
          </a:p>
          <a:p>
            <a:pPr marL="0" lvl="0" indent="0" algn="l" rtl="0">
              <a:lnSpc>
                <a:spcPct val="100000"/>
              </a:lnSpc>
              <a:spcBef>
                <a:spcPts val="900"/>
              </a:spcBef>
              <a:spcAft>
                <a:spcPts val="0"/>
              </a:spcAft>
              <a:buSzPts val="1800"/>
              <a:buNone/>
            </a:pPr>
            <a:endParaRPr/>
          </a:p>
          <a:p>
            <a:pPr marL="182880" lvl="0" indent="-182880" algn="l" rtl="0">
              <a:lnSpc>
                <a:spcPct val="100000"/>
              </a:lnSpc>
              <a:spcBef>
                <a:spcPts val="900"/>
              </a:spcBef>
              <a:spcAft>
                <a:spcPts val="0"/>
              </a:spcAft>
              <a:buSzPts val="1800"/>
              <a:buChar char="◦"/>
            </a:pPr>
            <a:r>
              <a:rPr lang="en-US" b="1"/>
              <a:t>Multithreaded and Interactive</a:t>
            </a:r>
            <a:endParaRPr/>
          </a:p>
          <a:p>
            <a:pPr marL="182880" lvl="0" indent="-182880" algn="l" rtl="0">
              <a:lnSpc>
                <a:spcPct val="100000"/>
              </a:lnSpc>
              <a:spcBef>
                <a:spcPts val="900"/>
              </a:spcBef>
              <a:spcAft>
                <a:spcPts val="0"/>
              </a:spcAft>
              <a:buSzPts val="1800"/>
              <a:buChar char="◦"/>
            </a:pPr>
            <a:r>
              <a:rPr lang="en-US"/>
              <a:t>Multithreaded means managing multiple tasks simultaneously.</a:t>
            </a:r>
            <a:endParaRPr/>
          </a:p>
          <a:p>
            <a:pPr marL="182880" lvl="0" indent="-182880" algn="l" rtl="0">
              <a:lnSpc>
                <a:spcPct val="100000"/>
              </a:lnSpc>
              <a:spcBef>
                <a:spcPts val="900"/>
              </a:spcBef>
              <a:spcAft>
                <a:spcPts val="0"/>
              </a:spcAft>
              <a:buSzPts val="1800"/>
              <a:buChar char="◦"/>
            </a:pPr>
            <a:r>
              <a:rPr lang="en-US"/>
              <a:t>Java maintains multithreaded programs. That means we need not wait for the application to complete one task before starting next task.</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1"/>
          <p:cNvSpPr txBox="1">
            <a:spLocks noGrp="1"/>
          </p:cNvSpPr>
          <p:nvPr>
            <p:ph type="title"/>
          </p:nvPr>
        </p:nvSpPr>
        <p:spPr>
          <a:xfrm>
            <a:off x="731520" y="457200"/>
            <a:ext cx="7680960" cy="457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Features of Java </a:t>
            </a:r>
            <a:endParaRPr/>
          </a:p>
        </p:txBody>
      </p:sp>
      <p:sp>
        <p:nvSpPr>
          <p:cNvPr id="221" name="Google Shape;221;p31"/>
          <p:cNvSpPr txBox="1">
            <a:spLocks noGrp="1"/>
          </p:cNvSpPr>
          <p:nvPr>
            <p:ph type="body" idx="1"/>
          </p:nvPr>
        </p:nvSpPr>
        <p:spPr>
          <a:xfrm>
            <a:off x="731520" y="1219200"/>
            <a:ext cx="7680960" cy="48158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b="1"/>
              <a:t>Distributed</a:t>
            </a:r>
            <a:endParaRPr/>
          </a:p>
          <a:p>
            <a:pPr marL="182880" lvl="0" indent="-182880" algn="l" rtl="0">
              <a:lnSpc>
                <a:spcPct val="100000"/>
              </a:lnSpc>
              <a:spcBef>
                <a:spcPts val="900"/>
              </a:spcBef>
              <a:spcAft>
                <a:spcPts val="0"/>
              </a:spcAft>
              <a:buSzPts val="1800"/>
              <a:buChar char="◦"/>
            </a:pPr>
            <a:r>
              <a:rPr lang="en-US"/>
              <a:t>Java is called as Distributed language for construction of applications on networks which can contribute both data and programs. </a:t>
            </a:r>
            <a:endParaRPr/>
          </a:p>
          <a:p>
            <a:pPr marL="182880" lvl="0" indent="-182880" algn="l" rtl="0">
              <a:lnSpc>
                <a:spcPct val="100000"/>
              </a:lnSpc>
              <a:spcBef>
                <a:spcPts val="900"/>
              </a:spcBef>
              <a:spcAft>
                <a:spcPts val="0"/>
              </a:spcAft>
              <a:buSzPts val="1800"/>
              <a:buChar char="◦"/>
            </a:pPr>
            <a:r>
              <a:rPr lang="en-US"/>
              <a:t>RMI and EJB are used for creating distributed applications.</a:t>
            </a:r>
            <a:endParaRPr/>
          </a:p>
          <a:p>
            <a:pPr marL="0" lvl="0" indent="0" algn="l" rtl="0">
              <a:lnSpc>
                <a:spcPct val="100000"/>
              </a:lnSpc>
              <a:spcBef>
                <a:spcPts val="900"/>
              </a:spcBef>
              <a:spcAft>
                <a:spcPts val="0"/>
              </a:spcAft>
              <a:buSzPts val="1800"/>
              <a:buNone/>
            </a:pPr>
            <a:endParaRPr/>
          </a:p>
          <a:p>
            <a:pPr marL="182880" lvl="0" indent="-182880" algn="l" rtl="0">
              <a:lnSpc>
                <a:spcPct val="100000"/>
              </a:lnSpc>
              <a:spcBef>
                <a:spcPts val="900"/>
              </a:spcBef>
              <a:spcAft>
                <a:spcPts val="0"/>
              </a:spcAft>
              <a:buSzPts val="1800"/>
              <a:buChar char="◦"/>
            </a:pPr>
            <a:r>
              <a:rPr lang="en-US" b="1"/>
              <a:t>Dynamic and Extensible</a:t>
            </a:r>
            <a:endParaRPr/>
          </a:p>
          <a:p>
            <a:pPr marL="182880" lvl="0" indent="-182880" algn="l" rtl="0">
              <a:lnSpc>
                <a:spcPct val="100000"/>
              </a:lnSpc>
              <a:spcBef>
                <a:spcPts val="900"/>
              </a:spcBef>
              <a:spcAft>
                <a:spcPts val="0"/>
              </a:spcAft>
              <a:buSzPts val="1800"/>
              <a:buChar char="◦"/>
            </a:pPr>
            <a:r>
              <a:rPr lang="en-US"/>
              <a:t>Java is also dynamic language.</a:t>
            </a:r>
            <a:endParaRPr/>
          </a:p>
          <a:p>
            <a:pPr marL="182880" lvl="0" indent="-182880" algn="l" rtl="0">
              <a:lnSpc>
                <a:spcPct val="100000"/>
              </a:lnSpc>
              <a:spcBef>
                <a:spcPts val="900"/>
              </a:spcBef>
              <a:spcAft>
                <a:spcPts val="0"/>
              </a:spcAft>
              <a:buSzPts val="1800"/>
              <a:buChar char="◦"/>
            </a:pPr>
            <a:r>
              <a:rPr lang="en-US"/>
              <a:t>Java is capable of dynamically linking in new class, libraries, methods and objects.</a:t>
            </a:r>
            <a:endParaRPr/>
          </a:p>
          <a:p>
            <a:pPr marL="182880" lvl="0" indent="-182880" algn="l" rtl="0">
              <a:lnSpc>
                <a:spcPct val="100000"/>
              </a:lnSpc>
              <a:spcBef>
                <a:spcPts val="900"/>
              </a:spcBef>
              <a:spcAft>
                <a:spcPts val="0"/>
              </a:spcAft>
              <a:buSzPts val="1800"/>
              <a:buChar char="◦"/>
            </a:pPr>
            <a:r>
              <a:rPr lang="en-US"/>
              <a:t>Java program provides support functions written in other language such as C and C++, known as </a:t>
            </a:r>
            <a:r>
              <a:rPr lang="en-US" b="1" u="sng"/>
              <a:t>native methods</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Arial"/>
              <a:buNone/>
            </a:pPr>
            <a:r>
              <a:rPr lang="en-US"/>
              <a:t>Procedure Oriented Programming</a:t>
            </a:r>
            <a:endParaRPr/>
          </a:p>
        </p:txBody>
      </p:sp>
      <p:sp>
        <p:nvSpPr>
          <p:cNvPr id="117" name="Google Shape;117;p14"/>
          <p:cNvSpPr txBox="1">
            <a:spLocks noGrp="1"/>
          </p:cNvSpPr>
          <p:nvPr>
            <p:ph type="body" idx="1"/>
          </p:nvPr>
        </p:nvSpPr>
        <p:spPr>
          <a:xfrm>
            <a:off x="731520" y="2103120"/>
            <a:ext cx="7680960" cy="39319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endParaRPr/>
          </a:p>
          <a:p>
            <a:pPr marL="182880" lvl="0" indent="-182880" algn="l" rtl="0">
              <a:lnSpc>
                <a:spcPct val="100000"/>
              </a:lnSpc>
              <a:spcBef>
                <a:spcPts val="900"/>
              </a:spcBef>
              <a:spcAft>
                <a:spcPts val="0"/>
              </a:spcAft>
              <a:buSzPts val="2800"/>
              <a:buChar char="◦"/>
            </a:pPr>
            <a:r>
              <a:rPr lang="en-US" sz="2800"/>
              <a:t>In POP, program is divided into small parts called functions.</a:t>
            </a:r>
            <a:endParaRPr/>
          </a:p>
          <a:p>
            <a:pPr marL="182880" lvl="0" indent="-182880" algn="l" rtl="0">
              <a:lnSpc>
                <a:spcPct val="100000"/>
              </a:lnSpc>
              <a:spcBef>
                <a:spcPts val="900"/>
              </a:spcBef>
              <a:spcAft>
                <a:spcPts val="0"/>
              </a:spcAft>
              <a:buSzPts val="2800"/>
              <a:buChar char="◦"/>
            </a:pPr>
            <a:r>
              <a:rPr lang="en-US" sz="2800"/>
              <a:t>POP does not have any access specifier.</a:t>
            </a:r>
            <a:endParaRPr/>
          </a:p>
          <a:p>
            <a:pPr marL="182880" lvl="0" indent="-182880" algn="l" rtl="0">
              <a:lnSpc>
                <a:spcPct val="100000"/>
              </a:lnSpc>
              <a:spcBef>
                <a:spcPts val="900"/>
              </a:spcBef>
              <a:spcAft>
                <a:spcPts val="0"/>
              </a:spcAft>
              <a:buSzPts val="2800"/>
              <a:buChar char="◦"/>
            </a:pPr>
            <a:r>
              <a:rPr lang="en-US" sz="2800"/>
              <a:t>In POP, overloading is not possible.</a:t>
            </a:r>
            <a:endParaRPr/>
          </a:p>
          <a:p>
            <a:pPr marL="182880" lvl="0" indent="-182880" algn="l" rtl="0">
              <a:lnSpc>
                <a:spcPct val="100000"/>
              </a:lnSpc>
              <a:spcBef>
                <a:spcPts val="900"/>
              </a:spcBef>
              <a:spcAft>
                <a:spcPts val="0"/>
              </a:spcAft>
              <a:buSzPts val="2800"/>
              <a:buChar char="◦"/>
            </a:pPr>
            <a:r>
              <a:rPr lang="en-US" sz="2800"/>
              <a:t>Example of POP are : C, VB, FORTRAN, Pascal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731520" y="642594"/>
            <a:ext cx="7680960" cy="6528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3200"/>
              <a:buFont typeface="Arial"/>
              <a:buNone/>
            </a:pPr>
            <a:r>
              <a:rPr lang="en-US" sz="3200" b="1"/>
              <a:t>JAVA Environment Components</a:t>
            </a:r>
            <a:endParaRPr sz="3200" b="1"/>
          </a:p>
        </p:txBody>
      </p:sp>
      <p:pic>
        <p:nvPicPr>
          <p:cNvPr id="227" name="Google Shape;227;p32"/>
          <p:cNvPicPr preferRelativeResize="0">
            <a:picLocks noGrp="1"/>
          </p:cNvPicPr>
          <p:nvPr>
            <p:ph type="body" idx="1"/>
          </p:nvPr>
        </p:nvPicPr>
        <p:blipFill rotWithShape="1">
          <a:blip r:embed="rId3">
            <a:alphaModFix/>
          </a:blip>
          <a:srcRect/>
          <a:stretch/>
        </p:blipFill>
        <p:spPr>
          <a:xfrm>
            <a:off x="1000125" y="1447800"/>
            <a:ext cx="7143750" cy="4800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title"/>
          </p:nvPr>
        </p:nvSpPr>
        <p:spPr>
          <a:xfrm>
            <a:off x="731520" y="3048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3200" b="1"/>
              <a:t>JAVA Environment Components</a:t>
            </a:r>
            <a:endParaRPr sz="3200" b="1"/>
          </a:p>
        </p:txBody>
      </p:sp>
      <p:sp>
        <p:nvSpPr>
          <p:cNvPr id="233" name="Google Shape;233;p33"/>
          <p:cNvSpPr txBox="1">
            <a:spLocks noGrp="1"/>
          </p:cNvSpPr>
          <p:nvPr>
            <p:ph type="body" idx="1"/>
          </p:nvPr>
        </p:nvSpPr>
        <p:spPr>
          <a:xfrm>
            <a:off x="381000" y="838200"/>
            <a:ext cx="8382000" cy="57150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b="1"/>
              <a:t>JDK</a:t>
            </a:r>
            <a:r>
              <a:rPr lang="en-US"/>
              <a:t> – </a:t>
            </a:r>
            <a:r>
              <a:rPr lang="en-US" b="1"/>
              <a:t>Java Development Kit</a:t>
            </a:r>
            <a:r>
              <a:rPr lang="en-US"/>
              <a:t> (in short JDK) is Kit which provides the environment to </a:t>
            </a:r>
            <a:r>
              <a:rPr lang="en-US" b="1" u="sng"/>
              <a:t>develop and execute(run)</a:t>
            </a:r>
            <a:r>
              <a:rPr lang="en-US" u="sng"/>
              <a:t> </a:t>
            </a:r>
            <a:r>
              <a:rPr lang="en-US"/>
              <a:t>the Java program. </a:t>
            </a:r>
            <a:endParaRPr/>
          </a:p>
          <a:p>
            <a:pPr marL="182880" lvl="0" indent="-182880" algn="l" rtl="0">
              <a:lnSpc>
                <a:spcPct val="100000"/>
              </a:lnSpc>
              <a:spcBef>
                <a:spcPts val="900"/>
              </a:spcBef>
              <a:spcAft>
                <a:spcPts val="0"/>
              </a:spcAft>
              <a:buSzPts val="1800"/>
              <a:buChar char="◦"/>
            </a:pPr>
            <a:r>
              <a:rPr lang="en-US"/>
              <a:t>JDK is a kit(or package) which includes two things</a:t>
            </a:r>
            <a:endParaRPr/>
          </a:p>
          <a:p>
            <a:pPr marL="731520" lvl="2" indent="-182879" algn="l" rtl="0">
              <a:lnSpc>
                <a:spcPct val="100000"/>
              </a:lnSpc>
              <a:spcBef>
                <a:spcPts val="500"/>
              </a:spcBef>
              <a:spcAft>
                <a:spcPts val="0"/>
              </a:spcAft>
              <a:buSzPts val="1400"/>
              <a:buChar char="◦"/>
            </a:pPr>
            <a:r>
              <a:rPr lang="en-US" b="1"/>
              <a:t>Development Tools(to provide an environment to develop your java programs)</a:t>
            </a:r>
            <a:endParaRPr/>
          </a:p>
          <a:p>
            <a:pPr marL="731520" lvl="2" indent="-182879" algn="l" rtl="0">
              <a:lnSpc>
                <a:spcPct val="100000"/>
              </a:lnSpc>
              <a:spcBef>
                <a:spcPts val="500"/>
              </a:spcBef>
              <a:spcAft>
                <a:spcPts val="0"/>
              </a:spcAft>
              <a:buSzPts val="1400"/>
              <a:buChar char="◦"/>
            </a:pPr>
            <a:r>
              <a:rPr lang="en-US" b="1"/>
              <a:t>JRE (to execute your java program).</a:t>
            </a:r>
            <a:endParaRPr/>
          </a:p>
          <a:p>
            <a:pPr marL="182880" lvl="0" indent="-182880" algn="l" rtl="0">
              <a:lnSpc>
                <a:spcPct val="100000"/>
              </a:lnSpc>
              <a:spcBef>
                <a:spcPts val="900"/>
              </a:spcBef>
              <a:spcAft>
                <a:spcPts val="0"/>
              </a:spcAft>
              <a:buSzPts val="1800"/>
              <a:buChar char="◦"/>
            </a:pPr>
            <a:r>
              <a:rPr lang="en-US" b="1">
                <a:solidFill>
                  <a:srgbClr val="FF0000"/>
                </a:solidFill>
              </a:rPr>
              <a:t>Note :</a:t>
            </a:r>
            <a:r>
              <a:rPr lang="en-US">
                <a:solidFill>
                  <a:srgbClr val="FF0000"/>
                </a:solidFill>
              </a:rPr>
              <a:t> JDK is only used by Java Developers</a:t>
            </a:r>
            <a:r>
              <a:rPr lang="en-US"/>
              <a:t>.</a:t>
            </a:r>
            <a:endParaRPr/>
          </a:p>
          <a:p>
            <a:pPr marL="182880" lvl="0" indent="-182880" algn="l" rtl="0">
              <a:lnSpc>
                <a:spcPct val="100000"/>
              </a:lnSpc>
              <a:spcBef>
                <a:spcPts val="900"/>
              </a:spcBef>
              <a:spcAft>
                <a:spcPts val="0"/>
              </a:spcAft>
              <a:buSzPts val="1800"/>
              <a:buChar char="◦"/>
            </a:pPr>
            <a:r>
              <a:rPr lang="en-US" b="1"/>
              <a:t>JRE</a:t>
            </a:r>
            <a:r>
              <a:rPr lang="en-US"/>
              <a:t> – </a:t>
            </a:r>
            <a:r>
              <a:rPr lang="en-US" b="1"/>
              <a:t>Java Runtime Environment</a:t>
            </a:r>
            <a:r>
              <a:rPr lang="en-US"/>
              <a:t> (to say JRE) is an installation package which provides environment to </a:t>
            </a:r>
            <a:r>
              <a:rPr lang="en-US" b="1" u="sng"/>
              <a:t>only run(not develop</a:t>
            </a:r>
            <a:r>
              <a:rPr lang="en-US" b="1"/>
              <a:t>)</a:t>
            </a:r>
            <a:r>
              <a:rPr lang="en-US"/>
              <a:t> the java program(or application)onto your machine. </a:t>
            </a:r>
            <a:endParaRPr/>
          </a:p>
          <a:p>
            <a:pPr marL="182880" lvl="0" indent="-182880" algn="l" rtl="0">
              <a:lnSpc>
                <a:spcPct val="100000"/>
              </a:lnSpc>
              <a:spcBef>
                <a:spcPts val="900"/>
              </a:spcBef>
              <a:spcAft>
                <a:spcPts val="0"/>
              </a:spcAft>
              <a:buSzPts val="1800"/>
              <a:buChar char="◦"/>
            </a:pPr>
            <a:r>
              <a:rPr lang="en-US"/>
              <a:t>JRE is only used by them who only wants to run the Java Programs i.e. </a:t>
            </a:r>
            <a:r>
              <a:rPr lang="en-US">
                <a:solidFill>
                  <a:srgbClr val="FF0000"/>
                </a:solidFill>
              </a:rPr>
              <a:t>end users of your system</a:t>
            </a:r>
            <a:r>
              <a:rPr lang="en-US"/>
              <a:t>.</a:t>
            </a:r>
            <a:endParaRPr/>
          </a:p>
          <a:p>
            <a:pPr marL="182880" lvl="0" indent="-182880" algn="l" rtl="0">
              <a:lnSpc>
                <a:spcPct val="100000"/>
              </a:lnSpc>
              <a:spcBef>
                <a:spcPts val="900"/>
              </a:spcBef>
              <a:spcAft>
                <a:spcPts val="0"/>
              </a:spcAft>
              <a:buSzPts val="1800"/>
              <a:buChar char="◦"/>
            </a:pPr>
            <a:r>
              <a:rPr lang="en-US" b="1"/>
              <a:t>JVM</a:t>
            </a:r>
            <a:r>
              <a:rPr lang="en-US"/>
              <a:t> – </a:t>
            </a:r>
            <a:r>
              <a:rPr lang="en-US" b="1"/>
              <a:t>Java Virtual machine</a:t>
            </a:r>
            <a:r>
              <a:rPr lang="en-US"/>
              <a:t>(JVM) is a very important part of both JDK and JRE because it is contained or </a:t>
            </a:r>
            <a:r>
              <a:rPr lang="en-US" b="1" u="sng"/>
              <a:t>inbuilt in both</a:t>
            </a:r>
            <a:r>
              <a:rPr lang="en-US"/>
              <a:t>. </a:t>
            </a:r>
            <a:endParaRPr/>
          </a:p>
          <a:p>
            <a:pPr marL="182880" lvl="0" indent="-182880" algn="l" rtl="0">
              <a:lnSpc>
                <a:spcPct val="100000"/>
              </a:lnSpc>
              <a:spcBef>
                <a:spcPts val="900"/>
              </a:spcBef>
              <a:spcAft>
                <a:spcPts val="0"/>
              </a:spcAft>
              <a:buSzPts val="1800"/>
              <a:buChar char="◦"/>
            </a:pPr>
            <a:r>
              <a:rPr lang="en-US"/>
              <a:t>Whatever Java program you run using JRE or JDK goes into JVM and JVM is responsible for </a:t>
            </a:r>
            <a:r>
              <a:rPr lang="en-US" b="1"/>
              <a:t>executing the java program line by line</a:t>
            </a:r>
            <a:r>
              <a:rPr lang="en-US"/>
              <a:t> hence it is also known as </a:t>
            </a:r>
            <a:r>
              <a:rPr lang="en-US" b="1" u="sng"/>
              <a:t>interpreter</a:t>
            </a:r>
            <a:r>
              <a:rPr lang="en-US"/>
              <a:t>.</a:t>
            </a:r>
            <a:endParaRPr/>
          </a:p>
          <a:p>
            <a:pPr marL="182880" lvl="0" indent="-68579" algn="l" rtl="0">
              <a:lnSpc>
                <a:spcPct val="100000"/>
              </a:lnSpc>
              <a:spcBef>
                <a:spcPts val="900"/>
              </a:spcBef>
              <a:spcAft>
                <a:spcPts val="0"/>
              </a:spcAft>
              <a:buSzPts val="1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anim calcmode="lin" valueType="num">
                                      <p:cBhvr additive="base">
                                        <p:cTn id="7" dur="500"/>
                                        <p:tgtEl>
                                          <p:spTgt spid="23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3">
                                            <p:txEl>
                                              <p:pRg st="1" end="1"/>
                                            </p:txEl>
                                          </p:spTgt>
                                        </p:tgtEl>
                                        <p:attrNameLst>
                                          <p:attrName>style.visibility</p:attrName>
                                        </p:attrNameLst>
                                      </p:cBhvr>
                                      <p:to>
                                        <p:strVal val="visible"/>
                                      </p:to>
                                    </p:set>
                                    <p:anim calcmode="lin" valueType="num">
                                      <p:cBhvr additive="base">
                                        <p:cTn id="12" dur="500"/>
                                        <p:tgtEl>
                                          <p:spTgt spid="23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3">
                                            <p:txEl>
                                              <p:pRg st="2" end="2"/>
                                            </p:txEl>
                                          </p:spTgt>
                                        </p:tgtEl>
                                        <p:attrNameLst>
                                          <p:attrName>style.visibility</p:attrName>
                                        </p:attrNameLst>
                                      </p:cBhvr>
                                      <p:to>
                                        <p:strVal val="visible"/>
                                      </p:to>
                                    </p:set>
                                    <p:anim calcmode="lin" valueType="num">
                                      <p:cBhvr additive="base">
                                        <p:cTn id="17" dur="500"/>
                                        <p:tgtEl>
                                          <p:spTgt spid="23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3">
                                            <p:txEl>
                                              <p:pRg st="3" end="3"/>
                                            </p:txEl>
                                          </p:spTgt>
                                        </p:tgtEl>
                                        <p:attrNameLst>
                                          <p:attrName>style.visibility</p:attrName>
                                        </p:attrNameLst>
                                      </p:cBhvr>
                                      <p:to>
                                        <p:strVal val="visible"/>
                                      </p:to>
                                    </p:set>
                                    <p:anim calcmode="lin" valueType="num">
                                      <p:cBhvr additive="base">
                                        <p:cTn id="22" dur="500"/>
                                        <p:tgtEl>
                                          <p:spTgt spid="23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3">
                                            <p:txEl>
                                              <p:pRg st="4" end="4"/>
                                            </p:txEl>
                                          </p:spTgt>
                                        </p:tgtEl>
                                        <p:attrNameLst>
                                          <p:attrName>style.visibility</p:attrName>
                                        </p:attrNameLst>
                                      </p:cBhvr>
                                      <p:to>
                                        <p:strVal val="visible"/>
                                      </p:to>
                                    </p:set>
                                    <p:anim calcmode="lin" valueType="num">
                                      <p:cBhvr additive="base">
                                        <p:cTn id="27" dur="500"/>
                                        <p:tgtEl>
                                          <p:spTgt spid="23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33">
                                            <p:txEl>
                                              <p:pRg st="5" end="5"/>
                                            </p:txEl>
                                          </p:spTgt>
                                        </p:tgtEl>
                                        <p:attrNameLst>
                                          <p:attrName>style.visibility</p:attrName>
                                        </p:attrNameLst>
                                      </p:cBhvr>
                                      <p:to>
                                        <p:strVal val="visible"/>
                                      </p:to>
                                    </p:set>
                                    <p:anim calcmode="lin" valueType="num">
                                      <p:cBhvr additive="base">
                                        <p:cTn id="32" dur="500"/>
                                        <p:tgtEl>
                                          <p:spTgt spid="23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3">
                                            <p:txEl>
                                              <p:pRg st="6" end="6"/>
                                            </p:txEl>
                                          </p:spTgt>
                                        </p:tgtEl>
                                        <p:attrNameLst>
                                          <p:attrName>style.visibility</p:attrName>
                                        </p:attrNameLst>
                                      </p:cBhvr>
                                      <p:to>
                                        <p:strVal val="visible"/>
                                      </p:to>
                                    </p:set>
                                    <p:anim calcmode="lin" valueType="num">
                                      <p:cBhvr additive="base">
                                        <p:cTn id="37" dur="500"/>
                                        <p:tgtEl>
                                          <p:spTgt spid="23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3">
                                            <p:txEl>
                                              <p:pRg st="7" end="7"/>
                                            </p:txEl>
                                          </p:spTgt>
                                        </p:tgtEl>
                                        <p:attrNameLst>
                                          <p:attrName>style.visibility</p:attrName>
                                        </p:attrNameLst>
                                      </p:cBhvr>
                                      <p:to>
                                        <p:strVal val="visible"/>
                                      </p:to>
                                    </p:set>
                                    <p:anim calcmode="lin" valueType="num">
                                      <p:cBhvr additive="base">
                                        <p:cTn id="42" dur="500"/>
                                        <p:tgtEl>
                                          <p:spTgt spid="23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33">
                                            <p:txEl>
                                              <p:pRg st="8" end="8"/>
                                            </p:txEl>
                                          </p:spTgt>
                                        </p:tgtEl>
                                        <p:attrNameLst>
                                          <p:attrName>style.visibility</p:attrName>
                                        </p:attrNameLst>
                                      </p:cBhvr>
                                      <p:to>
                                        <p:strVal val="visible"/>
                                      </p:to>
                                    </p:set>
                                    <p:anim calcmode="lin" valueType="num">
                                      <p:cBhvr additive="base">
                                        <p:cTn id="47" dur="500"/>
                                        <p:tgtEl>
                                          <p:spTgt spid="23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33">
                                            <p:txEl>
                                              <p:pRg st="9" end="9"/>
                                            </p:txEl>
                                          </p:spTgt>
                                        </p:tgtEl>
                                        <p:attrNameLst>
                                          <p:attrName>style.visibility</p:attrName>
                                        </p:attrNameLst>
                                      </p:cBhvr>
                                      <p:to>
                                        <p:strVal val="visible"/>
                                      </p:to>
                                    </p:set>
                                    <p:anim calcmode="lin" valueType="num">
                                      <p:cBhvr additive="base">
                                        <p:cTn id="52" dur="500"/>
                                        <p:tgtEl>
                                          <p:spTgt spid="23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txBox="1">
            <a:spLocks noGrp="1"/>
          </p:cNvSpPr>
          <p:nvPr>
            <p:ph type="title"/>
          </p:nvPr>
        </p:nvSpPr>
        <p:spPr>
          <a:xfrm>
            <a:off x="731520" y="381000"/>
            <a:ext cx="7680960" cy="457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b="1"/>
              <a:t>What is a class in Java</a:t>
            </a:r>
            <a:r>
              <a:rPr lang="en-US"/>
              <a:t/>
            </a:r>
            <a:br>
              <a:rPr lang="en-US"/>
            </a:br>
            <a:endParaRPr/>
          </a:p>
        </p:txBody>
      </p:sp>
      <p:sp>
        <p:nvSpPr>
          <p:cNvPr id="239" name="Google Shape;239;p34"/>
          <p:cNvSpPr txBox="1">
            <a:spLocks noGrp="1"/>
          </p:cNvSpPr>
          <p:nvPr>
            <p:ph type="body" idx="1"/>
          </p:nvPr>
        </p:nvSpPr>
        <p:spPr>
          <a:xfrm>
            <a:off x="381000" y="685800"/>
            <a:ext cx="8153400" cy="5943600"/>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100000"/>
              </a:lnSpc>
              <a:spcBef>
                <a:spcPts val="0"/>
              </a:spcBef>
              <a:spcAft>
                <a:spcPts val="0"/>
              </a:spcAft>
              <a:buSzPts val="1800"/>
              <a:buChar char="◦"/>
            </a:pPr>
            <a:r>
              <a:rPr lang="en-US"/>
              <a:t>A class is a group of objects which have common properties. It is a </a:t>
            </a:r>
            <a:r>
              <a:rPr lang="en-US" b="1" u="sng"/>
              <a:t>template or blueprint  </a:t>
            </a:r>
            <a:r>
              <a:rPr lang="en-US"/>
              <a:t>from which objects are created. </a:t>
            </a:r>
            <a:endParaRPr/>
          </a:p>
          <a:p>
            <a:pPr marL="182880" lvl="0" indent="-182880" algn="l" rtl="0">
              <a:lnSpc>
                <a:spcPct val="100000"/>
              </a:lnSpc>
              <a:spcBef>
                <a:spcPts val="900"/>
              </a:spcBef>
              <a:spcAft>
                <a:spcPts val="0"/>
              </a:spcAft>
              <a:buSzPts val="1800"/>
              <a:buChar char="◦"/>
            </a:pPr>
            <a:r>
              <a:rPr lang="en-US"/>
              <a:t>It is a logical entity.</a:t>
            </a:r>
            <a:endParaRPr/>
          </a:p>
          <a:p>
            <a:pPr marL="182880" lvl="0" indent="-182880" algn="l" rtl="0">
              <a:lnSpc>
                <a:spcPct val="100000"/>
              </a:lnSpc>
              <a:spcBef>
                <a:spcPts val="900"/>
              </a:spcBef>
              <a:spcAft>
                <a:spcPts val="0"/>
              </a:spcAft>
              <a:buSzPts val="1800"/>
              <a:buChar char="◦"/>
            </a:pPr>
            <a:r>
              <a:rPr lang="en-US"/>
              <a:t> It can't be physical.</a:t>
            </a:r>
            <a:endParaRPr/>
          </a:p>
          <a:p>
            <a:pPr marL="182880" lvl="0" indent="-182880" algn="l" rtl="0">
              <a:lnSpc>
                <a:spcPct val="100000"/>
              </a:lnSpc>
              <a:spcBef>
                <a:spcPts val="900"/>
              </a:spcBef>
              <a:spcAft>
                <a:spcPts val="0"/>
              </a:spcAft>
              <a:buSzPts val="1800"/>
              <a:buChar char="◦"/>
            </a:pPr>
            <a:r>
              <a:rPr lang="en-US" b="1"/>
              <a:t>A class in Java can contain</a:t>
            </a:r>
            <a:r>
              <a:rPr lang="en-US"/>
              <a:t>:</a:t>
            </a:r>
            <a:endParaRPr/>
          </a:p>
          <a:p>
            <a:pPr marL="182880" lvl="0" indent="-182880" algn="l" rtl="0">
              <a:lnSpc>
                <a:spcPct val="100000"/>
              </a:lnSpc>
              <a:spcBef>
                <a:spcPts val="900"/>
              </a:spcBef>
              <a:spcAft>
                <a:spcPts val="0"/>
              </a:spcAft>
              <a:buSzPts val="1800"/>
              <a:buChar char="◦"/>
            </a:pPr>
            <a:r>
              <a:rPr lang="en-US"/>
              <a:t>Fields</a:t>
            </a:r>
            <a:endParaRPr/>
          </a:p>
          <a:p>
            <a:pPr marL="182880" lvl="0" indent="-182880" algn="l" rtl="0">
              <a:lnSpc>
                <a:spcPct val="100000"/>
              </a:lnSpc>
              <a:spcBef>
                <a:spcPts val="900"/>
              </a:spcBef>
              <a:spcAft>
                <a:spcPts val="0"/>
              </a:spcAft>
              <a:buSzPts val="1800"/>
              <a:buChar char="◦"/>
            </a:pPr>
            <a:r>
              <a:rPr lang="en-US"/>
              <a:t>Methods</a:t>
            </a:r>
            <a:endParaRPr/>
          </a:p>
          <a:p>
            <a:pPr marL="182880" lvl="0" indent="-182880" algn="l" rtl="0">
              <a:lnSpc>
                <a:spcPct val="100000"/>
              </a:lnSpc>
              <a:spcBef>
                <a:spcPts val="900"/>
              </a:spcBef>
              <a:spcAft>
                <a:spcPts val="0"/>
              </a:spcAft>
              <a:buSzPts val="1800"/>
              <a:buChar char="◦"/>
            </a:pPr>
            <a:r>
              <a:rPr lang="en-US"/>
              <a:t>Constructors</a:t>
            </a:r>
            <a:endParaRPr/>
          </a:p>
          <a:p>
            <a:pPr marL="182880" lvl="0" indent="-182880" algn="l" rtl="0">
              <a:lnSpc>
                <a:spcPct val="100000"/>
              </a:lnSpc>
              <a:spcBef>
                <a:spcPts val="900"/>
              </a:spcBef>
              <a:spcAft>
                <a:spcPts val="0"/>
              </a:spcAft>
              <a:buSzPts val="1800"/>
              <a:buChar char="◦"/>
            </a:pPr>
            <a:r>
              <a:rPr lang="en-US"/>
              <a:t>Blocks</a:t>
            </a:r>
            <a:endParaRPr/>
          </a:p>
          <a:p>
            <a:pPr marL="182880" lvl="0" indent="-182880" algn="l" rtl="0">
              <a:lnSpc>
                <a:spcPct val="100000"/>
              </a:lnSpc>
              <a:spcBef>
                <a:spcPts val="900"/>
              </a:spcBef>
              <a:spcAft>
                <a:spcPts val="0"/>
              </a:spcAft>
              <a:buSzPts val="1800"/>
              <a:buChar char="◦"/>
            </a:pPr>
            <a:r>
              <a:rPr lang="en-US"/>
              <a:t>Nested class and interface</a:t>
            </a:r>
            <a:endParaRPr/>
          </a:p>
          <a:p>
            <a:pPr marL="182880" lvl="0" indent="-182880" algn="l" rtl="0">
              <a:lnSpc>
                <a:spcPct val="100000"/>
              </a:lnSpc>
              <a:spcBef>
                <a:spcPts val="900"/>
              </a:spcBef>
              <a:spcAft>
                <a:spcPts val="0"/>
              </a:spcAft>
              <a:buSzPts val="1800"/>
              <a:buNone/>
            </a:pPr>
            <a:r>
              <a:rPr lang="en-US" b="1"/>
              <a:t>Syntax to declare a class:</a:t>
            </a:r>
            <a:endParaRPr/>
          </a:p>
          <a:p>
            <a:pPr marL="182880" lvl="0" indent="-182880" algn="l" rtl="0">
              <a:lnSpc>
                <a:spcPct val="100000"/>
              </a:lnSpc>
              <a:spcBef>
                <a:spcPts val="900"/>
              </a:spcBef>
              <a:spcAft>
                <a:spcPts val="0"/>
              </a:spcAft>
              <a:buSzPts val="1800"/>
              <a:buNone/>
            </a:pPr>
            <a:r>
              <a:rPr lang="en-US" b="1"/>
              <a:t>class &lt;class_name&gt;</a:t>
            </a:r>
            <a:endParaRPr/>
          </a:p>
          <a:p>
            <a:pPr marL="182880" lvl="0" indent="-182880" algn="l" rtl="0">
              <a:lnSpc>
                <a:spcPct val="100000"/>
              </a:lnSpc>
              <a:spcBef>
                <a:spcPts val="900"/>
              </a:spcBef>
              <a:spcAft>
                <a:spcPts val="0"/>
              </a:spcAft>
              <a:buSzPts val="1800"/>
              <a:buNone/>
            </a:pPr>
            <a:r>
              <a:rPr lang="en-US" b="1"/>
              <a:t>{  </a:t>
            </a:r>
            <a:endParaRPr/>
          </a:p>
          <a:p>
            <a:pPr marL="182880" lvl="0" indent="-182880" algn="l" rtl="0">
              <a:lnSpc>
                <a:spcPct val="100000"/>
              </a:lnSpc>
              <a:spcBef>
                <a:spcPts val="900"/>
              </a:spcBef>
              <a:spcAft>
                <a:spcPts val="0"/>
              </a:spcAft>
              <a:buSzPts val="1800"/>
              <a:buNone/>
            </a:pPr>
            <a:r>
              <a:rPr lang="en-US" b="1"/>
              <a:t>field;   </a:t>
            </a:r>
            <a:endParaRPr/>
          </a:p>
          <a:p>
            <a:pPr marL="182880" lvl="0" indent="-182880" algn="l" rtl="0">
              <a:lnSpc>
                <a:spcPct val="100000"/>
              </a:lnSpc>
              <a:spcBef>
                <a:spcPts val="900"/>
              </a:spcBef>
              <a:spcAft>
                <a:spcPts val="0"/>
              </a:spcAft>
              <a:buSzPts val="1800"/>
              <a:buNone/>
            </a:pPr>
            <a:r>
              <a:rPr lang="en-US" b="1"/>
              <a:t>method;  </a:t>
            </a:r>
            <a:endParaRPr/>
          </a:p>
          <a:p>
            <a:pPr marL="182880" lvl="0" indent="-182880" algn="l" rtl="0">
              <a:lnSpc>
                <a:spcPct val="100000"/>
              </a:lnSpc>
              <a:spcBef>
                <a:spcPts val="900"/>
              </a:spcBef>
              <a:spcAft>
                <a:spcPts val="0"/>
              </a:spcAft>
              <a:buSzPts val="1800"/>
              <a:buNone/>
            </a:pPr>
            <a:r>
              <a:rPr lang="en-US" b="1"/>
              <a:t>}  </a:t>
            </a:r>
            <a:endParaRPr/>
          </a:p>
          <a:p>
            <a:pPr marL="182880" lvl="0" indent="-68579" algn="l" rtl="0">
              <a:lnSpc>
                <a:spcPct val="100000"/>
              </a:lnSpc>
              <a:spcBef>
                <a:spcPts val="900"/>
              </a:spcBef>
              <a:spcAft>
                <a:spcPts val="0"/>
              </a:spcAft>
              <a:buSzPts val="1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anim calcmode="lin" valueType="num">
                                      <p:cBhvr additive="base">
                                        <p:cTn id="7" dur="500"/>
                                        <p:tgtEl>
                                          <p:spTgt spid="2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39">
                                            <p:txEl>
                                              <p:pRg st="1" end="1"/>
                                            </p:txEl>
                                          </p:spTgt>
                                        </p:tgtEl>
                                        <p:attrNameLst>
                                          <p:attrName>style.visibility</p:attrName>
                                        </p:attrNameLst>
                                      </p:cBhvr>
                                      <p:to>
                                        <p:strVal val="visible"/>
                                      </p:to>
                                    </p:set>
                                    <p:anim calcmode="lin" valueType="num">
                                      <p:cBhvr additive="base">
                                        <p:cTn id="12" dur="500"/>
                                        <p:tgtEl>
                                          <p:spTgt spid="2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39">
                                            <p:txEl>
                                              <p:pRg st="2" end="2"/>
                                            </p:txEl>
                                          </p:spTgt>
                                        </p:tgtEl>
                                        <p:attrNameLst>
                                          <p:attrName>style.visibility</p:attrName>
                                        </p:attrNameLst>
                                      </p:cBhvr>
                                      <p:to>
                                        <p:strVal val="visible"/>
                                      </p:to>
                                    </p:set>
                                    <p:anim calcmode="lin" valueType="num">
                                      <p:cBhvr additive="base">
                                        <p:cTn id="17" dur="500"/>
                                        <p:tgtEl>
                                          <p:spTgt spid="2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39">
                                            <p:txEl>
                                              <p:pRg st="3" end="3"/>
                                            </p:txEl>
                                          </p:spTgt>
                                        </p:tgtEl>
                                        <p:attrNameLst>
                                          <p:attrName>style.visibility</p:attrName>
                                        </p:attrNameLst>
                                      </p:cBhvr>
                                      <p:to>
                                        <p:strVal val="visible"/>
                                      </p:to>
                                    </p:set>
                                    <p:anim calcmode="lin" valueType="num">
                                      <p:cBhvr additive="base">
                                        <p:cTn id="22" dur="500"/>
                                        <p:tgtEl>
                                          <p:spTgt spid="2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39">
                                            <p:txEl>
                                              <p:pRg st="4" end="4"/>
                                            </p:txEl>
                                          </p:spTgt>
                                        </p:tgtEl>
                                        <p:attrNameLst>
                                          <p:attrName>style.visibility</p:attrName>
                                        </p:attrNameLst>
                                      </p:cBhvr>
                                      <p:to>
                                        <p:strVal val="visible"/>
                                      </p:to>
                                    </p:set>
                                    <p:anim calcmode="lin" valueType="num">
                                      <p:cBhvr additive="base">
                                        <p:cTn id="27" dur="500"/>
                                        <p:tgtEl>
                                          <p:spTgt spid="2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39">
                                            <p:txEl>
                                              <p:pRg st="5" end="5"/>
                                            </p:txEl>
                                          </p:spTgt>
                                        </p:tgtEl>
                                        <p:attrNameLst>
                                          <p:attrName>style.visibility</p:attrName>
                                        </p:attrNameLst>
                                      </p:cBhvr>
                                      <p:to>
                                        <p:strVal val="visible"/>
                                      </p:to>
                                    </p:set>
                                    <p:anim calcmode="lin" valueType="num">
                                      <p:cBhvr additive="base">
                                        <p:cTn id="32" dur="500"/>
                                        <p:tgtEl>
                                          <p:spTgt spid="2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39">
                                            <p:txEl>
                                              <p:pRg st="6" end="6"/>
                                            </p:txEl>
                                          </p:spTgt>
                                        </p:tgtEl>
                                        <p:attrNameLst>
                                          <p:attrName>style.visibility</p:attrName>
                                        </p:attrNameLst>
                                      </p:cBhvr>
                                      <p:to>
                                        <p:strVal val="visible"/>
                                      </p:to>
                                    </p:set>
                                    <p:anim calcmode="lin" valueType="num">
                                      <p:cBhvr additive="base">
                                        <p:cTn id="37" dur="500"/>
                                        <p:tgtEl>
                                          <p:spTgt spid="23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39">
                                            <p:txEl>
                                              <p:pRg st="7" end="7"/>
                                            </p:txEl>
                                          </p:spTgt>
                                        </p:tgtEl>
                                        <p:attrNameLst>
                                          <p:attrName>style.visibility</p:attrName>
                                        </p:attrNameLst>
                                      </p:cBhvr>
                                      <p:to>
                                        <p:strVal val="visible"/>
                                      </p:to>
                                    </p:set>
                                    <p:anim calcmode="lin" valueType="num">
                                      <p:cBhvr additive="base">
                                        <p:cTn id="42" dur="500"/>
                                        <p:tgtEl>
                                          <p:spTgt spid="23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39">
                                            <p:txEl>
                                              <p:pRg st="8" end="8"/>
                                            </p:txEl>
                                          </p:spTgt>
                                        </p:tgtEl>
                                        <p:attrNameLst>
                                          <p:attrName>style.visibility</p:attrName>
                                        </p:attrNameLst>
                                      </p:cBhvr>
                                      <p:to>
                                        <p:strVal val="visible"/>
                                      </p:to>
                                    </p:set>
                                    <p:anim calcmode="lin" valueType="num">
                                      <p:cBhvr additive="base">
                                        <p:cTn id="47" dur="500"/>
                                        <p:tgtEl>
                                          <p:spTgt spid="23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39">
                                            <p:txEl>
                                              <p:pRg st="9" end="9"/>
                                            </p:txEl>
                                          </p:spTgt>
                                        </p:tgtEl>
                                        <p:attrNameLst>
                                          <p:attrName>style.visibility</p:attrName>
                                        </p:attrNameLst>
                                      </p:cBhvr>
                                      <p:to>
                                        <p:strVal val="visible"/>
                                      </p:to>
                                    </p:set>
                                    <p:anim calcmode="lin" valueType="num">
                                      <p:cBhvr additive="base">
                                        <p:cTn id="52" dur="500"/>
                                        <p:tgtEl>
                                          <p:spTgt spid="23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39">
                                            <p:txEl>
                                              <p:pRg st="10" end="10"/>
                                            </p:txEl>
                                          </p:spTgt>
                                        </p:tgtEl>
                                        <p:attrNameLst>
                                          <p:attrName>style.visibility</p:attrName>
                                        </p:attrNameLst>
                                      </p:cBhvr>
                                      <p:to>
                                        <p:strVal val="visible"/>
                                      </p:to>
                                    </p:set>
                                    <p:anim calcmode="lin" valueType="num">
                                      <p:cBhvr additive="base">
                                        <p:cTn id="57" dur="500"/>
                                        <p:tgtEl>
                                          <p:spTgt spid="23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239">
                                            <p:txEl>
                                              <p:pRg st="11" end="11"/>
                                            </p:txEl>
                                          </p:spTgt>
                                        </p:tgtEl>
                                        <p:attrNameLst>
                                          <p:attrName>style.visibility</p:attrName>
                                        </p:attrNameLst>
                                      </p:cBhvr>
                                      <p:to>
                                        <p:strVal val="visible"/>
                                      </p:to>
                                    </p:set>
                                    <p:anim calcmode="lin" valueType="num">
                                      <p:cBhvr additive="base">
                                        <p:cTn id="62" dur="500"/>
                                        <p:tgtEl>
                                          <p:spTgt spid="239">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39">
                                            <p:txEl>
                                              <p:pRg st="12" end="12"/>
                                            </p:txEl>
                                          </p:spTgt>
                                        </p:tgtEl>
                                        <p:attrNameLst>
                                          <p:attrName>style.visibility</p:attrName>
                                        </p:attrNameLst>
                                      </p:cBhvr>
                                      <p:to>
                                        <p:strVal val="visible"/>
                                      </p:to>
                                    </p:set>
                                    <p:anim calcmode="lin" valueType="num">
                                      <p:cBhvr additive="base">
                                        <p:cTn id="67" dur="500"/>
                                        <p:tgtEl>
                                          <p:spTgt spid="239">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39">
                                            <p:txEl>
                                              <p:pRg st="13" end="13"/>
                                            </p:txEl>
                                          </p:spTgt>
                                        </p:tgtEl>
                                        <p:attrNameLst>
                                          <p:attrName>style.visibility</p:attrName>
                                        </p:attrNameLst>
                                      </p:cBhvr>
                                      <p:to>
                                        <p:strVal val="visible"/>
                                      </p:to>
                                    </p:set>
                                    <p:anim calcmode="lin" valueType="num">
                                      <p:cBhvr additive="base">
                                        <p:cTn id="72" dur="500"/>
                                        <p:tgtEl>
                                          <p:spTgt spid="239">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39">
                                            <p:txEl>
                                              <p:pRg st="14" end="14"/>
                                            </p:txEl>
                                          </p:spTgt>
                                        </p:tgtEl>
                                        <p:attrNameLst>
                                          <p:attrName>style.visibility</p:attrName>
                                        </p:attrNameLst>
                                      </p:cBhvr>
                                      <p:to>
                                        <p:strVal val="visible"/>
                                      </p:to>
                                    </p:set>
                                    <p:anim calcmode="lin" valueType="num">
                                      <p:cBhvr additive="base">
                                        <p:cTn id="77" dur="500"/>
                                        <p:tgtEl>
                                          <p:spTgt spid="239">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239">
                                            <p:txEl>
                                              <p:pRg st="15" end="15"/>
                                            </p:txEl>
                                          </p:spTgt>
                                        </p:tgtEl>
                                        <p:attrNameLst>
                                          <p:attrName>style.visibility</p:attrName>
                                        </p:attrNameLst>
                                      </p:cBhvr>
                                      <p:to>
                                        <p:strVal val="visible"/>
                                      </p:to>
                                    </p:set>
                                    <p:anim calcmode="lin" valueType="num">
                                      <p:cBhvr additive="base">
                                        <p:cTn id="82" dur="500"/>
                                        <p:tgtEl>
                                          <p:spTgt spid="239">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title"/>
          </p:nvPr>
        </p:nvSpPr>
        <p:spPr>
          <a:xfrm>
            <a:off x="731520" y="228601"/>
            <a:ext cx="7680960" cy="10667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b="1"/>
              <a:t>What is a class in Java</a:t>
            </a:r>
            <a:r>
              <a:rPr lang="en-US"/>
              <a:t/>
            </a:r>
            <a:br>
              <a:rPr lang="en-US"/>
            </a:br>
            <a:endParaRPr/>
          </a:p>
        </p:txBody>
      </p:sp>
      <p:pic>
        <p:nvPicPr>
          <p:cNvPr id="245" name="Google Shape;245;p35"/>
          <p:cNvPicPr preferRelativeResize="0">
            <a:picLocks noGrp="1"/>
          </p:cNvPicPr>
          <p:nvPr>
            <p:ph type="body" idx="1"/>
          </p:nvPr>
        </p:nvPicPr>
        <p:blipFill rotWithShape="1">
          <a:blip r:embed="rId3">
            <a:alphaModFix/>
          </a:blip>
          <a:srcRect/>
          <a:stretch/>
        </p:blipFill>
        <p:spPr>
          <a:xfrm>
            <a:off x="1533525" y="1524000"/>
            <a:ext cx="6076950" cy="51053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6"/>
          <p:cNvSpPr txBox="1">
            <a:spLocks noGrp="1"/>
          </p:cNvSpPr>
          <p:nvPr>
            <p:ph type="title"/>
          </p:nvPr>
        </p:nvSpPr>
        <p:spPr>
          <a:xfrm>
            <a:off x="731520" y="642594"/>
            <a:ext cx="7680960" cy="34800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b="1"/>
              <a:t>What is an object in Java</a:t>
            </a:r>
            <a:r>
              <a:rPr lang="en-US"/>
              <a:t/>
            </a:r>
            <a:br>
              <a:rPr lang="en-US"/>
            </a:br>
            <a:endParaRPr/>
          </a:p>
        </p:txBody>
      </p:sp>
      <p:sp>
        <p:nvSpPr>
          <p:cNvPr id="251" name="Google Shape;251;p36"/>
          <p:cNvSpPr txBox="1">
            <a:spLocks noGrp="1"/>
          </p:cNvSpPr>
          <p:nvPr>
            <p:ph type="body" idx="1"/>
          </p:nvPr>
        </p:nvSpPr>
        <p:spPr>
          <a:xfrm>
            <a:off x="731520" y="1143000"/>
            <a:ext cx="7680960" cy="48920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An object in Java is </a:t>
            </a:r>
            <a:r>
              <a:rPr lang="en-US" b="1" u="sng"/>
              <a:t>the physical as well as a logical entity</a:t>
            </a:r>
            <a:r>
              <a:rPr lang="en-US"/>
              <a:t>, whereas, a class in Java is a logical entity only.</a:t>
            </a:r>
            <a:endParaRPr/>
          </a:p>
          <a:p>
            <a:pPr marL="182880" lvl="0" indent="-182880" algn="l" rtl="0">
              <a:lnSpc>
                <a:spcPct val="100000"/>
              </a:lnSpc>
              <a:spcBef>
                <a:spcPts val="900"/>
              </a:spcBef>
              <a:spcAft>
                <a:spcPts val="0"/>
              </a:spcAft>
              <a:buSzPts val="1800"/>
              <a:buChar char="◦"/>
            </a:pPr>
            <a:r>
              <a:rPr lang="en-US"/>
              <a:t>An entity that has state and behavior is known as an object e.g., chair, bike, pen, table, car, etc. </a:t>
            </a:r>
            <a:endParaRPr/>
          </a:p>
          <a:p>
            <a:pPr marL="182880" lvl="0" indent="-182880" algn="l" rtl="0">
              <a:lnSpc>
                <a:spcPct val="100000"/>
              </a:lnSpc>
              <a:spcBef>
                <a:spcPts val="900"/>
              </a:spcBef>
              <a:spcAft>
                <a:spcPts val="0"/>
              </a:spcAft>
              <a:buSzPts val="1800"/>
              <a:buChar char="◦"/>
            </a:pPr>
            <a:r>
              <a:rPr lang="en-US"/>
              <a:t>It can be </a:t>
            </a:r>
            <a:r>
              <a:rPr lang="en-US" b="1" u="sng"/>
              <a:t>physical or logical (tangible and intangible).</a:t>
            </a:r>
            <a:endParaRPr b="1" u="sng"/>
          </a:p>
          <a:p>
            <a:pPr marL="182880" lvl="0" indent="-182880" algn="l" rtl="0">
              <a:lnSpc>
                <a:spcPct val="100000"/>
              </a:lnSpc>
              <a:spcBef>
                <a:spcPts val="900"/>
              </a:spcBef>
              <a:spcAft>
                <a:spcPts val="0"/>
              </a:spcAft>
              <a:buSzPts val="1800"/>
              <a:buChar char="◦"/>
            </a:pPr>
            <a:r>
              <a:rPr lang="en-US"/>
              <a:t>The example of an intangible object is the banking system.</a:t>
            </a:r>
            <a:endParaRPr b="1"/>
          </a:p>
          <a:p>
            <a:pPr marL="182880" lvl="0" indent="-182880" algn="l" rtl="0">
              <a:lnSpc>
                <a:spcPct val="100000"/>
              </a:lnSpc>
              <a:spcBef>
                <a:spcPts val="900"/>
              </a:spcBef>
              <a:spcAft>
                <a:spcPts val="0"/>
              </a:spcAft>
              <a:buSzPts val="1800"/>
              <a:buChar char="◦"/>
            </a:pPr>
            <a:r>
              <a:rPr lang="en-US" b="1"/>
              <a:t>An object has three characteristics:</a:t>
            </a:r>
            <a:endParaRPr/>
          </a:p>
          <a:p>
            <a:pPr marL="182880" lvl="0" indent="-182880" algn="l" rtl="0">
              <a:lnSpc>
                <a:spcPct val="100000"/>
              </a:lnSpc>
              <a:spcBef>
                <a:spcPts val="900"/>
              </a:spcBef>
              <a:spcAft>
                <a:spcPts val="0"/>
              </a:spcAft>
              <a:buSzPts val="1800"/>
              <a:buChar char="◦"/>
            </a:pPr>
            <a:r>
              <a:rPr lang="en-US" b="1"/>
              <a:t>State</a:t>
            </a:r>
            <a:r>
              <a:rPr lang="en-US"/>
              <a:t>: represents the data (value) of an object.</a:t>
            </a:r>
            <a:endParaRPr/>
          </a:p>
          <a:p>
            <a:pPr marL="182880" lvl="0" indent="-182880" algn="l" rtl="0">
              <a:lnSpc>
                <a:spcPct val="100000"/>
              </a:lnSpc>
              <a:spcBef>
                <a:spcPts val="900"/>
              </a:spcBef>
              <a:spcAft>
                <a:spcPts val="0"/>
              </a:spcAft>
              <a:buSzPts val="1800"/>
              <a:buChar char="◦"/>
            </a:pPr>
            <a:r>
              <a:rPr lang="en-US" b="1"/>
              <a:t>Behavior</a:t>
            </a:r>
            <a:r>
              <a:rPr lang="en-US"/>
              <a:t>: represents the behavior (functionality) of an object such as deposit, withdraw, etc.</a:t>
            </a:r>
            <a:endParaRPr/>
          </a:p>
          <a:p>
            <a:pPr marL="182880" lvl="0" indent="-182880" algn="l" rtl="0">
              <a:lnSpc>
                <a:spcPct val="100000"/>
              </a:lnSpc>
              <a:spcBef>
                <a:spcPts val="900"/>
              </a:spcBef>
              <a:spcAft>
                <a:spcPts val="0"/>
              </a:spcAft>
              <a:buSzPts val="1800"/>
              <a:buChar char="◦"/>
            </a:pPr>
            <a:r>
              <a:rPr lang="en-US" b="1"/>
              <a:t>Identity</a:t>
            </a:r>
            <a:r>
              <a:rPr lang="en-US"/>
              <a:t>: An object identity is typically implemented via a unique ID. The value of the ID is not visible to the external user.</a:t>
            </a:r>
            <a:endParaRPr/>
          </a:p>
          <a:p>
            <a:pPr marL="182880" lvl="0" indent="-182880" algn="l" rtl="0">
              <a:lnSpc>
                <a:spcPct val="100000"/>
              </a:lnSpc>
              <a:spcBef>
                <a:spcPts val="900"/>
              </a:spcBef>
              <a:spcAft>
                <a:spcPts val="0"/>
              </a:spcAft>
              <a:buSzPts val="1800"/>
              <a:buChar char="◦"/>
            </a:pPr>
            <a:r>
              <a:rPr lang="en-US"/>
              <a:t>However, it is used internally by the JVM to identify each object uniquely.</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1">
                                            <p:txEl>
                                              <p:pRg st="0" end="0"/>
                                            </p:txEl>
                                          </p:spTgt>
                                        </p:tgtEl>
                                        <p:attrNameLst>
                                          <p:attrName>style.visibility</p:attrName>
                                        </p:attrNameLst>
                                      </p:cBhvr>
                                      <p:to>
                                        <p:strVal val="visible"/>
                                      </p:to>
                                    </p:set>
                                    <p:anim calcmode="lin" valueType="num">
                                      <p:cBhvr additive="base">
                                        <p:cTn id="7" dur="500"/>
                                        <p:tgtEl>
                                          <p:spTgt spid="2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1">
                                            <p:txEl>
                                              <p:pRg st="1" end="1"/>
                                            </p:txEl>
                                          </p:spTgt>
                                        </p:tgtEl>
                                        <p:attrNameLst>
                                          <p:attrName>style.visibility</p:attrName>
                                        </p:attrNameLst>
                                      </p:cBhvr>
                                      <p:to>
                                        <p:strVal val="visible"/>
                                      </p:to>
                                    </p:set>
                                    <p:anim calcmode="lin" valueType="num">
                                      <p:cBhvr additive="base">
                                        <p:cTn id="12" dur="500"/>
                                        <p:tgtEl>
                                          <p:spTgt spid="25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1">
                                            <p:txEl>
                                              <p:pRg st="2" end="2"/>
                                            </p:txEl>
                                          </p:spTgt>
                                        </p:tgtEl>
                                        <p:attrNameLst>
                                          <p:attrName>style.visibility</p:attrName>
                                        </p:attrNameLst>
                                      </p:cBhvr>
                                      <p:to>
                                        <p:strVal val="visible"/>
                                      </p:to>
                                    </p:set>
                                    <p:anim calcmode="lin" valueType="num">
                                      <p:cBhvr additive="base">
                                        <p:cTn id="17" dur="500"/>
                                        <p:tgtEl>
                                          <p:spTgt spid="25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51">
                                            <p:txEl>
                                              <p:pRg st="3" end="3"/>
                                            </p:txEl>
                                          </p:spTgt>
                                        </p:tgtEl>
                                        <p:attrNameLst>
                                          <p:attrName>style.visibility</p:attrName>
                                        </p:attrNameLst>
                                      </p:cBhvr>
                                      <p:to>
                                        <p:strVal val="visible"/>
                                      </p:to>
                                    </p:set>
                                    <p:anim calcmode="lin" valueType="num">
                                      <p:cBhvr additive="base">
                                        <p:cTn id="22" dur="500"/>
                                        <p:tgtEl>
                                          <p:spTgt spid="25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51">
                                            <p:txEl>
                                              <p:pRg st="4" end="4"/>
                                            </p:txEl>
                                          </p:spTgt>
                                        </p:tgtEl>
                                        <p:attrNameLst>
                                          <p:attrName>style.visibility</p:attrName>
                                        </p:attrNameLst>
                                      </p:cBhvr>
                                      <p:to>
                                        <p:strVal val="visible"/>
                                      </p:to>
                                    </p:set>
                                    <p:anim calcmode="lin" valueType="num">
                                      <p:cBhvr additive="base">
                                        <p:cTn id="27" dur="500"/>
                                        <p:tgtEl>
                                          <p:spTgt spid="25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51">
                                            <p:txEl>
                                              <p:pRg st="5" end="5"/>
                                            </p:txEl>
                                          </p:spTgt>
                                        </p:tgtEl>
                                        <p:attrNameLst>
                                          <p:attrName>style.visibility</p:attrName>
                                        </p:attrNameLst>
                                      </p:cBhvr>
                                      <p:to>
                                        <p:strVal val="visible"/>
                                      </p:to>
                                    </p:set>
                                    <p:anim calcmode="lin" valueType="num">
                                      <p:cBhvr additive="base">
                                        <p:cTn id="32" dur="500"/>
                                        <p:tgtEl>
                                          <p:spTgt spid="25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51">
                                            <p:txEl>
                                              <p:pRg st="6" end="6"/>
                                            </p:txEl>
                                          </p:spTgt>
                                        </p:tgtEl>
                                        <p:attrNameLst>
                                          <p:attrName>style.visibility</p:attrName>
                                        </p:attrNameLst>
                                      </p:cBhvr>
                                      <p:to>
                                        <p:strVal val="visible"/>
                                      </p:to>
                                    </p:set>
                                    <p:anim calcmode="lin" valueType="num">
                                      <p:cBhvr additive="base">
                                        <p:cTn id="37" dur="500"/>
                                        <p:tgtEl>
                                          <p:spTgt spid="25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51">
                                            <p:txEl>
                                              <p:pRg st="7" end="7"/>
                                            </p:txEl>
                                          </p:spTgt>
                                        </p:tgtEl>
                                        <p:attrNameLst>
                                          <p:attrName>style.visibility</p:attrName>
                                        </p:attrNameLst>
                                      </p:cBhvr>
                                      <p:to>
                                        <p:strVal val="visible"/>
                                      </p:to>
                                    </p:set>
                                    <p:anim calcmode="lin" valueType="num">
                                      <p:cBhvr additive="base">
                                        <p:cTn id="42" dur="500"/>
                                        <p:tgtEl>
                                          <p:spTgt spid="25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51">
                                            <p:txEl>
                                              <p:pRg st="8" end="8"/>
                                            </p:txEl>
                                          </p:spTgt>
                                        </p:tgtEl>
                                        <p:attrNameLst>
                                          <p:attrName>style.visibility</p:attrName>
                                        </p:attrNameLst>
                                      </p:cBhvr>
                                      <p:to>
                                        <p:strVal val="visible"/>
                                      </p:to>
                                    </p:set>
                                    <p:anim calcmode="lin" valueType="num">
                                      <p:cBhvr additive="base">
                                        <p:cTn id="47" dur="500"/>
                                        <p:tgtEl>
                                          <p:spTgt spid="25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51">
                                            <p:txEl>
                                              <p:pRg st="9" end="9"/>
                                            </p:txEl>
                                          </p:spTgt>
                                        </p:tgtEl>
                                        <p:attrNameLst>
                                          <p:attrName>style.visibility</p:attrName>
                                        </p:attrNameLst>
                                      </p:cBhvr>
                                      <p:to>
                                        <p:strVal val="visible"/>
                                      </p:to>
                                    </p:set>
                                    <p:anim calcmode="lin" valueType="num">
                                      <p:cBhvr additive="base">
                                        <p:cTn id="52" dur="500"/>
                                        <p:tgtEl>
                                          <p:spTgt spid="25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251">
                                            <p:txEl>
                                              <p:pRg st="10" end="10"/>
                                            </p:txEl>
                                          </p:spTgt>
                                        </p:tgtEl>
                                        <p:attrNameLst>
                                          <p:attrName>style.visibility</p:attrName>
                                        </p:attrNameLst>
                                      </p:cBhvr>
                                      <p:to>
                                        <p:strVal val="visible"/>
                                      </p:to>
                                    </p:set>
                                    <p:anim calcmode="lin" valueType="num">
                                      <p:cBhvr additive="base">
                                        <p:cTn id="57" dur="500"/>
                                        <p:tgtEl>
                                          <p:spTgt spid="25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7"/>
          <p:cNvPicPr preferRelativeResize="0">
            <a:picLocks noGrp="1"/>
          </p:cNvPicPr>
          <p:nvPr>
            <p:ph type="body" idx="1"/>
          </p:nvPr>
        </p:nvPicPr>
        <p:blipFill rotWithShape="1">
          <a:blip r:embed="rId3">
            <a:alphaModFix/>
          </a:blip>
          <a:srcRect/>
          <a:stretch/>
        </p:blipFill>
        <p:spPr>
          <a:xfrm>
            <a:off x="609601" y="1371600"/>
            <a:ext cx="7696200" cy="5181600"/>
          </a:xfrm>
          <a:prstGeom prst="rect">
            <a:avLst/>
          </a:prstGeom>
          <a:noFill/>
          <a:ln>
            <a:noFill/>
          </a:ln>
        </p:spPr>
      </p:pic>
      <p:sp>
        <p:nvSpPr>
          <p:cNvPr id="257" name="Google Shape;257;p37"/>
          <p:cNvSpPr txBox="1">
            <a:spLocks noGrp="1"/>
          </p:cNvSpPr>
          <p:nvPr>
            <p:ph type="title"/>
          </p:nvPr>
        </p:nvSpPr>
        <p:spPr>
          <a:xfrm>
            <a:off x="731520" y="642594"/>
            <a:ext cx="7680960" cy="72900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b="1"/>
              <a:t>What is an object in Java</a:t>
            </a:r>
            <a:r>
              <a:rPr lang="en-US"/>
              <a:t/>
            </a:r>
            <a:br>
              <a:rPr lang="en-US"/>
            </a:b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Arial"/>
              <a:buNone/>
            </a:pPr>
            <a:endParaRPr/>
          </a:p>
        </p:txBody>
      </p:sp>
      <p:pic>
        <p:nvPicPr>
          <p:cNvPr id="263" name="Google Shape;263;p38"/>
          <p:cNvPicPr preferRelativeResize="0">
            <a:picLocks noGrp="1"/>
          </p:cNvPicPr>
          <p:nvPr>
            <p:ph type="body" idx="1"/>
          </p:nvPr>
        </p:nvPicPr>
        <p:blipFill rotWithShape="1">
          <a:blip r:embed="rId3">
            <a:alphaModFix/>
          </a:blip>
          <a:srcRect/>
          <a:stretch/>
        </p:blipFill>
        <p:spPr>
          <a:xfrm>
            <a:off x="685800" y="609600"/>
            <a:ext cx="7620000" cy="5943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731520" y="642594"/>
            <a:ext cx="7680960" cy="72900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b="1"/>
              <a:t>First Java Program</a:t>
            </a:r>
            <a:endParaRPr b="1"/>
          </a:p>
        </p:txBody>
      </p:sp>
      <p:sp>
        <p:nvSpPr>
          <p:cNvPr id="269" name="Google Shape;269;p39"/>
          <p:cNvSpPr txBox="1">
            <a:spLocks noGrp="1"/>
          </p:cNvSpPr>
          <p:nvPr>
            <p:ph type="body" idx="1"/>
          </p:nvPr>
        </p:nvSpPr>
        <p:spPr>
          <a:xfrm>
            <a:off x="731520" y="1600200"/>
            <a:ext cx="7680960" cy="44348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400"/>
              <a:buNone/>
            </a:pPr>
            <a:r>
              <a:rPr lang="en-US" sz="2400" b="1"/>
              <a:t>class FirstProgram</a:t>
            </a:r>
            <a:endParaRPr sz="2400" b="1"/>
          </a:p>
          <a:p>
            <a:pPr marL="0" lvl="0" indent="0" algn="l" rtl="0">
              <a:lnSpc>
                <a:spcPct val="100000"/>
              </a:lnSpc>
              <a:spcBef>
                <a:spcPts val="900"/>
              </a:spcBef>
              <a:spcAft>
                <a:spcPts val="0"/>
              </a:spcAft>
              <a:buSzPts val="2400"/>
              <a:buNone/>
            </a:pPr>
            <a:r>
              <a:rPr lang="en-US" sz="2400" b="1"/>
              <a:t>{</a:t>
            </a:r>
            <a:endParaRPr/>
          </a:p>
          <a:p>
            <a:pPr marL="0" lvl="0" indent="0" algn="l" rtl="0">
              <a:lnSpc>
                <a:spcPct val="100000"/>
              </a:lnSpc>
              <a:spcBef>
                <a:spcPts val="900"/>
              </a:spcBef>
              <a:spcAft>
                <a:spcPts val="0"/>
              </a:spcAft>
              <a:buSzPts val="2400"/>
              <a:buNone/>
            </a:pPr>
            <a:r>
              <a:rPr lang="en-US" sz="2400" b="1"/>
              <a:t>public static void main(String args[])</a:t>
            </a:r>
            <a:endParaRPr/>
          </a:p>
          <a:p>
            <a:pPr marL="0" lvl="0" indent="0" algn="l" rtl="0">
              <a:lnSpc>
                <a:spcPct val="100000"/>
              </a:lnSpc>
              <a:spcBef>
                <a:spcPts val="900"/>
              </a:spcBef>
              <a:spcAft>
                <a:spcPts val="0"/>
              </a:spcAft>
              <a:buSzPts val="2400"/>
              <a:buNone/>
            </a:pPr>
            <a:r>
              <a:rPr lang="en-US" sz="2400" b="1"/>
              <a:t>{</a:t>
            </a:r>
            <a:endParaRPr/>
          </a:p>
          <a:p>
            <a:pPr marL="0" lvl="0" indent="0" algn="l" rtl="0">
              <a:lnSpc>
                <a:spcPct val="100000"/>
              </a:lnSpc>
              <a:spcBef>
                <a:spcPts val="900"/>
              </a:spcBef>
              <a:spcAft>
                <a:spcPts val="0"/>
              </a:spcAft>
              <a:buSzPts val="2400"/>
              <a:buNone/>
            </a:pPr>
            <a:r>
              <a:rPr lang="en-US" sz="2400" b="1"/>
              <a:t>System.out.println (“This is my first program”);</a:t>
            </a:r>
            <a:endParaRPr/>
          </a:p>
          <a:p>
            <a:pPr marL="0" lvl="0" indent="0" algn="l" rtl="0">
              <a:lnSpc>
                <a:spcPct val="100000"/>
              </a:lnSpc>
              <a:spcBef>
                <a:spcPts val="900"/>
              </a:spcBef>
              <a:spcAft>
                <a:spcPts val="0"/>
              </a:spcAft>
              <a:buSzPts val="2400"/>
              <a:buNone/>
            </a:pPr>
            <a:r>
              <a:rPr lang="en-US" sz="2400" b="1"/>
              <a:t>}</a:t>
            </a:r>
            <a:endParaRPr/>
          </a:p>
          <a:p>
            <a:pPr marL="0" lvl="0" indent="0" algn="l" rtl="0">
              <a:lnSpc>
                <a:spcPct val="100000"/>
              </a:lnSpc>
              <a:spcBef>
                <a:spcPts val="900"/>
              </a:spcBef>
              <a:spcAft>
                <a:spcPts val="0"/>
              </a:spcAft>
              <a:buSzPts val="2400"/>
              <a:buNone/>
            </a:pPr>
            <a:r>
              <a:rPr lang="en-US" sz="2400" b="1"/>
              <a:t>}</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731520" y="642594"/>
            <a:ext cx="7680960" cy="80520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b="1"/>
              <a:t>First Java Program</a:t>
            </a:r>
            <a:endParaRPr/>
          </a:p>
        </p:txBody>
      </p:sp>
      <p:pic>
        <p:nvPicPr>
          <p:cNvPr id="275" name="Google Shape;275;p40"/>
          <p:cNvPicPr preferRelativeResize="0">
            <a:picLocks noGrp="1"/>
          </p:cNvPicPr>
          <p:nvPr>
            <p:ph type="body" idx="1"/>
          </p:nvPr>
        </p:nvPicPr>
        <p:blipFill rotWithShape="1">
          <a:blip r:embed="rId3">
            <a:alphaModFix/>
          </a:blip>
          <a:srcRect/>
          <a:stretch/>
        </p:blipFill>
        <p:spPr>
          <a:xfrm>
            <a:off x="152400" y="1600200"/>
            <a:ext cx="4237038" cy="4419599"/>
          </a:xfrm>
          <a:prstGeom prst="rect">
            <a:avLst/>
          </a:prstGeom>
          <a:noFill/>
          <a:ln>
            <a:noFill/>
          </a:ln>
        </p:spPr>
      </p:pic>
      <p:pic>
        <p:nvPicPr>
          <p:cNvPr id="276" name="Google Shape;276;p40"/>
          <p:cNvPicPr preferRelativeResize="0">
            <a:picLocks noGrp="1"/>
          </p:cNvPicPr>
          <p:nvPr>
            <p:ph type="body" idx="2"/>
          </p:nvPr>
        </p:nvPicPr>
        <p:blipFill rotWithShape="1">
          <a:blip r:embed="rId4">
            <a:alphaModFix/>
          </a:blip>
          <a:srcRect/>
          <a:stretch/>
        </p:blipFill>
        <p:spPr>
          <a:xfrm>
            <a:off x="4754563" y="1676400"/>
            <a:ext cx="3657600" cy="2362200"/>
          </a:xfrm>
          <a:prstGeom prst="rect">
            <a:avLst/>
          </a:prstGeom>
          <a:noFill/>
          <a:ln>
            <a:noFill/>
          </a:ln>
        </p:spPr>
      </p:pic>
      <p:sp>
        <p:nvSpPr>
          <p:cNvPr id="277" name="Google Shape;277;p40"/>
          <p:cNvSpPr/>
          <p:nvPr/>
        </p:nvSpPr>
        <p:spPr>
          <a:xfrm>
            <a:off x="4724400" y="4038600"/>
            <a:ext cx="3581400"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System</a:t>
            </a:r>
            <a:r>
              <a:rPr lang="en-US" sz="1800" b="0" i="0" u="none" strike="noStrike" cap="none">
                <a:solidFill>
                  <a:schemeClr val="dk1"/>
                </a:solidFill>
                <a:latin typeface="Arial"/>
                <a:ea typeface="Arial"/>
                <a:cs typeface="Arial"/>
                <a:sym typeface="Arial"/>
              </a:rPr>
              <a:t> is the class name, </a:t>
            </a:r>
            <a:r>
              <a:rPr lang="en-US" sz="1800" b="1" i="0" u="none" strike="noStrike" cap="none">
                <a:solidFill>
                  <a:schemeClr val="dk1"/>
                </a:solidFill>
                <a:latin typeface="Arial"/>
                <a:ea typeface="Arial"/>
                <a:cs typeface="Arial"/>
                <a:sym typeface="Arial"/>
              </a:rPr>
              <a:t>out </a:t>
            </a:r>
            <a:r>
              <a:rPr lang="en-US" sz="1800" b="0" i="0" u="none" strike="noStrike" cap="none">
                <a:solidFill>
                  <a:schemeClr val="dk1"/>
                </a:solidFill>
                <a:latin typeface="Arial"/>
                <a:ea typeface="Arial"/>
                <a:cs typeface="Arial"/>
                <a:sym typeface="Arial"/>
              </a:rPr>
              <a:t>is an instance of the System class and is of type </a:t>
            </a:r>
            <a:r>
              <a:rPr lang="en-US" sz="1800" b="1" i="0" u="none" strike="noStrike" cap="none">
                <a:solidFill>
                  <a:schemeClr val="dk1"/>
                </a:solidFill>
                <a:latin typeface="Arial"/>
                <a:ea typeface="Arial"/>
                <a:cs typeface="Arial"/>
                <a:sym typeface="Arial"/>
              </a:rPr>
              <a:t>PrintStream</a:t>
            </a:r>
            <a:r>
              <a:rPr lang="en-US" sz="1800" b="0" i="0" u="none" strike="noStrike" cap="none">
                <a:solidFill>
                  <a:schemeClr val="dk1"/>
                </a:solidFill>
                <a:latin typeface="Arial"/>
                <a:ea typeface="Arial"/>
                <a:cs typeface="Arial"/>
                <a:sym typeface="Arial"/>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1"/>
          <p:cNvSpPr txBox="1">
            <a:spLocks noGrp="1"/>
          </p:cNvSpPr>
          <p:nvPr>
            <p:ph type="title"/>
          </p:nvPr>
        </p:nvSpPr>
        <p:spPr>
          <a:xfrm>
            <a:off x="731520" y="642594"/>
            <a:ext cx="7680960" cy="50040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First Java Program</a:t>
            </a:r>
            <a:endParaRPr/>
          </a:p>
        </p:txBody>
      </p:sp>
      <p:sp>
        <p:nvSpPr>
          <p:cNvPr id="283" name="Google Shape;283;p41"/>
          <p:cNvSpPr txBox="1">
            <a:spLocks noGrp="1"/>
          </p:cNvSpPr>
          <p:nvPr>
            <p:ph type="body" idx="1"/>
          </p:nvPr>
        </p:nvSpPr>
        <p:spPr>
          <a:xfrm>
            <a:off x="731520" y="1447800"/>
            <a:ext cx="7680960" cy="49530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000"/>
              <a:buChar char="◦"/>
            </a:pPr>
            <a:r>
              <a:rPr lang="en-US" sz="2000"/>
              <a:t>The file must be named </a:t>
            </a:r>
            <a:r>
              <a:rPr lang="en-US" sz="2000" b="1"/>
              <a:t>“FirstProgram.java” </a:t>
            </a:r>
            <a:r>
              <a:rPr lang="en-US" sz="2000"/>
              <a:t>to equivalent the class name containing the main method.</a:t>
            </a:r>
            <a:endParaRPr/>
          </a:p>
          <a:p>
            <a:pPr marL="182880" lvl="0" indent="-182880" algn="l" rtl="0">
              <a:lnSpc>
                <a:spcPct val="100000"/>
              </a:lnSpc>
              <a:spcBef>
                <a:spcPts val="900"/>
              </a:spcBef>
              <a:spcAft>
                <a:spcPts val="0"/>
              </a:spcAft>
              <a:buSzPts val="2000"/>
              <a:buChar char="◦"/>
            </a:pPr>
            <a:r>
              <a:rPr lang="en-US" sz="2000"/>
              <a:t>Java is </a:t>
            </a:r>
            <a:r>
              <a:rPr lang="en-US" sz="2000" u="sng"/>
              <a:t>case sensitive</a:t>
            </a:r>
            <a:r>
              <a:rPr lang="en-US" sz="2000"/>
              <a:t>. This program defines a class called </a:t>
            </a:r>
            <a:r>
              <a:rPr lang="en-US" sz="2000" b="1"/>
              <a:t>“FirstProgram</a:t>
            </a:r>
            <a:r>
              <a:rPr lang="en-US" sz="2000"/>
              <a:t>”.</a:t>
            </a:r>
            <a:endParaRPr/>
          </a:p>
          <a:p>
            <a:pPr marL="182880" lvl="0" indent="-182880" algn="l" rtl="0">
              <a:lnSpc>
                <a:spcPct val="100000"/>
              </a:lnSpc>
              <a:spcBef>
                <a:spcPts val="900"/>
              </a:spcBef>
              <a:spcAft>
                <a:spcPts val="0"/>
              </a:spcAft>
              <a:buSzPts val="2000"/>
              <a:buChar char="◦"/>
            </a:pPr>
            <a:r>
              <a:rPr lang="en-US" sz="2000"/>
              <a:t>A Java class is defined by its class name, an open curly brace, a list of methods and fields, and a close curly brace.</a:t>
            </a:r>
            <a:endParaRPr/>
          </a:p>
          <a:p>
            <a:pPr marL="182880" lvl="0" indent="-182880" algn="l" rtl="0">
              <a:lnSpc>
                <a:spcPct val="100000"/>
              </a:lnSpc>
              <a:spcBef>
                <a:spcPts val="900"/>
              </a:spcBef>
              <a:spcAft>
                <a:spcPts val="0"/>
              </a:spcAft>
              <a:buSzPts val="2000"/>
              <a:buChar char="◦"/>
            </a:pPr>
            <a:r>
              <a:rPr lang="en-US" sz="2000"/>
              <a:t>The name of the class is made of </a:t>
            </a:r>
            <a:r>
              <a:rPr lang="en-US" sz="2000" u="sng"/>
              <a:t>alphabetical characters and digits without spaces</a:t>
            </a:r>
            <a:r>
              <a:rPr lang="en-US" sz="2000"/>
              <a:t>, the first character must be </a:t>
            </a:r>
            <a:r>
              <a:rPr lang="en-US" sz="2000" b="1"/>
              <a:t>alphabetical</a:t>
            </a:r>
            <a:r>
              <a:rPr lang="en-US" sz="2000"/>
              <a:t>.</a:t>
            </a:r>
            <a:endParaRPr/>
          </a:p>
          <a:p>
            <a:pPr marL="182880" lvl="0" indent="-182880" algn="l" rtl="0">
              <a:lnSpc>
                <a:spcPct val="100000"/>
              </a:lnSpc>
              <a:spcBef>
                <a:spcPts val="900"/>
              </a:spcBef>
              <a:spcAft>
                <a:spcPts val="0"/>
              </a:spcAft>
              <a:buSzPts val="2000"/>
              <a:buChar char="◦"/>
            </a:pPr>
            <a:r>
              <a:rPr lang="en-US" sz="2000"/>
              <a:t>The line </a:t>
            </a:r>
            <a:r>
              <a:rPr lang="en-US" sz="2000" b="1"/>
              <a:t>“public static void main (String [] args )” </a:t>
            </a:r>
            <a:r>
              <a:rPr lang="en-US" sz="2000"/>
              <a:t>shows where the program will start running.</a:t>
            </a:r>
            <a:endParaRPr/>
          </a:p>
          <a:p>
            <a:pPr marL="182880" lvl="0" indent="-182880" algn="l" rtl="0">
              <a:lnSpc>
                <a:spcPct val="100000"/>
              </a:lnSpc>
              <a:spcBef>
                <a:spcPts val="900"/>
              </a:spcBef>
              <a:spcAft>
                <a:spcPts val="0"/>
              </a:spcAft>
              <a:buSzPts val="2000"/>
              <a:buChar char="◦"/>
            </a:pPr>
            <a:r>
              <a:rPr lang="en-US" sz="2000"/>
              <a:t>The JVM starts running any program by executing this method first.</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anim calcmode="lin" valueType="num">
                                      <p:cBhvr additive="base">
                                        <p:cTn id="7" dur="500"/>
                                        <p:tgtEl>
                                          <p:spTgt spid="2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83">
                                            <p:txEl>
                                              <p:pRg st="1" end="1"/>
                                            </p:txEl>
                                          </p:spTgt>
                                        </p:tgtEl>
                                        <p:attrNameLst>
                                          <p:attrName>style.visibility</p:attrName>
                                        </p:attrNameLst>
                                      </p:cBhvr>
                                      <p:to>
                                        <p:strVal val="visible"/>
                                      </p:to>
                                    </p:set>
                                    <p:anim calcmode="lin" valueType="num">
                                      <p:cBhvr additive="base">
                                        <p:cTn id="12" dur="500"/>
                                        <p:tgtEl>
                                          <p:spTgt spid="2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3">
                                            <p:txEl>
                                              <p:pRg st="2" end="2"/>
                                            </p:txEl>
                                          </p:spTgt>
                                        </p:tgtEl>
                                        <p:attrNameLst>
                                          <p:attrName>style.visibility</p:attrName>
                                        </p:attrNameLst>
                                      </p:cBhvr>
                                      <p:to>
                                        <p:strVal val="visible"/>
                                      </p:to>
                                    </p:set>
                                    <p:anim calcmode="lin" valueType="num">
                                      <p:cBhvr additive="base">
                                        <p:cTn id="17" dur="500"/>
                                        <p:tgtEl>
                                          <p:spTgt spid="2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83">
                                            <p:txEl>
                                              <p:pRg st="3" end="3"/>
                                            </p:txEl>
                                          </p:spTgt>
                                        </p:tgtEl>
                                        <p:attrNameLst>
                                          <p:attrName>style.visibility</p:attrName>
                                        </p:attrNameLst>
                                      </p:cBhvr>
                                      <p:to>
                                        <p:strVal val="visible"/>
                                      </p:to>
                                    </p:set>
                                    <p:anim calcmode="lin" valueType="num">
                                      <p:cBhvr additive="base">
                                        <p:cTn id="22" dur="500"/>
                                        <p:tgtEl>
                                          <p:spTgt spid="2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83">
                                            <p:txEl>
                                              <p:pRg st="4" end="4"/>
                                            </p:txEl>
                                          </p:spTgt>
                                        </p:tgtEl>
                                        <p:attrNameLst>
                                          <p:attrName>style.visibility</p:attrName>
                                        </p:attrNameLst>
                                      </p:cBhvr>
                                      <p:to>
                                        <p:strVal val="visible"/>
                                      </p:to>
                                    </p:set>
                                    <p:anim calcmode="lin" valueType="num">
                                      <p:cBhvr additive="base">
                                        <p:cTn id="27" dur="500"/>
                                        <p:tgtEl>
                                          <p:spTgt spid="28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83">
                                            <p:txEl>
                                              <p:pRg st="5" end="5"/>
                                            </p:txEl>
                                          </p:spTgt>
                                        </p:tgtEl>
                                        <p:attrNameLst>
                                          <p:attrName>style.visibility</p:attrName>
                                        </p:attrNameLst>
                                      </p:cBhvr>
                                      <p:to>
                                        <p:strVal val="visible"/>
                                      </p:to>
                                    </p:set>
                                    <p:anim calcmode="lin" valueType="num">
                                      <p:cBhvr additive="base">
                                        <p:cTn id="32" dur="500"/>
                                        <p:tgtEl>
                                          <p:spTgt spid="28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3">
                                            <p:txEl>
                                              <p:pRg st="6" end="6"/>
                                            </p:txEl>
                                          </p:spTgt>
                                        </p:tgtEl>
                                        <p:attrNameLst>
                                          <p:attrName>style.visibility</p:attrName>
                                        </p:attrNameLst>
                                      </p:cBhvr>
                                      <p:to>
                                        <p:strVal val="visible"/>
                                      </p:to>
                                    </p:set>
                                    <p:anim calcmode="lin" valueType="num">
                                      <p:cBhvr additive="base">
                                        <p:cTn id="37" dur="500"/>
                                        <p:tgtEl>
                                          <p:spTgt spid="28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83">
                                            <p:txEl>
                                              <p:pRg st="7" end="7"/>
                                            </p:txEl>
                                          </p:spTgt>
                                        </p:tgtEl>
                                        <p:attrNameLst>
                                          <p:attrName>style.visibility</p:attrName>
                                        </p:attrNameLst>
                                      </p:cBhvr>
                                      <p:to>
                                        <p:strVal val="visible"/>
                                      </p:to>
                                    </p:set>
                                    <p:anim calcmode="lin" valueType="num">
                                      <p:cBhvr additive="base">
                                        <p:cTn id="42" dur="500"/>
                                        <p:tgtEl>
                                          <p:spTgt spid="28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1176866" y="915337"/>
            <a:ext cx="6798734" cy="7610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a:t>Object Oriented Programming</a:t>
            </a:r>
            <a:br>
              <a:rPr lang="en-US"/>
            </a:br>
            <a:endParaRPr/>
          </a:p>
        </p:txBody>
      </p:sp>
      <p:sp>
        <p:nvSpPr>
          <p:cNvPr id="123" name="Google Shape;123;p15"/>
          <p:cNvSpPr txBox="1">
            <a:spLocks noGrp="1"/>
          </p:cNvSpPr>
          <p:nvPr>
            <p:ph type="body" idx="1"/>
          </p:nvPr>
        </p:nvSpPr>
        <p:spPr>
          <a:xfrm>
            <a:off x="731520" y="2103120"/>
            <a:ext cx="7680960" cy="3931920"/>
          </a:xfrm>
          <a:prstGeom prst="rect">
            <a:avLst/>
          </a:prstGeom>
          <a:noFill/>
          <a:ln>
            <a:noFill/>
          </a:ln>
        </p:spPr>
        <p:txBody>
          <a:bodyPr spcFirstLastPara="1" wrap="square" lIns="91425" tIns="45700" rIns="91425" bIns="45700" anchor="t" anchorCtr="0">
            <a:noAutofit/>
          </a:bodyPr>
          <a:lstStyle/>
          <a:p>
            <a:pPr marL="182880" lvl="0" indent="-182880" algn="l" rtl="0">
              <a:lnSpc>
                <a:spcPct val="100000"/>
              </a:lnSpc>
              <a:spcBef>
                <a:spcPts val="0"/>
              </a:spcBef>
              <a:spcAft>
                <a:spcPts val="0"/>
              </a:spcAft>
              <a:buSzPts val="2800"/>
              <a:buChar char="◦"/>
            </a:pPr>
            <a:r>
              <a:rPr lang="en-US" sz="2800"/>
              <a:t>In OOP, program is divided into parts called objects.</a:t>
            </a:r>
            <a:endParaRPr/>
          </a:p>
          <a:p>
            <a:pPr marL="182880" lvl="0" indent="-182880" algn="l" rtl="0">
              <a:lnSpc>
                <a:spcPct val="100000"/>
              </a:lnSpc>
              <a:spcBef>
                <a:spcPts val="900"/>
              </a:spcBef>
              <a:spcAft>
                <a:spcPts val="0"/>
              </a:spcAft>
              <a:buSzPts val="2800"/>
              <a:buChar char="◦"/>
            </a:pPr>
            <a:r>
              <a:rPr lang="en-US" sz="2800"/>
              <a:t>OOP has access specifiers named Public, Private,Protected, etc.</a:t>
            </a:r>
            <a:endParaRPr/>
          </a:p>
          <a:p>
            <a:pPr marL="182880" lvl="0" indent="-182880" algn="l" rtl="0">
              <a:lnSpc>
                <a:spcPct val="100000"/>
              </a:lnSpc>
              <a:spcBef>
                <a:spcPts val="900"/>
              </a:spcBef>
              <a:spcAft>
                <a:spcPts val="0"/>
              </a:spcAft>
              <a:buSzPts val="2800"/>
              <a:buChar char="◦"/>
            </a:pPr>
            <a:r>
              <a:rPr lang="en-US" sz="2800"/>
              <a:t>In OOP, overloading is possible in the form of Function Overloading and Operator Overloading.</a:t>
            </a:r>
            <a:endParaRPr/>
          </a:p>
          <a:p>
            <a:pPr marL="182880" lvl="0" indent="-182880" algn="l" rtl="0">
              <a:lnSpc>
                <a:spcPct val="100000"/>
              </a:lnSpc>
              <a:spcBef>
                <a:spcPts val="900"/>
              </a:spcBef>
              <a:spcAft>
                <a:spcPts val="0"/>
              </a:spcAft>
              <a:buSzPts val="2800"/>
              <a:buChar char="◦"/>
            </a:pPr>
            <a:r>
              <a:rPr lang="en-US" sz="2800"/>
              <a:t>Example of OOP are : C++, JAVA, VB.NET, C#.NET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 calcmode="lin" valueType="num">
                                      <p:cBhvr additive="base">
                                        <p:cTn id="7" dur="500"/>
                                        <p:tgtEl>
                                          <p:spTgt spid="1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 calcmode="lin" valueType="num">
                                      <p:cBhvr additive="base">
                                        <p:cTn id="12" dur="500"/>
                                        <p:tgtEl>
                                          <p:spTgt spid="1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 calcmode="lin" valueType="num">
                                      <p:cBhvr additive="base">
                                        <p:cTn id="17" dur="500"/>
                                        <p:tgtEl>
                                          <p:spTgt spid="1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23">
                                            <p:txEl>
                                              <p:pRg st="3" end="3"/>
                                            </p:txEl>
                                          </p:spTgt>
                                        </p:tgtEl>
                                        <p:attrNameLst>
                                          <p:attrName>style.visibility</p:attrName>
                                        </p:attrNameLst>
                                      </p:cBhvr>
                                      <p:to>
                                        <p:strVal val="visible"/>
                                      </p:to>
                                    </p:set>
                                    <p:anim calcmode="lin" valueType="num">
                                      <p:cBhvr additive="base">
                                        <p:cTn id="22" dur="500"/>
                                        <p:tgtEl>
                                          <p:spTgt spid="12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2"/>
          <p:cNvSpPr txBox="1">
            <a:spLocks noGrp="1"/>
          </p:cNvSpPr>
          <p:nvPr>
            <p:ph type="title"/>
          </p:nvPr>
        </p:nvSpPr>
        <p:spPr>
          <a:xfrm>
            <a:off x="731520" y="228600"/>
            <a:ext cx="7680960" cy="59436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First Java Program</a:t>
            </a:r>
            <a:endParaRPr/>
          </a:p>
        </p:txBody>
      </p:sp>
      <p:sp>
        <p:nvSpPr>
          <p:cNvPr id="289" name="Google Shape;289;p42"/>
          <p:cNvSpPr txBox="1">
            <a:spLocks noGrp="1"/>
          </p:cNvSpPr>
          <p:nvPr>
            <p:ph type="body" idx="1"/>
          </p:nvPr>
        </p:nvSpPr>
        <p:spPr>
          <a:xfrm>
            <a:off x="731520" y="1066800"/>
            <a:ext cx="7680960" cy="49682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b="1" u="sng"/>
              <a:t>Creating and Executing Java program</a:t>
            </a:r>
            <a:endParaRPr/>
          </a:p>
          <a:p>
            <a:pPr marL="0" lvl="0" indent="0" algn="l" rtl="0">
              <a:lnSpc>
                <a:spcPct val="100000"/>
              </a:lnSpc>
              <a:spcBef>
                <a:spcPts val="900"/>
              </a:spcBef>
              <a:spcAft>
                <a:spcPts val="0"/>
              </a:spcAft>
              <a:buSzPts val="1800"/>
              <a:buNone/>
            </a:pPr>
            <a:endParaRPr b="1" u="sng"/>
          </a:p>
          <a:p>
            <a:pPr marL="182880" lvl="0" indent="-182880" algn="l" rtl="0">
              <a:lnSpc>
                <a:spcPct val="100000"/>
              </a:lnSpc>
              <a:spcBef>
                <a:spcPts val="900"/>
              </a:spcBef>
              <a:spcAft>
                <a:spcPts val="0"/>
              </a:spcAft>
              <a:buSzPts val="2000"/>
              <a:buChar char="◦"/>
            </a:pPr>
            <a:r>
              <a:rPr lang="en-US" sz="2000"/>
              <a:t>Edit the program by the use of Notepad.</a:t>
            </a:r>
            <a:endParaRPr/>
          </a:p>
          <a:p>
            <a:pPr marL="182880" lvl="0" indent="-182880" algn="l" rtl="0">
              <a:lnSpc>
                <a:spcPct val="100000"/>
              </a:lnSpc>
              <a:spcBef>
                <a:spcPts val="900"/>
              </a:spcBef>
              <a:spcAft>
                <a:spcPts val="0"/>
              </a:spcAft>
              <a:buSzPts val="2000"/>
              <a:buChar char="◦"/>
            </a:pPr>
            <a:r>
              <a:rPr lang="en-US" sz="2000"/>
              <a:t>Save the program using </a:t>
            </a:r>
            <a:r>
              <a:rPr lang="en-US" sz="2000" b="1"/>
              <a:t>. java </a:t>
            </a:r>
            <a:r>
              <a:rPr lang="en-US" sz="2000"/>
              <a:t>extension.</a:t>
            </a:r>
            <a:endParaRPr/>
          </a:p>
          <a:p>
            <a:pPr marL="182880" lvl="0" indent="-182880" algn="l" rtl="0">
              <a:lnSpc>
                <a:spcPct val="100000"/>
              </a:lnSpc>
              <a:spcBef>
                <a:spcPts val="900"/>
              </a:spcBef>
              <a:spcAft>
                <a:spcPts val="0"/>
              </a:spcAft>
              <a:buSzPts val="2000"/>
              <a:buChar char="◦"/>
            </a:pPr>
            <a:r>
              <a:rPr lang="en-US" sz="2000"/>
              <a:t>Compile the program with the </a:t>
            </a:r>
            <a:r>
              <a:rPr lang="en-US" sz="2000" b="1"/>
              <a:t>javac</a:t>
            </a:r>
            <a:r>
              <a:rPr lang="en-US" sz="2000"/>
              <a:t> command.(Java compiler)</a:t>
            </a:r>
            <a:endParaRPr/>
          </a:p>
          <a:p>
            <a:pPr marL="182880" lvl="0" indent="-182880" algn="l" rtl="0">
              <a:lnSpc>
                <a:spcPct val="100000"/>
              </a:lnSpc>
              <a:spcBef>
                <a:spcPts val="900"/>
              </a:spcBef>
              <a:spcAft>
                <a:spcPts val="0"/>
              </a:spcAft>
              <a:buSzPts val="2000"/>
              <a:buChar char="◦"/>
            </a:pPr>
            <a:r>
              <a:rPr lang="en-US" sz="2000"/>
              <a:t>If there are syntax errors, go back to Notepad and edit the  program.</a:t>
            </a:r>
            <a:endParaRPr/>
          </a:p>
          <a:p>
            <a:pPr marL="182880" lvl="0" indent="-182880" algn="l" rtl="0">
              <a:lnSpc>
                <a:spcPct val="100000"/>
              </a:lnSpc>
              <a:spcBef>
                <a:spcPts val="900"/>
              </a:spcBef>
              <a:spcAft>
                <a:spcPts val="0"/>
              </a:spcAft>
              <a:buSzPts val="2000"/>
              <a:buChar char="◦"/>
            </a:pPr>
            <a:r>
              <a:rPr lang="en-US" sz="2000"/>
              <a:t>Run the program with the </a:t>
            </a:r>
            <a:r>
              <a:rPr lang="en-US" sz="2000" b="1"/>
              <a:t>java</a:t>
            </a:r>
            <a:r>
              <a:rPr lang="en-US" sz="2000"/>
              <a:t> command.(Java Interpreter)</a:t>
            </a:r>
            <a:endParaRPr/>
          </a:p>
          <a:p>
            <a:pPr marL="182880" lvl="0" indent="-182880" algn="l" rtl="0">
              <a:lnSpc>
                <a:spcPct val="100000"/>
              </a:lnSpc>
              <a:spcBef>
                <a:spcPts val="900"/>
              </a:spcBef>
              <a:spcAft>
                <a:spcPts val="0"/>
              </a:spcAft>
              <a:buSzPts val="2000"/>
              <a:buChar char="◦"/>
            </a:pPr>
            <a:r>
              <a:rPr lang="en-US" sz="2000"/>
              <a:t>If it does not run correctly, go back to Notepad and edit the  program.</a:t>
            </a:r>
            <a:endParaRPr/>
          </a:p>
          <a:p>
            <a:pPr marL="182880" lvl="0" indent="-182880" algn="l" rtl="0">
              <a:lnSpc>
                <a:spcPct val="100000"/>
              </a:lnSpc>
              <a:spcBef>
                <a:spcPts val="900"/>
              </a:spcBef>
              <a:spcAft>
                <a:spcPts val="0"/>
              </a:spcAft>
              <a:buSzPts val="2000"/>
              <a:buChar char="◦"/>
            </a:pPr>
            <a:r>
              <a:rPr lang="en-US" sz="2000"/>
              <a:t>When it shows result then stop</a:t>
            </a:r>
            <a:endParaRPr/>
          </a:p>
          <a:p>
            <a:pPr marL="0" lvl="0" indent="0" algn="l" rtl="0">
              <a:lnSpc>
                <a:spcPct val="100000"/>
              </a:lnSpc>
              <a:spcBef>
                <a:spcPts val="900"/>
              </a:spcBef>
              <a:spcAft>
                <a:spcPts val="0"/>
              </a:spcAft>
              <a:buSzPts val="1800"/>
              <a:buNone/>
            </a:pPr>
            <a:endParaRPr b="1" u="sng"/>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3"/>
          <p:cNvSpPr txBox="1">
            <a:spLocks noGrp="1"/>
          </p:cNvSpPr>
          <p:nvPr>
            <p:ph type="title"/>
          </p:nvPr>
        </p:nvSpPr>
        <p:spPr>
          <a:xfrm>
            <a:off x="731520" y="381000"/>
            <a:ext cx="7680960" cy="44132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Data Types</a:t>
            </a:r>
            <a:endParaRPr/>
          </a:p>
        </p:txBody>
      </p:sp>
      <p:pic>
        <p:nvPicPr>
          <p:cNvPr id="295" name="Google Shape;295;p43"/>
          <p:cNvPicPr preferRelativeResize="0">
            <a:picLocks noGrp="1"/>
          </p:cNvPicPr>
          <p:nvPr>
            <p:ph type="body" idx="1"/>
          </p:nvPr>
        </p:nvPicPr>
        <p:blipFill rotWithShape="1">
          <a:blip r:embed="rId3">
            <a:alphaModFix/>
          </a:blip>
          <a:srcRect/>
          <a:stretch/>
        </p:blipFill>
        <p:spPr>
          <a:xfrm>
            <a:off x="609601" y="1143000"/>
            <a:ext cx="7924800" cy="5334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731520" y="228600"/>
            <a:ext cx="7680960" cy="533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Data Types</a:t>
            </a:r>
            <a:endParaRPr/>
          </a:p>
        </p:txBody>
      </p:sp>
      <p:sp>
        <p:nvSpPr>
          <p:cNvPr id="301" name="Google Shape;301;p44"/>
          <p:cNvSpPr txBox="1">
            <a:spLocks noGrp="1"/>
          </p:cNvSpPr>
          <p:nvPr>
            <p:ph type="body" idx="1"/>
          </p:nvPr>
        </p:nvSpPr>
        <p:spPr>
          <a:xfrm>
            <a:off x="731520" y="838200"/>
            <a:ext cx="7680960" cy="5638800"/>
          </a:xfrm>
          <a:prstGeom prst="rect">
            <a:avLst/>
          </a:prstGeom>
          <a:noFill/>
          <a:ln>
            <a:noFill/>
          </a:ln>
        </p:spPr>
        <p:txBody>
          <a:bodyPr spcFirstLastPara="1" wrap="square" lIns="91425" tIns="45700" rIns="91425" bIns="45700" anchor="t" anchorCtr="0">
            <a:normAutofit fontScale="85000" lnSpcReduction="20000"/>
          </a:bodyPr>
          <a:lstStyle/>
          <a:p>
            <a:pPr marL="182880" lvl="0" indent="-182880" algn="l" rtl="0">
              <a:lnSpc>
                <a:spcPct val="100000"/>
              </a:lnSpc>
              <a:spcBef>
                <a:spcPts val="0"/>
              </a:spcBef>
              <a:spcAft>
                <a:spcPts val="0"/>
              </a:spcAft>
              <a:buSzPct val="100000"/>
              <a:buChar char="◦"/>
            </a:pPr>
            <a:r>
              <a:rPr lang="en-US" sz="2200"/>
              <a:t>Data types are divided into two groups:</a:t>
            </a:r>
            <a:endParaRPr/>
          </a:p>
          <a:p>
            <a:pPr marL="182880" lvl="0" indent="-182880" algn="l" rtl="0">
              <a:lnSpc>
                <a:spcPct val="100000"/>
              </a:lnSpc>
              <a:spcBef>
                <a:spcPts val="900"/>
              </a:spcBef>
              <a:spcAft>
                <a:spcPts val="0"/>
              </a:spcAft>
              <a:buSzPct val="100000"/>
              <a:buChar char="◦"/>
            </a:pPr>
            <a:r>
              <a:rPr lang="en-US" sz="2200"/>
              <a:t>•</a:t>
            </a:r>
            <a:r>
              <a:rPr lang="en-US" sz="2200" b="1"/>
              <a:t>Primitive data types </a:t>
            </a:r>
            <a:r>
              <a:rPr lang="en-US" sz="2200"/>
              <a:t>– includes  </a:t>
            </a:r>
            <a:r>
              <a:rPr lang="en-US" sz="2200" b="1" u="sng">
                <a:solidFill>
                  <a:srgbClr val="0070C0"/>
                </a:solidFill>
              </a:rPr>
              <a:t>byte, short, int, long, float, double, boolean and char</a:t>
            </a:r>
            <a:endParaRPr/>
          </a:p>
          <a:p>
            <a:pPr marL="182880" lvl="0" indent="-182880" algn="l" rtl="0">
              <a:lnSpc>
                <a:spcPct val="100000"/>
              </a:lnSpc>
              <a:spcBef>
                <a:spcPts val="900"/>
              </a:spcBef>
              <a:spcAft>
                <a:spcPts val="0"/>
              </a:spcAft>
              <a:buSzPct val="100000"/>
              <a:buChar char="◦"/>
            </a:pPr>
            <a:r>
              <a:rPr lang="en-US" sz="2200"/>
              <a:t>•</a:t>
            </a:r>
            <a:r>
              <a:rPr lang="en-US" sz="2200" b="1"/>
              <a:t>Non-primitive data types </a:t>
            </a:r>
            <a:r>
              <a:rPr lang="en-US" sz="2200"/>
              <a:t>- such as </a:t>
            </a:r>
            <a:r>
              <a:rPr lang="en-US" sz="2200" b="1" u="sng">
                <a:solidFill>
                  <a:srgbClr val="0070C0"/>
                </a:solidFill>
              </a:rPr>
              <a:t>String, Arrays, Interface and Classes .</a:t>
            </a:r>
            <a:endParaRPr/>
          </a:p>
          <a:p>
            <a:pPr marL="182880" lvl="0" indent="-182880" algn="l" rtl="0">
              <a:lnSpc>
                <a:spcPct val="100000"/>
              </a:lnSpc>
              <a:spcBef>
                <a:spcPts val="900"/>
              </a:spcBef>
              <a:spcAft>
                <a:spcPts val="0"/>
              </a:spcAft>
              <a:buSzPct val="100000"/>
              <a:buChar char="◦"/>
            </a:pPr>
            <a:r>
              <a:rPr lang="en-US" sz="2200"/>
              <a:t>A </a:t>
            </a:r>
            <a:r>
              <a:rPr lang="en-US" sz="2200" b="1" u="sng"/>
              <a:t>primitive</a:t>
            </a:r>
            <a:r>
              <a:rPr lang="en-US" sz="2200"/>
              <a:t> data type specifies the </a:t>
            </a:r>
            <a:r>
              <a:rPr lang="en-US" sz="2200" b="1" u="sng"/>
              <a:t>size and type </a:t>
            </a:r>
            <a:r>
              <a:rPr lang="en-US" sz="2200"/>
              <a:t>of variable values, and it has no </a:t>
            </a:r>
            <a:r>
              <a:rPr lang="en-US" sz="2200" b="1" u="sng"/>
              <a:t>additional methods</a:t>
            </a:r>
            <a:r>
              <a:rPr lang="en-US" sz="2200" u="sng"/>
              <a:t>.</a:t>
            </a:r>
            <a:endParaRPr/>
          </a:p>
          <a:p>
            <a:pPr marL="182880" lvl="0" indent="-182880" algn="l" rtl="0">
              <a:lnSpc>
                <a:spcPct val="100000"/>
              </a:lnSpc>
              <a:spcBef>
                <a:spcPts val="900"/>
              </a:spcBef>
              <a:spcAft>
                <a:spcPts val="0"/>
              </a:spcAft>
              <a:buSzPct val="100000"/>
              <a:buChar char="◦"/>
            </a:pPr>
            <a:r>
              <a:rPr lang="en-US" sz="2200" b="1" u="sng"/>
              <a:t>Non-primitive data types </a:t>
            </a:r>
            <a:r>
              <a:rPr lang="en-US" sz="2200"/>
              <a:t>are called reference types because they </a:t>
            </a:r>
            <a:r>
              <a:rPr lang="en-US" sz="2200" b="1" u="sng"/>
              <a:t>refer to objects</a:t>
            </a:r>
            <a:r>
              <a:rPr lang="en-US" sz="2200"/>
              <a:t>.</a:t>
            </a:r>
            <a:endParaRPr/>
          </a:p>
          <a:p>
            <a:pPr marL="182880" lvl="0" indent="-182880" algn="l" rtl="0">
              <a:lnSpc>
                <a:spcPct val="100000"/>
              </a:lnSpc>
              <a:spcBef>
                <a:spcPts val="900"/>
              </a:spcBef>
              <a:spcAft>
                <a:spcPts val="0"/>
              </a:spcAft>
              <a:buSzPct val="100000"/>
              <a:buChar char="◦"/>
            </a:pPr>
            <a:r>
              <a:rPr lang="en-US" sz="2200"/>
              <a:t>Primitive types are </a:t>
            </a:r>
            <a:r>
              <a:rPr lang="en-US" sz="2200" b="1" u="sng"/>
              <a:t>predefined</a:t>
            </a:r>
            <a:r>
              <a:rPr lang="en-US" sz="2200"/>
              <a:t> (already defined) in Java. </a:t>
            </a:r>
            <a:endParaRPr/>
          </a:p>
          <a:p>
            <a:pPr marL="182880" lvl="0" indent="-182880" algn="l" rtl="0">
              <a:lnSpc>
                <a:spcPct val="100000"/>
              </a:lnSpc>
              <a:spcBef>
                <a:spcPts val="900"/>
              </a:spcBef>
              <a:spcAft>
                <a:spcPts val="0"/>
              </a:spcAft>
              <a:buSzPct val="100000"/>
              <a:buChar char="◦"/>
            </a:pPr>
            <a:r>
              <a:rPr lang="en-US" sz="2200"/>
              <a:t>Non-primitive types are </a:t>
            </a:r>
            <a:r>
              <a:rPr lang="en-US" sz="2200" b="1" u="sng"/>
              <a:t>created by the programmer </a:t>
            </a:r>
            <a:r>
              <a:rPr lang="en-US" sz="2200"/>
              <a:t>and is not defined by Java (except for String).</a:t>
            </a:r>
            <a:endParaRPr/>
          </a:p>
          <a:p>
            <a:pPr marL="182880" lvl="0" indent="-182880" algn="l" rtl="0">
              <a:lnSpc>
                <a:spcPct val="100000"/>
              </a:lnSpc>
              <a:spcBef>
                <a:spcPts val="900"/>
              </a:spcBef>
              <a:spcAft>
                <a:spcPts val="0"/>
              </a:spcAft>
              <a:buSzPct val="100000"/>
              <a:buChar char="◦"/>
            </a:pPr>
            <a:r>
              <a:rPr lang="en-US" sz="2200"/>
              <a:t>Non-primitive types </a:t>
            </a:r>
            <a:r>
              <a:rPr lang="en-US" sz="2200" b="1" u="sng"/>
              <a:t>can be used to call methods </a:t>
            </a:r>
            <a:r>
              <a:rPr lang="en-US" sz="2200"/>
              <a:t>to perform certain operations, while </a:t>
            </a:r>
            <a:r>
              <a:rPr lang="en-US" sz="2200" b="1" u="sng"/>
              <a:t>primitive types cannot</a:t>
            </a:r>
            <a:r>
              <a:rPr lang="en-US" sz="2200"/>
              <a:t>.</a:t>
            </a:r>
            <a:endParaRPr/>
          </a:p>
          <a:p>
            <a:pPr marL="182880" lvl="0" indent="-182880" algn="l" rtl="0">
              <a:lnSpc>
                <a:spcPct val="100000"/>
              </a:lnSpc>
              <a:spcBef>
                <a:spcPts val="900"/>
              </a:spcBef>
              <a:spcAft>
                <a:spcPts val="0"/>
              </a:spcAft>
              <a:buSzPct val="100000"/>
              <a:buChar char="◦"/>
            </a:pPr>
            <a:r>
              <a:rPr lang="en-US" sz="2200"/>
              <a:t>A </a:t>
            </a:r>
            <a:r>
              <a:rPr lang="en-US" sz="2200" b="1" u="sng"/>
              <a:t>primitive type</a:t>
            </a:r>
            <a:r>
              <a:rPr lang="en-US" sz="2200"/>
              <a:t> has </a:t>
            </a:r>
            <a:r>
              <a:rPr lang="en-US" sz="2200" b="1" u="sng"/>
              <a:t>always a value</a:t>
            </a:r>
            <a:r>
              <a:rPr lang="en-US" sz="2200"/>
              <a:t>, while </a:t>
            </a:r>
            <a:r>
              <a:rPr lang="en-US" sz="2200" b="1" u="sng"/>
              <a:t>non-primitive types </a:t>
            </a:r>
            <a:r>
              <a:rPr lang="en-US" sz="2200"/>
              <a:t>can be </a:t>
            </a:r>
            <a:r>
              <a:rPr lang="en-US" sz="2200" b="1" u="sng"/>
              <a:t>null</a:t>
            </a:r>
            <a:r>
              <a:rPr lang="en-US" sz="2200"/>
              <a:t>.</a:t>
            </a:r>
            <a:endParaRPr/>
          </a:p>
          <a:p>
            <a:pPr marL="182880" lvl="0" indent="-182880" algn="l" rtl="0">
              <a:lnSpc>
                <a:spcPct val="100000"/>
              </a:lnSpc>
              <a:spcBef>
                <a:spcPts val="900"/>
              </a:spcBef>
              <a:spcAft>
                <a:spcPts val="0"/>
              </a:spcAft>
              <a:buSzPct val="100000"/>
              <a:buChar char="◦"/>
            </a:pPr>
            <a:r>
              <a:rPr lang="en-US" sz="2200"/>
              <a:t>A </a:t>
            </a:r>
            <a:r>
              <a:rPr lang="en-US" sz="2200" b="1" u="sng"/>
              <a:t>primitive type </a:t>
            </a:r>
            <a:r>
              <a:rPr lang="en-US" sz="2200"/>
              <a:t>starts with a </a:t>
            </a:r>
            <a:r>
              <a:rPr lang="en-US" sz="2200" b="1" u="sng"/>
              <a:t>lowercase letter</a:t>
            </a:r>
            <a:r>
              <a:rPr lang="en-US" sz="2200"/>
              <a:t>, while </a:t>
            </a:r>
            <a:r>
              <a:rPr lang="en-US" sz="2200" b="1" u="sng"/>
              <a:t>non-primitiv</a:t>
            </a:r>
            <a:r>
              <a:rPr lang="en-US" sz="2200" b="1"/>
              <a:t>e</a:t>
            </a:r>
            <a:r>
              <a:rPr lang="en-US" sz="2200"/>
              <a:t> types starts with an </a:t>
            </a:r>
            <a:r>
              <a:rPr lang="en-US" sz="2200" b="1" u="sng"/>
              <a:t>uppercase letter</a:t>
            </a:r>
            <a:endParaRPr/>
          </a:p>
          <a:p>
            <a:pPr marL="182880" lvl="0" indent="-85724" algn="l" rtl="0">
              <a:lnSpc>
                <a:spcPct val="100000"/>
              </a:lnSpc>
              <a:spcBef>
                <a:spcPts val="900"/>
              </a:spcBef>
              <a:spcAft>
                <a:spcPts val="0"/>
              </a:spcAft>
              <a:buSzPct val="100000"/>
              <a:buNone/>
            </a:pPr>
            <a:endParaRPr/>
          </a:p>
          <a:p>
            <a:pPr marL="182880" lvl="0" indent="-85724" algn="l" rtl="0">
              <a:lnSpc>
                <a:spcPct val="100000"/>
              </a:lnSpc>
              <a:spcBef>
                <a:spcPts val="900"/>
              </a:spcBef>
              <a:spcAft>
                <a:spcPts val="0"/>
              </a:spcAft>
              <a:buSzPct val="100000"/>
              <a:buNone/>
            </a:pPr>
            <a:endParaRPr u="sng">
              <a:solidFill>
                <a:srgbClr val="0070C0"/>
              </a:solidFill>
            </a:endParaRPr>
          </a:p>
          <a:p>
            <a:pPr marL="0" lvl="0" indent="0" algn="l" rtl="0">
              <a:lnSpc>
                <a:spcPct val="100000"/>
              </a:lnSpc>
              <a:spcBef>
                <a:spcPts val="900"/>
              </a:spcBef>
              <a:spcAft>
                <a:spcPts val="0"/>
              </a:spcAft>
              <a:buSzPct val="1000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5"/>
          <p:cNvSpPr txBox="1">
            <a:spLocks noGrp="1"/>
          </p:cNvSpPr>
          <p:nvPr>
            <p:ph type="title"/>
          </p:nvPr>
        </p:nvSpPr>
        <p:spPr>
          <a:xfrm>
            <a:off x="731520" y="228600"/>
            <a:ext cx="7680960" cy="533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Data Types</a:t>
            </a:r>
            <a:endParaRPr/>
          </a:p>
        </p:txBody>
      </p:sp>
      <p:pic>
        <p:nvPicPr>
          <p:cNvPr id="307" name="Google Shape;307;p45"/>
          <p:cNvPicPr preferRelativeResize="0">
            <a:picLocks noGrp="1"/>
          </p:cNvPicPr>
          <p:nvPr>
            <p:ph type="body" idx="1"/>
          </p:nvPr>
        </p:nvPicPr>
        <p:blipFill rotWithShape="1">
          <a:blip r:embed="rId3">
            <a:alphaModFix/>
          </a:blip>
          <a:srcRect/>
          <a:stretch/>
        </p:blipFill>
        <p:spPr>
          <a:xfrm>
            <a:off x="457200" y="1143000"/>
            <a:ext cx="8153400" cy="5029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6"/>
          <p:cNvSpPr txBox="1">
            <a:spLocks noGrp="1"/>
          </p:cNvSpPr>
          <p:nvPr>
            <p:ph type="title"/>
          </p:nvPr>
        </p:nvSpPr>
        <p:spPr>
          <a:xfrm>
            <a:off x="731520" y="381000"/>
            <a:ext cx="7680960" cy="44196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JAVA VARIABLES</a:t>
            </a:r>
            <a:endParaRPr/>
          </a:p>
        </p:txBody>
      </p:sp>
      <p:sp>
        <p:nvSpPr>
          <p:cNvPr id="313" name="Google Shape;313;p46"/>
          <p:cNvSpPr txBox="1">
            <a:spLocks noGrp="1"/>
          </p:cNvSpPr>
          <p:nvPr>
            <p:ph type="body" idx="1"/>
          </p:nvPr>
        </p:nvSpPr>
        <p:spPr>
          <a:xfrm>
            <a:off x="731520" y="914400"/>
            <a:ext cx="7680960" cy="51206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Variables are containers for storing data values.</a:t>
            </a:r>
            <a:endParaRPr/>
          </a:p>
          <a:p>
            <a:pPr marL="0" lvl="0" indent="0" algn="l" rtl="0">
              <a:lnSpc>
                <a:spcPct val="100000"/>
              </a:lnSpc>
              <a:spcBef>
                <a:spcPts val="900"/>
              </a:spcBef>
              <a:spcAft>
                <a:spcPts val="0"/>
              </a:spcAft>
              <a:buSzPts val="1800"/>
              <a:buNone/>
            </a:pPr>
            <a:r>
              <a:rPr lang="en-US" b="1"/>
              <a:t>Syntax</a:t>
            </a:r>
            <a:endParaRPr/>
          </a:p>
          <a:p>
            <a:pPr marL="182880" lvl="0" indent="-182880" algn="l" rtl="0">
              <a:lnSpc>
                <a:spcPct val="100000"/>
              </a:lnSpc>
              <a:spcBef>
                <a:spcPts val="900"/>
              </a:spcBef>
              <a:spcAft>
                <a:spcPts val="0"/>
              </a:spcAft>
              <a:buSzPts val="1800"/>
              <a:buChar char="◦"/>
            </a:pPr>
            <a:r>
              <a:rPr lang="en-US" b="1"/>
              <a:t>type</a:t>
            </a:r>
            <a:r>
              <a:rPr lang="en-US"/>
              <a:t> </a:t>
            </a:r>
            <a:r>
              <a:rPr lang="en-US" b="1">
                <a:solidFill>
                  <a:srgbClr val="0070C0"/>
                </a:solidFill>
              </a:rPr>
              <a:t>variable = value</a:t>
            </a:r>
            <a:r>
              <a:rPr lang="en-US"/>
              <a:t>;</a:t>
            </a:r>
            <a:endParaRPr/>
          </a:p>
          <a:p>
            <a:pPr marL="182880" lvl="0" indent="-182880" algn="l" rtl="0">
              <a:lnSpc>
                <a:spcPct val="100000"/>
              </a:lnSpc>
              <a:spcBef>
                <a:spcPts val="900"/>
              </a:spcBef>
              <a:spcAft>
                <a:spcPts val="0"/>
              </a:spcAft>
              <a:buSzPts val="1800"/>
              <a:buChar char="◦"/>
            </a:pPr>
            <a:r>
              <a:rPr lang="en-US"/>
              <a:t>Where type is one of Java's types (such as int or String), and variable is the name of the variable (such as x or name). The equal sign is used to assign values to the variable.</a:t>
            </a:r>
            <a:endParaRPr/>
          </a:p>
          <a:p>
            <a:pPr marL="182880" lvl="0" indent="-182880" algn="l" rtl="0">
              <a:lnSpc>
                <a:spcPct val="100000"/>
              </a:lnSpc>
              <a:spcBef>
                <a:spcPts val="900"/>
              </a:spcBef>
              <a:spcAft>
                <a:spcPts val="0"/>
              </a:spcAft>
              <a:buSzPts val="1800"/>
              <a:buChar char="◦"/>
            </a:pPr>
            <a:r>
              <a:rPr lang="en-US" b="1"/>
              <a:t>Examples</a:t>
            </a:r>
            <a:endParaRPr/>
          </a:p>
          <a:p>
            <a:pPr marL="182880" lvl="0" indent="-182880" algn="l" rtl="0">
              <a:lnSpc>
                <a:spcPct val="100000"/>
              </a:lnSpc>
              <a:spcBef>
                <a:spcPts val="900"/>
              </a:spcBef>
              <a:spcAft>
                <a:spcPts val="0"/>
              </a:spcAft>
              <a:buSzPts val="1800"/>
              <a:buChar char="◦"/>
            </a:pPr>
            <a:r>
              <a:rPr lang="en-US"/>
              <a:t>Create a variable called name of type String and assign it the value "John":</a:t>
            </a:r>
            <a:endParaRPr/>
          </a:p>
          <a:p>
            <a:pPr marL="0" lvl="0" indent="0" algn="l" rtl="0">
              <a:lnSpc>
                <a:spcPct val="100000"/>
              </a:lnSpc>
              <a:spcBef>
                <a:spcPts val="900"/>
              </a:spcBef>
              <a:spcAft>
                <a:spcPts val="0"/>
              </a:spcAft>
              <a:buSzPts val="1800"/>
              <a:buNone/>
            </a:pPr>
            <a:r>
              <a:rPr lang="en-US"/>
              <a:t>   </a:t>
            </a:r>
            <a:r>
              <a:rPr lang="en-US" b="1">
                <a:solidFill>
                  <a:srgbClr val="0070C0"/>
                </a:solidFill>
              </a:rPr>
              <a:t>String name ="John";</a:t>
            </a:r>
            <a:endParaRPr/>
          </a:p>
          <a:p>
            <a:pPr marL="0" lvl="0" indent="0" algn="l" rtl="0">
              <a:lnSpc>
                <a:spcPct val="100000"/>
              </a:lnSpc>
              <a:spcBef>
                <a:spcPts val="900"/>
              </a:spcBef>
              <a:spcAft>
                <a:spcPts val="0"/>
              </a:spcAft>
              <a:buSzPts val="1800"/>
              <a:buNone/>
            </a:pPr>
            <a:r>
              <a:rPr lang="en-US" b="1">
                <a:solidFill>
                  <a:srgbClr val="0070C0"/>
                </a:solidFill>
              </a:rPr>
              <a:t>   System.out.println(name);</a:t>
            </a:r>
            <a:endParaRPr/>
          </a:p>
          <a:p>
            <a:pPr marL="182880" lvl="0" indent="-182880" algn="l" rtl="0">
              <a:lnSpc>
                <a:spcPct val="100000"/>
              </a:lnSpc>
              <a:spcBef>
                <a:spcPts val="900"/>
              </a:spcBef>
              <a:spcAft>
                <a:spcPts val="0"/>
              </a:spcAft>
              <a:buSzPts val="1800"/>
              <a:buChar char="◦"/>
            </a:pPr>
            <a:r>
              <a:rPr lang="en-US"/>
              <a:t>Create a variable called myNum of type int and assign it the value 15:</a:t>
            </a:r>
            <a:endParaRPr/>
          </a:p>
          <a:p>
            <a:pPr marL="0" lvl="0" indent="0" algn="l" rtl="0">
              <a:lnSpc>
                <a:spcPct val="100000"/>
              </a:lnSpc>
              <a:spcBef>
                <a:spcPts val="900"/>
              </a:spcBef>
              <a:spcAft>
                <a:spcPts val="0"/>
              </a:spcAft>
              <a:buSzPts val="1800"/>
              <a:buNone/>
            </a:pPr>
            <a:r>
              <a:rPr lang="en-US" b="1">
                <a:solidFill>
                  <a:srgbClr val="0070C0"/>
                </a:solidFill>
              </a:rPr>
              <a:t>   int myNum=15;</a:t>
            </a:r>
            <a:endParaRPr/>
          </a:p>
          <a:p>
            <a:pPr marL="0" lvl="0" indent="0" algn="l" rtl="0">
              <a:lnSpc>
                <a:spcPct val="100000"/>
              </a:lnSpc>
              <a:spcBef>
                <a:spcPts val="900"/>
              </a:spcBef>
              <a:spcAft>
                <a:spcPts val="0"/>
              </a:spcAft>
              <a:buSzPts val="1800"/>
              <a:buNone/>
            </a:pPr>
            <a:r>
              <a:rPr lang="en-US" b="1">
                <a:solidFill>
                  <a:srgbClr val="0070C0"/>
                </a:solidFill>
              </a:rPr>
              <a:t>  System.out.println(myNum)</a:t>
            </a:r>
            <a:r>
              <a:rPr lang="en-US"/>
              <a:t>;</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anim calcmode="lin" valueType="num">
                                      <p:cBhvr additive="base">
                                        <p:cTn id="7" dur="500"/>
                                        <p:tgtEl>
                                          <p:spTgt spid="3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3">
                                            <p:txEl>
                                              <p:pRg st="1" end="1"/>
                                            </p:txEl>
                                          </p:spTgt>
                                        </p:tgtEl>
                                        <p:attrNameLst>
                                          <p:attrName>style.visibility</p:attrName>
                                        </p:attrNameLst>
                                      </p:cBhvr>
                                      <p:to>
                                        <p:strVal val="visible"/>
                                      </p:to>
                                    </p:set>
                                    <p:anim calcmode="lin" valueType="num">
                                      <p:cBhvr additive="base">
                                        <p:cTn id="12" dur="500"/>
                                        <p:tgtEl>
                                          <p:spTgt spid="3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3">
                                            <p:txEl>
                                              <p:pRg st="2" end="2"/>
                                            </p:txEl>
                                          </p:spTgt>
                                        </p:tgtEl>
                                        <p:attrNameLst>
                                          <p:attrName>style.visibility</p:attrName>
                                        </p:attrNameLst>
                                      </p:cBhvr>
                                      <p:to>
                                        <p:strVal val="visible"/>
                                      </p:to>
                                    </p:set>
                                    <p:anim calcmode="lin" valueType="num">
                                      <p:cBhvr additive="base">
                                        <p:cTn id="17" dur="500"/>
                                        <p:tgtEl>
                                          <p:spTgt spid="3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13">
                                            <p:txEl>
                                              <p:pRg st="3" end="3"/>
                                            </p:txEl>
                                          </p:spTgt>
                                        </p:tgtEl>
                                        <p:attrNameLst>
                                          <p:attrName>style.visibility</p:attrName>
                                        </p:attrNameLst>
                                      </p:cBhvr>
                                      <p:to>
                                        <p:strVal val="visible"/>
                                      </p:to>
                                    </p:set>
                                    <p:anim calcmode="lin" valueType="num">
                                      <p:cBhvr additive="base">
                                        <p:cTn id="22" dur="500"/>
                                        <p:tgtEl>
                                          <p:spTgt spid="3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3">
                                            <p:txEl>
                                              <p:pRg st="4" end="4"/>
                                            </p:txEl>
                                          </p:spTgt>
                                        </p:tgtEl>
                                        <p:attrNameLst>
                                          <p:attrName>style.visibility</p:attrName>
                                        </p:attrNameLst>
                                      </p:cBhvr>
                                      <p:to>
                                        <p:strVal val="visible"/>
                                      </p:to>
                                    </p:set>
                                    <p:anim calcmode="lin" valueType="num">
                                      <p:cBhvr additive="base">
                                        <p:cTn id="27" dur="500"/>
                                        <p:tgtEl>
                                          <p:spTgt spid="3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13">
                                            <p:txEl>
                                              <p:pRg st="5" end="5"/>
                                            </p:txEl>
                                          </p:spTgt>
                                        </p:tgtEl>
                                        <p:attrNameLst>
                                          <p:attrName>style.visibility</p:attrName>
                                        </p:attrNameLst>
                                      </p:cBhvr>
                                      <p:to>
                                        <p:strVal val="visible"/>
                                      </p:to>
                                    </p:set>
                                    <p:anim calcmode="lin" valueType="num">
                                      <p:cBhvr additive="base">
                                        <p:cTn id="32" dur="500"/>
                                        <p:tgtEl>
                                          <p:spTgt spid="3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13">
                                            <p:txEl>
                                              <p:pRg st="6" end="6"/>
                                            </p:txEl>
                                          </p:spTgt>
                                        </p:tgtEl>
                                        <p:attrNameLst>
                                          <p:attrName>style.visibility</p:attrName>
                                        </p:attrNameLst>
                                      </p:cBhvr>
                                      <p:to>
                                        <p:strVal val="visible"/>
                                      </p:to>
                                    </p:set>
                                    <p:anim calcmode="lin" valueType="num">
                                      <p:cBhvr additive="base">
                                        <p:cTn id="37" dur="500"/>
                                        <p:tgtEl>
                                          <p:spTgt spid="31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13">
                                            <p:txEl>
                                              <p:pRg st="7" end="7"/>
                                            </p:txEl>
                                          </p:spTgt>
                                        </p:tgtEl>
                                        <p:attrNameLst>
                                          <p:attrName>style.visibility</p:attrName>
                                        </p:attrNameLst>
                                      </p:cBhvr>
                                      <p:to>
                                        <p:strVal val="visible"/>
                                      </p:to>
                                    </p:set>
                                    <p:anim calcmode="lin" valueType="num">
                                      <p:cBhvr additive="base">
                                        <p:cTn id="42" dur="500"/>
                                        <p:tgtEl>
                                          <p:spTgt spid="31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13">
                                            <p:txEl>
                                              <p:pRg st="8" end="8"/>
                                            </p:txEl>
                                          </p:spTgt>
                                        </p:tgtEl>
                                        <p:attrNameLst>
                                          <p:attrName>style.visibility</p:attrName>
                                        </p:attrNameLst>
                                      </p:cBhvr>
                                      <p:to>
                                        <p:strVal val="visible"/>
                                      </p:to>
                                    </p:set>
                                    <p:anim calcmode="lin" valueType="num">
                                      <p:cBhvr additive="base">
                                        <p:cTn id="47" dur="500"/>
                                        <p:tgtEl>
                                          <p:spTgt spid="31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13">
                                            <p:txEl>
                                              <p:pRg st="9" end="9"/>
                                            </p:txEl>
                                          </p:spTgt>
                                        </p:tgtEl>
                                        <p:attrNameLst>
                                          <p:attrName>style.visibility</p:attrName>
                                        </p:attrNameLst>
                                      </p:cBhvr>
                                      <p:to>
                                        <p:strVal val="visible"/>
                                      </p:to>
                                    </p:set>
                                    <p:anim calcmode="lin" valueType="num">
                                      <p:cBhvr additive="base">
                                        <p:cTn id="52" dur="500"/>
                                        <p:tgtEl>
                                          <p:spTgt spid="31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13">
                                            <p:txEl>
                                              <p:pRg st="10" end="10"/>
                                            </p:txEl>
                                          </p:spTgt>
                                        </p:tgtEl>
                                        <p:attrNameLst>
                                          <p:attrName>style.visibility</p:attrName>
                                        </p:attrNameLst>
                                      </p:cBhvr>
                                      <p:to>
                                        <p:strVal val="visible"/>
                                      </p:to>
                                    </p:set>
                                    <p:anim calcmode="lin" valueType="num">
                                      <p:cBhvr additive="base">
                                        <p:cTn id="57" dur="500"/>
                                        <p:tgtEl>
                                          <p:spTgt spid="31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13">
                                            <p:txEl>
                                              <p:pRg st="11" end="11"/>
                                            </p:txEl>
                                          </p:spTgt>
                                        </p:tgtEl>
                                        <p:attrNameLst>
                                          <p:attrName>style.visibility</p:attrName>
                                        </p:attrNameLst>
                                      </p:cBhvr>
                                      <p:to>
                                        <p:strVal val="visible"/>
                                      </p:to>
                                    </p:set>
                                    <p:anim calcmode="lin" valueType="num">
                                      <p:cBhvr additive="base">
                                        <p:cTn id="62" dur="500"/>
                                        <p:tgtEl>
                                          <p:spTgt spid="31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13">
                                            <p:txEl>
                                              <p:pRg st="12" end="12"/>
                                            </p:txEl>
                                          </p:spTgt>
                                        </p:tgtEl>
                                        <p:attrNameLst>
                                          <p:attrName>style.visibility</p:attrName>
                                        </p:attrNameLst>
                                      </p:cBhvr>
                                      <p:to>
                                        <p:strVal val="visible"/>
                                      </p:to>
                                    </p:set>
                                    <p:anim calcmode="lin" valueType="num">
                                      <p:cBhvr additive="base">
                                        <p:cTn id="67" dur="500"/>
                                        <p:tgtEl>
                                          <p:spTgt spid="31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2"/>
          <p:cNvSpPr txBox="1">
            <a:spLocks noGrp="1"/>
          </p:cNvSpPr>
          <p:nvPr>
            <p:ph type="title"/>
          </p:nvPr>
        </p:nvSpPr>
        <p:spPr>
          <a:xfrm>
            <a:off x="731520" y="642594"/>
            <a:ext cx="7680960" cy="50040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800"/>
              <a:buFont typeface="Arial"/>
              <a:buNone/>
            </a:pPr>
            <a:r>
              <a:rPr lang="en-US" sz="2800" b="1"/>
              <a:t>Java - Basic Operators</a:t>
            </a:r>
            <a:endParaRPr/>
          </a:p>
        </p:txBody>
      </p:sp>
      <p:sp>
        <p:nvSpPr>
          <p:cNvPr id="352" name="Google Shape;352;p52"/>
          <p:cNvSpPr txBox="1">
            <a:spLocks noGrp="1"/>
          </p:cNvSpPr>
          <p:nvPr>
            <p:ph type="body" idx="1"/>
          </p:nvPr>
        </p:nvSpPr>
        <p:spPr>
          <a:xfrm>
            <a:off x="731520" y="1371600"/>
            <a:ext cx="7680960" cy="46634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Java provides a rich set of operators to manipulate variables. We can divide all the Java operators into the following groups −</a:t>
            </a:r>
            <a:endParaRPr/>
          </a:p>
          <a:p>
            <a:pPr marL="182880" lvl="0" indent="-68579" algn="l" rtl="0">
              <a:lnSpc>
                <a:spcPct val="100000"/>
              </a:lnSpc>
              <a:spcBef>
                <a:spcPts val="900"/>
              </a:spcBef>
              <a:spcAft>
                <a:spcPts val="0"/>
              </a:spcAft>
              <a:buSzPts val="1800"/>
              <a:buNone/>
            </a:pPr>
            <a:endParaRPr/>
          </a:p>
          <a:p>
            <a:pPr marL="182880" lvl="0" indent="-182880" algn="l" rtl="0">
              <a:lnSpc>
                <a:spcPct val="100000"/>
              </a:lnSpc>
              <a:spcBef>
                <a:spcPts val="900"/>
              </a:spcBef>
              <a:spcAft>
                <a:spcPts val="0"/>
              </a:spcAft>
              <a:buSzPts val="1800"/>
              <a:buChar char="◦"/>
            </a:pPr>
            <a:r>
              <a:rPr lang="en-US"/>
              <a:t>•	Arithmetic Operators</a:t>
            </a:r>
            <a:endParaRPr/>
          </a:p>
          <a:p>
            <a:pPr marL="182880" lvl="0" indent="-182880" algn="l" rtl="0">
              <a:lnSpc>
                <a:spcPct val="100000"/>
              </a:lnSpc>
              <a:spcBef>
                <a:spcPts val="900"/>
              </a:spcBef>
              <a:spcAft>
                <a:spcPts val="0"/>
              </a:spcAft>
              <a:buSzPts val="1800"/>
              <a:buChar char="◦"/>
            </a:pPr>
            <a:r>
              <a:rPr lang="en-US"/>
              <a:t>•	Unary Operator</a:t>
            </a:r>
            <a:endParaRPr/>
          </a:p>
          <a:p>
            <a:pPr marL="182880" lvl="0" indent="-182880" algn="l" rtl="0">
              <a:lnSpc>
                <a:spcPct val="100000"/>
              </a:lnSpc>
              <a:spcBef>
                <a:spcPts val="900"/>
              </a:spcBef>
              <a:spcAft>
                <a:spcPts val="0"/>
              </a:spcAft>
              <a:buSzPts val="1800"/>
              <a:buChar char="◦"/>
            </a:pPr>
            <a:r>
              <a:rPr lang="en-US"/>
              <a:t>•	Relational Operators</a:t>
            </a:r>
            <a:endParaRPr/>
          </a:p>
          <a:p>
            <a:pPr marL="182880" lvl="0" indent="-182880" algn="l" rtl="0">
              <a:lnSpc>
                <a:spcPct val="100000"/>
              </a:lnSpc>
              <a:spcBef>
                <a:spcPts val="900"/>
              </a:spcBef>
              <a:spcAft>
                <a:spcPts val="0"/>
              </a:spcAft>
              <a:buSzPts val="1800"/>
              <a:buChar char="◦"/>
            </a:pPr>
            <a:r>
              <a:rPr lang="en-US"/>
              <a:t>•	Bitwise Operators</a:t>
            </a:r>
            <a:endParaRPr/>
          </a:p>
          <a:p>
            <a:pPr marL="182880" lvl="0" indent="-182880" algn="l" rtl="0">
              <a:lnSpc>
                <a:spcPct val="100000"/>
              </a:lnSpc>
              <a:spcBef>
                <a:spcPts val="900"/>
              </a:spcBef>
              <a:spcAft>
                <a:spcPts val="0"/>
              </a:spcAft>
              <a:buSzPts val="1800"/>
              <a:buChar char="◦"/>
            </a:pPr>
            <a:r>
              <a:rPr lang="en-US"/>
              <a:t>•	Logical Operators</a:t>
            </a:r>
            <a:endParaRPr/>
          </a:p>
          <a:p>
            <a:pPr marL="182880" lvl="0" indent="-182880" algn="l" rtl="0">
              <a:lnSpc>
                <a:spcPct val="100000"/>
              </a:lnSpc>
              <a:spcBef>
                <a:spcPts val="900"/>
              </a:spcBef>
              <a:spcAft>
                <a:spcPts val="0"/>
              </a:spcAft>
              <a:buSzPts val="1800"/>
              <a:buChar char="◦"/>
            </a:pPr>
            <a:r>
              <a:rPr lang="en-US"/>
              <a:t>•	Assignment Operators</a:t>
            </a:r>
            <a:endParaRPr/>
          </a:p>
          <a:p>
            <a:pPr marL="182880" lvl="0" indent="-182880" algn="l" rtl="0">
              <a:lnSpc>
                <a:spcPct val="100000"/>
              </a:lnSpc>
              <a:spcBef>
                <a:spcPts val="900"/>
              </a:spcBef>
              <a:spcAft>
                <a:spcPts val="0"/>
              </a:spcAft>
              <a:buSzPts val="1800"/>
              <a:buChar char="◦"/>
            </a:pPr>
            <a:r>
              <a:rPr lang="en-US"/>
              <a:t>•	Misc Operators</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1"/>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Arial"/>
              <a:buNone/>
            </a:pPr>
            <a:endParaRPr/>
          </a:p>
        </p:txBody>
      </p:sp>
      <p:pic>
        <p:nvPicPr>
          <p:cNvPr id="346" name="Google Shape;346;p51"/>
          <p:cNvPicPr preferRelativeResize="0">
            <a:picLocks noGrp="1"/>
          </p:cNvPicPr>
          <p:nvPr>
            <p:ph type="body" idx="1"/>
          </p:nvPr>
        </p:nvPicPr>
        <p:blipFill rotWithShape="1">
          <a:blip r:embed="rId3">
            <a:alphaModFix/>
          </a:blip>
          <a:srcRect/>
          <a:stretch/>
        </p:blipFill>
        <p:spPr>
          <a:xfrm>
            <a:off x="1429143" y="914400"/>
            <a:ext cx="6285714" cy="55626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3"/>
          <p:cNvSpPr txBox="1">
            <a:spLocks noGrp="1"/>
          </p:cNvSpPr>
          <p:nvPr>
            <p:ph type="title"/>
          </p:nvPr>
        </p:nvSpPr>
        <p:spPr>
          <a:xfrm>
            <a:off x="731520" y="381000"/>
            <a:ext cx="7680960" cy="304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2400" b="1"/>
              <a:t>The Arithmetic Operators and Unary Operators</a:t>
            </a:r>
            <a:endParaRPr/>
          </a:p>
        </p:txBody>
      </p:sp>
      <p:sp>
        <p:nvSpPr>
          <p:cNvPr id="358" name="Google Shape;358;p53"/>
          <p:cNvSpPr txBox="1">
            <a:spLocks noGrp="1"/>
          </p:cNvSpPr>
          <p:nvPr>
            <p:ph type="body" idx="1"/>
          </p:nvPr>
        </p:nvSpPr>
        <p:spPr>
          <a:xfrm>
            <a:off x="304800" y="762000"/>
            <a:ext cx="8839200" cy="60960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400"/>
              <a:buChar char="◦"/>
            </a:pPr>
            <a:r>
              <a:rPr lang="en-US" sz="1400" b="1"/>
              <a:t>Arithmetic operators are used in mathematical expressions in the same way that they are used in algebra. The following table lists the arithmetic operators −</a:t>
            </a:r>
            <a:endParaRPr/>
          </a:p>
          <a:p>
            <a:pPr marL="182880" lvl="0" indent="-182880" algn="l" rtl="0">
              <a:lnSpc>
                <a:spcPct val="100000"/>
              </a:lnSpc>
              <a:spcBef>
                <a:spcPts val="900"/>
              </a:spcBef>
              <a:spcAft>
                <a:spcPts val="0"/>
              </a:spcAft>
              <a:buSzPts val="1400"/>
              <a:buChar char="◦"/>
            </a:pPr>
            <a:r>
              <a:rPr lang="en-US" sz="1400" b="1"/>
              <a:t>Assume integer variable A holds 10 and variable B holds 20, the</a:t>
            </a:r>
            <a:r>
              <a:rPr lang="en-US" sz="1400"/>
              <a:t>n</a:t>
            </a:r>
            <a:endParaRPr/>
          </a:p>
          <a:p>
            <a:pPr marL="182880" lvl="0" indent="-182880" algn="l" rtl="0">
              <a:lnSpc>
                <a:spcPct val="100000"/>
              </a:lnSpc>
              <a:spcBef>
                <a:spcPts val="900"/>
              </a:spcBef>
              <a:spcAft>
                <a:spcPts val="0"/>
              </a:spcAft>
              <a:buSzPts val="1800"/>
              <a:buChar char="◦"/>
            </a:pPr>
            <a:r>
              <a:rPr lang="en-US"/>
              <a:t> </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graphicFrame>
        <p:nvGraphicFramePr>
          <p:cNvPr id="359" name="Google Shape;359;p53"/>
          <p:cNvGraphicFramePr/>
          <p:nvPr/>
        </p:nvGraphicFramePr>
        <p:xfrm>
          <a:off x="304800" y="1600199"/>
          <a:ext cx="8458200" cy="5931088"/>
        </p:xfrm>
        <a:graphic>
          <a:graphicData uri="http://schemas.openxmlformats.org/drawingml/2006/table">
            <a:tbl>
              <a:tblPr firstRow="1" firstCol="1" bandRow="1">
                <a:noFill/>
                <a:tableStyleId>{56BE0B07-059C-4B33-9229-325DF70A2833}</a:tableStyleId>
              </a:tblPr>
              <a:tblGrid>
                <a:gridCol w="2025075">
                  <a:extLst>
                    <a:ext uri="{9D8B030D-6E8A-4147-A177-3AD203B41FA5}">
                      <a16:colId xmlns:a16="http://schemas.microsoft.com/office/drawing/2014/main" val="20000"/>
                    </a:ext>
                  </a:extLst>
                </a:gridCol>
                <a:gridCol w="5515650">
                  <a:extLst>
                    <a:ext uri="{9D8B030D-6E8A-4147-A177-3AD203B41FA5}">
                      <a16:colId xmlns:a16="http://schemas.microsoft.com/office/drawing/2014/main" val="20001"/>
                    </a:ext>
                  </a:extLst>
                </a:gridCol>
                <a:gridCol w="917475">
                  <a:extLst>
                    <a:ext uri="{9D8B030D-6E8A-4147-A177-3AD203B41FA5}">
                      <a16:colId xmlns:a16="http://schemas.microsoft.com/office/drawing/2014/main" val="20002"/>
                    </a:ext>
                  </a:extLst>
                </a:gridCol>
              </a:tblGrid>
              <a:tr h="427950">
                <a:tc>
                  <a:txBody>
                    <a:bodyPr/>
                    <a:lstStyle/>
                    <a:p>
                      <a:pPr marL="0" marR="0" lvl="0" indent="0" algn="ctr" rtl="0">
                        <a:lnSpc>
                          <a:spcPct val="115000"/>
                        </a:lnSpc>
                        <a:spcBef>
                          <a:spcPts val="0"/>
                        </a:spcBef>
                        <a:spcAft>
                          <a:spcPts val="0"/>
                        </a:spcAft>
                        <a:buNone/>
                      </a:pPr>
                      <a:r>
                        <a:rPr lang="en-US" sz="1400" u="none" strike="noStrike" cap="none"/>
                        <a:t>Operator</a:t>
                      </a:r>
                      <a:endParaRPr sz="1400" u="none" strike="noStrike" cap="none">
                        <a:latin typeface="Arial"/>
                        <a:ea typeface="Arial"/>
                        <a:cs typeface="Arial"/>
                        <a:sym typeface="Arial"/>
                      </a:endParaRPr>
                    </a:p>
                  </a:txBody>
                  <a:tcPr marL="42300" marR="42300" marT="42300" marB="42300"/>
                </a:tc>
                <a:tc>
                  <a:txBody>
                    <a:bodyPr/>
                    <a:lstStyle/>
                    <a:p>
                      <a:pPr marL="0" marR="0" lvl="0" indent="0" algn="ctr" rtl="0">
                        <a:lnSpc>
                          <a:spcPct val="115000"/>
                        </a:lnSpc>
                        <a:spcBef>
                          <a:spcPts val="0"/>
                        </a:spcBef>
                        <a:spcAft>
                          <a:spcPts val="0"/>
                        </a:spcAft>
                        <a:buNone/>
                      </a:pPr>
                      <a:r>
                        <a:rPr lang="en-US" sz="1400" u="none" strike="noStrike" cap="none"/>
                        <a:t>Description</a:t>
                      </a:r>
                      <a:endParaRPr sz="1400" u="none" strike="noStrike" cap="none">
                        <a:latin typeface="Arial"/>
                        <a:ea typeface="Arial"/>
                        <a:cs typeface="Arial"/>
                        <a:sym typeface="Arial"/>
                      </a:endParaRPr>
                    </a:p>
                  </a:txBody>
                  <a:tcPr marL="42300" marR="42300" marT="42300" marB="42300"/>
                </a:tc>
                <a:tc>
                  <a:txBody>
                    <a:bodyPr/>
                    <a:lstStyle/>
                    <a:p>
                      <a:pPr marL="0" marR="0" lvl="0" indent="0" algn="ctr" rtl="0">
                        <a:lnSpc>
                          <a:spcPct val="115000"/>
                        </a:lnSpc>
                        <a:spcBef>
                          <a:spcPts val="0"/>
                        </a:spcBef>
                        <a:spcAft>
                          <a:spcPts val="0"/>
                        </a:spcAft>
                        <a:buNone/>
                      </a:pPr>
                      <a:r>
                        <a:rPr lang="en-US" sz="1400" u="none" strike="noStrike" cap="none"/>
                        <a:t>Example</a:t>
                      </a:r>
                      <a:endParaRPr sz="1400" u="none" strike="noStrike" cap="none">
                        <a:latin typeface="Arial"/>
                        <a:ea typeface="Arial"/>
                        <a:cs typeface="Arial"/>
                        <a:sym typeface="Arial"/>
                      </a:endParaRPr>
                    </a:p>
                  </a:txBody>
                  <a:tcPr marL="42300" marR="42300" marT="42300" marB="42300"/>
                </a:tc>
                <a:extLst>
                  <a:ext uri="{0D108BD9-81ED-4DB2-BD59-A6C34878D82A}">
                    <a16:rowId xmlns:a16="http://schemas.microsoft.com/office/drawing/2014/main" val="10000"/>
                  </a:ext>
                </a:extLst>
              </a:tr>
              <a:tr h="594250">
                <a:tc>
                  <a:txBody>
                    <a:bodyPr/>
                    <a:lstStyle/>
                    <a:p>
                      <a:pPr marL="0" marR="0" lvl="0" indent="0" algn="ctr" rtl="0">
                        <a:lnSpc>
                          <a:spcPct val="115000"/>
                        </a:lnSpc>
                        <a:spcBef>
                          <a:spcPts val="0"/>
                        </a:spcBef>
                        <a:spcAft>
                          <a:spcPts val="0"/>
                        </a:spcAft>
                        <a:buNone/>
                      </a:pPr>
                      <a:r>
                        <a:rPr lang="en-US" sz="1400" u="none" strike="noStrike" cap="none"/>
                        <a:t>+ (Addition)</a:t>
                      </a:r>
                      <a:endParaRPr sz="1400" u="none" strike="noStrike" cap="none">
                        <a:latin typeface="Arial"/>
                        <a:ea typeface="Arial"/>
                        <a:cs typeface="Arial"/>
                        <a:sym typeface="Arial"/>
                      </a:endParaRPr>
                    </a:p>
                  </a:txBody>
                  <a:tcPr marL="42300" marR="42300" marT="42300" marB="42300" anchor="ctr"/>
                </a:tc>
                <a:tc>
                  <a:txBody>
                    <a:bodyPr/>
                    <a:lstStyle/>
                    <a:p>
                      <a:pPr marL="0" marR="0" lvl="0" indent="0" algn="l" rtl="0">
                        <a:lnSpc>
                          <a:spcPct val="115000"/>
                        </a:lnSpc>
                        <a:spcBef>
                          <a:spcPts val="0"/>
                        </a:spcBef>
                        <a:spcAft>
                          <a:spcPts val="0"/>
                        </a:spcAft>
                        <a:buNone/>
                      </a:pPr>
                      <a:r>
                        <a:rPr lang="en-US" sz="1400" u="none" strike="noStrike" cap="none"/>
                        <a:t>Adds values on either side of the operator.</a:t>
                      </a:r>
                      <a:endParaRPr sz="1400" u="none" strike="noStrike" cap="none">
                        <a:latin typeface="Arial"/>
                        <a:ea typeface="Arial"/>
                        <a:cs typeface="Arial"/>
                        <a:sym typeface="Arial"/>
                      </a:endParaRPr>
                    </a:p>
                  </a:txBody>
                  <a:tcPr marL="42300" marR="42300" marT="42300" marB="42300"/>
                </a:tc>
                <a:tc>
                  <a:txBody>
                    <a:bodyPr/>
                    <a:lstStyle/>
                    <a:p>
                      <a:pPr marL="0" marR="0" lvl="0" indent="0" algn="ctr" rtl="0">
                        <a:lnSpc>
                          <a:spcPct val="115000"/>
                        </a:lnSpc>
                        <a:spcBef>
                          <a:spcPts val="0"/>
                        </a:spcBef>
                        <a:spcAft>
                          <a:spcPts val="0"/>
                        </a:spcAft>
                        <a:buNone/>
                      </a:pPr>
                      <a:r>
                        <a:rPr lang="en-US" sz="1400" u="none" strike="noStrike" cap="none"/>
                        <a:t>A + B will give 30</a:t>
                      </a:r>
                      <a:endParaRPr sz="1400" u="none" strike="noStrike" cap="none">
                        <a:latin typeface="Arial"/>
                        <a:ea typeface="Arial"/>
                        <a:cs typeface="Arial"/>
                        <a:sym typeface="Arial"/>
                      </a:endParaRPr>
                    </a:p>
                  </a:txBody>
                  <a:tcPr marL="42300" marR="42300" marT="42300" marB="42300" anchor="ctr"/>
                </a:tc>
                <a:extLst>
                  <a:ext uri="{0D108BD9-81ED-4DB2-BD59-A6C34878D82A}">
                    <a16:rowId xmlns:a16="http://schemas.microsoft.com/office/drawing/2014/main" val="10001"/>
                  </a:ext>
                </a:extLst>
              </a:tr>
              <a:tr h="884750">
                <a:tc>
                  <a:txBody>
                    <a:bodyPr/>
                    <a:lstStyle/>
                    <a:p>
                      <a:pPr marL="0" marR="0" lvl="0" indent="0" algn="ctr" rtl="0">
                        <a:lnSpc>
                          <a:spcPct val="115000"/>
                        </a:lnSpc>
                        <a:spcBef>
                          <a:spcPts val="0"/>
                        </a:spcBef>
                        <a:spcAft>
                          <a:spcPts val="0"/>
                        </a:spcAft>
                        <a:buNone/>
                      </a:pPr>
                      <a:r>
                        <a:rPr lang="en-US" sz="1400" u="none" strike="noStrike" cap="none"/>
                        <a:t>- (Subtraction)</a:t>
                      </a:r>
                      <a:endParaRPr sz="1400" u="none" strike="noStrike" cap="none">
                        <a:latin typeface="Arial"/>
                        <a:ea typeface="Arial"/>
                        <a:cs typeface="Arial"/>
                        <a:sym typeface="Arial"/>
                      </a:endParaRPr>
                    </a:p>
                  </a:txBody>
                  <a:tcPr marL="42300" marR="42300" marT="42300" marB="42300" anchor="ctr"/>
                </a:tc>
                <a:tc>
                  <a:txBody>
                    <a:bodyPr/>
                    <a:lstStyle/>
                    <a:p>
                      <a:pPr marL="0" marR="0" lvl="0" indent="0" algn="l" rtl="0">
                        <a:lnSpc>
                          <a:spcPct val="115000"/>
                        </a:lnSpc>
                        <a:spcBef>
                          <a:spcPts val="0"/>
                        </a:spcBef>
                        <a:spcAft>
                          <a:spcPts val="0"/>
                        </a:spcAft>
                        <a:buNone/>
                      </a:pPr>
                      <a:r>
                        <a:rPr lang="en-US" sz="1400" u="none" strike="noStrike" cap="none"/>
                        <a:t>Subtracts right-hand operand from left-hand operand.</a:t>
                      </a:r>
                      <a:endParaRPr sz="1400" u="none" strike="noStrike" cap="none">
                        <a:latin typeface="Arial"/>
                        <a:ea typeface="Arial"/>
                        <a:cs typeface="Arial"/>
                        <a:sym typeface="Arial"/>
                      </a:endParaRPr>
                    </a:p>
                  </a:txBody>
                  <a:tcPr marL="42300" marR="42300" marT="42300" marB="42300"/>
                </a:tc>
                <a:tc>
                  <a:txBody>
                    <a:bodyPr/>
                    <a:lstStyle/>
                    <a:p>
                      <a:pPr marL="0" marR="0" lvl="0" indent="0" algn="ctr" rtl="0">
                        <a:lnSpc>
                          <a:spcPct val="115000"/>
                        </a:lnSpc>
                        <a:spcBef>
                          <a:spcPts val="0"/>
                        </a:spcBef>
                        <a:spcAft>
                          <a:spcPts val="0"/>
                        </a:spcAft>
                        <a:buNone/>
                      </a:pPr>
                      <a:r>
                        <a:rPr lang="en-US" sz="1400" u="none" strike="noStrike" cap="none"/>
                        <a:t>A - B will give -10</a:t>
                      </a:r>
                      <a:endParaRPr sz="1400" u="none" strike="noStrike" cap="none">
                        <a:latin typeface="Arial"/>
                        <a:ea typeface="Arial"/>
                        <a:cs typeface="Arial"/>
                        <a:sym typeface="Arial"/>
                      </a:endParaRPr>
                    </a:p>
                  </a:txBody>
                  <a:tcPr marL="42300" marR="42300" marT="42300" marB="42300" anchor="ctr"/>
                </a:tc>
                <a:extLst>
                  <a:ext uri="{0D108BD9-81ED-4DB2-BD59-A6C34878D82A}">
                    <a16:rowId xmlns:a16="http://schemas.microsoft.com/office/drawing/2014/main" val="10002"/>
                  </a:ext>
                </a:extLst>
              </a:tr>
              <a:tr h="760550">
                <a:tc>
                  <a:txBody>
                    <a:bodyPr/>
                    <a:lstStyle/>
                    <a:p>
                      <a:pPr marL="0" marR="0" lvl="0" indent="0" algn="ctr" rtl="0">
                        <a:lnSpc>
                          <a:spcPct val="115000"/>
                        </a:lnSpc>
                        <a:spcBef>
                          <a:spcPts val="0"/>
                        </a:spcBef>
                        <a:spcAft>
                          <a:spcPts val="0"/>
                        </a:spcAft>
                        <a:buNone/>
                      </a:pPr>
                      <a:r>
                        <a:rPr lang="en-US" sz="1400" u="none" strike="noStrike" cap="none"/>
                        <a:t>* (Multiplication)</a:t>
                      </a:r>
                      <a:endParaRPr sz="1400" u="none" strike="noStrike" cap="none">
                        <a:latin typeface="Arial"/>
                        <a:ea typeface="Arial"/>
                        <a:cs typeface="Arial"/>
                        <a:sym typeface="Arial"/>
                      </a:endParaRPr>
                    </a:p>
                  </a:txBody>
                  <a:tcPr marL="42300" marR="42300" marT="42300" marB="42300" anchor="ctr"/>
                </a:tc>
                <a:tc>
                  <a:txBody>
                    <a:bodyPr/>
                    <a:lstStyle/>
                    <a:p>
                      <a:pPr marL="0" marR="0" lvl="0" indent="0" algn="l" rtl="0">
                        <a:lnSpc>
                          <a:spcPct val="115000"/>
                        </a:lnSpc>
                        <a:spcBef>
                          <a:spcPts val="0"/>
                        </a:spcBef>
                        <a:spcAft>
                          <a:spcPts val="0"/>
                        </a:spcAft>
                        <a:buNone/>
                      </a:pPr>
                      <a:r>
                        <a:rPr lang="en-US" sz="1400" u="none" strike="noStrike" cap="none"/>
                        <a:t>Multiplies values on either side of the operator.</a:t>
                      </a:r>
                      <a:endParaRPr sz="1400" u="none" strike="noStrike" cap="none">
                        <a:latin typeface="Arial"/>
                        <a:ea typeface="Arial"/>
                        <a:cs typeface="Arial"/>
                        <a:sym typeface="Arial"/>
                      </a:endParaRPr>
                    </a:p>
                  </a:txBody>
                  <a:tcPr marL="42300" marR="42300" marT="42300" marB="42300"/>
                </a:tc>
                <a:tc>
                  <a:txBody>
                    <a:bodyPr/>
                    <a:lstStyle/>
                    <a:p>
                      <a:pPr marL="0" marR="0" lvl="0" indent="0" algn="ctr" rtl="0">
                        <a:lnSpc>
                          <a:spcPct val="115000"/>
                        </a:lnSpc>
                        <a:spcBef>
                          <a:spcPts val="0"/>
                        </a:spcBef>
                        <a:spcAft>
                          <a:spcPts val="0"/>
                        </a:spcAft>
                        <a:buNone/>
                      </a:pPr>
                      <a:r>
                        <a:rPr lang="en-US" sz="1400" u="none" strike="noStrike" cap="none"/>
                        <a:t>A * B will give 200</a:t>
                      </a:r>
                      <a:endParaRPr sz="1400" u="none" strike="noStrike" cap="none">
                        <a:latin typeface="Arial"/>
                        <a:ea typeface="Arial"/>
                        <a:cs typeface="Arial"/>
                        <a:sym typeface="Arial"/>
                      </a:endParaRPr>
                    </a:p>
                  </a:txBody>
                  <a:tcPr marL="42300" marR="42300" marT="42300" marB="42300" anchor="ctr"/>
                </a:tc>
                <a:extLst>
                  <a:ext uri="{0D108BD9-81ED-4DB2-BD59-A6C34878D82A}">
                    <a16:rowId xmlns:a16="http://schemas.microsoft.com/office/drawing/2014/main" val="10003"/>
                  </a:ext>
                </a:extLst>
              </a:tr>
              <a:tr h="594250">
                <a:tc>
                  <a:txBody>
                    <a:bodyPr/>
                    <a:lstStyle/>
                    <a:p>
                      <a:pPr marL="0" marR="0" lvl="0" indent="0" algn="ctr" rtl="0">
                        <a:lnSpc>
                          <a:spcPct val="115000"/>
                        </a:lnSpc>
                        <a:spcBef>
                          <a:spcPts val="0"/>
                        </a:spcBef>
                        <a:spcAft>
                          <a:spcPts val="0"/>
                        </a:spcAft>
                        <a:buNone/>
                      </a:pPr>
                      <a:r>
                        <a:rPr lang="en-US" sz="1400" u="none" strike="noStrike" cap="none"/>
                        <a:t>/ (Division)</a:t>
                      </a:r>
                      <a:endParaRPr sz="1400" u="none" strike="noStrike" cap="none">
                        <a:latin typeface="Arial"/>
                        <a:ea typeface="Arial"/>
                        <a:cs typeface="Arial"/>
                        <a:sym typeface="Arial"/>
                      </a:endParaRPr>
                    </a:p>
                  </a:txBody>
                  <a:tcPr marL="42300" marR="42300" marT="42300" marB="42300" anchor="ctr"/>
                </a:tc>
                <a:tc>
                  <a:txBody>
                    <a:bodyPr/>
                    <a:lstStyle/>
                    <a:p>
                      <a:pPr marL="0" marR="0" lvl="0" indent="0" algn="l" rtl="0">
                        <a:lnSpc>
                          <a:spcPct val="115000"/>
                        </a:lnSpc>
                        <a:spcBef>
                          <a:spcPts val="0"/>
                        </a:spcBef>
                        <a:spcAft>
                          <a:spcPts val="0"/>
                        </a:spcAft>
                        <a:buNone/>
                      </a:pPr>
                      <a:r>
                        <a:rPr lang="en-US" sz="1400" u="none" strike="noStrike" cap="none"/>
                        <a:t>Divides left-hand operand by right-hand operand.</a:t>
                      </a:r>
                      <a:endParaRPr sz="1400" u="none" strike="noStrike" cap="none">
                        <a:latin typeface="Arial"/>
                        <a:ea typeface="Arial"/>
                        <a:cs typeface="Arial"/>
                        <a:sym typeface="Arial"/>
                      </a:endParaRPr>
                    </a:p>
                  </a:txBody>
                  <a:tcPr marL="42300" marR="42300" marT="42300" marB="42300"/>
                </a:tc>
                <a:tc>
                  <a:txBody>
                    <a:bodyPr/>
                    <a:lstStyle/>
                    <a:p>
                      <a:pPr marL="0" marR="0" lvl="0" indent="0" algn="ctr" rtl="0">
                        <a:lnSpc>
                          <a:spcPct val="115000"/>
                        </a:lnSpc>
                        <a:spcBef>
                          <a:spcPts val="0"/>
                        </a:spcBef>
                        <a:spcAft>
                          <a:spcPts val="0"/>
                        </a:spcAft>
                        <a:buNone/>
                      </a:pPr>
                      <a:r>
                        <a:rPr lang="en-US" sz="1400" u="none" strike="noStrike" cap="none"/>
                        <a:t>B / A will give 2</a:t>
                      </a:r>
                      <a:endParaRPr sz="1400" u="none" strike="noStrike" cap="none">
                        <a:latin typeface="Arial"/>
                        <a:ea typeface="Arial"/>
                        <a:cs typeface="Arial"/>
                        <a:sym typeface="Arial"/>
                      </a:endParaRPr>
                    </a:p>
                  </a:txBody>
                  <a:tcPr marL="42300" marR="42300" marT="42300" marB="42300" anchor="ctr"/>
                </a:tc>
                <a:extLst>
                  <a:ext uri="{0D108BD9-81ED-4DB2-BD59-A6C34878D82A}">
                    <a16:rowId xmlns:a16="http://schemas.microsoft.com/office/drawing/2014/main" val="10004"/>
                  </a:ext>
                </a:extLst>
              </a:tr>
              <a:tr h="594250">
                <a:tc>
                  <a:txBody>
                    <a:bodyPr/>
                    <a:lstStyle/>
                    <a:p>
                      <a:pPr marL="0" marR="0" lvl="0" indent="0" algn="ctr" rtl="0">
                        <a:lnSpc>
                          <a:spcPct val="115000"/>
                        </a:lnSpc>
                        <a:spcBef>
                          <a:spcPts val="0"/>
                        </a:spcBef>
                        <a:spcAft>
                          <a:spcPts val="0"/>
                        </a:spcAft>
                        <a:buNone/>
                      </a:pPr>
                      <a:r>
                        <a:rPr lang="en-US" sz="1400" u="none" strike="noStrike" cap="none"/>
                        <a:t>% (Modulus)</a:t>
                      </a:r>
                      <a:endParaRPr sz="1400" u="none" strike="noStrike" cap="none">
                        <a:latin typeface="Arial"/>
                        <a:ea typeface="Arial"/>
                        <a:cs typeface="Arial"/>
                        <a:sym typeface="Arial"/>
                      </a:endParaRPr>
                    </a:p>
                  </a:txBody>
                  <a:tcPr marL="42300" marR="42300" marT="42300" marB="42300" anchor="ctr"/>
                </a:tc>
                <a:tc>
                  <a:txBody>
                    <a:bodyPr/>
                    <a:lstStyle/>
                    <a:p>
                      <a:pPr marL="0" marR="0" lvl="0" indent="0" algn="l" rtl="0">
                        <a:lnSpc>
                          <a:spcPct val="115000"/>
                        </a:lnSpc>
                        <a:spcBef>
                          <a:spcPts val="0"/>
                        </a:spcBef>
                        <a:spcAft>
                          <a:spcPts val="0"/>
                        </a:spcAft>
                        <a:buNone/>
                      </a:pPr>
                      <a:r>
                        <a:rPr lang="en-US" sz="1400" u="none" strike="noStrike" cap="none"/>
                        <a:t>Divides left-hand operand by right-hand operand and returns remainder.</a:t>
                      </a:r>
                      <a:endParaRPr sz="1400" u="none" strike="noStrike" cap="none">
                        <a:latin typeface="Arial"/>
                        <a:ea typeface="Arial"/>
                        <a:cs typeface="Arial"/>
                        <a:sym typeface="Arial"/>
                      </a:endParaRPr>
                    </a:p>
                  </a:txBody>
                  <a:tcPr marL="42300" marR="42300" marT="42300" marB="42300"/>
                </a:tc>
                <a:tc>
                  <a:txBody>
                    <a:bodyPr/>
                    <a:lstStyle/>
                    <a:p>
                      <a:pPr marL="0" marR="0" lvl="0" indent="0" algn="ctr" rtl="0">
                        <a:lnSpc>
                          <a:spcPct val="115000"/>
                        </a:lnSpc>
                        <a:spcBef>
                          <a:spcPts val="0"/>
                        </a:spcBef>
                        <a:spcAft>
                          <a:spcPts val="0"/>
                        </a:spcAft>
                        <a:buNone/>
                      </a:pPr>
                      <a:r>
                        <a:rPr lang="en-US" sz="1400" u="none" strike="noStrike" cap="none"/>
                        <a:t>B % A will give 0</a:t>
                      </a:r>
                      <a:endParaRPr sz="1400" u="none" strike="noStrike" cap="none">
                        <a:latin typeface="Arial"/>
                        <a:ea typeface="Arial"/>
                        <a:cs typeface="Arial"/>
                        <a:sym typeface="Arial"/>
                      </a:endParaRPr>
                    </a:p>
                  </a:txBody>
                  <a:tcPr marL="42300" marR="42300" marT="42300" marB="42300" anchor="ctr"/>
                </a:tc>
                <a:extLst>
                  <a:ext uri="{0D108BD9-81ED-4DB2-BD59-A6C34878D82A}">
                    <a16:rowId xmlns:a16="http://schemas.microsoft.com/office/drawing/2014/main" val="10005"/>
                  </a:ext>
                </a:extLst>
              </a:tr>
              <a:tr h="594250">
                <a:tc>
                  <a:txBody>
                    <a:bodyPr/>
                    <a:lstStyle/>
                    <a:p>
                      <a:pPr marL="0" marR="0" lvl="0" indent="0" algn="ctr" rtl="0">
                        <a:lnSpc>
                          <a:spcPct val="115000"/>
                        </a:lnSpc>
                        <a:spcBef>
                          <a:spcPts val="0"/>
                        </a:spcBef>
                        <a:spcAft>
                          <a:spcPts val="0"/>
                        </a:spcAft>
                        <a:buNone/>
                      </a:pPr>
                      <a:r>
                        <a:rPr lang="en-US" sz="1400" u="none" strike="noStrike" cap="none"/>
                        <a:t>++ (Increment)</a:t>
                      </a:r>
                      <a:endParaRPr sz="1400" u="none" strike="noStrike" cap="none">
                        <a:latin typeface="Arial"/>
                        <a:ea typeface="Arial"/>
                        <a:cs typeface="Arial"/>
                        <a:sym typeface="Arial"/>
                      </a:endParaRPr>
                    </a:p>
                  </a:txBody>
                  <a:tcPr marL="42300" marR="42300" marT="42300" marB="42300" anchor="ctr"/>
                </a:tc>
                <a:tc>
                  <a:txBody>
                    <a:bodyPr/>
                    <a:lstStyle/>
                    <a:p>
                      <a:pPr marL="0" marR="0" lvl="0" indent="0" algn="l" rtl="0">
                        <a:lnSpc>
                          <a:spcPct val="115000"/>
                        </a:lnSpc>
                        <a:spcBef>
                          <a:spcPts val="0"/>
                        </a:spcBef>
                        <a:spcAft>
                          <a:spcPts val="0"/>
                        </a:spcAft>
                        <a:buNone/>
                      </a:pPr>
                      <a:r>
                        <a:rPr lang="en-US" sz="1400" u="none" strike="noStrike" cap="none"/>
                        <a:t>Increases the value of operand by 1. If you use the ++ operator as a prefix like: ++var, the value of var is incremented by 1; then it returns the value.</a:t>
                      </a:r>
                      <a:endParaRPr/>
                    </a:p>
                    <a:p>
                      <a:pPr marL="0" marR="0" lvl="0" indent="0" algn="l" rtl="0">
                        <a:lnSpc>
                          <a:spcPct val="115000"/>
                        </a:lnSpc>
                        <a:spcBef>
                          <a:spcPts val="1530"/>
                        </a:spcBef>
                        <a:spcAft>
                          <a:spcPts val="0"/>
                        </a:spcAft>
                        <a:buNone/>
                      </a:pPr>
                      <a:r>
                        <a:rPr lang="en-US" sz="1400" u="none" strike="noStrike" cap="none"/>
                        <a:t>If you use the ++ operator as a postfix like: var++, the original value of var is returned first; then var is incremented by 1.</a:t>
                      </a:r>
                      <a:endParaRPr sz="1400" u="none" strike="noStrike" cap="none">
                        <a:latin typeface="Arial"/>
                        <a:ea typeface="Arial"/>
                        <a:cs typeface="Arial"/>
                        <a:sym typeface="Arial"/>
                      </a:endParaRPr>
                    </a:p>
                  </a:txBody>
                  <a:tcPr marL="42300" marR="42300" marT="42300" marB="42300"/>
                </a:tc>
                <a:tc>
                  <a:txBody>
                    <a:bodyPr/>
                    <a:lstStyle/>
                    <a:p>
                      <a:pPr marL="0" marR="0" lvl="0" indent="0" algn="ctr" rtl="0">
                        <a:lnSpc>
                          <a:spcPct val="115000"/>
                        </a:lnSpc>
                        <a:spcBef>
                          <a:spcPts val="0"/>
                        </a:spcBef>
                        <a:spcAft>
                          <a:spcPts val="0"/>
                        </a:spcAft>
                        <a:buNone/>
                      </a:pPr>
                      <a:r>
                        <a:rPr lang="en-US" sz="1400" u="none" strike="noStrike" cap="none"/>
                        <a:t>B++ gives 21</a:t>
                      </a:r>
                      <a:endParaRPr sz="1400" u="none" strike="noStrike" cap="none">
                        <a:latin typeface="Arial"/>
                        <a:ea typeface="Arial"/>
                        <a:cs typeface="Arial"/>
                        <a:sym typeface="Arial"/>
                      </a:endParaRPr>
                    </a:p>
                  </a:txBody>
                  <a:tcPr marL="42300" marR="42300" marT="42300" marB="42300" anchor="ctr"/>
                </a:tc>
                <a:extLst>
                  <a:ext uri="{0D108BD9-81ED-4DB2-BD59-A6C34878D82A}">
                    <a16:rowId xmlns:a16="http://schemas.microsoft.com/office/drawing/2014/main" val="10006"/>
                  </a:ext>
                </a:extLst>
              </a:tr>
              <a:tr h="594250">
                <a:tc>
                  <a:txBody>
                    <a:bodyPr/>
                    <a:lstStyle/>
                    <a:p>
                      <a:pPr marL="0" marR="0" lvl="0" indent="0" algn="ctr" rtl="0">
                        <a:lnSpc>
                          <a:spcPct val="115000"/>
                        </a:lnSpc>
                        <a:spcBef>
                          <a:spcPts val="0"/>
                        </a:spcBef>
                        <a:spcAft>
                          <a:spcPts val="0"/>
                        </a:spcAft>
                        <a:buNone/>
                      </a:pPr>
                      <a:r>
                        <a:rPr lang="en-US" sz="1400" u="none" strike="noStrike" cap="none"/>
                        <a:t>-- (Decrement)</a:t>
                      </a:r>
                      <a:endParaRPr sz="1400" u="none" strike="noStrike" cap="none">
                        <a:latin typeface="Arial"/>
                        <a:ea typeface="Arial"/>
                        <a:cs typeface="Arial"/>
                        <a:sym typeface="Arial"/>
                      </a:endParaRPr>
                    </a:p>
                  </a:txBody>
                  <a:tcPr marL="42300" marR="42300" marT="42300" marB="42300" anchor="ctr"/>
                </a:tc>
                <a:tc>
                  <a:txBody>
                    <a:bodyPr/>
                    <a:lstStyle/>
                    <a:p>
                      <a:pPr marL="0" marR="0" lvl="0" indent="0" algn="l" rtl="0">
                        <a:lnSpc>
                          <a:spcPct val="115000"/>
                        </a:lnSpc>
                        <a:spcBef>
                          <a:spcPts val="0"/>
                        </a:spcBef>
                        <a:spcAft>
                          <a:spcPts val="0"/>
                        </a:spcAft>
                        <a:buNone/>
                      </a:pPr>
                      <a:r>
                        <a:rPr lang="en-US" sz="1400" u="none" strike="noStrike" cap="none"/>
                        <a:t>Decreases the value of operand by 1. The -- operator works in a similar way.</a:t>
                      </a:r>
                      <a:endParaRPr sz="1400" u="none" strike="noStrike" cap="none">
                        <a:latin typeface="Arial"/>
                        <a:ea typeface="Arial"/>
                        <a:cs typeface="Arial"/>
                        <a:sym typeface="Arial"/>
                      </a:endParaRPr>
                    </a:p>
                  </a:txBody>
                  <a:tcPr marL="42300" marR="42300" marT="42300" marB="42300"/>
                </a:tc>
                <a:tc>
                  <a:txBody>
                    <a:bodyPr/>
                    <a:lstStyle/>
                    <a:p>
                      <a:pPr marL="0" marR="0" lvl="0" indent="0" algn="ctr" rtl="0">
                        <a:lnSpc>
                          <a:spcPct val="115000"/>
                        </a:lnSpc>
                        <a:spcBef>
                          <a:spcPts val="0"/>
                        </a:spcBef>
                        <a:spcAft>
                          <a:spcPts val="0"/>
                        </a:spcAft>
                        <a:buNone/>
                      </a:pPr>
                      <a:r>
                        <a:rPr lang="en-US" sz="1400" u="none" strike="noStrike" cap="none"/>
                        <a:t>B-- gives 19</a:t>
                      </a:r>
                      <a:endParaRPr sz="1400" u="none" strike="noStrike" cap="none">
                        <a:latin typeface="Arial"/>
                        <a:ea typeface="Arial"/>
                        <a:cs typeface="Arial"/>
                        <a:sym typeface="Arial"/>
                      </a:endParaRPr>
                    </a:p>
                  </a:txBody>
                  <a:tcPr marL="42300" marR="42300" marT="42300" marB="42300" anchor="ctr"/>
                </a:tc>
                <a:extLst>
                  <a:ext uri="{0D108BD9-81ED-4DB2-BD59-A6C34878D82A}">
                    <a16:rowId xmlns:a16="http://schemas.microsoft.com/office/drawing/2014/main" val="10007"/>
                  </a:ext>
                </a:extLst>
              </a:tr>
            </a:tbl>
          </a:graphicData>
        </a:graphic>
      </p:graphicFrame>
      <p:sp>
        <p:nvSpPr>
          <p:cNvPr id="360" name="Google Shape;360;p53"/>
          <p:cNvSpPr/>
          <p:nvPr/>
        </p:nvSpPr>
        <p:spPr>
          <a:xfrm>
            <a:off x="-729543" y="2437807"/>
            <a:ext cx="1868715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4"/>
          <p:cNvSpPr txBox="1">
            <a:spLocks noGrp="1"/>
          </p:cNvSpPr>
          <p:nvPr>
            <p:ph type="title"/>
          </p:nvPr>
        </p:nvSpPr>
        <p:spPr>
          <a:xfrm>
            <a:off x="731520" y="304800"/>
            <a:ext cx="7680960" cy="457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2800" b="1"/>
              <a:t>The Arithmetic Operators and Unary Operators</a:t>
            </a:r>
            <a:endParaRPr sz="2800"/>
          </a:p>
        </p:txBody>
      </p:sp>
      <p:pic>
        <p:nvPicPr>
          <p:cNvPr id="366" name="Google Shape;366;p54"/>
          <p:cNvPicPr preferRelativeResize="0">
            <a:picLocks noGrp="1"/>
          </p:cNvPicPr>
          <p:nvPr>
            <p:ph type="body" idx="1"/>
          </p:nvPr>
        </p:nvPicPr>
        <p:blipFill rotWithShape="1">
          <a:blip r:embed="rId3">
            <a:alphaModFix/>
          </a:blip>
          <a:srcRect/>
          <a:stretch/>
        </p:blipFill>
        <p:spPr>
          <a:xfrm>
            <a:off x="304800" y="762000"/>
            <a:ext cx="4800600" cy="5791200"/>
          </a:xfrm>
          <a:prstGeom prst="rect">
            <a:avLst/>
          </a:prstGeom>
          <a:noFill/>
          <a:ln>
            <a:noFill/>
          </a:ln>
        </p:spPr>
      </p:pic>
      <p:sp>
        <p:nvSpPr>
          <p:cNvPr id="367" name="Google Shape;367;p54"/>
          <p:cNvSpPr txBox="1">
            <a:spLocks noGrp="1"/>
          </p:cNvSpPr>
          <p:nvPr>
            <p:ph type="body" idx="2"/>
          </p:nvPr>
        </p:nvSpPr>
        <p:spPr>
          <a:xfrm>
            <a:off x="5943600" y="2103120"/>
            <a:ext cx="246888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a + b = 30</a:t>
            </a:r>
            <a:endParaRPr/>
          </a:p>
          <a:p>
            <a:pPr marL="182880" lvl="0" indent="-182880" algn="l" rtl="0">
              <a:lnSpc>
                <a:spcPct val="100000"/>
              </a:lnSpc>
              <a:spcBef>
                <a:spcPts val="900"/>
              </a:spcBef>
              <a:spcAft>
                <a:spcPts val="0"/>
              </a:spcAft>
              <a:buSzPts val="1800"/>
              <a:buChar char="◦"/>
            </a:pPr>
            <a:r>
              <a:rPr lang="en-US"/>
              <a:t>a - b = -10</a:t>
            </a:r>
            <a:endParaRPr/>
          </a:p>
          <a:p>
            <a:pPr marL="182880" lvl="0" indent="-182880" algn="l" rtl="0">
              <a:lnSpc>
                <a:spcPct val="100000"/>
              </a:lnSpc>
              <a:spcBef>
                <a:spcPts val="900"/>
              </a:spcBef>
              <a:spcAft>
                <a:spcPts val="0"/>
              </a:spcAft>
              <a:buSzPts val="1800"/>
              <a:buChar char="◦"/>
            </a:pPr>
            <a:r>
              <a:rPr lang="en-US"/>
              <a:t>a * b = 200</a:t>
            </a:r>
            <a:endParaRPr/>
          </a:p>
          <a:p>
            <a:pPr marL="182880" lvl="0" indent="-182880" algn="l" rtl="0">
              <a:lnSpc>
                <a:spcPct val="100000"/>
              </a:lnSpc>
              <a:spcBef>
                <a:spcPts val="900"/>
              </a:spcBef>
              <a:spcAft>
                <a:spcPts val="0"/>
              </a:spcAft>
              <a:buSzPts val="1800"/>
              <a:buChar char="◦"/>
            </a:pPr>
            <a:r>
              <a:rPr lang="en-US"/>
              <a:t>b / a = 2</a:t>
            </a:r>
            <a:endParaRPr/>
          </a:p>
          <a:p>
            <a:pPr marL="182880" lvl="0" indent="-182880" algn="l" rtl="0">
              <a:lnSpc>
                <a:spcPct val="100000"/>
              </a:lnSpc>
              <a:spcBef>
                <a:spcPts val="900"/>
              </a:spcBef>
              <a:spcAft>
                <a:spcPts val="0"/>
              </a:spcAft>
              <a:buSzPts val="1800"/>
              <a:buChar char="◦"/>
            </a:pPr>
            <a:r>
              <a:rPr lang="en-US"/>
              <a:t>b % a = 0</a:t>
            </a:r>
            <a:endParaRPr/>
          </a:p>
          <a:p>
            <a:pPr marL="182880" lvl="0" indent="-182880" algn="l" rtl="0">
              <a:lnSpc>
                <a:spcPct val="100000"/>
              </a:lnSpc>
              <a:spcBef>
                <a:spcPts val="900"/>
              </a:spcBef>
              <a:spcAft>
                <a:spcPts val="0"/>
              </a:spcAft>
              <a:buSzPts val="1800"/>
              <a:buChar char="◦"/>
            </a:pPr>
            <a:r>
              <a:rPr lang="en-US"/>
              <a:t>c % a = 5</a:t>
            </a:r>
            <a:endParaRPr/>
          </a:p>
          <a:p>
            <a:pPr marL="182880" lvl="0" indent="-182880" algn="l" rtl="0">
              <a:lnSpc>
                <a:spcPct val="100000"/>
              </a:lnSpc>
              <a:spcBef>
                <a:spcPts val="900"/>
              </a:spcBef>
              <a:spcAft>
                <a:spcPts val="0"/>
              </a:spcAft>
              <a:buSzPts val="1800"/>
              <a:buChar char="◦"/>
            </a:pPr>
            <a:r>
              <a:rPr lang="en-US"/>
              <a:t>a++   = 10</a:t>
            </a:r>
            <a:endParaRPr/>
          </a:p>
          <a:p>
            <a:pPr marL="182880" lvl="0" indent="-182880" algn="l" rtl="0">
              <a:lnSpc>
                <a:spcPct val="100000"/>
              </a:lnSpc>
              <a:spcBef>
                <a:spcPts val="900"/>
              </a:spcBef>
              <a:spcAft>
                <a:spcPts val="0"/>
              </a:spcAft>
              <a:buSzPts val="1800"/>
              <a:buChar char="◦"/>
            </a:pPr>
            <a:r>
              <a:rPr lang="en-US"/>
              <a:t>a--   = 11</a:t>
            </a:r>
            <a:endParaRPr/>
          </a:p>
          <a:p>
            <a:pPr marL="182880" lvl="0" indent="-182880" algn="l" rtl="0">
              <a:lnSpc>
                <a:spcPct val="100000"/>
              </a:lnSpc>
              <a:spcBef>
                <a:spcPts val="900"/>
              </a:spcBef>
              <a:spcAft>
                <a:spcPts val="0"/>
              </a:spcAft>
              <a:buSzPts val="1800"/>
              <a:buChar char="◦"/>
            </a:pPr>
            <a:r>
              <a:rPr lang="en-US"/>
              <a:t>d++   = 25</a:t>
            </a:r>
            <a:endParaRPr/>
          </a:p>
          <a:p>
            <a:pPr marL="182880" lvl="0" indent="-182880" algn="l" rtl="0">
              <a:lnSpc>
                <a:spcPct val="100000"/>
              </a:lnSpc>
              <a:spcBef>
                <a:spcPts val="900"/>
              </a:spcBef>
              <a:spcAft>
                <a:spcPts val="0"/>
              </a:spcAft>
              <a:buSzPts val="1800"/>
              <a:buChar char="◦"/>
            </a:pPr>
            <a:r>
              <a:rPr lang="en-US"/>
              <a:t>++d   = 27</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5"/>
          <p:cNvSpPr txBox="1">
            <a:spLocks noGrp="1"/>
          </p:cNvSpPr>
          <p:nvPr>
            <p:ph type="title"/>
          </p:nvPr>
        </p:nvSpPr>
        <p:spPr>
          <a:xfrm>
            <a:off x="731520" y="3810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3200"/>
              <a:t>The Relational Operators</a:t>
            </a:r>
            <a:endParaRPr/>
          </a:p>
        </p:txBody>
      </p:sp>
      <p:sp>
        <p:nvSpPr>
          <p:cNvPr id="373" name="Google Shape;373;p55"/>
          <p:cNvSpPr txBox="1">
            <a:spLocks noGrp="1"/>
          </p:cNvSpPr>
          <p:nvPr>
            <p:ph type="body" idx="1"/>
          </p:nvPr>
        </p:nvSpPr>
        <p:spPr>
          <a:xfrm>
            <a:off x="381000" y="838200"/>
            <a:ext cx="8458200" cy="56388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There are following relational operators supported by Java language.</a:t>
            </a:r>
            <a:endParaRPr/>
          </a:p>
          <a:p>
            <a:pPr marL="182880" lvl="0" indent="-182880" algn="l" rtl="0">
              <a:lnSpc>
                <a:spcPct val="100000"/>
              </a:lnSpc>
              <a:spcBef>
                <a:spcPts val="900"/>
              </a:spcBef>
              <a:spcAft>
                <a:spcPts val="0"/>
              </a:spcAft>
              <a:buSzPts val="1800"/>
              <a:buChar char="◦"/>
            </a:pPr>
            <a:r>
              <a:rPr lang="en-US"/>
              <a:t>Assume variable A holds 10 and variable B holds 20, then </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graphicFrame>
        <p:nvGraphicFramePr>
          <p:cNvPr id="374" name="Google Shape;374;p55"/>
          <p:cNvGraphicFramePr/>
          <p:nvPr/>
        </p:nvGraphicFramePr>
        <p:xfrm>
          <a:off x="381000" y="1828799"/>
          <a:ext cx="3000000" cy="3000000"/>
        </p:xfrm>
        <a:graphic>
          <a:graphicData uri="http://schemas.openxmlformats.org/drawingml/2006/table">
            <a:tbl>
              <a:tblPr>
                <a:noFill/>
                <a:tableStyleId>{A1E3005D-9132-4CBD-A916-CC757B20DC53}</a:tableStyleId>
              </a:tblPr>
              <a:tblGrid>
                <a:gridCol w="1604975">
                  <a:extLst>
                    <a:ext uri="{9D8B030D-6E8A-4147-A177-3AD203B41FA5}">
                      <a16:colId xmlns:a16="http://schemas.microsoft.com/office/drawing/2014/main" val="20000"/>
                    </a:ext>
                  </a:extLst>
                </a:gridCol>
                <a:gridCol w="5195675">
                  <a:extLst>
                    <a:ext uri="{9D8B030D-6E8A-4147-A177-3AD203B41FA5}">
                      <a16:colId xmlns:a16="http://schemas.microsoft.com/office/drawing/2014/main" val="20001"/>
                    </a:ext>
                  </a:extLst>
                </a:gridCol>
                <a:gridCol w="1489925">
                  <a:extLst>
                    <a:ext uri="{9D8B030D-6E8A-4147-A177-3AD203B41FA5}">
                      <a16:colId xmlns:a16="http://schemas.microsoft.com/office/drawing/2014/main" val="20002"/>
                    </a:ext>
                  </a:extLst>
                </a:gridCol>
              </a:tblGrid>
              <a:tr h="428050">
                <a:tc>
                  <a:txBody>
                    <a:bodyPr/>
                    <a:lstStyle/>
                    <a:p>
                      <a:pPr marL="0" marR="0" lvl="0" indent="0" algn="ctr" rtl="0">
                        <a:lnSpc>
                          <a:spcPct val="115000"/>
                        </a:lnSpc>
                        <a:spcBef>
                          <a:spcPts val="0"/>
                        </a:spcBef>
                        <a:spcAft>
                          <a:spcPts val="0"/>
                        </a:spcAft>
                        <a:buNone/>
                      </a:pPr>
                      <a:r>
                        <a:rPr lang="en-US" sz="1100" b="1" u="none" strike="noStrike" cap="none">
                          <a:latin typeface="Times New Roman"/>
                          <a:ea typeface="Times New Roman"/>
                          <a:cs typeface="Times New Roman"/>
                          <a:sym typeface="Times New Roman"/>
                        </a:rPr>
                        <a:t>Operator</a:t>
                      </a:r>
                      <a:endParaRPr sz="800" u="none" strike="noStrike" cap="none">
                        <a:latin typeface="Arial"/>
                        <a:ea typeface="Arial"/>
                        <a:cs typeface="Arial"/>
                        <a:sym typeface="Arial"/>
                      </a:endParaRPr>
                    </a:p>
                  </a:txBody>
                  <a:tcPr marL="59575" marR="59575" marT="59575" marB="5957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000000"/>
                      </a:solidFill>
                      <a:prstDash val="solid"/>
                      <a:round/>
                      <a:headEnd type="none" w="sm" len="sm"/>
                      <a:tailEnd type="none" w="sm" len="sm"/>
                    </a:lnB>
                    <a:solidFill>
                      <a:srgbClr val="EEEEEE"/>
                    </a:solidFill>
                  </a:tcPr>
                </a:tc>
                <a:tc>
                  <a:txBody>
                    <a:bodyPr/>
                    <a:lstStyle/>
                    <a:p>
                      <a:pPr marL="0" marR="0" lvl="0" indent="0" algn="ctr" rtl="0">
                        <a:lnSpc>
                          <a:spcPct val="115000"/>
                        </a:lnSpc>
                        <a:spcBef>
                          <a:spcPts val="0"/>
                        </a:spcBef>
                        <a:spcAft>
                          <a:spcPts val="0"/>
                        </a:spcAft>
                        <a:buNone/>
                      </a:pPr>
                      <a:r>
                        <a:rPr lang="en-US" sz="1100" b="1" u="none" strike="noStrike" cap="none">
                          <a:solidFill>
                            <a:srgbClr val="000000"/>
                          </a:solidFill>
                          <a:latin typeface="Times New Roman"/>
                          <a:ea typeface="Times New Roman"/>
                          <a:cs typeface="Times New Roman"/>
                          <a:sym typeface="Times New Roman"/>
                        </a:rPr>
                        <a:t>Description</a:t>
                      </a:r>
                      <a:endParaRPr sz="800" u="none" strike="noStrike" cap="none">
                        <a:latin typeface="Arial"/>
                        <a:ea typeface="Arial"/>
                        <a:cs typeface="Arial"/>
                        <a:sym typeface="Arial"/>
                      </a:endParaRPr>
                    </a:p>
                  </a:txBody>
                  <a:tcPr marL="59575" marR="59575" marT="59575" marB="5957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EEEEE"/>
                    </a:solidFill>
                  </a:tcPr>
                </a:tc>
                <a:tc>
                  <a:txBody>
                    <a:bodyPr/>
                    <a:lstStyle/>
                    <a:p>
                      <a:pPr marL="0" marR="0" lvl="0" indent="0" algn="ctr" rtl="0">
                        <a:lnSpc>
                          <a:spcPct val="115000"/>
                        </a:lnSpc>
                        <a:spcBef>
                          <a:spcPts val="0"/>
                        </a:spcBef>
                        <a:spcAft>
                          <a:spcPts val="0"/>
                        </a:spcAft>
                        <a:buNone/>
                      </a:pPr>
                      <a:r>
                        <a:rPr lang="en-US" sz="1100" b="1" u="none" strike="noStrike" cap="none">
                          <a:solidFill>
                            <a:srgbClr val="000000"/>
                          </a:solidFill>
                          <a:latin typeface="Times New Roman"/>
                          <a:ea typeface="Times New Roman"/>
                          <a:cs typeface="Times New Roman"/>
                          <a:sym typeface="Times New Roman"/>
                        </a:rPr>
                        <a:t>Example</a:t>
                      </a:r>
                      <a:endParaRPr sz="800" u="none" strike="noStrike" cap="none">
                        <a:latin typeface="Arial"/>
                        <a:ea typeface="Arial"/>
                        <a:cs typeface="Arial"/>
                        <a:sym typeface="Arial"/>
                      </a:endParaRPr>
                    </a:p>
                  </a:txBody>
                  <a:tcPr marL="59575" marR="59575" marT="59575" marB="5957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solidFill>
                      <a:srgbClr val="EEEEEE"/>
                    </a:solidFill>
                  </a:tcPr>
                </a:tc>
                <a:extLst>
                  <a:ext uri="{0D108BD9-81ED-4DB2-BD59-A6C34878D82A}">
                    <a16:rowId xmlns:a16="http://schemas.microsoft.com/office/drawing/2014/main" val="10000"/>
                  </a:ext>
                </a:extLst>
              </a:tr>
              <a:tr h="703350">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 (equal to)</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Checks if the values of two operands are equal or not, if yes then condition becomes true.</a:t>
                      </a:r>
                      <a:endParaRPr sz="1400" u="none" strike="noStrike" cap="none">
                        <a:latin typeface="Arial"/>
                        <a:ea typeface="Arial"/>
                        <a:cs typeface="Arial"/>
                        <a:sym typeface="Arial"/>
                      </a:endParaRPr>
                    </a:p>
                  </a:txBody>
                  <a:tcPr marL="59575" marR="59575" marT="59575" marB="5957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(A == B) is not true.</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1"/>
                  </a:ext>
                </a:extLst>
              </a:tr>
              <a:tr h="703350">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 (not equal to)</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Checks if the values of two operands are equal or not, if values are not equal then condition becomes true.</a:t>
                      </a:r>
                      <a:endParaRPr sz="1400" u="none" strike="noStrike" cap="none">
                        <a:latin typeface="Arial"/>
                        <a:ea typeface="Arial"/>
                        <a:cs typeface="Arial"/>
                        <a:sym typeface="Arial"/>
                      </a:endParaRPr>
                    </a:p>
                  </a:txBody>
                  <a:tcPr marL="59575" marR="59575" marT="59575" marB="5957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(A != B) is true.</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2"/>
                  </a:ext>
                </a:extLst>
              </a:tr>
              <a:tr h="703350">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&gt; (greater than)</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Checks if the value of left operand is greater than the value of right operand, if yes then condition becomes true.</a:t>
                      </a:r>
                      <a:endParaRPr sz="1400" u="none" strike="noStrike" cap="none">
                        <a:latin typeface="Arial"/>
                        <a:ea typeface="Arial"/>
                        <a:cs typeface="Arial"/>
                        <a:sym typeface="Arial"/>
                      </a:endParaRPr>
                    </a:p>
                  </a:txBody>
                  <a:tcPr marL="59575" marR="59575" marT="59575" marB="5957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(A &gt; B) is not true.</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3"/>
                  </a:ext>
                </a:extLst>
              </a:tr>
              <a:tr h="703350">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&lt; (less than)</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Checks if the value of left operand is less than the value of right operand, if yes then condition becomes true.</a:t>
                      </a:r>
                      <a:endParaRPr sz="1400" u="none" strike="noStrike" cap="none">
                        <a:latin typeface="Arial"/>
                        <a:ea typeface="Arial"/>
                        <a:cs typeface="Arial"/>
                        <a:sym typeface="Arial"/>
                      </a:endParaRPr>
                    </a:p>
                  </a:txBody>
                  <a:tcPr marL="59575" marR="59575" marT="59575" marB="5957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(A &lt; B) is true.</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4"/>
                  </a:ext>
                </a:extLst>
              </a:tr>
              <a:tr h="703350">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&gt;= (greater than or equal to)</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Checks if the value of left operand is greater than or equal to the value of right operand, if yes then condition becomes true.</a:t>
                      </a:r>
                      <a:endParaRPr sz="1400" u="none" strike="noStrike" cap="none">
                        <a:latin typeface="Arial"/>
                        <a:ea typeface="Arial"/>
                        <a:cs typeface="Arial"/>
                        <a:sym typeface="Arial"/>
                      </a:endParaRPr>
                    </a:p>
                  </a:txBody>
                  <a:tcPr marL="59575" marR="59575" marT="59575" marB="5957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(A &gt;= B) is not true.</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5"/>
                  </a:ext>
                </a:extLst>
              </a:tr>
              <a:tr h="703350">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&lt;= (less than or equal to)</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Checks if the value of left operand is less than or equal to the value of right operand, if yes then condition becomes true.</a:t>
                      </a:r>
                      <a:endParaRPr sz="1400" u="none" strike="noStrike" cap="none">
                        <a:latin typeface="Arial"/>
                        <a:ea typeface="Arial"/>
                        <a:cs typeface="Arial"/>
                        <a:sym typeface="Arial"/>
                      </a:endParaRPr>
                    </a:p>
                  </a:txBody>
                  <a:tcPr marL="59575" marR="59575" marT="59575" marB="59575">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1400" u="none" strike="noStrike" cap="none">
                          <a:latin typeface="Times New Roman"/>
                          <a:ea typeface="Times New Roman"/>
                          <a:cs typeface="Times New Roman"/>
                          <a:sym typeface="Times New Roman"/>
                        </a:rPr>
                        <a:t>(A &lt;= B) is true.</a:t>
                      </a:r>
                      <a:endParaRPr sz="1400" u="none" strike="noStrike" cap="none">
                        <a:latin typeface="Arial"/>
                        <a:ea typeface="Arial"/>
                        <a:cs typeface="Arial"/>
                        <a:sym typeface="Arial"/>
                      </a:endParaRPr>
                    </a:p>
                  </a:txBody>
                  <a:tcPr marL="59575" marR="59575" marT="59575" marB="59575" anchor="ctr">
                    <a:lnL w="12700" cap="flat" cmpd="sng">
                      <a:solidFill>
                        <a:srgbClr val="DDDDDD"/>
                      </a:solidFill>
                      <a:prstDash val="solid"/>
                      <a:round/>
                      <a:headEnd type="none" w="sm" len="sm"/>
                      <a:tailEnd type="none" w="sm" len="sm"/>
                    </a:lnL>
                    <a:lnR w="12700" cap="flat" cmpd="sng">
                      <a:solidFill>
                        <a:srgbClr val="DDDDDD"/>
                      </a:solidFill>
                      <a:prstDash val="solid"/>
                      <a:round/>
                      <a:headEnd type="none" w="sm" len="sm"/>
                      <a:tailEnd type="none" w="sm" len="sm"/>
                    </a:lnR>
                    <a:lnT w="12700" cap="flat" cmpd="sng">
                      <a:solidFill>
                        <a:srgbClr val="DDDDDD"/>
                      </a:solidFill>
                      <a:prstDash val="solid"/>
                      <a:round/>
                      <a:headEnd type="none" w="sm" len="sm"/>
                      <a:tailEnd type="none" w="sm" len="sm"/>
                    </a:lnT>
                    <a:lnB w="12700" cap="flat" cmpd="sng">
                      <a:solidFill>
                        <a:srgbClr val="DDDDDD"/>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457200" y="274638"/>
            <a:ext cx="8229600" cy="45719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sz="3600" b="1"/>
              <a:t/>
            </a:r>
            <a:br>
              <a:rPr lang="en-US" sz="3600" b="1"/>
            </a:br>
            <a:r>
              <a:rPr lang="en-US" sz="3600" b="1"/>
              <a:t>Object Oriented Programming (OOPs)</a:t>
            </a:r>
            <a:r>
              <a:rPr lang="en-US" b="1"/>
              <a:t/>
            </a:r>
            <a:br>
              <a:rPr lang="en-US" b="1"/>
            </a:br>
            <a:endParaRPr/>
          </a:p>
        </p:txBody>
      </p:sp>
      <p:sp>
        <p:nvSpPr>
          <p:cNvPr id="129" name="Google Shape;129;p16"/>
          <p:cNvSpPr txBox="1">
            <a:spLocks noGrp="1"/>
          </p:cNvSpPr>
          <p:nvPr>
            <p:ph type="body" idx="1"/>
          </p:nvPr>
        </p:nvSpPr>
        <p:spPr>
          <a:xfrm>
            <a:off x="457200" y="731838"/>
            <a:ext cx="8229600" cy="5745162"/>
          </a:xfrm>
          <a:prstGeom prst="rect">
            <a:avLst/>
          </a:prstGeom>
          <a:noFill/>
          <a:ln>
            <a:noFill/>
          </a:ln>
        </p:spPr>
        <p:txBody>
          <a:bodyPr spcFirstLastPara="1" wrap="square" lIns="91425" tIns="45700" rIns="91425" bIns="45700" anchor="t" anchorCtr="0">
            <a:normAutofit fontScale="85000" lnSpcReduction="20000"/>
          </a:bodyPr>
          <a:lstStyle/>
          <a:p>
            <a:pPr marL="182880" lvl="0" indent="-54927" algn="l" rtl="0">
              <a:lnSpc>
                <a:spcPct val="100000"/>
              </a:lnSpc>
              <a:spcBef>
                <a:spcPts val="0"/>
              </a:spcBef>
              <a:spcAft>
                <a:spcPts val="0"/>
              </a:spcAft>
              <a:buSzPct val="100000"/>
              <a:buNone/>
            </a:pPr>
            <a:endParaRPr sz="2600"/>
          </a:p>
          <a:p>
            <a:pPr marL="182880" lvl="0" indent="-182880" algn="l" rtl="0">
              <a:lnSpc>
                <a:spcPct val="100000"/>
              </a:lnSpc>
              <a:spcBef>
                <a:spcPts val="900"/>
              </a:spcBef>
              <a:spcAft>
                <a:spcPts val="0"/>
              </a:spcAft>
              <a:buSzPct val="100000"/>
              <a:buChar char="◦"/>
            </a:pPr>
            <a:r>
              <a:rPr lang="en-US" sz="2600"/>
              <a:t>OOPs refers to languages that uses objects in programming. </a:t>
            </a:r>
            <a:endParaRPr/>
          </a:p>
          <a:p>
            <a:pPr marL="182880" lvl="0" indent="-182880" algn="l" rtl="0">
              <a:lnSpc>
                <a:spcPct val="100000"/>
              </a:lnSpc>
              <a:spcBef>
                <a:spcPts val="900"/>
              </a:spcBef>
              <a:spcAft>
                <a:spcPts val="0"/>
              </a:spcAft>
              <a:buSzPct val="100000"/>
              <a:buChar char="◦"/>
            </a:pPr>
            <a:r>
              <a:rPr lang="en-US" sz="2600"/>
              <a:t>The main aim of OOP is to bind together the data and the functions .</a:t>
            </a:r>
            <a:endParaRPr/>
          </a:p>
          <a:p>
            <a:pPr marL="0" lvl="0" indent="0" algn="l" rtl="0">
              <a:lnSpc>
                <a:spcPct val="100000"/>
              </a:lnSpc>
              <a:spcBef>
                <a:spcPts val="900"/>
              </a:spcBef>
              <a:spcAft>
                <a:spcPts val="0"/>
              </a:spcAft>
              <a:buSzPct val="100000"/>
              <a:buNone/>
            </a:pPr>
            <a:endParaRPr sz="2600"/>
          </a:p>
          <a:p>
            <a:pPr marL="0" lvl="0" indent="0" algn="l" rtl="0">
              <a:lnSpc>
                <a:spcPct val="100000"/>
              </a:lnSpc>
              <a:spcBef>
                <a:spcPts val="900"/>
              </a:spcBef>
              <a:spcAft>
                <a:spcPts val="0"/>
              </a:spcAft>
              <a:buSzPct val="100000"/>
              <a:buNone/>
            </a:pPr>
            <a:r>
              <a:rPr lang="en-US" sz="2400" b="1"/>
              <a:t>OOPs Concepts:</a:t>
            </a:r>
            <a:endParaRPr sz="2400"/>
          </a:p>
          <a:p>
            <a:pPr marL="182880" lvl="0" indent="-182880" algn="l" rtl="0">
              <a:lnSpc>
                <a:spcPct val="100000"/>
              </a:lnSpc>
              <a:spcBef>
                <a:spcPts val="900"/>
              </a:spcBef>
              <a:spcAft>
                <a:spcPts val="0"/>
              </a:spcAft>
              <a:buSzPct val="100000"/>
              <a:buChar char="◦"/>
            </a:pPr>
            <a:r>
              <a:rPr lang="en-US" sz="3000" b="1" u="sng">
                <a:solidFill>
                  <a:schemeClr val="hlink"/>
                </a:solidFill>
                <a:hlinkClick r:id="rId3"/>
              </a:rPr>
              <a:t>Polymorphism</a:t>
            </a:r>
            <a:endParaRPr sz="3000" b="1"/>
          </a:p>
          <a:p>
            <a:pPr marL="182880" lvl="0" indent="-182880" algn="l" rtl="0">
              <a:lnSpc>
                <a:spcPct val="100000"/>
              </a:lnSpc>
              <a:spcBef>
                <a:spcPts val="900"/>
              </a:spcBef>
              <a:spcAft>
                <a:spcPts val="0"/>
              </a:spcAft>
              <a:buSzPct val="100000"/>
              <a:buChar char="◦"/>
            </a:pPr>
            <a:r>
              <a:rPr lang="en-US" sz="3000" b="1" u="sng">
                <a:solidFill>
                  <a:schemeClr val="hlink"/>
                </a:solidFill>
                <a:hlinkClick r:id="rId4"/>
              </a:rPr>
              <a:t>Inheritance</a:t>
            </a:r>
            <a:endParaRPr sz="3000" b="1"/>
          </a:p>
          <a:p>
            <a:pPr marL="182880" lvl="0" indent="-182880" algn="l" rtl="0">
              <a:lnSpc>
                <a:spcPct val="100000"/>
              </a:lnSpc>
              <a:spcBef>
                <a:spcPts val="900"/>
              </a:spcBef>
              <a:spcAft>
                <a:spcPts val="0"/>
              </a:spcAft>
              <a:buSzPct val="100000"/>
              <a:buChar char="◦"/>
            </a:pPr>
            <a:r>
              <a:rPr lang="en-US" sz="3000" b="1" u="sng">
                <a:solidFill>
                  <a:schemeClr val="hlink"/>
                </a:solidFill>
                <a:hlinkClick r:id="rId5"/>
              </a:rPr>
              <a:t>Encapsulation</a:t>
            </a:r>
            <a:endParaRPr sz="3000" b="1"/>
          </a:p>
          <a:p>
            <a:pPr marL="182880" lvl="0" indent="-182880" algn="l" rtl="0">
              <a:lnSpc>
                <a:spcPct val="100000"/>
              </a:lnSpc>
              <a:spcBef>
                <a:spcPts val="900"/>
              </a:spcBef>
              <a:spcAft>
                <a:spcPts val="0"/>
              </a:spcAft>
              <a:buSzPct val="100000"/>
              <a:buChar char="◦"/>
            </a:pPr>
            <a:r>
              <a:rPr lang="en-US" sz="3000" b="1" u="sng">
                <a:solidFill>
                  <a:schemeClr val="hlink"/>
                </a:solidFill>
                <a:hlinkClick r:id="rId6"/>
              </a:rPr>
              <a:t>Abstraction</a:t>
            </a:r>
            <a:endParaRPr sz="3000" b="1"/>
          </a:p>
          <a:p>
            <a:pPr marL="182880" lvl="0" indent="-182880" algn="l" rtl="0">
              <a:lnSpc>
                <a:spcPct val="100000"/>
              </a:lnSpc>
              <a:spcBef>
                <a:spcPts val="900"/>
              </a:spcBef>
              <a:spcAft>
                <a:spcPts val="0"/>
              </a:spcAft>
              <a:buSzPct val="100000"/>
              <a:buChar char="◦"/>
            </a:pPr>
            <a:r>
              <a:rPr lang="en-US" sz="3000" b="1" u="sng">
                <a:solidFill>
                  <a:schemeClr val="hlink"/>
                </a:solidFill>
                <a:hlinkClick r:id="rId7"/>
              </a:rPr>
              <a:t>Message Passing</a:t>
            </a:r>
            <a:endParaRPr sz="3000" b="1"/>
          </a:p>
          <a:p>
            <a:pPr marL="182880" lvl="0" indent="-182880" algn="l" rtl="0">
              <a:lnSpc>
                <a:spcPct val="100000"/>
              </a:lnSpc>
              <a:spcBef>
                <a:spcPts val="900"/>
              </a:spcBef>
              <a:spcAft>
                <a:spcPts val="0"/>
              </a:spcAft>
              <a:buSzPct val="100000"/>
              <a:buChar char="◦"/>
            </a:pPr>
            <a:r>
              <a:rPr lang="en-US" sz="3000" b="1" u="sng">
                <a:solidFill>
                  <a:schemeClr val="hlink"/>
                </a:solidFill>
                <a:hlinkClick r:id="rId8"/>
              </a:rPr>
              <a:t>Class</a:t>
            </a:r>
            <a:endParaRPr sz="3000" b="1"/>
          </a:p>
          <a:p>
            <a:pPr marL="182880" lvl="0" indent="-182880" algn="l" rtl="0">
              <a:lnSpc>
                <a:spcPct val="100000"/>
              </a:lnSpc>
              <a:spcBef>
                <a:spcPts val="900"/>
              </a:spcBef>
              <a:spcAft>
                <a:spcPts val="0"/>
              </a:spcAft>
              <a:buSzPct val="100000"/>
              <a:buChar char="◦"/>
            </a:pPr>
            <a:r>
              <a:rPr lang="en-US" sz="3000" b="1" u="sng">
                <a:solidFill>
                  <a:schemeClr val="hlink"/>
                </a:solidFill>
                <a:hlinkClick r:id="rId8"/>
              </a:rPr>
              <a:t>Object</a:t>
            </a:r>
            <a:endParaRPr sz="3000" b="1"/>
          </a:p>
          <a:p>
            <a:pPr marL="182880" lvl="0" indent="-182880" algn="l" rtl="0">
              <a:lnSpc>
                <a:spcPct val="100000"/>
              </a:lnSpc>
              <a:spcBef>
                <a:spcPts val="900"/>
              </a:spcBef>
              <a:spcAft>
                <a:spcPts val="0"/>
              </a:spcAft>
              <a:buSzPct val="100000"/>
              <a:buChar char="◦"/>
            </a:pPr>
            <a:r>
              <a:rPr lang="en-US" sz="3000" b="1" u="sng">
                <a:solidFill>
                  <a:schemeClr val="hlink"/>
                </a:solidFill>
                <a:hlinkClick r:id="rId9"/>
              </a:rPr>
              <a:t>Method</a:t>
            </a:r>
            <a:endParaRPr sz="3000" b="1"/>
          </a:p>
          <a:p>
            <a:pPr marL="182880" lvl="0" indent="-35242" algn="l" rtl="0">
              <a:lnSpc>
                <a:spcPct val="100000"/>
              </a:lnSpc>
              <a:spcBef>
                <a:spcPts val="900"/>
              </a:spcBef>
              <a:spcAft>
                <a:spcPts val="0"/>
              </a:spcAft>
              <a:buSzPct val="100000"/>
              <a:buNone/>
            </a:pPr>
            <a:endParaRPr sz="3000" b="1"/>
          </a:p>
          <a:p>
            <a:pPr marL="182880" lvl="0" indent="-94297" algn="l" rtl="0">
              <a:lnSpc>
                <a:spcPct val="100000"/>
              </a:lnSpc>
              <a:spcBef>
                <a:spcPts val="900"/>
              </a:spcBef>
              <a:spcAft>
                <a:spcPts val="0"/>
              </a:spcAft>
              <a:buSzPct val="1000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6"/>
          <p:cNvSpPr txBox="1">
            <a:spLocks noGrp="1"/>
          </p:cNvSpPr>
          <p:nvPr>
            <p:ph type="title"/>
          </p:nvPr>
        </p:nvSpPr>
        <p:spPr>
          <a:xfrm>
            <a:off x="731520" y="642594"/>
            <a:ext cx="7680960" cy="34800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a:t>The Relational Operators</a:t>
            </a:r>
            <a:endParaRPr/>
          </a:p>
        </p:txBody>
      </p:sp>
      <p:pic>
        <p:nvPicPr>
          <p:cNvPr id="380" name="Google Shape;380;p56"/>
          <p:cNvPicPr preferRelativeResize="0">
            <a:picLocks noGrp="1"/>
          </p:cNvPicPr>
          <p:nvPr>
            <p:ph type="body" idx="1"/>
          </p:nvPr>
        </p:nvPicPr>
        <p:blipFill rotWithShape="1">
          <a:blip r:embed="rId3">
            <a:alphaModFix/>
          </a:blip>
          <a:srcRect/>
          <a:stretch/>
        </p:blipFill>
        <p:spPr>
          <a:xfrm>
            <a:off x="380683" y="1524000"/>
            <a:ext cx="4008438" cy="4876800"/>
          </a:xfrm>
          <a:prstGeom prst="rect">
            <a:avLst/>
          </a:prstGeom>
          <a:noFill/>
          <a:ln>
            <a:noFill/>
          </a:ln>
        </p:spPr>
      </p:pic>
      <p:sp>
        <p:nvSpPr>
          <p:cNvPr id="381" name="Google Shape;381;p56"/>
          <p:cNvSpPr txBox="1">
            <a:spLocks noGrp="1"/>
          </p:cNvSpPr>
          <p:nvPr>
            <p:ph type="body" idx="2"/>
          </p:nvPr>
        </p:nvSpPr>
        <p:spPr>
          <a:xfrm>
            <a:off x="4754880" y="2103120"/>
            <a:ext cx="36576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Output</a:t>
            </a:r>
            <a:endParaRPr/>
          </a:p>
          <a:p>
            <a:pPr marL="182880" lvl="0" indent="-182880" algn="l" rtl="0">
              <a:lnSpc>
                <a:spcPct val="100000"/>
              </a:lnSpc>
              <a:spcBef>
                <a:spcPts val="900"/>
              </a:spcBef>
              <a:spcAft>
                <a:spcPts val="0"/>
              </a:spcAft>
              <a:buSzPts val="1800"/>
              <a:buChar char="◦"/>
            </a:pPr>
            <a:r>
              <a:rPr lang="en-US"/>
              <a:t>a == b = false</a:t>
            </a:r>
            <a:endParaRPr/>
          </a:p>
          <a:p>
            <a:pPr marL="182880" lvl="0" indent="-182880" algn="l" rtl="0">
              <a:lnSpc>
                <a:spcPct val="100000"/>
              </a:lnSpc>
              <a:spcBef>
                <a:spcPts val="900"/>
              </a:spcBef>
              <a:spcAft>
                <a:spcPts val="0"/>
              </a:spcAft>
              <a:buSzPts val="1800"/>
              <a:buChar char="◦"/>
            </a:pPr>
            <a:r>
              <a:rPr lang="en-US"/>
              <a:t>a != b = true</a:t>
            </a:r>
            <a:endParaRPr/>
          </a:p>
          <a:p>
            <a:pPr marL="182880" lvl="0" indent="-182880" algn="l" rtl="0">
              <a:lnSpc>
                <a:spcPct val="100000"/>
              </a:lnSpc>
              <a:spcBef>
                <a:spcPts val="900"/>
              </a:spcBef>
              <a:spcAft>
                <a:spcPts val="0"/>
              </a:spcAft>
              <a:buSzPts val="1800"/>
              <a:buChar char="◦"/>
            </a:pPr>
            <a:r>
              <a:rPr lang="en-US"/>
              <a:t>a &gt; b = false</a:t>
            </a:r>
            <a:endParaRPr/>
          </a:p>
          <a:p>
            <a:pPr marL="182880" lvl="0" indent="-182880" algn="l" rtl="0">
              <a:lnSpc>
                <a:spcPct val="100000"/>
              </a:lnSpc>
              <a:spcBef>
                <a:spcPts val="900"/>
              </a:spcBef>
              <a:spcAft>
                <a:spcPts val="0"/>
              </a:spcAft>
              <a:buSzPts val="1800"/>
              <a:buChar char="◦"/>
            </a:pPr>
            <a:r>
              <a:rPr lang="en-US"/>
              <a:t>a &lt; b = true</a:t>
            </a:r>
            <a:endParaRPr/>
          </a:p>
          <a:p>
            <a:pPr marL="182880" lvl="0" indent="-182880" algn="l" rtl="0">
              <a:lnSpc>
                <a:spcPct val="100000"/>
              </a:lnSpc>
              <a:spcBef>
                <a:spcPts val="900"/>
              </a:spcBef>
              <a:spcAft>
                <a:spcPts val="0"/>
              </a:spcAft>
              <a:buSzPts val="1800"/>
              <a:buChar char="◦"/>
            </a:pPr>
            <a:r>
              <a:rPr lang="en-US"/>
              <a:t>b &gt;= a = true</a:t>
            </a:r>
            <a:endParaRPr/>
          </a:p>
          <a:p>
            <a:pPr marL="182880" lvl="0" indent="-182880" algn="l" rtl="0">
              <a:lnSpc>
                <a:spcPct val="100000"/>
              </a:lnSpc>
              <a:spcBef>
                <a:spcPts val="900"/>
              </a:spcBef>
              <a:spcAft>
                <a:spcPts val="0"/>
              </a:spcAft>
              <a:buSzPts val="1800"/>
              <a:buChar char="◦"/>
            </a:pPr>
            <a:r>
              <a:rPr lang="en-US"/>
              <a:t>b &lt;= a = false</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7"/>
          <p:cNvSpPr txBox="1">
            <a:spLocks noGrp="1"/>
          </p:cNvSpPr>
          <p:nvPr>
            <p:ph type="title"/>
          </p:nvPr>
        </p:nvSpPr>
        <p:spPr>
          <a:xfrm>
            <a:off x="731520" y="3810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The Bitwise Operators</a:t>
            </a:r>
            <a:br>
              <a:rPr lang="en-US" b="1"/>
            </a:br>
            <a:endParaRPr/>
          </a:p>
        </p:txBody>
      </p:sp>
      <p:sp>
        <p:nvSpPr>
          <p:cNvPr id="387" name="Google Shape;387;p57"/>
          <p:cNvSpPr txBox="1">
            <a:spLocks noGrp="1"/>
          </p:cNvSpPr>
          <p:nvPr>
            <p:ph type="body" idx="1"/>
          </p:nvPr>
        </p:nvSpPr>
        <p:spPr>
          <a:xfrm>
            <a:off x="228600" y="838200"/>
            <a:ext cx="8610600" cy="60198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a:t>Java defines several bitwise operators, which can be applied to the integer types, long, int, short, char, and byte.</a:t>
            </a:r>
            <a:endParaRPr/>
          </a:p>
          <a:p>
            <a:pPr marL="182880" lvl="0" indent="-182880" algn="l" rtl="0">
              <a:lnSpc>
                <a:spcPct val="100000"/>
              </a:lnSpc>
              <a:spcBef>
                <a:spcPts val="900"/>
              </a:spcBef>
              <a:spcAft>
                <a:spcPts val="0"/>
              </a:spcAft>
              <a:buSzPts val="2400"/>
              <a:buChar char="◦"/>
            </a:pPr>
            <a:r>
              <a:rPr lang="en-US" sz="2400"/>
              <a:t>Bitwise operator works on bits and performs bit-by-bit operation. Assume if </a:t>
            </a:r>
            <a:r>
              <a:rPr lang="en-US" sz="2400" b="1"/>
              <a:t>a = 60 </a:t>
            </a:r>
            <a:r>
              <a:rPr lang="en-US" sz="2400"/>
              <a:t>and </a:t>
            </a:r>
            <a:r>
              <a:rPr lang="en-US" sz="2400" b="1"/>
              <a:t>b = 13</a:t>
            </a:r>
            <a:r>
              <a:rPr lang="en-US" sz="2400"/>
              <a:t>; now in binary format they will be as follows −</a:t>
            </a:r>
            <a:endParaRPr/>
          </a:p>
          <a:p>
            <a:pPr marL="182880" lvl="0" indent="-182880" algn="l" rtl="0">
              <a:lnSpc>
                <a:spcPct val="100000"/>
              </a:lnSpc>
              <a:spcBef>
                <a:spcPts val="900"/>
              </a:spcBef>
              <a:spcAft>
                <a:spcPts val="0"/>
              </a:spcAft>
              <a:buSzPts val="2400"/>
              <a:buChar char="◦"/>
            </a:pPr>
            <a:r>
              <a:rPr lang="en-US" sz="2400" b="1"/>
              <a:t>a =      0011 1100</a:t>
            </a:r>
            <a:endParaRPr/>
          </a:p>
          <a:p>
            <a:pPr marL="182880" lvl="0" indent="-182880" algn="l" rtl="0">
              <a:lnSpc>
                <a:spcPct val="100000"/>
              </a:lnSpc>
              <a:spcBef>
                <a:spcPts val="900"/>
              </a:spcBef>
              <a:spcAft>
                <a:spcPts val="0"/>
              </a:spcAft>
              <a:buSzPts val="2400"/>
              <a:buChar char="◦"/>
            </a:pPr>
            <a:r>
              <a:rPr lang="en-US" sz="2400" b="1"/>
              <a:t>b =      0000 1101</a:t>
            </a:r>
            <a:endParaRPr/>
          </a:p>
          <a:p>
            <a:pPr marL="182880" lvl="0" indent="-182880" algn="l" rtl="0">
              <a:lnSpc>
                <a:spcPct val="100000"/>
              </a:lnSpc>
              <a:spcBef>
                <a:spcPts val="900"/>
              </a:spcBef>
              <a:spcAft>
                <a:spcPts val="0"/>
              </a:spcAft>
              <a:buSzPts val="2400"/>
              <a:buChar char="◦"/>
            </a:pPr>
            <a:r>
              <a:rPr lang="en-US" sz="2400"/>
              <a:t>---------------------------------</a:t>
            </a:r>
            <a:endParaRPr/>
          </a:p>
          <a:p>
            <a:pPr marL="182880" lvl="0" indent="-182880" algn="l" rtl="0">
              <a:lnSpc>
                <a:spcPct val="100000"/>
              </a:lnSpc>
              <a:spcBef>
                <a:spcPts val="900"/>
              </a:spcBef>
              <a:spcAft>
                <a:spcPts val="0"/>
              </a:spcAft>
              <a:buSzPts val="2400"/>
              <a:buChar char="◦"/>
            </a:pPr>
            <a:r>
              <a:rPr lang="en-US" sz="2400" b="1"/>
              <a:t>a&amp;b = 0000 1100</a:t>
            </a:r>
            <a:endParaRPr/>
          </a:p>
          <a:p>
            <a:pPr marL="182880" lvl="0" indent="-182880" algn="l" rtl="0">
              <a:lnSpc>
                <a:spcPct val="100000"/>
              </a:lnSpc>
              <a:spcBef>
                <a:spcPts val="900"/>
              </a:spcBef>
              <a:spcAft>
                <a:spcPts val="0"/>
              </a:spcAft>
              <a:buSzPts val="2400"/>
              <a:buChar char="◦"/>
            </a:pPr>
            <a:r>
              <a:rPr lang="en-US" sz="2400" b="1"/>
              <a:t>a|b = 0011 1101</a:t>
            </a:r>
            <a:endParaRPr/>
          </a:p>
          <a:p>
            <a:pPr marL="182880" lvl="0" indent="-182880" algn="l" rtl="0">
              <a:lnSpc>
                <a:spcPct val="100000"/>
              </a:lnSpc>
              <a:spcBef>
                <a:spcPts val="900"/>
              </a:spcBef>
              <a:spcAft>
                <a:spcPts val="0"/>
              </a:spcAft>
              <a:buSzPts val="2400"/>
              <a:buChar char="◦"/>
            </a:pPr>
            <a:r>
              <a:rPr lang="en-US" sz="2400" b="1"/>
              <a:t>a^b = 0011 0001</a:t>
            </a:r>
            <a:endParaRPr/>
          </a:p>
          <a:p>
            <a:pPr marL="182880" lvl="0" indent="-182880" algn="l" rtl="0">
              <a:lnSpc>
                <a:spcPct val="100000"/>
              </a:lnSpc>
              <a:spcBef>
                <a:spcPts val="900"/>
              </a:spcBef>
              <a:spcAft>
                <a:spcPts val="0"/>
              </a:spcAft>
              <a:buSzPts val="2400"/>
              <a:buChar char="◦"/>
            </a:pPr>
            <a:r>
              <a:rPr lang="en-US" sz="2400" b="1"/>
              <a:t>~a  = 1100 0011</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8"/>
          <p:cNvSpPr txBox="1">
            <a:spLocks noGrp="1"/>
          </p:cNvSpPr>
          <p:nvPr>
            <p:ph type="title"/>
          </p:nvPr>
        </p:nvSpPr>
        <p:spPr>
          <a:xfrm>
            <a:off x="731520" y="228600"/>
            <a:ext cx="7680960" cy="457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The Bitwise Operators</a:t>
            </a:r>
            <a:endParaRPr/>
          </a:p>
        </p:txBody>
      </p:sp>
      <p:pic>
        <p:nvPicPr>
          <p:cNvPr id="393" name="Google Shape;393;p58"/>
          <p:cNvPicPr preferRelativeResize="0">
            <a:picLocks noGrp="1"/>
          </p:cNvPicPr>
          <p:nvPr>
            <p:ph type="body" idx="1"/>
          </p:nvPr>
        </p:nvPicPr>
        <p:blipFill rotWithShape="1">
          <a:blip r:embed="rId3">
            <a:alphaModFix/>
          </a:blip>
          <a:srcRect/>
          <a:stretch/>
        </p:blipFill>
        <p:spPr>
          <a:xfrm>
            <a:off x="0" y="1219200"/>
            <a:ext cx="8458199" cy="5334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0"/>
          <p:cNvSpPr txBox="1">
            <a:spLocks noGrp="1"/>
          </p:cNvSpPr>
          <p:nvPr>
            <p:ph type="title"/>
          </p:nvPr>
        </p:nvSpPr>
        <p:spPr>
          <a:xfrm>
            <a:off x="731520" y="457200"/>
            <a:ext cx="7680960" cy="609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800"/>
              <a:buFont typeface="Arial"/>
              <a:buNone/>
            </a:pPr>
            <a:r>
              <a:rPr lang="en-US" sz="2800" b="1"/>
              <a:t>The Bitwise Operators</a:t>
            </a:r>
            <a:endParaRPr sz="2800"/>
          </a:p>
        </p:txBody>
      </p:sp>
      <p:sp>
        <p:nvSpPr>
          <p:cNvPr id="405" name="Google Shape;405;p60"/>
          <p:cNvSpPr txBox="1">
            <a:spLocks noGrp="1"/>
          </p:cNvSpPr>
          <p:nvPr>
            <p:ph type="body" idx="2"/>
          </p:nvPr>
        </p:nvSpPr>
        <p:spPr>
          <a:xfrm>
            <a:off x="4754880" y="1524000"/>
            <a:ext cx="3657600" cy="45110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b="1"/>
              <a:t>Output</a:t>
            </a:r>
            <a:endParaRPr b="1"/>
          </a:p>
          <a:p>
            <a:pPr marL="182880" lvl="0" indent="-182880" algn="l" rtl="0">
              <a:lnSpc>
                <a:spcPct val="100000"/>
              </a:lnSpc>
              <a:spcBef>
                <a:spcPts val="900"/>
              </a:spcBef>
              <a:spcAft>
                <a:spcPts val="0"/>
              </a:spcAft>
              <a:buSzPts val="1800"/>
              <a:buChar char="◦"/>
            </a:pPr>
            <a:r>
              <a:rPr lang="en-US"/>
              <a:t>a &amp; b = 12</a:t>
            </a:r>
            <a:endParaRPr/>
          </a:p>
          <a:p>
            <a:pPr marL="182880" lvl="0" indent="-182880" algn="l" rtl="0">
              <a:lnSpc>
                <a:spcPct val="100000"/>
              </a:lnSpc>
              <a:spcBef>
                <a:spcPts val="900"/>
              </a:spcBef>
              <a:spcAft>
                <a:spcPts val="0"/>
              </a:spcAft>
              <a:buSzPts val="1800"/>
              <a:buChar char="◦"/>
            </a:pPr>
            <a:r>
              <a:rPr lang="en-US"/>
              <a:t>a | b = 61</a:t>
            </a:r>
            <a:endParaRPr/>
          </a:p>
          <a:p>
            <a:pPr marL="182880" lvl="0" indent="-182880" algn="l" rtl="0">
              <a:lnSpc>
                <a:spcPct val="100000"/>
              </a:lnSpc>
              <a:spcBef>
                <a:spcPts val="900"/>
              </a:spcBef>
              <a:spcAft>
                <a:spcPts val="0"/>
              </a:spcAft>
              <a:buSzPts val="1800"/>
              <a:buChar char="◦"/>
            </a:pPr>
            <a:r>
              <a:rPr lang="en-US"/>
              <a:t>a ^ b = 49</a:t>
            </a:r>
            <a:endParaRPr/>
          </a:p>
          <a:p>
            <a:pPr marL="182880" lvl="0" indent="-182880" algn="l" rtl="0">
              <a:lnSpc>
                <a:spcPct val="100000"/>
              </a:lnSpc>
              <a:spcBef>
                <a:spcPts val="900"/>
              </a:spcBef>
              <a:spcAft>
                <a:spcPts val="0"/>
              </a:spcAft>
              <a:buSzPts val="1800"/>
              <a:buChar char="◦"/>
            </a:pPr>
            <a:r>
              <a:rPr lang="en-US"/>
              <a:t>~a = -61</a:t>
            </a:r>
            <a:endParaRPr/>
          </a:p>
          <a:p>
            <a:pPr marL="182880" lvl="0" indent="-182880" algn="l" rtl="0">
              <a:lnSpc>
                <a:spcPct val="100000"/>
              </a:lnSpc>
              <a:spcBef>
                <a:spcPts val="900"/>
              </a:spcBef>
              <a:spcAft>
                <a:spcPts val="0"/>
              </a:spcAft>
              <a:buSzPts val="1800"/>
              <a:buChar char="◦"/>
            </a:pPr>
            <a:r>
              <a:rPr lang="en-US"/>
              <a:t>a &lt;&lt; 2 = 240</a:t>
            </a:r>
            <a:endParaRPr/>
          </a:p>
          <a:p>
            <a:pPr marL="182880" lvl="0" indent="-182880" algn="l" rtl="0">
              <a:lnSpc>
                <a:spcPct val="100000"/>
              </a:lnSpc>
              <a:spcBef>
                <a:spcPts val="900"/>
              </a:spcBef>
              <a:spcAft>
                <a:spcPts val="0"/>
              </a:spcAft>
              <a:buSzPts val="1800"/>
              <a:buChar char="◦"/>
            </a:pPr>
            <a:r>
              <a:rPr lang="en-US"/>
              <a:t>a &gt;&gt;2  = 15</a:t>
            </a:r>
            <a:endParaRPr/>
          </a:p>
        </p:txBody>
      </p:sp>
      <p:pic>
        <p:nvPicPr>
          <p:cNvPr id="406" name="Google Shape;406;p60"/>
          <p:cNvPicPr preferRelativeResize="0">
            <a:picLocks noGrp="1"/>
          </p:cNvPicPr>
          <p:nvPr>
            <p:ph type="body" idx="1"/>
          </p:nvPr>
        </p:nvPicPr>
        <p:blipFill rotWithShape="1">
          <a:blip r:embed="rId3">
            <a:alphaModFix/>
          </a:blip>
          <a:srcRect/>
          <a:stretch/>
        </p:blipFill>
        <p:spPr>
          <a:xfrm>
            <a:off x="731838" y="1219200"/>
            <a:ext cx="3657600" cy="5334000"/>
          </a:xfrm>
          <a:prstGeom prst="rect">
            <a:avLst/>
          </a:prstGeom>
          <a:noFill/>
          <a:ln>
            <a:noFill/>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1"/>
          <p:cNvSpPr txBox="1">
            <a:spLocks noGrp="1"/>
          </p:cNvSpPr>
          <p:nvPr>
            <p:ph type="title"/>
          </p:nvPr>
        </p:nvSpPr>
        <p:spPr>
          <a:xfrm>
            <a:off x="731520" y="381000"/>
            <a:ext cx="7680960" cy="533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
            </a:r>
            <a:br>
              <a:rPr lang="en-US"/>
            </a:br>
            <a:r>
              <a:rPr lang="en-US"/>
              <a:t>The Logical Operators</a:t>
            </a:r>
            <a:r>
              <a:rPr lang="en-US" b="1"/>
              <a:t/>
            </a:r>
            <a:br>
              <a:rPr lang="en-US" b="1"/>
            </a:br>
            <a:endParaRPr/>
          </a:p>
        </p:txBody>
      </p:sp>
      <p:pic>
        <p:nvPicPr>
          <p:cNvPr id="412" name="Google Shape;412;p61"/>
          <p:cNvPicPr preferRelativeResize="0">
            <a:picLocks noGrp="1"/>
          </p:cNvPicPr>
          <p:nvPr>
            <p:ph type="body" idx="1"/>
          </p:nvPr>
        </p:nvPicPr>
        <p:blipFill rotWithShape="1">
          <a:blip r:embed="rId3">
            <a:alphaModFix/>
          </a:blip>
          <a:srcRect/>
          <a:stretch/>
        </p:blipFill>
        <p:spPr>
          <a:xfrm>
            <a:off x="533400" y="1680216"/>
            <a:ext cx="8000999" cy="441578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2"/>
          <p:cNvSpPr txBox="1">
            <a:spLocks noGrp="1"/>
          </p:cNvSpPr>
          <p:nvPr>
            <p:ph type="title"/>
          </p:nvPr>
        </p:nvSpPr>
        <p:spPr>
          <a:xfrm>
            <a:off x="731520" y="642594"/>
            <a:ext cx="7680960" cy="1371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t>The Logical Operators</a:t>
            </a:r>
            <a:endParaRPr/>
          </a:p>
        </p:txBody>
      </p:sp>
      <p:sp>
        <p:nvSpPr>
          <p:cNvPr id="418" name="Google Shape;418;p62"/>
          <p:cNvSpPr txBox="1">
            <a:spLocks noGrp="1"/>
          </p:cNvSpPr>
          <p:nvPr>
            <p:ph type="body" idx="1"/>
          </p:nvPr>
        </p:nvSpPr>
        <p:spPr>
          <a:xfrm>
            <a:off x="731520" y="2103120"/>
            <a:ext cx="3657600" cy="3931920"/>
          </a:xfrm>
          <a:prstGeom prst="rect">
            <a:avLst/>
          </a:prstGeom>
          <a:noFill/>
          <a:ln>
            <a:noFill/>
          </a:ln>
        </p:spPr>
        <p:txBody>
          <a:bodyPr spcFirstLastPara="1" wrap="square" lIns="91425" tIns="45700" rIns="91425" bIns="45700" anchor="t" anchorCtr="0">
            <a:normAutofit/>
          </a:bodyPr>
          <a:lstStyle/>
          <a:p>
            <a:pPr marL="182880" lvl="0" indent="-68579" algn="l" rtl="0">
              <a:lnSpc>
                <a:spcPct val="100000"/>
              </a:lnSpc>
              <a:spcBef>
                <a:spcPts val="0"/>
              </a:spcBef>
              <a:spcAft>
                <a:spcPts val="0"/>
              </a:spcAft>
              <a:buSzPts val="1800"/>
              <a:buNone/>
            </a:pPr>
            <a:endParaRPr/>
          </a:p>
        </p:txBody>
      </p:sp>
      <p:sp>
        <p:nvSpPr>
          <p:cNvPr id="419" name="Google Shape;419;p62"/>
          <p:cNvSpPr txBox="1">
            <a:spLocks noGrp="1"/>
          </p:cNvSpPr>
          <p:nvPr>
            <p:ph type="body" idx="2"/>
          </p:nvPr>
        </p:nvSpPr>
        <p:spPr>
          <a:xfrm>
            <a:off x="4754880" y="2103120"/>
            <a:ext cx="3657600" cy="393192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None/>
            </a:pPr>
            <a:r>
              <a:rPr lang="en-US" b="1"/>
              <a:t>Output</a:t>
            </a:r>
            <a:endParaRPr b="1"/>
          </a:p>
          <a:p>
            <a:pPr marL="182880" lvl="0" indent="-182880" algn="l" rtl="0">
              <a:lnSpc>
                <a:spcPct val="100000"/>
              </a:lnSpc>
              <a:spcBef>
                <a:spcPts val="900"/>
              </a:spcBef>
              <a:spcAft>
                <a:spcPts val="0"/>
              </a:spcAft>
              <a:buSzPts val="1800"/>
              <a:buNone/>
            </a:pPr>
            <a:r>
              <a:rPr lang="en-US"/>
              <a:t>a &amp;&amp; b = false</a:t>
            </a:r>
            <a:endParaRPr/>
          </a:p>
          <a:p>
            <a:pPr marL="182880" lvl="0" indent="-182880" algn="l" rtl="0">
              <a:lnSpc>
                <a:spcPct val="100000"/>
              </a:lnSpc>
              <a:spcBef>
                <a:spcPts val="900"/>
              </a:spcBef>
              <a:spcAft>
                <a:spcPts val="0"/>
              </a:spcAft>
              <a:buSzPts val="1800"/>
              <a:buNone/>
            </a:pPr>
            <a:r>
              <a:rPr lang="en-US"/>
              <a:t>a || b = true!</a:t>
            </a:r>
            <a:endParaRPr/>
          </a:p>
          <a:p>
            <a:pPr marL="182880" lvl="0" indent="-182880" algn="l" rtl="0">
              <a:lnSpc>
                <a:spcPct val="100000"/>
              </a:lnSpc>
              <a:spcBef>
                <a:spcPts val="900"/>
              </a:spcBef>
              <a:spcAft>
                <a:spcPts val="0"/>
              </a:spcAft>
              <a:buSzPts val="1800"/>
              <a:buNone/>
            </a:pPr>
            <a:r>
              <a:rPr lang="en-US"/>
              <a:t>(a &amp;&amp; b) = true</a:t>
            </a:r>
            <a:endParaRPr/>
          </a:p>
        </p:txBody>
      </p:sp>
      <p:pic>
        <p:nvPicPr>
          <p:cNvPr id="420" name="Google Shape;420;p62"/>
          <p:cNvPicPr preferRelativeResize="0"/>
          <p:nvPr/>
        </p:nvPicPr>
        <p:blipFill rotWithShape="1">
          <a:blip r:embed="rId3">
            <a:alphaModFix/>
          </a:blip>
          <a:srcRect/>
          <a:stretch/>
        </p:blipFill>
        <p:spPr>
          <a:xfrm>
            <a:off x="457200" y="2266950"/>
            <a:ext cx="3428999" cy="3752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3"/>
          <p:cNvSpPr txBox="1">
            <a:spLocks noGrp="1"/>
          </p:cNvSpPr>
          <p:nvPr>
            <p:ph type="title"/>
          </p:nvPr>
        </p:nvSpPr>
        <p:spPr>
          <a:xfrm>
            <a:off x="731520" y="642594"/>
            <a:ext cx="7680960" cy="19560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3600"/>
              <a:t>The Assignment Operators</a:t>
            </a:r>
            <a:r>
              <a:rPr lang="en-US" b="1"/>
              <a:t/>
            </a:r>
            <a:br>
              <a:rPr lang="en-US" b="1"/>
            </a:br>
            <a:endParaRPr/>
          </a:p>
        </p:txBody>
      </p:sp>
      <p:pic>
        <p:nvPicPr>
          <p:cNvPr id="426" name="Google Shape;426;p63"/>
          <p:cNvPicPr preferRelativeResize="0">
            <a:picLocks noGrp="1"/>
          </p:cNvPicPr>
          <p:nvPr>
            <p:ph type="body" idx="1"/>
          </p:nvPr>
        </p:nvPicPr>
        <p:blipFill rotWithShape="1">
          <a:blip r:embed="rId3">
            <a:alphaModFix/>
          </a:blip>
          <a:srcRect/>
          <a:stretch/>
        </p:blipFill>
        <p:spPr>
          <a:xfrm>
            <a:off x="381000" y="1219200"/>
            <a:ext cx="8229600" cy="52578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4"/>
          <p:cNvSpPr txBox="1">
            <a:spLocks noGrp="1"/>
          </p:cNvSpPr>
          <p:nvPr>
            <p:ph type="title"/>
          </p:nvPr>
        </p:nvSpPr>
        <p:spPr>
          <a:xfrm>
            <a:off x="731520" y="304800"/>
            <a:ext cx="7680960" cy="381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62626"/>
              </a:buClr>
              <a:buSzPts val="3200"/>
              <a:buFont typeface="Arial"/>
              <a:buNone/>
            </a:pPr>
            <a:r>
              <a:rPr lang="en-US" sz="3200"/>
              <a:t>The Assignment Operators</a:t>
            </a:r>
            <a:endParaRPr sz="3200"/>
          </a:p>
        </p:txBody>
      </p:sp>
      <p:sp>
        <p:nvSpPr>
          <p:cNvPr id="432" name="Google Shape;432;p64"/>
          <p:cNvSpPr txBox="1">
            <a:spLocks noGrp="1"/>
          </p:cNvSpPr>
          <p:nvPr>
            <p:ph type="body" idx="2"/>
          </p:nvPr>
        </p:nvSpPr>
        <p:spPr>
          <a:xfrm>
            <a:off x="5867400" y="914400"/>
            <a:ext cx="2545080" cy="51206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c = a + b = 30</a:t>
            </a:r>
            <a:endParaRPr/>
          </a:p>
          <a:p>
            <a:pPr marL="182880" lvl="0" indent="-182880" algn="l" rtl="0">
              <a:lnSpc>
                <a:spcPct val="100000"/>
              </a:lnSpc>
              <a:spcBef>
                <a:spcPts val="900"/>
              </a:spcBef>
              <a:spcAft>
                <a:spcPts val="0"/>
              </a:spcAft>
              <a:buSzPts val="1800"/>
              <a:buChar char="◦"/>
            </a:pPr>
            <a:r>
              <a:rPr lang="en-US"/>
              <a:t>c += a  = 40</a:t>
            </a:r>
            <a:endParaRPr/>
          </a:p>
          <a:p>
            <a:pPr marL="182880" lvl="0" indent="-182880" algn="l" rtl="0">
              <a:lnSpc>
                <a:spcPct val="100000"/>
              </a:lnSpc>
              <a:spcBef>
                <a:spcPts val="900"/>
              </a:spcBef>
              <a:spcAft>
                <a:spcPts val="0"/>
              </a:spcAft>
              <a:buSzPts val="1800"/>
              <a:buChar char="◦"/>
            </a:pPr>
            <a:r>
              <a:rPr lang="en-US"/>
              <a:t>c -= a = 30</a:t>
            </a:r>
            <a:endParaRPr/>
          </a:p>
          <a:p>
            <a:pPr marL="182880" lvl="0" indent="-182880" algn="l" rtl="0">
              <a:lnSpc>
                <a:spcPct val="100000"/>
              </a:lnSpc>
              <a:spcBef>
                <a:spcPts val="900"/>
              </a:spcBef>
              <a:spcAft>
                <a:spcPts val="0"/>
              </a:spcAft>
              <a:buSzPts val="1800"/>
              <a:buChar char="◦"/>
            </a:pPr>
            <a:r>
              <a:rPr lang="en-US"/>
              <a:t>c *= a = 300</a:t>
            </a:r>
            <a:endParaRPr/>
          </a:p>
          <a:p>
            <a:pPr marL="182880" lvl="0" indent="-182880" algn="l" rtl="0">
              <a:lnSpc>
                <a:spcPct val="100000"/>
              </a:lnSpc>
              <a:spcBef>
                <a:spcPts val="900"/>
              </a:spcBef>
              <a:spcAft>
                <a:spcPts val="0"/>
              </a:spcAft>
              <a:buSzPts val="1800"/>
              <a:buChar char="◦"/>
            </a:pPr>
            <a:r>
              <a:rPr lang="en-US"/>
              <a:t>c /= a = 1</a:t>
            </a:r>
            <a:endParaRPr/>
          </a:p>
          <a:p>
            <a:pPr marL="182880" lvl="0" indent="-182880" algn="l" rtl="0">
              <a:lnSpc>
                <a:spcPct val="100000"/>
              </a:lnSpc>
              <a:spcBef>
                <a:spcPts val="900"/>
              </a:spcBef>
              <a:spcAft>
                <a:spcPts val="0"/>
              </a:spcAft>
              <a:buSzPts val="1800"/>
              <a:buChar char="◦"/>
            </a:pPr>
            <a:r>
              <a:rPr lang="en-US"/>
              <a:t>c %= a  = 5</a:t>
            </a:r>
            <a:endParaRPr/>
          </a:p>
          <a:p>
            <a:pPr marL="182880" lvl="0" indent="-182880" algn="l" rtl="0">
              <a:lnSpc>
                <a:spcPct val="100000"/>
              </a:lnSpc>
              <a:spcBef>
                <a:spcPts val="900"/>
              </a:spcBef>
              <a:spcAft>
                <a:spcPts val="0"/>
              </a:spcAft>
              <a:buSzPts val="1800"/>
              <a:buChar char="◦"/>
            </a:pPr>
            <a:r>
              <a:rPr lang="en-US"/>
              <a:t>c &lt;&lt;= 2 = 20</a:t>
            </a:r>
            <a:endParaRPr/>
          </a:p>
          <a:p>
            <a:pPr marL="182880" lvl="0" indent="-182880" algn="l" rtl="0">
              <a:lnSpc>
                <a:spcPct val="100000"/>
              </a:lnSpc>
              <a:spcBef>
                <a:spcPts val="900"/>
              </a:spcBef>
              <a:spcAft>
                <a:spcPts val="0"/>
              </a:spcAft>
              <a:buSzPts val="1800"/>
              <a:buChar char="◦"/>
            </a:pPr>
            <a:r>
              <a:rPr lang="en-US"/>
              <a:t>c &gt;&gt;= 2 = 5</a:t>
            </a:r>
            <a:endParaRPr/>
          </a:p>
          <a:p>
            <a:pPr marL="182880" lvl="0" indent="-182880" algn="l" rtl="0">
              <a:lnSpc>
                <a:spcPct val="100000"/>
              </a:lnSpc>
              <a:spcBef>
                <a:spcPts val="900"/>
              </a:spcBef>
              <a:spcAft>
                <a:spcPts val="0"/>
              </a:spcAft>
              <a:buSzPts val="1800"/>
              <a:buChar char="◦"/>
            </a:pPr>
            <a:r>
              <a:rPr lang="en-US"/>
              <a:t>c &gt;&gt;= 2 = 1</a:t>
            </a:r>
            <a:endParaRPr/>
          </a:p>
          <a:p>
            <a:pPr marL="182880" lvl="0" indent="-182880" algn="l" rtl="0">
              <a:lnSpc>
                <a:spcPct val="100000"/>
              </a:lnSpc>
              <a:spcBef>
                <a:spcPts val="900"/>
              </a:spcBef>
              <a:spcAft>
                <a:spcPts val="0"/>
              </a:spcAft>
              <a:buSzPts val="1800"/>
              <a:buChar char="◦"/>
            </a:pPr>
            <a:r>
              <a:rPr lang="en-US"/>
              <a:t>c &amp;= a  = 0</a:t>
            </a:r>
            <a:endParaRPr/>
          </a:p>
          <a:p>
            <a:pPr marL="182880" lvl="0" indent="-182880" algn="l" rtl="0">
              <a:lnSpc>
                <a:spcPct val="100000"/>
              </a:lnSpc>
              <a:spcBef>
                <a:spcPts val="900"/>
              </a:spcBef>
              <a:spcAft>
                <a:spcPts val="0"/>
              </a:spcAft>
              <a:buSzPts val="1800"/>
              <a:buChar char="◦"/>
            </a:pPr>
            <a:r>
              <a:rPr lang="en-US"/>
              <a:t>c ^= a   = 10</a:t>
            </a:r>
            <a:endParaRPr/>
          </a:p>
          <a:p>
            <a:pPr marL="182880" lvl="0" indent="-182880" algn="l" rtl="0">
              <a:lnSpc>
                <a:spcPct val="100000"/>
              </a:lnSpc>
              <a:spcBef>
                <a:spcPts val="900"/>
              </a:spcBef>
              <a:spcAft>
                <a:spcPts val="0"/>
              </a:spcAft>
              <a:buSzPts val="1800"/>
              <a:buChar char="◦"/>
            </a:pPr>
            <a:r>
              <a:rPr lang="en-US"/>
              <a:t>c |= a   = 10 </a:t>
            </a:r>
            <a:endParaRPr/>
          </a:p>
        </p:txBody>
      </p:sp>
      <p:pic>
        <p:nvPicPr>
          <p:cNvPr id="433" name="Google Shape;433;p64"/>
          <p:cNvPicPr preferRelativeResize="0">
            <a:picLocks noGrp="1"/>
          </p:cNvPicPr>
          <p:nvPr>
            <p:ph type="body" idx="1"/>
          </p:nvPr>
        </p:nvPicPr>
        <p:blipFill rotWithShape="1">
          <a:blip r:embed="rId3">
            <a:alphaModFix/>
          </a:blip>
          <a:srcRect/>
          <a:stretch/>
        </p:blipFill>
        <p:spPr>
          <a:xfrm>
            <a:off x="381000" y="685800"/>
            <a:ext cx="5029200" cy="58673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5"/>
          <p:cNvSpPr txBox="1">
            <a:spLocks noGrp="1"/>
          </p:cNvSpPr>
          <p:nvPr>
            <p:ph type="title"/>
          </p:nvPr>
        </p:nvSpPr>
        <p:spPr>
          <a:xfrm>
            <a:off x="731520" y="3048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sz="3200"/>
              <a:t>Conditional Operator ( ? : )</a:t>
            </a:r>
            <a:r>
              <a:rPr lang="en-US" sz="3200" b="1"/>
              <a:t/>
            </a:r>
            <a:br>
              <a:rPr lang="en-US" sz="3200" b="1"/>
            </a:br>
            <a:endParaRPr sz="3200"/>
          </a:p>
        </p:txBody>
      </p:sp>
      <p:sp>
        <p:nvSpPr>
          <p:cNvPr id="439" name="Google Shape;439;p65"/>
          <p:cNvSpPr txBox="1">
            <a:spLocks noGrp="1"/>
          </p:cNvSpPr>
          <p:nvPr>
            <p:ph type="body" idx="1"/>
          </p:nvPr>
        </p:nvSpPr>
        <p:spPr>
          <a:xfrm>
            <a:off x="228600" y="990600"/>
            <a:ext cx="4800600" cy="50444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None/>
            </a:pPr>
            <a:r>
              <a:rPr lang="en-US" b="1"/>
              <a:t>Public class Test</a:t>
            </a:r>
            <a:endParaRPr b="1"/>
          </a:p>
          <a:p>
            <a:pPr marL="182880" lvl="0" indent="-182880" algn="l" rtl="0">
              <a:lnSpc>
                <a:spcPct val="100000"/>
              </a:lnSpc>
              <a:spcBef>
                <a:spcPts val="900"/>
              </a:spcBef>
              <a:spcAft>
                <a:spcPts val="0"/>
              </a:spcAft>
              <a:buSzPts val="1800"/>
              <a:buNone/>
            </a:pPr>
            <a:r>
              <a:rPr lang="en-US" b="1"/>
              <a:t> { </a:t>
            </a:r>
            <a:endParaRPr b="1"/>
          </a:p>
          <a:p>
            <a:pPr marL="182880" lvl="0" indent="-182880" algn="l" rtl="0">
              <a:lnSpc>
                <a:spcPct val="100000"/>
              </a:lnSpc>
              <a:spcBef>
                <a:spcPts val="900"/>
              </a:spcBef>
              <a:spcAft>
                <a:spcPts val="0"/>
              </a:spcAft>
              <a:buSzPts val="1800"/>
              <a:buNone/>
            </a:pPr>
            <a:r>
              <a:rPr lang="en-US" b="1"/>
              <a:t>Public static void main(String args[])</a:t>
            </a:r>
            <a:endParaRPr b="1"/>
          </a:p>
          <a:p>
            <a:pPr marL="182880" lvl="0" indent="-182880" algn="l" rtl="0">
              <a:lnSpc>
                <a:spcPct val="100000"/>
              </a:lnSpc>
              <a:spcBef>
                <a:spcPts val="900"/>
              </a:spcBef>
              <a:spcAft>
                <a:spcPts val="0"/>
              </a:spcAft>
              <a:buSzPts val="1800"/>
              <a:buNone/>
            </a:pPr>
            <a:r>
              <a:rPr lang="en-US" b="1"/>
              <a:t>     {</a:t>
            </a:r>
            <a:endParaRPr b="1"/>
          </a:p>
          <a:p>
            <a:pPr marL="182880" lvl="0" indent="-182880" algn="l" rtl="0">
              <a:lnSpc>
                <a:spcPct val="100000"/>
              </a:lnSpc>
              <a:spcBef>
                <a:spcPts val="900"/>
              </a:spcBef>
              <a:spcAft>
                <a:spcPts val="0"/>
              </a:spcAft>
              <a:buSzPts val="1800"/>
              <a:buNone/>
            </a:pPr>
            <a:r>
              <a:rPr lang="en-US" b="1"/>
              <a:t>   int a, b;      a =10;              b=(a==1)?20:30;</a:t>
            </a:r>
            <a:endParaRPr b="1"/>
          </a:p>
          <a:p>
            <a:pPr marL="182880" lvl="0" indent="-182880" algn="l" rtl="0">
              <a:lnSpc>
                <a:spcPct val="100000"/>
              </a:lnSpc>
              <a:spcBef>
                <a:spcPts val="900"/>
              </a:spcBef>
              <a:spcAft>
                <a:spcPts val="0"/>
              </a:spcAft>
              <a:buSzPts val="1800"/>
              <a:buNone/>
            </a:pPr>
            <a:r>
              <a:rPr lang="en-US" b="1"/>
              <a:t>System.out.println("Value of b is : "+  b );      </a:t>
            </a:r>
            <a:endParaRPr b="1"/>
          </a:p>
          <a:p>
            <a:pPr marL="182880" lvl="0" indent="-182880" algn="l" rtl="0">
              <a:lnSpc>
                <a:spcPct val="100000"/>
              </a:lnSpc>
              <a:spcBef>
                <a:spcPts val="900"/>
              </a:spcBef>
              <a:spcAft>
                <a:spcPts val="0"/>
              </a:spcAft>
              <a:buSzPts val="1800"/>
              <a:buNone/>
            </a:pPr>
            <a:r>
              <a:rPr lang="en-US" b="1"/>
              <a:t> b=(a==10)?20:30;</a:t>
            </a:r>
            <a:endParaRPr b="1"/>
          </a:p>
          <a:p>
            <a:pPr marL="182880" lvl="0" indent="-182880" algn="l" rtl="0">
              <a:lnSpc>
                <a:spcPct val="100000"/>
              </a:lnSpc>
              <a:spcBef>
                <a:spcPts val="900"/>
              </a:spcBef>
              <a:spcAft>
                <a:spcPts val="0"/>
              </a:spcAft>
              <a:buSzPts val="1800"/>
              <a:buNone/>
            </a:pPr>
            <a:r>
              <a:rPr lang="en-US" b="1"/>
              <a:t>System.out.println("Value of b is : "+ b);</a:t>
            </a:r>
            <a:endParaRPr b="1"/>
          </a:p>
          <a:p>
            <a:pPr marL="182880" lvl="0" indent="-182880" algn="l" rtl="0">
              <a:lnSpc>
                <a:spcPct val="100000"/>
              </a:lnSpc>
              <a:spcBef>
                <a:spcPts val="900"/>
              </a:spcBef>
              <a:spcAft>
                <a:spcPts val="0"/>
              </a:spcAft>
              <a:buSzPts val="1800"/>
              <a:buNone/>
            </a:pPr>
            <a:r>
              <a:rPr lang="en-US" b="1"/>
              <a:t>   }</a:t>
            </a:r>
            <a:endParaRPr b="1"/>
          </a:p>
          <a:p>
            <a:pPr marL="182880" lvl="0" indent="-182880" algn="l" rtl="0">
              <a:lnSpc>
                <a:spcPct val="100000"/>
              </a:lnSpc>
              <a:spcBef>
                <a:spcPts val="900"/>
              </a:spcBef>
              <a:spcAft>
                <a:spcPts val="0"/>
              </a:spcAft>
              <a:buSzPts val="1800"/>
              <a:buNone/>
            </a:pPr>
            <a:r>
              <a:rPr lang="en-US" b="1"/>
              <a:t>     }</a:t>
            </a:r>
            <a:endParaRPr b="1"/>
          </a:p>
          <a:p>
            <a:pPr marL="182880" lvl="0" indent="-68579" algn="l" rtl="0">
              <a:lnSpc>
                <a:spcPct val="100000"/>
              </a:lnSpc>
              <a:spcBef>
                <a:spcPts val="900"/>
              </a:spcBef>
              <a:spcAft>
                <a:spcPts val="0"/>
              </a:spcAft>
              <a:buSzPts val="1800"/>
              <a:buNone/>
            </a:pPr>
            <a:endParaRPr/>
          </a:p>
        </p:txBody>
      </p:sp>
      <p:sp>
        <p:nvSpPr>
          <p:cNvPr id="440" name="Google Shape;440;p65"/>
          <p:cNvSpPr txBox="1">
            <a:spLocks noGrp="1"/>
          </p:cNvSpPr>
          <p:nvPr>
            <p:ph type="body" idx="2"/>
          </p:nvPr>
        </p:nvSpPr>
        <p:spPr>
          <a:xfrm>
            <a:off x="5257800" y="1066800"/>
            <a:ext cx="3154680" cy="49682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Conditional operator is also known as the </a:t>
            </a:r>
            <a:r>
              <a:rPr lang="en-US" b="1"/>
              <a:t>ternary operator.</a:t>
            </a:r>
            <a:endParaRPr/>
          </a:p>
          <a:p>
            <a:pPr marL="182880" lvl="0" indent="-182880" algn="l" rtl="0">
              <a:lnSpc>
                <a:spcPct val="100000"/>
              </a:lnSpc>
              <a:spcBef>
                <a:spcPts val="900"/>
              </a:spcBef>
              <a:spcAft>
                <a:spcPts val="0"/>
              </a:spcAft>
              <a:buSzPts val="1800"/>
              <a:buChar char="◦"/>
            </a:pPr>
            <a:r>
              <a:rPr lang="en-US"/>
              <a:t>variable</a:t>
            </a:r>
            <a:r>
              <a:rPr lang="en-US" b="1"/>
              <a:t> x</a:t>
            </a:r>
            <a:r>
              <a:rPr lang="en-US"/>
              <a:t> = (expression) </a:t>
            </a:r>
            <a:r>
              <a:rPr lang="en-US" b="1"/>
              <a:t>? </a:t>
            </a:r>
            <a:r>
              <a:rPr lang="en-US"/>
              <a:t>value if true </a:t>
            </a:r>
            <a:r>
              <a:rPr lang="en-US" b="1"/>
              <a:t>:</a:t>
            </a:r>
            <a:r>
              <a:rPr lang="en-US"/>
              <a:t> value if false</a:t>
            </a:r>
            <a:endParaRPr/>
          </a:p>
          <a:p>
            <a:pPr marL="182880" lvl="0" indent="-182880" algn="l" rtl="0">
              <a:lnSpc>
                <a:spcPct val="100000"/>
              </a:lnSpc>
              <a:spcBef>
                <a:spcPts val="900"/>
              </a:spcBef>
              <a:spcAft>
                <a:spcPts val="0"/>
              </a:spcAft>
              <a:buSzPts val="1800"/>
              <a:buChar char="◦"/>
            </a:pPr>
            <a:r>
              <a:rPr lang="en-US" b="1"/>
              <a:t>Output</a:t>
            </a:r>
            <a:endParaRPr/>
          </a:p>
          <a:p>
            <a:pPr marL="182880" lvl="0" indent="-182880" algn="l" rtl="0">
              <a:lnSpc>
                <a:spcPct val="100000"/>
              </a:lnSpc>
              <a:spcBef>
                <a:spcPts val="900"/>
              </a:spcBef>
              <a:spcAft>
                <a:spcPts val="0"/>
              </a:spcAft>
              <a:buSzPts val="1800"/>
              <a:buChar char="◦"/>
            </a:pPr>
            <a:r>
              <a:rPr lang="en-US"/>
              <a:t>Value of b is : 30</a:t>
            </a:r>
            <a:endParaRPr/>
          </a:p>
          <a:p>
            <a:pPr marL="182880" lvl="0" indent="-182880" algn="l" rtl="0">
              <a:lnSpc>
                <a:spcPct val="100000"/>
              </a:lnSpc>
              <a:spcBef>
                <a:spcPts val="900"/>
              </a:spcBef>
              <a:spcAft>
                <a:spcPts val="0"/>
              </a:spcAft>
              <a:buSzPts val="1800"/>
              <a:buChar char="◦"/>
            </a:pPr>
            <a:r>
              <a:rPr lang="en-US"/>
              <a:t>Value of b is : 20</a:t>
            </a:r>
            <a:endParaRPr/>
          </a:p>
          <a:p>
            <a:pPr marL="182880" lvl="0" indent="-68579" algn="l" rtl="0">
              <a:lnSpc>
                <a:spcPct val="100000"/>
              </a:lnSpc>
              <a:spcBef>
                <a:spcPts val="900"/>
              </a:spcBef>
              <a:spcAft>
                <a:spcPts val="0"/>
              </a:spcAft>
              <a:buSzPts val="1800"/>
              <a:buNone/>
            </a:pPr>
            <a:endParaRPr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6"/>
          <p:cNvSpPr txBox="1">
            <a:spLocks noGrp="1"/>
          </p:cNvSpPr>
          <p:nvPr>
            <p:ph type="title"/>
          </p:nvPr>
        </p:nvSpPr>
        <p:spPr>
          <a:xfrm>
            <a:off x="731520" y="304800"/>
            <a:ext cx="7680960" cy="609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200"/>
              <a:buFont typeface="Arial"/>
              <a:buNone/>
            </a:pPr>
            <a:r>
              <a:rPr lang="en-US" sz="3200"/>
              <a:t>instanceof Operator</a:t>
            </a:r>
            <a:endParaRPr/>
          </a:p>
        </p:txBody>
      </p:sp>
      <p:sp>
        <p:nvSpPr>
          <p:cNvPr id="446" name="Google Shape;446;p66"/>
          <p:cNvSpPr txBox="1">
            <a:spLocks noGrp="1"/>
          </p:cNvSpPr>
          <p:nvPr>
            <p:ph type="body" idx="1"/>
          </p:nvPr>
        </p:nvSpPr>
        <p:spPr>
          <a:xfrm>
            <a:off x="304800" y="1219200"/>
            <a:ext cx="4084320" cy="51816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This operator is used only for object reference variables. </a:t>
            </a:r>
            <a:endParaRPr/>
          </a:p>
          <a:p>
            <a:pPr marL="182880" lvl="0" indent="-182880" algn="l" rtl="0">
              <a:lnSpc>
                <a:spcPct val="100000"/>
              </a:lnSpc>
              <a:spcBef>
                <a:spcPts val="900"/>
              </a:spcBef>
              <a:spcAft>
                <a:spcPts val="0"/>
              </a:spcAft>
              <a:buSzPts val="1800"/>
              <a:buChar char="◦"/>
            </a:pPr>
            <a:r>
              <a:rPr lang="en-US"/>
              <a:t>The operator checks whether the object is of a particular type (class type or interface type)</a:t>
            </a:r>
            <a:endParaRPr/>
          </a:p>
          <a:p>
            <a:pPr marL="182880" lvl="0" indent="-182880" algn="l" rtl="0">
              <a:lnSpc>
                <a:spcPct val="100000"/>
              </a:lnSpc>
              <a:spcBef>
                <a:spcPts val="900"/>
              </a:spcBef>
              <a:spcAft>
                <a:spcPts val="0"/>
              </a:spcAft>
              <a:buSzPts val="1800"/>
              <a:buChar char="◦"/>
            </a:pPr>
            <a:r>
              <a:rPr lang="en-US" i="1">
                <a:solidFill>
                  <a:srgbClr val="FF0000"/>
                </a:solidFill>
              </a:rPr>
              <a:t>( Object reference variable ) </a:t>
            </a:r>
            <a:r>
              <a:rPr lang="en-US" b="1"/>
              <a:t>instanceof </a:t>
            </a:r>
            <a:r>
              <a:rPr lang="en-US"/>
              <a:t> </a:t>
            </a:r>
            <a:r>
              <a:rPr lang="en-US" i="1">
                <a:solidFill>
                  <a:srgbClr val="FF0000"/>
                </a:solidFill>
              </a:rPr>
              <a:t>(class/interface type)</a:t>
            </a:r>
            <a:endParaRPr i="1">
              <a:solidFill>
                <a:srgbClr val="FF0000"/>
              </a:solidFill>
            </a:endParaRPr>
          </a:p>
        </p:txBody>
      </p:sp>
      <p:sp>
        <p:nvSpPr>
          <p:cNvPr id="447" name="Google Shape;447;p66"/>
          <p:cNvSpPr txBox="1">
            <a:spLocks noGrp="1"/>
          </p:cNvSpPr>
          <p:nvPr>
            <p:ph type="body" idx="2"/>
          </p:nvPr>
        </p:nvSpPr>
        <p:spPr>
          <a:xfrm>
            <a:off x="4389120" y="1219200"/>
            <a:ext cx="4678680" cy="48158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public class Test{</a:t>
            </a:r>
            <a:endParaRPr/>
          </a:p>
          <a:p>
            <a:pPr marL="0" lvl="0" indent="0" algn="l" rtl="0">
              <a:lnSpc>
                <a:spcPct val="100000"/>
              </a:lnSpc>
              <a:spcBef>
                <a:spcPts val="900"/>
              </a:spcBef>
              <a:spcAft>
                <a:spcPts val="0"/>
              </a:spcAft>
              <a:buSzPts val="1800"/>
              <a:buNone/>
            </a:pPr>
            <a:r>
              <a:rPr lang="en-US"/>
              <a:t>public static void main(String args[])</a:t>
            </a:r>
            <a:endParaRPr/>
          </a:p>
          <a:p>
            <a:pPr marL="0" lvl="0" indent="0" algn="l" rtl="0">
              <a:lnSpc>
                <a:spcPct val="100000"/>
              </a:lnSpc>
              <a:spcBef>
                <a:spcPts val="900"/>
              </a:spcBef>
              <a:spcAft>
                <a:spcPts val="0"/>
              </a:spcAft>
              <a:buSzPts val="1800"/>
              <a:buNone/>
            </a:pPr>
            <a:r>
              <a:rPr lang="en-US"/>
              <a:t>{</a:t>
            </a:r>
            <a:endParaRPr/>
          </a:p>
          <a:p>
            <a:pPr marL="0" lvl="0" indent="0" algn="l" rtl="0">
              <a:lnSpc>
                <a:spcPct val="100000"/>
              </a:lnSpc>
              <a:spcBef>
                <a:spcPts val="900"/>
              </a:spcBef>
              <a:spcAft>
                <a:spcPts val="0"/>
              </a:spcAft>
              <a:buSzPts val="1800"/>
              <a:buNone/>
            </a:pPr>
            <a:r>
              <a:rPr lang="en-US"/>
              <a:t>String name ="James";</a:t>
            </a:r>
            <a:endParaRPr/>
          </a:p>
          <a:p>
            <a:pPr marL="0" lvl="0" indent="0" algn="l" rtl="0">
              <a:lnSpc>
                <a:spcPct val="100000"/>
              </a:lnSpc>
              <a:spcBef>
                <a:spcPts val="900"/>
              </a:spcBef>
              <a:spcAft>
                <a:spcPts val="0"/>
              </a:spcAft>
              <a:buSzPts val="1800"/>
              <a:buNone/>
            </a:pPr>
            <a:r>
              <a:rPr lang="en-US"/>
              <a:t>// following will return true since name is type of String</a:t>
            </a:r>
            <a:endParaRPr/>
          </a:p>
          <a:p>
            <a:pPr marL="0" lvl="0" indent="0" algn="l" rtl="0">
              <a:lnSpc>
                <a:spcPct val="100000"/>
              </a:lnSpc>
              <a:spcBef>
                <a:spcPts val="900"/>
              </a:spcBef>
              <a:spcAft>
                <a:spcPts val="0"/>
              </a:spcAft>
              <a:buSzPts val="1800"/>
              <a:buNone/>
            </a:pPr>
            <a:r>
              <a:rPr lang="en-US" b="1"/>
              <a:t>boolean</a:t>
            </a:r>
            <a:r>
              <a:rPr lang="en-US"/>
              <a:t> result = name </a:t>
            </a:r>
            <a:r>
              <a:rPr lang="en-US" b="1"/>
              <a:t>instanceof </a:t>
            </a:r>
            <a:r>
              <a:rPr lang="en-US"/>
              <a:t>String;</a:t>
            </a:r>
            <a:endParaRPr/>
          </a:p>
          <a:p>
            <a:pPr marL="0" lvl="0" indent="0" algn="l" rtl="0">
              <a:lnSpc>
                <a:spcPct val="100000"/>
              </a:lnSpc>
              <a:spcBef>
                <a:spcPts val="900"/>
              </a:spcBef>
              <a:spcAft>
                <a:spcPts val="0"/>
              </a:spcAft>
              <a:buSzPts val="1800"/>
              <a:buNone/>
            </a:pPr>
            <a:r>
              <a:rPr lang="en-US"/>
              <a:t>System.out.println( result);</a:t>
            </a:r>
            <a:endParaRPr/>
          </a:p>
          <a:p>
            <a:pPr marL="0" lvl="0" indent="0" algn="l" rtl="0">
              <a:lnSpc>
                <a:spcPct val="100000"/>
              </a:lnSpc>
              <a:spcBef>
                <a:spcPts val="900"/>
              </a:spcBef>
              <a:spcAft>
                <a:spcPts val="0"/>
              </a:spcAft>
              <a:buSzPts val="1800"/>
              <a:buNone/>
            </a:pPr>
            <a:r>
              <a:rPr lang="en-US"/>
              <a:t>}</a:t>
            </a:r>
            <a:endParaRPr/>
          </a:p>
          <a:p>
            <a:pPr marL="0" lvl="0" indent="0" algn="l" rtl="0">
              <a:lnSpc>
                <a:spcPct val="100000"/>
              </a:lnSpc>
              <a:spcBef>
                <a:spcPts val="900"/>
              </a:spcBef>
              <a:spcAft>
                <a:spcPts val="0"/>
              </a:spcAft>
              <a:buSzPts val="1800"/>
              <a:buNone/>
            </a:pPr>
            <a:r>
              <a:rPr lang="en-US"/>
              <a:t>}</a:t>
            </a:r>
            <a:endParaRPr/>
          </a:p>
          <a:p>
            <a:pPr marL="182880" lvl="0" indent="-182880" algn="l" rtl="0">
              <a:lnSpc>
                <a:spcPct val="100000"/>
              </a:lnSpc>
              <a:spcBef>
                <a:spcPts val="900"/>
              </a:spcBef>
              <a:spcAft>
                <a:spcPts val="0"/>
              </a:spcAft>
              <a:buSzPts val="1800"/>
              <a:buChar char="◦"/>
            </a:pPr>
            <a:r>
              <a:rPr lang="en-US" b="1"/>
              <a:t>Output</a:t>
            </a:r>
            <a:endParaRPr/>
          </a:p>
          <a:p>
            <a:pPr marL="182880" lvl="0" indent="-182880" algn="l" rtl="0">
              <a:lnSpc>
                <a:spcPct val="100000"/>
              </a:lnSpc>
              <a:spcBef>
                <a:spcPts val="900"/>
              </a:spcBef>
              <a:spcAft>
                <a:spcPts val="0"/>
              </a:spcAft>
              <a:buSzPts val="1800"/>
              <a:buChar char="◦"/>
            </a:pPr>
            <a:r>
              <a:rPr lang="en-US"/>
              <a:t>true</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3200"/>
              <a:buFont typeface="Arial"/>
              <a:buNone/>
            </a:pPr>
            <a:r>
              <a:rPr lang="en-US" sz="3200"/>
              <a:t>Polymorphism</a:t>
            </a:r>
            <a:endParaRPr/>
          </a:p>
        </p:txBody>
      </p:sp>
      <p:sp>
        <p:nvSpPr>
          <p:cNvPr id="135" name="Google Shape;135;p17"/>
          <p:cNvSpPr txBox="1">
            <a:spLocks noGrp="1"/>
          </p:cNvSpPr>
          <p:nvPr>
            <p:ph type="body" idx="1"/>
          </p:nvPr>
        </p:nvSpPr>
        <p:spPr>
          <a:xfrm>
            <a:off x="457200" y="1066800"/>
            <a:ext cx="8229600" cy="5516562"/>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100000"/>
              <a:buNone/>
            </a:pPr>
            <a:endParaRPr b="1"/>
          </a:p>
          <a:p>
            <a:pPr marL="182880" lvl="0" indent="-182880" algn="l" rtl="0">
              <a:lnSpc>
                <a:spcPct val="100000"/>
              </a:lnSpc>
              <a:spcBef>
                <a:spcPts val="900"/>
              </a:spcBef>
              <a:spcAft>
                <a:spcPts val="0"/>
              </a:spcAft>
              <a:buSzPct val="100000"/>
              <a:buChar char="◦"/>
            </a:pPr>
            <a:r>
              <a:rPr lang="en-US" sz="2000"/>
              <a:t>The word polymorphism means having many forms.</a:t>
            </a:r>
            <a:endParaRPr/>
          </a:p>
          <a:p>
            <a:pPr marL="182880" lvl="0" indent="-182880" algn="l" rtl="0">
              <a:lnSpc>
                <a:spcPct val="100000"/>
              </a:lnSpc>
              <a:spcBef>
                <a:spcPts val="900"/>
              </a:spcBef>
              <a:spcAft>
                <a:spcPts val="0"/>
              </a:spcAft>
              <a:buSzPct val="100000"/>
              <a:buChar char="◦"/>
            </a:pPr>
            <a:r>
              <a:rPr lang="en-US" sz="2000"/>
              <a:t>Polymorphism allows us to perform a single action in different ways.</a:t>
            </a:r>
            <a:endParaRPr/>
          </a:p>
          <a:p>
            <a:pPr marL="182880" lvl="0" indent="-182880" algn="l" rtl="0">
              <a:lnSpc>
                <a:spcPct val="100000"/>
              </a:lnSpc>
              <a:spcBef>
                <a:spcPts val="900"/>
              </a:spcBef>
              <a:spcAft>
                <a:spcPts val="0"/>
              </a:spcAft>
              <a:buSzPct val="100000"/>
              <a:buChar char="◦"/>
            </a:pPr>
            <a:r>
              <a:rPr lang="en-US" sz="2000"/>
              <a:t>The word “poly” means many and “morphs” means forms, So it means many forms.</a:t>
            </a:r>
            <a:endParaRPr/>
          </a:p>
          <a:p>
            <a:pPr marL="182880" lvl="0" indent="-182880" algn="l" rtl="0">
              <a:lnSpc>
                <a:spcPct val="100000"/>
              </a:lnSpc>
              <a:spcBef>
                <a:spcPts val="900"/>
              </a:spcBef>
              <a:spcAft>
                <a:spcPts val="0"/>
              </a:spcAft>
              <a:buSzPct val="100000"/>
              <a:buChar char="◦"/>
            </a:pPr>
            <a:r>
              <a:rPr lang="en-US" sz="2000" b="1" u="sng">
                <a:solidFill>
                  <a:srgbClr val="0070C0"/>
                </a:solidFill>
              </a:rPr>
              <a:t>Compile time polymorphism</a:t>
            </a:r>
            <a:r>
              <a:rPr lang="en-US" sz="2000" b="1"/>
              <a:t>:</a:t>
            </a:r>
            <a:endParaRPr/>
          </a:p>
          <a:p>
            <a:pPr marL="182880" lvl="0" indent="-182880" algn="l" rtl="0">
              <a:lnSpc>
                <a:spcPct val="100000"/>
              </a:lnSpc>
              <a:spcBef>
                <a:spcPts val="900"/>
              </a:spcBef>
              <a:spcAft>
                <a:spcPts val="0"/>
              </a:spcAft>
              <a:buSzPct val="100000"/>
              <a:buChar char="◦"/>
            </a:pPr>
            <a:r>
              <a:rPr lang="en-US" sz="2000" b="1"/>
              <a:t> </a:t>
            </a:r>
            <a:r>
              <a:rPr lang="en-US" sz="2000"/>
              <a:t>It is also known as </a:t>
            </a:r>
            <a:r>
              <a:rPr lang="en-US" sz="2000" b="1"/>
              <a:t>static polymorphism</a:t>
            </a:r>
            <a:r>
              <a:rPr lang="en-US" sz="2000"/>
              <a:t>. This type of polymorphism is achieved by function overloading.</a:t>
            </a:r>
            <a:endParaRPr/>
          </a:p>
          <a:p>
            <a:pPr marL="182880" lvl="0" indent="-182880" algn="l" rtl="0">
              <a:lnSpc>
                <a:spcPct val="100000"/>
              </a:lnSpc>
              <a:spcBef>
                <a:spcPts val="900"/>
              </a:spcBef>
              <a:spcAft>
                <a:spcPts val="0"/>
              </a:spcAft>
              <a:buSzPct val="100000"/>
              <a:buChar char="◦"/>
            </a:pPr>
            <a:r>
              <a:rPr lang="en-US" sz="2000"/>
              <a:t>Ex: sum(int x, int y),sum(int x, int y, int z) ;</a:t>
            </a:r>
            <a:endParaRPr/>
          </a:p>
          <a:p>
            <a:pPr marL="182880" lvl="0" indent="-182880" algn="l" rtl="0">
              <a:lnSpc>
                <a:spcPct val="100000"/>
              </a:lnSpc>
              <a:spcBef>
                <a:spcPts val="900"/>
              </a:spcBef>
              <a:spcAft>
                <a:spcPts val="0"/>
              </a:spcAft>
              <a:buSzPct val="100000"/>
              <a:buChar char="◦"/>
            </a:pPr>
            <a:r>
              <a:rPr lang="en-US" sz="2000" b="1" u="sng">
                <a:solidFill>
                  <a:schemeClr val="hlink"/>
                </a:solidFill>
                <a:hlinkClick r:id="rId3"/>
              </a:rPr>
              <a:t>Runtime polymorphism</a:t>
            </a:r>
            <a:r>
              <a:rPr lang="en-US" sz="2000"/>
              <a:t>: </a:t>
            </a:r>
            <a:endParaRPr/>
          </a:p>
          <a:p>
            <a:pPr marL="182880" lvl="0" indent="-182880" algn="l" rtl="0">
              <a:lnSpc>
                <a:spcPct val="100000"/>
              </a:lnSpc>
              <a:spcBef>
                <a:spcPts val="900"/>
              </a:spcBef>
              <a:spcAft>
                <a:spcPts val="0"/>
              </a:spcAft>
              <a:buSzPct val="100000"/>
              <a:buChar char="◦"/>
            </a:pPr>
            <a:r>
              <a:rPr lang="en-US" sz="2000"/>
              <a:t>It is also known as </a:t>
            </a:r>
            <a:r>
              <a:rPr lang="en-US" sz="2000" b="1"/>
              <a:t>Dynamic Method Dispatch</a:t>
            </a:r>
            <a:r>
              <a:rPr lang="en-US" sz="2000"/>
              <a:t>. It is a process in which a function call to the overridden method is resolved at Runtime.</a:t>
            </a:r>
            <a:endParaRPr/>
          </a:p>
          <a:p>
            <a:pPr marL="182880" lvl="0" indent="-182880" algn="l" rtl="0">
              <a:lnSpc>
                <a:spcPct val="100000"/>
              </a:lnSpc>
              <a:spcBef>
                <a:spcPts val="900"/>
              </a:spcBef>
              <a:spcAft>
                <a:spcPts val="0"/>
              </a:spcAft>
              <a:buSzPct val="100000"/>
              <a:buChar char="◦"/>
            </a:pPr>
            <a:r>
              <a:rPr lang="en-US" sz="2000"/>
              <a:t> This type of polymorphism is achieved by </a:t>
            </a:r>
            <a:r>
              <a:rPr lang="en-US" sz="2000" b="1"/>
              <a:t>Method Overriding</a:t>
            </a:r>
            <a:r>
              <a:rPr lang="en-US" sz="2000"/>
              <a:t>. </a:t>
            </a:r>
            <a:endParaRPr/>
          </a:p>
          <a:p>
            <a:pPr marL="182880" lvl="0" indent="-182880" algn="l" rtl="0">
              <a:lnSpc>
                <a:spcPct val="100000"/>
              </a:lnSpc>
              <a:spcBef>
                <a:spcPts val="900"/>
              </a:spcBef>
              <a:spcAft>
                <a:spcPts val="0"/>
              </a:spcAft>
              <a:buSzPct val="100000"/>
              <a:buChar char="◦"/>
            </a:pPr>
            <a:r>
              <a:rPr lang="en-US" sz="2000"/>
              <a:t>sum(int x, int y)</a:t>
            </a:r>
            <a:endParaRPr/>
          </a:p>
          <a:p>
            <a:pPr marL="182880" lvl="0" indent="-182880" algn="l" rtl="0">
              <a:lnSpc>
                <a:spcPct val="100000"/>
              </a:lnSpc>
              <a:spcBef>
                <a:spcPts val="900"/>
              </a:spcBef>
              <a:spcAft>
                <a:spcPts val="0"/>
              </a:spcAft>
              <a:buSzPct val="100000"/>
              <a:buNone/>
            </a:pPr>
            <a:r>
              <a:rPr lang="en-US" sz="2000"/>
              <a:t>     {…….. }</a:t>
            </a:r>
            <a:endParaRPr/>
          </a:p>
          <a:p>
            <a:pPr marL="182880" lvl="0" indent="-77152" algn="l" rtl="0">
              <a:lnSpc>
                <a:spcPct val="100000"/>
              </a:lnSpc>
              <a:spcBef>
                <a:spcPts val="900"/>
              </a:spcBef>
              <a:spcAft>
                <a:spcPts val="0"/>
              </a:spcAft>
              <a:buSzPct val="100000"/>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7"/>
          <p:cNvSpPr txBox="1">
            <a:spLocks noGrp="1"/>
          </p:cNvSpPr>
          <p:nvPr>
            <p:ph type="title"/>
          </p:nvPr>
        </p:nvSpPr>
        <p:spPr>
          <a:xfrm>
            <a:off x="731520" y="304800"/>
            <a:ext cx="7680960" cy="304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3200" b="1"/>
              <a:t>Control Statements</a:t>
            </a:r>
            <a:endParaRPr/>
          </a:p>
        </p:txBody>
      </p:sp>
      <p:sp>
        <p:nvSpPr>
          <p:cNvPr id="453" name="Google Shape;453;p67"/>
          <p:cNvSpPr txBox="1">
            <a:spLocks noGrp="1"/>
          </p:cNvSpPr>
          <p:nvPr>
            <p:ph type="body" idx="1"/>
          </p:nvPr>
        </p:nvSpPr>
        <p:spPr>
          <a:xfrm>
            <a:off x="731520" y="762000"/>
            <a:ext cx="7680960" cy="5273040"/>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l" rtl="0">
              <a:lnSpc>
                <a:spcPct val="100000"/>
              </a:lnSpc>
              <a:spcBef>
                <a:spcPts val="0"/>
              </a:spcBef>
              <a:spcAft>
                <a:spcPts val="0"/>
              </a:spcAft>
              <a:buSzPct val="100000"/>
              <a:buChar char="◦"/>
            </a:pPr>
            <a:r>
              <a:rPr lang="en-US"/>
              <a:t>•	</a:t>
            </a:r>
            <a:r>
              <a:rPr lang="en-US" sz="2400" b="1">
                <a:solidFill>
                  <a:srgbClr val="FF0000"/>
                </a:solidFill>
              </a:rPr>
              <a:t>Selection Statements</a:t>
            </a:r>
            <a:endParaRPr/>
          </a:p>
          <a:p>
            <a:pPr marL="182880" lvl="0" indent="-182880" algn="l" rtl="0">
              <a:lnSpc>
                <a:spcPct val="100000"/>
              </a:lnSpc>
              <a:spcBef>
                <a:spcPts val="900"/>
              </a:spcBef>
              <a:spcAft>
                <a:spcPts val="0"/>
              </a:spcAft>
              <a:buSzPct val="100000"/>
              <a:buChar char="◦"/>
            </a:pPr>
            <a:r>
              <a:rPr lang="en-US" sz="2400" b="1">
                <a:solidFill>
                  <a:srgbClr val="FF0000"/>
                </a:solidFill>
              </a:rPr>
              <a:t>•	Iteration statements</a:t>
            </a:r>
            <a:endParaRPr/>
          </a:p>
          <a:p>
            <a:pPr marL="182880" lvl="0" indent="-182880" algn="l" rtl="0">
              <a:lnSpc>
                <a:spcPct val="100000"/>
              </a:lnSpc>
              <a:spcBef>
                <a:spcPts val="900"/>
              </a:spcBef>
              <a:spcAft>
                <a:spcPts val="0"/>
              </a:spcAft>
              <a:buSzPct val="100000"/>
              <a:buChar char="◦"/>
            </a:pPr>
            <a:r>
              <a:rPr lang="en-US" sz="2400" b="1">
                <a:solidFill>
                  <a:srgbClr val="FF0000"/>
                </a:solidFill>
              </a:rPr>
              <a:t>•	Jump statements</a:t>
            </a:r>
            <a:endParaRPr/>
          </a:p>
          <a:p>
            <a:pPr marL="0" lvl="0" indent="0" algn="l" rtl="0">
              <a:lnSpc>
                <a:spcPct val="100000"/>
              </a:lnSpc>
              <a:spcBef>
                <a:spcPts val="900"/>
              </a:spcBef>
              <a:spcAft>
                <a:spcPts val="0"/>
              </a:spcAft>
              <a:buSzPct val="100000"/>
              <a:buNone/>
            </a:pPr>
            <a:endParaRPr b="1">
              <a:solidFill>
                <a:srgbClr val="FF0000"/>
              </a:solidFill>
            </a:endParaRPr>
          </a:p>
          <a:p>
            <a:pPr marL="182880" lvl="0" indent="-182880" algn="l" rtl="0">
              <a:lnSpc>
                <a:spcPct val="100000"/>
              </a:lnSpc>
              <a:spcBef>
                <a:spcPts val="900"/>
              </a:spcBef>
              <a:spcAft>
                <a:spcPts val="0"/>
              </a:spcAft>
              <a:buSzPct val="100000"/>
              <a:buChar char="◦"/>
            </a:pPr>
            <a:r>
              <a:rPr lang="en-US" sz="2400" b="1">
                <a:solidFill>
                  <a:srgbClr val="FF0000"/>
                </a:solidFill>
              </a:rPr>
              <a:t>Selection Statements</a:t>
            </a:r>
            <a:endParaRPr/>
          </a:p>
          <a:p>
            <a:pPr marL="182880" lvl="0" indent="-182880" algn="l" rtl="0">
              <a:lnSpc>
                <a:spcPct val="100000"/>
              </a:lnSpc>
              <a:spcBef>
                <a:spcPts val="900"/>
              </a:spcBef>
              <a:spcAft>
                <a:spcPts val="0"/>
              </a:spcAft>
              <a:buSzPct val="100000"/>
              <a:buFont typeface="Arial"/>
              <a:buChar char="•"/>
            </a:pPr>
            <a:r>
              <a:rPr lang="en-US" sz="2400"/>
              <a:t>Statements allow your program to choose different paths of execution based upon the </a:t>
            </a:r>
            <a:r>
              <a:rPr lang="en-US" sz="2400" u="sng"/>
              <a:t>outcome of an expression or the state of a variable.</a:t>
            </a:r>
            <a:endParaRPr/>
          </a:p>
          <a:p>
            <a:pPr marL="0" lvl="0" indent="0" algn="l" rtl="0">
              <a:lnSpc>
                <a:spcPct val="100000"/>
              </a:lnSpc>
              <a:spcBef>
                <a:spcPts val="900"/>
              </a:spcBef>
              <a:spcAft>
                <a:spcPts val="0"/>
              </a:spcAft>
              <a:buSzPct val="100000"/>
              <a:buNone/>
            </a:pPr>
            <a:endParaRPr sz="2400" b="1">
              <a:solidFill>
                <a:srgbClr val="FF0000"/>
              </a:solidFill>
            </a:endParaRPr>
          </a:p>
          <a:p>
            <a:pPr marL="182880" lvl="0" indent="-182911" algn="l" rtl="0">
              <a:lnSpc>
                <a:spcPct val="100000"/>
              </a:lnSpc>
              <a:spcBef>
                <a:spcPts val="900"/>
              </a:spcBef>
              <a:spcAft>
                <a:spcPts val="0"/>
              </a:spcAft>
              <a:buSzPct val="100000"/>
              <a:buChar char="◦"/>
            </a:pPr>
            <a:r>
              <a:rPr lang="en-US" sz="2100" b="1"/>
              <a:t>Simple if statement</a:t>
            </a:r>
            <a:endParaRPr/>
          </a:p>
          <a:p>
            <a:pPr marL="182880" lvl="0" indent="-182911" algn="l" rtl="0">
              <a:lnSpc>
                <a:spcPct val="100000"/>
              </a:lnSpc>
              <a:spcBef>
                <a:spcPts val="900"/>
              </a:spcBef>
              <a:spcAft>
                <a:spcPts val="0"/>
              </a:spcAft>
              <a:buSzPct val="100000"/>
              <a:buChar char="◦"/>
            </a:pPr>
            <a:r>
              <a:rPr lang="en-US" sz="2100" b="1"/>
              <a:t>If..else statement</a:t>
            </a:r>
            <a:endParaRPr/>
          </a:p>
          <a:p>
            <a:pPr marL="182880" lvl="0" indent="-182911" algn="l" rtl="0">
              <a:lnSpc>
                <a:spcPct val="100000"/>
              </a:lnSpc>
              <a:spcBef>
                <a:spcPts val="900"/>
              </a:spcBef>
              <a:spcAft>
                <a:spcPts val="0"/>
              </a:spcAft>
              <a:buSzPct val="100000"/>
              <a:buChar char="◦"/>
            </a:pPr>
            <a:r>
              <a:rPr lang="en-US" sz="2100" b="1"/>
              <a:t>Nested if statement</a:t>
            </a:r>
            <a:endParaRPr/>
          </a:p>
          <a:p>
            <a:pPr marL="182880" lvl="0" indent="-182911" algn="l" rtl="0">
              <a:lnSpc>
                <a:spcPct val="100000"/>
              </a:lnSpc>
              <a:spcBef>
                <a:spcPts val="900"/>
              </a:spcBef>
              <a:spcAft>
                <a:spcPts val="0"/>
              </a:spcAft>
              <a:buSzPct val="100000"/>
              <a:buChar char="◦"/>
            </a:pPr>
            <a:r>
              <a:rPr lang="en-US" sz="2100" b="1"/>
              <a:t>if-else-if ladder statement</a:t>
            </a:r>
            <a:endParaRPr/>
          </a:p>
          <a:p>
            <a:pPr marL="182880" lvl="0" indent="-182911" algn="l" rtl="0">
              <a:lnSpc>
                <a:spcPct val="100000"/>
              </a:lnSpc>
              <a:spcBef>
                <a:spcPts val="900"/>
              </a:spcBef>
              <a:spcAft>
                <a:spcPts val="0"/>
              </a:spcAft>
              <a:buSzPct val="100000"/>
              <a:buChar char="◦"/>
            </a:pPr>
            <a:r>
              <a:rPr lang="en-US" sz="2100" b="1"/>
              <a:t>Switch statement</a:t>
            </a:r>
            <a:endParaRPr/>
          </a:p>
          <a:p>
            <a:pPr marL="182880" lvl="0" indent="-77152" algn="l" rtl="0">
              <a:lnSpc>
                <a:spcPct val="100000"/>
              </a:lnSpc>
              <a:spcBef>
                <a:spcPts val="900"/>
              </a:spcBef>
              <a:spcAft>
                <a:spcPts val="0"/>
              </a:spcAft>
              <a:buSzPct val="100000"/>
              <a:buNone/>
            </a:pPr>
            <a:endParaRPr b="1"/>
          </a:p>
          <a:p>
            <a:pPr marL="182880" lvl="0" indent="-77152" algn="l" rtl="0">
              <a:lnSpc>
                <a:spcPct val="100000"/>
              </a:lnSpc>
              <a:spcBef>
                <a:spcPts val="900"/>
              </a:spcBef>
              <a:spcAft>
                <a:spcPts val="0"/>
              </a:spcAft>
              <a:buSzPct val="100000"/>
              <a:buNone/>
            </a:pPr>
            <a:endParaRPr b="1"/>
          </a:p>
          <a:p>
            <a:pPr marL="182880" lvl="0" indent="-77152" algn="l" rtl="0">
              <a:lnSpc>
                <a:spcPct val="100000"/>
              </a:lnSpc>
              <a:spcBef>
                <a:spcPts val="900"/>
              </a:spcBef>
              <a:spcAft>
                <a:spcPts val="0"/>
              </a:spcAft>
              <a:buSzPct val="100000"/>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8"/>
          <p:cNvSpPr txBox="1">
            <a:spLocks noGrp="1"/>
          </p:cNvSpPr>
          <p:nvPr>
            <p:ph type="title"/>
          </p:nvPr>
        </p:nvSpPr>
        <p:spPr>
          <a:xfrm>
            <a:off x="731520" y="642594"/>
            <a:ext cx="7680960" cy="34800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 </a:t>
            </a:r>
            <a:r>
              <a:rPr lang="en-US" b="1"/>
              <a:t>Simple if statement</a:t>
            </a:r>
            <a:br>
              <a:rPr lang="en-US" b="1"/>
            </a:br>
            <a:endParaRPr b="1"/>
          </a:p>
        </p:txBody>
      </p:sp>
      <p:sp>
        <p:nvSpPr>
          <p:cNvPr id="459" name="Google Shape;459;p68"/>
          <p:cNvSpPr txBox="1">
            <a:spLocks noGrp="1"/>
          </p:cNvSpPr>
          <p:nvPr>
            <p:ph type="body" idx="1"/>
          </p:nvPr>
        </p:nvSpPr>
        <p:spPr>
          <a:xfrm>
            <a:off x="731520" y="1524000"/>
            <a:ext cx="7680960" cy="45110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The if statement determines whether a code should be executed based on the specified condition.</a:t>
            </a:r>
            <a:endParaRPr/>
          </a:p>
          <a:p>
            <a:pPr marL="182880" lvl="0" indent="-68579" algn="l" rtl="0">
              <a:lnSpc>
                <a:spcPct val="100000"/>
              </a:lnSpc>
              <a:spcBef>
                <a:spcPts val="900"/>
              </a:spcBef>
              <a:spcAft>
                <a:spcPts val="0"/>
              </a:spcAft>
              <a:buSzPts val="1800"/>
              <a:buNone/>
            </a:pPr>
            <a:endParaRPr/>
          </a:p>
          <a:p>
            <a:pPr marL="0" lvl="0" indent="0" algn="l" rtl="0">
              <a:lnSpc>
                <a:spcPct val="100000"/>
              </a:lnSpc>
              <a:spcBef>
                <a:spcPts val="900"/>
              </a:spcBef>
              <a:spcAft>
                <a:spcPts val="0"/>
              </a:spcAft>
              <a:buSzPts val="2400"/>
              <a:buNone/>
            </a:pPr>
            <a:r>
              <a:rPr lang="en-US" sz="2400" b="1">
                <a:solidFill>
                  <a:srgbClr val="FF0000"/>
                </a:solidFill>
              </a:rPr>
              <a:t>Syntax:</a:t>
            </a:r>
            <a:endParaRPr/>
          </a:p>
          <a:p>
            <a:pPr marL="0" lvl="0" indent="0" algn="l" rtl="0">
              <a:lnSpc>
                <a:spcPct val="100000"/>
              </a:lnSpc>
              <a:spcBef>
                <a:spcPts val="900"/>
              </a:spcBef>
              <a:spcAft>
                <a:spcPts val="0"/>
              </a:spcAft>
              <a:buSzPts val="1800"/>
              <a:buNone/>
            </a:pPr>
            <a:r>
              <a:rPr lang="en-US"/>
              <a:t>if </a:t>
            </a:r>
            <a:r>
              <a:rPr lang="en-US" b="1"/>
              <a:t>(condition</a:t>
            </a:r>
            <a:r>
              <a:rPr lang="en-US"/>
              <a:t>) { </a:t>
            </a:r>
            <a:endParaRPr/>
          </a:p>
          <a:p>
            <a:pPr marL="0" lvl="0" indent="0" algn="l" rtl="0">
              <a:lnSpc>
                <a:spcPct val="100000"/>
              </a:lnSpc>
              <a:spcBef>
                <a:spcPts val="900"/>
              </a:spcBef>
              <a:spcAft>
                <a:spcPts val="0"/>
              </a:spcAft>
              <a:buSzPts val="1800"/>
              <a:buNone/>
            </a:pPr>
            <a:r>
              <a:rPr lang="en-US"/>
              <a:t>Statement 1; //executed if condition is true</a:t>
            </a:r>
            <a:endParaRPr/>
          </a:p>
          <a:p>
            <a:pPr marL="0" lvl="0" indent="0" algn="l" rtl="0">
              <a:lnSpc>
                <a:spcPct val="100000"/>
              </a:lnSpc>
              <a:spcBef>
                <a:spcPts val="900"/>
              </a:spcBef>
              <a:spcAft>
                <a:spcPts val="0"/>
              </a:spcAft>
              <a:buSzPts val="1800"/>
              <a:buNone/>
            </a:pPr>
            <a:r>
              <a:rPr lang="en-US"/>
              <a:t>}</a:t>
            </a:r>
            <a:endParaRPr/>
          </a:p>
          <a:p>
            <a:pPr marL="0" lvl="0" indent="0" algn="l" rtl="0">
              <a:lnSpc>
                <a:spcPct val="100000"/>
              </a:lnSpc>
              <a:spcBef>
                <a:spcPts val="900"/>
              </a:spcBef>
              <a:spcAft>
                <a:spcPts val="0"/>
              </a:spcAft>
              <a:buSzPts val="1800"/>
              <a:buNone/>
            </a:pPr>
            <a:r>
              <a:rPr lang="en-US"/>
              <a:t>Statement 2; //executed irrespective of the condition</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9"/>
          <p:cNvSpPr txBox="1">
            <a:spLocks noGrp="1"/>
          </p:cNvSpPr>
          <p:nvPr>
            <p:ph type="title"/>
          </p:nvPr>
        </p:nvSpPr>
        <p:spPr>
          <a:xfrm>
            <a:off x="731520" y="304800"/>
            <a:ext cx="7680960" cy="838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t> If..else statement</a:t>
            </a:r>
            <a:endParaRPr/>
          </a:p>
        </p:txBody>
      </p:sp>
      <p:sp>
        <p:nvSpPr>
          <p:cNvPr id="465" name="Google Shape;465;p69"/>
          <p:cNvSpPr txBox="1">
            <a:spLocks noGrp="1"/>
          </p:cNvSpPr>
          <p:nvPr>
            <p:ph type="body" idx="2"/>
          </p:nvPr>
        </p:nvSpPr>
        <p:spPr>
          <a:xfrm>
            <a:off x="5562600" y="1143000"/>
            <a:ext cx="3429000" cy="4892040"/>
          </a:xfrm>
          <a:prstGeom prst="rect">
            <a:avLst/>
          </a:prstGeom>
          <a:noFill/>
          <a:ln>
            <a:noFill/>
          </a:ln>
        </p:spPr>
        <p:txBody>
          <a:bodyPr spcFirstLastPara="1" wrap="square" lIns="91425" tIns="45700" rIns="91425" bIns="45700" anchor="t" anchorCtr="0">
            <a:normAutofit/>
          </a:bodyPr>
          <a:lstStyle/>
          <a:p>
            <a:pPr marL="182880" lvl="0" indent="-182880" algn="l" rtl="0">
              <a:lnSpc>
                <a:spcPct val="115000"/>
              </a:lnSpc>
              <a:spcBef>
                <a:spcPts val="0"/>
              </a:spcBef>
              <a:spcAft>
                <a:spcPts val="0"/>
              </a:spcAft>
              <a:buSzPts val="1800"/>
              <a:buChar char="◦"/>
            </a:pPr>
            <a:r>
              <a:rPr lang="en-US" sz="1800" b="1">
                <a:solidFill>
                  <a:srgbClr val="000000"/>
                </a:solidFill>
                <a:latin typeface="Times New Roman"/>
                <a:ea typeface="Times New Roman"/>
                <a:cs typeface="Times New Roman"/>
                <a:sym typeface="Times New Roman"/>
              </a:rPr>
              <a:t>In this statement, if the condition specified is true, the if block is executed. Otherwise, the else block is executed.</a:t>
            </a:r>
            <a:endParaRPr/>
          </a:p>
          <a:p>
            <a:pPr marL="182880" lvl="0" indent="-68579" algn="l" rtl="0">
              <a:lnSpc>
                <a:spcPct val="115000"/>
              </a:lnSpc>
              <a:spcBef>
                <a:spcPts val="1900"/>
              </a:spcBef>
              <a:spcAft>
                <a:spcPts val="0"/>
              </a:spcAft>
              <a:buSzPts val="1800"/>
              <a:buNone/>
            </a:pPr>
            <a:endParaRPr b="1">
              <a:solidFill>
                <a:srgbClr val="000000"/>
              </a:solidFill>
              <a:latin typeface="Times New Roman"/>
              <a:ea typeface="Times New Roman"/>
              <a:cs typeface="Times New Roman"/>
              <a:sym typeface="Times New Roman"/>
            </a:endParaRPr>
          </a:p>
          <a:p>
            <a:pPr marL="182880" lvl="0" indent="-182880" algn="l" rtl="0">
              <a:lnSpc>
                <a:spcPct val="115000"/>
              </a:lnSpc>
              <a:spcBef>
                <a:spcPts val="1900"/>
              </a:spcBef>
              <a:spcAft>
                <a:spcPts val="0"/>
              </a:spcAft>
              <a:buSzPts val="1800"/>
              <a:buChar char="◦"/>
            </a:pPr>
            <a:r>
              <a:rPr lang="en-US" sz="1800" b="1">
                <a:solidFill>
                  <a:srgbClr val="000000"/>
                </a:solidFill>
                <a:latin typeface="Times New Roman"/>
                <a:ea typeface="Times New Roman"/>
                <a:cs typeface="Times New Roman"/>
                <a:sym typeface="Times New Roman"/>
              </a:rPr>
              <a:t>Output:</a:t>
            </a:r>
            <a:r>
              <a:rPr lang="en-US" sz="1800">
                <a:solidFill>
                  <a:srgbClr val="000000"/>
                </a:solidFill>
                <a:latin typeface="Times New Roman"/>
                <a:ea typeface="Times New Roman"/>
                <a:cs typeface="Times New Roman"/>
                <a:sym typeface="Times New Roman"/>
              </a:rPr>
              <a:t/>
            </a:r>
            <a:br>
              <a:rPr lang="en-US" sz="1800">
                <a:solidFill>
                  <a:srgbClr val="000000"/>
                </a:solidFill>
                <a:latin typeface="Times New Roman"/>
                <a:ea typeface="Times New Roman"/>
                <a:cs typeface="Times New Roman"/>
                <a:sym typeface="Times New Roman"/>
              </a:rPr>
            </a:br>
            <a:r>
              <a:rPr lang="en-US" sz="1800">
                <a:solidFill>
                  <a:srgbClr val="000000"/>
                </a:solidFill>
                <a:latin typeface="Times New Roman"/>
                <a:ea typeface="Times New Roman"/>
                <a:cs typeface="Times New Roman"/>
                <a:sym typeface="Times New Roman"/>
              </a:rPr>
              <a:t>a is less than 10</a:t>
            </a:r>
            <a:br>
              <a:rPr lang="en-US" sz="1800">
                <a:solidFill>
                  <a:srgbClr val="000000"/>
                </a:solidFill>
                <a:latin typeface="Times New Roman"/>
                <a:ea typeface="Times New Roman"/>
                <a:cs typeface="Times New Roman"/>
                <a:sym typeface="Times New Roman"/>
              </a:rPr>
            </a:br>
            <a:r>
              <a:rPr lang="en-US" sz="1800">
                <a:solidFill>
                  <a:srgbClr val="000000"/>
                </a:solidFill>
                <a:latin typeface="Times New Roman"/>
                <a:ea typeface="Times New Roman"/>
                <a:cs typeface="Times New Roman"/>
                <a:sym typeface="Times New Roman"/>
              </a:rPr>
              <a:t>Hello World!</a:t>
            </a:r>
            <a:endParaRPr sz="1600">
              <a:latin typeface="Arial"/>
              <a:ea typeface="Arial"/>
              <a:cs typeface="Arial"/>
              <a:sym typeface="Arial"/>
            </a:endParaRPr>
          </a:p>
          <a:p>
            <a:pPr marL="182880" lvl="0" indent="-68579" algn="l" rtl="0">
              <a:lnSpc>
                <a:spcPct val="100000"/>
              </a:lnSpc>
              <a:spcBef>
                <a:spcPts val="1900"/>
              </a:spcBef>
              <a:spcAft>
                <a:spcPts val="0"/>
              </a:spcAft>
              <a:buSzPts val="1800"/>
              <a:buNone/>
            </a:pPr>
            <a:endParaRPr/>
          </a:p>
        </p:txBody>
      </p:sp>
      <p:graphicFrame>
        <p:nvGraphicFramePr>
          <p:cNvPr id="466" name="Google Shape;466;p69"/>
          <p:cNvGraphicFramePr/>
          <p:nvPr/>
        </p:nvGraphicFramePr>
        <p:xfrm>
          <a:off x="304800" y="1066801"/>
          <a:ext cx="3000000" cy="3000000"/>
        </p:xfrm>
        <a:graphic>
          <a:graphicData uri="http://schemas.openxmlformats.org/drawingml/2006/table">
            <a:tbl>
              <a:tblPr>
                <a:noFill/>
                <a:tableStyleId>{A1E3005D-9132-4CBD-A916-CC757B20DC53}</a:tableStyleId>
              </a:tblPr>
              <a:tblGrid>
                <a:gridCol w="376625">
                  <a:extLst>
                    <a:ext uri="{9D8B030D-6E8A-4147-A177-3AD203B41FA5}">
                      <a16:colId xmlns:a16="http://schemas.microsoft.com/office/drawing/2014/main" val="20000"/>
                    </a:ext>
                  </a:extLst>
                </a:gridCol>
                <a:gridCol w="4728775">
                  <a:extLst>
                    <a:ext uri="{9D8B030D-6E8A-4147-A177-3AD203B41FA5}">
                      <a16:colId xmlns:a16="http://schemas.microsoft.com/office/drawing/2014/main" val="20001"/>
                    </a:ext>
                  </a:extLst>
                </a:gridCol>
              </a:tblGrid>
              <a:tr h="5410200">
                <a:tc>
                  <a:txBody>
                    <a:bodyPr/>
                    <a:lstStyle/>
                    <a:p>
                      <a:pPr marL="0" marR="0" lvl="0" indent="0" algn="ctr" rtl="0">
                        <a:lnSpc>
                          <a:spcPct val="115000"/>
                        </a:lnSpc>
                        <a:spcBef>
                          <a:spcPts val="0"/>
                        </a:spcBef>
                        <a:spcAft>
                          <a:spcPts val="0"/>
                        </a:spcAft>
                        <a:buNone/>
                      </a:pPr>
                      <a:endParaRPr sz="700" u="none" strike="noStrike" cap="none">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15000"/>
                        </a:lnSpc>
                        <a:spcBef>
                          <a:spcPts val="0"/>
                        </a:spcBef>
                        <a:spcAft>
                          <a:spcPts val="0"/>
                        </a:spcAft>
                        <a:buNone/>
                      </a:pPr>
                      <a:r>
                        <a:rPr lang="en-US" sz="2000" u="none" strike="noStrike" cap="none">
                          <a:solidFill>
                            <a:srgbClr val="000000"/>
                          </a:solidFill>
                          <a:latin typeface="Times New Roman"/>
                          <a:ea typeface="Times New Roman"/>
                          <a:cs typeface="Times New Roman"/>
                          <a:sym typeface="Times New Roman"/>
                        </a:rPr>
                        <a:t>public class IfElse</a:t>
                      </a:r>
                      <a:endParaRPr sz="2000" u="none" strike="noStrike" cap="none">
                        <a:latin typeface="Arial"/>
                        <a:ea typeface="Arial"/>
                        <a:cs typeface="Arial"/>
                        <a:sym typeface="Arial"/>
                      </a:endParaRPr>
                    </a:p>
                    <a:p>
                      <a:pPr marL="0" marR="0" lvl="0" indent="0" algn="l" rtl="0">
                        <a:lnSpc>
                          <a:spcPct val="115000"/>
                        </a:lnSpc>
                        <a:spcBef>
                          <a:spcPts val="1000"/>
                        </a:spcBef>
                        <a:spcAft>
                          <a:spcPts val="0"/>
                        </a:spcAft>
                        <a:buNone/>
                      </a:pPr>
                      <a:r>
                        <a:rPr lang="en-US" sz="2000" u="none" strike="noStrike" cap="none">
                          <a:solidFill>
                            <a:srgbClr val="000000"/>
                          </a:solidFill>
                          <a:latin typeface="Times New Roman"/>
                          <a:ea typeface="Times New Roman"/>
                          <a:cs typeface="Times New Roman"/>
                          <a:sym typeface="Times New Roman"/>
                        </a:rPr>
                        <a:t>{</a:t>
                      </a:r>
                      <a:endParaRPr sz="2000" u="none" strike="noStrike" cap="none">
                        <a:solidFill>
                          <a:schemeClr val="dk1"/>
                        </a:solidFill>
                        <a:latin typeface="Arial"/>
                        <a:ea typeface="Arial"/>
                        <a:cs typeface="Arial"/>
                        <a:sym typeface="Arial"/>
                      </a:endParaRPr>
                    </a:p>
                    <a:p>
                      <a:pPr marL="0" marR="0" lvl="0" indent="0" algn="l" rtl="0">
                        <a:lnSpc>
                          <a:spcPct val="115000"/>
                        </a:lnSpc>
                        <a:spcBef>
                          <a:spcPts val="1000"/>
                        </a:spcBef>
                        <a:spcAft>
                          <a:spcPts val="0"/>
                        </a:spcAft>
                        <a:buNone/>
                      </a:pPr>
                      <a:r>
                        <a:rPr lang="en-US" sz="2000" u="none" strike="noStrike" cap="none">
                          <a:solidFill>
                            <a:srgbClr val="000000"/>
                          </a:solidFill>
                          <a:latin typeface="Times New Roman"/>
                          <a:ea typeface="Times New Roman"/>
                          <a:cs typeface="Times New Roman"/>
                          <a:sym typeface="Times New Roman"/>
                        </a:rPr>
                        <a:t>public static void main(String args[])</a:t>
                      </a:r>
                      <a:endParaRPr sz="2000" u="none" strike="noStrike" cap="none">
                        <a:latin typeface="Arial"/>
                        <a:ea typeface="Arial"/>
                        <a:cs typeface="Arial"/>
                        <a:sym typeface="Arial"/>
                      </a:endParaRPr>
                    </a:p>
                    <a:p>
                      <a:pPr marL="0" marR="0" lvl="0" indent="0" algn="l" rtl="0">
                        <a:lnSpc>
                          <a:spcPct val="115000"/>
                        </a:lnSpc>
                        <a:spcBef>
                          <a:spcPts val="1000"/>
                        </a:spcBef>
                        <a:spcAft>
                          <a:spcPts val="0"/>
                        </a:spcAft>
                        <a:buNone/>
                      </a:pPr>
                      <a:r>
                        <a:rPr lang="en-US" sz="2000" u="none" strike="noStrike" cap="none">
                          <a:solidFill>
                            <a:srgbClr val="000000"/>
                          </a:solidFill>
                          <a:latin typeface="Times New Roman"/>
                          <a:ea typeface="Times New Roman"/>
                          <a:cs typeface="Times New Roman"/>
                          <a:sym typeface="Times New Roman"/>
                        </a:rPr>
                        <a:t>{</a:t>
                      </a:r>
                      <a:endParaRPr sz="2000" u="none" strike="noStrike" cap="none">
                        <a:latin typeface="Arial"/>
                        <a:ea typeface="Arial"/>
                        <a:cs typeface="Arial"/>
                        <a:sym typeface="Arial"/>
                      </a:endParaRPr>
                    </a:p>
                    <a:p>
                      <a:pPr marL="0" marR="0" lvl="0" indent="0" algn="l" rtl="0">
                        <a:lnSpc>
                          <a:spcPct val="115000"/>
                        </a:lnSpc>
                        <a:spcBef>
                          <a:spcPts val="1000"/>
                        </a:spcBef>
                        <a:spcAft>
                          <a:spcPts val="0"/>
                        </a:spcAft>
                        <a:buNone/>
                      </a:pPr>
                      <a:r>
                        <a:rPr lang="en-US" sz="2000" u="none" strike="noStrike" cap="none">
                          <a:solidFill>
                            <a:srgbClr val="000000"/>
                          </a:solidFill>
                          <a:latin typeface="Times New Roman"/>
                          <a:ea typeface="Times New Roman"/>
                          <a:cs typeface="Times New Roman"/>
                          <a:sym typeface="Times New Roman"/>
                        </a:rPr>
                        <a:t>int a = 15;</a:t>
                      </a:r>
                      <a:endParaRPr sz="2000" u="none" strike="noStrike" cap="none">
                        <a:latin typeface="Arial"/>
                        <a:ea typeface="Arial"/>
                        <a:cs typeface="Arial"/>
                        <a:sym typeface="Arial"/>
                      </a:endParaRPr>
                    </a:p>
                    <a:p>
                      <a:pPr marL="0" marR="0" lvl="0" indent="0" algn="l" rtl="0">
                        <a:lnSpc>
                          <a:spcPct val="115000"/>
                        </a:lnSpc>
                        <a:spcBef>
                          <a:spcPts val="1000"/>
                        </a:spcBef>
                        <a:spcAft>
                          <a:spcPts val="0"/>
                        </a:spcAft>
                        <a:buNone/>
                      </a:pPr>
                      <a:r>
                        <a:rPr lang="en-US" sz="2000" u="none" strike="noStrike" cap="none">
                          <a:solidFill>
                            <a:srgbClr val="000000"/>
                          </a:solidFill>
                          <a:latin typeface="Times New Roman"/>
                          <a:ea typeface="Times New Roman"/>
                          <a:cs typeface="Times New Roman"/>
                          <a:sym typeface="Times New Roman"/>
                        </a:rPr>
                        <a:t>if (a &gt; 20)</a:t>
                      </a:r>
                      <a:endParaRPr sz="2000" u="none" strike="noStrike" cap="none">
                        <a:latin typeface="Arial"/>
                        <a:ea typeface="Arial"/>
                        <a:cs typeface="Arial"/>
                        <a:sym typeface="Arial"/>
                      </a:endParaRPr>
                    </a:p>
                    <a:p>
                      <a:pPr marL="0" marR="0" lvl="0" indent="0" algn="l" rtl="0">
                        <a:lnSpc>
                          <a:spcPct val="115000"/>
                        </a:lnSpc>
                        <a:spcBef>
                          <a:spcPts val="1000"/>
                        </a:spcBef>
                        <a:spcAft>
                          <a:spcPts val="0"/>
                        </a:spcAft>
                        <a:buNone/>
                      </a:pPr>
                      <a:r>
                        <a:rPr lang="en-US" sz="2000" u="none" strike="noStrike" cap="none">
                          <a:solidFill>
                            <a:srgbClr val="000000"/>
                          </a:solidFill>
                          <a:latin typeface="Times New Roman"/>
                          <a:ea typeface="Times New Roman"/>
                          <a:cs typeface="Times New Roman"/>
                          <a:sym typeface="Times New Roman"/>
                        </a:rPr>
                        <a:t>System.out.println("a is greater than 10");</a:t>
                      </a:r>
                      <a:endParaRPr sz="2000" u="none" strike="noStrike" cap="none">
                        <a:latin typeface="Arial"/>
                        <a:ea typeface="Arial"/>
                        <a:cs typeface="Arial"/>
                        <a:sym typeface="Arial"/>
                      </a:endParaRPr>
                    </a:p>
                    <a:p>
                      <a:pPr marL="0" marR="0" lvl="0" indent="0" algn="l" rtl="0">
                        <a:lnSpc>
                          <a:spcPct val="115000"/>
                        </a:lnSpc>
                        <a:spcBef>
                          <a:spcPts val="1000"/>
                        </a:spcBef>
                        <a:spcAft>
                          <a:spcPts val="0"/>
                        </a:spcAft>
                        <a:buNone/>
                      </a:pPr>
                      <a:r>
                        <a:rPr lang="en-US" sz="2000" u="none" strike="noStrike" cap="none">
                          <a:solidFill>
                            <a:srgbClr val="000000"/>
                          </a:solidFill>
                          <a:latin typeface="Times New Roman"/>
                          <a:ea typeface="Times New Roman"/>
                          <a:cs typeface="Times New Roman"/>
                          <a:sym typeface="Times New Roman"/>
                        </a:rPr>
                        <a:t>else</a:t>
                      </a:r>
                      <a:endParaRPr sz="2000" u="none" strike="noStrike" cap="none">
                        <a:latin typeface="Arial"/>
                        <a:ea typeface="Arial"/>
                        <a:cs typeface="Arial"/>
                        <a:sym typeface="Arial"/>
                      </a:endParaRPr>
                    </a:p>
                    <a:p>
                      <a:pPr marL="0" marR="0" lvl="0" indent="0" algn="l" rtl="0">
                        <a:lnSpc>
                          <a:spcPct val="115000"/>
                        </a:lnSpc>
                        <a:spcBef>
                          <a:spcPts val="1000"/>
                        </a:spcBef>
                        <a:spcAft>
                          <a:spcPts val="0"/>
                        </a:spcAft>
                        <a:buNone/>
                      </a:pPr>
                      <a:r>
                        <a:rPr lang="en-US" sz="2000" u="none" strike="noStrike" cap="none">
                          <a:solidFill>
                            <a:srgbClr val="000000"/>
                          </a:solidFill>
                          <a:latin typeface="Times New Roman"/>
                          <a:ea typeface="Times New Roman"/>
                          <a:cs typeface="Times New Roman"/>
                          <a:sym typeface="Times New Roman"/>
                        </a:rPr>
                        <a:t>System.out.println("a is less than 10");</a:t>
                      </a:r>
                      <a:endParaRPr sz="2000" u="none" strike="noStrike" cap="none">
                        <a:latin typeface="Arial"/>
                        <a:ea typeface="Arial"/>
                        <a:cs typeface="Arial"/>
                        <a:sym typeface="Arial"/>
                      </a:endParaRPr>
                    </a:p>
                    <a:p>
                      <a:pPr marL="0" marR="0" lvl="0" indent="0" algn="l" rtl="0">
                        <a:lnSpc>
                          <a:spcPct val="115000"/>
                        </a:lnSpc>
                        <a:spcBef>
                          <a:spcPts val="1000"/>
                        </a:spcBef>
                        <a:spcAft>
                          <a:spcPts val="0"/>
                        </a:spcAft>
                        <a:buNone/>
                      </a:pPr>
                      <a:r>
                        <a:rPr lang="en-US" sz="2000" u="none" strike="noStrike" cap="none">
                          <a:solidFill>
                            <a:srgbClr val="000000"/>
                          </a:solidFill>
                          <a:latin typeface="Times New Roman"/>
                          <a:ea typeface="Times New Roman"/>
                          <a:cs typeface="Times New Roman"/>
                          <a:sym typeface="Times New Roman"/>
                        </a:rPr>
                        <a:t>System.out.println("Hello World!");</a:t>
                      </a:r>
                      <a:endParaRPr sz="2000" u="none" strike="noStrike" cap="none">
                        <a:latin typeface="Arial"/>
                        <a:ea typeface="Arial"/>
                        <a:cs typeface="Arial"/>
                        <a:sym typeface="Arial"/>
                      </a:endParaRPr>
                    </a:p>
                    <a:p>
                      <a:pPr marL="0" marR="0" lvl="0" indent="0" algn="l" rtl="0">
                        <a:lnSpc>
                          <a:spcPct val="115000"/>
                        </a:lnSpc>
                        <a:spcBef>
                          <a:spcPts val="1000"/>
                        </a:spcBef>
                        <a:spcAft>
                          <a:spcPts val="0"/>
                        </a:spcAft>
                        <a:buNone/>
                      </a:pPr>
                      <a:r>
                        <a:rPr lang="en-US" sz="2000" u="none" strike="noStrike" cap="none">
                          <a:solidFill>
                            <a:srgbClr val="000000"/>
                          </a:solidFill>
                          <a:latin typeface="Times New Roman"/>
                          <a:ea typeface="Times New Roman"/>
                          <a:cs typeface="Times New Roman"/>
                          <a:sym typeface="Times New Roman"/>
                        </a:rPr>
                        <a:t>}</a:t>
                      </a:r>
                      <a:r>
                        <a:rPr lang="en-US" sz="2000" u="none" strike="noStrike" cap="none">
                          <a:solidFill>
                            <a:schemeClr val="dk1"/>
                          </a:solidFill>
                          <a:latin typeface="Arial"/>
                          <a:ea typeface="Arial"/>
                          <a:cs typeface="Arial"/>
                          <a:sym typeface="Arial"/>
                        </a:rPr>
                        <a:t> </a:t>
                      </a:r>
                      <a:r>
                        <a:rPr lang="en-US" sz="2000" u="none" strike="noStrike" cap="none">
                          <a:solidFill>
                            <a:srgbClr val="000000"/>
                          </a:solidFill>
                          <a:latin typeface="Times New Roman"/>
                          <a:ea typeface="Times New Roman"/>
                          <a:cs typeface="Times New Roman"/>
                          <a:sym typeface="Times New Roman"/>
                        </a:rPr>
                        <a:t>}</a:t>
                      </a:r>
                      <a:endParaRPr sz="2000" u="none" strike="noStrike" cap="none">
                        <a:latin typeface="Arial"/>
                        <a:ea typeface="Arial"/>
                        <a:cs typeface="Arial"/>
                        <a:sym typeface="Arial"/>
                      </a:endParaRPr>
                    </a:p>
                    <a:p>
                      <a:pPr marL="0" marR="0" lvl="0" indent="0" algn="l" rtl="0">
                        <a:lnSpc>
                          <a:spcPct val="115000"/>
                        </a:lnSpc>
                        <a:spcBef>
                          <a:spcPts val="1000"/>
                        </a:spcBef>
                        <a:spcAft>
                          <a:spcPts val="0"/>
                        </a:spcAft>
                        <a:buNone/>
                      </a:pPr>
                      <a:r>
                        <a:rPr lang="en-US" sz="2000" u="none" strike="noStrike" cap="none">
                          <a:solidFill>
                            <a:srgbClr val="000000"/>
                          </a:solidFill>
                          <a:latin typeface="Times New Roman"/>
                          <a:ea typeface="Times New Roman"/>
                          <a:cs typeface="Times New Roman"/>
                          <a:sym typeface="Times New Roman"/>
                        </a:rPr>
                        <a:t>}</a:t>
                      </a:r>
                      <a:endParaRPr sz="2000" u="none" strike="noStrike" cap="none">
                        <a:latin typeface="Arial"/>
                        <a:ea typeface="Arial"/>
                        <a:cs typeface="Arial"/>
                        <a:sym typeface="Arial"/>
                      </a:endParaRPr>
                    </a:p>
                  </a:txBody>
                  <a:tcPr marL="0" marR="0"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70"/>
          <p:cNvSpPr txBox="1">
            <a:spLocks noGrp="1"/>
          </p:cNvSpPr>
          <p:nvPr>
            <p:ph type="title"/>
          </p:nvPr>
        </p:nvSpPr>
        <p:spPr>
          <a:xfrm>
            <a:off x="731520" y="3048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2800" b="1"/>
              <a:t>Nested if statement</a:t>
            </a:r>
            <a:endParaRPr/>
          </a:p>
        </p:txBody>
      </p:sp>
      <p:sp>
        <p:nvSpPr>
          <p:cNvPr id="472" name="Google Shape;472;p70"/>
          <p:cNvSpPr txBox="1">
            <a:spLocks noGrp="1"/>
          </p:cNvSpPr>
          <p:nvPr>
            <p:ph type="body" idx="1"/>
          </p:nvPr>
        </p:nvSpPr>
        <p:spPr>
          <a:xfrm>
            <a:off x="304800" y="485969"/>
            <a:ext cx="4084320" cy="6324600"/>
          </a:xfrm>
          <a:prstGeom prst="rect">
            <a:avLst/>
          </a:prstGeom>
          <a:noFill/>
          <a:ln>
            <a:noFill/>
          </a:ln>
        </p:spPr>
        <p:txBody>
          <a:bodyPr spcFirstLastPara="1" wrap="square" lIns="91425" tIns="45700" rIns="91425" bIns="45700" anchor="t" anchorCtr="0">
            <a:normAutofit fontScale="77500" lnSpcReduction="20000"/>
          </a:bodyPr>
          <a:lstStyle/>
          <a:p>
            <a:pPr marL="182880" lvl="0" indent="-182911" algn="l" rtl="0">
              <a:lnSpc>
                <a:spcPct val="100000"/>
              </a:lnSpc>
              <a:spcBef>
                <a:spcPts val="0"/>
              </a:spcBef>
              <a:spcAft>
                <a:spcPts val="0"/>
              </a:spcAft>
              <a:buSzPct val="100000"/>
              <a:buChar char="◦"/>
            </a:pPr>
            <a:r>
              <a:rPr lang="en-US" sz="2100" b="1"/>
              <a:t>An if present inside an if block is known as a nested if block. </a:t>
            </a:r>
            <a:endParaRPr/>
          </a:p>
          <a:p>
            <a:pPr marL="182880" lvl="0" indent="-182911" algn="l" rtl="0">
              <a:lnSpc>
                <a:spcPct val="100000"/>
              </a:lnSpc>
              <a:spcBef>
                <a:spcPts val="900"/>
              </a:spcBef>
              <a:spcAft>
                <a:spcPts val="0"/>
              </a:spcAft>
              <a:buSzPct val="100000"/>
              <a:buChar char="◦"/>
            </a:pPr>
            <a:r>
              <a:rPr lang="en-US" sz="2100" b="1"/>
              <a:t>It is similar to an if..else statement, except they are defined inside another if..else statement</a:t>
            </a:r>
            <a:r>
              <a:rPr lang="en-US" sz="2100"/>
              <a:t>.</a:t>
            </a:r>
            <a:endParaRPr/>
          </a:p>
          <a:p>
            <a:pPr marL="0" lvl="0" indent="0" algn="l" rtl="0">
              <a:lnSpc>
                <a:spcPct val="100000"/>
              </a:lnSpc>
              <a:spcBef>
                <a:spcPts val="900"/>
              </a:spcBef>
              <a:spcAft>
                <a:spcPts val="0"/>
              </a:spcAft>
              <a:buSzPct val="100000"/>
              <a:buNone/>
            </a:pPr>
            <a:endParaRPr sz="2100"/>
          </a:p>
          <a:p>
            <a:pPr marL="0" lvl="0" indent="0" algn="l" rtl="0">
              <a:lnSpc>
                <a:spcPct val="100000"/>
              </a:lnSpc>
              <a:spcBef>
                <a:spcPts val="900"/>
              </a:spcBef>
              <a:spcAft>
                <a:spcPts val="0"/>
              </a:spcAft>
              <a:buSzPct val="100000"/>
              <a:buNone/>
            </a:pPr>
            <a:r>
              <a:rPr lang="en-US" sz="2100" b="1">
                <a:solidFill>
                  <a:srgbClr val="1C6294"/>
                </a:solidFill>
              </a:rPr>
              <a:t>if (condition1) {</a:t>
            </a:r>
            <a:endParaRPr/>
          </a:p>
          <a:p>
            <a:pPr marL="0" lvl="0" indent="0" algn="l" rtl="0">
              <a:lnSpc>
                <a:spcPct val="100000"/>
              </a:lnSpc>
              <a:spcBef>
                <a:spcPts val="900"/>
              </a:spcBef>
              <a:spcAft>
                <a:spcPts val="0"/>
              </a:spcAft>
              <a:buSzPct val="100000"/>
              <a:buNone/>
            </a:pPr>
            <a:r>
              <a:rPr lang="en-US" sz="2100" b="1"/>
              <a:t>Statement 1; //executed if first condition is true</a:t>
            </a:r>
            <a:endParaRPr/>
          </a:p>
          <a:p>
            <a:pPr marL="0" lvl="0" indent="0" algn="l" rtl="0">
              <a:lnSpc>
                <a:spcPct val="100000"/>
              </a:lnSpc>
              <a:spcBef>
                <a:spcPts val="900"/>
              </a:spcBef>
              <a:spcAft>
                <a:spcPts val="0"/>
              </a:spcAft>
              <a:buSzPct val="100000"/>
              <a:buNone/>
            </a:pPr>
            <a:r>
              <a:rPr lang="en-US" sz="2100" b="1">
                <a:solidFill>
                  <a:srgbClr val="FF0000"/>
                </a:solidFill>
              </a:rPr>
              <a:t>if (condition2) {</a:t>
            </a:r>
            <a:endParaRPr/>
          </a:p>
          <a:p>
            <a:pPr marL="0" lvl="0" indent="0" algn="l" rtl="0">
              <a:lnSpc>
                <a:spcPct val="100000"/>
              </a:lnSpc>
              <a:spcBef>
                <a:spcPts val="900"/>
              </a:spcBef>
              <a:spcAft>
                <a:spcPts val="0"/>
              </a:spcAft>
              <a:buSzPct val="100000"/>
              <a:buNone/>
            </a:pPr>
            <a:r>
              <a:rPr lang="en-US" sz="2100" b="1"/>
              <a:t>Statement 2; //executed if second condition is true</a:t>
            </a:r>
            <a:endParaRPr/>
          </a:p>
          <a:p>
            <a:pPr marL="0" lvl="0" indent="0" algn="l" rtl="0">
              <a:lnSpc>
                <a:spcPct val="100000"/>
              </a:lnSpc>
              <a:spcBef>
                <a:spcPts val="900"/>
              </a:spcBef>
              <a:spcAft>
                <a:spcPts val="0"/>
              </a:spcAft>
              <a:buSzPct val="100000"/>
              <a:buNone/>
            </a:pPr>
            <a:r>
              <a:rPr lang="en-US" sz="2100" b="1">
                <a:solidFill>
                  <a:srgbClr val="FF0000"/>
                </a:solidFill>
              </a:rPr>
              <a:t>}</a:t>
            </a:r>
            <a:endParaRPr/>
          </a:p>
          <a:p>
            <a:pPr marL="0" lvl="0" indent="0" algn="l" rtl="0">
              <a:lnSpc>
                <a:spcPct val="100000"/>
              </a:lnSpc>
              <a:spcBef>
                <a:spcPts val="900"/>
              </a:spcBef>
              <a:spcAft>
                <a:spcPts val="0"/>
              </a:spcAft>
              <a:buSzPct val="100000"/>
              <a:buNone/>
            </a:pPr>
            <a:r>
              <a:rPr lang="en-US" sz="2100" b="1">
                <a:solidFill>
                  <a:srgbClr val="FF0000"/>
                </a:solidFill>
              </a:rPr>
              <a:t>else {</a:t>
            </a:r>
            <a:endParaRPr/>
          </a:p>
          <a:p>
            <a:pPr marL="0" lvl="0" indent="0" algn="l" rtl="0">
              <a:lnSpc>
                <a:spcPct val="100000"/>
              </a:lnSpc>
              <a:spcBef>
                <a:spcPts val="900"/>
              </a:spcBef>
              <a:spcAft>
                <a:spcPts val="0"/>
              </a:spcAft>
              <a:buSzPct val="100000"/>
              <a:buNone/>
            </a:pPr>
            <a:r>
              <a:rPr lang="en-US" sz="2100" b="1"/>
              <a:t>Statement 3; //executed if second condition is false</a:t>
            </a:r>
            <a:endParaRPr/>
          </a:p>
          <a:p>
            <a:pPr marL="0" lvl="0" indent="0" algn="l" rtl="0">
              <a:lnSpc>
                <a:spcPct val="100000"/>
              </a:lnSpc>
              <a:spcBef>
                <a:spcPts val="900"/>
              </a:spcBef>
              <a:spcAft>
                <a:spcPts val="0"/>
              </a:spcAft>
              <a:buSzPct val="100000"/>
              <a:buNone/>
            </a:pPr>
            <a:r>
              <a:rPr lang="en-US" sz="2100" b="1">
                <a:solidFill>
                  <a:srgbClr val="FF0000"/>
                </a:solidFill>
              </a:rPr>
              <a:t>}</a:t>
            </a:r>
            <a:endParaRPr/>
          </a:p>
          <a:p>
            <a:pPr marL="0" lvl="0" indent="0" algn="l" rtl="0">
              <a:lnSpc>
                <a:spcPct val="100000"/>
              </a:lnSpc>
              <a:spcBef>
                <a:spcPts val="900"/>
              </a:spcBef>
              <a:spcAft>
                <a:spcPts val="0"/>
              </a:spcAft>
              <a:buSzPct val="100000"/>
              <a:buNone/>
            </a:pPr>
            <a:r>
              <a:rPr lang="en-US" sz="2100" b="1">
                <a:solidFill>
                  <a:srgbClr val="1482AB"/>
                </a:solidFill>
              </a:rPr>
              <a:t>}</a:t>
            </a:r>
            <a:endParaRPr/>
          </a:p>
          <a:p>
            <a:pPr marL="0" lvl="0" indent="0" algn="l" rtl="0">
              <a:lnSpc>
                <a:spcPct val="100000"/>
              </a:lnSpc>
              <a:spcBef>
                <a:spcPts val="900"/>
              </a:spcBef>
              <a:spcAft>
                <a:spcPts val="0"/>
              </a:spcAft>
              <a:buSzPct val="100000"/>
              <a:buNone/>
            </a:pPr>
            <a:endParaRPr sz="2100" b="1">
              <a:solidFill>
                <a:schemeClr val="accent2"/>
              </a:solidFill>
            </a:endParaRPr>
          </a:p>
          <a:p>
            <a:pPr marL="0" lvl="0" indent="0" algn="l" rtl="0">
              <a:lnSpc>
                <a:spcPct val="100000"/>
              </a:lnSpc>
              <a:spcBef>
                <a:spcPts val="900"/>
              </a:spcBef>
              <a:spcAft>
                <a:spcPts val="0"/>
              </a:spcAft>
              <a:buSzPct val="100000"/>
              <a:buNone/>
            </a:pPr>
            <a:r>
              <a:rPr lang="en-US" sz="2100" b="1">
                <a:solidFill>
                  <a:srgbClr val="FF0000"/>
                </a:solidFill>
              </a:rPr>
              <a:t>Output:</a:t>
            </a:r>
            <a:endParaRPr/>
          </a:p>
          <a:p>
            <a:pPr marL="0" lvl="0" indent="0" algn="l" rtl="0">
              <a:lnSpc>
                <a:spcPct val="100000"/>
              </a:lnSpc>
              <a:spcBef>
                <a:spcPts val="900"/>
              </a:spcBef>
              <a:spcAft>
                <a:spcPts val="0"/>
              </a:spcAft>
              <a:buSzPct val="100000"/>
              <a:buNone/>
            </a:pPr>
            <a:r>
              <a:rPr lang="en-US" sz="2100" b="1">
                <a:solidFill>
                  <a:srgbClr val="FF0000"/>
                </a:solidFill>
              </a:rPr>
              <a:t>s is an even number and greater than 10!</a:t>
            </a:r>
            <a:endParaRPr/>
          </a:p>
          <a:p>
            <a:pPr marL="0" lvl="0" indent="0" algn="l" rtl="0">
              <a:lnSpc>
                <a:spcPct val="100000"/>
              </a:lnSpc>
              <a:spcBef>
                <a:spcPts val="900"/>
              </a:spcBef>
              <a:spcAft>
                <a:spcPts val="0"/>
              </a:spcAft>
              <a:buSzPct val="100000"/>
              <a:buNone/>
            </a:pPr>
            <a:r>
              <a:rPr lang="en-US" sz="2100" b="1">
                <a:solidFill>
                  <a:srgbClr val="FF0000"/>
                </a:solidFill>
              </a:rPr>
              <a:t>Hello World</a:t>
            </a:r>
            <a:endParaRPr/>
          </a:p>
          <a:p>
            <a:pPr marL="0" lvl="0" indent="0" algn="l" rtl="0">
              <a:lnSpc>
                <a:spcPct val="100000"/>
              </a:lnSpc>
              <a:spcBef>
                <a:spcPts val="900"/>
              </a:spcBef>
              <a:spcAft>
                <a:spcPts val="0"/>
              </a:spcAft>
              <a:buSzPct val="100000"/>
              <a:buNone/>
            </a:pPr>
            <a:endParaRPr b="1">
              <a:solidFill>
                <a:schemeClr val="accent2"/>
              </a:solidFill>
            </a:endParaRPr>
          </a:p>
          <a:p>
            <a:pPr marL="182880" lvl="0" indent="-94297" algn="l" rtl="0">
              <a:lnSpc>
                <a:spcPct val="100000"/>
              </a:lnSpc>
              <a:spcBef>
                <a:spcPts val="900"/>
              </a:spcBef>
              <a:spcAft>
                <a:spcPts val="0"/>
              </a:spcAft>
              <a:buSzPct val="100000"/>
              <a:buNone/>
            </a:pPr>
            <a:endParaRPr/>
          </a:p>
        </p:txBody>
      </p:sp>
      <p:sp>
        <p:nvSpPr>
          <p:cNvPr id="473" name="Google Shape;473;p70"/>
          <p:cNvSpPr txBox="1">
            <a:spLocks noGrp="1"/>
          </p:cNvSpPr>
          <p:nvPr>
            <p:ph type="body" idx="2"/>
          </p:nvPr>
        </p:nvSpPr>
        <p:spPr>
          <a:xfrm>
            <a:off x="4389120" y="838200"/>
            <a:ext cx="4678680" cy="64008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85714"/>
              <a:buNone/>
            </a:pPr>
            <a:r>
              <a:rPr lang="en-US" b="1">
                <a:solidFill>
                  <a:schemeClr val="accent2"/>
                </a:solidFill>
              </a:rPr>
              <a:t> </a:t>
            </a:r>
            <a:r>
              <a:rPr lang="en-US" sz="2100" b="1"/>
              <a:t>class NestedIf</a:t>
            </a:r>
            <a:endParaRPr sz="2100" b="1"/>
          </a:p>
          <a:p>
            <a:pPr marL="0" lvl="0" indent="0" algn="l" rtl="0">
              <a:lnSpc>
                <a:spcPct val="100000"/>
              </a:lnSpc>
              <a:spcBef>
                <a:spcPts val="900"/>
              </a:spcBef>
              <a:spcAft>
                <a:spcPts val="0"/>
              </a:spcAft>
              <a:buSzPct val="100000"/>
              <a:buNone/>
            </a:pPr>
            <a:r>
              <a:rPr lang="en-US" sz="2100" b="1"/>
              <a:t>{</a:t>
            </a:r>
            <a:endParaRPr/>
          </a:p>
          <a:p>
            <a:pPr marL="0" lvl="0" indent="0" algn="l" rtl="0">
              <a:lnSpc>
                <a:spcPct val="100000"/>
              </a:lnSpc>
              <a:spcBef>
                <a:spcPts val="900"/>
              </a:spcBef>
              <a:spcAft>
                <a:spcPts val="0"/>
              </a:spcAft>
              <a:buSzPct val="100000"/>
              <a:buNone/>
            </a:pPr>
            <a:r>
              <a:rPr lang="en-US" sz="2100" b="1"/>
              <a:t>public static void main(String args[])</a:t>
            </a:r>
            <a:endParaRPr/>
          </a:p>
          <a:p>
            <a:pPr marL="0" lvl="0" indent="0" algn="l" rtl="0">
              <a:lnSpc>
                <a:spcPct val="100000"/>
              </a:lnSpc>
              <a:spcBef>
                <a:spcPts val="900"/>
              </a:spcBef>
              <a:spcAft>
                <a:spcPts val="0"/>
              </a:spcAft>
              <a:buSzPct val="100000"/>
              <a:buNone/>
            </a:pPr>
            <a:r>
              <a:rPr lang="en-US" sz="2100" b="1"/>
              <a:t>{</a:t>
            </a:r>
            <a:endParaRPr/>
          </a:p>
          <a:p>
            <a:pPr marL="0" lvl="0" indent="0" algn="l" rtl="0">
              <a:lnSpc>
                <a:spcPct val="100000"/>
              </a:lnSpc>
              <a:spcBef>
                <a:spcPts val="900"/>
              </a:spcBef>
              <a:spcAft>
                <a:spcPts val="0"/>
              </a:spcAft>
              <a:buSzPct val="100000"/>
              <a:buNone/>
            </a:pPr>
            <a:r>
              <a:rPr lang="en-US" sz="2100" b="1"/>
              <a:t>int s = 18;</a:t>
            </a:r>
            <a:endParaRPr/>
          </a:p>
          <a:p>
            <a:pPr marL="0" lvl="0" indent="0" algn="l" rtl="0">
              <a:lnSpc>
                <a:spcPct val="100000"/>
              </a:lnSpc>
              <a:spcBef>
                <a:spcPts val="900"/>
              </a:spcBef>
              <a:spcAft>
                <a:spcPts val="0"/>
              </a:spcAft>
              <a:buSzPct val="100000"/>
              <a:buNone/>
            </a:pPr>
            <a:r>
              <a:rPr lang="en-US" sz="2100" b="1">
                <a:solidFill>
                  <a:srgbClr val="1482AB"/>
                </a:solidFill>
              </a:rPr>
              <a:t>if (s &gt; 10)</a:t>
            </a:r>
            <a:endParaRPr/>
          </a:p>
          <a:p>
            <a:pPr marL="0" lvl="0" indent="0" algn="l" rtl="0">
              <a:lnSpc>
                <a:spcPct val="100000"/>
              </a:lnSpc>
              <a:spcBef>
                <a:spcPts val="900"/>
              </a:spcBef>
              <a:spcAft>
                <a:spcPts val="0"/>
              </a:spcAft>
              <a:buSzPct val="100000"/>
              <a:buNone/>
            </a:pPr>
            <a:r>
              <a:rPr lang="en-US" sz="2100" b="1">
                <a:solidFill>
                  <a:srgbClr val="1482AB"/>
                </a:solidFill>
              </a:rPr>
              <a:t>{</a:t>
            </a:r>
            <a:endParaRPr/>
          </a:p>
          <a:p>
            <a:pPr marL="0" lvl="0" indent="0" algn="l" rtl="0">
              <a:lnSpc>
                <a:spcPct val="100000"/>
              </a:lnSpc>
              <a:spcBef>
                <a:spcPts val="900"/>
              </a:spcBef>
              <a:spcAft>
                <a:spcPts val="0"/>
              </a:spcAft>
              <a:buSzPct val="100000"/>
              <a:buNone/>
            </a:pPr>
            <a:r>
              <a:rPr lang="en-US" sz="2100" b="1">
                <a:solidFill>
                  <a:srgbClr val="FF0000"/>
                </a:solidFill>
              </a:rPr>
              <a:t>if (s%2==0)</a:t>
            </a:r>
            <a:endParaRPr/>
          </a:p>
          <a:p>
            <a:pPr marL="0" lvl="0" indent="0" algn="l" rtl="0">
              <a:lnSpc>
                <a:spcPct val="100000"/>
              </a:lnSpc>
              <a:spcBef>
                <a:spcPts val="900"/>
              </a:spcBef>
              <a:spcAft>
                <a:spcPts val="0"/>
              </a:spcAft>
              <a:buSzPct val="100000"/>
              <a:buNone/>
            </a:pPr>
            <a:r>
              <a:rPr lang="en-US" sz="2100" b="1"/>
              <a:t>System.out.println("s is an even number and greater than 10!");</a:t>
            </a:r>
            <a:endParaRPr/>
          </a:p>
          <a:p>
            <a:pPr marL="0" lvl="0" indent="0" algn="l" rtl="0">
              <a:lnSpc>
                <a:spcPct val="100000"/>
              </a:lnSpc>
              <a:spcBef>
                <a:spcPts val="900"/>
              </a:spcBef>
              <a:spcAft>
                <a:spcPts val="0"/>
              </a:spcAft>
              <a:buSzPct val="100000"/>
              <a:buNone/>
            </a:pPr>
            <a:r>
              <a:rPr lang="en-US" sz="2100" b="1">
                <a:solidFill>
                  <a:srgbClr val="FF0000"/>
                </a:solidFill>
              </a:rPr>
              <a:t>else</a:t>
            </a:r>
            <a:endParaRPr/>
          </a:p>
          <a:p>
            <a:pPr marL="0" lvl="0" indent="0" algn="l" rtl="0">
              <a:lnSpc>
                <a:spcPct val="100000"/>
              </a:lnSpc>
              <a:spcBef>
                <a:spcPts val="900"/>
              </a:spcBef>
              <a:spcAft>
                <a:spcPts val="0"/>
              </a:spcAft>
              <a:buSzPct val="100000"/>
              <a:buNone/>
            </a:pPr>
            <a:r>
              <a:rPr lang="en-US" sz="2100" b="1"/>
              <a:t>System.out.println("s is a odd number and greater than 10!");</a:t>
            </a:r>
            <a:endParaRPr/>
          </a:p>
          <a:p>
            <a:pPr marL="0" lvl="0" indent="0" algn="l" rtl="0">
              <a:lnSpc>
                <a:spcPct val="100000"/>
              </a:lnSpc>
              <a:spcBef>
                <a:spcPts val="900"/>
              </a:spcBef>
              <a:spcAft>
                <a:spcPts val="0"/>
              </a:spcAft>
              <a:buSzPct val="100000"/>
              <a:buNone/>
            </a:pPr>
            <a:r>
              <a:rPr lang="en-US" sz="2100" b="1">
                <a:solidFill>
                  <a:srgbClr val="1482AB"/>
                </a:solidFill>
              </a:rPr>
              <a:t>}</a:t>
            </a:r>
            <a:endParaRPr/>
          </a:p>
          <a:p>
            <a:pPr marL="0" lvl="0" indent="0" algn="l" rtl="0">
              <a:lnSpc>
                <a:spcPct val="100000"/>
              </a:lnSpc>
              <a:spcBef>
                <a:spcPts val="900"/>
              </a:spcBef>
              <a:spcAft>
                <a:spcPts val="0"/>
              </a:spcAft>
              <a:buSzPct val="100000"/>
              <a:buNone/>
            </a:pPr>
            <a:r>
              <a:rPr lang="en-US" sz="2100" b="1">
                <a:solidFill>
                  <a:srgbClr val="1482AB"/>
                </a:solidFill>
              </a:rPr>
              <a:t>else</a:t>
            </a:r>
            <a:endParaRPr/>
          </a:p>
          <a:p>
            <a:pPr marL="0" lvl="0" indent="0" algn="l" rtl="0">
              <a:lnSpc>
                <a:spcPct val="100000"/>
              </a:lnSpc>
              <a:spcBef>
                <a:spcPts val="900"/>
              </a:spcBef>
              <a:spcAft>
                <a:spcPts val="0"/>
              </a:spcAft>
              <a:buSzPct val="100000"/>
              <a:buNone/>
            </a:pPr>
            <a:r>
              <a:rPr lang="en-US" sz="2100" b="1">
                <a:solidFill>
                  <a:srgbClr val="1482AB"/>
                </a:solidFill>
              </a:rPr>
              <a:t>{</a:t>
            </a:r>
            <a:endParaRPr/>
          </a:p>
          <a:p>
            <a:pPr marL="0" lvl="0" indent="0" algn="l" rtl="0">
              <a:lnSpc>
                <a:spcPct val="100000"/>
              </a:lnSpc>
              <a:spcBef>
                <a:spcPts val="900"/>
              </a:spcBef>
              <a:spcAft>
                <a:spcPts val="0"/>
              </a:spcAft>
              <a:buSzPct val="100000"/>
              <a:buNone/>
            </a:pPr>
            <a:r>
              <a:rPr lang="en-US" sz="2100" b="1"/>
              <a:t>System.out.println("s is less than 10");</a:t>
            </a:r>
            <a:endParaRPr/>
          </a:p>
          <a:p>
            <a:pPr marL="0" lvl="0" indent="0" algn="l" rtl="0">
              <a:lnSpc>
                <a:spcPct val="100000"/>
              </a:lnSpc>
              <a:spcBef>
                <a:spcPts val="900"/>
              </a:spcBef>
              <a:spcAft>
                <a:spcPts val="0"/>
              </a:spcAft>
              <a:buSzPct val="100000"/>
              <a:buNone/>
            </a:pPr>
            <a:r>
              <a:rPr lang="en-US" sz="2100" b="1">
                <a:solidFill>
                  <a:srgbClr val="1482AB"/>
                </a:solidFill>
              </a:rPr>
              <a:t>}</a:t>
            </a:r>
            <a:endParaRPr/>
          </a:p>
          <a:p>
            <a:pPr marL="0" lvl="0" indent="0" algn="l" rtl="0">
              <a:lnSpc>
                <a:spcPct val="100000"/>
              </a:lnSpc>
              <a:spcBef>
                <a:spcPts val="900"/>
              </a:spcBef>
              <a:spcAft>
                <a:spcPts val="0"/>
              </a:spcAft>
              <a:buSzPct val="100000"/>
              <a:buNone/>
            </a:pPr>
            <a:r>
              <a:rPr lang="en-US" sz="2100" b="1"/>
              <a:t>System.out.println("Hello World!");</a:t>
            </a:r>
            <a:endParaRPr/>
          </a:p>
          <a:p>
            <a:pPr marL="0" lvl="0" indent="0" algn="l" rtl="0">
              <a:lnSpc>
                <a:spcPct val="100000"/>
              </a:lnSpc>
              <a:spcBef>
                <a:spcPts val="900"/>
              </a:spcBef>
              <a:spcAft>
                <a:spcPts val="0"/>
              </a:spcAft>
              <a:buSzPct val="100000"/>
              <a:buNone/>
            </a:pPr>
            <a:r>
              <a:rPr lang="en-US" sz="2100" b="1"/>
              <a:t>} }</a:t>
            </a:r>
            <a:endParaRPr/>
          </a:p>
          <a:p>
            <a:pPr marL="182880" lvl="0" indent="-94297" algn="l" rtl="0">
              <a:lnSpc>
                <a:spcPct val="100000"/>
              </a:lnSpc>
              <a:spcBef>
                <a:spcPts val="900"/>
              </a:spcBef>
              <a:spcAft>
                <a:spcPts val="0"/>
              </a:spcAft>
              <a:buSzPct val="1000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71"/>
          <p:cNvSpPr txBox="1">
            <a:spLocks noGrp="1"/>
          </p:cNvSpPr>
          <p:nvPr>
            <p:ph type="title"/>
          </p:nvPr>
        </p:nvSpPr>
        <p:spPr>
          <a:xfrm>
            <a:off x="731520" y="228600"/>
            <a:ext cx="7680960" cy="457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 </a:t>
            </a:r>
            <a:r>
              <a:rPr lang="en-US" sz="2800" b="1"/>
              <a:t>if-else-if ladder statement</a:t>
            </a:r>
            <a:endParaRPr/>
          </a:p>
        </p:txBody>
      </p:sp>
      <p:sp>
        <p:nvSpPr>
          <p:cNvPr id="479" name="Google Shape;479;p71"/>
          <p:cNvSpPr txBox="1">
            <a:spLocks noGrp="1"/>
          </p:cNvSpPr>
          <p:nvPr>
            <p:ph type="body" idx="1"/>
          </p:nvPr>
        </p:nvSpPr>
        <p:spPr>
          <a:xfrm>
            <a:off x="304801" y="838200"/>
            <a:ext cx="4084320" cy="5943600"/>
          </a:xfrm>
          <a:prstGeom prst="rect">
            <a:avLst/>
          </a:prstGeom>
          <a:noFill/>
          <a:ln>
            <a:noFill/>
          </a:ln>
        </p:spPr>
        <p:txBody>
          <a:bodyPr spcFirstLastPara="1" wrap="square" lIns="91425" tIns="45700" rIns="91425" bIns="45700" anchor="t" anchorCtr="0">
            <a:normAutofit fontScale="55000" lnSpcReduction="20000"/>
          </a:bodyPr>
          <a:lstStyle/>
          <a:p>
            <a:pPr marL="182880" lvl="0" indent="-182880" algn="l" rtl="0">
              <a:lnSpc>
                <a:spcPct val="100000"/>
              </a:lnSpc>
              <a:spcBef>
                <a:spcPts val="0"/>
              </a:spcBef>
              <a:spcAft>
                <a:spcPts val="0"/>
              </a:spcAft>
              <a:buSzPct val="100000"/>
              <a:buChar char="◦"/>
            </a:pPr>
            <a:r>
              <a:rPr lang="en-US" sz="2900" b="1"/>
              <a:t>An if can have zero or one else's and it must come after any else if's.</a:t>
            </a:r>
            <a:endParaRPr/>
          </a:p>
          <a:p>
            <a:pPr marL="182880" lvl="0" indent="-182880" algn="l" rtl="0">
              <a:lnSpc>
                <a:spcPct val="100000"/>
              </a:lnSpc>
              <a:spcBef>
                <a:spcPts val="900"/>
              </a:spcBef>
              <a:spcAft>
                <a:spcPts val="0"/>
              </a:spcAft>
              <a:buSzPct val="100000"/>
              <a:buChar char="◦"/>
            </a:pPr>
            <a:r>
              <a:rPr lang="en-US" sz="2900" b="1"/>
              <a:t>An if can have zero to many else if's and they must come before the else.</a:t>
            </a:r>
            <a:endParaRPr/>
          </a:p>
          <a:p>
            <a:pPr marL="182880" lvl="0" indent="-182880" algn="l" rtl="0">
              <a:lnSpc>
                <a:spcPct val="100000"/>
              </a:lnSpc>
              <a:spcBef>
                <a:spcPts val="900"/>
              </a:spcBef>
              <a:spcAft>
                <a:spcPts val="0"/>
              </a:spcAft>
              <a:buSzPct val="100000"/>
              <a:buChar char="◦"/>
            </a:pPr>
            <a:r>
              <a:rPr lang="en-US" sz="2900" b="1"/>
              <a:t>Once an else if succeeds, none of the remaining else if's or else's will be tested.</a:t>
            </a:r>
            <a:endParaRPr/>
          </a:p>
          <a:p>
            <a:pPr marL="182880" lvl="0" indent="-81597" algn="l" rtl="0">
              <a:lnSpc>
                <a:spcPct val="100000"/>
              </a:lnSpc>
              <a:spcBef>
                <a:spcPts val="900"/>
              </a:spcBef>
              <a:spcAft>
                <a:spcPts val="0"/>
              </a:spcAft>
              <a:buSzPct val="100000"/>
              <a:buNone/>
            </a:pPr>
            <a:endParaRPr sz="2900"/>
          </a:p>
          <a:p>
            <a:pPr marL="182880" lvl="0" indent="-182880" algn="l" rtl="0">
              <a:lnSpc>
                <a:spcPct val="100000"/>
              </a:lnSpc>
              <a:spcBef>
                <a:spcPts val="900"/>
              </a:spcBef>
              <a:spcAft>
                <a:spcPts val="0"/>
              </a:spcAft>
              <a:buSzPct val="100000"/>
              <a:buChar char="◦"/>
            </a:pPr>
            <a:r>
              <a:rPr lang="en-US" sz="2900" b="1"/>
              <a:t>Syntax</a:t>
            </a:r>
            <a:endParaRPr/>
          </a:p>
          <a:p>
            <a:pPr marL="0" lvl="0" indent="0" algn="l" rtl="0">
              <a:lnSpc>
                <a:spcPct val="100000"/>
              </a:lnSpc>
              <a:spcBef>
                <a:spcPts val="900"/>
              </a:spcBef>
              <a:spcAft>
                <a:spcPts val="0"/>
              </a:spcAft>
              <a:buSzPct val="100000"/>
              <a:buNone/>
            </a:pPr>
            <a:r>
              <a:rPr lang="en-US" sz="2900" b="1">
                <a:solidFill>
                  <a:srgbClr val="1C6294"/>
                </a:solidFill>
              </a:rPr>
              <a:t>if(Boolean_expression 1) {</a:t>
            </a:r>
            <a:endParaRPr/>
          </a:p>
          <a:p>
            <a:pPr marL="0" lvl="0" indent="0" algn="l" rtl="0">
              <a:lnSpc>
                <a:spcPct val="100000"/>
              </a:lnSpc>
              <a:spcBef>
                <a:spcPts val="900"/>
              </a:spcBef>
              <a:spcAft>
                <a:spcPts val="0"/>
              </a:spcAft>
              <a:buSzPct val="100000"/>
              <a:buNone/>
            </a:pPr>
            <a:r>
              <a:rPr lang="en-US" sz="2900" b="1">
                <a:solidFill>
                  <a:srgbClr val="1C6294"/>
                </a:solidFill>
              </a:rPr>
              <a:t> // Executes when the Boolean expression 1 is true</a:t>
            </a:r>
            <a:endParaRPr/>
          </a:p>
          <a:p>
            <a:pPr marL="0" lvl="0" indent="0" algn="l" rtl="0">
              <a:lnSpc>
                <a:spcPct val="100000"/>
              </a:lnSpc>
              <a:spcBef>
                <a:spcPts val="900"/>
              </a:spcBef>
              <a:spcAft>
                <a:spcPts val="0"/>
              </a:spcAft>
              <a:buSzPct val="100000"/>
              <a:buNone/>
            </a:pPr>
            <a:r>
              <a:rPr lang="en-US" sz="2900" b="1">
                <a:solidFill>
                  <a:srgbClr val="1C6294"/>
                </a:solidFill>
              </a:rPr>
              <a:t>}else if(Boolean_expression 2) {</a:t>
            </a:r>
            <a:endParaRPr/>
          </a:p>
          <a:p>
            <a:pPr marL="0" lvl="0" indent="0" algn="l" rtl="0">
              <a:lnSpc>
                <a:spcPct val="100000"/>
              </a:lnSpc>
              <a:spcBef>
                <a:spcPts val="900"/>
              </a:spcBef>
              <a:spcAft>
                <a:spcPts val="0"/>
              </a:spcAft>
              <a:buSzPct val="100000"/>
              <a:buNone/>
            </a:pPr>
            <a:r>
              <a:rPr lang="en-US" sz="2900" b="1">
                <a:solidFill>
                  <a:srgbClr val="1C6294"/>
                </a:solidFill>
              </a:rPr>
              <a:t>   // Executes when the Boolean expression 2 is true</a:t>
            </a:r>
            <a:endParaRPr/>
          </a:p>
          <a:p>
            <a:pPr marL="0" lvl="0" indent="0" algn="l" rtl="0">
              <a:lnSpc>
                <a:spcPct val="100000"/>
              </a:lnSpc>
              <a:spcBef>
                <a:spcPts val="900"/>
              </a:spcBef>
              <a:spcAft>
                <a:spcPts val="0"/>
              </a:spcAft>
              <a:buSzPct val="100000"/>
              <a:buNone/>
            </a:pPr>
            <a:r>
              <a:rPr lang="en-US" sz="2900" b="1">
                <a:solidFill>
                  <a:srgbClr val="1C6294"/>
                </a:solidFill>
              </a:rPr>
              <a:t>}else if(Boolean_expression 3) {</a:t>
            </a:r>
            <a:endParaRPr/>
          </a:p>
          <a:p>
            <a:pPr marL="0" lvl="0" indent="0" algn="l" rtl="0">
              <a:lnSpc>
                <a:spcPct val="100000"/>
              </a:lnSpc>
              <a:spcBef>
                <a:spcPts val="900"/>
              </a:spcBef>
              <a:spcAft>
                <a:spcPts val="0"/>
              </a:spcAft>
              <a:buSzPct val="100000"/>
              <a:buNone/>
            </a:pPr>
            <a:r>
              <a:rPr lang="en-US" sz="2900" b="1">
                <a:solidFill>
                  <a:srgbClr val="1C6294"/>
                </a:solidFill>
              </a:rPr>
              <a:t>   // Executes when the Boolean expression 3 is true</a:t>
            </a:r>
            <a:endParaRPr/>
          </a:p>
          <a:p>
            <a:pPr marL="0" lvl="0" indent="0" algn="l" rtl="0">
              <a:lnSpc>
                <a:spcPct val="100000"/>
              </a:lnSpc>
              <a:spcBef>
                <a:spcPts val="900"/>
              </a:spcBef>
              <a:spcAft>
                <a:spcPts val="0"/>
              </a:spcAft>
              <a:buSzPct val="100000"/>
              <a:buNone/>
            </a:pPr>
            <a:r>
              <a:rPr lang="en-US" sz="2900" b="1">
                <a:solidFill>
                  <a:srgbClr val="1C6294"/>
                </a:solidFill>
              </a:rPr>
              <a:t>}else {</a:t>
            </a:r>
            <a:endParaRPr/>
          </a:p>
          <a:p>
            <a:pPr marL="0" lvl="0" indent="0" algn="l" rtl="0">
              <a:lnSpc>
                <a:spcPct val="100000"/>
              </a:lnSpc>
              <a:spcBef>
                <a:spcPts val="900"/>
              </a:spcBef>
              <a:spcAft>
                <a:spcPts val="0"/>
              </a:spcAft>
              <a:buSzPct val="100000"/>
              <a:buNone/>
            </a:pPr>
            <a:r>
              <a:rPr lang="en-US" sz="2900" b="1">
                <a:solidFill>
                  <a:srgbClr val="1C6294"/>
                </a:solidFill>
              </a:rPr>
              <a:t>   // Executes when the none of the above condition is true.</a:t>
            </a:r>
            <a:endParaRPr/>
          </a:p>
          <a:p>
            <a:pPr marL="0" lvl="0" indent="0" algn="l" rtl="0">
              <a:lnSpc>
                <a:spcPct val="100000"/>
              </a:lnSpc>
              <a:spcBef>
                <a:spcPts val="900"/>
              </a:spcBef>
              <a:spcAft>
                <a:spcPts val="0"/>
              </a:spcAft>
              <a:buSzPct val="100000"/>
              <a:buNone/>
            </a:pPr>
            <a:r>
              <a:rPr lang="en-US" sz="2900" b="1">
                <a:solidFill>
                  <a:srgbClr val="1C6294"/>
                </a:solidFill>
              </a:rPr>
              <a:t>}</a:t>
            </a:r>
            <a:endParaRPr/>
          </a:p>
          <a:p>
            <a:pPr marL="182880" lvl="0" indent="-120015" algn="l" rtl="0">
              <a:lnSpc>
                <a:spcPct val="100000"/>
              </a:lnSpc>
              <a:spcBef>
                <a:spcPts val="900"/>
              </a:spcBef>
              <a:spcAft>
                <a:spcPts val="0"/>
              </a:spcAft>
              <a:buSzPct val="100000"/>
              <a:buNone/>
            </a:pPr>
            <a:endParaRPr/>
          </a:p>
        </p:txBody>
      </p:sp>
      <p:sp>
        <p:nvSpPr>
          <p:cNvPr id="480" name="Google Shape;480;p71"/>
          <p:cNvSpPr txBox="1">
            <a:spLocks noGrp="1"/>
          </p:cNvSpPr>
          <p:nvPr>
            <p:ph type="body" idx="2"/>
          </p:nvPr>
        </p:nvSpPr>
        <p:spPr>
          <a:xfrm>
            <a:off x="4495801" y="838200"/>
            <a:ext cx="4343398" cy="57912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00000"/>
              </a:lnSpc>
              <a:spcBef>
                <a:spcPts val="0"/>
              </a:spcBef>
              <a:spcAft>
                <a:spcPts val="0"/>
              </a:spcAft>
              <a:buSzPct val="100000"/>
              <a:buNone/>
            </a:pPr>
            <a:r>
              <a:rPr lang="en-US" sz="2900" b="1">
                <a:solidFill>
                  <a:srgbClr val="1C6294"/>
                </a:solidFill>
              </a:rPr>
              <a:t>class ElseIf {</a:t>
            </a:r>
            <a:endParaRPr/>
          </a:p>
          <a:p>
            <a:pPr marL="0" lvl="0" indent="0" algn="l" rtl="0">
              <a:lnSpc>
                <a:spcPct val="100000"/>
              </a:lnSpc>
              <a:spcBef>
                <a:spcPts val="900"/>
              </a:spcBef>
              <a:spcAft>
                <a:spcPts val="0"/>
              </a:spcAft>
              <a:buSzPct val="100000"/>
              <a:buNone/>
            </a:pPr>
            <a:r>
              <a:rPr lang="en-US" sz="2900" b="1">
                <a:solidFill>
                  <a:srgbClr val="1C6294"/>
                </a:solidFill>
              </a:rPr>
              <a:t>   public static void main(String args[]) {</a:t>
            </a:r>
            <a:endParaRPr/>
          </a:p>
          <a:p>
            <a:pPr marL="0" lvl="0" indent="0" algn="l" rtl="0">
              <a:lnSpc>
                <a:spcPct val="100000"/>
              </a:lnSpc>
              <a:spcBef>
                <a:spcPts val="900"/>
              </a:spcBef>
              <a:spcAft>
                <a:spcPts val="0"/>
              </a:spcAft>
              <a:buSzPct val="100000"/>
              <a:buNone/>
            </a:pPr>
            <a:r>
              <a:rPr lang="en-US" sz="2900" b="1">
                <a:solidFill>
                  <a:srgbClr val="1C6294"/>
                </a:solidFill>
              </a:rPr>
              <a:t>      int x = 30;</a:t>
            </a:r>
            <a:endParaRPr/>
          </a:p>
          <a:p>
            <a:pPr marL="0" lvl="0" indent="0" algn="l" rtl="0">
              <a:lnSpc>
                <a:spcPct val="100000"/>
              </a:lnSpc>
              <a:spcBef>
                <a:spcPts val="900"/>
              </a:spcBef>
              <a:spcAft>
                <a:spcPts val="0"/>
              </a:spcAft>
              <a:buSzPct val="100000"/>
              <a:buNone/>
            </a:pPr>
            <a:r>
              <a:rPr lang="en-US" sz="2900" b="1">
                <a:solidFill>
                  <a:srgbClr val="1C6294"/>
                </a:solidFill>
              </a:rPr>
              <a:t>if( x == 10 ) {</a:t>
            </a:r>
            <a:endParaRPr/>
          </a:p>
          <a:p>
            <a:pPr marL="0" lvl="0" indent="0" algn="l" rtl="0">
              <a:lnSpc>
                <a:spcPct val="100000"/>
              </a:lnSpc>
              <a:spcBef>
                <a:spcPts val="900"/>
              </a:spcBef>
              <a:spcAft>
                <a:spcPts val="0"/>
              </a:spcAft>
              <a:buSzPct val="100000"/>
              <a:buNone/>
            </a:pPr>
            <a:r>
              <a:rPr lang="en-US" sz="2900" b="1">
                <a:solidFill>
                  <a:srgbClr val="1C6294"/>
                </a:solidFill>
              </a:rPr>
              <a:t>System.out.print("Value of X is 10");</a:t>
            </a:r>
            <a:endParaRPr/>
          </a:p>
          <a:p>
            <a:pPr marL="0" lvl="0" indent="0" algn="l" rtl="0">
              <a:lnSpc>
                <a:spcPct val="100000"/>
              </a:lnSpc>
              <a:spcBef>
                <a:spcPts val="900"/>
              </a:spcBef>
              <a:spcAft>
                <a:spcPts val="0"/>
              </a:spcAft>
              <a:buSzPct val="100000"/>
              <a:buNone/>
            </a:pPr>
            <a:r>
              <a:rPr lang="en-US" sz="2900" b="1">
                <a:solidFill>
                  <a:srgbClr val="1C6294"/>
                </a:solidFill>
              </a:rPr>
              <a:t>}else if( x == 20 ) {</a:t>
            </a:r>
            <a:endParaRPr/>
          </a:p>
          <a:p>
            <a:pPr marL="0" lvl="0" indent="0" algn="l" rtl="0">
              <a:lnSpc>
                <a:spcPct val="100000"/>
              </a:lnSpc>
              <a:spcBef>
                <a:spcPts val="900"/>
              </a:spcBef>
              <a:spcAft>
                <a:spcPts val="0"/>
              </a:spcAft>
              <a:buSzPct val="100000"/>
              <a:buNone/>
            </a:pPr>
            <a:r>
              <a:rPr lang="en-US" sz="2900" b="1">
                <a:solidFill>
                  <a:srgbClr val="1C6294"/>
                </a:solidFill>
              </a:rPr>
              <a:t>System.out.print("Value of X is 20");</a:t>
            </a:r>
            <a:endParaRPr/>
          </a:p>
          <a:p>
            <a:pPr marL="0" lvl="0" indent="0" algn="l" rtl="0">
              <a:lnSpc>
                <a:spcPct val="100000"/>
              </a:lnSpc>
              <a:spcBef>
                <a:spcPts val="900"/>
              </a:spcBef>
              <a:spcAft>
                <a:spcPts val="0"/>
              </a:spcAft>
              <a:buSzPct val="100000"/>
              <a:buNone/>
            </a:pPr>
            <a:r>
              <a:rPr lang="en-US" sz="2900" b="1">
                <a:solidFill>
                  <a:srgbClr val="1C6294"/>
                </a:solidFill>
              </a:rPr>
              <a:t>}else if( x == 30 ) {</a:t>
            </a:r>
            <a:endParaRPr/>
          </a:p>
          <a:p>
            <a:pPr marL="0" lvl="0" indent="0" algn="l" rtl="0">
              <a:lnSpc>
                <a:spcPct val="100000"/>
              </a:lnSpc>
              <a:spcBef>
                <a:spcPts val="900"/>
              </a:spcBef>
              <a:spcAft>
                <a:spcPts val="0"/>
              </a:spcAft>
              <a:buSzPct val="100000"/>
              <a:buNone/>
            </a:pPr>
            <a:r>
              <a:rPr lang="en-US" sz="2900" b="1">
                <a:solidFill>
                  <a:srgbClr val="1C6294"/>
                </a:solidFill>
              </a:rPr>
              <a:t>System.out.print("Value of X is 30");</a:t>
            </a:r>
            <a:endParaRPr/>
          </a:p>
          <a:p>
            <a:pPr marL="0" lvl="0" indent="0" algn="l" rtl="0">
              <a:lnSpc>
                <a:spcPct val="100000"/>
              </a:lnSpc>
              <a:spcBef>
                <a:spcPts val="900"/>
              </a:spcBef>
              <a:spcAft>
                <a:spcPts val="0"/>
              </a:spcAft>
              <a:buSzPct val="100000"/>
              <a:buNone/>
            </a:pPr>
            <a:r>
              <a:rPr lang="en-US" sz="2900" b="1">
                <a:solidFill>
                  <a:srgbClr val="1C6294"/>
                </a:solidFill>
              </a:rPr>
              <a:t>}else {</a:t>
            </a:r>
            <a:endParaRPr/>
          </a:p>
          <a:p>
            <a:pPr marL="0" lvl="0" indent="0" algn="l" rtl="0">
              <a:lnSpc>
                <a:spcPct val="100000"/>
              </a:lnSpc>
              <a:spcBef>
                <a:spcPts val="900"/>
              </a:spcBef>
              <a:spcAft>
                <a:spcPts val="0"/>
              </a:spcAft>
              <a:buSzPct val="100000"/>
              <a:buNone/>
            </a:pPr>
            <a:r>
              <a:rPr lang="en-US" sz="2900" b="1">
                <a:solidFill>
                  <a:srgbClr val="1C6294"/>
                </a:solidFill>
              </a:rPr>
              <a:t>System.out.print("This is else statement");</a:t>
            </a:r>
            <a:endParaRPr/>
          </a:p>
          <a:p>
            <a:pPr marL="0" lvl="0" indent="0" algn="l" rtl="0">
              <a:lnSpc>
                <a:spcPct val="100000"/>
              </a:lnSpc>
              <a:spcBef>
                <a:spcPts val="900"/>
              </a:spcBef>
              <a:spcAft>
                <a:spcPts val="0"/>
              </a:spcAft>
              <a:buSzPct val="100000"/>
              <a:buNone/>
            </a:pPr>
            <a:r>
              <a:rPr lang="en-US" sz="2900" b="1">
                <a:solidFill>
                  <a:srgbClr val="1C6294"/>
                </a:solidFill>
              </a:rPr>
              <a:t>      }</a:t>
            </a:r>
            <a:endParaRPr/>
          </a:p>
          <a:p>
            <a:pPr marL="0" lvl="0" indent="0" algn="l" rtl="0">
              <a:lnSpc>
                <a:spcPct val="100000"/>
              </a:lnSpc>
              <a:spcBef>
                <a:spcPts val="900"/>
              </a:spcBef>
              <a:spcAft>
                <a:spcPts val="0"/>
              </a:spcAft>
              <a:buSzPct val="100000"/>
              <a:buNone/>
            </a:pPr>
            <a:r>
              <a:rPr lang="en-US" sz="2900" b="1">
                <a:solidFill>
                  <a:srgbClr val="1C6294"/>
                </a:solidFill>
              </a:rPr>
              <a:t>   }</a:t>
            </a:r>
            <a:endParaRPr/>
          </a:p>
          <a:p>
            <a:pPr marL="0" lvl="0" indent="0" algn="l" rtl="0">
              <a:lnSpc>
                <a:spcPct val="100000"/>
              </a:lnSpc>
              <a:spcBef>
                <a:spcPts val="900"/>
              </a:spcBef>
              <a:spcAft>
                <a:spcPts val="0"/>
              </a:spcAft>
              <a:buSzPct val="100000"/>
              <a:buNone/>
            </a:pPr>
            <a:r>
              <a:rPr lang="en-US" sz="2900" b="1">
                <a:solidFill>
                  <a:srgbClr val="1C6294"/>
                </a:solidFill>
              </a:rPr>
              <a:t>}</a:t>
            </a:r>
            <a:endParaRPr/>
          </a:p>
          <a:p>
            <a:pPr marL="0" lvl="0" indent="0" algn="l" rtl="0">
              <a:lnSpc>
                <a:spcPct val="100000"/>
              </a:lnSpc>
              <a:spcBef>
                <a:spcPts val="900"/>
              </a:spcBef>
              <a:spcAft>
                <a:spcPts val="0"/>
              </a:spcAft>
              <a:buSzPct val="100000"/>
              <a:buNone/>
            </a:pPr>
            <a:endParaRPr sz="2900" b="1">
              <a:solidFill>
                <a:srgbClr val="1C6294"/>
              </a:solidFill>
            </a:endParaRPr>
          </a:p>
          <a:p>
            <a:pPr marL="0" lvl="0" indent="0" algn="l" rtl="0">
              <a:lnSpc>
                <a:spcPct val="100000"/>
              </a:lnSpc>
              <a:spcBef>
                <a:spcPts val="900"/>
              </a:spcBef>
              <a:spcAft>
                <a:spcPts val="0"/>
              </a:spcAft>
              <a:buSzPct val="100000"/>
              <a:buNone/>
            </a:pPr>
            <a:r>
              <a:rPr lang="en-US" sz="2900" b="1">
                <a:solidFill>
                  <a:srgbClr val="1C6294"/>
                </a:solidFill>
              </a:rPr>
              <a:t>Output</a:t>
            </a:r>
            <a:endParaRPr/>
          </a:p>
          <a:p>
            <a:pPr marL="0" lvl="0" indent="0" algn="l" rtl="0">
              <a:lnSpc>
                <a:spcPct val="100000"/>
              </a:lnSpc>
              <a:spcBef>
                <a:spcPts val="900"/>
              </a:spcBef>
              <a:spcAft>
                <a:spcPts val="0"/>
              </a:spcAft>
              <a:buSzPct val="100000"/>
              <a:buNone/>
            </a:pPr>
            <a:endParaRPr sz="2900" b="1">
              <a:solidFill>
                <a:srgbClr val="1C6294"/>
              </a:solidFill>
            </a:endParaRPr>
          </a:p>
          <a:p>
            <a:pPr marL="0" lvl="0" indent="0" algn="l" rtl="0">
              <a:lnSpc>
                <a:spcPct val="100000"/>
              </a:lnSpc>
              <a:spcBef>
                <a:spcPts val="900"/>
              </a:spcBef>
              <a:spcAft>
                <a:spcPts val="0"/>
              </a:spcAft>
              <a:buSzPct val="100000"/>
              <a:buNone/>
            </a:pPr>
            <a:r>
              <a:rPr lang="en-US" sz="2900" b="1">
                <a:solidFill>
                  <a:srgbClr val="1C6294"/>
                </a:solidFill>
              </a:rPr>
              <a:t>Value of X is 30</a:t>
            </a:r>
            <a:endParaRPr/>
          </a:p>
          <a:p>
            <a:pPr marL="182880" lvl="0" indent="-120015" algn="l" rtl="0">
              <a:lnSpc>
                <a:spcPct val="100000"/>
              </a:lnSpc>
              <a:spcBef>
                <a:spcPts val="900"/>
              </a:spcBef>
              <a:spcAft>
                <a:spcPts val="0"/>
              </a:spcAft>
              <a:buSzPct val="100000"/>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72"/>
          <p:cNvSpPr txBox="1">
            <a:spLocks noGrp="1"/>
          </p:cNvSpPr>
          <p:nvPr>
            <p:ph type="title"/>
          </p:nvPr>
        </p:nvSpPr>
        <p:spPr>
          <a:xfrm>
            <a:off x="731520" y="228600"/>
            <a:ext cx="7680960" cy="228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2800" b="1"/>
              <a:t>Switch statement</a:t>
            </a:r>
            <a:endParaRPr/>
          </a:p>
        </p:txBody>
      </p:sp>
      <p:sp>
        <p:nvSpPr>
          <p:cNvPr id="486" name="Google Shape;486;p72"/>
          <p:cNvSpPr txBox="1">
            <a:spLocks noGrp="1"/>
          </p:cNvSpPr>
          <p:nvPr>
            <p:ph type="body" idx="1"/>
          </p:nvPr>
        </p:nvSpPr>
        <p:spPr>
          <a:xfrm>
            <a:off x="304800" y="762000"/>
            <a:ext cx="4084320" cy="5867400"/>
          </a:xfrm>
          <a:prstGeom prst="rect">
            <a:avLst/>
          </a:prstGeom>
          <a:noFill/>
          <a:ln>
            <a:noFill/>
          </a:ln>
        </p:spPr>
        <p:txBody>
          <a:bodyPr spcFirstLastPara="1" wrap="square" lIns="91425" tIns="45700" rIns="91425" bIns="45700" anchor="t" anchorCtr="0">
            <a:normAutofit fontScale="25000" lnSpcReduction="20000"/>
          </a:bodyPr>
          <a:lstStyle/>
          <a:p>
            <a:pPr marL="182880" lvl="0" indent="-182880" algn="l" rtl="0">
              <a:lnSpc>
                <a:spcPct val="100000"/>
              </a:lnSpc>
              <a:spcBef>
                <a:spcPts val="0"/>
              </a:spcBef>
              <a:spcAft>
                <a:spcPts val="0"/>
              </a:spcAft>
              <a:buSzPct val="100000"/>
              <a:buChar char="◦"/>
            </a:pPr>
            <a:r>
              <a:rPr lang="en-US" sz="6400" b="1" u="sng"/>
              <a:t>One or N number </a:t>
            </a:r>
            <a:r>
              <a:rPr lang="en-US" sz="6400"/>
              <a:t>of case values can be specified for a switch expression.</a:t>
            </a:r>
            <a:endParaRPr/>
          </a:p>
          <a:p>
            <a:pPr marL="182880" lvl="0" indent="-182880" algn="l" rtl="0">
              <a:lnSpc>
                <a:spcPct val="100000"/>
              </a:lnSpc>
              <a:spcBef>
                <a:spcPts val="900"/>
              </a:spcBef>
              <a:spcAft>
                <a:spcPts val="0"/>
              </a:spcAft>
              <a:buSzPct val="100000"/>
              <a:buChar char="◦"/>
            </a:pPr>
            <a:r>
              <a:rPr lang="en-US" sz="6400"/>
              <a:t>Case values that are </a:t>
            </a:r>
            <a:r>
              <a:rPr lang="en-US" sz="6400" b="1" u="sng"/>
              <a:t>duplicate</a:t>
            </a:r>
            <a:r>
              <a:rPr lang="en-US" sz="6400"/>
              <a:t> are not permissible. A compile-time error is generated by the compiler if unique values are not used.</a:t>
            </a:r>
            <a:endParaRPr/>
          </a:p>
          <a:p>
            <a:pPr marL="182880" lvl="0" indent="-182880" algn="l" rtl="0">
              <a:lnSpc>
                <a:spcPct val="100000"/>
              </a:lnSpc>
              <a:spcBef>
                <a:spcPts val="900"/>
              </a:spcBef>
              <a:spcAft>
                <a:spcPts val="0"/>
              </a:spcAft>
              <a:buSzPct val="100000"/>
              <a:buChar char="◦"/>
            </a:pPr>
            <a:r>
              <a:rPr lang="en-US" sz="6400"/>
              <a:t> The </a:t>
            </a:r>
            <a:r>
              <a:rPr lang="en-US" sz="6400" b="1" u="sng"/>
              <a:t>case value </a:t>
            </a:r>
            <a:r>
              <a:rPr lang="en-US" sz="6400"/>
              <a:t>must be  </a:t>
            </a:r>
            <a:r>
              <a:rPr lang="en-US" sz="6400" b="1" u="sng"/>
              <a:t>constant</a:t>
            </a:r>
            <a:r>
              <a:rPr lang="en-US" sz="6400"/>
              <a:t>. Variables are not permissible.</a:t>
            </a:r>
            <a:endParaRPr/>
          </a:p>
          <a:p>
            <a:pPr marL="182880" lvl="0" indent="-182880" algn="l" rtl="0">
              <a:lnSpc>
                <a:spcPct val="100000"/>
              </a:lnSpc>
              <a:spcBef>
                <a:spcPts val="900"/>
              </a:spcBef>
              <a:spcAft>
                <a:spcPts val="0"/>
              </a:spcAft>
              <a:buSzPct val="100000"/>
              <a:buChar char="◦"/>
            </a:pPr>
            <a:r>
              <a:rPr lang="en-US" sz="6400"/>
              <a:t>The variable used in a switch statement can only be integers, byte, short, char, strings and enums.</a:t>
            </a:r>
            <a:endParaRPr/>
          </a:p>
          <a:p>
            <a:pPr marL="182880" lvl="0" indent="-103504" algn="l" rtl="0">
              <a:lnSpc>
                <a:spcPct val="100000"/>
              </a:lnSpc>
              <a:spcBef>
                <a:spcPts val="900"/>
              </a:spcBef>
              <a:spcAft>
                <a:spcPts val="0"/>
              </a:spcAft>
              <a:buSzPct val="100000"/>
              <a:buNone/>
            </a:pPr>
            <a:endParaRPr sz="5000" b="1"/>
          </a:p>
          <a:p>
            <a:pPr marL="0" lvl="0" indent="0" algn="l" rtl="0">
              <a:lnSpc>
                <a:spcPct val="100000"/>
              </a:lnSpc>
              <a:spcBef>
                <a:spcPts val="900"/>
              </a:spcBef>
              <a:spcAft>
                <a:spcPts val="0"/>
              </a:spcAft>
              <a:buSzPct val="100000"/>
              <a:buNone/>
            </a:pPr>
            <a:r>
              <a:rPr lang="en-US" sz="6400" b="1"/>
              <a:t>public class Music {</a:t>
            </a:r>
            <a:endParaRPr/>
          </a:p>
          <a:p>
            <a:pPr marL="0" lvl="0" indent="0" algn="l" rtl="0">
              <a:lnSpc>
                <a:spcPct val="100000"/>
              </a:lnSpc>
              <a:spcBef>
                <a:spcPts val="900"/>
              </a:spcBef>
              <a:spcAft>
                <a:spcPts val="0"/>
              </a:spcAft>
              <a:buSzPct val="100000"/>
              <a:buNone/>
            </a:pPr>
            <a:r>
              <a:rPr lang="en-US" sz="6400" b="1"/>
              <a:t>public static void main(String[] args)</a:t>
            </a:r>
            <a:endParaRPr/>
          </a:p>
          <a:p>
            <a:pPr marL="0" lvl="0" indent="0" algn="l" rtl="0">
              <a:lnSpc>
                <a:spcPct val="100000"/>
              </a:lnSpc>
              <a:spcBef>
                <a:spcPts val="900"/>
              </a:spcBef>
              <a:spcAft>
                <a:spcPts val="0"/>
              </a:spcAft>
              <a:buSzPct val="100000"/>
              <a:buNone/>
            </a:pPr>
            <a:r>
              <a:rPr lang="en-US" sz="6400" b="1"/>
              <a:t>{</a:t>
            </a:r>
            <a:endParaRPr/>
          </a:p>
          <a:p>
            <a:pPr marL="0" lvl="0" indent="0" algn="l" rtl="0">
              <a:lnSpc>
                <a:spcPct val="100000"/>
              </a:lnSpc>
              <a:spcBef>
                <a:spcPts val="900"/>
              </a:spcBef>
              <a:spcAft>
                <a:spcPts val="0"/>
              </a:spcAft>
              <a:buSzPct val="100000"/>
              <a:buNone/>
            </a:pPr>
            <a:r>
              <a:rPr lang="en-US" sz="6400" b="1"/>
              <a:t>int instrument = 4;</a:t>
            </a:r>
            <a:endParaRPr/>
          </a:p>
          <a:p>
            <a:pPr marL="0" lvl="0" indent="0" algn="l" rtl="0">
              <a:lnSpc>
                <a:spcPct val="100000"/>
              </a:lnSpc>
              <a:spcBef>
                <a:spcPts val="900"/>
              </a:spcBef>
              <a:spcAft>
                <a:spcPts val="0"/>
              </a:spcAft>
              <a:buSzPct val="100000"/>
              <a:buNone/>
            </a:pPr>
            <a:r>
              <a:rPr lang="en-US" sz="6400" b="1"/>
              <a:t>String musicInstrument;</a:t>
            </a:r>
            <a:endParaRPr/>
          </a:p>
          <a:p>
            <a:pPr marL="0" lvl="0" indent="0" algn="l" rtl="0">
              <a:lnSpc>
                <a:spcPct val="100000"/>
              </a:lnSpc>
              <a:spcBef>
                <a:spcPts val="900"/>
              </a:spcBef>
              <a:spcAft>
                <a:spcPts val="0"/>
              </a:spcAft>
              <a:buSzPct val="100000"/>
              <a:buNone/>
            </a:pPr>
            <a:r>
              <a:rPr lang="en-US" sz="6400" b="1"/>
              <a:t>// switch statement with int data type</a:t>
            </a:r>
            <a:endParaRPr/>
          </a:p>
          <a:p>
            <a:pPr marL="0" lvl="0" indent="0" algn="l" rtl="0">
              <a:lnSpc>
                <a:spcPct val="100000"/>
              </a:lnSpc>
              <a:spcBef>
                <a:spcPts val="900"/>
              </a:spcBef>
              <a:spcAft>
                <a:spcPts val="0"/>
              </a:spcAft>
              <a:buSzPct val="100000"/>
              <a:buNone/>
            </a:pPr>
            <a:r>
              <a:rPr lang="en-US" sz="6400" b="1"/>
              <a:t>switch (instrument) {</a:t>
            </a:r>
            <a:endParaRPr/>
          </a:p>
          <a:p>
            <a:pPr marL="0" lvl="0" indent="0" algn="l" rtl="0">
              <a:lnSpc>
                <a:spcPct val="100000"/>
              </a:lnSpc>
              <a:spcBef>
                <a:spcPts val="900"/>
              </a:spcBef>
              <a:spcAft>
                <a:spcPts val="0"/>
              </a:spcAft>
              <a:buSzPct val="100000"/>
              <a:buNone/>
            </a:pPr>
            <a:r>
              <a:rPr lang="en-US" sz="6400" b="1"/>
              <a:t>case 1:</a:t>
            </a:r>
            <a:endParaRPr/>
          </a:p>
          <a:p>
            <a:pPr marL="0" lvl="0" indent="0" algn="l" rtl="0">
              <a:lnSpc>
                <a:spcPct val="100000"/>
              </a:lnSpc>
              <a:spcBef>
                <a:spcPts val="900"/>
              </a:spcBef>
              <a:spcAft>
                <a:spcPts val="0"/>
              </a:spcAft>
              <a:buSzPct val="100000"/>
              <a:buNone/>
            </a:pPr>
            <a:r>
              <a:rPr lang="en-US" sz="6400" b="1"/>
              <a:t>musicInstrument = "Guitar";</a:t>
            </a:r>
            <a:endParaRPr/>
          </a:p>
          <a:p>
            <a:pPr marL="0" lvl="0" indent="0" algn="l" rtl="0">
              <a:lnSpc>
                <a:spcPct val="100000"/>
              </a:lnSpc>
              <a:spcBef>
                <a:spcPts val="900"/>
              </a:spcBef>
              <a:spcAft>
                <a:spcPts val="0"/>
              </a:spcAft>
              <a:buSzPct val="100000"/>
              <a:buNone/>
            </a:pPr>
            <a:r>
              <a:rPr lang="en-US" sz="6400" b="1"/>
              <a:t>break;</a:t>
            </a:r>
            <a:endParaRPr/>
          </a:p>
          <a:p>
            <a:pPr marL="182880" lvl="0" indent="-103504" algn="l" rtl="0">
              <a:lnSpc>
                <a:spcPct val="100000"/>
              </a:lnSpc>
              <a:spcBef>
                <a:spcPts val="900"/>
              </a:spcBef>
              <a:spcAft>
                <a:spcPts val="0"/>
              </a:spcAft>
              <a:buSzPct val="100000"/>
              <a:buNone/>
            </a:pPr>
            <a:endParaRPr sz="5000"/>
          </a:p>
          <a:p>
            <a:pPr marL="182880" lvl="0" indent="-154305" algn="l" rtl="0">
              <a:lnSpc>
                <a:spcPct val="100000"/>
              </a:lnSpc>
              <a:spcBef>
                <a:spcPts val="900"/>
              </a:spcBef>
              <a:spcAft>
                <a:spcPts val="0"/>
              </a:spcAft>
              <a:buSzPct val="100000"/>
              <a:buNone/>
            </a:pPr>
            <a:endParaRPr/>
          </a:p>
        </p:txBody>
      </p:sp>
      <p:sp>
        <p:nvSpPr>
          <p:cNvPr id="487" name="Google Shape;487;p72"/>
          <p:cNvSpPr txBox="1">
            <a:spLocks noGrp="1"/>
          </p:cNvSpPr>
          <p:nvPr>
            <p:ph type="body" idx="2"/>
          </p:nvPr>
        </p:nvSpPr>
        <p:spPr>
          <a:xfrm>
            <a:off x="4648200" y="685800"/>
            <a:ext cx="4191000" cy="59436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00000"/>
              </a:lnSpc>
              <a:spcBef>
                <a:spcPts val="0"/>
              </a:spcBef>
              <a:spcAft>
                <a:spcPts val="0"/>
              </a:spcAft>
              <a:buSzPct val="100000"/>
              <a:buNone/>
            </a:pPr>
            <a:r>
              <a:rPr lang="en-US" sz="7200"/>
              <a:t>case 2:</a:t>
            </a:r>
            <a:endParaRPr/>
          </a:p>
          <a:p>
            <a:pPr marL="0" lvl="0" indent="0" algn="l" rtl="0">
              <a:lnSpc>
                <a:spcPct val="100000"/>
              </a:lnSpc>
              <a:spcBef>
                <a:spcPts val="900"/>
              </a:spcBef>
              <a:spcAft>
                <a:spcPts val="0"/>
              </a:spcAft>
              <a:buSzPct val="100000"/>
              <a:buNone/>
            </a:pPr>
            <a:r>
              <a:rPr lang="en-US" sz="7200"/>
              <a:t>musicInstrument = "Piano";</a:t>
            </a:r>
            <a:endParaRPr/>
          </a:p>
          <a:p>
            <a:pPr marL="0" lvl="0" indent="0" algn="l" rtl="0">
              <a:lnSpc>
                <a:spcPct val="100000"/>
              </a:lnSpc>
              <a:spcBef>
                <a:spcPts val="900"/>
              </a:spcBef>
              <a:spcAft>
                <a:spcPts val="0"/>
              </a:spcAft>
              <a:buSzPct val="100000"/>
              <a:buNone/>
            </a:pPr>
            <a:r>
              <a:rPr lang="en-US" sz="7200"/>
              <a:t>break;</a:t>
            </a:r>
            <a:endParaRPr/>
          </a:p>
          <a:p>
            <a:pPr marL="0" lvl="0" indent="0" algn="l" rtl="0">
              <a:lnSpc>
                <a:spcPct val="100000"/>
              </a:lnSpc>
              <a:spcBef>
                <a:spcPts val="900"/>
              </a:spcBef>
              <a:spcAft>
                <a:spcPts val="0"/>
              </a:spcAft>
              <a:buSzPct val="100000"/>
              <a:buNone/>
            </a:pPr>
            <a:r>
              <a:rPr lang="en-US" sz="7200"/>
              <a:t>case 3:</a:t>
            </a:r>
            <a:endParaRPr/>
          </a:p>
          <a:p>
            <a:pPr marL="0" lvl="0" indent="0" algn="l" rtl="0">
              <a:lnSpc>
                <a:spcPct val="100000"/>
              </a:lnSpc>
              <a:spcBef>
                <a:spcPts val="900"/>
              </a:spcBef>
              <a:spcAft>
                <a:spcPts val="0"/>
              </a:spcAft>
              <a:buSzPct val="100000"/>
              <a:buNone/>
            </a:pPr>
            <a:r>
              <a:rPr lang="en-US" sz="7200"/>
              <a:t>musicInstrument = "Drums";</a:t>
            </a:r>
            <a:endParaRPr/>
          </a:p>
          <a:p>
            <a:pPr marL="0" lvl="0" indent="0" algn="l" rtl="0">
              <a:lnSpc>
                <a:spcPct val="100000"/>
              </a:lnSpc>
              <a:spcBef>
                <a:spcPts val="900"/>
              </a:spcBef>
              <a:spcAft>
                <a:spcPts val="0"/>
              </a:spcAft>
              <a:buSzPct val="100000"/>
              <a:buNone/>
            </a:pPr>
            <a:r>
              <a:rPr lang="en-US" sz="7200"/>
              <a:t>break;</a:t>
            </a:r>
            <a:endParaRPr/>
          </a:p>
          <a:p>
            <a:pPr marL="0" lvl="0" indent="0" algn="l" rtl="0">
              <a:lnSpc>
                <a:spcPct val="100000"/>
              </a:lnSpc>
              <a:spcBef>
                <a:spcPts val="900"/>
              </a:spcBef>
              <a:spcAft>
                <a:spcPts val="0"/>
              </a:spcAft>
              <a:buSzPct val="100000"/>
              <a:buNone/>
            </a:pPr>
            <a:r>
              <a:rPr lang="en-US" sz="7200"/>
              <a:t>case 4:</a:t>
            </a:r>
            <a:endParaRPr/>
          </a:p>
          <a:p>
            <a:pPr marL="0" lvl="0" indent="0" algn="l" rtl="0">
              <a:lnSpc>
                <a:spcPct val="100000"/>
              </a:lnSpc>
              <a:spcBef>
                <a:spcPts val="900"/>
              </a:spcBef>
              <a:spcAft>
                <a:spcPts val="0"/>
              </a:spcAft>
              <a:buSzPct val="100000"/>
              <a:buNone/>
            </a:pPr>
            <a:r>
              <a:rPr lang="en-US" sz="7200"/>
              <a:t>musicInstrument = "Flute";</a:t>
            </a:r>
            <a:endParaRPr/>
          </a:p>
          <a:p>
            <a:pPr marL="0" lvl="0" indent="0" algn="l" rtl="0">
              <a:lnSpc>
                <a:spcPct val="100000"/>
              </a:lnSpc>
              <a:spcBef>
                <a:spcPts val="900"/>
              </a:spcBef>
              <a:spcAft>
                <a:spcPts val="0"/>
              </a:spcAft>
              <a:buSzPct val="100000"/>
              <a:buNone/>
            </a:pPr>
            <a:r>
              <a:rPr lang="en-US" sz="7200"/>
              <a:t>break;</a:t>
            </a:r>
            <a:endParaRPr/>
          </a:p>
          <a:p>
            <a:pPr marL="0" lvl="0" indent="0" algn="l" rtl="0">
              <a:lnSpc>
                <a:spcPct val="100000"/>
              </a:lnSpc>
              <a:spcBef>
                <a:spcPts val="900"/>
              </a:spcBef>
              <a:spcAft>
                <a:spcPts val="0"/>
              </a:spcAft>
              <a:buSzPct val="100000"/>
              <a:buNone/>
            </a:pPr>
            <a:r>
              <a:rPr lang="en-US" sz="7200"/>
              <a:t>default:</a:t>
            </a:r>
            <a:endParaRPr/>
          </a:p>
          <a:p>
            <a:pPr marL="0" lvl="0" indent="0" algn="l" rtl="0">
              <a:lnSpc>
                <a:spcPct val="100000"/>
              </a:lnSpc>
              <a:spcBef>
                <a:spcPts val="900"/>
              </a:spcBef>
              <a:spcAft>
                <a:spcPts val="0"/>
              </a:spcAft>
              <a:buSzPct val="100000"/>
              <a:buNone/>
            </a:pPr>
            <a:r>
              <a:rPr lang="en-US" sz="7200"/>
              <a:t>musicInstrument = "Invalid";</a:t>
            </a:r>
            <a:endParaRPr/>
          </a:p>
          <a:p>
            <a:pPr marL="0" lvl="0" indent="0" algn="l" rtl="0">
              <a:lnSpc>
                <a:spcPct val="100000"/>
              </a:lnSpc>
              <a:spcBef>
                <a:spcPts val="900"/>
              </a:spcBef>
              <a:spcAft>
                <a:spcPts val="0"/>
              </a:spcAft>
              <a:buSzPct val="100000"/>
              <a:buNone/>
            </a:pPr>
            <a:r>
              <a:rPr lang="en-US" sz="7200"/>
              <a:t>break;</a:t>
            </a:r>
            <a:endParaRPr/>
          </a:p>
          <a:p>
            <a:pPr marL="0" lvl="0" indent="0" algn="l" rtl="0">
              <a:lnSpc>
                <a:spcPct val="100000"/>
              </a:lnSpc>
              <a:spcBef>
                <a:spcPts val="900"/>
              </a:spcBef>
              <a:spcAft>
                <a:spcPts val="0"/>
              </a:spcAft>
              <a:buSzPct val="100000"/>
              <a:buNone/>
            </a:pPr>
            <a:r>
              <a:rPr lang="en-US" sz="7200"/>
              <a:t>}</a:t>
            </a:r>
            <a:endParaRPr/>
          </a:p>
          <a:p>
            <a:pPr marL="0" lvl="0" indent="0" algn="l" rtl="0">
              <a:lnSpc>
                <a:spcPct val="100000"/>
              </a:lnSpc>
              <a:spcBef>
                <a:spcPts val="900"/>
              </a:spcBef>
              <a:spcAft>
                <a:spcPts val="0"/>
              </a:spcAft>
              <a:buSzPct val="100000"/>
              <a:buNone/>
            </a:pPr>
            <a:r>
              <a:rPr lang="en-US" sz="7200"/>
              <a:t>System.out.println(musicInstrument);</a:t>
            </a:r>
            <a:endParaRPr/>
          </a:p>
          <a:p>
            <a:pPr marL="0" lvl="0" indent="0" algn="l" rtl="0">
              <a:lnSpc>
                <a:spcPct val="100000"/>
              </a:lnSpc>
              <a:spcBef>
                <a:spcPts val="900"/>
              </a:spcBef>
              <a:spcAft>
                <a:spcPts val="0"/>
              </a:spcAft>
              <a:buSzPct val="100000"/>
              <a:buNone/>
            </a:pPr>
            <a:r>
              <a:rPr lang="en-US" sz="7200"/>
              <a:t>}</a:t>
            </a:r>
            <a:endParaRPr/>
          </a:p>
          <a:p>
            <a:pPr marL="0" lvl="0" indent="0" algn="l" rtl="0">
              <a:lnSpc>
                <a:spcPct val="100000"/>
              </a:lnSpc>
              <a:spcBef>
                <a:spcPts val="900"/>
              </a:spcBef>
              <a:spcAft>
                <a:spcPts val="0"/>
              </a:spcAft>
              <a:buSzPct val="100000"/>
              <a:buNone/>
            </a:pPr>
            <a:r>
              <a:rPr lang="en-US" sz="7200"/>
              <a:t>} </a:t>
            </a:r>
            <a:r>
              <a:rPr lang="en-US" sz="7200" b="1">
                <a:solidFill>
                  <a:srgbClr val="1482AB"/>
                </a:solidFill>
              </a:rPr>
              <a:t>Output:</a:t>
            </a:r>
            <a:endParaRPr/>
          </a:p>
          <a:p>
            <a:pPr marL="0" lvl="0" indent="0" algn="l" rtl="0">
              <a:lnSpc>
                <a:spcPct val="100000"/>
              </a:lnSpc>
              <a:spcBef>
                <a:spcPts val="900"/>
              </a:spcBef>
              <a:spcAft>
                <a:spcPts val="0"/>
              </a:spcAft>
              <a:buSzPct val="100000"/>
              <a:buNone/>
            </a:pPr>
            <a:r>
              <a:rPr lang="en-US" sz="7200" b="1">
                <a:solidFill>
                  <a:srgbClr val="1482AB"/>
                </a:solidFill>
              </a:rPr>
              <a:t>Flute</a:t>
            </a:r>
            <a:endParaRPr/>
          </a:p>
          <a:p>
            <a:pPr marL="182880" lvl="0" indent="-154305" algn="l" rtl="0">
              <a:lnSpc>
                <a:spcPct val="100000"/>
              </a:lnSpc>
              <a:spcBef>
                <a:spcPts val="900"/>
              </a:spcBef>
              <a:spcAft>
                <a:spcPts val="0"/>
              </a:spcAft>
              <a:buSzPct val="100000"/>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3"/>
          <p:cNvSpPr txBox="1">
            <a:spLocks noGrp="1"/>
          </p:cNvSpPr>
          <p:nvPr>
            <p:ph type="title"/>
          </p:nvPr>
        </p:nvSpPr>
        <p:spPr>
          <a:xfrm>
            <a:off x="731520" y="381000"/>
            <a:ext cx="7680960" cy="685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800"/>
              <a:buFont typeface="Arial"/>
              <a:buNone/>
            </a:pPr>
            <a:r>
              <a:rPr lang="en-US" sz="2800" b="1"/>
              <a:t>Looping Statements</a:t>
            </a:r>
            <a:endParaRPr/>
          </a:p>
        </p:txBody>
      </p:sp>
      <p:sp>
        <p:nvSpPr>
          <p:cNvPr id="493" name="Google Shape;493;p73"/>
          <p:cNvSpPr txBox="1">
            <a:spLocks noGrp="1"/>
          </p:cNvSpPr>
          <p:nvPr>
            <p:ph type="body" idx="1"/>
          </p:nvPr>
        </p:nvSpPr>
        <p:spPr>
          <a:xfrm>
            <a:off x="731520" y="1219200"/>
            <a:ext cx="7680960" cy="48158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a:t>Statements that execute a block of code repeatedly until a specified condition is met are known as looping statements. Java provides the user with three types of loops:</a:t>
            </a:r>
            <a:endParaRPr/>
          </a:p>
          <a:p>
            <a:pPr marL="0" lvl="0" indent="0" algn="l" rtl="0">
              <a:lnSpc>
                <a:spcPct val="100000"/>
              </a:lnSpc>
              <a:spcBef>
                <a:spcPts val="900"/>
              </a:spcBef>
              <a:spcAft>
                <a:spcPts val="0"/>
              </a:spcAft>
              <a:buSzPts val="1800"/>
              <a:buNone/>
            </a:pPr>
            <a:endParaRPr/>
          </a:p>
          <a:p>
            <a:pPr marL="182880" lvl="0" indent="-182880" algn="l" rtl="0">
              <a:lnSpc>
                <a:spcPct val="100000"/>
              </a:lnSpc>
              <a:spcBef>
                <a:spcPts val="900"/>
              </a:spcBef>
              <a:spcAft>
                <a:spcPts val="0"/>
              </a:spcAft>
              <a:buSzPts val="1800"/>
              <a:buChar char="◦"/>
            </a:pPr>
            <a:r>
              <a:rPr lang="en-US"/>
              <a:t>While</a:t>
            </a:r>
            <a:endParaRPr/>
          </a:p>
          <a:p>
            <a:pPr marL="182880" lvl="0" indent="-182880" algn="l" rtl="0">
              <a:lnSpc>
                <a:spcPct val="100000"/>
              </a:lnSpc>
              <a:spcBef>
                <a:spcPts val="900"/>
              </a:spcBef>
              <a:spcAft>
                <a:spcPts val="0"/>
              </a:spcAft>
              <a:buSzPts val="1800"/>
              <a:buChar char="◦"/>
            </a:pPr>
            <a:r>
              <a:rPr lang="en-US"/>
              <a:t>Do..while</a:t>
            </a:r>
            <a:endParaRPr/>
          </a:p>
          <a:p>
            <a:pPr marL="182880" lvl="0" indent="-182880" algn="l" rtl="0">
              <a:lnSpc>
                <a:spcPct val="100000"/>
              </a:lnSpc>
              <a:spcBef>
                <a:spcPts val="900"/>
              </a:spcBef>
              <a:spcAft>
                <a:spcPts val="0"/>
              </a:spcAft>
              <a:buSzPts val="1800"/>
              <a:buChar char="◦"/>
            </a:pPr>
            <a:r>
              <a:rPr lang="en-US"/>
              <a:t>For</a:t>
            </a:r>
            <a:endParaRPr/>
          </a:p>
          <a:p>
            <a:pPr marL="182880" lvl="0" indent="-182880" algn="l" rtl="0">
              <a:lnSpc>
                <a:spcPct val="100000"/>
              </a:lnSpc>
              <a:spcBef>
                <a:spcPts val="900"/>
              </a:spcBef>
              <a:spcAft>
                <a:spcPts val="0"/>
              </a:spcAft>
              <a:buSzPts val="1800"/>
              <a:buChar char="◦"/>
            </a:pPr>
            <a:r>
              <a:rPr lang="en-US"/>
              <a:t>For-Each</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74"/>
          <p:cNvSpPr txBox="1">
            <a:spLocks noGrp="1"/>
          </p:cNvSpPr>
          <p:nvPr>
            <p:ph type="title"/>
          </p:nvPr>
        </p:nvSpPr>
        <p:spPr>
          <a:xfrm>
            <a:off x="731520" y="381000"/>
            <a:ext cx="7680960" cy="304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While</a:t>
            </a:r>
            <a:endParaRPr/>
          </a:p>
        </p:txBody>
      </p:sp>
      <p:sp>
        <p:nvSpPr>
          <p:cNvPr id="499" name="Google Shape;499;p74"/>
          <p:cNvSpPr txBox="1">
            <a:spLocks noGrp="1"/>
          </p:cNvSpPr>
          <p:nvPr>
            <p:ph type="body" idx="1"/>
          </p:nvPr>
        </p:nvSpPr>
        <p:spPr>
          <a:xfrm>
            <a:off x="152400" y="990600"/>
            <a:ext cx="4572000" cy="5486400"/>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100000"/>
              </a:lnSpc>
              <a:spcBef>
                <a:spcPts val="0"/>
              </a:spcBef>
              <a:spcAft>
                <a:spcPts val="0"/>
              </a:spcAft>
              <a:buSzPct val="100000"/>
              <a:buChar char="◦"/>
            </a:pPr>
            <a:r>
              <a:rPr lang="en-US"/>
              <a:t>The condition to be specified in the while loop must be a Boolean expression. </a:t>
            </a:r>
            <a:endParaRPr/>
          </a:p>
          <a:p>
            <a:pPr marL="182880" lvl="0" indent="-182880" algn="l" rtl="0">
              <a:lnSpc>
                <a:spcPct val="100000"/>
              </a:lnSpc>
              <a:spcBef>
                <a:spcPts val="900"/>
              </a:spcBef>
              <a:spcAft>
                <a:spcPts val="0"/>
              </a:spcAft>
              <a:buSzPct val="100000"/>
              <a:buChar char="◦"/>
            </a:pPr>
            <a:r>
              <a:rPr lang="en-US"/>
              <a:t>An error will be generated if the type used is </a:t>
            </a:r>
            <a:r>
              <a:rPr lang="en-US" b="1" u="sng"/>
              <a:t>int or a string</a:t>
            </a:r>
            <a:r>
              <a:rPr lang="en-US"/>
              <a:t>.</a:t>
            </a:r>
            <a:endParaRPr/>
          </a:p>
          <a:p>
            <a:pPr marL="0" lvl="0" indent="0" algn="l" rtl="0">
              <a:lnSpc>
                <a:spcPct val="100000"/>
              </a:lnSpc>
              <a:spcBef>
                <a:spcPts val="900"/>
              </a:spcBef>
              <a:spcAft>
                <a:spcPts val="0"/>
              </a:spcAft>
              <a:buSzPct val="100000"/>
              <a:buNone/>
            </a:pPr>
            <a:r>
              <a:rPr lang="en-US" b="1" u="sng"/>
              <a:t>Syntax:</a:t>
            </a:r>
            <a:endParaRPr/>
          </a:p>
          <a:p>
            <a:pPr marL="0" lvl="0" indent="0" algn="l" rtl="0">
              <a:lnSpc>
                <a:spcPct val="100000"/>
              </a:lnSpc>
              <a:spcBef>
                <a:spcPts val="900"/>
              </a:spcBef>
              <a:spcAft>
                <a:spcPts val="0"/>
              </a:spcAft>
              <a:buSzPct val="100000"/>
              <a:buNone/>
            </a:pPr>
            <a:r>
              <a:rPr lang="en-US" b="1">
                <a:solidFill>
                  <a:srgbClr val="1482AB"/>
                </a:solidFill>
              </a:rPr>
              <a:t>while (condition)</a:t>
            </a:r>
            <a:endParaRPr/>
          </a:p>
          <a:p>
            <a:pPr marL="0" lvl="0" indent="0" algn="l" rtl="0">
              <a:lnSpc>
                <a:spcPct val="100000"/>
              </a:lnSpc>
              <a:spcBef>
                <a:spcPts val="900"/>
              </a:spcBef>
              <a:spcAft>
                <a:spcPts val="0"/>
              </a:spcAft>
              <a:buSzPct val="100000"/>
              <a:buNone/>
            </a:pPr>
            <a:r>
              <a:rPr lang="en-US" b="1">
                <a:solidFill>
                  <a:srgbClr val="1482AB"/>
                </a:solidFill>
              </a:rPr>
              <a:t>{</a:t>
            </a:r>
            <a:endParaRPr/>
          </a:p>
          <a:p>
            <a:pPr marL="0" lvl="0" indent="0" algn="l" rtl="0">
              <a:lnSpc>
                <a:spcPct val="100000"/>
              </a:lnSpc>
              <a:spcBef>
                <a:spcPts val="900"/>
              </a:spcBef>
              <a:spcAft>
                <a:spcPts val="0"/>
              </a:spcAft>
              <a:buSzPct val="100000"/>
              <a:buNone/>
            </a:pPr>
            <a:r>
              <a:rPr lang="en-US" b="1">
                <a:solidFill>
                  <a:srgbClr val="1482AB"/>
                </a:solidFill>
              </a:rPr>
              <a:t>statementOne;</a:t>
            </a:r>
            <a:endParaRPr/>
          </a:p>
          <a:p>
            <a:pPr marL="0" lvl="0" indent="0" algn="l" rtl="0">
              <a:lnSpc>
                <a:spcPct val="100000"/>
              </a:lnSpc>
              <a:spcBef>
                <a:spcPts val="900"/>
              </a:spcBef>
              <a:spcAft>
                <a:spcPts val="0"/>
              </a:spcAft>
              <a:buSzPct val="100000"/>
              <a:buNone/>
            </a:pPr>
            <a:r>
              <a:rPr lang="en-US" b="1">
                <a:solidFill>
                  <a:srgbClr val="1482AB"/>
                </a:solidFill>
              </a:rPr>
              <a:t>}</a:t>
            </a:r>
            <a:endParaRPr/>
          </a:p>
          <a:p>
            <a:pPr marL="0" lvl="0" indent="0" algn="l" rtl="0">
              <a:lnSpc>
                <a:spcPct val="100000"/>
              </a:lnSpc>
              <a:spcBef>
                <a:spcPts val="900"/>
              </a:spcBef>
              <a:spcAft>
                <a:spcPts val="0"/>
              </a:spcAft>
              <a:buSzPct val="100000"/>
              <a:buNone/>
            </a:pPr>
            <a:r>
              <a:rPr lang="en-US" b="1" u="sng"/>
              <a:t>Example</a:t>
            </a:r>
            <a:endParaRPr/>
          </a:p>
          <a:p>
            <a:pPr marL="0" lvl="0" indent="0" algn="l" rtl="0">
              <a:lnSpc>
                <a:spcPct val="100000"/>
              </a:lnSpc>
              <a:spcBef>
                <a:spcPts val="900"/>
              </a:spcBef>
              <a:spcAft>
                <a:spcPts val="0"/>
              </a:spcAft>
              <a:buSzPct val="100000"/>
              <a:buNone/>
            </a:pPr>
            <a:r>
              <a:rPr lang="en-US"/>
              <a:t>public class whileTest</a:t>
            </a:r>
            <a:endParaRPr/>
          </a:p>
          <a:p>
            <a:pPr marL="0" lvl="0" indent="0" algn="l" rtl="0">
              <a:lnSpc>
                <a:spcPct val="100000"/>
              </a:lnSpc>
              <a:spcBef>
                <a:spcPts val="900"/>
              </a:spcBef>
              <a:spcAft>
                <a:spcPts val="0"/>
              </a:spcAft>
              <a:buSzPct val="100000"/>
              <a:buNone/>
            </a:pPr>
            <a:r>
              <a:rPr lang="en-US"/>
              <a:t>{</a:t>
            </a:r>
            <a:endParaRPr/>
          </a:p>
          <a:p>
            <a:pPr marL="0" lvl="0" indent="0" algn="l" rtl="0">
              <a:lnSpc>
                <a:spcPct val="100000"/>
              </a:lnSpc>
              <a:spcBef>
                <a:spcPts val="900"/>
              </a:spcBef>
              <a:spcAft>
                <a:spcPts val="0"/>
              </a:spcAft>
              <a:buSzPct val="100000"/>
              <a:buNone/>
            </a:pPr>
            <a:r>
              <a:rPr lang="en-US"/>
              <a:t>public static void main(String args[])</a:t>
            </a:r>
            <a:endParaRPr/>
          </a:p>
          <a:p>
            <a:pPr marL="0" lvl="0" indent="0" algn="l" rtl="0">
              <a:lnSpc>
                <a:spcPct val="100000"/>
              </a:lnSpc>
              <a:spcBef>
                <a:spcPts val="900"/>
              </a:spcBef>
              <a:spcAft>
                <a:spcPts val="0"/>
              </a:spcAft>
              <a:buSzPct val="100000"/>
              <a:buNone/>
            </a:pPr>
            <a:r>
              <a:rPr lang="en-US"/>
              <a:t>{</a:t>
            </a:r>
            <a:endParaRPr/>
          </a:p>
          <a:p>
            <a:pPr marL="0" lvl="0" indent="0" algn="l" rtl="0">
              <a:lnSpc>
                <a:spcPct val="100000"/>
              </a:lnSpc>
              <a:spcBef>
                <a:spcPts val="900"/>
              </a:spcBef>
              <a:spcAft>
                <a:spcPts val="0"/>
              </a:spcAft>
              <a:buSzPct val="100000"/>
              <a:buNone/>
            </a:pPr>
            <a:r>
              <a:rPr lang="en-US"/>
              <a:t>int i = 5;</a:t>
            </a:r>
            <a:endParaRPr/>
          </a:p>
          <a:p>
            <a:pPr marL="182880" lvl="0" indent="-77152" algn="l" rtl="0">
              <a:lnSpc>
                <a:spcPct val="100000"/>
              </a:lnSpc>
              <a:spcBef>
                <a:spcPts val="900"/>
              </a:spcBef>
              <a:spcAft>
                <a:spcPts val="0"/>
              </a:spcAft>
              <a:buSzPct val="100000"/>
              <a:buNone/>
            </a:pPr>
            <a:endParaRPr/>
          </a:p>
        </p:txBody>
      </p:sp>
      <p:sp>
        <p:nvSpPr>
          <p:cNvPr id="500" name="Google Shape;500;p74"/>
          <p:cNvSpPr txBox="1">
            <a:spLocks noGrp="1"/>
          </p:cNvSpPr>
          <p:nvPr>
            <p:ph type="body" idx="2"/>
          </p:nvPr>
        </p:nvSpPr>
        <p:spPr>
          <a:xfrm>
            <a:off x="5181600" y="1066800"/>
            <a:ext cx="3230880" cy="496824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100000"/>
              <a:buNone/>
            </a:pPr>
            <a:r>
              <a:rPr lang="en-US">
                <a:solidFill>
                  <a:srgbClr val="FF0000"/>
                </a:solidFill>
              </a:rPr>
              <a:t>while (i&lt;= 15)</a:t>
            </a:r>
            <a:endParaRPr/>
          </a:p>
          <a:p>
            <a:pPr marL="0" lvl="0" indent="0" algn="l" rtl="0">
              <a:lnSpc>
                <a:spcPct val="100000"/>
              </a:lnSpc>
              <a:spcBef>
                <a:spcPts val="900"/>
              </a:spcBef>
              <a:spcAft>
                <a:spcPts val="0"/>
              </a:spcAft>
              <a:buSzPct val="100000"/>
              <a:buNone/>
            </a:pPr>
            <a:r>
              <a:rPr lang="en-US">
                <a:solidFill>
                  <a:srgbClr val="FF0000"/>
                </a:solidFill>
              </a:rPr>
              <a:t>{</a:t>
            </a:r>
            <a:endParaRPr/>
          </a:p>
          <a:p>
            <a:pPr marL="0" lvl="0" indent="0" algn="l" rtl="0">
              <a:lnSpc>
                <a:spcPct val="100000"/>
              </a:lnSpc>
              <a:spcBef>
                <a:spcPts val="900"/>
              </a:spcBef>
              <a:spcAft>
                <a:spcPts val="0"/>
              </a:spcAft>
              <a:buSzPct val="100000"/>
              <a:buNone/>
            </a:pPr>
            <a:r>
              <a:rPr lang="en-US">
                <a:solidFill>
                  <a:srgbClr val="FF0000"/>
                </a:solidFill>
              </a:rPr>
              <a:t>System.out.println(i);</a:t>
            </a:r>
            <a:endParaRPr/>
          </a:p>
          <a:p>
            <a:pPr marL="0" lvl="0" indent="0" algn="l" rtl="0">
              <a:lnSpc>
                <a:spcPct val="100000"/>
              </a:lnSpc>
              <a:spcBef>
                <a:spcPts val="900"/>
              </a:spcBef>
              <a:spcAft>
                <a:spcPts val="0"/>
              </a:spcAft>
              <a:buSzPct val="100000"/>
              <a:buNone/>
            </a:pPr>
            <a:r>
              <a:rPr lang="en-US">
                <a:solidFill>
                  <a:srgbClr val="FF0000"/>
                </a:solidFill>
              </a:rPr>
              <a:t>i = i+2;</a:t>
            </a:r>
            <a:endParaRPr/>
          </a:p>
          <a:p>
            <a:pPr marL="0" lvl="0" indent="0" algn="l" rtl="0">
              <a:lnSpc>
                <a:spcPct val="100000"/>
              </a:lnSpc>
              <a:spcBef>
                <a:spcPts val="900"/>
              </a:spcBef>
              <a:spcAft>
                <a:spcPts val="0"/>
              </a:spcAft>
              <a:buSzPct val="100000"/>
              <a:buNone/>
            </a:pPr>
            <a:r>
              <a:rPr lang="en-US">
                <a:solidFill>
                  <a:srgbClr val="FF0000"/>
                </a:solidFill>
              </a:rPr>
              <a:t>}</a:t>
            </a:r>
            <a:endParaRPr/>
          </a:p>
          <a:p>
            <a:pPr marL="0" lvl="0" indent="0" algn="l" rtl="0">
              <a:lnSpc>
                <a:spcPct val="100000"/>
              </a:lnSpc>
              <a:spcBef>
                <a:spcPts val="900"/>
              </a:spcBef>
              <a:spcAft>
                <a:spcPts val="0"/>
              </a:spcAft>
              <a:buSzPct val="100000"/>
              <a:buNone/>
            </a:pPr>
            <a:r>
              <a:rPr lang="en-US"/>
              <a:t>} }</a:t>
            </a:r>
            <a:endParaRPr/>
          </a:p>
          <a:p>
            <a:pPr marL="0" lvl="0" indent="0" algn="l" rtl="0">
              <a:lnSpc>
                <a:spcPct val="100000"/>
              </a:lnSpc>
              <a:spcBef>
                <a:spcPts val="900"/>
              </a:spcBef>
              <a:spcAft>
                <a:spcPts val="0"/>
              </a:spcAft>
              <a:buSzPct val="100000"/>
              <a:buNone/>
            </a:pPr>
            <a:endParaRPr/>
          </a:p>
          <a:p>
            <a:pPr marL="0" lvl="0" indent="0" algn="l" rtl="0">
              <a:lnSpc>
                <a:spcPct val="100000"/>
              </a:lnSpc>
              <a:spcBef>
                <a:spcPts val="900"/>
              </a:spcBef>
              <a:spcAft>
                <a:spcPts val="0"/>
              </a:spcAft>
              <a:buSzPct val="100000"/>
              <a:buNone/>
            </a:pPr>
            <a:r>
              <a:rPr lang="en-US" b="1" u="sng"/>
              <a:t>Output:</a:t>
            </a:r>
            <a:endParaRPr/>
          </a:p>
          <a:p>
            <a:pPr marL="0" lvl="0" indent="0" algn="l" rtl="0">
              <a:lnSpc>
                <a:spcPct val="100000"/>
              </a:lnSpc>
              <a:spcBef>
                <a:spcPts val="900"/>
              </a:spcBef>
              <a:spcAft>
                <a:spcPts val="0"/>
              </a:spcAft>
              <a:buSzPct val="100000"/>
              <a:buNone/>
            </a:pPr>
            <a:r>
              <a:rPr lang="en-US">
                <a:solidFill>
                  <a:srgbClr val="1C6294"/>
                </a:solidFill>
              </a:rPr>
              <a:t>5</a:t>
            </a:r>
            <a:endParaRPr/>
          </a:p>
          <a:p>
            <a:pPr marL="0" lvl="0" indent="0" algn="l" rtl="0">
              <a:lnSpc>
                <a:spcPct val="100000"/>
              </a:lnSpc>
              <a:spcBef>
                <a:spcPts val="900"/>
              </a:spcBef>
              <a:spcAft>
                <a:spcPts val="0"/>
              </a:spcAft>
              <a:buSzPct val="100000"/>
              <a:buNone/>
            </a:pPr>
            <a:r>
              <a:rPr lang="en-US">
                <a:solidFill>
                  <a:srgbClr val="1C6294"/>
                </a:solidFill>
              </a:rPr>
              <a:t>7</a:t>
            </a:r>
            <a:endParaRPr/>
          </a:p>
          <a:p>
            <a:pPr marL="0" lvl="0" indent="0" algn="l" rtl="0">
              <a:lnSpc>
                <a:spcPct val="100000"/>
              </a:lnSpc>
              <a:spcBef>
                <a:spcPts val="900"/>
              </a:spcBef>
              <a:spcAft>
                <a:spcPts val="0"/>
              </a:spcAft>
              <a:buSzPct val="100000"/>
              <a:buNone/>
            </a:pPr>
            <a:r>
              <a:rPr lang="en-US">
                <a:solidFill>
                  <a:srgbClr val="1C6294"/>
                </a:solidFill>
              </a:rPr>
              <a:t>9</a:t>
            </a:r>
            <a:endParaRPr/>
          </a:p>
          <a:p>
            <a:pPr marL="0" lvl="0" indent="0" algn="l" rtl="0">
              <a:lnSpc>
                <a:spcPct val="100000"/>
              </a:lnSpc>
              <a:spcBef>
                <a:spcPts val="900"/>
              </a:spcBef>
              <a:spcAft>
                <a:spcPts val="0"/>
              </a:spcAft>
              <a:buSzPct val="100000"/>
              <a:buNone/>
            </a:pPr>
            <a:r>
              <a:rPr lang="en-US">
                <a:solidFill>
                  <a:srgbClr val="1C6294"/>
                </a:solidFill>
              </a:rPr>
              <a:t>11</a:t>
            </a:r>
            <a:endParaRPr/>
          </a:p>
          <a:p>
            <a:pPr marL="0" lvl="0" indent="0" algn="l" rtl="0">
              <a:lnSpc>
                <a:spcPct val="100000"/>
              </a:lnSpc>
              <a:spcBef>
                <a:spcPts val="900"/>
              </a:spcBef>
              <a:spcAft>
                <a:spcPts val="0"/>
              </a:spcAft>
              <a:buSzPct val="100000"/>
              <a:buNone/>
            </a:pPr>
            <a:r>
              <a:rPr lang="en-US">
                <a:solidFill>
                  <a:srgbClr val="1C6294"/>
                </a:solidFill>
              </a:rPr>
              <a:t>13</a:t>
            </a:r>
            <a:endParaRPr/>
          </a:p>
          <a:p>
            <a:pPr marL="0" lvl="0" indent="0" algn="l" rtl="0">
              <a:lnSpc>
                <a:spcPct val="100000"/>
              </a:lnSpc>
              <a:spcBef>
                <a:spcPts val="900"/>
              </a:spcBef>
              <a:spcAft>
                <a:spcPts val="0"/>
              </a:spcAft>
              <a:buSzPct val="100000"/>
              <a:buNone/>
            </a:pPr>
            <a:r>
              <a:rPr lang="en-US">
                <a:solidFill>
                  <a:srgbClr val="1C6294"/>
                </a:solidFill>
              </a:rPr>
              <a:t>15</a:t>
            </a:r>
            <a:endParaRPr/>
          </a:p>
          <a:p>
            <a:pPr marL="182880" lvl="0" indent="-77152" algn="l" rtl="0">
              <a:lnSpc>
                <a:spcPct val="100000"/>
              </a:lnSpc>
              <a:spcBef>
                <a:spcPts val="900"/>
              </a:spcBef>
              <a:spcAft>
                <a:spcPts val="0"/>
              </a:spcAft>
              <a:buSzPct val="100000"/>
              <a:buNone/>
            </a:pPr>
            <a:endParaRPr/>
          </a:p>
          <a:p>
            <a:pPr marL="182880" lvl="0" indent="-77152" algn="l" rtl="0">
              <a:lnSpc>
                <a:spcPct val="100000"/>
              </a:lnSpc>
              <a:spcBef>
                <a:spcPts val="900"/>
              </a:spcBef>
              <a:spcAft>
                <a:spcPts val="0"/>
              </a:spcAft>
              <a:buSzPct val="1000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5"/>
          <p:cNvSpPr txBox="1">
            <a:spLocks noGrp="1"/>
          </p:cNvSpPr>
          <p:nvPr>
            <p:ph type="title"/>
          </p:nvPr>
        </p:nvSpPr>
        <p:spPr>
          <a:xfrm>
            <a:off x="731520" y="228600"/>
            <a:ext cx="7680960" cy="457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Do..while</a:t>
            </a:r>
            <a:endParaRPr b="1"/>
          </a:p>
        </p:txBody>
      </p:sp>
      <p:sp>
        <p:nvSpPr>
          <p:cNvPr id="506" name="Google Shape;506;p75"/>
          <p:cNvSpPr txBox="1">
            <a:spLocks noGrp="1"/>
          </p:cNvSpPr>
          <p:nvPr>
            <p:ph type="body" idx="1"/>
          </p:nvPr>
        </p:nvSpPr>
        <p:spPr>
          <a:xfrm>
            <a:off x="304800" y="685800"/>
            <a:ext cx="4572000" cy="57912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100000"/>
              <a:buNone/>
            </a:pPr>
            <a:r>
              <a:rPr lang="en-US" b="1"/>
              <a:t>The do-while loop is similar to the while loop, the only difference being that the condition in the do-while loop is evaluated after the execution of the loop body. </a:t>
            </a:r>
            <a:endParaRPr/>
          </a:p>
          <a:p>
            <a:pPr marL="0" lvl="0" indent="0" algn="l" rtl="0">
              <a:lnSpc>
                <a:spcPct val="100000"/>
              </a:lnSpc>
              <a:spcBef>
                <a:spcPts val="900"/>
              </a:spcBef>
              <a:spcAft>
                <a:spcPts val="0"/>
              </a:spcAft>
              <a:buSzPct val="100000"/>
              <a:buNone/>
            </a:pPr>
            <a:r>
              <a:rPr lang="en-US" b="1"/>
              <a:t>This guarantees that the loop is executed at least onc</a:t>
            </a:r>
            <a:r>
              <a:rPr lang="en-US" b="1" u="sng"/>
              <a:t>e.</a:t>
            </a:r>
            <a:endParaRPr b="1" u="sng"/>
          </a:p>
          <a:p>
            <a:pPr marL="0" lvl="0" indent="0" algn="l" rtl="0">
              <a:lnSpc>
                <a:spcPct val="100000"/>
              </a:lnSpc>
              <a:spcBef>
                <a:spcPts val="900"/>
              </a:spcBef>
              <a:spcAft>
                <a:spcPts val="0"/>
              </a:spcAft>
              <a:buSzPct val="100000"/>
              <a:buNone/>
            </a:pPr>
            <a:r>
              <a:rPr lang="en-US" b="1" u="sng"/>
              <a:t>Syntax:</a:t>
            </a:r>
            <a:endParaRPr/>
          </a:p>
          <a:p>
            <a:pPr marL="0" lvl="0" indent="0" algn="l" rtl="0">
              <a:lnSpc>
                <a:spcPct val="100000"/>
              </a:lnSpc>
              <a:spcBef>
                <a:spcPts val="900"/>
              </a:spcBef>
              <a:spcAft>
                <a:spcPts val="0"/>
              </a:spcAft>
              <a:buSzPct val="100000"/>
              <a:buNone/>
            </a:pPr>
            <a:r>
              <a:rPr lang="en-US"/>
              <a:t>do{</a:t>
            </a:r>
            <a:endParaRPr/>
          </a:p>
          <a:p>
            <a:pPr marL="0" lvl="0" indent="0" algn="l" rtl="0">
              <a:lnSpc>
                <a:spcPct val="100000"/>
              </a:lnSpc>
              <a:spcBef>
                <a:spcPts val="900"/>
              </a:spcBef>
              <a:spcAft>
                <a:spcPts val="0"/>
              </a:spcAft>
              <a:buSzPct val="100000"/>
              <a:buNone/>
            </a:pPr>
            <a:r>
              <a:rPr lang="en-US"/>
              <a:t>//code to be executed</a:t>
            </a:r>
            <a:endParaRPr/>
          </a:p>
          <a:p>
            <a:pPr marL="0" lvl="0" indent="0" algn="l" rtl="0">
              <a:lnSpc>
                <a:spcPct val="100000"/>
              </a:lnSpc>
              <a:spcBef>
                <a:spcPts val="900"/>
              </a:spcBef>
              <a:spcAft>
                <a:spcPts val="0"/>
              </a:spcAft>
              <a:buSzPct val="100000"/>
              <a:buNone/>
            </a:pPr>
            <a:r>
              <a:rPr lang="en-US"/>
              <a:t>}while(condition);</a:t>
            </a:r>
            <a:endParaRPr/>
          </a:p>
          <a:p>
            <a:pPr marL="0" lvl="0" indent="0" algn="l" rtl="0">
              <a:lnSpc>
                <a:spcPct val="100000"/>
              </a:lnSpc>
              <a:spcBef>
                <a:spcPts val="900"/>
              </a:spcBef>
              <a:spcAft>
                <a:spcPts val="0"/>
              </a:spcAft>
              <a:buSzPct val="100000"/>
              <a:buNone/>
            </a:pPr>
            <a:endParaRPr/>
          </a:p>
          <a:p>
            <a:pPr marL="0" lvl="0" indent="0" algn="l" rtl="0">
              <a:lnSpc>
                <a:spcPct val="100000"/>
              </a:lnSpc>
              <a:spcBef>
                <a:spcPts val="900"/>
              </a:spcBef>
              <a:spcAft>
                <a:spcPts val="0"/>
              </a:spcAft>
              <a:buSzPct val="100000"/>
              <a:buNone/>
            </a:pPr>
            <a:r>
              <a:rPr lang="en-US" b="1" u="sng"/>
              <a:t>Example:</a:t>
            </a:r>
            <a:endParaRPr/>
          </a:p>
          <a:p>
            <a:pPr marL="0" lvl="0" indent="0" algn="l" rtl="0">
              <a:lnSpc>
                <a:spcPct val="100000"/>
              </a:lnSpc>
              <a:spcBef>
                <a:spcPts val="900"/>
              </a:spcBef>
              <a:spcAft>
                <a:spcPts val="0"/>
              </a:spcAft>
              <a:buSzPct val="100000"/>
              <a:buNone/>
            </a:pPr>
            <a:r>
              <a:rPr lang="en-US"/>
              <a:t>public class DoWhile</a:t>
            </a:r>
            <a:endParaRPr/>
          </a:p>
          <a:p>
            <a:pPr marL="0" lvl="0" indent="0" algn="l" rtl="0">
              <a:lnSpc>
                <a:spcPct val="100000"/>
              </a:lnSpc>
              <a:spcBef>
                <a:spcPts val="900"/>
              </a:spcBef>
              <a:spcAft>
                <a:spcPts val="0"/>
              </a:spcAft>
              <a:buSzPct val="100000"/>
              <a:buNone/>
            </a:pPr>
            <a:r>
              <a:rPr lang="en-US"/>
              <a:t>{ </a:t>
            </a:r>
            <a:endParaRPr/>
          </a:p>
          <a:p>
            <a:pPr marL="0" lvl="0" indent="0" algn="l" rtl="0">
              <a:lnSpc>
                <a:spcPct val="100000"/>
              </a:lnSpc>
              <a:spcBef>
                <a:spcPts val="900"/>
              </a:spcBef>
              <a:spcAft>
                <a:spcPts val="0"/>
              </a:spcAft>
              <a:buSzPct val="100000"/>
              <a:buNone/>
            </a:pPr>
            <a:r>
              <a:rPr lang="en-US"/>
              <a:t>public static void main(String args[]) </a:t>
            </a:r>
            <a:endParaRPr/>
          </a:p>
          <a:p>
            <a:pPr marL="0" lvl="0" indent="0" algn="l" rtl="0">
              <a:lnSpc>
                <a:spcPct val="100000"/>
              </a:lnSpc>
              <a:spcBef>
                <a:spcPts val="900"/>
              </a:spcBef>
              <a:spcAft>
                <a:spcPts val="0"/>
              </a:spcAft>
              <a:buSzPct val="100000"/>
              <a:buNone/>
            </a:pPr>
            <a:r>
              <a:rPr lang="en-US"/>
              <a:t>{ </a:t>
            </a:r>
            <a:endParaRPr/>
          </a:p>
          <a:p>
            <a:pPr marL="0" lvl="0" indent="0" algn="l" rtl="0">
              <a:lnSpc>
                <a:spcPct val="100000"/>
              </a:lnSpc>
              <a:spcBef>
                <a:spcPts val="900"/>
              </a:spcBef>
              <a:spcAft>
                <a:spcPts val="0"/>
              </a:spcAft>
              <a:buSzPct val="100000"/>
              <a:buNone/>
            </a:pPr>
            <a:r>
              <a:rPr lang="en-US"/>
              <a:t>int i = 20; </a:t>
            </a:r>
            <a:endParaRPr/>
          </a:p>
          <a:p>
            <a:pPr marL="0" lvl="0" indent="0" algn="l" rtl="0">
              <a:lnSpc>
                <a:spcPct val="100000"/>
              </a:lnSpc>
              <a:spcBef>
                <a:spcPts val="900"/>
              </a:spcBef>
              <a:spcAft>
                <a:spcPts val="0"/>
              </a:spcAft>
              <a:buSzPct val="100000"/>
              <a:buNone/>
            </a:pPr>
            <a:r>
              <a:rPr lang="en-US"/>
              <a:t> </a:t>
            </a:r>
            <a:endParaRPr/>
          </a:p>
        </p:txBody>
      </p:sp>
      <p:sp>
        <p:nvSpPr>
          <p:cNvPr id="507" name="Google Shape;507;p75"/>
          <p:cNvSpPr txBox="1">
            <a:spLocks noGrp="1"/>
          </p:cNvSpPr>
          <p:nvPr>
            <p:ph type="body" idx="2"/>
          </p:nvPr>
        </p:nvSpPr>
        <p:spPr>
          <a:xfrm>
            <a:off x="5334000" y="1371600"/>
            <a:ext cx="3078480" cy="46634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ct val="100000"/>
              <a:buNone/>
            </a:pPr>
            <a:r>
              <a:rPr lang="en-US">
                <a:solidFill>
                  <a:srgbClr val="FF0000"/>
                </a:solidFill>
              </a:rPr>
              <a:t>do </a:t>
            </a:r>
            <a:endParaRPr/>
          </a:p>
          <a:p>
            <a:pPr marL="0" lvl="0" indent="0" algn="l" rtl="0">
              <a:lnSpc>
                <a:spcPct val="100000"/>
              </a:lnSpc>
              <a:spcBef>
                <a:spcPts val="900"/>
              </a:spcBef>
              <a:spcAft>
                <a:spcPts val="0"/>
              </a:spcAft>
              <a:buSzPct val="100000"/>
              <a:buNone/>
            </a:pPr>
            <a:r>
              <a:rPr lang="en-US">
                <a:solidFill>
                  <a:srgbClr val="FF0000"/>
                </a:solidFill>
              </a:rPr>
              <a:t>{ </a:t>
            </a:r>
            <a:endParaRPr/>
          </a:p>
          <a:p>
            <a:pPr marL="0" lvl="0" indent="0" algn="l" rtl="0">
              <a:lnSpc>
                <a:spcPct val="100000"/>
              </a:lnSpc>
              <a:spcBef>
                <a:spcPts val="900"/>
              </a:spcBef>
              <a:spcAft>
                <a:spcPts val="0"/>
              </a:spcAft>
              <a:buSzPct val="100000"/>
              <a:buNone/>
            </a:pPr>
            <a:r>
              <a:rPr lang="en-US">
                <a:solidFill>
                  <a:srgbClr val="FF0000"/>
                </a:solidFill>
              </a:rPr>
              <a:t>System.out.println(i); </a:t>
            </a:r>
            <a:endParaRPr/>
          </a:p>
          <a:p>
            <a:pPr marL="0" lvl="0" indent="0" algn="l" rtl="0">
              <a:lnSpc>
                <a:spcPct val="100000"/>
              </a:lnSpc>
              <a:spcBef>
                <a:spcPts val="900"/>
              </a:spcBef>
              <a:spcAft>
                <a:spcPts val="0"/>
              </a:spcAft>
              <a:buSzPct val="100000"/>
              <a:buNone/>
            </a:pPr>
            <a:r>
              <a:rPr lang="en-US">
                <a:solidFill>
                  <a:srgbClr val="FF0000"/>
                </a:solidFill>
              </a:rPr>
              <a:t>i = i+1; </a:t>
            </a:r>
            <a:endParaRPr/>
          </a:p>
          <a:p>
            <a:pPr marL="0" lvl="0" indent="0" algn="l" rtl="0">
              <a:lnSpc>
                <a:spcPct val="100000"/>
              </a:lnSpc>
              <a:spcBef>
                <a:spcPts val="900"/>
              </a:spcBef>
              <a:spcAft>
                <a:spcPts val="0"/>
              </a:spcAft>
              <a:buSzPct val="100000"/>
              <a:buNone/>
            </a:pPr>
            <a:r>
              <a:rPr lang="en-US">
                <a:solidFill>
                  <a:srgbClr val="FF0000"/>
                </a:solidFill>
              </a:rPr>
              <a:t>} while (i&lt;= 20); </a:t>
            </a:r>
            <a:endParaRPr/>
          </a:p>
          <a:p>
            <a:pPr marL="0" lvl="0" indent="0" algn="l" rtl="0">
              <a:lnSpc>
                <a:spcPct val="100000"/>
              </a:lnSpc>
              <a:spcBef>
                <a:spcPts val="900"/>
              </a:spcBef>
              <a:spcAft>
                <a:spcPts val="0"/>
              </a:spcAft>
              <a:buSzPct val="100000"/>
              <a:buNone/>
            </a:pPr>
            <a:r>
              <a:rPr lang="en-US"/>
              <a:t>} </a:t>
            </a:r>
            <a:endParaRPr/>
          </a:p>
          <a:p>
            <a:pPr marL="0" lvl="0" indent="0" algn="l" rtl="0">
              <a:lnSpc>
                <a:spcPct val="100000"/>
              </a:lnSpc>
              <a:spcBef>
                <a:spcPts val="900"/>
              </a:spcBef>
              <a:spcAft>
                <a:spcPts val="0"/>
              </a:spcAft>
              <a:buSzPct val="100000"/>
              <a:buNone/>
            </a:pPr>
            <a:r>
              <a:rPr lang="en-US"/>
              <a:t>}</a:t>
            </a:r>
            <a:endParaRPr/>
          </a:p>
          <a:p>
            <a:pPr marL="0" lvl="0" indent="0" algn="l" rtl="0">
              <a:lnSpc>
                <a:spcPct val="100000"/>
              </a:lnSpc>
              <a:spcBef>
                <a:spcPts val="900"/>
              </a:spcBef>
              <a:spcAft>
                <a:spcPts val="0"/>
              </a:spcAft>
              <a:buSzPct val="100000"/>
              <a:buNone/>
            </a:pPr>
            <a:r>
              <a:rPr lang="en-US" b="1"/>
              <a:t>Output:</a:t>
            </a:r>
            <a:endParaRPr/>
          </a:p>
          <a:p>
            <a:pPr marL="0" lvl="0" indent="0" algn="l" rtl="0">
              <a:lnSpc>
                <a:spcPct val="100000"/>
              </a:lnSpc>
              <a:spcBef>
                <a:spcPts val="900"/>
              </a:spcBef>
              <a:spcAft>
                <a:spcPts val="0"/>
              </a:spcAft>
              <a:buSzPct val="100000"/>
              <a:buNone/>
            </a:pPr>
            <a:r>
              <a:rPr lang="en-US"/>
              <a:t>20</a:t>
            </a:r>
            <a:endParaRPr/>
          </a:p>
          <a:p>
            <a:pPr marL="0" lvl="0" indent="0" algn="l" rtl="0">
              <a:lnSpc>
                <a:spcPct val="100000"/>
              </a:lnSpc>
              <a:spcBef>
                <a:spcPts val="900"/>
              </a:spcBef>
              <a:spcAft>
                <a:spcPts val="0"/>
              </a:spcAft>
              <a:buSzPct val="100000"/>
              <a:buNone/>
            </a:pPr>
            <a:endParaRPr/>
          </a:p>
          <a:p>
            <a:pPr marL="182880" lvl="0" indent="-77152" algn="l" rtl="0">
              <a:lnSpc>
                <a:spcPct val="100000"/>
              </a:lnSpc>
              <a:spcBef>
                <a:spcPts val="900"/>
              </a:spcBef>
              <a:spcAft>
                <a:spcPts val="0"/>
              </a:spcAft>
              <a:buSzPct val="1000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6"/>
          <p:cNvSpPr txBox="1">
            <a:spLocks noGrp="1"/>
          </p:cNvSpPr>
          <p:nvPr>
            <p:ph type="title"/>
          </p:nvPr>
        </p:nvSpPr>
        <p:spPr>
          <a:xfrm>
            <a:off x="731520" y="3048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for loop </a:t>
            </a:r>
            <a:endParaRPr/>
          </a:p>
        </p:txBody>
      </p:sp>
      <p:sp>
        <p:nvSpPr>
          <p:cNvPr id="513" name="Google Shape;513;p76"/>
          <p:cNvSpPr txBox="1">
            <a:spLocks noGrp="1"/>
          </p:cNvSpPr>
          <p:nvPr>
            <p:ph type="body" idx="1"/>
          </p:nvPr>
        </p:nvSpPr>
        <p:spPr>
          <a:xfrm>
            <a:off x="381000" y="990600"/>
            <a:ext cx="4008120" cy="5562600"/>
          </a:xfrm>
          <a:prstGeom prst="rect">
            <a:avLst/>
          </a:prstGeom>
          <a:noFill/>
          <a:ln>
            <a:noFill/>
          </a:ln>
        </p:spPr>
        <p:txBody>
          <a:bodyPr spcFirstLastPara="1" wrap="square" lIns="91425" tIns="45700" rIns="91425" bIns="45700" anchor="t" anchorCtr="0">
            <a:normAutofit fontScale="85000" lnSpcReduction="10000"/>
          </a:bodyPr>
          <a:lstStyle/>
          <a:p>
            <a:pPr marL="182880" lvl="0" indent="-182880" algn="l" rtl="0">
              <a:lnSpc>
                <a:spcPct val="100000"/>
              </a:lnSpc>
              <a:spcBef>
                <a:spcPts val="0"/>
              </a:spcBef>
              <a:spcAft>
                <a:spcPts val="0"/>
              </a:spcAft>
              <a:buSzPct val="100000"/>
              <a:buChar char="◦"/>
            </a:pPr>
            <a:r>
              <a:rPr lang="en-US" sz="2600"/>
              <a:t>The for loop in java is used to iterate and evaluate a code multiple times. </a:t>
            </a:r>
            <a:endParaRPr/>
          </a:p>
          <a:p>
            <a:pPr marL="182880" lvl="0" indent="-182880" algn="l" rtl="0">
              <a:lnSpc>
                <a:spcPct val="100000"/>
              </a:lnSpc>
              <a:spcBef>
                <a:spcPts val="900"/>
              </a:spcBef>
              <a:spcAft>
                <a:spcPts val="0"/>
              </a:spcAft>
              <a:buSzPct val="100000"/>
              <a:buChar char="◦"/>
            </a:pPr>
            <a:r>
              <a:rPr lang="en-US" sz="2600"/>
              <a:t>When the number of iterations is known by the user, it is recommended to use the for loop.</a:t>
            </a:r>
            <a:endParaRPr/>
          </a:p>
          <a:p>
            <a:pPr marL="182880" lvl="0" indent="-79692" algn="l" rtl="0">
              <a:lnSpc>
                <a:spcPct val="100000"/>
              </a:lnSpc>
              <a:spcBef>
                <a:spcPts val="900"/>
              </a:spcBef>
              <a:spcAft>
                <a:spcPts val="0"/>
              </a:spcAft>
              <a:buSzPct val="100000"/>
              <a:buNone/>
            </a:pPr>
            <a:endParaRPr sz="2600"/>
          </a:p>
          <a:p>
            <a:pPr marL="0" lvl="0" indent="0" algn="l" rtl="0">
              <a:lnSpc>
                <a:spcPct val="100000"/>
              </a:lnSpc>
              <a:spcBef>
                <a:spcPts val="900"/>
              </a:spcBef>
              <a:spcAft>
                <a:spcPts val="0"/>
              </a:spcAft>
              <a:buSzPct val="100000"/>
              <a:buNone/>
            </a:pPr>
            <a:r>
              <a:rPr lang="en-US" sz="2600" b="1" u="sng"/>
              <a:t>Syntax:</a:t>
            </a:r>
            <a:endParaRPr/>
          </a:p>
          <a:p>
            <a:pPr marL="0" lvl="0" indent="0" algn="l" rtl="0">
              <a:lnSpc>
                <a:spcPct val="100000"/>
              </a:lnSpc>
              <a:spcBef>
                <a:spcPts val="900"/>
              </a:spcBef>
              <a:spcAft>
                <a:spcPts val="0"/>
              </a:spcAft>
              <a:buSzPct val="100000"/>
              <a:buNone/>
            </a:pPr>
            <a:r>
              <a:rPr lang="en-US" sz="2600" b="1"/>
              <a:t>for (initialization; condition; increment/decrement)</a:t>
            </a:r>
            <a:endParaRPr/>
          </a:p>
          <a:p>
            <a:pPr marL="0" lvl="0" indent="0" algn="l" rtl="0">
              <a:lnSpc>
                <a:spcPct val="100000"/>
              </a:lnSpc>
              <a:spcBef>
                <a:spcPts val="900"/>
              </a:spcBef>
              <a:spcAft>
                <a:spcPts val="0"/>
              </a:spcAft>
              <a:buSzPct val="100000"/>
              <a:buNone/>
            </a:pPr>
            <a:r>
              <a:rPr lang="en-US" sz="2600" b="1"/>
              <a:t>{</a:t>
            </a:r>
            <a:endParaRPr/>
          </a:p>
          <a:p>
            <a:pPr marL="0" lvl="0" indent="0" algn="l" rtl="0">
              <a:lnSpc>
                <a:spcPct val="100000"/>
              </a:lnSpc>
              <a:spcBef>
                <a:spcPts val="900"/>
              </a:spcBef>
              <a:spcAft>
                <a:spcPts val="0"/>
              </a:spcAft>
              <a:buSzPct val="100000"/>
              <a:buNone/>
            </a:pPr>
            <a:r>
              <a:rPr lang="en-US" sz="2600" b="1"/>
              <a:t>statement;</a:t>
            </a:r>
            <a:endParaRPr/>
          </a:p>
          <a:p>
            <a:pPr marL="0" lvl="0" indent="0" algn="l" rtl="0">
              <a:lnSpc>
                <a:spcPct val="100000"/>
              </a:lnSpc>
              <a:spcBef>
                <a:spcPts val="900"/>
              </a:spcBef>
              <a:spcAft>
                <a:spcPts val="0"/>
              </a:spcAft>
              <a:buSzPct val="100000"/>
              <a:buNone/>
            </a:pPr>
            <a:r>
              <a:rPr lang="en-US" sz="2600" b="1"/>
              <a:t>}</a:t>
            </a:r>
            <a:endParaRPr/>
          </a:p>
          <a:p>
            <a:pPr marL="182880" lvl="0" indent="-111442" algn="l" rtl="0">
              <a:lnSpc>
                <a:spcPct val="100000"/>
              </a:lnSpc>
              <a:spcBef>
                <a:spcPts val="900"/>
              </a:spcBef>
              <a:spcAft>
                <a:spcPts val="0"/>
              </a:spcAft>
              <a:buSzPct val="100000"/>
              <a:buNone/>
            </a:pPr>
            <a:endParaRPr/>
          </a:p>
          <a:p>
            <a:pPr marL="0" lvl="0" indent="0" algn="l" rtl="0">
              <a:lnSpc>
                <a:spcPct val="100000"/>
              </a:lnSpc>
              <a:spcBef>
                <a:spcPts val="900"/>
              </a:spcBef>
              <a:spcAft>
                <a:spcPts val="0"/>
              </a:spcAft>
              <a:buSzPct val="100000"/>
              <a:buNone/>
            </a:pPr>
            <a:endParaRPr/>
          </a:p>
          <a:p>
            <a:pPr marL="182880" lvl="0" indent="-111442" algn="l" rtl="0">
              <a:lnSpc>
                <a:spcPct val="100000"/>
              </a:lnSpc>
              <a:spcBef>
                <a:spcPts val="900"/>
              </a:spcBef>
              <a:spcAft>
                <a:spcPts val="0"/>
              </a:spcAft>
              <a:buSzPct val="100000"/>
              <a:buNone/>
            </a:pPr>
            <a:endParaRPr/>
          </a:p>
        </p:txBody>
      </p:sp>
      <p:sp>
        <p:nvSpPr>
          <p:cNvPr id="514" name="Google Shape;514;p76"/>
          <p:cNvSpPr txBox="1">
            <a:spLocks noGrp="1"/>
          </p:cNvSpPr>
          <p:nvPr>
            <p:ph type="body" idx="2"/>
          </p:nvPr>
        </p:nvSpPr>
        <p:spPr>
          <a:xfrm>
            <a:off x="4754880" y="762000"/>
            <a:ext cx="4236720" cy="58674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00000"/>
              </a:lnSpc>
              <a:spcBef>
                <a:spcPts val="0"/>
              </a:spcBef>
              <a:spcAft>
                <a:spcPts val="0"/>
              </a:spcAft>
              <a:buSzPct val="100000"/>
              <a:buNone/>
            </a:pPr>
            <a:r>
              <a:rPr lang="en-US" sz="2100" b="1"/>
              <a:t>Example:</a:t>
            </a:r>
            <a:endParaRPr/>
          </a:p>
          <a:p>
            <a:pPr marL="0" lvl="0" indent="0" algn="l" rtl="0">
              <a:lnSpc>
                <a:spcPct val="100000"/>
              </a:lnSpc>
              <a:spcBef>
                <a:spcPts val="900"/>
              </a:spcBef>
              <a:spcAft>
                <a:spcPts val="0"/>
              </a:spcAft>
              <a:buSzPct val="100000"/>
              <a:buNone/>
            </a:pPr>
            <a:r>
              <a:rPr lang="en-US" sz="2100" b="1"/>
              <a:t>public class ForLoop</a:t>
            </a:r>
            <a:endParaRPr sz="2100" b="1"/>
          </a:p>
          <a:p>
            <a:pPr marL="0" lvl="0" indent="0" algn="l" rtl="0">
              <a:lnSpc>
                <a:spcPct val="100000"/>
              </a:lnSpc>
              <a:spcBef>
                <a:spcPts val="900"/>
              </a:spcBef>
              <a:spcAft>
                <a:spcPts val="0"/>
              </a:spcAft>
              <a:buSzPct val="100000"/>
              <a:buNone/>
            </a:pPr>
            <a:r>
              <a:rPr lang="en-US" sz="2100" b="1"/>
              <a:t>{</a:t>
            </a:r>
            <a:endParaRPr/>
          </a:p>
          <a:p>
            <a:pPr marL="0" lvl="0" indent="0" algn="l" rtl="0">
              <a:lnSpc>
                <a:spcPct val="100000"/>
              </a:lnSpc>
              <a:spcBef>
                <a:spcPts val="900"/>
              </a:spcBef>
              <a:spcAft>
                <a:spcPts val="0"/>
              </a:spcAft>
              <a:buSzPct val="100000"/>
              <a:buNone/>
            </a:pPr>
            <a:r>
              <a:rPr lang="en-US" sz="2100" b="1"/>
              <a:t>public static void main(String args[])</a:t>
            </a:r>
            <a:endParaRPr/>
          </a:p>
          <a:p>
            <a:pPr marL="0" lvl="0" indent="0" algn="l" rtl="0">
              <a:lnSpc>
                <a:spcPct val="100000"/>
              </a:lnSpc>
              <a:spcBef>
                <a:spcPts val="900"/>
              </a:spcBef>
              <a:spcAft>
                <a:spcPts val="0"/>
              </a:spcAft>
              <a:buSzPct val="100000"/>
              <a:buNone/>
            </a:pPr>
            <a:r>
              <a:rPr lang="en-US" sz="2100" b="1"/>
              <a:t>{</a:t>
            </a:r>
            <a:endParaRPr/>
          </a:p>
          <a:p>
            <a:pPr marL="0" lvl="0" indent="0" algn="l" rtl="0">
              <a:lnSpc>
                <a:spcPct val="100000"/>
              </a:lnSpc>
              <a:spcBef>
                <a:spcPts val="900"/>
              </a:spcBef>
              <a:spcAft>
                <a:spcPts val="0"/>
              </a:spcAft>
              <a:buSzPct val="100000"/>
              <a:buNone/>
            </a:pPr>
            <a:r>
              <a:rPr lang="en-US" sz="2100" b="1"/>
              <a:t>for (int i = 1; i&lt;= 10; i++)</a:t>
            </a:r>
            <a:endParaRPr/>
          </a:p>
          <a:p>
            <a:pPr marL="0" lvl="0" indent="0" algn="l" rtl="0">
              <a:lnSpc>
                <a:spcPct val="100000"/>
              </a:lnSpc>
              <a:spcBef>
                <a:spcPts val="900"/>
              </a:spcBef>
              <a:spcAft>
                <a:spcPts val="0"/>
              </a:spcAft>
              <a:buSzPct val="100000"/>
              <a:buNone/>
            </a:pPr>
            <a:r>
              <a:rPr lang="en-US" sz="2100" b="1"/>
              <a:t>System.out.println(i);</a:t>
            </a:r>
            <a:endParaRPr/>
          </a:p>
          <a:p>
            <a:pPr marL="0" lvl="0" indent="0" algn="l" rtl="0">
              <a:lnSpc>
                <a:spcPct val="100000"/>
              </a:lnSpc>
              <a:spcBef>
                <a:spcPts val="900"/>
              </a:spcBef>
              <a:spcAft>
                <a:spcPts val="0"/>
              </a:spcAft>
              <a:buSzPct val="100000"/>
              <a:buNone/>
            </a:pPr>
            <a:r>
              <a:rPr lang="en-US" sz="2100" b="1"/>
              <a:t>}</a:t>
            </a:r>
            <a:endParaRPr/>
          </a:p>
          <a:p>
            <a:pPr marL="0" lvl="0" indent="0" algn="l" rtl="0">
              <a:lnSpc>
                <a:spcPct val="100000"/>
              </a:lnSpc>
              <a:spcBef>
                <a:spcPts val="900"/>
              </a:spcBef>
              <a:spcAft>
                <a:spcPts val="0"/>
              </a:spcAft>
              <a:buSzPct val="100000"/>
              <a:buNone/>
            </a:pPr>
            <a:r>
              <a:rPr lang="en-US" sz="2100" b="1"/>
              <a:t>}</a:t>
            </a:r>
            <a:endParaRPr/>
          </a:p>
          <a:p>
            <a:pPr marL="0" lvl="0" indent="0" algn="l" rtl="0">
              <a:lnSpc>
                <a:spcPct val="100000"/>
              </a:lnSpc>
              <a:spcBef>
                <a:spcPts val="900"/>
              </a:spcBef>
              <a:spcAft>
                <a:spcPts val="0"/>
              </a:spcAft>
              <a:buSzPct val="100000"/>
              <a:buNone/>
            </a:pPr>
            <a:r>
              <a:rPr lang="en-US" sz="2100" b="1"/>
              <a:t>Output:</a:t>
            </a:r>
            <a:endParaRPr/>
          </a:p>
          <a:p>
            <a:pPr marL="0" lvl="0" indent="0" algn="l" rtl="0">
              <a:lnSpc>
                <a:spcPct val="100000"/>
              </a:lnSpc>
              <a:spcBef>
                <a:spcPts val="900"/>
              </a:spcBef>
              <a:spcAft>
                <a:spcPts val="0"/>
              </a:spcAft>
              <a:buSzPct val="100000"/>
              <a:buNone/>
            </a:pPr>
            <a:r>
              <a:rPr lang="en-US" sz="2100" b="1"/>
              <a:t>1</a:t>
            </a:r>
            <a:endParaRPr/>
          </a:p>
          <a:p>
            <a:pPr marL="0" lvl="0" indent="0" algn="l" rtl="0">
              <a:lnSpc>
                <a:spcPct val="100000"/>
              </a:lnSpc>
              <a:spcBef>
                <a:spcPts val="900"/>
              </a:spcBef>
              <a:spcAft>
                <a:spcPts val="0"/>
              </a:spcAft>
              <a:buSzPct val="100000"/>
              <a:buNone/>
            </a:pPr>
            <a:r>
              <a:rPr lang="en-US" sz="2100" b="1"/>
              <a:t>2</a:t>
            </a:r>
            <a:endParaRPr/>
          </a:p>
          <a:p>
            <a:pPr marL="0" lvl="0" indent="0" algn="l" rtl="0">
              <a:lnSpc>
                <a:spcPct val="100000"/>
              </a:lnSpc>
              <a:spcBef>
                <a:spcPts val="900"/>
              </a:spcBef>
              <a:spcAft>
                <a:spcPts val="0"/>
              </a:spcAft>
              <a:buSzPct val="100000"/>
              <a:buNone/>
            </a:pPr>
            <a:r>
              <a:rPr lang="en-US" sz="2100" b="1"/>
              <a:t>3</a:t>
            </a:r>
            <a:endParaRPr/>
          </a:p>
          <a:p>
            <a:pPr marL="0" lvl="0" indent="0" algn="l" rtl="0">
              <a:lnSpc>
                <a:spcPct val="100000"/>
              </a:lnSpc>
              <a:spcBef>
                <a:spcPts val="900"/>
              </a:spcBef>
              <a:spcAft>
                <a:spcPts val="0"/>
              </a:spcAft>
              <a:buSzPct val="100000"/>
              <a:buNone/>
            </a:pPr>
            <a:r>
              <a:rPr lang="en-US" sz="2100" b="1"/>
              <a:t>4</a:t>
            </a:r>
            <a:endParaRPr/>
          </a:p>
          <a:p>
            <a:pPr marL="0" lvl="0" indent="0" algn="l" rtl="0">
              <a:lnSpc>
                <a:spcPct val="100000"/>
              </a:lnSpc>
              <a:spcBef>
                <a:spcPts val="900"/>
              </a:spcBef>
              <a:spcAft>
                <a:spcPts val="0"/>
              </a:spcAft>
              <a:buSzPct val="100000"/>
              <a:buNone/>
            </a:pPr>
            <a:r>
              <a:rPr lang="en-US" sz="2100" b="1"/>
              <a:t>5</a:t>
            </a:r>
            <a:endParaRPr/>
          </a:p>
          <a:p>
            <a:pPr marL="0" lvl="0" indent="0" algn="l" rtl="0">
              <a:lnSpc>
                <a:spcPct val="100000"/>
              </a:lnSpc>
              <a:spcBef>
                <a:spcPts val="900"/>
              </a:spcBef>
              <a:spcAft>
                <a:spcPts val="0"/>
              </a:spcAft>
              <a:buSzPct val="100000"/>
              <a:buNone/>
            </a:pPr>
            <a:r>
              <a:rPr lang="en-US" sz="2100" b="1"/>
              <a:t>6</a:t>
            </a:r>
            <a:endParaRPr/>
          </a:p>
          <a:p>
            <a:pPr marL="0" lvl="0" indent="0" algn="l" rtl="0">
              <a:lnSpc>
                <a:spcPct val="100000"/>
              </a:lnSpc>
              <a:spcBef>
                <a:spcPts val="900"/>
              </a:spcBef>
              <a:spcAft>
                <a:spcPts val="0"/>
              </a:spcAft>
              <a:buSzPct val="100000"/>
              <a:buNone/>
            </a:pPr>
            <a:r>
              <a:rPr lang="en-US" sz="2100" b="1"/>
              <a:t>7</a:t>
            </a:r>
            <a:endParaRPr/>
          </a:p>
          <a:p>
            <a:pPr marL="0" lvl="0" indent="0" algn="l" rtl="0">
              <a:lnSpc>
                <a:spcPct val="100000"/>
              </a:lnSpc>
              <a:spcBef>
                <a:spcPts val="900"/>
              </a:spcBef>
              <a:spcAft>
                <a:spcPts val="0"/>
              </a:spcAft>
              <a:buSzPct val="100000"/>
              <a:buNone/>
            </a:pPr>
            <a:r>
              <a:rPr lang="en-US" sz="2100" b="1"/>
              <a:t>8</a:t>
            </a:r>
            <a:endParaRPr/>
          </a:p>
          <a:p>
            <a:pPr marL="0" lvl="0" indent="0" algn="l" rtl="0">
              <a:lnSpc>
                <a:spcPct val="100000"/>
              </a:lnSpc>
              <a:spcBef>
                <a:spcPts val="900"/>
              </a:spcBef>
              <a:spcAft>
                <a:spcPts val="0"/>
              </a:spcAft>
              <a:buSzPct val="100000"/>
              <a:buNone/>
            </a:pPr>
            <a:r>
              <a:rPr lang="en-US" sz="2100" b="1"/>
              <a:t>9</a:t>
            </a:r>
            <a:endParaRPr/>
          </a:p>
          <a:p>
            <a:pPr marL="0" lvl="0" indent="0" algn="l" rtl="0">
              <a:lnSpc>
                <a:spcPct val="100000"/>
              </a:lnSpc>
              <a:spcBef>
                <a:spcPts val="900"/>
              </a:spcBef>
              <a:spcAft>
                <a:spcPts val="0"/>
              </a:spcAft>
              <a:buSzPct val="100000"/>
              <a:buNone/>
            </a:pPr>
            <a:r>
              <a:rPr lang="en-US" sz="2100" b="1"/>
              <a:t>10</a:t>
            </a:r>
            <a:endParaRPr/>
          </a:p>
          <a:p>
            <a:pPr marL="182880" lvl="0" indent="-111442" algn="l" rtl="0">
              <a:lnSpc>
                <a:spcPct val="100000"/>
              </a:lnSpc>
              <a:spcBef>
                <a:spcPts val="900"/>
              </a:spcBef>
              <a:spcAft>
                <a:spcPts val="0"/>
              </a:spcAft>
              <a:buSzPct val="100000"/>
              <a:buNone/>
            </a:pPr>
            <a:endParaRPr/>
          </a:p>
          <a:p>
            <a:pPr marL="182880" lvl="0" indent="-111442" algn="l" rtl="0">
              <a:lnSpc>
                <a:spcPct val="100000"/>
              </a:lnSpc>
              <a:spcBef>
                <a:spcPts val="900"/>
              </a:spcBef>
              <a:spcAft>
                <a:spcPts val="0"/>
              </a:spcAft>
              <a:buSzPct val="100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457200" y="304800"/>
            <a:ext cx="8229600" cy="304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
            </a:r>
            <a:br>
              <a:rPr lang="en-US"/>
            </a:br>
            <a:r>
              <a:rPr lang="en-US"/>
              <a:t>Inheritance in Java</a:t>
            </a:r>
            <a:r>
              <a:rPr lang="en-US" b="1"/>
              <a:t/>
            </a:r>
            <a:br>
              <a:rPr lang="en-US" b="1"/>
            </a:br>
            <a:endParaRPr/>
          </a:p>
        </p:txBody>
      </p:sp>
      <p:sp>
        <p:nvSpPr>
          <p:cNvPr id="141" name="Google Shape;141;p18"/>
          <p:cNvSpPr txBox="1">
            <a:spLocks noGrp="1"/>
          </p:cNvSpPr>
          <p:nvPr>
            <p:ph type="body" idx="1"/>
          </p:nvPr>
        </p:nvSpPr>
        <p:spPr>
          <a:xfrm>
            <a:off x="457200" y="762000"/>
            <a:ext cx="8229600" cy="5364163"/>
          </a:xfrm>
          <a:prstGeom prst="rect">
            <a:avLst/>
          </a:prstGeom>
          <a:noFill/>
          <a:ln>
            <a:noFill/>
          </a:ln>
        </p:spPr>
        <p:txBody>
          <a:bodyPr spcFirstLastPara="1" wrap="square" lIns="91425" tIns="45700" rIns="91425" bIns="45700" anchor="t" anchorCtr="0">
            <a:normAutofit/>
          </a:bodyPr>
          <a:lstStyle/>
          <a:p>
            <a:pPr marL="182880" lvl="0" indent="-68579" algn="l" rtl="0">
              <a:lnSpc>
                <a:spcPct val="100000"/>
              </a:lnSpc>
              <a:spcBef>
                <a:spcPts val="0"/>
              </a:spcBef>
              <a:spcAft>
                <a:spcPts val="0"/>
              </a:spcAft>
              <a:buSzPts val="1800"/>
              <a:buNone/>
            </a:pPr>
            <a:endParaRPr/>
          </a:p>
          <a:p>
            <a:pPr marL="182880" lvl="0" indent="-182880" algn="l" rtl="0">
              <a:lnSpc>
                <a:spcPct val="100000"/>
              </a:lnSpc>
              <a:spcBef>
                <a:spcPts val="900"/>
              </a:spcBef>
              <a:spcAft>
                <a:spcPts val="0"/>
              </a:spcAft>
              <a:buSzPts val="1800"/>
              <a:buChar char="◦"/>
            </a:pPr>
            <a:r>
              <a:rPr lang="en-US"/>
              <a:t>Inheritance is an important pillar of OOP(Object Oriented Programming). </a:t>
            </a:r>
            <a:endParaRPr/>
          </a:p>
          <a:p>
            <a:pPr marL="182880" lvl="0" indent="-182880" algn="l" rtl="0">
              <a:lnSpc>
                <a:spcPct val="100000"/>
              </a:lnSpc>
              <a:spcBef>
                <a:spcPts val="900"/>
              </a:spcBef>
              <a:spcAft>
                <a:spcPts val="0"/>
              </a:spcAft>
              <a:buSzPts val="1800"/>
              <a:buChar char="◦"/>
            </a:pPr>
            <a:r>
              <a:rPr lang="en-US"/>
              <a:t>It is the mechanism in java by which one class is allow to inherit the features(fields and methods) of another class.</a:t>
            </a:r>
            <a:endParaRPr/>
          </a:p>
          <a:p>
            <a:pPr marL="182880" lvl="0" indent="-182880" algn="l" rtl="0">
              <a:lnSpc>
                <a:spcPct val="100000"/>
              </a:lnSpc>
              <a:spcBef>
                <a:spcPts val="900"/>
              </a:spcBef>
              <a:spcAft>
                <a:spcPts val="0"/>
              </a:spcAft>
              <a:buSzPts val="1800"/>
              <a:buChar char="◦"/>
            </a:pPr>
            <a:r>
              <a:rPr lang="en-US"/>
              <a:t>Super class</a:t>
            </a:r>
            <a:endParaRPr/>
          </a:p>
          <a:p>
            <a:pPr marL="182880" lvl="0" indent="-182880" algn="l" rtl="0">
              <a:lnSpc>
                <a:spcPct val="100000"/>
              </a:lnSpc>
              <a:spcBef>
                <a:spcPts val="900"/>
              </a:spcBef>
              <a:spcAft>
                <a:spcPts val="0"/>
              </a:spcAft>
              <a:buSzPts val="1800"/>
              <a:buChar char="◦"/>
            </a:pPr>
            <a:r>
              <a:rPr lang="en-US"/>
              <a:t>Sub class</a:t>
            </a:r>
            <a:endParaRPr/>
          </a:p>
          <a:p>
            <a:pPr marL="182880" lvl="0" indent="-182880" algn="l" rtl="0">
              <a:lnSpc>
                <a:spcPct val="100000"/>
              </a:lnSpc>
              <a:spcBef>
                <a:spcPts val="900"/>
              </a:spcBef>
              <a:spcAft>
                <a:spcPts val="0"/>
              </a:spcAft>
              <a:buSzPts val="1800"/>
              <a:buChar char="◦"/>
            </a:pPr>
            <a:r>
              <a:rPr lang="en-US"/>
              <a:t>Reusability</a:t>
            </a:r>
            <a:endParaRPr/>
          </a:p>
          <a:p>
            <a:pPr marL="182880" lvl="0" indent="-182880" algn="l" rtl="0">
              <a:lnSpc>
                <a:spcPct val="100000"/>
              </a:lnSpc>
              <a:spcBef>
                <a:spcPts val="900"/>
              </a:spcBef>
              <a:spcAft>
                <a:spcPts val="0"/>
              </a:spcAft>
              <a:buSzPts val="1800"/>
              <a:buChar char="◦"/>
            </a:pPr>
            <a:r>
              <a:rPr lang="en-US"/>
              <a:t>Extends keyword</a:t>
            </a:r>
            <a:endParaRPr/>
          </a:p>
          <a:p>
            <a:pPr marL="182880" lvl="0" indent="-182880" algn="l" rtl="0">
              <a:lnSpc>
                <a:spcPct val="100000"/>
              </a:lnSpc>
              <a:spcBef>
                <a:spcPts val="900"/>
              </a:spcBef>
              <a:spcAft>
                <a:spcPts val="0"/>
              </a:spcAft>
              <a:buSzPts val="1800"/>
              <a:buNone/>
            </a:pPr>
            <a:r>
              <a:rPr lang="en-US">
                <a:solidFill>
                  <a:srgbClr val="FF0000"/>
                </a:solidFill>
              </a:rPr>
              <a:t>class derived-class extends base-class  </a:t>
            </a:r>
            <a:endParaRPr/>
          </a:p>
          <a:p>
            <a:pPr marL="182880" lvl="0" indent="-182880" algn="l" rtl="0">
              <a:lnSpc>
                <a:spcPct val="100000"/>
              </a:lnSpc>
              <a:spcBef>
                <a:spcPts val="900"/>
              </a:spcBef>
              <a:spcAft>
                <a:spcPts val="0"/>
              </a:spcAft>
              <a:buSzPts val="1800"/>
              <a:buNone/>
            </a:pPr>
            <a:r>
              <a:rPr lang="en-US">
                <a:solidFill>
                  <a:srgbClr val="FF0000"/>
                </a:solidFill>
              </a:rPr>
              <a:t>{  </a:t>
            </a:r>
            <a:endParaRPr/>
          </a:p>
          <a:p>
            <a:pPr marL="182880" lvl="0" indent="-182880" algn="l" rtl="0">
              <a:lnSpc>
                <a:spcPct val="100000"/>
              </a:lnSpc>
              <a:spcBef>
                <a:spcPts val="900"/>
              </a:spcBef>
              <a:spcAft>
                <a:spcPts val="0"/>
              </a:spcAft>
              <a:buSzPts val="1800"/>
              <a:buNone/>
            </a:pPr>
            <a:r>
              <a:rPr lang="en-US">
                <a:solidFill>
                  <a:srgbClr val="FF0000"/>
                </a:solidFill>
              </a:rPr>
              <a:t>//methods and fields  </a:t>
            </a:r>
            <a:endParaRPr/>
          </a:p>
          <a:p>
            <a:pPr marL="182880" lvl="0" indent="-182880" algn="l" rtl="0">
              <a:lnSpc>
                <a:spcPct val="100000"/>
              </a:lnSpc>
              <a:spcBef>
                <a:spcPts val="900"/>
              </a:spcBef>
              <a:spcAft>
                <a:spcPts val="0"/>
              </a:spcAft>
              <a:buSzPts val="1800"/>
              <a:buNone/>
            </a:pPr>
            <a:r>
              <a:rPr lang="en-US">
                <a:solidFill>
                  <a:srgbClr val="FF0000"/>
                </a:solidFill>
              </a:rPr>
              <a:t>}  </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7"/>
          <p:cNvSpPr txBox="1">
            <a:spLocks noGrp="1"/>
          </p:cNvSpPr>
          <p:nvPr>
            <p:ph type="title"/>
          </p:nvPr>
        </p:nvSpPr>
        <p:spPr>
          <a:xfrm>
            <a:off x="731520" y="381000"/>
            <a:ext cx="7680960" cy="44196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For-Each</a:t>
            </a:r>
            <a:endParaRPr/>
          </a:p>
        </p:txBody>
      </p:sp>
      <p:sp>
        <p:nvSpPr>
          <p:cNvPr id="520" name="Google Shape;520;p77"/>
          <p:cNvSpPr txBox="1">
            <a:spLocks noGrp="1"/>
          </p:cNvSpPr>
          <p:nvPr>
            <p:ph type="body" idx="1"/>
          </p:nvPr>
        </p:nvSpPr>
        <p:spPr>
          <a:xfrm>
            <a:off x="381000" y="990600"/>
            <a:ext cx="4008120" cy="5044440"/>
          </a:xfrm>
          <a:prstGeom prst="rect">
            <a:avLst/>
          </a:prstGeom>
          <a:noFill/>
          <a:ln>
            <a:noFill/>
          </a:ln>
        </p:spPr>
        <p:txBody>
          <a:bodyPr spcFirstLastPara="1" wrap="square" lIns="91425" tIns="45700" rIns="91425" bIns="45700" anchor="t" anchorCtr="0">
            <a:normAutofit fontScale="92500"/>
          </a:bodyPr>
          <a:lstStyle/>
          <a:p>
            <a:pPr marL="182880" lvl="0" indent="-182880" algn="l" rtl="0">
              <a:lnSpc>
                <a:spcPct val="100000"/>
              </a:lnSpc>
              <a:spcBef>
                <a:spcPts val="0"/>
              </a:spcBef>
              <a:spcAft>
                <a:spcPts val="0"/>
              </a:spcAft>
              <a:buSzPct val="100000"/>
              <a:buChar char="◦"/>
            </a:pPr>
            <a:r>
              <a:rPr lang="en-US" sz="2300"/>
              <a:t>The </a:t>
            </a:r>
            <a:r>
              <a:rPr lang="en-US" sz="2300" u="sng"/>
              <a:t>traversal of elements in an array </a:t>
            </a:r>
            <a:r>
              <a:rPr lang="en-US" sz="2300"/>
              <a:t>can be done by the for-each loop. </a:t>
            </a:r>
            <a:endParaRPr/>
          </a:p>
          <a:p>
            <a:pPr marL="182880" lvl="0" indent="-182880" algn="l" rtl="0">
              <a:lnSpc>
                <a:spcPct val="100000"/>
              </a:lnSpc>
              <a:spcBef>
                <a:spcPts val="900"/>
              </a:spcBef>
              <a:spcAft>
                <a:spcPts val="0"/>
              </a:spcAft>
              <a:buSzPct val="100000"/>
              <a:buChar char="◦"/>
            </a:pPr>
            <a:r>
              <a:rPr lang="en-US" sz="2300"/>
              <a:t>The elements present in the array are returned one by one. </a:t>
            </a:r>
            <a:endParaRPr/>
          </a:p>
          <a:p>
            <a:pPr marL="182880" lvl="0" indent="-182880" algn="l" rtl="0">
              <a:lnSpc>
                <a:spcPct val="100000"/>
              </a:lnSpc>
              <a:spcBef>
                <a:spcPts val="900"/>
              </a:spcBef>
              <a:spcAft>
                <a:spcPts val="0"/>
              </a:spcAft>
              <a:buSzPct val="100000"/>
              <a:buChar char="◦"/>
            </a:pPr>
            <a:r>
              <a:rPr lang="en-US" sz="2300"/>
              <a:t>It must be noted that the user does not have to increment the value in the for-each loop.</a:t>
            </a:r>
            <a:endParaRPr/>
          </a:p>
          <a:p>
            <a:pPr marL="182880" lvl="0" indent="-58737" algn="l" rtl="0">
              <a:lnSpc>
                <a:spcPct val="100000"/>
              </a:lnSpc>
              <a:spcBef>
                <a:spcPts val="900"/>
              </a:spcBef>
              <a:spcAft>
                <a:spcPts val="0"/>
              </a:spcAft>
              <a:buSzPct val="100000"/>
              <a:buNone/>
            </a:pPr>
            <a:endParaRPr sz="2300"/>
          </a:p>
          <a:p>
            <a:pPr marL="0" lvl="0" indent="0" algn="l" rtl="0">
              <a:lnSpc>
                <a:spcPct val="100000"/>
              </a:lnSpc>
              <a:spcBef>
                <a:spcPts val="900"/>
              </a:spcBef>
              <a:spcAft>
                <a:spcPts val="0"/>
              </a:spcAft>
              <a:buSzPct val="100000"/>
              <a:buNone/>
            </a:pPr>
            <a:r>
              <a:rPr lang="en-US" sz="2300" b="1"/>
              <a:t>Output</a:t>
            </a:r>
            <a:endParaRPr/>
          </a:p>
          <a:p>
            <a:pPr marL="0" lvl="0" indent="0" algn="l" rtl="0">
              <a:lnSpc>
                <a:spcPct val="100000"/>
              </a:lnSpc>
              <a:spcBef>
                <a:spcPts val="900"/>
              </a:spcBef>
              <a:spcAft>
                <a:spcPts val="0"/>
              </a:spcAft>
              <a:buSzPct val="100000"/>
              <a:buNone/>
            </a:pPr>
            <a:r>
              <a:rPr lang="en-US" sz="2300" b="1"/>
              <a:t>10, 20, 30, 40, 50,</a:t>
            </a:r>
            <a:endParaRPr/>
          </a:p>
          <a:p>
            <a:pPr marL="0" lvl="0" indent="0" algn="l" rtl="0">
              <a:lnSpc>
                <a:spcPct val="100000"/>
              </a:lnSpc>
              <a:spcBef>
                <a:spcPts val="900"/>
              </a:spcBef>
              <a:spcAft>
                <a:spcPts val="0"/>
              </a:spcAft>
              <a:buSzPct val="100000"/>
              <a:buNone/>
            </a:pPr>
            <a:r>
              <a:rPr lang="en-US" sz="2300" b="1"/>
              <a:t>James, Larry, Tom, Lacy</a:t>
            </a:r>
            <a:endParaRPr/>
          </a:p>
          <a:p>
            <a:pPr marL="182880" lvl="0" indent="-58737" algn="l" rtl="0">
              <a:lnSpc>
                <a:spcPct val="100000"/>
              </a:lnSpc>
              <a:spcBef>
                <a:spcPts val="900"/>
              </a:spcBef>
              <a:spcAft>
                <a:spcPts val="0"/>
              </a:spcAft>
              <a:buSzPct val="100000"/>
              <a:buNone/>
            </a:pPr>
            <a:endParaRPr sz="2300"/>
          </a:p>
          <a:p>
            <a:pPr marL="182880" lvl="0" indent="-85724" algn="l" rtl="0">
              <a:lnSpc>
                <a:spcPct val="100000"/>
              </a:lnSpc>
              <a:spcBef>
                <a:spcPts val="900"/>
              </a:spcBef>
              <a:spcAft>
                <a:spcPts val="0"/>
              </a:spcAft>
              <a:buSzPct val="100000"/>
              <a:buNone/>
            </a:pPr>
            <a:endParaRPr/>
          </a:p>
        </p:txBody>
      </p:sp>
      <p:sp>
        <p:nvSpPr>
          <p:cNvPr id="521" name="Google Shape;521;p77"/>
          <p:cNvSpPr txBox="1">
            <a:spLocks noGrp="1"/>
          </p:cNvSpPr>
          <p:nvPr>
            <p:ph type="body" idx="2"/>
          </p:nvPr>
        </p:nvSpPr>
        <p:spPr>
          <a:xfrm>
            <a:off x="4191000" y="1143000"/>
            <a:ext cx="4572000" cy="53340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100000"/>
              <a:buNone/>
            </a:pPr>
            <a:r>
              <a:rPr lang="en-US"/>
              <a:t> </a:t>
            </a:r>
            <a:r>
              <a:rPr lang="en-US" b="1"/>
              <a:t>class ForEach{</a:t>
            </a:r>
            <a:endParaRPr/>
          </a:p>
          <a:p>
            <a:pPr marL="0" lvl="0" indent="0" algn="l" rtl="0">
              <a:lnSpc>
                <a:spcPct val="100000"/>
              </a:lnSpc>
              <a:spcBef>
                <a:spcPts val="900"/>
              </a:spcBef>
              <a:spcAft>
                <a:spcPts val="0"/>
              </a:spcAft>
              <a:buSzPct val="100000"/>
              <a:buNone/>
            </a:pPr>
            <a:r>
              <a:rPr lang="en-US" b="1"/>
              <a:t>Public static void main(String args[]){</a:t>
            </a:r>
            <a:endParaRPr/>
          </a:p>
          <a:p>
            <a:pPr marL="0" lvl="0" indent="0" algn="l" rtl="0">
              <a:lnSpc>
                <a:spcPct val="100000"/>
              </a:lnSpc>
              <a:spcBef>
                <a:spcPts val="900"/>
              </a:spcBef>
              <a:spcAft>
                <a:spcPts val="0"/>
              </a:spcAft>
              <a:buSzPct val="100000"/>
              <a:buNone/>
            </a:pPr>
            <a:r>
              <a:rPr lang="en-US" b="1"/>
              <a:t>int[] numbers ={10,20,30,40,50};</a:t>
            </a:r>
            <a:endParaRPr/>
          </a:p>
          <a:p>
            <a:pPr marL="0" lvl="0" indent="0" algn="l" rtl="0">
              <a:lnSpc>
                <a:spcPct val="100000"/>
              </a:lnSpc>
              <a:spcBef>
                <a:spcPts val="900"/>
              </a:spcBef>
              <a:spcAft>
                <a:spcPts val="0"/>
              </a:spcAft>
              <a:buSzPct val="100000"/>
              <a:buNone/>
            </a:pPr>
            <a:endParaRPr b="1"/>
          </a:p>
          <a:p>
            <a:pPr marL="0" lvl="0" indent="0" algn="l" rtl="0">
              <a:lnSpc>
                <a:spcPct val="100000"/>
              </a:lnSpc>
              <a:spcBef>
                <a:spcPts val="900"/>
              </a:spcBef>
              <a:spcAft>
                <a:spcPts val="0"/>
              </a:spcAft>
              <a:buSzPct val="100000"/>
              <a:buNone/>
            </a:pPr>
            <a:r>
              <a:rPr lang="en-US" b="1">
                <a:solidFill>
                  <a:srgbClr val="FF0000"/>
                </a:solidFill>
              </a:rPr>
              <a:t>for(int x : numbers )</a:t>
            </a:r>
            <a:endParaRPr/>
          </a:p>
          <a:p>
            <a:pPr marL="0" lvl="0" indent="0" algn="l" rtl="0">
              <a:lnSpc>
                <a:spcPct val="100000"/>
              </a:lnSpc>
              <a:spcBef>
                <a:spcPts val="900"/>
              </a:spcBef>
              <a:spcAft>
                <a:spcPts val="0"/>
              </a:spcAft>
              <a:buSzPct val="100000"/>
              <a:buNone/>
            </a:pPr>
            <a:r>
              <a:rPr lang="en-US" b="1">
                <a:solidFill>
                  <a:srgbClr val="FF0000"/>
                </a:solidFill>
              </a:rPr>
              <a:t>{</a:t>
            </a:r>
            <a:endParaRPr/>
          </a:p>
          <a:p>
            <a:pPr marL="0" lvl="0" indent="0" algn="l" rtl="0">
              <a:lnSpc>
                <a:spcPct val="100000"/>
              </a:lnSpc>
              <a:spcBef>
                <a:spcPts val="900"/>
              </a:spcBef>
              <a:spcAft>
                <a:spcPts val="0"/>
              </a:spcAft>
              <a:buSzPct val="100000"/>
              <a:buNone/>
            </a:pPr>
            <a:r>
              <a:rPr lang="en-US" b="1">
                <a:solidFill>
                  <a:srgbClr val="FF0000"/>
                </a:solidFill>
              </a:rPr>
              <a:t>System.out.print( x);</a:t>
            </a:r>
            <a:endParaRPr/>
          </a:p>
          <a:p>
            <a:pPr marL="0" lvl="0" indent="0" algn="l" rtl="0">
              <a:lnSpc>
                <a:spcPct val="100000"/>
              </a:lnSpc>
              <a:spcBef>
                <a:spcPts val="900"/>
              </a:spcBef>
              <a:spcAft>
                <a:spcPts val="0"/>
              </a:spcAft>
              <a:buSzPct val="100000"/>
              <a:buNone/>
            </a:pPr>
            <a:r>
              <a:rPr lang="en-US" b="1">
                <a:solidFill>
                  <a:srgbClr val="FF0000"/>
                </a:solidFill>
              </a:rPr>
              <a:t>System.out.print(",");</a:t>
            </a:r>
            <a:endParaRPr/>
          </a:p>
          <a:p>
            <a:pPr marL="0" lvl="0" indent="0" algn="l" rtl="0">
              <a:lnSpc>
                <a:spcPct val="100000"/>
              </a:lnSpc>
              <a:spcBef>
                <a:spcPts val="900"/>
              </a:spcBef>
              <a:spcAft>
                <a:spcPts val="0"/>
              </a:spcAft>
              <a:buSzPct val="100000"/>
              <a:buNone/>
            </a:pPr>
            <a:r>
              <a:rPr lang="en-US" b="1">
                <a:solidFill>
                  <a:srgbClr val="FF0000"/>
                </a:solidFill>
              </a:rPr>
              <a:t>}</a:t>
            </a:r>
            <a:endParaRPr/>
          </a:p>
          <a:p>
            <a:pPr marL="0" lvl="0" indent="0" algn="l" rtl="0">
              <a:lnSpc>
                <a:spcPct val="100000"/>
              </a:lnSpc>
              <a:spcBef>
                <a:spcPts val="900"/>
              </a:spcBef>
              <a:spcAft>
                <a:spcPts val="0"/>
              </a:spcAft>
              <a:buSzPct val="100000"/>
              <a:buNone/>
            </a:pPr>
            <a:r>
              <a:rPr lang="en-US" b="1"/>
              <a:t>System.out.print("\n");</a:t>
            </a:r>
            <a:endParaRPr/>
          </a:p>
          <a:p>
            <a:pPr marL="0" lvl="0" indent="0" algn="l" rtl="0">
              <a:lnSpc>
                <a:spcPct val="100000"/>
              </a:lnSpc>
              <a:spcBef>
                <a:spcPts val="900"/>
              </a:spcBef>
              <a:spcAft>
                <a:spcPts val="0"/>
              </a:spcAft>
              <a:buSzPct val="100000"/>
              <a:buNone/>
            </a:pPr>
            <a:r>
              <a:rPr lang="en-US" b="1"/>
              <a:t>String[] names ={"James","Larry","Tom","Lacy"};</a:t>
            </a:r>
            <a:endParaRPr/>
          </a:p>
          <a:p>
            <a:pPr marL="0" lvl="0" indent="0" algn="l" rtl="0">
              <a:lnSpc>
                <a:spcPct val="100000"/>
              </a:lnSpc>
              <a:spcBef>
                <a:spcPts val="900"/>
              </a:spcBef>
              <a:spcAft>
                <a:spcPts val="0"/>
              </a:spcAft>
              <a:buSzPct val="100000"/>
              <a:buNone/>
            </a:pPr>
            <a:endParaRPr b="1"/>
          </a:p>
          <a:p>
            <a:pPr marL="0" lvl="0" indent="0" algn="l" rtl="0">
              <a:lnSpc>
                <a:spcPct val="100000"/>
              </a:lnSpc>
              <a:spcBef>
                <a:spcPts val="900"/>
              </a:spcBef>
              <a:spcAft>
                <a:spcPts val="0"/>
              </a:spcAft>
              <a:buSzPct val="100000"/>
              <a:buNone/>
            </a:pPr>
            <a:r>
              <a:rPr lang="en-US" b="1"/>
              <a:t>for(String name : names ){</a:t>
            </a:r>
            <a:endParaRPr/>
          </a:p>
          <a:p>
            <a:pPr marL="0" lvl="0" indent="0" algn="l" rtl="0">
              <a:lnSpc>
                <a:spcPct val="100000"/>
              </a:lnSpc>
              <a:spcBef>
                <a:spcPts val="900"/>
              </a:spcBef>
              <a:spcAft>
                <a:spcPts val="0"/>
              </a:spcAft>
              <a:buSzPct val="100000"/>
              <a:buNone/>
            </a:pPr>
            <a:r>
              <a:rPr lang="en-US" b="1"/>
              <a:t>System.out.print( name);</a:t>
            </a:r>
            <a:endParaRPr/>
          </a:p>
          <a:p>
            <a:pPr marL="0" lvl="0" indent="0" algn="l" rtl="0">
              <a:lnSpc>
                <a:spcPct val="100000"/>
              </a:lnSpc>
              <a:spcBef>
                <a:spcPts val="900"/>
              </a:spcBef>
              <a:spcAft>
                <a:spcPts val="0"/>
              </a:spcAft>
              <a:buSzPct val="100000"/>
              <a:buNone/>
            </a:pPr>
            <a:r>
              <a:rPr lang="en-US" b="1"/>
              <a:t>System.out.print(",");</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a:t>
            </a:r>
            <a:endParaRPr/>
          </a:p>
          <a:p>
            <a:pPr marL="182880" lvl="0" indent="-85724" algn="l" rtl="0">
              <a:lnSpc>
                <a:spcPct val="100000"/>
              </a:lnSpc>
              <a:spcBef>
                <a:spcPts val="900"/>
              </a:spcBef>
              <a:spcAft>
                <a:spcPts val="0"/>
              </a:spcAft>
              <a:buSzPct val="1000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8"/>
          <p:cNvSpPr txBox="1">
            <a:spLocks noGrp="1"/>
          </p:cNvSpPr>
          <p:nvPr>
            <p:ph type="title"/>
          </p:nvPr>
        </p:nvSpPr>
        <p:spPr>
          <a:xfrm>
            <a:off x="731520" y="228600"/>
            <a:ext cx="7680960" cy="533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800"/>
              <a:buFont typeface="Arial"/>
              <a:buNone/>
            </a:pPr>
            <a:r>
              <a:rPr lang="en-US" sz="2800" b="1"/>
              <a:t>Branching Statements</a:t>
            </a:r>
            <a:endParaRPr/>
          </a:p>
        </p:txBody>
      </p:sp>
      <p:sp>
        <p:nvSpPr>
          <p:cNvPr id="527" name="Google Shape;527;p78"/>
          <p:cNvSpPr txBox="1">
            <a:spLocks noGrp="1"/>
          </p:cNvSpPr>
          <p:nvPr>
            <p:ph type="body" idx="1"/>
          </p:nvPr>
        </p:nvSpPr>
        <p:spPr>
          <a:xfrm>
            <a:off x="152400" y="914400"/>
            <a:ext cx="4236720" cy="5562600"/>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l" rtl="0">
              <a:lnSpc>
                <a:spcPct val="100000"/>
              </a:lnSpc>
              <a:spcBef>
                <a:spcPts val="0"/>
              </a:spcBef>
              <a:spcAft>
                <a:spcPts val="0"/>
              </a:spcAft>
              <a:buSzPct val="100000"/>
              <a:buChar char="◦"/>
            </a:pPr>
            <a:r>
              <a:rPr lang="en-US" sz="2100" u="sng"/>
              <a:t>Branching statements </a:t>
            </a:r>
            <a:r>
              <a:rPr lang="en-US" sz="2100"/>
              <a:t>in java are used to jump from a statement to another statement, thereby the transferring the flow of execution.</a:t>
            </a:r>
            <a:endParaRPr/>
          </a:p>
          <a:p>
            <a:pPr marL="182880" lvl="0" indent="-182880" algn="l" rtl="0">
              <a:lnSpc>
                <a:spcPct val="100000"/>
              </a:lnSpc>
              <a:spcBef>
                <a:spcPts val="900"/>
              </a:spcBef>
              <a:spcAft>
                <a:spcPts val="0"/>
              </a:spcAft>
              <a:buSzPct val="100000"/>
              <a:buChar char="◦"/>
            </a:pPr>
            <a:r>
              <a:rPr lang="en-US" sz="2100" b="1" u="sng">
                <a:solidFill>
                  <a:srgbClr val="FF0000"/>
                </a:solidFill>
              </a:rPr>
              <a:t>Break</a:t>
            </a:r>
            <a:endParaRPr/>
          </a:p>
          <a:p>
            <a:pPr marL="182880" lvl="0" indent="-182880" algn="l" rtl="0">
              <a:lnSpc>
                <a:spcPct val="100000"/>
              </a:lnSpc>
              <a:spcBef>
                <a:spcPts val="900"/>
              </a:spcBef>
              <a:spcAft>
                <a:spcPts val="0"/>
              </a:spcAft>
              <a:buSzPct val="100000"/>
              <a:buChar char="◦"/>
            </a:pPr>
            <a:r>
              <a:rPr lang="en-US" sz="2100"/>
              <a:t>The break statement in java is used to </a:t>
            </a:r>
            <a:r>
              <a:rPr lang="en-US" sz="2100" b="1" u="sng"/>
              <a:t>terminate a loop </a:t>
            </a:r>
            <a:r>
              <a:rPr lang="en-US" sz="2100"/>
              <a:t>and </a:t>
            </a:r>
            <a:r>
              <a:rPr lang="en-US" sz="2100" b="1" u="sng"/>
              <a:t>break the current flow </a:t>
            </a:r>
            <a:r>
              <a:rPr lang="en-US" sz="2100"/>
              <a:t>of the program.</a:t>
            </a:r>
            <a:endParaRPr/>
          </a:p>
          <a:p>
            <a:pPr marL="182880" lvl="0" indent="-182880" algn="l" rtl="0">
              <a:lnSpc>
                <a:spcPct val="100000"/>
              </a:lnSpc>
              <a:spcBef>
                <a:spcPts val="900"/>
              </a:spcBef>
              <a:spcAft>
                <a:spcPts val="0"/>
              </a:spcAft>
              <a:buSzPct val="100000"/>
              <a:buChar char="◦"/>
            </a:pPr>
            <a:r>
              <a:rPr lang="en-US" sz="2100"/>
              <a:t>The break statement in Java programming language has the following </a:t>
            </a:r>
            <a:r>
              <a:rPr lang="en-US" sz="2100" b="1" u="sng"/>
              <a:t>two usages </a:t>
            </a:r>
            <a:r>
              <a:rPr lang="en-US" sz="2100"/>
              <a:t>−</a:t>
            </a:r>
            <a:endParaRPr/>
          </a:p>
          <a:p>
            <a:pPr marL="182880" lvl="0" indent="-182880" algn="l" rtl="0">
              <a:lnSpc>
                <a:spcPct val="100000"/>
              </a:lnSpc>
              <a:spcBef>
                <a:spcPts val="900"/>
              </a:spcBef>
              <a:spcAft>
                <a:spcPts val="0"/>
              </a:spcAft>
              <a:buSzPct val="100000"/>
              <a:buChar char="◦"/>
            </a:pPr>
            <a:r>
              <a:rPr lang="en-US" sz="2100"/>
              <a:t>When the break statement is encountered inside a loop, the </a:t>
            </a:r>
            <a:r>
              <a:rPr lang="en-US" sz="2100" b="1" u="sng"/>
              <a:t>loop is immediately terminated </a:t>
            </a:r>
            <a:r>
              <a:rPr lang="en-US" sz="2100"/>
              <a:t>and the program control resumes at the next statement following the loop.</a:t>
            </a:r>
            <a:endParaRPr/>
          </a:p>
          <a:p>
            <a:pPr marL="182880" lvl="0" indent="-182880" algn="l" rtl="0">
              <a:lnSpc>
                <a:spcPct val="100000"/>
              </a:lnSpc>
              <a:spcBef>
                <a:spcPts val="900"/>
              </a:spcBef>
              <a:spcAft>
                <a:spcPts val="0"/>
              </a:spcAft>
              <a:buSzPct val="100000"/>
              <a:buChar char="◦"/>
            </a:pPr>
            <a:r>
              <a:rPr lang="en-US" sz="2100"/>
              <a:t>It can be used to terminate </a:t>
            </a:r>
            <a:r>
              <a:rPr lang="en-US" sz="2100" b="1" u="sng"/>
              <a:t>a case in the switch statement</a:t>
            </a:r>
            <a:endParaRPr/>
          </a:p>
          <a:p>
            <a:pPr marL="182880" lvl="0" indent="-85724" algn="l" rtl="0">
              <a:lnSpc>
                <a:spcPct val="100000"/>
              </a:lnSpc>
              <a:spcBef>
                <a:spcPts val="900"/>
              </a:spcBef>
              <a:spcAft>
                <a:spcPts val="0"/>
              </a:spcAft>
              <a:buSzPct val="100000"/>
              <a:buNone/>
            </a:pPr>
            <a:endParaRPr/>
          </a:p>
          <a:p>
            <a:pPr marL="182880" lvl="0" indent="-85724" algn="l" rtl="0">
              <a:lnSpc>
                <a:spcPct val="100000"/>
              </a:lnSpc>
              <a:spcBef>
                <a:spcPts val="900"/>
              </a:spcBef>
              <a:spcAft>
                <a:spcPts val="0"/>
              </a:spcAft>
              <a:buSzPct val="100000"/>
              <a:buNone/>
            </a:pPr>
            <a:endParaRPr/>
          </a:p>
          <a:p>
            <a:pPr marL="182880" lvl="0" indent="-85724" algn="l" rtl="0">
              <a:lnSpc>
                <a:spcPct val="100000"/>
              </a:lnSpc>
              <a:spcBef>
                <a:spcPts val="900"/>
              </a:spcBef>
              <a:spcAft>
                <a:spcPts val="0"/>
              </a:spcAft>
              <a:buSzPct val="100000"/>
              <a:buNone/>
            </a:pPr>
            <a:endParaRPr/>
          </a:p>
        </p:txBody>
      </p:sp>
      <p:sp>
        <p:nvSpPr>
          <p:cNvPr id="528" name="Google Shape;528;p78"/>
          <p:cNvSpPr txBox="1">
            <a:spLocks noGrp="1"/>
          </p:cNvSpPr>
          <p:nvPr>
            <p:ph type="body" idx="2"/>
          </p:nvPr>
        </p:nvSpPr>
        <p:spPr>
          <a:xfrm>
            <a:off x="4495800" y="914400"/>
            <a:ext cx="4236720" cy="57150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00000"/>
              </a:lnSpc>
              <a:spcBef>
                <a:spcPts val="0"/>
              </a:spcBef>
              <a:spcAft>
                <a:spcPts val="0"/>
              </a:spcAft>
              <a:buSzPct val="100000"/>
              <a:buNone/>
            </a:pPr>
            <a:r>
              <a:rPr lang="en-US" sz="1900" b="1"/>
              <a:t>public class Test {</a:t>
            </a:r>
            <a:endParaRPr/>
          </a:p>
          <a:p>
            <a:pPr marL="0" lvl="0" indent="0" algn="l" rtl="0">
              <a:lnSpc>
                <a:spcPct val="100000"/>
              </a:lnSpc>
              <a:spcBef>
                <a:spcPts val="900"/>
              </a:spcBef>
              <a:spcAft>
                <a:spcPts val="0"/>
              </a:spcAft>
              <a:buSzPct val="100000"/>
              <a:buNone/>
            </a:pPr>
            <a:r>
              <a:rPr lang="en-US" sz="1900" b="1"/>
              <a:t>public static void main(String args[]) {</a:t>
            </a:r>
            <a:endParaRPr/>
          </a:p>
          <a:p>
            <a:pPr marL="0" lvl="0" indent="0" algn="l" rtl="0">
              <a:lnSpc>
                <a:spcPct val="100000"/>
              </a:lnSpc>
              <a:spcBef>
                <a:spcPts val="900"/>
              </a:spcBef>
              <a:spcAft>
                <a:spcPts val="0"/>
              </a:spcAft>
              <a:buSzPct val="100000"/>
              <a:buNone/>
            </a:pPr>
            <a:r>
              <a:rPr lang="en-US" sz="1900" b="1"/>
              <a:t>  int [] numbers = {10, 20, 30, 40, 50};</a:t>
            </a:r>
            <a:endParaRPr/>
          </a:p>
          <a:p>
            <a:pPr marL="0" lvl="0" indent="0" algn="l" rtl="0">
              <a:lnSpc>
                <a:spcPct val="100000"/>
              </a:lnSpc>
              <a:spcBef>
                <a:spcPts val="900"/>
              </a:spcBef>
              <a:spcAft>
                <a:spcPts val="0"/>
              </a:spcAft>
              <a:buSzPct val="100000"/>
              <a:buNone/>
            </a:pPr>
            <a:r>
              <a:rPr lang="en-US" sz="1900" b="1"/>
              <a:t>for(int x : numbers )</a:t>
            </a:r>
            <a:endParaRPr/>
          </a:p>
          <a:p>
            <a:pPr marL="0" lvl="0" indent="0" algn="l" rtl="0">
              <a:lnSpc>
                <a:spcPct val="100000"/>
              </a:lnSpc>
              <a:spcBef>
                <a:spcPts val="900"/>
              </a:spcBef>
              <a:spcAft>
                <a:spcPts val="0"/>
              </a:spcAft>
              <a:buSzPct val="100000"/>
              <a:buNone/>
            </a:pPr>
            <a:r>
              <a:rPr lang="en-US" sz="1900" b="1"/>
              <a:t> </a:t>
            </a:r>
            <a:r>
              <a:rPr lang="en-US" sz="1900" b="1">
                <a:solidFill>
                  <a:srgbClr val="1482AB"/>
                </a:solidFill>
              </a:rPr>
              <a:t>{</a:t>
            </a:r>
            <a:endParaRPr/>
          </a:p>
          <a:p>
            <a:pPr marL="0" lvl="0" indent="0" algn="l" rtl="0">
              <a:lnSpc>
                <a:spcPct val="100000"/>
              </a:lnSpc>
              <a:spcBef>
                <a:spcPts val="900"/>
              </a:spcBef>
              <a:spcAft>
                <a:spcPts val="0"/>
              </a:spcAft>
              <a:buSzPct val="100000"/>
              <a:buNone/>
            </a:pPr>
            <a:r>
              <a:rPr lang="en-US" sz="1900" b="1"/>
              <a:t>if( x == 30 ) </a:t>
            </a:r>
            <a:endParaRPr/>
          </a:p>
          <a:p>
            <a:pPr marL="0" lvl="0" indent="0" algn="l" rtl="0">
              <a:lnSpc>
                <a:spcPct val="100000"/>
              </a:lnSpc>
              <a:spcBef>
                <a:spcPts val="900"/>
              </a:spcBef>
              <a:spcAft>
                <a:spcPts val="0"/>
              </a:spcAft>
              <a:buSzPct val="100000"/>
              <a:buNone/>
            </a:pPr>
            <a:r>
              <a:rPr lang="en-US" sz="1900" b="1">
                <a:solidFill>
                  <a:srgbClr val="FF0000"/>
                </a:solidFill>
              </a:rPr>
              <a:t>         {</a:t>
            </a:r>
            <a:endParaRPr/>
          </a:p>
          <a:p>
            <a:pPr marL="0" lvl="0" indent="0" algn="l" rtl="0">
              <a:lnSpc>
                <a:spcPct val="100000"/>
              </a:lnSpc>
              <a:spcBef>
                <a:spcPts val="900"/>
              </a:spcBef>
              <a:spcAft>
                <a:spcPts val="0"/>
              </a:spcAft>
              <a:buSzPct val="100000"/>
              <a:buNone/>
            </a:pPr>
            <a:r>
              <a:rPr lang="en-US" sz="1900" b="1"/>
              <a:t>            break;</a:t>
            </a:r>
            <a:endParaRPr/>
          </a:p>
          <a:p>
            <a:pPr marL="0" lvl="0" indent="0" algn="l" rtl="0">
              <a:lnSpc>
                <a:spcPct val="100000"/>
              </a:lnSpc>
              <a:spcBef>
                <a:spcPts val="900"/>
              </a:spcBef>
              <a:spcAft>
                <a:spcPts val="0"/>
              </a:spcAft>
              <a:buSzPct val="100000"/>
              <a:buNone/>
            </a:pPr>
            <a:r>
              <a:rPr lang="en-US" sz="1900" b="1">
                <a:solidFill>
                  <a:srgbClr val="FF0000"/>
                </a:solidFill>
              </a:rPr>
              <a:t>         }</a:t>
            </a:r>
            <a:endParaRPr/>
          </a:p>
          <a:p>
            <a:pPr marL="0" lvl="0" indent="0" algn="l" rtl="0">
              <a:lnSpc>
                <a:spcPct val="100000"/>
              </a:lnSpc>
              <a:spcBef>
                <a:spcPts val="900"/>
              </a:spcBef>
              <a:spcAft>
                <a:spcPts val="0"/>
              </a:spcAft>
              <a:buSzPct val="100000"/>
              <a:buNone/>
            </a:pPr>
            <a:r>
              <a:rPr lang="en-US" sz="1900" b="1"/>
              <a:t>System.out.print( x );</a:t>
            </a:r>
            <a:endParaRPr/>
          </a:p>
          <a:p>
            <a:pPr marL="0" lvl="0" indent="0" algn="l" rtl="0">
              <a:lnSpc>
                <a:spcPct val="100000"/>
              </a:lnSpc>
              <a:spcBef>
                <a:spcPts val="900"/>
              </a:spcBef>
              <a:spcAft>
                <a:spcPts val="0"/>
              </a:spcAft>
              <a:buSzPct val="100000"/>
              <a:buNone/>
            </a:pPr>
            <a:r>
              <a:rPr lang="en-US" sz="1900" b="1"/>
              <a:t>System.out.print("\n");</a:t>
            </a:r>
            <a:endParaRPr/>
          </a:p>
          <a:p>
            <a:pPr marL="0" lvl="0" indent="0" algn="l" rtl="0">
              <a:lnSpc>
                <a:spcPct val="100000"/>
              </a:lnSpc>
              <a:spcBef>
                <a:spcPts val="900"/>
              </a:spcBef>
              <a:spcAft>
                <a:spcPts val="0"/>
              </a:spcAft>
              <a:buSzPct val="100000"/>
              <a:buNone/>
            </a:pPr>
            <a:r>
              <a:rPr lang="en-US" sz="1900" b="1">
                <a:solidFill>
                  <a:srgbClr val="1482AB"/>
                </a:solidFill>
              </a:rPr>
              <a:t>      }</a:t>
            </a:r>
            <a:endParaRPr/>
          </a:p>
          <a:p>
            <a:pPr marL="0" lvl="0" indent="0" algn="l" rtl="0">
              <a:lnSpc>
                <a:spcPct val="100000"/>
              </a:lnSpc>
              <a:spcBef>
                <a:spcPts val="900"/>
              </a:spcBef>
              <a:spcAft>
                <a:spcPts val="0"/>
              </a:spcAft>
              <a:buSzPct val="100000"/>
              <a:buNone/>
            </a:pPr>
            <a:r>
              <a:rPr lang="en-US" sz="1900" b="1"/>
              <a:t>   }</a:t>
            </a:r>
            <a:endParaRPr/>
          </a:p>
          <a:p>
            <a:pPr marL="0" lvl="0" indent="0" algn="l" rtl="0">
              <a:lnSpc>
                <a:spcPct val="100000"/>
              </a:lnSpc>
              <a:spcBef>
                <a:spcPts val="900"/>
              </a:spcBef>
              <a:spcAft>
                <a:spcPts val="0"/>
              </a:spcAft>
              <a:buSzPct val="100000"/>
              <a:buNone/>
            </a:pPr>
            <a:r>
              <a:rPr lang="en-US" sz="1900" b="1"/>
              <a:t>}</a:t>
            </a:r>
            <a:endParaRPr/>
          </a:p>
          <a:p>
            <a:pPr marL="0" lvl="0" indent="0" algn="l" rtl="0">
              <a:lnSpc>
                <a:spcPct val="100000"/>
              </a:lnSpc>
              <a:spcBef>
                <a:spcPts val="900"/>
              </a:spcBef>
              <a:spcAft>
                <a:spcPts val="0"/>
              </a:spcAft>
              <a:buSzPct val="100000"/>
              <a:buNone/>
            </a:pPr>
            <a:r>
              <a:rPr lang="en-US" sz="1900" b="1">
                <a:solidFill>
                  <a:srgbClr val="FF0000"/>
                </a:solidFill>
              </a:rPr>
              <a:t>Output</a:t>
            </a:r>
            <a:endParaRPr/>
          </a:p>
          <a:p>
            <a:pPr marL="0" lvl="0" indent="0" algn="l" rtl="0">
              <a:lnSpc>
                <a:spcPct val="100000"/>
              </a:lnSpc>
              <a:spcBef>
                <a:spcPts val="900"/>
              </a:spcBef>
              <a:spcAft>
                <a:spcPts val="0"/>
              </a:spcAft>
              <a:buSzPct val="100000"/>
              <a:buNone/>
            </a:pPr>
            <a:r>
              <a:rPr lang="en-US" sz="1900" b="1">
                <a:solidFill>
                  <a:srgbClr val="FF0000"/>
                </a:solidFill>
              </a:rPr>
              <a:t>10</a:t>
            </a:r>
            <a:endParaRPr/>
          </a:p>
          <a:p>
            <a:pPr marL="0" lvl="0" indent="0" algn="l" rtl="0">
              <a:lnSpc>
                <a:spcPct val="100000"/>
              </a:lnSpc>
              <a:spcBef>
                <a:spcPts val="900"/>
              </a:spcBef>
              <a:spcAft>
                <a:spcPts val="0"/>
              </a:spcAft>
              <a:buSzPct val="100000"/>
              <a:buNone/>
            </a:pPr>
            <a:r>
              <a:rPr lang="en-US" sz="1900" b="1">
                <a:solidFill>
                  <a:srgbClr val="FF0000"/>
                </a:solidFill>
              </a:rPr>
              <a:t>20</a:t>
            </a:r>
            <a:endParaRPr/>
          </a:p>
          <a:p>
            <a:pPr marL="182880" lvl="0" indent="-85724" algn="l" rtl="0">
              <a:lnSpc>
                <a:spcPct val="100000"/>
              </a:lnSpc>
              <a:spcBef>
                <a:spcPts val="900"/>
              </a:spcBef>
              <a:spcAft>
                <a:spcPts val="0"/>
              </a:spcAft>
              <a:buSzPct val="100000"/>
              <a:buNone/>
            </a:pP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79"/>
          <p:cNvSpPr txBox="1">
            <a:spLocks noGrp="1"/>
          </p:cNvSpPr>
          <p:nvPr>
            <p:ph type="title"/>
          </p:nvPr>
        </p:nvSpPr>
        <p:spPr>
          <a:xfrm>
            <a:off x="731520" y="3048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3200"/>
              <a:t>Branching Statements</a:t>
            </a:r>
            <a:endParaRPr/>
          </a:p>
        </p:txBody>
      </p:sp>
      <p:sp>
        <p:nvSpPr>
          <p:cNvPr id="534" name="Google Shape;534;p79"/>
          <p:cNvSpPr txBox="1">
            <a:spLocks noGrp="1"/>
          </p:cNvSpPr>
          <p:nvPr>
            <p:ph type="body" idx="1"/>
          </p:nvPr>
        </p:nvSpPr>
        <p:spPr>
          <a:xfrm>
            <a:off x="381000" y="914400"/>
            <a:ext cx="4008120" cy="57150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ct val="100000"/>
              <a:buChar char="◦"/>
            </a:pPr>
            <a:r>
              <a:rPr lang="en-US" b="1" u="sng"/>
              <a:t>Continue</a:t>
            </a:r>
            <a:endParaRPr/>
          </a:p>
          <a:p>
            <a:pPr marL="182880" lvl="0" indent="-182880" algn="l" rtl="0">
              <a:lnSpc>
                <a:spcPct val="100000"/>
              </a:lnSpc>
              <a:spcBef>
                <a:spcPts val="900"/>
              </a:spcBef>
              <a:spcAft>
                <a:spcPts val="0"/>
              </a:spcAft>
              <a:buSzPct val="100000"/>
              <a:buChar char="◦"/>
            </a:pPr>
            <a:r>
              <a:rPr lang="en-US"/>
              <a:t>To jump to the next iteration of the loop, we make use of the continue statement. This statement </a:t>
            </a:r>
            <a:r>
              <a:rPr lang="en-US" b="1" u="sng"/>
              <a:t>continues the current flow of the program and skips a part of the code at the specified condition.</a:t>
            </a:r>
            <a:endParaRPr/>
          </a:p>
          <a:p>
            <a:pPr marL="182880" lvl="0" indent="-77152" algn="l" rtl="0">
              <a:lnSpc>
                <a:spcPct val="100000"/>
              </a:lnSpc>
              <a:spcBef>
                <a:spcPts val="900"/>
              </a:spcBef>
              <a:spcAft>
                <a:spcPts val="0"/>
              </a:spcAft>
              <a:buSzPct val="100000"/>
              <a:buNone/>
            </a:pPr>
            <a:endParaRPr/>
          </a:p>
          <a:p>
            <a:pPr marL="182880" lvl="0" indent="-182880" algn="l" rtl="0">
              <a:lnSpc>
                <a:spcPct val="100000"/>
              </a:lnSpc>
              <a:spcBef>
                <a:spcPts val="900"/>
              </a:spcBef>
              <a:spcAft>
                <a:spcPts val="0"/>
              </a:spcAft>
              <a:buSzPct val="100000"/>
              <a:buChar char="◦"/>
            </a:pPr>
            <a:r>
              <a:rPr lang="en-US"/>
              <a:t>In a </a:t>
            </a:r>
            <a:r>
              <a:rPr lang="en-US" b="1" u="sng"/>
              <a:t>for loop</a:t>
            </a:r>
            <a:r>
              <a:rPr lang="en-US"/>
              <a:t>, the continue keyword causes control to immediately jump to the </a:t>
            </a:r>
            <a:r>
              <a:rPr lang="en-US" b="1" u="sng"/>
              <a:t>update statement.</a:t>
            </a:r>
            <a:endParaRPr/>
          </a:p>
          <a:p>
            <a:pPr marL="182880" lvl="0" indent="-77152" algn="l" rtl="0">
              <a:lnSpc>
                <a:spcPct val="100000"/>
              </a:lnSpc>
              <a:spcBef>
                <a:spcPts val="900"/>
              </a:spcBef>
              <a:spcAft>
                <a:spcPts val="0"/>
              </a:spcAft>
              <a:buSzPct val="100000"/>
              <a:buNone/>
            </a:pPr>
            <a:endParaRPr/>
          </a:p>
          <a:p>
            <a:pPr marL="182880" lvl="0" indent="-182880" algn="l" rtl="0">
              <a:lnSpc>
                <a:spcPct val="100000"/>
              </a:lnSpc>
              <a:spcBef>
                <a:spcPts val="900"/>
              </a:spcBef>
              <a:spcAft>
                <a:spcPts val="0"/>
              </a:spcAft>
              <a:buSzPct val="100000"/>
              <a:buChar char="◦"/>
            </a:pPr>
            <a:r>
              <a:rPr lang="en-US"/>
              <a:t>In a </a:t>
            </a:r>
            <a:r>
              <a:rPr lang="en-US" b="1" u="sng"/>
              <a:t>while loop </a:t>
            </a:r>
            <a:r>
              <a:rPr lang="en-US"/>
              <a:t>or do/while loop, control immediately jumps to the </a:t>
            </a:r>
            <a:r>
              <a:rPr lang="en-US" b="1" u="sng"/>
              <a:t>Boolean expression</a:t>
            </a:r>
            <a:endParaRPr/>
          </a:p>
          <a:p>
            <a:pPr marL="182880" lvl="0" indent="-77152" algn="l" rtl="0">
              <a:lnSpc>
                <a:spcPct val="100000"/>
              </a:lnSpc>
              <a:spcBef>
                <a:spcPts val="900"/>
              </a:spcBef>
              <a:spcAft>
                <a:spcPts val="0"/>
              </a:spcAft>
              <a:buSzPct val="100000"/>
              <a:buNone/>
            </a:pPr>
            <a:endParaRPr/>
          </a:p>
          <a:p>
            <a:pPr marL="182880" lvl="0" indent="-77152" algn="l" rtl="0">
              <a:lnSpc>
                <a:spcPct val="100000"/>
              </a:lnSpc>
              <a:spcBef>
                <a:spcPts val="900"/>
              </a:spcBef>
              <a:spcAft>
                <a:spcPts val="0"/>
              </a:spcAft>
              <a:buSzPct val="100000"/>
              <a:buNone/>
            </a:pPr>
            <a:endParaRPr/>
          </a:p>
        </p:txBody>
      </p:sp>
      <p:sp>
        <p:nvSpPr>
          <p:cNvPr id="535" name="Google Shape;535;p79"/>
          <p:cNvSpPr txBox="1">
            <a:spLocks noGrp="1"/>
          </p:cNvSpPr>
          <p:nvPr>
            <p:ph type="body" idx="2"/>
          </p:nvPr>
        </p:nvSpPr>
        <p:spPr>
          <a:xfrm>
            <a:off x="4754880" y="914400"/>
            <a:ext cx="4160520" cy="58674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SzPct val="100000"/>
              <a:buNone/>
            </a:pPr>
            <a:r>
              <a:rPr lang="en-US"/>
              <a:t>public class Test {</a:t>
            </a:r>
            <a:endParaRPr/>
          </a:p>
          <a:p>
            <a:pPr marL="0" lvl="0" indent="0" algn="l" rtl="0">
              <a:lnSpc>
                <a:spcPct val="100000"/>
              </a:lnSpc>
              <a:spcBef>
                <a:spcPts val="900"/>
              </a:spcBef>
              <a:spcAft>
                <a:spcPts val="0"/>
              </a:spcAft>
              <a:buSzPct val="100000"/>
              <a:buNone/>
            </a:pPr>
            <a:r>
              <a:rPr lang="en-US"/>
              <a:t> public static void main(String args[]) {</a:t>
            </a:r>
            <a:endParaRPr/>
          </a:p>
          <a:p>
            <a:pPr marL="0" lvl="0" indent="0" algn="l" rtl="0">
              <a:lnSpc>
                <a:spcPct val="100000"/>
              </a:lnSpc>
              <a:spcBef>
                <a:spcPts val="900"/>
              </a:spcBef>
              <a:spcAft>
                <a:spcPts val="0"/>
              </a:spcAft>
              <a:buSzPct val="100000"/>
              <a:buNone/>
            </a:pPr>
            <a:r>
              <a:rPr lang="en-US"/>
              <a:t>    int [] numbers = {10, 20, 30, 40, 50};</a:t>
            </a:r>
            <a:endParaRPr/>
          </a:p>
          <a:p>
            <a:pPr marL="0" lvl="0" indent="0" algn="l" rtl="0">
              <a:lnSpc>
                <a:spcPct val="100000"/>
              </a:lnSpc>
              <a:spcBef>
                <a:spcPts val="900"/>
              </a:spcBef>
              <a:spcAft>
                <a:spcPts val="0"/>
              </a:spcAft>
              <a:buSzPct val="100000"/>
              <a:buNone/>
            </a:pPr>
            <a:r>
              <a:rPr lang="en-US"/>
              <a:t>for(int x : numbers )</a:t>
            </a:r>
            <a:endParaRPr/>
          </a:p>
          <a:p>
            <a:pPr marL="0" lvl="0" indent="0" algn="l" rtl="0">
              <a:lnSpc>
                <a:spcPct val="100000"/>
              </a:lnSpc>
              <a:spcBef>
                <a:spcPts val="900"/>
              </a:spcBef>
              <a:spcAft>
                <a:spcPts val="0"/>
              </a:spcAft>
              <a:buSzPct val="100000"/>
              <a:buNone/>
            </a:pPr>
            <a:r>
              <a:rPr lang="en-US"/>
              <a:t> {</a:t>
            </a:r>
            <a:endParaRPr/>
          </a:p>
          <a:p>
            <a:pPr marL="0" lvl="0" indent="0" algn="l" rtl="0">
              <a:lnSpc>
                <a:spcPct val="100000"/>
              </a:lnSpc>
              <a:spcBef>
                <a:spcPts val="900"/>
              </a:spcBef>
              <a:spcAft>
                <a:spcPts val="0"/>
              </a:spcAft>
              <a:buSzPct val="100000"/>
              <a:buNone/>
            </a:pPr>
            <a:r>
              <a:rPr lang="en-US"/>
              <a:t>if( x == 30 ) {</a:t>
            </a:r>
            <a:endParaRPr/>
          </a:p>
          <a:p>
            <a:pPr marL="0" lvl="0" indent="0" algn="l" rtl="0">
              <a:lnSpc>
                <a:spcPct val="100000"/>
              </a:lnSpc>
              <a:spcBef>
                <a:spcPts val="900"/>
              </a:spcBef>
              <a:spcAft>
                <a:spcPts val="0"/>
              </a:spcAft>
              <a:buSzPct val="100000"/>
              <a:buNone/>
            </a:pPr>
            <a:r>
              <a:rPr lang="en-US"/>
              <a:t>            continue;</a:t>
            </a:r>
            <a:endParaRPr/>
          </a:p>
          <a:p>
            <a:pPr marL="0" lvl="0" indent="0" algn="l" rtl="0">
              <a:lnSpc>
                <a:spcPct val="100000"/>
              </a:lnSpc>
              <a:spcBef>
                <a:spcPts val="900"/>
              </a:spcBef>
              <a:spcAft>
                <a:spcPts val="0"/>
              </a:spcAft>
              <a:buSzPct val="100000"/>
              <a:buNone/>
            </a:pPr>
            <a:r>
              <a:rPr lang="en-US"/>
              <a:t>         }</a:t>
            </a:r>
            <a:endParaRPr/>
          </a:p>
          <a:p>
            <a:pPr marL="0" lvl="0" indent="0" algn="l" rtl="0">
              <a:lnSpc>
                <a:spcPct val="100000"/>
              </a:lnSpc>
              <a:spcBef>
                <a:spcPts val="900"/>
              </a:spcBef>
              <a:spcAft>
                <a:spcPts val="0"/>
              </a:spcAft>
              <a:buSzPct val="100000"/>
              <a:buNone/>
            </a:pPr>
            <a:r>
              <a:rPr lang="en-US"/>
              <a:t>System.out.print( x );</a:t>
            </a:r>
            <a:endParaRPr/>
          </a:p>
          <a:p>
            <a:pPr marL="0" lvl="0" indent="0" algn="l" rtl="0">
              <a:lnSpc>
                <a:spcPct val="100000"/>
              </a:lnSpc>
              <a:spcBef>
                <a:spcPts val="900"/>
              </a:spcBef>
              <a:spcAft>
                <a:spcPts val="0"/>
              </a:spcAft>
              <a:buSzPct val="100000"/>
              <a:buNone/>
            </a:pPr>
            <a:r>
              <a:rPr lang="en-US"/>
              <a:t>System.out.print("\n");</a:t>
            </a:r>
            <a:endParaRPr/>
          </a:p>
          <a:p>
            <a:pPr marL="0" lvl="0" indent="0" algn="l" rtl="0">
              <a:lnSpc>
                <a:spcPct val="100000"/>
              </a:lnSpc>
              <a:spcBef>
                <a:spcPts val="900"/>
              </a:spcBef>
              <a:spcAft>
                <a:spcPts val="0"/>
              </a:spcAft>
              <a:buSzPct val="100000"/>
              <a:buNone/>
            </a:pPr>
            <a:r>
              <a:rPr lang="en-US"/>
              <a:t>      }</a:t>
            </a:r>
            <a:endParaRPr/>
          </a:p>
          <a:p>
            <a:pPr marL="0" lvl="0" indent="0" algn="l" rtl="0">
              <a:lnSpc>
                <a:spcPct val="100000"/>
              </a:lnSpc>
              <a:spcBef>
                <a:spcPts val="900"/>
              </a:spcBef>
              <a:spcAft>
                <a:spcPts val="0"/>
              </a:spcAft>
              <a:buSzPct val="100000"/>
              <a:buNone/>
            </a:pPr>
            <a:r>
              <a:rPr lang="en-US"/>
              <a:t>   }</a:t>
            </a:r>
            <a:endParaRPr/>
          </a:p>
          <a:p>
            <a:pPr marL="0" lvl="0" indent="0" algn="l" rtl="0">
              <a:lnSpc>
                <a:spcPct val="100000"/>
              </a:lnSpc>
              <a:spcBef>
                <a:spcPts val="900"/>
              </a:spcBef>
              <a:spcAft>
                <a:spcPts val="0"/>
              </a:spcAft>
              <a:buSzPct val="100000"/>
              <a:buNone/>
            </a:pPr>
            <a:r>
              <a:rPr lang="en-US"/>
              <a:t>}</a:t>
            </a:r>
            <a:endParaRPr/>
          </a:p>
          <a:p>
            <a:pPr marL="0" lvl="0" indent="0" algn="l" rtl="0">
              <a:lnSpc>
                <a:spcPct val="100000"/>
              </a:lnSpc>
              <a:spcBef>
                <a:spcPts val="900"/>
              </a:spcBef>
              <a:spcAft>
                <a:spcPts val="0"/>
              </a:spcAft>
              <a:buSzPct val="100000"/>
              <a:buNone/>
            </a:pPr>
            <a:r>
              <a:rPr lang="en-US" b="1">
                <a:solidFill>
                  <a:srgbClr val="FF0000"/>
                </a:solidFill>
              </a:rPr>
              <a:t>Output</a:t>
            </a:r>
            <a:endParaRPr/>
          </a:p>
          <a:p>
            <a:pPr marL="0" lvl="0" indent="0" algn="l" rtl="0">
              <a:lnSpc>
                <a:spcPct val="100000"/>
              </a:lnSpc>
              <a:spcBef>
                <a:spcPts val="900"/>
              </a:spcBef>
              <a:spcAft>
                <a:spcPts val="0"/>
              </a:spcAft>
              <a:buSzPct val="100000"/>
              <a:buNone/>
            </a:pPr>
            <a:r>
              <a:rPr lang="en-US" b="1">
                <a:solidFill>
                  <a:srgbClr val="FF0000"/>
                </a:solidFill>
              </a:rPr>
              <a:t>10</a:t>
            </a:r>
            <a:endParaRPr/>
          </a:p>
          <a:p>
            <a:pPr marL="0" lvl="0" indent="0" algn="l" rtl="0">
              <a:lnSpc>
                <a:spcPct val="100000"/>
              </a:lnSpc>
              <a:spcBef>
                <a:spcPts val="900"/>
              </a:spcBef>
              <a:spcAft>
                <a:spcPts val="0"/>
              </a:spcAft>
              <a:buSzPct val="100000"/>
              <a:buNone/>
            </a:pPr>
            <a:r>
              <a:rPr lang="en-US" b="1">
                <a:solidFill>
                  <a:srgbClr val="FF0000"/>
                </a:solidFill>
              </a:rPr>
              <a:t>20</a:t>
            </a:r>
            <a:endParaRPr/>
          </a:p>
          <a:p>
            <a:pPr marL="0" lvl="0" indent="0" algn="l" rtl="0">
              <a:lnSpc>
                <a:spcPct val="100000"/>
              </a:lnSpc>
              <a:spcBef>
                <a:spcPts val="900"/>
              </a:spcBef>
              <a:spcAft>
                <a:spcPts val="0"/>
              </a:spcAft>
              <a:buSzPct val="100000"/>
              <a:buNone/>
            </a:pPr>
            <a:r>
              <a:rPr lang="en-US" b="1">
                <a:solidFill>
                  <a:srgbClr val="FF0000"/>
                </a:solidFill>
              </a:rPr>
              <a:t>40</a:t>
            </a:r>
            <a:endParaRPr/>
          </a:p>
          <a:p>
            <a:pPr marL="0" lvl="0" indent="0" algn="l" rtl="0">
              <a:lnSpc>
                <a:spcPct val="100000"/>
              </a:lnSpc>
              <a:spcBef>
                <a:spcPts val="900"/>
              </a:spcBef>
              <a:spcAft>
                <a:spcPts val="0"/>
              </a:spcAft>
              <a:buSzPct val="100000"/>
              <a:buNone/>
            </a:pPr>
            <a:r>
              <a:rPr lang="en-US" b="1">
                <a:solidFill>
                  <a:srgbClr val="FF0000"/>
                </a:solidFill>
              </a:rPr>
              <a:t>50</a:t>
            </a:r>
            <a:endParaRPr/>
          </a:p>
          <a:p>
            <a:pPr marL="182880" lvl="0" indent="-77152" algn="l" rtl="0">
              <a:lnSpc>
                <a:spcPct val="100000"/>
              </a:lnSpc>
              <a:spcBef>
                <a:spcPts val="900"/>
              </a:spcBef>
              <a:spcAft>
                <a:spcPts val="0"/>
              </a:spcAft>
              <a:buSzPct val="100000"/>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80"/>
          <p:cNvSpPr txBox="1">
            <a:spLocks noGrp="1"/>
          </p:cNvSpPr>
          <p:nvPr>
            <p:ph type="title"/>
          </p:nvPr>
        </p:nvSpPr>
        <p:spPr>
          <a:xfrm>
            <a:off x="731520" y="152400"/>
            <a:ext cx="7680960" cy="838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Arial"/>
              <a:buNone/>
            </a:pPr>
            <a:r>
              <a:rPr lang="en-US"/>
              <a:t>Class Fundamentals</a:t>
            </a:r>
            <a:endParaRPr/>
          </a:p>
        </p:txBody>
      </p:sp>
      <p:sp>
        <p:nvSpPr>
          <p:cNvPr id="541" name="Google Shape;541;p80"/>
          <p:cNvSpPr txBox="1">
            <a:spLocks noGrp="1"/>
          </p:cNvSpPr>
          <p:nvPr>
            <p:ph type="body" idx="1"/>
          </p:nvPr>
        </p:nvSpPr>
        <p:spPr>
          <a:xfrm>
            <a:off x="457200" y="1219200"/>
            <a:ext cx="3931920" cy="5257800"/>
          </a:xfrm>
          <a:prstGeom prst="rect">
            <a:avLst/>
          </a:prstGeom>
          <a:noFill/>
          <a:ln>
            <a:noFill/>
          </a:ln>
        </p:spPr>
        <p:txBody>
          <a:bodyPr spcFirstLastPara="1" wrap="square" lIns="91425" tIns="45700" rIns="91425" bIns="45700" anchor="t" anchorCtr="0">
            <a:normAutofit fontScale="77500" lnSpcReduction="20000"/>
          </a:bodyPr>
          <a:lstStyle/>
          <a:p>
            <a:pPr marL="182880" lvl="0" indent="-182911" algn="l" rtl="0">
              <a:lnSpc>
                <a:spcPct val="100000"/>
              </a:lnSpc>
              <a:spcBef>
                <a:spcPts val="0"/>
              </a:spcBef>
              <a:spcAft>
                <a:spcPts val="0"/>
              </a:spcAft>
              <a:buSzPct val="100000"/>
              <a:buChar char="◦"/>
            </a:pPr>
            <a:r>
              <a:rPr lang="en-US" sz="2100"/>
              <a:t>A class is a template for an object, and an object is an instance of a class.</a:t>
            </a:r>
            <a:endParaRPr/>
          </a:p>
          <a:p>
            <a:pPr marL="182880" lvl="0" indent="-182911" algn="l" rtl="0">
              <a:lnSpc>
                <a:spcPct val="100000"/>
              </a:lnSpc>
              <a:spcBef>
                <a:spcPts val="900"/>
              </a:spcBef>
              <a:spcAft>
                <a:spcPts val="0"/>
              </a:spcAft>
              <a:buSzPct val="100000"/>
              <a:buChar char="◦"/>
            </a:pPr>
            <a:r>
              <a:rPr lang="en-US" sz="2100"/>
              <a:t>The data, or variables, defined within a class are called instance variables. </a:t>
            </a:r>
            <a:endParaRPr/>
          </a:p>
          <a:p>
            <a:pPr marL="182880" lvl="0" indent="-182911" algn="l" rtl="0">
              <a:lnSpc>
                <a:spcPct val="100000"/>
              </a:lnSpc>
              <a:spcBef>
                <a:spcPts val="900"/>
              </a:spcBef>
              <a:spcAft>
                <a:spcPts val="0"/>
              </a:spcAft>
              <a:buSzPct val="100000"/>
              <a:buChar char="◦"/>
            </a:pPr>
            <a:r>
              <a:rPr lang="en-US" sz="2100"/>
              <a:t>the methods and variables defined within a class are called members of the class.</a:t>
            </a:r>
            <a:endParaRPr/>
          </a:p>
          <a:p>
            <a:pPr marL="182880" lvl="0" indent="-182911" algn="l" rtl="0">
              <a:lnSpc>
                <a:spcPct val="100000"/>
              </a:lnSpc>
              <a:spcBef>
                <a:spcPts val="900"/>
              </a:spcBef>
              <a:spcAft>
                <a:spcPts val="0"/>
              </a:spcAft>
              <a:buSzPct val="100000"/>
              <a:buChar char="◦"/>
            </a:pPr>
            <a:r>
              <a:rPr lang="en-US" sz="2100"/>
              <a:t>Variables defined within a class are called instance variables because each instance of the class (that is, each object of the class) contains its own copy of these variables.</a:t>
            </a:r>
            <a:endParaRPr/>
          </a:p>
          <a:p>
            <a:pPr marL="182880" lvl="0" indent="-182911" algn="l" rtl="0">
              <a:lnSpc>
                <a:spcPct val="100000"/>
              </a:lnSpc>
              <a:spcBef>
                <a:spcPts val="900"/>
              </a:spcBef>
              <a:spcAft>
                <a:spcPts val="0"/>
              </a:spcAft>
              <a:buSzPct val="100000"/>
              <a:buChar char="◦"/>
            </a:pPr>
            <a:r>
              <a:rPr lang="en-US" sz="2100"/>
              <a:t>The general formot a class does not specify a main( )method. Java classes do not need to have a main( )method.</a:t>
            </a:r>
            <a:endParaRPr/>
          </a:p>
          <a:p>
            <a:pPr marL="182880" lvl="0" indent="-182911" algn="l" rtl="0">
              <a:lnSpc>
                <a:spcPct val="100000"/>
              </a:lnSpc>
              <a:spcBef>
                <a:spcPts val="900"/>
              </a:spcBef>
              <a:spcAft>
                <a:spcPts val="0"/>
              </a:spcAft>
              <a:buSzPct val="100000"/>
              <a:buChar char="◦"/>
            </a:pPr>
            <a:r>
              <a:rPr lang="en-US" sz="2100"/>
              <a:t>You only specify one if that class is the starting point for your program</a:t>
            </a:r>
            <a:r>
              <a:rPr lang="en-US"/>
              <a:t>.</a:t>
            </a:r>
            <a:endParaRPr/>
          </a:p>
          <a:p>
            <a:pPr marL="182880" lvl="0" indent="-94297" algn="l" rtl="0">
              <a:lnSpc>
                <a:spcPct val="100000"/>
              </a:lnSpc>
              <a:spcBef>
                <a:spcPts val="900"/>
              </a:spcBef>
              <a:spcAft>
                <a:spcPts val="0"/>
              </a:spcAft>
              <a:buSzPct val="100000"/>
              <a:buNone/>
            </a:pPr>
            <a:endParaRPr/>
          </a:p>
          <a:p>
            <a:pPr marL="182880" lvl="0" indent="-94297" algn="l" rtl="0">
              <a:lnSpc>
                <a:spcPct val="100000"/>
              </a:lnSpc>
              <a:spcBef>
                <a:spcPts val="900"/>
              </a:spcBef>
              <a:spcAft>
                <a:spcPts val="0"/>
              </a:spcAft>
              <a:buSzPct val="100000"/>
              <a:buNone/>
            </a:pPr>
            <a:endParaRPr/>
          </a:p>
        </p:txBody>
      </p:sp>
      <p:sp>
        <p:nvSpPr>
          <p:cNvPr id="542" name="Google Shape;542;p80"/>
          <p:cNvSpPr txBox="1">
            <a:spLocks noGrp="1"/>
          </p:cNvSpPr>
          <p:nvPr>
            <p:ph type="body" idx="2"/>
          </p:nvPr>
        </p:nvSpPr>
        <p:spPr>
          <a:xfrm>
            <a:off x="4754880" y="1219200"/>
            <a:ext cx="3657600" cy="53340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100000"/>
              <a:buNone/>
            </a:pPr>
            <a:r>
              <a:rPr lang="en-US" b="1"/>
              <a:t>A simplified general form of a class definition is shown here:</a:t>
            </a:r>
            <a:endParaRPr/>
          </a:p>
          <a:p>
            <a:pPr marL="0" lvl="0" indent="0" algn="l" rtl="0">
              <a:lnSpc>
                <a:spcPct val="100000"/>
              </a:lnSpc>
              <a:spcBef>
                <a:spcPts val="900"/>
              </a:spcBef>
              <a:spcAft>
                <a:spcPts val="0"/>
              </a:spcAft>
              <a:buSzPct val="100000"/>
              <a:buNone/>
            </a:pPr>
            <a:endParaRPr b="1"/>
          </a:p>
          <a:p>
            <a:pPr marL="0" lvl="0" indent="0" algn="l" rtl="0">
              <a:lnSpc>
                <a:spcPct val="100000"/>
              </a:lnSpc>
              <a:spcBef>
                <a:spcPts val="900"/>
              </a:spcBef>
              <a:spcAft>
                <a:spcPts val="0"/>
              </a:spcAft>
              <a:buSzPct val="100000"/>
              <a:buNone/>
            </a:pPr>
            <a:r>
              <a:rPr lang="en-US" b="1"/>
              <a:t>class classname{</a:t>
            </a:r>
            <a:endParaRPr/>
          </a:p>
          <a:p>
            <a:pPr marL="0" lvl="0" indent="0" algn="l" rtl="0">
              <a:lnSpc>
                <a:spcPct val="100000"/>
              </a:lnSpc>
              <a:spcBef>
                <a:spcPts val="900"/>
              </a:spcBef>
              <a:spcAft>
                <a:spcPts val="0"/>
              </a:spcAft>
              <a:buSzPct val="100000"/>
              <a:buNone/>
            </a:pPr>
            <a:r>
              <a:rPr lang="en-US" b="1"/>
              <a:t>type instance-variable1;</a:t>
            </a:r>
            <a:endParaRPr/>
          </a:p>
          <a:p>
            <a:pPr marL="0" lvl="0" indent="0" algn="l" rtl="0">
              <a:lnSpc>
                <a:spcPct val="100000"/>
              </a:lnSpc>
              <a:spcBef>
                <a:spcPts val="900"/>
              </a:spcBef>
              <a:spcAft>
                <a:spcPts val="0"/>
              </a:spcAft>
              <a:buSzPct val="100000"/>
              <a:buNone/>
            </a:pPr>
            <a:r>
              <a:rPr lang="en-US" b="1"/>
              <a:t>type instance-variable2;</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type instance-variableN;</a:t>
            </a:r>
            <a:endParaRPr/>
          </a:p>
          <a:p>
            <a:pPr marL="0" lvl="0" indent="0" algn="l" rtl="0">
              <a:lnSpc>
                <a:spcPct val="100000"/>
              </a:lnSpc>
              <a:spcBef>
                <a:spcPts val="900"/>
              </a:spcBef>
              <a:spcAft>
                <a:spcPts val="0"/>
              </a:spcAft>
              <a:buSzPct val="100000"/>
              <a:buNone/>
            </a:pPr>
            <a:r>
              <a:rPr lang="en-US" b="1"/>
              <a:t>type methodname1(parameter-list) {</a:t>
            </a:r>
            <a:endParaRPr/>
          </a:p>
          <a:p>
            <a:pPr marL="0" lvl="0" indent="0" algn="l" rtl="0">
              <a:lnSpc>
                <a:spcPct val="100000"/>
              </a:lnSpc>
              <a:spcBef>
                <a:spcPts val="900"/>
              </a:spcBef>
              <a:spcAft>
                <a:spcPts val="0"/>
              </a:spcAft>
              <a:buSzPct val="100000"/>
              <a:buNone/>
            </a:pPr>
            <a:r>
              <a:rPr lang="en-US" b="1"/>
              <a:t>// body of method</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type methodname2(parameter-list) {</a:t>
            </a:r>
            <a:endParaRPr/>
          </a:p>
          <a:p>
            <a:pPr marL="0" lvl="0" indent="0" algn="l" rtl="0">
              <a:lnSpc>
                <a:spcPct val="100000"/>
              </a:lnSpc>
              <a:spcBef>
                <a:spcPts val="900"/>
              </a:spcBef>
              <a:spcAft>
                <a:spcPts val="0"/>
              </a:spcAft>
              <a:buSzPct val="100000"/>
              <a:buNone/>
            </a:pPr>
            <a:r>
              <a:rPr lang="en-US" b="1"/>
              <a:t>// body of method</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type methodnameN(parameter-list) {</a:t>
            </a:r>
            <a:endParaRPr/>
          </a:p>
          <a:p>
            <a:pPr marL="0" lvl="0" indent="0" algn="l" rtl="0">
              <a:lnSpc>
                <a:spcPct val="100000"/>
              </a:lnSpc>
              <a:spcBef>
                <a:spcPts val="900"/>
              </a:spcBef>
              <a:spcAft>
                <a:spcPts val="0"/>
              </a:spcAft>
              <a:buSzPct val="100000"/>
              <a:buNone/>
            </a:pPr>
            <a:r>
              <a:rPr lang="en-US" b="1"/>
              <a:t>// body of method</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a:t>
            </a:r>
            <a:endParaRPr/>
          </a:p>
          <a:p>
            <a:pPr marL="182880" lvl="0" indent="-94297" algn="l" rtl="0">
              <a:lnSpc>
                <a:spcPct val="100000"/>
              </a:lnSpc>
              <a:spcBef>
                <a:spcPts val="900"/>
              </a:spcBef>
              <a:spcAft>
                <a:spcPts val="0"/>
              </a:spcAft>
              <a:buSzPct val="10000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81"/>
          <p:cNvSpPr txBox="1">
            <a:spLocks noGrp="1"/>
          </p:cNvSpPr>
          <p:nvPr>
            <p:ph type="title"/>
          </p:nvPr>
        </p:nvSpPr>
        <p:spPr>
          <a:xfrm>
            <a:off x="731520" y="304800"/>
            <a:ext cx="7680960" cy="51816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a:t>Class Fundamentals</a:t>
            </a:r>
            <a:endParaRPr/>
          </a:p>
        </p:txBody>
      </p:sp>
      <p:sp>
        <p:nvSpPr>
          <p:cNvPr id="548" name="Google Shape;548;p81"/>
          <p:cNvSpPr txBox="1">
            <a:spLocks noGrp="1"/>
          </p:cNvSpPr>
          <p:nvPr>
            <p:ph type="body" idx="1"/>
          </p:nvPr>
        </p:nvSpPr>
        <p:spPr>
          <a:xfrm>
            <a:off x="381000" y="990600"/>
            <a:ext cx="4008120" cy="56388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100000"/>
              <a:buNone/>
            </a:pPr>
            <a:r>
              <a:rPr lang="en-US" b="1"/>
              <a:t>class Box {</a:t>
            </a:r>
            <a:endParaRPr/>
          </a:p>
          <a:p>
            <a:pPr marL="0" lvl="0" indent="0" algn="l" rtl="0">
              <a:lnSpc>
                <a:spcPct val="100000"/>
              </a:lnSpc>
              <a:spcBef>
                <a:spcPts val="900"/>
              </a:spcBef>
              <a:spcAft>
                <a:spcPts val="0"/>
              </a:spcAft>
              <a:buSzPct val="100000"/>
              <a:buNone/>
            </a:pPr>
            <a:r>
              <a:rPr lang="en-US" b="1"/>
              <a:t>double width;</a:t>
            </a:r>
            <a:endParaRPr/>
          </a:p>
          <a:p>
            <a:pPr marL="0" lvl="0" indent="0" algn="l" rtl="0">
              <a:lnSpc>
                <a:spcPct val="100000"/>
              </a:lnSpc>
              <a:spcBef>
                <a:spcPts val="900"/>
              </a:spcBef>
              <a:spcAft>
                <a:spcPts val="0"/>
              </a:spcAft>
              <a:buSzPct val="100000"/>
              <a:buNone/>
            </a:pPr>
            <a:r>
              <a:rPr lang="en-US" b="1"/>
              <a:t>double height;</a:t>
            </a:r>
            <a:endParaRPr/>
          </a:p>
          <a:p>
            <a:pPr marL="0" lvl="0" indent="0" algn="l" rtl="0">
              <a:lnSpc>
                <a:spcPct val="100000"/>
              </a:lnSpc>
              <a:spcBef>
                <a:spcPts val="900"/>
              </a:spcBef>
              <a:spcAft>
                <a:spcPts val="0"/>
              </a:spcAft>
              <a:buSzPct val="100000"/>
              <a:buNone/>
            </a:pPr>
            <a:r>
              <a:rPr lang="en-US" b="1"/>
              <a:t>double depth;</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class BoxDemo2 {</a:t>
            </a:r>
            <a:endParaRPr/>
          </a:p>
          <a:p>
            <a:pPr marL="0" lvl="0" indent="0" algn="l" rtl="0">
              <a:lnSpc>
                <a:spcPct val="100000"/>
              </a:lnSpc>
              <a:spcBef>
                <a:spcPts val="900"/>
              </a:spcBef>
              <a:spcAft>
                <a:spcPts val="0"/>
              </a:spcAft>
              <a:buSzPct val="100000"/>
              <a:buNone/>
            </a:pPr>
            <a:r>
              <a:rPr lang="en-US" b="1"/>
              <a:t>public static void main(String args[]) {</a:t>
            </a:r>
            <a:endParaRPr/>
          </a:p>
          <a:p>
            <a:pPr marL="0" lvl="0" indent="0" algn="l" rtl="0">
              <a:lnSpc>
                <a:spcPct val="100000"/>
              </a:lnSpc>
              <a:spcBef>
                <a:spcPts val="900"/>
              </a:spcBef>
              <a:spcAft>
                <a:spcPts val="0"/>
              </a:spcAft>
              <a:buSzPct val="100000"/>
              <a:buNone/>
            </a:pPr>
            <a:r>
              <a:rPr lang="en-US" b="1"/>
              <a:t>Box mybox1 = new Box();</a:t>
            </a:r>
            <a:endParaRPr/>
          </a:p>
          <a:p>
            <a:pPr marL="0" lvl="0" indent="0" algn="l" rtl="0">
              <a:lnSpc>
                <a:spcPct val="100000"/>
              </a:lnSpc>
              <a:spcBef>
                <a:spcPts val="900"/>
              </a:spcBef>
              <a:spcAft>
                <a:spcPts val="0"/>
              </a:spcAft>
              <a:buSzPct val="100000"/>
              <a:buNone/>
            </a:pPr>
            <a:r>
              <a:rPr lang="en-US" b="1"/>
              <a:t>Box mybox2 = new Box();</a:t>
            </a:r>
            <a:endParaRPr/>
          </a:p>
          <a:p>
            <a:pPr marL="0" lvl="0" indent="0" algn="l" rtl="0">
              <a:lnSpc>
                <a:spcPct val="100000"/>
              </a:lnSpc>
              <a:spcBef>
                <a:spcPts val="900"/>
              </a:spcBef>
              <a:spcAft>
                <a:spcPts val="0"/>
              </a:spcAft>
              <a:buSzPct val="100000"/>
              <a:buNone/>
            </a:pPr>
            <a:r>
              <a:rPr lang="en-US" b="1"/>
              <a:t>double vol;</a:t>
            </a:r>
            <a:endParaRPr/>
          </a:p>
          <a:p>
            <a:pPr marL="0" lvl="0" indent="0" algn="l" rtl="0">
              <a:lnSpc>
                <a:spcPct val="100000"/>
              </a:lnSpc>
              <a:spcBef>
                <a:spcPts val="900"/>
              </a:spcBef>
              <a:spcAft>
                <a:spcPts val="0"/>
              </a:spcAft>
              <a:buSzPct val="100000"/>
              <a:buNone/>
            </a:pPr>
            <a:r>
              <a:rPr lang="en-US" b="1"/>
              <a:t>// assign values to mybox1's instance variables</a:t>
            </a:r>
            <a:endParaRPr/>
          </a:p>
          <a:p>
            <a:pPr marL="0" lvl="0" indent="0" algn="l" rtl="0">
              <a:lnSpc>
                <a:spcPct val="100000"/>
              </a:lnSpc>
              <a:spcBef>
                <a:spcPts val="900"/>
              </a:spcBef>
              <a:spcAft>
                <a:spcPts val="0"/>
              </a:spcAft>
              <a:buSzPct val="100000"/>
              <a:buNone/>
            </a:pPr>
            <a:r>
              <a:rPr lang="en-US" b="1"/>
              <a:t>mybox1.width = 10;</a:t>
            </a:r>
            <a:endParaRPr/>
          </a:p>
          <a:p>
            <a:pPr marL="0" lvl="0" indent="0" algn="l" rtl="0">
              <a:lnSpc>
                <a:spcPct val="100000"/>
              </a:lnSpc>
              <a:spcBef>
                <a:spcPts val="900"/>
              </a:spcBef>
              <a:spcAft>
                <a:spcPts val="0"/>
              </a:spcAft>
              <a:buSzPct val="100000"/>
              <a:buNone/>
            </a:pPr>
            <a:r>
              <a:rPr lang="en-US" b="1"/>
              <a:t>mybox1.height = 20;</a:t>
            </a:r>
            <a:endParaRPr/>
          </a:p>
          <a:p>
            <a:pPr marL="0" lvl="0" indent="0" algn="l" rtl="0">
              <a:lnSpc>
                <a:spcPct val="100000"/>
              </a:lnSpc>
              <a:spcBef>
                <a:spcPts val="900"/>
              </a:spcBef>
              <a:spcAft>
                <a:spcPts val="0"/>
              </a:spcAft>
              <a:buSzPct val="100000"/>
              <a:buNone/>
            </a:pPr>
            <a:r>
              <a:rPr lang="en-US" b="1"/>
              <a:t>mybox1.depth = 15;</a:t>
            </a:r>
            <a:endParaRPr/>
          </a:p>
          <a:p>
            <a:pPr marL="0" lvl="0" indent="0" algn="l" rtl="0">
              <a:lnSpc>
                <a:spcPct val="100000"/>
              </a:lnSpc>
              <a:spcBef>
                <a:spcPts val="900"/>
              </a:spcBef>
              <a:spcAft>
                <a:spcPts val="0"/>
              </a:spcAft>
              <a:buSzPct val="100000"/>
              <a:buNone/>
            </a:pPr>
            <a:r>
              <a:rPr lang="en-US" b="1"/>
              <a:t>/* assign different values to mybox2's</a:t>
            </a:r>
            <a:endParaRPr/>
          </a:p>
          <a:p>
            <a:pPr marL="0" lvl="0" indent="0" algn="l" rtl="0">
              <a:lnSpc>
                <a:spcPct val="100000"/>
              </a:lnSpc>
              <a:spcBef>
                <a:spcPts val="900"/>
              </a:spcBef>
              <a:spcAft>
                <a:spcPts val="0"/>
              </a:spcAft>
              <a:buSzPct val="100000"/>
              <a:buNone/>
            </a:pPr>
            <a:r>
              <a:rPr lang="en-US" b="1"/>
              <a:t>instance variables */</a:t>
            </a:r>
            <a:endParaRPr/>
          </a:p>
          <a:p>
            <a:pPr marL="0" lvl="0" indent="0" algn="l" rtl="0">
              <a:lnSpc>
                <a:spcPct val="100000"/>
              </a:lnSpc>
              <a:spcBef>
                <a:spcPts val="900"/>
              </a:spcBef>
              <a:spcAft>
                <a:spcPts val="0"/>
              </a:spcAft>
              <a:buSzPct val="100000"/>
              <a:buNone/>
            </a:pPr>
            <a:r>
              <a:rPr lang="en-US" b="1"/>
              <a:t>mybox2.width = 3;</a:t>
            </a:r>
            <a:endParaRPr/>
          </a:p>
          <a:p>
            <a:pPr marL="0" lvl="0" indent="0" algn="l" rtl="0">
              <a:lnSpc>
                <a:spcPct val="100000"/>
              </a:lnSpc>
              <a:spcBef>
                <a:spcPts val="900"/>
              </a:spcBef>
              <a:spcAft>
                <a:spcPts val="0"/>
              </a:spcAft>
              <a:buSzPct val="100000"/>
              <a:buNone/>
            </a:pPr>
            <a:r>
              <a:rPr lang="en-US" b="1"/>
              <a:t>mybox2.height = 6;</a:t>
            </a:r>
            <a:endParaRPr/>
          </a:p>
          <a:p>
            <a:pPr marL="0" lvl="0" indent="0" algn="l" rtl="0">
              <a:lnSpc>
                <a:spcPct val="100000"/>
              </a:lnSpc>
              <a:spcBef>
                <a:spcPts val="900"/>
              </a:spcBef>
              <a:spcAft>
                <a:spcPts val="0"/>
              </a:spcAft>
              <a:buSzPct val="100000"/>
              <a:buNone/>
            </a:pPr>
            <a:r>
              <a:rPr lang="en-US" b="1"/>
              <a:t>mybox2.depth = 9;</a:t>
            </a:r>
            <a:endParaRPr/>
          </a:p>
          <a:p>
            <a:pPr marL="0" lvl="0" indent="0" algn="l" rtl="0">
              <a:lnSpc>
                <a:spcPct val="100000"/>
              </a:lnSpc>
              <a:spcBef>
                <a:spcPts val="900"/>
              </a:spcBef>
              <a:spcAft>
                <a:spcPts val="0"/>
              </a:spcAft>
              <a:buSzPct val="100000"/>
              <a:buNone/>
            </a:pPr>
            <a:endParaRPr/>
          </a:p>
          <a:p>
            <a:pPr marL="182880" lvl="0" indent="-94297" algn="l" rtl="0">
              <a:lnSpc>
                <a:spcPct val="100000"/>
              </a:lnSpc>
              <a:spcBef>
                <a:spcPts val="900"/>
              </a:spcBef>
              <a:spcAft>
                <a:spcPts val="0"/>
              </a:spcAft>
              <a:buSzPct val="100000"/>
              <a:buNone/>
            </a:pPr>
            <a:endParaRPr/>
          </a:p>
        </p:txBody>
      </p:sp>
      <p:sp>
        <p:nvSpPr>
          <p:cNvPr id="549" name="Google Shape;549;p81"/>
          <p:cNvSpPr txBox="1">
            <a:spLocks noGrp="1"/>
          </p:cNvSpPr>
          <p:nvPr>
            <p:ph type="body" idx="2"/>
          </p:nvPr>
        </p:nvSpPr>
        <p:spPr>
          <a:xfrm>
            <a:off x="4191000" y="914400"/>
            <a:ext cx="4221480" cy="56388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100000"/>
              <a:buNone/>
            </a:pPr>
            <a:r>
              <a:rPr lang="en-US" b="1"/>
              <a:t>// compute volume of first box</a:t>
            </a:r>
            <a:endParaRPr/>
          </a:p>
          <a:p>
            <a:pPr marL="0" lvl="0" indent="0" algn="l" rtl="0">
              <a:lnSpc>
                <a:spcPct val="100000"/>
              </a:lnSpc>
              <a:spcBef>
                <a:spcPts val="900"/>
              </a:spcBef>
              <a:spcAft>
                <a:spcPts val="0"/>
              </a:spcAft>
              <a:buSzPct val="100000"/>
              <a:buNone/>
            </a:pPr>
            <a:r>
              <a:rPr lang="en-US" b="1"/>
              <a:t>vol = mybox1.width * mybox1.height * mybox1.depth;</a:t>
            </a:r>
            <a:endParaRPr/>
          </a:p>
          <a:p>
            <a:pPr marL="0" lvl="0" indent="0" algn="l" rtl="0">
              <a:lnSpc>
                <a:spcPct val="100000"/>
              </a:lnSpc>
              <a:spcBef>
                <a:spcPts val="900"/>
              </a:spcBef>
              <a:spcAft>
                <a:spcPts val="0"/>
              </a:spcAft>
              <a:buSzPct val="100000"/>
              <a:buNone/>
            </a:pPr>
            <a:r>
              <a:rPr lang="en-US" b="1"/>
              <a:t>System.out.println("Volume is " + vol);</a:t>
            </a:r>
            <a:endParaRPr/>
          </a:p>
          <a:p>
            <a:pPr marL="0" lvl="0" indent="0" algn="l" rtl="0">
              <a:lnSpc>
                <a:spcPct val="100000"/>
              </a:lnSpc>
              <a:spcBef>
                <a:spcPts val="900"/>
              </a:spcBef>
              <a:spcAft>
                <a:spcPts val="0"/>
              </a:spcAft>
              <a:buSzPct val="100000"/>
              <a:buNone/>
            </a:pPr>
            <a:r>
              <a:rPr lang="en-US" b="1"/>
              <a:t>// compute volume of second box</a:t>
            </a:r>
            <a:endParaRPr/>
          </a:p>
          <a:p>
            <a:pPr marL="0" lvl="0" indent="0" algn="l" rtl="0">
              <a:lnSpc>
                <a:spcPct val="100000"/>
              </a:lnSpc>
              <a:spcBef>
                <a:spcPts val="900"/>
              </a:spcBef>
              <a:spcAft>
                <a:spcPts val="0"/>
              </a:spcAft>
              <a:buSzPct val="100000"/>
              <a:buNone/>
            </a:pPr>
            <a:r>
              <a:rPr lang="en-US" b="1"/>
              <a:t>vol = mybox2.width * mybox2.height * mybox2.depth;</a:t>
            </a:r>
            <a:endParaRPr/>
          </a:p>
          <a:p>
            <a:pPr marL="0" lvl="0" indent="0" algn="l" rtl="0">
              <a:lnSpc>
                <a:spcPct val="100000"/>
              </a:lnSpc>
              <a:spcBef>
                <a:spcPts val="900"/>
              </a:spcBef>
              <a:spcAft>
                <a:spcPts val="0"/>
              </a:spcAft>
              <a:buSzPct val="100000"/>
              <a:buNone/>
            </a:pPr>
            <a:r>
              <a:rPr lang="en-US" b="1"/>
              <a:t>System.out.println("Volume is " + vol);</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sz="2600" b="1"/>
              <a:t> output</a:t>
            </a:r>
            <a:endParaRPr/>
          </a:p>
          <a:p>
            <a:pPr marL="0" lvl="0" indent="0" algn="l" rtl="0">
              <a:lnSpc>
                <a:spcPct val="100000"/>
              </a:lnSpc>
              <a:spcBef>
                <a:spcPts val="900"/>
              </a:spcBef>
              <a:spcAft>
                <a:spcPts val="0"/>
              </a:spcAft>
              <a:buSzPct val="100000"/>
              <a:buNone/>
            </a:pPr>
            <a:r>
              <a:rPr lang="en-US" b="1"/>
              <a:t>Volume is 3000.0</a:t>
            </a:r>
            <a:endParaRPr/>
          </a:p>
          <a:p>
            <a:pPr marL="0" lvl="0" indent="0" algn="l" rtl="0">
              <a:lnSpc>
                <a:spcPct val="100000"/>
              </a:lnSpc>
              <a:spcBef>
                <a:spcPts val="900"/>
              </a:spcBef>
              <a:spcAft>
                <a:spcPts val="0"/>
              </a:spcAft>
              <a:buSzPct val="100000"/>
              <a:buNone/>
            </a:pPr>
            <a:r>
              <a:rPr lang="en-US" b="1"/>
              <a:t>Volume is 162.0</a:t>
            </a:r>
            <a:endParaRPr/>
          </a:p>
          <a:p>
            <a:pPr marL="0" lvl="0" indent="0" algn="l" rtl="0">
              <a:lnSpc>
                <a:spcPct val="100000"/>
              </a:lnSpc>
              <a:spcBef>
                <a:spcPts val="900"/>
              </a:spcBef>
              <a:spcAft>
                <a:spcPts val="0"/>
              </a:spcAft>
              <a:buSzPct val="100000"/>
              <a:buNone/>
            </a:pPr>
            <a:r>
              <a:rPr lang="en-US" b="1"/>
              <a:t>To access these variables, you will use the dot (.) operator. The dot operator links the name of the object with the name of an instance variable. </a:t>
            </a:r>
            <a:endParaRPr/>
          </a:p>
          <a:p>
            <a:pPr marL="0" lvl="0" indent="0" algn="l" rtl="0">
              <a:lnSpc>
                <a:spcPct val="100000"/>
              </a:lnSpc>
              <a:spcBef>
                <a:spcPts val="900"/>
              </a:spcBef>
              <a:spcAft>
                <a:spcPts val="0"/>
              </a:spcAft>
              <a:buSzPct val="100000"/>
              <a:buNone/>
            </a:pPr>
            <a:r>
              <a:rPr lang="en-US" b="1">
                <a:solidFill>
                  <a:srgbClr val="FF0000"/>
                </a:solidFill>
              </a:rPr>
              <a:t>new</a:t>
            </a:r>
            <a:r>
              <a:rPr lang="en-US" b="1"/>
              <a:t> allocates memory for an object during run time. It has thisgeneral form:</a:t>
            </a:r>
            <a:endParaRPr/>
          </a:p>
          <a:p>
            <a:pPr marL="0" lvl="0" indent="0" algn="l" rtl="0">
              <a:lnSpc>
                <a:spcPct val="100000"/>
              </a:lnSpc>
              <a:spcBef>
                <a:spcPts val="900"/>
              </a:spcBef>
              <a:spcAft>
                <a:spcPts val="0"/>
              </a:spcAft>
              <a:buSzPct val="100000"/>
              <a:buNone/>
            </a:pPr>
            <a:r>
              <a:rPr lang="en-US" b="1">
                <a:solidFill>
                  <a:srgbClr val="FF0000"/>
                </a:solidFill>
              </a:rPr>
              <a:t>class-var = new classname( );</a:t>
            </a:r>
            <a:endParaRPr/>
          </a:p>
          <a:p>
            <a:pPr marL="0" lvl="0" indent="0" algn="l" rtl="0">
              <a:lnSpc>
                <a:spcPct val="100000"/>
              </a:lnSpc>
              <a:spcBef>
                <a:spcPts val="900"/>
              </a:spcBef>
              <a:spcAft>
                <a:spcPts val="0"/>
              </a:spcAft>
              <a:buSzPct val="100000"/>
              <a:buNone/>
            </a:pPr>
            <a:endParaRPr b="1"/>
          </a:p>
          <a:p>
            <a:pPr marL="0" lvl="0" indent="0" algn="l" rtl="0">
              <a:lnSpc>
                <a:spcPct val="100000"/>
              </a:lnSpc>
              <a:spcBef>
                <a:spcPts val="900"/>
              </a:spcBef>
              <a:spcAft>
                <a:spcPts val="0"/>
              </a:spcAft>
              <a:buSzPct val="1000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82"/>
          <p:cNvSpPr txBox="1">
            <a:spLocks noGrp="1"/>
          </p:cNvSpPr>
          <p:nvPr>
            <p:ph type="title"/>
          </p:nvPr>
        </p:nvSpPr>
        <p:spPr>
          <a:xfrm>
            <a:off x="731520" y="228600"/>
            <a:ext cx="7680960" cy="457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2800" b="1"/>
              <a:t>Introducing Methods</a:t>
            </a:r>
            <a:endParaRPr/>
          </a:p>
        </p:txBody>
      </p:sp>
      <p:sp>
        <p:nvSpPr>
          <p:cNvPr id="555" name="Google Shape;555;p82"/>
          <p:cNvSpPr txBox="1">
            <a:spLocks noGrp="1"/>
          </p:cNvSpPr>
          <p:nvPr>
            <p:ph type="body" idx="1"/>
          </p:nvPr>
        </p:nvSpPr>
        <p:spPr>
          <a:xfrm>
            <a:off x="304800" y="685800"/>
            <a:ext cx="4084320" cy="58674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00000"/>
              </a:lnSpc>
              <a:spcBef>
                <a:spcPts val="0"/>
              </a:spcBef>
              <a:spcAft>
                <a:spcPts val="0"/>
              </a:spcAft>
              <a:buSzPct val="100000"/>
              <a:buNone/>
            </a:pPr>
            <a:r>
              <a:rPr lang="en-US" sz="1900" b="1"/>
              <a:t>class Box {</a:t>
            </a:r>
            <a:endParaRPr/>
          </a:p>
          <a:p>
            <a:pPr marL="0" lvl="0" indent="0" algn="l" rtl="0">
              <a:lnSpc>
                <a:spcPct val="100000"/>
              </a:lnSpc>
              <a:spcBef>
                <a:spcPts val="900"/>
              </a:spcBef>
              <a:spcAft>
                <a:spcPts val="0"/>
              </a:spcAft>
              <a:buSzPct val="100000"/>
              <a:buNone/>
            </a:pPr>
            <a:r>
              <a:rPr lang="en-US" sz="1900" b="1"/>
              <a:t>double width;</a:t>
            </a:r>
            <a:endParaRPr/>
          </a:p>
          <a:p>
            <a:pPr marL="0" lvl="0" indent="0" algn="l" rtl="0">
              <a:lnSpc>
                <a:spcPct val="100000"/>
              </a:lnSpc>
              <a:spcBef>
                <a:spcPts val="900"/>
              </a:spcBef>
              <a:spcAft>
                <a:spcPts val="0"/>
              </a:spcAft>
              <a:buSzPct val="100000"/>
              <a:buNone/>
            </a:pPr>
            <a:r>
              <a:rPr lang="en-US" sz="1900" b="1"/>
              <a:t>double height;</a:t>
            </a:r>
            <a:endParaRPr/>
          </a:p>
          <a:p>
            <a:pPr marL="0" lvl="0" indent="0" algn="l" rtl="0">
              <a:lnSpc>
                <a:spcPct val="100000"/>
              </a:lnSpc>
              <a:spcBef>
                <a:spcPts val="900"/>
              </a:spcBef>
              <a:spcAft>
                <a:spcPts val="0"/>
              </a:spcAft>
              <a:buSzPct val="100000"/>
              <a:buNone/>
            </a:pPr>
            <a:r>
              <a:rPr lang="en-US" sz="1900" b="1"/>
              <a:t>double depth;</a:t>
            </a:r>
            <a:endParaRPr/>
          </a:p>
          <a:p>
            <a:pPr marL="0" lvl="0" indent="0" algn="l" rtl="0">
              <a:lnSpc>
                <a:spcPct val="100000"/>
              </a:lnSpc>
              <a:spcBef>
                <a:spcPts val="900"/>
              </a:spcBef>
              <a:spcAft>
                <a:spcPts val="0"/>
              </a:spcAft>
              <a:buSzPct val="100000"/>
              <a:buNone/>
            </a:pPr>
            <a:r>
              <a:rPr lang="en-US" sz="1900" b="1"/>
              <a:t>// compute and return volume</a:t>
            </a:r>
            <a:endParaRPr/>
          </a:p>
          <a:p>
            <a:pPr marL="0" lvl="0" indent="0" algn="l" rtl="0">
              <a:lnSpc>
                <a:spcPct val="100000"/>
              </a:lnSpc>
              <a:spcBef>
                <a:spcPts val="900"/>
              </a:spcBef>
              <a:spcAft>
                <a:spcPts val="0"/>
              </a:spcAft>
              <a:buSzPct val="100000"/>
              <a:buNone/>
            </a:pPr>
            <a:r>
              <a:rPr lang="en-US" sz="1900" b="1"/>
              <a:t>double volume() {</a:t>
            </a:r>
            <a:endParaRPr/>
          </a:p>
          <a:p>
            <a:pPr marL="0" lvl="0" indent="0" algn="l" rtl="0">
              <a:lnSpc>
                <a:spcPct val="100000"/>
              </a:lnSpc>
              <a:spcBef>
                <a:spcPts val="900"/>
              </a:spcBef>
              <a:spcAft>
                <a:spcPts val="0"/>
              </a:spcAft>
              <a:buSzPct val="100000"/>
              <a:buNone/>
            </a:pPr>
            <a:r>
              <a:rPr lang="en-US" sz="1900" b="1"/>
              <a:t>return width * height * depth;</a:t>
            </a:r>
            <a:endParaRPr/>
          </a:p>
          <a:p>
            <a:pPr marL="0" lvl="0" indent="0" algn="l" rtl="0">
              <a:lnSpc>
                <a:spcPct val="100000"/>
              </a:lnSpc>
              <a:spcBef>
                <a:spcPts val="900"/>
              </a:spcBef>
              <a:spcAft>
                <a:spcPts val="0"/>
              </a:spcAft>
              <a:buSzPct val="100000"/>
              <a:buNone/>
            </a:pPr>
            <a:r>
              <a:rPr lang="en-US" sz="1900" b="1"/>
              <a:t>}  }</a:t>
            </a:r>
            <a:endParaRPr/>
          </a:p>
          <a:p>
            <a:pPr marL="0" lvl="0" indent="0" algn="l" rtl="0">
              <a:lnSpc>
                <a:spcPct val="100000"/>
              </a:lnSpc>
              <a:spcBef>
                <a:spcPts val="900"/>
              </a:spcBef>
              <a:spcAft>
                <a:spcPts val="0"/>
              </a:spcAft>
              <a:buSzPct val="100000"/>
              <a:buNone/>
            </a:pPr>
            <a:r>
              <a:rPr lang="en-US" sz="1900" b="1"/>
              <a:t>class BoxDemo{</a:t>
            </a:r>
            <a:endParaRPr/>
          </a:p>
          <a:p>
            <a:pPr marL="0" lvl="0" indent="0" algn="l" rtl="0">
              <a:lnSpc>
                <a:spcPct val="100000"/>
              </a:lnSpc>
              <a:spcBef>
                <a:spcPts val="900"/>
              </a:spcBef>
              <a:spcAft>
                <a:spcPts val="0"/>
              </a:spcAft>
              <a:buSzPct val="100000"/>
              <a:buNone/>
            </a:pPr>
            <a:r>
              <a:rPr lang="en-US" sz="1900" b="1"/>
              <a:t>public static void main(String args[]) {</a:t>
            </a:r>
            <a:endParaRPr/>
          </a:p>
          <a:p>
            <a:pPr marL="0" lvl="0" indent="0" algn="l" rtl="0">
              <a:lnSpc>
                <a:spcPct val="100000"/>
              </a:lnSpc>
              <a:spcBef>
                <a:spcPts val="900"/>
              </a:spcBef>
              <a:spcAft>
                <a:spcPts val="0"/>
              </a:spcAft>
              <a:buSzPct val="100000"/>
              <a:buNone/>
            </a:pPr>
            <a:r>
              <a:rPr lang="en-US" sz="1900" b="1"/>
              <a:t>Box mybox1 = new Box();</a:t>
            </a:r>
            <a:endParaRPr/>
          </a:p>
          <a:p>
            <a:pPr marL="0" lvl="0" indent="0" algn="l" rtl="0">
              <a:lnSpc>
                <a:spcPct val="100000"/>
              </a:lnSpc>
              <a:spcBef>
                <a:spcPts val="900"/>
              </a:spcBef>
              <a:spcAft>
                <a:spcPts val="0"/>
              </a:spcAft>
              <a:buSzPct val="100000"/>
              <a:buNone/>
            </a:pPr>
            <a:r>
              <a:rPr lang="en-US" sz="1900" b="1"/>
              <a:t>Box mybox2 = new Box();</a:t>
            </a:r>
            <a:endParaRPr/>
          </a:p>
          <a:p>
            <a:pPr marL="0" lvl="0" indent="0" algn="l" rtl="0">
              <a:lnSpc>
                <a:spcPct val="100000"/>
              </a:lnSpc>
              <a:spcBef>
                <a:spcPts val="900"/>
              </a:spcBef>
              <a:spcAft>
                <a:spcPts val="0"/>
              </a:spcAft>
              <a:buSzPct val="100000"/>
              <a:buNone/>
            </a:pPr>
            <a:r>
              <a:rPr lang="en-US" sz="1900" b="1"/>
              <a:t>double vol;</a:t>
            </a:r>
            <a:endParaRPr/>
          </a:p>
          <a:p>
            <a:pPr marL="0" lvl="0" indent="0" algn="l" rtl="0">
              <a:lnSpc>
                <a:spcPct val="100000"/>
              </a:lnSpc>
              <a:spcBef>
                <a:spcPts val="900"/>
              </a:spcBef>
              <a:spcAft>
                <a:spcPts val="0"/>
              </a:spcAft>
              <a:buSzPct val="100000"/>
              <a:buNone/>
            </a:pPr>
            <a:r>
              <a:rPr lang="en-US" sz="1900" b="1"/>
              <a:t>// assign values to mybox1's instance variables</a:t>
            </a:r>
            <a:endParaRPr/>
          </a:p>
          <a:p>
            <a:pPr marL="0" lvl="0" indent="0" algn="l" rtl="0">
              <a:lnSpc>
                <a:spcPct val="100000"/>
              </a:lnSpc>
              <a:spcBef>
                <a:spcPts val="900"/>
              </a:spcBef>
              <a:spcAft>
                <a:spcPts val="0"/>
              </a:spcAft>
              <a:buSzPct val="100000"/>
              <a:buNone/>
            </a:pPr>
            <a:r>
              <a:rPr lang="en-US" sz="1900" b="1"/>
              <a:t>mybox1.width = 10;</a:t>
            </a:r>
            <a:endParaRPr/>
          </a:p>
          <a:p>
            <a:pPr marL="0" lvl="0" indent="0" algn="l" rtl="0">
              <a:lnSpc>
                <a:spcPct val="100000"/>
              </a:lnSpc>
              <a:spcBef>
                <a:spcPts val="900"/>
              </a:spcBef>
              <a:spcAft>
                <a:spcPts val="0"/>
              </a:spcAft>
              <a:buSzPct val="100000"/>
              <a:buNone/>
            </a:pPr>
            <a:r>
              <a:rPr lang="en-US" sz="1900" b="1"/>
              <a:t>mybox1.height = 20;</a:t>
            </a:r>
            <a:endParaRPr/>
          </a:p>
          <a:p>
            <a:pPr marL="0" lvl="0" indent="0" algn="l" rtl="0">
              <a:lnSpc>
                <a:spcPct val="100000"/>
              </a:lnSpc>
              <a:spcBef>
                <a:spcPts val="900"/>
              </a:spcBef>
              <a:spcAft>
                <a:spcPts val="0"/>
              </a:spcAft>
              <a:buSzPct val="100000"/>
              <a:buNone/>
            </a:pPr>
            <a:r>
              <a:rPr lang="en-US" sz="1900" b="1"/>
              <a:t>mybox1.depth = 15;</a:t>
            </a:r>
            <a:endParaRPr/>
          </a:p>
          <a:p>
            <a:pPr marL="0" lvl="0" indent="0" algn="l" rtl="0">
              <a:lnSpc>
                <a:spcPct val="100000"/>
              </a:lnSpc>
              <a:spcBef>
                <a:spcPts val="900"/>
              </a:spcBef>
              <a:spcAft>
                <a:spcPts val="0"/>
              </a:spcAft>
              <a:buSzPct val="100000"/>
              <a:buNone/>
            </a:pPr>
            <a:r>
              <a:rPr lang="en-US" sz="1900" b="1"/>
              <a:t>/* assign different values to mybox2's</a:t>
            </a:r>
            <a:endParaRPr/>
          </a:p>
          <a:p>
            <a:pPr marL="0" lvl="0" indent="0" algn="l" rtl="0">
              <a:lnSpc>
                <a:spcPct val="100000"/>
              </a:lnSpc>
              <a:spcBef>
                <a:spcPts val="900"/>
              </a:spcBef>
              <a:spcAft>
                <a:spcPts val="0"/>
              </a:spcAft>
              <a:buSzPct val="100000"/>
              <a:buNone/>
            </a:pPr>
            <a:r>
              <a:rPr lang="en-US" sz="1900" b="1"/>
              <a:t>instance variables */</a:t>
            </a:r>
            <a:endParaRPr/>
          </a:p>
          <a:p>
            <a:pPr marL="0" lvl="0" indent="0" algn="l" rtl="0">
              <a:lnSpc>
                <a:spcPct val="100000"/>
              </a:lnSpc>
              <a:spcBef>
                <a:spcPts val="900"/>
              </a:spcBef>
              <a:spcAft>
                <a:spcPts val="0"/>
              </a:spcAft>
              <a:buSzPct val="100000"/>
              <a:buNone/>
            </a:pPr>
            <a:r>
              <a:rPr lang="en-US" sz="1900" b="1"/>
              <a:t>mybox2.width = 3;</a:t>
            </a:r>
            <a:endParaRPr/>
          </a:p>
          <a:p>
            <a:pPr marL="0" lvl="0" indent="0" algn="l" rtl="0">
              <a:lnSpc>
                <a:spcPct val="100000"/>
              </a:lnSpc>
              <a:spcBef>
                <a:spcPts val="900"/>
              </a:spcBef>
              <a:spcAft>
                <a:spcPts val="0"/>
              </a:spcAft>
              <a:buSzPct val="100000"/>
              <a:buNone/>
            </a:pPr>
            <a:r>
              <a:rPr lang="en-US" sz="1900" b="1"/>
              <a:t>mybox2.height = 6;</a:t>
            </a:r>
            <a:endParaRPr/>
          </a:p>
          <a:p>
            <a:pPr marL="0" lvl="0" indent="0" algn="l" rtl="0">
              <a:lnSpc>
                <a:spcPct val="100000"/>
              </a:lnSpc>
              <a:spcBef>
                <a:spcPts val="900"/>
              </a:spcBef>
              <a:spcAft>
                <a:spcPts val="0"/>
              </a:spcAft>
              <a:buSzPct val="100000"/>
              <a:buNone/>
            </a:pPr>
            <a:r>
              <a:rPr lang="en-US" b="1"/>
              <a:t>mybox2.depth = 9;</a:t>
            </a:r>
            <a:endParaRPr/>
          </a:p>
          <a:p>
            <a:pPr marL="182880" lvl="0" indent="-111442" algn="l" rtl="0">
              <a:lnSpc>
                <a:spcPct val="100000"/>
              </a:lnSpc>
              <a:spcBef>
                <a:spcPts val="900"/>
              </a:spcBef>
              <a:spcAft>
                <a:spcPts val="0"/>
              </a:spcAft>
              <a:buSzPct val="100000"/>
              <a:buNone/>
            </a:pPr>
            <a:endParaRPr/>
          </a:p>
        </p:txBody>
      </p:sp>
      <p:sp>
        <p:nvSpPr>
          <p:cNvPr id="556" name="Google Shape;556;p82"/>
          <p:cNvSpPr txBox="1">
            <a:spLocks noGrp="1"/>
          </p:cNvSpPr>
          <p:nvPr>
            <p:ph type="body" idx="2"/>
          </p:nvPr>
        </p:nvSpPr>
        <p:spPr>
          <a:xfrm>
            <a:off x="4389120" y="914400"/>
            <a:ext cx="4023360" cy="56388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00000"/>
              </a:lnSpc>
              <a:spcBef>
                <a:spcPts val="0"/>
              </a:spcBef>
              <a:spcAft>
                <a:spcPts val="0"/>
              </a:spcAft>
              <a:buSzPct val="100000"/>
              <a:buNone/>
            </a:pPr>
            <a:r>
              <a:rPr lang="en-US" sz="2600" b="1"/>
              <a:t>// get volume of first box</a:t>
            </a:r>
            <a:endParaRPr/>
          </a:p>
          <a:p>
            <a:pPr marL="0" lvl="0" indent="0" algn="l" rtl="0">
              <a:lnSpc>
                <a:spcPct val="100000"/>
              </a:lnSpc>
              <a:spcBef>
                <a:spcPts val="900"/>
              </a:spcBef>
              <a:spcAft>
                <a:spcPts val="0"/>
              </a:spcAft>
              <a:buSzPct val="100000"/>
              <a:buNone/>
            </a:pPr>
            <a:r>
              <a:rPr lang="en-US" sz="2600" b="1"/>
              <a:t>vol = mybox1.volume();System.out.println("Volume is " + vol);</a:t>
            </a:r>
            <a:endParaRPr/>
          </a:p>
          <a:p>
            <a:pPr marL="0" lvl="0" indent="0" algn="l" rtl="0">
              <a:lnSpc>
                <a:spcPct val="100000"/>
              </a:lnSpc>
              <a:spcBef>
                <a:spcPts val="900"/>
              </a:spcBef>
              <a:spcAft>
                <a:spcPts val="0"/>
              </a:spcAft>
              <a:buSzPct val="100000"/>
              <a:buNone/>
            </a:pPr>
            <a:r>
              <a:rPr lang="en-US" sz="2600" b="1"/>
              <a:t>// get volume of second box</a:t>
            </a:r>
            <a:endParaRPr/>
          </a:p>
          <a:p>
            <a:pPr marL="0" lvl="0" indent="0" algn="l" rtl="0">
              <a:lnSpc>
                <a:spcPct val="100000"/>
              </a:lnSpc>
              <a:spcBef>
                <a:spcPts val="900"/>
              </a:spcBef>
              <a:spcAft>
                <a:spcPts val="0"/>
              </a:spcAft>
              <a:buSzPct val="100000"/>
              <a:buNone/>
            </a:pPr>
            <a:r>
              <a:rPr lang="en-US" sz="2600" b="1"/>
              <a:t>vol = mybox2.volume();</a:t>
            </a:r>
            <a:endParaRPr/>
          </a:p>
          <a:p>
            <a:pPr marL="0" lvl="0" indent="0" algn="l" rtl="0">
              <a:lnSpc>
                <a:spcPct val="100000"/>
              </a:lnSpc>
              <a:spcBef>
                <a:spcPts val="900"/>
              </a:spcBef>
              <a:spcAft>
                <a:spcPts val="0"/>
              </a:spcAft>
              <a:buSzPct val="100000"/>
              <a:buNone/>
            </a:pPr>
            <a:r>
              <a:rPr lang="en-US" sz="2600" b="1"/>
              <a:t>System.out.println("Volume is " + vol);</a:t>
            </a:r>
            <a:endParaRPr/>
          </a:p>
          <a:p>
            <a:pPr marL="0" lvl="0" indent="0" algn="l" rtl="0">
              <a:lnSpc>
                <a:spcPct val="100000"/>
              </a:lnSpc>
              <a:spcBef>
                <a:spcPts val="900"/>
              </a:spcBef>
              <a:spcAft>
                <a:spcPts val="0"/>
              </a:spcAft>
              <a:buSzPct val="100000"/>
              <a:buNone/>
            </a:pPr>
            <a:r>
              <a:rPr lang="en-US" sz="2600" b="1"/>
              <a:t>}</a:t>
            </a:r>
            <a:endParaRPr/>
          </a:p>
          <a:p>
            <a:pPr marL="0" lvl="0" indent="0" algn="l" rtl="0">
              <a:lnSpc>
                <a:spcPct val="100000"/>
              </a:lnSpc>
              <a:spcBef>
                <a:spcPts val="900"/>
              </a:spcBef>
              <a:spcAft>
                <a:spcPts val="0"/>
              </a:spcAft>
              <a:buSzPct val="100000"/>
              <a:buNone/>
            </a:pPr>
            <a:r>
              <a:rPr lang="en-US" sz="2600" b="1"/>
              <a:t>}</a:t>
            </a:r>
            <a:endParaRPr/>
          </a:p>
          <a:p>
            <a:pPr marL="0" lvl="0" indent="0" algn="l" rtl="0">
              <a:lnSpc>
                <a:spcPct val="100000"/>
              </a:lnSpc>
              <a:spcBef>
                <a:spcPts val="900"/>
              </a:spcBef>
              <a:spcAft>
                <a:spcPts val="0"/>
              </a:spcAft>
              <a:buSzPct val="100000"/>
              <a:buNone/>
            </a:pPr>
            <a:endParaRPr sz="2600" b="1"/>
          </a:p>
          <a:p>
            <a:pPr marL="0" lvl="0" indent="0" algn="l" rtl="0">
              <a:lnSpc>
                <a:spcPct val="100000"/>
              </a:lnSpc>
              <a:spcBef>
                <a:spcPts val="900"/>
              </a:spcBef>
              <a:spcAft>
                <a:spcPts val="0"/>
              </a:spcAft>
              <a:buSzPct val="100000"/>
              <a:buNone/>
            </a:pPr>
            <a:endParaRPr sz="2600" b="1"/>
          </a:p>
          <a:p>
            <a:pPr marL="0" lvl="0" indent="0" algn="l" rtl="0">
              <a:lnSpc>
                <a:spcPct val="100000"/>
              </a:lnSpc>
              <a:spcBef>
                <a:spcPts val="900"/>
              </a:spcBef>
              <a:spcAft>
                <a:spcPts val="0"/>
              </a:spcAft>
              <a:buSzPct val="100000"/>
              <a:buNone/>
            </a:pPr>
            <a:r>
              <a:rPr lang="en-US" sz="2600"/>
              <a:t>The type of data returned by a method must be compatible with the return type specified by the method. For example, if the return type of some method is boolean, you could not return an integer.</a:t>
            </a:r>
            <a:endParaRPr/>
          </a:p>
          <a:p>
            <a:pPr marL="0" lvl="0" indent="0" algn="l" rtl="0">
              <a:lnSpc>
                <a:spcPct val="100000"/>
              </a:lnSpc>
              <a:spcBef>
                <a:spcPts val="900"/>
              </a:spcBef>
              <a:spcAft>
                <a:spcPts val="0"/>
              </a:spcAft>
              <a:buSzPct val="100000"/>
              <a:buNone/>
            </a:pPr>
            <a:r>
              <a:rPr lang="en-US" sz="2600"/>
              <a:t>• The variable receiving the value returned by a method (such as vol, in this case) must also be compatible with the return type specified for the method.</a:t>
            </a:r>
            <a:endParaRPr/>
          </a:p>
          <a:p>
            <a:pPr marL="0" lvl="0" indent="0" algn="l" rtl="0">
              <a:lnSpc>
                <a:spcPct val="100000"/>
              </a:lnSpc>
              <a:spcBef>
                <a:spcPts val="900"/>
              </a:spcBef>
              <a:spcAft>
                <a:spcPts val="0"/>
              </a:spcAft>
              <a:buSzPct val="100000"/>
              <a:buNone/>
            </a:pPr>
            <a:endParaRPr sz="2600" b="1"/>
          </a:p>
          <a:p>
            <a:pPr marL="182880" lvl="0" indent="-111442" algn="l" rtl="0">
              <a:lnSpc>
                <a:spcPct val="100000"/>
              </a:lnSpc>
              <a:spcBef>
                <a:spcPts val="900"/>
              </a:spcBef>
              <a:spcAft>
                <a:spcPts val="0"/>
              </a:spcAft>
              <a:buSzPct val="100000"/>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83"/>
          <p:cNvSpPr txBox="1">
            <a:spLocks noGrp="1"/>
          </p:cNvSpPr>
          <p:nvPr>
            <p:ph type="title"/>
          </p:nvPr>
        </p:nvSpPr>
        <p:spPr>
          <a:xfrm>
            <a:off x="731520" y="304800"/>
            <a:ext cx="7680960" cy="51816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3200" b="1"/>
              <a:t>Constructors</a:t>
            </a:r>
            <a:endParaRPr/>
          </a:p>
        </p:txBody>
      </p:sp>
      <p:sp>
        <p:nvSpPr>
          <p:cNvPr id="562" name="Google Shape;562;p83"/>
          <p:cNvSpPr txBox="1">
            <a:spLocks noGrp="1"/>
          </p:cNvSpPr>
          <p:nvPr>
            <p:ph type="body" idx="1"/>
          </p:nvPr>
        </p:nvSpPr>
        <p:spPr>
          <a:xfrm>
            <a:off x="381000" y="762000"/>
            <a:ext cx="4267200" cy="5943600"/>
          </a:xfrm>
          <a:prstGeom prst="rect">
            <a:avLst/>
          </a:prstGeom>
          <a:noFill/>
          <a:ln>
            <a:noFill/>
          </a:ln>
        </p:spPr>
        <p:txBody>
          <a:bodyPr spcFirstLastPara="1" wrap="square" lIns="91425" tIns="45700" rIns="91425" bIns="45700" anchor="t" anchorCtr="0">
            <a:normAutofit fontScale="25000" lnSpcReduction="20000"/>
          </a:bodyPr>
          <a:lstStyle/>
          <a:p>
            <a:pPr marL="182880" lvl="0" indent="-182880" algn="l" rtl="0">
              <a:lnSpc>
                <a:spcPct val="100000"/>
              </a:lnSpc>
              <a:spcBef>
                <a:spcPts val="0"/>
              </a:spcBef>
              <a:spcAft>
                <a:spcPts val="0"/>
              </a:spcAft>
              <a:buSzPct val="100000"/>
              <a:buChar char="◦"/>
            </a:pPr>
            <a:r>
              <a:rPr lang="en-US" sz="4400" b="1"/>
              <a:t>A constructor initializes an object immediately upon creation.</a:t>
            </a:r>
            <a:endParaRPr/>
          </a:p>
          <a:p>
            <a:pPr marL="182880" lvl="0" indent="-182880" algn="l" rtl="0">
              <a:lnSpc>
                <a:spcPct val="100000"/>
              </a:lnSpc>
              <a:spcBef>
                <a:spcPts val="900"/>
              </a:spcBef>
              <a:spcAft>
                <a:spcPts val="0"/>
              </a:spcAft>
              <a:buSzPct val="100000"/>
              <a:buChar char="◦"/>
            </a:pPr>
            <a:r>
              <a:rPr lang="en-US" sz="4400" b="1">
                <a:solidFill>
                  <a:srgbClr val="FF0000"/>
                </a:solidFill>
              </a:rPr>
              <a:t>Rules defined for the constructor.</a:t>
            </a:r>
            <a:endParaRPr/>
          </a:p>
          <a:p>
            <a:pPr marL="182880" lvl="0" indent="-182880" algn="l" rtl="0">
              <a:lnSpc>
                <a:spcPct val="100000"/>
              </a:lnSpc>
              <a:spcBef>
                <a:spcPts val="900"/>
              </a:spcBef>
              <a:spcAft>
                <a:spcPts val="0"/>
              </a:spcAft>
              <a:buSzPct val="100000"/>
              <a:buChar char="◦"/>
            </a:pPr>
            <a:r>
              <a:rPr lang="en-US" sz="4400" b="1">
                <a:solidFill>
                  <a:srgbClr val="FF0000"/>
                </a:solidFill>
              </a:rPr>
              <a:t>1. Constructor name must be the same as its class name</a:t>
            </a:r>
            <a:endParaRPr/>
          </a:p>
          <a:p>
            <a:pPr marL="182880" lvl="0" indent="-182880" algn="l" rtl="0">
              <a:lnSpc>
                <a:spcPct val="100000"/>
              </a:lnSpc>
              <a:spcBef>
                <a:spcPts val="900"/>
              </a:spcBef>
              <a:spcAft>
                <a:spcPts val="0"/>
              </a:spcAft>
              <a:buSzPct val="100000"/>
              <a:buChar char="◦"/>
            </a:pPr>
            <a:r>
              <a:rPr lang="en-US" sz="4400" b="1">
                <a:solidFill>
                  <a:srgbClr val="FF0000"/>
                </a:solidFill>
              </a:rPr>
              <a:t>2. A Constructor must have no explicit return type</a:t>
            </a:r>
            <a:endParaRPr/>
          </a:p>
          <a:p>
            <a:pPr marL="182880" lvl="0" indent="-182880" algn="l" rtl="0">
              <a:lnSpc>
                <a:spcPct val="100000"/>
              </a:lnSpc>
              <a:spcBef>
                <a:spcPts val="900"/>
              </a:spcBef>
              <a:spcAft>
                <a:spcPts val="0"/>
              </a:spcAft>
              <a:buSzPct val="100000"/>
              <a:buChar char="◦"/>
            </a:pPr>
            <a:r>
              <a:rPr lang="en-US" sz="4400" b="1">
                <a:solidFill>
                  <a:srgbClr val="FF0000"/>
                </a:solidFill>
              </a:rPr>
              <a:t>3. A Java constructor cannot be abstract, static, final, and synchronized</a:t>
            </a:r>
            <a:endParaRPr/>
          </a:p>
          <a:p>
            <a:pPr marL="182880" lvl="0" indent="-182880" algn="l" rtl="0">
              <a:lnSpc>
                <a:spcPct val="115000"/>
              </a:lnSpc>
              <a:spcBef>
                <a:spcPts val="900"/>
              </a:spcBef>
              <a:spcAft>
                <a:spcPts val="0"/>
              </a:spcAft>
              <a:buSzPct val="100000"/>
              <a:buChar char="◦"/>
            </a:pPr>
            <a:r>
              <a:rPr lang="en-US" sz="4400" b="1">
                <a:latin typeface="Times New Roman"/>
                <a:ea typeface="Times New Roman"/>
                <a:cs typeface="Times New Roman"/>
                <a:sym typeface="Times New Roman"/>
              </a:rPr>
              <a:t>The default</a:t>
            </a:r>
            <a:r>
              <a:rPr lang="en-US" sz="4400" b="1">
                <a:latin typeface="Arial"/>
                <a:ea typeface="Arial"/>
                <a:cs typeface="Arial"/>
                <a:sym typeface="Arial"/>
              </a:rPr>
              <a:t> </a:t>
            </a:r>
            <a:r>
              <a:rPr lang="en-US" sz="4400" b="1">
                <a:latin typeface="Times New Roman"/>
                <a:ea typeface="Times New Roman"/>
                <a:cs typeface="Times New Roman"/>
                <a:sym typeface="Times New Roman"/>
              </a:rPr>
              <a:t>constructor automatically initializes all instance variables to zero.</a:t>
            </a:r>
            <a:endParaRPr/>
          </a:p>
          <a:p>
            <a:pPr marL="0" lvl="0" indent="0" algn="l" rtl="0">
              <a:lnSpc>
                <a:spcPct val="115000"/>
              </a:lnSpc>
              <a:spcBef>
                <a:spcPts val="1000"/>
              </a:spcBef>
              <a:spcAft>
                <a:spcPts val="0"/>
              </a:spcAft>
              <a:buSzPct val="100000"/>
              <a:buNone/>
            </a:pPr>
            <a:r>
              <a:rPr lang="en-US" sz="4400" b="1"/>
              <a:t>class Box {</a:t>
            </a:r>
            <a:endParaRPr/>
          </a:p>
          <a:p>
            <a:pPr marL="0" lvl="0" indent="0" algn="l" rtl="0">
              <a:lnSpc>
                <a:spcPct val="115000"/>
              </a:lnSpc>
              <a:spcBef>
                <a:spcPts val="1000"/>
              </a:spcBef>
              <a:spcAft>
                <a:spcPts val="0"/>
              </a:spcAft>
              <a:buSzPct val="100000"/>
              <a:buNone/>
            </a:pPr>
            <a:r>
              <a:rPr lang="en-US" sz="4400" b="1"/>
              <a:t>double width;</a:t>
            </a:r>
            <a:endParaRPr/>
          </a:p>
          <a:p>
            <a:pPr marL="0" lvl="0" indent="0" algn="l" rtl="0">
              <a:lnSpc>
                <a:spcPct val="115000"/>
              </a:lnSpc>
              <a:spcBef>
                <a:spcPts val="1000"/>
              </a:spcBef>
              <a:spcAft>
                <a:spcPts val="0"/>
              </a:spcAft>
              <a:buSzPct val="100000"/>
              <a:buNone/>
            </a:pPr>
            <a:r>
              <a:rPr lang="en-US" sz="4400" b="1"/>
              <a:t>double height;</a:t>
            </a:r>
            <a:endParaRPr/>
          </a:p>
          <a:p>
            <a:pPr marL="0" lvl="0" indent="0" algn="l" rtl="0">
              <a:lnSpc>
                <a:spcPct val="115000"/>
              </a:lnSpc>
              <a:spcBef>
                <a:spcPts val="1000"/>
              </a:spcBef>
              <a:spcAft>
                <a:spcPts val="0"/>
              </a:spcAft>
              <a:buSzPct val="100000"/>
              <a:buNone/>
            </a:pPr>
            <a:r>
              <a:rPr lang="en-US" sz="4400" b="1"/>
              <a:t>double depth;</a:t>
            </a:r>
            <a:endParaRPr/>
          </a:p>
          <a:p>
            <a:pPr marL="0" lvl="0" indent="0" algn="l" rtl="0">
              <a:lnSpc>
                <a:spcPct val="115000"/>
              </a:lnSpc>
              <a:spcBef>
                <a:spcPts val="1000"/>
              </a:spcBef>
              <a:spcAft>
                <a:spcPts val="0"/>
              </a:spcAft>
              <a:buSzPct val="100000"/>
              <a:buNone/>
            </a:pPr>
            <a:r>
              <a:rPr lang="en-US" sz="4400" b="1"/>
              <a:t>// This is the constructor for Box.</a:t>
            </a:r>
            <a:endParaRPr/>
          </a:p>
          <a:p>
            <a:pPr marL="0" lvl="0" indent="0" algn="l" rtl="0">
              <a:lnSpc>
                <a:spcPct val="115000"/>
              </a:lnSpc>
              <a:spcBef>
                <a:spcPts val="1000"/>
              </a:spcBef>
              <a:spcAft>
                <a:spcPts val="0"/>
              </a:spcAft>
              <a:buSzPct val="100000"/>
              <a:buNone/>
            </a:pPr>
            <a:r>
              <a:rPr lang="en-US" sz="4400" b="1"/>
              <a:t>Box() {</a:t>
            </a:r>
            <a:endParaRPr/>
          </a:p>
          <a:p>
            <a:pPr marL="0" lvl="0" indent="0" algn="l" rtl="0">
              <a:lnSpc>
                <a:spcPct val="115000"/>
              </a:lnSpc>
              <a:spcBef>
                <a:spcPts val="1000"/>
              </a:spcBef>
              <a:spcAft>
                <a:spcPts val="0"/>
              </a:spcAft>
              <a:buSzPct val="100000"/>
              <a:buNone/>
            </a:pPr>
            <a:r>
              <a:rPr lang="en-US" sz="4400" b="1"/>
              <a:t>System.out.println("Constructor Box");</a:t>
            </a:r>
            <a:endParaRPr/>
          </a:p>
          <a:p>
            <a:pPr marL="0" lvl="0" indent="0" algn="l" rtl="0">
              <a:lnSpc>
                <a:spcPct val="115000"/>
              </a:lnSpc>
              <a:spcBef>
                <a:spcPts val="1000"/>
              </a:spcBef>
              <a:spcAft>
                <a:spcPts val="0"/>
              </a:spcAft>
              <a:buSzPct val="100000"/>
              <a:buNone/>
            </a:pPr>
            <a:r>
              <a:rPr lang="en-US" sz="4400" b="1"/>
              <a:t>width = 10;</a:t>
            </a:r>
            <a:endParaRPr/>
          </a:p>
          <a:p>
            <a:pPr marL="0" lvl="0" indent="0" algn="l" rtl="0">
              <a:lnSpc>
                <a:spcPct val="115000"/>
              </a:lnSpc>
              <a:spcBef>
                <a:spcPts val="1000"/>
              </a:spcBef>
              <a:spcAft>
                <a:spcPts val="0"/>
              </a:spcAft>
              <a:buSzPct val="100000"/>
              <a:buNone/>
            </a:pPr>
            <a:r>
              <a:rPr lang="en-US" sz="4400" b="1"/>
              <a:t>height = 10;</a:t>
            </a:r>
            <a:endParaRPr/>
          </a:p>
          <a:p>
            <a:pPr marL="0" lvl="0" indent="0" algn="l" rtl="0">
              <a:lnSpc>
                <a:spcPct val="115000"/>
              </a:lnSpc>
              <a:spcBef>
                <a:spcPts val="1000"/>
              </a:spcBef>
              <a:spcAft>
                <a:spcPts val="0"/>
              </a:spcAft>
              <a:buSzPct val="100000"/>
              <a:buNone/>
            </a:pPr>
            <a:r>
              <a:rPr lang="en-US" sz="4400" b="1"/>
              <a:t>depth = 10;</a:t>
            </a:r>
            <a:endParaRPr/>
          </a:p>
          <a:p>
            <a:pPr marL="0" lvl="0" indent="0" algn="l" rtl="0">
              <a:lnSpc>
                <a:spcPct val="115000"/>
              </a:lnSpc>
              <a:spcBef>
                <a:spcPts val="1000"/>
              </a:spcBef>
              <a:spcAft>
                <a:spcPts val="0"/>
              </a:spcAft>
              <a:buSzPct val="100000"/>
              <a:buNone/>
            </a:pPr>
            <a:r>
              <a:rPr lang="en-US" sz="4400" b="1"/>
              <a:t>} // compute and return volume</a:t>
            </a:r>
            <a:endParaRPr/>
          </a:p>
          <a:p>
            <a:pPr marL="0" lvl="0" indent="0" algn="l" rtl="0">
              <a:lnSpc>
                <a:spcPct val="115000"/>
              </a:lnSpc>
              <a:spcBef>
                <a:spcPts val="1000"/>
              </a:spcBef>
              <a:spcAft>
                <a:spcPts val="0"/>
              </a:spcAft>
              <a:buSzPct val="100000"/>
              <a:buNone/>
            </a:pPr>
            <a:r>
              <a:rPr lang="en-US" sz="4400" b="1"/>
              <a:t>double volume() {</a:t>
            </a:r>
            <a:endParaRPr/>
          </a:p>
          <a:p>
            <a:pPr marL="0" lvl="0" indent="0" algn="l" rtl="0">
              <a:lnSpc>
                <a:spcPct val="115000"/>
              </a:lnSpc>
              <a:spcBef>
                <a:spcPts val="1000"/>
              </a:spcBef>
              <a:spcAft>
                <a:spcPts val="0"/>
              </a:spcAft>
              <a:buSzPct val="100000"/>
              <a:buNone/>
            </a:pPr>
            <a:r>
              <a:rPr lang="en-US" sz="4400" b="1"/>
              <a:t>return width * height * depth;  }    }</a:t>
            </a:r>
            <a:endParaRPr/>
          </a:p>
          <a:p>
            <a:pPr marL="182880" lvl="0" indent="-154305" algn="l" rtl="0">
              <a:lnSpc>
                <a:spcPct val="115000"/>
              </a:lnSpc>
              <a:spcBef>
                <a:spcPts val="1900"/>
              </a:spcBef>
              <a:spcAft>
                <a:spcPts val="0"/>
              </a:spcAft>
              <a:buSzPct val="100000"/>
              <a:buNone/>
            </a:pPr>
            <a:endParaRPr/>
          </a:p>
          <a:p>
            <a:pPr marL="182880" lvl="0" indent="-154305" algn="l" rtl="0">
              <a:lnSpc>
                <a:spcPct val="100000"/>
              </a:lnSpc>
              <a:spcBef>
                <a:spcPts val="1900"/>
              </a:spcBef>
              <a:spcAft>
                <a:spcPts val="0"/>
              </a:spcAft>
              <a:buSzPct val="100000"/>
              <a:buNone/>
            </a:pPr>
            <a:endParaRPr/>
          </a:p>
          <a:p>
            <a:pPr marL="182880" lvl="0" indent="-154305" algn="l" rtl="0">
              <a:lnSpc>
                <a:spcPct val="100000"/>
              </a:lnSpc>
              <a:spcBef>
                <a:spcPts val="900"/>
              </a:spcBef>
              <a:spcAft>
                <a:spcPts val="0"/>
              </a:spcAft>
              <a:buSzPct val="100000"/>
              <a:buNone/>
            </a:pPr>
            <a:endParaRPr/>
          </a:p>
        </p:txBody>
      </p:sp>
      <p:sp>
        <p:nvSpPr>
          <p:cNvPr id="563" name="Google Shape;563;p83"/>
          <p:cNvSpPr txBox="1">
            <a:spLocks noGrp="1"/>
          </p:cNvSpPr>
          <p:nvPr>
            <p:ph type="body" idx="2"/>
          </p:nvPr>
        </p:nvSpPr>
        <p:spPr>
          <a:xfrm>
            <a:off x="4754880" y="1143000"/>
            <a:ext cx="3657600" cy="55626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00000"/>
              </a:lnSpc>
              <a:spcBef>
                <a:spcPts val="0"/>
              </a:spcBef>
              <a:spcAft>
                <a:spcPts val="0"/>
              </a:spcAft>
              <a:buSzPct val="100000"/>
              <a:buNone/>
            </a:pPr>
            <a:r>
              <a:rPr lang="en-US" sz="4800" b="1"/>
              <a:t>class BoxDemo6 {</a:t>
            </a:r>
            <a:endParaRPr/>
          </a:p>
          <a:p>
            <a:pPr marL="0" lvl="0" indent="0" algn="l" rtl="0">
              <a:lnSpc>
                <a:spcPct val="100000"/>
              </a:lnSpc>
              <a:spcBef>
                <a:spcPts val="900"/>
              </a:spcBef>
              <a:spcAft>
                <a:spcPts val="0"/>
              </a:spcAft>
              <a:buSzPct val="100000"/>
              <a:buNone/>
            </a:pPr>
            <a:r>
              <a:rPr lang="en-US" sz="4800" b="1"/>
              <a:t>public static void main(String args[]) {</a:t>
            </a:r>
            <a:endParaRPr/>
          </a:p>
          <a:p>
            <a:pPr marL="0" lvl="0" indent="0" algn="l" rtl="0">
              <a:lnSpc>
                <a:spcPct val="100000"/>
              </a:lnSpc>
              <a:spcBef>
                <a:spcPts val="900"/>
              </a:spcBef>
              <a:spcAft>
                <a:spcPts val="0"/>
              </a:spcAft>
              <a:buSzPct val="100000"/>
              <a:buNone/>
            </a:pPr>
            <a:r>
              <a:rPr lang="en-US" sz="4800" b="1"/>
              <a:t>// declare, allocate, and initialize Box objects</a:t>
            </a:r>
            <a:endParaRPr/>
          </a:p>
          <a:p>
            <a:pPr marL="0" lvl="0" indent="0" algn="l" rtl="0">
              <a:lnSpc>
                <a:spcPct val="100000"/>
              </a:lnSpc>
              <a:spcBef>
                <a:spcPts val="900"/>
              </a:spcBef>
              <a:spcAft>
                <a:spcPts val="0"/>
              </a:spcAft>
              <a:buSzPct val="100000"/>
              <a:buNone/>
            </a:pPr>
            <a:r>
              <a:rPr lang="en-US" sz="4800" b="1"/>
              <a:t>Box mybox1 = new Box();</a:t>
            </a:r>
            <a:endParaRPr/>
          </a:p>
          <a:p>
            <a:pPr marL="0" lvl="0" indent="0" algn="l" rtl="0">
              <a:lnSpc>
                <a:spcPct val="100000"/>
              </a:lnSpc>
              <a:spcBef>
                <a:spcPts val="900"/>
              </a:spcBef>
              <a:spcAft>
                <a:spcPts val="0"/>
              </a:spcAft>
              <a:buSzPct val="100000"/>
              <a:buNone/>
            </a:pPr>
            <a:r>
              <a:rPr lang="en-US" sz="4800" b="1"/>
              <a:t>Box mybox2 = new Box();</a:t>
            </a:r>
            <a:endParaRPr/>
          </a:p>
          <a:p>
            <a:pPr marL="0" lvl="0" indent="0" algn="l" rtl="0">
              <a:lnSpc>
                <a:spcPct val="100000"/>
              </a:lnSpc>
              <a:spcBef>
                <a:spcPts val="900"/>
              </a:spcBef>
              <a:spcAft>
                <a:spcPts val="0"/>
              </a:spcAft>
              <a:buSzPct val="100000"/>
              <a:buNone/>
            </a:pPr>
            <a:r>
              <a:rPr lang="en-US" sz="4800" b="1"/>
              <a:t>double vol;</a:t>
            </a:r>
            <a:endParaRPr/>
          </a:p>
          <a:p>
            <a:pPr marL="0" lvl="0" indent="0" algn="l" rtl="0">
              <a:lnSpc>
                <a:spcPct val="100000"/>
              </a:lnSpc>
              <a:spcBef>
                <a:spcPts val="900"/>
              </a:spcBef>
              <a:spcAft>
                <a:spcPts val="0"/>
              </a:spcAft>
              <a:buSzPct val="100000"/>
              <a:buNone/>
            </a:pPr>
            <a:r>
              <a:rPr lang="en-US" sz="4800" b="1"/>
              <a:t>// get volume of first box</a:t>
            </a:r>
            <a:endParaRPr/>
          </a:p>
          <a:p>
            <a:pPr marL="0" lvl="0" indent="0" algn="l" rtl="0">
              <a:lnSpc>
                <a:spcPct val="100000"/>
              </a:lnSpc>
              <a:spcBef>
                <a:spcPts val="900"/>
              </a:spcBef>
              <a:spcAft>
                <a:spcPts val="0"/>
              </a:spcAft>
              <a:buSzPct val="100000"/>
              <a:buNone/>
            </a:pPr>
            <a:r>
              <a:rPr lang="en-US" sz="4800" b="1"/>
              <a:t>vol = mybox1.volume();</a:t>
            </a:r>
            <a:endParaRPr/>
          </a:p>
          <a:p>
            <a:pPr marL="0" lvl="0" indent="0" algn="l" rtl="0">
              <a:lnSpc>
                <a:spcPct val="100000"/>
              </a:lnSpc>
              <a:spcBef>
                <a:spcPts val="900"/>
              </a:spcBef>
              <a:spcAft>
                <a:spcPts val="0"/>
              </a:spcAft>
              <a:buSzPct val="100000"/>
              <a:buNone/>
            </a:pPr>
            <a:r>
              <a:rPr lang="en-US" sz="4800" b="1"/>
              <a:t>System.out.println("Volume is " + vol);</a:t>
            </a:r>
            <a:endParaRPr/>
          </a:p>
          <a:p>
            <a:pPr marL="0" lvl="0" indent="0" algn="l" rtl="0">
              <a:lnSpc>
                <a:spcPct val="100000"/>
              </a:lnSpc>
              <a:spcBef>
                <a:spcPts val="900"/>
              </a:spcBef>
              <a:spcAft>
                <a:spcPts val="0"/>
              </a:spcAft>
              <a:buSzPct val="100000"/>
              <a:buNone/>
            </a:pPr>
            <a:r>
              <a:rPr lang="en-US" sz="4800" b="1"/>
              <a:t>// get volume of second box</a:t>
            </a:r>
            <a:endParaRPr/>
          </a:p>
          <a:p>
            <a:pPr marL="0" lvl="0" indent="0" algn="l" rtl="0">
              <a:lnSpc>
                <a:spcPct val="100000"/>
              </a:lnSpc>
              <a:spcBef>
                <a:spcPts val="900"/>
              </a:spcBef>
              <a:spcAft>
                <a:spcPts val="0"/>
              </a:spcAft>
              <a:buSzPct val="100000"/>
              <a:buNone/>
            </a:pPr>
            <a:r>
              <a:rPr lang="en-US" sz="4800" b="1"/>
              <a:t>vol = mybox2.volume();</a:t>
            </a:r>
            <a:endParaRPr/>
          </a:p>
          <a:p>
            <a:pPr marL="0" lvl="0" indent="0" algn="l" rtl="0">
              <a:lnSpc>
                <a:spcPct val="100000"/>
              </a:lnSpc>
              <a:spcBef>
                <a:spcPts val="900"/>
              </a:spcBef>
              <a:spcAft>
                <a:spcPts val="0"/>
              </a:spcAft>
              <a:buSzPct val="100000"/>
              <a:buNone/>
            </a:pPr>
            <a:r>
              <a:rPr lang="en-US" sz="4800" b="1"/>
              <a:t>System.out.println("Volume is " + vol);</a:t>
            </a:r>
            <a:endParaRPr/>
          </a:p>
          <a:p>
            <a:pPr marL="0" lvl="0" indent="0" algn="l" rtl="0">
              <a:lnSpc>
                <a:spcPct val="100000"/>
              </a:lnSpc>
              <a:spcBef>
                <a:spcPts val="900"/>
              </a:spcBef>
              <a:spcAft>
                <a:spcPts val="0"/>
              </a:spcAft>
              <a:buSzPct val="100000"/>
              <a:buNone/>
            </a:pPr>
            <a:r>
              <a:rPr lang="en-US" sz="4800" b="1"/>
              <a:t>}</a:t>
            </a:r>
            <a:endParaRPr/>
          </a:p>
          <a:p>
            <a:pPr marL="0" lvl="0" indent="0" algn="l" rtl="0">
              <a:lnSpc>
                <a:spcPct val="100000"/>
              </a:lnSpc>
              <a:spcBef>
                <a:spcPts val="900"/>
              </a:spcBef>
              <a:spcAft>
                <a:spcPts val="0"/>
              </a:spcAft>
              <a:buSzPct val="100000"/>
              <a:buNone/>
            </a:pPr>
            <a:r>
              <a:rPr lang="en-US" sz="4800" b="1"/>
              <a:t>}</a:t>
            </a:r>
            <a:endParaRPr/>
          </a:p>
          <a:p>
            <a:pPr marL="0" lvl="0" indent="0" algn="l" rtl="0">
              <a:lnSpc>
                <a:spcPct val="100000"/>
              </a:lnSpc>
              <a:spcBef>
                <a:spcPts val="900"/>
              </a:spcBef>
              <a:spcAft>
                <a:spcPts val="0"/>
              </a:spcAft>
              <a:buSzPct val="100000"/>
              <a:buNone/>
            </a:pPr>
            <a:r>
              <a:rPr lang="en-US" sz="4800" b="1"/>
              <a:t>output</a:t>
            </a:r>
            <a:endParaRPr/>
          </a:p>
          <a:p>
            <a:pPr marL="0" lvl="0" indent="0" algn="l" rtl="0">
              <a:lnSpc>
                <a:spcPct val="100000"/>
              </a:lnSpc>
              <a:spcBef>
                <a:spcPts val="900"/>
              </a:spcBef>
              <a:spcAft>
                <a:spcPts val="0"/>
              </a:spcAft>
              <a:buSzPct val="100000"/>
              <a:buNone/>
            </a:pPr>
            <a:r>
              <a:rPr lang="en-US" sz="4800" b="1"/>
              <a:t>Constructor Box</a:t>
            </a:r>
            <a:endParaRPr/>
          </a:p>
          <a:p>
            <a:pPr marL="0" lvl="0" indent="0" algn="l" rtl="0">
              <a:lnSpc>
                <a:spcPct val="100000"/>
              </a:lnSpc>
              <a:spcBef>
                <a:spcPts val="900"/>
              </a:spcBef>
              <a:spcAft>
                <a:spcPts val="0"/>
              </a:spcAft>
              <a:buSzPct val="100000"/>
              <a:buNone/>
            </a:pPr>
            <a:r>
              <a:rPr lang="en-US" sz="4800" b="1"/>
              <a:t>Constructor Box</a:t>
            </a:r>
            <a:endParaRPr/>
          </a:p>
          <a:p>
            <a:pPr marL="0" lvl="0" indent="0" algn="l" rtl="0">
              <a:lnSpc>
                <a:spcPct val="100000"/>
              </a:lnSpc>
              <a:spcBef>
                <a:spcPts val="900"/>
              </a:spcBef>
              <a:spcAft>
                <a:spcPts val="0"/>
              </a:spcAft>
              <a:buSzPct val="100000"/>
              <a:buNone/>
            </a:pPr>
            <a:r>
              <a:rPr lang="en-US" sz="4800" b="1"/>
              <a:t>Volume is 1000.0</a:t>
            </a:r>
            <a:endParaRPr/>
          </a:p>
          <a:p>
            <a:pPr marL="0" lvl="0" indent="0" algn="l" rtl="0">
              <a:lnSpc>
                <a:spcPct val="100000"/>
              </a:lnSpc>
              <a:spcBef>
                <a:spcPts val="900"/>
              </a:spcBef>
              <a:spcAft>
                <a:spcPts val="0"/>
              </a:spcAft>
              <a:buSzPct val="100000"/>
              <a:buNone/>
            </a:pPr>
            <a:r>
              <a:rPr lang="en-US" sz="4800" b="1"/>
              <a:t>Volume is 1000.0</a:t>
            </a:r>
            <a:endParaRPr/>
          </a:p>
          <a:p>
            <a:pPr marL="0" lvl="0" indent="0" algn="l" rtl="0">
              <a:lnSpc>
                <a:spcPct val="100000"/>
              </a:lnSpc>
              <a:spcBef>
                <a:spcPts val="900"/>
              </a:spcBef>
              <a:spcAft>
                <a:spcPts val="0"/>
              </a:spcAft>
              <a:buSzPct val="100000"/>
              <a:buNone/>
            </a:pPr>
            <a:endParaRPr/>
          </a:p>
          <a:p>
            <a:pPr marL="182880" lvl="0" indent="-154305" algn="l" rtl="0">
              <a:lnSpc>
                <a:spcPct val="100000"/>
              </a:lnSpc>
              <a:spcBef>
                <a:spcPts val="900"/>
              </a:spcBef>
              <a:spcAft>
                <a:spcPts val="0"/>
              </a:spcAft>
              <a:buSzPct val="100000"/>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4"/>
          <p:cNvSpPr txBox="1">
            <a:spLocks noGrp="1"/>
          </p:cNvSpPr>
          <p:nvPr>
            <p:ph type="title"/>
          </p:nvPr>
        </p:nvSpPr>
        <p:spPr>
          <a:xfrm>
            <a:off x="731520" y="304800"/>
            <a:ext cx="7680960" cy="51816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800"/>
              <a:buFont typeface="Arial"/>
              <a:buNone/>
            </a:pPr>
            <a:r>
              <a:rPr lang="en-US" sz="2800"/>
              <a:t>Parameterized Constructors</a:t>
            </a:r>
            <a:endParaRPr/>
          </a:p>
        </p:txBody>
      </p:sp>
      <p:sp>
        <p:nvSpPr>
          <p:cNvPr id="569" name="Google Shape;569;p84"/>
          <p:cNvSpPr txBox="1">
            <a:spLocks noGrp="1"/>
          </p:cNvSpPr>
          <p:nvPr>
            <p:ph type="body" idx="1"/>
          </p:nvPr>
        </p:nvSpPr>
        <p:spPr>
          <a:xfrm>
            <a:off x="381000" y="1066800"/>
            <a:ext cx="4008120" cy="54864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ct val="100000"/>
              <a:buNone/>
            </a:pPr>
            <a:r>
              <a:rPr lang="en-US" b="1"/>
              <a:t>class Box {</a:t>
            </a:r>
            <a:endParaRPr/>
          </a:p>
          <a:p>
            <a:pPr marL="0" lvl="0" indent="0" algn="l" rtl="0">
              <a:lnSpc>
                <a:spcPct val="100000"/>
              </a:lnSpc>
              <a:spcBef>
                <a:spcPts val="900"/>
              </a:spcBef>
              <a:spcAft>
                <a:spcPts val="0"/>
              </a:spcAft>
              <a:buSzPct val="100000"/>
              <a:buNone/>
            </a:pPr>
            <a:r>
              <a:rPr lang="en-US" b="1"/>
              <a:t>double width;</a:t>
            </a:r>
            <a:endParaRPr/>
          </a:p>
          <a:p>
            <a:pPr marL="0" lvl="0" indent="0" algn="l" rtl="0">
              <a:lnSpc>
                <a:spcPct val="100000"/>
              </a:lnSpc>
              <a:spcBef>
                <a:spcPts val="900"/>
              </a:spcBef>
              <a:spcAft>
                <a:spcPts val="0"/>
              </a:spcAft>
              <a:buSzPct val="100000"/>
              <a:buNone/>
            </a:pPr>
            <a:r>
              <a:rPr lang="en-US" b="1"/>
              <a:t>double height;</a:t>
            </a:r>
            <a:endParaRPr/>
          </a:p>
          <a:p>
            <a:pPr marL="0" lvl="0" indent="0" algn="l" rtl="0">
              <a:lnSpc>
                <a:spcPct val="100000"/>
              </a:lnSpc>
              <a:spcBef>
                <a:spcPts val="900"/>
              </a:spcBef>
              <a:spcAft>
                <a:spcPts val="0"/>
              </a:spcAft>
              <a:buSzPct val="100000"/>
              <a:buNone/>
            </a:pPr>
            <a:r>
              <a:rPr lang="en-US" b="1"/>
              <a:t>double depth;</a:t>
            </a:r>
            <a:endParaRPr/>
          </a:p>
          <a:p>
            <a:pPr marL="0" lvl="0" indent="0" algn="l" rtl="0">
              <a:lnSpc>
                <a:spcPct val="100000"/>
              </a:lnSpc>
              <a:spcBef>
                <a:spcPts val="900"/>
              </a:spcBef>
              <a:spcAft>
                <a:spcPts val="0"/>
              </a:spcAft>
              <a:buSzPct val="100000"/>
              <a:buNone/>
            </a:pPr>
            <a:r>
              <a:rPr lang="en-US" b="1"/>
              <a:t>// This is the constructor for Box.</a:t>
            </a:r>
            <a:endParaRPr/>
          </a:p>
          <a:p>
            <a:pPr marL="0" lvl="0" indent="0" algn="l" rtl="0">
              <a:lnSpc>
                <a:spcPct val="100000"/>
              </a:lnSpc>
              <a:spcBef>
                <a:spcPts val="900"/>
              </a:spcBef>
              <a:spcAft>
                <a:spcPts val="0"/>
              </a:spcAft>
              <a:buSzPct val="100000"/>
              <a:buNone/>
            </a:pPr>
            <a:r>
              <a:rPr lang="en-US" b="1"/>
              <a:t>Box(double w, double h, double d) {</a:t>
            </a:r>
            <a:endParaRPr/>
          </a:p>
          <a:p>
            <a:pPr marL="0" lvl="0" indent="0" algn="l" rtl="0">
              <a:lnSpc>
                <a:spcPct val="100000"/>
              </a:lnSpc>
              <a:spcBef>
                <a:spcPts val="900"/>
              </a:spcBef>
              <a:spcAft>
                <a:spcPts val="0"/>
              </a:spcAft>
              <a:buSzPct val="100000"/>
              <a:buNone/>
            </a:pPr>
            <a:r>
              <a:rPr lang="en-US" b="1"/>
              <a:t>width = w;</a:t>
            </a:r>
            <a:endParaRPr/>
          </a:p>
          <a:p>
            <a:pPr marL="0" lvl="0" indent="0" algn="l" rtl="0">
              <a:lnSpc>
                <a:spcPct val="100000"/>
              </a:lnSpc>
              <a:spcBef>
                <a:spcPts val="900"/>
              </a:spcBef>
              <a:spcAft>
                <a:spcPts val="0"/>
              </a:spcAft>
              <a:buSzPct val="100000"/>
              <a:buNone/>
            </a:pPr>
            <a:r>
              <a:rPr lang="en-US" b="1"/>
              <a:t>height = h;</a:t>
            </a:r>
            <a:endParaRPr/>
          </a:p>
          <a:p>
            <a:pPr marL="0" lvl="0" indent="0" algn="l" rtl="0">
              <a:lnSpc>
                <a:spcPct val="100000"/>
              </a:lnSpc>
              <a:spcBef>
                <a:spcPts val="900"/>
              </a:spcBef>
              <a:spcAft>
                <a:spcPts val="0"/>
              </a:spcAft>
              <a:buSzPct val="100000"/>
              <a:buNone/>
            </a:pPr>
            <a:r>
              <a:rPr lang="en-US" b="1"/>
              <a:t>depth = d;</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 compute and return volume</a:t>
            </a:r>
            <a:endParaRPr/>
          </a:p>
          <a:p>
            <a:pPr marL="0" lvl="0" indent="0" algn="l" rtl="0">
              <a:lnSpc>
                <a:spcPct val="100000"/>
              </a:lnSpc>
              <a:spcBef>
                <a:spcPts val="900"/>
              </a:spcBef>
              <a:spcAft>
                <a:spcPts val="0"/>
              </a:spcAft>
              <a:buSzPct val="100000"/>
              <a:buNone/>
            </a:pPr>
            <a:r>
              <a:rPr lang="en-US" b="1"/>
              <a:t>double volume() {</a:t>
            </a:r>
            <a:endParaRPr/>
          </a:p>
          <a:p>
            <a:pPr marL="0" lvl="0" indent="0" algn="l" rtl="0">
              <a:lnSpc>
                <a:spcPct val="100000"/>
              </a:lnSpc>
              <a:spcBef>
                <a:spcPts val="900"/>
              </a:spcBef>
              <a:spcAft>
                <a:spcPts val="0"/>
              </a:spcAft>
              <a:buSzPct val="100000"/>
              <a:buNone/>
            </a:pPr>
            <a:r>
              <a:rPr lang="en-US" b="1"/>
              <a:t>return width * height * depth;</a:t>
            </a:r>
            <a:endParaRPr/>
          </a:p>
          <a:p>
            <a:pPr marL="0" lvl="0" indent="0" algn="l" rtl="0">
              <a:lnSpc>
                <a:spcPct val="100000"/>
              </a:lnSpc>
              <a:spcBef>
                <a:spcPts val="900"/>
              </a:spcBef>
              <a:spcAft>
                <a:spcPts val="0"/>
              </a:spcAft>
              <a:buSzPct val="100000"/>
              <a:buNone/>
            </a:pPr>
            <a:r>
              <a:rPr lang="en-US" b="1"/>
              <a:t>}}</a:t>
            </a:r>
            <a:endParaRPr/>
          </a:p>
          <a:p>
            <a:pPr marL="182880" lvl="0" indent="-85724" algn="l" rtl="0">
              <a:lnSpc>
                <a:spcPct val="100000"/>
              </a:lnSpc>
              <a:spcBef>
                <a:spcPts val="900"/>
              </a:spcBef>
              <a:spcAft>
                <a:spcPts val="0"/>
              </a:spcAft>
              <a:buSzPct val="100000"/>
              <a:buNone/>
            </a:pPr>
            <a:endParaRPr/>
          </a:p>
        </p:txBody>
      </p:sp>
      <p:sp>
        <p:nvSpPr>
          <p:cNvPr id="570" name="Google Shape;570;p84"/>
          <p:cNvSpPr txBox="1">
            <a:spLocks noGrp="1"/>
          </p:cNvSpPr>
          <p:nvPr>
            <p:ph type="body" idx="2"/>
          </p:nvPr>
        </p:nvSpPr>
        <p:spPr>
          <a:xfrm>
            <a:off x="4754880" y="822960"/>
            <a:ext cx="3657600" cy="573024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100000"/>
              <a:buNone/>
            </a:pPr>
            <a:r>
              <a:rPr lang="en-US" b="1"/>
              <a:t>class BoxDemo {</a:t>
            </a:r>
            <a:endParaRPr/>
          </a:p>
          <a:p>
            <a:pPr marL="0" lvl="0" indent="0" algn="l" rtl="0">
              <a:lnSpc>
                <a:spcPct val="100000"/>
              </a:lnSpc>
              <a:spcBef>
                <a:spcPts val="900"/>
              </a:spcBef>
              <a:spcAft>
                <a:spcPts val="0"/>
              </a:spcAft>
              <a:buSzPct val="100000"/>
              <a:buNone/>
            </a:pPr>
            <a:r>
              <a:rPr lang="en-US" b="1"/>
              <a:t>public static void main(String args[]) {</a:t>
            </a:r>
            <a:endParaRPr/>
          </a:p>
          <a:p>
            <a:pPr marL="0" lvl="0" indent="0" algn="l" rtl="0">
              <a:lnSpc>
                <a:spcPct val="100000"/>
              </a:lnSpc>
              <a:spcBef>
                <a:spcPts val="900"/>
              </a:spcBef>
              <a:spcAft>
                <a:spcPts val="0"/>
              </a:spcAft>
              <a:buSzPct val="100000"/>
              <a:buNone/>
            </a:pPr>
            <a:r>
              <a:rPr lang="en-US" b="1"/>
              <a:t>// declare, allocate, and initialize Box objects</a:t>
            </a:r>
            <a:endParaRPr/>
          </a:p>
          <a:p>
            <a:pPr marL="0" lvl="0" indent="0" algn="l" rtl="0">
              <a:lnSpc>
                <a:spcPct val="100000"/>
              </a:lnSpc>
              <a:spcBef>
                <a:spcPts val="900"/>
              </a:spcBef>
              <a:spcAft>
                <a:spcPts val="0"/>
              </a:spcAft>
              <a:buSzPct val="100000"/>
              <a:buNone/>
            </a:pPr>
            <a:r>
              <a:rPr lang="en-US" b="1"/>
              <a:t>Box mybox1 = new Box(10, 20, 15);</a:t>
            </a:r>
            <a:endParaRPr/>
          </a:p>
          <a:p>
            <a:pPr marL="0" lvl="0" indent="0" algn="l" rtl="0">
              <a:lnSpc>
                <a:spcPct val="100000"/>
              </a:lnSpc>
              <a:spcBef>
                <a:spcPts val="900"/>
              </a:spcBef>
              <a:spcAft>
                <a:spcPts val="0"/>
              </a:spcAft>
              <a:buSzPct val="100000"/>
              <a:buNone/>
            </a:pPr>
            <a:r>
              <a:rPr lang="en-US" b="1"/>
              <a:t>Box mybox2 = new Box(3, 6, 9);</a:t>
            </a:r>
            <a:endParaRPr/>
          </a:p>
          <a:p>
            <a:pPr marL="0" lvl="0" indent="0" algn="l" rtl="0">
              <a:lnSpc>
                <a:spcPct val="100000"/>
              </a:lnSpc>
              <a:spcBef>
                <a:spcPts val="900"/>
              </a:spcBef>
              <a:spcAft>
                <a:spcPts val="0"/>
              </a:spcAft>
              <a:buSzPct val="100000"/>
              <a:buNone/>
            </a:pPr>
            <a:r>
              <a:rPr lang="en-US" b="1"/>
              <a:t>double vol;</a:t>
            </a:r>
            <a:endParaRPr/>
          </a:p>
          <a:p>
            <a:pPr marL="0" lvl="0" indent="0" algn="l" rtl="0">
              <a:lnSpc>
                <a:spcPct val="100000"/>
              </a:lnSpc>
              <a:spcBef>
                <a:spcPts val="900"/>
              </a:spcBef>
              <a:spcAft>
                <a:spcPts val="0"/>
              </a:spcAft>
              <a:buSzPct val="100000"/>
              <a:buNone/>
            </a:pPr>
            <a:r>
              <a:rPr lang="en-US" b="1"/>
              <a:t>// get volume of first box</a:t>
            </a:r>
            <a:endParaRPr/>
          </a:p>
          <a:p>
            <a:pPr marL="0" lvl="0" indent="0" algn="l" rtl="0">
              <a:lnSpc>
                <a:spcPct val="100000"/>
              </a:lnSpc>
              <a:spcBef>
                <a:spcPts val="900"/>
              </a:spcBef>
              <a:spcAft>
                <a:spcPts val="0"/>
              </a:spcAft>
              <a:buSzPct val="100000"/>
              <a:buNone/>
            </a:pPr>
            <a:r>
              <a:rPr lang="en-US" b="1"/>
              <a:t>vol = mybox1.volume();</a:t>
            </a:r>
            <a:endParaRPr/>
          </a:p>
          <a:p>
            <a:pPr marL="0" lvl="0" indent="0" algn="l" rtl="0">
              <a:lnSpc>
                <a:spcPct val="100000"/>
              </a:lnSpc>
              <a:spcBef>
                <a:spcPts val="900"/>
              </a:spcBef>
              <a:spcAft>
                <a:spcPts val="0"/>
              </a:spcAft>
              <a:buSzPct val="100000"/>
              <a:buNone/>
            </a:pPr>
            <a:r>
              <a:rPr lang="en-US" b="1"/>
              <a:t>System.out.println("Volume is " + vol);</a:t>
            </a:r>
            <a:endParaRPr/>
          </a:p>
          <a:p>
            <a:pPr marL="0" lvl="0" indent="0" algn="l" rtl="0">
              <a:lnSpc>
                <a:spcPct val="100000"/>
              </a:lnSpc>
              <a:spcBef>
                <a:spcPts val="900"/>
              </a:spcBef>
              <a:spcAft>
                <a:spcPts val="0"/>
              </a:spcAft>
              <a:buSzPct val="100000"/>
              <a:buNone/>
            </a:pPr>
            <a:r>
              <a:rPr lang="en-US" b="1"/>
              <a:t>// get volume of second box</a:t>
            </a:r>
            <a:endParaRPr/>
          </a:p>
          <a:p>
            <a:pPr marL="0" lvl="0" indent="0" algn="l" rtl="0">
              <a:lnSpc>
                <a:spcPct val="100000"/>
              </a:lnSpc>
              <a:spcBef>
                <a:spcPts val="900"/>
              </a:spcBef>
              <a:spcAft>
                <a:spcPts val="0"/>
              </a:spcAft>
              <a:buSzPct val="100000"/>
              <a:buNone/>
            </a:pPr>
            <a:r>
              <a:rPr lang="en-US" b="1"/>
              <a:t>vol = mybox2.volume();</a:t>
            </a:r>
            <a:endParaRPr/>
          </a:p>
          <a:p>
            <a:pPr marL="0" lvl="0" indent="0" algn="l" rtl="0">
              <a:lnSpc>
                <a:spcPct val="100000"/>
              </a:lnSpc>
              <a:spcBef>
                <a:spcPts val="900"/>
              </a:spcBef>
              <a:spcAft>
                <a:spcPts val="0"/>
              </a:spcAft>
              <a:buSzPct val="100000"/>
              <a:buNone/>
            </a:pPr>
            <a:r>
              <a:rPr lang="en-US" b="1"/>
              <a:t>System.out.println("Volume is " + vol);</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output</a:t>
            </a:r>
            <a:endParaRPr/>
          </a:p>
          <a:p>
            <a:pPr marL="0" lvl="0" indent="0" algn="l" rtl="0">
              <a:lnSpc>
                <a:spcPct val="100000"/>
              </a:lnSpc>
              <a:spcBef>
                <a:spcPts val="900"/>
              </a:spcBef>
              <a:spcAft>
                <a:spcPts val="0"/>
              </a:spcAft>
              <a:buSzPct val="100000"/>
              <a:buNone/>
            </a:pPr>
            <a:r>
              <a:rPr lang="en-US" b="1"/>
              <a:t>Volume is 3000.0</a:t>
            </a:r>
            <a:endParaRPr/>
          </a:p>
          <a:p>
            <a:pPr marL="0" lvl="0" indent="0" algn="l" rtl="0">
              <a:lnSpc>
                <a:spcPct val="100000"/>
              </a:lnSpc>
              <a:spcBef>
                <a:spcPts val="900"/>
              </a:spcBef>
              <a:spcAft>
                <a:spcPts val="0"/>
              </a:spcAft>
              <a:buSzPct val="100000"/>
              <a:buNone/>
            </a:pPr>
            <a:r>
              <a:rPr lang="en-US" b="1"/>
              <a:t>Volume is 162.0</a:t>
            </a:r>
            <a:endParaRPr/>
          </a:p>
          <a:p>
            <a:pPr marL="182880" lvl="0" indent="-85724" algn="l" rtl="0">
              <a:lnSpc>
                <a:spcPct val="100000"/>
              </a:lnSpc>
              <a:spcBef>
                <a:spcPts val="900"/>
              </a:spcBef>
              <a:spcAft>
                <a:spcPts val="0"/>
              </a:spcAft>
              <a:buSzPct val="100000"/>
              <a:buNone/>
            </a:pPr>
            <a:endParaRPr/>
          </a:p>
          <a:p>
            <a:pPr marL="182880" lvl="0" indent="-85724" algn="l" rtl="0">
              <a:lnSpc>
                <a:spcPct val="100000"/>
              </a:lnSpc>
              <a:spcBef>
                <a:spcPts val="900"/>
              </a:spcBef>
              <a:spcAft>
                <a:spcPts val="0"/>
              </a:spcAft>
              <a:buSzPct val="100000"/>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5"/>
          <p:cNvSpPr txBox="1">
            <a:spLocks noGrp="1"/>
          </p:cNvSpPr>
          <p:nvPr>
            <p:ph type="title"/>
          </p:nvPr>
        </p:nvSpPr>
        <p:spPr>
          <a:xfrm>
            <a:off x="731520" y="304800"/>
            <a:ext cx="7680960" cy="457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a:t>Method Overloading in Java</a:t>
            </a:r>
            <a:endParaRPr/>
          </a:p>
        </p:txBody>
      </p:sp>
      <p:sp>
        <p:nvSpPr>
          <p:cNvPr id="576" name="Google Shape;576;p85"/>
          <p:cNvSpPr txBox="1">
            <a:spLocks noGrp="1"/>
          </p:cNvSpPr>
          <p:nvPr>
            <p:ph type="body" idx="1"/>
          </p:nvPr>
        </p:nvSpPr>
        <p:spPr>
          <a:xfrm>
            <a:off x="304800" y="990600"/>
            <a:ext cx="3657600" cy="5334000"/>
          </a:xfrm>
          <a:prstGeom prst="rect">
            <a:avLst/>
          </a:prstGeom>
          <a:noFill/>
          <a:ln>
            <a:noFill/>
          </a:ln>
        </p:spPr>
        <p:txBody>
          <a:bodyPr spcFirstLastPara="1" wrap="square" lIns="91425" tIns="45700" rIns="91425" bIns="45700" anchor="t" anchorCtr="0">
            <a:normAutofit fontScale="55000" lnSpcReduction="20000"/>
          </a:bodyPr>
          <a:lstStyle/>
          <a:p>
            <a:pPr marL="182880" lvl="0" indent="-182880" algn="l" rtl="0">
              <a:lnSpc>
                <a:spcPct val="100000"/>
              </a:lnSpc>
              <a:spcBef>
                <a:spcPts val="0"/>
              </a:spcBef>
              <a:spcAft>
                <a:spcPts val="0"/>
              </a:spcAft>
              <a:buSzPct val="100000"/>
              <a:buChar char="◦"/>
            </a:pPr>
            <a:r>
              <a:rPr lang="en-US" sz="2900" b="1"/>
              <a:t>If a class has multiple methods having same name but different in parameters, it is known as Method Overloading.</a:t>
            </a:r>
            <a:endParaRPr/>
          </a:p>
          <a:p>
            <a:pPr marL="182880" lvl="0" indent="-182880" algn="l" rtl="0">
              <a:lnSpc>
                <a:spcPct val="100000"/>
              </a:lnSpc>
              <a:spcBef>
                <a:spcPts val="900"/>
              </a:spcBef>
              <a:spcAft>
                <a:spcPts val="0"/>
              </a:spcAft>
              <a:buSzPct val="100000"/>
              <a:buChar char="◦"/>
            </a:pPr>
            <a:r>
              <a:rPr lang="en-US" sz="2900" b="1"/>
              <a:t>If we have to perform only one operation, having same name of the methods increases the readability of the program.</a:t>
            </a:r>
            <a:endParaRPr/>
          </a:p>
          <a:p>
            <a:pPr marL="182880" lvl="0" indent="-182880" algn="l" rtl="0">
              <a:lnSpc>
                <a:spcPct val="100000"/>
              </a:lnSpc>
              <a:spcBef>
                <a:spcPts val="900"/>
              </a:spcBef>
              <a:spcAft>
                <a:spcPts val="0"/>
              </a:spcAft>
              <a:buSzPct val="100000"/>
              <a:buChar char="◦"/>
            </a:pPr>
            <a:r>
              <a:rPr lang="en-US" sz="2900" b="1"/>
              <a:t>Overloading is an example of compiler-time polymorphism .</a:t>
            </a:r>
            <a:endParaRPr/>
          </a:p>
          <a:p>
            <a:pPr marL="182880" lvl="0" indent="-182880" algn="l" rtl="0">
              <a:lnSpc>
                <a:spcPct val="100000"/>
              </a:lnSpc>
              <a:spcBef>
                <a:spcPts val="900"/>
              </a:spcBef>
              <a:spcAft>
                <a:spcPts val="0"/>
              </a:spcAft>
              <a:buSzPct val="100000"/>
              <a:buChar char="◦"/>
            </a:pPr>
            <a:r>
              <a:rPr lang="en-US" sz="2900" b="1"/>
              <a:t>a(int,int) for two parameters, and b(int,int,int) for three parameters then it may be difficult.</a:t>
            </a:r>
            <a:endParaRPr/>
          </a:p>
          <a:p>
            <a:pPr marL="182880" lvl="0" indent="-182880" algn="l" rtl="0">
              <a:lnSpc>
                <a:spcPct val="100000"/>
              </a:lnSpc>
              <a:spcBef>
                <a:spcPts val="900"/>
              </a:spcBef>
              <a:spcAft>
                <a:spcPts val="0"/>
              </a:spcAft>
              <a:buSzPct val="100000"/>
              <a:buChar char="◦"/>
            </a:pPr>
            <a:r>
              <a:rPr lang="en-US" sz="2900" b="1"/>
              <a:t>There are two ways to overload the method in java</a:t>
            </a:r>
            <a:endParaRPr/>
          </a:p>
          <a:p>
            <a:pPr marL="182880" lvl="0" indent="-182880" algn="l" rtl="0">
              <a:lnSpc>
                <a:spcPct val="100000"/>
              </a:lnSpc>
              <a:spcBef>
                <a:spcPts val="900"/>
              </a:spcBef>
              <a:spcAft>
                <a:spcPts val="0"/>
              </a:spcAft>
              <a:buSzPct val="100000"/>
              <a:buChar char="◦"/>
            </a:pPr>
            <a:r>
              <a:rPr lang="en-US" sz="2900" b="1"/>
              <a:t>1.	By changing number of arguments</a:t>
            </a:r>
            <a:endParaRPr/>
          </a:p>
          <a:p>
            <a:pPr marL="182880" lvl="0" indent="-182880" algn="l" rtl="0">
              <a:lnSpc>
                <a:spcPct val="100000"/>
              </a:lnSpc>
              <a:spcBef>
                <a:spcPts val="900"/>
              </a:spcBef>
              <a:spcAft>
                <a:spcPts val="0"/>
              </a:spcAft>
              <a:buSzPct val="100000"/>
              <a:buChar char="◦"/>
            </a:pPr>
            <a:r>
              <a:rPr lang="en-US" sz="2900" b="1"/>
              <a:t>2.	By changing the data type</a:t>
            </a:r>
            <a:endParaRPr/>
          </a:p>
          <a:p>
            <a:pPr marL="182880" lvl="0" indent="-182880" algn="l" rtl="0">
              <a:lnSpc>
                <a:spcPct val="100000"/>
              </a:lnSpc>
              <a:spcBef>
                <a:spcPts val="900"/>
              </a:spcBef>
              <a:spcAft>
                <a:spcPts val="0"/>
              </a:spcAft>
              <a:buSzPct val="100000"/>
              <a:buChar char="◦"/>
            </a:pPr>
            <a:r>
              <a:rPr lang="en-US" sz="2900" b="1"/>
              <a:t> </a:t>
            </a:r>
            <a:endParaRPr/>
          </a:p>
          <a:p>
            <a:pPr marL="182880" lvl="0" indent="-120015" algn="l" rtl="0">
              <a:lnSpc>
                <a:spcPct val="100000"/>
              </a:lnSpc>
              <a:spcBef>
                <a:spcPts val="900"/>
              </a:spcBef>
              <a:spcAft>
                <a:spcPts val="0"/>
              </a:spcAft>
              <a:buSzPct val="100000"/>
              <a:buNone/>
            </a:pPr>
            <a:endParaRPr/>
          </a:p>
        </p:txBody>
      </p:sp>
      <p:sp>
        <p:nvSpPr>
          <p:cNvPr id="577" name="Google Shape;577;p85"/>
          <p:cNvSpPr txBox="1">
            <a:spLocks noGrp="1"/>
          </p:cNvSpPr>
          <p:nvPr>
            <p:ph type="body" idx="2"/>
          </p:nvPr>
        </p:nvSpPr>
        <p:spPr>
          <a:xfrm>
            <a:off x="4343400" y="990600"/>
            <a:ext cx="4069080" cy="53340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00000"/>
              </a:lnSpc>
              <a:spcBef>
                <a:spcPts val="0"/>
              </a:spcBef>
              <a:spcAft>
                <a:spcPts val="0"/>
              </a:spcAft>
              <a:buSzPct val="100000"/>
              <a:buNone/>
            </a:pPr>
            <a:r>
              <a:rPr lang="en-US" sz="2900" b="1"/>
              <a:t>public class Sum {</a:t>
            </a:r>
            <a:endParaRPr/>
          </a:p>
          <a:p>
            <a:pPr marL="0" lvl="0" indent="0" algn="l" rtl="0">
              <a:lnSpc>
                <a:spcPct val="100000"/>
              </a:lnSpc>
              <a:spcBef>
                <a:spcPts val="900"/>
              </a:spcBef>
              <a:spcAft>
                <a:spcPts val="0"/>
              </a:spcAft>
              <a:buSzPct val="100000"/>
              <a:buNone/>
            </a:pPr>
            <a:r>
              <a:rPr lang="en-US" sz="2900" b="1"/>
              <a:t> public int sum(int x, int y) </a:t>
            </a:r>
            <a:endParaRPr/>
          </a:p>
          <a:p>
            <a:pPr marL="0" lvl="0" indent="0" algn="l" rtl="0">
              <a:lnSpc>
                <a:spcPct val="100000"/>
              </a:lnSpc>
              <a:spcBef>
                <a:spcPts val="900"/>
              </a:spcBef>
              <a:spcAft>
                <a:spcPts val="0"/>
              </a:spcAft>
              <a:buSzPct val="100000"/>
              <a:buNone/>
            </a:pPr>
            <a:r>
              <a:rPr lang="en-US" sz="2900" b="1"/>
              <a:t>	{    return (x + y);    } </a:t>
            </a:r>
            <a:endParaRPr/>
          </a:p>
          <a:p>
            <a:pPr marL="0" lvl="0" indent="0" algn="l" rtl="0">
              <a:lnSpc>
                <a:spcPct val="100000"/>
              </a:lnSpc>
              <a:spcBef>
                <a:spcPts val="900"/>
              </a:spcBef>
              <a:spcAft>
                <a:spcPts val="0"/>
              </a:spcAft>
              <a:buSzPct val="100000"/>
              <a:buNone/>
            </a:pPr>
            <a:r>
              <a:rPr lang="en-US" sz="2900" b="1"/>
              <a:t>public int sum(int x, int y, int z) </a:t>
            </a:r>
            <a:endParaRPr/>
          </a:p>
          <a:p>
            <a:pPr marL="0" lvl="0" indent="0" algn="l" rtl="0">
              <a:lnSpc>
                <a:spcPct val="100000"/>
              </a:lnSpc>
              <a:spcBef>
                <a:spcPts val="900"/>
              </a:spcBef>
              <a:spcAft>
                <a:spcPts val="0"/>
              </a:spcAft>
              <a:buSzPct val="100000"/>
              <a:buNone/>
            </a:pPr>
            <a:r>
              <a:rPr lang="en-US" sz="2900" b="1"/>
              <a:t>{   return (x + y + z); </a:t>
            </a:r>
            <a:endParaRPr/>
          </a:p>
          <a:p>
            <a:pPr marL="0" lvl="0" indent="0" algn="l" rtl="0">
              <a:lnSpc>
                <a:spcPct val="100000"/>
              </a:lnSpc>
              <a:spcBef>
                <a:spcPts val="900"/>
              </a:spcBef>
              <a:spcAft>
                <a:spcPts val="0"/>
              </a:spcAft>
              <a:buSzPct val="100000"/>
              <a:buNone/>
            </a:pPr>
            <a:r>
              <a:rPr lang="en-US" sz="2900" b="1"/>
              <a:t>	} </a:t>
            </a:r>
            <a:endParaRPr/>
          </a:p>
          <a:p>
            <a:pPr marL="0" lvl="0" indent="0" algn="l" rtl="0">
              <a:lnSpc>
                <a:spcPct val="100000"/>
              </a:lnSpc>
              <a:spcBef>
                <a:spcPts val="900"/>
              </a:spcBef>
              <a:spcAft>
                <a:spcPts val="0"/>
              </a:spcAft>
              <a:buSzPct val="100000"/>
              <a:buNone/>
            </a:pPr>
            <a:r>
              <a:rPr lang="en-US" sz="2900" b="1"/>
              <a:t>public double sum(double x, double y) </a:t>
            </a:r>
            <a:endParaRPr/>
          </a:p>
          <a:p>
            <a:pPr marL="0" lvl="0" indent="0" algn="l" rtl="0">
              <a:lnSpc>
                <a:spcPct val="100000"/>
              </a:lnSpc>
              <a:spcBef>
                <a:spcPts val="900"/>
              </a:spcBef>
              <a:spcAft>
                <a:spcPts val="0"/>
              </a:spcAft>
              <a:buSzPct val="100000"/>
              <a:buNone/>
            </a:pPr>
            <a:r>
              <a:rPr lang="en-US" sz="2900" b="1"/>
              <a:t>	{   return (x + y); </a:t>
            </a:r>
            <a:endParaRPr/>
          </a:p>
          <a:p>
            <a:pPr marL="0" lvl="0" indent="0" algn="l" rtl="0">
              <a:lnSpc>
                <a:spcPct val="100000"/>
              </a:lnSpc>
              <a:spcBef>
                <a:spcPts val="900"/>
              </a:spcBef>
              <a:spcAft>
                <a:spcPts val="0"/>
              </a:spcAft>
              <a:buSzPct val="100000"/>
              <a:buNone/>
            </a:pPr>
            <a:r>
              <a:rPr lang="en-US" sz="2900" b="1"/>
              <a:t>	} </a:t>
            </a:r>
            <a:endParaRPr/>
          </a:p>
          <a:p>
            <a:pPr marL="0" lvl="0" indent="0" algn="l" rtl="0">
              <a:lnSpc>
                <a:spcPct val="100000"/>
              </a:lnSpc>
              <a:spcBef>
                <a:spcPts val="900"/>
              </a:spcBef>
              <a:spcAft>
                <a:spcPts val="0"/>
              </a:spcAft>
              <a:buSzPct val="100000"/>
              <a:buNone/>
            </a:pPr>
            <a:r>
              <a:rPr lang="en-US" sz="2900" b="1"/>
              <a:t>public static void main(String args[]) </a:t>
            </a:r>
            <a:endParaRPr/>
          </a:p>
          <a:p>
            <a:pPr marL="0" lvl="0" indent="0" algn="l" rtl="0">
              <a:lnSpc>
                <a:spcPct val="100000"/>
              </a:lnSpc>
              <a:spcBef>
                <a:spcPts val="900"/>
              </a:spcBef>
              <a:spcAft>
                <a:spcPts val="0"/>
              </a:spcAft>
              <a:buSzPct val="100000"/>
              <a:buNone/>
            </a:pPr>
            <a:r>
              <a:rPr lang="en-US" sz="2900" b="1"/>
              <a:t>	{ </a:t>
            </a:r>
            <a:endParaRPr/>
          </a:p>
          <a:p>
            <a:pPr marL="0" lvl="0" indent="0" algn="l" rtl="0">
              <a:lnSpc>
                <a:spcPct val="100000"/>
              </a:lnSpc>
              <a:spcBef>
                <a:spcPts val="900"/>
              </a:spcBef>
              <a:spcAft>
                <a:spcPts val="0"/>
              </a:spcAft>
              <a:buSzPct val="100000"/>
              <a:buNone/>
            </a:pPr>
            <a:r>
              <a:rPr lang="en-US" sz="2900" b="1"/>
              <a:t>	Sum s = new Sum(); </a:t>
            </a:r>
            <a:endParaRPr/>
          </a:p>
          <a:p>
            <a:pPr marL="0" lvl="0" indent="0" algn="l" rtl="0">
              <a:lnSpc>
                <a:spcPct val="100000"/>
              </a:lnSpc>
              <a:spcBef>
                <a:spcPts val="900"/>
              </a:spcBef>
              <a:spcAft>
                <a:spcPts val="0"/>
              </a:spcAft>
              <a:buSzPct val="100000"/>
              <a:buNone/>
            </a:pPr>
            <a:r>
              <a:rPr lang="en-US" sz="2900" b="1"/>
              <a:t>System.out.println(s.sum(10, 20)); </a:t>
            </a:r>
            <a:endParaRPr/>
          </a:p>
          <a:p>
            <a:pPr marL="0" lvl="0" indent="0" algn="l" rtl="0">
              <a:lnSpc>
                <a:spcPct val="100000"/>
              </a:lnSpc>
              <a:spcBef>
                <a:spcPts val="900"/>
              </a:spcBef>
              <a:spcAft>
                <a:spcPts val="0"/>
              </a:spcAft>
              <a:buSzPct val="100000"/>
              <a:buNone/>
            </a:pPr>
            <a:r>
              <a:rPr lang="en-US" sz="2900" b="1"/>
              <a:t>System.out.println(s.sum(10, 20, 30)); </a:t>
            </a:r>
            <a:endParaRPr/>
          </a:p>
          <a:p>
            <a:pPr marL="0" lvl="0" indent="0" algn="l" rtl="0">
              <a:lnSpc>
                <a:spcPct val="100000"/>
              </a:lnSpc>
              <a:spcBef>
                <a:spcPts val="900"/>
              </a:spcBef>
              <a:spcAft>
                <a:spcPts val="0"/>
              </a:spcAft>
              <a:buSzPct val="100000"/>
              <a:buNone/>
            </a:pPr>
            <a:r>
              <a:rPr lang="en-US" sz="2900" b="1"/>
              <a:t>System.out.println(s.sum(10.5, 20.5)); </a:t>
            </a:r>
            <a:endParaRPr/>
          </a:p>
          <a:p>
            <a:pPr marL="0" lvl="0" indent="0" algn="l" rtl="0">
              <a:lnSpc>
                <a:spcPct val="100000"/>
              </a:lnSpc>
              <a:spcBef>
                <a:spcPts val="900"/>
              </a:spcBef>
              <a:spcAft>
                <a:spcPts val="0"/>
              </a:spcAft>
              <a:buSzPct val="100000"/>
              <a:buNone/>
            </a:pPr>
            <a:r>
              <a:rPr lang="en-US" sz="2900" b="1"/>
              <a:t>	} </a:t>
            </a:r>
            <a:endParaRPr/>
          </a:p>
          <a:p>
            <a:pPr marL="0" lvl="0" indent="0" algn="l" rtl="0">
              <a:lnSpc>
                <a:spcPct val="100000"/>
              </a:lnSpc>
              <a:spcBef>
                <a:spcPts val="900"/>
              </a:spcBef>
              <a:spcAft>
                <a:spcPts val="0"/>
              </a:spcAft>
              <a:buSzPct val="100000"/>
              <a:buNone/>
            </a:pPr>
            <a:r>
              <a:rPr lang="en-US" sz="2900" b="1"/>
              <a:t>}</a:t>
            </a:r>
            <a:endParaRPr/>
          </a:p>
          <a:p>
            <a:pPr marL="182880" lvl="0" indent="-120015" algn="l" rtl="0">
              <a:lnSpc>
                <a:spcPct val="100000"/>
              </a:lnSpc>
              <a:spcBef>
                <a:spcPts val="900"/>
              </a:spcBef>
              <a:spcAft>
                <a:spcPts val="0"/>
              </a:spcAft>
              <a:buSzPct val="100000"/>
              <a:buNone/>
            </a:pPr>
            <a:endParaRPr/>
          </a:p>
          <a:p>
            <a:pPr marL="182880" lvl="0" indent="-120015" algn="l" rtl="0">
              <a:lnSpc>
                <a:spcPct val="100000"/>
              </a:lnSpc>
              <a:spcBef>
                <a:spcPts val="900"/>
              </a:spcBef>
              <a:spcAft>
                <a:spcPts val="0"/>
              </a:spcAft>
              <a:buSzPct val="100000"/>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86"/>
          <p:cNvSpPr txBox="1">
            <a:spLocks noGrp="1"/>
          </p:cNvSpPr>
          <p:nvPr>
            <p:ph type="title"/>
          </p:nvPr>
        </p:nvSpPr>
        <p:spPr>
          <a:xfrm>
            <a:off x="731520" y="642594"/>
            <a:ext cx="7680960" cy="57660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a:t>Method Overloading in Java</a:t>
            </a:r>
            <a:endParaRPr/>
          </a:p>
        </p:txBody>
      </p:sp>
      <p:sp>
        <p:nvSpPr>
          <p:cNvPr id="583" name="Google Shape;583;p86"/>
          <p:cNvSpPr txBox="1">
            <a:spLocks noGrp="1"/>
          </p:cNvSpPr>
          <p:nvPr>
            <p:ph type="body" idx="1"/>
          </p:nvPr>
        </p:nvSpPr>
        <p:spPr>
          <a:xfrm>
            <a:off x="731520" y="1447800"/>
            <a:ext cx="7680960" cy="45872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class Adder{  </a:t>
            </a:r>
            <a:endParaRPr/>
          </a:p>
          <a:p>
            <a:pPr marL="0" lvl="0" indent="0" algn="l" rtl="0">
              <a:lnSpc>
                <a:spcPct val="100000"/>
              </a:lnSpc>
              <a:spcBef>
                <a:spcPts val="900"/>
              </a:spcBef>
              <a:spcAft>
                <a:spcPts val="0"/>
              </a:spcAft>
              <a:buSzPts val="1800"/>
              <a:buNone/>
            </a:pPr>
            <a:r>
              <a:rPr lang="en-US"/>
              <a:t>static int add(int a, int b){return a+b;}  </a:t>
            </a:r>
            <a:endParaRPr/>
          </a:p>
          <a:p>
            <a:pPr marL="0" lvl="0" indent="0" algn="l" rtl="0">
              <a:lnSpc>
                <a:spcPct val="100000"/>
              </a:lnSpc>
              <a:spcBef>
                <a:spcPts val="900"/>
              </a:spcBef>
              <a:spcAft>
                <a:spcPts val="0"/>
              </a:spcAft>
              <a:buSzPts val="1800"/>
              <a:buNone/>
            </a:pPr>
            <a:r>
              <a:rPr lang="en-US"/>
              <a:t>static double add(double a, double b){return a+b;}  </a:t>
            </a:r>
            <a:endParaRPr/>
          </a:p>
          <a:p>
            <a:pPr marL="0" lvl="0" indent="0" algn="l" rtl="0">
              <a:lnSpc>
                <a:spcPct val="100000"/>
              </a:lnSpc>
              <a:spcBef>
                <a:spcPts val="900"/>
              </a:spcBef>
              <a:spcAft>
                <a:spcPts val="0"/>
              </a:spcAft>
              <a:buSzPts val="1800"/>
              <a:buNone/>
            </a:pPr>
            <a:r>
              <a:rPr lang="en-US"/>
              <a:t>}  </a:t>
            </a:r>
            <a:endParaRPr/>
          </a:p>
          <a:p>
            <a:pPr marL="0" lvl="0" indent="0" algn="l" rtl="0">
              <a:lnSpc>
                <a:spcPct val="100000"/>
              </a:lnSpc>
              <a:spcBef>
                <a:spcPts val="900"/>
              </a:spcBef>
              <a:spcAft>
                <a:spcPts val="0"/>
              </a:spcAft>
              <a:buSzPts val="1800"/>
              <a:buNone/>
            </a:pPr>
            <a:r>
              <a:rPr lang="en-US"/>
              <a:t>class TestOverloading2{  </a:t>
            </a:r>
            <a:endParaRPr/>
          </a:p>
          <a:p>
            <a:pPr marL="0" lvl="0" indent="0" algn="l" rtl="0">
              <a:lnSpc>
                <a:spcPct val="100000"/>
              </a:lnSpc>
              <a:spcBef>
                <a:spcPts val="900"/>
              </a:spcBef>
              <a:spcAft>
                <a:spcPts val="0"/>
              </a:spcAft>
              <a:buSzPts val="1800"/>
              <a:buNone/>
            </a:pPr>
            <a:r>
              <a:rPr lang="en-US"/>
              <a:t>public static void main(String[] args){  </a:t>
            </a:r>
            <a:endParaRPr/>
          </a:p>
          <a:p>
            <a:pPr marL="0" lvl="0" indent="0" algn="l" rtl="0">
              <a:lnSpc>
                <a:spcPct val="100000"/>
              </a:lnSpc>
              <a:spcBef>
                <a:spcPts val="900"/>
              </a:spcBef>
              <a:spcAft>
                <a:spcPts val="0"/>
              </a:spcAft>
              <a:buSzPts val="1800"/>
              <a:buNone/>
            </a:pPr>
            <a:r>
              <a:rPr lang="en-US"/>
              <a:t>//Adder a =new Adder();</a:t>
            </a:r>
            <a:endParaRPr/>
          </a:p>
          <a:p>
            <a:pPr marL="0" lvl="0" indent="0" algn="l" rtl="0">
              <a:lnSpc>
                <a:spcPct val="100000"/>
              </a:lnSpc>
              <a:spcBef>
                <a:spcPts val="900"/>
              </a:spcBef>
              <a:spcAft>
                <a:spcPts val="0"/>
              </a:spcAft>
              <a:buSzPts val="1800"/>
              <a:buNone/>
            </a:pPr>
            <a:r>
              <a:rPr lang="en-US"/>
              <a:t>//a.add(11,11);</a:t>
            </a:r>
            <a:endParaRPr/>
          </a:p>
          <a:p>
            <a:pPr marL="0" lvl="0" indent="0" algn="l" rtl="0">
              <a:lnSpc>
                <a:spcPct val="100000"/>
              </a:lnSpc>
              <a:spcBef>
                <a:spcPts val="900"/>
              </a:spcBef>
              <a:spcAft>
                <a:spcPts val="0"/>
              </a:spcAft>
              <a:buSzPts val="1800"/>
              <a:buNone/>
            </a:pPr>
            <a:r>
              <a:rPr lang="en-US"/>
              <a:t>System.out.println(Adder.add(11,11));  </a:t>
            </a:r>
            <a:endParaRPr/>
          </a:p>
          <a:p>
            <a:pPr marL="0" lvl="0" indent="0" algn="l" rtl="0">
              <a:lnSpc>
                <a:spcPct val="100000"/>
              </a:lnSpc>
              <a:spcBef>
                <a:spcPts val="900"/>
              </a:spcBef>
              <a:spcAft>
                <a:spcPts val="0"/>
              </a:spcAft>
              <a:buSzPts val="1800"/>
              <a:buNone/>
            </a:pPr>
            <a:r>
              <a:rPr lang="en-US"/>
              <a:t>System.out.println(Adder.add(12.3,12.6));  </a:t>
            </a:r>
            <a:endParaRPr/>
          </a:p>
          <a:p>
            <a:pPr marL="0" lvl="0" indent="0" algn="l" rtl="0">
              <a:lnSpc>
                <a:spcPct val="100000"/>
              </a:lnSpc>
              <a:spcBef>
                <a:spcPts val="900"/>
              </a:spcBef>
              <a:spcAft>
                <a:spcPts val="0"/>
              </a:spcAft>
              <a:buSzPts val="1800"/>
              <a:buNone/>
            </a:pP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457200" y="274638"/>
            <a:ext cx="8229600" cy="4111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
            </a:r>
            <a:br>
              <a:rPr lang="en-US"/>
            </a:br>
            <a:r>
              <a:rPr lang="en-US"/>
              <a:t/>
            </a:r>
            <a:br>
              <a:rPr lang="en-US"/>
            </a:br>
            <a:endParaRPr/>
          </a:p>
        </p:txBody>
      </p:sp>
      <p:sp>
        <p:nvSpPr>
          <p:cNvPr id="147" name="Google Shape;147;p19"/>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b="1"/>
              <a:t>Encapsulation</a:t>
            </a:r>
            <a:endParaRPr/>
          </a:p>
          <a:p>
            <a:pPr marL="182880" lvl="0" indent="-182880" algn="l" rtl="0">
              <a:lnSpc>
                <a:spcPct val="100000"/>
              </a:lnSpc>
              <a:spcBef>
                <a:spcPts val="900"/>
              </a:spcBef>
              <a:spcAft>
                <a:spcPts val="0"/>
              </a:spcAft>
              <a:buSzPts val="2400"/>
              <a:buChar char="◦"/>
            </a:pPr>
            <a:r>
              <a:rPr lang="en-US" sz="2400"/>
              <a:t>binding object state(fields) and behaviour(methods) together.</a:t>
            </a:r>
            <a:endParaRPr/>
          </a:p>
          <a:p>
            <a:pPr marL="182880" lvl="0" indent="-182880" algn="l" rtl="0">
              <a:lnSpc>
                <a:spcPct val="100000"/>
              </a:lnSpc>
              <a:spcBef>
                <a:spcPts val="900"/>
              </a:spcBef>
              <a:spcAft>
                <a:spcPts val="0"/>
              </a:spcAft>
              <a:buSzPts val="2400"/>
              <a:buChar char="◦"/>
            </a:pPr>
            <a:r>
              <a:rPr lang="en-US" sz="2400"/>
              <a:t>Prevents the data from being accessed by the code outside .</a:t>
            </a:r>
            <a:endParaRPr/>
          </a:p>
          <a:p>
            <a:pPr marL="182880" lvl="0" indent="-182880" algn="l" rtl="0">
              <a:lnSpc>
                <a:spcPct val="100000"/>
              </a:lnSpc>
              <a:spcBef>
                <a:spcPts val="900"/>
              </a:spcBef>
              <a:spcAft>
                <a:spcPts val="0"/>
              </a:spcAft>
              <a:buSzPts val="2400"/>
              <a:buChar char="◦"/>
            </a:pPr>
            <a:r>
              <a:rPr lang="en-US" sz="2400"/>
              <a:t>Use of private,public etc;</a:t>
            </a:r>
            <a:endParaRPr/>
          </a:p>
          <a:p>
            <a:pPr marL="182880" lvl="0" indent="-182880" algn="l" rtl="0">
              <a:lnSpc>
                <a:spcPct val="100000"/>
              </a:lnSpc>
              <a:spcBef>
                <a:spcPts val="900"/>
              </a:spcBef>
              <a:spcAft>
                <a:spcPts val="0"/>
              </a:spcAft>
              <a:buSzPts val="2400"/>
              <a:buChar char="◦"/>
            </a:pPr>
            <a:r>
              <a:rPr lang="en-US" sz="2400" b="1"/>
              <a:t>Abstraction: </a:t>
            </a:r>
            <a:endParaRPr/>
          </a:p>
          <a:p>
            <a:pPr marL="182880" lvl="0" indent="-182880" algn="l" rtl="0">
              <a:lnSpc>
                <a:spcPct val="100000"/>
              </a:lnSpc>
              <a:spcBef>
                <a:spcPts val="900"/>
              </a:spcBef>
              <a:spcAft>
                <a:spcPts val="0"/>
              </a:spcAft>
              <a:buSzPts val="2400"/>
              <a:buChar char="◦"/>
            </a:pPr>
            <a:r>
              <a:rPr lang="en-US" sz="2400"/>
              <a:t>Show only “relevant” data and “hide” unnecessary details of an object from the user.</a:t>
            </a:r>
            <a:endParaRPr/>
          </a:p>
          <a:p>
            <a:pPr marL="182880" lvl="0" indent="-182880" algn="l" rtl="0">
              <a:lnSpc>
                <a:spcPct val="100000"/>
              </a:lnSpc>
              <a:spcBef>
                <a:spcPts val="900"/>
              </a:spcBef>
              <a:spcAft>
                <a:spcPts val="0"/>
              </a:spcAft>
              <a:buSzPts val="2400"/>
              <a:buChar char="◦"/>
            </a:pPr>
            <a:r>
              <a:rPr lang="en-US" sz="2400"/>
              <a:t>Ex: man driving a car.</a:t>
            </a:r>
            <a:endParaRPr/>
          </a:p>
          <a:p>
            <a:pPr marL="182880" lvl="0" indent="-182880" algn="l" rtl="0">
              <a:lnSpc>
                <a:spcPct val="100000"/>
              </a:lnSpc>
              <a:spcBef>
                <a:spcPts val="900"/>
              </a:spcBef>
              <a:spcAft>
                <a:spcPts val="0"/>
              </a:spcAft>
              <a:buSzPts val="2400"/>
              <a:buChar char="◦"/>
            </a:pPr>
            <a:r>
              <a:rPr lang="en-US" sz="2400" u="sng">
                <a:solidFill>
                  <a:schemeClr val="hlink"/>
                </a:solidFill>
                <a:hlinkClick r:id="rId3"/>
              </a:rPr>
              <a:t>interfaces</a:t>
            </a:r>
            <a:r>
              <a:rPr lang="en-US" sz="2400"/>
              <a:t> and </a:t>
            </a:r>
            <a:r>
              <a:rPr lang="en-US" sz="2400" u="sng">
                <a:solidFill>
                  <a:schemeClr val="hlink"/>
                </a:solidFill>
                <a:hlinkClick r:id="rId4"/>
              </a:rPr>
              <a:t>abstract classes</a:t>
            </a:r>
            <a:endParaRPr sz="2400"/>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7"/>
          <p:cNvSpPr txBox="1">
            <a:spLocks noGrp="1"/>
          </p:cNvSpPr>
          <p:nvPr>
            <p:ph type="title"/>
          </p:nvPr>
        </p:nvSpPr>
        <p:spPr>
          <a:xfrm>
            <a:off x="731520" y="2286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3200" b="1"/>
              <a:t>Constructor Overloading in Java</a:t>
            </a:r>
            <a:endParaRPr/>
          </a:p>
        </p:txBody>
      </p:sp>
      <p:sp>
        <p:nvSpPr>
          <p:cNvPr id="589" name="Google Shape;589;p87"/>
          <p:cNvSpPr txBox="1">
            <a:spLocks noGrp="1"/>
          </p:cNvSpPr>
          <p:nvPr>
            <p:ph type="body" idx="1"/>
          </p:nvPr>
        </p:nvSpPr>
        <p:spPr>
          <a:xfrm>
            <a:off x="304800" y="609600"/>
            <a:ext cx="4084320" cy="5867400"/>
          </a:xfrm>
          <a:prstGeom prst="rect">
            <a:avLst/>
          </a:prstGeom>
          <a:noFill/>
          <a:ln>
            <a:noFill/>
          </a:ln>
        </p:spPr>
        <p:txBody>
          <a:bodyPr spcFirstLastPara="1" wrap="square" lIns="91425" tIns="45700" rIns="91425" bIns="45700" anchor="t" anchorCtr="0">
            <a:noAutofit/>
          </a:bodyPr>
          <a:lstStyle/>
          <a:p>
            <a:pPr marL="182880" lvl="0" indent="-182880" algn="l" rtl="0">
              <a:lnSpc>
                <a:spcPct val="100000"/>
              </a:lnSpc>
              <a:spcBef>
                <a:spcPts val="0"/>
              </a:spcBef>
              <a:spcAft>
                <a:spcPts val="0"/>
              </a:spcAft>
              <a:buSzPts val="1600"/>
              <a:buChar char="◦"/>
            </a:pPr>
            <a:r>
              <a:rPr lang="en-US" sz="1600" dirty="0"/>
              <a:t>Constructor overloading in Java is a technique of having more than one constructor with different parameter lists.</a:t>
            </a:r>
            <a:endParaRPr dirty="0"/>
          </a:p>
          <a:p>
            <a:pPr marL="182880" lvl="0" indent="-182880" algn="l" rtl="0">
              <a:lnSpc>
                <a:spcPct val="100000"/>
              </a:lnSpc>
              <a:spcBef>
                <a:spcPts val="900"/>
              </a:spcBef>
              <a:spcAft>
                <a:spcPts val="0"/>
              </a:spcAft>
              <a:buSzPts val="1600"/>
              <a:buChar char="◦"/>
            </a:pPr>
            <a:r>
              <a:rPr lang="en-US" sz="1600" dirty="0"/>
              <a:t>If we want to have different ways of initializing an object using different number of parameters, then we must do constructor overloading.</a:t>
            </a:r>
            <a:endParaRPr dirty="0"/>
          </a:p>
          <a:p>
            <a:pPr marL="0" lvl="0" indent="0" algn="l" rtl="0">
              <a:lnSpc>
                <a:spcPct val="100000"/>
              </a:lnSpc>
              <a:spcBef>
                <a:spcPts val="900"/>
              </a:spcBef>
              <a:spcAft>
                <a:spcPts val="0"/>
              </a:spcAft>
              <a:buSzPts val="1600"/>
              <a:buNone/>
            </a:pPr>
            <a:r>
              <a:rPr lang="en-US" sz="1600" dirty="0"/>
              <a:t>class </a:t>
            </a:r>
            <a:r>
              <a:rPr lang="en-US" sz="1600" dirty="0" smtClean="0"/>
              <a:t>Student{  </a:t>
            </a:r>
            <a:endParaRPr dirty="0"/>
          </a:p>
          <a:p>
            <a:pPr marL="0" lvl="0" indent="0" algn="l" rtl="0">
              <a:lnSpc>
                <a:spcPct val="100000"/>
              </a:lnSpc>
              <a:spcBef>
                <a:spcPts val="900"/>
              </a:spcBef>
              <a:spcAft>
                <a:spcPts val="0"/>
              </a:spcAft>
              <a:buSzPts val="1600"/>
              <a:buNone/>
            </a:pPr>
            <a:r>
              <a:rPr lang="en-US" sz="1600" dirty="0"/>
              <a:t>	    </a:t>
            </a:r>
            <a:r>
              <a:rPr lang="en-US" sz="1600" dirty="0" err="1"/>
              <a:t>int</a:t>
            </a:r>
            <a:r>
              <a:rPr lang="en-US" sz="1600" dirty="0"/>
              <a:t> id;  </a:t>
            </a:r>
            <a:endParaRPr dirty="0"/>
          </a:p>
          <a:p>
            <a:pPr marL="0" lvl="0" indent="0" algn="l" rtl="0">
              <a:lnSpc>
                <a:spcPct val="100000"/>
              </a:lnSpc>
              <a:spcBef>
                <a:spcPts val="900"/>
              </a:spcBef>
              <a:spcAft>
                <a:spcPts val="0"/>
              </a:spcAft>
              <a:buSzPts val="1600"/>
              <a:buNone/>
            </a:pPr>
            <a:r>
              <a:rPr lang="en-US" sz="1600" dirty="0"/>
              <a:t>	    String name;  </a:t>
            </a:r>
            <a:endParaRPr dirty="0"/>
          </a:p>
          <a:p>
            <a:pPr marL="0" lvl="0" indent="0" algn="l" rtl="0">
              <a:lnSpc>
                <a:spcPct val="100000"/>
              </a:lnSpc>
              <a:spcBef>
                <a:spcPts val="900"/>
              </a:spcBef>
              <a:spcAft>
                <a:spcPts val="0"/>
              </a:spcAft>
              <a:buSzPts val="1600"/>
              <a:buNone/>
            </a:pPr>
            <a:r>
              <a:rPr lang="en-US" sz="1600" dirty="0"/>
              <a:t>	    </a:t>
            </a:r>
            <a:r>
              <a:rPr lang="en-US" sz="1600" dirty="0" err="1"/>
              <a:t>int</a:t>
            </a:r>
            <a:r>
              <a:rPr lang="en-US" sz="1600" dirty="0"/>
              <a:t> age;  </a:t>
            </a:r>
            <a:endParaRPr dirty="0"/>
          </a:p>
          <a:p>
            <a:pPr marL="0" lvl="0" indent="0" algn="l" rtl="0">
              <a:lnSpc>
                <a:spcPct val="100000"/>
              </a:lnSpc>
              <a:spcBef>
                <a:spcPts val="900"/>
              </a:spcBef>
              <a:spcAft>
                <a:spcPts val="0"/>
              </a:spcAft>
              <a:buSzPts val="1600"/>
              <a:buNone/>
            </a:pPr>
            <a:r>
              <a:rPr lang="en-US" sz="1600" dirty="0" smtClean="0"/>
              <a:t>Student(</a:t>
            </a:r>
            <a:r>
              <a:rPr lang="en-US" sz="1600" dirty="0" err="1" smtClean="0"/>
              <a:t>int</a:t>
            </a:r>
            <a:r>
              <a:rPr lang="en-US" sz="1600" dirty="0" smtClean="0"/>
              <a:t> </a:t>
            </a:r>
            <a:r>
              <a:rPr lang="en-US" sz="1600" dirty="0" err="1"/>
              <a:t>i,String</a:t>
            </a:r>
            <a:r>
              <a:rPr lang="en-US" sz="1600" dirty="0"/>
              <a:t> n)</a:t>
            </a:r>
            <a:endParaRPr dirty="0"/>
          </a:p>
          <a:p>
            <a:pPr marL="0" lvl="0" indent="0" algn="l" rtl="0">
              <a:lnSpc>
                <a:spcPct val="100000"/>
              </a:lnSpc>
              <a:spcBef>
                <a:spcPts val="900"/>
              </a:spcBef>
              <a:spcAft>
                <a:spcPts val="0"/>
              </a:spcAft>
              <a:buSzPts val="1600"/>
              <a:buNone/>
            </a:pPr>
            <a:r>
              <a:rPr lang="en-US" sz="1600" dirty="0"/>
              <a:t>{  </a:t>
            </a:r>
            <a:endParaRPr dirty="0"/>
          </a:p>
          <a:p>
            <a:pPr marL="0" lvl="0" indent="0" algn="l" rtl="0">
              <a:lnSpc>
                <a:spcPct val="100000"/>
              </a:lnSpc>
              <a:spcBef>
                <a:spcPts val="900"/>
              </a:spcBef>
              <a:spcAft>
                <a:spcPts val="0"/>
              </a:spcAft>
              <a:buSzPts val="1600"/>
              <a:buNone/>
            </a:pPr>
            <a:r>
              <a:rPr lang="en-US" sz="1600" dirty="0"/>
              <a:t>	    id = </a:t>
            </a:r>
            <a:r>
              <a:rPr lang="en-US" sz="1600" dirty="0" err="1"/>
              <a:t>i</a:t>
            </a:r>
            <a:r>
              <a:rPr lang="en-US" sz="1600" dirty="0"/>
              <a:t>;  </a:t>
            </a:r>
            <a:endParaRPr dirty="0"/>
          </a:p>
          <a:p>
            <a:pPr marL="0" lvl="0" indent="0" algn="l" rtl="0">
              <a:lnSpc>
                <a:spcPct val="100000"/>
              </a:lnSpc>
              <a:spcBef>
                <a:spcPts val="900"/>
              </a:spcBef>
              <a:spcAft>
                <a:spcPts val="0"/>
              </a:spcAft>
              <a:buSzPts val="1600"/>
              <a:buNone/>
            </a:pPr>
            <a:r>
              <a:rPr lang="en-US" sz="1600" dirty="0"/>
              <a:t>	    name = n;   }</a:t>
            </a:r>
            <a:endParaRPr dirty="0"/>
          </a:p>
          <a:p>
            <a:pPr marL="0" lvl="0" indent="0" algn="l" rtl="0">
              <a:lnSpc>
                <a:spcPct val="100000"/>
              </a:lnSpc>
              <a:spcBef>
                <a:spcPts val="900"/>
              </a:spcBef>
              <a:spcAft>
                <a:spcPts val="0"/>
              </a:spcAft>
              <a:buSzPts val="1600"/>
              <a:buNone/>
            </a:pPr>
            <a:r>
              <a:rPr lang="en-US" sz="1600" dirty="0"/>
              <a:t> </a:t>
            </a:r>
            <a:r>
              <a:rPr lang="en-US" sz="1600" dirty="0" smtClean="0"/>
              <a:t>Student(</a:t>
            </a:r>
            <a:r>
              <a:rPr lang="en-US" sz="1600" dirty="0" err="1" smtClean="0"/>
              <a:t>int</a:t>
            </a:r>
            <a:r>
              <a:rPr lang="en-US" sz="1600" dirty="0" smtClean="0"/>
              <a:t> </a:t>
            </a:r>
            <a:r>
              <a:rPr lang="en-US" sz="1600" dirty="0" err="1"/>
              <a:t>i,String</a:t>
            </a:r>
            <a:r>
              <a:rPr lang="en-US" sz="1600" dirty="0"/>
              <a:t> </a:t>
            </a:r>
            <a:r>
              <a:rPr lang="en-US" sz="1600" dirty="0" err="1"/>
              <a:t>n,int</a:t>
            </a:r>
            <a:r>
              <a:rPr lang="en-US" sz="1600" dirty="0"/>
              <a:t> a){  </a:t>
            </a:r>
            <a:endParaRPr dirty="0"/>
          </a:p>
          <a:p>
            <a:pPr marL="0" lvl="0" indent="0" algn="l" rtl="0">
              <a:lnSpc>
                <a:spcPct val="100000"/>
              </a:lnSpc>
              <a:spcBef>
                <a:spcPts val="900"/>
              </a:spcBef>
              <a:spcAft>
                <a:spcPts val="0"/>
              </a:spcAft>
              <a:buSzPts val="1600"/>
              <a:buNone/>
            </a:pPr>
            <a:r>
              <a:rPr lang="en-US" sz="1600" dirty="0"/>
              <a:t>    id = </a:t>
            </a:r>
            <a:r>
              <a:rPr lang="en-US" sz="1600" dirty="0" err="1"/>
              <a:t>i</a:t>
            </a:r>
            <a:r>
              <a:rPr lang="en-US" sz="1600" dirty="0"/>
              <a:t>;   name = n;   age=a;  </a:t>
            </a:r>
            <a:endParaRPr dirty="0"/>
          </a:p>
          <a:p>
            <a:pPr marL="0" lvl="0" indent="0" algn="l" rtl="0">
              <a:lnSpc>
                <a:spcPct val="100000"/>
              </a:lnSpc>
              <a:spcBef>
                <a:spcPts val="900"/>
              </a:spcBef>
              <a:spcAft>
                <a:spcPts val="0"/>
              </a:spcAft>
              <a:buSzPts val="1600"/>
              <a:buNone/>
            </a:pPr>
            <a:r>
              <a:rPr lang="en-US" sz="1600" dirty="0"/>
              <a:t>	    } </a:t>
            </a:r>
            <a:endParaRPr sz="1600" dirty="0"/>
          </a:p>
        </p:txBody>
      </p:sp>
      <p:sp>
        <p:nvSpPr>
          <p:cNvPr id="590" name="Google Shape;590;p87"/>
          <p:cNvSpPr txBox="1">
            <a:spLocks noGrp="1"/>
          </p:cNvSpPr>
          <p:nvPr>
            <p:ph type="body" idx="2"/>
          </p:nvPr>
        </p:nvSpPr>
        <p:spPr>
          <a:xfrm>
            <a:off x="4267200" y="762000"/>
            <a:ext cx="4572000" cy="5715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en-US" sz="1700" dirty="0"/>
              <a:t>void display()</a:t>
            </a:r>
            <a:endParaRPr dirty="0"/>
          </a:p>
          <a:p>
            <a:pPr marL="0" lvl="0" indent="0" algn="l" rtl="0">
              <a:lnSpc>
                <a:spcPct val="100000"/>
              </a:lnSpc>
              <a:spcBef>
                <a:spcPts val="900"/>
              </a:spcBef>
              <a:spcAft>
                <a:spcPts val="0"/>
              </a:spcAft>
              <a:buSzPts val="1700"/>
              <a:buNone/>
            </a:pPr>
            <a:r>
              <a:rPr lang="en-US" sz="1700" dirty="0"/>
              <a:t>{ </a:t>
            </a:r>
            <a:endParaRPr dirty="0"/>
          </a:p>
          <a:p>
            <a:pPr marL="0" lvl="0" indent="0" algn="l" rtl="0">
              <a:lnSpc>
                <a:spcPct val="100000"/>
              </a:lnSpc>
              <a:spcBef>
                <a:spcPts val="900"/>
              </a:spcBef>
              <a:spcAft>
                <a:spcPts val="0"/>
              </a:spcAft>
              <a:buSzPts val="1700"/>
              <a:buNone/>
            </a:pPr>
            <a:r>
              <a:rPr lang="en-US" sz="1700" dirty="0" err="1"/>
              <a:t>System.out.println</a:t>
            </a:r>
            <a:r>
              <a:rPr lang="en-US" sz="1700" dirty="0"/>
              <a:t>(id+" "+name+“ "+age);}  </a:t>
            </a:r>
            <a:endParaRPr dirty="0"/>
          </a:p>
          <a:p>
            <a:pPr marL="0" lvl="0" indent="0" algn="l" rtl="0">
              <a:lnSpc>
                <a:spcPct val="100000"/>
              </a:lnSpc>
              <a:spcBef>
                <a:spcPts val="900"/>
              </a:spcBef>
              <a:spcAft>
                <a:spcPts val="0"/>
              </a:spcAft>
              <a:buSzPts val="1700"/>
              <a:buNone/>
            </a:pPr>
            <a:r>
              <a:rPr lang="en-US" sz="1700" dirty="0"/>
              <a:t>public static void main(String </a:t>
            </a:r>
            <a:r>
              <a:rPr lang="en-US" sz="1700" dirty="0" err="1"/>
              <a:t>args</a:t>
            </a:r>
            <a:r>
              <a:rPr lang="en-US" sz="1700" dirty="0"/>
              <a:t>[]){  </a:t>
            </a:r>
            <a:endParaRPr dirty="0"/>
          </a:p>
          <a:p>
            <a:pPr marL="0" lvl="0" indent="0" algn="l" rtl="0">
              <a:lnSpc>
                <a:spcPct val="100000"/>
              </a:lnSpc>
              <a:spcBef>
                <a:spcPts val="900"/>
              </a:spcBef>
              <a:spcAft>
                <a:spcPts val="0"/>
              </a:spcAft>
              <a:buSzPts val="1700"/>
              <a:buNone/>
            </a:pPr>
            <a:r>
              <a:rPr lang="en-US" sz="1700" dirty="0" smtClean="0"/>
              <a:t>Student </a:t>
            </a:r>
            <a:r>
              <a:rPr lang="en-US" sz="1700" dirty="0"/>
              <a:t>s1 = new Student5(111,"Karan");  </a:t>
            </a:r>
            <a:endParaRPr dirty="0"/>
          </a:p>
          <a:p>
            <a:pPr marL="0" lvl="0" indent="0" algn="l" rtl="0">
              <a:lnSpc>
                <a:spcPct val="100000"/>
              </a:lnSpc>
              <a:spcBef>
                <a:spcPts val="900"/>
              </a:spcBef>
              <a:spcAft>
                <a:spcPts val="0"/>
              </a:spcAft>
              <a:buSzPts val="1600"/>
              <a:buNone/>
            </a:pPr>
            <a:r>
              <a:rPr lang="en-US" sz="1600" dirty="0" smtClean="0"/>
              <a:t>Student </a:t>
            </a:r>
            <a:r>
              <a:rPr lang="en-US" sz="1600" dirty="0"/>
              <a:t>s2 = new Student5(222,"Aryan",25);          </a:t>
            </a:r>
            <a:r>
              <a:rPr lang="en-US" sz="1700" dirty="0"/>
              <a:t>s1.display();  </a:t>
            </a:r>
            <a:endParaRPr dirty="0"/>
          </a:p>
          <a:p>
            <a:pPr marL="0" lvl="0" indent="0" algn="l" rtl="0">
              <a:lnSpc>
                <a:spcPct val="100000"/>
              </a:lnSpc>
              <a:spcBef>
                <a:spcPts val="900"/>
              </a:spcBef>
              <a:spcAft>
                <a:spcPts val="0"/>
              </a:spcAft>
              <a:buSzPts val="1700"/>
              <a:buNone/>
            </a:pPr>
            <a:r>
              <a:rPr lang="en-US" sz="1700" dirty="0"/>
              <a:t>    s2.display();  </a:t>
            </a:r>
            <a:endParaRPr dirty="0"/>
          </a:p>
          <a:p>
            <a:pPr marL="0" lvl="0" indent="0" algn="l" rtl="0">
              <a:lnSpc>
                <a:spcPct val="100000"/>
              </a:lnSpc>
              <a:spcBef>
                <a:spcPts val="900"/>
              </a:spcBef>
              <a:spcAft>
                <a:spcPts val="0"/>
              </a:spcAft>
              <a:buSzPts val="1700"/>
              <a:buNone/>
            </a:pPr>
            <a:r>
              <a:rPr lang="en-US" sz="1700" dirty="0"/>
              <a:t>	   }  </a:t>
            </a:r>
            <a:endParaRPr dirty="0"/>
          </a:p>
          <a:p>
            <a:pPr marL="0" lvl="0" indent="0" algn="l" rtl="0">
              <a:lnSpc>
                <a:spcPct val="100000"/>
              </a:lnSpc>
              <a:spcBef>
                <a:spcPts val="900"/>
              </a:spcBef>
              <a:spcAft>
                <a:spcPts val="0"/>
              </a:spcAft>
              <a:buSzPts val="1700"/>
              <a:buNone/>
            </a:pPr>
            <a:r>
              <a:rPr lang="en-US" sz="1700" dirty="0"/>
              <a:t>	}  </a:t>
            </a:r>
            <a:endParaRPr dirty="0"/>
          </a:p>
          <a:p>
            <a:pPr marL="0" lvl="0" indent="0" algn="l" rtl="0">
              <a:lnSpc>
                <a:spcPct val="100000"/>
              </a:lnSpc>
              <a:spcBef>
                <a:spcPts val="900"/>
              </a:spcBef>
              <a:spcAft>
                <a:spcPts val="0"/>
              </a:spcAft>
              <a:buSzPts val="1800"/>
              <a:buNone/>
            </a:pPr>
            <a:r>
              <a:rPr lang="en-US" dirty="0">
                <a:solidFill>
                  <a:srgbClr val="0E637B"/>
                </a:solidFill>
              </a:rPr>
              <a:t>Output:</a:t>
            </a:r>
            <a:endParaRPr dirty="0"/>
          </a:p>
          <a:p>
            <a:pPr marL="0" lvl="0" indent="0" algn="l" rtl="0">
              <a:lnSpc>
                <a:spcPct val="100000"/>
              </a:lnSpc>
              <a:spcBef>
                <a:spcPts val="900"/>
              </a:spcBef>
              <a:spcAft>
                <a:spcPts val="0"/>
              </a:spcAft>
              <a:buSzPts val="1800"/>
              <a:buNone/>
            </a:pPr>
            <a:r>
              <a:rPr lang="en-US" dirty="0">
                <a:solidFill>
                  <a:srgbClr val="0E637B"/>
                </a:solidFill>
              </a:rPr>
              <a:t>111 Karan 0</a:t>
            </a:r>
            <a:endParaRPr dirty="0"/>
          </a:p>
          <a:p>
            <a:pPr marL="0" lvl="0" indent="0" algn="l" rtl="0">
              <a:lnSpc>
                <a:spcPct val="100000"/>
              </a:lnSpc>
              <a:spcBef>
                <a:spcPts val="900"/>
              </a:spcBef>
              <a:spcAft>
                <a:spcPts val="0"/>
              </a:spcAft>
              <a:buSzPts val="1800"/>
              <a:buNone/>
            </a:pPr>
            <a:r>
              <a:rPr lang="en-US" dirty="0">
                <a:solidFill>
                  <a:srgbClr val="0E637B"/>
                </a:solidFill>
              </a:rPr>
              <a:t>222 Aryan 25</a:t>
            </a:r>
            <a:endParaRPr dirty="0"/>
          </a:p>
          <a:p>
            <a:pPr marL="182880" lvl="0" indent="-68579" algn="l" rtl="0">
              <a:lnSpc>
                <a:spcPct val="100000"/>
              </a:lnSpc>
              <a:spcBef>
                <a:spcPts val="90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88"/>
          <p:cNvSpPr txBox="1">
            <a:spLocks noGrp="1"/>
          </p:cNvSpPr>
          <p:nvPr>
            <p:ph type="title"/>
          </p:nvPr>
        </p:nvSpPr>
        <p:spPr>
          <a:xfrm>
            <a:off x="731520" y="228600"/>
            <a:ext cx="7680960" cy="457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2800" b="1"/>
              <a:t>Type Casting/Type conversion</a:t>
            </a:r>
            <a:endParaRPr/>
          </a:p>
        </p:txBody>
      </p:sp>
      <p:sp>
        <p:nvSpPr>
          <p:cNvPr id="596" name="Google Shape;596;p88"/>
          <p:cNvSpPr txBox="1">
            <a:spLocks noGrp="1"/>
          </p:cNvSpPr>
          <p:nvPr>
            <p:ph type="body" idx="1"/>
          </p:nvPr>
        </p:nvSpPr>
        <p:spPr>
          <a:xfrm>
            <a:off x="457200" y="685800"/>
            <a:ext cx="7955280" cy="59436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600"/>
              <a:buChar char="◦"/>
            </a:pPr>
            <a:r>
              <a:rPr lang="en-US" sz="1600"/>
              <a:t>When you assign value of one data type to another, the two types might not be compatible with each other. </a:t>
            </a:r>
            <a:endParaRPr/>
          </a:p>
          <a:p>
            <a:pPr marL="182880" lvl="0" indent="-182880" algn="l" rtl="0">
              <a:lnSpc>
                <a:spcPct val="100000"/>
              </a:lnSpc>
              <a:spcBef>
                <a:spcPts val="900"/>
              </a:spcBef>
              <a:spcAft>
                <a:spcPts val="0"/>
              </a:spcAft>
              <a:buSzPts val="1600"/>
              <a:buChar char="◦"/>
            </a:pPr>
            <a:r>
              <a:rPr lang="en-US" sz="1600"/>
              <a:t>If the data types are compatible, then Java will perform the conversion automatically known as Automatic Type Conversion and if not then they need to be casted or converted explicitly. </a:t>
            </a:r>
            <a:endParaRPr/>
          </a:p>
          <a:p>
            <a:pPr marL="182880" lvl="0" indent="-182880" algn="l" rtl="0">
              <a:lnSpc>
                <a:spcPct val="100000"/>
              </a:lnSpc>
              <a:spcBef>
                <a:spcPts val="900"/>
              </a:spcBef>
              <a:spcAft>
                <a:spcPts val="0"/>
              </a:spcAft>
              <a:buSzPts val="1600"/>
              <a:buChar char="◦"/>
            </a:pPr>
            <a:r>
              <a:rPr lang="en-US" sz="1600"/>
              <a:t>For example, assigning an int value to a long variable. </a:t>
            </a:r>
            <a:endParaRPr/>
          </a:p>
          <a:p>
            <a:pPr marL="182880" lvl="0" indent="-182880" algn="l" rtl="0">
              <a:lnSpc>
                <a:spcPct val="100000"/>
              </a:lnSpc>
              <a:spcBef>
                <a:spcPts val="900"/>
              </a:spcBef>
              <a:spcAft>
                <a:spcPts val="0"/>
              </a:spcAft>
              <a:buSzPts val="1600"/>
              <a:buChar char="◦"/>
            </a:pPr>
            <a:r>
              <a:rPr lang="en-US" sz="1600"/>
              <a:t>Converting one primitive datatype into another is known as type casting (type conversion) in Java. You can cast the primitive datatypes in two ways namely, </a:t>
            </a:r>
            <a:r>
              <a:rPr lang="en-US" sz="1600" b="1"/>
              <a:t>Widening and, Narrowing</a:t>
            </a:r>
            <a:r>
              <a:rPr lang="en-US" sz="1600"/>
              <a:t>.</a:t>
            </a:r>
            <a:endParaRPr/>
          </a:p>
          <a:p>
            <a:pPr marL="182880" lvl="0" indent="-182880" algn="l" rtl="0">
              <a:lnSpc>
                <a:spcPct val="100000"/>
              </a:lnSpc>
              <a:spcBef>
                <a:spcPts val="900"/>
              </a:spcBef>
              <a:spcAft>
                <a:spcPts val="0"/>
              </a:spcAft>
              <a:buSzPts val="1600"/>
              <a:buChar char="◦"/>
            </a:pPr>
            <a:r>
              <a:rPr lang="en-US" sz="1600" b="1"/>
              <a:t>Widening</a:t>
            </a:r>
            <a:r>
              <a:rPr lang="en-US" sz="1600"/>
              <a:t> − Converting a lower datatype to a higher datatype is known as widening. In this case the casting/conversion is done </a:t>
            </a:r>
            <a:r>
              <a:rPr lang="en-US" sz="1600" b="1" u="sng"/>
              <a:t>automatically </a:t>
            </a:r>
            <a:r>
              <a:rPr lang="en-US" sz="1600"/>
              <a:t>therefore, it is known as implicit type casting. In this case both datatypes should be compatible with each other.</a:t>
            </a:r>
            <a:endParaRPr/>
          </a:p>
          <a:p>
            <a:pPr marL="182880" lvl="0" indent="-182880" algn="l" rtl="0">
              <a:lnSpc>
                <a:spcPct val="100000"/>
              </a:lnSpc>
              <a:spcBef>
                <a:spcPts val="900"/>
              </a:spcBef>
              <a:spcAft>
                <a:spcPts val="0"/>
              </a:spcAft>
              <a:buSzPts val="1600"/>
              <a:buChar char="◦"/>
            </a:pPr>
            <a:r>
              <a:rPr lang="en-US" sz="1600"/>
              <a:t>For Example, in java the numeric data types are compatible with each other but </a:t>
            </a:r>
            <a:r>
              <a:rPr lang="en-US" sz="1600" b="1" u="sng"/>
              <a:t>no automatic conversion </a:t>
            </a:r>
            <a:r>
              <a:rPr lang="en-US" sz="1600"/>
              <a:t>is supported from </a:t>
            </a:r>
            <a:r>
              <a:rPr lang="en-US" sz="1600" b="1" u="sng"/>
              <a:t>numeric type to char or boolean.</a:t>
            </a:r>
            <a:r>
              <a:rPr lang="en-US" sz="1600"/>
              <a:t> Also, </a:t>
            </a:r>
            <a:r>
              <a:rPr lang="en-US" sz="1600" b="1"/>
              <a:t>char and boolean </a:t>
            </a:r>
            <a:r>
              <a:rPr lang="en-US" sz="1600"/>
              <a:t>are not compatible with each other.</a:t>
            </a:r>
            <a:endParaRPr/>
          </a:p>
          <a:p>
            <a:pPr marL="182880" lvl="0" indent="-182880" algn="l" rtl="0">
              <a:lnSpc>
                <a:spcPct val="100000"/>
              </a:lnSpc>
              <a:spcBef>
                <a:spcPts val="900"/>
              </a:spcBef>
              <a:spcAft>
                <a:spcPts val="0"/>
              </a:spcAft>
              <a:buSzPts val="1600"/>
              <a:buChar char="◦"/>
            </a:pPr>
            <a:r>
              <a:rPr lang="en-US" sz="1600"/>
              <a:t> </a:t>
            </a:r>
            <a:endParaRPr/>
          </a:p>
          <a:p>
            <a:pPr marL="182880" lvl="0" indent="-81279" algn="l" rtl="0">
              <a:lnSpc>
                <a:spcPct val="100000"/>
              </a:lnSpc>
              <a:spcBef>
                <a:spcPts val="900"/>
              </a:spcBef>
              <a:spcAft>
                <a:spcPts val="0"/>
              </a:spcAft>
              <a:buSzPts val="1600"/>
              <a:buNone/>
            </a:pPr>
            <a:endParaRPr sz="1600"/>
          </a:p>
          <a:p>
            <a:pPr marL="182880" lvl="0" indent="-68579" algn="l" rtl="0">
              <a:lnSpc>
                <a:spcPct val="100000"/>
              </a:lnSpc>
              <a:spcBef>
                <a:spcPts val="900"/>
              </a:spcBef>
              <a:spcAft>
                <a:spcPts val="0"/>
              </a:spcAft>
              <a:buSzPts val="1800"/>
              <a:buNone/>
            </a:pPr>
            <a:endParaRPr/>
          </a:p>
        </p:txBody>
      </p:sp>
      <p:pic>
        <p:nvPicPr>
          <p:cNvPr id="597" name="Google Shape;597;p88"/>
          <p:cNvPicPr preferRelativeResize="0"/>
          <p:nvPr/>
        </p:nvPicPr>
        <p:blipFill rotWithShape="1">
          <a:blip r:embed="rId3">
            <a:alphaModFix/>
          </a:blip>
          <a:srcRect/>
          <a:stretch/>
        </p:blipFill>
        <p:spPr>
          <a:xfrm>
            <a:off x="1066800" y="5562600"/>
            <a:ext cx="7086600" cy="438095"/>
          </a:xfrm>
          <a:prstGeom prst="rect">
            <a:avLst/>
          </a:prstGeom>
          <a:noFill/>
          <a:ln>
            <a:noFill/>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9"/>
          <p:cNvSpPr txBox="1">
            <a:spLocks noGrp="1"/>
          </p:cNvSpPr>
          <p:nvPr>
            <p:ph type="title"/>
          </p:nvPr>
        </p:nvSpPr>
        <p:spPr>
          <a:xfrm>
            <a:off x="731520" y="304800"/>
            <a:ext cx="7680960" cy="51816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400"/>
              <a:buFont typeface="Arial"/>
              <a:buNone/>
            </a:pPr>
            <a:r>
              <a:rPr lang="en-US" sz="2400" b="1"/>
              <a:t>Type Casting/Type conversion</a:t>
            </a:r>
            <a:endParaRPr/>
          </a:p>
        </p:txBody>
      </p:sp>
      <p:sp>
        <p:nvSpPr>
          <p:cNvPr id="603" name="Google Shape;603;p89"/>
          <p:cNvSpPr txBox="1">
            <a:spLocks noGrp="1"/>
          </p:cNvSpPr>
          <p:nvPr>
            <p:ph type="body" idx="1"/>
          </p:nvPr>
        </p:nvSpPr>
        <p:spPr>
          <a:xfrm>
            <a:off x="457200" y="914400"/>
            <a:ext cx="7955280" cy="512064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100000"/>
              <a:buNone/>
            </a:pPr>
            <a:r>
              <a:rPr lang="en-US" b="1" dirty="0"/>
              <a:t>Class </a:t>
            </a:r>
            <a:r>
              <a:rPr lang="en-US" b="1" dirty="0" err="1"/>
              <a:t>TypeConversion</a:t>
            </a:r>
            <a:endParaRPr b="1" dirty="0"/>
          </a:p>
          <a:p>
            <a:pPr marL="0" lvl="0" indent="0" algn="l" rtl="0">
              <a:lnSpc>
                <a:spcPct val="100000"/>
              </a:lnSpc>
              <a:spcBef>
                <a:spcPts val="900"/>
              </a:spcBef>
              <a:spcAft>
                <a:spcPts val="0"/>
              </a:spcAft>
              <a:buSzPct val="100000"/>
              <a:buNone/>
            </a:pPr>
            <a:r>
              <a:rPr lang="en-US" b="1" dirty="0"/>
              <a:t>{ </a:t>
            </a:r>
            <a:endParaRPr dirty="0"/>
          </a:p>
          <a:p>
            <a:pPr marL="0" lvl="0" indent="0" algn="l" rtl="0">
              <a:lnSpc>
                <a:spcPct val="100000"/>
              </a:lnSpc>
              <a:spcBef>
                <a:spcPts val="900"/>
              </a:spcBef>
              <a:spcAft>
                <a:spcPts val="0"/>
              </a:spcAft>
              <a:buSzPct val="100000"/>
              <a:buNone/>
            </a:pPr>
            <a:r>
              <a:rPr lang="en-US" b="1" dirty="0"/>
              <a:t>    public static void main(String[] </a:t>
            </a:r>
            <a:r>
              <a:rPr lang="en-US" b="1" dirty="0" err="1"/>
              <a:t>args</a:t>
            </a:r>
            <a:r>
              <a:rPr lang="en-US" b="1" dirty="0"/>
              <a:t>) </a:t>
            </a:r>
            <a:endParaRPr dirty="0"/>
          </a:p>
          <a:p>
            <a:pPr marL="0" lvl="0" indent="0" algn="l" rtl="0">
              <a:lnSpc>
                <a:spcPct val="100000"/>
              </a:lnSpc>
              <a:spcBef>
                <a:spcPts val="900"/>
              </a:spcBef>
              <a:spcAft>
                <a:spcPts val="0"/>
              </a:spcAft>
              <a:buSzPct val="100000"/>
              <a:buNone/>
            </a:pPr>
            <a:r>
              <a:rPr lang="en-US" b="1" dirty="0"/>
              <a:t>    { </a:t>
            </a:r>
            <a:endParaRPr dirty="0"/>
          </a:p>
          <a:p>
            <a:pPr marL="0" lvl="0" indent="0" algn="l" rtl="0">
              <a:lnSpc>
                <a:spcPct val="100000"/>
              </a:lnSpc>
              <a:spcBef>
                <a:spcPts val="900"/>
              </a:spcBef>
              <a:spcAft>
                <a:spcPts val="0"/>
              </a:spcAft>
              <a:buSzPct val="100000"/>
              <a:buNone/>
            </a:pPr>
            <a:r>
              <a:rPr lang="en-US" b="1" dirty="0"/>
              <a:t>        inti = 100;  </a:t>
            </a:r>
            <a:endParaRPr dirty="0"/>
          </a:p>
          <a:p>
            <a:pPr marL="0" lvl="0" indent="0" algn="l" rtl="0">
              <a:lnSpc>
                <a:spcPct val="100000"/>
              </a:lnSpc>
              <a:spcBef>
                <a:spcPts val="900"/>
              </a:spcBef>
              <a:spcAft>
                <a:spcPts val="0"/>
              </a:spcAft>
              <a:buSzPct val="100000"/>
              <a:buNone/>
            </a:pPr>
            <a:r>
              <a:rPr lang="en-US" b="1" dirty="0">
                <a:solidFill>
                  <a:srgbClr val="FF0000"/>
                </a:solidFill>
              </a:rPr>
              <a:t>        // automatic type conversion </a:t>
            </a:r>
            <a:endParaRPr dirty="0">
              <a:solidFill>
                <a:srgbClr val="FF0000"/>
              </a:solidFill>
            </a:endParaRPr>
          </a:p>
          <a:p>
            <a:pPr marL="0" lvl="0" indent="0" algn="l" rtl="0">
              <a:lnSpc>
                <a:spcPct val="100000"/>
              </a:lnSpc>
              <a:spcBef>
                <a:spcPts val="900"/>
              </a:spcBef>
              <a:spcAft>
                <a:spcPts val="0"/>
              </a:spcAft>
              <a:buSzPct val="100000"/>
              <a:buNone/>
            </a:pPr>
            <a:r>
              <a:rPr lang="en-US" b="1" dirty="0"/>
              <a:t>        Long l = </a:t>
            </a:r>
            <a:r>
              <a:rPr lang="en-US" b="1" dirty="0" err="1"/>
              <a:t>i</a:t>
            </a:r>
            <a:r>
              <a:rPr lang="en-US" b="1" dirty="0"/>
              <a:t>;  </a:t>
            </a:r>
            <a:endParaRPr dirty="0"/>
          </a:p>
          <a:p>
            <a:pPr marL="0" lvl="0" indent="0" algn="l" rtl="0">
              <a:lnSpc>
                <a:spcPct val="100000"/>
              </a:lnSpc>
              <a:spcBef>
                <a:spcPts val="900"/>
              </a:spcBef>
              <a:spcAft>
                <a:spcPts val="0"/>
              </a:spcAft>
              <a:buSzPct val="100000"/>
              <a:buNone/>
            </a:pPr>
            <a:r>
              <a:rPr lang="en-US" b="1" dirty="0"/>
              <a:t>        </a:t>
            </a:r>
            <a:r>
              <a:rPr lang="en-US" b="1" dirty="0">
                <a:solidFill>
                  <a:srgbClr val="FF0000"/>
                </a:solidFill>
              </a:rPr>
              <a:t>// automatic type conversion </a:t>
            </a:r>
            <a:endParaRPr dirty="0">
              <a:solidFill>
                <a:srgbClr val="FF0000"/>
              </a:solidFill>
            </a:endParaRPr>
          </a:p>
          <a:p>
            <a:pPr marL="0" lvl="0" indent="0" algn="l" rtl="0">
              <a:lnSpc>
                <a:spcPct val="100000"/>
              </a:lnSpc>
              <a:spcBef>
                <a:spcPts val="900"/>
              </a:spcBef>
              <a:spcAft>
                <a:spcPts val="0"/>
              </a:spcAft>
              <a:buSzPct val="100000"/>
              <a:buNone/>
            </a:pPr>
            <a:r>
              <a:rPr lang="en-US" b="1" dirty="0"/>
              <a:t>        float f = l;  </a:t>
            </a:r>
            <a:endParaRPr dirty="0"/>
          </a:p>
          <a:p>
            <a:pPr marL="0" lvl="0" indent="0" algn="l" rtl="0">
              <a:lnSpc>
                <a:spcPct val="100000"/>
              </a:lnSpc>
              <a:spcBef>
                <a:spcPts val="900"/>
              </a:spcBef>
              <a:spcAft>
                <a:spcPts val="0"/>
              </a:spcAft>
              <a:buSzPct val="100000"/>
              <a:buNone/>
            </a:pPr>
            <a:r>
              <a:rPr lang="en-US" b="1" dirty="0"/>
              <a:t>        </a:t>
            </a:r>
            <a:r>
              <a:rPr lang="en-US" b="1" dirty="0" err="1"/>
              <a:t>System.out.println</a:t>
            </a:r>
            <a:r>
              <a:rPr lang="en-US" b="1" dirty="0"/>
              <a:t>("</a:t>
            </a:r>
            <a:r>
              <a:rPr lang="en-US" b="1" dirty="0" err="1"/>
              <a:t>Int</a:t>
            </a:r>
            <a:r>
              <a:rPr lang="en-US" b="1" dirty="0"/>
              <a:t> value "+</a:t>
            </a:r>
            <a:r>
              <a:rPr lang="en-US" b="1" dirty="0" err="1"/>
              <a:t>i</a:t>
            </a:r>
            <a:r>
              <a:rPr lang="en-US" b="1" dirty="0"/>
              <a:t>); </a:t>
            </a:r>
            <a:endParaRPr dirty="0"/>
          </a:p>
          <a:p>
            <a:pPr marL="0" lvl="0" indent="0" algn="l" rtl="0">
              <a:lnSpc>
                <a:spcPct val="100000"/>
              </a:lnSpc>
              <a:spcBef>
                <a:spcPts val="900"/>
              </a:spcBef>
              <a:spcAft>
                <a:spcPts val="0"/>
              </a:spcAft>
              <a:buSzPct val="100000"/>
              <a:buNone/>
            </a:pPr>
            <a:r>
              <a:rPr lang="en-US" b="1" dirty="0"/>
              <a:t>        </a:t>
            </a:r>
            <a:r>
              <a:rPr lang="en-US" b="1" dirty="0" err="1"/>
              <a:t>System.out.println</a:t>
            </a:r>
            <a:r>
              <a:rPr lang="en-US" b="1" dirty="0"/>
              <a:t>("Long value "+l); </a:t>
            </a:r>
            <a:endParaRPr dirty="0"/>
          </a:p>
          <a:p>
            <a:pPr marL="0" lvl="0" indent="0" algn="l" rtl="0">
              <a:lnSpc>
                <a:spcPct val="100000"/>
              </a:lnSpc>
              <a:spcBef>
                <a:spcPts val="900"/>
              </a:spcBef>
              <a:spcAft>
                <a:spcPts val="0"/>
              </a:spcAft>
              <a:buSzPct val="100000"/>
              <a:buNone/>
            </a:pPr>
            <a:r>
              <a:rPr lang="en-US" b="1" dirty="0"/>
              <a:t>        </a:t>
            </a:r>
            <a:r>
              <a:rPr lang="en-US" b="1" dirty="0" err="1"/>
              <a:t>System.out.println</a:t>
            </a:r>
            <a:r>
              <a:rPr lang="en-US" b="1" dirty="0"/>
              <a:t>("Float value "+f); </a:t>
            </a:r>
            <a:endParaRPr dirty="0"/>
          </a:p>
          <a:p>
            <a:pPr marL="0" lvl="0" indent="0" algn="l" rtl="0">
              <a:lnSpc>
                <a:spcPct val="100000"/>
              </a:lnSpc>
              <a:spcBef>
                <a:spcPts val="900"/>
              </a:spcBef>
              <a:spcAft>
                <a:spcPts val="0"/>
              </a:spcAft>
              <a:buSzPct val="100000"/>
              <a:buNone/>
            </a:pPr>
            <a:r>
              <a:rPr lang="en-US" b="1" dirty="0"/>
              <a:t>    } </a:t>
            </a:r>
            <a:endParaRPr dirty="0"/>
          </a:p>
          <a:p>
            <a:pPr marL="0" lvl="0" indent="0" algn="l" rtl="0">
              <a:lnSpc>
                <a:spcPct val="100000"/>
              </a:lnSpc>
              <a:spcBef>
                <a:spcPts val="900"/>
              </a:spcBef>
              <a:spcAft>
                <a:spcPts val="0"/>
              </a:spcAft>
              <a:buSzPct val="100000"/>
              <a:buNone/>
            </a:pPr>
            <a:r>
              <a:rPr lang="en-US" b="1" dirty="0"/>
              <a:t>} </a:t>
            </a:r>
            <a:endParaRPr dirty="0"/>
          </a:p>
          <a:p>
            <a:pPr marL="0" lvl="0" indent="0" algn="l" rtl="0">
              <a:lnSpc>
                <a:spcPct val="100000"/>
              </a:lnSpc>
              <a:spcBef>
                <a:spcPts val="900"/>
              </a:spcBef>
              <a:spcAft>
                <a:spcPts val="0"/>
              </a:spcAft>
              <a:buSzPct val="100000"/>
              <a:buNone/>
            </a:pPr>
            <a:r>
              <a:rPr lang="en-US" b="1" dirty="0"/>
              <a:t>Output:</a:t>
            </a:r>
            <a:endParaRPr dirty="0"/>
          </a:p>
          <a:p>
            <a:pPr marL="0" lvl="0" indent="0" algn="l" rtl="0">
              <a:lnSpc>
                <a:spcPct val="100000"/>
              </a:lnSpc>
              <a:spcBef>
                <a:spcPts val="900"/>
              </a:spcBef>
              <a:spcAft>
                <a:spcPts val="0"/>
              </a:spcAft>
              <a:buSzPct val="100000"/>
              <a:buNone/>
            </a:pPr>
            <a:r>
              <a:rPr lang="en-US" b="1" dirty="0" err="1"/>
              <a:t>Int</a:t>
            </a:r>
            <a:r>
              <a:rPr lang="en-US" b="1" dirty="0"/>
              <a:t> value 100</a:t>
            </a:r>
            <a:endParaRPr dirty="0"/>
          </a:p>
          <a:p>
            <a:pPr marL="0" lvl="0" indent="0" algn="l" rtl="0">
              <a:lnSpc>
                <a:spcPct val="100000"/>
              </a:lnSpc>
              <a:spcBef>
                <a:spcPts val="900"/>
              </a:spcBef>
              <a:spcAft>
                <a:spcPts val="0"/>
              </a:spcAft>
              <a:buSzPct val="100000"/>
              <a:buNone/>
            </a:pPr>
            <a:r>
              <a:rPr lang="en-US" b="1" dirty="0"/>
              <a:t>Long value 100</a:t>
            </a:r>
            <a:endParaRPr dirty="0"/>
          </a:p>
          <a:p>
            <a:pPr marL="0" lvl="0" indent="0" algn="l" rtl="0">
              <a:lnSpc>
                <a:spcPct val="100000"/>
              </a:lnSpc>
              <a:spcBef>
                <a:spcPts val="900"/>
              </a:spcBef>
              <a:spcAft>
                <a:spcPts val="0"/>
              </a:spcAft>
              <a:buSzPct val="100000"/>
              <a:buNone/>
            </a:pPr>
            <a:r>
              <a:rPr lang="en-US" b="1" dirty="0"/>
              <a:t>Float value 100.0</a:t>
            </a:r>
            <a:endParaRP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90"/>
          <p:cNvSpPr txBox="1">
            <a:spLocks noGrp="1"/>
          </p:cNvSpPr>
          <p:nvPr>
            <p:ph type="title"/>
          </p:nvPr>
        </p:nvSpPr>
        <p:spPr>
          <a:xfrm>
            <a:off x="731520" y="381000"/>
            <a:ext cx="7680960" cy="762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800"/>
              <a:buFont typeface="Arial"/>
              <a:buNone/>
            </a:pPr>
            <a:r>
              <a:rPr lang="en-US" sz="2800"/>
              <a:t>Type Casting/Type conversion</a:t>
            </a:r>
            <a:endParaRPr/>
          </a:p>
        </p:txBody>
      </p:sp>
      <p:sp>
        <p:nvSpPr>
          <p:cNvPr id="609" name="Google Shape;609;p90"/>
          <p:cNvSpPr txBox="1">
            <a:spLocks noGrp="1"/>
          </p:cNvSpPr>
          <p:nvPr>
            <p:ph type="body" idx="1"/>
          </p:nvPr>
        </p:nvSpPr>
        <p:spPr>
          <a:xfrm>
            <a:off x="731520" y="1143000"/>
            <a:ext cx="7680960" cy="489204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b="1"/>
              <a:t>Narrowing</a:t>
            </a:r>
            <a:r>
              <a:rPr lang="en-US"/>
              <a:t> − Converting a higher datatype to a lower datatype is known as narrowing. </a:t>
            </a:r>
            <a:endParaRPr/>
          </a:p>
          <a:p>
            <a:pPr marL="182880" lvl="0" indent="-182880" algn="l" rtl="0">
              <a:lnSpc>
                <a:spcPct val="100000"/>
              </a:lnSpc>
              <a:spcBef>
                <a:spcPts val="900"/>
              </a:spcBef>
              <a:spcAft>
                <a:spcPts val="0"/>
              </a:spcAft>
              <a:buSzPts val="1800"/>
              <a:buChar char="◦"/>
            </a:pPr>
            <a:r>
              <a:rPr lang="en-US"/>
              <a:t>In this case the </a:t>
            </a:r>
            <a:r>
              <a:rPr lang="en-US" b="1"/>
              <a:t>casting/conversion is not done automatically</a:t>
            </a:r>
            <a:r>
              <a:rPr lang="en-US"/>
              <a:t>, you need to convert explicitly using the </a:t>
            </a:r>
            <a:r>
              <a:rPr lang="en-US" b="1"/>
              <a:t>cast operator “( )” </a:t>
            </a:r>
            <a:r>
              <a:rPr lang="en-US"/>
              <a:t>explicitly. Therefore, it is known as explicit type casting. </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pic>
        <p:nvPicPr>
          <p:cNvPr id="610" name="Google Shape;610;p90"/>
          <p:cNvPicPr preferRelativeResize="0"/>
          <p:nvPr/>
        </p:nvPicPr>
        <p:blipFill rotWithShape="1">
          <a:blip r:embed="rId3">
            <a:alphaModFix/>
          </a:blip>
          <a:srcRect/>
          <a:stretch/>
        </p:blipFill>
        <p:spPr>
          <a:xfrm>
            <a:off x="1600200" y="3810000"/>
            <a:ext cx="5447619" cy="990600"/>
          </a:xfrm>
          <a:prstGeom prst="rect">
            <a:avLst/>
          </a:prstGeom>
          <a:noFill/>
          <a:ln>
            <a:noFill/>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91"/>
          <p:cNvSpPr txBox="1">
            <a:spLocks noGrp="1"/>
          </p:cNvSpPr>
          <p:nvPr>
            <p:ph type="title"/>
          </p:nvPr>
        </p:nvSpPr>
        <p:spPr>
          <a:xfrm>
            <a:off x="731520" y="228600"/>
            <a:ext cx="7680960" cy="304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2400" b="1"/>
              <a:t>Type Casting/Type conversion</a:t>
            </a:r>
            <a:endParaRPr/>
          </a:p>
        </p:txBody>
      </p:sp>
      <p:sp>
        <p:nvSpPr>
          <p:cNvPr id="616" name="Google Shape;616;p91"/>
          <p:cNvSpPr txBox="1">
            <a:spLocks noGrp="1"/>
          </p:cNvSpPr>
          <p:nvPr>
            <p:ph type="body" idx="1"/>
          </p:nvPr>
        </p:nvSpPr>
        <p:spPr>
          <a:xfrm>
            <a:off x="381000" y="609600"/>
            <a:ext cx="8031480" cy="61722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100000"/>
              <a:buNone/>
            </a:pPr>
            <a:r>
              <a:rPr lang="en-US" b="1" dirty="0"/>
              <a:t>//Java program to illustrate explicit type conversion </a:t>
            </a:r>
            <a:endParaRPr dirty="0"/>
          </a:p>
          <a:p>
            <a:pPr marL="0" lvl="0" indent="0" algn="l" rtl="0">
              <a:lnSpc>
                <a:spcPct val="100000"/>
              </a:lnSpc>
              <a:spcBef>
                <a:spcPts val="900"/>
              </a:spcBef>
              <a:spcAft>
                <a:spcPts val="0"/>
              </a:spcAft>
              <a:buSzPct val="100000"/>
              <a:buNone/>
            </a:pPr>
            <a:r>
              <a:rPr lang="en-US" b="1" dirty="0"/>
              <a:t>Class </a:t>
            </a:r>
            <a:r>
              <a:rPr lang="en-US" b="1" dirty="0" err="1"/>
              <a:t>NarrowConversion</a:t>
            </a:r>
            <a:endParaRPr b="1" dirty="0"/>
          </a:p>
          <a:p>
            <a:pPr marL="0" lvl="0" indent="0" algn="l" rtl="0">
              <a:lnSpc>
                <a:spcPct val="100000"/>
              </a:lnSpc>
              <a:spcBef>
                <a:spcPts val="900"/>
              </a:spcBef>
              <a:spcAft>
                <a:spcPts val="0"/>
              </a:spcAft>
              <a:buSzPct val="100000"/>
              <a:buNone/>
            </a:pPr>
            <a:r>
              <a:rPr lang="en-US" b="1" dirty="0"/>
              <a:t>{ </a:t>
            </a:r>
            <a:endParaRPr dirty="0"/>
          </a:p>
          <a:p>
            <a:pPr marL="0" lvl="0" indent="0" algn="l" rtl="0">
              <a:lnSpc>
                <a:spcPct val="100000"/>
              </a:lnSpc>
              <a:spcBef>
                <a:spcPts val="900"/>
              </a:spcBef>
              <a:spcAft>
                <a:spcPts val="0"/>
              </a:spcAft>
              <a:buSzPct val="100000"/>
              <a:buNone/>
            </a:pPr>
            <a:r>
              <a:rPr lang="en-US" b="1" dirty="0"/>
              <a:t>    public static void main(String[] </a:t>
            </a:r>
            <a:r>
              <a:rPr lang="en-US" b="1" dirty="0" err="1"/>
              <a:t>args</a:t>
            </a:r>
            <a:r>
              <a:rPr lang="en-US" b="1" dirty="0"/>
              <a:t>) </a:t>
            </a:r>
            <a:endParaRPr dirty="0"/>
          </a:p>
          <a:p>
            <a:pPr marL="0" lvl="0" indent="0" algn="l" rtl="0">
              <a:lnSpc>
                <a:spcPct val="100000"/>
              </a:lnSpc>
              <a:spcBef>
                <a:spcPts val="900"/>
              </a:spcBef>
              <a:spcAft>
                <a:spcPts val="0"/>
              </a:spcAft>
              <a:buSzPct val="100000"/>
              <a:buNone/>
            </a:pPr>
            <a:r>
              <a:rPr lang="en-US" b="1" dirty="0"/>
              <a:t>    { </a:t>
            </a:r>
            <a:endParaRPr dirty="0"/>
          </a:p>
          <a:p>
            <a:pPr marL="0" lvl="0" indent="0" algn="l" rtl="0">
              <a:lnSpc>
                <a:spcPct val="100000"/>
              </a:lnSpc>
              <a:spcBef>
                <a:spcPts val="900"/>
              </a:spcBef>
              <a:spcAft>
                <a:spcPts val="0"/>
              </a:spcAft>
              <a:buSzPct val="100000"/>
              <a:buNone/>
            </a:pPr>
            <a:r>
              <a:rPr lang="en-US" b="1" dirty="0"/>
              <a:t>        double d = 100.04;  </a:t>
            </a:r>
            <a:endParaRPr dirty="0"/>
          </a:p>
          <a:p>
            <a:pPr marL="0" lvl="0" indent="0" algn="l" rtl="0">
              <a:lnSpc>
                <a:spcPct val="100000"/>
              </a:lnSpc>
              <a:spcBef>
                <a:spcPts val="900"/>
              </a:spcBef>
              <a:spcAft>
                <a:spcPts val="0"/>
              </a:spcAft>
              <a:buSzPct val="100000"/>
              <a:buNone/>
            </a:pPr>
            <a:r>
              <a:rPr lang="en-US" b="1" dirty="0">
                <a:solidFill>
                  <a:srgbClr val="FF0000"/>
                </a:solidFill>
              </a:rPr>
              <a:t>          //explicit type casting </a:t>
            </a:r>
            <a:endParaRPr dirty="0">
              <a:solidFill>
                <a:srgbClr val="FF0000"/>
              </a:solidFill>
            </a:endParaRPr>
          </a:p>
          <a:p>
            <a:pPr marL="0" lvl="0" indent="0" algn="l" rtl="0">
              <a:lnSpc>
                <a:spcPct val="100000"/>
              </a:lnSpc>
              <a:spcBef>
                <a:spcPts val="900"/>
              </a:spcBef>
              <a:spcAft>
                <a:spcPts val="0"/>
              </a:spcAft>
              <a:buSzPct val="100000"/>
              <a:buNone/>
            </a:pPr>
            <a:r>
              <a:rPr lang="en-US" b="1" dirty="0"/>
              <a:t>        long l = (long)d; </a:t>
            </a:r>
            <a:endParaRPr dirty="0"/>
          </a:p>
          <a:p>
            <a:pPr marL="0" lvl="0" indent="0" algn="l" rtl="0">
              <a:lnSpc>
                <a:spcPct val="100000"/>
              </a:lnSpc>
              <a:spcBef>
                <a:spcPts val="900"/>
              </a:spcBef>
              <a:spcAft>
                <a:spcPts val="0"/>
              </a:spcAft>
              <a:buSzPct val="100000"/>
              <a:buNone/>
            </a:pPr>
            <a:r>
              <a:rPr lang="en-US" b="1" dirty="0">
                <a:solidFill>
                  <a:srgbClr val="FF0000"/>
                </a:solidFill>
              </a:rPr>
              <a:t>           //explicit type casting  </a:t>
            </a:r>
            <a:endParaRPr dirty="0">
              <a:solidFill>
                <a:srgbClr val="FF0000"/>
              </a:solidFill>
            </a:endParaRPr>
          </a:p>
          <a:p>
            <a:pPr marL="0" lvl="0" indent="0" algn="l" rtl="0">
              <a:lnSpc>
                <a:spcPct val="100000"/>
              </a:lnSpc>
              <a:spcBef>
                <a:spcPts val="900"/>
              </a:spcBef>
              <a:spcAft>
                <a:spcPts val="0"/>
              </a:spcAft>
              <a:buSzPct val="100000"/>
              <a:buNone/>
            </a:pPr>
            <a:r>
              <a:rPr lang="en-US" b="1" dirty="0"/>
              <a:t>        </a:t>
            </a:r>
            <a:r>
              <a:rPr lang="en-US" b="1" dirty="0" err="1"/>
              <a:t>int</a:t>
            </a:r>
            <a:r>
              <a:rPr lang="en-US" b="1" dirty="0"/>
              <a:t> </a:t>
            </a:r>
            <a:r>
              <a:rPr lang="en-US" b="1" dirty="0" err="1"/>
              <a:t>i</a:t>
            </a:r>
            <a:r>
              <a:rPr lang="en-US" b="1" dirty="0"/>
              <a:t> = (</a:t>
            </a:r>
            <a:r>
              <a:rPr lang="en-US" b="1" dirty="0" err="1"/>
              <a:t>int</a:t>
            </a:r>
            <a:r>
              <a:rPr lang="en-US" b="1" dirty="0"/>
              <a:t>)d;  </a:t>
            </a:r>
            <a:endParaRPr dirty="0"/>
          </a:p>
          <a:p>
            <a:pPr marL="0" lvl="0" indent="0" algn="l" rtl="0">
              <a:lnSpc>
                <a:spcPct val="100000"/>
              </a:lnSpc>
              <a:spcBef>
                <a:spcPts val="900"/>
              </a:spcBef>
              <a:spcAft>
                <a:spcPts val="0"/>
              </a:spcAft>
              <a:buSzPct val="100000"/>
              <a:buNone/>
            </a:pPr>
            <a:r>
              <a:rPr lang="en-US" b="1" dirty="0"/>
              <a:t>        </a:t>
            </a:r>
            <a:r>
              <a:rPr lang="en-US" b="1" dirty="0" err="1"/>
              <a:t>System.out.println</a:t>
            </a:r>
            <a:r>
              <a:rPr lang="en-US" b="1" dirty="0"/>
              <a:t>("Double value "+d); </a:t>
            </a:r>
            <a:endParaRPr dirty="0"/>
          </a:p>
          <a:p>
            <a:pPr marL="0" lvl="0" indent="0" algn="l" rtl="0">
              <a:lnSpc>
                <a:spcPct val="100000"/>
              </a:lnSpc>
              <a:spcBef>
                <a:spcPts val="900"/>
              </a:spcBef>
              <a:spcAft>
                <a:spcPts val="0"/>
              </a:spcAft>
              <a:buSzPct val="100000"/>
              <a:buNone/>
            </a:pPr>
            <a:r>
              <a:rPr lang="en-US" b="1" dirty="0">
                <a:solidFill>
                  <a:srgbClr val="FF0000"/>
                </a:solidFill>
              </a:rPr>
              <a:t>             //fractional part lost </a:t>
            </a:r>
            <a:endParaRPr dirty="0">
              <a:solidFill>
                <a:srgbClr val="FF0000"/>
              </a:solidFill>
            </a:endParaRPr>
          </a:p>
          <a:p>
            <a:pPr marL="0" lvl="0" indent="0" algn="l" rtl="0">
              <a:lnSpc>
                <a:spcPct val="100000"/>
              </a:lnSpc>
              <a:spcBef>
                <a:spcPts val="900"/>
              </a:spcBef>
              <a:spcAft>
                <a:spcPts val="0"/>
              </a:spcAft>
              <a:buSzPct val="100000"/>
              <a:buNone/>
            </a:pPr>
            <a:r>
              <a:rPr lang="en-US" b="1" dirty="0"/>
              <a:t>        </a:t>
            </a:r>
            <a:r>
              <a:rPr lang="en-US" b="1" dirty="0" err="1"/>
              <a:t>System.out.println</a:t>
            </a:r>
            <a:r>
              <a:rPr lang="en-US" b="1" dirty="0"/>
              <a:t>("Long value "+l);  </a:t>
            </a:r>
            <a:endParaRPr dirty="0"/>
          </a:p>
          <a:p>
            <a:pPr marL="0" lvl="0" indent="0" algn="l" rtl="0">
              <a:lnSpc>
                <a:spcPct val="100000"/>
              </a:lnSpc>
              <a:spcBef>
                <a:spcPts val="900"/>
              </a:spcBef>
              <a:spcAft>
                <a:spcPts val="0"/>
              </a:spcAft>
              <a:buSzPct val="100000"/>
              <a:buNone/>
            </a:pPr>
            <a:r>
              <a:rPr lang="en-US" b="1" dirty="0">
                <a:solidFill>
                  <a:srgbClr val="FF0000"/>
                </a:solidFill>
              </a:rPr>
              <a:t>           //fractional part lost </a:t>
            </a:r>
            <a:endParaRPr dirty="0">
              <a:solidFill>
                <a:srgbClr val="FF0000"/>
              </a:solidFill>
            </a:endParaRPr>
          </a:p>
          <a:p>
            <a:pPr marL="0" lvl="0" indent="0" algn="l" rtl="0">
              <a:lnSpc>
                <a:spcPct val="100000"/>
              </a:lnSpc>
              <a:spcBef>
                <a:spcPts val="900"/>
              </a:spcBef>
              <a:spcAft>
                <a:spcPts val="0"/>
              </a:spcAft>
              <a:buSzPct val="100000"/>
              <a:buNone/>
            </a:pPr>
            <a:r>
              <a:rPr lang="en-US" b="1" dirty="0"/>
              <a:t>        </a:t>
            </a:r>
            <a:r>
              <a:rPr lang="en-US" b="1" dirty="0" err="1"/>
              <a:t>System.out.println</a:t>
            </a:r>
            <a:r>
              <a:rPr lang="en-US" b="1" dirty="0"/>
              <a:t>("</a:t>
            </a:r>
            <a:r>
              <a:rPr lang="en-US" b="1" dirty="0" err="1"/>
              <a:t>Int</a:t>
            </a:r>
            <a:r>
              <a:rPr lang="en-US" b="1" dirty="0"/>
              <a:t> value "+</a:t>
            </a:r>
            <a:r>
              <a:rPr lang="en-US" b="1" dirty="0" err="1"/>
              <a:t>i</a:t>
            </a:r>
            <a:r>
              <a:rPr lang="en-US" b="1" dirty="0"/>
              <a:t>);  </a:t>
            </a:r>
            <a:endParaRPr dirty="0"/>
          </a:p>
          <a:p>
            <a:pPr marL="0" lvl="0" indent="0" algn="l" rtl="0">
              <a:lnSpc>
                <a:spcPct val="100000"/>
              </a:lnSpc>
              <a:spcBef>
                <a:spcPts val="900"/>
              </a:spcBef>
              <a:spcAft>
                <a:spcPts val="0"/>
              </a:spcAft>
              <a:buSzPct val="100000"/>
              <a:buNone/>
            </a:pPr>
            <a:r>
              <a:rPr lang="en-US" b="1" dirty="0"/>
              <a:t>    }  </a:t>
            </a:r>
            <a:endParaRPr dirty="0"/>
          </a:p>
          <a:p>
            <a:pPr marL="0" lvl="0" indent="0" algn="l" rtl="0">
              <a:lnSpc>
                <a:spcPct val="100000"/>
              </a:lnSpc>
              <a:spcBef>
                <a:spcPts val="900"/>
              </a:spcBef>
              <a:spcAft>
                <a:spcPts val="0"/>
              </a:spcAft>
              <a:buSzPct val="100000"/>
              <a:buNone/>
            </a:pPr>
            <a:r>
              <a:rPr lang="en-US" b="1" dirty="0"/>
              <a:t>} </a:t>
            </a:r>
            <a:endParaRPr dirty="0"/>
          </a:p>
          <a:p>
            <a:pPr marL="0" lvl="0" indent="0" algn="l" rtl="0">
              <a:lnSpc>
                <a:spcPct val="100000"/>
              </a:lnSpc>
              <a:spcBef>
                <a:spcPts val="900"/>
              </a:spcBef>
              <a:spcAft>
                <a:spcPts val="0"/>
              </a:spcAft>
              <a:buSzPct val="100000"/>
              <a:buNone/>
            </a:pPr>
            <a:r>
              <a:rPr lang="en-US" b="1" u="sng" dirty="0">
                <a:solidFill>
                  <a:srgbClr val="0070C0"/>
                </a:solidFill>
              </a:rPr>
              <a:t>Output:</a:t>
            </a:r>
            <a:endParaRPr dirty="0"/>
          </a:p>
          <a:p>
            <a:pPr marL="0" lvl="0" indent="0" algn="l" rtl="0">
              <a:lnSpc>
                <a:spcPct val="100000"/>
              </a:lnSpc>
              <a:spcBef>
                <a:spcPts val="900"/>
              </a:spcBef>
              <a:spcAft>
                <a:spcPts val="0"/>
              </a:spcAft>
              <a:buSzPct val="100000"/>
              <a:buNone/>
            </a:pPr>
            <a:r>
              <a:rPr lang="en-US" b="1" dirty="0">
                <a:solidFill>
                  <a:srgbClr val="0070C0"/>
                </a:solidFill>
              </a:rPr>
              <a:t>Double value 100.04</a:t>
            </a:r>
            <a:endParaRPr dirty="0"/>
          </a:p>
          <a:p>
            <a:pPr marL="0" lvl="0" indent="0" algn="l" rtl="0">
              <a:lnSpc>
                <a:spcPct val="100000"/>
              </a:lnSpc>
              <a:spcBef>
                <a:spcPts val="900"/>
              </a:spcBef>
              <a:spcAft>
                <a:spcPts val="0"/>
              </a:spcAft>
              <a:buSzPct val="100000"/>
              <a:buNone/>
            </a:pPr>
            <a:r>
              <a:rPr lang="en-US" b="1" dirty="0">
                <a:solidFill>
                  <a:srgbClr val="0070C0"/>
                </a:solidFill>
              </a:rPr>
              <a:t>Long value 100</a:t>
            </a:r>
            <a:endParaRPr dirty="0"/>
          </a:p>
          <a:p>
            <a:pPr marL="0" lvl="0" indent="0" algn="l" rtl="0">
              <a:lnSpc>
                <a:spcPct val="100000"/>
              </a:lnSpc>
              <a:spcBef>
                <a:spcPts val="900"/>
              </a:spcBef>
              <a:spcAft>
                <a:spcPts val="0"/>
              </a:spcAft>
              <a:buSzPct val="100000"/>
              <a:buNone/>
            </a:pPr>
            <a:r>
              <a:rPr lang="en-US" b="1" dirty="0" err="1">
                <a:solidFill>
                  <a:srgbClr val="0070C0"/>
                </a:solidFill>
              </a:rPr>
              <a:t>Int</a:t>
            </a:r>
            <a:r>
              <a:rPr lang="en-US" b="1" dirty="0">
                <a:solidFill>
                  <a:srgbClr val="0070C0"/>
                </a:solidFill>
              </a:rPr>
              <a:t> value 100</a:t>
            </a:r>
            <a:endParaRPr dirty="0"/>
          </a:p>
          <a:p>
            <a:pPr marL="182880" lvl="0" indent="-94297" algn="l" rtl="0">
              <a:lnSpc>
                <a:spcPct val="100000"/>
              </a:lnSpc>
              <a:spcBef>
                <a:spcPts val="900"/>
              </a:spcBef>
              <a:spcAft>
                <a:spcPts val="0"/>
              </a:spcAft>
              <a:buSzPct val="100000"/>
              <a:buNone/>
            </a:pPr>
            <a:endParaRP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92"/>
          <p:cNvSpPr txBox="1">
            <a:spLocks noGrp="1"/>
          </p:cNvSpPr>
          <p:nvPr>
            <p:ph type="title"/>
          </p:nvPr>
        </p:nvSpPr>
        <p:spPr>
          <a:xfrm>
            <a:off x="731520" y="381000"/>
            <a:ext cx="7680960" cy="533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THIS keyword</a:t>
            </a:r>
            <a:endParaRPr/>
          </a:p>
        </p:txBody>
      </p:sp>
      <p:sp>
        <p:nvSpPr>
          <p:cNvPr id="622" name="Google Shape;622;p92"/>
          <p:cNvSpPr txBox="1">
            <a:spLocks noGrp="1"/>
          </p:cNvSpPr>
          <p:nvPr>
            <p:ph type="body" idx="1"/>
          </p:nvPr>
        </p:nvSpPr>
        <p:spPr>
          <a:xfrm>
            <a:off x="731520" y="1219200"/>
            <a:ext cx="7680960" cy="4815840"/>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l" rtl="0">
              <a:lnSpc>
                <a:spcPct val="100000"/>
              </a:lnSpc>
              <a:spcBef>
                <a:spcPts val="0"/>
              </a:spcBef>
              <a:spcAft>
                <a:spcPts val="0"/>
              </a:spcAft>
              <a:buSzPct val="100000"/>
              <a:buChar char="◦"/>
            </a:pPr>
            <a:r>
              <a:rPr lang="en-US" b="1"/>
              <a:t>The this keyword refers to the current object in a method or constructor.</a:t>
            </a:r>
            <a:endParaRPr/>
          </a:p>
          <a:p>
            <a:pPr marL="182880" lvl="0" indent="-182880" algn="l" rtl="0">
              <a:lnSpc>
                <a:spcPct val="100000"/>
              </a:lnSpc>
              <a:spcBef>
                <a:spcPts val="900"/>
              </a:spcBef>
              <a:spcAft>
                <a:spcPts val="0"/>
              </a:spcAft>
              <a:buSzPct val="100000"/>
              <a:buChar char="◦"/>
            </a:pPr>
            <a:r>
              <a:rPr lang="en-US" b="1"/>
              <a:t>The most common use of the this keyword is to eliminate the confusion between class attributes and parameters with the same name .</a:t>
            </a:r>
            <a:endParaRPr/>
          </a:p>
          <a:p>
            <a:pPr marL="0" lvl="0" indent="0" algn="l" rtl="0">
              <a:lnSpc>
                <a:spcPct val="100000"/>
              </a:lnSpc>
              <a:spcBef>
                <a:spcPts val="900"/>
              </a:spcBef>
              <a:spcAft>
                <a:spcPts val="0"/>
              </a:spcAft>
              <a:buSzPct val="100000"/>
              <a:buNone/>
            </a:pPr>
            <a:r>
              <a:rPr lang="en-US" b="1">
                <a:solidFill>
                  <a:srgbClr val="FF0000"/>
                </a:solidFill>
              </a:rPr>
              <a:t>Box(double w, double h, double d) {</a:t>
            </a:r>
            <a:endParaRPr/>
          </a:p>
          <a:p>
            <a:pPr marL="0" lvl="0" indent="0" algn="l" rtl="0">
              <a:lnSpc>
                <a:spcPct val="100000"/>
              </a:lnSpc>
              <a:spcBef>
                <a:spcPts val="900"/>
              </a:spcBef>
              <a:spcAft>
                <a:spcPts val="0"/>
              </a:spcAft>
              <a:buSzPct val="100000"/>
              <a:buNone/>
            </a:pPr>
            <a:r>
              <a:rPr lang="en-US" b="1">
                <a:solidFill>
                  <a:srgbClr val="FF0000"/>
                </a:solidFill>
              </a:rPr>
              <a:t>this.width = w;</a:t>
            </a:r>
            <a:endParaRPr/>
          </a:p>
          <a:p>
            <a:pPr marL="0" lvl="0" indent="0" algn="l" rtl="0">
              <a:lnSpc>
                <a:spcPct val="100000"/>
              </a:lnSpc>
              <a:spcBef>
                <a:spcPts val="900"/>
              </a:spcBef>
              <a:spcAft>
                <a:spcPts val="0"/>
              </a:spcAft>
              <a:buSzPct val="100000"/>
              <a:buNone/>
            </a:pPr>
            <a:r>
              <a:rPr lang="en-US" b="1">
                <a:solidFill>
                  <a:srgbClr val="FF0000"/>
                </a:solidFill>
              </a:rPr>
              <a:t>this.height = h;</a:t>
            </a:r>
            <a:endParaRPr/>
          </a:p>
          <a:p>
            <a:pPr marL="0" lvl="0" indent="0" algn="l" rtl="0">
              <a:lnSpc>
                <a:spcPct val="100000"/>
              </a:lnSpc>
              <a:spcBef>
                <a:spcPts val="900"/>
              </a:spcBef>
              <a:spcAft>
                <a:spcPts val="0"/>
              </a:spcAft>
              <a:buSzPct val="100000"/>
              <a:buNone/>
            </a:pPr>
            <a:r>
              <a:rPr lang="en-US" b="1">
                <a:solidFill>
                  <a:srgbClr val="FF0000"/>
                </a:solidFill>
              </a:rPr>
              <a:t>this.depth = d;}</a:t>
            </a:r>
            <a:endParaRPr/>
          </a:p>
          <a:p>
            <a:pPr marL="0" lvl="0" indent="0" algn="l" rtl="0">
              <a:lnSpc>
                <a:spcPct val="100000"/>
              </a:lnSpc>
              <a:spcBef>
                <a:spcPts val="900"/>
              </a:spcBef>
              <a:spcAft>
                <a:spcPts val="0"/>
              </a:spcAft>
              <a:buSzPct val="100000"/>
              <a:buNone/>
            </a:pPr>
            <a:endParaRPr>
              <a:solidFill>
                <a:srgbClr val="FF0000"/>
              </a:solidFill>
            </a:endParaRPr>
          </a:p>
          <a:p>
            <a:pPr marL="0" lvl="0" indent="0" algn="l" rtl="0">
              <a:lnSpc>
                <a:spcPct val="100000"/>
              </a:lnSpc>
              <a:spcBef>
                <a:spcPts val="900"/>
              </a:spcBef>
              <a:spcAft>
                <a:spcPts val="0"/>
              </a:spcAft>
              <a:buSzPct val="100000"/>
              <a:buNone/>
            </a:pPr>
            <a:r>
              <a:rPr lang="en-US" b="1">
                <a:solidFill>
                  <a:srgbClr val="0070C0"/>
                </a:solidFill>
              </a:rPr>
              <a:t>// Use this to resolve name-space collisions.</a:t>
            </a:r>
            <a:endParaRPr/>
          </a:p>
          <a:p>
            <a:pPr marL="0" lvl="0" indent="0" algn="l" rtl="0">
              <a:lnSpc>
                <a:spcPct val="100000"/>
              </a:lnSpc>
              <a:spcBef>
                <a:spcPts val="900"/>
              </a:spcBef>
              <a:spcAft>
                <a:spcPts val="0"/>
              </a:spcAft>
              <a:buSzPct val="100000"/>
              <a:buNone/>
            </a:pPr>
            <a:r>
              <a:rPr lang="en-US" b="1">
                <a:solidFill>
                  <a:srgbClr val="0070C0"/>
                </a:solidFill>
              </a:rPr>
              <a:t>Box(double width, double height, double depth) {</a:t>
            </a:r>
            <a:endParaRPr/>
          </a:p>
          <a:p>
            <a:pPr marL="0" lvl="0" indent="0" algn="l" rtl="0">
              <a:lnSpc>
                <a:spcPct val="100000"/>
              </a:lnSpc>
              <a:spcBef>
                <a:spcPts val="900"/>
              </a:spcBef>
              <a:spcAft>
                <a:spcPts val="0"/>
              </a:spcAft>
              <a:buSzPct val="100000"/>
              <a:buNone/>
            </a:pPr>
            <a:r>
              <a:rPr lang="en-US" b="1">
                <a:solidFill>
                  <a:srgbClr val="0070C0"/>
                </a:solidFill>
              </a:rPr>
              <a:t>this.width = width;</a:t>
            </a:r>
            <a:endParaRPr/>
          </a:p>
          <a:p>
            <a:pPr marL="0" lvl="0" indent="0" algn="l" rtl="0">
              <a:lnSpc>
                <a:spcPct val="100000"/>
              </a:lnSpc>
              <a:spcBef>
                <a:spcPts val="900"/>
              </a:spcBef>
              <a:spcAft>
                <a:spcPts val="0"/>
              </a:spcAft>
              <a:buSzPct val="100000"/>
              <a:buNone/>
            </a:pPr>
            <a:r>
              <a:rPr lang="en-US" b="1">
                <a:solidFill>
                  <a:srgbClr val="0070C0"/>
                </a:solidFill>
              </a:rPr>
              <a:t>this.height = height;</a:t>
            </a:r>
            <a:endParaRPr/>
          </a:p>
          <a:p>
            <a:pPr marL="0" lvl="0" indent="0" algn="l" rtl="0">
              <a:lnSpc>
                <a:spcPct val="100000"/>
              </a:lnSpc>
              <a:spcBef>
                <a:spcPts val="900"/>
              </a:spcBef>
              <a:spcAft>
                <a:spcPts val="0"/>
              </a:spcAft>
              <a:buSzPct val="100000"/>
              <a:buNone/>
            </a:pPr>
            <a:r>
              <a:rPr lang="en-US" b="1">
                <a:solidFill>
                  <a:srgbClr val="0070C0"/>
                </a:solidFill>
              </a:rPr>
              <a:t>this.depth = depth;</a:t>
            </a:r>
            <a:endParaRPr/>
          </a:p>
          <a:p>
            <a:pPr marL="0" lvl="0" indent="0" algn="l" rtl="0">
              <a:lnSpc>
                <a:spcPct val="100000"/>
              </a:lnSpc>
              <a:spcBef>
                <a:spcPts val="900"/>
              </a:spcBef>
              <a:spcAft>
                <a:spcPts val="0"/>
              </a:spcAft>
              <a:buSzPct val="100000"/>
              <a:buNone/>
            </a:pPr>
            <a:r>
              <a:rPr lang="en-US" b="1">
                <a:solidFill>
                  <a:srgbClr val="0070C0"/>
                </a:solidFill>
              </a:rPr>
              <a:t>}</a:t>
            </a:r>
            <a:endParaRPr/>
          </a:p>
          <a:p>
            <a:pPr marL="0" lvl="0" indent="0" algn="l" rtl="0">
              <a:lnSpc>
                <a:spcPct val="100000"/>
              </a:lnSpc>
              <a:spcBef>
                <a:spcPts val="900"/>
              </a:spcBef>
              <a:spcAft>
                <a:spcPts val="0"/>
              </a:spcAft>
              <a:buSzPct val="100000"/>
              <a:buNone/>
            </a:pPr>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93"/>
          <p:cNvSpPr txBox="1">
            <a:spLocks noGrp="1"/>
          </p:cNvSpPr>
          <p:nvPr>
            <p:ph type="title"/>
          </p:nvPr>
        </p:nvSpPr>
        <p:spPr>
          <a:xfrm>
            <a:off x="457200" y="381000"/>
            <a:ext cx="7955280" cy="609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400"/>
              <a:buFont typeface="Arial"/>
              <a:buNone/>
            </a:pPr>
            <a:r>
              <a:rPr lang="en-US" sz="2400" b="1"/>
              <a:t>‘This’ to invoke current class constructor </a:t>
            </a:r>
            <a:endParaRPr sz="2400" b="1"/>
          </a:p>
        </p:txBody>
      </p:sp>
      <p:sp>
        <p:nvSpPr>
          <p:cNvPr id="628" name="Google Shape;628;p93"/>
          <p:cNvSpPr txBox="1">
            <a:spLocks noGrp="1"/>
          </p:cNvSpPr>
          <p:nvPr>
            <p:ph type="body" idx="1"/>
          </p:nvPr>
        </p:nvSpPr>
        <p:spPr>
          <a:xfrm>
            <a:off x="152400" y="1066800"/>
            <a:ext cx="4236720" cy="55626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100000"/>
              <a:buNone/>
            </a:pPr>
            <a:r>
              <a:rPr lang="en-US" b="1" dirty="0"/>
              <a:t>Class </a:t>
            </a:r>
            <a:r>
              <a:rPr lang="en-US" b="1" dirty="0" err="1"/>
              <a:t>ConstructorDemo</a:t>
            </a:r>
            <a:endParaRPr b="1" dirty="0"/>
          </a:p>
          <a:p>
            <a:pPr marL="0" lvl="0" indent="0" algn="l" rtl="0">
              <a:lnSpc>
                <a:spcPct val="100000"/>
              </a:lnSpc>
              <a:spcBef>
                <a:spcPts val="900"/>
              </a:spcBef>
              <a:spcAft>
                <a:spcPts val="0"/>
              </a:spcAft>
              <a:buSzPct val="100000"/>
              <a:buNone/>
            </a:pPr>
            <a:r>
              <a:rPr lang="en-US" b="1" dirty="0"/>
              <a:t>{ </a:t>
            </a:r>
            <a:endParaRPr dirty="0"/>
          </a:p>
          <a:p>
            <a:pPr marL="0" lvl="0" indent="0" algn="l" rtl="0">
              <a:lnSpc>
                <a:spcPct val="100000"/>
              </a:lnSpc>
              <a:spcBef>
                <a:spcPts val="900"/>
              </a:spcBef>
              <a:spcAft>
                <a:spcPts val="0"/>
              </a:spcAft>
              <a:buSzPct val="100000"/>
              <a:buNone/>
            </a:pPr>
            <a:r>
              <a:rPr lang="en-US" b="1" dirty="0"/>
              <a:t>    </a:t>
            </a:r>
            <a:r>
              <a:rPr lang="en-US" b="1" dirty="0" err="1"/>
              <a:t>int</a:t>
            </a:r>
            <a:r>
              <a:rPr lang="en-US" b="1" dirty="0"/>
              <a:t> a; </a:t>
            </a:r>
            <a:endParaRPr dirty="0"/>
          </a:p>
          <a:p>
            <a:pPr marL="0" lvl="0" indent="0" algn="l" rtl="0">
              <a:lnSpc>
                <a:spcPct val="100000"/>
              </a:lnSpc>
              <a:spcBef>
                <a:spcPts val="900"/>
              </a:spcBef>
              <a:spcAft>
                <a:spcPts val="0"/>
              </a:spcAft>
              <a:buSzPct val="100000"/>
              <a:buNone/>
            </a:pPr>
            <a:r>
              <a:rPr lang="en-US" b="1" dirty="0"/>
              <a:t>    </a:t>
            </a:r>
            <a:r>
              <a:rPr lang="en-US" b="1" dirty="0" err="1"/>
              <a:t>int</a:t>
            </a:r>
            <a:r>
              <a:rPr lang="en-US" b="1" dirty="0"/>
              <a:t> b; </a:t>
            </a:r>
            <a:endParaRPr dirty="0"/>
          </a:p>
          <a:p>
            <a:pPr marL="0" lvl="0" indent="0" algn="l" rtl="0">
              <a:lnSpc>
                <a:spcPct val="100000"/>
              </a:lnSpc>
              <a:spcBef>
                <a:spcPts val="900"/>
              </a:spcBef>
              <a:spcAft>
                <a:spcPts val="0"/>
              </a:spcAft>
              <a:buSzPct val="100000"/>
              <a:buNone/>
            </a:pPr>
            <a:r>
              <a:rPr lang="en-US" b="1" dirty="0">
                <a:solidFill>
                  <a:srgbClr val="FF0000"/>
                </a:solidFill>
              </a:rPr>
              <a:t>  //Default constructor </a:t>
            </a:r>
            <a:endParaRPr dirty="0">
              <a:solidFill>
                <a:srgbClr val="FF0000"/>
              </a:solidFill>
            </a:endParaRPr>
          </a:p>
          <a:p>
            <a:pPr marL="0" lvl="0" indent="0" algn="l" rtl="0">
              <a:lnSpc>
                <a:spcPct val="100000"/>
              </a:lnSpc>
              <a:spcBef>
                <a:spcPts val="900"/>
              </a:spcBef>
              <a:spcAft>
                <a:spcPts val="0"/>
              </a:spcAft>
              <a:buSzPct val="100000"/>
              <a:buNone/>
            </a:pPr>
            <a:r>
              <a:rPr lang="en-US" b="1" dirty="0"/>
              <a:t>    </a:t>
            </a:r>
            <a:r>
              <a:rPr lang="en-US" b="1" dirty="0" err="1"/>
              <a:t>ConstructorDemo</a:t>
            </a:r>
            <a:r>
              <a:rPr lang="en-US" b="1" dirty="0"/>
              <a:t>() </a:t>
            </a:r>
            <a:endParaRPr dirty="0"/>
          </a:p>
          <a:p>
            <a:pPr marL="0" lvl="0" indent="0" algn="l" rtl="0">
              <a:lnSpc>
                <a:spcPct val="100000"/>
              </a:lnSpc>
              <a:spcBef>
                <a:spcPts val="900"/>
              </a:spcBef>
              <a:spcAft>
                <a:spcPts val="0"/>
              </a:spcAft>
              <a:buSzPct val="100000"/>
              <a:buNone/>
            </a:pPr>
            <a:r>
              <a:rPr lang="en-US" b="1" dirty="0"/>
              <a:t>    {   </a:t>
            </a:r>
            <a:endParaRPr dirty="0"/>
          </a:p>
          <a:p>
            <a:pPr marL="0" lvl="0" indent="0" algn="l" rtl="0">
              <a:lnSpc>
                <a:spcPct val="100000"/>
              </a:lnSpc>
              <a:spcBef>
                <a:spcPts val="900"/>
              </a:spcBef>
              <a:spcAft>
                <a:spcPts val="0"/>
              </a:spcAft>
              <a:buSzPct val="100000"/>
              <a:buNone/>
            </a:pPr>
            <a:r>
              <a:rPr lang="en-US" b="1" dirty="0"/>
              <a:t>        this(10, 20); </a:t>
            </a:r>
            <a:endParaRPr dirty="0"/>
          </a:p>
          <a:p>
            <a:pPr marL="0" lvl="0" indent="0" algn="l" rtl="0">
              <a:lnSpc>
                <a:spcPct val="100000"/>
              </a:lnSpc>
              <a:spcBef>
                <a:spcPts val="900"/>
              </a:spcBef>
              <a:spcAft>
                <a:spcPts val="0"/>
              </a:spcAft>
              <a:buSzPct val="100000"/>
              <a:buNone/>
            </a:pPr>
            <a:r>
              <a:rPr lang="en-US" b="1" dirty="0" smtClean="0"/>
              <a:t> </a:t>
            </a:r>
            <a:r>
              <a:rPr lang="en-US" b="1" dirty="0" err="1"/>
              <a:t>System.out.println</a:t>
            </a:r>
            <a:r>
              <a:rPr lang="en-US" b="1" dirty="0"/>
              <a:t>("Inside  default constructor \n"); </a:t>
            </a:r>
            <a:endParaRPr dirty="0"/>
          </a:p>
          <a:p>
            <a:pPr marL="0" lvl="0" indent="0" algn="l" rtl="0">
              <a:lnSpc>
                <a:spcPct val="100000"/>
              </a:lnSpc>
              <a:spcBef>
                <a:spcPts val="900"/>
              </a:spcBef>
              <a:spcAft>
                <a:spcPts val="0"/>
              </a:spcAft>
              <a:buSzPct val="100000"/>
              <a:buNone/>
            </a:pPr>
            <a:r>
              <a:rPr lang="en-US" b="1" dirty="0"/>
              <a:t>    } </a:t>
            </a:r>
            <a:endParaRPr dirty="0"/>
          </a:p>
          <a:p>
            <a:pPr marL="0" lvl="0" indent="0" algn="l" rtl="0">
              <a:lnSpc>
                <a:spcPct val="100000"/>
              </a:lnSpc>
              <a:spcBef>
                <a:spcPts val="900"/>
              </a:spcBef>
              <a:spcAft>
                <a:spcPts val="0"/>
              </a:spcAft>
              <a:buSzPct val="100000"/>
              <a:buNone/>
            </a:pPr>
            <a:r>
              <a:rPr lang="en-US" b="1" dirty="0"/>
              <a:t>    </a:t>
            </a:r>
            <a:r>
              <a:rPr lang="en-US" b="1" dirty="0">
                <a:solidFill>
                  <a:srgbClr val="FF0000"/>
                </a:solidFill>
              </a:rPr>
              <a:t>//Parameterized constructor </a:t>
            </a:r>
            <a:endParaRPr dirty="0">
              <a:solidFill>
                <a:srgbClr val="FF0000"/>
              </a:solidFill>
            </a:endParaRPr>
          </a:p>
          <a:p>
            <a:pPr marL="0" lvl="0" indent="0" algn="l" rtl="0">
              <a:lnSpc>
                <a:spcPct val="100000"/>
              </a:lnSpc>
              <a:spcBef>
                <a:spcPts val="900"/>
              </a:spcBef>
              <a:spcAft>
                <a:spcPts val="0"/>
              </a:spcAft>
              <a:buSzPct val="100000"/>
              <a:buNone/>
            </a:pPr>
            <a:r>
              <a:rPr lang="en-US" b="1" dirty="0" err="1"/>
              <a:t>ConstructorDemo</a:t>
            </a:r>
            <a:r>
              <a:rPr lang="en-US" b="1" dirty="0"/>
              <a:t>(</a:t>
            </a:r>
            <a:r>
              <a:rPr lang="en-US" b="1" dirty="0" err="1"/>
              <a:t>int</a:t>
            </a:r>
            <a:r>
              <a:rPr lang="en-US" b="1" dirty="0"/>
              <a:t> a, </a:t>
            </a:r>
            <a:r>
              <a:rPr lang="en-US" b="1" dirty="0" err="1"/>
              <a:t>int</a:t>
            </a:r>
            <a:r>
              <a:rPr lang="en-US" b="1" dirty="0"/>
              <a:t> b) </a:t>
            </a:r>
            <a:endParaRPr dirty="0"/>
          </a:p>
          <a:p>
            <a:pPr marL="0" lvl="0" indent="0" algn="l" rtl="0">
              <a:lnSpc>
                <a:spcPct val="100000"/>
              </a:lnSpc>
              <a:spcBef>
                <a:spcPts val="900"/>
              </a:spcBef>
              <a:spcAft>
                <a:spcPts val="0"/>
              </a:spcAft>
              <a:buSzPct val="100000"/>
              <a:buNone/>
            </a:pPr>
            <a:r>
              <a:rPr lang="en-US" b="1" dirty="0"/>
              <a:t>    { </a:t>
            </a:r>
            <a:endParaRPr dirty="0"/>
          </a:p>
          <a:p>
            <a:pPr marL="0" lvl="0" indent="0" algn="l" rtl="0">
              <a:lnSpc>
                <a:spcPct val="100000"/>
              </a:lnSpc>
              <a:spcBef>
                <a:spcPts val="900"/>
              </a:spcBef>
              <a:spcAft>
                <a:spcPts val="0"/>
              </a:spcAft>
              <a:buSzPct val="100000"/>
              <a:buNone/>
            </a:pPr>
            <a:r>
              <a:rPr lang="en-US" b="1" dirty="0"/>
              <a:t>        </a:t>
            </a:r>
            <a:r>
              <a:rPr lang="en-US" b="1" dirty="0" err="1"/>
              <a:t>this.a</a:t>
            </a:r>
            <a:r>
              <a:rPr lang="en-US" b="1" dirty="0"/>
              <a:t> = a; </a:t>
            </a:r>
            <a:endParaRPr dirty="0"/>
          </a:p>
          <a:p>
            <a:pPr marL="0" lvl="0" indent="0" algn="l" rtl="0">
              <a:lnSpc>
                <a:spcPct val="100000"/>
              </a:lnSpc>
              <a:spcBef>
                <a:spcPts val="900"/>
              </a:spcBef>
              <a:spcAft>
                <a:spcPts val="0"/>
              </a:spcAft>
              <a:buSzPct val="100000"/>
              <a:buNone/>
            </a:pPr>
            <a:r>
              <a:rPr lang="en-US" b="1" dirty="0"/>
              <a:t>        </a:t>
            </a:r>
            <a:r>
              <a:rPr lang="en-US" b="1" dirty="0" err="1"/>
              <a:t>this.b</a:t>
            </a:r>
            <a:r>
              <a:rPr lang="en-US" b="1" dirty="0"/>
              <a:t> = b; </a:t>
            </a:r>
            <a:endParaRPr lang="en-US" dirty="0"/>
          </a:p>
          <a:p>
            <a:pPr marL="0" lvl="0" indent="0" algn="l" rtl="0">
              <a:lnSpc>
                <a:spcPct val="100000"/>
              </a:lnSpc>
              <a:spcBef>
                <a:spcPts val="900"/>
              </a:spcBef>
              <a:spcAft>
                <a:spcPts val="0"/>
              </a:spcAft>
              <a:buSzPct val="100000"/>
              <a:buNone/>
            </a:pPr>
            <a:r>
              <a:rPr lang="en-US" b="1" dirty="0" smtClean="0"/>
              <a:t> </a:t>
            </a:r>
            <a:r>
              <a:rPr lang="en-US" b="1" dirty="0" err="1"/>
              <a:t>System.out.println</a:t>
            </a:r>
            <a:r>
              <a:rPr lang="en-US" b="1" dirty="0"/>
              <a:t>("Inside parameterized constructor"); </a:t>
            </a:r>
            <a:endParaRPr dirty="0"/>
          </a:p>
          <a:p>
            <a:pPr marL="0" lvl="0" indent="0" algn="l" rtl="0">
              <a:lnSpc>
                <a:spcPct val="100000"/>
              </a:lnSpc>
              <a:spcBef>
                <a:spcPts val="900"/>
              </a:spcBef>
              <a:spcAft>
                <a:spcPts val="0"/>
              </a:spcAft>
              <a:buSzPct val="100000"/>
              <a:buNone/>
            </a:pPr>
            <a:r>
              <a:rPr lang="en-US" b="1" dirty="0"/>
              <a:t>    } </a:t>
            </a:r>
            <a:endParaRPr dirty="0"/>
          </a:p>
          <a:p>
            <a:pPr marL="0" lvl="0" indent="0" algn="l" rtl="0">
              <a:lnSpc>
                <a:spcPct val="100000"/>
              </a:lnSpc>
              <a:spcBef>
                <a:spcPts val="900"/>
              </a:spcBef>
              <a:spcAft>
                <a:spcPts val="0"/>
              </a:spcAft>
              <a:buSzPct val="100000"/>
              <a:buNone/>
            </a:pPr>
            <a:r>
              <a:rPr lang="en-US" b="1" dirty="0"/>
              <a:t>   </a:t>
            </a:r>
            <a:endParaRPr dirty="0"/>
          </a:p>
        </p:txBody>
      </p:sp>
      <p:sp>
        <p:nvSpPr>
          <p:cNvPr id="629" name="Google Shape;629;p93"/>
          <p:cNvSpPr txBox="1">
            <a:spLocks noGrp="1"/>
          </p:cNvSpPr>
          <p:nvPr>
            <p:ph type="body" idx="2"/>
          </p:nvPr>
        </p:nvSpPr>
        <p:spPr>
          <a:xfrm>
            <a:off x="4618182" y="1295399"/>
            <a:ext cx="4350327" cy="502227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ct val="100000"/>
              <a:buNone/>
            </a:pPr>
            <a:r>
              <a:rPr lang="en-US" sz="1400" b="1" dirty="0"/>
              <a:t>public static void main(String[] </a:t>
            </a:r>
            <a:r>
              <a:rPr lang="en-US" sz="1400" b="1" dirty="0" smtClean="0"/>
              <a:t> </a:t>
            </a:r>
            <a:r>
              <a:rPr lang="en-US" sz="1400" b="1" dirty="0" err="1" smtClean="0"/>
              <a:t>args</a:t>
            </a:r>
            <a:r>
              <a:rPr lang="en-US" sz="1400" b="1" dirty="0"/>
              <a:t>) </a:t>
            </a:r>
            <a:endParaRPr sz="1400" dirty="0"/>
          </a:p>
          <a:p>
            <a:pPr marL="0" lvl="0" indent="0" algn="l" rtl="0">
              <a:lnSpc>
                <a:spcPct val="100000"/>
              </a:lnSpc>
              <a:spcBef>
                <a:spcPts val="900"/>
              </a:spcBef>
              <a:spcAft>
                <a:spcPts val="0"/>
              </a:spcAft>
              <a:buSzPct val="100000"/>
              <a:buNone/>
            </a:pPr>
            <a:r>
              <a:rPr lang="en-US" sz="1400" b="1" dirty="0"/>
              <a:t>    { </a:t>
            </a:r>
            <a:endParaRPr sz="1400" dirty="0"/>
          </a:p>
          <a:p>
            <a:pPr marL="0" lvl="0" indent="0" algn="l" rtl="0">
              <a:lnSpc>
                <a:spcPct val="100000"/>
              </a:lnSpc>
              <a:spcBef>
                <a:spcPts val="900"/>
              </a:spcBef>
              <a:spcAft>
                <a:spcPts val="0"/>
              </a:spcAft>
              <a:buSzPct val="100000"/>
              <a:buNone/>
            </a:pPr>
            <a:r>
              <a:rPr lang="en-US" sz="1400" b="1" dirty="0" smtClean="0"/>
              <a:t> </a:t>
            </a:r>
            <a:r>
              <a:rPr lang="en-US" sz="1400" b="1" dirty="0" err="1"/>
              <a:t>ConstructorDemo</a:t>
            </a:r>
            <a:r>
              <a:rPr lang="en-US" sz="1400" b="1" dirty="0"/>
              <a:t> object = </a:t>
            </a:r>
            <a:r>
              <a:rPr lang="en-US" sz="1400" b="1" dirty="0" smtClean="0"/>
              <a:t>new </a:t>
            </a:r>
            <a:r>
              <a:rPr lang="en-US" sz="1400" b="1" dirty="0" err="1" smtClean="0"/>
              <a:t>ConstructorDemo</a:t>
            </a:r>
            <a:r>
              <a:rPr lang="en-US" sz="1400" b="1" dirty="0"/>
              <a:t>(); </a:t>
            </a:r>
            <a:endParaRPr sz="1400" dirty="0"/>
          </a:p>
          <a:p>
            <a:pPr marL="0" lvl="0" indent="0" algn="l" rtl="0">
              <a:lnSpc>
                <a:spcPct val="100000"/>
              </a:lnSpc>
              <a:spcBef>
                <a:spcPts val="900"/>
              </a:spcBef>
              <a:spcAft>
                <a:spcPts val="0"/>
              </a:spcAft>
              <a:buSzPct val="100000"/>
              <a:buNone/>
            </a:pPr>
            <a:r>
              <a:rPr lang="en-US" sz="1400" b="1" dirty="0"/>
              <a:t>    } </a:t>
            </a:r>
            <a:endParaRPr sz="1400" dirty="0"/>
          </a:p>
          <a:p>
            <a:pPr marL="0" lvl="0" indent="0" algn="l" rtl="0">
              <a:lnSpc>
                <a:spcPct val="100000"/>
              </a:lnSpc>
              <a:spcBef>
                <a:spcPts val="900"/>
              </a:spcBef>
              <a:spcAft>
                <a:spcPts val="0"/>
              </a:spcAft>
              <a:buSzPct val="100000"/>
              <a:buNone/>
            </a:pPr>
            <a:r>
              <a:rPr lang="en-US" sz="1400" b="1" dirty="0"/>
              <a:t>} </a:t>
            </a:r>
            <a:endParaRPr sz="1400" dirty="0"/>
          </a:p>
          <a:p>
            <a:pPr marL="0" lvl="0" indent="0" algn="l" rtl="0">
              <a:lnSpc>
                <a:spcPct val="100000"/>
              </a:lnSpc>
              <a:spcBef>
                <a:spcPts val="900"/>
              </a:spcBef>
              <a:spcAft>
                <a:spcPts val="0"/>
              </a:spcAft>
              <a:buSzPct val="100000"/>
              <a:buNone/>
            </a:pPr>
            <a:r>
              <a:rPr lang="en-US" sz="1400" b="1" dirty="0">
                <a:solidFill>
                  <a:srgbClr val="FF0000"/>
                </a:solidFill>
              </a:rPr>
              <a:t>Output:</a:t>
            </a:r>
            <a:endParaRPr sz="1400" dirty="0">
              <a:solidFill>
                <a:srgbClr val="FF0000"/>
              </a:solidFill>
            </a:endParaRPr>
          </a:p>
          <a:p>
            <a:pPr marL="0" lvl="0" indent="0" algn="l" rtl="0">
              <a:lnSpc>
                <a:spcPct val="100000"/>
              </a:lnSpc>
              <a:spcBef>
                <a:spcPts val="900"/>
              </a:spcBef>
              <a:spcAft>
                <a:spcPts val="0"/>
              </a:spcAft>
              <a:buSzPct val="100000"/>
              <a:buNone/>
            </a:pPr>
            <a:r>
              <a:rPr lang="en-US" sz="1400" b="1" dirty="0">
                <a:solidFill>
                  <a:srgbClr val="FF0000"/>
                </a:solidFill>
              </a:rPr>
              <a:t>Inside parameterized constructor</a:t>
            </a:r>
            <a:endParaRPr sz="1400" dirty="0">
              <a:solidFill>
                <a:srgbClr val="FF0000"/>
              </a:solidFill>
            </a:endParaRPr>
          </a:p>
          <a:p>
            <a:pPr marL="0" lvl="0" indent="0" algn="l" rtl="0">
              <a:lnSpc>
                <a:spcPct val="100000"/>
              </a:lnSpc>
              <a:spcBef>
                <a:spcPts val="900"/>
              </a:spcBef>
              <a:spcAft>
                <a:spcPts val="0"/>
              </a:spcAft>
              <a:buSzPct val="100000"/>
              <a:buNone/>
            </a:pPr>
            <a:r>
              <a:rPr lang="en-US" sz="1400" b="1" dirty="0">
                <a:solidFill>
                  <a:srgbClr val="FF0000"/>
                </a:solidFill>
              </a:rPr>
              <a:t>Inside  default constructor</a:t>
            </a:r>
            <a:endParaRPr sz="1400" dirty="0">
              <a:solidFill>
                <a:srgbClr val="FF0000"/>
              </a:solidFill>
            </a:endParaRPr>
          </a:p>
          <a:p>
            <a:pPr marL="182880" lvl="0" indent="-94297" algn="l" rtl="0">
              <a:lnSpc>
                <a:spcPct val="100000"/>
              </a:lnSpc>
              <a:spcBef>
                <a:spcPts val="900"/>
              </a:spcBef>
              <a:spcAft>
                <a:spcPts val="0"/>
              </a:spcAft>
              <a:buSzPct val="100000"/>
              <a:buNone/>
            </a:pPr>
            <a:endParaRP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94"/>
          <p:cNvSpPr txBox="1">
            <a:spLocks noGrp="1"/>
          </p:cNvSpPr>
          <p:nvPr>
            <p:ph type="title"/>
          </p:nvPr>
        </p:nvSpPr>
        <p:spPr>
          <a:xfrm>
            <a:off x="381000" y="304800"/>
            <a:ext cx="8534400" cy="685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r>
              <a:rPr lang="en-US" sz="2700"/>
              <a:t>Java code for using this to invoke current class method </a:t>
            </a:r>
            <a:r>
              <a:rPr lang="en-US"/>
              <a:t/>
            </a:r>
            <a:br>
              <a:rPr lang="en-US"/>
            </a:br>
            <a:endParaRPr/>
          </a:p>
        </p:txBody>
      </p:sp>
      <p:sp>
        <p:nvSpPr>
          <p:cNvPr id="635" name="Google Shape;635;p94"/>
          <p:cNvSpPr txBox="1">
            <a:spLocks noGrp="1"/>
          </p:cNvSpPr>
          <p:nvPr>
            <p:ph type="body" idx="1"/>
          </p:nvPr>
        </p:nvSpPr>
        <p:spPr>
          <a:xfrm>
            <a:off x="381000" y="762000"/>
            <a:ext cx="4008120" cy="52730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dirty="0"/>
              <a:t>class Test { </a:t>
            </a:r>
            <a:endParaRPr dirty="0"/>
          </a:p>
          <a:p>
            <a:pPr marL="0" lvl="0" indent="0" algn="l" rtl="0">
              <a:lnSpc>
                <a:spcPct val="100000"/>
              </a:lnSpc>
              <a:spcBef>
                <a:spcPts val="900"/>
              </a:spcBef>
              <a:spcAft>
                <a:spcPts val="0"/>
              </a:spcAft>
              <a:buSzPts val="1800"/>
              <a:buNone/>
            </a:pPr>
            <a:r>
              <a:rPr lang="en-US" dirty="0"/>
              <a:t>void display() </a:t>
            </a:r>
            <a:endParaRPr dirty="0"/>
          </a:p>
          <a:p>
            <a:pPr marL="0" lvl="0" indent="0" algn="l" rtl="0">
              <a:lnSpc>
                <a:spcPct val="100000"/>
              </a:lnSpc>
              <a:spcBef>
                <a:spcPts val="900"/>
              </a:spcBef>
              <a:spcAft>
                <a:spcPts val="0"/>
              </a:spcAft>
              <a:buSzPts val="1800"/>
              <a:buNone/>
            </a:pPr>
            <a:r>
              <a:rPr lang="en-US" dirty="0"/>
              <a:t>	{ </a:t>
            </a:r>
            <a:endParaRPr dirty="0"/>
          </a:p>
          <a:p>
            <a:pPr marL="0" lvl="0" indent="0" algn="l" rtl="0">
              <a:lnSpc>
                <a:spcPct val="100000"/>
              </a:lnSpc>
              <a:spcBef>
                <a:spcPts val="900"/>
              </a:spcBef>
              <a:spcAft>
                <a:spcPts val="0"/>
              </a:spcAft>
              <a:buSzPts val="1800"/>
              <a:buNone/>
            </a:pPr>
            <a:r>
              <a:rPr lang="en-US" dirty="0">
                <a:solidFill>
                  <a:srgbClr val="FF0000"/>
                </a:solidFill>
              </a:rPr>
              <a:t>// calling function show() </a:t>
            </a:r>
            <a:endParaRPr dirty="0">
              <a:solidFill>
                <a:srgbClr val="FF0000"/>
              </a:solidFill>
            </a:endParaRPr>
          </a:p>
          <a:p>
            <a:pPr marL="0" lvl="0" indent="0" algn="l" rtl="0">
              <a:lnSpc>
                <a:spcPct val="100000"/>
              </a:lnSpc>
              <a:spcBef>
                <a:spcPts val="900"/>
              </a:spcBef>
              <a:spcAft>
                <a:spcPts val="0"/>
              </a:spcAft>
              <a:buSzPts val="1800"/>
              <a:buNone/>
            </a:pPr>
            <a:r>
              <a:rPr lang="en-US" dirty="0" err="1"/>
              <a:t>this.show</a:t>
            </a:r>
            <a:r>
              <a:rPr lang="en-US" dirty="0"/>
              <a:t>(); </a:t>
            </a:r>
            <a:endParaRPr dirty="0"/>
          </a:p>
          <a:p>
            <a:pPr marL="0" lvl="0" indent="0" algn="l" rtl="0">
              <a:lnSpc>
                <a:spcPct val="100000"/>
              </a:lnSpc>
              <a:spcBef>
                <a:spcPts val="900"/>
              </a:spcBef>
              <a:spcAft>
                <a:spcPts val="0"/>
              </a:spcAft>
              <a:buSzPts val="1800"/>
              <a:buNone/>
            </a:pPr>
            <a:r>
              <a:rPr lang="en-US" dirty="0" err="1"/>
              <a:t>System.out.println</a:t>
            </a:r>
            <a:r>
              <a:rPr lang="en-US" dirty="0"/>
              <a:t>("Inside display function"); </a:t>
            </a:r>
            <a:endParaRPr dirty="0"/>
          </a:p>
          <a:p>
            <a:pPr marL="0" lvl="0" indent="0" algn="l" rtl="0">
              <a:lnSpc>
                <a:spcPct val="100000"/>
              </a:lnSpc>
              <a:spcBef>
                <a:spcPts val="900"/>
              </a:spcBef>
              <a:spcAft>
                <a:spcPts val="0"/>
              </a:spcAft>
              <a:buSzPts val="1800"/>
              <a:buNone/>
            </a:pPr>
            <a:r>
              <a:rPr lang="en-US" dirty="0"/>
              <a:t>	} </a:t>
            </a:r>
            <a:endParaRPr dirty="0"/>
          </a:p>
          <a:p>
            <a:pPr marL="0" lvl="0" indent="0" algn="l" rtl="0">
              <a:lnSpc>
                <a:spcPct val="100000"/>
              </a:lnSpc>
              <a:spcBef>
                <a:spcPts val="900"/>
              </a:spcBef>
              <a:spcAft>
                <a:spcPts val="0"/>
              </a:spcAft>
              <a:buSzPts val="1800"/>
              <a:buNone/>
            </a:pPr>
            <a:r>
              <a:rPr lang="en-US" dirty="0"/>
              <a:t>void show() { </a:t>
            </a:r>
            <a:endParaRPr dirty="0"/>
          </a:p>
          <a:p>
            <a:pPr marL="0" lvl="0" indent="0" algn="l" rtl="0">
              <a:lnSpc>
                <a:spcPct val="100000"/>
              </a:lnSpc>
              <a:spcBef>
                <a:spcPts val="900"/>
              </a:spcBef>
              <a:spcAft>
                <a:spcPts val="0"/>
              </a:spcAft>
              <a:buSzPts val="1800"/>
              <a:buNone/>
            </a:pPr>
            <a:r>
              <a:rPr lang="en-US" dirty="0" err="1"/>
              <a:t>System.out.println</a:t>
            </a:r>
            <a:r>
              <a:rPr lang="en-US" dirty="0"/>
              <a:t>("Inside show </a:t>
            </a:r>
            <a:r>
              <a:rPr lang="en-US" dirty="0" err="1"/>
              <a:t>funcion</a:t>
            </a:r>
            <a:r>
              <a:rPr lang="en-US" dirty="0"/>
              <a:t>"); </a:t>
            </a:r>
            <a:endParaRPr dirty="0"/>
          </a:p>
          <a:p>
            <a:pPr marL="0" lvl="0" indent="0" algn="l" rtl="0">
              <a:lnSpc>
                <a:spcPct val="100000"/>
              </a:lnSpc>
              <a:spcBef>
                <a:spcPts val="900"/>
              </a:spcBef>
              <a:spcAft>
                <a:spcPts val="0"/>
              </a:spcAft>
              <a:buSzPts val="1800"/>
              <a:buNone/>
            </a:pPr>
            <a:r>
              <a:rPr lang="en-US" dirty="0"/>
              <a:t>	} </a:t>
            </a:r>
            <a:endParaRPr dirty="0"/>
          </a:p>
          <a:p>
            <a:pPr marL="0" lvl="0" indent="0" algn="l" rtl="0">
              <a:lnSpc>
                <a:spcPct val="100000"/>
              </a:lnSpc>
              <a:spcBef>
                <a:spcPts val="900"/>
              </a:spcBef>
              <a:spcAft>
                <a:spcPts val="0"/>
              </a:spcAft>
              <a:buSzPts val="1800"/>
              <a:buNone/>
            </a:pPr>
            <a:r>
              <a:rPr lang="en-US" dirty="0"/>
              <a:t>	</a:t>
            </a:r>
            <a:endParaRPr dirty="0"/>
          </a:p>
          <a:p>
            <a:pPr marL="182880" lvl="0" indent="-68579" algn="l" rtl="0">
              <a:lnSpc>
                <a:spcPct val="100000"/>
              </a:lnSpc>
              <a:spcBef>
                <a:spcPts val="900"/>
              </a:spcBef>
              <a:spcAft>
                <a:spcPts val="0"/>
              </a:spcAft>
              <a:buSzPts val="1800"/>
              <a:buNone/>
            </a:pPr>
            <a:endParaRPr dirty="0"/>
          </a:p>
        </p:txBody>
      </p:sp>
      <p:sp>
        <p:nvSpPr>
          <p:cNvPr id="636" name="Google Shape;636;p94"/>
          <p:cNvSpPr txBox="1">
            <a:spLocks noGrp="1"/>
          </p:cNvSpPr>
          <p:nvPr>
            <p:ph type="body" idx="2"/>
          </p:nvPr>
        </p:nvSpPr>
        <p:spPr>
          <a:xfrm>
            <a:off x="4754880" y="1143000"/>
            <a:ext cx="3657600" cy="48920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dirty="0"/>
              <a:t>public static void main(String </a:t>
            </a:r>
            <a:r>
              <a:rPr lang="en-US" dirty="0" err="1"/>
              <a:t>args</a:t>
            </a:r>
            <a:r>
              <a:rPr lang="en-US" dirty="0"/>
              <a:t>[]) { </a:t>
            </a:r>
            <a:endParaRPr dirty="0"/>
          </a:p>
          <a:p>
            <a:pPr marL="0" lvl="0" indent="0" algn="l" rtl="0">
              <a:lnSpc>
                <a:spcPct val="100000"/>
              </a:lnSpc>
              <a:spcBef>
                <a:spcPts val="900"/>
              </a:spcBef>
              <a:spcAft>
                <a:spcPts val="0"/>
              </a:spcAft>
              <a:buSzPts val="1800"/>
              <a:buNone/>
            </a:pPr>
            <a:r>
              <a:rPr lang="en-US" dirty="0"/>
              <a:t>	Test t1 = new Test(); </a:t>
            </a:r>
            <a:endParaRPr dirty="0"/>
          </a:p>
          <a:p>
            <a:pPr marL="0" lvl="0" indent="0" algn="l" rtl="0">
              <a:lnSpc>
                <a:spcPct val="100000"/>
              </a:lnSpc>
              <a:spcBef>
                <a:spcPts val="900"/>
              </a:spcBef>
              <a:spcAft>
                <a:spcPts val="0"/>
              </a:spcAft>
              <a:buSzPts val="1800"/>
              <a:buNone/>
            </a:pPr>
            <a:r>
              <a:rPr lang="en-US" dirty="0"/>
              <a:t>		t1.display(); </a:t>
            </a:r>
            <a:endParaRPr dirty="0"/>
          </a:p>
          <a:p>
            <a:pPr marL="0" lvl="0" indent="0" algn="l" rtl="0">
              <a:lnSpc>
                <a:spcPct val="100000"/>
              </a:lnSpc>
              <a:spcBef>
                <a:spcPts val="900"/>
              </a:spcBef>
              <a:spcAft>
                <a:spcPts val="0"/>
              </a:spcAft>
              <a:buSzPts val="1800"/>
              <a:buNone/>
            </a:pPr>
            <a:r>
              <a:rPr lang="en-US" dirty="0"/>
              <a:t>	} </a:t>
            </a:r>
            <a:endParaRPr dirty="0"/>
          </a:p>
          <a:p>
            <a:pPr marL="0" lvl="0" indent="0" algn="l" rtl="0">
              <a:lnSpc>
                <a:spcPct val="100000"/>
              </a:lnSpc>
              <a:spcBef>
                <a:spcPts val="900"/>
              </a:spcBef>
              <a:spcAft>
                <a:spcPts val="0"/>
              </a:spcAft>
              <a:buSzPts val="1800"/>
              <a:buNone/>
            </a:pPr>
            <a:r>
              <a:rPr lang="en-US" dirty="0"/>
              <a:t>}</a:t>
            </a:r>
            <a:endParaRPr dirty="0"/>
          </a:p>
          <a:p>
            <a:pPr marL="0" lvl="0" indent="0" algn="l" rtl="0">
              <a:lnSpc>
                <a:spcPct val="100000"/>
              </a:lnSpc>
              <a:spcBef>
                <a:spcPts val="900"/>
              </a:spcBef>
              <a:spcAft>
                <a:spcPts val="0"/>
              </a:spcAft>
              <a:buSzPts val="1800"/>
              <a:buNone/>
            </a:pPr>
            <a:r>
              <a:rPr lang="en-US" dirty="0">
                <a:solidFill>
                  <a:srgbClr val="FF0000"/>
                </a:solidFill>
              </a:rPr>
              <a:t>Inside show </a:t>
            </a:r>
            <a:r>
              <a:rPr lang="en-US" dirty="0" err="1">
                <a:solidFill>
                  <a:srgbClr val="FF0000"/>
                </a:solidFill>
              </a:rPr>
              <a:t>funcion</a:t>
            </a:r>
            <a:endParaRPr dirty="0">
              <a:solidFill>
                <a:srgbClr val="FF0000"/>
              </a:solidFill>
            </a:endParaRPr>
          </a:p>
          <a:p>
            <a:pPr marL="0" lvl="0" indent="0" algn="l" rtl="0">
              <a:lnSpc>
                <a:spcPct val="100000"/>
              </a:lnSpc>
              <a:spcBef>
                <a:spcPts val="900"/>
              </a:spcBef>
              <a:spcAft>
                <a:spcPts val="0"/>
              </a:spcAft>
              <a:buSzPts val="1800"/>
              <a:buNone/>
            </a:pPr>
            <a:r>
              <a:rPr lang="en-US" dirty="0">
                <a:solidFill>
                  <a:srgbClr val="FF0000"/>
                </a:solidFill>
              </a:rPr>
              <a:t>Inside display function</a:t>
            </a:r>
            <a:endParaRPr dirty="0">
              <a:solidFill>
                <a:srgbClr val="FF0000"/>
              </a:solidFill>
            </a:endParaRPr>
          </a:p>
          <a:p>
            <a:pPr marL="182880" lvl="0" indent="-68579" algn="l" rtl="0">
              <a:lnSpc>
                <a:spcPct val="100000"/>
              </a:lnSpc>
              <a:spcBef>
                <a:spcPts val="90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95"/>
          <p:cNvSpPr txBox="1">
            <a:spLocks noGrp="1"/>
          </p:cNvSpPr>
          <p:nvPr>
            <p:ph type="title"/>
          </p:nvPr>
        </p:nvSpPr>
        <p:spPr>
          <a:xfrm>
            <a:off x="731520" y="228600"/>
            <a:ext cx="7680960" cy="5334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Garbage Collection</a:t>
            </a:r>
            <a:endParaRPr/>
          </a:p>
        </p:txBody>
      </p:sp>
      <p:sp>
        <p:nvSpPr>
          <p:cNvPr id="642" name="Google Shape;642;p95"/>
          <p:cNvSpPr txBox="1">
            <a:spLocks noGrp="1"/>
          </p:cNvSpPr>
          <p:nvPr>
            <p:ph type="body" idx="1"/>
          </p:nvPr>
        </p:nvSpPr>
        <p:spPr>
          <a:xfrm>
            <a:off x="304800" y="990600"/>
            <a:ext cx="8107680" cy="54864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dirty="0"/>
              <a:t>In java, garbage means unreferenced </a:t>
            </a:r>
            <a:r>
              <a:rPr lang="en-US" dirty="0" err="1"/>
              <a:t>objects.Garbage</a:t>
            </a:r>
            <a:r>
              <a:rPr lang="en-US" dirty="0"/>
              <a:t> Collection is process of reclaiming the runtime unused memory automatically. In other words, it is a way to destroy the unused objects.</a:t>
            </a:r>
            <a:endParaRPr dirty="0"/>
          </a:p>
          <a:p>
            <a:pPr marL="182880" lvl="0" indent="-182880" algn="l" rtl="0">
              <a:lnSpc>
                <a:spcPct val="100000"/>
              </a:lnSpc>
              <a:spcBef>
                <a:spcPts val="900"/>
              </a:spcBef>
              <a:spcAft>
                <a:spcPts val="0"/>
              </a:spcAft>
              <a:buSzPts val="1800"/>
              <a:buChar char="◦"/>
            </a:pPr>
            <a:r>
              <a:rPr lang="en-US" dirty="0"/>
              <a:t>To do so, we were using </a:t>
            </a:r>
            <a:r>
              <a:rPr lang="en-US" u="sng" dirty="0">
                <a:solidFill>
                  <a:srgbClr val="FF0000"/>
                </a:solidFill>
              </a:rPr>
              <a:t>free() </a:t>
            </a:r>
            <a:r>
              <a:rPr lang="en-US" dirty="0"/>
              <a:t>function in C language and </a:t>
            </a:r>
            <a:r>
              <a:rPr lang="en-US" u="sng" dirty="0">
                <a:solidFill>
                  <a:srgbClr val="FF0000"/>
                </a:solidFill>
              </a:rPr>
              <a:t>delete() </a:t>
            </a:r>
            <a:r>
              <a:rPr lang="en-US" dirty="0"/>
              <a:t>in C++. But, in java it is performed automatically. So, java provides better memory management.</a:t>
            </a:r>
            <a:endParaRPr dirty="0"/>
          </a:p>
          <a:p>
            <a:pPr marL="182880" lvl="0" indent="-182880" algn="l" rtl="0">
              <a:lnSpc>
                <a:spcPct val="100000"/>
              </a:lnSpc>
              <a:spcBef>
                <a:spcPts val="900"/>
              </a:spcBef>
              <a:spcAft>
                <a:spcPts val="0"/>
              </a:spcAft>
              <a:buSzPts val="1800"/>
              <a:buChar char="◦"/>
            </a:pPr>
            <a:r>
              <a:rPr lang="en-US" b="1" dirty="0"/>
              <a:t>Advantage of Garbage Collection</a:t>
            </a:r>
            <a:endParaRPr dirty="0"/>
          </a:p>
          <a:p>
            <a:pPr marL="182880" lvl="0" indent="-182880" algn="l" rtl="0">
              <a:lnSpc>
                <a:spcPct val="100000"/>
              </a:lnSpc>
              <a:spcBef>
                <a:spcPts val="900"/>
              </a:spcBef>
              <a:spcAft>
                <a:spcPts val="0"/>
              </a:spcAft>
              <a:buSzPts val="1800"/>
              <a:buChar char="◦"/>
            </a:pPr>
            <a:r>
              <a:rPr lang="en-US" dirty="0"/>
              <a:t>o	It makes java memory efficient because garbage collector removes the unreferenced objects from heap memory.</a:t>
            </a:r>
            <a:endParaRPr dirty="0"/>
          </a:p>
          <a:p>
            <a:pPr marL="182880" lvl="0" indent="-182880" algn="l" rtl="0">
              <a:lnSpc>
                <a:spcPct val="100000"/>
              </a:lnSpc>
              <a:spcBef>
                <a:spcPts val="900"/>
              </a:spcBef>
              <a:spcAft>
                <a:spcPts val="0"/>
              </a:spcAft>
              <a:buSzPts val="1800"/>
              <a:buChar char="◦"/>
            </a:pPr>
            <a:r>
              <a:rPr lang="en-US" dirty="0"/>
              <a:t>o	It is automatically done by the garbage collector(a part of JVM) so we don't need to make extra efforts.</a:t>
            </a:r>
            <a:endParaRPr dirty="0"/>
          </a:p>
          <a:p>
            <a:pPr marL="182880" lvl="0" indent="-182880" algn="l" rtl="0">
              <a:lnSpc>
                <a:spcPct val="100000"/>
              </a:lnSpc>
              <a:spcBef>
                <a:spcPts val="900"/>
              </a:spcBef>
              <a:spcAft>
                <a:spcPts val="0"/>
              </a:spcAft>
              <a:buSzPts val="1800"/>
              <a:buChar char="◦"/>
            </a:pPr>
            <a:r>
              <a:rPr lang="en-US" b="1" dirty="0"/>
              <a:t>How can an object be unreferenced?</a:t>
            </a:r>
            <a:endParaRPr dirty="0"/>
          </a:p>
          <a:p>
            <a:pPr marL="0" lvl="0" indent="0" algn="l" rtl="0">
              <a:lnSpc>
                <a:spcPct val="100000"/>
              </a:lnSpc>
              <a:spcBef>
                <a:spcPts val="900"/>
              </a:spcBef>
              <a:spcAft>
                <a:spcPts val="0"/>
              </a:spcAft>
              <a:buSzPts val="1800"/>
              <a:buNone/>
            </a:pPr>
            <a:endParaRPr b="1" dirty="0"/>
          </a:p>
          <a:p>
            <a:pPr marL="182880" lvl="0" indent="-182880" algn="l" rtl="0">
              <a:lnSpc>
                <a:spcPct val="100000"/>
              </a:lnSpc>
              <a:spcBef>
                <a:spcPts val="900"/>
              </a:spcBef>
              <a:spcAft>
                <a:spcPts val="0"/>
              </a:spcAft>
              <a:buSzPts val="1800"/>
              <a:buChar char="◦"/>
            </a:pPr>
            <a:r>
              <a:rPr lang="en-US" dirty="0"/>
              <a:t>o	By nulling the reference</a:t>
            </a:r>
            <a:endParaRPr dirty="0"/>
          </a:p>
          <a:p>
            <a:pPr marL="182880" lvl="0" indent="-182880" algn="l" rtl="0">
              <a:lnSpc>
                <a:spcPct val="100000"/>
              </a:lnSpc>
              <a:spcBef>
                <a:spcPts val="900"/>
              </a:spcBef>
              <a:spcAft>
                <a:spcPts val="0"/>
              </a:spcAft>
              <a:buSzPts val="1800"/>
              <a:buChar char="◦"/>
            </a:pPr>
            <a:r>
              <a:rPr lang="en-US" dirty="0"/>
              <a:t>o	By assigning a reference to another</a:t>
            </a:r>
            <a:endParaRPr dirty="0"/>
          </a:p>
          <a:p>
            <a:pPr marL="0" lvl="0" indent="0" algn="l" rtl="0">
              <a:lnSpc>
                <a:spcPct val="100000"/>
              </a:lnSpc>
              <a:spcBef>
                <a:spcPts val="900"/>
              </a:spcBef>
              <a:spcAft>
                <a:spcPts val="0"/>
              </a:spcAft>
              <a:buSzPts val="1800"/>
              <a:buNone/>
            </a:pPr>
            <a:endParaRP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96"/>
          <p:cNvSpPr txBox="1">
            <a:spLocks noGrp="1"/>
          </p:cNvSpPr>
          <p:nvPr>
            <p:ph type="title"/>
          </p:nvPr>
        </p:nvSpPr>
        <p:spPr>
          <a:xfrm>
            <a:off x="731520" y="304800"/>
            <a:ext cx="7680960" cy="51816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Garbage Collection</a:t>
            </a:r>
            <a:endParaRPr/>
          </a:p>
        </p:txBody>
      </p:sp>
      <p:sp>
        <p:nvSpPr>
          <p:cNvPr id="648" name="Google Shape;648;p96"/>
          <p:cNvSpPr txBox="1">
            <a:spLocks noGrp="1"/>
          </p:cNvSpPr>
          <p:nvPr>
            <p:ph type="body" idx="1"/>
          </p:nvPr>
        </p:nvSpPr>
        <p:spPr>
          <a:xfrm>
            <a:off x="152400" y="990600"/>
            <a:ext cx="4236720" cy="5562600"/>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l" rtl="0">
              <a:lnSpc>
                <a:spcPct val="100000"/>
              </a:lnSpc>
              <a:spcBef>
                <a:spcPts val="0"/>
              </a:spcBef>
              <a:spcAft>
                <a:spcPts val="0"/>
              </a:spcAft>
              <a:buSzPct val="100000"/>
              <a:buChar char="◦"/>
            </a:pPr>
            <a:r>
              <a:rPr lang="en-US" b="1" dirty="0"/>
              <a:t>finalize() method</a:t>
            </a:r>
            <a:endParaRPr dirty="0"/>
          </a:p>
          <a:p>
            <a:pPr marL="182880" lvl="0" indent="-182880" algn="l" rtl="0">
              <a:lnSpc>
                <a:spcPct val="100000"/>
              </a:lnSpc>
              <a:spcBef>
                <a:spcPts val="900"/>
              </a:spcBef>
              <a:spcAft>
                <a:spcPts val="0"/>
              </a:spcAft>
              <a:buSzPct val="100000"/>
              <a:buChar char="◦"/>
            </a:pPr>
            <a:r>
              <a:rPr lang="en-US" dirty="0"/>
              <a:t>The finalize() method is invoked each time before the object is garbage collected. This method can be used to perform cleanup processing. This method is defined in </a:t>
            </a:r>
            <a:r>
              <a:rPr lang="en-US" u="sng" dirty="0">
                <a:solidFill>
                  <a:srgbClr val="FF0000"/>
                </a:solidFill>
              </a:rPr>
              <a:t>Object class </a:t>
            </a:r>
            <a:r>
              <a:rPr lang="en-US" dirty="0"/>
              <a:t>as:</a:t>
            </a:r>
            <a:endParaRPr dirty="0"/>
          </a:p>
          <a:p>
            <a:pPr marL="182880" lvl="0" indent="-182880" algn="l" rtl="0">
              <a:lnSpc>
                <a:spcPct val="100000"/>
              </a:lnSpc>
              <a:spcBef>
                <a:spcPts val="900"/>
              </a:spcBef>
              <a:spcAft>
                <a:spcPts val="0"/>
              </a:spcAft>
              <a:buSzPct val="100000"/>
              <a:buChar char="◦"/>
            </a:pPr>
            <a:r>
              <a:rPr lang="en-US" b="1" dirty="0">
                <a:solidFill>
                  <a:srgbClr val="0070C0"/>
                </a:solidFill>
              </a:rPr>
              <a:t> void finalize() { } </a:t>
            </a:r>
            <a:endParaRPr dirty="0"/>
          </a:p>
          <a:p>
            <a:pPr marL="182880" lvl="0" indent="-182880" algn="l" rtl="0">
              <a:lnSpc>
                <a:spcPct val="100000"/>
              </a:lnSpc>
              <a:spcBef>
                <a:spcPts val="900"/>
              </a:spcBef>
              <a:spcAft>
                <a:spcPts val="0"/>
              </a:spcAft>
              <a:buSzPct val="100000"/>
              <a:buChar char="◦"/>
            </a:pPr>
            <a:r>
              <a:rPr lang="en-US" b="1" dirty="0" err="1"/>
              <a:t>gc</a:t>
            </a:r>
            <a:r>
              <a:rPr lang="en-US" b="1" dirty="0"/>
              <a:t>() method</a:t>
            </a:r>
            <a:endParaRPr dirty="0"/>
          </a:p>
          <a:p>
            <a:pPr marL="182880" lvl="0" indent="-182880" algn="l" rtl="0">
              <a:lnSpc>
                <a:spcPct val="100000"/>
              </a:lnSpc>
              <a:spcBef>
                <a:spcPts val="900"/>
              </a:spcBef>
              <a:spcAft>
                <a:spcPts val="0"/>
              </a:spcAft>
              <a:buSzPct val="100000"/>
              <a:buChar char="◦"/>
            </a:pPr>
            <a:r>
              <a:rPr lang="en-US" dirty="0"/>
              <a:t>found in </a:t>
            </a:r>
            <a:r>
              <a:rPr lang="en-US" u="sng" dirty="0">
                <a:solidFill>
                  <a:srgbClr val="FF0000"/>
                </a:solidFill>
              </a:rPr>
              <a:t>System and Runtime </a:t>
            </a:r>
            <a:r>
              <a:rPr lang="en-US" dirty="0"/>
              <a:t>classes.</a:t>
            </a:r>
            <a:endParaRPr dirty="0"/>
          </a:p>
          <a:p>
            <a:pPr marL="182880" lvl="0" indent="-182880" algn="l" rtl="0">
              <a:lnSpc>
                <a:spcPct val="100000"/>
              </a:lnSpc>
              <a:spcBef>
                <a:spcPts val="900"/>
              </a:spcBef>
              <a:spcAft>
                <a:spcPts val="0"/>
              </a:spcAft>
              <a:buSzPct val="100000"/>
              <a:buChar char="◦"/>
            </a:pPr>
            <a:r>
              <a:rPr lang="en-US" dirty="0"/>
              <a:t> </a:t>
            </a:r>
            <a:r>
              <a:rPr lang="en-US" b="1" dirty="0">
                <a:solidFill>
                  <a:srgbClr val="0070C0"/>
                </a:solidFill>
              </a:rPr>
              <a:t>public static void </a:t>
            </a:r>
            <a:r>
              <a:rPr lang="en-US" b="1" dirty="0" err="1">
                <a:solidFill>
                  <a:srgbClr val="0070C0"/>
                </a:solidFill>
              </a:rPr>
              <a:t>gc</a:t>
            </a:r>
            <a:r>
              <a:rPr lang="en-US" b="1" dirty="0">
                <a:solidFill>
                  <a:srgbClr val="0070C0"/>
                </a:solidFill>
              </a:rPr>
              <a:t>(){ }  </a:t>
            </a:r>
            <a:endParaRPr dirty="0"/>
          </a:p>
          <a:p>
            <a:pPr marL="0" lvl="0" indent="0" algn="l" rtl="0">
              <a:lnSpc>
                <a:spcPct val="100000"/>
              </a:lnSpc>
              <a:spcBef>
                <a:spcPts val="900"/>
              </a:spcBef>
              <a:spcAft>
                <a:spcPts val="0"/>
              </a:spcAft>
              <a:buSzPct val="100000"/>
              <a:buNone/>
            </a:pPr>
            <a:r>
              <a:rPr lang="en-US" b="1" dirty="0"/>
              <a:t>Simple Example of garbage collection in java</a:t>
            </a:r>
            <a:endParaRPr dirty="0"/>
          </a:p>
          <a:p>
            <a:pPr marL="0" lvl="0" indent="0" algn="l" rtl="0">
              <a:lnSpc>
                <a:spcPct val="100000"/>
              </a:lnSpc>
              <a:spcBef>
                <a:spcPts val="900"/>
              </a:spcBef>
              <a:spcAft>
                <a:spcPts val="0"/>
              </a:spcAft>
              <a:buSzPct val="100000"/>
              <a:buNone/>
            </a:pPr>
            <a:r>
              <a:rPr lang="en-US" dirty="0"/>
              <a:t>public class TestGarbage1{  </a:t>
            </a:r>
            <a:endParaRPr dirty="0"/>
          </a:p>
          <a:p>
            <a:pPr marL="0" lvl="0" indent="0" algn="l" rtl="0">
              <a:lnSpc>
                <a:spcPct val="100000"/>
              </a:lnSpc>
              <a:spcBef>
                <a:spcPts val="900"/>
              </a:spcBef>
              <a:spcAft>
                <a:spcPts val="0"/>
              </a:spcAft>
              <a:buSzPct val="100000"/>
              <a:buNone/>
            </a:pPr>
            <a:r>
              <a:rPr lang="en-US" dirty="0"/>
              <a:t>public void finalize()</a:t>
            </a:r>
            <a:endParaRPr dirty="0"/>
          </a:p>
          <a:p>
            <a:pPr marL="0" lvl="0" indent="0" algn="l" rtl="0">
              <a:lnSpc>
                <a:spcPct val="100000"/>
              </a:lnSpc>
              <a:spcBef>
                <a:spcPts val="900"/>
              </a:spcBef>
              <a:spcAft>
                <a:spcPts val="0"/>
              </a:spcAft>
              <a:buSzPct val="100000"/>
              <a:buNone/>
            </a:pPr>
            <a:r>
              <a:rPr lang="en-US" dirty="0"/>
              <a:t>{</a:t>
            </a:r>
            <a:endParaRPr dirty="0"/>
          </a:p>
          <a:p>
            <a:pPr marL="0" lvl="0" indent="0" algn="l" rtl="0">
              <a:lnSpc>
                <a:spcPct val="100000"/>
              </a:lnSpc>
              <a:spcBef>
                <a:spcPts val="900"/>
              </a:spcBef>
              <a:spcAft>
                <a:spcPts val="0"/>
              </a:spcAft>
              <a:buSzPct val="100000"/>
              <a:buNone/>
            </a:pPr>
            <a:r>
              <a:rPr lang="en-US" dirty="0" err="1"/>
              <a:t>System.out.println</a:t>
            </a:r>
            <a:r>
              <a:rPr lang="en-US" dirty="0"/>
              <a:t>("object is garbage collected");} </a:t>
            </a:r>
            <a:endParaRPr dirty="0"/>
          </a:p>
          <a:p>
            <a:pPr marL="182880" lvl="0" indent="-77152" algn="l" rtl="0">
              <a:lnSpc>
                <a:spcPct val="100000"/>
              </a:lnSpc>
              <a:spcBef>
                <a:spcPts val="900"/>
              </a:spcBef>
              <a:spcAft>
                <a:spcPts val="0"/>
              </a:spcAft>
              <a:buSzPct val="100000"/>
              <a:buNone/>
            </a:pPr>
            <a:endParaRPr b="1" dirty="0">
              <a:solidFill>
                <a:srgbClr val="0070C0"/>
              </a:solidFill>
            </a:endParaRPr>
          </a:p>
        </p:txBody>
      </p:sp>
      <p:sp>
        <p:nvSpPr>
          <p:cNvPr id="649" name="Google Shape;649;p96"/>
          <p:cNvSpPr txBox="1">
            <a:spLocks noGrp="1"/>
          </p:cNvSpPr>
          <p:nvPr>
            <p:ph type="body" idx="2"/>
          </p:nvPr>
        </p:nvSpPr>
        <p:spPr>
          <a:xfrm>
            <a:off x="4389120" y="990600"/>
            <a:ext cx="4450080" cy="50444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ct val="100000"/>
              <a:buNone/>
            </a:pPr>
            <a:r>
              <a:rPr lang="en-US" dirty="0"/>
              <a:t> public static void main(String </a:t>
            </a:r>
            <a:r>
              <a:rPr lang="en-US" dirty="0" err="1"/>
              <a:t>args</a:t>
            </a:r>
            <a:r>
              <a:rPr lang="en-US" dirty="0"/>
              <a:t>[]){  </a:t>
            </a:r>
            <a:endParaRPr dirty="0"/>
          </a:p>
          <a:p>
            <a:pPr marL="0" lvl="0" indent="0" algn="l" rtl="0">
              <a:lnSpc>
                <a:spcPct val="100000"/>
              </a:lnSpc>
              <a:spcBef>
                <a:spcPts val="900"/>
              </a:spcBef>
              <a:spcAft>
                <a:spcPts val="0"/>
              </a:spcAft>
              <a:buSzPct val="100000"/>
              <a:buNone/>
            </a:pPr>
            <a:r>
              <a:rPr lang="en-US" dirty="0"/>
              <a:t>  TestGarbage1 s1=new TestGarbage1();  </a:t>
            </a:r>
            <a:endParaRPr dirty="0"/>
          </a:p>
          <a:p>
            <a:pPr marL="0" lvl="0" indent="0" algn="l" rtl="0">
              <a:lnSpc>
                <a:spcPct val="100000"/>
              </a:lnSpc>
              <a:spcBef>
                <a:spcPts val="900"/>
              </a:spcBef>
              <a:spcAft>
                <a:spcPts val="0"/>
              </a:spcAft>
              <a:buSzPct val="100000"/>
              <a:buNone/>
            </a:pPr>
            <a:r>
              <a:rPr lang="en-US" dirty="0"/>
              <a:t> TestGarbage1 s2=new TestGarbage1();  </a:t>
            </a:r>
            <a:endParaRPr dirty="0"/>
          </a:p>
          <a:p>
            <a:pPr marL="0" lvl="0" indent="0" algn="l" rtl="0">
              <a:lnSpc>
                <a:spcPct val="100000"/>
              </a:lnSpc>
              <a:spcBef>
                <a:spcPts val="900"/>
              </a:spcBef>
              <a:spcAft>
                <a:spcPts val="0"/>
              </a:spcAft>
              <a:buSzPct val="100000"/>
              <a:buNone/>
            </a:pPr>
            <a:r>
              <a:rPr lang="en-US" dirty="0"/>
              <a:t>                s1=null;  </a:t>
            </a:r>
            <a:endParaRPr dirty="0"/>
          </a:p>
          <a:p>
            <a:pPr marL="0" lvl="0" indent="0" algn="l" rtl="0">
              <a:lnSpc>
                <a:spcPct val="100000"/>
              </a:lnSpc>
              <a:spcBef>
                <a:spcPts val="900"/>
              </a:spcBef>
              <a:spcAft>
                <a:spcPts val="0"/>
              </a:spcAft>
              <a:buSzPct val="100000"/>
              <a:buNone/>
            </a:pPr>
            <a:r>
              <a:rPr lang="en-US" dirty="0"/>
              <a:t>	  s2=null;  </a:t>
            </a:r>
            <a:endParaRPr dirty="0"/>
          </a:p>
          <a:p>
            <a:pPr marL="0" lvl="0" indent="0" algn="l" rtl="0">
              <a:lnSpc>
                <a:spcPct val="100000"/>
              </a:lnSpc>
              <a:spcBef>
                <a:spcPts val="900"/>
              </a:spcBef>
              <a:spcAft>
                <a:spcPts val="0"/>
              </a:spcAft>
              <a:buSzPct val="100000"/>
              <a:buNone/>
            </a:pPr>
            <a:r>
              <a:rPr lang="en-US" dirty="0"/>
              <a:t>	  </a:t>
            </a:r>
            <a:r>
              <a:rPr lang="en-US" dirty="0" err="1"/>
              <a:t>System.gc</a:t>
            </a:r>
            <a:r>
              <a:rPr lang="en-US" dirty="0"/>
              <a:t>();  </a:t>
            </a:r>
            <a:endParaRPr lang="en-US" dirty="0" smtClean="0"/>
          </a:p>
          <a:p>
            <a:pPr marL="0" lvl="0" indent="0" algn="l" rtl="0">
              <a:lnSpc>
                <a:spcPct val="100000"/>
              </a:lnSpc>
              <a:spcBef>
                <a:spcPts val="900"/>
              </a:spcBef>
              <a:spcAft>
                <a:spcPts val="0"/>
              </a:spcAft>
              <a:buSzPct val="100000"/>
              <a:buNone/>
            </a:pPr>
            <a:r>
              <a:rPr lang="en-US" dirty="0" smtClean="0">
                <a:solidFill>
                  <a:schemeClr val="accent1">
                    <a:lumMod val="75000"/>
                  </a:schemeClr>
                </a:solidFill>
              </a:rPr>
              <a:t>                     //s1=s2 ;</a:t>
            </a:r>
            <a:endParaRPr dirty="0">
              <a:solidFill>
                <a:schemeClr val="accent1">
                  <a:lumMod val="75000"/>
                </a:schemeClr>
              </a:solidFill>
            </a:endParaRPr>
          </a:p>
          <a:p>
            <a:pPr marL="0" lvl="0" indent="0" algn="l" rtl="0">
              <a:lnSpc>
                <a:spcPct val="100000"/>
              </a:lnSpc>
              <a:spcBef>
                <a:spcPts val="900"/>
              </a:spcBef>
              <a:spcAft>
                <a:spcPts val="0"/>
              </a:spcAft>
              <a:buSzPct val="100000"/>
              <a:buNone/>
            </a:pPr>
            <a:r>
              <a:rPr lang="en-US" dirty="0"/>
              <a:t>	 }  </a:t>
            </a:r>
            <a:endParaRPr dirty="0"/>
          </a:p>
          <a:p>
            <a:pPr marL="0" lvl="0" indent="0" algn="l" rtl="0">
              <a:lnSpc>
                <a:spcPct val="100000"/>
              </a:lnSpc>
              <a:spcBef>
                <a:spcPts val="900"/>
              </a:spcBef>
              <a:spcAft>
                <a:spcPts val="0"/>
              </a:spcAft>
              <a:buSzPct val="100000"/>
              <a:buNone/>
            </a:pPr>
            <a:r>
              <a:rPr lang="en-US" dirty="0"/>
              <a:t>	}  </a:t>
            </a:r>
            <a:endParaRPr dirty="0"/>
          </a:p>
          <a:p>
            <a:pPr marL="0" lvl="0" indent="0" algn="l" rtl="0">
              <a:lnSpc>
                <a:spcPct val="100000"/>
              </a:lnSpc>
              <a:spcBef>
                <a:spcPts val="900"/>
              </a:spcBef>
              <a:spcAft>
                <a:spcPts val="0"/>
              </a:spcAft>
              <a:buSzPct val="100000"/>
              <a:buNone/>
            </a:pPr>
            <a:r>
              <a:rPr lang="en-US" dirty="0" smtClean="0"/>
              <a:t>Output:</a:t>
            </a:r>
            <a:endParaRPr dirty="0"/>
          </a:p>
          <a:p>
            <a:pPr marL="0" lvl="0" indent="0" algn="l" rtl="0">
              <a:lnSpc>
                <a:spcPct val="100000"/>
              </a:lnSpc>
              <a:spcBef>
                <a:spcPts val="900"/>
              </a:spcBef>
              <a:spcAft>
                <a:spcPts val="0"/>
              </a:spcAft>
              <a:buSzPct val="100000"/>
              <a:buNone/>
            </a:pPr>
            <a:r>
              <a:rPr lang="en-US" dirty="0">
                <a:solidFill>
                  <a:srgbClr val="FF0000"/>
                </a:solidFill>
              </a:rPr>
              <a:t>       object is garbage collected</a:t>
            </a:r>
            <a:endParaRPr dirty="0">
              <a:solidFill>
                <a:srgbClr val="FF0000"/>
              </a:solidFill>
            </a:endParaRPr>
          </a:p>
          <a:p>
            <a:pPr marL="0" lvl="0" indent="0" algn="l" rtl="0">
              <a:lnSpc>
                <a:spcPct val="100000"/>
              </a:lnSpc>
              <a:spcBef>
                <a:spcPts val="900"/>
              </a:spcBef>
              <a:spcAft>
                <a:spcPts val="0"/>
              </a:spcAft>
              <a:buSzPct val="100000"/>
              <a:buNone/>
            </a:pPr>
            <a:r>
              <a:rPr lang="en-US" dirty="0">
                <a:solidFill>
                  <a:srgbClr val="FF0000"/>
                </a:solidFill>
              </a:rPr>
              <a:t>       object is garbage collected</a:t>
            </a:r>
            <a:endParaRPr dirty="0">
              <a:solidFill>
                <a:srgbClr val="FF0000"/>
              </a:solidFill>
            </a:endParaRPr>
          </a:p>
          <a:p>
            <a:pPr marL="182880" lvl="0" indent="-77152" algn="l" rtl="0">
              <a:lnSpc>
                <a:spcPct val="100000"/>
              </a:lnSpc>
              <a:spcBef>
                <a:spcPts val="900"/>
              </a:spcBef>
              <a:spcAft>
                <a:spcPts val="0"/>
              </a:spcAft>
              <a:buSzPct val="100000"/>
              <a:buNone/>
            </a:pPr>
            <a:endParaRPr dirty="0"/>
          </a:p>
          <a:p>
            <a:pPr marL="182880" lvl="0" indent="-77152" algn="l" rtl="0">
              <a:lnSpc>
                <a:spcPct val="100000"/>
              </a:lnSpc>
              <a:spcBef>
                <a:spcPts val="900"/>
              </a:spcBef>
              <a:spcAft>
                <a:spcPts val="0"/>
              </a:spcAft>
              <a:buSzPct val="100000"/>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731520" y="642594"/>
            <a:ext cx="7680960" cy="6528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000"/>
              <a:buFont typeface="Arial"/>
              <a:buNone/>
            </a:pPr>
            <a:r>
              <a:rPr lang="en-US"/>
              <a:t>Message Passing</a:t>
            </a:r>
            <a:endParaRPr/>
          </a:p>
        </p:txBody>
      </p:sp>
      <p:sp>
        <p:nvSpPr>
          <p:cNvPr id="153" name="Google Shape;153;p20"/>
          <p:cNvSpPr txBox="1">
            <a:spLocks noGrp="1"/>
          </p:cNvSpPr>
          <p:nvPr>
            <p:ph type="body" idx="1"/>
          </p:nvPr>
        </p:nvSpPr>
        <p:spPr>
          <a:xfrm>
            <a:off x="731520" y="1295400"/>
            <a:ext cx="7680960" cy="47396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endParaRPr/>
          </a:p>
          <a:p>
            <a:pPr marL="182880" lvl="0" indent="-182880" algn="l" rtl="0">
              <a:lnSpc>
                <a:spcPct val="100000"/>
              </a:lnSpc>
              <a:spcBef>
                <a:spcPts val="900"/>
              </a:spcBef>
              <a:spcAft>
                <a:spcPts val="0"/>
              </a:spcAft>
              <a:buSzPts val="1800"/>
              <a:buChar char="◦"/>
            </a:pPr>
            <a:r>
              <a:rPr lang="en-US"/>
              <a:t>Objects communicate with one another by sending and receiving information to each other. </a:t>
            </a:r>
            <a:endParaRPr/>
          </a:p>
          <a:p>
            <a:pPr marL="182880" lvl="0" indent="-182880" algn="l" rtl="0">
              <a:lnSpc>
                <a:spcPct val="100000"/>
              </a:lnSpc>
              <a:spcBef>
                <a:spcPts val="900"/>
              </a:spcBef>
              <a:spcAft>
                <a:spcPts val="0"/>
              </a:spcAft>
              <a:buSzPts val="1800"/>
              <a:buChar char="◦"/>
            </a:pPr>
            <a:r>
              <a:rPr lang="en-US"/>
              <a:t>A message for an object is a request for execution of a procedure.</a:t>
            </a:r>
            <a:endParaRPr/>
          </a:p>
          <a:p>
            <a:pPr marL="182880" lvl="0" indent="-68579" algn="l" rtl="0">
              <a:lnSpc>
                <a:spcPct val="100000"/>
              </a:lnSpc>
              <a:spcBef>
                <a:spcPts val="900"/>
              </a:spcBef>
              <a:spcAft>
                <a:spcPts val="0"/>
              </a:spcAft>
              <a:buSzPts val="1800"/>
              <a:buNone/>
            </a:pPr>
            <a:endParaRPr/>
          </a:p>
        </p:txBody>
      </p:sp>
      <p:pic>
        <p:nvPicPr>
          <p:cNvPr id="154" name="Google Shape;154;p20"/>
          <p:cNvPicPr preferRelativeResize="0"/>
          <p:nvPr/>
        </p:nvPicPr>
        <p:blipFill rotWithShape="1">
          <a:blip r:embed="rId3">
            <a:alphaModFix/>
          </a:blip>
          <a:srcRect/>
          <a:stretch/>
        </p:blipFill>
        <p:spPr>
          <a:xfrm>
            <a:off x="2133600" y="3276600"/>
            <a:ext cx="3819048" cy="2866667"/>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Shape 653"/>
        <p:cNvGrpSpPr/>
        <p:nvPr/>
      </p:nvGrpSpPr>
      <p:grpSpPr>
        <a:xfrm>
          <a:off x="0" y="0"/>
          <a:ext cx="0" cy="0"/>
          <a:chOff x="0" y="0"/>
          <a:chExt cx="0" cy="0"/>
        </a:xfrm>
      </p:grpSpPr>
      <p:sp>
        <p:nvSpPr>
          <p:cNvPr id="654" name="Google Shape;654;p97"/>
          <p:cNvSpPr txBox="1">
            <a:spLocks noGrp="1"/>
          </p:cNvSpPr>
          <p:nvPr>
            <p:ph type="title"/>
          </p:nvPr>
        </p:nvSpPr>
        <p:spPr>
          <a:xfrm>
            <a:off x="731520" y="457200"/>
            <a:ext cx="7680960" cy="60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ct val="100000"/>
              <a:buFont typeface="Arial"/>
              <a:buNone/>
            </a:pPr>
            <a:r>
              <a:rPr lang="en-US" sz="2400"/>
              <a:t>Parameter Passing Techniques in Java with Examples</a:t>
            </a:r>
            <a:endParaRPr sz="2400"/>
          </a:p>
        </p:txBody>
      </p:sp>
      <p:sp>
        <p:nvSpPr>
          <p:cNvPr id="655" name="Google Shape;655;p97"/>
          <p:cNvSpPr txBox="1">
            <a:spLocks noGrp="1"/>
          </p:cNvSpPr>
          <p:nvPr>
            <p:ph type="body" idx="1"/>
          </p:nvPr>
        </p:nvSpPr>
        <p:spPr>
          <a:xfrm>
            <a:off x="731520" y="1219200"/>
            <a:ext cx="7680960" cy="5334000"/>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100000"/>
              </a:lnSpc>
              <a:spcBef>
                <a:spcPts val="0"/>
              </a:spcBef>
              <a:spcAft>
                <a:spcPts val="0"/>
              </a:spcAft>
              <a:buSzPct val="100000"/>
              <a:buChar char="◦"/>
            </a:pPr>
            <a:r>
              <a:rPr lang="en-US"/>
              <a:t>There are different ways in which parameter data can be passed into and out of methods and functions. Let us assume that a function A() is calling  another function B(). In this case </a:t>
            </a:r>
            <a:r>
              <a:rPr lang="en-US" b="1"/>
              <a:t>A</a:t>
            </a:r>
            <a:r>
              <a:rPr lang="en-US"/>
              <a:t> is called the </a:t>
            </a:r>
            <a:r>
              <a:rPr lang="en-US" b="1"/>
              <a:t>“caller function”</a:t>
            </a:r>
            <a:r>
              <a:rPr lang="en-US"/>
              <a:t> and </a:t>
            </a:r>
            <a:r>
              <a:rPr lang="en-US" b="1"/>
              <a:t>B</a:t>
            </a:r>
            <a:r>
              <a:rPr lang="en-US"/>
              <a:t> is called the </a:t>
            </a:r>
            <a:r>
              <a:rPr lang="en-US" b="1"/>
              <a:t>“called function or callee function</a:t>
            </a:r>
            <a:r>
              <a:rPr lang="en-US"/>
              <a:t>”.</a:t>
            </a:r>
            <a:endParaRPr/>
          </a:p>
          <a:p>
            <a:pPr marL="182880" lvl="0" indent="-182880" algn="l" rtl="0">
              <a:lnSpc>
                <a:spcPct val="100000"/>
              </a:lnSpc>
              <a:spcBef>
                <a:spcPts val="900"/>
              </a:spcBef>
              <a:spcAft>
                <a:spcPts val="0"/>
              </a:spcAft>
              <a:buSzPct val="100000"/>
              <a:buChar char="◦"/>
            </a:pPr>
            <a:r>
              <a:rPr lang="en-US"/>
              <a:t>In </a:t>
            </a:r>
            <a:r>
              <a:rPr lang="en-US" b="1"/>
              <a:t>pass-by-value technique</a:t>
            </a:r>
            <a:r>
              <a:rPr lang="en-US"/>
              <a:t>, the actual parameters in the method call are copied to the dummy parameters in the method definition. So, whatever changes are performed on the dummy parameters, they are not reflected on the actual parameters as the changes you make are done to the copies and not to the originals.</a:t>
            </a:r>
            <a:endParaRPr/>
          </a:p>
          <a:p>
            <a:pPr marL="182880" lvl="0" indent="-182880" algn="l" rtl="0">
              <a:lnSpc>
                <a:spcPct val="100000"/>
              </a:lnSpc>
              <a:spcBef>
                <a:spcPts val="900"/>
              </a:spcBef>
              <a:spcAft>
                <a:spcPts val="0"/>
              </a:spcAft>
              <a:buSzPct val="100000"/>
              <a:buChar char="◦"/>
            </a:pPr>
            <a:r>
              <a:rPr lang="en-US"/>
              <a:t>In </a:t>
            </a:r>
            <a:r>
              <a:rPr lang="en-US" b="1"/>
              <a:t>pass-by-reference technique</a:t>
            </a:r>
            <a:r>
              <a:rPr lang="en-US"/>
              <a:t>, reference (address) of the actual parameters are passed to the dummy parameters in the method definition. whatever changes are performed on the dummy parameters.</a:t>
            </a:r>
            <a:endParaRPr/>
          </a:p>
          <a:p>
            <a:pPr marL="182880" lvl="0" indent="-182880" algn="l" rtl="0">
              <a:lnSpc>
                <a:spcPct val="100000"/>
              </a:lnSpc>
              <a:spcBef>
                <a:spcPts val="900"/>
              </a:spcBef>
              <a:spcAft>
                <a:spcPts val="0"/>
              </a:spcAft>
              <a:buSzPct val="100000"/>
              <a:buChar char="◦"/>
            </a:pPr>
            <a:r>
              <a:rPr lang="en-US" b="1"/>
              <a:t>Note:</a:t>
            </a:r>
            <a:r>
              <a:rPr lang="en-US"/>
              <a:t> In Java, parameters of primitive types are passed by value which is same as pass-by-value and parameters of reference types are also passed by value (the reference is copied) which is same as pass-by-reference. So, in Java all parameters are passed by value only. Non-primitive data types are called reference types because they refer to objects.</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Shape 659"/>
        <p:cNvGrpSpPr/>
        <p:nvPr/>
      </p:nvGrpSpPr>
      <p:grpSpPr>
        <a:xfrm>
          <a:off x="0" y="0"/>
          <a:ext cx="0" cy="0"/>
          <a:chOff x="0" y="0"/>
          <a:chExt cx="0" cy="0"/>
        </a:xfrm>
      </p:grpSpPr>
      <p:sp>
        <p:nvSpPr>
          <p:cNvPr id="660" name="Google Shape;660;p98"/>
          <p:cNvSpPr txBox="1">
            <a:spLocks noGrp="1"/>
          </p:cNvSpPr>
          <p:nvPr>
            <p:ph type="title"/>
          </p:nvPr>
        </p:nvSpPr>
        <p:spPr>
          <a:xfrm>
            <a:off x="731520" y="381000"/>
            <a:ext cx="7680960" cy="60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2000"/>
              <a:buFont typeface="Arial"/>
              <a:buNone/>
            </a:pPr>
            <a:r>
              <a:rPr lang="en-US" sz="2000"/>
              <a:t>Parameter Passing Techniques in Java with Examples</a:t>
            </a:r>
            <a:endParaRPr sz="2000"/>
          </a:p>
        </p:txBody>
      </p:sp>
      <p:sp>
        <p:nvSpPr>
          <p:cNvPr id="661" name="Google Shape;661;p98"/>
          <p:cNvSpPr txBox="1">
            <a:spLocks noGrp="1"/>
          </p:cNvSpPr>
          <p:nvPr>
            <p:ph type="body" idx="1"/>
          </p:nvPr>
        </p:nvSpPr>
        <p:spPr>
          <a:xfrm>
            <a:off x="381000" y="1066800"/>
            <a:ext cx="3352800" cy="53340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100000"/>
              <a:buNone/>
            </a:pPr>
            <a:r>
              <a:rPr lang="en-US" b="1" u="sng">
                <a:solidFill>
                  <a:srgbClr val="FF0000"/>
                </a:solidFill>
              </a:rPr>
              <a:t>Pass By Value by primitive type:</a:t>
            </a:r>
            <a:endParaRPr/>
          </a:p>
          <a:p>
            <a:pPr marL="0" lvl="0" indent="0" algn="l" rtl="0">
              <a:lnSpc>
                <a:spcPct val="100000"/>
              </a:lnSpc>
              <a:spcBef>
                <a:spcPts val="900"/>
              </a:spcBef>
              <a:spcAft>
                <a:spcPts val="0"/>
              </a:spcAft>
              <a:buSzPct val="100000"/>
              <a:buNone/>
            </a:pPr>
            <a:r>
              <a:rPr lang="en-US" b="1"/>
              <a:t>class Swapper</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	int a;</a:t>
            </a:r>
            <a:endParaRPr/>
          </a:p>
          <a:p>
            <a:pPr marL="0" lvl="0" indent="0" algn="l" rtl="0">
              <a:lnSpc>
                <a:spcPct val="100000"/>
              </a:lnSpc>
              <a:spcBef>
                <a:spcPts val="900"/>
              </a:spcBef>
              <a:spcAft>
                <a:spcPts val="0"/>
              </a:spcAft>
              <a:buSzPct val="100000"/>
              <a:buNone/>
            </a:pPr>
            <a:r>
              <a:rPr lang="en-US" b="1"/>
              <a:t>	int b;</a:t>
            </a:r>
            <a:endParaRPr/>
          </a:p>
          <a:p>
            <a:pPr marL="0" lvl="0" indent="0" algn="l" rtl="0">
              <a:lnSpc>
                <a:spcPct val="100000"/>
              </a:lnSpc>
              <a:spcBef>
                <a:spcPts val="900"/>
              </a:spcBef>
              <a:spcAft>
                <a:spcPts val="0"/>
              </a:spcAft>
              <a:buSzPct val="100000"/>
              <a:buNone/>
            </a:pPr>
            <a:r>
              <a:rPr lang="en-US" b="1"/>
              <a:t>	Swapper(int m, int n)</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		a = m;</a:t>
            </a:r>
            <a:endParaRPr/>
          </a:p>
          <a:p>
            <a:pPr marL="0" lvl="0" indent="0" algn="l" rtl="0">
              <a:lnSpc>
                <a:spcPct val="100000"/>
              </a:lnSpc>
              <a:spcBef>
                <a:spcPts val="900"/>
              </a:spcBef>
              <a:spcAft>
                <a:spcPts val="0"/>
              </a:spcAft>
              <a:buSzPct val="100000"/>
              <a:buNone/>
            </a:pPr>
            <a:r>
              <a:rPr lang="en-US" b="1"/>
              <a:t>		b = n;</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	void swap(int x, int y)</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		int temp;</a:t>
            </a:r>
            <a:endParaRPr/>
          </a:p>
          <a:p>
            <a:pPr marL="0" lvl="0" indent="0" algn="l" rtl="0">
              <a:lnSpc>
                <a:spcPct val="100000"/>
              </a:lnSpc>
              <a:spcBef>
                <a:spcPts val="900"/>
              </a:spcBef>
              <a:spcAft>
                <a:spcPts val="0"/>
              </a:spcAft>
              <a:buSzPct val="100000"/>
              <a:buNone/>
            </a:pPr>
            <a:r>
              <a:rPr lang="en-US" b="1"/>
              <a:t>		temp = x;</a:t>
            </a:r>
            <a:endParaRPr/>
          </a:p>
          <a:p>
            <a:pPr marL="0" lvl="0" indent="0" algn="l" rtl="0">
              <a:lnSpc>
                <a:spcPct val="100000"/>
              </a:lnSpc>
              <a:spcBef>
                <a:spcPts val="900"/>
              </a:spcBef>
              <a:spcAft>
                <a:spcPts val="0"/>
              </a:spcAft>
              <a:buSzPct val="100000"/>
              <a:buNone/>
            </a:pPr>
            <a:r>
              <a:rPr lang="en-US" b="1"/>
              <a:t>		x = y;</a:t>
            </a:r>
            <a:endParaRPr/>
          </a:p>
          <a:p>
            <a:pPr marL="0" lvl="0" indent="0" algn="l" rtl="0">
              <a:lnSpc>
                <a:spcPct val="100000"/>
              </a:lnSpc>
              <a:spcBef>
                <a:spcPts val="900"/>
              </a:spcBef>
              <a:spcAft>
                <a:spcPts val="0"/>
              </a:spcAft>
              <a:buSzPct val="100000"/>
              <a:buNone/>
            </a:pPr>
            <a:r>
              <a:rPr lang="en-US" b="1"/>
              <a:t>		y = temp;</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a:t>
            </a:r>
            <a:endParaRPr/>
          </a:p>
        </p:txBody>
      </p:sp>
      <p:sp>
        <p:nvSpPr>
          <p:cNvPr id="662" name="Google Shape;662;p98"/>
          <p:cNvSpPr txBox="1">
            <a:spLocks noGrp="1"/>
          </p:cNvSpPr>
          <p:nvPr>
            <p:ph type="body" idx="2"/>
          </p:nvPr>
        </p:nvSpPr>
        <p:spPr>
          <a:xfrm>
            <a:off x="3733800" y="1066800"/>
            <a:ext cx="5181600" cy="53340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SzPct val="100000"/>
              <a:buNone/>
            </a:pPr>
            <a:r>
              <a:rPr lang="en-US" b="1"/>
              <a:t>class SwapDemo</a:t>
            </a:r>
            <a:endParaRPr b="1"/>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public static void main(String[] args)</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Swapper obj = new Swapper(10, 20);</a:t>
            </a:r>
            <a:endParaRPr/>
          </a:p>
          <a:p>
            <a:pPr marL="0" lvl="0" indent="0" algn="l" rtl="0">
              <a:lnSpc>
                <a:spcPct val="100000"/>
              </a:lnSpc>
              <a:spcBef>
                <a:spcPts val="900"/>
              </a:spcBef>
              <a:spcAft>
                <a:spcPts val="0"/>
              </a:spcAft>
              <a:buSzPct val="100000"/>
              <a:buNone/>
            </a:pPr>
            <a:r>
              <a:rPr lang="en-US" b="1"/>
              <a:t>System.out.println("Before swapping value of a is "+obj.a+" value of b is "+obj.b);</a:t>
            </a:r>
            <a:endParaRPr/>
          </a:p>
          <a:p>
            <a:pPr marL="0" lvl="0" indent="0" algn="l" rtl="0">
              <a:lnSpc>
                <a:spcPct val="100000"/>
              </a:lnSpc>
              <a:spcBef>
                <a:spcPts val="900"/>
              </a:spcBef>
              <a:spcAft>
                <a:spcPts val="0"/>
              </a:spcAft>
              <a:buSzPct val="100000"/>
              <a:buNone/>
            </a:pPr>
            <a:endParaRPr b="1"/>
          </a:p>
          <a:p>
            <a:pPr marL="0" lvl="0" indent="0" algn="l" rtl="0">
              <a:lnSpc>
                <a:spcPct val="100000"/>
              </a:lnSpc>
              <a:spcBef>
                <a:spcPts val="900"/>
              </a:spcBef>
              <a:spcAft>
                <a:spcPts val="0"/>
              </a:spcAft>
              <a:buSzPct val="100000"/>
              <a:buNone/>
            </a:pPr>
            <a:r>
              <a:rPr lang="en-US" b="1"/>
              <a:t>obj.swap(obj.a, obj.b);</a:t>
            </a:r>
            <a:endParaRPr/>
          </a:p>
          <a:p>
            <a:pPr marL="0" lvl="0" indent="0" algn="l" rtl="0">
              <a:lnSpc>
                <a:spcPct val="100000"/>
              </a:lnSpc>
              <a:spcBef>
                <a:spcPts val="900"/>
              </a:spcBef>
              <a:spcAft>
                <a:spcPts val="0"/>
              </a:spcAft>
              <a:buSzPct val="100000"/>
              <a:buNone/>
            </a:pPr>
            <a:endParaRPr b="1"/>
          </a:p>
          <a:p>
            <a:pPr marL="0" lvl="0" indent="0" algn="l" rtl="0">
              <a:lnSpc>
                <a:spcPct val="100000"/>
              </a:lnSpc>
              <a:spcBef>
                <a:spcPts val="900"/>
              </a:spcBef>
              <a:spcAft>
                <a:spcPts val="0"/>
              </a:spcAft>
              <a:buSzPct val="100000"/>
              <a:buNone/>
            </a:pPr>
            <a:r>
              <a:rPr lang="en-US" b="1"/>
              <a:t>System.out.println("After swapping value of a is "+obj.a+" value of b is "+obj.b);}}</a:t>
            </a:r>
            <a:endParaRPr/>
          </a:p>
          <a:p>
            <a:pPr marL="0" lvl="0" indent="0" algn="l" rtl="0">
              <a:lnSpc>
                <a:spcPct val="100000"/>
              </a:lnSpc>
              <a:spcBef>
                <a:spcPts val="900"/>
              </a:spcBef>
              <a:spcAft>
                <a:spcPts val="0"/>
              </a:spcAft>
              <a:buSzPct val="100000"/>
              <a:buNone/>
            </a:pPr>
            <a:endParaRPr b="1"/>
          </a:p>
          <a:p>
            <a:pPr marL="0" lvl="0" indent="0" algn="l" rtl="0">
              <a:lnSpc>
                <a:spcPct val="100000"/>
              </a:lnSpc>
              <a:spcBef>
                <a:spcPts val="900"/>
              </a:spcBef>
              <a:spcAft>
                <a:spcPts val="0"/>
              </a:spcAft>
              <a:buSzPct val="100000"/>
              <a:buNone/>
            </a:pPr>
            <a:r>
              <a:rPr lang="en-US" b="1"/>
              <a:t>Output:</a:t>
            </a:r>
            <a:endParaRPr/>
          </a:p>
          <a:p>
            <a:pPr marL="0" lvl="0" indent="0" algn="l" rtl="0">
              <a:lnSpc>
                <a:spcPct val="100000"/>
              </a:lnSpc>
              <a:spcBef>
                <a:spcPts val="900"/>
              </a:spcBef>
              <a:spcAft>
                <a:spcPts val="0"/>
              </a:spcAft>
              <a:buSzPct val="100000"/>
              <a:buNone/>
            </a:pPr>
            <a:r>
              <a:rPr lang="en-US" b="1"/>
              <a:t>Before swapping value of a is 10 value of b is 20</a:t>
            </a:r>
            <a:endParaRPr/>
          </a:p>
          <a:p>
            <a:pPr marL="0" lvl="0" indent="0" algn="l" rtl="0">
              <a:lnSpc>
                <a:spcPct val="100000"/>
              </a:lnSpc>
              <a:spcBef>
                <a:spcPts val="900"/>
              </a:spcBef>
              <a:spcAft>
                <a:spcPts val="0"/>
              </a:spcAft>
              <a:buSzPct val="100000"/>
              <a:buNone/>
            </a:pPr>
            <a:r>
              <a:rPr lang="en-US" b="1"/>
              <a:t>After swapping value of a is 10 value of b is 20</a:t>
            </a:r>
            <a:endParaRPr/>
          </a:p>
          <a:p>
            <a:pPr marL="0" lvl="0" indent="0" algn="l" rtl="0">
              <a:lnSpc>
                <a:spcPct val="100000"/>
              </a:lnSpc>
              <a:spcBef>
                <a:spcPts val="900"/>
              </a:spcBef>
              <a:spcAft>
                <a:spcPts val="0"/>
              </a:spcAft>
              <a:buSzPct val="100000"/>
              <a:buNone/>
            </a:pPr>
            <a:r>
              <a:rPr lang="en-US" b="1"/>
              <a:t>ass-by-value technique</a:t>
            </a:r>
            <a:endParaRPr/>
          </a:p>
          <a:p>
            <a:pPr marL="182880" lvl="0" indent="-85724" algn="l" rtl="0">
              <a:lnSpc>
                <a:spcPct val="100000"/>
              </a:lnSpc>
              <a:spcBef>
                <a:spcPts val="900"/>
              </a:spcBef>
              <a:spcAft>
                <a:spcPts val="0"/>
              </a:spcAft>
              <a:buSzPct val="100000"/>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Shape 666"/>
        <p:cNvGrpSpPr/>
        <p:nvPr/>
      </p:nvGrpSpPr>
      <p:grpSpPr>
        <a:xfrm>
          <a:off x="0" y="0"/>
          <a:ext cx="0" cy="0"/>
          <a:chOff x="0" y="0"/>
          <a:chExt cx="0" cy="0"/>
        </a:xfrm>
      </p:grpSpPr>
      <p:sp>
        <p:nvSpPr>
          <p:cNvPr id="667" name="Google Shape;667;p99"/>
          <p:cNvSpPr txBox="1">
            <a:spLocks noGrp="1"/>
          </p:cNvSpPr>
          <p:nvPr>
            <p:ph type="title"/>
          </p:nvPr>
        </p:nvSpPr>
        <p:spPr>
          <a:xfrm>
            <a:off x="731520" y="228601"/>
            <a:ext cx="7680960" cy="59435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2000"/>
              <a:buFont typeface="Arial"/>
              <a:buNone/>
            </a:pPr>
            <a:r>
              <a:rPr lang="en-US" sz="2000"/>
              <a:t>Parameter Passing Techniques in Java with Examples</a:t>
            </a:r>
            <a:endParaRPr sz="2000"/>
          </a:p>
        </p:txBody>
      </p:sp>
      <p:sp>
        <p:nvSpPr>
          <p:cNvPr id="668" name="Google Shape;668;p99"/>
          <p:cNvSpPr txBox="1">
            <a:spLocks noGrp="1"/>
          </p:cNvSpPr>
          <p:nvPr>
            <p:ph type="body" idx="1"/>
          </p:nvPr>
        </p:nvSpPr>
        <p:spPr>
          <a:xfrm>
            <a:off x="381000" y="822960"/>
            <a:ext cx="3581400" cy="565404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100000"/>
              <a:buNone/>
            </a:pPr>
            <a:r>
              <a:rPr lang="en-US" b="1">
                <a:solidFill>
                  <a:srgbClr val="FF0000"/>
                </a:solidFill>
              </a:rPr>
              <a:t>Pass By Value with reference type</a:t>
            </a:r>
            <a:endParaRPr b="1">
              <a:solidFill>
                <a:srgbClr val="FF0000"/>
              </a:solidFill>
            </a:endParaRPr>
          </a:p>
          <a:p>
            <a:pPr marL="0" lvl="0" indent="0" algn="l" rtl="0">
              <a:lnSpc>
                <a:spcPct val="100000"/>
              </a:lnSpc>
              <a:spcBef>
                <a:spcPts val="900"/>
              </a:spcBef>
              <a:spcAft>
                <a:spcPts val="0"/>
              </a:spcAft>
              <a:buSzPct val="100000"/>
              <a:buNone/>
            </a:pPr>
            <a:r>
              <a:rPr lang="en-US" b="1"/>
              <a:t>class Swapper</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	int a;</a:t>
            </a:r>
            <a:endParaRPr/>
          </a:p>
          <a:p>
            <a:pPr marL="0" lvl="0" indent="0" algn="l" rtl="0">
              <a:lnSpc>
                <a:spcPct val="100000"/>
              </a:lnSpc>
              <a:spcBef>
                <a:spcPts val="900"/>
              </a:spcBef>
              <a:spcAft>
                <a:spcPts val="0"/>
              </a:spcAft>
              <a:buSzPct val="100000"/>
              <a:buNone/>
            </a:pPr>
            <a:r>
              <a:rPr lang="en-US" b="1"/>
              <a:t>	int b;</a:t>
            </a:r>
            <a:endParaRPr/>
          </a:p>
          <a:p>
            <a:pPr marL="0" lvl="0" indent="0" algn="l" rtl="0">
              <a:lnSpc>
                <a:spcPct val="100000"/>
              </a:lnSpc>
              <a:spcBef>
                <a:spcPts val="900"/>
              </a:spcBef>
              <a:spcAft>
                <a:spcPts val="0"/>
              </a:spcAft>
              <a:buSzPct val="100000"/>
              <a:buNone/>
            </a:pPr>
            <a:r>
              <a:rPr lang="en-US" b="1"/>
              <a:t>	Swapper(int x, int y)</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		a = x;</a:t>
            </a:r>
            <a:endParaRPr/>
          </a:p>
          <a:p>
            <a:pPr marL="0" lvl="0" indent="0" algn="l" rtl="0">
              <a:lnSpc>
                <a:spcPct val="100000"/>
              </a:lnSpc>
              <a:spcBef>
                <a:spcPts val="900"/>
              </a:spcBef>
              <a:spcAft>
                <a:spcPts val="0"/>
              </a:spcAft>
              <a:buSzPct val="100000"/>
              <a:buNone/>
            </a:pPr>
            <a:r>
              <a:rPr lang="en-US" b="1"/>
              <a:t>		b = y;</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	void swap(Swapper ref)</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		int temp;</a:t>
            </a:r>
            <a:endParaRPr/>
          </a:p>
          <a:p>
            <a:pPr marL="0" lvl="0" indent="0" algn="l" rtl="0">
              <a:lnSpc>
                <a:spcPct val="100000"/>
              </a:lnSpc>
              <a:spcBef>
                <a:spcPts val="900"/>
              </a:spcBef>
              <a:spcAft>
                <a:spcPts val="0"/>
              </a:spcAft>
              <a:buSzPct val="100000"/>
              <a:buNone/>
            </a:pPr>
            <a:r>
              <a:rPr lang="en-US" b="1"/>
              <a:t>		temp = ref.a;</a:t>
            </a:r>
            <a:endParaRPr/>
          </a:p>
          <a:p>
            <a:pPr marL="0" lvl="0" indent="0" algn="l" rtl="0">
              <a:lnSpc>
                <a:spcPct val="100000"/>
              </a:lnSpc>
              <a:spcBef>
                <a:spcPts val="900"/>
              </a:spcBef>
              <a:spcAft>
                <a:spcPts val="0"/>
              </a:spcAft>
              <a:buSzPct val="100000"/>
              <a:buNone/>
            </a:pPr>
            <a:r>
              <a:rPr lang="en-US" b="1"/>
              <a:t>		ref.a = ref.b;</a:t>
            </a:r>
            <a:endParaRPr/>
          </a:p>
          <a:p>
            <a:pPr marL="0" lvl="0" indent="0" algn="l" rtl="0">
              <a:lnSpc>
                <a:spcPct val="100000"/>
              </a:lnSpc>
              <a:spcBef>
                <a:spcPts val="900"/>
              </a:spcBef>
              <a:spcAft>
                <a:spcPts val="0"/>
              </a:spcAft>
              <a:buSzPct val="100000"/>
              <a:buNone/>
            </a:pPr>
            <a:r>
              <a:rPr lang="en-US" b="1"/>
              <a:t>		ref.b = temp;</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a:t>
            </a:r>
            <a:endParaRPr/>
          </a:p>
          <a:p>
            <a:pPr marL="182880" lvl="0" indent="-85724" algn="l" rtl="0">
              <a:lnSpc>
                <a:spcPct val="100000"/>
              </a:lnSpc>
              <a:spcBef>
                <a:spcPts val="900"/>
              </a:spcBef>
              <a:spcAft>
                <a:spcPts val="0"/>
              </a:spcAft>
              <a:buSzPct val="100000"/>
              <a:buNone/>
            </a:pPr>
            <a:endParaRPr/>
          </a:p>
        </p:txBody>
      </p:sp>
      <p:sp>
        <p:nvSpPr>
          <p:cNvPr id="669" name="Google Shape;669;p99"/>
          <p:cNvSpPr txBox="1">
            <a:spLocks noGrp="1"/>
          </p:cNvSpPr>
          <p:nvPr>
            <p:ph type="body" idx="2"/>
          </p:nvPr>
        </p:nvSpPr>
        <p:spPr>
          <a:xfrm>
            <a:off x="4191000" y="822959"/>
            <a:ext cx="4648200" cy="5806439"/>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SzPct val="100000"/>
              <a:buNone/>
            </a:pPr>
            <a:r>
              <a:rPr lang="en-US" b="1"/>
              <a:t>class SwapDemo</a:t>
            </a:r>
            <a:endParaRPr b="1"/>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a:t>public static void main(String[] args)</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Swapper obj = new Swapper(10, 20);</a:t>
            </a:r>
            <a:endParaRPr/>
          </a:p>
          <a:p>
            <a:pPr marL="0" lvl="0" indent="0" algn="l" rtl="0">
              <a:lnSpc>
                <a:spcPct val="100000"/>
              </a:lnSpc>
              <a:spcBef>
                <a:spcPts val="900"/>
              </a:spcBef>
              <a:spcAft>
                <a:spcPts val="0"/>
              </a:spcAft>
              <a:buSzPct val="100000"/>
              <a:buNone/>
            </a:pPr>
            <a:r>
              <a:rPr lang="en-US" b="1"/>
              <a:t>System.out.println("Before swapping value of a is "+obj.a+" value of b is "+obj.b);</a:t>
            </a:r>
            <a:endParaRPr/>
          </a:p>
          <a:p>
            <a:pPr marL="0" lvl="0" indent="0" algn="l" rtl="0">
              <a:lnSpc>
                <a:spcPct val="100000"/>
              </a:lnSpc>
              <a:spcBef>
                <a:spcPts val="900"/>
              </a:spcBef>
              <a:spcAft>
                <a:spcPts val="0"/>
              </a:spcAft>
              <a:buSzPct val="100000"/>
              <a:buNone/>
            </a:pPr>
            <a:endParaRPr b="1"/>
          </a:p>
          <a:p>
            <a:pPr marL="0" lvl="0" indent="0" algn="l" rtl="0">
              <a:lnSpc>
                <a:spcPct val="100000"/>
              </a:lnSpc>
              <a:spcBef>
                <a:spcPts val="900"/>
              </a:spcBef>
              <a:spcAft>
                <a:spcPts val="0"/>
              </a:spcAft>
              <a:buSzPct val="100000"/>
              <a:buNone/>
            </a:pPr>
            <a:r>
              <a:rPr lang="en-US" b="1"/>
              <a:t>obj.swap(obj);</a:t>
            </a:r>
            <a:endParaRPr/>
          </a:p>
          <a:p>
            <a:pPr marL="0" lvl="0" indent="0" algn="l" rtl="0">
              <a:lnSpc>
                <a:spcPct val="100000"/>
              </a:lnSpc>
              <a:spcBef>
                <a:spcPts val="900"/>
              </a:spcBef>
              <a:spcAft>
                <a:spcPts val="0"/>
              </a:spcAft>
              <a:buSzPct val="100000"/>
              <a:buNone/>
            </a:pPr>
            <a:endParaRPr b="1"/>
          </a:p>
          <a:p>
            <a:pPr marL="0" lvl="0" indent="0" algn="l" rtl="0">
              <a:lnSpc>
                <a:spcPct val="100000"/>
              </a:lnSpc>
              <a:spcBef>
                <a:spcPts val="900"/>
              </a:spcBef>
              <a:spcAft>
                <a:spcPts val="0"/>
              </a:spcAft>
              <a:buSzPct val="100000"/>
              <a:buNone/>
            </a:pPr>
            <a:r>
              <a:rPr lang="en-US" b="1"/>
              <a:t>System.out.println("After swapping value of a is "+obj.a+" value of b is "+obj.b);</a:t>
            </a:r>
            <a:endParaRPr/>
          </a:p>
          <a:p>
            <a:pPr marL="0" lvl="0" indent="0" algn="l" rtl="0">
              <a:lnSpc>
                <a:spcPct val="100000"/>
              </a:lnSpc>
              <a:spcBef>
                <a:spcPts val="900"/>
              </a:spcBef>
              <a:spcAft>
                <a:spcPts val="0"/>
              </a:spcAft>
              <a:buSzPct val="100000"/>
              <a:buNone/>
            </a:pPr>
            <a:r>
              <a:rPr lang="en-US" b="1"/>
              <a:t>	}</a:t>
            </a:r>
            <a:endParaRPr/>
          </a:p>
          <a:p>
            <a:pPr marL="0" lvl="0" indent="0" algn="l" rtl="0">
              <a:lnSpc>
                <a:spcPct val="100000"/>
              </a:lnSpc>
              <a:spcBef>
                <a:spcPts val="900"/>
              </a:spcBef>
              <a:spcAft>
                <a:spcPts val="0"/>
              </a:spcAft>
              <a:buSzPct val="100000"/>
              <a:buNone/>
            </a:pPr>
            <a:r>
              <a:rPr lang="en-US" b="1"/>
              <a:t>}</a:t>
            </a:r>
            <a:endParaRPr/>
          </a:p>
          <a:p>
            <a:pPr marL="0" lvl="0" indent="0" algn="l" rtl="0">
              <a:lnSpc>
                <a:spcPct val="100000"/>
              </a:lnSpc>
              <a:spcBef>
                <a:spcPts val="900"/>
              </a:spcBef>
              <a:spcAft>
                <a:spcPts val="0"/>
              </a:spcAft>
              <a:buSzPct val="100000"/>
              <a:buNone/>
            </a:pPr>
            <a:r>
              <a:rPr lang="en-US" b="1" u="sng"/>
              <a:t>output</a:t>
            </a:r>
            <a:endParaRPr/>
          </a:p>
          <a:p>
            <a:pPr marL="0" lvl="0" indent="0" algn="l" rtl="0">
              <a:lnSpc>
                <a:spcPct val="100000"/>
              </a:lnSpc>
              <a:spcBef>
                <a:spcPts val="900"/>
              </a:spcBef>
              <a:spcAft>
                <a:spcPts val="0"/>
              </a:spcAft>
              <a:buSzPct val="100000"/>
              <a:buNone/>
            </a:pPr>
            <a:r>
              <a:rPr lang="en-US" b="1"/>
              <a:t>Before swapping value of a is 10 value of b is 20</a:t>
            </a:r>
            <a:endParaRPr/>
          </a:p>
          <a:p>
            <a:pPr marL="0" lvl="0" indent="0" algn="l" rtl="0">
              <a:lnSpc>
                <a:spcPct val="100000"/>
              </a:lnSpc>
              <a:spcBef>
                <a:spcPts val="900"/>
              </a:spcBef>
              <a:spcAft>
                <a:spcPts val="0"/>
              </a:spcAft>
              <a:buSzPct val="100000"/>
              <a:buNone/>
            </a:pPr>
            <a:r>
              <a:rPr lang="en-US" b="1"/>
              <a:t>After swapping value of a is 20 value of b is 10</a:t>
            </a:r>
            <a:endParaRPr/>
          </a:p>
          <a:p>
            <a:pPr marL="182880" lvl="0" indent="-85724" algn="l" rtl="0">
              <a:lnSpc>
                <a:spcPct val="100000"/>
              </a:lnSpc>
              <a:spcBef>
                <a:spcPts val="900"/>
              </a:spcBef>
              <a:spcAft>
                <a:spcPts val="0"/>
              </a:spcAft>
              <a:buSzPct val="100000"/>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00"/>
          <p:cNvSpPr txBox="1">
            <a:spLocks noGrp="1"/>
          </p:cNvSpPr>
          <p:nvPr>
            <p:ph type="title"/>
          </p:nvPr>
        </p:nvSpPr>
        <p:spPr>
          <a:xfrm>
            <a:off x="731520" y="381000"/>
            <a:ext cx="7680960" cy="685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t>Arrays</a:t>
            </a:r>
            <a:endParaRPr/>
          </a:p>
        </p:txBody>
      </p:sp>
      <p:sp>
        <p:nvSpPr>
          <p:cNvPr id="675" name="Google Shape;675;p100"/>
          <p:cNvSpPr txBox="1">
            <a:spLocks noGrp="1"/>
          </p:cNvSpPr>
          <p:nvPr>
            <p:ph type="body" idx="1"/>
          </p:nvPr>
        </p:nvSpPr>
        <p:spPr>
          <a:xfrm>
            <a:off x="731520" y="1143000"/>
            <a:ext cx="7680960" cy="4892040"/>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l" rtl="0">
              <a:lnSpc>
                <a:spcPct val="100000"/>
              </a:lnSpc>
              <a:spcBef>
                <a:spcPts val="0"/>
              </a:spcBef>
              <a:spcAft>
                <a:spcPts val="0"/>
              </a:spcAft>
              <a:buSzPct val="100000"/>
              <a:buChar char="◦"/>
            </a:pPr>
            <a:r>
              <a:rPr lang="en-US" dirty="0"/>
              <a:t>An array is a group of like-typed variables that are referred to by a common name. </a:t>
            </a:r>
            <a:endParaRPr dirty="0"/>
          </a:p>
          <a:p>
            <a:pPr marL="182880" lvl="0" indent="-182880" algn="l" rtl="0">
              <a:lnSpc>
                <a:spcPct val="100000"/>
              </a:lnSpc>
              <a:spcBef>
                <a:spcPts val="900"/>
              </a:spcBef>
              <a:spcAft>
                <a:spcPts val="0"/>
              </a:spcAft>
              <a:buSzPct val="100000"/>
              <a:buChar char="◦"/>
            </a:pPr>
            <a:r>
              <a:rPr lang="en-US" dirty="0"/>
              <a:t>Arrays of any type can be created and may have one or more dimensions. A specific element in an array is accessed by its index.</a:t>
            </a:r>
            <a:endParaRPr dirty="0"/>
          </a:p>
          <a:p>
            <a:pPr marL="182880" lvl="0" indent="-182880" algn="l" rtl="0">
              <a:lnSpc>
                <a:spcPct val="100000"/>
              </a:lnSpc>
              <a:spcBef>
                <a:spcPts val="900"/>
              </a:spcBef>
              <a:spcAft>
                <a:spcPts val="0"/>
              </a:spcAft>
              <a:buSzPct val="100000"/>
              <a:buChar char="◦"/>
            </a:pPr>
            <a:r>
              <a:rPr lang="en-US" b="1" u="sng" dirty="0">
                <a:solidFill>
                  <a:srgbClr val="FF0000"/>
                </a:solidFill>
              </a:rPr>
              <a:t>one-dimensional array </a:t>
            </a:r>
            <a:endParaRPr u="sng" dirty="0">
              <a:solidFill>
                <a:srgbClr val="FF0000"/>
              </a:solidFill>
            </a:endParaRPr>
          </a:p>
          <a:p>
            <a:pPr marL="182880" lvl="0" indent="-182880" algn="l" rtl="0">
              <a:lnSpc>
                <a:spcPct val="100000"/>
              </a:lnSpc>
              <a:spcBef>
                <a:spcPts val="900"/>
              </a:spcBef>
              <a:spcAft>
                <a:spcPts val="0"/>
              </a:spcAft>
              <a:buSzPct val="100000"/>
              <a:buChar char="◦"/>
            </a:pPr>
            <a:r>
              <a:rPr lang="en-US" b="1" dirty="0"/>
              <a:t>Ex: </a:t>
            </a:r>
            <a:r>
              <a:rPr lang="en-US" b="1" dirty="0" err="1"/>
              <a:t>int</a:t>
            </a:r>
            <a:r>
              <a:rPr lang="en-US" b="1" dirty="0"/>
              <a:t> </a:t>
            </a:r>
            <a:r>
              <a:rPr lang="en-US" b="1" dirty="0" err="1"/>
              <a:t>month_days</a:t>
            </a:r>
            <a:r>
              <a:rPr lang="en-US" b="1" dirty="0"/>
              <a:t>[] = new </a:t>
            </a:r>
            <a:r>
              <a:rPr lang="en-US" b="1" dirty="0" err="1"/>
              <a:t>int</a:t>
            </a:r>
            <a:r>
              <a:rPr lang="en-US" b="1" dirty="0"/>
              <a:t>[12];</a:t>
            </a:r>
            <a:endParaRPr b="1" dirty="0"/>
          </a:p>
          <a:p>
            <a:pPr marL="182880" lvl="0" indent="-182880" algn="l" rtl="0">
              <a:lnSpc>
                <a:spcPct val="100000"/>
              </a:lnSpc>
              <a:spcBef>
                <a:spcPts val="900"/>
              </a:spcBef>
              <a:spcAft>
                <a:spcPts val="0"/>
              </a:spcAft>
              <a:buSzPct val="100000"/>
              <a:buChar char="◦"/>
            </a:pPr>
            <a:r>
              <a:rPr lang="en-US" dirty="0" err="1"/>
              <a:t>month_days</a:t>
            </a:r>
            <a:r>
              <a:rPr lang="en-US" dirty="0"/>
              <a:t> will refer to an array of 12 integers, Further all elements in the array will be </a:t>
            </a:r>
            <a:r>
              <a:rPr lang="en-US" b="1" u="sng" dirty="0"/>
              <a:t>initialized to zero</a:t>
            </a:r>
            <a:r>
              <a:rPr lang="en-US" dirty="0"/>
              <a:t>.</a:t>
            </a:r>
            <a:endParaRPr dirty="0"/>
          </a:p>
          <a:p>
            <a:pPr marL="182880" lvl="0" indent="-182880" algn="l" rtl="0">
              <a:lnSpc>
                <a:spcPct val="100000"/>
              </a:lnSpc>
              <a:spcBef>
                <a:spcPts val="900"/>
              </a:spcBef>
              <a:spcAft>
                <a:spcPts val="0"/>
              </a:spcAft>
              <a:buSzPct val="100000"/>
              <a:buChar char="◦"/>
            </a:pPr>
            <a:r>
              <a:rPr lang="en-US" dirty="0"/>
              <a:t>Arrays can be initialized when they are declared.</a:t>
            </a:r>
            <a:endParaRPr dirty="0"/>
          </a:p>
          <a:p>
            <a:pPr marL="182880" lvl="0" indent="-182880" algn="l" rtl="0">
              <a:lnSpc>
                <a:spcPct val="100000"/>
              </a:lnSpc>
              <a:spcBef>
                <a:spcPts val="900"/>
              </a:spcBef>
              <a:spcAft>
                <a:spcPts val="0"/>
              </a:spcAft>
              <a:buSzPct val="100000"/>
              <a:buChar char="◦"/>
            </a:pPr>
            <a:r>
              <a:rPr lang="en-US" dirty="0"/>
              <a:t>An array initializer is a list of </a:t>
            </a:r>
            <a:r>
              <a:rPr lang="en-US" b="1" dirty="0"/>
              <a:t>comma-separated </a:t>
            </a:r>
            <a:r>
              <a:rPr lang="en-US" dirty="0"/>
              <a:t>expressions surrounded by </a:t>
            </a:r>
            <a:r>
              <a:rPr lang="en-US" b="1" dirty="0"/>
              <a:t>curly braces</a:t>
            </a:r>
            <a:r>
              <a:rPr lang="en-US" dirty="0"/>
              <a:t>. The commas separate the values of the array elements. </a:t>
            </a:r>
            <a:endParaRPr dirty="0"/>
          </a:p>
          <a:p>
            <a:pPr marL="182880" lvl="0" indent="-182880" algn="l" rtl="0">
              <a:lnSpc>
                <a:spcPct val="100000"/>
              </a:lnSpc>
              <a:spcBef>
                <a:spcPts val="900"/>
              </a:spcBef>
              <a:spcAft>
                <a:spcPts val="0"/>
              </a:spcAft>
              <a:buSzPct val="100000"/>
              <a:buChar char="◦"/>
            </a:pPr>
            <a:r>
              <a:rPr lang="en-US" dirty="0"/>
              <a:t>The array will automatically be created large enough to hold the number of elements you specify in the array initializer. There is no need to use </a:t>
            </a:r>
            <a:r>
              <a:rPr lang="en-US" b="1" dirty="0"/>
              <a:t>new. </a:t>
            </a:r>
            <a:endParaRPr dirty="0"/>
          </a:p>
          <a:p>
            <a:pPr marL="182880" lvl="0" indent="-182880" algn="l" rtl="0">
              <a:lnSpc>
                <a:spcPct val="100000"/>
              </a:lnSpc>
              <a:spcBef>
                <a:spcPts val="900"/>
              </a:spcBef>
              <a:spcAft>
                <a:spcPts val="0"/>
              </a:spcAft>
              <a:buSzPct val="100000"/>
              <a:buChar char="◦"/>
            </a:pPr>
            <a:r>
              <a:rPr lang="en-US" dirty="0"/>
              <a:t>If you try to access elements </a:t>
            </a:r>
            <a:r>
              <a:rPr lang="en-US" b="1" dirty="0"/>
              <a:t>outside the range of the array </a:t>
            </a:r>
            <a:r>
              <a:rPr lang="en-US" dirty="0"/>
              <a:t>(negative numbers or numbers greater than the length of the array), you will cause a </a:t>
            </a:r>
            <a:r>
              <a:rPr lang="en-US" b="1" dirty="0" smtClean="0"/>
              <a:t>exception.</a:t>
            </a:r>
            <a:endParaRPr b="1"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101"/>
          <p:cNvSpPr txBox="1">
            <a:spLocks noGrp="1"/>
          </p:cNvSpPr>
          <p:nvPr>
            <p:ph type="title"/>
          </p:nvPr>
        </p:nvSpPr>
        <p:spPr>
          <a:xfrm>
            <a:off x="731520" y="304800"/>
            <a:ext cx="7680960" cy="51816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Arrays</a:t>
            </a:r>
            <a:endParaRPr/>
          </a:p>
        </p:txBody>
      </p:sp>
      <p:sp>
        <p:nvSpPr>
          <p:cNvPr id="681" name="Google Shape;681;p101"/>
          <p:cNvSpPr txBox="1">
            <a:spLocks noGrp="1"/>
          </p:cNvSpPr>
          <p:nvPr>
            <p:ph type="body" idx="1"/>
          </p:nvPr>
        </p:nvSpPr>
        <p:spPr>
          <a:xfrm>
            <a:off x="731520" y="914400"/>
            <a:ext cx="7680960" cy="51206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a:t>class Average </a:t>
            </a:r>
            <a:endParaRPr/>
          </a:p>
          <a:p>
            <a:pPr marL="0" lvl="0" indent="0" algn="l" rtl="0">
              <a:lnSpc>
                <a:spcPct val="100000"/>
              </a:lnSpc>
              <a:spcBef>
                <a:spcPts val="900"/>
              </a:spcBef>
              <a:spcAft>
                <a:spcPts val="0"/>
              </a:spcAft>
              <a:buSzPts val="1800"/>
              <a:buNone/>
            </a:pPr>
            <a:r>
              <a:rPr lang="en-US"/>
              <a:t>{ </a:t>
            </a:r>
            <a:endParaRPr/>
          </a:p>
          <a:p>
            <a:pPr marL="0" lvl="0" indent="0" algn="l" rtl="0">
              <a:lnSpc>
                <a:spcPct val="100000"/>
              </a:lnSpc>
              <a:spcBef>
                <a:spcPts val="900"/>
              </a:spcBef>
              <a:spcAft>
                <a:spcPts val="0"/>
              </a:spcAft>
              <a:buSzPts val="1800"/>
              <a:buNone/>
            </a:pPr>
            <a:r>
              <a:rPr lang="en-US"/>
              <a:t>public static void main(String args[]) </a:t>
            </a:r>
            <a:endParaRPr/>
          </a:p>
          <a:p>
            <a:pPr marL="0" lvl="0" indent="0" algn="l" rtl="0">
              <a:lnSpc>
                <a:spcPct val="100000"/>
              </a:lnSpc>
              <a:spcBef>
                <a:spcPts val="900"/>
              </a:spcBef>
              <a:spcAft>
                <a:spcPts val="0"/>
              </a:spcAft>
              <a:buSzPts val="1800"/>
              <a:buNone/>
            </a:pPr>
            <a:r>
              <a:rPr lang="en-US"/>
              <a:t>{ </a:t>
            </a:r>
            <a:endParaRPr/>
          </a:p>
          <a:p>
            <a:pPr marL="0" lvl="0" indent="0" algn="l" rtl="0">
              <a:lnSpc>
                <a:spcPct val="100000"/>
              </a:lnSpc>
              <a:spcBef>
                <a:spcPts val="900"/>
              </a:spcBef>
              <a:spcAft>
                <a:spcPts val="0"/>
              </a:spcAft>
              <a:buSzPts val="1800"/>
              <a:buNone/>
            </a:pPr>
            <a:r>
              <a:rPr lang="en-US"/>
              <a:t>double nums[] = {10.1, 11.2, 12.3, 13.4, 14.5}; </a:t>
            </a:r>
            <a:endParaRPr/>
          </a:p>
          <a:p>
            <a:pPr marL="0" lvl="0" indent="0" algn="l" rtl="0">
              <a:lnSpc>
                <a:spcPct val="100000"/>
              </a:lnSpc>
              <a:spcBef>
                <a:spcPts val="900"/>
              </a:spcBef>
              <a:spcAft>
                <a:spcPts val="0"/>
              </a:spcAft>
              <a:buSzPts val="1800"/>
              <a:buNone/>
            </a:pPr>
            <a:r>
              <a:rPr lang="en-US"/>
              <a:t>double result = 0; int i; </a:t>
            </a:r>
            <a:endParaRPr/>
          </a:p>
          <a:p>
            <a:pPr marL="0" lvl="0" indent="0" algn="l" rtl="0">
              <a:lnSpc>
                <a:spcPct val="100000"/>
              </a:lnSpc>
              <a:spcBef>
                <a:spcPts val="900"/>
              </a:spcBef>
              <a:spcAft>
                <a:spcPts val="0"/>
              </a:spcAft>
              <a:buSzPts val="1800"/>
              <a:buNone/>
            </a:pPr>
            <a:r>
              <a:rPr lang="en-US"/>
              <a:t>for(i=0; i&lt;5; i++)</a:t>
            </a:r>
            <a:endParaRPr/>
          </a:p>
          <a:p>
            <a:pPr marL="0" lvl="0" indent="0" algn="l" rtl="0">
              <a:lnSpc>
                <a:spcPct val="100000"/>
              </a:lnSpc>
              <a:spcBef>
                <a:spcPts val="900"/>
              </a:spcBef>
              <a:spcAft>
                <a:spcPts val="0"/>
              </a:spcAft>
              <a:buSzPts val="1800"/>
              <a:buNone/>
            </a:pPr>
            <a:r>
              <a:rPr lang="en-US"/>
              <a:t>result = result + nums[i];</a:t>
            </a:r>
            <a:endParaRPr/>
          </a:p>
          <a:p>
            <a:pPr marL="0" lvl="0" indent="0" algn="l" rtl="0">
              <a:lnSpc>
                <a:spcPct val="100000"/>
              </a:lnSpc>
              <a:spcBef>
                <a:spcPts val="900"/>
              </a:spcBef>
              <a:spcAft>
                <a:spcPts val="0"/>
              </a:spcAft>
              <a:buSzPts val="1800"/>
              <a:buNone/>
            </a:pPr>
            <a:r>
              <a:rPr lang="en-US"/>
              <a:t>System.out.println("Average is " + result / 5);</a:t>
            </a:r>
            <a:endParaRPr/>
          </a:p>
          <a:p>
            <a:pPr marL="0" lvl="0" indent="0" algn="l" rtl="0">
              <a:lnSpc>
                <a:spcPct val="100000"/>
              </a:lnSpc>
              <a:spcBef>
                <a:spcPts val="900"/>
              </a:spcBef>
              <a:spcAft>
                <a:spcPts val="0"/>
              </a:spcAft>
              <a:buSzPts val="1800"/>
              <a:buNone/>
            </a:pPr>
            <a:r>
              <a:rPr lang="en-US"/>
              <a:t>}</a:t>
            </a:r>
            <a:endParaRPr/>
          </a:p>
          <a:p>
            <a:pPr marL="0" lvl="0" indent="0" algn="l" rtl="0">
              <a:lnSpc>
                <a:spcPct val="100000"/>
              </a:lnSpc>
              <a:spcBef>
                <a:spcPts val="900"/>
              </a:spcBef>
              <a:spcAft>
                <a:spcPts val="0"/>
              </a:spcAft>
              <a:buSzPts val="1800"/>
              <a:buNone/>
            </a:pPr>
            <a:r>
              <a:rPr lang="en-US"/>
              <a:t>}</a:t>
            </a:r>
            <a:endParaRPr/>
          </a:p>
          <a:p>
            <a:pPr marL="0" lvl="0" indent="0" algn="l" rtl="0">
              <a:lnSpc>
                <a:spcPct val="100000"/>
              </a:lnSpc>
              <a:spcBef>
                <a:spcPts val="900"/>
              </a:spcBef>
              <a:spcAft>
                <a:spcPts val="0"/>
              </a:spcAft>
              <a:buSzPts val="1800"/>
              <a:buNone/>
            </a:pPr>
            <a:r>
              <a:rPr lang="en-US" b="1"/>
              <a:t>Output:</a:t>
            </a:r>
            <a:endParaRPr/>
          </a:p>
          <a:p>
            <a:pPr marL="0" lvl="0" indent="0" algn="l" rtl="0">
              <a:lnSpc>
                <a:spcPct val="100000"/>
              </a:lnSpc>
              <a:spcBef>
                <a:spcPts val="900"/>
              </a:spcBef>
              <a:spcAft>
                <a:spcPts val="0"/>
              </a:spcAft>
              <a:buSzPts val="1800"/>
              <a:buNone/>
            </a:pPr>
            <a:r>
              <a:rPr lang="en-US"/>
              <a:t>Average is 12.299999999999999</a:t>
            </a:r>
            <a:endParaRPr/>
          </a:p>
          <a:p>
            <a:pPr marL="182880" lvl="0" indent="-68579" algn="l" rtl="0">
              <a:lnSpc>
                <a:spcPct val="100000"/>
              </a:lnSpc>
              <a:spcBef>
                <a:spcPts val="900"/>
              </a:spcBef>
              <a:spcAft>
                <a:spcPts val="0"/>
              </a:spcAft>
              <a:buSzPts val="1800"/>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102"/>
          <p:cNvSpPr txBox="1">
            <a:spLocks noGrp="1"/>
          </p:cNvSpPr>
          <p:nvPr>
            <p:ph type="title"/>
          </p:nvPr>
        </p:nvSpPr>
        <p:spPr>
          <a:xfrm>
            <a:off x="731520" y="304800"/>
            <a:ext cx="7680960" cy="457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
            </a:r>
            <a:br>
              <a:rPr lang="en-US"/>
            </a:br>
            <a:r>
              <a:rPr lang="en-US"/>
              <a:t/>
            </a:r>
            <a:br>
              <a:rPr lang="en-US"/>
            </a:br>
            <a:r>
              <a:rPr lang="en-US" sz="3600"/>
              <a:t>Arrays of Objects</a:t>
            </a:r>
            <a:r>
              <a:rPr lang="en-US"/>
              <a:t/>
            </a:r>
            <a:br>
              <a:rPr lang="en-US"/>
            </a:br>
            <a:r>
              <a:rPr lang="en-US"/>
              <a:t/>
            </a:r>
            <a:br>
              <a:rPr lang="en-US"/>
            </a:br>
            <a:endParaRPr/>
          </a:p>
        </p:txBody>
      </p:sp>
      <p:sp>
        <p:nvSpPr>
          <p:cNvPr id="687" name="Google Shape;687;p102"/>
          <p:cNvSpPr txBox="1">
            <a:spLocks noGrp="1"/>
          </p:cNvSpPr>
          <p:nvPr>
            <p:ph type="body" idx="1"/>
          </p:nvPr>
        </p:nvSpPr>
        <p:spPr>
          <a:xfrm>
            <a:off x="457200" y="762000"/>
            <a:ext cx="3931920" cy="57912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00000"/>
              </a:lnSpc>
              <a:spcBef>
                <a:spcPts val="0"/>
              </a:spcBef>
              <a:spcAft>
                <a:spcPts val="0"/>
              </a:spcAft>
              <a:buSzPct val="100000"/>
              <a:buNone/>
            </a:pPr>
            <a:r>
              <a:rPr lang="en-US" sz="4800" dirty="0"/>
              <a:t>  </a:t>
            </a:r>
            <a:r>
              <a:rPr lang="en-US" sz="5600" b="1" dirty="0"/>
              <a:t>class Student </a:t>
            </a:r>
            <a:endParaRPr dirty="0"/>
          </a:p>
          <a:p>
            <a:pPr marL="0" lvl="0" indent="0" algn="l" rtl="0">
              <a:lnSpc>
                <a:spcPct val="100000"/>
              </a:lnSpc>
              <a:spcBef>
                <a:spcPts val="900"/>
              </a:spcBef>
              <a:spcAft>
                <a:spcPts val="0"/>
              </a:spcAft>
              <a:buSzPct val="100000"/>
              <a:buNone/>
            </a:pPr>
            <a:r>
              <a:rPr lang="en-US" sz="5600" b="1" dirty="0"/>
              <a:t>{ </a:t>
            </a:r>
            <a:endParaRPr dirty="0"/>
          </a:p>
          <a:p>
            <a:pPr marL="0" lvl="0" indent="0" algn="l" rtl="0">
              <a:lnSpc>
                <a:spcPct val="100000"/>
              </a:lnSpc>
              <a:spcBef>
                <a:spcPts val="900"/>
              </a:spcBef>
              <a:spcAft>
                <a:spcPts val="0"/>
              </a:spcAft>
              <a:buSzPct val="100000"/>
              <a:buNone/>
            </a:pPr>
            <a:r>
              <a:rPr lang="en-US" sz="5600" b="1" dirty="0"/>
              <a:t>    public </a:t>
            </a:r>
            <a:r>
              <a:rPr lang="en-US" sz="5600" b="1" dirty="0" err="1"/>
              <a:t>int</a:t>
            </a:r>
            <a:r>
              <a:rPr lang="en-US" sz="5600" b="1" dirty="0"/>
              <a:t> </a:t>
            </a:r>
            <a:r>
              <a:rPr lang="en-US" sz="5600" b="1" dirty="0" err="1"/>
              <a:t>roll_no</a:t>
            </a:r>
            <a:r>
              <a:rPr lang="en-US" sz="5600" b="1" dirty="0"/>
              <a:t>; </a:t>
            </a:r>
            <a:endParaRPr dirty="0"/>
          </a:p>
          <a:p>
            <a:pPr marL="0" lvl="0" indent="0" algn="l" rtl="0">
              <a:lnSpc>
                <a:spcPct val="100000"/>
              </a:lnSpc>
              <a:spcBef>
                <a:spcPts val="900"/>
              </a:spcBef>
              <a:spcAft>
                <a:spcPts val="0"/>
              </a:spcAft>
              <a:buSzPct val="100000"/>
              <a:buNone/>
            </a:pPr>
            <a:r>
              <a:rPr lang="en-US" sz="5600" b="1" dirty="0"/>
              <a:t>    public String name; </a:t>
            </a:r>
            <a:endParaRPr dirty="0"/>
          </a:p>
          <a:p>
            <a:pPr marL="0" lvl="0" indent="0" algn="l" rtl="0">
              <a:lnSpc>
                <a:spcPct val="100000"/>
              </a:lnSpc>
              <a:spcBef>
                <a:spcPts val="900"/>
              </a:spcBef>
              <a:spcAft>
                <a:spcPts val="0"/>
              </a:spcAft>
              <a:buSzPct val="100000"/>
              <a:buNone/>
            </a:pPr>
            <a:r>
              <a:rPr lang="en-US" sz="5600" b="1" dirty="0"/>
              <a:t>    Student(</a:t>
            </a:r>
            <a:r>
              <a:rPr lang="en-US" sz="5600" b="1" dirty="0" err="1"/>
              <a:t>int</a:t>
            </a:r>
            <a:r>
              <a:rPr lang="en-US" sz="5600" b="1" dirty="0"/>
              <a:t> </a:t>
            </a:r>
            <a:r>
              <a:rPr lang="en-US" sz="5600" b="1" dirty="0" err="1"/>
              <a:t>roll_no</a:t>
            </a:r>
            <a:r>
              <a:rPr lang="en-US" sz="5600" b="1" dirty="0"/>
              <a:t>, String name) </a:t>
            </a:r>
            <a:endParaRPr dirty="0"/>
          </a:p>
          <a:p>
            <a:pPr marL="0" lvl="0" indent="0" algn="l" rtl="0">
              <a:lnSpc>
                <a:spcPct val="100000"/>
              </a:lnSpc>
              <a:spcBef>
                <a:spcPts val="900"/>
              </a:spcBef>
              <a:spcAft>
                <a:spcPts val="0"/>
              </a:spcAft>
              <a:buSzPct val="100000"/>
              <a:buNone/>
            </a:pPr>
            <a:r>
              <a:rPr lang="en-US" sz="5600" b="1" dirty="0"/>
              <a:t>    { </a:t>
            </a:r>
            <a:endParaRPr dirty="0"/>
          </a:p>
          <a:p>
            <a:pPr marL="0" lvl="0" indent="0" algn="l" rtl="0">
              <a:lnSpc>
                <a:spcPct val="100000"/>
              </a:lnSpc>
              <a:spcBef>
                <a:spcPts val="900"/>
              </a:spcBef>
              <a:spcAft>
                <a:spcPts val="0"/>
              </a:spcAft>
              <a:buSzPct val="100000"/>
              <a:buNone/>
            </a:pPr>
            <a:r>
              <a:rPr lang="en-US" sz="5600" b="1" dirty="0"/>
              <a:t>        </a:t>
            </a:r>
            <a:r>
              <a:rPr lang="en-US" sz="5600" b="1" dirty="0" err="1"/>
              <a:t>this.roll_no</a:t>
            </a:r>
            <a:r>
              <a:rPr lang="en-US" sz="5600" b="1" dirty="0"/>
              <a:t> = </a:t>
            </a:r>
            <a:r>
              <a:rPr lang="en-US" sz="5600" b="1" dirty="0" err="1"/>
              <a:t>roll_no</a:t>
            </a:r>
            <a:r>
              <a:rPr lang="en-US" sz="5600" b="1" dirty="0"/>
              <a:t>; </a:t>
            </a:r>
            <a:endParaRPr dirty="0"/>
          </a:p>
          <a:p>
            <a:pPr marL="0" lvl="0" indent="0" algn="l" rtl="0">
              <a:lnSpc>
                <a:spcPct val="100000"/>
              </a:lnSpc>
              <a:spcBef>
                <a:spcPts val="900"/>
              </a:spcBef>
              <a:spcAft>
                <a:spcPts val="0"/>
              </a:spcAft>
              <a:buSzPct val="100000"/>
              <a:buNone/>
            </a:pPr>
            <a:r>
              <a:rPr lang="en-US" sz="5600" b="1" dirty="0"/>
              <a:t>        this.name = name;  </a:t>
            </a:r>
            <a:endParaRPr lang="en-US" sz="5600" b="1" dirty="0" smtClean="0"/>
          </a:p>
          <a:p>
            <a:pPr marL="0" lvl="0" indent="0" algn="l" rtl="0">
              <a:lnSpc>
                <a:spcPct val="100000"/>
              </a:lnSpc>
              <a:spcBef>
                <a:spcPts val="900"/>
              </a:spcBef>
              <a:spcAft>
                <a:spcPts val="0"/>
              </a:spcAft>
              <a:buSzPct val="100000"/>
              <a:buNone/>
            </a:pPr>
            <a:r>
              <a:rPr lang="en-US" sz="5600" b="1" dirty="0" smtClean="0"/>
              <a:t>}  </a:t>
            </a:r>
            <a:r>
              <a:rPr lang="en-US" sz="5600" b="1" dirty="0"/>
              <a:t>} </a:t>
            </a:r>
            <a:endParaRPr dirty="0"/>
          </a:p>
          <a:p>
            <a:pPr marL="0" lvl="0" indent="0" algn="l" rtl="0">
              <a:lnSpc>
                <a:spcPct val="100000"/>
              </a:lnSpc>
              <a:spcBef>
                <a:spcPts val="900"/>
              </a:spcBef>
              <a:spcAft>
                <a:spcPts val="0"/>
              </a:spcAft>
              <a:buSzPct val="100000"/>
              <a:buNone/>
            </a:pPr>
            <a:r>
              <a:rPr lang="en-US" sz="5600" b="1" dirty="0"/>
              <a:t>  </a:t>
            </a:r>
            <a:endParaRPr dirty="0"/>
          </a:p>
          <a:p>
            <a:pPr marL="0" lvl="0" indent="0" algn="l" rtl="0">
              <a:lnSpc>
                <a:spcPct val="100000"/>
              </a:lnSpc>
              <a:spcBef>
                <a:spcPts val="900"/>
              </a:spcBef>
              <a:spcAft>
                <a:spcPts val="0"/>
              </a:spcAft>
              <a:buSzPct val="100000"/>
              <a:buNone/>
            </a:pPr>
            <a:r>
              <a:rPr lang="en-US" sz="5600" b="1" dirty="0"/>
              <a:t>public class GFG </a:t>
            </a:r>
            <a:endParaRPr dirty="0"/>
          </a:p>
          <a:p>
            <a:pPr marL="0" lvl="0" indent="0" algn="l" rtl="0">
              <a:lnSpc>
                <a:spcPct val="100000"/>
              </a:lnSpc>
              <a:spcBef>
                <a:spcPts val="900"/>
              </a:spcBef>
              <a:spcAft>
                <a:spcPts val="0"/>
              </a:spcAft>
              <a:buSzPct val="100000"/>
              <a:buNone/>
            </a:pPr>
            <a:r>
              <a:rPr lang="en-US" sz="5600" b="1" dirty="0"/>
              <a:t>{ </a:t>
            </a:r>
            <a:endParaRPr dirty="0"/>
          </a:p>
          <a:p>
            <a:pPr marL="0" lvl="0" indent="0" algn="l" rtl="0">
              <a:lnSpc>
                <a:spcPct val="100000"/>
              </a:lnSpc>
              <a:spcBef>
                <a:spcPts val="900"/>
              </a:spcBef>
              <a:spcAft>
                <a:spcPts val="0"/>
              </a:spcAft>
              <a:buSzPct val="100000"/>
              <a:buNone/>
            </a:pPr>
            <a:r>
              <a:rPr lang="en-US" sz="5600" b="1" dirty="0"/>
              <a:t>    public static void main (String[] </a:t>
            </a:r>
            <a:r>
              <a:rPr lang="en-US" sz="5600" b="1" dirty="0" err="1"/>
              <a:t>args</a:t>
            </a:r>
            <a:r>
              <a:rPr lang="en-US" sz="5600" b="1" dirty="0"/>
              <a:t>) </a:t>
            </a:r>
            <a:endParaRPr dirty="0"/>
          </a:p>
          <a:p>
            <a:pPr marL="0" lvl="0" indent="0" algn="l" rtl="0">
              <a:lnSpc>
                <a:spcPct val="100000"/>
              </a:lnSpc>
              <a:spcBef>
                <a:spcPts val="900"/>
              </a:spcBef>
              <a:spcAft>
                <a:spcPts val="0"/>
              </a:spcAft>
              <a:buSzPct val="100000"/>
              <a:buNone/>
            </a:pPr>
            <a:r>
              <a:rPr lang="en-US" sz="5600" b="1" dirty="0"/>
              <a:t>    { </a:t>
            </a:r>
            <a:endParaRPr dirty="0"/>
          </a:p>
          <a:p>
            <a:pPr marL="0" lvl="0" indent="0" algn="l" rtl="0">
              <a:lnSpc>
                <a:spcPct val="100000"/>
              </a:lnSpc>
              <a:spcBef>
                <a:spcPts val="900"/>
              </a:spcBef>
              <a:spcAft>
                <a:spcPts val="0"/>
              </a:spcAft>
              <a:buSzPct val="100000"/>
              <a:buNone/>
            </a:pPr>
            <a:r>
              <a:rPr lang="en-US" sz="5600" b="1" dirty="0"/>
              <a:t>        Student[]  </a:t>
            </a:r>
            <a:r>
              <a:rPr lang="en-US" sz="5600" b="1" dirty="0" err="1"/>
              <a:t>arr</a:t>
            </a:r>
            <a:r>
              <a:rPr lang="en-US" sz="5600" b="1" dirty="0"/>
              <a:t>; </a:t>
            </a:r>
            <a:endParaRPr dirty="0"/>
          </a:p>
          <a:p>
            <a:pPr marL="0" lvl="0" indent="0" algn="l" rtl="0">
              <a:lnSpc>
                <a:spcPct val="100000"/>
              </a:lnSpc>
              <a:spcBef>
                <a:spcPts val="900"/>
              </a:spcBef>
              <a:spcAft>
                <a:spcPts val="0"/>
              </a:spcAft>
              <a:buSzPct val="100000"/>
              <a:buNone/>
            </a:pPr>
            <a:r>
              <a:rPr lang="en-US" sz="5600" b="1" dirty="0" smtClean="0">
                <a:solidFill>
                  <a:srgbClr val="FF0000"/>
                </a:solidFill>
              </a:rPr>
              <a:t>// </a:t>
            </a:r>
            <a:r>
              <a:rPr lang="en-US" sz="5600" b="1" dirty="0">
                <a:solidFill>
                  <a:srgbClr val="FF0000"/>
                </a:solidFill>
              </a:rPr>
              <a:t>allocating memory for 5 objects of type Student. </a:t>
            </a:r>
            <a:endParaRPr dirty="0">
              <a:solidFill>
                <a:srgbClr val="FF0000"/>
              </a:solidFill>
            </a:endParaRPr>
          </a:p>
          <a:p>
            <a:pPr marL="0" lvl="0" indent="0" algn="l" rtl="0">
              <a:lnSpc>
                <a:spcPct val="100000"/>
              </a:lnSpc>
              <a:spcBef>
                <a:spcPts val="900"/>
              </a:spcBef>
              <a:spcAft>
                <a:spcPts val="0"/>
              </a:spcAft>
              <a:buSzPct val="100000"/>
              <a:buNone/>
            </a:pPr>
            <a:r>
              <a:rPr lang="en-US" sz="5600" b="1" dirty="0"/>
              <a:t>        </a:t>
            </a:r>
            <a:r>
              <a:rPr lang="en-US" sz="5600" b="1" dirty="0" err="1"/>
              <a:t>arr</a:t>
            </a:r>
            <a:r>
              <a:rPr lang="en-US" sz="5600" b="1" dirty="0"/>
              <a:t> = new Student[5]; </a:t>
            </a:r>
            <a:endParaRPr dirty="0"/>
          </a:p>
          <a:p>
            <a:pPr marL="0" lvl="0" indent="0" algn="l" rtl="0">
              <a:lnSpc>
                <a:spcPct val="100000"/>
              </a:lnSpc>
              <a:spcBef>
                <a:spcPts val="900"/>
              </a:spcBef>
              <a:spcAft>
                <a:spcPts val="0"/>
              </a:spcAft>
              <a:buSzPct val="100000"/>
              <a:buNone/>
            </a:pPr>
            <a:r>
              <a:rPr lang="en-US" sz="5600" b="1" dirty="0">
                <a:solidFill>
                  <a:srgbClr val="FF0000"/>
                </a:solidFill>
              </a:rPr>
              <a:t>   // initialize  first elements of the arra</a:t>
            </a:r>
            <a:r>
              <a:rPr lang="en-US" sz="5600" b="1" dirty="0"/>
              <a:t>y </a:t>
            </a:r>
            <a:endParaRPr dirty="0"/>
          </a:p>
          <a:p>
            <a:pPr marL="0" lvl="0" indent="0" algn="l" rtl="0">
              <a:lnSpc>
                <a:spcPct val="100000"/>
              </a:lnSpc>
              <a:spcBef>
                <a:spcPts val="900"/>
              </a:spcBef>
              <a:spcAft>
                <a:spcPts val="0"/>
              </a:spcAft>
              <a:buSzPct val="100000"/>
              <a:buNone/>
            </a:pPr>
            <a:r>
              <a:rPr lang="en-US" sz="5600" b="1" dirty="0"/>
              <a:t>        </a:t>
            </a:r>
            <a:r>
              <a:rPr lang="en-US" sz="5600" b="1" dirty="0" err="1"/>
              <a:t>arr</a:t>
            </a:r>
            <a:r>
              <a:rPr lang="en-US" sz="5600" b="1" dirty="0"/>
              <a:t>[0] = new Student(1,"aman"); </a:t>
            </a:r>
            <a:endParaRPr dirty="0"/>
          </a:p>
          <a:p>
            <a:pPr marL="0" lvl="0" indent="0" algn="l" rtl="0">
              <a:lnSpc>
                <a:spcPct val="100000"/>
              </a:lnSpc>
              <a:spcBef>
                <a:spcPts val="900"/>
              </a:spcBef>
              <a:spcAft>
                <a:spcPts val="0"/>
              </a:spcAft>
              <a:buSzPct val="100000"/>
              <a:buNone/>
            </a:pPr>
            <a:r>
              <a:rPr lang="en-US" sz="5600" b="1" dirty="0"/>
              <a:t>  </a:t>
            </a:r>
            <a:endParaRPr dirty="0"/>
          </a:p>
          <a:p>
            <a:pPr marL="182880" lvl="0" indent="-154305" algn="l" rtl="0">
              <a:lnSpc>
                <a:spcPct val="100000"/>
              </a:lnSpc>
              <a:spcBef>
                <a:spcPts val="900"/>
              </a:spcBef>
              <a:spcAft>
                <a:spcPts val="0"/>
              </a:spcAft>
              <a:buSzPct val="100000"/>
              <a:buNone/>
            </a:pPr>
            <a:endParaRPr dirty="0"/>
          </a:p>
        </p:txBody>
      </p:sp>
      <p:sp>
        <p:nvSpPr>
          <p:cNvPr id="688" name="Google Shape;688;p102"/>
          <p:cNvSpPr txBox="1">
            <a:spLocks noGrp="1"/>
          </p:cNvSpPr>
          <p:nvPr>
            <p:ph type="body" idx="2"/>
          </p:nvPr>
        </p:nvSpPr>
        <p:spPr>
          <a:xfrm>
            <a:off x="4389120" y="838200"/>
            <a:ext cx="4023360" cy="51968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200"/>
              <a:buNone/>
            </a:pPr>
            <a:r>
              <a:rPr lang="en-US" sz="1200" dirty="0"/>
              <a:t> </a:t>
            </a:r>
            <a:endParaRPr dirty="0"/>
          </a:p>
          <a:p>
            <a:pPr marL="0" lvl="0" indent="0" algn="l" rtl="0">
              <a:lnSpc>
                <a:spcPct val="100000"/>
              </a:lnSpc>
              <a:spcBef>
                <a:spcPts val="900"/>
              </a:spcBef>
              <a:spcAft>
                <a:spcPts val="0"/>
              </a:spcAft>
              <a:buSzPts val="1200"/>
              <a:buNone/>
            </a:pPr>
            <a:r>
              <a:rPr lang="en-US" sz="1200" b="1" dirty="0"/>
              <a:t>        </a:t>
            </a:r>
            <a:r>
              <a:rPr lang="en-US" sz="1400" b="1" dirty="0" err="1"/>
              <a:t>arr</a:t>
            </a:r>
            <a:r>
              <a:rPr lang="en-US" sz="1400" b="1" dirty="0"/>
              <a:t>[1] = new Student(2,"vaibhav"); </a:t>
            </a:r>
            <a:endParaRPr dirty="0"/>
          </a:p>
          <a:p>
            <a:pPr marL="0" lvl="0" indent="0" algn="l" rtl="0">
              <a:lnSpc>
                <a:spcPct val="100000"/>
              </a:lnSpc>
              <a:spcBef>
                <a:spcPts val="900"/>
              </a:spcBef>
              <a:spcAft>
                <a:spcPts val="0"/>
              </a:spcAft>
              <a:buSzPts val="1400"/>
              <a:buNone/>
            </a:pPr>
            <a:r>
              <a:rPr lang="en-US" sz="1400" b="1" dirty="0"/>
              <a:t>        </a:t>
            </a:r>
            <a:r>
              <a:rPr lang="en-US" sz="1400" b="1" dirty="0" err="1"/>
              <a:t>arr</a:t>
            </a:r>
            <a:r>
              <a:rPr lang="en-US" sz="1400" b="1" dirty="0"/>
              <a:t>[2] = new Student(3,"shikar"); </a:t>
            </a:r>
            <a:endParaRPr dirty="0"/>
          </a:p>
          <a:p>
            <a:pPr marL="0" lvl="0" indent="0" algn="l" rtl="0">
              <a:lnSpc>
                <a:spcPct val="100000"/>
              </a:lnSpc>
              <a:spcBef>
                <a:spcPts val="900"/>
              </a:spcBef>
              <a:spcAft>
                <a:spcPts val="0"/>
              </a:spcAft>
              <a:buSzPts val="1400"/>
              <a:buNone/>
            </a:pPr>
            <a:r>
              <a:rPr lang="en-US" sz="1400" b="1" dirty="0"/>
              <a:t>        </a:t>
            </a:r>
            <a:r>
              <a:rPr lang="en-US" sz="1400" b="1" dirty="0" err="1"/>
              <a:t>arr</a:t>
            </a:r>
            <a:r>
              <a:rPr lang="en-US" sz="1400" b="1" dirty="0"/>
              <a:t>[3] = new Student(4,"dharmesh"); </a:t>
            </a:r>
            <a:endParaRPr dirty="0"/>
          </a:p>
          <a:p>
            <a:pPr marL="0" lvl="0" indent="0" algn="l" rtl="0">
              <a:lnSpc>
                <a:spcPct val="100000"/>
              </a:lnSpc>
              <a:spcBef>
                <a:spcPts val="900"/>
              </a:spcBef>
              <a:spcAft>
                <a:spcPts val="0"/>
              </a:spcAft>
              <a:buSzPts val="1400"/>
              <a:buNone/>
            </a:pPr>
            <a:r>
              <a:rPr lang="en-US" sz="1400" b="1" dirty="0"/>
              <a:t>        </a:t>
            </a:r>
            <a:r>
              <a:rPr lang="en-US" sz="1400" b="1" dirty="0" err="1"/>
              <a:t>arr</a:t>
            </a:r>
            <a:r>
              <a:rPr lang="en-US" sz="1400" b="1" dirty="0"/>
              <a:t>[4] = new Student(5,"mohit"); </a:t>
            </a:r>
            <a:endParaRPr dirty="0"/>
          </a:p>
          <a:p>
            <a:pPr marL="0" lvl="0" indent="0" algn="l" rtl="0">
              <a:lnSpc>
                <a:spcPct val="100000"/>
              </a:lnSpc>
              <a:spcBef>
                <a:spcPts val="900"/>
              </a:spcBef>
              <a:spcAft>
                <a:spcPts val="0"/>
              </a:spcAft>
              <a:buSzPts val="1400"/>
              <a:buNone/>
            </a:pPr>
            <a:r>
              <a:rPr lang="en-US" sz="1400" b="1" dirty="0"/>
              <a:t>  </a:t>
            </a:r>
            <a:r>
              <a:rPr lang="en-US" sz="1400" b="1" dirty="0">
                <a:solidFill>
                  <a:srgbClr val="FF0000"/>
                </a:solidFill>
              </a:rPr>
              <a:t>// accessing the elements of the specified array </a:t>
            </a:r>
            <a:endParaRPr dirty="0">
              <a:solidFill>
                <a:srgbClr val="FF0000"/>
              </a:solidFill>
            </a:endParaRPr>
          </a:p>
          <a:p>
            <a:pPr marL="0" lvl="0" indent="0" algn="l" rtl="0">
              <a:lnSpc>
                <a:spcPct val="100000"/>
              </a:lnSpc>
              <a:spcBef>
                <a:spcPts val="900"/>
              </a:spcBef>
              <a:spcAft>
                <a:spcPts val="0"/>
              </a:spcAft>
              <a:buSzPts val="1400"/>
              <a:buNone/>
            </a:pPr>
            <a:r>
              <a:rPr lang="en-US" sz="1400" b="1" dirty="0"/>
              <a:t>        for (</a:t>
            </a:r>
            <a:r>
              <a:rPr lang="en-US" sz="1400" b="1" dirty="0" err="1"/>
              <a:t>int</a:t>
            </a:r>
            <a:r>
              <a:rPr lang="en-US" sz="1400" b="1" dirty="0"/>
              <a:t> </a:t>
            </a:r>
            <a:r>
              <a:rPr lang="en-US" sz="1400" b="1" dirty="0" err="1"/>
              <a:t>i</a:t>
            </a:r>
            <a:r>
              <a:rPr lang="en-US" sz="1400" b="1" dirty="0"/>
              <a:t> = 0; </a:t>
            </a:r>
            <a:r>
              <a:rPr lang="en-US" sz="1400" b="1" dirty="0" err="1"/>
              <a:t>i</a:t>
            </a:r>
            <a:r>
              <a:rPr lang="en-US" sz="1400" b="1" dirty="0"/>
              <a:t> &lt; </a:t>
            </a:r>
            <a:r>
              <a:rPr lang="en-US" sz="1400" b="1" dirty="0" err="1"/>
              <a:t>arr.length</a:t>
            </a:r>
            <a:r>
              <a:rPr lang="en-US" sz="1400" b="1" dirty="0"/>
              <a:t>; </a:t>
            </a:r>
            <a:r>
              <a:rPr lang="en-US" sz="1400" b="1" dirty="0" err="1"/>
              <a:t>i</a:t>
            </a:r>
            <a:r>
              <a:rPr lang="en-US" sz="1400" b="1" dirty="0"/>
              <a:t>++) </a:t>
            </a:r>
            <a:endParaRPr dirty="0"/>
          </a:p>
          <a:p>
            <a:pPr marL="0" lvl="0" indent="0" algn="l" rtl="0">
              <a:lnSpc>
                <a:spcPct val="100000"/>
              </a:lnSpc>
              <a:spcBef>
                <a:spcPts val="900"/>
              </a:spcBef>
              <a:spcAft>
                <a:spcPts val="0"/>
              </a:spcAft>
              <a:buSzPts val="1400"/>
              <a:buNone/>
            </a:pPr>
            <a:r>
              <a:rPr lang="en-US" sz="1400" b="1" dirty="0"/>
              <a:t>  </a:t>
            </a:r>
            <a:r>
              <a:rPr lang="en-US" sz="1400" b="1" dirty="0" err="1"/>
              <a:t>System.out.println</a:t>
            </a:r>
            <a:r>
              <a:rPr lang="en-US" sz="1400" b="1" dirty="0"/>
              <a:t>("Element at " + </a:t>
            </a:r>
            <a:r>
              <a:rPr lang="en-US" sz="1400" b="1" dirty="0" err="1"/>
              <a:t>i</a:t>
            </a:r>
            <a:r>
              <a:rPr lang="en-US" sz="1400" b="1" dirty="0"/>
              <a:t> + " : " + </a:t>
            </a:r>
            <a:endParaRPr dirty="0"/>
          </a:p>
          <a:p>
            <a:pPr marL="0" lvl="0" indent="0" algn="l" rtl="0">
              <a:lnSpc>
                <a:spcPct val="100000"/>
              </a:lnSpc>
              <a:spcBef>
                <a:spcPts val="900"/>
              </a:spcBef>
              <a:spcAft>
                <a:spcPts val="0"/>
              </a:spcAft>
              <a:buSzPts val="1400"/>
              <a:buNone/>
            </a:pPr>
            <a:r>
              <a:rPr lang="en-US" sz="1400" b="1" dirty="0"/>
              <a:t>                        </a:t>
            </a:r>
            <a:r>
              <a:rPr lang="en-US" sz="1400" b="1" dirty="0" err="1"/>
              <a:t>arr</a:t>
            </a:r>
            <a:r>
              <a:rPr lang="en-US" sz="1400" b="1" dirty="0"/>
              <a:t>[</a:t>
            </a:r>
            <a:r>
              <a:rPr lang="en-US" sz="1400" b="1" dirty="0" err="1"/>
              <a:t>i</a:t>
            </a:r>
            <a:r>
              <a:rPr lang="en-US" sz="1400" b="1" dirty="0"/>
              <a:t>].</a:t>
            </a:r>
            <a:r>
              <a:rPr lang="en-US" sz="1400" b="1" dirty="0" err="1"/>
              <a:t>roll_no</a:t>
            </a:r>
            <a:r>
              <a:rPr lang="en-US" sz="1400" b="1" dirty="0"/>
              <a:t> +" "+ </a:t>
            </a:r>
            <a:r>
              <a:rPr lang="en-US" sz="1400" b="1" dirty="0" err="1"/>
              <a:t>arr</a:t>
            </a:r>
            <a:r>
              <a:rPr lang="en-US" sz="1400" b="1" dirty="0"/>
              <a:t>[</a:t>
            </a:r>
            <a:r>
              <a:rPr lang="en-US" sz="1400" b="1" dirty="0" err="1"/>
              <a:t>i</a:t>
            </a:r>
            <a:r>
              <a:rPr lang="en-US" sz="1400" b="1" dirty="0"/>
              <a:t>].name); </a:t>
            </a:r>
            <a:endParaRPr dirty="0"/>
          </a:p>
          <a:p>
            <a:pPr marL="0" lvl="0" indent="0" algn="l" rtl="0">
              <a:lnSpc>
                <a:spcPct val="100000"/>
              </a:lnSpc>
              <a:spcBef>
                <a:spcPts val="900"/>
              </a:spcBef>
              <a:spcAft>
                <a:spcPts val="0"/>
              </a:spcAft>
              <a:buSzPts val="1400"/>
              <a:buNone/>
            </a:pPr>
            <a:r>
              <a:rPr lang="en-US" sz="1400" b="1" dirty="0"/>
              <a:t>    } } </a:t>
            </a:r>
            <a:endParaRPr dirty="0"/>
          </a:p>
          <a:p>
            <a:pPr marL="0" lvl="0" indent="0" algn="l" rtl="0">
              <a:lnSpc>
                <a:spcPct val="100000"/>
              </a:lnSpc>
              <a:spcBef>
                <a:spcPts val="900"/>
              </a:spcBef>
              <a:spcAft>
                <a:spcPts val="0"/>
              </a:spcAft>
              <a:buSzPts val="1400"/>
              <a:buNone/>
            </a:pPr>
            <a:r>
              <a:rPr lang="en-US" sz="1400" b="1" dirty="0"/>
              <a:t>Output:</a:t>
            </a:r>
            <a:endParaRPr dirty="0"/>
          </a:p>
          <a:p>
            <a:pPr marL="0" lvl="0" indent="0" algn="l" rtl="0">
              <a:lnSpc>
                <a:spcPct val="100000"/>
              </a:lnSpc>
              <a:spcBef>
                <a:spcPts val="900"/>
              </a:spcBef>
              <a:spcAft>
                <a:spcPts val="0"/>
              </a:spcAft>
              <a:buSzPts val="1400"/>
              <a:buNone/>
            </a:pPr>
            <a:r>
              <a:rPr lang="en-US" sz="1400" b="1" dirty="0"/>
              <a:t>Element at 0 : 1 </a:t>
            </a:r>
            <a:r>
              <a:rPr lang="en-US" sz="1400" b="1" dirty="0" err="1"/>
              <a:t>aman</a:t>
            </a:r>
            <a:endParaRPr sz="1400" b="1" dirty="0"/>
          </a:p>
          <a:p>
            <a:pPr marL="0" lvl="0" indent="0" algn="l" rtl="0">
              <a:lnSpc>
                <a:spcPct val="100000"/>
              </a:lnSpc>
              <a:spcBef>
                <a:spcPts val="900"/>
              </a:spcBef>
              <a:spcAft>
                <a:spcPts val="0"/>
              </a:spcAft>
              <a:buSzPts val="1400"/>
              <a:buNone/>
            </a:pPr>
            <a:r>
              <a:rPr lang="en-US" sz="1400" b="1" dirty="0"/>
              <a:t>Element at 1 : 2 </a:t>
            </a:r>
            <a:r>
              <a:rPr lang="en-US" sz="1400" b="1" dirty="0" err="1"/>
              <a:t>vaibhav</a:t>
            </a:r>
            <a:endParaRPr sz="1400" b="1" dirty="0"/>
          </a:p>
          <a:p>
            <a:pPr marL="0" lvl="0" indent="0" algn="l" rtl="0">
              <a:lnSpc>
                <a:spcPct val="100000"/>
              </a:lnSpc>
              <a:spcBef>
                <a:spcPts val="900"/>
              </a:spcBef>
              <a:spcAft>
                <a:spcPts val="0"/>
              </a:spcAft>
              <a:buSzPts val="1400"/>
              <a:buNone/>
            </a:pPr>
            <a:r>
              <a:rPr lang="en-US" sz="1400" b="1" dirty="0"/>
              <a:t>Element at 2 : 3 </a:t>
            </a:r>
            <a:r>
              <a:rPr lang="en-US" sz="1400" b="1" dirty="0" err="1"/>
              <a:t>shikar</a:t>
            </a:r>
            <a:endParaRPr dirty="0"/>
          </a:p>
          <a:p>
            <a:pPr marL="0" lvl="0" indent="0" algn="l" rtl="0">
              <a:lnSpc>
                <a:spcPct val="100000"/>
              </a:lnSpc>
              <a:spcBef>
                <a:spcPts val="900"/>
              </a:spcBef>
              <a:spcAft>
                <a:spcPts val="0"/>
              </a:spcAft>
              <a:buSzPts val="1400"/>
              <a:buNone/>
            </a:pPr>
            <a:r>
              <a:rPr lang="en-US" sz="1400" b="1" dirty="0"/>
              <a:t>Element at 3 : 4 </a:t>
            </a:r>
            <a:r>
              <a:rPr lang="en-US" sz="1400" b="1" dirty="0" err="1"/>
              <a:t>dharmesh</a:t>
            </a:r>
            <a:endParaRPr sz="1400" b="1" dirty="0"/>
          </a:p>
          <a:p>
            <a:pPr marL="0" lvl="0" indent="0" algn="l" rtl="0">
              <a:lnSpc>
                <a:spcPct val="100000"/>
              </a:lnSpc>
              <a:spcBef>
                <a:spcPts val="900"/>
              </a:spcBef>
              <a:spcAft>
                <a:spcPts val="0"/>
              </a:spcAft>
              <a:buSzPts val="1400"/>
              <a:buNone/>
            </a:pPr>
            <a:r>
              <a:rPr lang="en-US" sz="1400" b="1" dirty="0"/>
              <a:t>Element at 4 : 5 </a:t>
            </a:r>
            <a:r>
              <a:rPr lang="en-US" sz="1400" b="1" dirty="0" err="1"/>
              <a:t>mohit</a:t>
            </a:r>
            <a:endParaRPr sz="1400" b="1"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103"/>
          <p:cNvSpPr txBox="1">
            <a:spLocks noGrp="1"/>
          </p:cNvSpPr>
          <p:nvPr>
            <p:ph type="title"/>
          </p:nvPr>
        </p:nvSpPr>
        <p:spPr>
          <a:xfrm>
            <a:off x="731520" y="0"/>
            <a:ext cx="7680960" cy="990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800"/>
              <a:buFont typeface="Arial"/>
              <a:buNone/>
            </a:pPr>
            <a:r>
              <a:rPr lang="en-US" sz="2800"/>
              <a:t>Multidimensional Arrays</a:t>
            </a:r>
            <a:endParaRPr/>
          </a:p>
        </p:txBody>
      </p:sp>
      <p:sp>
        <p:nvSpPr>
          <p:cNvPr id="694" name="Google Shape;694;p103"/>
          <p:cNvSpPr txBox="1">
            <a:spLocks noGrp="1"/>
          </p:cNvSpPr>
          <p:nvPr>
            <p:ph type="body" idx="1"/>
          </p:nvPr>
        </p:nvSpPr>
        <p:spPr>
          <a:xfrm>
            <a:off x="228600" y="914400"/>
            <a:ext cx="4160520" cy="57150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00000"/>
              </a:lnSpc>
              <a:spcBef>
                <a:spcPts val="0"/>
              </a:spcBef>
              <a:spcAft>
                <a:spcPts val="0"/>
              </a:spcAft>
              <a:buSzPct val="100000"/>
              <a:buNone/>
            </a:pPr>
            <a:r>
              <a:rPr lang="en-US" sz="1900" b="1" dirty="0"/>
              <a:t>// Demonstrate a two-dimensional array.</a:t>
            </a:r>
            <a:endParaRPr dirty="0"/>
          </a:p>
          <a:p>
            <a:pPr marL="0" lvl="0" indent="0" algn="l" rtl="0">
              <a:lnSpc>
                <a:spcPct val="100000"/>
              </a:lnSpc>
              <a:spcBef>
                <a:spcPts val="900"/>
              </a:spcBef>
              <a:spcAft>
                <a:spcPts val="0"/>
              </a:spcAft>
              <a:buSzPct val="100000"/>
              <a:buNone/>
            </a:pPr>
            <a:r>
              <a:rPr lang="en-US" sz="1900" b="1" dirty="0"/>
              <a:t>class </a:t>
            </a:r>
            <a:r>
              <a:rPr lang="en-US" sz="1900" b="1" dirty="0" err="1"/>
              <a:t>TwoDArray</a:t>
            </a:r>
            <a:r>
              <a:rPr lang="en-US" sz="1900" b="1" dirty="0"/>
              <a:t> {</a:t>
            </a:r>
            <a:endParaRPr dirty="0"/>
          </a:p>
          <a:p>
            <a:pPr marL="0" lvl="0" indent="0" algn="l" rtl="0">
              <a:lnSpc>
                <a:spcPct val="100000"/>
              </a:lnSpc>
              <a:spcBef>
                <a:spcPts val="900"/>
              </a:spcBef>
              <a:spcAft>
                <a:spcPts val="0"/>
              </a:spcAft>
              <a:buSzPct val="100000"/>
              <a:buNone/>
            </a:pPr>
            <a:r>
              <a:rPr lang="en-US" sz="1900" b="1" dirty="0"/>
              <a:t>public static void main(String </a:t>
            </a:r>
            <a:r>
              <a:rPr lang="en-US" sz="1900" b="1" dirty="0" err="1"/>
              <a:t>args</a:t>
            </a:r>
            <a:r>
              <a:rPr lang="en-US" sz="1900" b="1" dirty="0"/>
              <a:t>[]) {</a:t>
            </a:r>
            <a:endParaRPr dirty="0"/>
          </a:p>
          <a:p>
            <a:pPr marL="0" lvl="0" indent="0" algn="l" rtl="0">
              <a:lnSpc>
                <a:spcPct val="100000"/>
              </a:lnSpc>
              <a:spcBef>
                <a:spcPts val="900"/>
              </a:spcBef>
              <a:spcAft>
                <a:spcPts val="0"/>
              </a:spcAft>
              <a:buSzPct val="100000"/>
              <a:buNone/>
            </a:pPr>
            <a:r>
              <a:rPr lang="en-US" sz="1900" b="1" dirty="0" err="1"/>
              <a:t>int</a:t>
            </a:r>
            <a:r>
              <a:rPr lang="en-US" sz="1900" b="1" dirty="0"/>
              <a:t> </a:t>
            </a:r>
            <a:r>
              <a:rPr lang="en-US" sz="1900" b="1" dirty="0" err="1"/>
              <a:t>twoD</a:t>
            </a:r>
            <a:r>
              <a:rPr lang="en-US" sz="1900" b="1" dirty="0"/>
              <a:t>[][]= new </a:t>
            </a:r>
            <a:r>
              <a:rPr lang="en-US" sz="1900" b="1" dirty="0" err="1"/>
              <a:t>int</a:t>
            </a:r>
            <a:r>
              <a:rPr lang="en-US" sz="1900" b="1" dirty="0"/>
              <a:t>[4][5];</a:t>
            </a:r>
            <a:endParaRPr dirty="0"/>
          </a:p>
          <a:p>
            <a:pPr marL="0" lvl="0" indent="0" algn="l" rtl="0">
              <a:lnSpc>
                <a:spcPct val="100000"/>
              </a:lnSpc>
              <a:spcBef>
                <a:spcPts val="900"/>
              </a:spcBef>
              <a:spcAft>
                <a:spcPts val="0"/>
              </a:spcAft>
              <a:buSzPct val="100000"/>
              <a:buNone/>
            </a:pPr>
            <a:r>
              <a:rPr lang="en-US" sz="1900" b="1" dirty="0" err="1"/>
              <a:t>int</a:t>
            </a:r>
            <a:r>
              <a:rPr lang="en-US" sz="1900" b="1" dirty="0"/>
              <a:t> </a:t>
            </a:r>
            <a:r>
              <a:rPr lang="en-US" sz="1900" b="1" dirty="0" err="1"/>
              <a:t>i</a:t>
            </a:r>
            <a:r>
              <a:rPr lang="en-US" sz="1900" b="1" dirty="0"/>
              <a:t>, j, k = 0;</a:t>
            </a:r>
            <a:endParaRPr dirty="0"/>
          </a:p>
          <a:p>
            <a:pPr marL="0" lvl="0" indent="0" algn="l" rtl="0">
              <a:lnSpc>
                <a:spcPct val="100000"/>
              </a:lnSpc>
              <a:spcBef>
                <a:spcPts val="900"/>
              </a:spcBef>
              <a:spcAft>
                <a:spcPts val="0"/>
              </a:spcAft>
              <a:buSzPct val="100000"/>
              <a:buNone/>
            </a:pPr>
            <a:r>
              <a:rPr lang="en-US" sz="1900" b="1" dirty="0"/>
              <a:t>for(</a:t>
            </a:r>
            <a:r>
              <a:rPr lang="en-US" sz="1900" b="1" dirty="0" err="1"/>
              <a:t>i</a:t>
            </a:r>
            <a:r>
              <a:rPr lang="en-US" sz="1900" b="1" dirty="0"/>
              <a:t>=0; </a:t>
            </a:r>
            <a:r>
              <a:rPr lang="en-US" sz="1900" b="1" dirty="0" err="1"/>
              <a:t>i</a:t>
            </a:r>
            <a:r>
              <a:rPr lang="en-US" sz="1900" b="1" dirty="0"/>
              <a:t>&lt;4; </a:t>
            </a:r>
            <a:r>
              <a:rPr lang="en-US" sz="1900" b="1" dirty="0" err="1"/>
              <a:t>i</a:t>
            </a:r>
            <a:r>
              <a:rPr lang="en-US" sz="1900" b="1" dirty="0"/>
              <a:t>++)</a:t>
            </a:r>
            <a:endParaRPr dirty="0"/>
          </a:p>
          <a:p>
            <a:pPr marL="0" lvl="0" indent="0" algn="l" rtl="0">
              <a:lnSpc>
                <a:spcPct val="100000"/>
              </a:lnSpc>
              <a:spcBef>
                <a:spcPts val="900"/>
              </a:spcBef>
              <a:spcAft>
                <a:spcPts val="0"/>
              </a:spcAft>
              <a:buSzPct val="100000"/>
              <a:buNone/>
            </a:pPr>
            <a:r>
              <a:rPr lang="en-US" sz="1900" b="1" dirty="0"/>
              <a:t>for(j=0; j&lt;5; </a:t>
            </a:r>
            <a:r>
              <a:rPr lang="en-US" sz="1900" b="1" dirty="0" err="1"/>
              <a:t>j++</a:t>
            </a:r>
            <a:r>
              <a:rPr lang="en-US" sz="1900" b="1" dirty="0"/>
              <a:t>) {</a:t>
            </a:r>
            <a:endParaRPr dirty="0"/>
          </a:p>
          <a:p>
            <a:pPr marL="0" lvl="0" indent="0" algn="l" rtl="0">
              <a:lnSpc>
                <a:spcPct val="100000"/>
              </a:lnSpc>
              <a:spcBef>
                <a:spcPts val="900"/>
              </a:spcBef>
              <a:spcAft>
                <a:spcPts val="0"/>
              </a:spcAft>
              <a:buSzPct val="100000"/>
              <a:buNone/>
            </a:pPr>
            <a:r>
              <a:rPr lang="en-US" sz="1900" b="1" dirty="0" err="1"/>
              <a:t>twoD</a:t>
            </a:r>
            <a:r>
              <a:rPr lang="en-US" sz="1900" b="1" dirty="0"/>
              <a:t>[</a:t>
            </a:r>
            <a:r>
              <a:rPr lang="en-US" sz="1900" b="1" dirty="0" err="1"/>
              <a:t>i</a:t>
            </a:r>
            <a:r>
              <a:rPr lang="en-US" sz="1900" b="1" dirty="0"/>
              <a:t>][j] = k;</a:t>
            </a:r>
            <a:endParaRPr dirty="0"/>
          </a:p>
          <a:p>
            <a:pPr marL="0" lvl="0" indent="0" algn="l" rtl="0">
              <a:lnSpc>
                <a:spcPct val="100000"/>
              </a:lnSpc>
              <a:spcBef>
                <a:spcPts val="900"/>
              </a:spcBef>
              <a:spcAft>
                <a:spcPts val="0"/>
              </a:spcAft>
              <a:buSzPct val="100000"/>
              <a:buNone/>
            </a:pPr>
            <a:r>
              <a:rPr lang="en-US" sz="1900" b="1" dirty="0"/>
              <a:t>k++;</a:t>
            </a:r>
            <a:endParaRPr dirty="0"/>
          </a:p>
          <a:p>
            <a:pPr marL="0" lvl="0" indent="0" algn="l" rtl="0">
              <a:lnSpc>
                <a:spcPct val="100000"/>
              </a:lnSpc>
              <a:spcBef>
                <a:spcPts val="900"/>
              </a:spcBef>
              <a:spcAft>
                <a:spcPts val="0"/>
              </a:spcAft>
              <a:buSzPct val="100000"/>
              <a:buNone/>
            </a:pPr>
            <a:r>
              <a:rPr lang="en-US" sz="1900" b="1" dirty="0"/>
              <a:t>}</a:t>
            </a:r>
            <a:endParaRPr dirty="0"/>
          </a:p>
          <a:p>
            <a:pPr marL="0" lvl="0" indent="0" algn="l" rtl="0">
              <a:lnSpc>
                <a:spcPct val="100000"/>
              </a:lnSpc>
              <a:spcBef>
                <a:spcPts val="900"/>
              </a:spcBef>
              <a:spcAft>
                <a:spcPts val="0"/>
              </a:spcAft>
              <a:buSzPct val="100000"/>
              <a:buNone/>
            </a:pPr>
            <a:r>
              <a:rPr lang="en-US" sz="1900" b="1" dirty="0"/>
              <a:t>for(</a:t>
            </a:r>
            <a:r>
              <a:rPr lang="en-US" sz="1900" b="1" dirty="0" err="1"/>
              <a:t>i</a:t>
            </a:r>
            <a:r>
              <a:rPr lang="en-US" sz="1900" b="1" dirty="0"/>
              <a:t>=0; </a:t>
            </a:r>
            <a:r>
              <a:rPr lang="en-US" sz="1900" b="1" dirty="0" err="1"/>
              <a:t>i</a:t>
            </a:r>
            <a:r>
              <a:rPr lang="en-US" sz="1900" b="1" dirty="0"/>
              <a:t>&lt;4; </a:t>
            </a:r>
            <a:r>
              <a:rPr lang="en-US" sz="1900" b="1" dirty="0" err="1"/>
              <a:t>i</a:t>
            </a:r>
            <a:r>
              <a:rPr lang="en-US" sz="1900" b="1" dirty="0"/>
              <a:t>++) {</a:t>
            </a:r>
            <a:endParaRPr dirty="0"/>
          </a:p>
          <a:p>
            <a:pPr marL="0" lvl="0" indent="0" algn="l" rtl="0">
              <a:lnSpc>
                <a:spcPct val="100000"/>
              </a:lnSpc>
              <a:spcBef>
                <a:spcPts val="900"/>
              </a:spcBef>
              <a:spcAft>
                <a:spcPts val="0"/>
              </a:spcAft>
              <a:buSzPct val="100000"/>
              <a:buNone/>
            </a:pPr>
            <a:r>
              <a:rPr lang="en-US" sz="1900" b="1" dirty="0"/>
              <a:t>for(j=0; j&lt;5; </a:t>
            </a:r>
            <a:r>
              <a:rPr lang="en-US" sz="1900" b="1" dirty="0" err="1"/>
              <a:t>j++</a:t>
            </a:r>
            <a:r>
              <a:rPr lang="en-US" sz="1900" b="1" dirty="0"/>
              <a:t>)</a:t>
            </a:r>
            <a:endParaRPr dirty="0"/>
          </a:p>
          <a:p>
            <a:pPr marL="0" lvl="0" indent="0" algn="l" rtl="0">
              <a:lnSpc>
                <a:spcPct val="100000"/>
              </a:lnSpc>
              <a:spcBef>
                <a:spcPts val="900"/>
              </a:spcBef>
              <a:spcAft>
                <a:spcPts val="0"/>
              </a:spcAft>
              <a:buSzPct val="100000"/>
              <a:buNone/>
            </a:pPr>
            <a:r>
              <a:rPr lang="en-US" sz="1900" b="1" dirty="0" err="1"/>
              <a:t>System.out.print</a:t>
            </a:r>
            <a:r>
              <a:rPr lang="en-US" sz="1900" b="1" dirty="0"/>
              <a:t>(</a:t>
            </a:r>
            <a:r>
              <a:rPr lang="en-US" sz="1900" b="1" dirty="0" err="1"/>
              <a:t>twoD</a:t>
            </a:r>
            <a:r>
              <a:rPr lang="en-US" sz="1900" b="1" dirty="0"/>
              <a:t>[</a:t>
            </a:r>
            <a:r>
              <a:rPr lang="en-US" sz="1900" b="1" dirty="0" err="1"/>
              <a:t>i</a:t>
            </a:r>
            <a:r>
              <a:rPr lang="en-US" sz="1900" b="1" dirty="0"/>
              <a:t>][j] + " ");</a:t>
            </a:r>
            <a:endParaRPr dirty="0"/>
          </a:p>
          <a:p>
            <a:pPr marL="0" lvl="0" indent="0" algn="l" rtl="0">
              <a:lnSpc>
                <a:spcPct val="100000"/>
              </a:lnSpc>
              <a:spcBef>
                <a:spcPts val="900"/>
              </a:spcBef>
              <a:spcAft>
                <a:spcPts val="0"/>
              </a:spcAft>
              <a:buSzPct val="100000"/>
              <a:buNone/>
            </a:pPr>
            <a:r>
              <a:rPr lang="en-US" sz="1900" b="1" dirty="0" err="1"/>
              <a:t>System.out.println</a:t>
            </a:r>
            <a:r>
              <a:rPr lang="en-US" sz="1900" b="1" dirty="0"/>
              <a:t>();</a:t>
            </a:r>
            <a:endParaRPr dirty="0"/>
          </a:p>
          <a:p>
            <a:pPr marL="0" lvl="0" indent="0" algn="l" rtl="0">
              <a:lnSpc>
                <a:spcPct val="100000"/>
              </a:lnSpc>
              <a:spcBef>
                <a:spcPts val="900"/>
              </a:spcBef>
              <a:spcAft>
                <a:spcPts val="0"/>
              </a:spcAft>
              <a:buSzPct val="100000"/>
              <a:buNone/>
            </a:pPr>
            <a:r>
              <a:rPr lang="en-US" sz="1900" b="1" dirty="0"/>
              <a:t>}</a:t>
            </a:r>
            <a:endParaRPr dirty="0"/>
          </a:p>
          <a:p>
            <a:pPr marL="0" lvl="0" indent="0" algn="l" rtl="0">
              <a:lnSpc>
                <a:spcPct val="100000"/>
              </a:lnSpc>
              <a:spcBef>
                <a:spcPts val="900"/>
              </a:spcBef>
              <a:spcAft>
                <a:spcPts val="0"/>
              </a:spcAft>
              <a:buSzPct val="100000"/>
              <a:buNone/>
            </a:pPr>
            <a:r>
              <a:rPr lang="en-US" sz="1900" b="1" dirty="0"/>
              <a:t>}</a:t>
            </a:r>
            <a:endParaRPr dirty="0"/>
          </a:p>
          <a:p>
            <a:pPr marL="0" lvl="0" indent="0" algn="l" rtl="0">
              <a:lnSpc>
                <a:spcPct val="100000"/>
              </a:lnSpc>
              <a:spcBef>
                <a:spcPts val="900"/>
              </a:spcBef>
              <a:spcAft>
                <a:spcPts val="0"/>
              </a:spcAft>
              <a:buSzPct val="100000"/>
              <a:buNone/>
            </a:pPr>
            <a:r>
              <a:rPr lang="en-US" sz="1900" b="1" dirty="0"/>
              <a:t>}</a:t>
            </a:r>
            <a:endParaRPr dirty="0"/>
          </a:p>
          <a:p>
            <a:pPr marL="0" lvl="0" indent="0" algn="l" rtl="0">
              <a:lnSpc>
                <a:spcPct val="100000"/>
              </a:lnSpc>
              <a:spcBef>
                <a:spcPts val="900"/>
              </a:spcBef>
              <a:spcAft>
                <a:spcPts val="0"/>
              </a:spcAft>
              <a:buSzPct val="100000"/>
              <a:buNone/>
            </a:pPr>
            <a:r>
              <a:rPr lang="en-US" sz="1900" b="1" dirty="0">
                <a:solidFill>
                  <a:srgbClr val="FF0000"/>
                </a:solidFill>
              </a:rPr>
              <a:t>This program generates the following output:</a:t>
            </a:r>
            <a:endParaRPr dirty="0">
              <a:solidFill>
                <a:srgbClr val="FF0000"/>
              </a:solidFill>
            </a:endParaRPr>
          </a:p>
          <a:p>
            <a:pPr marL="0" lvl="0" indent="0" algn="l" rtl="0">
              <a:lnSpc>
                <a:spcPct val="100000"/>
              </a:lnSpc>
              <a:spcBef>
                <a:spcPts val="900"/>
              </a:spcBef>
              <a:spcAft>
                <a:spcPts val="0"/>
              </a:spcAft>
              <a:buSzPct val="100000"/>
              <a:buNone/>
            </a:pPr>
            <a:r>
              <a:rPr lang="en-US" sz="1900" b="1" dirty="0">
                <a:solidFill>
                  <a:srgbClr val="FF0000"/>
                </a:solidFill>
              </a:rPr>
              <a:t>0  1 2 3 4</a:t>
            </a:r>
            <a:endParaRPr dirty="0">
              <a:solidFill>
                <a:srgbClr val="FF0000"/>
              </a:solidFill>
            </a:endParaRPr>
          </a:p>
          <a:p>
            <a:pPr marL="0" lvl="0" indent="0" algn="l" rtl="0">
              <a:lnSpc>
                <a:spcPct val="100000"/>
              </a:lnSpc>
              <a:spcBef>
                <a:spcPts val="900"/>
              </a:spcBef>
              <a:spcAft>
                <a:spcPts val="0"/>
              </a:spcAft>
              <a:buSzPct val="100000"/>
              <a:buNone/>
            </a:pPr>
            <a:r>
              <a:rPr lang="en-US" sz="1900" b="1" dirty="0">
                <a:solidFill>
                  <a:srgbClr val="FF0000"/>
                </a:solidFill>
              </a:rPr>
              <a:t>5 6 7 8 9</a:t>
            </a:r>
            <a:endParaRPr dirty="0">
              <a:solidFill>
                <a:srgbClr val="FF0000"/>
              </a:solidFill>
            </a:endParaRPr>
          </a:p>
          <a:p>
            <a:pPr marL="0" lvl="0" indent="0" algn="l" rtl="0">
              <a:lnSpc>
                <a:spcPct val="100000"/>
              </a:lnSpc>
              <a:spcBef>
                <a:spcPts val="900"/>
              </a:spcBef>
              <a:spcAft>
                <a:spcPts val="0"/>
              </a:spcAft>
              <a:buSzPct val="100000"/>
              <a:buNone/>
            </a:pPr>
            <a:r>
              <a:rPr lang="en-US" sz="1900" b="1" dirty="0">
                <a:solidFill>
                  <a:srgbClr val="FF0000"/>
                </a:solidFill>
              </a:rPr>
              <a:t>10 11 12 13 14</a:t>
            </a:r>
            <a:endParaRPr dirty="0">
              <a:solidFill>
                <a:srgbClr val="FF0000"/>
              </a:solidFill>
            </a:endParaRPr>
          </a:p>
          <a:p>
            <a:pPr marL="0" lvl="0" indent="0" algn="l" rtl="0">
              <a:lnSpc>
                <a:spcPct val="100000"/>
              </a:lnSpc>
              <a:spcBef>
                <a:spcPts val="900"/>
              </a:spcBef>
              <a:spcAft>
                <a:spcPts val="0"/>
              </a:spcAft>
              <a:buSzPct val="100000"/>
              <a:buNone/>
            </a:pPr>
            <a:r>
              <a:rPr lang="en-US" b="1" dirty="0">
                <a:solidFill>
                  <a:srgbClr val="FF0000"/>
                </a:solidFill>
              </a:rPr>
              <a:t>15 16 17 18 19</a:t>
            </a:r>
            <a:endParaRPr dirty="0">
              <a:solidFill>
                <a:srgbClr val="FF0000"/>
              </a:solidFill>
            </a:endParaRPr>
          </a:p>
        </p:txBody>
      </p:sp>
      <p:sp>
        <p:nvSpPr>
          <p:cNvPr id="695" name="Google Shape;695;p103"/>
          <p:cNvSpPr txBox="1">
            <a:spLocks noGrp="1"/>
          </p:cNvSpPr>
          <p:nvPr>
            <p:ph type="body" idx="2"/>
          </p:nvPr>
        </p:nvSpPr>
        <p:spPr>
          <a:xfrm>
            <a:off x="4754880" y="914400"/>
            <a:ext cx="3657600" cy="563880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100000"/>
              </a:lnSpc>
              <a:spcBef>
                <a:spcPts val="0"/>
              </a:spcBef>
              <a:spcAft>
                <a:spcPts val="0"/>
              </a:spcAft>
              <a:buSzPct val="100000"/>
              <a:buNone/>
            </a:pPr>
            <a:r>
              <a:rPr lang="en-US" sz="2200" b="1" dirty="0"/>
              <a:t>// Initialize a two-dimensional array.</a:t>
            </a:r>
            <a:endParaRPr dirty="0"/>
          </a:p>
          <a:p>
            <a:pPr marL="0" lvl="0" indent="0" algn="l" rtl="0">
              <a:lnSpc>
                <a:spcPct val="100000"/>
              </a:lnSpc>
              <a:spcBef>
                <a:spcPts val="900"/>
              </a:spcBef>
              <a:spcAft>
                <a:spcPts val="0"/>
              </a:spcAft>
              <a:buSzPct val="100000"/>
              <a:buNone/>
            </a:pPr>
            <a:r>
              <a:rPr lang="en-US" sz="2200" b="1" dirty="0"/>
              <a:t>class Matrix {</a:t>
            </a:r>
            <a:endParaRPr dirty="0"/>
          </a:p>
          <a:p>
            <a:pPr marL="0" lvl="0" indent="0" algn="l" rtl="0">
              <a:lnSpc>
                <a:spcPct val="100000"/>
              </a:lnSpc>
              <a:spcBef>
                <a:spcPts val="900"/>
              </a:spcBef>
              <a:spcAft>
                <a:spcPts val="0"/>
              </a:spcAft>
              <a:buSzPct val="100000"/>
              <a:buNone/>
            </a:pPr>
            <a:r>
              <a:rPr lang="en-US" sz="2200" b="1" dirty="0"/>
              <a:t>public static void main(String </a:t>
            </a:r>
            <a:r>
              <a:rPr lang="en-US" sz="2200" b="1" dirty="0" err="1"/>
              <a:t>args</a:t>
            </a:r>
            <a:r>
              <a:rPr lang="en-US" sz="2200" b="1" dirty="0"/>
              <a:t>[]) {</a:t>
            </a:r>
            <a:endParaRPr dirty="0"/>
          </a:p>
          <a:p>
            <a:pPr marL="0" lvl="0" indent="0" algn="l" rtl="0">
              <a:lnSpc>
                <a:spcPct val="100000"/>
              </a:lnSpc>
              <a:spcBef>
                <a:spcPts val="900"/>
              </a:spcBef>
              <a:spcAft>
                <a:spcPts val="0"/>
              </a:spcAft>
              <a:buSzPct val="100000"/>
              <a:buNone/>
            </a:pPr>
            <a:r>
              <a:rPr lang="en-US" sz="2200" b="1" dirty="0"/>
              <a:t>double m[][] = {</a:t>
            </a:r>
            <a:endParaRPr dirty="0"/>
          </a:p>
          <a:p>
            <a:pPr marL="0" lvl="0" indent="0" algn="l" rtl="0">
              <a:lnSpc>
                <a:spcPct val="100000"/>
              </a:lnSpc>
              <a:spcBef>
                <a:spcPts val="900"/>
              </a:spcBef>
              <a:spcAft>
                <a:spcPts val="0"/>
              </a:spcAft>
              <a:buSzPct val="100000"/>
              <a:buNone/>
            </a:pPr>
            <a:r>
              <a:rPr lang="en-US" sz="2200" b="1" dirty="0"/>
              <a:t>{ 0*0, 1*0, 2*0, 3*0 },</a:t>
            </a:r>
            <a:endParaRPr dirty="0"/>
          </a:p>
          <a:p>
            <a:pPr marL="0" lvl="0" indent="0" algn="l" rtl="0">
              <a:lnSpc>
                <a:spcPct val="100000"/>
              </a:lnSpc>
              <a:spcBef>
                <a:spcPts val="900"/>
              </a:spcBef>
              <a:spcAft>
                <a:spcPts val="0"/>
              </a:spcAft>
              <a:buSzPct val="100000"/>
              <a:buNone/>
            </a:pPr>
            <a:r>
              <a:rPr lang="en-US" sz="2200" b="1" dirty="0"/>
              <a:t>{ 0*1, 1*1, 2*1, 3*1 },</a:t>
            </a:r>
            <a:endParaRPr dirty="0"/>
          </a:p>
          <a:p>
            <a:pPr marL="0" lvl="0" indent="0" algn="l" rtl="0">
              <a:lnSpc>
                <a:spcPct val="100000"/>
              </a:lnSpc>
              <a:spcBef>
                <a:spcPts val="900"/>
              </a:spcBef>
              <a:spcAft>
                <a:spcPts val="0"/>
              </a:spcAft>
              <a:buSzPct val="100000"/>
              <a:buNone/>
            </a:pPr>
            <a:r>
              <a:rPr lang="en-US" sz="2200" b="1" dirty="0"/>
              <a:t>{ 0*2, 1*2, 2*2, 3*2 },{ 0*3, 1*3, 2*3, 3*3} </a:t>
            </a:r>
            <a:endParaRPr dirty="0"/>
          </a:p>
          <a:p>
            <a:pPr marL="0" lvl="0" indent="0" algn="l" rtl="0">
              <a:lnSpc>
                <a:spcPct val="100000"/>
              </a:lnSpc>
              <a:spcBef>
                <a:spcPts val="900"/>
              </a:spcBef>
              <a:spcAft>
                <a:spcPts val="0"/>
              </a:spcAft>
              <a:buSzPct val="100000"/>
              <a:buNone/>
            </a:pPr>
            <a:r>
              <a:rPr lang="en-US" sz="2200" b="1" dirty="0"/>
              <a:t>};</a:t>
            </a:r>
            <a:endParaRPr dirty="0"/>
          </a:p>
          <a:p>
            <a:pPr marL="0" lvl="0" indent="0" algn="l" rtl="0">
              <a:lnSpc>
                <a:spcPct val="100000"/>
              </a:lnSpc>
              <a:spcBef>
                <a:spcPts val="900"/>
              </a:spcBef>
              <a:spcAft>
                <a:spcPts val="0"/>
              </a:spcAft>
              <a:buSzPct val="100000"/>
              <a:buNone/>
            </a:pPr>
            <a:r>
              <a:rPr lang="en-US" sz="2200" b="1" dirty="0" err="1"/>
              <a:t>int</a:t>
            </a:r>
            <a:r>
              <a:rPr lang="en-US" sz="2200" b="1" dirty="0"/>
              <a:t> </a:t>
            </a:r>
            <a:r>
              <a:rPr lang="en-US" sz="2200" b="1" dirty="0" err="1"/>
              <a:t>i</a:t>
            </a:r>
            <a:r>
              <a:rPr lang="en-US" sz="2200" b="1" dirty="0"/>
              <a:t>, j;</a:t>
            </a:r>
            <a:endParaRPr dirty="0"/>
          </a:p>
          <a:p>
            <a:pPr marL="0" lvl="0" indent="0" algn="l" rtl="0">
              <a:lnSpc>
                <a:spcPct val="100000"/>
              </a:lnSpc>
              <a:spcBef>
                <a:spcPts val="900"/>
              </a:spcBef>
              <a:spcAft>
                <a:spcPts val="0"/>
              </a:spcAft>
              <a:buSzPct val="100000"/>
              <a:buNone/>
            </a:pPr>
            <a:r>
              <a:rPr lang="en-US" sz="2200" b="1" dirty="0"/>
              <a:t>for(</a:t>
            </a:r>
            <a:r>
              <a:rPr lang="en-US" sz="2200" b="1" dirty="0" err="1"/>
              <a:t>i</a:t>
            </a:r>
            <a:r>
              <a:rPr lang="en-US" sz="2200" b="1" dirty="0"/>
              <a:t>=0; </a:t>
            </a:r>
            <a:r>
              <a:rPr lang="en-US" sz="2200" b="1" dirty="0" err="1"/>
              <a:t>i</a:t>
            </a:r>
            <a:r>
              <a:rPr lang="en-US" sz="2200" b="1" dirty="0"/>
              <a:t>&lt;4; </a:t>
            </a:r>
            <a:r>
              <a:rPr lang="en-US" sz="2200" b="1" dirty="0" err="1"/>
              <a:t>i</a:t>
            </a:r>
            <a:r>
              <a:rPr lang="en-US" sz="2200" b="1" dirty="0"/>
              <a:t>++) {</a:t>
            </a:r>
            <a:endParaRPr dirty="0"/>
          </a:p>
          <a:p>
            <a:pPr marL="0" lvl="0" indent="0" algn="l" rtl="0">
              <a:lnSpc>
                <a:spcPct val="100000"/>
              </a:lnSpc>
              <a:spcBef>
                <a:spcPts val="900"/>
              </a:spcBef>
              <a:spcAft>
                <a:spcPts val="0"/>
              </a:spcAft>
              <a:buSzPct val="100000"/>
              <a:buNone/>
            </a:pPr>
            <a:r>
              <a:rPr lang="en-US" sz="2200" b="1" dirty="0"/>
              <a:t>for(j=0; j&lt;4; </a:t>
            </a:r>
            <a:r>
              <a:rPr lang="en-US" sz="2200" b="1" dirty="0" err="1"/>
              <a:t>j++</a:t>
            </a:r>
            <a:r>
              <a:rPr lang="en-US" sz="2200" b="1" dirty="0"/>
              <a:t>)</a:t>
            </a:r>
            <a:endParaRPr dirty="0"/>
          </a:p>
          <a:p>
            <a:pPr marL="0" lvl="0" indent="0" algn="l" rtl="0">
              <a:lnSpc>
                <a:spcPct val="100000"/>
              </a:lnSpc>
              <a:spcBef>
                <a:spcPts val="900"/>
              </a:spcBef>
              <a:spcAft>
                <a:spcPts val="0"/>
              </a:spcAft>
              <a:buSzPct val="100000"/>
              <a:buNone/>
            </a:pPr>
            <a:r>
              <a:rPr lang="en-US" sz="2200" b="1" dirty="0" err="1"/>
              <a:t>System.out.print</a:t>
            </a:r>
            <a:r>
              <a:rPr lang="en-US" sz="2200" b="1" dirty="0"/>
              <a:t>(m[</a:t>
            </a:r>
            <a:r>
              <a:rPr lang="en-US" sz="2200" b="1" dirty="0" err="1"/>
              <a:t>i</a:t>
            </a:r>
            <a:r>
              <a:rPr lang="en-US" sz="2200" b="1" dirty="0"/>
              <a:t>][j] + " ");</a:t>
            </a:r>
            <a:endParaRPr dirty="0"/>
          </a:p>
          <a:p>
            <a:pPr marL="0" lvl="0" indent="0" algn="l" rtl="0">
              <a:lnSpc>
                <a:spcPct val="100000"/>
              </a:lnSpc>
              <a:spcBef>
                <a:spcPts val="900"/>
              </a:spcBef>
              <a:spcAft>
                <a:spcPts val="0"/>
              </a:spcAft>
              <a:buSzPct val="100000"/>
              <a:buNone/>
            </a:pPr>
            <a:r>
              <a:rPr lang="en-US" sz="2200" b="1" dirty="0" err="1"/>
              <a:t>System.out.println</a:t>
            </a:r>
            <a:r>
              <a:rPr lang="en-US" sz="2200" b="1" dirty="0"/>
              <a:t>();</a:t>
            </a:r>
            <a:endParaRPr dirty="0"/>
          </a:p>
          <a:p>
            <a:pPr marL="0" lvl="0" indent="0" algn="l" rtl="0">
              <a:lnSpc>
                <a:spcPct val="100000"/>
              </a:lnSpc>
              <a:spcBef>
                <a:spcPts val="900"/>
              </a:spcBef>
              <a:spcAft>
                <a:spcPts val="0"/>
              </a:spcAft>
              <a:buSzPct val="100000"/>
              <a:buNone/>
            </a:pPr>
            <a:r>
              <a:rPr lang="en-US" sz="2200" b="1" dirty="0"/>
              <a:t>}</a:t>
            </a:r>
            <a:endParaRPr dirty="0"/>
          </a:p>
          <a:p>
            <a:pPr marL="0" lvl="0" indent="0" algn="l" rtl="0">
              <a:lnSpc>
                <a:spcPct val="100000"/>
              </a:lnSpc>
              <a:spcBef>
                <a:spcPts val="900"/>
              </a:spcBef>
              <a:spcAft>
                <a:spcPts val="0"/>
              </a:spcAft>
              <a:buSzPct val="100000"/>
              <a:buNone/>
            </a:pPr>
            <a:r>
              <a:rPr lang="en-US" sz="2200" b="1" dirty="0"/>
              <a:t>}</a:t>
            </a:r>
            <a:endParaRPr dirty="0"/>
          </a:p>
          <a:p>
            <a:pPr marL="0" lvl="0" indent="0" algn="l" rtl="0">
              <a:lnSpc>
                <a:spcPct val="100000"/>
              </a:lnSpc>
              <a:spcBef>
                <a:spcPts val="900"/>
              </a:spcBef>
              <a:spcAft>
                <a:spcPts val="0"/>
              </a:spcAft>
              <a:buSzPct val="100000"/>
              <a:buNone/>
            </a:pPr>
            <a:r>
              <a:rPr lang="en-US" sz="2200" b="1" dirty="0"/>
              <a:t>}</a:t>
            </a:r>
            <a:endParaRPr dirty="0"/>
          </a:p>
          <a:p>
            <a:pPr marL="0" lvl="0" indent="0" algn="l" rtl="0">
              <a:lnSpc>
                <a:spcPct val="100000"/>
              </a:lnSpc>
              <a:spcBef>
                <a:spcPts val="900"/>
              </a:spcBef>
              <a:spcAft>
                <a:spcPts val="0"/>
              </a:spcAft>
              <a:buSzPct val="100000"/>
              <a:buNone/>
            </a:pPr>
            <a:r>
              <a:rPr lang="en-US" sz="2200" b="1" dirty="0">
                <a:solidFill>
                  <a:srgbClr val="FF0000"/>
                </a:solidFill>
              </a:rPr>
              <a:t>When you run this program, you will get the following output:</a:t>
            </a:r>
            <a:endParaRPr dirty="0">
              <a:solidFill>
                <a:srgbClr val="FF0000"/>
              </a:solidFill>
            </a:endParaRPr>
          </a:p>
          <a:p>
            <a:pPr marL="0" lvl="0" indent="0" algn="l" rtl="0">
              <a:lnSpc>
                <a:spcPct val="100000"/>
              </a:lnSpc>
              <a:spcBef>
                <a:spcPts val="900"/>
              </a:spcBef>
              <a:spcAft>
                <a:spcPts val="0"/>
              </a:spcAft>
              <a:buSzPct val="100000"/>
              <a:buNone/>
            </a:pPr>
            <a:r>
              <a:rPr lang="en-US" sz="2200" b="1" dirty="0">
                <a:solidFill>
                  <a:srgbClr val="FF0000"/>
                </a:solidFill>
              </a:rPr>
              <a:t>0.0  0.0  0.0  0.0</a:t>
            </a:r>
            <a:endParaRPr dirty="0">
              <a:solidFill>
                <a:srgbClr val="FF0000"/>
              </a:solidFill>
            </a:endParaRPr>
          </a:p>
          <a:p>
            <a:pPr marL="0" lvl="0" indent="0" algn="l" rtl="0">
              <a:lnSpc>
                <a:spcPct val="100000"/>
              </a:lnSpc>
              <a:spcBef>
                <a:spcPts val="900"/>
              </a:spcBef>
              <a:spcAft>
                <a:spcPts val="0"/>
              </a:spcAft>
              <a:buSzPct val="100000"/>
              <a:buNone/>
            </a:pPr>
            <a:r>
              <a:rPr lang="en-US" sz="2200" b="1" dirty="0">
                <a:solidFill>
                  <a:srgbClr val="FF0000"/>
                </a:solidFill>
              </a:rPr>
              <a:t>0.0  1.0  2.0  3.0</a:t>
            </a:r>
            <a:endParaRPr dirty="0">
              <a:solidFill>
                <a:srgbClr val="FF0000"/>
              </a:solidFill>
            </a:endParaRPr>
          </a:p>
          <a:p>
            <a:pPr marL="0" lvl="0" indent="0" algn="l" rtl="0">
              <a:lnSpc>
                <a:spcPct val="100000"/>
              </a:lnSpc>
              <a:spcBef>
                <a:spcPts val="900"/>
              </a:spcBef>
              <a:spcAft>
                <a:spcPts val="0"/>
              </a:spcAft>
              <a:buSzPct val="100000"/>
              <a:buNone/>
            </a:pPr>
            <a:r>
              <a:rPr lang="en-US" sz="2200" b="1" dirty="0">
                <a:solidFill>
                  <a:srgbClr val="FF0000"/>
                </a:solidFill>
              </a:rPr>
              <a:t>0.0  2.0  4.0  6.0</a:t>
            </a:r>
            <a:endParaRPr dirty="0">
              <a:solidFill>
                <a:srgbClr val="FF0000"/>
              </a:solidFill>
            </a:endParaRPr>
          </a:p>
          <a:p>
            <a:pPr marL="0" lvl="0" indent="0" algn="l" rtl="0">
              <a:lnSpc>
                <a:spcPct val="100000"/>
              </a:lnSpc>
              <a:spcBef>
                <a:spcPts val="900"/>
              </a:spcBef>
              <a:spcAft>
                <a:spcPts val="0"/>
              </a:spcAft>
              <a:buSzPct val="100000"/>
              <a:buNone/>
            </a:pPr>
            <a:r>
              <a:rPr lang="en-US" sz="2200" b="1" dirty="0">
                <a:solidFill>
                  <a:srgbClr val="FF0000"/>
                </a:solidFill>
              </a:rPr>
              <a:t>0.0  3.0  6.0  9.0</a:t>
            </a:r>
            <a:endParaRPr dirty="0">
              <a:solidFill>
                <a:srgbClr val="FF0000"/>
              </a:solidFill>
            </a:endParaRPr>
          </a:p>
          <a:p>
            <a:pPr marL="182880" lvl="0" indent="-120015" algn="l" rtl="0">
              <a:lnSpc>
                <a:spcPct val="100000"/>
              </a:lnSpc>
              <a:spcBef>
                <a:spcPts val="900"/>
              </a:spcBef>
              <a:spcAft>
                <a:spcPts val="0"/>
              </a:spcAft>
              <a:buSzPct val="100000"/>
              <a:buNone/>
            </a:pPr>
            <a:endParaRP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Shape 699"/>
        <p:cNvGrpSpPr/>
        <p:nvPr/>
      </p:nvGrpSpPr>
      <p:grpSpPr>
        <a:xfrm>
          <a:off x="0" y="0"/>
          <a:ext cx="0" cy="0"/>
          <a:chOff x="0" y="0"/>
          <a:chExt cx="0" cy="0"/>
        </a:xfrm>
      </p:grpSpPr>
      <p:sp>
        <p:nvSpPr>
          <p:cNvPr id="700" name="Google Shape;700;p104"/>
          <p:cNvSpPr txBox="1">
            <a:spLocks noGrp="1"/>
          </p:cNvSpPr>
          <p:nvPr>
            <p:ph type="title"/>
          </p:nvPr>
        </p:nvSpPr>
        <p:spPr>
          <a:xfrm>
            <a:off x="731520" y="304800"/>
            <a:ext cx="7680960" cy="51816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400"/>
              <a:buFont typeface="Arial"/>
              <a:buNone/>
            </a:pPr>
            <a:r>
              <a:rPr lang="en-US" sz="2400"/>
              <a:t>Multidimensional Arrays</a:t>
            </a:r>
            <a:endParaRPr/>
          </a:p>
        </p:txBody>
      </p:sp>
      <p:sp>
        <p:nvSpPr>
          <p:cNvPr id="701" name="Google Shape;701;p104"/>
          <p:cNvSpPr txBox="1">
            <a:spLocks noGrp="1"/>
          </p:cNvSpPr>
          <p:nvPr>
            <p:ph type="body" idx="1"/>
          </p:nvPr>
        </p:nvSpPr>
        <p:spPr>
          <a:xfrm>
            <a:off x="228600" y="914400"/>
            <a:ext cx="4160520" cy="5486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00000"/>
              </a:lnSpc>
              <a:spcBef>
                <a:spcPts val="0"/>
              </a:spcBef>
              <a:spcAft>
                <a:spcPts val="0"/>
              </a:spcAft>
              <a:buSzPct val="100000"/>
              <a:buNone/>
            </a:pPr>
            <a:r>
              <a:rPr lang="en-US" sz="5600" b="1"/>
              <a:t>// Manually allocate differing size second dimensions.</a:t>
            </a:r>
            <a:endParaRPr/>
          </a:p>
          <a:p>
            <a:pPr marL="0" lvl="0" indent="0" algn="l" rtl="0">
              <a:lnSpc>
                <a:spcPct val="100000"/>
              </a:lnSpc>
              <a:spcBef>
                <a:spcPts val="900"/>
              </a:spcBef>
              <a:spcAft>
                <a:spcPts val="0"/>
              </a:spcAft>
              <a:buSzPct val="100000"/>
              <a:buNone/>
            </a:pPr>
            <a:r>
              <a:rPr lang="en-US" sz="5600" b="1"/>
              <a:t>class TwoDAgain {</a:t>
            </a:r>
            <a:endParaRPr/>
          </a:p>
          <a:p>
            <a:pPr marL="0" lvl="0" indent="0" algn="l" rtl="0">
              <a:lnSpc>
                <a:spcPct val="100000"/>
              </a:lnSpc>
              <a:spcBef>
                <a:spcPts val="900"/>
              </a:spcBef>
              <a:spcAft>
                <a:spcPts val="0"/>
              </a:spcAft>
              <a:buSzPct val="100000"/>
              <a:buNone/>
            </a:pPr>
            <a:r>
              <a:rPr lang="en-US" sz="5600" b="1"/>
              <a:t>public static void main(String args[]) {</a:t>
            </a:r>
            <a:endParaRPr/>
          </a:p>
          <a:p>
            <a:pPr marL="0" lvl="0" indent="0" algn="l" rtl="0">
              <a:lnSpc>
                <a:spcPct val="100000"/>
              </a:lnSpc>
              <a:spcBef>
                <a:spcPts val="900"/>
              </a:spcBef>
              <a:spcAft>
                <a:spcPts val="0"/>
              </a:spcAft>
              <a:buSzPct val="100000"/>
              <a:buNone/>
            </a:pPr>
            <a:r>
              <a:rPr lang="en-US" sz="5600" b="1"/>
              <a:t>int twoD[][] = new int[4][];</a:t>
            </a:r>
            <a:endParaRPr/>
          </a:p>
          <a:p>
            <a:pPr marL="0" lvl="0" indent="0" algn="l" rtl="0">
              <a:lnSpc>
                <a:spcPct val="100000"/>
              </a:lnSpc>
              <a:spcBef>
                <a:spcPts val="900"/>
              </a:spcBef>
              <a:spcAft>
                <a:spcPts val="0"/>
              </a:spcAft>
              <a:buSzPct val="100000"/>
              <a:buNone/>
            </a:pPr>
            <a:r>
              <a:rPr lang="en-US" sz="5600" b="1"/>
              <a:t>twoD[0] = new int[1];</a:t>
            </a:r>
            <a:endParaRPr/>
          </a:p>
          <a:p>
            <a:pPr marL="0" lvl="0" indent="0" algn="l" rtl="0">
              <a:lnSpc>
                <a:spcPct val="100000"/>
              </a:lnSpc>
              <a:spcBef>
                <a:spcPts val="900"/>
              </a:spcBef>
              <a:spcAft>
                <a:spcPts val="0"/>
              </a:spcAft>
              <a:buSzPct val="100000"/>
              <a:buNone/>
            </a:pPr>
            <a:r>
              <a:rPr lang="en-US" sz="5600" b="1"/>
              <a:t>twoD[1] = new int[2];</a:t>
            </a:r>
            <a:endParaRPr/>
          </a:p>
          <a:p>
            <a:pPr marL="0" lvl="0" indent="0" algn="l" rtl="0">
              <a:lnSpc>
                <a:spcPct val="100000"/>
              </a:lnSpc>
              <a:spcBef>
                <a:spcPts val="900"/>
              </a:spcBef>
              <a:spcAft>
                <a:spcPts val="0"/>
              </a:spcAft>
              <a:buSzPct val="100000"/>
              <a:buNone/>
            </a:pPr>
            <a:r>
              <a:rPr lang="en-US" sz="5600" b="1"/>
              <a:t>twoD[2] = new int[3];</a:t>
            </a:r>
            <a:endParaRPr/>
          </a:p>
          <a:p>
            <a:pPr marL="0" lvl="0" indent="0" algn="l" rtl="0">
              <a:lnSpc>
                <a:spcPct val="100000"/>
              </a:lnSpc>
              <a:spcBef>
                <a:spcPts val="900"/>
              </a:spcBef>
              <a:spcAft>
                <a:spcPts val="0"/>
              </a:spcAft>
              <a:buSzPct val="100000"/>
              <a:buNone/>
            </a:pPr>
            <a:r>
              <a:rPr lang="en-US" sz="5600" b="1"/>
              <a:t>twoD[3] = new int[4];</a:t>
            </a:r>
            <a:endParaRPr/>
          </a:p>
          <a:p>
            <a:pPr marL="0" lvl="0" indent="0" algn="l" rtl="0">
              <a:lnSpc>
                <a:spcPct val="100000"/>
              </a:lnSpc>
              <a:spcBef>
                <a:spcPts val="900"/>
              </a:spcBef>
              <a:spcAft>
                <a:spcPts val="0"/>
              </a:spcAft>
              <a:buSzPct val="100000"/>
              <a:buNone/>
            </a:pPr>
            <a:r>
              <a:rPr lang="en-US" sz="5600" b="1"/>
              <a:t>int i, j, k = 0;</a:t>
            </a:r>
            <a:endParaRPr/>
          </a:p>
          <a:p>
            <a:pPr marL="0" lvl="0" indent="0" algn="l" rtl="0">
              <a:lnSpc>
                <a:spcPct val="100000"/>
              </a:lnSpc>
              <a:spcBef>
                <a:spcPts val="900"/>
              </a:spcBef>
              <a:spcAft>
                <a:spcPts val="0"/>
              </a:spcAft>
              <a:buSzPct val="100000"/>
              <a:buNone/>
            </a:pPr>
            <a:r>
              <a:rPr lang="en-US" sz="5600" b="1"/>
              <a:t>for(i=0; i&lt;4; i++)</a:t>
            </a:r>
            <a:endParaRPr/>
          </a:p>
          <a:p>
            <a:pPr marL="0" lvl="0" indent="0" algn="l" rtl="0">
              <a:lnSpc>
                <a:spcPct val="100000"/>
              </a:lnSpc>
              <a:spcBef>
                <a:spcPts val="900"/>
              </a:spcBef>
              <a:spcAft>
                <a:spcPts val="0"/>
              </a:spcAft>
              <a:buSzPct val="100000"/>
              <a:buNone/>
            </a:pPr>
            <a:r>
              <a:rPr lang="en-US" sz="5600" b="1"/>
              <a:t>for(j=0; j&lt;i+1; j++) {</a:t>
            </a:r>
            <a:endParaRPr/>
          </a:p>
          <a:p>
            <a:pPr marL="0" lvl="0" indent="0" algn="l" rtl="0">
              <a:lnSpc>
                <a:spcPct val="100000"/>
              </a:lnSpc>
              <a:spcBef>
                <a:spcPts val="900"/>
              </a:spcBef>
              <a:spcAft>
                <a:spcPts val="0"/>
              </a:spcAft>
              <a:buSzPct val="100000"/>
              <a:buNone/>
            </a:pPr>
            <a:r>
              <a:rPr lang="en-US" sz="5600" b="1"/>
              <a:t>twoD[i][j] = k;</a:t>
            </a:r>
            <a:endParaRPr/>
          </a:p>
          <a:p>
            <a:pPr marL="0" lvl="0" indent="0" algn="l" rtl="0">
              <a:lnSpc>
                <a:spcPct val="100000"/>
              </a:lnSpc>
              <a:spcBef>
                <a:spcPts val="900"/>
              </a:spcBef>
              <a:spcAft>
                <a:spcPts val="0"/>
              </a:spcAft>
              <a:buSzPct val="100000"/>
              <a:buNone/>
            </a:pPr>
            <a:r>
              <a:rPr lang="en-US" sz="5600" b="1"/>
              <a:t>k++;</a:t>
            </a:r>
            <a:endParaRPr/>
          </a:p>
          <a:p>
            <a:pPr marL="0" lvl="0" indent="0" algn="l" rtl="0">
              <a:lnSpc>
                <a:spcPct val="100000"/>
              </a:lnSpc>
              <a:spcBef>
                <a:spcPts val="900"/>
              </a:spcBef>
              <a:spcAft>
                <a:spcPts val="0"/>
              </a:spcAft>
              <a:buSzPct val="100000"/>
              <a:buNone/>
            </a:pPr>
            <a:r>
              <a:rPr lang="en-US" sz="5600" b="1"/>
              <a:t>}</a:t>
            </a:r>
            <a:endParaRPr/>
          </a:p>
          <a:p>
            <a:pPr marL="0" lvl="0" indent="0" algn="l" rtl="0">
              <a:lnSpc>
                <a:spcPct val="100000"/>
              </a:lnSpc>
              <a:spcBef>
                <a:spcPts val="900"/>
              </a:spcBef>
              <a:spcAft>
                <a:spcPts val="0"/>
              </a:spcAft>
              <a:buSzPct val="100000"/>
              <a:buNone/>
            </a:pPr>
            <a:r>
              <a:rPr lang="en-US" sz="5600" b="1"/>
              <a:t>for(i=0; i&lt;4; i++) {</a:t>
            </a:r>
            <a:endParaRPr/>
          </a:p>
          <a:p>
            <a:pPr marL="0" lvl="0" indent="0" algn="l" rtl="0">
              <a:lnSpc>
                <a:spcPct val="100000"/>
              </a:lnSpc>
              <a:spcBef>
                <a:spcPts val="900"/>
              </a:spcBef>
              <a:spcAft>
                <a:spcPts val="0"/>
              </a:spcAft>
              <a:buSzPct val="100000"/>
              <a:buNone/>
            </a:pPr>
            <a:r>
              <a:rPr lang="en-US" sz="5600" b="1"/>
              <a:t>for(j=0; j&lt;i+1; j++)</a:t>
            </a:r>
            <a:endParaRPr/>
          </a:p>
          <a:p>
            <a:pPr marL="0" lvl="0" indent="0" algn="l" rtl="0">
              <a:lnSpc>
                <a:spcPct val="100000"/>
              </a:lnSpc>
              <a:spcBef>
                <a:spcPts val="900"/>
              </a:spcBef>
              <a:spcAft>
                <a:spcPts val="0"/>
              </a:spcAft>
              <a:buSzPct val="100000"/>
              <a:buNone/>
            </a:pPr>
            <a:r>
              <a:rPr lang="en-US" sz="5600" b="1"/>
              <a:t>System.out.print(twoD[i][j] + " ");</a:t>
            </a:r>
            <a:endParaRPr/>
          </a:p>
          <a:p>
            <a:pPr marL="0" lvl="0" indent="0" algn="l" rtl="0">
              <a:lnSpc>
                <a:spcPct val="100000"/>
              </a:lnSpc>
              <a:spcBef>
                <a:spcPts val="900"/>
              </a:spcBef>
              <a:spcAft>
                <a:spcPts val="0"/>
              </a:spcAft>
              <a:buSzPct val="100000"/>
              <a:buNone/>
            </a:pPr>
            <a:r>
              <a:rPr lang="en-US" sz="5600" b="1"/>
              <a:t>System.out.println();</a:t>
            </a:r>
            <a:endParaRPr/>
          </a:p>
          <a:p>
            <a:pPr marL="0" lvl="0" indent="0" algn="l" rtl="0">
              <a:lnSpc>
                <a:spcPct val="100000"/>
              </a:lnSpc>
              <a:spcBef>
                <a:spcPts val="900"/>
              </a:spcBef>
              <a:spcAft>
                <a:spcPts val="0"/>
              </a:spcAft>
              <a:buSzPct val="100000"/>
              <a:buNone/>
            </a:pPr>
            <a:r>
              <a:rPr lang="en-US" sz="5600" b="1"/>
              <a:t>}  }  }</a:t>
            </a:r>
            <a:endParaRPr/>
          </a:p>
          <a:p>
            <a:pPr marL="182880" lvl="0" indent="-154305" algn="l" rtl="0">
              <a:lnSpc>
                <a:spcPct val="100000"/>
              </a:lnSpc>
              <a:spcBef>
                <a:spcPts val="900"/>
              </a:spcBef>
              <a:spcAft>
                <a:spcPts val="0"/>
              </a:spcAft>
              <a:buSzPct val="100000"/>
              <a:buNone/>
            </a:pPr>
            <a:endParaRPr/>
          </a:p>
        </p:txBody>
      </p:sp>
      <p:sp>
        <p:nvSpPr>
          <p:cNvPr id="702" name="Google Shape;702;p104"/>
          <p:cNvSpPr txBox="1">
            <a:spLocks noGrp="1"/>
          </p:cNvSpPr>
          <p:nvPr>
            <p:ph type="body" idx="2"/>
          </p:nvPr>
        </p:nvSpPr>
        <p:spPr>
          <a:xfrm>
            <a:off x="4754880" y="1143000"/>
            <a:ext cx="3657600" cy="489204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00000"/>
              </a:lnSpc>
              <a:spcBef>
                <a:spcPts val="0"/>
              </a:spcBef>
              <a:spcAft>
                <a:spcPts val="0"/>
              </a:spcAft>
              <a:buSzPct val="100000"/>
              <a:buNone/>
            </a:pPr>
            <a:r>
              <a:rPr lang="en-US" sz="5600" b="1" dirty="0"/>
              <a:t>This program generates the following output:</a:t>
            </a:r>
            <a:endParaRPr dirty="0"/>
          </a:p>
          <a:p>
            <a:pPr marL="0" lvl="0" indent="0" algn="l" rtl="0">
              <a:lnSpc>
                <a:spcPct val="100000"/>
              </a:lnSpc>
              <a:spcBef>
                <a:spcPts val="900"/>
              </a:spcBef>
              <a:spcAft>
                <a:spcPts val="0"/>
              </a:spcAft>
              <a:buSzPct val="100000"/>
              <a:buNone/>
            </a:pPr>
            <a:r>
              <a:rPr lang="en-US" sz="5600" b="1" dirty="0"/>
              <a:t>0</a:t>
            </a:r>
            <a:endParaRPr dirty="0"/>
          </a:p>
          <a:p>
            <a:pPr marL="0" lvl="0" indent="0" algn="l" rtl="0">
              <a:lnSpc>
                <a:spcPct val="100000"/>
              </a:lnSpc>
              <a:spcBef>
                <a:spcPts val="900"/>
              </a:spcBef>
              <a:spcAft>
                <a:spcPts val="0"/>
              </a:spcAft>
              <a:buSzPct val="100000"/>
              <a:buNone/>
            </a:pPr>
            <a:r>
              <a:rPr lang="en-US" sz="5600" b="1" dirty="0"/>
              <a:t>1 2</a:t>
            </a:r>
            <a:endParaRPr dirty="0"/>
          </a:p>
          <a:p>
            <a:pPr marL="0" lvl="0" indent="0" algn="l" rtl="0">
              <a:lnSpc>
                <a:spcPct val="100000"/>
              </a:lnSpc>
              <a:spcBef>
                <a:spcPts val="900"/>
              </a:spcBef>
              <a:spcAft>
                <a:spcPts val="0"/>
              </a:spcAft>
              <a:buSzPct val="100000"/>
              <a:buNone/>
            </a:pPr>
            <a:r>
              <a:rPr lang="en-US" sz="5600" b="1" dirty="0"/>
              <a:t>3 4 5</a:t>
            </a:r>
            <a:endParaRPr dirty="0"/>
          </a:p>
          <a:p>
            <a:pPr marL="0" lvl="0" indent="0" algn="l" rtl="0">
              <a:lnSpc>
                <a:spcPct val="100000"/>
              </a:lnSpc>
              <a:spcBef>
                <a:spcPts val="900"/>
              </a:spcBef>
              <a:spcAft>
                <a:spcPts val="0"/>
              </a:spcAft>
              <a:buSzPct val="100000"/>
              <a:buNone/>
            </a:pPr>
            <a:r>
              <a:rPr lang="en-US" sz="5600" b="1" dirty="0"/>
              <a:t>6 7 8 9</a:t>
            </a:r>
            <a:endParaRPr dirty="0"/>
          </a:p>
          <a:p>
            <a:pPr marL="0" lvl="0" indent="0" algn="l" rtl="0">
              <a:lnSpc>
                <a:spcPct val="100000"/>
              </a:lnSpc>
              <a:spcBef>
                <a:spcPts val="900"/>
              </a:spcBef>
              <a:spcAft>
                <a:spcPts val="0"/>
              </a:spcAft>
              <a:buSzPct val="100000"/>
              <a:buNone/>
            </a:pPr>
            <a:endParaRPr sz="5600" b="1" dirty="0"/>
          </a:p>
          <a:p>
            <a:pPr marL="182880" lvl="0" indent="-154305" algn="l" rtl="0">
              <a:lnSpc>
                <a:spcPct val="100000"/>
              </a:lnSpc>
              <a:spcBef>
                <a:spcPts val="900"/>
              </a:spcBef>
              <a:spcAft>
                <a:spcPts val="0"/>
              </a:spcAft>
              <a:buSzPct val="100000"/>
              <a:buNone/>
            </a:pPr>
            <a:endParaRPr dirty="0"/>
          </a:p>
        </p:txBody>
      </p:sp>
      <p:pic>
        <p:nvPicPr>
          <p:cNvPr id="703" name="Google Shape;703;p104"/>
          <p:cNvPicPr preferRelativeResize="0"/>
          <p:nvPr/>
        </p:nvPicPr>
        <p:blipFill rotWithShape="1">
          <a:blip r:embed="rId3">
            <a:alphaModFix/>
          </a:blip>
          <a:srcRect/>
          <a:stretch/>
        </p:blipFill>
        <p:spPr>
          <a:xfrm>
            <a:off x="4701887" y="3124200"/>
            <a:ext cx="4304762" cy="2514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Shape 707"/>
        <p:cNvGrpSpPr/>
        <p:nvPr/>
      </p:nvGrpSpPr>
      <p:grpSpPr>
        <a:xfrm>
          <a:off x="0" y="0"/>
          <a:ext cx="0" cy="0"/>
          <a:chOff x="0" y="0"/>
          <a:chExt cx="0" cy="0"/>
        </a:xfrm>
      </p:grpSpPr>
      <p:sp>
        <p:nvSpPr>
          <p:cNvPr id="708" name="Google Shape;708;p105"/>
          <p:cNvSpPr txBox="1">
            <a:spLocks noGrp="1"/>
          </p:cNvSpPr>
          <p:nvPr>
            <p:ph type="title"/>
          </p:nvPr>
        </p:nvSpPr>
        <p:spPr>
          <a:xfrm>
            <a:off x="731520" y="152400"/>
            <a:ext cx="7680960" cy="67056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400"/>
              <a:buFont typeface="Arial"/>
              <a:buNone/>
            </a:pPr>
            <a:r>
              <a:rPr lang="en-US" sz="2400"/>
              <a:t>Multidimensional Arrays</a:t>
            </a:r>
            <a:endParaRPr/>
          </a:p>
        </p:txBody>
      </p:sp>
      <p:sp>
        <p:nvSpPr>
          <p:cNvPr id="709" name="Google Shape;709;p105"/>
          <p:cNvSpPr txBox="1">
            <a:spLocks noGrp="1"/>
          </p:cNvSpPr>
          <p:nvPr>
            <p:ph type="body" idx="1"/>
          </p:nvPr>
        </p:nvSpPr>
        <p:spPr>
          <a:xfrm>
            <a:off x="381000" y="822960"/>
            <a:ext cx="4008120" cy="580644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00000"/>
              </a:lnSpc>
              <a:spcBef>
                <a:spcPts val="0"/>
              </a:spcBef>
              <a:spcAft>
                <a:spcPts val="0"/>
              </a:spcAft>
              <a:buSzPct val="100000"/>
              <a:buNone/>
            </a:pPr>
            <a:r>
              <a:rPr lang="en-US" sz="2100" b="1"/>
              <a:t>// Demonstrate a three-dimensional array.</a:t>
            </a:r>
            <a:endParaRPr/>
          </a:p>
          <a:p>
            <a:pPr marL="0" lvl="0" indent="0" algn="l" rtl="0">
              <a:lnSpc>
                <a:spcPct val="100000"/>
              </a:lnSpc>
              <a:spcBef>
                <a:spcPts val="900"/>
              </a:spcBef>
              <a:spcAft>
                <a:spcPts val="0"/>
              </a:spcAft>
              <a:buSzPct val="100000"/>
              <a:buNone/>
            </a:pPr>
            <a:r>
              <a:rPr lang="en-US" sz="2100" b="1"/>
              <a:t>class ThreeDMatrix {</a:t>
            </a:r>
            <a:endParaRPr/>
          </a:p>
          <a:p>
            <a:pPr marL="0" lvl="0" indent="0" algn="l" rtl="0">
              <a:lnSpc>
                <a:spcPct val="100000"/>
              </a:lnSpc>
              <a:spcBef>
                <a:spcPts val="900"/>
              </a:spcBef>
              <a:spcAft>
                <a:spcPts val="0"/>
              </a:spcAft>
              <a:buSzPct val="100000"/>
              <a:buNone/>
            </a:pPr>
            <a:r>
              <a:rPr lang="en-US" sz="2100" b="1"/>
              <a:t>public static void main(String args[]) {</a:t>
            </a:r>
            <a:endParaRPr/>
          </a:p>
          <a:p>
            <a:pPr marL="0" lvl="0" indent="0" algn="l" rtl="0">
              <a:lnSpc>
                <a:spcPct val="100000"/>
              </a:lnSpc>
              <a:spcBef>
                <a:spcPts val="900"/>
              </a:spcBef>
              <a:spcAft>
                <a:spcPts val="0"/>
              </a:spcAft>
              <a:buSzPct val="100000"/>
              <a:buNone/>
            </a:pPr>
            <a:r>
              <a:rPr lang="en-US" sz="2100" b="1"/>
              <a:t>int threeD[][][] = new int[3][4][5];</a:t>
            </a:r>
            <a:endParaRPr/>
          </a:p>
          <a:p>
            <a:pPr marL="0" lvl="0" indent="0" algn="l" rtl="0">
              <a:lnSpc>
                <a:spcPct val="100000"/>
              </a:lnSpc>
              <a:spcBef>
                <a:spcPts val="900"/>
              </a:spcBef>
              <a:spcAft>
                <a:spcPts val="0"/>
              </a:spcAft>
              <a:buSzPct val="100000"/>
              <a:buNone/>
            </a:pPr>
            <a:r>
              <a:rPr lang="en-US" sz="2100" b="1"/>
              <a:t>int i, j, k;</a:t>
            </a:r>
            <a:endParaRPr/>
          </a:p>
          <a:p>
            <a:pPr marL="0" lvl="0" indent="0" algn="l" rtl="0">
              <a:lnSpc>
                <a:spcPct val="100000"/>
              </a:lnSpc>
              <a:spcBef>
                <a:spcPts val="900"/>
              </a:spcBef>
              <a:spcAft>
                <a:spcPts val="0"/>
              </a:spcAft>
              <a:buSzPct val="100000"/>
              <a:buNone/>
            </a:pPr>
            <a:r>
              <a:rPr lang="en-US" sz="2100" b="1"/>
              <a:t>for(i=0; i&lt;3; i++)</a:t>
            </a:r>
            <a:endParaRPr/>
          </a:p>
          <a:p>
            <a:pPr marL="0" lvl="0" indent="0" algn="l" rtl="0">
              <a:lnSpc>
                <a:spcPct val="100000"/>
              </a:lnSpc>
              <a:spcBef>
                <a:spcPts val="900"/>
              </a:spcBef>
              <a:spcAft>
                <a:spcPts val="0"/>
              </a:spcAft>
              <a:buSzPct val="100000"/>
              <a:buNone/>
            </a:pPr>
            <a:r>
              <a:rPr lang="en-US" sz="2100" b="1"/>
              <a:t>for(j=0; j&lt;4; j++)</a:t>
            </a:r>
            <a:endParaRPr/>
          </a:p>
          <a:p>
            <a:pPr marL="0" lvl="0" indent="0" algn="l" rtl="0">
              <a:lnSpc>
                <a:spcPct val="100000"/>
              </a:lnSpc>
              <a:spcBef>
                <a:spcPts val="900"/>
              </a:spcBef>
              <a:spcAft>
                <a:spcPts val="0"/>
              </a:spcAft>
              <a:buSzPct val="100000"/>
              <a:buNone/>
            </a:pPr>
            <a:r>
              <a:rPr lang="en-US" sz="2100" b="1"/>
              <a:t>for(k=0; k&lt;5; k++)</a:t>
            </a:r>
            <a:endParaRPr/>
          </a:p>
          <a:p>
            <a:pPr marL="0" lvl="0" indent="0" algn="l" rtl="0">
              <a:lnSpc>
                <a:spcPct val="100000"/>
              </a:lnSpc>
              <a:spcBef>
                <a:spcPts val="900"/>
              </a:spcBef>
              <a:spcAft>
                <a:spcPts val="0"/>
              </a:spcAft>
              <a:buSzPct val="100000"/>
              <a:buNone/>
            </a:pPr>
            <a:r>
              <a:rPr lang="en-US" sz="2100" b="1"/>
              <a:t>threeD[i][j][k] = i * j * k;</a:t>
            </a:r>
            <a:endParaRPr/>
          </a:p>
          <a:p>
            <a:pPr marL="0" lvl="0" indent="0" algn="l" rtl="0">
              <a:lnSpc>
                <a:spcPct val="100000"/>
              </a:lnSpc>
              <a:spcBef>
                <a:spcPts val="900"/>
              </a:spcBef>
              <a:spcAft>
                <a:spcPts val="0"/>
              </a:spcAft>
              <a:buSzPct val="100000"/>
              <a:buNone/>
            </a:pPr>
            <a:r>
              <a:rPr lang="en-US" sz="2100" b="1"/>
              <a:t>for(i=0; i&lt;3; i++) {</a:t>
            </a:r>
            <a:endParaRPr/>
          </a:p>
          <a:p>
            <a:pPr marL="0" lvl="0" indent="0" algn="l" rtl="0">
              <a:lnSpc>
                <a:spcPct val="100000"/>
              </a:lnSpc>
              <a:spcBef>
                <a:spcPts val="900"/>
              </a:spcBef>
              <a:spcAft>
                <a:spcPts val="0"/>
              </a:spcAft>
              <a:buSzPct val="100000"/>
              <a:buNone/>
            </a:pPr>
            <a:r>
              <a:rPr lang="en-US" sz="2100" b="1"/>
              <a:t>for(j=0; j&lt;4; j++) {</a:t>
            </a:r>
            <a:endParaRPr/>
          </a:p>
          <a:p>
            <a:pPr marL="0" lvl="0" indent="0" algn="l" rtl="0">
              <a:lnSpc>
                <a:spcPct val="100000"/>
              </a:lnSpc>
              <a:spcBef>
                <a:spcPts val="900"/>
              </a:spcBef>
              <a:spcAft>
                <a:spcPts val="0"/>
              </a:spcAft>
              <a:buSzPct val="100000"/>
              <a:buNone/>
            </a:pPr>
            <a:r>
              <a:rPr lang="en-US" sz="2100" b="1"/>
              <a:t>for(k=0; k&lt;5; k++)</a:t>
            </a:r>
            <a:endParaRPr/>
          </a:p>
          <a:p>
            <a:pPr marL="0" lvl="0" indent="0" algn="l" rtl="0">
              <a:lnSpc>
                <a:spcPct val="100000"/>
              </a:lnSpc>
              <a:spcBef>
                <a:spcPts val="900"/>
              </a:spcBef>
              <a:spcAft>
                <a:spcPts val="0"/>
              </a:spcAft>
              <a:buSzPct val="100000"/>
              <a:buNone/>
            </a:pPr>
            <a:r>
              <a:rPr lang="en-US" sz="2100" b="1"/>
              <a:t>System.out.print(threeD[i][j][k] + " ");</a:t>
            </a:r>
            <a:endParaRPr/>
          </a:p>
          <a:p>
            <a:pPr marL="0" lvl="0" indent="0" algn="l" rtl="0">
              <a:lnSpc>
                <a:spcPct val="100000"/>
              </a:lnSpc>
              <a:spcBef>
                <a:spcPts val="900"/>
              </a:spcBef>
              <a:spcAft>
                <a:spcPts val="0"/>
              </a:spcAft>
              <a:buSzPct val="100000"/>
              <a:buNone/>
            </a:pPr>
            <a:r>
              <a:rPr lang="en-US" sz="2100" b="1"/>
              <a:t>System.out.println();</a:t>
            </a:r>
            <a:endParaRPr/>
          </a:p>
          <a:p>
            <a:pPr marL="0" lvl="0" indent="0" algn="l" rtl="0">
              <a:lnSpc>
                <a:spcPct val="100000"/>
              </a:lnSpc>
              <a:spcBef>
                <a:spcPts val="900"/>
              </a:spcBef>
              <a:spcAft>
                <a:spcPts val="0"/>
              </a:spcAft>
              <a:buSzPct val="100000"/>
              <a:buNone/>
            </a:pPr>
            <a:r>
              <a:rPr lang="en-US" sz="2100" b="1"/>
              <a:t>}</a:t>
            </a:r>
            <a:endParaRPr/>
          </a:p>
          <a:p>
            <a:pPr marL="0" lvl="0" indent="0" algn="l" rtl="0">
              <a:lnSpc>
                <a:spcPct val="100000"/>
              </a:lnSpc>
              <a:spcBef>
                <a:spcPts val="900"/>
              </a:spcBef>
              <a:spcAft>
                <a:spcPts val="0"/>
              </a:spcAft>
              <a:buSzPct val="100000"/>
              <a:buNone/>
            </a:pPr>
            <a:r>
              <a:rPr lang="en-US" sz="2100" b="1"/>
              <a:t>System.out.println();</a:t>
            </a:r>
            <a:endParaRPr/>
          </a:p>
          <a:p>
            <a:pPr marL="0" lvl="0" indent="0" algn="l" rtl="0">
              <a:lnSpc>
                <a:spcPct val="100000"/>
              </a:lnSpc>
              <a:spcBef>
                <a:spcPts val="900"/>
              </a:spcBef>
              <a:spcAft>
                <a:spcPts val="0"/>
              </a:spcAft>
              <a:buSzPct val="100000"/>
              <a:buNone/>
            </a:pPr>
            <a:r>
              <a:rPr lang="en-US" sz="2100" b="1"/>
              <a:t>}</a:t>
            </a:r>
            <a:endParaRPr/>
          </a:p>
          <a:p>
            <a:pPr marL="0" lvl="0" indent="0" algn="l" rtl="0">
              <a:lnSpc>
                <a:spcPct val="100000"/>
              </a:lnSpc>
              <a:spcBef>
                <a:spcPts val="900"/>
              </a:spcBef>
              <a:spcAft>
                <a:spcPts val="0"/>
              </a:spcAft>
              <a:buSzPct val="100000"/>
              <a:buNone/>
            </a:pPr>
            <a:r>
              <a:rPr lang="en-US" sz="2100" b="1"/>
              <a:t>}</a:t>
            </a:r>
            <a:endParaRPr/>
          </a:p>
          <a:p>
            <a:pPr marL="0" lvl="0" indent="0" algn="l" rtl="0">
              <a:lnSpc>
                <a:spcPct val="100000"/>
              </a:lnSpc>
              <a:spcBef>
                <a:spcPts val="900"/>
              </a:spcBef>
              <a:spcAft>
                <a:spcPts val="0"/>
              </a:spcAft>
              <a:buSzPct val="100000"/>
              <a:buNone/>
            </a:pPr>
            <a:r>
              <a:rPr lang="en-US" sz="2100" b="1"/>
              <a:t>}</a:t>
            </a:r>
            <a:endParaRPr/>
          </a:p>
          <a:p>
            <a:pPr marL="182880" lvl="0" indent="-102869" algn="l" rtl="0">
              <a:lnSpc>
                <a:spcPct val="100000"/>
              </a:lnSpc>
              <a:spcBef>
                <a:spcPts val="900"/>
              </a:spcBef>
              <a:spcAft>
                <a:spcPts val="0"/>
              </a:spcAft>
              <a:buSzPct val="100000"/>
              <a:buNone/>
            </a:pPr>
            <a:endParaRPr/>
          </a:p>
        </p:txBody>
      </p:sp>
      <p:sp>
        <p:nvSpPr>
          <p:cNvPr id="710" name="Google Shape;710;p105"/>
          <p:cNvSpPr txBox="1">
            <a:spLocks noGrp="1"/>
          </p:cNvSpPr>
          <p:nvPr>
            <p:ph type="body" idx="2"/>
          </p:nvPr>
        </p:nvSpPr>
        <p:spPr>
          <a:xfrm>
            <a:off x="4754880" y="2103120"/>
            <a:ext cx="3657600" cy="393192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00000"/>
              </a:lnSpc>
              <a:spcBef>
                <a:spcPts val="0"/>
              </a:spcBef>
              <a:spcAft>
                <a:spcPts val="0"/>
              </a:spcAft>
              <a:buSzPct val="100000"/>
              <a:buNone/>
            </a:pPr>
            <a:r>
              <a:rPr lang="en-US" b="1"/>
              <a:t>0 0 0 0 0</a:t>
            </a:r>
            <a:endParaRPr/>
          </a:p>
          <a:p>
            <a:pPr marL="0" lvl="0" indent="0" algn="l" rtl="0">
              <a:lnSpc>
                <a:spcPct val="100000"/>
              </a:lnSpc>
              <a:spcBef>
                <a:spcPts val="900"/>
              </a:spcBef>
              <a:spcAft>
                <a:spcPts val="0"/>
              </a:spcAft>
              <a:buSzPct val="100000"/>
              <a:buNone/>
            </a:pPr>
            <a:r>
              <a:rPr lang="en-US" b="1"/>
              <a:t>0 0 0 0 0</a:t>
            </a:r>
            <a:endParaRPr/>
          </a:p>
          <a:p>
            <a:pPr marL="0" lvl="0" indent="0" algn="l" rtl="0">
              <a:lnSpc>
                <a:spcPct val="100000"/>
              </a:lnSpc>
              <a:spcBef>
                <a:spcPts val="900"/>
              </a:spcBef>
              <a:spcAft>
                <a:spcPts val="0"/>
              </a:spcAft>
              <a:buSzPct val="100000"/>
              <a:buNone/>
            </a:pPr>
            <a:r>
              <a:rPr lang="en-US" b="1"/>
              <a:t>0 0 0 0 0</a:t>
            </a:r>
            <a:endParaRPr/>
          </a:p>
          <a:p>
            <a:pPr marL="0" lvl="0" indent="0" algn="l" rtl="0">
              <a:lnSpc>
                <a:spcPct val="100000"/>
              </a:lnSpc>
              <a:spcBef>
                <a:spcPts val="900"/>
              </a:spcBef>
              <a:spcAft>
                <a:spcPts val="0"/>
              </a:spcAft>
              <a:buSzPct val="100000"/>
              <a:buNone/>
            </a:pPr>
            <a:r>
              <a:rPr lang="en-US" b="1"/>
              <a:t>0 0 0 0 0</a:t>
            </a:r>
            <a:endParaRPr/>
          </a:p>
          <a:p>
            <a:pPr marL="0" lvl="0" indent="0" algn="l" rtl="0">
              <a:lnSpc>
                <a:spcPct val="100000"/>
              </a:lnSpc>
              <a:spcBef>
                <a:spcPts val="900"/>
              </a:spcBef>
              <a:spcAft>
                <a:spcPts val="0"/>
              </a:spcAft>
              <a:buSzPct val="100000"/>
              <a:buNone/>
            </a:pPr>
            <a:endParaRPr b="1"/>
          </a:p>
          <a:p>
            <a:pPr marL="0" lvl="0" indent="0" algn="l" rtl="0">
              <a:lnSpc>
                <a:spcPct val="100000"/>
              </a:lnSpc>
              <a:spcBef>
                <a:spcPts val="900"/>
              </a:spcBef>
              <a:spcAft>
                <a:spcPts val="0"/>
              </a:spcAft>
              <a:buSzPct val="100000"/>
              <a:buNone/>
            </a:pPr>
            <a:r>
              <a:rPr lang="en-US" b="1"/>
              <a:t>0 0 0 0 0</a:t>
            </a:r>
            <a:endParaRPr/>
          </a:p>
          <a:p>
            <a:pPr marL="0" lvl="0" indent="0" algn="l" rtl="0">
              <a:lnSpc>
                <a:spcPct val="100000"/>
              </a:lnSpc>
              <a:spcBef>
                <a:spcPts val="900"/>
              </a:spcBef>
              <a:spcAft>
                <a:spcPts val="0"/>
              </a:spcAft>
              <a:buSzPct val="100000"/>
              <a:buNone/>
            </a:pPr>
            <a:r>
              <a:rPr lang="en-US" b="1"/>
              <a:t>0 1 2 3 4</a:t>
            </a:r>
            <a:endParaRPr/>
          </a:p>
          <a:p>
            <a:pPr marL="0" lvl="0" indent="0" algn="l" rtl="0">
              <a:lnSpc>
                <a:spcPct val="100000"/>
              </a:lnSpc>
              <a:spcBef>
                <a:spcPts val="900"/>
              </a:spcBef>
              <a:spcAft>
                <a:spcPts val="0"/>
              </a:spcAft>
              <a:buSzPct val="100000"/>
              <a:buNone/>
            </a:pPr>
            <a:r>
              <a:rPr lang="en-US" b="1"/>
              <a:t>0 2 4 6 8</a:t>
            </a:r>
            <a:endParaRPr/>
          </a:p>
          <a:p>
            <a:pPr marL="0" lvl="0" indent="0" algn="l" rtl="0">
              <a:lnSpc>
                <a:spcPct val="100000"/>
              </a:lnSpc>
              <a:spcBef>
                <a:spcPts val="900"/>
              </a:spcBef>
              <a:spcAft>
                <a:spcPts val="0"/>
              </a:spcAft>
              <a:buSzPct val="100000"/>
              <a:buNone/>
            </a:pPr>
            <a:r>
              <a:rPr lang="en-US" b="1"/>
              <a:t>0 3 6 9 12</a:t>
            </a:r>
            <a:endParaRPr/>
          </a:p>
          <a:p>
            <a:pPr marL="0" lvl="0" indent="0" algn="l" rtl="0">
              <a:lnSpc>
                <a:spcPct val="100000"/>
              </a:lnSpc>
              <a:spcBef>
                <a:spcPts val="900"/>
              </a:spcBef>
              <a:spcAft>
                <a:spcPts val="0"/>
              </a:spcAft>
              <a:buSzPct val="100000"/>
              <a:buNone/>
            </a:pPr>
            <a:endParaRPr b="1"/>
          </a:p>
          <a:p>
            <a:pPr marL="0" lvl="0" indent="0" algn="l" rtl="0">
              <a:lnSpc>
                <a:spcPct val="100000"/>
              </a:lnSpc>
              <a:spcBef>
                <a:spcPts val="900"/>
              </a:spcBef>
              <a:spcAft>
                <a:spcPts val="0"/>
              </a:spcAft>
              <a:buSzPct val="100000"/>
              <a:buNone/>
            </a:pPr>
            <a:r>
              <a:rPr lang="en-US" b="1"/>
              <a:t>0 0 0 0 0</a:t>
            </a:r>
            <a:endParaRPr/>
          </a:p>
          <a:p>
            <a:pPr marL="0" lvl="0" indent="0" algn="l" rtl="0">
              <a:lnSpc>
                <a:spcPct val="100000"/>
              </a:lnSpc>
              <a:spcBef>
                <a:spcPts val="900"/>
              </a:spcBef>
              <a:spcAft>
                <a:spcPts val="0"/>
              </a:spcAft>
              <a:buSzPct val="100000"/>
              <a:buNone/>
            </a:pPr>
            <a:r>
              <a:rPr lang="en-US" b="1"/>
              <a:t>0 2 4 6 8</a:t>
            </a:r>
            <a:endParaRPr/>
          </a:p>
          <a:p>
            <a:pPr marL="0" lvl="0" indent="0" algn="l" rtl="0">
              <a:lnSpc>
                <a:spcPct val="100000"/>
              </a:lnSpc>
              <a:spcBef>
                <a:spcPts val="900"/>
              </a:spcBef>
              <a:spcAft>
                <a:spcPts val="0"/>
              </a:spcAft>
              <a:buSzPct val="100000"/>
              <a:buNone/>
            </a:pPr>
            <a:r>
              <a:rPr lang="en-US" b="1"/>
              <a:t>0 4 8 12 16</a:t>
            </a:r>
            <a:endParaRPr/>
          </a:p>
          <a:p>
            <a:pPr marL="0" lvl="0" indent="0" algn="l" rtl="0">
              <a:lnSpc>
                <a:spcPct val="100000"/>
              </a:lnSpc>
              <a:spcBef>
                <a:spcPts val="900"/>
              </a:spcBef>
              <a:spcAft>
                <a:spcPts val="0"/>
              </a:spcAft>
              <a:buSzPct val="100000"/>
              <a:buNone/>
            </a:pPr>
            <a:r>
              <a:rPr lang="en-US" b="1"/>
              <a:t>0 6 12 18 24</a:t>
            </a:r>
            <a:endParaRPr/>
          </a:p>
          <a:p>
            <a:pPr marL="182880" lvl="0" indent="-102869" algn="l" rtl="0">
              <a:lnSpc>
                <a:spcPct val="100000"/>
              </a:lnSpc>
              <a:spcBef>
                <a:spcPts val="900"/>
              </a:spcBef>
              <a:spcAft>
                <a:spcPts val="0"/>
              </a:spcAft>
              <a:buSzPct val="100000"/>
              <a:buNone/>
            </a:pPr>
            <a:endParaRPr/>
          </a:p>
          <a:p>
            <a:pPr marL="182880" lvl="0" indent="-102869" algn="l" rtl="0">
              <a:lnSpc>
                <a:spcPct val="100000"/>
              </a:lnSpc>
              <a:spcBef>
                <a:spcPts val="900"/>
              </a:spcBef>
              <a:spcAft>
                <a:spcPts val="0"/>
              </a:spcAft>
              <a:buSzPct val="10000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Shape 714"/>
        <p:cNvGrpSpPr/>
        <p:nvPr/>
      </p:nvGrpSpPr>
      <p:grpSpPr>
        <a:xfrm>
          <a:off x="0" y="0"/>
          <a:ext cx="0" cy="0"/>
          <a:chOff x="0" y="0"/>
          <a:chExt cx="0" cy="0"/>
        </a:xfrm>
      </p:grpSpPr>
      <p:sp>
        <p:nvSpPr>
          <p:cNvPr id="715" name="Google Shape;715;p106"/>
          <p:cNvSpPr txBox="1">
            <a:spLocks noGrp="1"/>
          </p:cNvSpPr>
          <p:nvPr>
            <p:ph type="title"/>
          </p:nvPr>
        </p:nvSpPr>
        <p:spPr>
          <a:xfrm>
            <a:off x="731520" y="304800"/>
            <a:ext cx="7680960" cy="685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2800"/>
              <a:buFont typeface="Arial"/>
              <a:buNone/>
            </a:pPr>
            <a:r>
              <a:rPr lang="en-US" sz="2800"/>
              <a:t>Multidimensional Arrays</a:t>
            </a:r>
            <a:endParaRPr/>
          </a:p>
        </p:txBody>
      </p:sp>
      <p:sp>
        <p:nvSpPr>
          <p:cNvPr id="716" name="Google Shape;716;p106"/>
          <p:cNvSpPr txBox="1">
            <a:spLocks noGrp="1"/>
          </p:cNvSpPr>
          <p:nvPr>
            <p:ph type="body" idx="1"/>
          </p:nvPr>
        </p:nvSpPr>
        <p:spPr>
          <a:xfrm>
            <a:off x="304800" y="990600"/>
            <a:ext cx="4084320" cy="55626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00000"/>
              </a:lnSpc>
              <a:spcBef>
                <a:spcPts val="0"/>
              </a:spcBef>
              <a:spcAft>
                <a:spcPts val="0"/>
              </a:spcAft>
              <a:buSzPct val="100000"/>
              <a:buNone/>
            </a:pPr>
            <a:r>
              <a:rPr lang="en-US" sz="2900" b="1"/>
              <a:t>// This program demonstrates the length array member</a:t>
            </a:r>
            <a:r>
              <a:rPr lang="en-US" sz="2900"/>
              <a:t>. </a:t>
            </a:r>
            <a:endParaRPr/>
          </a:p>
          <a:p>
            <a:pPr marL="0" lvl="0" indent="0" algn="l" rtl="0">
              <a:lnSpc>
                <a:spcPct val="100000"/>
              </a:lnSpc>
              <a:spcBef>
                <a:spcPts val="900"/>
              </a:spcBef>
              <a:spcAft>
                <a:spcPts val="0"/>
              </a:spcAft>
              <a:buSzPct val="100000"/>
              <a:buNone/>
            </a:pPr>
            <a:r>
              <a:rPr lang="en-US" sz="2900"/>
              <a:t>class Length </a:t>
            </a:r>
            <a:endParaRPr/>
          </a:p>
          <a:p>
            <a:pPr marL="0" lvl="0" indent="0" algn="l" rtl="0">
              <a:lnSpc>
                <a:spcPct val="100000"/>
              </a:lnSpc>
              <a:spcBef>
                <a:spcPts val="900"/>
              </a:spcBef>
              <a:spcAft>
                <a:spcPts val="0"/>
              </a:spcAft>
              <a:buSzPct val="100000"/>
              <a:buNone/>
            </a:pPr>
            <a:r>
              <a:rPr lang="en-US" sz="2900"/>
              <a:t>{ </a:t>
            </a:r>
            <a:endParaRPr/>
          </a:p>
          <a:p>
            <a:pPr marL="0" lvl="0" indent="0" algn="l" rtl="0">
              <a:lnSpc>
                <a:spcPct val="100000"/>
              </a:lnSpc>
              <a:spcBef>
                <a:spcPts val="900"/>
              </a:spcBef>
              <a:spcAft>
                <a:spcPts val="0"/>
              </a:spcAft>
              <a:buSzPct val="100000"/>
              <a:buNone/>
            </a:pPr>
            <a:r>
              <a:rPr lang="en-US" sz="2900"/>
              <a:t>public static void main(String args[]) </a:t>
            </a:r>
            <a:endParaRPr/>
          </a:p>
          <a:p>
            <a:pPr marL="0" lvl="0" indent="0" algn="l" rtl="0">
              <a:lnSpc>
                <a:spcPct val="100000"/>
              </a:lnSpc>
              <a:spcBef>
                <a:spcPts val="900"/>
              </a:spcBef>
              <a:spcAft>
                <a:spcPts val="0"/>
              </a:spcAft>
              <a:buSzPct val="100000"/>
              <a:buNone/>
            </a:pPr>
            <a:r>
              <a:rPr lang="en-US" sz="2900"/>
              <a:t>{ </a:t>
            </a:r>
            <a:endParaRPr/>
          </a:p>
          <a:p>
            <a:pPr marL="0" lvl="0" indent="0" algn="l" rtl="0">
              <a:lnSpc>
                <a:spcPct val="100000"/>
              </a:lnSpc>
              <a:spcBef>
                <a:spcPts val="900"/>
              </a:spcBef>
              <a:spcAft>
                <a:spcPts val="0"/>
              </a:spcAft>
              <a:buSzPct val="100000"/>
              <a:buNone/>
            </a:pPr>
            <a:r>
              <a:rPr lang="en-US" sz="2900"/>
              <a:t>int a1[] = new int[10]; </a:t>
            </a:r>
            <a:endParaRPr/>
          </a:p>
          <a:p>
            <a:pPr marL="0" lvl="0" indent="0" algn="l" rtl="0">
              <a:lnSpc>
                <a:spcPct val="100000"/>
              </a:lnSpc>
              <a:spcBef>
                <a:spcPts val="900"/>
              </a:spcBef>
              <a:spcAft>
                <a:spcPts val="0"/>
              </a:spcAft>
              <a:buSzPct val="100000"/>
              <a:buNone/>
            </a:pPr>
            <a:r>
              <a:rPr lang="en-US" sz="2900"/>
              <a:t>int a2[] = {3, 5, 7, 1, 8, 99, 44, -10}; </a:t>
            </a:r>
            <a:endParaRPr/>
          </a:p>
          <a:p>
            <a:pPr marL="0" lvl="0" indent="0" algn="l" rtl="0">
              <a:lnSpc>
                <a:spcPct val="100000"/>
              </a:lnSpc>
              <a:spcBef>
                <a:spcPts val="900"/>
              </a:spcBef>
              <a:spcAft>
                <a:spcPts val="0"/>
              </a:spcAft>
              <a:buSzPct val="100000"/>
              <a:buNone/>
            </a:pPr>
            <a:r>
              <a:rPr lang="en-US" sz="2900"/>
              <a:t>int a3[] = {4, 3, 2, 1};</a:t>
            </a:r>
            <a:endParaRPr/>
          </a:p>
          <a:p>
            <a:pPr marL="0" lvl="0" indent="0" algn="l" rtl="0">
              <a:lnSpc>
                <a:spcPct val="100000"/>
              </a:lnSpc>
              <a:spcBef>
                <a:spcPts val="900"/>
              </a:spcBef>
              <a:spcAft>
                <a:spcPts val="0"/>
              </a:spcAft>
              <a:buSzPct val="100000"/>
              <a:buNone/>
            </a:pPr>
            <a:r>
              <a:rPr lang="en-US" sz="2900"/>
              <a:t>System.out.println("length of a1 is " + a1.length); </a:t>
            </a:r>
            <a:endParaRPr/>
          </a:p>
          <a:p>
            <a:pPr marL="0" lvl="0" indent="0" algn="l" rtl="0">
              <a:lnSpc>
                <a:spcPct val="100000"/>
              </a:lnSpc>
              <a:spcBef>
                <a:spcPts val="900"/>
              </a:spcBef>
              <a:spcAft>
                <a:spcPts val="0"/>
              </a:spcAft>
              <a:buSzPct val="100000"/>
              <a:buNone/>
            </a:pPr>
            <a:r>
              <a:rPr lang="en-US" sz="2900"/>
              <a:t>System.out.println("length of a2 is " + a2.length); </a:t>
            </a:r>
            <a:endParaRPr/>
          </a:p>
          <a:p>
            <a:pPr marL="0" lvl="0" indent="0" algn="l" rtl="0">
              <a:lnSpc>
                <a:spcPct val="100000"/>
              </a:lnSpc>
              <a:spcBef>
                <a:spcPts val="900"/>
              </a:spcBef>
              <a:spcAft>
                <a:spcPts val="0"/>
              </a:spcAft>
              <a:buSzPct val="100000"/>
              <a:buNone/>
            </a:pPr>
            <a:r>
              <a:rPr lang="en-US" sz="2900"/>
              <a:t>System.out.println("length of a3 is " + a3.length); } } </a:t>
            </a:r>
            <a:endParaRPr/>
          </a:p>
          <a:p>
            <a:pPr marL="182880" lvl="0" indent="-111442" algn="l" rtl="0">
              <a:lnSpc>
                <a:spcPct val="100000"/>
              </a:lnSpc>
              <a:spcBef>
                <a:spcPts val="900"/>
              </a:spcBef>
              <a:spcAft>
                <a:spcPts val="0"/>
              </a:spcAft>
              <a:buSzPct val="100000"/>
              <a:buNone/>
            </a:pPr>
            <a:endParaRPr/>
          </a:p>
        </p:txBody>
      </p:sp>
      <p:sp>
        <p:nvSpPr>
          <p:cNvPr id="717" name="Google Shape;717;p106"/>
          <p:cNvSpPr txBox="1">
            <a:spLocks noGrp="1"/>
          </p:cNvSpPr>
          <p:nvPr>
            <p:ph type="body" idx="2"/>
          </p:nvPr>
        </p:nvSpPr>
        <p:spPr>
          <a:xfrm>
            <a:off x="4754880" y="990600"/>
            <a:ext cx="4160520" cy="548640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00000"/>
              </a:lnSpc>
              <a:spcBef>
                <a:spcPts val="0"/>
              </a:spcBef>
              <a:spcAft>
                <a:spcPts val="0"/>
              </a:spcAft>
              <a:buSzPct val="100000"/>
              <a:buNone/>
            </a:pPr>
            <a:r>
              <a:rPr lang="en-US" sz="2600" b="1"/>
              <a:t>// Java program to demonstrate   cloning of one-dimensional arrays </a:t>
            </a:r>
            <a:endParaRPr/>
          </a:p>
          <a:p>
            <a:pPr marL="0" lvl="0" indent="0" algn="l" rtl="0">
              <a:lnSpc>
                <a:spcPct val="100000"/>
              </a:lnSpc>
              <a:spcBef>
                <a:spcPts val="900"/>
              </a:spcBef>
              <a:spcAft>
                <a:spcPts val="0"/>
              </a:spcAft>
              <a:buSzPct val="100000"/>
              <a:buNone/>
            </a:pPr>
            <a:r>
              <a:rPr lang="en-US" sz="2600" b="1"/>
              <a:t>  </a:t>
            </a:r>
            <a:endParaRPr/>
          </a:p>
          <a:p>
            <a:pPr marL="0" lvl="0" indent="0" algn="l" rtl="0">
              <a:lnSpc>
                <a:spcPct val="100000"/>
              </a:lnSpc>
              <a:spcBef>
                <a:spcPts val="900"/>
              </a:spcBef>
              <a:spcAft>
                <a:spcPts val="0"/>
              </a:spcAft>
              <a:buSzPct val="100000"/>
              <a:buNone/>
            </a:pPr>
            <a:r>
              <a:rPr lang="en-US" sz="2600"/>
              <a:t>class Test </a:t>
            </a:r>
            <a:endParaRPr/>
          </a:p>
          <a:p>
            <a:pPr marL="0" lvl="0" indent="0" algn="l" rtl="0">
              <a:lnSpc>
                <a:spcPct val="100000"/>
              </a:lnSpc>
              <a:spcBef>
                <a:spcPts val="900"/>
              </a:spcBef>
              <a:spcAft>
                <a:spcPts val="0"/>
              </a:spcAft>
              <a:buSzPct val="100000"/>
              <a:buNone/>
            </a:pPr>
            <a:r>
              <a:rPr lang="en-US" sz="2600"/>
              <a:t>{     </a:t>
            </a:r>
            <a:endParaRPr/>
          </a:p>
          <a:p>
            <a:pPr marL="0" lvl="0" indent="0" algn="l" rtl="0">
              <a:lnSpc>
                <a:spcPct val="100000"/>
              </a:lnSpc>
              <a:spcBef>
                <a:spcPts val="900"/>
              </a:spcBef>
              <a:spcAft>
                <a:spcPts val="0"/>
              </a:spcAft>
              <a:buSzPct val="100000"/>
              <a:buNone/>
            </a:pPr>
            <a:r>
              <a:rPr lang="en-US" sz="2600"/>
              <a:t>    public static void main(String args[])  </a:t>
            </a:r>
            <a:endParaRPr/>
          </a:p>
          <a:p>
            <a:pPr marL="0" lvl="0" indent="0" algn="l" rtl="0">
              <a:lnSpc>
                <a:spcPct val="100000"/>
              </a:lnSpc>
              <a:spcBef>
                <a:spcPts val="900"/>
              </a:spcBef>
              <a:spcAft>
                <a:spcPts val="0"/>
              </a:spcAft>
              <a:buSzPct val="100000"/>
              <a:buNone/>
            </a:pPr>
            <a:r>
              <a:rPr lang="en-US" sz="2600"/>
              <a:t>    { </a:t>
            </a:r>
            <a:endParaRPr/>
          </a:p>
          <a:p>
            <a:pPr marL="0" lvl="0" indent="0" algn="l" rtl="0">
              <a:lnSpc>
                <a:spcPct val="100000"/>
              </a:lnSpc>
              <a:spcBef>
                <a:spcPts val="900"/>
              </a:spcBef>
              <a:spcAft>
                <a:spcPts val="0"/>
              </a:spcAft>
              <a:buSzPct val="100000"/>
              <a:buNone/>
            </a:pPr>
            <a:r>
              <a:rPr lang="en-US" sz="2600"/>
              <a:t>        int intArray[] = {1,2,3}; </a:t>
            </a:r>
            <a:endParaRPr/>
          </a:p>
          <a:p>
            <a:pPr marL="0" lvl="0" indent="0" algn="l" rtl="0">
              <a:lnSpc>
                <a:spcPct val="100000"/>
              </a:lnSpc>
              <a:spcBef>
                <a:spcPts val="900"/>
              </a:spcBef>
              <a:spcAft>
                <a:spcPts val="0"/>
              </a:spcAft>
              <a:buSzPct val="100000"/>
              <a:buNone/>
            </a:pPr>
            <a:r>
              <a:rPr lang="en-US" sz="2600"/>
              <a:t>          </a:t>
            </a:r>
            <a:endParaRPr/>
          </a:p>
          <a:p>
            <a:pPr marL="0" lvl="0" indent="0" algn="l" rtl="0">
              <a:lnSpc>
                <a:spcPct val="100000"/>
              </a:lnSpc>
              <a:spcBef>
                <a:spcPts val="900"/>
              </a:spcBef>
              <a:spcAft>
                <a:spcPts val="0"/>
              </a:spcAft>
              <a:buSzPct val="100000"/>
              <a:buNone/>
            </a:pPr>
            <a:r>
              <a:rPr lang="en-US" sz="2600"/>
              <a:t>        int cloneArray[] = intArray.clone(); </a:t>
            </a:r>
            <a:endParaRPr/>
          </a:p>
          <a:p>
            <a:pPr marL="0" lvl="0" indent="0" algn="l" rtl="0">
              <a:lnSpc>
                <a:spcPct val="100000"/>
              </a:lnSpc>
              <a:spcBef>
                <a:spcPts val="900"/>
              </a:spcBef>
              <a:spcAft>
                <a:spcPts val="0"/>
              </a:spcAft>
              <a:buSzPct val="100000"/>
              <a:buNone/>
            </a:pPr>
            <a:r>
              <a:rPr lang="en-US" sz="2600"/>
              <a:t>                       </a:t>
            </a:r>
            <a:endParaRPr/>
          </a:p>
          <a:p>
            <a:pPr marL="0" lvl="0" indent="0" algn="l" rtl="0">
              <a:lnSpc>
                <a:spcPct val="100000"/>
              </a:lnSpc>
              <a:spcBef>
                <a:spcPts val="900"/>
              </a:spcBef>
              <a:spcAft>
                <a:spcPts val="0"/>
              </a:spcAft>
              <a:buSzPct val="100000"/>
              <a:buNone/>
            </a:pPr>
            <a:r>
              <a:rPr lang="en-US" sz="2600"/>
              <a:t>  for (int i = 0; i &lt; cloneArray.length; i++) </a:t>
            </a:r>
            <a:endParaRPr/>
          </a:p>
          <a:p>
            <a:pPr marL="0" lvl="0" indent="0" algn="l" rtl="0">
              <a:lnSpc>
                <a:spcPct val="100000"/>
              </a:lnSpc>
              <a:spcBef>
                <a:spcPts val="900"/>
              </a:spcBef>
              <a:spcAft>
                <a:spcPts val="0"/>
              </a:spcAft>
              <a:buSzPct val="100000"/>
              <a:buNone/>
            </a:pPr>
            <a:r>
              <a:rPr lang="en-US" sz="2600"/>
              <a:t>{ </a:t>
            </a:r>
            <a:endParaRPr/>
          </a:p>
          <a:p>
            <a:pPr marL="0" lvl="0" indent="0" algn="l" rtl="0">
              <a:lnSpc>
                <a:spcPct val="100000"/>
              </a:lnSpc>
              <a:spcBef>
                <a:spcPts val="900"/>
              </a:spcBef>
              <a:spcAft>
                <a:spcPts val="0"/>
              </a:spcAft>
              <a:buSzPct val="100000"/>
              <a:buNone/>
            </a:pPr>
            <a:r>
              <a:rPr lang="en-US" sz="2600"/>
              <a:t>        System.out.print(cloneArray[i]+" "); </a:t>
            </a:r>
            <a:endParaRPr/>
          </a:p>
          <a:p>
            <a:pPr marL="0" lvl="0" indent="0" algn="l" rtl="0">
              <a:lnSpc>
                <a:spcPct val="100000"/>
              </a:lnSpc>
              <a:spcBef>
                <a:spcPts val="900"/>
              </a:spcBef>
              <a:spcAft>
                <a:spcPts val="0"/>
              </a:spcAft>
              <a:buSzPct val="100000"/>
              <a:buNone/>
            </a:pPr>
            <a:r>
              <a:rPr lang="en-US" sz="2600"/>
              <a:t>        } </a:t>
            </a:r>
            <a:endParaRPr/>
          </a:p>
          <a:p>
            <a:pPr marL="0" lvl="0" indent="0" algn="l" rtl="0">
              <a:lnSpc>
                <a:spcPct val="100000"/>
              </a:lnSpc>
              <a:spcBef>
                <a:spcPts val="900"/>
              </a:spcBef>
              <a:spcAft>
                <a:spcPts val="0"/>
              </a:spcAft>
              <a:buSzPct val="100000"/>
              <a:buNone/>
            </a:pPr>
            <a:r>
              <a:rPr lang="en-US" sz="2600"/>
              <a:t>    }  } </a:t>
            </a:r>
            <a:endParaRPr/>
          </a:p>
          <a:p>
            <a:pPr marL="182880" lvl="0" indent="-111442" algn="l" rtl="0">
              <a:lnSpc>
                <a:spcPct val="100000"/>
              </a:lnSpc>
              <a:spcBef>
                <a:spcPts val="900"/>
              </a:spcBef>
              <a:spcAft>
                <a:spcPts val="0"/>
              </a:spcAft>
              <a:buSzPct val="10000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731520" y="304800"/>
            <a:ext cx="7680960" cy="6858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b="1"/>
              <a:t>What is Java?</a:t>
            </a:r>
            <a:br>
              <a:rPr lang="en-US" b="1"/>
            </a:br>
            <a:endParaRPr/>
          </a:p>
        </p:txBody>
      </p:sp>
      <p:sp>
        <p:nvSpPr>
          <p:cNvPr id="160" name="Google Shape;160;p21"/>
          <p:cNvSpPr txBox="1">
            <a:spLocks noGrp="1"/>
          </p:cNvSpPr>
          <p:nvPr>
            <p:ph type="body" idx="1"/>
          </p:nvPr>
        </p:nvSpPr>
        <p:spPr>
          <a:xfrm>
            <a:off x="731520" y="990600"/>
            <a:ext cx="7680960" cy="56388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2400"/>
              <a:buChar char="◦"/>
            </a:pPr>
            <a:r>
              <a:rPr lang="en-US" sz="2400"/>
              <a:t>Java is a popular object oriented programming language, created in 1995, owned by Oracle.</a:t>
            </a:r>
            <a:endParaRPr/>
          </a:p>
          <a:p>
            <a:pPr marL="182880" lvl="0" indent="-182880" algn="l" rtl="0">
              <a:lnSpc>
                <a:spcPct val="100000"/>
              </a:lnSpc>
              <a:spcBef>
                <a:spcPts val="900"/>
              </a:spcBef>
              <a:spcAft>
                <a:spcPts val="0"/>
              </a:spcAft>
              <a:buSzPts val="2400"/>
              <a:buChar char="◦"/>
            </a:pPr>
            <a:r>
              <a:rPr lang="en-US" sz="2400"/>
              <a:t>Java is first programming language which is not attached with any particular </a:t>
            </a:r>
            <a:r>
              <a:rPr lang="en-US" sz="2400" u="sng"/>
              <a:t>hardware or operating system.</a:t>
            </a:r>
            <a:endParaRPr/>
          </a:p>
          <a:p>
            <a:pPr marL="182880" lvl="0" indent="-182880" algn="l" rtl="0">
              <a:lnSpc>
                <a:spcPct val="100000"/>
              </a:lnSpc>
              <a:spcBef>
                <a:spcPts val="900"/>
              </a:spcBef>
              <a:spcAft>
                <a:spcPts val="0"/>
              </a:spcAft>
              <a:buSzPts val="2400"/>
              <a:buChar char="◦"/>
            </a:pPr>
            <a:r>
              <a:rPr lang="en-US" sz="2400"/>
              <a:t>Program developed in Java can be executed anywhere and on any system.</a:t>
            </a:r>
            <a:endParaRPr/>
          </a:p>
          <a:p>
            <a:pPr marL="182880" lvl="0" indent="-182880" algn="l" rtl="0">
              <a:lnSpc>
                <a:spcPct val="100000"/>
              </a:lnSpc>
              <a:spcBef>
                <a:spcPts val="900"/>
              </a:spcBef>
              <a:spcAft>
                <a:spcPts val="0"/>
              </a:spcAft>
              <a:buSzPts val="2400"/>
              <a:buChar char="◦"/>
            </a:pPr>
            <a:r>
              <a:rPr lang="en-US" sz="2400" b="1"/>
              <a:t>It is used for:</a:t>
            </a:r>
            <a:endParaRPr/>
          </a:p>
          <a:p>
            <a:pPr marL="182880" lvl="0" indent="-182880" algn="l" rtl="0">
              <a:lnSpc>
                <a:spcPct val="100000"/>
              </a:lnSpc>
              <a:spcBef>
                <a:spcPts val="900"/>
              </a:spcBef>
              <a:spcAft>
                <a:spcPts val="0"/>
              </a:spcAft>
              <a:buSzPts val="2400"/>
              <a:buChar char="◦"/>
            </a:pPr>
            <a:r>
              <a:rPr lang="en-US" sz="2400"/>
              <a:t>Mobile applications (specially Android apps)</a:t>
            </a:r>
            <a:endParaRPr/>
          </a:p>
          <a:p>
            <a:pPr marL="182880" lvl="0" indent="-182880" algn="l" rtl="0">
              <a:lnSpc>
                <a:spcPct val="100000"/>
              </a:lnSpc>
              <a:spcBef>
                <a:spcPts val="900"/>
              </a:spcBef>
              <a:spcAft>
                <a:spcPts val="0"/>
              </a:spcAft>
              <a:buSzPts val="2400"/>
              <a:buChar char="◦"/>
            </a:pPr>
            <a:r>
              <a:rPr lang="en-US" sz="2400"/>
              <a:t>Web applications</a:t>
            </a:r>
            <a:endParaRPr/>
          </a:p>
          <a:p>
            <a:pPr marL="182880" lvl="0" indent="-182880" algn="l" rtl="0">
              <a:lnSpc>
                <a:spcPct val="100000"/>
              </a:lnSpc>
              <a:spcBef>
                <a:spcPts val="900"/>
              </a:spcBef>
              <a:spcAft>
                <a:spcPts val="0"/>
              </a:spcAft>
              <a:buSzPts val="2400"/>
              <a:buChar char="◦"/>
            </a:pPr>
            <a:r>
              <a:rPr lang="en-US" sz="2400"/>
              <a:t>Games</a:t>
            </a:r>
            <a:endParaRPr sz="2400"/>
          </a:p>
          <a:p>
            <a:pPr marL="182880" lvl="0" indent="-182880" algn="l" rtl="0">
              <a:lnSpc>
                <a:spcPct val="100000"/>
              </a:lnSpc>
              <a:spcBef>
                <a:spcPts val="900"/>
              </a:spcBef>
              <a:spcAft>
                <a:spcPts val="0"/>
              </a:spcAft>
              <a:buSzPts val="2400"/>
              <a:buChar char="◦"/>
            </a:pPr>
            <a:r>
              <a:rPr lang="en-US" sz="2400"/>
              <a:t>Database connectio</a:t>
            </a:r>
            <a:r>
              <a:rPr lang="en-US"/>
              <a:t>n</a:t>
            </a:r>
            <a:endParaRPr/>
          </a:p>
          <a:p>
            <a:pPr marL="182880" lvl="0" indent="-68579" algn="l" rtl="0">
              <a:lnSpc>
                <a:spcPct val="100000"/>
              </a:lnSpc>
              <a:spcBef>
                <a:spcPts val="900"/>
              </a:spcBef>
              <a:spcAft>
                <a:spcPts val="0"/>
              </a:spcAft>
              <a:buSzPts val="1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 calcmode="lin" valueType="num">
                                      <p:cBhvr additive="base">
                                        <p:cTn id="7" dur="500"/>
                                        <p:tgtEl>
                                          <p:spTgt spid="16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0">
                                            <p:txEl>
                                              <p:pRg st="1" end="1"/>
                                            </p:txEl>
                                          </p:spTgt>
                                        </p:tgtEl>
                                        <p:attrNameLst>
                                          <p:attrName>style.visibility</p:attrName>
                                        </p:attrNameLst>
                                      </p:cBhvr>
                                      <p:to>
                                        <p:strVal val="visible"/>
                                      </p:to>
                                    </p:set>
                                    <p:anim calcmode="lin" valueType="num">
                                      <p:cBhvr additive="base">
                                        <p:cTn id="12" dur="500"/>
                                        <p:tgtEl>
                                          <p:spTgt spid="16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0">
                                            <p:txEl>
                                              <p:pRg st="2" end="2"/>
                                            </p:txEl>
                                          </p:spTgt>
                                        </p:tgtEl>
                                        <p:attrNameLst>
                                          <p:attrName>style.visibility</p:attrName>
                                        </p:attrNameLst>
                                      </p:cBhvr>
                                      <p:to>
                                        <p:strVal val="visible"/>
                                      </p:to>
                                    </p:set>
                                    <p:anim calcmode="lin" valueType="num">
                                      <p:cBhvr additive="base">
                                        <p:cTn id="17" dur="500"/>
                                        <p:tgtEl>
                                          <p:spTgt spid="16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0">
                                            <p:txEl>
                                              <p:pRg st="3" end="3"/>
                                            </p:txEl>
                                          </p:spTgt>
                                        </p:tgtEl>
                                        <p:attrNameLst>
                                          <p:attrName>style.visibility</p:attrName>
                                        </p:attrNameLst>
                                      </p:cBhvr>
                                      <p:to>
                                        <p:strVal val="visible"/>
                                      </p:to>
                                    </p:set>
                                    <p:anim calcmode="lin" valueType="num">
                                      <p:cBhvr additive="base">
                                        <p:cTn id="22" dur="500"/>
                                        <p:tgtEl>
                                          <p:spTgt spid="16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0">
                                            <p:txEl>
                                              <p:pRg st="4" end="4"/>
                                            </p:txEl>
                                          </p:spTgt>
                                        </p:tgtEl>
                                        <p:attrNameLst>
                                          <p:attrName>style.visibility</p:attrName>
                                        </p:attrNameLst>
                                      </p:cBhvr>
                                      <p:to>
                                        <p:strVal val="visible"/>
                                      </p:to>
                                    </p:set>
                                    <p:anim calcmode="lin" valueType="num">
                                      <p:cBhvr additive="base">
                                        <p:cTn id="27" dur="500"/>
                                        <p:tgtEl>
                                          <p:spTgt spid="16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60">
                                            <p:txEl>
                                              <p:pRg st="5" end="5"/>
                                            </p:txEl>
                                          </p:spTgt>
                                        </p:tgtEl>
                                        <p:attrNameLst>
                                          <p:attrName>style.visibility</p:attrName>
                                        </p:attrNameLst>
                                      </p:cBhvr>
                                      <p:to>
                                        <p:strVal val="visible"/>
                                      </p:to>
                                    </p:set>
                                    <p:anim calcmode="lin" valueType="num">
                                      <p:cBhvr additive="base">
                                        <p:cTn id="32" dur="500"/>
                                        <p:tgtEl>
                                          <p:spTgt spid="16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0">
                                            <p:txEl>
                                              <p:pRg st="6" end="6"/>
                                            </p:txEl>
                                          </p:spTgt>
                                        </p:tgtEl>
                                        <p:attrNameLst>
                                          <p:attrName>style.visibility</p:attrName>
                                        </p:attrNameLst>
                                      </p:cBhvr>
                                      <p:to>
                                        <p:strVal val="visible"/>
                                      </p:to>
                                    </p:set>
                                    <p:anim calcmode="lin" valueType="num">
                                      <p:cBhvr additive="base">
                                        <p:cTn id="37" dur="500"/>
                                        <p:tgtEl>
                                          <p:spTgt spid="16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60">
                                            <p:txEl>
                                              <p:pRg st="7" end="7"/>
                                            </p:txEl>
                                          </p:spTgt>
                                        </p:tgtEl>
                                        <p:attrNameLst>
                                          <p:attrName>style.visibility</p:attrName>
                                        </p:attrNameLst>
                                      </p:cBhvr>
                                      <p:to>
                                        <p:strVal val="visible"/>
                                      </p:to>
                                    </p:set>
                                    <p:anim calcmode="lin" valueType="num">
                                      <p:cBhvr additive="base">
                                        <p:cTn id="42" dur="500"/>
                                        <p:tgtEl>
                                          <p:spTgt spid="160">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60">
                                            <p:txEl>
                                              <p:pRg st="8" end="8"/>
                                            </p:txEl>
                                          </p:spTgt>
                                        </p:tgtEl>
                                        <p:attrNameLst>
                                          <p:attrName>style.visibility</p:attrName>
                                        </p:attrNameLst>
                                      </p:cBhvr>
                                      <p:to>
                                        <p:strVal val="visible"/>
                                      </p:to>
                                    </p:set>
                                    <p:anim calcmode="lin" valueType="num">
                                      <p:cBhvr additive="base">
                                        <p:cTn id="47" dur="500"/>
                                        <p:tgtEl>
                                          <p:spTgt spid="16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107"/>
          <p:cNvSpPr txBox="1">
            <a:spLocks noGrp="1"/>
          </p:cNvSpPr>
          <p:nvPr>
            <p:ph type="title"/>
          </p:nvPr>
        </p:nvSpPr>
        <p:spPr>
          <a:xfrm>
            <a:off x="731520" y="228600"/>
            <a:ext cx="7680960" cy="838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t>String Handling</a:t>
            </a:r>
            <a:endParaRPr/>
          </a:p>
        </p:txBody>
      </p:sp>
      <p:sp>
        <p:nvSpPr>
          <p:cNvPr id="724" name="Google Shape;724;p107"/>
          <p:cNvSpPr txBox="1">
            <a:spLocks noGrp="1"/>
          </p:cNvSpPr>
          <p:nvPr>
            <p:ph type="body" idx="1"/>
          </p:nvPr>
        </p:nvSpPr>
        <p:spPr>
          <a:xfrm>
            <a:off x="731520" y="1143000"/>
            <a:ext cx="7680960" cy="5486400"/>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l" rtl="0">
              <a:lnSpc>
                <a:spcPct val="100000"/>
              </a:lnSpc>
              <a:spcBef>
                <a:spcPts val="0"/>
              </a:spcBef>
              <a:spcAft>
                <a:spcPts val="0"/>
              </a:spcAft>
              <a:buSzPct val="100000"/>
              <a:buChar char="◦"/>
            </a:pPr>
            <a:r>
              <a:rPr lang="en-US"/>
              <a:t>Unlike many other languages that implement strings as character arrays, Java implements strings as objects of type </a:t>
            </a:r>
            <a:r>
              <a:rPr lang="en-US" b="1"/>
              <a:t>String</a:t>
            </a:r>
            <a:r>
              <a:rPr lang="en-US"/>
              <a:t>. </a:t>
            </a:r>
            <a:endParaRPr/>
          </a:p>
          <a:p>
            <a:pPr marL="182880" lvl="0" indent="-182880" algn="l" rtl="0">
              <a:lnSpc>
                <a:spcPct val="100000"/>
              </a:lnSpc>
              <a:spcBef>
                <a:spcPts val="900"/>
              </a:spcBef>
              <a:spcAft>
                <a:spcPts val="0"/>
              </a:spcAft>
              <a:buSzPct val="100000"/>
              <a:buChar char="◦"/>
            </a:pPr>
            <a:r>
              <a:rPr lang="en-US"/>
              <a:t>String objects are </a:t>
            </a:r>
            <a:r>
              <a:rPr lang="en-US" b="1" u="sng"/>
              <a:t>immutable</a:t>
            </a:r>
            <a:r>
              <a:rPr lang="en-US"/>
              <a:t>. The key benefits of keeping this class as immutable are caching, security, synchronization, and performance.</a:t>
            </a:r>
            <a:endParaRPr/>
          </a:p>
          <a:p>
            <a:pPr marL="182880" lvl="0" indent="-182880" algn="l" rtl="0">
              <a:lnSpc>
                <a:spcPct val="100000"/>
              </a:lnSpc>
              <a:spcBef>
                <a:spcPts val="900"/>
              </a:spcBef>
              <a:spcAft>
                <a:spcPts val="0"/>
              </a:spcAft>
              <a:buSzPct val="100000"/>
              <a:buChar char="◦"/>
            </a:pPr>
            <a:r>
              <a:rPr lang="en-US"/>
              <a:t>When you create a String object, you are creating a string that cannot be changed. That is, once a String object has been created, you cannot change the characters that comprise that string. </a:t>
            </a:r>
            <a:endParaRPr/>
          </a:p>
          <a:p>
            <a:pPr marL="182880" lvl="0" indent="-182880" algn="l" rtl="0">
              <a:lnSpc>
                <a:spcPct val="100000"/>
              </a:lnSpc>
              <a:spcBef>
                <a:spcPts val="900"/>
              </a:spcBef>
              <a:spcAft>
                <a:spcPts val="0"/>
              </a:spcAft>
              <a:buSzPct val="100000"/>
              <a:buChar char="◦"/>
            </a:pPr>
            <a:r>
              <a:rPr lang="en-US"/>
              <a:t>Each time you need an </a:t>
            </a:r>
            <a:r>
              <a:rPr lang="en-US" u="sng"/>
              <a:t>altered version </a:t>
            </a:r>
            <a:r>
              <a:rPr lang="en-US"/>
              <a:t>of an </a:t>
            </a:r>
            <a:r>
              <a:rPr lang="en-US" u="sng"/>
              <a:t>existing string</a:t>
            </a:r>
            <a:r>
              <a:rPr lang="en-US"/>
              <a:t>, a </a:t>
            </a:r>
            <a:r>
              <a:rPr lang="en-US" u="sng"/>
              <a:t>new String object </a:t>
            </a:r>
            <a:r>
              <a:rPr lang="en-US"/>
              <a:t>is created that contains the modifications.</a:t>
            </a:r>
            <a:endParaRPr/>
          </a:p>
          <a:p>
            <a:pPr marL="182880" lvl="0" indent="-182880" algn="l" rtl="0">
              <a:lnSpc>
                <a:spcPct val="100000"/>
              </a:lnSpc>
              <a:spcBef>
                <a:spcPts val="900"/>
              </a:spcBef>
              <a:spcAft>
                <a:spcPts val="0"/>
              </a:spcAft>
              <a:buSzPct val="100000"/>
              <a:buChar char="◦"/>
            </a:pPr>
            <a:r>
              <a:rPr lang="en-US"/>
              <a:t>The main advantage of string immutability is that Java compiler can save space in the memory by sharing strings.</a:t>
            </a:r>
            <a:endParaRPr/>
          </a:p>
          <a:p>
            <a:pPr marL="182880" lvl="0" indent="-182880" algn="l" rtl="0">
              <a:lnSpc>
                <a:spcPct val="100000"/>
              </a:lnSpc>
              <a:spcBef>
                <a:spcPts val="900"/>
              </a:spcBef>
              <a:spcAft>
                <a:spcPts val="0"/>
              </a:spcAft>
              <a:buSzPct val="100000"/>
              <a:buChar char="◦"/>
            </a:pPr>
            <a:r>
              <a:rPr lang="en-US"/>
              <a:t> For those cases in which a modifiable string is desired, Java provides two options: </a:t>
            </a:r>
            <a:r>
              <a:rPr lang="en-US" b="1"/>
              <a:t>StringBuffer and StringBuilder</a:t>
            </a:r>
            <a:r>
              <a:rPr lang="en-US"/>
              <a:t>. Both hold strings that can be modified after they are created.</a:t>
            </a:r>
            <a:endParaRPr/>
          </a:p>
          <a:p>
            <a:pPr marL="182880" lvl="0" indent="-182880" algn="l" rtl="0">
              <a:lnSpc>
                <a:spcPct val="100000"/>
              </a:lnSpc>
              <a:spcBef>
                <a:spcPts val="900"/>
              </a:spcBef>
              <a:spcAft>
                <a:spcPts val="0"/>
              </a:spcAft>
              <a:buSzPct val="100000"/>
              <a:buChar char="◦"/>
            </a:pPr>
            <a:r>
              <a:rPr lang="en-US"/>
              <a:t>The String, StringBuffer, and StringBuilder classes are defined in java.lang. Thus, they are available to all programs automatically. </a:t>
            </a:r>
            <a:endParaRPr/>
          </a:p>
          <a:p>
            <a:pPr marL="182880" lvl="0" indent="-182880" algn="l" rtl="0">
              <a:lnSpc>
                <a:spcPct val="100000"/>
              </a:lnSpc>
              <a:spcBef>
                <a:spcPts val="900"/>
              </a:spcBef>
              <a:spcAft>
                <a:spcPts val="0"/>
              </a:spcAft>
              <a:buSzPct val="100000"/>
              <a:buChar char="◦"/>
            </a:pPr>
            <a:r>
              <a:rPr lang="en-US"/>
              <a:t>All are declared </a:t>
            </a:r>
            <a:r>
              <a:rPr lang="en-US" b="1"/>
              <a:t>final</a:t>
            </a:r>
            <a:r>
              <a:rPr lang="en-US"/>
              <a:t>, which means that none of these classes may be subclassed.</a:t>
            </a:r>
            <a:endParaRPr/>
          </a:p>
          <a:p>
            <a:pPr marL="182880" lvl="0" indent="-182880" algn="l" rtl="0">
              <a:lnSpc>
                <a:spcPct val="100000"/>
              </a:lnSpc>
              <a:spcBef>
                <a:spcPts val="900"/>
              </a:spcBef>
              <a:spcAft>
                <a:spcPts val="0"/>
              </a:spcAft>
              <a:buSzPct val="100000"/>
              <a:buChar char="◦"/>
            </a:pPr>
            <a:r>
              <a:rPr lang="en-US"/>
              <a:t> </a:t>
            </a:r>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108"/>
          <p:cNvSpPr txBox="1">
            <a:spLocks noGrp="1"/>
          </p:cNvSpPr>
          <p:nvPr>
            <p:ph type="title"/>
          </p:nvPr>
        </p:nvSpPr>
        <p:spPr>
          <a:xfrm>
            <a:off x="731520" y="76200"/>
            <a:ext cx="7680960" cy="6096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String Handling</a:t>
            </a:r>
            <a:endParaRPr/>
          </a:p>
        </p:txBody>
      </p:sp>
      <p:sp>
        <p:nvSpPr>
          <p:cNvPr id="730" name="Google Shape;730;p108"/>
          <p:cNvSpPr txBox="1">
            <a:spLocks noGrp="1"/>
          </p:cNvSpPr>
          <p:nvPr>
            <p:ph type="body" idx="1"/>
          </p:nvPr>
        </p:nvSpPr>
        <p:spPr>
          <a:xfrm>
            <a:off x="228600" y="685800"/>
            <a:ext cx="4160520" cy="5791200"/>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l" rtl="0">
              <a:lnSpc>
                <a:spcPct val="100000"/>
              </a:lnSpc>
              <a:spcBef>
                <a:spcPts val="0"/>
              </a:spcBef>
              <a:spcAft>
                <a:spcPts val="0"/>
              </a:spcAft>
              <a:buSzPct val="100000"/>
              <a:buChar char="◦"/>
            </a:pPr>
            <a:r>
              <a:rPr lang="en-US" b="1" u="sng" dirty="0">
                <a:solidFill>
                  <a:srgbClr val="FF0000"/>
                </a:solidFill>
              </a:rPr>
              <a:t>The String Constructors</a:t>
            </a:r>
            <a:endParaRPr dirty="0"/>
          </a:p>
          <a:p>
            <a:pPr marL="182880" lvl="0" indent="-182880" algn="l" rtl="0">
              <a:lnSpc>
                <a:spcPct val="100000"/>
              </a:lnSpc>
              <a:spcBef>
                <a:spcPts val="900"/>
              </a:spcBef>
              <a:spcAft>
                <a:spcPts val="0"/>
              </a:spcAft>
              <a:buSzPct val="100000"/>
              <a:buChar char="◦"/>
            </a:pPr>
            <a:r>
              <a:rPr lang="en-US" dirty="0"/>
              <a:t>String with no characters in it</a:t>
            </a:r>
            <a:endParaRPr dirty="0"/>
          </a:p>
          <a:p>
            <a:pPr marL="182880" lvl="0" indent="-182880" algn="l" rtl="0">
              <a:lnSpc>
                <a:spcPct val="100000"/>
              </a:lnSpc>
              <a:spcBef>
                <a:spcPts val="900"/>
              </a:spcBef>
              <a:spcAft>
                <a:spcPts val="0"/>
              </a:spcAft>
              <a:buSzPct val="100000"/>
              <a:buChar char="◦"/>
            </a:pPr>
            <a:r>
              <a:rPr lang="en-US" b="1" dirty="0">
                <a:solidFill>
                  <a:srgbClr val="0070C0"/>
                </a:solidFill>
              </a:rPr>
              <a:t>String s = new String();</a:t>
            </a:r>
            <a:endParaRPr dirty="0">
              <a:solidFill>
                <a:srgbClr val="0070C0"/>
              </a:solidFill>
            </a:endParaRPr>
          </a:p>
          <a:p>
            <a:pPr marL="182880" lvl="0" indent="-182880" algn="l" rtl="0">
              <a:lnSpc>
                <a:spcPct val="100000"/>
              </a:lnSpc>
              <a:spcBef>
                <a:spcPts val="900"/>
              </a:spcBef>
              <a:spcAft>
                <a:spcPts val="0"/>
              </a:spcAft>
              <a:buSzPct val="100000"/>
              <a:buChar char="◦"/>
            </a:pPr>
            <a:r>
              <a:rPr lang="en-US" b="1" dirty="0"/>
              <a:t>String(char chars[ ])</a:t>
            </a:r>
            <a:endParaRPr dirty="0"/>
          </a:p>
          <a:p>
            <a:pPr marL="182880" lvl="0" indent="-182880" algn="l" rtl="0">
              <a:lnSpc>
                <a:spcPct val="100000"/>
              </a:lnSpc>
              <a:spcBef>
                <a:spcPts val="900"/>
              </a:spcBef>
              <a:spcAft>
                <a:spcPts val="0"/>
              </a:spcAft>
              <a:buSzPct val="100000"/>
              <a:buChar char="◦"/>
            </a:pPr>
            <a:r>
              <a:rPr lang="en-US" dirty="0"/>
              <a:t>Here is an example:</a:t>
            </a:r>
            <a:endParaRPr dirty="0"/>
          </a:p>
          <a:p>
            <a:pPr marL="182880" lvl="0" indent="-182880" algn="l" rtl="0">
              <a:lnSpc>
                <a:spcPct val="100000"/>
              </a:lnSpc>
              <a:spcBef>
                <a:spcPts val="900"/>
              </a:spcBef>
              <a:spcAft>
                <a:spcPts val="0"/>
              </a:spcAft>
              <a:buSzPct val="100000"/>
              <a:buChar char="◦"/>
            </a:pPr>
            <a:r>
              <a:rPr lang="en-US" dirty="0"/>
              <a:t>char chars[] = { 'a', 'b', 'c' };</a:t>
            </a:r>
            <a:endParaRPr dirty="0"/>
          </a:p>
          <a:p>
            <a:pPr marL="182880" lvl="0" indent="-182880" algn="l" rtl="0">
              <a:lnSpc>
                <a:spcPct val="100000"/>
              </a:lnSpc>
              <a:spcBef>
                <a:spcPts val="900"/>
              </a:spcBef>
              <a:spcAft>
                <a:spcPts val="0"/>
              </a:spcAft>
              <a:buSzPct val="100000"/>
              <a:buChar char="◦"/>
            </a:pPr>
            <a:r>
              <a:rPr lang="en-US" dirty="0"/>
              <a:t>String s = new String(chars);</a:t>
            </a:r>
            <a:endParaRPr dirty="0"/>
          </a:p>
          <a:p>
            <a:pPr marL="182880" lvl="0" indent="-182880" algn="l" rtl="0">
              <a:lnSpc>
                <a:spcPct val="100000"/>
              </a:lnSpc>
              <a:spcBef>
                <a:spcPts val="900"/>
              </a:spcBef>
              <a:spcAft>
                <a:spcPts val="0"/>
              </a:spcAft>
              <a:buSzPct val="100000"/>
              <a:buChar char="◦"/>
            </a:pPr>
            <a:r>
              <a:rPr lang="en-US" dirty="0"/>
              <a:t>This constructor initializes s with the string “</a:t>
            </a:r>
            <a:r>
              <a:rPr lang="en-US" dirty="0" err="1"/>
              <a:t>abc</a:t>
            </a:r>
            <a:r>
              <a:rPr lang="en-US" dirty="0"/>
              <a:t>”.</a:t>
            </a:r>
            <a:endParaRPr dirty="0"/>
          </a:p>
          <a:p>
            <a:pPr marL="182880" lvl="0" indent="-182880" algn="l" rtl="0">
              <a:lnSpc>
                <a:spcPct val="100000"/>
              </a:lnSpc>
              <a:spcBef>
                <a:spcPts val="900"/>
              </a:spcBef>
              <a:spcAft>
                <a:spcPts val="0"/>
              </a:spcAft>
              <a:buSzPct val="100000"/>
              <a:buChar char="◦"/>
            </a:pPr>
            <a:r>
              <a:rPr lang="en-US" b="1" dirty="0"/>
              <a:t>subrange of a character array </a:t>
            </a:r>
            <a:endParaRPr dirty="0"/>
          </a:p>
          <a:p>
            <a:pPr marL="182880" lvl="0" indent="-182880" algn="l" rtl="0">
              <a:lnSpc>
                <a:spcPct val="100000"/>
              </a:lnSpc>
              <a:spcBef>
                <a:spcPts val="900"/>
              </a:spcBef>
              <a:spcAft>
                <a:spcPts val="0"/>
              </a:spcAft>
              <a:buSzPct val="100000"/>
              <a:buChar char="◦"/>
            </a:pPr>
            <a:r>
              <a:rPr lang="en-US" b="1" dirty="0">
                <a:solidFill>
                  <a:srgbClr val="0070C0"/>
                </a:solidFill>
              </a:rPr>
              <a:t>String(char chars[ ], </a:t>
            </a:r>
            <a:r>
              <a:rPr lang="en-US" b="1" dirty="0" err="1">
                <a:solidFill>
                  <a:srgbClr val="0070C0"/>
                </a:solidFill>
              </a:rPr>
              <a:t>int</a:t>
            </a:r>
            <a:r>
              <a:rPr lang="en-US" b="1" dirty="0">
                <a:solidFill>
                  <a:srgbClr val="0070C0"/>
                </a:solidFill>
              </a:rPr>
              <a:t> </a:t>
            </a:r>
            <a:r>
              <a:rPr lang="en-US" b="1" dirty="0" err="1">
                <a:solidFill>
                  <a:srgbClr val="0070C0"/>
                </a:solidFill>
              </a:rPr>
              <a:t>startIndex</a:t>
            </a:r>
            <a:r>
              <a:rPr lang="en-US" b="1" dirty="0">
                <a:solidFill>
                  <a:srgbClr val="0070C0"/>
                </a:solidFill>
              </a:rPr>
              <a:t>, </a:t>
            </a:r>
            <a:r>
              <a:rPr lang="en-US" b="1" dirty="0" err="1">
                <a:solidFill>
                  <a:srgbClr val="0070C0"/>
                </a:solidFill>
              </a:rPr>
              <a:t>int</a:t>
            </a:r>
            <a:r>
              <a:rPr lang="en-US" b="1" dirty="0">
                <a:solidFill>
                  <a:srgbClr val="0070C0"/>
                </a:solidFill>
              </a:rPr>
              <a:t> </a:t>
            </a:r>
            <a:r>
              <a:rPr lang="en-US" b="1" dirty="0" err="1">
                <a:solidFill>
                  <a:srgbClr val="0070C0"/>
                </a:solidFill>
              </a:rPr>
              <a:t>numChars</a:t>
            </a:r>
            <a:r>
              <a:rPr lang="en-US" b="1" dirty="0">
                <a:solidFill>
                  <a:srgbClr val="0070C0"/>
                </a:solidFill>
              </a:rPr>
              <a:t>)</a:t>
            </a:r>
            <a:endParaRPr dirty="0">
              <a:solidFill>
                <a:srgbClr val="0070C0"/>
              </a:solidFill>
            </a:endParaRPr>
          </a:p>
          <a:p>
            <a:pPr marL="182880" lvl="0" indent="-182880" algn="l" rtl="0">
              <a:lnSpc>
                <a:spcPct val="100000"/>
              </a:lnSpc>
              <a:spcBef>
                <a:spcPts val="900"/>
              </a:spcBef>
              <a:spcAft>
                <a:spcPts val="0"/>
              </a:spcAft>
              <a:buSzPct val="100000"/>
              <a:buChar char="◦"/>
            </a:pPr>
            <a:r>
              <a:rPr lang="en-US" dirty="0"/>
              <a:t>Here is an example:</a:t>
            </a:r>
            <a:endParaRPr dirty="0"/>
          </a:p>
          <a:p>
            <a:pPr marL="182880" lvl="0" indent="-182880" algn="l" rtl="0">
              <a:lnSpc>
                <a:spcPct val="100000"/>
              </a:lnSpc>
              <a:spcBef>
                <a:spcPts val="900"/>
              </a:spcBef>
              <a:spcAft>
                <a:spcPts val="0"/>
              </a:spcAft>
              <a:buSzPct val="100000"/>
              <a:buChar char="◦"/>
            </a:pPr>
            <a:r>
              <a:rPr lang="en-US" dirty="0"/>
              <a:t>char chars[] = { 'a', 'b', 'c', 'd', 'e', 'f' };</a:t>
            </a:r>
            <a:endParaRPr dirty="0"/>
          </a:p>
          <a:p>
            <a:pPr marL="182880" lvl="0" indent="-182880" algn="l" rtl="0">
              <a:lnSpc>
                <a:spcPct val="100000"/>
              </a:lnSpc>
              <a:spcBef>
                <a:spcPts val="900"/>
              </a:spcBef>
              <a:spcAft>
                <a:spcPts val="0"/>
              </a:spcAft>
              <a:buSzPct val="100000"/>
              <a:buChar char="◦"/>
            </a:pPr>
            <a:r>
              <a:rPr lang="en-US" dirty="0"/>
              <a:t>String s = new String(chars, 2, 3);</a:t>
            </a:r>
            <a:endParaRPr dirty="0"/>
          </a:p>
          <a:p>
            <a:pPr marL="182880" lvl="0" indent="-182880" algn="l" rtl="0">
              <a:lnSpc>
                <a:spcPct val="100000"/>
              </a:lnSpc>
              <a:spcBef>
                <a:spcPts val="900"/>
              </a:spcBef>
              <a:spcAft>
                <a:spcPts val="0"/>
              </a:spcAft>
              <a:buSzPct val="100000"/>
              <a:buChar char="◦"/>
            </a:pPr>
            <a:r>
              <a:rPr lang="en-US" dirty="0"/>
              <a:t>This initializes </a:t>
            </a:r>
            <a:r>
              <a:rPr lang="en-US" b="1" dirty="0"/>
              <a:t>s </a:t>
            </a:r>
            <a:r>
              <a:rPr lang="en-US" dirty="0"/>
              <a:t>with the characters </a:t>
            </a:r>
            <a:r>
              <a:rPr lang="en-US" b="1" dirty="0" err="1"/>
              <a:t>cde</a:t>
            </a:r>
            <a:r>
              <a:rPr lang="en-US" dirty="0"/>
              <a:t>.</a:t>
            </a:r>
            <a:endParaRPr dirty="0"/>
          </a:p>
          <a:p>
            <a:pPr marL="182880" lvl="0" indent="-182880" algn="l" rtl="0">
              <a:lnSpc>
                <a:spcPct val="100000"/>
              </a:lnSpc>
              <a:spcBef>
                <a:spcPts val="900"/>
              </a:spcBef>
              <a:spcAft>
                <a:spcPts val="0"/>
              </a:spcAft>
              <a:buSzPct val="100000"/>
              <a:buChar char="◦"/>
            </a:pPr>
            <a:r>
              <a:rPr lang="en-US" b="1" dirty="0">
                <a:solidFill>
                  <a:srgbClr val="0070C0"/>
                </a:solidFill>
              </a:rPr>
              <a:t>String(String </a:t>
            </a:r>
            <a:r>
              <a:rPr lang="en-US" b="1" dirty="0" err="1">
                <a:solidFill>
                  <a:srgbClr val="0070C0"/>
                </a:solidFill>
              </a:rPr>
              <a:t>strObj</a:t>
            </a:r>
            <a:r>
              <a:rPr lang="en-US" b="1" dirty="0">
                <a:solidFill>
                  <a:srgbClr val="0070C0"/>
                </a:solidFill>
              </a:rPr>
              <a:t>)</a:t>
            </a:r>
            <a:endParaRPr dirty="0">
              <a:solidFill>
                <a:srgbClr val="0070C0"/>
              </a:solidFill>
            </a:endParaRPr>
          </a:p>
          <a:p>
            <a:pPr marL="182880" lvl="0" indent="-182880" algn="l" rtl="0">
              <a:lnSpc>
                <a:spcPct val="100000"/>
              </a:lnSpc>
              <a:spcBef>
                <a:spcPts val="900"/>
              </a:spcBef>
              <a:spcAft>
                <a:spcPts val="0"/>
              </a:spcAft>
              <a:buSzPct val="100000"/>
              <a:buChar char="◦"/>
            </a:pPr>
            <a:r>
              <a:rPr lang="en-US" dirty="0"/>
              <a:t>Here, </a:t>
            </a:r>
            <a:r>
              <a:rPr lang="en-US" dirty="0" err="1"/>
              <a:t>strObj</a:t>
            </a:r>
            <a:r>
              <a:rPr lang="en-US" dirty="0"/>
              <a:t> is a String object. </a:t>
            </a:r>
            <a:endParaRPr dirty="0"/>
          </a:p>
          <a:p>
            <a:pPr marL="182880" lvl="0" indent="-77152" algn="l" rtl="0">
              <a:lnSpc>
                <a:spcPct val="100000"/>
              </a:lnSpc>
              <a:spcBef>
                <a:spcPts val="900"/>
              </a:spcBef>
              <a:spcAft>
                <a:spcPts val="0"/>
              </a:spcAft>
              <a:buSzPct val="100000"/>
              <a:buNone/>
            </a:pPr>
            <a:endParaRPr dirty="0"/>
          </a:p>
          <a:p>
            <a:pPr marL="182880" lvl="0" indent="-77152" algn="l" rtl="0">
              <a:lnSpc>
                <a:spcPct val="100000"/>
              </a:lnSpc>
              <a:spcBef>
                <a:spcPts val="900"/>
              </a:spcBef>
              <a:spcAft>
                <a:spcPts val="0"/>
              </a:spcAft>
              <a:buSzPct val="100000"/>
              <a:buNone/>
            </a:pPr>
            <a:endParaRPr b="1" dirty="0"/>
          </a:p>
        </p:txBody>
      </p:sp>
      <p:sp>
        <p:nvSpPr>
          <p:cNvPr id="731" name="Google Shape;731;p108"/>
          <p:cNvSpPr txBox="1">
            <a:spLocks noGrp="1"/>
          </p:cNvSpPr>
          <p:nvPr>
            <p:ph type="body" idx="2"/>
          </p:nvPr>
        </p:nvSpPr>
        <p:spPr>
          <a:xfrm>
            <a:off x="4754880" y="914400"/>
            <a:ext cx="3657600" cy="512064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SzPct val="100000"/>
              <a:buNone/>
            </a:pPr>
            <a:r>
              <a:rPr lang="en-US"/>
              <a:t>// Construct one String from another.</a:t>
            </a:r>
            <a:endParaRPr/>
          </a:p>
          <a:p>
            <a:pPr marL="0" lvl="0" indent="0" algn="l" rtl="0">
              <a:lnSpc>
                <a:spcPct val="100000"/>
              </a:lnSpc>
              <a:spcBef>
                <a:spcPts val="900"/>
              </a:spcBef>
              <a:spcAft>
                <a:spcPts val="0"/>
              </a:spcAft>
              <a:buSzPct val="100000"/>
              <a:buNone/>
            </a:pPr>
            <a:r>
              <a:rPr lang="en-US"/>
              <a:t>class MakeString {</a:t>
            </a:r>
            <a:endParaRPr/>
          </a:p>
          <a:p>
            <a:pPr marL="0" lvl="0" indent="0" algn="l" rtl="0">
              <a:lnSpc>
                <a:spcPct val="100000"/>
              </a:lnSpc>
              <a:spcBef>
                <a:spcPts val="900"/>
              </a:spcBef>
              <a:spcAft>
                <a:spcPts val="0"/>
              </a:spcAft>
              <a:buSzPct val="100000"/>
              <a:buNone/>
            </a:pPr>
            <a:r>
              <a:rPr lang="en-US"/>
              <a:t>public static void main(String args[]) {</a:t>
            </a:r>
            <a:endParaRPr/>
          </a:p>
          <a:p>
            <a:pPr marL="0" lvl="0" indent="0" algn="l" rtl="0">
              <a:lnSpc>
                <a:spcPct val="100000"/>
              </a:lnSpc>
              <a:spcBef>
                <a:spcPts val="900"/>
              </a:spcBef>
              <a:spcAft>
                <a:spcPts val="0"/>
              </a:spcAft>
              <a:buSzPct val="100000"/>
              <a:buNone/>
            </a:pPr>
            <a:r>
              <a:rPr lang="en-US"/>
              <a:t>char c[] = {'J', 'a', 'v', 'a'};</a:t>
            </a:r>
            <a:endParaRPr/>
          </a:p>
          <a:p>
            <a:pPr marL="0" lvl="0" indent="0" algn="l" rtl="0">
              <a:lnSpc>
                <a:spcPct val="100000"/>
              </a:lnSpc>
              <a:spcBef>
                <a:spcPts val="900"/>
              </a:spcBef>
              <a:spcAft>
                <a:spcPts val="0"/>
              </a:spcAft>
              <a:buSzPct val="100000"/>
              <a:buNone/>
            </a:pPr>
            <a:r>
              <a:rPr lang="en-US"/>
              <a:t>String s1 = new String(c);</a:t>
            </a:r>
            <a:endParaRPr/>
          </a:p>
          <a:p>
            <a:pPr marL="0" lvl="0" indent="0" algn="l" rtl="0">
              <a:lnSpc>
                <a:spcPct val="100000"/>
              </a:lnSpc>
              <a:spcBef>
                <a:spcPts val="900"/>
              </a:spcBef>
              <a:spcAft>
                <a:spcPts val="0"/>
              </a:spcAft>
              <a:buSzPct val="100000"/>
              <a:buNone/>
            </a:pPr>
            <a:r>
              <a:rPr lang="en-US"/>
              <a:t>String s2 = new String(s1);</a:t>
            </a:r>
            <a:endParaRPr/>
          </a:p>
          <a:p>
            <a:pPr marL="0" lvl="0" indent="0" algn="l" rtl="0">
              <a:lnSpc>
                <a:spcPct val="100000"/>
              </a:lnSpc>
              <a:spcBef>
                <a:spcPts val="900"/>
              </a:spcBef>
              <a:spcAft>
                <a:spcPts val="0"/>
              </a:spcAft>
              <a:buSzPct val="100000"/>
              <a:buNone/>
            </a:pPr>
            <a:r>
              <a:rPr lang="en-US"/>
              <a:t>System.out.println(s1);</a:t>
            </a:r>
            <a:endParaRPr/>
          </a:p>
          <a:p>
            <a:pPr marL="0" lvl="0" indent="0" algn="l" rtl="0">
              <a:lnSpc>
                <a:spcPct val="100000"/>
              </a:lnSpc>
              <a:spcBef>
                <a:spcPts val="900"/>
              </a:spcBef>
              <a:spcAft>
                <a:spcPts val="0"/>
              </a:spcAft>
              <a:buSzPct val="100000"/>
              <a:buNone/>
            </a:pPr>
            <a:r>
              <a:rPr lang="en-US"/>
              <a:t>System.out.println(s2);</a:t>
            </a:r>
            <a:endParaRPr/>
          </a:p>
          <a:p>
            <a:pPr marL="0" lvl="0" indent="0" algn="l" rtl="0">
              <a:lnSpc>
                <a:spcPct val="100000"/>
              </a:lnSpc>
              <a:spcBef>
                <a:spcPts val="900"/>
              </a:spcBef>
              <a:spcAft>
                <a:spcPts val="0"/>
              </a:spcAft>
              <a:buSzPct val="100000"/>
              <a:buNone/>
            </a:pPr>
            <a:r>
              <a:rPr lang="en-US"/>
              <a:t>}</a:t>
            </a:r>
            <a:endParaRPr/>
          </a:p>
          <a:p>
            <a:pPr marL="0" lvl="0" indent="0" algn="l" rtl="0">
              <a:lnSpc>
                <a:spcPct val="100000"/>
              </a:lnSpc>
              <a:spcBef>
                <a:spcPts val="900"/>
              </a:spcBef>
              <a:spcAft>
                <a:spcPts val="0"/>
              </a:spcAft>
              <a:buSzPct val="100000"/>
              <a:buNone/>
            </a:pPr>
            <a:r>
              <a:rPr lang="en-US"/>
              <a:t>}</a:t>
            </a:r>
            <a:endParaRPr/>
          </a:p>
          <a:p>
            <a:pPr marL="0" lvl="0" indent="0" algn="l" rtl="0">
              <a:lnSpc>
                <a:spcPct val="100000"/>
              </a:lnSpc>
              <a:spcBef>
                <a:spcPts val="900"/>
              </a:spcBef>
              <a:spcAft>
                <a:spcPts val="0"/>
              </a:spcAft>
              <a:buSzPct val="100000"/>
              <a:buNone/>
            </a:pPr>
            <a:r>
              <a:rPr lang="en-US" b="1"/>
              <a:t>The output from this program is as follows:</a:t>
            </a:r>
            <a:endParaRPr/>
          </a:p>
          <a:p>
            <a:pPr marL="0" lvl="0" indent="0" algn="l" rtl="0">
              <a:lnSpc>
                <a:spcPct val="100000"/>
              </a:lnSpc>
              <a:spcBef>
                <a:spcPts val="900"/>
              </a:spcBef>
              <a:spcAft>
                <a:spcPts val="0"/>
              </a:spcAft>
              <a:buSzPct val="100000"/>
              <a:buNone/>
            </a:pPr>
            <a:r>
              <a:rPr lang="en-US" b="1"/>
              <a:t>Java</a:t>
            </a:r>
            <a:endParaRPr/>
          </a:p>
          <a:p>
            <a:pPr marL="0" lvl="0" indent="0" algn="l" rtl="0">
              <a:lnSpc>
                <a:spcPct val="100000"/>
              </a:lnSpc>
              <a:spcBef>
                <a:spcPts val="900"/>
              </a:spcBef>
              <a:spcAft>
                <a:spcPts val="0"/>
              </a:spcAft>
              <a:buSzPct val="100000"/>
              <a:buNone/>
            </a:pPr>
            <a:r>
              <a:rPr lang="en-US" b="1"/>
              <a:t>Java</a:t>
            </a:r>
            <a:endParaRPr/>
          </a:p>
          <a:p>
            <a:pPr marL="182880" lvl="0" indent="-77152" algn="l" rtl="0">
              <a:lnSpc>
                <a:spcPct val="100000"/>
              </a:lnSpc>
              <a:spcBef>
                <a:spcPts val="900"/>
              </a:spcBef>
              <a:spcAft>
                <a:spcPts val="0"/>
              </a:spcAft>
              <a:buSzPct val="100000"/>
              <a:buNone/>
            </a:pPr>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109"/>
          <p:cNvSpPr txBox="1">
            <a:spLocks noGrp="1"/>
          </p:cNvSpPr>
          <p:nvPr>
            <p:ph type="title"/>
          </p:nvPr>
        </p:nvSpPr>
        <p:spPr>
          <a:xfrm>
            <a:off x="731520" y="152400"/>
            <a:ext cx="7680960" cy="4572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a:t>String Handling</a:t>
            </a:r>
            <a:endParaRPr/>
          </a:p>
        </p:txBody>
      </p:sp>
      <p:sp>
        <p:nvSpPr>
          <p:cNvPr id="737" name="Google Shape;737;p109"/>
          <p:cNvSpPr txBox="1">
            <a:spLocks noGrp="1"/>
          </p:cNvSpPr>
          <p:nvPr>
            <p:ph type="body" idx="1"/>
          </p:nvPr>
        </p:nvSpPr>
        <p:spPr>
          <a:xfrm>
            <a:off x="457200" y="685800"/>
            <a:ext cx="3931920" cy="57912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ct val="100000"/>
              <a:buChar char="◦"/>
            </a:pPr>
            <a:r>
              <a:rPr lang="en-US" b="1" u="sng">
                <a:solidFill>
                  <a:srgbClr val="FF0000"/>
                </a:solidFill>
              </a:rPr>
              <a:t>String Length</a:t>
            </a:r>
            <a:endParaRPr/>
          </a:p>
          <a:p>
            <a:pPr marL="182880" lvl="0" indent="-182880" algn="l" rtl="0">
              <a:lnSpc>
                <a:spcPct val="100000"/>
              </a:lnSpc>
              <a:spcBef>
                <a:spcPts val="900"/>
              </a:spcBef>
              <a:spcAft>
                <a:spcPts val="0"/>
              </a:spcAft>
              <a:buSzPct val="100000"/>
              <a:buChar char="◦"/>
            </a:pPr>
            <a:r>
              <a:rPr lang="en-US" b="1"/>
              <a:t>int length( )</a:t>
            </a:r>
            <a:endParaRPr/>
          </a:p>
          <a:p>
            <a:pPr marL="182880" lvl="0" indent="-182880" algn="l" rtl="0">
              <a:lnSpc>
                <a:spcPct val="100000"/>
              </a:lnSpc>
              <a:spcBef>
                <a:spcPts val="900"/>
              </a:spcBef>
              <a:spcAft>
                <a:spcPts val="0"/>
              </a:spcAft>
              <a:buSzPct val="100000"/>
              <a:buChar char="◦"/>
            </a:pPr>
            <a:r>
              <a:rPr lang="en-US" b="1" u="sng"/>
              <a:t>example</a:t>
            </a:r>
            <a:endParaRPr/>
          </a:p>
          <a:p>
            <a:pPr marL="182880" lvl="0" indent="-182880" algn="l" rtl="0">
              <a:lnSpc>
                <a:spcPct val="100000"/>
              </a:lnSpc>
              <a:spcBef>
                <a:spcPts val="900"/>
              </a:spcBef>
              <a:spcAft>
                <a:spcPts val="0"/>
              </a:spcAft>
              <a:buSzPct val="100000"/>
              <a:buChar char="◦"/>
            </a:pPr>
            <a:r>
              <a:rPr lang="en-US"/>
              <a:t>The following fragment prints “3”, since there are three characters in the string s:</a:t>
            </a:r>
            <a:endParaRPr/>
          </a:p>
          <a:p>
            <a:pPr marL="182880" lvl="0" indent="-182880" algn="l" rtl="0">
              <a:lnSpc>
                <a:spcPct val="100000"/>
              </a:lnSpc>
              <a:spcBef>
                <a:spcPts val="900"/>
              </a:spcBef>
              <a:spcAft>
                <a:spcPts val="0"/>
              </a:spcAft>
              <a:buSzPct val="100000"/>
              <a:buChar char="◦"/>
            </a:pPr>
            <a:r>
              <a:rPr lang="en-US">
                <a:solidFill>
                  <a:srgbClr val="FF0000"/>
                </a:solidFill>
              </a:rPr>
              <a:t>char chars[] = { 'a', 'b', 'c' };</a:t>
            </a:r>
            <a:endParaRPr/>
          </a:p>
          <a:p>
            <a:pPr marL="182880" lvl="0" indent="-182880" algn="l" rtl="0">
              <a:lnSpc>
                <a:spcPct val="100000"/>
              </a:lnSpc>
              <a:spcBef>
                <a:spcPts val="900"/>
              </a:spcBef>
              <a:spcAft>
                <a:spcPts val="0"/>
              </a:spcAft>
              <a:buSzPct val="100000"/>
              <a:buChar char="◦"/>
            </a:pPr>
            <a:r>
              <a:rPr lang="en-US">
                <a:solidFill>
                  <a:srgbClr val="FF0000"/>
                </a:solidFill>
              </a:rPr>
              <a:t>String s = new String(chars);</a:t>
            </a:r>
            <a:endParaRPr/>
          </a:p>
          <a:p>
            <a:pPr marL="182880" lvl="0" indent="-182880" algn="l" rtl="0">
              <a:lnSpc>
                <a:spcPct val="100000"/>
              </a:lnSpc>
              <a:spcBef>
                <a:spcPts val="900"/>
              </a:spcBef>
              <a:spcAft>
                <a:spcPts val="0"/>
              </a:spcAft>
              <a:buSzPct val="100000"/>
              <a:buChar char="◦"/>
            </a:pPr>
            <a:r>
              <a:rPr lang="en-US">
                <a:solidFill>
                  <a:srgbClr val="FF0000"/>
                </a:solidFill>
              </a:rPr>
              <a:t>System.out.println(s.length());</a:t>
            </a:r>
            <a:endParaRPr/>
          </a:p>
          <a:p>
            <a:pPr marL="0" lvl="0" indent="0" algn="l" rtl="0">
              <a:lnSpc>
                <a:spcPct val="100000"/>
              </a:lnSpc>
              <a:spcBef>
                <a:spcPts val="900"/>
              </a:spcBef>
              <a:spcAft>
                <a:spcPts val="0"/>
              </a:spcAft>
              <a:buSzPct val="100000"/>
              <a:buNone/>
            </a:pPr>
            <a:endParaRPr>
              <a:solidFill>
                <a:srgbClr val="FF0000"/>
              </a:solidFill>
            </a:endParaRPr>
          </a:p>
          <a:p>
            <a:pPr marL="182880" lvl="0" indent="-182880" algn="l" rtl="0">
              <a:lnSpc>
                <a:spcPct val="100000"/>
              </a:lnSpc>
              <a:spcBef>
                <a:spcPts val="900"/>
              </a:spcBef>
              <a:spcAft>
                <a:spcPts val="0"/>
              </a:spcAft>
              <a:buSzPct val="100000"/>
              <a:buChar char="◦"/>
            </a:pPr>
            <a:r>
              <a:rPr lang="en-US" b="1" u="sng"/>
              <a:t>length</a:t>
            </a:r>
            <a:r>
              <a:rPr lang="en-US"/>
              <a:t> can be used for int[], double[], String[]  to know the length of the arrays.</a:t>
            </a:r>
            <a:endParaRPr/>
          </a:p>
          <a:p>
            <a:pPr marL="182880" lvl="0" indent="-182880" algn="l" rtl="0">
              <a:lnSpc>
                <a:spcPct val="100000"/>
              </a:lnSpc>
              <a:spcBef>
                <a:spcPts val="900"/>
              </a:spcBef>
              <a:spcAft>
                <a:spcPts val="0"/>
              </a:spcAft>
              <a:buSzPct val="100000"/>
              <a:buChar char="◦"/>
            </a:pPr>
            <a:r>
              <a:rPr lang="en-US" b="1" u="sng"/>
              <a:t>length() </a:t>
            </a:r>
            <a:r>
              <a:rPr lang="en-US"/>
              <a:t>can be used for Strings.</a:t>
            </a:r>
            <a:endParaRPr/>
          </a:p>
          <a:p>
            <a:pPr marL="182880" lvl="0" indent="-77152" algn="l" rtl="0">
              <a:lnSpc>
                <a:spcPct val="100000"/>
              </a:lnSpc>
              <a:spcBef>
                <a:spcPts val="900"/>
              </a:spcBef>
              <a:spcAft>
                <a:spcPts val="0"/>
              </a:spcAft>
              <a:buSzPct val="100000"/>
              <a:buNone/>
            </a:pPr>
            <a:endParaRPr b="1"/>
          </a:p>
          <a:p>
            <a:pPr marL="182880" lvl="0" indent="-77152" algn="l" rtl="0">
              <a:lnSpc>
                <a:spcPct val="100000"/>
              </a:lnSpc>
              <a:spcBef>
                <a:spcPts val="900"/>
              </a:spcBef>
              <a:spcAft>
                <a:spcPts val="0"/>
              </a:spcAft>
              <a:buSzPct val="100000"/>
              <a:buNone/>
            </a:pPr>
            <a:endParaRPr b="1">
              <a:solidFill>
                <a:srgbClr val="FF0000"/>
              </a:solidFill>
            </a:endParaRPr>
          </a:p>
        </p:txBody>
      </p:sp>
      <p:sp>
        <p:nvSpPr>
          <p:cNvPr id="738" name="Google Shape;738;p109"/>
          <p:cNvSpPr txBox="1">
            <a:spLocks noGrp="1"/>
          </p:cNvSpPr>
          <p:nvPr>
            <p:ph type="body" idx="2"/>
          </p:nvPr>
        </p:nvSpPr>
        <p:spPr>
          <a:xfrm>
            <a:off x="4754880" y="762000"/>
            <a:ext cx="3657600" cy="5273040"/>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l" rtl="0">
              <a:lnSpc>
                <a:spcPct val="100000"/>
              </a:lnSpc>
              <a:spcBef>
                <a:spcPts val="0"/>
              </a:spcBef>
              <a:spcAft>
                <a:spcPts val="0"/>
              </a:spcAft>
              <a:buSzPct val="100000"/>
              <a:buChar char="◦"/>
            </a:pPr>
            <a:r>
              <a:rPr lang="en-US" b="1" u="sng">
                <a:solidFill>
                  <a:srgbClr val="FF0000"/>
                </a:solidFill>
              </a:rPr>
              <a:t>String Concatenation</a:t>
            </a:r>
            <a:endParaRPr/>
          </a:p>
          <a:p>
            <a:pPr marL="182880" lvl="0" indent="-182880" algn="l" rtl="0">
              <a:lnSpc>
                <a:spcPct val="100000"/>
              </a:lnSpc>
              <a:spcBef>
                <a:spcPts val="900"/>
              </a:spcBef>
              <a:spcAft>
                <a:spcPts val="0"/>
              </a:spcAft>
              <a:buSzPct val="100000"/>
              <a:buChar char="◦"/>
            </a:pPr>
            <a:r>
              <a:rPr lang="en-US" b="1" u="sng"/>
              <a:t>Example</a:t>
            </a:r>
            <a:endParaRPr/>
          </a:p>
          <a:p>
            <a:pPr marL="182880" lvl="0" indent="-182880" algn="l" rtl="0">
              <a:lnSpc>
                <a:spcPct val="100000"/>
              </a:lnSpc>
              <a:spcBef>
                <a:spcPts val="900"/>
              </a:spcBef>
              <a:spcAft>
                <a:spcPts val="0"/>
              </a:spcAft>
              <a:buSzPct val="100000"/>
              <a:buChar char="◦"/>
            </a:pPr>
            <a:r>
              <a:rPr lang="en-US"/>
              <a:t>String age = "9";</a:t>
            </a:r>
            <a:endParaRPr/>
          </a:p>
          <a:p>
            <a:pPr marL="182880" lvl="0" indent="-182880" algn="l" rtl="0">
              <a:lnSpc>
                <a:spcPct val="100000"/>
              </a:lnSpc>
              <a:spcBef>
                <a:spcPts val="900"/>
              </a:spcBef>
              <a:spcAft>
                <a:spcPts val="0"/>
              </a:spcAft>
              <a:buSzPct val="100000"/>
              <a:buChar char="◦"/>
            </a:pPr>
            <a:r>
              <a:rPr lang="en-US"/>
              <a:t>String s = "He is " + age + " years old.";</a:t>
            </a:r>
            <a:endParaRPr/>
          </a:p>
          <a:p>
            <a:pPr marL="182880" lvl="0" indent="-182880" algn="l" rtl="0">
              <a:lnSpc>
                <a:spcPct val="100000"/>
              </a:lnSpc>
              <a:spcBef>
                <a:spcPts val="900"/>
              </a:spcBef>
              <a:spcAft>
                <a:spcPts val="0"/>
              </a:spcAft>
              <a:buSzPct val="100000"/>
              <a:buChar char="◦"/>
            </a:pPr>
            <a:r>
              <a:rPr lang="en-US"/>
              <a:t>System.out.println(s);</a:t>
            </a:r>
            <a:endParaRPr/>
          </a:p>
          <a:p>
            <a:pPr marL="182880" lvl="0" indent="-182880" algn="l" rtl="0">
              <a:lnSpc>
                <a:spcPct val="100000"/>
              </a:lnSpc>
              <a:spcBef>
                <a:spcPts val="900"/>
              </a:spcBef>
              <a:spcAft>
                <a:spcPts val="0"/>
              </a:spcAft>
              <a:buSzPct val="100000"/>
              <a:buChar char="◦"/>
            </a:pPr>
            <a:r>
              <a:rPr lang="en-US"/>
              <a:t>This displays the string “He is 9 years old.”</a:t>
            </a:r>
            <a:endParaRPr/>
          </a:p>
          <a:p>
            <a:pPr marL="182880" lvl="0" indent="-182880" algn="l" rtl="0">
              <a:lnSpc>
                <a:spcPct val="100000"/>
              </a:lnSpc>
              <a:spcBef>
                <a:spcPts val="900"/>
              </a:spcBef>
              <a:spcAft>
                <a:spcPts val="0"/>
              </a:spcAft>
              <a:buSzPct val="100000"/>
              <a:buChar char="◦"/>
            </a:pPr>
            <a:r>
              <a:rPr lang="en-US" b="1" u="sng"/>
              <a:t>Example</a:t>
            </a:r>
            <a:endParaRPr/>
          </a:p>
          <a:p>
            <a:pPr marL="182880" lvl="0" indent="-182880" algn="l" rtl="0">
              <a:lnSpc>
                <a:spcPct val="100000"/>
              </a:lnSpc>
              <a:spcBef>
                <a:spcPts val="900"/>
              </a:spcBef>
              <a:spcAft>
                <a:spcPts val="0"/>
              </a:spcAft>
              <a:buSzPct val="100000"/>
              <a:buChar char="◦"/>
            </a:pPr>
            <a:r>
              <a:rPr lang="en-US"/>
              <a:t>String s = "four: " + 2 + 2;</a:t>
            </a:r>
            <a:endParaRPr/>
          </a:p>
          <a:p>
            <a:pPr marL="182880" lvl="0" indent="-182880" algn="l" rtl="0">
              <a:lnSpc>
                <a:spcPct val="100000"/>
              </a:lnSpc>
              <a:spcBef>
                <a:spcPts val="900"/>
              </a:spcBef>
              <a:spcAft>
                <a:spcPts val="0"/>
              </a:spcAft>
              <a:buSzPct val="100000"/>
              <a:buChar char="◦"/>
            </a:pPr>
            <a:r>
              <a:rPr lang="en-US"/>
              <a:t>System.out.println(s);</a:t>
            </a:r>
            <a:endParaRPr/>
          </a:p>
          <a:p>
            <a:pPr marL="182880" lvl="0" indent="-182880" algn="l" rtl="0">
              <a:lnSpc>
                <a:spcPct val="100000"/>
              </a:lnSpc>
              <a:spcBef>
                <a:spcPts val="900"/>
              </a:spcBef>
              <a:spcAft>
                <a:spcPts val="0"/>
              </a:spcAft>
              <a:buSzPct val="100000"/>
              <a:buChar char="◦"/>
            </a:pPr>
            <a:r>
              <a:rPr lang="en-US"/>
              <a:t>This fragment displays</a:t>
            </a:r>
            <a:endParaRPr/>
          </a:p>
          <a:p>
            <a:pPr marL="182880" lvl="0" indent="-182880" algn="l" rtl="0">
              <a:lnSpc>
                <a:spcPct val="100000"/>
              </a:lnSpc>
              <a:spcBef>
                <a:spcPts val="900"/>
              </a:spcBef>
              <a:spcAft>
                <a:spcPts val="0"/>
              </a:spcAft>
              <a:buSzPct val="100000"/>
              <a:buChar char="◦"/>
            </a:pPr>
            <a:r>
              <a:rPr lang="en-US"/>
              <a:t>four: 22</a:t>
            </a:r>
            <a:endParaRPr/>
          </a:p>
          <a:p>
            <a:pPr marL="182880" lvl="0" indent="-182880" algn="l" rtl="0">
              <a:lnSpc>
                <a:spcPct val="100000"/>
              </a:lnSpc>
              <a:spcBef>
                <a:spcPts val="900"/>
              </a:spcBef>
              <a:spcAft>
                <a:spcPts val="0"/>
              </a:spcAft>
              <a:buSzPct val="100000"/>
              <a:buChar char="◦"/>
            </a:pPr>
            <a:r>
              <a:rPr lang="en-US" b="1" u="sng"/>
              <a:t>Example</a:t>
            </a:r>
            <a:endParaRPr/>
          </a:p>
          <a:p>
            <a:pPr marL="182880" lvl="0" indent="-182880" algn="l" rtl="0">
              <a:lnSpc>
                <a:spcPct val="100000"/>
              </a:lnSpc>
              <a:spcBef>
                <a:spcPts val="900"/>
              </a:spcBef>
              <a:spcAft>
                <a:spcPts val="0"/>
              </a:spcAft>
              <a:buSzPct val="100000"/>
              <a:buChar char="◦"/>
            </a:pPr>
            <a:r>
              <a:rPr lang="en-US"/>
              <a:t>String s = "four: " + (2 + 2);</a:t>
            </a:r>
            <a:endParaRPr/>
          </a:p>
          <a:p>
            <a:pPr marL="182880" lvl="0" indent="-182880" algn="l" rtl="0">
              <a:lnSpc>
                <a:spcPct val="100000"/>
              </a:lnSpc>
              <a:spcBef>
                <a:spcPts val="900"/>
              </a:spcBef>
              <a:spcAft>
                <a:spcPts val="0"/>
              </a:spcAft>
              <a:buSzPct val="100000"/>
              <a:buChar char="◦"/>
            </a:pPr>
            <a:r>
              <a:rPr lang="en-US"/>
              <a:t>Now s contains the string </a:t>
            </a:r>
            <a:endParaRPr/>
          </a:p>
          <a:p>
            <a:pPr marL="182880" lvl="0" indent="-182880" algn="l" rtl="0">
              <a:lnSpc>
                <a:spcPct val="100000"/>
              </a:lnSpc>
              <a:spcBef>
                <a:spcPts val="900"/>
              </a:spcBef>
              <a:spcAft>
                <a:spcPts val="0"/>
              </a:spcAft>
              <a:buSzPct val="100000"/>
              <a:buChar char="◦"/>
            </a:pPr>
            <a:r>
              <a:rPr lang="en-US"/>
              <a:t>“four: 4”.</a:t>
            </a:r>
            <a:endParaRPr/>
          </a:p>
          <a:p>
            <a:pPr marL="182880" lvl="0" indent="-77152" algn="l" rtl="0">
              <a:lnSpc>
                <a:spcPct val="100000"/>
              </a:lnSpc>
              <a:spcBef>
                <a:spcPts val="900"/>
              </a:spcBef>
              <a:spcAft>
                <a:spcPts val="0"/>
              </a:spcAft>
              <a:buSzPct val="100000"/>
              <a:buNone/>
            </a:pPr>
            <a:endParaRPr b="1" u="sng"/>
          </a:p>
          <a:p>
            <a:pPr marL="182880" lvl="0" indent="-77152" algn="l" rtl="0">
              <a:lnSpc>
                <a:spcPct val="100000"/>
              </a:lnSpc>
              <a:spcBef>
                <a:spcPts val="900"/>
              </a:spcBef>
              <a:spcAft>
                <a:spcPts val="0"/>
              </a:spcAft>
              <a:buSzPct val="100000"/>
              <a:buNone/>
            </a:pPr>
            <a:endParaRPr/>
          </a:p>
          <a:p>
            <a:pPr marL="182880" lvl="0" indent="-77152" algn="l" rtl="0">
              <a:lnSpc>
                <a:spcPct val="100000"/>
              </a:lnSpc>
              <a:spcBef>
                <a:spcPts val="900"/>
              </a:spcBef>
              <a:spcAft>
                <a:spcPts val="0"/>
              </a:spcAft>
              <a:buSzPct val="100000"/>
              <a:buNone/>
            </a:pPr>
            <a:endParaRPr/>
          </a:p>
          <a:p>
            <a:pPr marL="182880" lvl="0" indent="-77152" algn="l" rtl="0">
              <a:lnSpc>
                <a:spcPct val="100000"/>
              </a:lnSpc>
              <a:spcBef>
                <a:spcPts val="900"/>
              </a:spcBef>
              <a:spcAft>
                <a:spcPts val="0"/>
              </a:spcAft>
              <a:buSzPct val="100000"/>
              <a:buNone/>
            </a:pPr>
            <a:endParaRPr b="1" u="sng">
              <a:solidFill>
                <a:srgbClr val="FF0000"/>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Shape 742"/>
        <p:cNvGrpSpPr/>
        <p:nvPr/>
      </p:nvGrpSpPr>
      <p:grpSpPr>
        <a:xfrm>
          <a:off x="0" y="0"/>
          <a:ext cx="0" cy="0"/>
          <a:chOff x="0" y="0"/>
          <a:chExt cx="0" cy="0"/>
        </a:xfrm>
      </p:grpSpPr>
      <p:sp>
        <p:nvSpPr>
          <p:cNvPr id="743" name="Google Shape;743;p110"/>
          <p:cNvSpPr txBox="1">
            <a:spLocks noGrp="1"/>
          </p:cNvSpPr>
          <p:nvPr>
            <p:ph type="title"/>
          </p:nvPr>
        </p:nvSpPr>
        <p:spPr>
          <a:xfrm>
            <a:off x="731520" y="228600"/>
            <a:ext cx="7680960" cy="762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t>String Handling</a:t>
            </a:r>
            <a:endParaRPr/>
          </a:p>
        </p:txBody>
      </p:sp>
      <p:sp>
        <p:nvSpPr>
          <p:cNvPr id="744" name="Google Shape;744;p110"/>
          <p:cNvSpPr txBox="1">
            <a:spLocks noGrp="1"/>
          </p:cNvSpPr>
          <p:nvPr>
            <p:ph type="body" idx="1"/>
          </p:nvPr>
        </p:nvSpPr>
        <p:spPr>
          <a:xfrm>
            <a:off x="304800" y="1143000"/>
            <a:ext cx="4084320" cy="5410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If you print any object, java compiler internally invokes the </a:t>
            </a:r>
            <a:r>
              <a:rPr lang="en-US">
                <a:solidFill>
                  <a:srgbClr val="FF0000"/>
                </a:solidFill>
              </a:rPr>
              <a:t>toString() </a:t>
            </a:r>
            <a:r>
              <a:rPr lang="en-US"/>
              <a:t>method on the object. So overriding the toString() method, returns the desired output, it can be the state of an object etc. depends on your implementation.</a:t>
            </a:r>
            <a:endParaRPr/>
          </a:p>
          <a:p>
            <a:pPr marL="0" lvl="0" indent="0" algn="l" rtl="0">
              <a:lnSpc>
                <a:spcPct val="100000"/>
              </a:lnSpc>
              <a:spcBef>
                <a:spcPts val="900"/>
              </a:spcBef>
              <a:spcAft>
                <a:spcPts val="0"/>
              </a:spcAft>
              <a:buSzPts val="1800"/>
              <a:buNone/>
            </a:pPr>
            <a:r>
              <a:rPr lang="en-US"/>
              <a:t>class Student{  </a:t>
            </a:r>
            <a:endParaRPr/>
          </a:p>
          <a:p>
            <a:pPr marL="0" lvl="0" indent="0" algn="l" rtl="0">
              <a:lnSpc>
                <a:spcPct val="100000"/>
              </a:lnSpc>
              <a:spcBef>
                <a:spcPts val="900"/>
              </a:spcBef>
              <a:spcAft>
                <a:spcPts val="0"/>
              </a:spcAft>
              <a:buSzPts val="1800"/>
              <a:buNone/>
            </a:pPr>
            <a:r>
              <a:rPr lang="en-US"/>
              <a:t>	 int rollno;  </a:t>
            </a:r>
            <a:endParaRPr/>
          </a:p>
          <a:p>
            <a:pPr marL="0" lvl="0" indent="0" algn="l" rtl="0">
              <a:lnSpc>
                <a:spcPct val="100000"/>
              </a:lnSpc>
              <a:spcBef>
                <a:spcPts val="900"/>
              </a:spcBef>
              <a:spcAft>
                <a:spcPts val="0"/>
              </a:spcAft>
              <a:buSzPts val="1800"/>
              <a:buNone/>
            </a:pPr>
            <a:r>
              <a:rPr lang="en-US"/>
              <a:t>	 String name;  </a:t>
            </a:r>
            <a:endParaRPr/>
          </a:p>
          <a:p>
            <a:pPr marL="0" lvl="0" indent="0" algn="l" rtl="0">
              <a:lnSpc>
                <a:spcPct val="100000"/>
              </a:lnSpc>
              <a:spcBef>
                <a:spcPts val="900"/>
              </a:spcBef>
              <a:spcAft>
                <a:spcPts val="0"/>
              </a:spcAft>
              <a:buSzPts val="1800"/>
              <a:buNone/>
            </a:pPr>
            <a:r>
              <a:rPr lang="en-US"/>
              <a:t>	 String city;  </a:t>
            </a:r>
            <a:endParaRPr/>
          </a:p>
          <a:p>
            <a:pPr marL="0" lvl="0" indent="0" algn="l" rtl="0">
              <a:lnSpc>
                <a:spcPct val="100000"/>
              </a:lnSpc>
              <a:spcBef>
                <a:spcPts val="900"/>
              </a:spcBef>
              <a:spcAft>
                <a:spcPts val="0"/>
              </a:spcAft>
              <a:buSzPts val="1800"/>
              <a:buNone/>
            </a:pPr>
            <a:r>
              <a:rPr lang="en-US"/>
              <a:t> Student(int rollno, String name, String city){  </a:t>
            </a:r>
            <a:endParaRPr/>
          </a:p>
          <a:p>
            <a:pPr marL="0" lvl="0" indent="0" algn="l" rtl="0">
              <a:lnSpc>
                <a:spcPct val="100000"/>
              </a:lnSpc>
              <a:spcBef>
                <a:spcPts val="900"/>
              </a:spcBef>
              <a:spcAft>
                <a:spcPts val="0"/>
              </a:spcAft>
              <a:buSzPts val="1800"/>
              <a:buNone/>
            </a:pPr>
            <a:r>
              <a:rPr lang="en-US"/>
              <a:t>	 this.rollno=rollno;  </a:t>
            </a:r>
            <a:endParaRPr/>
          </a:p>
          <a:p>
            <a:pPr marL="0" lvl="0" indent="0" algn="l" rtl="0">
              <a:lnSpc>
                <a:spcPct val="100000"/>
              </a:lnSpc>
              <a:spcBef>
                <a:spcPts val="900"/>
              </a:spcBef>
              <a:spcAft>
                <a:spcPts val="0"/>
              </a:spcAft>
              <a:buSzPts val="1800"/>
              <a:buNone/>
            </a:pPr>
            <a:r>
              <a:rPr lang="en-US"/>
              <a:t>	 this.name=name;  </a:t>
            </a:r>
            <a:endParaRPr/>
          </a:p>
          <a:p>
            <a:pPr marL="0" lvl="0" indent="0" algn="l" rtl="0">
              <a:lnSpc>
                <a:spcPct val="100000"/>
              </a:lnSpc>
              <a:spcBef>
                <a:spcPts val="900"/>
              </a:spcBef>
              <a:spcAft>
                <a:spcPts val="0"/>
              </a:spcAft>
              <a:buSzPts val="1800"/>
              <a:buNone/>
            </a:pPr>
            <a:r>
              <a:rPr lang="en-US"/>
              <a:t>	 this.city=city;    } </a:t>
            </a:r>
            <a:endParaRPr/>
          </a:p>
        </p:txBody>
      </p:sp>
      <p:sp>
        <p:nvSpPr>
          <p:cNvPr id="745" name="Google Shape;745;p110"/>
          <p:cNvSpPr txBox="1">
            <a:spLocks noGrp="1"/>
          </p:cNvSpPr>
          <p:nvPr>
            <p:ph type="body" idx="2"/>
          </p:nvPr>
        </p:nvSpPr>
        <p:spPr>
          <a:xfrm>
            <a:off x="4191000" y="838200"/>
            <a:ext cx="5105400" cy="57912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100000"/>
              <a:buNone/>
            </a:pPr>
            <a:r>
              <a:rPr lang="en-US"/>
              <a:t>	   </a:t>
            </a:r>
            <a:endParaRPr/>
          </a:p>
          <a:p>
            <a:pPr marL="0" lvl="0" indent="0" algn="l" rtl="0">
              <a:lnSpc>
                <a:spcPct val="100000"/>
              </a:lnSpc>
              <a:spcBef>
                <a:spcPts val="900"/>
              </a:spcBef>
              <a:spcAft>
                <a:spcPts val="0"/>
              </a:spcAft>
              <a:buSzPct val="100000"/>
              <a:buNone/>
            </a:pPr>
            <a:r>
              <a:rPr lang="en-US"/>
              <a:t> public String toString() {//overriding the toString() method  </a:t>
            </a:r>
            <a:endParaRPr/>
          </a:p>
          <a:p>
            <a:pPr marL="0" lvl="0" indent="0" algn="l" rtl="0">
              <a:lnSpc>
                <a:spcPct val="100000"/>
              </a:lnSpc>
              <a:spcBef>
                <a:spcPts val="900"/>
              </a:spcBef>
              <a:spcAft>
                <a:spcPts val="0"/>
              </a:spcAft>
              <a:buSzPct val="100000"/>
              <a:buNone/>
            </a:pPr>
            <a:r>
              <a:rPr lang="en-US"/>
              <a:t>	  return rollno+" "+name+" "+city;  </a:t>
            </a:r>
            <a:endParaRPr/>
          </a:p>
          <a:p>
            <a:pPr marL="0" lvl="0" indent="0" algn="l" rtl="0">
              <a:lnSpc>
                <a:spcPct val="100000"/>
              </a:lnSpc>
              <a:spcBef>
                <a:spcPts val="900"/>
              </a:spcBef>
              <a:spcAft>
                <a:spcPts val="0"/>
              </a:spcAft>
              <a:buSzPct val="100000"/>
              <a:buNone/>
            </a:pPr>
            <a:r>
              <a:rPr lang="en-US"/>
              <a:t>	 }  </a:t>
            </a:r>
            <a:endParaRPr/>
          </a:p>
          <a:p>
            <a:pPr marL="0" lvl="0" indent="0" algn="l" rtl="0">
              <a:lnSpc>
                <a:spcPct val="100000"/>
              </a:lnSpc>
              <a:spcBef>
                <a:spcPts val="900"/>
              </a:spcBef>
              <a:spcAft>
                <a:spcPts val="0"/>
              </a:spcAft>
              <a:buSzPct val="100000"/>
              <a:buNone/>
            </a:pPr>
            <a:r>
              <a:rPr lang="en-US"/>
              <a:t>public static void main(String args[]){   </a:t>
            </a:r>
            <a:endParaRPr/>
          </a:p>
          <a:p>
            <a:pPr marL="0" lvl="0" indent="0" algn="l" rtl="0">
              <a:lnSpc>
                <a:spcPct val="100000"/>
              </a:lnSpc>
              <a:spcBef>
                <a:spcPts val="900"/>
              </a:spcBef>
              <a:spcAft>
                <a:spcPts val="0"/>
              </a:spcAft>
              <a:buSzPct val="100000"/>
              <a:buNone/>
            </a:pPr>
            <a:r>
              <a:rPr lang="en-US"/>
              <a:t>Student s1=new Student(101,"Raj","lucknow");  </a:t>
            </a:r>
            <a:endParaRPr/>
          </a:p>
          <a:p>
            <a:pPr marL="0" lvl="0" indent="0" algn="l" rtl="0">
              <a:lnSpc>
                <a:spcPct val="100000"/>
              </a:lnSpc>
              <a:spcBef>
                <a:spcPts val="900"/>
              </a:spcBef>
              <a:spcAft>
                <a:spcPts val="0"/>
              </a:spcAft>
              <a:buSzPct val="100000"/>
              <a:buNone/>
            </a:pPr>
            <a:r>
              <a:rPr lang="en-US"/>
              <a:t>	   Student s2=new Student(102,"Vijay","ghaziabad");  </a:t>
            </a:r>
            <a:endParaRPr/>
          </a:p>
          <a:p>
            <a:pPr marL="0" lvl="0" indent="0" algn="l" rtl="0">
              <a:lnSpc>
                <a:spcPct val="100000"/>
              </a:lnSpc>
              <a:spcBef>
                <a:spcPts val="900"/>
              </a:spcBef>
              <a:spcAft>
                <a:spcPts val="0"/>
              </a:spcAft>
              <a:buSzPct val="100000"/>
              <a:buNone/>
            </a:pPr>
            <a:r>
              <a:rPr lang="en-US"/>
              <a:t>	     </a:t>
            </a:r>
            <a:endParaRPr/>
          </a:p>
          <a:p>
            <a:pPr marL="0" lvl="0" indent="0" algn="l" rtl="0">
              <a:lnSpc>
                <a:spcPct val="100000"/>
              </a:lnSpc>
              <a:spcBef>
                <a:spcPts val="900"/>
              </a:spcBef>
              <a:spcAft>
                <a:spcPts val="0"/>
              </a:spcAft>
              <a:buSzPct val="100000"/>
              <a:buNone/>
            </a:pPr>
            <a:r>
              <a:rPr lang="en-US"/>
              <a:t>	   System.out.println(s1);//compiler writes here s1.toString()  </a:t>
            </a:r>
            <a:endParaRPr/>
          </a:p>
          <a:p>
            <a:pPr marL="0" lvl="0" indent="0" algn="l" rtl="0">
              <a:lnSpc>
                <a:spcPct val="100000"/>
              </a:lnSpc>
              <a:spcBef>
                <a:spcPts val="900"/>
              </a:spcBef>
              <a:spcAft>
                <a:spcPts val="0"/>
              </a:spcAft>
              <a:buSzPct val="100000"/>
              <a:buNone/>
            </a:pPr>
            <a:r>
              <a:rPr lang="en-US"/>
              <a:t>	   System.out.println(s2);//compiler writes here s2.toString()  </a:t>
            </a:r>
            <a:endParaRPr/>
          </a:p>
          <a:p>
            <a:pPr marL="0" lvl="0" indent="0" algn="l" rtl="0">
              <a:lnSpc>
                <a:spcPct val="100000"/>
              </a:lnSpc>
              <a:spcBef>
                <a:spcPts val="900"/>
              </a:spcBef>
              <a:spcAft>
                <a:spcPts val="0"/>
              </a:spcAft>
              <a:buSzPct val="100000"/>
              <a:buNone/>
            </a:pPr>
            <a:r>
              <a:rPr lang="en-US"/>
              <a:t>	 }  </a:t>
            </a:r>
            <a:endParaRPr/>
          </a:p>
          <a:p>
            <a:pPr marL="0" lvl="0" indent="0" algn="l" rtl="0">
              <a:lnSpc>
                <a:spcPct val="100000"/>
              </a:lnSpc>
              <a:spcBef>
                <a:spcPts val="900"/>
              </a:spcBef>
              <a:spcAft>
                <a:spcPts val="0"/>
              </a:spcAft>
              <a:buSzPct val="100000"/>
              <a:buNone/>
            </a:pPr>
            <a:r>
              <a:rPr lang="en-US"/>
              <a:t>	}  </a:t>
            </a:r>
            <a:endParaRPr/>
          </a:p>
          <a:p>
            <a:pPr marL="0" lvl="0" indent="0" algn="l" rtl="0">
              <a:lnSpc>
                <a:spcPct val="100000"/>
              </a:lnSpc>
              <a:spcBef>
                <a:spcPts val="900"/>
              </a:spcBef>
              <a:spcAft>
                <a:spcPts val="0"/>
              </a:spcAft>
              <a:buSzPct val="100000"/>
              <a:buNone/>
            </a:pPr>
            <a:r>
              <a:rPr lang="en-US"/>
              <a:t>Output:101 Raj lucknow</a:t>
            </a:r>
            <a:endParaRPr/>
          </a:p>
          <a:p>
            <a:pPr marL="0" lvl="0" indent="0" algn="l" rtl="0">
              <a:lnSpc>
                <a:spcPct val="100000"/>
              </a:lnSpc>
              <a:spcBef>
                <a:spcPts val="900"/>
              </a:spcBef>
              <a:spcAft>
                <a:spcPts val="0"/>
              </a:spcAft>
              <a:buSzPct val="100000"/>
              <a:buNone/>
            </a:pPr>
            <a:r>
              <a:rPr lang="en-US"/>
              <a:t>       102 Vijay ghaziabad</a:t>
            </a:r>
            <a:endParaRPr/>
          </a:p>
          <a:p>
            <a:pPr marL="182880" lvl="0" indent="-77152" algn="l" rtl="0">
              <a:lnSpc>
                <a:spcPct val="100000"/>
              </a:lnSpc>
              <a:spcBef>
                <a:spcPts val="900"/>
              </a:spcBef>
              <a:spcAft>
                <a:spcPts val="0"/>
              </a:spcAft>
              <a:buSzPct val="10000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Shape 749"/>
        <p:cNvGrpSpPr/>
        <p:nvPr/>
      </p:nvGrpSpPr>
      <p:grpSpPr>
        <a:xfrm>
          <a:off x="0" y="0"/>
          <a:ext cx="0" cy="0"/>
          <a:chOff x="0" y="0"/>
          <a:chExt cx="0" cy="0"/>
        </a:xfrm>
      </p:grpSpPr>
      <p:sp>
        <p:nvSpPr>
          <p:cNvPr id="750" name="Google Shape;750;p111"/>
          <p:cNvSpPr txBox="1">
            <a:spLocks noGrp="1"/>
          </p:cNvSpPr>
          <p:nvPr>
            <p:ph type="title"/>
          </p:nvPr>
        </p:nvSpPr>
        <p:spPr>
          <a:xfrm>
            <a:off x="731520" y="304800"/>
            <a:ext cx="7680960" cy="6858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t>String Handling</a:t>
            </a:r>
            <a:endParaRPr/>
          </a:p>
        </p:txBody>
      </p:sp>
      <p:sp>
        <p:nvSpPr>
          <p:cNvPr id="751" name="Google Shape;751;p111"/>
          <p:cNvSpPr txBox="1">
            <a:spLocks noGrp="1"/>
          </p:cNvSpPr>
          <p:nvPr>
            <p:ph type="body" idx="1"/>
          </p:nvPr>
        </p:nvSpPr>
        <p:spPr>
          <a:xfrm>
            <a:off x="304800" y="1295400"/>
            <a:ext cx="4084320" cy="5257800"/>
          </a:xfrm>
          <a:prstGeom prst="rect">
            <a:avLst/>
          </a:prstGeom>
          <a:noFill/>
          <a:ln>
            <a:noFill/>
          </a:ln>
        </p:spPr>
        <p:txBody>
          <a:bodyPr spcFirstLastPara="1" wrap="square" lIns="91425" tIns="45700" rIns="91425" bIns="45700" anchor="t" anchorCtr="0">
            <a:normAutofit fontScale="85000" lnSpcReduction="20000"/>
          </a:bodyPr>
          <a:lstStyle/>
          <a:p>
            <a:pPr marL="182880" lvl="0" indent="-182880" algn="l" rtl="0">
              <a:lnSpc>
                <a:spcPct val="100000"/>
              </a:lnSpc>
              <a:spcBef>
                <a:spcPts val="0"/>
              </a:spcBef>
              <a:spcAft>
                <a:spcPts val="0"/>
              </a:spcAft>
              <a:buSzPct val="100000"/>
              <a:buChar char="◦"/>
            </a:pPr>
            <a:r>
              <a:rPr lang="en-US" b="1">
                <a:solidFill>
                  <a:srgbClr val="FF0000"/>
                </a:solidFill>
              </a:rPr>
              <a:t>The java string getChars() method copies characters from the given string into the destination character array.</a:t>
            </a:r>
            <a:endParaRPr/>
          </a:p>
          <a:p>
            <a:pPr marL="182880" lvl="0" indent="-182880" algn="l" rtl="0">
              <a:lnSpc>
                <a:spcPct val="100000"/>
              </a:lnSpc>
              <a:spcBef>
                <a:spcPts val="900"/>
              </a:spcBef>
              <a:spcAft>
                <a:spcPts val="0"/>
              </a:spcAft>
              <a:buSzPct val="100000"/>
              <a:buChar char="◦"/>
            </a:pPr>
            <a:r>
              <a:rPr lang="en-US" b="1">
                <a:solidFill>
                  <a:srgbClr val="FF0000"/>
                </a:solidFill>
              </a:rPr>
              <a:t>Syntax:</a:t>
            </a:r>
            <a:endParaRPr/>
          </a:p>
          <a:p>
            <a:pPr marL="182880" lvl="0" indent="-182880" algn="l" rtl="0">
              <a:lnSpc>
                <a:spcPct val="100000"/>
              </a:lnSpc>
              <a:spcBef>
                <a:spcPts val="900"/>
              </a:spcBef>
              <a:spcAft>
                <a:spcPts val="0"/>
              </a:spcAft>
              <a:buSzPct val="100000"/>
              <a:buChar char="◦"/>
            </a:pPr>
            <a:r>
              <a:rPr lang="en-US" b="1">
                <a:solidFill>
                  <a:srgbClr val="FF0000"/>
                </a:solidFill>
              </a:rPr>
              <a:t>public void getChars(int srhStartIndex, int srhEndIndex, char[] destArray, int destStartIndex)</a:t>
            </a:r>
            <a:r>
              <a:rPr lang="en-US" b="1"/>
              <a:t>  </a:t>
            </a:r>
            <a:r>
              <a:rPr lang="en-US"/>
              <a:t>   </a:t>
            </a:r>
            <a:endParaRPr/>
          </a:p>
          <a:p>
            <a:pPr marL="182880" lvl="0" indent="-182880" algn="l" rtl="0">
              <a:lnSpc>
                <a:spcPct val="100000"/>
              </a:lnSpc>
              <a:spcBef>
                <a:spcPts val="900"/>
              </a:spcBef>
              <a:spcAft>
                <a:spcPts val="0"/>
              </a:spcAft>
              <a:buSzPct val="100000"/>
              <a:buChar char="◦"/>
            </a:pPr>
            <a:r>
              <a:rPr lang="en-US" b="1"/>
              <a:t>Parameters:</a:t>
            </a:r>
            <a:endParaRPr/>
          </a:p>
          <a:p>
            <a:pPr marL="182880" lvl="0" indent="-182880" algn="l" rtl="0">
              <a:lnSpc>
                <a:spcPct val="100000"/>
              </a:lnSpc>
              <a:spcBef>
                <a:spcPts val="900"/>
              </a:spcBef>
              <a:spcAft>
                <a:spcPts val="0"/>
              </a:spcAft>
              <a:buSzPct val="100000"/>
              <a:buChar char="◦"/>
            </a:pPr>
            <a:r>
              <a:rPr lang="en-US"/>
              <a:t>srhStartIndex : Index of the first character in the string to copy. </a:t>
            </a:r>
            <a:endParaRPr/>
          </a:p>
          <a:p>
            <a:pPr marL="182880" lvl="0" indent="-182880" algn="l" rtl="0">
              <a:lnSpc>
                <a:spcPct val="100000"/>
              </a:lnSpc>
              <a:spcBef>
                <a:spcPts val="900"/>
              </a:spcBef>
              <a:spcAft>
                <a:spcPts val="0"/>
              </a:spcAft>
              <a:buSzPct val="100000"/>
              <a:buChar char="◦"/>
            </a:pPr>
            <a:r>
              <a:rPr lang="en-US"/>
              <a:t>srhEndIndex : Index after the last character in the string to copy.</a:t>
            </a:r>
            <a:endParaRPr/>
          </a:p>
          <a:p>
            <a:pPr marL="182880" lvl="0" indent="-182880" algn="l" rtl="0">
              <a:lnSpc>
                <a:spcPct val="100000"/>
              </a:lnSpc>
              <a:spcBef>
                <a:spcPts val="900"/>
              </a:spcBef>
              <a:spcAft>
                <a:spcPts val="0"/>
              </a:spcAft>
              <a:buSzPct val="100000"/>
              <a:buChar char="◦"/>
            </a:pPr>
            <a:r>
              <a:rPr lang="en-US"/>
              <a:t>destArray : Destination array where chars wil get copied.</a:t>
            </a:r>
            <a:endParaRPr/>
          </a:p>
          <a:p>
            <a:pPr marL="182880" lvl="0" indent="-182880" algn="l" rtl="0">
              <a:lnSpc>
                <a:spcPct val="100000"/>
              </a:lnSpc>
              <a:spcBef>
                <a:spcPts val="900"/>
              </a:spcBef>
              <a:spcAft>
                <a:spcPts val="0"/>
              </a:spcAft>
              <a:buSzPct val="100000"/>
              <a:buChar char="◦"/>
            </a:pPr>
            <a:r>
              <a:rPr lang="en-US"/>
              <a:t>destStartIndex : Index in the array starting from where the chars will be pushed into the array.</a:t>
            </a:r>
            <a:endParaRPr/>
          </a:p>
          <a:p>
            <a:pPr marL="182880" lvl="0" indent="-182880" algn="l" rtl="0">
              <a:lnSpc>
                <a:spcPct val="100000"/>
              </a:lnSpc>
              <a:spcBef>
                <a:spcPts val="900"/>
              </a:spcBef>
              <a:spcAft>
                <a:spcPts val="0"/>
              </a:spcAft>
              <a:buSzPct val="100000"/>
              <a:buChar char="◦"/>
            </a:pPr>
            <a:r>
              <a:rPr lang="en-US"/>
              <a:t>Return: It does not return any value.</a:t>
            </a:r>
            <a:endParaRPr/>
          </a:p>
          <a:p>
            <a:pPr marL="182880" lvl="0" indent="-182880" algn="l" rtl="0">
              <a:lnSpc>
                <a:spcPct val="100000"/>
              </a:lnSpc>
              <a:spcBef>
                <a:spcPts val="900"/>
              </a:spcBef>
              <a:spcAft>
                <a:spcPts val="0"/>
              </a:spcAft>
              <a:buSzPct val="100000"/>
              <a:buChar char="◦"/>
            </a:pPr>
            <a:r>
              <a:rPr lang="en-US"/>
              <a:t>Exception: StringIndexOutOfBoundsException – If srhStartIndex, srhEndIndex are not in proper range.</a:t>
            </a:r>
            <a:endParaRPr/>
          </a:p>
          <a:p>
            <a:pPr marL="182880" lvl="0" indent="-85724" algn="l" rtl="0">
              <a:lnSpc>
                <a:spcPct val="100000"/>
              </a:lnSpc>
              <a:spcBef>
                <a:spcPts val="900"/>
              </a:spcBef>
              <a:spcAft>
                <a:spcPts val="0"/>
              </a:spcAft>
              <a:buSzPct val="100000"/>
              <a:buNone/>
            </a:pPr>
            <a:endParaRPr/>
          </a:p>
        </p:txBody>
      </p:sp>
      <p:sp>
        <p:nvSpPr>
          <p:cNvPr id="752" name="Google Shape;752;p111"/>
          <p:cNvSpPr txBox="1">
            <a:spLocks noGrp="1"/>
          </p:cNvSpPr>
          <p:nvPr>
            <p:ph type="body" idx="2"/>
          </p:nvPr>
        </p:nvSpPr>
        <p:spPr>
          <a:xfrm>
            <a:off x="4754880" y="1143000"/>
            <a:ext cx="3931920" cy="54102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SzPct val="100000"/>
              <a:buNone/>
            </a:pPr>
            <a:r>
              <a:rPr lang="en-US"/>
              <a:t>class Gfg1 { </a:t>
            </a:r>
            <a:endParaRPr/>
          </a:p>
          <a:p>
            <a:pPr marL="0" lvl="0" indent="0" algn="l" rtl="0">
              <a:lnSpc>
                <a:spcPct val="100000"/>
              </a:lnSpc>
              <a:spcBef>
                <a:spcPts val="900"/>
              </a:spcBef>
              <a:spcAft>
                <a:spcPts val="0"/>
              </a:spcAft>
              <a:buSzPct val="100000"/>
              <a:buNone/>
            </a:pPr>
            <a:r>
              <a:rPr lang="en-US"/>
              <a:t>public static void main(String args[]) </a:t>
            </a:r>
            <a:endParaRPr/>
          </a:p>
          <a:p>
            <a:pPr marL="0" lvl="0" indent="0" algn="l" rtl="0">
              <a:lnSpc>
                <a:spcPct val="100000"/>
              </a:lnSpc>
              <a:spcBef>
                <a:spcPts val="900"/>
              </a:spcBef>
              <a:spcAft>
                <a:spcPts val="0"/>
              </a:spcAft>
              <a:buSzPct val="100000"/>
              <a:buNone/>
            </a:pPr>
            <a:r>
              <a:rPr lang="en-US"/>
              <a:t>	{ </a:t>
            </a:r>
            <a:endParaRPr/>
          </a:p>
          <a:p>
            <a:pPr marL="0" lvl="0" indent="0" algn="l" rtl="0">
              <a:lnSpc>
                <a:spcPct val="100000"/>
              </a:lnSpc>
              <a:spcBef>
                <a:spcPts val="900"/>
              </a:spcBef>
              <a:spcAft>
                <a:spcPts val="0"/>
              </a:spcAft>
              <a:buSzPct val="100000"/>
              <a:buNone/>
            </a:pPr>
            <a:r>
              <a:rPr lang="en-US"/>
              <a:t>String str = "Welcome! to Computer Science Department"; </a:t>
            </a:r>
            <a:endParaRPr/>
          </a:p>
          <a:p>
            <a:pPr marL="0" lvl="0" indent="0" algn="l" rtl="0">
              <a:lnSpc>
                <a:spcPct val="100000"/>
              </a:lnSpc>
              <a:spcBef>
                <a:spcPts val="900"/>
              </a:spcBef>
              <a:spcAft>
                <a:spcPts val="0"/>
              </a:spcAft>
              <a:buSzPct val="100000"/>
              <a:buNone/>
            </a:pPr>
            <a:endParaRPr/>
          </a:p>
          <a:p>
            <a:pPr marL="0" lvl="0" indent="0" algn="l" rtl="0">
              <a:lnSpc>
                <a:spcPct val="100000"/>
              </a:lnSpc>
              <a:spcBef>
                <a:spcPts val="900"/>
              </a:spcBef>
              <a:spcAft>
                <a:spcPts val="0"/>
              </a:spcAft>
              <a:buSzPct val="100000"/>
              <a:buNone/>
            </a:pPr>
            <a:r>
              <a:rPr lang="en-US"/>
              <a:t>char[] destArray = new char[30]; </a:t>
            </a:r>
            <a:endParaRPr/>
          </a:p>
          <a:p>
            <a:pPr marL="0" lvl="0" indent="0" algn="l" rtl="0">
              <a:lnSpc>
                <a:spcPct val="100000"/>
              </a:lnSpc>
              <a:spcBef>
                <a:spcPts val="900"/>
              </a:spcBef>
              <a:spcAft>
                <a:spcPts val="0"/>
              </a:spcAft>
              <a:buSzPct val="100000"/>
              <a:buNone/>
            </a:pPr>
            <a:r>
              <a:rPr lang="en-US"/>
              <a:t>try { </a:t>
            </a:r>
            <a:endParaRPr/>
          </a:p>
          <a:p>
            <a:pPr marL="0" lvl="0" indent="0" algn="l" rtl="0">
              <a:lnSpc>
                <a:spcPct val="100000"/>
              </a:lnSpc>
              <a:spcBef>
                <a:spcPts val="900"/>
              </a:spcBef>
              <a:spcAft>
                <a:spcPts val="0"/>
              </a:spcAft>
              <a:buSzPct val="100000"/>
              <a:buNone/>
            </a:pPr>
            <a:r>
              <a:rPr lang="en-US"/>
              <a:t>str.getChars(12, 39, destArray, 0); </a:t>
            </a:r>
            <a:endParaRPr/>
          </a:p>
          <a:p>
            <a:pPr marL="0" lvl="0" indent="0" algn="l" rtl="0">
              <a:lnSpc>
                <a:spcPct val="100000"/>
              </a:lnSpc>
              <a:spcBef>
                <a:spcPts val="900"/>
              </a:spcBef>
              <a:spcAft>
                <a:spcPts val="0"/>
              </a:spcAft>
              <a:buSzPct val="100000"/>
              <a:buNone/>
            </a:pPr>
            <a:r>
              <a:rPr lang="en-US"/>
              <a:t>System.out.println(destArray); </a:t>
            </a:r>
            <a:endParaRPr/>
          </a:p>
          <a:p>
            <a:pPr marL="0" lvl="0" indent="0" algn="l" rtl="0">
              <a:lnSpc>
                <a:spcPct val="100000"/>
              </a:lnSpc>
              <a:spcBef>
                <a:spcPts val="900"/>
              </a:spcBef>
              <a:spcAft>
                <a:spcPts val="0"/>
              </a:spcAft>
              <a:buSzPct val="100000"/>
              <a:buNone/>
            </a:pPr>
            <a:r>
              <a:rPr lang="en-US"/>
              <a:t>		} </a:t>
            </a:r>
            <a:endParaRPr/>
          </a:p>
          <a:p>
            <a:pPr marL="0" lvl="0" indent="0" algn="l" rtl="0">
              <a:lnSpc>
                <a:spcPct val="100000"/>
              </a:lnSpc>
              <a:spcBef>
                <a:spcPts val="900"/>
              </a:spcBef>
              <a:spcAft>
                <a:spcPts val="0"/>
              </a:spcAft>
              <a:buSzPct val="100000"/>
              <a:buNone/>
            </a:pPr>
            <a:r>
              <a:rPr lang="en-US"/>
              <a:t>catch (Exception ex) { </a:t>
            </a:r>
            <a:endParaRPr/>
          </a:p>
          <a:p>
            <a:pPr marL="0" lvl="0" indent="0" algn="l" rtl="0">
              <a:lnSpc>
                <a:spcPct val="100000"/>
              </a:lnSpc>
              <a:spcBef>
                <a:spcPts val="900"/>
              </a:spcBef>
              <a:spcAft>
                <a:spcPts val="0"/>
              </a:spcAft>
              <a:buSzPct val="100000"/>
              <a:buNone/>
            </a:pPr>
            <a:r>
              <a:rPr lang="en-US"/>
              <a:t>	System.out.println(ex); </a:t>
            </a:r>
            <a:endParaRPr/>
          </a:p>
          <a:p>
            <a:pPr marL="0" lvl="0" indent="0" algn="l" rtl="0">
              <a:lnSpc>
                <a:spcPct val="100000"/>
              </a:lnSpc>
              <a:spcBef>
                <a:spcPts val="900"/>
              </a:spcBef>
              <a:spcAft>
                <a:spcPts val="0"/>
              </a:spcAft>
              <a:buSzPct val="100000"/>
              <a:buNone/>
            </a:pPr>
            <a:r>
              <a:rPr lang="en-US"/>
              <a:t>		} } }</a:t>
            </a:r>
            <a:endParaRPr/>
          </a:p>
          <a:p>
            <a:pPr marL="0" lvl="0" indent="0" algn="l" rtl="0">
              <a:lnSpc>
                <a:spcPct val="100000"/>
              </a:lnSpc>
              <a:spcBef>
                <a:spcPts val="900"/>
              </a:spcBef>
              <a:spcAft>
                <a:spcPts val="0"/>
              </a:spcAft>
              <a:buSzPct val="100000"/>
              <a:buNone/>
            </a:pPr>
            <a:r>
              <a:rPr lang="en-US" b="1"/>
              <a:t>Output:</a:t>
            </a:r>
            <a:endParaRPr/>
          </a:p>
          <a:p>
            <a:pPr marL="0" lvl="0" indent="0" algn="l" rtl="0">
              <a:lnSpc>
                <a:spcPct val="100000"/>
              </a:lnSpc>
              <a:spcBef>
                <a:spcPts val="900"/>
              </a:spcBef>
              <a:spcAft>
                <a:spcPts val="0"/>
              </a:spcAft>
              <a:buSzPct val="100000"/>
              <a:buNone/>
            </a:pPr>
            <a:r>
              <a:rPr lang="en-US"/>
              <a:t>Computer Science Department</a:t>
            </a:r>
            <a:endParaRPr/>
          </a:p>
          <a:p>
            <a:pPr marL="182880" lvl="0" indent="-85724" algn="l" rtl="0">
              <a:lnSpc>
                <a:spcPct val="100000"/>
              </a:lnSpc>
              <a:spcBef>
                <a:spcPts val="900"/>
              </a:spcBef>
              <a:spcAft>
                <a:spcPts val="0"/>
              </a:spcAft>
              <a:buSzPct val="100000"/>
              <a:buNone/>
            </a:pPr>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12"/>
          <p:cNvSpPr txBox="1">
            <a:spLocks noGrp="1"/>
          </p:cNvSpPr>
          <p:nvPr>
            <p:ph type="title"/>
          </p:nvPr>
        </p:nvSpPr>
        <p:spPr>
          <a:xfrm>
            <a:off x="731520" y="228600"/>
            <a:ext cx="7680960" cy="838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262626"/>
              </a:buClr>
              <a:buSzPts val="4000"/>
              <a:buFont typeface="Arial"/>
              <a:buNone/>
            </a:pPr>
            <a:r>
              <a:rPr lang="en-US"/>
              <a:t>String Handling</a:t>
            </a:r>
            <a:endParaRPr/>
          </a:p>
        </p:txBody>
      </p:sp>
      <p:sp>
        <p:nvSpPr>
          <p:cNvPr id="758" name="Google Shape;758;p112"/>
          <p:cNvSpPr txBox="1">
            <a:spLocks noGrp="1"/>
          </p:cNvSpPr>
          <p:nvPr>
            <p:ph type="body" idx="1"/>
          </p:nvPr>
        </p:nvSpPr>
        <p:spPr>
          <a:xfrm>
            <a:off x="152400" y="1219200"/>
            <a:ext cx="4419600" cy="52578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u="sng">
                <a:solidFill>
                  <a:srgbClr val="FF0000"/>
                </a:solidFill>
              </a:rPr>
              <a:t>String Comparison</a:t>
            </a:r>
            <a:endParaRPr/>
          </a:p>
          <a:p>
            <a:pPr marL="182880" lvl="0" indent="-182880" algn="l" rtl="0">
              <a:lnSpc>
                <a:spcPct val="100000"/>
              </a:lnSpc>
              <a:spcBef>
                <a:spcPts val="900"/>
              </a:spcBef>
              <a:spcAft>
                <a:spcPts val="0"/>
              </a:spcAft>
              <a:buSzPts val="1800"/>
              <a:buChar char="◦"/>
            </a:pPr>
            <a:r>
              <a:rPr lang="en-US">
                <a:solidFill>
                  <a:srgbClr val="FF0000"/>
                </a:solidFill>
              </a:rPr>
              <a:t>boolean equals(Object str)</a:t>
            </a:r>
            <a:endParaRPr/>
          </a:p>
          <a:p>
            <a:pPr marL="182880" lvl="0" indent="-182880" algn="l" rtl="0">
              <a:lnSpc>
                <a:spcPct val="100000"/>
              </a:lnSpc>
              <a:spcBef>
                <a:spcPts val="900"/>
              </a:spcBef>
              <a:spcAft>
                <a:spcPts val="0"/>
              </a:spcAft>
              <a:buSzPts val="1800"/>
              <a:buChar char="◦"/>
            </a:pPr>
            <a:r>
              <a:rPr lang="en-US"/>
              <a:t>Here, str is the String object being compared with the invoking String object. It returns true if the strings contain the same characters in the same order, and false otherwise. The comparison is case-sensitive</a:t>
            </a:r>
            <a:r>
              <a:rPr lang="en-US" u="sng"/>
              <a:t>.</a:t>
            </a:r>
            <a:endParaRPr/>
          </a:p>
          <a:p>
            <a:pPr marL="182880" lvl="0" indent="-182880" algn="l" rtl="0">
              <a:lnSpc>
                <a:spcPct val="100000"/>
              </a:lnSpc>
              <a:spcBef>
                <a:spcPts val="900"/>
              </a:spcBef>
              <a:spcAft>
                <a:spcPts val="0"/>
              </a:spcAft>
              <a:buSzPts val="1800"/>
              <a:buChar char="◦"/>
            </a:pPr>
            <a:r>
              <a:rPr lang="en-US"/>
              <a:t>it compares two strings, it considers A-Z to be the same as a-z. It has this general form:</a:t>
            </a:r>
            <a:endParaRPr/>
          </a:p>
          <a:p>
            <a:pPr marL="182880" lvl="0" indent="-182880" algn="l" rtl="0">
              <a:lnSpc>
                <a:spcPct val="100000"/>
              </a:lnSpc>
              <a:spcBef>
                <a:spcPts val="900"/>
              </a:spcBef>
              <a:spcAft>
                <a:spcPts val="0"/>
              </a:spcAft>
              <a:buSzPts val="1800"/>
              <a:buChar char="◦"/>
            </a:pPr>
            <a:r>
              <a:rPr lang="en-US">
                <a:solidFill>
                  <a:srgbClr val="FF0000"/>
                </a:solidFill>
              </a:rPr>
              <a:t>Boolean equalsIgnoreCase(String str)</a:t>
            </a:r>
            <a:endParaRPr/>
          </a:p>
          <a:p>
            <a:pPr marL="182880" lvl="0" indent="-68579" algn="l" rtl="0">
              <a:lnSpc>
                <a:spcPct val="100000"/>
              </a:lnSpc>
              <a:spcBef>
                <a:spcPts val="900"/>
              </a:spcBef>
              <a:spcAft>
                <a:spcPts val="0"/>
              </a:spcAft>
              <a:buSzPts val="1800"/>
              <a:buNone/>
            </a:pPr>
            <a:endParaRPr u="sng">
              <a:solidFill>
                <a:srgbClr val="FF0000"/>
              </a:solidFill>
            </a:endParaRPr>
          </a:p>
        </p:txBody>
      </p:sp>
      <p:sp>
        <p:nvSpPr>
          <p:cNvPr id="759" name="Google Shape;759;p112"/>
          <p:cNvSpPr txBox="1">
            <a:spLocks noGrp="1"/>
          </p:cNvSpPr>
          <p:nvPr>
            <p:ph type="body" idx="2"/>
          </p:nvPr>
        </p:nvSpPr>
        <p:spPr>
          <a:xfrm>
            <a:off x="4754880" y="1219200"/>
            <a:ext cx="4008120" cy="525780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800"/>
              <a:buChar char="◦"/>
            </a:pPr>
            <a:r>
              <a:rPr lang="en-US" u="sng">
                <a:solidFill>
                  <a:srgbClr val="FF0000"/>
                </a:solidFill>
              </a:rPr>
              <a:t>startsWith( ) and endsWith( )</a:t>
            </a:r>
            <a:endParaRPr/>
          </a:p>
          <a:p>
            <a:pPr marL="182880" lvl="0" indent="-182880" algn="l" rtl="0">
              <a:lnSpc>
                <a:spcPct val="100000"/>
              </a:lnSpc>
              <a:spcBef>
                <a:spcPts val="900"/>
              </a:spcBef>
              <a:spcAft>
                <a:spcPts val="0"/>
              </a:spcAft>
              <a:buSzPts val="1800"/>
              <a:buChar char="◦"/>
            </a:pPr>
            <a:r>
              <a:rPr lang="en-US">
                <a:solidFill>
                  <a:srgbClr val="FF0000"/>
                </a:solidFill>
              </a:rPr>
              <a:t>boolean startsWith(String str)</a:t>
            </a:r>
            <a:endParaRPr/>
          </a:p>
          <a:p>
            <a:pPr marL="182880" lvl="0" indent="-182880" algn="l" rtl="0">
              <a:lnSpc>
                <a:spcPct val="100000"/>
              </a:lnSpc>
              <a:spcBef>
                <a:spcPts val="900"/>
              </a:spcBef>
              <a:spcAft>
                <a:spcPts val="0"/>
              </a:spcAft>
              <a:buSzPts val="1800"/>
              <a:buChar char="◦"/>
            </a:pPr>
            <a:r>
              <a:rPr lang="en-US">
                <a:solidFill>
                  <a:srgbClr val="FF0000"/>
                </a:solidFill>
              </a:rPr>
              <a:t>boolean endsWith(String str)</a:t>
            </a:r>
            <a:endParaRPr/>
          </a:p>
          <a:p>
            <a:pPr marL="182880" lvl="0" indent="-182880" algn="l" rtl="0">
              <a:lnSpc>
                <a:spcPct val="100000"/>
              </a:lnSpc>
              <a:spcBef>
                <a:spcPts val="900"/>
              </a:spcBef>
              <a:spcAft>
                <a:spcPts val="0"/>
              </a:spcAft>
              <a:buSzPts val="1800"/>
              <a:buChar char="◦"/>
            </a:pPr>
            <a:r>
              <a:rPr lang="en-US"/>
              <a:t>Here, str is the String being tested. If the string matches, true is returned. Otherwise, false is returned. </a:t>
            </a:r>
            <a:endParaRPr/>
          </a:p>
          <a:p>
            <a:pPr marL="182880" lvl="0" indent="-182880" algn="l" rtl="0">
              <a:lnSpc>
                <a:spcPct val="100000"/>
              </a:lnSpc>
              <a:spcBef>
                <a:spcPts val="900"/>
              </a:spcBef>
              <a:spcAft>
                <a:spcPts val="0"/>
              </a:spcAft>
              <a:buSzPts val="1800"/>
              <a:buChar char="◦"/>
            </a:pPr>
            <a:r>
              <a:rPr lang="en-US"/>
              <a:t>For example,</a:t>
            </a:r>
            <a:endParaRPr/>
          </a:p>
          <a:p>
            <a:pPr marL="182880" lvl="0" indent="-68579" algn="l" rtl="0">
              <a:lnSpc>
                <a:spcPct val="100000"/>
              </a:lnSpc>
              <a:spcBef>
                <a:spcPts val="900"/>
              </a:spcBef>
              <a:spcAft>
                <a:spcPts val="0"/>
              </a:spcAft>
              <a:buSzPts val="1800"/>
              <a:buNone/>
            </a:pPr>
            <a:endParaRPr/>
          </a:p>
          <a:p>
            <a:pPr marL="182880" lvl="0" indent="-182880" algn="l" rtl="0">
              <a:lnSpc>
                <a:spcPct val="100000"/>
              </a:lnSpc>
              <a:spcBef>
                <a:spcPts val="900"/>
              </a:spcBef>
              <a:spcAft>
                <a:spcPts val="0"/>
              </a:spcAft>
              <a:buSzPts val="1800"/>
              <a:buChar char="◦"/>
            </a:pPr>
            <a:r>
              <a:rPr lang="en-US"/>
              <a:t>"Foobar".endsWith("bar")</a:t>
            </a:r>
            <a:endParaRPr/>
          </a:p>
          <a:p>
            <a:pPr marL="182880" lvl="0" indent="-182880" algn="l" rtl="0">
              <a:lnSpc>
                <a:spcPct val="100000"/>
              </a:lnSpc>
              <a:spcBef>
                <a:spcPts val="900"/>
              </a:spcBef>
              <a:spcAft>
                <a:spcPts val="0"/>
              </a:spcAft>
              <a:buSzPts val="1800"/>
              <a:buChar char="◦"/>
            </a:pPr>
            <a:r>
              <a:rPr lang="en-US"/>
              <a:t>and</a:t>
            </a:r>
            <a:endParaRPr/>
          </a:p>
          <a:p>
            <a:pPr marL="182880" lvl="0" indent="-182880" algn="l" rtl="0">
              <a:lnSpc>
                <a:spcPct val="100000"/>
              </a:lnSpc>
              <a:spcBef>
                <a:spcPts val="900"/>
              </a:spcBef>
              <a:spcAft>
                <a:spcPts val="0"/>
              </a:spcAft>
              <a:buSzPts val="1800"/>
              <a:buChar char="◦"/>
            </a:pPr>
            <a:r>
              <a:rPr lang="en-US"/>
              <a:t>"Foobar".startsWith("Foo")</a:t>
            </a:r>
            <a:endParaRPr/>
          </a:p>
          <a:p>
            <a:pPr marL="182880" lvl="0" indent="-182880" algn="l" rtl="0">
              <a:lnSpc>
                <a:spcPct val="100000"/>
              </a:lnSpc>
              <a:spcBef>
                <a:spcPts val="900"/>
              </a:spcBef>
              <a:spcAft>
                <a:spcPts val="0"/>
              </a:spcAft>
              <a:buSzPts val="1800"/>
              <a:buChar char="◦"/>
            </a:pPr>
            <a:r>
              <a:rPr lang="en-US"/>
              <a:t>are both true.</a:t>
            </a:r>
            <a:endParaRPr/>
          </a:p>
          <a:p>
            <a:pPr marL="182880" lvl="0" indent="-68579" algn="l" rtl="0">
              <a:lnSpc>
                <a:spcPct val="100000"/>
              </a:lnSpc>
              <a:spcBef>
                <a:spcPts val="900"/>
              </a:spcBef>
              <a:spcAft>
                <a:spcPts val="0"/>
              </a:spcAft>
              <a:buSzPts val="1800"/>
              <a:buNone/>
            </a:pPr>
            <a:endParaRPr>
              <a:solidFill>
                <a:srgbClr val="FF0000"/>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13"/>
          <p:cNvSpPr txBox="1">
            <a:spLocks noGrp="1"/>
          </p:cNvSpPr>
          <p:nvPr>
            <p:ph type="title"/>
          </p:nvPr>
        </p:nvSpPr>
        <p:spPr>
          <a:xfrm>
            <a:off x="731520" y="381000"/>
            <a:ext cx="7680960" cy="304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endParaRPr/>
          </a:p>
        </p:txBody>
      </p:sp>
      <p:sp>
        <p:nvSpPr>
          <p:cNvPr id="765" name="Google Shape;765;p113"/>
          <p:cNvSpPr txBox="1">
            <a:spLocks noGrp="1"/>
          </p:cNvSpPr>
          <p:nvPr>
            <p:ph type="body" idx="1"/>
          </p:nvPr>
        </p:nvSpPr>
        <p:spPr>
          <a:xfrm>
            <a:off x="152400" y="822960"/>
            <a:ext cx="4236720" cy="565404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00000"/>
              </a:lnSpc>
              <a:spcBef>
                <a:spcPts val="0"/>
              </a:spcBef>
              <a:spcAft>
                <a:spcPts val="0"/>
              </a:spcAft>
              <a:buSzPct val="100000"/>
              <a:buNone/>
            </a:pPr>
            <a:r>
              <a:rPr lang="en-US" sz="5600" b="1" u="sng" dirty="0">
                <a:solidFill>
                  <a:srgbClr val="FF0000"/>
                </a:solidFill>
              </a:rPr>
              <a:t>equals( ) Versus ==</a:t>
            </a:r>
            <a:endParaRPr dirty="0"/>
          </a:p>
          <a:p>
            <a:pPr marL="182880" lvl="0" indent="-182880" algn="l" rtl="0">
              <a:lnSpc>
                <a:spcPct val="100000"/>
              </a:lnSpc>
              <a:spcBef>
                <a:spcPts val="900"/>
              </a:spcBef>
              <a:spcAft>
                <a:spcPts val="0"/>
              </a:spcAft>
              <a:buSzPct val="100000"/>
              <a:buFont typeface="Arial"/>
              <a:buChar char="•"/>
            </a:pPr>
            <a:r>
              <a:rPr lang="en-US" sz="5600" dirty="0"/>
              <a:t>It is important to understand that the equals( ) method and the == operator perform two different operations. </a:t>
            </a:r>
            <a:endParaRPr dirty="0"/>
          </a:p>
          <a:p>
            <a:pPr marL="182880" lvl="0" indent="-182880" algn="l" rtl="0">
              <a:lnSpc>
                <a:spcPct val="100000"/>
              </a:lnSpc>
              <a:spcBef>
                <a:spcPts val="900"/>
              </a:spcBef>
              <a:spcAft>
                <a:spcPts val="0"/>
              </a:spcAft>
              <a:buSzPct val="100000"/>
              <a:buFont typeface="Arial"/>
              <a:buChar char="•"/>
            </a:pPr>
            <a:r>
              <a:rPr lang="en-US" sz="5600" dirty="0"/>
              <a:t>the </a:t>
            </a:r>
            <a:r>
              <a:rPr lang="en-US" sz="5600" dirty="0">
                <a:solidFill>
                  <a:srgbClr val="FF0000"/>
                </a:solidFill>
              </a:rPr>
              <a:t>equals( ) method </a:t>
            </a:r>
            <a:r>
              <a:rPr lang="en-US" sz="5600" dirty="0"/>
              <a:t>compares the characters inside a String object. </a:t>
            </a:r>
            <a:endParaRPr dirty="0"/>
          </a:p>
          <a:p>
            <a:pPr marL="182880" lvl="0" indent="-182880" algn="l" rtl="0">
              <a:lnSpc>
                <a:spcPct val="100000"/>
              </a:lnSpc>
              <a:spcBef>
                <a:spcPts val="900"/>
              </a:spcBef>
              <a:spcAft>
                <a:spcPts val="0"/>
              </a:spcAft>
              <a:buSzPct val="100000"/>
              <a:buFont typeface="Arial"/>
              <a:buChar char="•"/>
            </a:pPr>
            <a:r>
              <a:rPr lang="en-US" sz="5600" dirty="0"/>
              <a:t>The == operator compares two object references to see whether they refer to the same instance. </a:t>
            </a:r>
            <a:endParaRPr dirty="0"/>
          </a:p>
          <a:p>
            <a:pPr marL="0" lvl="0" indent="0" algn="l" rtl="0">
              <a:lnSpc>
                <a:spcPct val="100000"/>
              </a:lnSpc>
              <a:spcBef>
                <a:spcPts val="900"/>
              </a:spcBef>
              <a:spcAft>
                <a:spcPts val="0"/>
              </a:spcAft>
              <a:buSzPct val="100000"/>
              <a:buNone/>
            </a:pPr>
            <a:r>
              <a:rPr lang="en-US" sz="5600" dirty="0"/>
              <a:t>public class Test { </a:t>
            </a:r>
            <a:endParaRPr dirty="0"/>
          </a:p>
          <a:p>
            <a:pPr marL="0" lvl="0" indent="0" algn="l" rtl="0">
              <a:lnSpc>
                <a:spcPct val="100000"/>
              </a:lnSpc>
              <a:spcBef>
                <a:spcPts val="900"/>
              </a:spcBef>
              <a:spcAft>
                <a:spcPts val="0"/>
              </a:spcAft>
              <a:buSzPct val="100000"/>
              <a:buNone/>
            </a:pPr>
            <a:r>
              <a:rPr lang="en-US" sz="5600" dirty="0"/>
              <a:t>public static void main(String[] </a:t>
            </a:r>
            <a:r>
              <a:rPr lang="en-US" sz="5600" dirty="0" err="1"/>
              <a:t>args</a:t>
            </a:r>
            <a:r>
              <a:rPr lang="en-US" sz="5600" dirty="0"/>
              <a:t>) </a:t>
            </a:r>
            <a:endParaRPr dirty="0"/>
          </a:p>
          <a:p>
            <a:pPr marL="0" lvl="0" indent="0" algn="l" rtl="0">
              <a:lnSpc>
                <a:spcPct val="100000"/>
              </a:lnSpc>
              <a:spcBef>
                <a:spcPts val="900"/>
              </a:spcBef>
              <a:spcAft>
                <a:spcPts val="0"/>
              </a:spcAft>
              <a:buSzPct val="100000"/>
              <a:buNone/>
            </a:pPr>
            <a:r>
              <a:rPr lang="en-US" sz="5600" dirty="0"/>
              <a:t>	{ </a:t>
            </a:r>
            <a:endParaRPr dirty="0"/>
          </a:p>
          <a:p>
            <a:pPr marL="0" lvl="0" indent="0" algn="l" rtl="0">
              <a:lnSpc>
                <a:spcPct val="100000"/>
              </a:lnSpc>
              <a:spcBef>
                <a:spcPts val="900"/>
              </a:spcBef>
              <a:spcAft>
                <a:spcPts val="0"/>
              </a:spcAft>
              <a:buSzPct val="100000"/>
              <a:buNone/>
            </a:pPr>
            <a:r>
              <a:rPr lang="en-US" sz="5600" dirty="0"/>
              <a:t>	String s1 = new String("HELLO"); </a:t>
            </a:r>
            <a:endParaRPr dirty="0"/>
          </a:p>
          <a:p>
            <a:pPr marL="0" lvl="0" indent="0" algn="l" rtl="0">
              <a:lnSpc>
                <a:spcPct val="100000"/>
              </a:lnSpc>
              <a:spcBef>
                <a:spcPts val="900"/>
              </a:spcBef>
              <a:spcAft>
                <a:spcPts val="0"/>
              </a:spcAft>
              <a:buSzPct val="100000"/>
              <a:buNone/>
            </a:pPr>
            <a:r>
              <a:rPr lang="en-US" sz="5600" dirty="0"/>
              <a:t>	String s2 = new String("HELLO"); </a:t>
            </a:r>
            <a:endParaRPr dirty="0"/>
          </a:p>
          <a:p>
            <a:pPr marL="0" lvl="0" indent="0" algn="l" rtl="0">
              <a:lnSpc>
                <a:spcPct val="100000"/>
              </a:lnSpc>
              <a:spcBef>
                <a:spcPts val="900"/>
              </a:spcBef>
              <a:spcAft>
                <a:spcPts val="0"/>
              </a:spcAft>
              <a:buSzPct val="100000"/>
              <a:buNone/>
            </a:pPr>
            <a:r>
              <a:rPr lang="en-US" sz="5600" dirty="0"/>
              <a:t>	</a:t>
            </a:r>
            <a:r>
              <a:rPr lang="en-US" sz="5600" dirty="0" err="1"/>
              <a:t>System.out.println</a:t>
            </a:r>
            <a:r>
              <a:rPr lang="en-US" sz="5600" dirty="0"/>
              <a:t>(s1 == s2); </a:t>
            </a:r>
            <a:endParaRPr dirty="0"/>
          </a:p>
          <a:p>
            <a:pPr marL="0" lvl="0" indent="0" algn="l" rtl="0">
              <a:lnSpc>
                <a:spcPct val="100000"/>
              </a:lnSpc>
              <a:spcBef>
                <a:spcPts val="900"/>
              </a:spcBef>
              <a:spcAft>
                <a:spcPts val="0"/>
              </a:spcAft>
              <a:buSzPct val="100000"/>
              <a:buNone/>
            </a:pPr>
            <a:r>
              <a:rPr lang="en-US" sz="5600" dirty="0"/>
              <a:t>                       s1=s2;</a:t>
            </a:r>
            <a:endParaRPr dirty="0"/>
          </a:p>
          <a:p>
            <a:pPr marL="0" lvl="0" indent="0" algn="l" rtl="0">
              <a:lnSpc>
                <a:spcPct val="100000"/>
              </a:lnSpc>
              <a:spcBef>
                <a:spcPts val="900"/>
              </a:spcBef>
              <a:spcAft>
                <a:spcPts val="0"/>
              </a:spcAft>
              <a:buSzPct val="100000"/>
              <a:buNone/>
            </a:pPr>
            <a:r>
              <a:rPr lang="en-US" sz="5600" dirty="0"/>
              <a:t>	</a:t>
            </a:r>
            <a:r>
              <a:rPr lang="en-US" sz="5600" dirty="0" err="1"/>
              <a:t>System.out.println</a:t>
            </a:r>
            <a:r>
              <a:rPr lang="en-US" sz="5600" dirty="0"/>
              <a:t>(s1.equals(s2));</a:t>
            </a:r>
            <a:endParaRPr dirty="0"/>
          </a:p>
          <a:p>
            <a:pPr marL="0" lvl="0" indent="0" algn="l" rtl="0">
              <a:lnSpc>
                <a:spcPct val="100000"/>
              </a:lnSpc>
              <a:spcBef>
                <a:spcPts val="900"/>
              </a:spcBef>
              <a:spcAft>
                <a:spcPts val="0"/>
              </a:spcAft>
              <a:buSzPct val="100000"/>
              <a:buNone/>
            </a:pPr>
            <a:r>
              <a:rPr lang="en-US" sz="5600" dirty="0"/>
              <a:t>                     </a:t>
            </a:r>
            <a:r>
              <a:rPr lang="en-US" sz="5600" dirty="0" err="1"/>
              <a:t>System.out.println</a:t>
            </a:r>
            <a:r>
              <a:rPr lang="en-US" sz="5600" dirty="0"/>
              <a:t>(s1 == s2); </a:t>
            </a:r>
            <a:endParaRPr dirty="0"/>
          </a:p>
          <a:p>
            <a:pPr marL="0" lvl="0" indent="0" algn="l" rtl="0">
              <a:lnSpc>
                <a:spcPct val="100000"/>
              </a:lnSpc>
              <a:spcBef>
                <a:spcPts val="900"/>
              </a:spcBef>
              <a:spcAft>
                <a:spcPts val="0"/>
              </a:spcAft>
              <a:buSzPct val="100000"/>
              <a:buNone/>
            </a:pPr>
            <a:r>
              <a:rPr lang="en-US" sz="5600" dirty="0"/>
              <a:t>	}  }</a:t>
            </a:r>
            <a:endParaRPr dirty="0"/>
          </a:p>
          <a:p>
            <a:pPr marL="0" lvl="0" indent="0" algn="l" rtl="0">
              <a:lnSpc>
                <a:spcPct val="100000"/>
              </a:lnSpc>
              <a:spcBef>
                <a:spcPts val="900"/>
              </a:spcBef>
              <a:spcAft>
                <a:spcPts val="0"/>
              </a:spcAft>
              <a:buSzPct val="100000"/>
              <a:buNone/>
            </a:pPr>
            <a:r>
              <a:rPr lang="en-US" sz="5600" b="1" dirty="0"/>
              <a:t>Output</a:t>
            </a:r>
            <a:r>
              <a:rPr lang="en-US" sz="5600" dirty="0"/>
              <a:t>:</a:t>
            </a:r>
            <a:endParaRPr dirty="0"/>
          </a:p>
          <a:p>
            <a:pPr marL="0" lvl="0" indent="0" algn="l" rtl="0">
              <a:lnSpc>
                <a:spcPct val="100000"/>
              </a:lnSpc>
              <a:spcBef>
                <a:spcPts val="900"/>
              </a:spcBef>
              <a:spcAft>
                <a:spcPts val="0"/>
              </a:spcAft>
              <a:buSzPct val="100000"/>
              <a:buNone/>
            </a:pPr>
            <a:r>
              <a:rPr lang="en-US" sz="5600" dirty="0"/>
              <a:t>false</a:t>
            </a:r>
            <a:endParaRPr dirty="0"/>
          </a:p>
          <a:p>
            <a:pPr marL="0" lvl="0" indent="0" algn="l" rtl="0">
              <a:lnSpc>
                <a:spcPct val="100000"/>
              </a:lnSpc>
              <a:spcBef>
                <a:spcPts val="900"/>
              </a:spcBef>
              <a:spcAft>
                <a:spcPts val="0"/>
              </a:spcAft>
              <a:buSzPct val="100000"/>
              <a:buNone/>
            </a:pPr>
            <a:r>
              <a:rPr lang="en-US" sz="5600" dirty="0"/>
              <a:t>true</a:t>
            </a:r>
            <a:endParaRPr dirty="0"/>
          </a:p>
          <a:p>
            <a:pPr marL="0" lvl="0" indent="0" algn="l" rtl="0">
              <a:lnSpc>
                <a:spcPct val="100000"/>
              </a:lnSpc>
              <a:spcBef>
                <a:spcPts val="900"/>
              </a:spcBef>
              <a:spcAft>
                <a:spcPts val="0"/>
              </a:spcAft>
              <a:buSzPct val="100000"/>
              <a:buNone/>
            </a:pPr>
            <a:r>
              <a:rPr lang="en-US" sz="5600" dirty="0"/>
              <a:t>true</a:t>
            </a:r>
            <a:endParaRPr dirty="0"/>
          </a:p>
          <a:p>
            <a:pPr marL="182880" lvl="0" indent="-154305" algn="l" rtl="0">
              <a:lnSpc>
                <a:spcPct val="100000"/>
              </a:lnSpc>
              <a:spcBef>
                <a:spcPts val="900"/>
              </a:spcBef>
              <a:spcAft>
                <a:spcPts val="0"/>
              </a:spcAft>
              <a:buSzPct val="100000"/>
              <a:buNone/>
            </a:pPr>
            <a:endParaRPr dirty="0"/>
          </a:p>
        </p:txBody>
      </p:sp>
      <p:sp>
        <p:nvSpPr>
          <p:cNvPr id="766" name="Google Shape;766;p113"/>
          <p:cNvSpPr txBox="1">
            <a:spLocks noGrp="1"/>
          </p:cNvSpPr>
          <p:nvPr>
            <p:ph type="body" idx="2"/>
          </p:nvPr>
        </p:nvSpPr>
        <p:spPr>
          <a:xfrm>
            <a:off x="4495800" y="228600"/>
            <a:ext cx="4343400" cy="6629400"/>
          </a:xfrm>
          <a:prstGeom prst="rect">
            <a:avLst/>
          </a:prstGeom>
          <a:noFill/>
          <a:ln>
            <a:noFill/>
          </a:ln>
        </p:spPr>
        <p:txBody>
          <a:bodyPr spcFirstLastPara="1" wrap="square" lIns="91425" tIns="45700" rIns="91425" bIns="45700" anchor="t" anchorCtr="0">
            <a:normAutofit/>
          </a:bodyPr>
          <a:lstStyle/>
          <a:p>
            <a:pPr marL="182880" lvl="0" indent="-154305" algn="l" rtl="0">
              <a:lnSpc>
                <a:spcPct val="100000"/>
              </a:lnSpc>
              <a:spcBef>
                <a:spcPts val="0"/>
              </a:spcBef>
              <a:spcAft>
                <a:spcPts val="0"/>
              </a:spcAft>
              <a:buSzPct val="100000"/>
              <a:buNone/>
            </a:pPr>
            <a:endParaRPr dirty="0">
              <a:solidFill>
                <a:srgbClr val="FF0000"/>
              </a:solidFill>
            </a:endParaRPr>
          </a:p>
          <a:p>
            <a:pPr marL="0" lvl="0" indent="0" algn="l" rtl="0">
              <a:lnSpc>
                <a:spcPct val="100000"/>
              </a:lnSpc>
              <a:spcBef>
                <a:spcPts val="900"/>
              </a:spcBef>
              <a:spcAft>
                <a:spcPts val="0"/>
              </a:spcAft>
              <a:buSzPct val="100000"/>
              <a:buNone/>
            </a:pPr>
            <a:endParaRPr sz="6400" dirty="0"/>
          </a:p>
          <a:p>
            <a:pPr marL="182880" lvl="0" indent="-81279">
              <a:buSzPct val="100000"/>
              <a:buNone/>
            </a:pPr>
            <a:r>
              <a:rPr lang="en-US" sz="2400" b="1" u="sng" dirty="0">
                <a:solidFill>
                  <a:srgbClr val="0070C0"/>
                </a:solidFill>
              </a:rPr>
              <a:t>Changing the Case of Characters Within a String</a:t>
            </a:r>
          </a:p>
          <a:p>
            <a:pPr marL="182880" lvl="0" indent="-81279">
              <a:buSzPct val="100000"/>
              <a:buNone/>
            </a:pPr>
            <a:r>
              <a:rPr lang="en-US" sz="2400" b="1" dirty="0">
                <a:solidFill>
                  <a:srgbClr val="FF0000"/>
                </a:solidFill>
              </a:rPr>
              <a:t>String </a:t>
            </a:r>
            <a:r>
              <a:rPr lang="en-US" sz="2400" b="1" dirty="0" err="1">
                <a:solidFill>
                  <a:srgbClr val="FF0000"/>
                </a:solidFill>
              </a:rPr>
              <a:t>toLowerCase</a:t>
            </a:r>
            <a:r>
              <a:rPr lang="en-US" sz="2400" b="1" dirty="0">
                <a:solidFill>
                  <a:srgbClr val="FF0000"/>
                </a:solidFill>
              </a:rPr>
              <a:t>( )</a:t>
            </a:r>
          </a:p>
          <a:p>
            <a:pPr marL="182880" lvl="0" indent="-81279">
              <a:buSzPct val="100000"/>
              <a:buNone/>
            </a:pPr>
            <a:r>
              <a:rPr lang="en-US" sz="2400" b="1" dirty="0">
                <a:solidFill>
                  <a:srgbClr val="FF0000"/>
                </a:solidFill>
              </a:rPr>
              <a:t>String </a:t>
            </a:r>
            <a:r>
              <a:rPr lang="en-US" sz="2400" b="1" dirty="0" err="1">
                <a:solidFill>
                  <a:srgbClr val="FF0000"/>
                </a:solidFill>
              </a:rPr>
              <a:t>toUpperCase</a:t>
            </a:r>
            <a:r>
              <a:rPr lang="en-US" sz="2400" b="1" dirty="0">
                <a:solidFill>
                  <a:srgbClr val="FF0000"/>
                </a:solidFill>
              </a:rPr>
              <a:t>( )</a:t>
            </a:r>
          </a:p>
          <a:p>
            <a:pPr marL="182880" lvl="0" indent="-81279" algn="l" rtl="0">
              <a:lnSpc>
                <a:spcPct val="100000"/>
              </a:lnSpc>
              <a:spcBef>
                <a:spcPts val="900"/>
              </a:spcBef>
              <a:spcAft>
                <a:spcPts val="0"/>
              </a:spcAft>
              <a:buSzPct val="100000"/>
              <a:buNone/>
            </a:pPr>
            <a:endParaRPr sz="2400" b="1" dirty="0">
              <a:solidFill>
                <a:srgbClr val="FF0000"/>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114"/>
          <p:cNvSpPr txBox="1">
            <a:spLocks noGrp="1"/>
          </p:cNvSpPr>
          <p:nvPr>
            <p:ph type="title"/>
          </p:nvPr>
        </p:nvSpPr>
        <p:spPr>
          <a:xfrm>
            <a:off x="731520" y="76200"/>
            <a:ext cx="7680960" cy="381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endParaRPr/>
          </a:p>
        </p:txBody>
      </p:sp>
      <p:sp>
        <p:nvSpPr>
          <p:cNvPr id="772" name="Google Shape;772;p114"/>
          <p:cNvSpPr txBox="1">
            <a:spLocks noGrp="1"/>
          </p:cNvSpPr>
          <p:nvPr>
            <p:ph type="body" idx="1"/>
          </p:nvPr>
        </p:nvSpPr>
        <p:spPr>
          <a:xfrm>
            <a:off x="381000" y="457200"/>
            <a:ext cx="4876800" cy="63246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00000"/>
              </a:lnSpc>
              <a:spcBef>
                <a:spcPts val="0"/>
              </a:spcBef>
              <a:spcAft>
                <a:spcPts val="0"/>
              </a:spcAft>
              <a:buSzPct val="100000"/>
              <a:buNone/>
            </a:pPr>
            <a:r>
              <a:rPr lang="en-US" sz="2100" b="1"/>
              <a:t>// Demonstrate indexOf() and lastIndexOf().</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class indexOfDemo {</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public static void main(String args[]) {</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String s = "Now is the time for all good men " +</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"to come to the aid of their country.";</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System.out.println(s);</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System.out.println("indexOf(t) = " +s.indexOf('t'));</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System.out.println("lastIndexOf(t)=“+s.lastIndexOf('t'));</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System.out.println("indexOf(the) = " +s.indexOf("the"));</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System.out.println("lastIndexOf(the)="s.lastIndexOf("the"));</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System.out.println("indexOf(t, 10) = " + s.indexOf('t',10));</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System.out.println("lastIndexOf(t, 60) ="+s.lastIndexOf('t', 60));</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System.out.println("indexOf(the, 10) = " +</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s.indexOf("the", 10));</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System.out.println("lastIndexOf(the, 60) = " +</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s.lastIndexOf("the", 60));</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a:t>
            </a:r>
            <a:endParaRPr/>
          </a:p>
          <a:p>
            <a:pPr marL="0" lvl="0" indent="0" algn="l" rtl="0">
              <a:lnSpc>
                <a:spcPct val="100000"/>
              </a:lnSpc>
              <a:spcBef>
                <a:spcPts val="900"/>
              </a:spcBef>
              <a:spcAft>
                <a:spcPts val="0"/>
              </a:spcAft>
              <a:buSzPct val="100000"/>
              <a:buNone/>
            </a:pPr>
            <a:r>
              <a:rPr lang="en-US" sz="2100">
                <a:latin typeface="Arial"/>
                <a:ea typeface="Arial"/>
                <a:cs typeface="Arial"/>
                <a:sym typeface="Arial"/>
              </a:rPr>
              <a:t>}</a:t>
            </a:r>
            <a:endParaRPr/>
          </a:p>
          <a:p>
            <a:pPr marL="182880" lvl="0" indent="-102869" algn="l" rtl="0">
              <a:lnSpc>
                <a:spcPct val="100000"/>
              </a:lnSpc>
              <a:spcBef>
                <a:spcPts val="900"/>
              </a:spcBef>
              <a:spcAft>
                <a:spcPts val="0"/>
              </a:spcAft>
              <a:buSzPct val="100000"/>
              <a:buNone/>
            </a:pPr>
            <a:endParaRPr/>
          </a:p>
        </p:txBody>
      </p:sp>
      <p:sp>
        <p:nvSpPr>
          <p:cNvPr id="773" name="Google Shape;773;p114"/>
          <p:cNvSpPr txBox="1">
            <a:spLocks noGrp="1"/>
          </p:cNvSpPr>
          <p:nvPr>
            <p:ph type="body" idx="2"/>
          </p:nvPr>
        </p:nvSpPr>
        <p:spPr>
          <a:xfrm>
            <a:off x="5486400" y="838200"/>
            <a:ext cx="3124200" cy="60198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100000"/>
              <a:buNone/>
            </a:pPr>
            <a:r>
              <a:rPr lang="en-US" sz="2500" b="1" dirty="0">
                <a:solidFill>
                  <a:srgbClr val="FF0000"/>
                </a:solidFill>
              </a:rPr>
              <a:t>Here is the output of this program:</a:t>
            </a:r>
            <a:endParaRPr dirty="0"/>
          </a:p>
          <a:p>
            <a:pPr marL="0" lvl="0" indent="0" algn="l" rtl="0">
              <a:lnSpc>
                <a:spcPct val="100000"/>
              </a:lnSpc>
              <a:spcBef>
                <a:spcPts val="900"/>
              </a:spcBef>
              <a:spcAft>
                <a:spcPts val="0"/>
              </a:spcAft>
              <a:buSzPct val="100000"/>
              <a:buNone/>
            </a:pPr>
            <a:r>
              <a:rPr lang="en-US" sz="2500" dirty="0"/>
              <a:t>Now is the time for all good men to come to the aid of their country.</a:t>
            </a:r>
            <a:endParaRPr dirty="0"/>
          </a:p>
          <a:p>
            <a:pPr marL="0" lvl="0" indent="0" algn="l" rtl="0">
              <a:lnSpc>
                <a:spcPct val="100000"/>
              </a:lnSpc>
              <a:spcBef>
                <a:spcPts val="900"/>
              </a:spcBef>
              <a:spcAft>
                <a:spcPts val="0"/>
              </a:spcAft>
              <a:buSzPct val="100000"/>
              <a:buNone/>
            </a:pPr>
            <a:r>
              <a:rPr lang="en-US" sz="2500" dirty="0" err="1"/>
              <a:t>indexOf</a:t>
            </a:r>
            <a:r>
              <a:rPr lang="en-US" sz="2500" dirty="0"/>
              <a:t>(t) = 7</a:t>
            </a:r>
            <a:endParaRPr dirty="0"/>
          </a:p>
          <a:p>
            <a:pPr marL="0" lvl="0" indent="0" algn="l" rtl="0">
              <a:lnSpc>
                <a:spcPct val="100000"/>
              </a:lnSpc>
              <a:spcBef>
                <a:spcPts val="900"/>
              </a:spcBef>
              <a:spcAft>
                <a:spcPts val="0"/>
              </a:spcAft>
              <a:buSzPct val="100000"/>
              <a:buNone/>
            </a:pPr>
            <a:r>
              <a:rPr lang="en-US" sz="2500" dirty="0" err="1"/>
              <a:t>lastIndexOf</a:t>
            </a:r>
            <a:r>
              <a:rPr lang="en-US" sz="2500" dirty="0"/>
              <a:t>(t) = 65</a:t>
            </a:r>
            <a:endParaRPr dirty="0"/>
          </a:p>
          <a:p>
            <a:pPr marL="0" lvl="0" indent="0" algn="l" rtl="0">
              <a:lnSpc>
                <a:spcPct val="100000"/>
              </a:lnSpc>
              <a:spcBef>
                <a:spcPts val="900"/>
              </a:spcBef>
              <a:spcAft>
                <a:spcPts val="0"/>
              </a:spcAft>
              <a:buSzPct val="100000"/>
              <a:buNone/>
            </a:pPr>
            <a:r>
              <a:rPr lang="en-US" sz="2500" dirty="0" err="1"/>
              <a:t>indexOf</a:t>
            </a:r>
            <a:r>
              <a:rPr lang="en-US" sz="2500" dirty="0"/>
              <a:t>(the) = 7</a:t>
            </a:r>
            <a:endParaRPr dirty="0"/>
          </a:p>
          <a:p>
            <a:pPr marL="0" lvl="0" indent="0" algn="l" rtl="0">
              <a:lnSpc>
                <a:spcPct val="100000"/>
              </a:lnSpc>
              <a:spcBef>
                <a:spcPts val="900"/>
              </a:spcBef>
              <a:spcAft>
                <a:spcPts val="0"/>
              </a:spcAft>
              <a:buSzPct val="100000"/>
              <a:buNone/>
            </a:pPr>
            <a:r>
              <a:rPr lang="en-US" sz="2500" dirty="0" err="1"/>
              <a:t>lastIndexOf</a:t>
            </a:r>
            <a:r>
              <a:rPr lang="en-US" sz="2500" dirty="0"/>
              <a:t>(the) = 55</a:t>
            </a:r>
            <a:endParaRPr dirty="0"/>
          </a:p>
          <a:p>
            <a:pPr marL="0" lvl="0" indent="0" algn="l" rtl="0">
              <a:lnSpc>
                <a:spcPct val="100000"/>
              </a:lnSpc>
              <a:spcBef>
                <a:spcPts val="900"/>
              </a:spcBef>
              <a:spcAft>
                <a:spcPts val="0"/>
              </a:spcAft>
              <a:buSzPct val="100000"/>
              <a:buNone/>
            </a:pPr>
            <a:r>
              <a:rPr lang="en-US" sz="2500" dirty="0" err="1"/>
              <a:t>indexOf</a:t>
            </a:r>
            <a:r>
              <a:rPr lang="en-US" sz="2500" dirty="0"/>
              <a:t>(t, 10) = 11</a:t>
            </a:r>
            <a:endParaRPr dirty="0"/>
          </a:p>
          <a:p>
            <a:pPr marL="0" lvl="0" indent="0" algn="l" rtl="0">
              <a:lnSpc>
                <a:spcPct val="100000"/>
              </a:lnSpc>
              <a:spcBef>
                <a:spcPts val="900"/>
              </a:spcBef>
              <a:spcAft>
                <a:spcPts val="0"/>
              </a:spcAft>
              <a:buSzPct val="100000"/>
              <a:buNone/>
            </a:pPr>
            <a:r>
              <a:rPr lang="en-US" sz="2500" dirty="0" err="1"/>
              <a:t>lastIndexOf</a:t>
            </a:r>
            <a:r>
              <a:rPr lang="en-US" sz="2500" dirty="0"/>
              <a:t>(t, 60) = 55</a:t>
            </a:r>
            <a:endParaRPr dirty="0"/>
          </a:p>
          <a:p>
            <a:pPr marL="0" lvl="0" indent="0" algn="l" rtl="0">
              <a:lnSpc>
                <a:spcPct val="100000"/>
              </a:lnSpc>
              <a:spcBef>
                <a:spcPts val="900"/>
              </a:spcBef>
              <a:spcAft>
                <a:spcPts val="0"/>
              </a:spcAft>
              <a:buSzPct val="100000"/>
              <a:buNone/>
            </a:pPr>
            <a:r>
              <a:rPr lang="en-US" sz="2500" dirty="0" err="1"/>
              <a:t>indexOf</a:t>
            </a:r>
            <a:r>
              <a:rPr lang="en-US" sz="2500" dirty="0"/>
              <a:t>(the, 10) = 44</a:t>
            </a:r>
            <a:endParaRPr dirty="0"/>
          </a:p>
          <a:p>
            <a:pPr marL="0" lvl="0" indent="0" algn="l" rtl="0">
              <a:lnSpc>
                <a:spcPct val="100000"/>
              </a:lnSpc>
              <a:spcBef>
                <a:spcPts val="900"/>
              </a:spcBef>
              <a:spcAft>
                <a:spcPts val="0"/>
              </a:spcAft>
              <a:buSzPct val="100000"/>
              <a:buNone/>
            </a:pPr>
            <a:r>
              <a:rPr lang="en-US" sz="2500" dirty="0" err="1"/>
              <a:t>lastIndexOf</a:t>
            </a:r>
            <a:r>
              <a:rPr lang="en-US" sz="2500" dirty="0"/>
              <a:t>(the, 60) = 55</a:t>
            </a:r>
            <a:endParaRPr dirty="0"/>
          </a:p>
          <a:p>
            <a:pPr marL="0" lvl="0" indent="0" algn="l" rtl="0">
              <a:lnSpc>
                <a:spcPct val="100000"/>
              </a:lnSpc>
              <a:spcBef>
                <a:spcPts val="900"/>
              </a:spcBef>
              <a:spcAft>
                <a:spcPts val="0"/>
              </a:spcAft>
              <a:buSzPct val="100000"/>
              <a:buNone/>
            </a:pPr>
            <a:endParaRPr sz="2500" b="1" dirty="0"/>
          </a:p>
          <a:p>
            <a:pPr marL="0" lvl="0" indent="0" algn="l" rtl="0">
              <a:lnSpc>
                <a:spcPct val="100000"/>
              </a:lnSpc>
              <a:spcBef>
                <a:spcPts val="900"/>
              </a:spcBef>
              <a:spcAft>
                <a:spcPts val="0"/>
              </a:spcAft>
              <a:buSzPct val="100000"/>
              <a:buNone/>
            </a:pPr>
            <a:r>
              <a:rPr lang="en-US" sz="2500" b="1" dirty="0">
                <a:solidFill>
                  <a:srgbClr val="FF0000"/>
                </a:solidFill>
              </a:rPr>
              <a:t>Changing the Case of Characters Within a String</a:t>
            </a:r>
            <a:endParaRPr dirty="0"/>
          </a:p>
          <a:p>
            <a:pPr marL="0" lvl="0" indent="0" algn="l" rtl="0">
              <a:lnSpc>
                <a:spcPct val="100000"/>
              </a:lnSpc>
              <a:spcBef>
                <a:spcPts val="900"/>
              </a:spcBef>
              <a:spcAft>
                <a:spcPts val="0"/>
              </a:spcAft>
              <a:buSzPct val="100000"/>
              <a:buNone/>
            </a:pPr>
            <a:r>
              <a:rPr lang="en-US" sz="2500" b="1" dirty="0">
                <a:solidFill>
                  <a:srgbClr val="FF0000"/>
                </a:solidFill>
              </a:rPr>
              <a:t>String </a:t>
            </a:r>
            <a:r>
              <a:rPr lang="en-US" sz="2500" b="1" dirty="0" err="1">
                <a:solidFill>
                  <a:srgbClr val="FF0000"/>
                </a:solidFill>
              </a:rPr>
              <a:t>toLowerCase</a:t>
            </a:r>
            <a:r>
              <a:rPr lang="en-US" sz="2500" b="1" dirty="0">
                <a:solidFill>
                  <a:srgbClr val="FF0000"/>
                </a:solidFill>
              </a:rPr>
              <a:t>( )</a:t>
            </a:r>
            <a:endParaRPr dirty="0"/>
          </a:p>
          <a:p>
            <a:pPr marL="0" lvl="0" indent="0" algn="l" rtl="0">
              <a:lnSpc>
                <a:spcPct val="100000"/>
              </a:lnSpc>
              <a:spcBef>
                <a:spcPts val="900"/>
              </a:spcBef>
              <a:spcAft>
                <a:spcPts val="0"/>
              </a:spcAft>
              <a:buSzPct val="100000"/>
              <a:buNone/>
            </a:pPr>
            <a:r>
              <a:rPr lang="en-US" sz="2500" b="1" dirty="0">
                <a:solidFill>
                  <a:srgbClr val="FF0000"/>
                </a:solidFill>
              </a:rPr>
              <a:t>String </a:t>
            </a:r>
            <a:r>
              <a:rPr lang="en-US" sz="2500" b="1" dirty="0" err="1">
                <a:solidFill>
                  <a:srgbClr val="FF0000"/>
                </a:solidFill>
              </a:rPr>
              <a:t>toUpperCase</a:t>
            </a:r>
            <a:r>
              <a:rPr lang="en-US" sz="2500" b="1" dirty="0">
                <a:solidFill>
                  <a:srgbClr val="FF0000"/>
                </a:solidFill>
              </a:rPr>
              <a:t>( )</a:t>
            </a:r>
            <a:endParaRPr dirty="0"/>
          </a:p>
          <a:p>
            <a:pPr marL="0" lvl="0" indent="0" algn="l" rtl="0">
              <a:lnSpc>
                <a:spcPct val="100000"/>
              </a:lnSpc>
              <a:spcBef>
                <a:spcPts val="900"/>
              </a:spcBef>
              <a:spcAft>
                <a:spcPts val="0"/>
              </a:spcAft>
              <a:buSzPct val="100000"/>
              <a:buNone/>
            </a:pPr>
            <a:endParaRPr sz="2500" dirty="0"/>
          </a:p>
          <a:p>
            <a:pPr marL="182880" lvl="0" indent="-102869" algn="l" rtl="0">
              <a:lnSpc>
                <a:spcPct val="100000"/>
              </a:lnSpc>
              <a:spcBef>
                <a:spcPts val="900"/>
              </a:spcBef>
              <a:spcAft>
                <a:spcPts val="0"/>
              </a:spcAft>
              <a:buSzPct val="100000"/>
              <a:buNone/>
            </a:pPr>
            <a:endParaRPr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115"/>
          <p:cNvSpPr txBox="1">
            <a:spLocks noGrp="1"/>
          </p:cNvSpPr>
          <p:nvPr>
            <p:ph type="title"/>
          </p:nvPr>
        </p:nvSpPr>
        <p:spPr>
          <a:xfrm>
            <a:off x="731520" y="152400"/>
            <a:ext cx="7680960" cy="609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262626"/>
              </a:buClr>
              <a:buSzPct val="100000"/>
              <a:buFont typeface="Arial"/>
              <a:buNone/>
            </a:pPr>
            <a:endParaRPr/>
          </a:p>
        </p:txBody>
      </p:sp>
      <p:sp>
        <p:nvSpPr>
          <p:cNvPr id="779" name="Google Shape;779;p115"/>
          <p:cNvSpPr txBox="1">
            <a:spLocks noGrp="1"/>
          </p:cNvSpPr>
          <p:nvPr>
            <p:ph type="body" idx="1"/>
          </p:nvPr>
        </p:nvSpPr>
        <p:spPr>
          <a:xfrm>
            <a:off x="731520" y="990600"/>
            <a:ext cx="3657600" cy="5638800"/>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l" rtl="0">
              <a:lnSpc>
                <a:spcPct val="100000"/>
              </a:lnSpc>
              <a:spcBef>
                <a:spcPts val="0"/>
              </a:spcBef>
              <a:spcAft>
                <a:spcPts val="0"/>
              </a:spcAft>
              <a:buSzPct val="100000"/>
              <a:buChar char="◦"/>
            </a:pPr>
            <a:r>
              <a:rPr lang="en-US" b="1" u="sng">
                <a:solidFill>
                  <a:srgbClr val="FF0000"/>
                </a:solidFill>
              </a:rPr>
              <a:t>concat( )</a:t>
            </a:r>
            <a:endParaRPr/>
          </a:p>
          <a:p>
            <a:pPr marL="182880" lvl="0" indent="-182880" algn="l" rtl="0">
              <a:lnSpc>
                <a:spcPct val="100000"/>
              </a:lnSpc>
              <a:spcBef>
                <a:spcPts val="900"/>
              </a:spcBef>
              <a:spcAft>
                <a:spcPts val="0"/>
              </a:spcAft>
              <a:buSzPct val="100000"/>
              <a:buChar char="◦"/>
            </a:pPr>
            <a:r>
              <a:rPr lang="en-US"/>
              <a:t>You can concatenate two strings using concat( ), shown here:</a:t>
            </a:r>
            <a:endParaRPr/>
          </a:p>
          <a:p>
            <a:pPr marL="182880" lvl="0" indent="-182880" algn="l" rtl="0">
              <a:lnSpc>
                <a:spcPct val="100000"/>
              </a:lnSpc>
              <a:spcBef>
                <a:spcPts val="900"/>
              </a:spcBef>
              <a:spcAft>
                <a:spcPts val="0"/>
              </a:spcAft>
              <a:buSzPct val="100000"/>
              <a:buChar char="◦"/>
            </a:pPr>
            <a:r>
              <a:rPr lang="en-US" b="1">
                <a:solidFill>
                  <a:srgbClr val="FF0000"/>
                </a:solidFill>
              </a:rPr>
              <a:t>String concat(String str)</a:t>
            </a:r>
            <a:endParaRPr/>
          </a:p>
          <a:p>
            <a:pPr marL="182880" lvl="0" indent="-182880" algn="l" rtl="0">
              <a:lnSpc>
                <a:spcPct val="100000"/>
              </a:lnSpc>
              <a:spcBef>
                <a:spcPts val="900"/>
              </a:spcBef>
              <a:spcAft>
                <a:spcPts val="0"/>
              </a:spcAft>
              <a:buSzPct val="100000"/>
              <a:buChar char="◦"/>
            </a:pPr>
            <a:r>
              <a:rPr lang="en-US"/>
              <a:t>This method creates a new object that contains the invoking string with the contents of str appended to the end. </a:t>
            </a:r>
            <a:endParaRPr/>
          </a:p>
          <a:p>
            <a:pPr marL="182880" lvl="0" indent="-182880" algn="l" rtl="0">
              <a:lnSpc>
                <a:spcPct val="100000"/>
              </a:lnSpc>
              <a:spcBef>
                <a:spcPts val="900"/>
              </a:spcBef>
              <a:spcAft>
                <a:spcPts val="0"/>
              </a:spcAft>
              <a:buSzPct val="100000"/>
              <a:buChar char="◦"/>
            </a:pPr>
            <a:r>
              <a:rPr lang="en-US"/>
              <a:t>concat( ) performs the same function as +. </a:t>
            </a:r>
            <a:endParaRPr/>
          </a:p>
          <a:p>
            <a:pPr marL="182880" lvl="0" indent="-182880" algn="l" rtl="0">
              <a:lnSpc>
                <a:spcPct val="100000"/>
              </a:lnSpc>
              <a:spcBef>
                <a:spcPts val="900"/>
              </a:spcBef>
              <a:spcAft>
                <a:spcPts val="0"/>
              </a:spcAft>
              <a:buSzPct val="100000"/>
              <a:buChar char="◦"/>
            </a:pPr>
            <a:r>
              <a:rPr lang="en-US"/>
              <a:t>For example,</a:t>
            </a:r>
            <a:endParaRPr/>
          </a:p>
          <a:p>
            <a:pPr marL="182880" lvl="0" indent="-182880" algn="l" rtl="0">
              <a:lnSpc>
                <a:spcPct val="100000"/>
              </a:lnSpc>
              <a:spcBef>
                <a:spcPts val="900"/>
              </a:spcBef>
              <a:spcAft>
                <a:spcPts val="0"/>
              </a:spcAft>
              <a:buSzPct val="100000"/>
              <a:buChar char="◦"/>
            </a:pPr>
            <a:r>
              <a:rPr lang="en-US" b="1">
                <a:solidFill>
                  <a:srgbClr val="FF0000"/>
                </a:solidFill>
              </a:rPr>
              <a:t>String s1 = "one";</a:t>
            </a:r>
            <a:endParaRPr/>
          </a:p>
          <a:p>
            <a:pPr marL="182880" lvl="0" indent="-182880" algn="l" rtl="0">
              <a:lnSpc>
                <a:spcPct val="100000"/>
              </a:lnSpc>
              <a:spcBef>
                <a:spcPts val="900"/>
              </a:spcBef>
              <a:spcAft>
                <a:spcPts val="0"/>
              </a:spcAft>
              <a:buSzPct val="100000"/>
              <a:buChar char="◦"/>
            </a:pPr>
            <a:r>
              <a:rPr lang="en-US" b="1">
                <a:solidFill>
                  <a:srgbClr val="FF0000"/>
                </a:solidFill>
              </a:rPr>
              <a:t>String s2 = s1.concat("two");</a:t>
            </a:r>
            <a:endParaRPr/>
          </a:p>
          <a:p>
            <a:pPr marL="182880" lvl="0" indent="-182880" algn="l" rtl="0">
              <a:lnSpc>
                <a:spcPct val="100000"/>
              </a:lnSpc>
              <a:spcBef>
                <a:spcPts val="900"/>
              </a:spcBef>
              <a:spcAft>
                <a:spcPts val="0"/>
              </a:spcAft>
              <a:buSzPct val="100000"/>
              <a:buChar char="◦"/>
            </a:pPr>
            <a:r>
              <a:rPr lang="en-US"/>
              <a:t>puts the string “onetwo” into s2. It generates the same result as the following sequence:</a:t>
            </a:r>
            <a:endParaRPr/>
          </a:p>
          <a:p>
            <a:pPr marL="182880" lvl="0" indent="-182880" algn="l" rtl="0">
              <a:lnSpc>
                <a:spcPct val="100000"/>
              </a:lnSpc>
              <a:spcBef>
                <a:spcPts val="900"/>
              </a:spcBef>
              <a:spcAft>
                <a:spcPts val="0"/>
              </a:spcAft>
              <a:buSzPct val="100000"/>
              <a:buChar char="◦"/>
            </a:pPr>
            <a:r>
              <a:rPr lang="en-US" b="1">
                <a:solidFill>
                  <a:srgbClr val="FF0000"/>
                </a:solidFill>
              </a:rPr>
              <a:t>String s1 = "one";</a:t>
            </a:r>
            <a:endParaRPr/>
          </a:p>
          <a:p>
            <a:pPr marL="182880" lvl="0" indent="-182880" algn="l" rtl="0">
              <a:lnSpc>
                <a:spcPct val="100000"/>
              </a:lnSpc>
              <a:spcBef>
                <a:spcPts val="900"/>
              </a:spcBef>
              <a:spcAft>
                <a:spcPts val="0"/>
              </a:spcAft>
              <a:buSzPct val="100000"/>
              <a:buChar char="◦"/>
            </a:pPr>
            <a:r>
              <a:rPr lang="en-US" b="1">
                <a:solidFill>
                  <a:srgbClr val="FF0000"/>
                </a:solidFill>
              </a:rPr>
              <a:t>String s2 = s1 + "two";</a:t>
            </a:r>
            <a:endParaRPr/>
          </a:p>
          <a:p>
            <a:pPr marL="182880" lvl="0" indent="-77152" algn="l" rtl="0">
              <a:lnSpc>
                <a:spcPct val="100000"/>
              </a:lnSpc>
              <a:spcBef>
                <a:spcPts val="900"/>
              </a:spcBef>
              <a:spcAft>
                <a:spcPts val="0"/>
              </a:spcAft>
              <a:buSzPct val="100000"/>
              <a:buNone/>
            </a:pPr>
            <a:endParaRPr/>
          </a:p>
        </p:txBody>
      </p:sp>
      <p:sp>
        <p:nvSpPr>
          <p:cNvPr id="780" name="Google Shape;780;p115"/>
          <p:cNvSpPr txBox="1">
            <a:spLocks noGrp="1"/>
          </p:cNvSpPr>
          <p:nvPr>
            <p:ph type="body" idx="2"/>
          </p:nvPr>
        </p:nvSpPr>
        <p:spPr>
          <a:xfrm>
            <a:off x="4754880" y="990600"/>
            <a:ext cx="3657600" cy="5562600"/>
          </a:xfrm>
          <a:prstGeom prst="rect">
            <a:avLst/>
          </a:prstGeom>
          <a:noFill/>
          <a:ln>
            <a:noFill/>
          </a:ln>
        </p:spPr>
        <p:txBody>
          <a:bodyPr spcFirstLastPara="1" wrap="square" lIns="91425" tIns="45700" rIns="91425" bIns="45700" anchor="t" anchorCtr="0">
            <a:normAutofit fontScale="92500" lnSpcReduction="20000"/>
          </a:bodyPr>
          <a:lstStyle/>
          <a:p>
            <a:pPr marL="182880" lvl="0" indent="-182880" algn="l" rtl="0">
              <a:lnSpc>
                <a:spcPct val="100000"/>
              </a:lnSpc>
              <a:spcBef>
                <a:spcPts val="0"/>
              </a:spcBef>
              <a:spcAft>
                <a:spcPts val="0"/>
              </a:spcAft>
              <a:buSzPct val="100000"/>
              <a:buChar char="◦"/>
            </a:pPr>
            <a:r>
              <a:rPr lang="en-US" b="1" u="sng">
                <a:solidFill>
                  <a:srgbClr val="FF0000"/>
                </a:solidFill>
              </a:rPr>
              <a:t>replace( )</a:t>
            </a:r>
            <a:endParaRPr/>
          </a:p>
          <a:p>
            <a:pPr marL="182880" lvl="0" indent="-182880" algn="l" rtl="0">
              <a:lnSpc>
                <a:spcPct val="100000"/>
              </a:lnSpc>
              <a:spcBef>
                <a:spcPts val="900"/>
              </a:spcBef>
              <a:spcAft>
                <a:spcPts val="0"/>
              </a:spcAft>
              <a:buSzPct val="100000"/>
              <a:buChar char="◦"/>
            </a:pPr>
            <a:r>
              <a:rPr lang="en-US" b="1">
                <a:solidFill>
                  <a:srgbClr val="FF0000"/>
                </a:solidFill>
              </a:rPr>
              <a:t>String replace(char original, char replacement)</a:t>
            </a:r>
            <a:endParaRPr/>
          </a:p>
          <a:p>
            <a:pPr marL="182880" lvl="0" indent="-182880" algn="l" rtl="0">
              <a:lnSpc>
                <a:spcPct val="100000"/>
              </a:lnSpc>
              <a:spcBef>
                <a:spcPts val="900"/>
              </a:spcBef>
              <a:spcAft>
                <a:spcPts val="0"/>
              </a:spcAft>
              <a:buSzPct val="100000"/>
              <a:buChar char="◦"/>
            </a:pPr>
            <a:r>
              <a:rPr lang="en-US"/>
              <a:t>For example,</a:t>
            </a:r>
            <a:endParaRPr/>
          </a:p>
          <a:p>
            <a:pPr marL="182880" lvl="0" indent="-182880" algn="l" rtl="0">
              <a:lnSpc>
                <a:spcPct val="100000"/>
              </a:lnSpc>
              <a:spcBef>
                <a:spcPts val="900"/>
              </a:spcBef>
              <a:spcAft>
                <a:spcPts val="0"/>
              </a:spcAft>
              <a:buSzPct val="100000"/>
              <a:buChar char="◦"/>
            </a:pPr>
            <a:r>
              <a:rPr lang="en-US"/>
              <a:t>String s = "Hello".replace('l', 'w');</a:t>
            </a:r>
            <a:endParaRPr/>
          </a:p>
          <a:p>
            <a:pPr marL="182880" lvl="0" indent="-182880" algn="l" rtl="0">
              <a:lnSpc>
                <a:spcPct val="100000"/>
              </a:lnSpc>
              <a:spcBef>
                <a:spcPts val="900"/>
              </a:spcBef>
              <a:spcAft>
                <a:spcPts val="0"/>
              </a:spcAft>
              <a:buSzPct val="100000"/>
              <a:buChar char="◦"/>
            </a:pPr>
            <a:r>
              <a:rPr lang="en-US"/>
              <a:t>puts the string “Hewwo” into s.</a:t>
            </a:r>
            <a:endParaRPr/>
          </a:p>
          <a:p>
            <a:pPr marL="182880" lvl="0" indent="-77152" algn="l" rtl="0">
              <a:lnSpc>
                <a:spcPct val="100000"/>
              </a:lnSpc>
              <a:spcBef>
                <a:spcPts val="900"/>
              </a:spcBef>
              <a:spcAft>
                <a:spcPts val="0"/>
              </a:spcAft>
              <a:buSzPct val="100000"/>
              <a:buNone/>
            </a:pPr>
            <a:endParaRPr/>
          </a:p>
          <a:p>
            <a:pPr marL="182880" lvl="0" indent="-182880" algn="l" rtl="0">
              <a:lnSpc>
                <a:spcPct val="100000"/>
              </a:lnSpc>
              <a:spcBef>
                <a:spcPts val="900"/>
              </a:spcBef>
              <a:spcAft>
                <a:spcPts val="0"/>
              </a:spcAft>
              <a:buSzPct val="100000"/>
              <a:buChar char="◦"/>
            </a:pPr>
            <a:r>
              <a:rPr lang="en-US" b="1" u="sng">
                <a:solidFill>
                  <a:srgbClr val="FF0000"/>
                </a:solidFill>
              </a:rPr>
              <a:t>trim( )</a:t>
            </a:r>
            <a:endParaRPr/>
          </a:p>
          <a:p>
            <a:pPr marL="182880" lvl="0" indent="-182880" algn="l" rtl="0">
              <a:lnSpc>
                <a:spcPct val="100000"/>
              </a:lnSpc>
              <a:spcBef>
                <a:spcPts val="900"/>
              </a:spcBef>
              <a:spcAft>
                <a:spcPts val="0"/>
              </a:spcAft>
              <a:buSzPct val="100000"/>
              <a:buChar char="◦"/>
            </a:pPr>
            <a:r>
              <a:rPr lang="en-US"/>
              <a:t>The trim( ) method returns a copy of the invoking string from which any leading and trailing whitespace has been removed. </a:t>
            </a:r>
            <a:endParaRPr/>
          </a:p>
          <a:p>
            <a:pPr marL="182880" lvl="0" indent="-182880" algn="l" rtl="0">
              <a:lnSpc>
                <a:spcPct val="100000"/>
              </a:lnSpc>
              <a:spcBef>
                <a:spcPts val="900"/>
              </a:spcBef>
              <a:spcAft>
                <a:spcPts val="0"/>
              </a:spcAft>
              <a:buSzPct val="100000"/>
              <a:buChar char="◦"/>
            </a:pPr>
            <a:r>
              <a:rPr lang="en-US"/>
              <a:t>It has this general form:</a:t>
            </a:r>
            <a:endParaRPr/>
          </a:p>
          <a:p>
            <a:pPr marL="182880" lvl="0" indent="-182880" algn="l" rtl="0">
              <a:lnSpc>
                <a:spcPct val="100000"/>
              </a:lnSpc>
              <a:spcBef>
                <a:spcPts val="900"/>
              </a:spcBef>
              <a:spcAft>
                <a:spcPts val="0"/>
              </a:spcAft>
              <a:buSzPct val="100000"/>
              <a:buChar char="◦"/>
            </a:pPr>
            <a:r>
              <a:rPr lang="en-US" b="1">
                <a:solidFill>
                  <a:srgbClr val="FF0000"/>
                </a:solidFill>
              </a:rPr>
              <a:t>String trim( )</a:t>
            </a:r>
            <a:endParaRPr/>
          </a:p>
          <a:p>
            <a:pPr marL="182880" lvl="0" indent="-182880" algn="l" rtl="0">
              <a:lnSpc>
                <a:spcPct val="100000"/>
              </a:lnSpc>
              <a:spcBef>
                <a:spcPts val="900"/>
              </a:spcBef>
              <a:spcAft>
                <a:spcPts val="0"/>
              </a:spcAft>
              <a:buSzPct val="100000"/>
              <a:buChar char="◦"/>
            </a:pPr>
            <a:r>
              <a:rPr lang="en-US"/>
              <a:t>Here is an example:</a:t>
            </a:r>
            <a:endParaRPr/>
          </a:p>
          <a:p>
            <a:pPr marL="182880" lvl="0" indent="-182880" algn="l" rtl="0">
              <a:lnSpc>
                <a:spcPct val="100000"/>
              </a:lnSpc>
              <a:spcBef>
                <a:spcPts val="900"/>
              </a:spcBef>
              <a:spcAft>
                <a:spcPts val="0"/>
              </a:spcAft>
              <a:buSzPct val="100000"/>
              <a:buChar char="◦"/>
            </a:pPr>
            <a:r>
              <a:rPr lang="en-US"/>
              <a:t>String s = " Hello World ".trim();</a:t>
            </a:r>
            <a:endParaRPr/>
          </a:p>
          <a:p>
            <a:pPr marL="182880" lvl="0" indent="-182880" algn="l" rtl="0">
              <a:lnSpc>
                <a:spcPct val="100000"/>
              </a:lnSpc>
              <a:spcBef>
                <a:spcPts val="900"/>
              </a:spcBef>
              <a:spcAft>
                <a:spcPts val="0"/>
              </a:spcAft>
              <a:buSzPct val="100000"/>
              <a:buChar char="◦"/>
            </a:pPr>
            <a:r>
              <a:rPr lang="en-US"/>
              <a:t>This puts the string “Hello World” into s.</a:t>
            </a:r>
            <a:endParaRPr/>
          </a:p>
          <a:p>
            <a:pPr marL="182880" lvl="0" indent="-77152" algn="l" rtl="0">
              <a:lnSpc>
                <a:spcPct val="100000"/>
              </a:lnSpc>
              <a:spcBef>
                <a:spcPts val="900"/>
              </a:spcBef>
              <a:spcAft>
                <a:spcPts val="0"/>
              </a:spcAft>
              <a:buSzPct val="100000"/>
              <a:buNone/>
            </a:pPr>
            <a:endParaRPr b="1">
              <a:solidFill>
                <a:srgbClr val="FF0000"/>
              </a:solidFill>
            </a:endParaRPr>
          </a:p>
          <a:p>
            <a:pPr marL="182880" lvl="0" indent="-77152" algn="l" rtl="0">
              <a:lnSpc>
                <a:spcPct val="100000"/>
              </a:lnSpc>
              <a:spcBef>
                <a:spcPts val="900"/>
              </a:spcBef>
              <a:spcAft>
                <a:spcPts val="0"/>
              </a:spcAft>
              <a:buSzPct val="100000"/>
              <a:buNone/>
            </a:pPr>
            <a:endParaRPr b="1">
              <a:solidFill>
                <a:srgbClr val="FF0000"/>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7"/>
          <p:cNvSpPr txBox="1">
            <a:spLocks noGrp="1"/>
          </p:cNvSpPr>
          <p:nvPr>
            <p:ph type="title"/>
          </p:nvPr>
        </p:nvSpPr>
        <p:spPr>
          <a:xfrm>
            <a:off x="731520" y="642594"/>
            <a:ext cx="7680960" cy="42420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62626"/>
              </a:buClr>
              <a:buSzPct val="100000"/>
              <a:buFont typeface="Arial"/>
              <a:buNone/>
            </a:pPr>
            <a:r>
              <a:rPr lang="en-US" sz="2800" b="1"/>
              <a:t>Scope and lifetime of variables in Java</a:t>
            </a:r>
            <a:endParaRPr sz="2800" b="1"/>
          </a:p>
        </p:txBody>
      </p:sp>
      <p:sp>
        <p:nvSpPr>
          <p:cNvPr id="319" name="Google Shape;319;p47"/>
          <p:cNvSpPr txBox="1">
            <a:spLocks noGrp="1"/>
          </p:cNvSpPr>
          <p:nvPr>
            <p:ph type="body" idx="1"/>
          </p:nvPr>
        </p:nvSpPr>
        <p:spPr>
          <a:xfrm>
            <a:off x="731520" y="1219200"/>
            <a:ext cx="7680960" cy="4815840"/>
          </a:xfrm>
          <a:prstGeom prst="rect">
            <a:avLst/>
          </a:prstGeom>
          <a:noFill/>
          <a:ln>
            <a:noFill/>
          </a:ln>
        </p:spPr>
        <p:txBody>
          <a:bodyPr spcFirstLastPara="1" wrap="square" lIns="91425" tIns="45700" rIns="91425" bIns="45700" anchor="t" anchorCtr="0">
            <a:normAutofit lnSpcReduction="10000"/>
          </a:bodyPr>
          <a:lstStyle/>
          <a:p>
            <a:pPr marL="182880" lvl="0" indent="-182880" algn="l" rtl="0">
              <a:lnSpc>
                <a:spcPct val="100000"/>
              </a:lnSpc>
              <a:spcBef>
                <a:spcPts val="0"/>
              </a:spcBef>
              <a:spcAft>
                <a:spcPts val="0"/>
              </a:spcAft>
              <a:buSzPts val="2400"/>
              <a:buChar char="◦"/>
            </a:pPr>
            <a:r>
              <a:rPr lang="en-US" sz="2400" b="1" u="sng">
                <a:solidFill>
                  <a:srgbClr val="0070C0"/>
                </a:solidFill>
              </a:rPr>
              <a:t>Scope of a variable </a:t>
            </a:r>
            <a:r>
              <a:rPr lang="en-US" sz="2400"/>
              <a:t>refers to in which areas or sections of a program can the variable be accessed and </a:t>
            </a:r>
            <a:r>
              <a:rPr lang="en-US" sz="2400" b="1" u="sng">
                <a:solidFill>
                  <a:srgbClr val="0070C0"/>
                </a:solidFill>
              </a:rPr>
              <a:t>lifetime</a:t>
            </a:r>
            <a:r>
              <a:rPr lang="en-US" sz="2400"/>
              <a:t> of a variable refers to how long the variable stays alive in memory.</a:t>
            </a:r>
            <a:endParaRPr/>
          </a:p>
          <a:p>
            <a:pPr marL="182880" lvl="0" indent="-182880" algn="l" rtl="0">
              <a:lnSpc>
                <a:spcPct val="100000"/>
              </a:lnSpc>
              <a:spcBef>
                <a:spcPts val="900"/>
              </a:spcBef>
              <a:spcAft>
                <a:spcPts val="0"/>
              </a:spcAft>
              <a:buSzPts val="2400"/>
              <a:buChar char="◦"/>
            </a:pPr>
            <a:r>
              <a:rPr lang="en-US" sz="2400"/>
              <a:t>General convention for a variable’s scope is, it is accessible only within the </a:t>
            </a:r>
            <a:r>
              <a:rPr lang="en-US" sz="2400" b="1" u="sng"/>
              <a:t>block</a:t>
            </a:r>
            <a:r>
              <a:rPr lang="en-US" sz="2400"/>
              <a:t> in which it is declared. A block begins with a left curly brace { and ends with a right curly brace }.</a:t>
            </a:r>
            <a:endParaRPr/>
          </a:p>
          <a:p>
            <a:pPr marL="182880" lvl="0" indent="-182880" algn="l" rtl="0">
              <a:lnSpc>
                <a:spcPct val="100000"/>
              </a:lnSpc>
              <a:spcBef>
                <a:spcPts val="900"/>
              </a:spcBef>
              <a:spcAft>
                <a:spcPts val="0"/>
              </a:spcAft>
              <a:buSzPts val="2400"/>
              <a:buChar char="◦"/>
            </a:pPr>
            <a:r>
              <a:rPr lang="en-US" sz="2400"/>
              <a:t>Three types of variables: </a:t>
            </a:r>
            <a:endParaRPr/>
          </a:p>
          <a:p>
            <a:pPr marL="182880" lvl="0" indent="-182880" algn="l" rtl="0">
              <a:lnSpc>
                <a:spcPct val="100000"/>
              </a:lnSpc>
              <a:spcBef>
                <a:spcPts val="900"/>
              </a:spcBef>
              <a:spcAft>
                <a:spcPts val="0"/>
              </a:spcAft>
              <a:buSzPts val="2400"/>
              <a:buChar char="◦"/>
            </a:pPr>
            <a:r>
              <a:rPr lang="en-US" sz="2400" b="1"/>
              <a:t>1) instance variables</a:t>
            </a:r>
            <a:endParaRPr/>
          </a:p>
          <a:p>
            <a:pPr marL="182880" lvl="0" indent="-182880" algn="l" rtl="0">
              <a:lnSpc>
                <a:spcPct val="100000"/>
              </a:lnSpc>
              <a:spcBef>
                <a:spcPts val="900"/>
              </a:spcBef>
              <a:spcAft>
                <a:spcPts val="0"/>
              </a:spcAft>
              <a:buSzPts val="2400"/>
              <a:buChar char="◦"/>
            </a:pPr>
            <a:r>
              <a:rPr lang="en-US" sz="2400" b="1"/>
              <a:t>2) class variables </a:t>
            </a:r>
            <a:endParaRPr/>
          </a:p>
          <a:p>
            <a:pPr marL="182880" lvl="0" indent="-182880" algn="l" rtl="0">
              <a:lnSpc>
                <a:spcPct val="100000"/>
              </a:lnSpc>
              <a:spcBef>
                <a:spcPts val="900"/>
              </a:spcBef>
              <a:spcAft>
                <a:spcPts val="0"/>
              </a:spcAft>
              <a:buSzPts val="2400"/>
              <a:buChar char="◦"/>
            </a:pPr>
            <a:r>
              <a:rPr lang="en-US" sz="2400" b="1"/>
              <a:t> 3) local variables.</a:t>
            </a:r>
            <a:endParaRPr/>
          </a:p>
          <a:p>
            <a:pPr marL="182880" lvl="0" indent="-68579" algn="l" rtl="0">
              <a:lnSpc>
                <a:spcPct val="100000"/>
              </a:lnSpc>
              <a:spcBef>
                <a:spcPts val="900"/>
              </a:spcBef>
              <a:spcAft>
                <a:spcPts val="0"/>
              </a:spcAft>
              <a:buSzPts val="1800"/>
              <a:buNone/>
            </a:pPr>
            <a:endParaRPr/>
          </a:p>
          <a:p>
            <a:pPr marL="182880" lvl="0" indent="-68579" algn="l" rtl="0">
              <a:lnSpc>
                <a:spcPct val="100000"/>
              </a:lnSpc>
              <a:spcBef>
                <a:spcPts val="900"/>
              </a:spcBef>
              <a:spcAft>
                <a:spcPts val="0"/>
              </a:spcAft>
              <a:buSzPts val="1800"/>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avon">
  <a:themeElements>
    <a:clrScheme name="Savon">
      <a:dk1>
        <a:srgbClr val="000000"/>
      </a:dk1>
      <a:lt1>
        <a:srgbClr val="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9191</Words>
  <Application>Microsoft Office PowerPoint</Application>
  <PresentationFormat>On-screen Show (4:3)</PresentationFormat>
  <Paragraphs>1567</Paragraphs>
  <Slides>102</Slides>
  <Notes>102</Notes>
  <HiddenSlides>8</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102</vt:i4>
      </vt:variant>
    </vt:vector>
  </HeadingPairs>
  <TitlesOfParts>
    <vt:vector size="105" baseType="lpstr">
      <vt:lpstr>Arial</vt:lpstr>
      <vt:lpstr>Times New Roman</vt:lpstr>
      <vt:lpstr>Savon</vt:lpstr>
      <vt:lpstr>UNIT-I</vt:lpstr>
      <vt:lpstr>Procedure Oriented Programming</vt:lpstr>
      <vt:lpstr>Object Oriented Programming </vt:lpstr>
      <vt:lpstr> Object Oriented Programming (OOPs) </vt:lpstr>
      <vt:lpstr>Polymorphism</vt:lpstr>
      <vt:lpstr> Inheritance in Java </vt:lpstr>
      <vt:lpstr>  </vt:lpstr>
      <vt:lpstr>Message Passing</vt:lpstr>
      <vt:lpstr>What is Java? </vt:lpstr>
      <vt:lpstr>Why Use Java? </vt:lpstr>
      <vt:lpstr>JAVA HISTORY </vt:lpstr>
      <vt:lpstr>JAVA HISTORY </vt:lpstr>
      <vt:lpstr>Java Platforms </vt:lpstr>
      <vt:lpstr>Features of Java </vt:lpstr>
      <vt:lpstr>Features of Java </vt:lpstr>
      <vt:lpstr>Features of Java </vt:lpstr>
      <vt:lpstr>Features of Java </vt:lpstr>
      <vt:lpstr>Features of Java </vt:lpstr>
      <vt:lpstr>Features of Java </vt:lpstr>
      <vt:lpstr>JAVA Environment Components</vt:lpstr>
      <vt:lpstr>JAVA Environment Components</vt:lpstr>
      <vt:lpstr>What is a class in Java </vt:lpstr>
      <vt:lpstr>What is a class in Java </vt:lpstr>
      <vt:lpstr>What is an object in Java </vt:lpstr>
      <vt:lpstr>What is an object in Java </vt:lpstr>
      <vt:lpstr>PowerPoint Presentation</vt:lpstr>
      <vt:lpstr>First Java Program</vt:lpstr>
      <vt:lpstr>First Java Program</vt:lpstr>
      <vt:lpstr>First Java Program</vt:lpstr>
      <vt:lpstr>First Java Program</vt:lpstr>
      <vt:lpstr>Data Types</vt:lpstr>
      <vt:lpstr>Data Types</vt:lpstr>
      <vt:lpstr>Data Types</vt:lpstr>
      <vt:lpstr>JAVA VARIABLES</vt:lpstr>
      <vt:lpstr>Java - Basic Operators</vt:lpstr>
      <vt:lpstr>PowerPoint Presentation</vt:lpstr>
      <vt:lpstr>The Arithmetic Operators and Unary Operators</vt:lpstr>
      <vt:lpstr>The Arithmetic Operators and Unary Operators</vt:lpstr>
      <vt:lpstr>The Relational Operators</vt:lpstr>
      <vt:lpstr>The Relational Operators</vt:lpstr>
      <vt:lpstr>The Bitwise Operators </vt:lpstr>
      <vt:lpstr>The Bitwise Operators</vt:lpstr>
      <vt:lpstr>The Bitwise Operators</vt:lpstr>
      <vt:lpstr> The Logical Operators </vt:lpstr>
      <vt:lpstr>The Logical Operators</vt:lpstr>
      <vt:lpstr>The Assignment Operators </vt:lpstr>
      <vt:lpstr>The Assignment Operators</vt:lpstr>
      <vt:lpstr>Conditional Operator ( ? : ) </vt:lpstr>
      <vt:lpstr>instanceof Operator</vt:lpstr>
      <vt:lpstr>Control Statements</vt:lpstr>
      <vt:lpstr> Simple if statement </vt:lpstr>
      <vt:lpstr> If..else statement</vt:lpstr>
      <vt:lpstr>Nested if statement</vt:lpstr>
      <vt:lpstr> if-else-if ladder statement</vt:lpstr>
      <vt:lpstr>Switch statement</vt:lpstr>
      <vt:lpstr>Looping Statements</vt:lpstr>
      <vt:lpstr>While</vt:lpstr>
      <vt:lpstr>Do..while</vt:lpstr>
      <vt:lpstr>for loop </vt:lpstr>
      <vt:lpstr>For-Each</vt:lpstr>
      <vt:lpstr>Branching Statements</vt:lpstr>
      <vt:lpstr>Branching Statements</vt:lpstr>
      <vt:lpstr>Class Fundamentals</vt:lpstr>
      <vt:lpstr>Class Fundamentals</vt:lpstr>
      <vt:lpstr>Introducing Methods</vt:lpstr>
      <vt:lpstr>Constructors</vt:lpstr>
      <vt:lpstr>Parameterized Constructors</vt:lpstr>
      <vt:lpstr>Method Overloading in Java</vt:lpstr>
      <vt:lpstr>Method Overloading in Java</vt:lpstr>
      <vt:lpstr>Constructor Overloading in Java</vt:lpstr>
      <vt:lpstr>Type Casting/Type conversion</vt:lpstr>
      <vt:lpstr>Type Casting/Type conversion</vt:lpstr>
      <vt:lpstr>Type Casting/Type conversion</vt:lpstr>
      <vt:lpstr>Type Casting/Type conversion</vt:lpstr>
      <vt:lpstr>THIS keyword</vt:lpstr>
      <vt:lpstr>‘This’ to invoke current class constructor </vt:lpstr>
      <vt:lpstr>Java code for using this to invoke current class method  </vt:lpstr>
      <vt:lpstr>Garbage Collection</vt:lpstr>
      <vt:lpstr>Garbage Collection</vt:lpstr>
      <vt:lpstr>Parameter Passing Techniques in Java with Examples</vt:lpstr>
      <vt:lpstr>Parameter Passing Techniques in Java with Examples</vt:lpstr>
      <vt:lpstr>Parameter Passing Techniques in Java with Examples</vt:lpstr>
      <vt:lpstr>Arrays</vt:lpstr>
      <vt:lpstr>Arrays</vt:lpstr>
      <vt:lpstr>  Arrays of Objects  </vt:lpstr>
      <vt:lpstr>Multidimensional Arrays</vt:lpstr>
      <vt:lpstr>Multidimensional Arrays</vt:lpstr>
      <vt:lpstr>Multidimensional Arrays</vt:lpstr>
      <vt:lpstr>Multidimensional Arrays</vt:lpstr>
      <vt:lpstr>String Handling</vt:lpstr>
      <vt:lpstr>String Handling</vt:lpstr>
      <vt:lpstr>String Handling</vt:lpstr>
      <vt:lpstr>String Handling</vt:lpstr>
      <vt:lpstr>String Handling</vt:lpstr>
      <vt:lpstr>String Handling</vt:lpstr>
      <vt:lpstr>PowerPoint Presentation</vt:lpstr>
      <vt:lpstr>PowerPoint Presentation</vt:lpstr>
      <vt:lpstr>PowerPoint Presentation</vt:lpstr>
      <vt:lpstr>Scope and lifetime of variables in Java</vt:lpstr>
      <vt:lpstr>Instance Variables </vt:lpstr>
      <vt:lpstr>Class Variables</vt:lpstr>
      <vt:lpstr>Local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dc:title>
  <dc:creator>Admin</dc:creator>
  <cp:lastModifiedBy>Admin</cp:lastModifiedBy>
  <cp:revision>32</cp:revision>
  <dcterms:modified xsi:type="dcterms:W3CDTF">2021-11-25T07:02:48Z</dcterms:modified>
</cp:coreProperties>
</file>