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2190" y="841145"/>
            <a:ext cx="5888355" cy="522414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500" b="1">
                <a:latin typeface="Calibri"/>
                <a:cs typeface="Calibri"/>
              </a:rPr>
              <a:t>Comprehensive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Report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on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AI-</a:t>
            </a:r>
            <a:r>
              <a:rPr dirty="0" sz="1500" b="1">
                <a:latin typeface="Calibri"/>
                <a:cs typeface="Calibri"/>
              </a:rPr>
              <a:t>Powered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Résumé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Screening/Fraud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Detection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100" spc="-20" b="1">
                <a:latin typeface="Calibri"/>
                <a:cs typeface="Calibri"/>
              </a:rPr>
              <a:t>Team: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Tahreeq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|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INNOV8-</a:t>
            </a:r>
            <a:r>
              <a:rPr dirty="0" sz="1100" b="1">
                <a:latin typeface="Calibri"/>
                <a:cs typeface="Calibri"/>
              </a:rPr>
              <a:t>2.0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Finals,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Eightfold.AI,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IIT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Delhi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428625" indent="-227965">
              <a:lnSpc>
                <a:spcPct val="100000"/>
              </a:lnSpc>
              <a:buAutoNum type="arabicPeriod"/>
              <a:tabLst>
                <a:tab pos="428625" algn="l"/>
              </a:tabLst>
            </a:pPr>
            <a:r>
              <a:rPr dirty="0" sz="1100" spc="-10" b="1">
                <a:latin typeface="Calibri"/>
                <a:cs typeface="Calibri"/>
              </a:rPr>
              <a:t>Introduction</a:t>
            </a:r>
            <a:endParaRPr sz="1100">
              <a:latin typeface="Calibri"/>
              <a:cs typeface="Calibri"/>
            </a:endParaRPr>
          </a:p>
          <a:p>
            <a:pPr marL="429259" marR="27876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problem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aimed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solve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involved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evaluating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database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1,000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identify fraudulent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entries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meaningful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insights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presentable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20">
                <a:latin typeface="Calibri"/>
                <a:cs typeface="Calibri"/>
              </a:rPr>
              <a:t>easy-</a:t>
            </a:r>
            <a:r>
              <a:rPr dirty="0" sz="1100" spc="-10">
                <a:latin typeface="Calibri"/>
                <a:cs typeface="Calibri"/>
              </a:rPr>
              <a:t>to-</a:t>
            </a:r>
            <a:r>
              <a:rPr dirty="0" sz="1100">
                <a:latin typeface="Calibri"/>
                <a:cs typeface="Calibri"/>
              </a:rPr>
              <a:t>use </a:t>
            </a: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>
                <a:latin typeface="Calibri"/>
                <a:cs typeface="Calibri"/>
              </a:rPr>
              <a:t> for HR </a:t>
            </a:r>
            <a:r>
              <a:rPr dirty="0" sz="1100" spc="-10">
                <a:latin typeface="Calibri"/>
                <a:cs typeface="Calibri"/>
              </a:rPr>
              <a:t>professionals</a:t>
            </a:r>
            <a:r>
              <a:rPr dirty="0" sz="1100">
                <a:latin typeface="Calibri"/>
                <a:cs typeface="Calibri"/>
              </a:rPr>
              <a:t> to </a:t>
            </a:r>
            <a:r>
              <a:rPr dirty="0" sz="1100" spc="-10">
                <a:latin typeface="Calibri"/>
                <a:cs typeface="Calibri"/>
              </a:rPr>
              <a:t>analyze</a:t>
            </a:r>
            <a:r>
              <a:rPr dirty="0" sz="1100">
                <a:latin typeface="Calibri"/>
                <a:cs typeface="Calibri"/>
              </a:rPr>
              <a:t> the </a:t>
            </a:r>
            <a:r>
              <a:rPr dirty="0" sz="1100" spc="-10">
                <a:latin typeface="Calibri"/>
                <a:cs typeface="Calibri"/>
              </a:rPr>
              <a:t>authenticity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candidates'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claims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informed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decisions.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Calibri"/>
              <a:cs typeface="Calibri"/>
            </a:endParaRPr>
          </a:p>
          <a:p>
            <a:pPr marL="429259" marR="270510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comprehensive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explain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10">
                <a:latin typeface="Calibri"/>
                <a:cs typeface="Calibri"/>
              </a:rPr>
              <a:t> approach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methodologies, </a:t>
            </a:r>
            <a:r>
              <a:rPr dirty="0" sz="1100">
                <a:latin typeface="Calibri"/>
                <a:cs typeface="Calibri"/>
              </a:rPr>
              <a:t>including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analysis,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extraction,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results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obtained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AI-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460375" indent="-259715">
              <a:lnSpc>
                <a:spcPct val="100000"/>
              </a:lnSpc>
              <a:buAutoNum type="arabicPeriod" startAt="2"/>
              <a:tabLst>
                <a:tab pos="460375" algn="l"/>
              </a:tabLst>
            </a:pPr>
            <a:r>
              <a:rPr dirty="0" sz="1100" spc="-10" b="1">
                <a:latin typeface="Calibri"/>
                <a:cs typeface="Calibri"/>
              </a:rPr>
              <a:t>Objective</a:t>
            </a:r>
            <a:r>
              <a:rPr dirty="0" sz="1100" b="1">
                <a:latin typeface="Calibri"/>
                <a:cs typeface="Calibri"/>
              </a:rPr>
              <a:t> and </a:t>
            </a:r>
            <a:r>
              <a:rPr dirty="0" sz="1100" spc="-10" b="1">
                <a:latin typeface="Calibri"/>
                <a:cs typeface="Calibri"/>
              </a:rPr>
              <a:t>Problem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Statement</a:t>
            </a:r>
            <a:endParaRPr sz="11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tasks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include:</a:t>
            </a:r>
            <a:endParaRPr sz="1100">
              <a:latin typeface="Calibri"/>
              <a:cs typeface="Calibri"/>
            </a:endParaRPr>
          </a:p>
          <a:p>
            <a:pPr lvl="1" marL="960119" indent="-73660">
              <a:lnSpc>
                <a:spcPct val="100000"/>
              </a:lnSpc>
              <a:spcBef>
                <a:spcPts val="225"/>
              </a:spcBef>
              <a:buChar char="-"/>
              <a:tabLst>
                <a:tab pos="960119" algn="l"/>
              </a:tabLst>
            </a:pPr>
            <a:r>
              <a:rPr dirty="0" sz="1100">
                <a:latin typeface="Calibri"/>
                <a:cs typeface="Calibri"/>
              </a:rPr>
              <a:t>Finding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candidates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falsified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 lvl="1" marL="960119" indent="-73660">
              <a:lnSpc>
                <a:spcPct val="100000"/>
              </a:lnSpc>
              <a:spcBef>
                <a:spcPts val="225"/>
              </a:spcBef>
              <a:buChar char="-"/>
              <a:tabLst>
                <a:tab pos="960119" algn="l"/>
              </a:tabLst>
            </a:pPr>
            <a:r>
              <a:rPr dirty="0" sz="1100" spc="-10">
                <a:latin typeface="Calibri"/>
                <a:cs typeface="Calibri"/>
              </a:rPr>
              <a:t>Extracting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meaningful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insights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 lvl="1" marL="886460" marR="415290" indent="73660">
              <a:lnSpc>
                <a:spcPct val="117000"/>
              </a:lnSpc>
              <a:buChar char="-"/>
              <a:tabLst>
                <a:tab pos="960119" algn="l"/>
              </a:tabLst>
            </a:pPr>
            <a:r>
              <a:rPr dirty="0" sz="1100" spc="-10">
                <a:latin typeface="Calibri"/>
                <a:cs typeface="Calibri"/>
              </a:rPr>
              <a:t>Creating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dashboard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HR</a:t>
            </a:r>
            <a:r>
              <a:rPr dirty="0" sz="1100" spc="-10">
                <a:latin typeface="Calibri"/>
                <a:cs typeface="Calibri"/>
              </a:rPr>
              <a:t> professionals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present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insights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accessible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way.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25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algn="just" marL="460375" indent="-259715">
              <a:lnSpc>
                <a:spcPct val="100000"/>
              </a:lnSpc>
              <a:buAutoNum type="arabicPeriod" startAt="3"/>
              <a:tabLst>
                <a:tab pos="460375" algn="l"/>
              </a:tabLst>
            </a:pPr>
            <a:r>
              <a:rPr dirty="0" sz="1100" b="1">
                <a:latin typeface="Calibri"/>
                <a:cs typeface="Calibri"/>
              </a:rPr>
              <a:t>Data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  <a:p>
            <a:pPr algn="just" marL="429259" marR="12382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started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analyzing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1,000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dataset.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cleaning,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964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valid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entries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remained.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explore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distribution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recommendations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endorsements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by </a:t>
            </a:r>
            <a:r>
              <a:rPr dirty="0" sz="1100" spc="-10">
                <a:latin typeface="Calibri"/>
                <a:cs typeface="Calibri"/>
              </a:rPr>
              <a:t>candidates,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10">
                <a:latin typeface="Calibri"/>
                <a:cs typeface="Calibri"/>
              </a:rPr>
              <a:t> provided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insight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patterns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data.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Calibri"/>
              <a:cs typeface="Calibri"/>
            </a:endParaRPr>
          </a:p>
          <a:p>
            <a:pPr lvl="1" marL="886460" marR="487680" indent="-228600">
              <a:lnSpc>
                <a:spcPct val="117000"/>
              </a:lnSpc>
              <a:buChar char="-"/>
              <a:tabLst>
                <a:tab pos="886460" algn="l"/>
              </a:tabLst>
            </a:pP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Recommendations: </a:t>
            </a:r>
            <a:r>
              <a:rPr dirty="0" sz="1100">
                <a:latin typeface="Calibri"/>
                <a:cs typeface="Calibri"/>
              </a:rPr>
              <a:t>Most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candidates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had</a:t>
            </a:r>
            <a:r>
              <a:rPr dirty="0" sz="1100" spc="-10">
                <a:latin typeface="Calibri"/>
                <a:cs typeface="Calibri"/>
              </a:rPr>
              <a:t> recommended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1–5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other candidates.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plotted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distribution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outliers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abnormal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cases.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69141"/>
            <a:ext cx="5894070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probability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fraud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sophisticated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NLP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techniques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neo4j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graph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etc.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expanding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dataset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better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generalization.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Calibri"/>
              <a:cs typeface="Calibri"/>
            </a:endParaRPr>
          </a:p>
          <a:p>
            <a:pPr marL="12700" marR="36830">
              <a:lnSpc>
                <a:spcPct val="117000"/>
              </a:lnSpc>
            </a:pPr>
            <a:r>
              <a:rPr dirty="0" sz="1100" spc="-10">
                <a:latin typeface="Calibri"/>
                <a:cs typeface="Calibri"/>
              </a:rPr>
              <a:t>Additionally,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hope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nuanced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skills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matching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industry-specific benchmarks,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further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improve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fraud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evaluation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--</a:t>
            </a:r>
            <a:r>
              <a:rPr dirty="0" sz="1100" spc="-5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4678577"/>
            <a:ext cx="5828665" cy="394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80695">
              <a:lnSpc>
                <a:spcPct val="117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analysis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suspicious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patterns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recommendations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made and </a:t>
            </a:r>
            <a:r>
              <a:rPr dirty="0" sz="1100" spc="-10">
                <a:latin typeface="Calibri"/>
                <a:cs typeface="Calibri"/>
              </a:rPr>
              <a:t>received.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buAutoNum type="arabicPeriod" startAt="4"/>
              <a:tabLst>
                <a:tab pos="214629" algn="l"/>
              </a:tabLst>
            </a:pPr>
            <a:r>
              <a:rPr dirty="0" sz="1100" spc="-10" b="1">
                <a:latin typeface="Calibri"/>
                <a:cs typeface="Calibri"/>
              </a:rPr>
              <a:t>Methodology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Calibri"/>
              <a:buAutoNum type="arabicPeriod" startAt="4"/>
            </a:pPr>
            <a:endParaRPr sz="1100">
              <a:latin typeface="Calibri"/>
              <a:cs typeface="Calibri"/>
            </a:endParaRPr>
          </a:p>
          <a:p>
            <a:pPr lvl="1" marL="220979" indent="-208279">
              <a:lnSpc>
                <a:spcPct val="100000"/>
              </a:lnSpc>
              <a:buAutoNum type="arabicPeriod"/>
              <a:tabLst>
                <a:tab pos="220979" algn="l"/>
              </a:tabLst>
            </a:pPr>
            <a:r>
              <a:rPr dirty="0" sz="1100" spc="-35" b="1">
                <a:latin typeface="Calibri"/>
                <a:cs typeface="Calibri"/>
              </a:rPr>
              <a:t>Text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Extraction</a:t>
            </a:r>
            <a:endParaRPr sz="1100">
              <a:latin typeface="Calibri"/>
              <a:cs typeface="Calibri"/>
            </a:endParaRPr>
          </a:p>
          <a:p>
            <a:pPr marL="12700" marR="9842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PyMuPDF</a:t>
            </a:r>
            <a:r>
              <a:rPr dirty="0" sz="1100" spc="-25" b="1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text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PDF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allowed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streamline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pipeline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handle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formats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consistently.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lvl="1" marL="220979" indent="-208279">
              <a:lnSpc>
                <a:spcPct val="100000"/>
              </a:lnSpc>
              <a:buAutoNum type="arabicPeriod" startAt="2"/>
              <a:tabLst>
                <a:tab pos="220979" algn="l"/>
              </a:tabLst>
            </a:pPr>
            <a:r>
              <a:rPr dirty="0" sz="1100" spc="-10" b="1">
                <a:latin typeface="Calibri"/>
                <a:cs typeface="Calibri"/>
              </a:rPr>
              <a:t>AI-</a:t>
            </a:r>
            <a:r>
              <a:rPr dirty="0" sz="1100" b="1">
                <a:latin typeface="Calibri"/>
                <a:cs typeface="Calibri"/>
              </a:rPr>
              <a:t>based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Feature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Generation</a:t>
            </a:r>
            <a:endParaRPr sz="1100">
              <a:latin typeface="Calibri"/>
              <a:cs typeface="Calibri"/>
            </a:endParaRPr>
          </a:p>
          <a:p>
            <a:pPr marL="12700" marR="187960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20" b="1" i="1">
                <a:latin typeface="Calibri"/>
                <a:cs typeface="Calibri"/>
              </a:rPr>
              <a:t>LLaMA-3.1-</a:t>
            </a:r>
            <a:r>
              <a:rPr dirty="0" sz="1100" b="1" i="1">
                <a:latin typeface="Calibri"/>
                <a:cs typeface="Calibri"/>
              </a:rPr>
              <a:t>70b</a:t>
            </a:r>
            <a:r>
              <a:rPr dirty="0" sz="1100" spc="-20" b="1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Groq</a:t>
            </a:r>
            <a:r>
              <a:rPr dirty="0" sz="1100" spc="-15" b="1" i="1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API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generated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features.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assess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integrity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0">
                <a:latin typeface="Calibri"/>
                <a:cs typeface="Calibri"/>
              </a:rPr>
              <a:t> extracting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employment gaps.</a:t>
            </a:r>
            <a:endParaRPr sz="1100">
              <a:latin typeface="Calibri"/>
              <a:cs typeface="Calibri"/>
            </a:endParaRPr>
          </a:p>
          <a:p>
            <a:pPr lvl="2" marL="606425" indent="-136525">
              <a:lnSpc>
                <a:spcPct val="100000"/>
              </a:lnSpc>
              <a:spcBef>
                <a:spcPts val="225"/>
              </a:spcBef>
              <a:buFont typeface="Calibri"/>
              <a:buAutoNum type="arabicPeriod"/>
              <a:tabLst>
                <a:tab pos="606425" algn="l"/>
              </a:tabLst>
            </a:pPr>
            <a:r>
              <a:rPr dirty="0" sz="1100" spc="-10" b="1">
                <a:latin typeface="Calibri"/>
                <a:cs typeface="Calibri"/>
              </a:rPr>
              <a:t>Circular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Endorsements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469900" marR="5080" indent="9461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 b="1" i="1">
                <a:latin typeface="Calibri"/>
                <a:cs typeface="Calibri"/>
              </a:rPr>
              <a:t>NetworkX </a:t>
            </a:r>
            <a:r>
              <a:rPr dirty="0" sz="1100" b="1" i="1">
                <a:latin typeface="Calibri"/>
                <a:cs typeface="Calibri"/>
              </a:rPr>
              <a:t>Graphs</a:t>
            </a:r>
            <a:r>
              <a:rPr dirty="0" sz="1100" spc="-15" b="1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calculate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circular endorsements,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identifying</a:t>
            </a:r>
            <a:r>
              <a:rPr dirty="0" sz="1100" spc="-10">
                <a:latin typeface="Calibri"/>
                <a:cs typeface="Calibri"/>
              </a:rPr>
              <a:t> patterns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candidates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2–5.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Smaller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(e.g.,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3)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more </a:t>
            </a:r>
            <a:r>
              <a:rPr dirty="0" sz="1100" spc="-10">
                <a:latin typeface="Calibri"/>
                <a:cs typeface="Calibri"/>
              </a:rPr>
              <a:t>likely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fraudulent,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suggest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collusion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between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candidates.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2.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Résumé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Summaries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469900" marR="55880" indent="9461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crafted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prompt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LLaMA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enabled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generate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summaries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key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regular</a:t>
            </a:r>
            <a:r>
              <a:rPr dirty="0" sz="1100" spc="-25" b="1" i="1">
                <a:latin typeface="Calibri"/>
                <a:cs typeface="Calibri"/>
              </a:rPr>
              <a:t> </a:t>
            </a:r>
            <a:r>
              <a:rPr dirty="0" sz="1100" spc="-10" b="1" i="1">
                <a:latin typeface="Calibri"/>
                <a:cs typeface="Calibri"/>
              </a:rPr>
              <a:t>expressions</a:t>
            </a:r>
            <a:r>
              <a:rPr dirty="0" sz="1100" spc="-1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5" y="933450"/>
            <a:ext cx="447675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5511165"/>
            <a:ext cx="5941060" cy="33597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b="1">
                <a:latin typeface="Calibri"/>
                <a:cs typeface="Calibri"/>
              </a:rPr>
              <a:t>4.3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Experience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Calculation</a:t>
            </a:r>
            <a:endParaRPr sz="1100">
              <a:latin typeface="Calibri"/>
              <a:cs typeface="Calibri"/>
            </a:endParaRPr>
          </a:p>
          <a:p>
            <a:pPr marL="12700" marR="6985" indent="73660">
              <a:lnSpc>
                <a:spcPct val="117000"/>
              </a:lnSpc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summaries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calculated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each </a:t>
            </a:r>
            <a:r>
              <a:rPr dirty="0" sz="1100" spc="-10">
                <a:latin typeface="Calibri"/>
                <a:cs typeface="Calibri"/>
              </a:rPr>
              <a:t>candidate's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Additionally,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identified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gaps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careers,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significant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gaps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often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indicate </a:t>
            </a:r>
            <a:r>
              <a:rPr dirty="0" sz="1100">
                <a:latin typeface="Calibri"/>
                <a:cs typeface="Calibri"/>
              </a:rPr>
              <a:t>red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flags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job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Calibri"/>
              <a:buChar char="-"/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Calibri"/>
                <a:cs typeface="Calibri"/>
              </a:rPr>
              <a:t>Key</a:t>
            </a:r>
            <a:r>
              <a:rPr dirty="0" sz="1100" spc="-5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Metrics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1" marL="12700" marR="121285" indent="168275">
              <a:lnSpc>
                <a:spcPct val="117000"/>
              </a:lnSpc>
              <a:buFont typeface="Calibri"/>
              <a:buChar char="-"/>
              <a:tabLst>
                <a:tab pos="180975" algn="l"/>
              </a:tabLst>
            </a:pPr>
            <a:r>
              <a:rPr dirty="0" sz="1100" b="1">
                <a:latin typeface="Calibri"/>
                <a:cs typeface="Calibri"/>
              </a:rPr>
              <a:t>Mean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Experience</a:t>
            </a:r>
            <a:r>
              <a:rPr dirty="0" sz="1100" spc="-10">
                <a:latin typeface="Calibri"/>
                <a:cs typeface="Calibri"/>
              </a:rPr>
              <a:t>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calculated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average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career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candidates,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baseline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relative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comparisons.</a:t>
            </a:r>
            <a:endParaRPr sz="1100">
              <a:latin typeface="Calibri"/>
              <a:cs typeface="Calibri"/>
            </a:endParaRPr>
          </a:p>
          <a:p>
            <a:pPr lvl="1" marL="12700" marR="167005" indent="168275">
              <a:lnSpc>
                <a:spcPct val="117000"/>
              </a:lnSpc>
              <a:buFont typeface="Calibri"/>
              <a:buChar char="-"/>
              <a:tabLst>
                <a:tab pos="180975" algn="l"/>
              </a:tabLst>
            </a:pPr>
            <a:r>
              <a:rPr dirty="0" sz="1100" spc="-25" b="1">
                <a:latin typeface="Calibri"/>
                <a:cs typeface="Calibri"/>
              </a:rPr>
              <a:t>Total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Number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of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Jobs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jobs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completeness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 spc="-10">
                <a:latin typeface="Calibri"/>
                <a:cs typeface="Calibri"/>
              </a:rPr>
              <a:t>accuracy.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libri"/>
              <a:cs typeface="Calibri"/>
            </a:endParaRPr>
          </a:p>
          <a:p>
            <a:pPr marL="151130" indent="-13843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1130" algn="l"/>
              </a:tabLst>
            </a:pPr>
            <a:r>
              <a:rPr dirty="0" sz="1100" b="1">
                <a:latin typeface="Calibri"/>
                <a:cs typeface="Calibri"/>
              </a:rPr>
              <a:t>Fraud</a:t>
            </a:r>
            <a:r>
              <a:rPr dirty="0" sz="1100" spc="-10" b="1">
                <a:latin typeface="Calibri"/>
                <a:cs typeface="Calibri"/>
              </a:rPr>
              <a:t> Detection </a:t>
            </a:r>
            <a:r>
              <a:rPr dirty="0" sz="1100" b="1">
                <a:latin typeface="Calibri"/>
                <a:cs typeface="Calibri"/>
              </a:rPr>
              <a:t>via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Redundancy Scores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Calibri"/>
              <a:buAutoNum type="arabicPeriod" startAt="5"/>
            </a:pPr>
            <a:endParaRPr sz="1100">
              <a:latin typeface="Calibri"/>
              <a:cs typeface="Calibri"/>
            </a:endParaRPr>
          </a:p>
          <a:p>
            <a:pPr lvl="1" marL="220979" indent="-208279">
              <a:lnSpc>
                <a:spcPct val="100000"/>
              </a:lnSpc>
              <a:buAutoNum type="arabicPeriod"/>
              <a:tabLst>
                <a:tab pos="220979" algn="l"/>
              </a:tabLst>
            </a:pPr>
            <a:r>
              <a:rPr dirty="0" sz="1100" b="1">
                <a:latin typeface="Calibri"/>
                <a:cs typeface="Calibri"/>
              </a:rPr>
              <a:t>Cycle</a:t>
            </a:r>
            <a:r>
              <a:rPr dirty="0" sz="1100" spc="-6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Detection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focused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endorsement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(circular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endorsements)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between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candidates.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These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were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weighed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smaller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(size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3)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considered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more </a:t>
            </a:r>
            <a:r>
              <a:rPr dirty="0" sz="1100" spc="-10">
                <a:latin typeface="Calibri"/>
                <a:cs typeface="Calibri"/>
              </a:rPr>
              <a:t>suspicious.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594360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69135"/>
            <a:ext cx="5871210" cy="120269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10" b="1">
                <a:latin typeface="Calibri"/>
                <a:cs typeface="Calibri"/>
              </a:rPr>
              <a:t>Redundancy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Score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Calculation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9461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assigned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weights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prevalence.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redundancy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score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calculated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summing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weighted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cycle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counts.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potentially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falsified recommendations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endorsements.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_**[Insert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graph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showcasing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redundancy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distribution]**_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2466503"/>
            <a:ext cx="5821680" cy="235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6.</a:t>
            </a:r>
            <a:r>
              <a:rPr dirty="0" sz="1100" spc="-10" b="1">
                <a:latin typeface="Calibri"/>
                <a:cs typeface="Calibri"/>
              </a:rPr>
              <a:t> Community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Detection </a:t>
            </a:r>
            <a:r>
              <a:rPr dirty="0" sz="1100" b="1">
                <a:latin typeface="Calibri"/>
                <a:cs typeface="Calibri"/>
              </a:rPr>
              <a:t>and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Clustering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Calibri"/>
              <a:cs typeface="Calibri"/>
            </a:endParaRPr>
          </a:p>
          <a:p>
            <a:pPr marL="12700" marR="34480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utilized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Leiden</a:t>
            </a:r>
            <a:r>
              <a:rPr dirty="0" sz="1100" spc="-25" b="1" i="1">
                <a:latin typeface="Calibri"/>
                <a:cs typeface="Calibri"/>
              </a:rPr>
              <a:t> </a:t>
            </a:r>
            <a:r>
              <a:rPr dirty="0" sz="1100" spc="-10" b="1" i="1">
                <a:latin typeface="Calibri"/>
                <a:cs typeface="Calibri"/>
              </a:rPr>
              <a:t>Algorithm</a:t>
            </a:r>
            <a:r>
              <a:rPr dirty="0" sz="1100" spc="-20" b="1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 b="1" i="1">
                <a:latin typeface="Calibri"/>
                <a:cs typeface="Calibri"/>
              </a:rPr>
              <a:t>NetworkX</a:t>
            </a:r>
            <a:r>
              <a:rPr dirty="0" sz="1100" spc="-25" b="1" i="1">
                <a:latin typeface="Calibri"/>
                <a:cs typeface="Calibri"/>
              </a:rPr>
              <a:t> </a:t>
            </a:r>
            <a:r>
              <a:rPr dirty="0" sz="1100" b="1" i="1">
                <a:latin typeface="Calibri"/>
                <a:cs typeface="Calibri"/>
              </a:rPr>
              <a:t>Graphs</a:t>
            </a:r>
            <a:r>
              <a:rPr dirty="0" sz="1100" spc="-25" b="1" i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communities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data. </a:t>
            </a:r>
            <a:r>
              <a:rPr dirty="0" sz="1100">
                <a:latin typeface="Calibri"/>
                <a:cs typeface="Calibri"/>
              </a:rPr>
              <a:t>Community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twice: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1.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Initial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Clustering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5080" indent="9461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Clustering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10">
                <a:latin typeface="Calibri"/>
                <a:cs typeface="Calibri"/>
              </a:rPr>
              <a:t> performed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-10">
                <a:latin typeface="Calibri"/>
                <a:cs typeface="Calibri"/>
              </a:rPr>
              <a:t> considering education, </a:t>
            </a:r>
            <a:r>
              <a:rPr dirty="0" sz="1100">
                <a:latin typeface="Calibri"/>
                <a:cs typeface="Calibri"/>
              </a:rPr>
              <a:t>identifying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groups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candidates </a:t>
            </a:r>
            <a:r>
              <a:rPr dirty="0" sz="1100" spc="-25">
                <a:latin typeface="Calibri"/>
                <a:cs typeface="Calibri"/>
              </a:rPr>
              <a:t>who </a:t>
            </a:r>
            <a:r>
              <a:rPr dirty="0" sz="1100" spc="-10">
                <a:latin typeface="Calibri"/>
                <a:cs typeface="Calibri"/>
              </a:rPr>
              <a:t>endorsed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frequently.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2.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Education-</a:t>
            </a:r>
            <a:r>
              <a:rPr dirty="0" sz="1100" b="1">
                <a:latin typeface="Calibri"/>
                <a:cs typeface="Calibri"/>
              </a:rPr>
              <a:t>based</a:t>
            </a:r>
            <a:r>
              <a:rPr dirty="0" sz="1100" spc="3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Clustering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62865" indent="94615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incorporated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education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community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further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refine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clusters.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approach </a:t>
            </a:r>
            <a:r>
              <a:rPr dirty="0" sz="1100">
                <a:latin typeface="Calibri"/>
                <a:cs typeface="Calibri"/>
              </a:rPr>
              <a:t>helped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differentiate between legitimate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endorsements </a:t>
            </a:r>
            <a:r>
              <a:rPr dirty="0" sz="1100">
                <a:latin typeface="Calibri"/>
                <a:cs typeface="Calibri"/>
              </a:rPr>
              <a:t>(e.g.,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same </a:t>
            </a:r>
            <a:r>
              <a:rPr dirty="0" sz="1100" spc="-10">
                <a:latin typeface="Calibri"/>
                <a:cs typeface="Calibri"/>
              </a:rPr>
              <a:t>educational</a:t>
            </a:r>
            <a:r>
              <a:rPr dirty="0" sz="1100">
                <a:latin typeface="Calibri"/>
                <a:cs typeface="Calibri"/>
              </a:rPr>
              <a:t> institution) and </a:t>
            </a:r>
            <a:r>
              <a:rPr dirty="0" sz="1100" spc="-10">
                <a:latin typeface="Calibri"/>
                <a:cs typeface="Calibri"/>
              </a:rPr>
              <a:t>potentially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fraudulent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ones.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017645"/>
            <a:ext cx="5943599" cy="5868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7743310"/>
            <a:ext cx="5654040" cy="1370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49225" algn="l"/>
              </a:tabLst>
            </a:pP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Development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Calibri"/>
              <a:buAutoNum type="arabicPeriod" startAt="7"/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created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intuitive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user-</a:t>
            </a:r>
            <a:r>
              <a:rPr dirty="0" sz="1100">
                <a:latin typeface="Calibri"/>
                <a:cs typeface="Calibri"/>
              </a:rPr>
              <a:t>friendly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professionals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analysis.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provides key </a:t>
            </a:r>
            <a:r>
              <a:rPr dirty="0" sz="1100">
                <a:latin typeface="Calibri"/>
                <a:cs typeface="Calibri"/>
              </a:rPr>
              <a:t>insights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  <a:p>
            <a:pPr lvl="1" marL="86360" indent="-73660">
              <a:lnSpc>
                <a:spcPct val="100000"/>
              </a:lnSpc>
              <a:spcBef>
                <a:spcPts val="225"/>
              </a:spcBef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Résumé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scores.</a:t>
            </a:r>
            <a:endParaRPr sz="1100">
              <a:latin typeface="Calibri"/>
              <a:cs typeface="Calibri"/>
            </a:endParaRPr>
          </a:p>
          <a:p>
            <a:pPr lvl="1" marL="86360" indent="-73660">
              <a:lnSpc>
                <a:spcPct val="100000"/>
              </a:lnSpc>
              <a:spcBef>
                <a:spcPts val="225"/>
              </a:spcBef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Fraud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 highlights.</a:t>
            </a:r>
            <a:endParaRPr sz="1100">
              <a:latin typeface="Calibri"/>
              <a:cs typeface="Calibri"/>
            </a:endParaRPr>
          </a:p>
          <a:p>
            <a:pPr lvl="1" marL="86360" indent="-73660">
              <a:lnSpc>
                <a:spcPct val="100000"/>
              </a:lnSpc>
              <a:spcBef>
                <a:spcPts val="220"/>
              </a:spcBef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Community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clustering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information.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59436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7607"/>
            <a:ext cx="38995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- </a:t>
            </a:r>
            <a:r>
              <a:rPr dirty="0" sz="1100" spc="-10">
                <a:latin typeface="Calibri"/>
                <a:cs typeface="Calibri"/>
              </a:rPr>
              <a:t>Graphical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representations</a:t>
            </a:r>
            <a:r>
              <a:rPr dirty="0" sz="1100">
                <a:latin typeface="Calibri"/>
                <a:cs typeface="Calibri"/>
              </a:rPr>
              <a:t> of </a:t>
            </a:r>
            <a:r>
              <a:rPr dirty="0" sz="1100" spc="-10">
                <a:latin typeface="Calibri"/>
                <a:cs typeface="Calibri"/>
              </a:rPr>
              <a:t>endorsements</a:t>
            </a:r>
            <a:r>
              <a:rPr dirty="0" sz="1100">
                <a:latin typeface="Calibri"/>
                <a:cs typeface="Calibri"/>
              </a:rPr>
              <a:t> and </a:t>
            </a:r>
            <a:r>
              <a:rPr dirty="0" sz="1100" spc="-10">
                <a:latin typeface="Calibri"/>
                <a:cs typeface="Calibri"/>
              </a:rPr>
              <a:t>recommendations.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4851726"/>
            <a:ext cx="5861050" cy="41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professionals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easily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navigate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potential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red </a:t>
            </a:r>
            <a:r>
              <a:rPr dirty="0" sz="1100">
                <a:latin typeface="Calibri"/>
                <a:cs typeface="Calibri"/>
              </a:rPr>
              <a:t>flags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needing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technical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expertise.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325674"/>
            <a:ext cx="5943599" cy="33146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504377"/>
            <a:ext cx="5943599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69135"/>
            <a:ext cx="5827395" cy="218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54220" indent="136525">
              <a:lnSpc>
                <a:spcPct val="117000"/>
              </a:lnSpc>
              <a:spcBef>
                <a:spcPts val="100"/>
              </a:spcBef>
              <a:buAutoNum type="arabicPeriod" startAt="8"/>
              <a:tabLst>
                <a:tab pos="149225" algn="l"/>
              </a:tabLst>
            </a:pPr>
            <a:r>
              <a:rPr dirty="0" sz="1100">
                <a:latin typeface="Calibri"/>
                <a:cs typeface="Calibri"/>
              </a:rPr>
              <a:t>Results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Insights </a:t>
            </a:r>
            <a:r>
              <a:rPr dirty="0" sz="1100">
                <a:latin typeface="Calibri"/>
                <a:cs typeface="Calibri"/>
              </a:rPr>
              <a:t>Key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Findings:</a:t>
            </a:r>
            <a:endParaRPr sz="1100">
              <a:latin typeface="Calibri"/>
              <a:cs typeface="Calibri"/>
            </a:endParaRPr>
          </a:p>
          <a:p>
            <a:pPr lvl="1" marL="86360" indent="-73660">
              <a:lnSpc>
                <a:spcPct val="100000"/>
              </a:lnSpc>
              <a:spcBef>
                <a:spcPts val="220"/>
              </a:spcBef>
              <a:buChar char="-"/>
              <a:tabLst>
                <a:tab pos="86360" algn="l"/>
              </a:tabLst>
            </a:pPr>
            <a:r>
              <a:rPr dirty="0" sz="1100" spc="-10">
                <a:latin typeface="Calibri"/>
                <a:cs typeface="Calibri"/>
              </a:rPr>
              <a:t>Several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displayed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circular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endorsement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patterns,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indicating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possible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collusion.</a:t>
            </a:r>
            <a:endParaRPr sz="1100">
              <a:latin typeface="Calibri"/>
              <a:cs typeface="Calibri"/>
            </a:endParaRPr>
          </a:p>
          <a:p>
            <a:pPr lvl="1" marL="12700" marR="5080" indent="73660">
              <a:lnSpc>
                <a:spcPct val="117000"/>
              </a:lnSpc>
              <a:buChar char="-"/>
              <a:tabLst>
                <a:tab pos="86360" algn="l"/>
              </a:tabLst>
            </a:pPr>
            <a:r>
              <a:rPr dirty="0" sz="1100" spc="-10">
                <a:latin typeface="Calibri"/>
                <a:cs typeface="Calibri"/>
              </a:rPr>
              <a:t>Candidates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large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gaps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employment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inconsistent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10">
                <a:latin typeface="Calibri"/>
                <a:cs typeface="Calibri"/>
              </a:rPr>
              <a:t> experience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durations were </a:t>
            </a:r>
            <a:r>
              <a:rPr dirty="0" sz="1100">
                <a:latin typeface="Calibri"/>
                <a:cs typeface="Calibri"/>
              </a:rPr>
              <a:t>flagged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as </a:t>
            </a:r>
            <a:r>
              <a:rPr dirty="0" sz="1100">
                <a:latin typeface="Calibri"/>
                <a:cs typeface="Calibri"/>
              </a:rPr>
              <a:t>higher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falsified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claims.</a:t>
            </a:r>
            <a:endParaRPr sz="1100">
              <a:latin typeface="Calibri"/>
              <a:cs typeface="Calibri"/>
            </a:endParaRPr>
          </a:p>
          <a:p>
            <a:pPr lvl="1" marL="12700" marR="190500" indent="73660">
              <a:lnSpc>
                <a:spcPct val="117000"/>
              </a:lnSpc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comprehensive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effectively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identified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suspicious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provided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HR</a:t>
            </a:r>
            <a:r>
              <a:rPr dirty="0" sz="1100" spc="-20">
                <a:latin typeface="Calibri"/>
                <a:cs typeface="Calibri"/>
              </a:rPr>
              <a:t> with </a:t>
            </a:r>
            <a:r>
              <a:rPr dirty="0" sz="1100">
                <a:latin typeface="Calibri"/>
                <a:cs typeface="Calibri"/>
              </a:rPr>
              <a:t>actionable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insights.</a:t>
            </a:r>
            <a:endParaRPr sz="1100">
              <a:latin typeface="Calibri"/>
              <a:cs typeface="Calibri"/>
            </a:endParaRPr>
          </a:p>
          <a:p>
            <a:pPr lvl="1" marL="12700" marR="78105" indent="73660">
              <a:lnSpc>
                <a:spcPct val="117000"/>
              </a:lnSpc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LLM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scoring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doesn’t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perform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extensive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employment,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redundancy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recommendations</a:t>
            </a:r>
            <a:endParaRPr sz="1100">
              <a:latin typeface="Calibri"/>
              <a:cs typeface="Calibri"/>
            </a:endParaRPr>
          </a:p>
          <a:p>
            <a:pPr lvl="1" marL="12700" marR="129539" indent="73660">
              <a:lnSpc>
                <a:spcPct val="117000"/>
              </a:lnSpc>
              <a:buChar char="-"/>
              <a:tabLst>
                <a:tab pos="86360" algn="l"/>
              </a:tabLst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graph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enhancement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education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better understand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connections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485" y="3329556"/>
            <a:ext cx="5849528" cy="4152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7737698"/>
            <a:ext cx="5809615" cy="1370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9.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Conclusion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Future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7000"/>
              </a:lnSpc>
            </a:pP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10">
                <a:latin typeface="Calibri"/>
                <a:cs typeface="Calibri"/>
              </a:rPr>
              <a:t> approach effectively identified fraudulent </a:t>
            </a:r>
            <a:r>
              <a:rPr dirty="0" sz="1100">
                <a:latin typeface="Calibri"/>
                <a:cs typeface="Calibri"/>
              </a:rPr>
              <a:t>résumés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combination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feature extraction, </a:t>
            </a:r>
            <a:r>
              <a:rPr dirty="0" sz="1100">
                <a:latin typeface="Calibri"/>
                <a:cs typeface="Calibri"/>
              </a:rPr>
              <a:t>fraud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dashboard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visualization.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employed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LLM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scoring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found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that </a:t>
            </a:r>
            <a:r>
              <a:rPr dirty="0" sz="1100">
                <a:latin typeface="Calibri"/>
                <a:cs typeface="Calibri"/>
              </a:rPr>
              <a:t>manual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patterns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approach.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also </a:t>
            </a:r>
            <a:r>
              <a:rPr dirty="0" sz="1100" spc="-10">
                <a:latin typeface="Calibri"/>
                <a:cs typeface="Calibri"/>
              </a:rPr>
              <a:t>employed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understand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connection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candidates.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future,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enhance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incorporating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graph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connections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communicate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729" y="993784"/>
            <a:ext cx="5835096" cy="60575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Report_Innov8_2_Tahreeq</dc:title>
  <dcterms:created xsi:type="dcterms:W3CDTF">2024-09-29T05:55:15Z</dcterms:created>
  <dcterms:modified xsi:type="dcterms:W3CDTF">2024-09-29T05:55:15Z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m130 Google Docs Renderer</vt:lpwstr>
  </property>
</Properties>
</file>