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dvent Pro SemiBold"/>
      <p:regular r:id="rId26"/>
      <p:bold r:id="rId27"/>
      <p:italic r:id="rId28"/>
      <p:boldItalic r:id="rId29"/>
    </p:embeddedFont>
    <p:embeddedFont>
      <p:font typeface="Fira Sans Extra Condensed Medium"/>
      <p:regular r:id="rId30"/>
      <p:bold r:id="rId31"/>
      <p:italic r:id="rId32"/>
      <p:boldItalic r:id="rId33"/>
    </p:embeddedFont>
    <p:embeddedFont>
      <p:font typeface="Fira Sans Condensed Medium"/>
      <p:regular r:id="rId34"/>
      <p:bold r:id="rId35"/>
      <p:italic r:id="rId36"/>
      <p:boldItalic r:id="rId37"/>
    </p:embeddedFont>
    <p:embeddedFont>
      <p:font typeface="Maven Pro"/>
      <p:regular r:id="rId38"/>
      <p:bold r:id="rId39"/>
    </p:embeddedFont>
    <p:embeddedFont>
      <p:font typeface="Share Tech"/>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hareTech-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dventProSemiBold-regular.fntdata"/><Relationship Id="rId25" Type="http://schemas.openxmlformats.org/officeDocument/2006/relationships/slide" Target="slides/slide21.xml"/><Relationship Id="rId28" Type="http://schemas.openxmlformats.org/officeDocument/2006/relationships/font" Target="fonts/AdventProSemiBold-italic.fntdata"/><Relationship Id="rId27" Type="http://schemas.openxmlformats.org/officeDocument/2006/relationships/font" Target="fonts/AdventPro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dventPro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7.xml"/><Relationship Id="rId33" Type="http://schemas.openxmlformats.org/officeDocument/2006/relationships/font" Target="fonts/FiraSansExtraCondensedMedium-boldItalic.fntdata"/><Relationship Id="rId10" Type="http://schemas.openxmlformats.org/officeDocument/2006/relationships/slide" Target="slides/slide6.xml"/><Relationship Id="rId32" Type="http://schemas.openxmlformats.org/officeDocument/2006/relationships/font" Target="fonts/FiraSansExtraCondensedMedium-italic.fntdata"/><Relationship Id="rId13" Type="http://schemas.openxmlformats.org/officeDocument/2006/relationships/slide" Target="slides/slide9.xml"/><Relationship Id="rId35" Type="http://schemas.openxmlformats.org/officeDocument/2006/relationships/font" Target="fonts/FiraSansCondensedMedium-bold.fntdata"/><Relationship Id="rId12" Type="http://schemas.openxmlformats.org/officeDocument/2006/relationships/slide" Target="slides/slide8.xml"/><Relationship Id="rId34" Type="http://schemas.openxmlformats.org/officeDocument/2006/relationships/font" Target="fonts/FiraSansCondensedMedium-regular.fntdata"/><Relationship Id="rId15" Type="http://schemas.openxmlformats.org/officeDocument/2006/relationships/slide" Target="slides/slide11.xml"/><Relationship Id="rId37" Type="http://schemas.openxmlformats.org/officeDocument/2006/relationships/font" Target="fonts/FiraSansCondensedMedium-boldItalic.fntdata"/><Relationship Id="rId14" Type="http://schemas.openxmlformats.org/officeDocument/2006/relationships/slide" Target="slides/slide10.xml"/><Relationship Id="rId36" Type="http://schemas.openxmlformats.org/officeDocument/2006/relationships/font" Target="fonts/FiraSansCondensedMedium-italic.fntdata"/><Relationship Id="rId17" Type="http://schemas.openxmlformats.org/officeDocument/2006/relationships/slide" Target="slides/slide13.xml"/><Relationship Id="rId39" Type="http://schemas.openxmlformats.org/officeDocument/2006/relationships/font" Target="fonts/MavenPro-bold.fntdata"/><Relationship Id="rId16" Type="http://schemas.openxmlformats.org/officeDocument/2006/relationships/slide" Target="slides/slide12.xml"/><Relationship Id="rId38" Type="http://schemas.openxmlformats.org/officeDocument/2006/relationships/font" Target="fonts/Maven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cc31d8908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cc31d8908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cc31d890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cc31d890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cc3a61aa9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cc3a61aa9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cc31d8908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cc31d8908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cc31d890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cc31d890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cc31d8908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cc31d8908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cc31d8908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cc31d8908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cc31d8908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cc31d8908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cc31d8908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cc31d8908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cc31d8908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cc31d8908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cc31d8908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cc31d8908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cc31d8908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cc31d8908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6e86cf3a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6e86cf3a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6e86cf3a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6e86cf3a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6e86cf3a6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6e86cf3a6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cc31d89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cc31d89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cc31d890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cc31d890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6e86cf3a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6e86cf3a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huggingface.co/OwaisAhmad/flant5-text2sql-model" TargetMode="External"/><Relationship Id="rId4" Type="http://schemas.openxmlformats.org/officeDocument/2006/relationships/hyperlink" Target="https://huggingface.co/barunparua/flant5-nltosql-final-mode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huggingface.co/datasets/wikisql" TargetMode="External"/><Relationship Id="rId4" Type="http://schemas.openxmlformats.org/officeDocument/2006/relationships/hyperlink" Target="https://www.kaggle.com/datasets/shahrukhkhan/wikisql" TargetMode="External"/><Relationship Id="rId9" Type="http://schemas.openxmlformats.org/officeDocument/2006/relationships/hyperlink" Target="https://www.wikipedia.org/" TargetMode="External"/><Relationship Id="rId5" Type="http://schemas.openxmlformats.org/officeDocument/2006/relationships/hyperlink" Target="https://yale-lily.github.io/spider" TargetMode="External"/><Relationship Id="rId6" Type="http://schemas.openxmlformats.org/officeDocument/2006/relationships/hyperlink" Target="https://www.kaggle.com/datasets/barunparua/spider-combined-csv" TargetMode="External"/><Relationship Id="rId7" Type="http://schemas.openxmlformats.org/officeDocument/2006/relationships/hyperlink" Target="https://docs.google.com/spreadsheets/u/0/d/1DK2WbJqUEPSI6K2OZz5Ap-EzpRysNkA5_EKBY00NnqM/edit" TargetMode="External"/><Relationship Id="rId8" Type="http://schemas.openxmlformats.org/officeDocument/2006/relationships/hyperlink" Target="https://huggingface.c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uggingface.co/datasets/wikisql" TargetMode="External"/><Relationship Id="rId4" Type="http://schemas.openxmlformats.org/officeDocument/2006/relationships/hyperlink" Target="https://yale-lily.github.io/spider" TargetMode="External"/><Relationship Id="rId5" Type="http://schemas.openxmlformats.org/officeDocument/2006/relationships/hyperlink" Target="https://www.kaggle.com/datasets/barunparua/spider-combined-c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huggingface.co/google/flan-t5-ba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chemeClr val="lt2"/>
                </a:solidFill>
              </a:rPr>
              <a:t>Heap Undercut</a:t>
            </a:r>
            <a:endParaRPr sz="3100">
              <a:solidFill>
                <a:schemeClr val="lt2"/>
              </a:solidFill>
            </a:endParaRPr>
          </a:p>
        </p:txBody>
      </p:sp>
      <p:sp>
        <p:nvSpPr>
          <p:cNvPr id="432" name="Google Shape;432;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DBMS TERM PROJECT</a:t>
            </a:r>
            <a:endParaRPr/>
          </a:p>
          <a:p>
            <a:pPr indent="0" lvl="0" marL="0" rtl="0" algn="ctr">
              <a:spcBef>
                <a:spcPts val="0"/>
              </a:spcBef>
              <a:spcAft>
                <a:spcPts val="0"/>
              </a:spcAft>
              <a:buNone/>
            </a:pPr>
            <a:r>
              <a:rPr lang="en">
                <a:solidFill>
                  <a:schemeClr val="accent2"/>
                </a:solidFill>
              </a:rPr>
              <a:t> LLM SQL</a:t>
            </a:r>
            <a:r>
              <a:rPr lang="en"/>
              <a:t> </a:t>
            </a:r>
            <a:endParaRPr/>
          </a:p>
        </p:txBody>
      </p:sp>
      <p:sp>
        <p:nvSpPr>
          <p:cNvPr id="433" name="Google Shape;433;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3"/>
          <p:cNvGrpSpPr/>
          <p:nvPr/>
        </p:nvGrpSpPr>
        <p:grpSpPr>
          <a:xfrm>
            <a:off x="6232314" y="3696331"/>
            <a:ext cx="121434" cy="1073147"/>
            <a:chOff x="6232314" y="3696331"/>
            <a:chExt cx="121434" cy="1073147"/>
          </a:xfrm>
        </p:grpSpPr>
        <p:sp>
          <p:nvSpPr>
            <p:cNvPr id="440" name="Google Shape;440;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3"/>
          <p:cNvGrpSpPr/>
          <p:nvPr/>
        </p:nvGrpSpPr>
        <p:grpSpPr>
          <a:xfrm>
            <a:off x="6780548" y="337714"/>
            <a:ext cx="133252" cy="1952377"/>
            <a:chOff x="6780548" y="337714"/>
            <a:chExt cx="133252" cy="1952377"/>
          </a:xfrm>
        </p:grpSpPr>
        <p:sp>
          <p:nvSpPr>
            <p:cNvPr id="443" name="Google Shape;443;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3"/>
          <p:cNvGrpSpPr/>
          <p:nvPr/>
        </p:nvGrpSpPr>
        <p:grpSpPr>
          <a:xfrm>
            <a:off x="1608717" y="1280046"/>
            <a:ext cx="199237" cy="2828935"/>
            <a:chOff x="1608717" y="1280046"/>
            <a:chExt cx="199237" cy="2828935"/>
          </a:xfrm>
        </p:grpSpPr>
        <p:sp>
          <p:nvSpPr>
            <p:cNvPr id="446" name="Google Shape;446;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23"/>
          <p:cNvGrpSpPr/>
          <p:nvPr/>
        </p:nvGrpSpPr>
        <p:grpSpPr>
          <a:xfrm>
            <a:off x="8008096" y="2108910"/>
            <a:ext cx="199001" cy="2139769"/>
            <a:chOff x="8008096" y="2108910"/>
            <a:chExt cx="199001" cy="2139769"/>
          </a:xfrm>
        </p:grpSpPr>
        <p:sp>
          <p:nvSpPr>
            <p:cNvPr id="452" name="Google Shape;452;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23"/>
          <p:cNvGrpSpPr/>
          <p:nvPr/>
        </p:nvGrpSpPr>
        <p:grpSpPr>
          <a:xfrm>
            <a:off x="4472500" y="3928605"/>
            <a:ext cx="199001" cy="867198"/>
            <a:chOff x="4475150" y="4052605"/>
            <a:chExt cx="199001" cy="867198"/>
          </a:xfrm>
        </p:grpSpPr>
        <p:sp>
          <p:nvSpPr>
            <p:cNvPr id="455" name="Google Shape;455;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2"/>
          <p:cNvSpPr txBox="1"/>
          <p:nvPr>
            <p:ph idx="1" type="body"/>
          </p:nvPr>
        </p:nvSpPr>
        <p:spPr>
          <a:xfrm>
            <a:off x="764250" y="833750"/>
            <a:ext cx="7615500" cy="3341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 training procedure was carried out as follows:</a:t>
            </a:r>
            <a:endParaRPr/>
          </a:p>
          <a:p>
            <a:pPr indent="0" lvl="0" marL="0" rtl="0" algn="just">
              <a:lnSpc>
                <a:spcPct val="100000"/>
              </a:lnSpc>
              <a:spcBef>
                <a:spcPts val="0"/>
              </a:spcBef>
              <a:spcAft>
                <a:spcPts val="0"/>
              </a:spcAft>
              <a:buNone/>
            </a:pPr>
            <a:r>
              <a:t/>
            </a:r>
            <a:endParaRPr sz="1000"/>
          </a:p>
          <a:p>
            <a:pPr indent="-342900" lvl="0" marL="457200" rtl="0" algn="just">
              <a:spcBef>
                <a:spcPts val="0"/>
              </a:spcBef>
              <a:spcAft>
                <a:spcPts val="0"/>
              </a:spcAft>
              <a:buSzPts val="1800"/>
              <a:buChar char="●"/>
            </a:pPr>
            <a:r>
              <a:rPr lang="en"/>
              <a:t>The </a:t>
            </a:r>
            <a:r>
              <a:rPr lang="en"/>
              <a:t>initial fine tuning on </a:t>
            </a:r>
            <a:r>
              <a:rPr lang="en">
                <a:solidFill>
                  <a:srgbClr val="F1C232"/>
                </a:solidFill>
              </a:rPr>
              <a:t>WikiSQL</a:t>
            </a:r>
            <a:r>
              <a:rPr lang="en"/>
              <a:t> dataset with a total size of </a:t>
            </a:r>
            <a:r>
              <a:rPr lang="en">
                <a:solidFill>
                  <a:srgbClr val="F1C232"/>
                </a:solidFill>
              </a:rPr>
              <a:t>84K</a:t>
            </a:r>
            <a:r>
              <a:rPr lang="en"/>
              <a:t> samples was carried out for nearly </a:t>
            </a:r>
            <a:r>
              <a:rPr lang="en">
                <a:solidFill>
                  <a:srgbClr val="F1C232"/>
                </a:solidFill>
              </a:rPr>
              <a:t>3 epochs</a:t>
            </a:r>
            <a:r>
              <a:rPr lang="en"/>
              <a:t> to obtain a rouge score of </a:t>
            </a:r>
            <a:r>
              <a:rPr lang="en">
                <a:solidFill>
                  <a:srgbClr val="F1C232"/>
                </a:solidFill>
              </a:rPr>
              <a:t>0.52</a:t>
            </a:r>
            <a:r>
              <a:rPr lang="en"/>
              <a:t>, we used PyTorch trainer for training the model. </a:t>
            </a:r>
            <a:r>
              <a:rPr lang="en" u="sng">
                <a:solidFill>
                  <a:srgbClr val="F1C232"/>
                </a:solidFill>
                <a:hlinkClick r:id="rId3">
                  <a:extLst>
                    <a:ext uri="{A12FA001-AC4F-418D-AE19-62706E023703}">
                      <ahyp:hlinkClr val="tx"/>
                    </a:ext>
                  </a:extLst>
                </a:hlinkClick>
              </a:rPr>
              <a:t>(link to model)</a:t>
            </a:r>
            <a:endParaRPr>
              <a:solidFill>
                <a:srgbClr val="F1C232"/>
              </a:solidFill>
            </a:endParaRPr>
          </a:p>
          <a:p>
            <a:pPr indent="-342900" lvl="0" marL="457200" rtl="0" algn="just">
              <a:spcBef>
                <a:spcPts val="0"/>
              </a:spcBef>
              <a:spcAft>
                <a:spcPts val="0"/>
              </a:spcAft>
              <a:buSzPts val="1800"/>
              <a:buChar char="●"/>
            </a:pPr>
            <a:r>
              <a:rPr lang="en"/>
              <a:t>The second round of training was carried out on </a:t>
            </a:r>
            <a:r>
              <a:rPr lang="en">
                <a:solidFill>
                  <a:srgbClr val="F1C232"/>
                </a:solidFill>
              </a:rPr>
              <a:t>Spider</a:t>
            </a:r>
            <a:r>
              <a:rPr lang="en"/>
              <a:t> dataset with a total size of 5K samples upto </a:t>
            </a:r>
            <a:r>
              <a:rPr lang="en">
                <a:solidFill>
                  <a:srgbClr val="F1C232"/>
                </a:solidFill>
              </a:rPr>
              <a:t>4 epochs</a:t>
            </a:r>
            <a:r>
              <a:rPr lang="en"/>
              <a:t> to seed model with schemas along with text queries.</a:t>
            </a:r>
            <a:endParaRPr/>
          </a:p>
          <a:p>
            <a:pPr indent="-342900" lvl="0" marL="457200" rtl="0" algn="just">
              <a:spcBef>
                <a:spcPts val="0"/>
              </a:spcBef>
              <a:spcAft>
                <a:spcPts val="0"/>
              </a:spcAft>
              <a:buSzPts val="1800"/>
              <a:buChar char="●"/>
            </a:pPr>
            <a:r>
              <a:rPr lang="en"/>
              <a:t>The last round of training for nearly </a:t>
            </a:r>
            <a:r>
              <a:rPr lang="en">
                <a:solidFill>
                  <a:srgbClr val="F1C232"/>
                </a:solidFill>
              </a:rPr>
              <a:t>2 epochs</a:t>
            </a:r>
            <a:r>
              <a:rPr lang="en"/>
              <a:t> was carried out on our custom dataset with nearly 1000 handwritten queries on our database schema. The model finally settled at a rouge score of </a:t>
            </a:r>
            <a:endParaRPr/>
          </a:p>
          <a:p>
            <a:pPr indent="0" lvl="0" marL="0" rtl="0" algn="just">
              <a:spcBef>
                <a:spcPts val="0"/>
              </a:spcBef>
              <a:spcAft>
                <a:spcPts val="0"/>
              </a:spcAft>
              <a:buNone/>
            </a:pPr>
            <a:r>
              <a:rPr lang="en"/>
              <a:t>       </a:t>
            </a:r>
            <a:r>
              <a:rPr lang="en">
                <a:solidFill>
                  <a:srgbClr val="F1C232"/>
                </a:solidFill>
              </a:rPr>
              <a:t>0.7</a:t>
            </a:r>
            <a:r>
              <a:rPr lang="en"/>
              <a:t> on our database </a:t>
            </a:r>
            <a:r>
              <a:rPr lang="en" u="sng">
                <a:solidFill>
                  <a:srgbClr val="F1C232"/>
                </a:solidFill>
                <a:hlinkClick r:id="rId4">
                  <a:extLst>
                    <a:ext uri="{A12FA001-AC4F-418D-AE19-62706E023703}">
                      <ahyp:hlinkClr val="tx"/>
                    </a:ext>
                  </a:extLst>
                </a:hlinkClick>
              </a:rPr>
              <a:t>(link to model)</a:t>
            </a:r>
            <a:r>
              <a:rPr lang="en"/>
              <a:t>.</a:t>
            </a:r>
            <a:endParaRPr/>
          </a:p>
        </p:txBody>
      </p:sp>
      <p:sp>
        <p:nvSpPr>
          <p:cNvPr id="623" name="Google Shape;623;p32"/>
          <p:cNvSpPr txBox="1"/>
          <p:nvPr>
            <p:ph type="ctrTitle"/>
          </p:nvPr>
        </p:nvSpPr>
        <p:spPr>
          <a:xfrm>
            <a:off x="1976850" y="255950"/>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Procedure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3"/>
          <p:cNvSpPr txBox="1"/>
          <p:nvPr>
            <p:ph idx="1" type="body"/>
          </p:nvPr>
        </p:nvSpPr>
        <p:spPr>
          <a:xfrm>
            <a:off x="764250" y="1526700"/>
            <a:ext cx="7615500" cy="54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After training on the spider dataset for 4 epochs:</a:t>
            </a:r>
            <a:endParaRPr/>
          </a:p>
        </p:txBody>
      </p:sp>
      <p:sp>
        <p:nvSpPr>
          <p:cNvPr id="629" name="Google Shape;629;p33"/>
          <p:cNvSpPr txBox="1"/>
          <p:nvPr>
            <p:ph type="ctrTitle"/>
          </p:nvPr>
        </p:nvSpPr>
        <p:spPr>
          <a:xfrm>
            <a:off x="1976850" y="505425"/>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Results</a:t>
            </a:r>
            <a:endParaRPr/>
          </a:p>
        </p:txBody>
      </p:sp>
      <p:pic>
        <p:nvPicPr>
          <p:cNvPr id="630" name="Google Shape;630;p33"/>
          <p:cNvPicPr preferRelativeResize="0"/>
          <p:nvPr/>
        </p:nvPicPr>
        <p:blipFill>
          <a:blip r:embed="rId3">
            <a:alphaModFix/>
          </a:blip>
          <a:stretch>
            <a:fillRect/>
          </a:stretch>
        </p:blipFill>
        <p:spPr>
          <a:xfrm>
            <a:off x="869502" y="2126963"/>
            <a:ext cx="7110172" cy="181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4"/>
          <p:cNvSpPr txBox="1"/>
          <p:nvPr>
            <p:ph idx="1" type="body"/>
          </p:nvPr>
        </p:nvSpPr>
        <p:spPr>
          <a:xfrm>
            <a:off x="764250" y="1158725"/>
            <a:ext cx="7615500" cy="54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Here are some sample </a:t>
            </a:r>
            <a:r>
              <a:rPr lang="en"/>
              <a:t>generations after the Spider training:</a:t>
            </a:r>
            <a:endParaRPr/>
          </a:p>
        </p:txBody>
      </p:sp>
      <p:sp>
        <p:nvSpPr>
          <p:cNvPr id="636" name="Google Shape;636;p34"/>
          <p:cNvSpPr txBox="1"/>
          <p:nvPr>
            <p:ph type="ctrTitle"/>
          </p:nvPr>
        </p:nvSpPr>
        <p:spPr>
          <a:xfrm>
            <a:off x="1976850" y="505425"/>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Results (Inference)</a:t>
            </a:r>
            <a:endParaRPr/>
          </a:p>
        </p:txBody>
      </p:sp>
      <p:pic>
        <p:nvPicPr>
          <p:cNvPr id="637" name="Google Shape;637;p34"/>
          <p:cNvPicPr preferRelativeResize="0"/>
          <p:nvPr/>
        </p:nvPicPr>
        <p:blipFill>
          <a:blip r:embed="rId3">
            <a:alphaModFix/>
          </a:blip>
          <a:stretch>
            <a:fillRect/>
          </a:stretch>
        </p:blipFill>
        <p:spPr>
          <a:xfrm>
            <a:off x="764250" y="1703825"/>
            <a:ext cx="3508624" cy="1359875"/>
          </a:xfrm>
          <a:prstGeom prst="rect">
            <a:avLst/>
          </a:prstGeom>
          <a:noFill/>
          <a:ln>
            <a:noFill/>
          </a:ln>
        </p:spPr>
      </p:pic>
      <p:pic>
        <p:nvPicPr>
          <p:cNvPr id="638" name="Google Shape;638;p34"/>
          <p:cNvPicPr preferRelativeResize="0"/>
          <p:nvPr/>
        </p:nvPicPr>
        <p:blipFill>
          <a:blip r:embed="rId4">
            <a:alphaModFix/>
          </a:blip>
          <a:stretch>
            <a:fillRect/>
          </a:stretch>
        </p:blipFill>
        <p:spPr>
          <a:xfrm>
            <a:off x="2799169" y="3151700"/>
            <a:ext cx="5132608" cy="117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5"/>
          <p:cNvSpPr txBox="1"/>
          <p:nvPr>
            <p:ph idx="1" type="body"/>
          </p:nvPr>
        </p:nvSpPr>
        <p:spPr>
          <a:xfrm>
            <a:off x="714700" y="1362450"/>
            <a:ext cx="7615500" cy="7254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Char char="●"/>
            </a:pPr>
            <a:r>
              <a:rPr lang="en"/>
              <a:t>The last training was done on just 500 samples specific to our dataset  for 2 epochs and the results are as shown :</a:t>
            </a:r>
            <a:endParaRPr/>
          </a:p>
        </p:txBody>
      </p:sp>
      <p:sp>
        <p:nvSpPr>
          <p:cNvPr id="644" name="Google Shape;644;p35"/>
          <p:cNvSpPr txBox="1"/>
          <p:nvPr>
            <p:ph type="ctrTitle"/>
          </p:nvPr>
        </p:nvSpPr>
        <p:spPr>
          <a:xfrm>
            <a:off x="1976850" y="505425"/>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Training on Our Database</a:t>
            </a:r>
            <a:endParaRPr/>
          </a:p>
        </p:txBody>
      </p:sp>
      <p:pic>
        <p:nvPicPr>
          <p:cNvPr id="645" name="Google Shape;645;p35"/>
          <p:cNvPicPr preferRelativeResize="0"/>
          <p:nvPr/>
        </p:nvPicPr>
        <p:blipFill>
          <a:blip r:embed="rId3">
            <a:alphaModFix/>
          </a:blip>
          <a:stretch>
            <a:fillRect/>
          </a:stretch>
        </p:blipFill>
        <p:spPr>
          <a:xfrm>
            <a:off x="827275" y="2549625"/>
            <a:ext cx="7390329" cy="105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6"/>
          <p:cNvSpPr txBox="1"/>
          <p:nvPr>
            <p:ph type="ctrTitle"/>
          </p:nvPr>
        </p:nvSpPr>
        <p:spPr>
          <a:xfrm>
            <a:off x="1976850" y="241450"/>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ER Diagram</a:t>
            </a:r>
            <a:endParaRPr/>
          </a:p>
        </p:txBody>
      </p:sp>
      <p:pic>
        <p:nvPicPr>
          <p:cNvPr id="651" name="Google Shape;651;p36"/>
          <p:cNvPicPr preferRelativeResize="0"/>
          <p:nvPr/>
        </p:nvPicPr>
        <p:blipFill>
          <a:blip r:embed="rId3">
            <a:alphaModFix/>
          </a:blip>
          <a:stretch>
            <a:fillRect/>
          </a:stretch>
        </p:blipFill>
        <p:spPr>
          <a:xfrm>
            <a:off x="847925" y="895899"/>
            <a:ext cx="6913050" cy="370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id="656" name="Google Shape;656;p37"/>
          <p:cNvPicPr preferRelativeResize="0"/>
          <p:nvPr/>
        </p:nvPicPr>
        <p:blipFill rotWithShape="1">
          <a:blip r:embed="rId3">
            <a:alphaModFix/>
          </a:blip>
          <a:srcRect b="0" l="0" r="0" t="4122"/>
          <a:stretch/>
        </p:blipFill>
        <p:spPr>
          <a:xfrm>
            <a:off x="624350" y="351975"/>
            <a:ext cx="7741926" cy="4639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8"/>
          <p:cNvSpPr txBox="1"/>
          <p:nvPr>
            <p:ph idx="1" type="body"/>
          </p:nvPr>
        </p:nvSpPr>
        <p:spPr>
          <a:xfrm>
            <a:off x="764250" y="1526700"/>
            <a:ext cx="7615500" cy="2418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a:p>
        </p:txBody>
      </p:sp>
      <p:sp>
        <p:nvSpPr>
          <p:cNvPr id="662" name="Google Shape;662;p38"/>
          <p:cNvSpPr txBox="1"/>
          <p:nvPr>
            <p:ph type="ctrTitle"/>
          </p:nvPr>
        </p:nvSpPr>
        <p:spPr>
          <a:xfrm>
            <a:off x="1976850" y="505425"/>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Inference Results (cont.)</a:t>
            </a:r>
            <a:endParaRPr/>
          </a:p>
        </p:txBody>
      </p:sp>
      <p:pic>
        <p:nvPicPr>
          <p:cNvPr id="663" name="Google Shape;663;p38"/>
          <p:cNvPicPr preferRelativeResize="0"/>
          <p:nvPr/>
        </p:nvPicPr>
        <p:blipFill rotWithShape="1">
          <a:blip r:embed="rId3">
            <a:alphaModFix/>
          </a:blip>
          <a:srcRect b="-5867" l="0" r="0" t="4704"/>
          <a:stretch/>
        </p:blipFill>
        <p:spPr>
          <a:xfrm>
            <a:off x="417225" y="243500"/>
            <a:ext cx="8229601" cy="49850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9"/>
          <p:cNvSpPr txBox="1"/>
          <p:nvPr>
            <p:ph type="ctrTitle"/>
          </p:nvPr>
        </p:nvSpPr>
        <p:spPr>
          <a:xfrm>
            <a:off x="3228750" y="2282850"/>
            <a:ext cx="26865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0"/>
          <p:cNvSpPr txBox="1"/>
          <p:nvPr>
            <p:ph idx="1" type="body"/>
          </p:nvPr>
        </p:nvSpPr>
        <p:spPr>
          <a:xfrm>
            <a:off x="764250" y="1526700"/>
            <a:ext cx="7615500" cy="24186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Char char="●"/>
            </a:pPr>
            <a:r>
              <a:rPr lang="en"/>
              <a:t>Model tries to make up attributes and table names sometimes if the question is not framed properly.</a:t>
            </a:r>
            <a:endParaRPr/>
          </a:p>
          <a:p>
            <a:pPr indent="-342900" lvl="0" marL="457200" rtl="0" algn="just">
              <a:spcBef>
                <a:spcPts val="0"/>
              </a:spcBef>
              <a:spcAft>
                <a:spcPts val="0"/>
              </a:spcAft>
              <a:buSzPts val="1800"/>
              <a:buChar char="●"/>
            </a:pPr>
            <a:r>
              <a:rPr lang="en"/>
              <a:t>Model query outputs are not very accurate as per SQL syntax which leads to some queries not getting proper data output.</a:t>
            </a:r>
            <a:endParaRPr/>
          </a:p>
          <a:p>
            <a:pPr indent="-342900" lvl="0" marL="457200" rtl="0" algn="just">
              <a:spcBef>
                <a:spcPts val="0"/>
              </a:spcBef>
              <a:spcAft>
                <a:spcPts val="0"/>
              </a:spcAft>
              <a:buSzPts val="1800"/>
              <a:buChar char="●"/>
            </a:pPr>
            <a:r>
              <a:rPr lang="en"/>
              <a:t>Similar questions </a:t>
            </a:r>
            <a:r>
              <a:rPr lang="en"/>
              <a:t>written in a different tone can lead to different query outputs.</a:t>
            </a:r>
            <a:endParaRPr/>
          </a:p>
        </p:txBody>
      </p:sp>
      <p:sp>
        <p:nvSpPr>
          <p:cNvPr id="674" name="Google Shape;674;p40"/>
          <p:cNvSpPr txBox="1"/>
          <p:nvPr>
            <p:ph type="ctrTitle"/>
          </p:nvPr>
        </p:nvSpPr>
        <p:spPr>
          <a:xfrm>
            <a:off x="1976850" y="505425"/>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1"/>
          <p:cNvSpPr txBox="1"/>
          <p:nvPr>
            <p:ph idx="1" type="body"/>
          </p:nvPr>
        </p:nvSpPr>
        <p:spPr>
          <a:xfrm>
            <a:off x="764250" y="1526700"/>
            <a:ext cx="7615500" cy="2418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In this project, we </a:t>
            </a:r>
            <a:r>
              <a:rPr lang="en"/>
              <a:t>explored the potential of training a general LLM to generate accurate and relevant SQL queries. We </a:t>
            </a:r>
            <a:r>
              <a:rPr lang="en"/>
              <a:t>primarily used the WikiSQL and the Spider datasets for large corpus of general SQL queries and then further fine tuned on our own  database.</a:t>
            </a:r>
            <a:endParaRPr/>
          </a:p>
        </p:txBody>
      </p:sp>
      <p:sp>
        <p:nvSpPr>
          <p:cNvPr id="680" name="Google Shape;680;p41"/>
          <p:cNvSpPr txBox="1"/>
          <p:nvPr>
            <p:ph type="ctrTitle"/>
          </p:nvPr>
        </p:nvSpPr>
        <p:spPr>
          <a:xfrm>
            <a:off x="1976850" y="505425"/>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4"/>
          <p:cNvSpPr txBox="1"/>
          <p:nvPr>
            <p:ph idx="13" type="ctrTitle"/>
          </p:nvPr>
        </p:nvSpPr>
        <p:spPr>
          <a:xfrm>
            <a:off x="6662350" y="3402200"/>
            <a:ext cx="2251800" cy="5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&amp; CONCLUSION</a:t>
            </a:r>
            <a:endParaRPr/>
          </a:p>
        </p:txBody>
      </p:sp>
      <p:sp>
        <p:nvSpPr>
          <p:cNvPr id="463" name="Google Shape;463;p24"/>
          <p:cNvSpPr txBox="1"/>
          <p:nvPr>
            <p:ph idx="4" type="ctrTitle"/>
          </p:nvPr>
        </p:nvSpPr>
        <p:spPr>
          <a:xfrm>
            <a:off x="3704700" y="3223675"/>
            <a:ext cx="1753800" cy="6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464" name="Google Shape;464;p24"/>
          <p:cNvSpPr txBox="1"/>
          <p:nvPr>
            <p:ph type="ctrTitle"/>
          </p:nvPr>
        </p:nvSpPr>
        <p:spPr>
          <a:xfrm>
            <a:off x="1223300" y="3402200"/>
            <a:ext cx="2152500" cy="5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&amp; OBJECTIVE</a:t>
            </a:r>
            <a:endParaRPr/>
          </a:p>
        </p:txBody>
      </p:sp>
      <p:sp>
        <p:nvSpPr>
          <p:cNvPr id="465" name="Google Shape;465;p24"/>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66" name="Google Shape;466;p24"/>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67" name="Google Shape;467;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68" name="Google Shape;468;p24"/>
          <p:cNvSpPr txBox="1"/>
          <p:nvPr>
            <p:ph idx="9" type="title"/>
          </p:nvPr>
        </p:nvSpPr>
        <p:spPr>
          <a:xfrm>
            <a:off x="666235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69" name="Google Shape;469;p24"/>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24"/>
          <p:cNvCxnSpPr>
            <a:stCxn id="469" idx="1"/>
            <a:endCxn id="465"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3" name="Google Shape;473;p24"/>
          <p:cNvCxnSpPr>
            <a:stCxn id="470" idx="1"/>
            <a:endCxn id="466"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4" name="Google Shape;474;p24"/>
          <p:cNvCxnSpPr>
            <a:stCxn id="471" idx="1"/>
            <a:endCxn id="468" idx="1"/>
          </p:cNvCxnSpPr>
          <p:nvPr/>
        </p:nvCxnSpPr>
        <p:spPr>
          <a:xfrm flipH="1">
            <a:off x="6662404" y="1974800"/>
            <a:ext cx="3300" cy="960000"/>
          </a:xfrm>
          <a:prstGeom prst="bentConnector3">
            <a:avLst>
              <a:gd fmla="val 7317424" name="adj1"/>
            </a:avLst>
          </a:prstGeom>
          <a:noFill/>
          <a:ln cap="flat" cmpd="sng" w="9525">
            <a:solidFill>
              <a:schemeClr val="lt1"/>
            </a:solidFill>
            <a:prstDash val="solid"/>
            <a:round/>
            <a:headEnd len="med" w="med" type="none"/>
            <a:tailEnd len="med" w="med" type="none"/>
          </a:ln>
        </p:spPr>
      </p:cxnSp>
      <p:sp>
        <p:nvSpPr>
          <p:cNvPr id="475" name="Google Shape;475;p24"/>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24"/>
          <p:cNvGrpSpPr/>
          <p:nvPr/>
        </p:nvGrpSpPr>
        <p:grpSpPr>
          <a:xfrm>
            <a:off x="4075558" y="1684660"/>
            <a:ext cx="577210" cy="580282"/>
            <a:chOff x="3095745" y="3805393"/>
            <a:chExt cx="352840" cy="354717"/>
          </a:xfrm>
        </p:grpSpPr>
        <p:sp>
          <p:nvSpPr>
            <p:cNvPr id="479" name="Google Shape;479;p2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4"/>
          <p:cNvGrpSpPr/>
          <p:nvPr/>
        </p:nvGrpSpPr>
        <p:grpSpPr>
          <a:xfrm>
            <a:off x="6789168" y="1684647"/>
            <a:ext cx="583817" cy="580314"/>
            <a:chOff x="3541011" y="3367320"/>
            <a:chExt cx="348257" cy="346188"/>
          </a:xfrm>
        </p:grpSpPr>
        <p:sp>
          <p:nvSpPr>
            <p:cNvPr id="486" name="Google Shape;486;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2"/>
          <p:cNvSpPr txBox="1"/>
          <p:nvPr>
            <p:ph idx="1" type="body"/>
          </p:nvPr>
        </p:nvSpPr>
        <p:spPr>
          <a:xfrm>
            <a:off x="764250" y="1526700"/>
            <a:ext cx="7615500" cy="2418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Here is a list of all references we used for this project:</a:t>
            </a:r>
            <a:endParaRPr/>
          </a:p>
          <a:p>
            <a:pPr indent="-342900" lvl="0" marL="457200" rtl="0" algn="just">
              <a:spcBef>
                <a:spcPts val="0"/>
              </a:spcBef>
              <a:spcAft>
                <a:spcPts val="0"/>
              </a:spcAft>
              <a:buSzPts val="1800"/>
              <a:buChar char="●"/>
            </a:pPr>
            <a:r>
              <a:rPr lang="en"/>
              <a:t>Datasets: </a:t>
            </a:r>
            <a:r>
              <a:rPr lang="en" u="sng">
                <a:solidFill>
                  <a:schemeClr val="hlink"/>
                </a:solidFill>
                <a:hlinkClick r:id="rId3"/>
              </a:rPr>
              <a:t>WikiSQL</a:t>
            </a:r>
            <a:r>
              <a:rPr lang="en"/>
              <a:t> (</a:t>
            </a:r>
            <a:r>
              <a:rPr lang="en" u="sng">
                <a:solidFill>
                  <a:schemeClr val="hlink"/>
                </a:solidFill>
                <a:hlinkClick r:id="rId4"/>
              </a:rPr>
              <a:t>modified</a:t>
            </a:r>
            <a:r>
              <a:rPr lang="en"/>
              <a:t>), </a:t>
            </a:r>
            <a:r>
              <a:rPr lang="en" u="sng">
                <a:solidFill>
                  <a:schemeClr val="hlink"/>
                </a:solidFill>
                <a:hlinkClick r:id="rId5"/>
              </a:rPr>
              <a:t>Spider</a:t>
            </a:r>
            <a:r>
              <a:rPr lang="en"/>
              <a:t> (</a:t>
            </a:r>
            <a:r>
              <a:rPr lang="en" u="sng">
                <a:solidFill>
                  <a:schemeClr val="hlink"/>
                </a:solidFill>
                <a:hlinkClick r:id="rId6"/>
              </a:rPr>
              <a:t>modified</a:t>
            </a:r>
            <a:r>
              <a:rPr lang="en"/>
              <a:t>), </a:t>
            </a:r>
            <a:r>
              <a:rPr lang="en" u="sng">
                <a:solidFill>
                  <a:schemeClr val="hlink"/>
                </a:solidFill>
                <a:hlinkClick r:id="rId7"/>
              </a:rPr>
              <a:t>FestDB</a:t>
            </a:r>
            <a:endParaRPr/>
          </a:p>
          <a:p>
            <a:pPr indent="-342900" lvl="0" marL="457200" rtl="0" algn="just">
              <a:spcBef>
                <a:spcPts val="0"/>
              </a:spcBef>
              <a:spcAft>
                <a:spcPts val="0"/>
              </a:spcAft>
              <a:buSzPts val="1800"/>
              <a:buChar char="●"/>
            </a:pPr>
            <a:r>
              <a:rPr lang="en" u="sng">
                <a:solidFill>
                  <a:schemeClr val="hlink"/>
                </a:solidFill>
                <a:hlinkClick r:id="rId8"/>
              </a:rPr>
              <a:t>HuggingFace</a:t>
            </a:r>
            <a:r>
              <a:rPr lang="en"/>
              <a:t>: Inference API and Models</a:t>
            </a:r>
            <a:endParaRPr/>
          </a:p>
          <a:p>
            <a:pPr indent="-342900" lvl="0" marL="457200" rtl="0" algn="just">
              <a:spcBef>
                <a:spcPts val="0"/>
              </a:spcBef>
              <a:spcAft>
                <a:spcPts val="0"/>
              </a:spcAft>
              <a:buSzPts val="1800"/>
              <a:buChar char="●"/>
            </a:pPr>
            <a:r>
              <a:rPr lang="en" u="sng">
                <a:solidFill>
                  <a:schemeClr val="hlink"/>
                </a:solidFill>
                <a:hlinkClick r:id="rId9"/>
              </a:rPr>
              <a:t>Wikipedia</a:t>
            </a:r>
            <a:endParaRPr/>
          </a:p>
        </p:txBody>
      </p:sp>
      <p:sp>
        <p:nvSpPr>
          <p:cNvPr id="686" name="Google Shape;686;p42"/>
          <p:cNvSpPr txBox="1"/>
          <p:nvPr>
            <p:ph type="ctrTitle"/>
          </p:nvPr>
        </p:nvSpPr>
        <p:spPr>
          <a:xfrm>
            <a:off x="1976850" y="505425"/>
            <a:ext cx="5190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3"/>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
        <p:nvSpPr>
          <p:cNvPr id="692" name="Google Shape;692;p43"/>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43"/>
          <p:cNvGrpSpPr/>
          <p:nvPr/>
        </p:nvGrpSpPr>
        <p:grpSpPr>
          <a:xfrm>
            <a:off x="7981434" y="-1177061"/>
            <a:ext cx="203789" cy="1274754"/>
            <a:chOff x="2877432" y="975334"/>
            <a:chExt cx="188886" cy="1181531"/>
          </a:xfrm>
        </p:grpSpPr>
        <p:sp>
          <p:nvSpPr>
            <p:cNvPr id="694" name="Google Shape;694;p4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43"/>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idx="1" type="body"/>
          </p:nvPr>
        </p:nvSpPr>
        <p:spPr>
          <a:xfrm>
            <a:off x="618825" y="1369025"/>
            <a:ext cx="4023900" cy="245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Atul Jayesh </a:t>
            </a:r>
            <a:r>
              <a:rPr lang="en" sz="1900">
                <a:solidFill>
                  <a:schemeClr val="dk1"/>
                </a:solidFill>
              </a:rPr>
              <a:t>21CS10012</a:t>
            </a:r>
            <a:endParaRPr sz="1900">
              <a:solidFill>
                <a:schemeClr val="dk1"/>
              </a:solidFill>
            </a:endParaRPr>
          </a:p>
          <a:p>
            <a:pPr indent="0" lvl="0" marL="0" rtl="0" algn="ctr">
              <a:spcBef>
                <a:spcPts val="0"/>
              </a:spcBef>
              <a:spcAft>
                <a:spcPts val="0"/>
              </a:spcAft>
              <a:buNone/>
            </a:pPr>
            <a:r>
              <a:rPr lang="en" sz="1900"/>
              <a:t>Barun Parua </a:t>
            </a:r>
            <a:r>
              <a:rPr lang="en" sz="1900">
                <a:solidFill>
                  <a:schemeClr val="dk1"/>
                </a:solidFill>
              </a:rPr>
              <a:t>21CS10014</a:t>
            </a:r>
            <a:endParaRPr sz="1900">
              <a:solidFill>
                <a:schemeClr val="dk1"/>
              </a:solidFill>
            </a:endParaRPr>
          </a:p>
          <a:p>
            <a:pPr indent="0" lvl="0" marL="0" rtl="0" algn="ctr">
              <a:spcBef>
                <a:spcPts val="0"/>
              </a:spcBef>
              <a:spcAft>
                <a:spcPts val="0"/>
              </a:spcAft>
              <a:buNone/>
            </a:pPr>
            <a:r>
              <a:rPr lang="en" sz="1900"/>
              <a:t>Owais Ahmad Lone </a:t>
            </a:r>
            <a:r>
              <a:rPr lang="en" sz="1900">
                <a:solidFill>
                  <a:schemeClr val="dk1"/>
                </a:solidFill>
              </a:rPr>
              <a:t>21CS10048</a:t>
            </a:r>
            <a:endParaRPr sz="1900">
              <a:solidFill>
                <a:schemeClr val="dk1"/>
              </a:solidFill>
            </a:endParaRPr>
          </a:p>
          <a:p>
            <a:pPr indent="0" lvl="0" marL="0" rtl="0" algn="ctr">
              <a:spcBef>
                <a:spcPts val="0"/>
              </a:spcBef>
              <a:spcAft>
                <a:spcPts val="0"/>
              </a:spcAft>
              <a:buNone/>
            </a:pPr>
            <a:r>
              <a:rPr lang="en" sz="1900"/>
              <a:t>Ranjim Prabal Das </a:t>
            </a:r>
            <a:r>
              <a:rPr lang="en" sz="1900">
                <a:solidFill>
                  <a:schemeClr val="dk1"/>
                </a:solidFill>
              </a:rPr>
              <a:t>21CS10054</a:t>
            </a:r>
            <a:endParaRPr sz="1900">
              <a:solidFill>
                <a:schemeClr val="dk1"/>
              </a:solidFill>
            </a:endParaRPr>
          </a:p>
          <a:p>
            <a:pPr indent="0" lvl="0" marL="0" rtl="0" algn="ctr">
              <a:spcBef>
                <a:spcPts val="0"/>
              </a:spcBef>
              <a:spcAft>
                <a:spcPts val="0"/>
              </a:spcAft>
              <a:buNone/>
            </a:pPr>
            <a:r>
              <a:rPr lang="en" sz="1900"/>
              <a:t>Navaneeth Shaji </a:t>
            </a:r>
            <a:r>
              <a:rPr lang="en" sz="1900">
                <a:solidFill>
                  <a:schemeClr val="dk1"/>
                </a:solidFill>
              </a:rPr>
              <a:t>21CS30032</a:t>
            </a:r>
            <a:endParaRPr sz="1900">
              <a:solidFill>
                <a:schemeClr val="dk1"/>
              </a:solidFill>
            </a:endParaRPr>
          </a:p>
          <a:p>
            <a:pPr indent="0" lvl="0" marL="0" rtl="0" algn="ctr">
              <a:spcBef>
                <a:spcPts val="0"/>
              </a:spcBef>
              <a:spcAft>
                <a:spcPts val="0"/>
              </a:spcAft>
              <a:buNone/>
            </a:pPr>
            <a:r>
              <a:t/>
            </a:r>
            <a:endParaRPr/>
          </a:p>
        </p:txBody>
      </p:sp>
      <p:sp>
        <p:nvSpPr>
          <p:cNvPr id="495" name="Google Shape;495;p25"/>
          <p:cNvSpPr txBox="1"/>
          <p:nvPr>
            <p:ph type="ctrTitle"/>
          </p:nvPr>
        </p:nvSpPr>
        <p:spPr>
          <a:xfrm>
            <a:off x="1287525" y="411675"/>
            <a:ext cx="26865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Team</a:t>
            </a:r>
            <a:endParaRPr/>
          </a:p>
        </p:txBody>
      </p:sp>
      <p:grpSp>
        <p:nvGrpSpPr>
          <p:cNvPr id="496" name="Google Shape;496;p25"/>
          <p:cNvGrpSpPr/>
          <p:nvPr/>
        </p:nvGrpSpPr>
        <p:grpSpPr>
          <a:xfrm>
            <a:off x="4834661" y="989482"/>
            <a:ext cx="2851442" cy="3213988"/>
            <a:chOff x="2501950" y="1507050"/>
            <a:chExt cx="2392350" cy="2696525"/>
          </a:xfrm>
        </p:grpSpPr>
        <p:sp>
          <p:nvSpPr>
            <p:cNvPr id="497" name="Google Shape;497;p25"/>
            <p:cNvSpPr/>
            <p:nvPr/>
          </p:nvSpPr>
          <p:spPr>
            <a:xfrm>
              <a:off x="4032450" y="3778325"/>
              <a:ext cx="0" cy="25"/>
            </a:xfrm>
            <a:custGeom>
              <a:rect b="b" l="l" r="r" t="t"/>
              <a:pathLst>
                <a:path extrusionOk="0" h="1" w="0">
                  <a:moveTo>
                    <a:pt x="0"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5"/>
          <p:cNvGrpSpPr/>
          <p:nvPr/>
        </p:nvGrpSpPr>
        <p:grpSpPr>
          <a:xfrm>
            <a:off x="7686104" y="-476250"/>
            <a:ext cx="2291257" cy="2922300"/>
            <a:chOff x="4882900" y="-64350"/>
            <a:chExt cx="2493750" cy="2922300"/>
          </a:xfrm>
        </p:grpSpPr>
        <p:sp>
          <p:nvSpPr>
            <p:cNvPr id="517" name="Google Shape;517;p2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5"/>
          <p:cNvGrpSpPr/>
          <p:nvPr/>
        </p:nvGrpSpPr>
        <p:grpSpPr>
          <a:xfrm>
            <a:off x="5599242" y="1368971"/>
            <a:ext cx="1541751" cy="2455003"/>
            <a:chOff x="2160750" y="237575"/>
            <a:chExt cx="3253325" cy="5180425"/>
          </a:xfrm>
        </p:grpSpPr>
        <p:sp>
          <p:nvSpPr>
            <p:cNvPr id="523" name="Google Shape;523;p25"/>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6"/>
          <p:cNvSpPr txBox="1"/>
          <p:nvPr>
            <p:ph idx="1" type="body"/>
          </p:nvPr>
        </p:nvSpPr>
        <p:spPr>
          <a:xfrm>
            <a:off x="764250" y="1526700"/>
            <a:ext cx="7615500" cy="2418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 primary objective of our Project "LLM SQL" was to train a general LLM with enough text queries and their corresponding SQL so that it can generate proper SQL queries on its own when given simple English Language Queries. As we know that LLMs are pretty good at generating Natural Language responses(e.g ChatGPT) and given the low scope for error in this task, we wanted to take that a step further to finetune LLMs to this specific task of generating SQL queries </a:t>
            </a:r>
            <a:r>
              <a:rPr lang="en"/>
              <a:t>accurately</a:t>
            </a:r>
            <a:r>
              <a:rPr lang="en"/>
              <a:t>.</a:t>
            </a:r>
            <a:endParaRPr/>
          </a:p>
        </p:txBody>
      </p:sp>
      <p:sp>
        <p:nvSpPr>
          <p:cNvPr id="560" name="Google Shape;560;p26"/>
          <p:cNvSpPr txBox="1"/>
          <p:nvPr>
            <p:ph type="ctrTitle"/>
          </p:nvPr>
        </p:nvSpPr>
        <p:spPr>
          <a:xfrm>
            <a:off x="3228750" y="458525"/>
            <a:ext cx="26865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7"/>
          <p:cNvSpPr txBox="1"/>
          <p:nvPr>
            <p:ph idx="1" type="body"/>
          </p:nvPr>
        </p:nvSpPr>
        <p:spPr>
          <a:xfrm>
            <a:off x="482925" y="952950"/>
            <a:ext cx="7899900" cy="30522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a:t>The methodology we chose is </a:t>
            </a:r>
            <a:r>
              <a:rPr lang="en"/>
              <a:t>in fact</a:t>
            </a:r>
            <a:r>
              <a:rPr lang="en"/>
              <a:t> the most popular one when dealing with LLMs:</a:t>
            </a:r>
            <a:endParaRPr/>
          </a:p>
          <a:p>
            <a:pPr indent="-342900" lvl="0" marL="457200" rtl="0" algn="just">
              <a:lnSpc>
                <a:spcPct val="100000"/>
              </a:lnSpc>
              <a:spcBef>
                <a:spcPts val="0"/>
              </a:spcBef>
              <a:spcAft>
                <a:spcPts val="0"/>
              </a:spcAft>
              <a:buSzPts val="1800"/>
              <a:buChar char="●"/>
            </a:pPr>
            <a:r>
              <a:rPr lang="en"/>
              <a:t>Fine tuning for a downstream task given they already understand natural language text very well</a:t>
            </a:r>
            <a:endParaRPr/>
          </a:p>
          <a:p>
            <a:pPr indent="-342900" lvl="0" marL="457200" rtl="0" algn="just">
              <a:lnSpc>
                <a:spcPct val="100000"/>
              </a:lnSpc>
              <a:spcBef>
                <a:spcPts val="0"/>
              </a:spcBef>
              <a:spcAft>
                <a:spcPts val="0"/>
              </a:spcAft>
              <a:buSzPts val="1800"/>
              <a:buChar char="●"/>
            </a:pPr>
            <a:r>
              <a:rPr lang="en"/>
              <a:t>We did not </a:t>
            </a:r>
            <a:r>
              <a:rPr lang="en"/>
              <a:t>freeze any portion of the model parameters to train as many of them as possible for a better fit</a:t>
            </a:r>
            <a:endParaRPr/>
          </a:p>
          <a:p>
            <a:pPr indent="-342900" lvl="0" marL="457200" rtl="0" algn="just">
              <a:lnSpc>
                <a:spcPct val="100000"/>
              </a:lnSpc>
              <a:spcBef>
                <a:spcPts val="0"/>
              </a:spcBef>
              <a:spcAft>
                <a:spcPts val="0"/>
              </a:spcAft>
              <a:buSzPts val="1800"/>
              <a:buChar char="●"/>
            </a:pPr>
            <a:r>
              <a:rPr lang="en"/>
              <a:t>We decided to train the model first on a general large text-to-SQL dataset with no definite schema for the model to understand syntax and later on a single schema dataset for better performance on our dataset</a:t>
            </a:r>
            <a:endParaRPr/>
          </a:p>
        </p:txBody>
      </p:sp>
      <p:sp>
        <p:nvSpPr>
          <p:cNvPr id="566" name="Google Shape;566;p27"/>
          <p:cNvSpPr txBox="1"/>
          <p:nvPr>
            <p:ph type="ctrTitle"/>
          </p:nvPr>
        </p:nvSpPr>
        <p:spPr>
          <a:xfrm>
            <a:off x="3228750" y="375150"/>
            <a:ext cx="26865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28"/>
          <p:cNvPicPr preferRelativeResize="0"/>
          <p:nvPr/>
        </p:nvPicPr>
        <p:blipFill>
          <a:blip r:embed="rId3">
            <a:alphaModFix/>
          </a:blip>
          <a:stretch>
            <a:fillRect/>
          </a:stretch>
        </p:blipFill>
        <p:spPr>
          <a:xfrm>
            <a:off x="1240813" y="751925"/>
            <a:ext cx="6662375" cy="334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cxnSp>
        <p:nvCxnSpPr>
          <p:cNvPr id="576" name="Google Shape;576;p29"/>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77" name="Google Shape;577;p29"/>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78" name="Google Shape;578;p29"/>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79" name="Google Shape;579;p29"/>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580" name="Google Shape;580;p29"/>
          <p:cNvSpPr txBox="1"/>
          <p:nvPr>
            <p:ph type="ctrTitle"/>
          </p:nvPr>
        </p:nvSpPr>
        <p:spPr>
          <a:xfrm>
            <a:off x="2208150" y="41620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 Week Work Plan</a:t>
            </a:r>
            <a:endParaRPr/>
          </a:p>
        </p:txBody>
      </p:sp>
      <p:cxnSp>
        <p:nvCxnSpPr>
          <p:cNvPr id="581" name="Google Shape;581;p29"/>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582" name="Google Shape;582;p29"/>
          <p:cNvGrpSpPr/>
          <p:nvPr/>
        </p:nvGrpSpPr>
        <p:grpSpPr>
          <a:xfrm>
            <a:off x="1372725" y="2731350"/>
            <a:ext cx="373500" cy="373500"/>
            <a:chOff x="1372725" y="1912500"/>
            <a:chExt cx="373500" cy="373500"/>
          </a:xfrm>
        </p:grpSpPr>
        <p:sp>
          <p:nvSpPr>
            <p:cNvPr id="583" name="Google Shape;583;p29"/>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9"/>
          <p:cNvGrpSpPr/>
          <p:nvPr/>
        </p:nvGrpSpPr>
        <p:grpSpPr>
          <a:xfrm>
            <a:off x="3401092" y="2731350"/>
            <a:ext cx="373500" cy="373500"/>
            <a:chOff x="3212675" y="1912500"/>
            <a:chExt cx="373500" cy="373500"/>
          </a:xfrm>
        </p:grpSpPr>
        <p:sp>
          <p:nvSpPr>
            <p:cNvPr id="586" name="Google Shape;586;p29"/>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9"/>
          <p:cNvGrpSpPr/>
          <p:nvPr/>
        </p:nvGrpSpPr>
        <p:grpSpPr>
          <a:xfrm>
            <a:off x="5429458" y="2731350"/>
            <a:ext cx="373500" cy="373500"/>
            <a:chOff x="5557850" y="1912500"/>
            <a:chExt cx="373500" cy="373500"/>
          </a:xfrm>
        </p:grpSpPr>
        <p:sp>
          <p:nvSpPr>
            <p:cNvPr id="589" name="Google Shape;589;p29"/>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29"/>
          <p:cNvGrpSpPr/>
          <p:nvPr/>
        </p:nvGrpSpPr>
        <p:grpSpPr>
          <a:xfrm>
            <a:off x="7457825" y="2731350"/>
            <a:ext cx="373500" cy="373500"/>
            <a:chOff x="7457825" y="1912500"/>
            <a:chExt cx="373500" cy="373500"/>
          </a:xfrm>
        </p:grpSpPr>
        <p:sp>
          <p:nvSpPr>
            <p:cNvPr id="592" name="Google Shape;592;p29"/>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29"/>
          <p:cNvSpPr txBox="1"/>
          <p:nvPr>
            <p:ph idx="4294967295" type="ctrTitle"/>
          </p:nvPr>
        </p:nvSpPr>
        <p:spPr>
          <a:xfrm>
            <a:off x="610450" y="197726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Datasets</a:t>
            </a:r>
            <a:endParaRPr sz="1800"/>
          </a:p>
        </p:txBody>
      </p:sp>
      <p:sp>
        <p:nvSpPr>
          <p:cNvPr id="595" name="Google Shape;595;p29"/>
          <p:cNvSpPr txBox="1"/>
          <p:nvPr>
            <p:ph idx="4294967295" type="subTitle"/>
          </p:nvPr>
        </p:nvSpPr>
        <p:spPr>
          <a:xfrm>
            <a:off x="610438" y="1376931"/>
            <a:ext cx="18813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Finding appropriate datasets to train our model on general SQL syntax</a:t>
            </a:r>
            <a:endParaRPr sz="1400"/>
          </a:p>
        </p:txBody>
      </p:sp>
      <p:sp>
        <p:nvSpPr>
          <p:cNvPr id="596" name="Google Shape;596;p29"/>
          <p:cNvSpPr txBox="1"/>
          <p:nvPr>
            <p:ph idx="4294967295" type="ctrTitle"/>
          </p:nvPr>
        </p:nvSpPr>
        <p:spPr>
          <a:xfrm>
            <a:off x="6720690" y="3563497"/>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Inferencing + Interfacing</a:t>
            </a:r>
            <a:endParaRPr sz="1800"/>
          </a:p>
        </p:txBody>
      </p:sp>
      <p:sp>
        <p:nvSpPr>
          <p:cNvPr id="597" name="Google Shape;597;p29"/>
          <p:cNvSpPr txBox="1"/>
          <p:nvPr>
            <p:ph idx="4294967295" type="subTitle"/>
          </p:nvPr>
        </p:nvSpPr>
        <p:spPr>
          <a:xfrm>
            <a:off x="6703928" y="3873011"/>
            <a:ext cx="1881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Training the model on our own database to get query + data fetched from database</a:t>
            </a:r>
            <a:endParaRPr sz="1400"/>
          </a:p>
        </p:txBody>
      </p:sp>
      <p:sp>
        <p:nvSpPr>
          <p:cNvPr id="598" name="Google Shape;598;p29"/>
          <p:cNvSpPr txBox="1"/>
          <p:nvPr>
            <p:ph idx="4294967295" type="ctrTitle"/>
          </p:nvPr>
        </p:nvSpPr>
        <p:spPr>
          <a:xfrm>
            <a:off x="2647200" y="343842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Models</a:t>
            </a:r>
            <a:endParaRPr sz="1800"/>
          </a:p>
        </p:txBody>
      </p:sp>
      <p:sp>
        <p:nvSpPr>
          <p:cNvPr id="599" name="Google Shape;599;p29"/>
          <p:cNvSpPr txBox="1"/>
          <p:nvPr>
            <p:ph idx="4294967295" type="subTitle"/>
          </p:nvPr>
        </p:nvSpPr>
        <p:spPr>
          <a:xfrm>
            <a:off x="2532889" y="3872998"/>
            <a:ext cx="21099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Finding </a:t>
            </a:r>
            <a:r>
              <a:rPr lang="en" sz="1400"/>
              <a:t>appropriate</a:t>
            </a:r>
            <a:r>
              <a:rPr lang="en" sz="1400"/>
              <a:t> models to train for generating queries along</a:t>
            </a:r>
            <a:endParaRPr sz="1400"/>
          </a:p>
        </p:txBody>
      </p:sp>
      <p:sp>
        <p:nvSpPr>
          <p:cNvPr id="600" name="Google Shape;600;p29"/>
          <p:cNvSpPr txBox="1"/>
          <p:nvPr>
            <p:ph idx="4294967295" type="ctrTitle"/>
          </p:nvPr>
        </p:nvSpPr>
        <p:spPr>
          <a:xfrm>
            <a:off x="4683963" y="197726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Training</a:t>
            </a:r>
            <a:endParaRPr sz="1800"/>
          </a:p>
        </p:txBody>
      </p:sp>
      <p:sp>
        <p:nvSpPr>
          <p:cNvPr id="601" name="Google Shape;601;p29"/>
          <p:cNvSpPr txBox="1"/>
          <p:nvPr>
            <p:ph idx="4294967295" type="subTitle"/>
          </p:nvPr>
        </p:nvSpPr>
        <p:spPr>
          <a:xfrm>
            <a:off x="4561250" y="1332580"/>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Training our model extensively on schema specific datasets after it has learnt the syntax</a:t>
            </a:r>
            <a:endParaRPr sz="1400"/>
          </a:p>
        </p:txBody>
      </p:sp>
      <p:sp>
        <p:nvSpPr>
          <p:cNvPr id="602" name="Google Shape;602;p29"/>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WEEK</a:t>
            </a:r>
            <a:r>
              <a:rPr lang="en" sz="2400">
                <a:solidFill>
                  <a:schemeClr val="accent2"/>
                </a:solidFill>
              </a:rPr>
              <a:t> 01</a:t>
            </a:r>
            <a:endParaRPr sz="2400">
              <a:solidFill>
                <a:schemeClr val="accent2"/>
              </a:solidFill>
            </a:endParaRPr>
          </a:p>
        </p:txBody>
      </p:sp>
      <p:sp>
        <p:nvSpPr>
          <p:cNvPr id="603" name="Google Shape;603;p29"/>
          <p:cNvSpPr txBox="1"/>
          <p:nvPr>
            <p:ph idx="4294967295" type="ctrTitle"/>
          </p:nvPr>
        </p:nvSpPr>
        <p:spPr>
          <a:xfrm>
            <a:off x="29446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WEEK </a:t>
            </a:r>
            <a:r>
              <a:rPr lang="en" sz="2400">
                <a:solidFill>
                  <a:schemeClr val="accent1"/>
                </a:solidFill>
              </a:rPr>
              <a:t>02</a:t>
            </a:r>
            <a:endParaRPr sz="2400">
              <a:solidFill>
                <a:schemeClr val="accent1"/>
              </a:solidFill>
            </a:endParaRPr>
          </a:p>
        </p:txBody>
      </p:sp>
      <p:sp>
        <p:nvSpPr>
          <p:cNvPr id="604" name="Google Shape;604;p29"/>
          <p:cNvSpPr txBox="1"/>
          <p:nvPr>
            <p:ph idx="4294967295" type="ctrTitle"/>
          </p:nvPr>
        </p:nvSpPr>
        <p:spPr>
          <a:xfrm>
            <a:off x="49814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WEEK</a:t>
            </a:r>
            <a:r>
              <a:rPr lang="en" sz="2400">
                <a:solidFill>
                  <a:schemeClr val="accent3"/>
                </a:solidFill>
              </a:rPr>
              <a:t> 03</a:t>
            </a:r>
            <a:endParaRPr sz="2400">
              <a:solidFill>
                <a:schemeClr val="accent3"/>
              </a:solidFill>
            </a:endParaRPr>
          </a:p>
        </p:txBody>
      </p:sp>
      <p:sp>
        <p:nvSpPr>
          <p:cNvPr id="605" name="Google Shape;605;p29"/>
          <p:cNvSpPr txBox="1"/>
          <p:nvPr>
            <p:ph idx="4294967295" type="ctrTitle"/>
          </p:nvPr>
        </p:nvSpPr>
        <p:spPr>
          <a:xfrm>
            <a:off x="70181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WEEK </a:t>
            </a:r>
            <a:r>
              <a:rPr lang="en" sz="2400">
                <a:solidFill>
                  <a:schemeClr val="accent4"/>
                </a:solidFill>
              </a:rPr>
              <a:t>04</a:t>
            </a:r>
            <a:endParaRPr sz="24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0"/>
          <p:cNvSpPr txBox="1"/>
          <p:nvPr>
            <p:ph type="ctrTitle"/>
          </p:nvPr>
        </p:nvSpPr>
        <p:spPr>
          <a:xfrm>
            <a:off x="3228750" y="458575"/>
            <a:ext cx="26865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Datasets Used</a:t>
            </a:r>
            <a:endParaRPr/>
          </a:p>
        </p:txBody>
      </p:sp>
      <p:sp>
        <p:nvSpPr>
          <p:cNvPr id="611" name="Google Shape;611;p30"/>
          <p:cNvSpPr txBox="1"/>
          <p:nvPr>
            <p:ph idx="1" type="body"/>
          </p:nvPr>
        </p:nvSpPr>
        <p:spPr>
          <a:xfrm>
            <a:off x="618825" y="1214225"/>
            <a:ext cx="7594200" cy="2461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We utilised the </a:t>
            </a:r>
            <a:r>
              <a:rPr lang="en" u="sng">
                <a:solidFill>
                  <a:schemeClr val="hlink"/>
                </a:solidFill>
                <a:hlinkClick r:id="rId3"/>
              </a:rPr>
              <a:t>WikiSQL</a:t>
            </a:r>
            <a:r>
              <a:rPr lang="en"/>
              <a:t> dataset for initially training the model to learn basic SQL syntax.</a:t>
            </a:r>
            <a:endParaRPr/>
          </a:p>
          <a:p>
            <a:pPr indent="-342900" lvl="0" marL="457200" rtl="0" algn="just">
              <a:spcBef>
                <a:spcPts val="0"/>
              </a:spcBef>
              <a:spcAft>
                <a:spcPts val="0"/>
              </a:spcAft>
              <a:buSzPts val="1800"/>
              <a:buChar char="●"/>
            </a:pPr>
            <a:r>
              <a:rPr lang="en"/>
              <a:t>We then used the </a:t>
            </a:r>
            <a:r>
              <a:rPr lang="en" u="sng">
                <a:solidFill>
                  <a:schemeClr val="hlink"/>
                </a:solidFill>
                <a:hlinkClick r:id="rId4"/>
              </a:rPr>
              <a:t>Spider</a:t>
            </a:r>
            <a:r>
              <a:rPr lang="en"/>
              <a:t> dataset which contains queries along with schema so that the model could then learn schema specific generation. The modified dataset we used is available </a:t>
            </a:r>
            <a:r>
              <a:rPr lang="en" u="sng">
                <a:solidFill>
                  <a:schemeClr val="hlink"/>
                </a:solidFill>
                <a:hlinkClick r:id="rId5"/>
              </a:rPr>
              <a:t>here</a:t>
            </a:r>
            <a:r>
              <a:rPr lang="en"/>
              <a:t>.</a:t>
            </a:r>
            <a:endParaRPr/>
          </a:p>
          <a:p>
            <a:pPr indent="-342900" lvl="0" marL="457200" rtl="0" algn="just">
              <a:spcBef>
                <a:spcPts val="0"/>
              </a:spcBef>
              <a:spcAft>
                <a:spcPts val="0"/>
              </a:spcAft>
              <a:buSzPts val="1800"/>
              <a:buChar char="●"/>
            </a:pPr>
            <a:r>
              <a:rPr lang="en"/>
              <a:t>We then wrote a large number of SQL queries on our database that featured SELECT operations of all varieties utilising JOIN and SORT operations, among others. This was the final training so that we could get accurate schema specific queries so that we can run them on PostgreSQL to get the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1"/>
          <p:cNvSpPr txBox="1"/>
          <p:nvPr>
            <p:ph idx="1" type="body"/>
          </p:nvPr>
        </p:nvSpPr>
        <p:spPr>
          <a:xfrm>
            <a:off x="764250" y="1213025"/>
            <a:ext cx="7615500" cy="3030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We chose to use the open source LLM </a:t>
            </a:r>
            <a:r>
              <a:rPr lang="en" u="sng">
                <a:solidFill>
                  <a:srgbClr val="F1C232"/>
                </a:solidFill>
                <a:hlinkClick r:id="rId3">
                  <a:extLst>
                    <a:ext uri="{A12FA001-AC4F-418D-AE19-62706E023703}">
                      <ahyp:hlinkClr val="tx"/>
                    </a:ext>
                  </a:extLst>
                </a:hlinkClick>
              </a:rPr>
              <a:t>google/flan-t5-base</a:t>
            </a:r>
            <a:r>
              <a:rPr lang="en"/>
              <a:t> available on </a:t>
            </a:r>
            <a:r>
              <a:rPr lang="en"/>
              <a:t>huggingface</a:t>
            </a:r>
            <a:r>
              <a:rPr lang="en"/>
              <a:t> to finetune for this task. It is an </a:t>
            </a:r>
            <a:r>
              <a:rPr i="1" lang="en"/>
              <a:t>encoder-decoder</a:t>
            </a:r>
            <a:r>
              <a:rPr lang="en"/>
              <a:t> model, with </a:t>
            </a:r>
            <a:r>
              <a:rPr b="1" lang="en"/>
              <a:t>12 encoder</a:t>
            </a:r>
            <a:r>
              <a:rPr lang="en"/>
              <a:t> and </a:t>
            </a:r>
            <a:r>
              <a:rPr b="1" lang="en"/>
              <a:t>12 decoder</a:t>
            </a:r>
            <a:r>
              <a:rPr lang="en"/>
              <a:t> layers. It has </a:t>
            </a:r>
            <a:r>
              <a:rPr b="1" lang="en"/>
              <a:t>248M</a:t>
            </a:r>
            <a:r>
              <a:rPr lang="en"/>
              <a:t> parameters. </a:t>
            </a:r>
            <a:r>
              <a:rPr lang="en"/>
              <a:t>The LLM is already popular for the task of question-answering so this is a naturally progressive task for the model.</a:t>
            </a:r>
            <a:endParaRPr/>
          </a:p>
        </p:txBody>
      </p:sp>
      <p:sp>
        <p:nvSpPr>
          <p:cNvPr id="617" name="Google Shape;617;p31"/>
          <p:cNvSpPr txBox="1"/>
          <p:nvPr>
            <p:ph type="ctrTitle"/>
          </p:nvPr>
        </p:nvSpPr>
        <p:spPr>
          <a:xfrm>
            <a:off x="3143825" y="635225"/>
            <a:ext cx="26865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Used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