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9" r:id="rId9"/>
    <p:sldId id="264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90" d="100"/>
          <a:sy n="90" d="100"/>
        </p:scale>
        <p:origin x="7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99597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 smtClean="0"/>
              <a:t>[</a:t>
            </a:r>
            <a:r>
              <a:rPr lang="en-US" dirty="0" smtClean="0"/>
              <a:t>Data </a:t>
            </a:r>
            <a:r>
              <a:rPr lang="en-US" dirty="0" smtClean="0"/>
              <a:t>Analytics Team</a:t>
            </a:r>
            <a:r>
              <a:rPr dirty="0" smtClean="0"/>
              <a:t>] </a:t>
            </a:r>
            <a:r>
              <a:rPr dirty="0"/>
              <a:t>- </a:t>
            </a:r>
            <a:r>
              <a:rPr dirty="0" smtClean="0"/>
              <a:t>[</a:t>
            </a:r>
            <a:r>
              <a:rPr lang="en-US" dirty="0" err="1" smtClean="0"/>
              <a:t>M.Owais</a:t>
            </a:r>
            <a:r>
              <a:rPr dirty="0" smtClean="0"/>
              <a:t>], [</a:t>
            </a:r>
            <a:r>
              <a:rPr lang="en-US" dirty="0" smtClean="0"/>
              <a:t>Data Analyst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Top Customer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customers are top customers that are Females from NSW with wealth segment of Mass Customer and belong to age group of old adults, followed by male of same categories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901713"/>
            <a:ext cx="4134600" cy="236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 smtClean="0"/>
              <a:t>Outline of Problem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Sprocket Central is a company that specializes in high-quality bikes and cycling accessories.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Their marketing team is looking to boost business sales by analyzing the past datasets.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Using 3 datasets provided, the aim is to target the customers from top 1000 new customers that are more likely to contribute in value of the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100" b="1"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856957" y="1901713"/>
            <a:ext cx="3800704" cy="21744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>
              <a:lnSpc>
                <a:spcPct val="115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Content of Data Analysis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of transaction based on gender.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Bike related purchase over last 3 year based on gender.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 wise no of car owns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industry distribution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Wealth segment distribution by age group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Clean Up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591804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 smtClean="0"/>
              <a:t>Key </a:t>
            </a:r>
            <a:r>
              <a:rPr lang="en-US" sz="1200" b="1" dirty="0"/>
              <a:t>Issues for Data Quality Assessment.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Accuracy: Correct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Completeness: Data Fields with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Consistency: Values Free from Contradictions.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Currency: Values up to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Relevancy: Data Item with Value Meta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Validity: Data Containing with in Allowable Limits.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Uniqueness: Records that are Duplicated.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An in-depth analysis had already been shared via email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13" y="1659305"/>
            <a:ext cx="5197288" cy="31547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Cars Owned State and Gender Wise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591804"/>
            <a:ext cx="3044013" cy="138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No of cars owned by different genders of different state.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Here we can see that NSW has more female owned car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688732" y="1591804"/>
            <a:ext cx="4081945" cy="3338955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kQAAAHFCAYAAAAT5Oa6AAAAOXRFWHRTb2Z0d2FyZQBNYXRwbG90bGliIHZlcnNpb24zLjcuMSwgaHR0cHM6Ly9tYXRwbG90bGliLm9yZy/bCgiHAAAACXBIWXMAAA9hAAAPYQGoP6dpAABenElEQVR4nO3deVRU9f8/8OfILsvIIgwoAiaiBriHUImIiguaS1FRCGpmuUVqmlq5ZJqWS8ctMxVzCVvQrGwUF0wDFDHcc/uAS4KYwrCIoPD+/eGP+3UcQEFgwPt8nDPnMO/7mve87+XO8OSuCiGEABEREZGMNdD3AIiIiIj0jYGIiIiIZI+BiIiIiGSPgYiIiIhkj4GIiIiIZI+BiIiIiGSPgYiIiIhkj4GIiIiIZI+BiIiIiGSPgagGRUVFQaFQwNTUFJcuXdKZ3q1bN3h6euphZMCWLVvw7LPPwszMDAqFAikpKXoZR3VQKBSYOXNmjb9PREQEXF1dH/nee/bsQadOnWBubg6FQoFt27YBqD/L/Pbt25g5cybi4uKqrc/4+HjMnDkT2dnZVe5jx44dtfJ7fprFxcVBoVA88nc7c+ZMKBQK/Pfff7UzsId069YN3bp1k56npaVBoVAgKipKq668z9TSpUvRokULGBsbQ6FQPNF6V5OuXbuGmTNn1tnvgsdR3u+mPmIgqgWFhYX46KOP9D0MyY0bNxAWFoZnnnkGarUaCQkJaNmypb6HVWUJCQl466236sR7CyEQEhICIyMjbN++HQkJCfD3969Xy/z27duYNWtWtQeiWbNmPXEgmjVrVrWNieoPR0dHJCQkoF+/flJbeZ+plJQUjB8/HgEBAdi7dy8SEhJgaWmpx9GX79q1a5g1a1a9DkRPE0N9D0AOevfujc2bN2PSpElo27atvoeDc+fO4e7du3jzzTfh7++v17EIIXDnzh2YmZlVuY8uXbpU44ie7L2vXbuGW7duYdCgQQgMDJTa//rrr2pf5gUFBTA1NYVCoaiW/ojqKhMTE53PWnnfY6dOnQIAjBw5Es8991y1vP/t27fRsGHDaumLKqbX7zVBNWbdunUCgNi7d69o3LixCAoK0pru7+8vnn32Wa22goIC8eGHHwpXV1dhZGQknJycxOjRo0VWVtZjvecvv/wiunTpIszMzISFhYXo0aOHiI+Pl6aHh4cLAFoPf3//Cvu8evWqGDlypGjatKkwMjISjo6OYsiQISIjI0Ma84QJE0Tbtm2FlZWVsLa2Fl26dBHbtm3T6QuAGDNmjFi5cqVo1aqVMDIyEitXrhRCCLFixQrh7e0tzM3NhYWFhfDw8BBTp0595DwDEDNmzJCeP7jc33nnHWFraytsbGzEoEGDxL///vsYS/F+Hy1bthTGxsaiVatWYv369SI8PFy4uLiU+94zZszQWbYuLi6PXOZJSUmif//+wtraWpiYmIh27dqJLVu26IwHgNi5c6cYNmyYsLOzEwBEQUGBEEKI6Oho0aVLF9GwYUNhbm4uevXqJY4eParVR3h4uDA3Nxfnz58Xffr0Eebm5qJp06ZiwoQJ4s6dO0IIIVJTU3XGCkCEh4eXu6yKi4vFp59+Klq2bClMTU2FUqkUXl5eYsmSJeUuFwBi37590th79uwpVCqVMDU1Fa1atRJTpkwReXl5WmMvq4/U1FQhhBAlJSVi+fLlom3btsLU1FQ0atRIDBkyRFy8eFFrrEePHhX9+vUTjRs3FsbGxsLR0VH07dtXXLlypdz5K7VmzRrh7e0tTExMhLW1tRg4cKA4ffq0NP23334TAMThw4eltp9++kkAEH379tXqy8vLSwwePFh6Xvq5+O6770SrVq2EmZmZ8Pb2Fr/++qvOOM6dOydef/11aR5atWolli1bplN35swZERQUJMzMzIStra0YNWqU2L59u9ayL0/p7+zo0aNi0KBBwtLSUlhZWYk33nhDZGZmSnXDhw8X1tbWIj8/X6ePgIAA0aZNmwrfp6SkRMyfP180a9ZMmJiYiPbt24sdO3YIf39/rc9I6Xq5bt06IUT532P+/v4VrruxsbGie/fuwtLSUpiZmQk/Pz+xe/fuMuc9OTlZDBkyRDRq1EioVCppvI+znpV+tx8+fFi88MILwszMTLi5uYl58+aJ4uJiIYQQ+/btK3OdfvC7rCwHDhwQXbp0ESYmJsLJyUl89NFHYvXq1Vqfh1LV9b1Q6t9//xWvvPKKsLCwEFZWViIkJEQkJCRo/W5KPen3WmZmpvR3x9jYWNjZ2Qk/Pz8RGxtb4fJ5EgxENaj0l52UlCS++uorAUDs2bNHmv5wICopKRFBQUHC0NBQfPzxx2LXrl3iyy+/FObm5qJ9+/Y6K+fDNm3aJACIXr16iW3btoktW7aIjh07CmNjY3HgwAEhhBAXLlwQy5cvFwDE3LlzRUJCgjh16lS5fV69elU4OjoKOzs7sWjRIrF7926xZcsWMXz4cHHmzBkhhBDZ2dkiIiJCbNiwQezdu1eo1WoxadIk0aBBA7F+/Xqt/gCIJk2aCG9vb7F582axd+9ecfLkSfH9998LAGLcuHFi165dYvfu3eLrr78W48ePf+RyLi8QNW/eXIwbN07s3LlTfPvtt8La2loEBAQ8sr/S17/00kvi119/FRs3bhQtWrQQzs7OFQaiK1euiJiYGGk+EhISxNGjRytc5nv37hXGxsbixRdfFFu2bBFqtVpERETofMGUjqlJkybi7bffFn/88Yf46aefxL1798Rnn30mFAqFGD58uPjtt99ETEyM8PX1Febm5lq/2/DwcGFsbCxat24tvvzyS7F7927xySefCIVCIWbNmiWEEOLOnTtCrVYLAGLEiBEiISFBJCQkiAsXLpS7vObNmycMDAzEjBkzxJ49e4RarRZLliwRM2fOlJbLuHHjBAARExMj9anRaIQQQnz66adi8eLF4vfffxdxcXHi66+/Fm5ublq/qwsXLoiXX35ZAJBen5CQIH0mRo4cKYyMjMTEiROFWq0WmzdvFq1atRIODg5ScM/LyxO2traiU6dO4ocffhD79+8XW7ZsEe+8845WsCnL3LlzBQDx+uuvi99//1189913onnz5kKpVIpz584JIYTIzc0VRkZGYu7cudLr3nnnHWFmZibMzc1FUVGREEKI69evC4VCIVasWKG1Hrm6uornnntO/PDDD2LHjh2iW7duwtDQUOuP7alTp6TA+d1334ldu3aJiRMnigYNGkjLWwghMjIyhL29vWjSpIlYt26d2LFjh3jjjTdEs2bNKhWIXFxcxAcffCB27twpFi1aJH0Xlc7LsWPHBACxevVqrdefOnVKABDLly9/rPcZMWKE+OOPP8Q333wjmjRpIlQqVYWBqLzP1KlTp8RHH30k1T647m7YsEEoFAoxcOBAERMTI3799VcRHBwsDAwMtELRg/M+ZcoUERsbK/1z9zjrmRD3v9ttbW2Fu7u7+Prrr0VsbKwYPXq0ACB9J2o0Gulz/dFHH0nrdEXh/NixY8LU1FR4e3uL6OhosX37dtG3b1/h6uqqE4iq83tBCCFu374tWrduLZRKpVi6dKnYuXOnGD9+vLROPfh9VR3fa0FBQaJx48bim2++EXFxcWLbtm3ik08+EdHR0RWuU0+CgagGPRiICgsLRfPmzUWnTp1ESUmJEEI3EJX+IVqwYIFWP1u2bBEAxDfffFPuexUXFwsnJyfh5eUl/QcixP0vaXt7e+Hn5ye1lf5n8uOPPz5yHoYPHy6MjIwe+QfjQffu3RN3794VI0aMEO3bt9eaBkAolUpx69YtrfaxY8eKRo0aPfZ7PNxnWYFo9OjRWnULFiwQAER6enq5fZUuxw4dOki/JyGESEtLE0ZGRhUGIiH+74v7iy++0Korb5m3atVKtG/fXty9e1erPTg4WDg6Okq/y9J5Gjp0qFbd5cuXhaGhoRg3bpxWe25urlCpVCIkJERqK/2v+ocfftCq7du3r/Dw8JCe37hx47H+U31wrO3atauw5osvvijzP9iHlZSUiLt374r9+/cLAOLYsWPStDFjxoiyNmqX/oe6cOFCrfYrV64IMzMzMXnyZCGEEEeOHBEAytxyWZGsrCxhZmams5Xn8uXLwsTERISGhkptL7zwgujevbv0vEWLFuKDDz4QDRo0EPv37xdC/N8/LqVBSoj765GDg4PIycmR2jIyMkSDBg3EvHnzpLagoCDRtGlTKUyWGjt2rDA1NZU+V1OmTBEKhUKkpKRo1fXs2bNSgej999/Xai8d+8aNG6U2f39/nd//u+++K6ysrERubm6575GVlSVMTU3FoEGDtNr/+usvna2oDwciIcr/TD34vVsqPz9f2NjYiP79+2vVFhcXi7Zt24rnnntOZ94/+eQTrdrHXc9KlwkAcejQIa3aNm3aaO0pSEpKKnPrSnleeeUVYW5uLm7cuKE1D23atNH6fNXE98LKlSsFAPHLL79o1Y0cOVJnHp70e00IISwsLERkZORjLJXqw4Oqa4mxsTHmzJmDI0eO4IcffiizZu/evQDun830oFdeeQXm5ubYs2dPuf2fPXsW165dQ1hYGBo0+L9fq4WFBYYMGYLExETcvn270uP+448/EBAQgNatW1dY9+OPP+L555+HhYUFDA0NYWRkhDVr1uDMmTM6td27d4e1tbVW23PPPYfs7Gy8/vrr+OWXX6rl7JYBAwZoPff29gaAMs/4K1W6HENDQ7X2Ybu4uMDPz++Jx/SgCxcu4J9//sEbb7wBALh375706Nu3L9LT03H27Fmt1wwZMkTr+c6dO3Hv3j0MHTpU6/Wmpqbw9/fXOTBaoVCgf//+Wm3e3t4VLpNHee6553Ds2DGMHj0aO3fuRE5OTqVe/7///Q+hoaFQqVQwMDCAkZGRdExIWevPw3777TcoFAq8+eabWstApVKhbdu20jJo0aIFrK2tMWXKFHz99dc4ffr0Y40vISEBBQUFOp9LZ2dndO/eXetzGRgYiL/++gsFBQW4dOkSLly4gNdeew3t2rVDbGwsAGD37t1o1qwZ3N3dtfoLCAjQOvjXwcEB9vb20u/mzp072LNnDwYNGoSGDRvqrC937txBYmIiAGDfvn149tlndY5ZDA0Nfax5LlW6bpYKCQmBoaEh9u3bJ7W99957SElJwV9//QUAyMnJwYYNGxAeHg4LC4ty+05ISMCdO3d03sPPzw8uLi6VGuejxMfH49atWwgPD9dabiUlJejduzeSkpKQn5+v9ZqHP2uPu56VUqlUOscwPelnbf/+/ejevTvs7OyktgYNGiAkJESrria+F/bt2wdLS0ud79WH16nq+F4D7n+vREVFYc6cOUhMTMTdu3cfsXSeHANRLXrttdfQoUMHTJ8+vcxf7s2bN2FoaIjGjRtrtSsUCqhUKty8ebPcvkunOTo66kxzcnJCSUkJsrKyKj3mGzduoGnTphXWxMTEICQkBE2aNMHGjRuRkJCApKQkDB8+HHfu3NGpL2uMYWFhWLt2LS5duoQhQ4bA3t4ePj4+0h+RqrC1tdV6bmJiAuD+QXvlKV2OKpVKZ1pZbU/i+vXrAIBJkybByMhI6zF69GgA0AmGDy+70j46d+6s08eWLVt0Xt+wYUOYmppqtZmYmJT5e3pcU6dOxZdffonExET06dMHtra2CAwMxJEjRx752ry8PLz44os4dOgQ5syZg7i4OCQlJSEmJgZAxb+rUtevX4cQAg4ODjrLIDExUVoGSqUS+/fvR7t27TBt2jQ8++yzcHJywowZMyr8sn3UZ+vBz2WPHj1QWFiIgwcPIjY2FnZ2dmjfvj169OiB3bt3A7h/WYYePXro9PXw+grc/92ULoObN2/i3r17WLp0qc589u3bF8D/rS83b96slnX44XpDQ0PY2tpqzfNLL70EV1dXLF++HMD9y43k5+djzJgxFfatj8/ayy+/rLPs5s+fDyEEbt26pfWasj5rj7OelXrU77Mqbt68CQcHB532h9tq4nuhvPd++HdVHd9rwP1LKoSHh+Pbb7+Fr68vbGxsMHToUGRkZOjUVheeZVaLFAoF5s+fj549e+Kbb77RmW5ra4t79+7hxo0bWqFICIGMjAx07ty53L5LP3zp6ek6065du4YGDRrobJV5HI0bN8bVq1crrNm4cSPc3NywZcsWra0qhYWFZdaXd/bAsGHDMGzYMOTn5+PPP//EjBkzEBwcjHPnzlX7f4zlKV2OZX3oqvuDWPpf3tSpUzF48OAyazw8PLSeP7zsSvv46aefam0ZPczQ0BATJkzAhAkTkJ2djd27d2PatGkICgrClStXKjw7Z+/evbh27Rri4uK0zhSqzOn5dnZ2UCgUOHDggBR6H/Rgm5eXF6KjoyGEwPHjxxEVFYXZs2fDzMwMH374YZn9P+qz9eB/6z4+PrCwsMDu3buRlpaGwMBAKBQKBAYGYuHChUhKSsLly5fLDESPYm1tDQMDA4SFhZUbNtzc3KQxV8c6nJGRgSZNmkjP7927h5s3b2r9sW/QoAHGjBmDadOmYeHChVixYgUCAwN11t2HPeqz9vA1v55E6e9o6dKl5Z6V+vAf+7I+a4+7ntUUW1tbKXA86OFlWBPfC7a2tjh8+PBjv/eTfK+V9rNkyRIsWbIEly9fxvbt2/Hhhx8iMzMTarW6qrNRIQaiWtajRw/07NkTs2fPhrOzs9a0wMBALFiwABs3bsT7778vtf/888/Iz8/XOo37YR4eHmjSpIl0en/pCpafn4+ff/4Zvr6+VTpttE+fPtiwYQPOnj1b7hecQqGQLoBWKiMjA7/88kul3w8AzM3N0adPHxQVFWHgwIE4depUrf2x9/DwgKOjI77//ntMmDBBmqdLly4hPj4eTk5O1fpe7u7uOHbsGObOnVulPoKCgmBoaIiLFy+Wudm5Kh5nS1p5GjVqhJdffhn//vsvIiMjkZaWhjZt2pTbZ+nyffiPyapVqyoc14OXaQgODsbnn3+Of//9V2fXQXkUCgXatm2LxYsXIyoqCkePHi231tfXF2ZmZti4cSNeeeUVqf3q1avYu3cvXn75ZanNyMgIXbt2RWxsLK5cuYLPP/8cAPDiiy/C0NAQH330kRSQKqthw4YICAjA33//DW9vbxgbG5dbGxAQgAULFuDYsWNau802b95cqffctGkTOnbsKD3/4YcfcO/ePa2LJgLAW2+9hZkzZ+KNN97A2bNnMX/+/Ef23aVLF5iammLTpk1a6258fDwuXbpUrYHo+eefR6NGjXD69GmMHTu2Sn1UZT17lMp+1vz9/bFjxw78999/UvAoKSnBjz/+qFVXE98LAQEB+OGHH7B9+3at3WYPr1PV8b32sGbNmmHs2LHYs2ePtGu2JjAQ6cH8+fPRsWNHZGZm4tlnn5Xae/bsiaCgIEyZMgU5OTl4/vnncfz4ccyYMQPt27dHWFhYuX02aNAACxYswBtvvIHg4GCMGjUKhYWF+OKLL5CdnS19MVfW7Nmz8ccff6Br166YNm0avLy8kJ2dDbVajQkTJqBVq1YIDg5GTEwMRo8ejZdffhlXrlzBp59+CkdHR5w/f/6x3mfkyJEwMzPD888/D0dHR2RkZGDevHlQKpUVbhmrbg0aNMCnn36Kt956C4MGDcLIkSORnZ2NmTNnVvtmfOD+H/4+ffogKCgIERERaNKkCW7duoUzZ87g6NGjOl90D3N1dcXs2bMxffp0/O9//0Pv3r1hbW2N69ev4/DhwzA3N6/0xQwtLS3h4uKCX375BYGBgbCxsYGdnV25f6D69+8PT09PdOrUCY0bN8alS5ewZMkSuLi4SMfJeHl5AQC++uorhIeHw8jICB4eHvDz84O1tTXeeecdzJgxA0ZGRti0aROOHTum8z6lfcyfPx99+vSBgYEBvL298fzzz+Ptt9/GsGHDcOTIEXTt2hXm5uZIT0/HwYMH4eXlhXfffRe//fYbVqxYgYEDB6J58+YQQiAmJgbZ2dno2bNnucujUaNG+PjjjzFt2jQMHToUr7/+Om7evIlZs2bB1NQUM2bM0KoPDAzExIkTAUDaEmRmZgY/Pz/s2rUL3t7esLe3r9TvpNRXX32FF154AS+++CLeffdduLq6Ijc3FxcuXMCvv/4qHYcYGRmJtWvXol+/fpgzZw4cHBywadMm/PPPP5V6v5iYGBgaGqJnz544deoUPv74Y7Rt21YnEDRq1AhDhw7FypUr4eLionM8Slmsra0xadIkzJkzB2+99RZeeeUVXLlypUY+axYWFli6dCnCw8Nx69YtvPzyy7C3t8eNGzdw7Ngx3LhxAytXrqywj8ddzyrjmWeegZmZGTZt2oTWrVvDwsICTk5O5f7jNX36dPz6668IDAzE9OnTYWZmhq+//lo6/qn0+NGa+F4YOnQoFi9ejKFDh+Kzzz6Du7s7duzYgZ07d+rUPun3mkajQUBAAEJDQ9GqVStYWloiKSkJarW63K1O1aJWD+GWmbLOdigVGhoqAJR5HaIpU6YIFxcX6Zo/77777mNfh2jbtm3Cx8dHmJqaCnNzcxEYGCj++usvrZrKnGUmxP2zKIYPHy5UKpV0baSQkBBx/fp1qebzzz8Xrq6uwsTERLRu3VqsXr1aOlvjQfj/11t52Pr160VAQIBwcHAQxsbG0nscP378keNDOWeZPbzcS+f7UWfYCCHEt99+K9zd3YWxsbFo2bKlWLt27SOvQyRE5c8yE+L+qbQhISHC3t5eGBkZCZVKJbp37y6+/vrrR85TqW3btomAgABhZWUlTExMhIuLi3j55Ze1Ticuvd7Iw8r6Pe3evVu0b99emJiY6FzL5WELFy4Ufn5+ws7OThgbG4tmzZqJESNGiLS0NK26qVOnCicnJ9GgQQOt30N8fLzw9fUVDRs2FI0bNxZvvfWWOHr0qM6ZK4WFheKtt94SjRs3FgqFQuestbVr1wofHx9hbm4uzMzMxDPPPCOGDh0qjhw5IoQQ4p9//hGvv/66eOaZZ4SZmZlQKpXiueeeE1FRUeXO24O+/fZb4e3tLYyNjYVSqRQvvfRSmZesKD0V3d3dXav9s88+EwDEhAkTdF5T3uei9DpWD0pNTRXDhw8XTZo0EUZGRqJx48bCz89PzJkzR6vu9OnTomfPnsLU1FTY2NiIESNGiF9++aVSZ5klJyeL/v37CwsLC2FpaSlef/11rc/9g+Li4gQA8fnnn1fY94NKSkrEvHnzhLOzszA2NpauvfSo6xAJUbmzzErt379f9OvXT9jY2AgjIyPRpEkT0a9fP60+Suf9wTO5HvSo9UyIsq8xJ4Qo8zvk+++/l67J9vD3SVkOHDggfHx8hImJiVCpVOKDDz4Q8+fPFwBEdna2Vm11fy9cvXpVDBkyRFofhgwZIuLj48s8U+5Jvtfu3Lkj3nnnHeHt7S2srKyEmZmZ8PDwEDNmzCjzmlfVRSGEEDUXt4iISA4mTpyIlStX4sqVK2UeUEw1p1evXkhLS8O5c+f0PZR6jbvMiIioyhITE3Hu3DmsWLECo0aNYhiqYRMmTED79u3h7OyMW7duYdOmTYiNjcWaNWv0PbR6j4GIiIiqrPSEjeDgYMyZM0ffw3nqFRcX45NPPkFGRgYUCgXatGmDDRs24M0339T30Oo97jIjIiIi2eOFGYmIiEj2GIiIiIhI9hiIiIiISPZ4UPVjKikpwbVr12BpaVnurSeIiIiobhFCIDc3F05OTlo3P38YA9Fjunbtms6tNoiIiKh+uHLlSoU3K2cgekyWlpYA7i9QKysrPY+GiIiIHkdOTg6cnZ2lv+PlqTOBaN68eZg2bRree+89LFmyBMD9zVyzZs3CN998g6ysLPj4+GD58uVa9/8qLCzEpEmT8P3336OgoACBgYFYsWKFVgrMysrC+PHjsX37dgDAgAEDsHTpUjRq1Oixx1e6m8zKyoqBiIiIqJ551OEudeKg6qSkJHzzzTfw9vbWal+wYAEWLVqEZcuWISkpCSqVCj179kRubq5UExkZia1btyI6OhoHDx5EXl4egoODUVxcLNWEhoYiJSUFarUaarUaKSkpFd4olYiIiGSmxu6S9phyc3OFu7u7iI2NFf7+/uK9994TQty/6Z9KpdK6UeCdO3eEUqmUbg6XnZ0tjIyMRHR0tFTz77//igYNGgi1Wi2EuH+DQwAiMTFRqklISBAAxD///PPY49RoNAKA0Gg0TzK7REREVIse9++33rcQjRkzBv369UOPHj202lNTU5GRkYFevXpJbSYmJvD390d8fDwAIDk5GXfv3tWqcXJygqenp1STkJAApVIJHx8fqaZLly5QKpVSTVkKCwuRk5Oj9SAiIqKnk16PIYqOjsbRo0eRlJSkMy0jIwMA4ODgoNXu4OCAS5cuSTXGxsawtrbWqSl9fUZGBuzt7XX6t7e3l2rKMm/ePMyaNatyM0RERLWupKQERUVF+h4G6YmRkREMDAyeuB+9BaIrV67gvffew65du2Bqalpu3cMHQQkhHnlg1MM1ZdU/qp+pU6diwoQJ0vPSo9SJiKjuKCoqQmpqKkpKSvQ9FNKjRo0aQaVSPdF1AvUWiJKTk5GZmYmOHTtKbcXFxfjzzz+xbNkynD17FsD9LTyOjo5STWZmprTVSKVSoaioCFlZWVpbiTIzM+Hn5yfVXL9+Xef9b9y4obP16UEmJiYwMTF5spkkIqIaI4RAeno6DAwM4OzsXOFF9+jpJITA7du3kZmZCQBaeaGy9BaIAgMDceLECa22YcOGoVWrVpgyZQqaN28OlUqF2NhYtG/fHsD9/wT279+P+fPnAwA6duwIIyMjxMbGIiQkBACQnp6OkydPYsGCBQAAX19faDQaHD58GM899xwA4NChQ9BoNFJoIiKi+ufevXu4ffs2nJyc0LBhQ30Ph/TEzMwMwP2NIfb29lXefaa3QGRpaQlPT0+tNnNzc9ja2krtkZGRmDt3Ltzd3eHu7o65c+eiYcOGCA0NBQAolUqMGDECEydOhK2tLWxsbDBp0iR4eXlJB2m3bt0avXv3xsiRI7Fq1SoAwNtvv43g4GB4eHjU4hwTEVF1Kr28irGxsZ5HQvpWGojv3r1b/wLR45g8eTIKCgowevRo6cKMu3bt0rra5OLFi2FoaIiQkBDpwoxRUVFaC2TTpk0YP368dDbagAEDsGzZslqfHyIiqn68vyRVxzqgEEKIahjLUy8nJwdKpRIajYZXqiYiqgPu3LmD1NRUuLm5VXhyDj39KloXHvfvN49AIyIikjlXV1fptllyVad3mREREVVWTk7uo4uqkZVVxTcNfVhERATWr1+v037+/Hm0aNGiuoZFlcRAREREVMt69+6NdevWabU1btxYT6MhgLvMiIiIap2JiQlUKpXWw8DAAL/++is6duwIU1NTNG/eHLNmzcK9e/ek1ykUCqxatQrBwcFo2LAhWrdujYSEBFy4cAHdunWDubk5fH19cfHiRek1Fy9exEsvvQQHBwdYWFigc+fO2L17d4Xj02g0ePvtt2Fvbw8rKyt0794dx44dq7HlURcwEBEREdUBO3fuxJtvvonx48fj9OnTWLVqFaKiovDZZ59p1X366acYOnQoUlJS0KpVK4SGhmLUqFGYOnUqjhw5AgAYO3asVJ+Xl4e+ffti9+7d+PvvvxEUFIT+/fvj8uXLZY5DCIF+/fohIyMDO3bsQHJyMjp06IDAwEDcunWr5haAnnGXWS2q7f3aT6qy+8WJiOjx/Pbbb7CwsJCe9+nTB9evX8eHH36I8PBwAEDz5s3x6aefYvLkyZgxY4ZUO2zYMOlixFOmTIGvry8+/vhjBAUFAQDee+89DBs2TKpv27Yt2rZtKz2fM2cOtm7diu3bt2sFp1L79u3DiRMnkJmZKd2x4csvv8S2bdvw008/4e23367GJVF3MBARERHVsoCAAKxcuVJ6bm5ujhYtWiApKUlri1BxcTHu3LmD27dvSxcf9Pb2lqaX3oLKy8tLq+3OnTvIycmBlZUV8vPzMWvWLPz222+4du0a7t27h4KCgnK3ECUnJyMvLw+2trZa7QUFBVq74p42DERERES1rDQAPaikpASzZs3C4MGDdeofvLaOkZGR9HPpBQnLaiu94e0HH3yAnTt34ssvv0SLFi1gZmaGl19+GUVFRWWOraSkBI6OjoiLi9OZ1qhRo8ebwXqIgYiIiKgO6NChA86ePVvtp94fOHAAERERGDRoEID7xxSlpaVVOI6MjAwYGhrC1dW1WsdSlzEQERER1QGffPIJgoOD4ezsjFdeeQUNGjTA8ePHceLECcyZM6fK/bZo0QIxMTHo378/FAoFPv74Y2nrUVl69OgBX19fDBw4EPPnz4eHhweuXbuGHTt2YODAgejUqVOVx1KX8SwzIiKiOiAoKAi//fYbYmNj0blzZ3Tp0gWLFi2Ci4vLE/W7ePFiWFtbw8/PD/3790dQUBA6dOhQbr1CocCOHTvQtWtXDB8+HC1btsRrr72GtLQ06ZilpxHvZfaYquNeZjzLjIio+vBeZlSK9zIjIiIiqgYMRERERCR7DEREREQkewxEREREJHsMRERERCR7DEREREQkewxEREREJHsMRERERCR7DEREREQkewxERERE9VRaWhoUCgVSUlL0PZR6jzd3JSKip8r8+Zm1+n5TpthXqj4iIgLr16/HqFGj8PXXX2tNGz16NFauXInw8HBERUVV4yjpUbiFiIiIqJY5OzsjOjoaBQUFUtudO3fw/fffo1mzZnocmXwxEBEREdWyDh06oFmzZoiJiZHaYmJi4OzsjPbt20ttarUaL7zwAho1agRbW1sEBwfj4sWLFfZ9+vRp9O3bFxYWFnBwcEBYWBj++++/GpuXpwUDERERkR4MGzYM69atk56vXbsWw4cP16rJz8/HhAkTkJSUhD179qBBgwYYNGgQSkpKyuwzPT0d/v7+aNeuHY4cOQK1Wo3r168jJCSkRuflacBjiIiIiPQgLCwMU6dOlQ6M/uuvvxAdHY24uDipZsiQIVqvWbNmDezt7XH69Gl4enrq9Lly5Up06NABc+fOldrWrl0LZ2dnnDt3Di1btqyx+anvGIiIiIj0wM7ODv369cP69eshhEC/fv1gZ2enVXPx4kV8/PHHSExMxH///SdtGbp8+XKZgSg5ORn79u2DhYWFzrSLFy8yEFWAgYiIiEhPhg8fjrFjxwIAli9frjO9f//+cHZ2xurVq+Hk5ISSkhJ4enqiqKiozP5KSkrQv39/zJ8/X2eao6Nj9Q7+KcNAREREpCe9e/eWwk1QUJDWtJs3b+LMmTNYtWoVXnzxRQDAwYMHK+yvQ4cO+Pnnn+Hq6gpDQ/6JrwweVE1ERKQnBgYGOHPmDM6cOQMDAwOtadbW1rC1tcU333yDCxcuYO/evZgwYUKF/Y0ZMwa3bt3C66+/jsOHD+N///sfdu3aheHDh6O4uLgmZ6XeYyAiIiLSIysrK1hZWem0N2jQANHR0UhOToanpyfef/99fPHFFxX25eTkhL/++gvFxcUICgqCp6cn3nvvPSiVSjRowD/5FVEIIYS+B1Ef5OTkQKlUQqPRlLniPl4fudU8qpplZWWp7yEQEZXrzp07SE1NhZubG0xNTfU9HNKjitaFx/37zR2MVK7avvz9k6rs5fOJiIhK6XX72cqVK+Ht7S1tLvT19cUff/whTY+IiIBCodB6dOnSRauPwsJCjBs3DnZ2djA3N8eAAQNw9epVrZqsrCyEhYVBqVRCqVQiLCwM2dnZtTGLREREVA/oNRA1bdoUn3/+OY4cOYIjR46ge/fueOmll3Dq1Cmppnfv3khPT5ceO3bs0OojMjISW7duRXR0NA4ePIi8vDwEBwdrHTwWGhqKlJQUqNVqqNVqpKSkICwsrNbmk4iIiOo2ve4y69+/v9bzzz77DCtXrkRiYiKeffZZAICJiQlUKlWZr9doNFizZg02bNiAHj16AAA2btwIZ2dn7N69G0FBQThz5gzUajUSExPh4+MDAFi9ejV8fX1x9uxZeHh41OAcEhERUX1QZw45Ly4uRnR0NPLz8+Hr6yu1x8XFwd7eHi1btsTIkSORmfl/x7UkJyfj7t276NWrl9Tm5OQET09PxMfHAwASEhKgVCqlMAQAXbp0gVKplGrKUlhYiJycHK0HERERPZ30HohOnDgBCwsLmJiY4J133sHWrVvRpk0bAECfPn2wadMm7N27FwsXLkRSUhK6d++OwsJCAEBGRgaMjY1hbW2t1aeDgwMyMjKkGnt73YNt7e3tpZqyzJs3TzrmSKlUwtnZubpmmYiIiOoYvZ9l5uHhgZSUFGRnZ+Pnn39GeHg49u/fjzZt2uDVV1+V6jw9PdGpUye4uLjg999/x+DBg8vtUwgBhUIhPX/w5/JqHjZ16lStC2Dl5OQwFBERET2l9B6IjI2N0aJFCwBAp06dkJSUhK+++gqrVq3SqXV0dISLiwvOnz8PAFCpVCgqKkJWVpbWVqLMzEz4+flJNdevX9fp68aNG3BwcCh3XCYmJjAxMXmieSMiIqL6Qe+7zB4mhJB2iT3s5s2buHLlinSDuo4dO8LIyAixsbFSTXp6Ok6ePCkFIl9fX2g0Ghw+fFiqOXToEDQajVRDRERE8qbXQDRt2jQcOHAAaWlpOHHiBKZPn464uDi88cYbyMvLw6RJk5CQkIC0tDTExcWhf//+sLOzw6BBgwAASqUSI0aMwMSJE7Fnzx78/fffePPNN+Hl5SWddda6dWv07t0bI0eORGJiIhITEzFy5EgEBwfzDDMiIqIqioiIwMCBA6XnQgi8/fbbsLGxgUKhQEpKCrp164bIyMgnep+oqCg0atToifp4HHrdZXb9+nWEhYUhPT0dSqUS3t7eUKvV6NmzJwoKCnDixAl89913yM7OhqOjIwICArBlyxZYWv7fLSUWL14MQ0NDhISEoKCgAIGBgYiKitK6Sd6mTZswfvx46Wy0AQMGYNmyZbU+v0REVPPc3NJq9f1SU10rVd+tWze0a9cOS5Ys0Wrftm0bBg0ahPpyR62vvvpKa6xqtRpRUVGIi4tD8+bNYWdnh5iYGBgZGelxlI9Pr4FozZo15U4zMzPDzp07H9mHqakpli5diqVLl5ZbY2Njg40bN1ZpjERERKRLqVRqPb948SIcHR21DkexsbGp7WFVWZ07hoiIiEjuZs6ciXbt2mHDhg1wdXWFUqnEa6+9htzc/7tJ+E8//QQvLy+YmZnB1tYWPXr0QH5+PoD/2501a9Ys2Nvbw8rKCqNGjUJRUZH0eiEEFixYgObNm8PMzAxt27bFTz/9pDWOU6dOoV+/frCysoKlpSVefPFFXLx4Ues9Sn8eN24cLl++DIVCAVdXVwDQ2WVWVFSEyZMno0mTJjA3N4ePjw/i4uK03jMqKgrNmjVDw4YNMWjQINy8ebOalmrF9H6WGREREem6ePEitm3bht9++w1ZWVkICQnB559/js8++wzp6el4/fXXsWDBAgwaNAi5ubk4cOCA1i6sPXv2wNTUFPv27UNaWhqGDRsGOzs7fPbZZwCAjz76CDExMVi5ciXc3d3x559/4s0330Tjxo3h7++Pf//9F127dkW3bt2wd+9eWFlZ4a+//sK9e/d0xvrVV1/hmWeewTfffIOkpCStw1YeNGzYMKSlpSE6OhpOTk7YunUrevfujRMnTsDd3R2HDh3C8OHDMXfuXAwePBhqtRozZsyomQX8EAYiIiKiOqikpARRUVHScbNhYWHYs2ePFIju3buHwYMHw8XFBQDg5eWl9XpjY2OsXbsWDRs2xLPPPovZs2fjgw8+wKeffoqCggIsWrQIe/fule4O0bx5cxw8eBCrVq2Cv78/li9fDqVSiejoaOk4oJYtW5Y5VqVSCUtLSxgYGJR7u62LFy/i+++/x9WrV+Hk5AQAmDRpEtRqNdatW4e5c+fiq6++QlBQED788EPp/eLj46FWq59waT4aAxEREVEd5OrqqnUSkaOjo3T7qrZt2yIwMBBeXl4ICgpCr1698PLLL2tdk69t27Zo2LCh9NzX1xd5eXm4cuUKMjMzcefOHfTs2VPrPYuKitC+fXsAQEpKCl588cVqOyj66NGjEELohKrCwkLY2toCAM6cOSOdSf7guBmIiIiInjJWVlbQaDQ67dnZ2bCyspKePxxEFAoFSkpKAAAGBgaIjY1FfHw8du3ahaVLl2L69Ok4dOgQ3NzcKnz/B/v5/fff0aRJE63ppRclNjMzq/zMVaCkpAQGBgZITk7W2aVmYWEBAHo9w46BiIiIqBa1atUKf/zxh057UlJSpa6Pp1Ao8Pzzz+P555/HJ598AhcXF2zdulW67dSxY8dQUFAgBZvExERYWFigadOmsLa2homJCS5fvgx/f/8y+/f29sb69etx9+7datlK1L59exQXFyMzMxMvvvhimTVt2rRBYmKiVtvDz2sKzzIjIiKqRaNHj8bFixcxZswYHDt2DOfOncPy5cuxZs0afPDBB4/Vx6FDhzB37lwcOXIEly9fRkxMDG7cuIHWrVtLNUVFRRgxYgROnz6NP/74AzNmzMDYsWPRoEEDWFpaYtKkSXj//fexfv16XLx4EX///TeWL1+O9evXAwDGjh2LnJwcvPbaazhy5AjOnz+PDRs24OzZs1Wa75YtW+KNN97A0KFDERMTg9TUVCQlJWH+/PnYsWMHAGD8+PFQq9VYsGABzp07h2XLltXK7jKAgYiIiKhWubq64sCBA7h48SJ69eqFzp07IyoqClFRUXjllVceqw8rKyv8+eef6Nu3L1q2bImPPvoICxcuRJ8+faSawMBAuLu7o2vXrggJCUH//v0xc+ZMafqnn36KTz75BPPmzUPr1q0RFBSEX3/9VdrlZmtri7179yIvLw/+/v7o2LEjVq9e/URbi9atW4ehQ4di4sSJ8PDwwIABA3Do0CHp5uldunTBt99+i6VLl6Jdu3bYtWsXPvrooyq/X2UoRH25JKae5eTkQKlUQqPRaO3jrVwfuY8uqkNWrizQ9xAqZcoUe30PgYhq0Z07d5Camgo3NzeYmprqezh1SkREBLKzs7Ft2zZ9D6VWVLQuPO7fb24hIiIiItljICIiIiLZ41lmRERET5moqCh9D6He4RYiIiIikj0GIiIiqtd4bhBVxzrAQERERPVS6dWOH7yDO8nT7du3Aehe3bsyeAwRERHVS4aGhmjYsCFu3LgBIyMjNGjA//HlRgiB27dvIzMzE40aNdK5JUhlMBAREVG9pFAo4OjoiNTUVFy6dEnfwyE9atSoEVQq1RP1wUBERET1lrGxMdzd3bnbTMaMjIyeaMtQKQYiIiKq1xo0aMArVdMT4w5XIiIikj0GIiIiIpI9BiIiIiKSPQYiIiIikj0GIiIiIpI9BiIiIiKSPQYiIiIikj0GIiIiIpI9BiIiIiKSPQYiIiIikj0GIiIiIpI9BiIiIiKSPQYiIiIikj0GIiIiIpI9BiIiIiKSPQYiIiIikj29BqKVK1fC29sbVlZWsLKygq+vL/744w9puhACM2fOhJOTE8zMzNCtWzecOnVKq4/CwkKMGzcOdnZ2MDc3x4ABA3D16lWtmqysLISFhUGpVEKpVCIsLAzZ2dm1MYtERERUD+g1EDVt2hSff/45jhw5giNHjqB79+546aWXpNCzYMECLFq0CMuWLUNSUhJUKhV69uyJ3NxcqY/IyEhs3boV0dHROHjwIPLy8hAcHIzi4mKpJjQ0FCkpKVCr1VCr1UhJSUFYWFitzy8RERHVTQohhND3IB5kY2ODL774AsOHD4eTkxMiIyMxZcoUAPe3Bjk4OGD+/PkYNWoUNBoNGjdujA0bNuDVV18FAFy7dg3Ozs7YsWMHgoKCcObMGbRp0waJiYnw8fEBACQmJsLX1xf//PMPPDw8HmtcOTk5UCqV0Gg0sLKyqtK85eTkPrqoDlm5skDfQ6iUKVPs9T0EIiKqYx7373edOYaouLgY0dHRyM/Ph6+vL1JTU5GRkYFevXpJNSYmJvD390d8fDwAIDk5GXfv3tWqcXJygqenp1STkJAApVIphSEA6NKlC5RKpVRTlsLCQuTk5Gg9iIiI6Omk90B04sQJWFhYwMTEBO+88w62bt2KNm3aICMjAwDg4OCgVe/g4CBNy8jIgLGxMaytrSussbfX3XJgb28v1ZRl3rx50jFHSqUSzs7OTzSfREREVHfpPRB5eHggJSUFiYmJePfddxEeHo7Tp09L0xUKhVa9EEKn7WEP15RV/6h+pk6dCo1GIz2uXLnyuLNERERE9YzeA5GxsTFatGiBTp06Yd68eWjbti2++uorqFQqANDZipOZmSltNVKpVCgqKkJWVlaFNdevX9d53xs3buhsfXqQiYmJdPZb6YOIiIieTnoPRA8TQqCwsBBubm5QqVSIjY2VphUVFWH//v3w8/MDAHTs2BFGRkZaNenp6Th58qRU4+vrC41Gg8OHD0s1hw4dgkajkWqIiIhI3gz1+ebTpk1Dnz594OzsjNzcXERHRyMuLg5qtRoKhQKRkZGYO3cu3N3d4e7ujrlz56Jhw4YIDQ0FACiVSowYMQITJ06Era0tbGxsMGnSJHh5eaFHjx4AgNatW6N3794YOXIkVq1aBQB4++23ERwc/NhnmBEREdHTTa+B6Pr16wgLC0N6ejqUSiW8vb2hVqvRs2dPAMDkyZNRUFCA0aNHIysrCz4+Pti1axcsLS2lPhYvXgxDQ0OEhISgoKAAgYGBiIqKgoGBgVSzadMmjB8/XjobbcCAAVi2bFntziwRERHVWXXuOkR1Fa9DVPfxOkRERPSwencdIiIiIiJ9YSAiIiIi2WMgIiIiItljICIiIiLZYyAiIiIi2WMgIiIiItljICIiIiLZYyAiIiIi2WMgIiIiItljICIiIiLZYyAiIiIi2WMgIiIiItljICIiIiLZYyAiIiIi2WMgIiIiItljICIiIiLZYyAiIiIi2WMgIiIiItljICIiIiLZYyAiIiIi2WMgIiIiItljICIiIiLZYyAiIiIi2WMgIiIiItljICIiIiLZYyAiIiIi2WMgIiIiItljICIiIiLZYyAiIiIi2WMgIiIiItljICIiIiLZYyAiIiIi2WMgIiIiItljICIiIiLZ02sgmjdvHjp37gxLS0vY29tj4MCBOHv2rFZNREQEFAqF1qNLly5aNYWFhRg3bhzs7Oxgbm6OAQMG4OrVq1o1WVlZCAsLg1KphFKpRFhYGLKzs2t6FomIiKge0Gsg2r9/P8aMGYPExETExsbi3r176NWrF/Lz87XqevfujfT0dOmxY8cOremRkZHYunUroqOjcfDgQeTl5SE4OBjFxcVSTWhoKFJSUqBWq6FWq5GSkoKwsLBamU8iIiKq2wz1+eZqtVrr+bp162Bvb4/k5GR07dpVajcxMYFKpSqzD41GgzVr1mDDhg3o0aMHAGDjxo1wdnbG7t27ERQUhDNnzkCtViMxMRE+Pj4AgNWrV8PX1xdnz56Fh4dHDc0hERER1Qd16hgijUYDALCxsdFqj4uLg729PVq2bImRI0ciMzNTmpacnIy7d++iV69eUpuTkxM8PT0RHx8PAEhISIBSqZTCEAB06dIFSqVSqnlYYWEhcnJytB5ERET0dKozgUgIgQkTJuCFF16Ap6en1N6nTx9s2rQJe/fuxcKFC5GUlITu3bujsLAQAJCRkQFjY2NYW1tr9efg4ICMjAypxt7eXuc97e3tpZqHzZs3TzreSKlUwtnZubpmlYiIiOoYve4ye9DYsWNx/PhxHDx4UKv91VdflX729PREp06d4OLigt9//x2DBw8utz8hBBQKhfT8wZ/Lq3nQ1KlTMWHCBOl5Tk4OQxEREdFTqk5sIRo3bhy2b9+Offv2oWnTphXWOjo6wsXFBefPnwcAqFQqFBUVISsrS6suMzMTDg4OUs3169d1+rpx44ZU8zATExNYWVlpPYiIiOjppNdAJITA2LFjERMTg71798LNze2Rr7l58yauXLkCR0dHAEDHjh1hZGSE2NhYqSY9PR0nT56En58fAMDX1xcajQaHDx+Wag4dOgSNRiPVEBERkXzpdZfZmDFjsHnzZvzyyy+wtLSUjudRKpUwMzNDXl4eZs6ciSFDhsDR0RFpaWmYNm0a7OzsMGjQIKl2xIgRmDhxImxtbWFjY4NJkybBy8tLOuusdevW6N27N0aOHIlVq1YBAN5++20EBwfzDDMiIiLSbyBauXIlAKBbt25a7evWrUNERAQMDAxw4sQJfPfdd8jOzoajoyMCAgKwZcsWWFpaSvWLFy+GoaEhQkJCUFBQgMDAQERFRcHAwECq2bRpE8aPHy+djTZgwAAsW7as5meSiIiI6jyFEELoexD1QU5ODpRKJTQaTZWPJ8rJya3mUdWslSsL9D2ESpkyRfdMQiIikrfH/ftdJw6qJiIiItInBiIiIiKSPQYiIiIikj0GIiIiIpI9BiIiIiKSPQYiIiIikj0GIiIiIpI9BiIiIiKSPQYiIiIikj0GIiIiIpI9BiIiIiKSPQYiIiIikj0GIiIiIpI9BiIiIiKSPQYiIiIikj0GIiIiIpI9BiIiIiKSPQYiIiIikr0qBaLmzZvj5s2bOu3Z2dlo3rz5Ew+KiIiIqDZVKRClpaWhuLhYp72wsBD//vvvEw+KiIiIqDYZVqZ4+/bt0s87d+6EUqmUnhcXF2PPnj1wdXWttsERERER1YZKBaKBAwcCABQKBcLDw7WmGRkZwdXVFQsXLqy2wRERERHVhkoFopKSEgCAm5sbkpKSYGdnVyODIiIiIqpNlQpEpVJTU6t7HERERER6U6VABAB79uzBnj17kJmZKW05KrV27donHhgRERFRbalSIJo1axZmz56NTp06wdHREQqForrHRURERFRrqhSIvv76a0RFRSEsLKy6x0NERERU66p0HaKioiL4+flV91iIiIiI9KJKgeitt97C5s2bq3ssRERERHpRpV1md+7cwTfffIPdu3fD29sbRkZGWtMXLVpULYMjIiIiqg1VCkTHjx9Hu3btAAAnT57UmsYDrImIiKi+qVIg2rdvX3WPg4iIiEhvqnQMEREREdHTpEpbiAICAircNbZ3794qD4iIiIiotlUpEJUeP1Tq7t27SElJwcmTJ3Vu+kpERERU11Vpl9nixYu1HsuWLcPBgwcRGRmpc8ZZRebNm4fOnTvD0tIS9vb2GDhwIM6ePatVI4TAzJkz4eTkBDMzM3Tr1g2nTp3SqiksLMS4ceNgZ2cHc3NzDBgwAFevXtWqycrKQlhYGJRKJZRKJcLCwpCdnV2V2SciIqKnTLUeQ/Tmm29W6j5m+/fvx5gxY5CYmIjY2Fjcu3cPvXr1Qn5+vlSzYMECLFq0CMuWLUNSUhJUKhV69uyJ3NxcqSYyMhJbt25FdHQ0Dh48iLy8PAQHB6O4uFiqCQ0NRUpKCtRqNdRqNVJSUnilbSIiIgLwBDd3LUtCQgJMTU0fu16tVms9X7duHezt7ZGcnIyuXbtCCIElS5Zg+vTpGDx4MABg/fr1cHBwwObNmzFq1ChoNBqsWbMGGzZsQI8ePQAAGzduhLOzM3bv3o2goCCcOXMGarUaiYmJ8PHxAQCsXr0avr6+OHv2LDw8PKppCRAREVF9VKVAVBpOSgkhkJ6ejiNHjuDjjz+u8mA0Gg0AwMbGBgCQmpqKjIwM9OrVS6oxMTGBv78/4uPjMWrUKCQnJ+Pu3btaNU5OTvD09ER8fDyCgoKQkJAApVIphSEA6NKlC5RKJeLj48sMRIWFhSgsLJSe5+TkVHm+iIiIqG6rUiBSKpVazxs0aAAPDw/Mnj1bK5hUhhACEyZMwAsvvABPT08AQEZGBgDAwcFBq9bBwQGXLl2SaoyNjWFtba1TU/r6jIwM2Nvb67ynvb29VPOwefPmYdasWVWaFyIiIqpfqhSI1q1bV93jwNixY3H8+HEcPHhQZ9rDp/gLIR55ReyHa8qqr6ifqVOnYsKECdLznJwcODs7V/ieREREVD890TFEycnJOHPmDBQKBdq0aYP27dtXqZ9x48Zh+/bt+PPPP9G0aVOpXaVSAbi/hcfR0VFqz8zMlLYaqVQqFBUVISsrS2srUWZmJvz8/KSa69ev67zvjRs3dLY+lTIxMYGJiUmV5oeIiIjqlyqdZZaZmYnu3bujc+fOGD9+PMaOHYuOHTsiMDAQN27ceOx+hBAYO3YsYmJisHfvXri5uWlNd3Nzg0qlQmxsrNRWVFSE/fv3S2GnY8eOMDIy0qpJT0/HyZMnpRpfX19oNBocPnxYqjl06BA0Go1UQ0RERPJVpUA0btw45OTk4NSpU7h16xaysrJw8uRJ5OTkYPz48Y/dz5gxY7Bx40Zs3rwZlpaWyMjIQEZGBgoKCgDc380VGRmJuXPnYuvWrTh58iQiIiLQsGFDhIaGArh/PNOIESMwceJE7NmzB3///TfefPNNeHl5SWedtW7dGr1798bIkSORmJiIxMREjBw5EsHBwTzDjIiIiKq2y0ytVmP37t1o3bq11NamTRssX768UgdVr1y5EgDQrVs3rfZ169YhIiICADB58mQUFBRg9OjRyMrKgo+PD3bt2gVLS0upfvHixTA0NERISAgKCgoQGBiIqKgoGBgYSDWbNm3C+PHjpfENGDAAy5Ytq+ysExER0VNIIYQQlX2RpaUlDhw4oHMLj7///hv+/v5P5SnqOTk5UCqV0Gg0sLKyqmIfuY8uqkNWrizQ9xAqZcoU3TMJiYhI3h7373eVdpl1794d7733Hq5duya1/fvvv3j//fcRGBhYlS6JiIiI9KZKgWjZsmXIzc2Fq6srnnnmGbRo0QJubm7Izc3F0qVLq3uMRERERDWqSscQOTs74+jRo4iNjcU///wDIQTatGkjHcRMREREVJ9UagvR3r170aZNG+kYoZ49e2LcuHEYP348OnfujGeffRYHDhyokYESERER1ZRKBaIlS5Zg5MiRZR6UpFQqMWrUKCxatKjaBkdERERUGyoViI4dO4bevXuXO71Xr15ITk5+4kERERER1aZKBaLr16/DyMio3OmGhoaVulI1ERERUV1QqUDUpEkTnDhxotzpx48f17rnGBEREVF9UKlA1LdvX3zyySe4c+eOzrSCggLMmDEDwcHB1TY4IiIiotpQqdPuP/roI8TExKBly5YYO3YsPDw8oFAocObMGSxfvhzFxcWYPn16TY2ViIiIqEZUKhA5ODggPj4e7777LqZOnYrSu34oFAoEBQVhxYoVcHBwqJGBEhEREdWUSl+Y0cXFBTt27EBWVhYuXLgAIQTc3d1hbW1dE+MjIiIiqnFVulI1AFhbW6Nz587VORYiIqJ6Z/78TH0PoVJ4I+yyVeleZkRERERPEwYiIiIikj0GIiIiIpI9BiIiIiKSPQYiIiIikj0GIiIiIpK9Kp92T0REVBNycnL1PQSSIW4hIiIiItljICIiIiLZYyAiIiIi2WMgIiIiItljICIiIiLZYyAiIiIi2WMgIiIiItljICIiIiLZYyAiIiIi2WMgIiIiItljICIiIiLZYyAiIiIi2ePNXYmoXpk/P1PfQ6iUKVPs9T0EInoM3EJEREREsqfXQPTnn3+if//+cHJygkKhwLZt27SmR0REQKFQaD26dOmiVVNYWIhx48bBzs4O5ubmGDBgAK5evapVk5WVhbCwMCiVSiiVSoSFhSE7O7uG546ofsjJya1XDyKimqDXQJSfn4+2bdti2bJl5db07t0b6enp0mPHjh1a0yMjI7F161ZER0fj4MGDyMvLQ3BwMIqLi6Wa0NBQpKSkQK1WQ61WIyUlBWFhYTU2X0RERFS/6PUYoj59+qBPnz4V1piYmEClUpU5TaPRYM2aNdiwYQN69OgBANi4cSOcnZ2xe/duBAUF4cyZM1Cr1UhMTISPjw8AYPXq1fD19cXZs2fh4eFRvTNFRERE9U6dP4YoLi4O9vb2aNmyJUaOHInMzP87oDI5ORl3795Fr169pDYnJyd4enoiPj4eAJCQkAClUimFIQDo0qULlEqlVFOWwsJC5OTkaD2IiIjo6VSnA1GfPn2wadMm7N27FwsXLkRSUhK6d++OwsJCAEBGRgaMjY1hbW2t9ToHBwdkZGRINfb2umd52NvbSzVlmTdvnnTMkVKphLOzczXOGREREdUldfq0+1dffVX62dPTE506dYKLiwt+//13DB48uNzXCSGgUCik5w/+XF7Nw6ZOnYoJEyZIz3NychiKiIiInlJ1egvRwxwdHeHi4oLz588DAFQqFYqKipCVlaVVl5mZCQcHB6nm+vXrOn3duHFDqimLiYkJrKystB5ERET0dKpXgejmzZu4cuUKHB0dAQAdO3aEkZERYmNjpZr09HScPHkSfn5+AABfX19oNBocPnxYqjl06BA0Go1UQ0RERPKm111meXl5uHDhgvQ8NTUVKSkpsLGxgY2NDWbOnIkhQ4bA0dERaWlpmDZtGuzs7DBo0CAAgFKpxIgRIzBx4kTY2trCxsYGkyZNgpeXl3TWWevWrdG7d2+MHDkSq1atAgC8/fbbCA4O5hlmREREBEDPgejIkSMICAiQnpcesxMeHo6VK1fixIkT+O6775CdnQ1HR0cEBARgy5YtsLS0lF6zePFiGBoaIiQkBAUFBQgMDERUVBQMDAykmk2bNmH8+PHS2WgDBgyo8NpHREREJC96DUTdunWDEKLc6Tt37nxkH6ampli6dCmWLl1abo2NjQ02btxYpTESERHR069eHUNEREREVBMYiIiIiEj2GIiIiIhI9hiIiIiISPYYiIiIiEj2GIiIiIhI9hiIiIiISPYYiIiIiEj2GIiIiIhI9hiIiIiISPYYiIiIiEj2GIiIiIhI9hiIiIiISPYYiIiIiEj2GIiIiIhI9hiIiIiISPYYiIiIiEj2GIiIiIhI9hiIiIiISPYYiIiIiEj2GIiIiIhI9hiIiIiISPYYiIiIiEj2GIiIiIhI9hiIiIiISPYYiIiIiEj2GIiIiIhI9hiIiIiISPYYiIiIiEj2GIiIiIhI9hiIiIiISPYYiIiIiEj2GIiIiIhI9hiIiIiISPb0Goj+/PNP9O/fH05OTlAoFNi2bZvWdCEEZs6cCScnJ5iZmaFbt244deqUVk1hYSHGjRsHOzs7mJubY8CAAbh69apWTVZWFsLCwqBUKqFUKhEWFobs7OwanjsiIiKqL/QaiPLz89G2bVssW7aszOkLFizAokWLsGzZMiQlJUGlUqFnz57Izc2VaiIjI7F161ZER0fj4MGDyMvLQ3BwMIqLi6Wa0NBQpKSkQK1WQ61WIyUlBWFhYTU+f0RERFQ/GOrzzfv06YM+ffqUOU0IgSVLlmD69OkYPHgwAGD9+vVwcHDA5s2bMWrUKGg0GqxZswYbNmxAjx49AAAbN26Es7Mzdu/ejaCgIJw5cwZqtRqJiYnw8fEBAKxevRq+vr44e/YsPDw8amdmiYiIqM6qs8cQpaamIiMjA7169ZLaTExM4O/vj/j4eABAcnIy7t69q1Xj5OQET09PqSYhIQFKpVIKQwDQpUsXKJVKqYaIiIjkTa9biCqSkZEBAHBwcNBqd3BwwKVLl6QaY2NjWFtb69SUvj4jIwP29vY6/dvb20s1ZSksLERhYaH0PCcnp2ozQkRERHVend1CVEqhUGg9F0LotD3s4Zqy6h/Vz7x586SDsJVKJZydnSs5ciIiIqov6mwgUqlUAKCzFSczM1PaaqRSqVBUVISsrKwKa65fv67T/40bN3S2Pj1o6tSp0Gg00uPKlStPND9ERERUd9XZQOTm5gaVSoXY2FipraioCPv374efnx8AoGPHjjAyMtKqSU9Px8mTJ6UaX19faDQaHD58WKo5dOgQNBqNVFMWExMTWFlZaT2IiIjo6aTXY4jy8vJw4cIF6XlqaipSUlJgY2ODZs2aITIyEnPnzoW7uzvc3d0xd+5cNGzYEKGhoQAApVKJESNGYOLEibC1tYWNjQ0mTZoELy8v6ayz1q1bo3fv3hg5ciRWrVoFAHj77bcRHBzMM8yIiIgIgJ4D0ZEjRxAQECA9nzBhAgAgPDwcUVFRmDx5MgoKCjB69GhkZWXBx8cHu3btgqWlpfSaxYsXw9DQECEhISgoKEBgYCCioqJgYGAg1WzatAnjx4+XzkYbMGBAudc+IiIiIvlRCCGEvgdRH+Tk5ECpVEKj0VR591lOTu6ji+qQlSsL9D2ESpkyRfdsQno0rpc1i+tl5XGdrFlyWycf9+93nT2GiIiIiKi2MB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NXpQDRz5kwoFAqth0qlkqYLITBz5kw4OTnBzMwM3bp1w6lTp7T6KCwsxLhx42BnZwdzc3MMGDAAV69ere1ZISIiojqsTgciAHj22WeRnp4uPU6cOCFNW7BgARYtWoRly5YhKSkJKpUKPXv2RG5urlQTGRmJrVu3Ijo6GgcPHkReXh6Cg4NRXFysj9khIiKiOshQ3wN4FENDQ62tQqWEEFiyZAmmT5+OwYMHAwDWr18PBwcHbN68GaNGjYJGo8GaNWuwYcMG9OjRAwCwceNGODs7Y/fu3QgKCqrVeSEiIqK6qc5vITp//jycnJzg5uaG1157Df/73/8AAKmpqcjIyECvXr2kWhMTE/j7+yM+Ph4AkJycjLt372rVODk5wdPTU6opT2FhIXJycrQeRERE9HSq04HIx8cH3333HXbu3InVq1cjIyMDfn5+uHnzJjIyMgAADg4OWq9xcHCQpmVkZMDY2BjW1tbl1pRn3rx5UCqV0sPZ2bka54yIiIjqkjodiPr06YMhQ4bAy8sLPXr0wO+//w7g/q6xUgqFQus1Qgidtoc9Ts3UqVOh0Wikx5UrV6o4F0RERFTX1elA9DBzc3N4eXnh/Pnz0nFFD2/pyczMlLYaqVQqFBUVISsrq9ya8piYmMDKykrrQURERE+nehWICgsLcebMGTg6OsLNzQ0qlQqxsbHS9KKiIuzfvx9+fn4AgI4dO8LIyEirJj09HSdPnpRqiIiIiOr0WWaTJk1C//790axZM2RmZmLOnDnIyclBeHg4FAoFIiMjMXfuXLi7u8Pd3R1z585Fw4YNERoaCgBQKpUYMWIEJk6cCFtbW9jY2GDSpEnSLjgiIiIioI4HoqtXr+L111/Hf//9h8aNG6NLly5ITEyEi4sLAGDy5MkoKCjA6NGjkZWVBR8fH+zatQuWlpZSH4sXL4ahoSFCQkJQUFCAwMBAREVFwcDAQF+zRURERHVMnQ5E0dHRFU5XKBSYOXMmZs6cWW6Nqakpli5diqVLl1bz6IiIiOhpUa+OISIiIiKqCQxEREREJHsMRERERCR7DEREREQkewxEREREJHsMRERERCR7DEREREQkewxEREREJHsMRERERCR7DEREREQkewxEREREJHsMRERERCR7DEREREQkewxEREREJHsMRERERCR7DEREREQkewxEREREJHsMRERERCR7DEREREQkewxEREREJHsMRERERCR7hvoeAFF1cXNL0/cQKi011VXfQyAiInALEREREREDEREREREDEREREckeAxERERHJHgMRERERyR4DEREREckeT7snIiKSkfp2iZLaujwJtxARERGR7DEQERERkexxlxkRUQ3i7gmi+oFbiIiIiEj2GIiIiIhI9mQViFasWAE3NzeYmpqiY8eOOHDggL6HRERERHWAbALRli1bEBkZienTp+Pvv//Giy++iD59+uDy5cv6HhoRERHpmWwC0aJFizBixAi89dZbaN26NZYsWQJnZ2esXLlS30MjIiIiPZNFICoqKkJycjJ69eql1d6rVy/Ex8fraVRERERUV8jitPv//vsPxcXFcHBw0Gp3cHBARkZGma8pLCxEYWGh9Fyj0QAAcnJyqjyOnJzcKr9WH+7cuaPvIVRKScltfQ+h0p5kfaq+MXC9rEn1bb3kOll5XCdr1pOuk6WvF0JUWCeLQFRKoVBoPRdC6LSVmjdvHmbNmqXT7uzsXCNjI3lSKvU9AiJtXCeprqmudTI3NxfKCjqTRSCys7ODgYGBztagzMxMna1GpaZOnYoJEyZIz0tKSnDr1i3Y2tqWG6Lo0XJycuDs7IwrV67AyspK38MhAsD1kuoerpPVRwiB3NxcODk5VVgni0BkbGyMjh07IjY2FoMGDZLaY2Nj8dJLL5X5GhMTE5iYmGi1NWrUqCaHKStWVlb8kFOdw/WS6hquk9Wjoi1DpWQRiABgwoQJCAsLQ6dOneDr64tvvvkGly9fxjvvvKPvoREREZGeySYQvfrqq7h58yZmz56N9PR0eHp6YseOHXBxcdH30IiIiEjPZBOIAGD06NEYPXq0vochayYmJpgxY4bO7kgifeJ6SXUN18napxCPOg+NiIiI6CkniwszEhEREVWEgYiIiIhkj4GIiIiIZI+BiIiIiGSPgYiqJCIiAgqFAp9//rlW+7Zt27Su5L1q1Sq0bdsW5ubmaNSoEdq3b4/58+cDANRqNRQKhc4VxFUqlc4tUq5evQqFQoFdu3bV0BzR0+bKlSsYMWIEnJycYGxsDBcXF7z33nu4efOmVNOtWzdERkaW24dCoZAe5ubmcHd3R0REBJKTk2thDuhp1L9/f/To0aPMaQkJCVAoFDh69CgUCgVSUlK0pv/888/o1q0blEolLCws4O3tjdmzZ+PWrVu1MPKnHwMRVZmpqSnmz5+PrKysMqevWbMGEyZMwPjx43Hs2DH89ddfmDx5MvLy8gAAL7zwAgwNDREXFye95syZM7hz5w5ycnJw4cIFqX3fvn0wMjLC888/X6PzRE+H//3vf+jUqRPOnTuH77//HhcuXMDXX3+NPXv2wNfXt1J/QNatW4f09HScOnUKy5cvR15eHnx8fPDdd9/V4BzQ02rEiBHYu3cvLl26pDNt7dq1aNeuHWxsbHSmTZ8+Ha+++io6d+6MP/74AydPnsTChQtx7NgxbNiwoTaG/vQTRFUQHh4ugoODRatWrcQHH3wgtW/dulWUrlYvvfSSiIiIqLAfX19fMWrUKOn5ihUrRL9+/UTfvn3F6tWrpfbhw4eL559/vprngp5WvXv3Fk2bNhW3b9/Wak9PTxcNGzYU77zzjhBCCH9/f/Hee++V2w8AsXXrVp32oUOHCktLS3Hr1q3qHDbJwN27d4WDg4OYOXOmVnt+fr6wtLQUS5cuFampqQKA+Pvvv4UQQhw6dEgAEEuWLCmzz6ysrBoetTxwCxFVmYGBAebOnYulS5fi6tWrOtNVKhUSExPL/E+oVEBAAPbt2yc937dvH7p16wZ/f3+d9oCAgOqdAXoq3bp1Czt37sTo0aNhZmamNU2lUuGNN97Ali1bIJ7gEmzvv/8+cnNzERsb+6TDJZkxNDTE0KFDERUVpbUO/vjjjygqKsIbb7yh85pNmzbBwsKi3AsL8z6b1YOBiJ7IoEGD0K5dO8yYMUNn2owZM9CoUSO4urrCw8MDERER+OGHH1BSUiLVdOvWDefOnUN6ejoAYP/+/fD394e/v7+0K+3KlStITU1lIKLHcv78eQgh0Lp16zKnt27dGllZWbhx40aV36NVq1YAgLS0tCr3QfI1fPhwpKWlaR0usHbtWgwePBjW1tY69efPn0fz5s1hZGRUi6OUHwYiemLz58/H+vXrcfr0aa12R0dHJCQk4MSJExg/fjzu3r2L8PBw9O7dWwpFzz//PIyNjREXF4fTp0+joKAAHTp0QMeOHZGTk4Pz589j3759MDExgZ+fnz5mj54ypf+VGxsbP3EfD55AQPS4WrVqBT8/P6xduxYAcPHiRRw4cADDhw8vs14IwXWtFjAQ0RPr2rUrgoKCMG3atDKne3p6YsyYMdi0aRNiY2MRGxuL/fv3AwAaNmyI5557Dvv27cO+ffvwwgsvwMDAAIaGhvDz85PafX19YWpqWpuzRfVUixYtoFAodAJ6qX/++QeNGzd+ot0MZ86cAQC4ublVuQ+StxEjRuDnn39GTk4O1q1bBxcXFwQGBpZZ27JlS1y8eBF3796t5VHKCwMRVYvPP/8cv/76K+Lj4yusa9OmDQAgPz9fagsICEBcXBzi4uLQrVs3qb10t1lcXBx3l9Fjs7W1Rc+ePbFixQoUFBRoTcvIyMCmTZsQERHxRO+xZMkSWFlZlXv6NNGjhISEwMDAAJs3b8b69esxbNiwcrcChYaGIi8vDytWrChzenZ2dg2OVD5kdbd7qjleXl544403sHTpUqnt3XffhZOTE7p3746mTZsiPT0dc+bMQePGjeHr6yvVBQQE4NNPP0V6ejomTZoktfv7++Pzzz9Hbm4uAxFVyrJly+Dn54egoCDMmTMHbm5uOHXqFD744AO0bNkSn3zyiVR748YNneu9qFQqqFQqAPf/2GRkZKCwsBDnzp3DqlWrsG3bNnz33Xc8mJWqzMLCAq+++iqmTZsGjUZTYUj38fHB5MmTMXHiRPz7778YNGgQnJycpMtJvPDCC3jvvfdqb/BPK32e4kb1V3h4uHjppZe02tLS0oSJiYl02v1PP/0k+vbtKxwdHYWxsbFwcnISQ4YMEcePH9d6XUFBgTAxMREWFhbi7t27UnthYaFo2LChMDMzE4WFhTU+T/R0SU1NFeHh4cLBwUEoFAoBQAwePFjk5+dLNf7+/gKAzmPGjBlCCKHVZmpqKp555hkRHh4ukpOT9TRX9DSJj48XAESvXr202h8+7b7Uli1bRNeuXYWlpaUwNzcX3t7eYvbs2TztvpoohHiCc0+JiOqJGTNmYNGiRdi1a5fWFkoiIgBgICIi2Vi3bh00Gg3Gjx+PBg14CCUR/R8GIiIiIpI9/otEREREssdARERERLLHQERERESyx0BEREREssdARERERLLHQERERESyx0BERPVeZmYmRo0ahWbNmsHExAQqlQpBQUFISEgAcP+u9Nu2bat0v66urliyZEn1DpaI6iTey4yI6r0hQ4bg7t27WL9+PZo3b47r169jz549uHXrlr6HRkT1BC/MSET1WnZ2NqytrREXFwd/f3+d6a6urrh06ZL03MXFBWlpabh48SImTJiAxMRE5Ofno3Xr1pg3b550B/tu3bph//79Wn2Vfl3Gx8fjww8/RFJSEuzs7DBo0CDMmzcP5ubmNTinRFSTuMuMiOo1CwsLWFhYYNu2bSgsLNSZnpSUBOD+bTvS09Ol53l5eejbty92796Nv//+G0FBQejfvz8uX74MAIiJiUHTpk0xe/ZspKenIz09HQBw4sQJBAUFYfDgwTh+/Di2bNmCgwcPYuzYsbU0x0RUE7iFiIjqvZ9//hkjR45EQUEBOnToAH9/f7z22mvw9vYGcP8Yoq1bt2LgwIEV9vPss8/i3XfflcKNq6srIiMjERkZKdUMHToUZmZmWLVqldR28OBB+Pv7Iz8/H6amptU+f0RU87iFiIjqvSFDhuDatWvYvn07goKCEBcXhw4dOiAqKqrc1+Tn52Py5Mlo06YNGjVqBAsLC/zzzz/SFqLyJCcnIyoqStoyZWFhgaCgIJSUlCA1NbWa54yIagsPqiaip4KpqSl69uyJnj174pNPPsFbb72FGTNmICIiosz6Dz74ADt37sSXX36JFi1awMzMDC+//DKKiooqfJ+SkhKMGjUK48eP15nWrFmz6pgVItIDBiIieiq1adNGOtXeyMgIxcXFWtMPHDiAiIgIDBo0CMD9Y4rS0tK0aoyNjXVe16FDB5w6dQotWrSosbETUe3jLjMiqtdu3ryJ7t27Y+PGjTh+/DhSU1Px448/YsGCBXjppZcA3D8WaM+ePcjIyEBWVhYAoEWLFoiJiUFKSgqOHTuG0NBQlJSUaPXt6uqKP//8E//++y/+++8/AMCUKVOQkJCAMWPGICUlBefPn8f27dsxbty42p1xIqpWDEREVK9ZWFjAx8cHixcvRteuXeHp6YmPP/4YI0eOxLJlywAACxcuRGxsLJydndG+fXsAwOLFi2FtbQ0/Pz/0798fQUFB6NChg1bfs2fPRlpaGp555hk0btwYAODt7Y39+/fj/PnzePHFF9G+fXt8/PHHcHR0rN0ZJ6JqxbPMiIiISPa4hYiIiIhkj4GIiIiIZI+BiIiIiGSPgYiIiIhkj4GIiIiIZI+BiIiIiGSPgYiIiIhkj4GIiIiIZI+BiIiIiGSPgYiIiIhkj4GIiIiIZI+BiIiIiGTv/wFuwm5cacC3t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54" y="1478603"/>
            <a:ext cx="5182441" cy="37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No. Of Transactions By Customer Segment and Gender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591803"/>
            <a:ext cx="3773588" cy="143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Majority of transactions are done by Mass Customer (Female) followed by Mass Customer (Male)</a:t>
            </a:r>
            <a:r>
              <a:rPr lang="en-US" sz="16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688732" y="1591804"/>
            <a:ext cx="4081945" cy="3338955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kQAAAHFCAYAAAAT5Oa6AAAAOXRFWHRTb2Z0d2FyZQBNYXRwbG90bGliIHZlcnNpb24zLjcuMSwgaHR0cHM6Ly9tYXRwbG90bGliLm9yZy/bCgiHAAAACXBIWXMAAA9hAAAPYQGoP6dpAABenElEQVR4nO3deVRU9f8/8OfILsvIIgwoAiaiBriHUImIiguaS1FRCGpmuUVqmlq5ZJqWS8ctMxVzCVvQrGwUF0wDFDHcc/uAS4KYwrCIoPD+/eGP+3UcQEFgwPt8nDPnMO/7mve87+XO8OSuCiGEABEREZGMNdD3AIiIiIj0jYGIiIiIZI+BiIiIiGSPgYiIiIhkj4GIiIiIZI+BiIiIiGSPgYiIiIhkj4GIiIiIZI+BiIiIiGSPgagGRUVFQaFQwNTUFJcuXdKZ3q1bN3h6euphZMCWLVvw7LPPwszMDAqFAikpKXoZR3VQKBSYOXNmjb9PREQEXF1dH/nee/bsQadOnWBubg6FQoFt27YBqD/L/Pbt25g5cybi4uKqrc/4+HjMnDkT2dnZVe5jx44dtfJ7fprFxcVBoVA88nc7c+ZMKBQK/Pfff7UzsId069YN3bp1k56npaVBoVAgKipKq668z9TSpUvRokULGBsbQ6FQPNF6V5OuXbuGmTNn1tnvgsdR3u+mPmIgqgWFhYX46KOP9D0MyY0bNxAWFoZnnnkGarUaCQkJaNmypb6HVWUJCQl466236sR7CyEQEhICIyMjbN++HQkJCfD3969Xy/z27duYNWtWtQeiWbNmPXEgmjVrVrWNieoPR0dHJCQkoF+/flJbeZ+plJQUjB8/HgEBAdi7dy8SEhJgaWmpx9GX79q1a5g1a1a9DkRPE0N9D0AOevfujc2bN2PSpElo27atvoeDc+fO4e7du3jzzTfh7++v17EIIXDnzh2YmZlVuY8uXbpU44ie7L2vXbuGW7duYdCgQQgMDJTa//rrr2pf5gUFBTA1NYVCoaiW/ojqKhMTE53PWnnfY6dOnQIAjBw5Es8991y1vP/t27fRsGHDaumLKqbX7zVBNWbdunUCgNi7d69o3LixCAoK0pru7+8vnn32Wa22goIC8eGHHwpXV1dhZGQknJycxOjRo0VWVtZjvecvv/wiunTpIszMzISFhYXo0aOHiI+Pl6aHh4cLAFoPf3//Cvu8evWqGDlypGjatKkwMjISjo6OYsiQISIjI0Ma84QJE0Tbtm2FlZWVsLa2Fl26dBHbtm3T6QuAGDNmjFi5cqVo1aqVMDIyEitXrhRCCLFixQrh7e0tzM3NhYWFhfDw8BBTp0595DwDEDNmzJCeP7jc33nnHWFraytsbGzEoEGDxL///vsYS/F+Hy1bthTGxsaiVatWYv369SI8PFy4uLiU+94zZszQWbYuLi6PXOZJSUmif//+wtraWpiYmIh27dqJLVu26IwHgNi5c6cYNmyYsLOzEwBEQUGBEEKI6Oho0aVLF9GwYUNhbm4uevXqJY4eParVR3h4uDA3Nxfnz58Xffr0Eebm5qJp06ZiwoQJ4s6dO0IIIVJTU3XGCkCEh4eXu6yKi4vFp59+Klq2bClMTU2FUqkUXl5eYsmSJeUuFwBi37590th79uwpVCqVMDU1Fa1atRJTpkwReXl5WmMvq4/U1FQhhBAlJSVi+fLlom3btsLU1FQ0atRIDBkyRFy8eFFrrEePHhX9+vUTjRs3FsbGxsLR0VH07dtXXLlypdz5K7VmzRrh7e0tTExMhLW1tRg4cKA4ffq0NP23334TAMThw4eltp9++kkAEH379tXqy8vLSwwePFh6Xvq5+O6770SrVq2EmZmZ8Pb2Fr/++qvOOM6dOydef/11aR5atWolli1bplN35swZERQUJMzMzIStra0YNWqU2L59u9ayL0/p7+zo0aNi0KBBwtLSUlhZWYk33nhDZGZmSnXDhw8X1tbWIj8/X6ePgIAA0aZNmwrfp6SkRMyfP180a9ZMmJiYiPbt24sdO3YIf39/rc9I6Xq5bt06IUT532P+/v4VrruxsbGie/fuwtLSUpiZmQk/Pz+xe/fuMuc9OTlZDBkyRDRq1EioVCppvI+znpV+tx8+fFi88MILwszMTLi5uYl58+aJ4uJiIYQQ+/btK3OdfvC7rCwHDhwQXbp0ESYmJsLJyUl89NFHYvXq1Vqfh1LV9b1Q6t9//xWvvPKKsLCwEFZWViIkJEQkJCRo/W5KPen3WmZmpvR3x9jYWNjZ2Qk/Pz8RGxtb4fJ5EgxENaj0l52UlCS++uorAUDs2bNHmv5wICopKRFBQUHC0NBQfPzxx2LXrl3iyy+/FObm5qJ9+/Y6K+fDNm3aJACIXr16iW3btoktW7aIjh07CmNjY3HgwAEhhBAXLlwQy5cvFwDE3LlzRUJCgjh16lS5fV69elU4OjoKOzs7sWjRIrF7926xZcsWMXz4cHHmzBkhhBDZ2dkiIiJCbNiwQezdu1eo1WoxadIk0aBBA7F+/Xqt/gCIJk2aCG9vb7F582axd+9ecfLkSfH9998LAGLcuHFi165dYvfu3eLrr78W48ePf+RyLi8QNW/eXIwbN07s3LlTfPvtt8La2loEBAQ8sr/S17/00kvi119/FRs3bhQtWrQQzs7OFQaiK1euiJiYGGk+EhISxNGjRytc5nv37hXGxsbixRdfFFu2bBFqtVpERETofMGUjqlJkybi7bffFn/88Yf46aefxL1798Rnn30mFAqFGD58uPjtt99ETEyM8PX1Febm5lq/2/DwcGFsbCxat24tvvzyS7F7927xySefCIVCIWbNmiWEEOLOnTtCrVYLAGLEiBEiISFBJCQkiAsXLpS7vObNmycMDAzEjBkzxJ49e4RarRZLliwRM2fOlJbLuHHjBAARExMj9anRaIQQQnz66adi8eLF4vfffxdxcXHi66+/Fm5ublq/qwsXLoiXX35ZAJBen5CQIH0mRo4cKYyMjMTEiROFWq0WmzdvFq1atRIODg5ScM/LyxO2traiU6dO4ocffhD79+8XW7ZsEe+8845WsCnL3LlzBQDx+uuvi99//1189913onnz5kKpVIpz584JIYTIzc0VRkZGYu7cudLr3nnnHWFmZibMzc1FUVGREEKI69evC4VCIVasWKG1Hrm6uornnntO/PDDD2LHjh2iW7duwtDQUOuP7alTp6TA+d1334ldu3aJiRMnigYNGkjLWwghMjIyhL29vWjSpIlYt26d2LFjh3jjjTdEs2bNKhWIXFxcxAcffCB27twpFi1aJH0Xlc7LsWPHBACxevVqrdefOnVKABDLly9/rPcZMWKE+OOPP8Q333wjmjRpIlQqVYWBqLzP1KlTp8RHH30k1T647m7YsEEoFAoxcOBAERMTI3799VcRHBwsDAwMtELRg/M+ZcoUERsbK/1z9zjrmRD3v9ttbW2Fu7u7+Prrr0VsbKwYPXq0ACB9J2o0Gulz/dFHH0nrdEXh/NixY8LU1FR4e3uL6OhosX37dtG3b1/h6uqqE4iq83tBCCFu374tWrduLZRKpVi6dKnYuXOnGD9+vLROPfh9VR3fa0FBQaJx48bim2++EXFxcWLbtm3ik08+EdHR0RWuU0+CgagGPRiICgsLRfPmzUWnTp1ESUmJEEI3EJX+IVqwYIFWP1u2bBEAxDfffFPuexUXFwsnJyfh5eUl/QcixP0vaXt7e+Hn5ye1lf5n8uOPPz5yHoYPHy6MjIwe+QfjQffu3RN3794VI0aMEO3bt9eaBkAolUpx69YtrfaxY8eKRo0aPfZ7PNxnWYFo9OjRWnULFiwQAER6enq5fZUuxw4dOki/JyGESEtLE0ZGRhUGIiH+74v7iy++0Korb5m3atVKtG/fXty9e1erPTg4WDg6Okq/y9J5Gjp0qFbd5cuXhaGhoRg3bpxWe25urlCpVCIkJERqK/2v+ocfftCq7du3r/Dw8JCe37hx47H+U31wrO3atauw5osvvijzP9iHlZSUiLt374r9+/cLAOLYsWPStDFjxoiyNmqX/oe6cOFCrfYrV64IMzMzMXnyZCGEEEeOHBEAytxyWZGsrCxhZmams5Xn8uXLwsTERISGhkptL7zwgujevbv0vEWLFuKDDz4QDRo0EPv37xdC/N8/LqVBSoj765GDg4PIycmR2jIyMkSDBg3EvHnzpLagoCDRtGlTKUyWGjt2rDA1NZU+V1OmTBEKhUKkpKRo1fXs2bNSgej999/Xai8d+8aNG6U2f39/nd//u+++K6ysrERubm6575GVlSVMTU3FoEGDtNr/+usvna2oDwciIcr/TD34vVsqPz9f2NjYiP79+2vVFhcXi7Zt24rnnntOZ94/+eQTrdrHXc9KlwkAcejQIa3aNm3aaO0pSEpKKnPrSnleeeUVYW5uLm7cuKE1D23atNH6fNXE98LKlSsFAPHLL79o1Y0cOVJnHp70e00IISwsLERkZORjLJXqw4Oqa4mxsTHmzJmDI0eO4IcffiizZu/evQDun830oFdeeQXm5ubYs2dPuf2fPXsW165dQ1hYGBo0+L9fq4WFBYYMGYLExETcvn270uP+448/EBAQgNatW1dY9+OPP+L555+HhYUFDA0NYWRkhDVr1uDMmTM6td27d4e1tbVW23PPPYfs7Gy8/vrr+OWXX6rl7JYBAwZoPff29gaAMs/4K1W6HENDQ7X2Ybu4uMDPz++Jx/SgCxcu4J9//sEbb7wBALh375706Nu3L9LT03H27Fmt1wwZMkTr+c6dO3Hv3j0MHTpU6/Wmpqbw9/fXOTBaoVCgf//+Wm3e3t4VLpNHee6553Ds2DGMHj0aO3fuRE5OTqVe/7///Q+hoaFQqVQwMDCAkZGRdExIWevPw3777TcoFAq8+eabWstApVKhbdu20jJo0aIFrK2tMWXKFHz99dc4ffr0Y40vISEBBQUFOp9LZ2dndO/eXetzGRgYiL/++gsFBQW4dOkSLly4gNdeew3t2rVDbGwsAGD37t1o1qwZ3N3dtfoLCAjQOvjXwcEB9vb20u/mzp072LNnDwYNGoSGDRvqrC937txBYmIiAGDfvn149tlndY5ZDA0Nfax5LlW6bpYKCQmBoaEh9u3bJ7W99957SElJwV9//QUAyMnJwYYNGxAeHg4LC4ty+05ISMCdO3d03sPPzw8uLi6VGuejxMfH49atWwgPD9dabiUlJejduzeSkpKQn5+v9ZqHP2uPu56VUqlUOscwPelnbf/+/ejevTvs7OyktgYNGiAkJESrria+F/bt2wdLS0ud79WH16nq+F4D7n+vREVFYc6cOUhMTMTdu3cfsXSeHANRLXrttdfQoUMHTJ8+vcxf7s2bN2FoaIjGjRtrtSsUCqhUKty8ebPcvkunOTo66kxzcnJCSUkJsrKyKj3mGzduoGnTphXWxMTEICQkBE2aNMHGjRuRkJCApKQkDB8+HHfu3NGpL2uMYWFhWLt2LS5duoQhQ4bA3t4ePj4+0h+RqrC1tdV6bmJiAuD+QXvlKV2OKpVKZ1pZbU/i+vXrAIBJkybByMhI6zF69GgA0AmGDy+70j46d+6s08eWLVt0Xt+wYUOYmppqtZmYmJT5e3pcU6dOxZdffonExET06dMHtra2CAwMxJEjRx752ry8PLz44os4dOgQ5syZg7i4OCQlJSEmJgZAxb+rUtevX4cQAg4ODjrLIDExUVoGSqUS+/fvR7t27TBt2jQ8++yzcHJywowZMyr8sn3UZ+vBz2WPHj1QWFiIgwcPIjY2FnZ2dmjfvj169OiB3bt3A7h/WYYePXro9PXw+grc/92ULoObN2/i3r17WLp0qc589u3bF8D/rS83b96slnX44XpDQ0PY2tpqzfNLL70EV1dXLF++HMD9y43k5+djzJgxFfatj8/ayy+/rLPs5s+fDyEEbt26pfWasj5rj7OelXrU77Mqbt68CQcHB532h9tq4nuhvPd++HdVHd9rwP1LKoSHh+Pbb7+Fr68vbGxsMHToUGRkZOjUVheeZVaLFAoF5s+fj549e+Kbb77RmW5ra4t79+7hxo0bWqFICIGMjAx07ty53L5LP3zp6ek6065du4YGDRrobJV5HI0bN8bVq1crrNm4cSPc3NywZcsWra0qhYWFZdaXd/bAsGHDMGzYMOTn5+PPP//EjBkzEBwcjHPnzlX7f4zlKV2OZX3oqvuDWPpf3tSpUzF48OAyazw8PLSeP7zsSvv46aefam0ZPczQ0BATJkzAhAkTkJ2djd27d2PatGkICgrClStXKjw7Z+/evbh27Rri4uK0zhSqzOn5dnZ2UCgUOHDggBR6H/Rgm5eXF6KjoyGEwPHjxxEVFYXZs2fDzMwMH374YZn9P+qz9eB/6z4+PrCwsMDu3buRlpaGwMBAKBQKBAYGYuHChUhKSsLly5fLDESPYm1tDQMDA4SFhZUbNtzc3KQxV8c6nJGRgSZNmkjP7927h5s3b2r9sW/QoAHGjBmDadOmYeHChVixYgUCAwN11t2HPeqz9vA1v55E6e9o6dKl5Z6V+vAf+7I+a4+7ntUUW1tbKXA86OFlWBPfC7a2tjh8+PBjv/eTfK+V9rNkyRIsWbIEly9fxvbt2/Hhhx8iMzMTarW6qrNRIQaiWtajRw/07NkTs2fPhrOzs9a0wMBALFiwABs3bsT7778vtf/888/Iz8/XOo37YR4eHmjSpIl0en/pCpafn4+ff/4Zvr6+VTpttE+fPtiwYQPOnj1b7hecQqGQLoBWKiMjA7/88kul3w8AzM3N0adPHxQVFWHgwIE4depUrf2x9/DwgKOjI77//ntMmDBBmqdLly4hPj4eTk5O1fpe7u7uOHbsGObOnVulPoKCgmBoaIiLFy+Wudm5Kh5nS1p5GjVqhJdffhn//vsvIiMjkZaWhjZt2pTbZ+nyffiPyapVqyoc14OXaQgODsbnn3+Of//9V2fXQXkUCgXatm2LxYsXIyoqCkePHi231tfXF2ZmZti4cSNeeeUVqf3q1avYu3cvXn75ZanNyMgIXbt2RWxsLK5cuYLPP/8cAPDiiy/C0NAQH330kRSQKqthw4YICAjA33//DW9vbxgbG5dbGxAQgAULFuDYsWNau802b95cqffctGkTOnbsKD3/4YcfcO/ePa2LJgLAW2+9hZkzZ+KNN97A2bNnMX/+/Ef23aVLF5iammLTpk1a6258fDwuXbpUrYHo+eefR6NGjXD69GmMHTu2Sn1UZT17lMp+1vz9/bFjxw78999/UvAoKSnBjz/+qFVXE98LAQEB+OGHH7B9+3at3WYPr1PV8b32sGbNmmHs2LHYs2ePtGu2JjAQ6cH8+fPRsWNHZGZm4tlnn5Xae/bsiaCgIEyZMgU5OTl4/vnncfz4ccyYMQPt27dHWFhYuX02aNAACxYswBtvvIHg4GCMGjUKhYWF+OKLL5CdnS19MVfW7Nmz8ccff6Br166YNm0avLy8kJ2dDbVajQkTJqBVq1YIDg5GTEwMRo8ejZdffhlXrlzBp59+CkdHR5w/f/6x3mfkyJEwMzPD888/D0dHR2RkZGDevHlQKpUVbhmrbg0aNMCnn36Kt956C4MGDcLIkSORnZ2NmTNnVvtmfOD+H/4+ffogKCgIERERaNKkCW7duoUzZ87g6NGjOl90D3N1dcXs2bMxffp0/O9//0Pv3r1hbW2N69ev4/DhwzA3N6/0xQwtLS3h4uKCX375BYGBgbCxsYGdnV25f6D69+8PT09PdOrUCY0bN8alS5ewZMkSuLi4SMfJeHl5AQC++uorhIeHw8jICB4eHvDz84O1tTXeeecdzJgxA0ZGRti0aROOHTum8z6lfcyfPx99+vSBgYEBvL298fzzz+Ptt9/GsGHDcOTIEXTt2hXm5uZIT0/HwYMH4eXlhXfffRe//fYbVqxYgYEDB6J58+YQQiAmJgbZ2dno2bNnucujUaNG+PjjjzFt2jQMHToUr7/+Om7evIlZs2bB1NQUM2bM0KoPDAzExIkTAUDaEmRmZgY/Pz/s2rUL3t7esLe3r9TvpNRXX32FF154AS+++CLeffdduLq6Ijc3FxcuXMCvv/4qHYcYGRmJtWvXol+/fpgzZw4cHBywadMm/PPPP5V6v5iYGBgaGqJnz544deoUPv74Y7Rt21YnEDRq1AhDhw7FypUr4eLionM8Slmsra0xadIkzJkzB2+99RZeeeUVXLlypUY+axYWFli6dCnCw8Nx69YtvPzyy7C3t8eNGzdw7Ngx3LhxAytXrqywj8ddzyrjmWeegZmZGTZt2oTWrVvDwsICTk5O5f7jNX36dPz6668IDAzE9OnTYWZmhq+//lo6/qn0+NGa+F4YOnQoFi9ejKFDh+Kzzz6Du7s7duzYgZ07d+rUPun3mkajQUBAAEJDQ9GqVStYWloiKSkJarW63K1O1aJWD+GWmbLOdigVGhoqAJR5HaIpU6YIFxcX6Zo/77777mNfh2jbtm3Cx8dHmJqaCnNzcxEYGCj++usvrZrKnGUmxP2zKIYPHy5UKpV0baSQkBBx/fp1qebzzz8Xrq6uwsTERLRu3VqsXr1aOlvjQfj/11t52Pr160VAQIBwcHAQxsbG0nscP378keNDOWeZPbzcS+f7UWfYCCHEt99+K9zd3YWxsbFo2bKlWLt27SOvQyRE5c8yE+L+qbQhISHC3t5eGBkZCZVKJbp37y6+/vrrR85TqW3btomAgABhZWUlTExMhIuLi3j55Ze1Ticuvd7Iw8r6Pe3evVu0b99emJiY6FzL5WELFy4Ufn5+ws7OThgbG4tmzZqJESNGiLS0NK26qVOnCicnJ9GgQQOt30N8fLzw9fUVDRs2FI0bNxZvvfWWOHr0qM6ZK4WFheKtt94SjRs3FgqFQuestbVr1wofHx9hbm4uzMzMxDPPPCOGDh0qjhw5IoQQ4p9//hGvv/66eOaZZ4SZmZlQKpXiueeeE1FRUeXO24O+/fZb4e3tLYyNjYVSqRQvvfRSmZesKD0V3d3dXav9s88+EwDEhAkTdF5T3uei9DpWD0pNTRXDhw8XTZo0EUZGRqJx48bCz89PzJkzR6vu9OnTomfPnsLU1FTY2NiIESNGiF9++aVSZ5klJyeL/v37CwsLC2FpaSlef/11rc/9g+Li4gQA8fnnn1fY94NKSkrEvHnzhLOzszA2NpauvfSo6xAJUbmzzErt379f9OvXT9jY2AgjIyPRpEkT0a9fP60+Suf9wTO5HvSo9UyIsq8xJ4Qo8zvk+++/l67J9vD3SVkOHDggfHx8hImJiVCpVOKDDz4Q8+fPFwBEdna2Vm11fy9cvXpVDBkyRFofhgwZIuLj48s8U+5Jvtfu3Lkj3nnnHeHt7S2srKyEmZmZ8PDwEDNmzCjzmlfVRSGEEDUXt4iISA4mTpyIlStX4sqVK2UeUEw1p1evXkhLS8O5c+f0PZR6jbvMiIioyhITE3Hu3DmsWLECo0aNYhiqYRMmTED79u3h7OyMW7duYdOmTYiNjcWaNWv0PbR6j4GIiIiqrPSEjeDgYMyZM0ffw3nqFRcX45NPPkFGRgYUCgXatGmDDRs24M0339T30Oo97jIjIiIi2eOFGYmIiEj2GIiIiIhI9hiIiIiISPZ4UPVjKikpwbVr12BpaVnurSeIiIiobhFCIDc3F05OTlo3P38YA9Fjunbtms6tNoiIiKh+uHLlSoU3K2cgekyWlpYA7i9QKysrPY+GiIiIHkdOTg6cnZ2lv+PlqTOBaN68eZg2bRree+89LFmyBMD9zVyzZs3CN998g6ysLPj4+GD58uVa9/8qLCzEpEmT8P3336OgoACBgYFYsWKFVgrMysrC+PHjsX37dgDAgAEDsHTpUjRq1Oixx1e6m8zKyoqBiIiIqJ551OEudeKg6qSkJHzzzTfw9vbWal+wYAEWLVqEZcuWISkpCSqVCj179kRubq5UExkZia1btyI6OhoHDx5EXl4egoODUVxcLNWEhoYiJSUFarUaarUaKSkpFd4olYiIiGSmxu6S9phyc3OFu7u7iI2NFf7+/uK9994TQty/6Z9KpdK6UeCdO3eEUqmUbg6XnZ0tjIyMRHR0tFTz77//igYNGgi1Wi2EuH+DQwAiMTFRqklISBAAxD///PPY49RoNAKA0Gg0TzK7REREVIse9++33rcQjRkzBv369UOPHj202lNTU5GRkYFevXpJbSYmJvD390d8fDwAIDk5GXfv3tWqcXJygqenp1STkJAApVIJHx8fqaZLly5QKpVSTVkKCwuRk5Oj9SAiIqKnk16PIYqOjsbRo0eRlJSkMy0jIwMA4ODgoNXu4OCAS5cuSTXGxsawtrbWqSl9fUZGBuzt7XX6t7e3l2rKMm/ePMyaNatyM0RERLWupKQERUVF+h4G6YmRkREMDAyeuB+9BaIrV67gvffew65du2Bqalpu3cMHQQkhHnlg1MM1ZdU/qp+pU6diwoQJ0vPSo9SJiKjuKCoqQmpqKkpKSvQ9FNKjRo0aQaVSPdF1AvUWiJKTk5GZmYmOHTtKbcXFxfjzzz+xbNkynD17FsD9LTyOjo5STWZmprTVSKVSoaioCFlZWVpbiTIzM+Hn5yfVXL9+Xef9b9y4obP16UEmJiYwMTF5spkkIqIaI4RAeno6DAwM4OzsXOFF9+jpJITA7du3kZmZCQBaeaGy9BaIAgMDceLECa22YcOGoVWrVpgyZQqaN28OlUqF2NhYtG/fHsD9/wT279+P+fPnAwA6duwIIyMjxMbGIiQkBACQnp6OkydPYsGCBQAAX19faDQaHD58GM899xwA4NChQ9BoNFJoIiKi+ufevXu4ffs2nJyc0LBhQ30Ph/TEzMwMwP2NIfb29lXefaa3QGRpaQlPT0+tNnNzc9ja2krtkZGRmDt3Ltzd3eHu7o65c+eiYcOGCA0NBQAolUqMGDECEydOhK2tLWxsbDBp0iR4eXlJB2m3bt0avXv3xsiRI7Fq1SoAwNtvv43g4GB4eHjU4hwTEVF1Kr28irGxsZ5HQvpWGojv3r1b/wLR45g8eTIKCgowevRo6cKMu3bt0rra5OLFi2FoaIiQkBDpwoxRUVFaC2TTpk0YP368dDbagAEDsGzZslqfHyIiqn68vyRVxzqgEEKIahjLUy8nJwdKpRIajYZXqiYiqgPu3LmD1NRUuLm5VXhyDj39KloXHvfvN49AIyIikjlXV1fptllyVad3mREREVVWTk7uo4uqkZVVxTcNfVhERATWr1+v037+/Hm0aNGiuoZFlcRAREREVMt69+6NdevWabU1btxYT6MhgLvMiIiIap2JiQlUKpXWw8DAAL/++is6duwIU1NTNG/eHLNmzcK9e/ek1ykUCqxatQrBwcFo2LAhWrdujYSEBFy4cAHdunWDubk5fH19cfHiRek1Fy9exEsvvQQHBwdYWFigc+fO2L17d4Xj02g0ePvtt2Fvbw8rKyt0794dx44dq7HlURcwEBEREdUBO3fuxJtvvonx48fj9OnTWLVqFaKiovDZZ59p1X366acYOnQoUlJS0KpVK4SGhmLUqFGYOnUqjhw5AgAYO3asVJ+Xl4e+ffti9+7d+PvvvxEUFIT+/fvj8uXLZY5DCIF+/fohIyMDO3bsQHJyMjp06IDAwEDcunWr5haAnnGXWS2q7f3aT6qy+8WJiOjx/Pbbb7CwsJCe9+nTB9evX8eHH36I8PBwAEDz5s3x6aefYvLkyZgxY4ZUO2zYMOlixFOmTIGvry8+/vhjBAUFAQDee+89DBs2TKpv27Yt2rZtKz2fM2cOtm7diu3bt2sFp1L79u3DiRMnkJmZKd2x4csvv8S2bdvw008/4e23367GJVF3MBARERHVsoCAAKxcuVJ6bm5ujhYtWiApKUlri1BxcTHu3LmD27dvSxcf9Pb2lqaX3oLKy8tLq+3OnTvIycmBlZUV8vPzMWvWLPz222+4du0a7t27h4KCgnK3ECUnJyMvLw+2trZa7QUFBVq74p42DERERES1rDQAPaikpASzZs3C4MGDdeofvLaOkZGR9HPpBQnLaiu94e0HH3yAnTt34ssvv0SLFi1gZmaGl19+GUVFRWWOraSkBI6OjoiLi9OZ1qhRo8ebwXqIgYiIiKgO6NChA86ePVvtp94fOHAAERERGDRoEID7xxSlpaVVOI6MjAwYGhrC1dW1WsdSlzEQERER1QGffPIJgoOD4ezsjFdeeQUNGjTA8ePHceLECcyZM6fK/bZo0QIxMTHo378/FAoFPv74Y2nrUVl69OgBX19fDBw4EPPnz4eHhweuXbuGHTt2YODAgejUqVOVx1KX8SwzIiKiOiAoKAi//fYbYmNj0blzZ3Tp0gWLFi2Ci4vLE/W7ePFiWFtbw8/PD/3790dQUBA6dOhQbr1CocCOHTvQtWtXDB8+HC1btsRrr72GtLQ06ZilpxHvZfaYquNeZjzLjIio+vBeZlSK9zIjIiIiqgYMRERERCR7DEREREQkewxEREREJHsMRERERCR7DEREREQkewxEREREJHsMRERERCR7DEREREQkewxERERE9VRaWhoUCgVSUlL0PZR6jzd3JSKip8r8+Zm1+n5TpthXqj4iIgLr16/HqFGj8PXXX2tNGz16NFauXInw8HBERUVV4yjpUbiFiIiIqJY5OzsjOjoaBQUFUtudO3fw/fffo1mzZnocmXwxEBEREdWyDh06oFmzZoiJiZHaYmJi4OzsjPbt20ttarUaL7zwAho1agRbW1sEBwfj4sWLFfZ9+vRp9O3bFxYWFnBwcEBYWBj++++/GpuXpwUDERERkR4MGzYM69atk56vXbsWw4cP16rJz8/HhAkTkJSUhD179qBBgwYYNGgQSkpKyuwzPT0d/v7+aNeuHY4cOQK1Wo3r168jJCSkRuflacBjiIiIiPQgLCwMU6dOlQ6M/uuvvxAdHY24uDipZsiQIVqvWbNmDezt7XH69Gl4enrq9Lly5Up06NABc+fOldrWrl0LZ2dnnDt3Di1btqyx+anvGIiIiIj0wM7ODv369cP69eshhEC/fv1gZ2enVXPx4kV8/PHHSExMxH///SdtGbp8+XKZgSg5ORn79u2DhYWFzrSLFy8yEFWAgYiIiEhPhg8fjrFjxwIAli9frjO9f//+cHZ2xurVq+Hk5ISSkhJ4enqiqKiozP5KSkrQv39/zJ8/X2eao6Nj9Q7+KcNAREREpCe9e/eWwk1QUJDWtJs3b+LMmTNYtWoVXnzxRQDAwYMHK+yvQ4cO+Pnnn+Hq6gpDQ/6JrwweVE1ERKQnBgYGOHPmDM6cOQMDAwOtadbW1rC1tcU333yDCxcuYO/evZgwYUKF/Y0ZMwa3bt3C66+/jsOHD+N///sfdu3aheHDh6O4uLgmZ6XeYyAiIiLSIysrK1hZWem0N2jQANHR0UhOToanpyfef/99fPHFFxX25eTkhL/++gvFxcUICgqCp6cn3nvvPSiVSjRowD/5FVEIIYS+B1Ef5OTkQKlUQqPRlLniPl4fudU8qpplZWWp7yEQEZXrzp07SE1NhZubG0xNTfU9HNKjitaFx/37zR2MVK7avvz9k6rs5fOJiIhK6XX72cqVK+Ht7S1tLvT19cUff/whTY+IiIBCodB6dOnSRauPwsJCjBs3DnZ2djA3N8eAAQNw9epVrZqsrCyEhYVBqVRCqVQiLCwM2dnZtTGLREREVA/oNRA1bdoUn3/+OY4cOYIjR46ge/fueOmll3Dq1Cmppnfv3khPT5ceO3bs0OojMjISW7duRXR0NA4ePIi8vDwEBwdrHTwWGhqKlJQUqNVqqNVqpKSkICwsrNbmk4iIiOo2ve4y69+/v9bzzz77DCtXrkRiYiKeffZZAICJiQlUKlWZr9doNFizZg02bNiAHj16AAA2btwIZ2dn7N69G0FBQThz5gzUajUSExPh4+MDAFi9ejV8fX1x9uxZeHh41OAcEhERUX1QZw45Ly4uRnR0NPLz8+Hr6yu1x8XFwd7eHi1btsTIkSORmfl/x7UkJyfj7t276NWrl9Tm5OQET09PxMfHAwASEhKgVCqlMAQAXbp0gVKplGrKUlhYiJycHK0HERERPZ30HohOnDgBCwsLmJiY4J133sHWrVvRpk0bAECfPn2wadMm7N27FwsXLkRSUhK6d++OwsJCAEBGRgaMjY1hbW2t1aeDgwMyMjKkGnt73YNt7e3tpZqyzJs3TzrmSKlUwtnZubpmmYiIiOoYvZ9l5uHhgZSUFGRnZ+Pnn39GeHg49u/fjzZt2uDVV1+V6jw9PdGpUye4uLjg999/x+DBg8vtUwgBhUIhPX/w5/JqHjZ16lStC2Dl5OQwFBERET2l9B6IjI2N0aJFCwBAp06dkJSUhK+++gqrVq3SqXV0dISLiwvOnz8PAFCpVCgqKkJWVpbWVqLMzEz4+flJNdevX9fp68aNG3BwcCh3XCYmJjAxMXmieSMiIqL6Qe+7zB4mhJB2iT3s5s2buHLlinSDuo4dO8LIyAixsbFSTXp6Ok6ePCkFIl9fX2g0Ghw+fFiqOXToEDQajVRDRERE8qbXQDRt2jQcOHAAaWlpOHHiBKZPn464uDi88cYbyMvLw6RJk5CQkIC0tDTExcWhf//+sLOzw6BBgwAASqUSI0aMwMSJE7Fnzx78/fffePPNN+Hl5SWddda6dWv07t0bI0eORGJiIhITEzFy5EgEBwfzDDMiIqIqioiIwMCBA6XnQgi8/fbbsLGxgUKhQEpKCrp164bIyMgnep+oqCg0atToifp4HHrdZXb9+nWEhYUhPT0dSqUS3t7eUKvV6NmzJwoKCnDixAl89913yM7OhqOjIwICArBlyxZYWv7fLSUWL14MQ0NDhISEoKCgAIGBgYiKitK6Sd6mTZswfvx46Wy0AQMGYNmyZbU+v0REVPPc3NJq9f1SU10rVd+tWze0a9cOS5Ys0Wrftm0bBg0ahPpyR62vvvpKa6xqtRpRUVGIi4tD8+bNYWdnh5iYGBgZGelxlI9Pr4FozZo15U4zMzPDzp07H9mHqakpli5diqVLl5ZbY2Njg40bN1ZpjERERKRLqVRqPb948SIcHR21DkexsbGp7WFVWZ07hoiIiEjuZs6ciXbt2mHDhg1wdXWFUqnEa6+9htzc/7tJ+E8//QQvLy+YmZnB1tYWPXr0QH5+PoD/2501a9Ys2Nvbw8rKCqNGjUJRUZH0eiEEFixYgObNm8PMzAxt27bFTz/9pDWOU6dOoV+/frCysoKlpSVefPFFXLx4Ues9Sn8eN24cLl++DIVCAVdXVwDQ2WVWVFSEyZMno0mTJjA3N4ePjw/i4uK03jMqKgrNmjVDw4YNMWjQINy8ebOalmrF9H6WGREREem6ePEitm3bht9++w1ZWVkICQnB559/js8++wzp6el4/fXXsWDBAgwaNAi5ubk4cOCA1i6sPXv2wNTUFPv27UNaWhqGDRsGOzs7fPbZZwCAjz76CDExMVi5ciXc3d3x559/4s0330Tjxo3h7++Pf//9F127dkW3bt2wd+9eWFlZ4a+//sK9e/d0xvrVV1/hmWeewTfffIOkpCStw1YeNGzYMKSlpSE6OhpOTk7YunUrevfujRMnTsDd3R2HDh3C8OHDMXfuXAwePBhqtRozZsyomQX8EAYiIiKiOqikpARRUVHScbNhYWHYs2ePFIju3buHwYMHw8XFBQDg5eWl9XpjY2OsXbsWDRs2xLPPPovZs2fjgw8+wKeffoqCggIsWrQIe/fule4O0bx5cxw8eBCrVq2Cv78/li9fDqVSiejoaOk4oJYtW5Y5VqVSCUtLSxgYGJR7u62LFy/i+++/x9WrV+Hk5AQAmDRpEtRqNdatW4e5c+fiq6++QlBQED788EPp/eLj46FWq59waT4aAxEREVEd5OrqqnUSkaOjo3T7qrZt2yIwMBBeXl4ICgpCr1698PLLL2tdk69t27Zo2LCh9NzX1xd5eXm4cuUKMjMzcefOHfTs2VPrPYuKitC+fXsAQEpKCl588cVqOyj66NGjEELohKrCwkLY2toCAM6cOSOdSf7guBmIiIiInjJWVlbQaDQ67dnZ2bCyspKePxxEFAoFSkpKAAAGBgaIjY1FfHw8du3ahaVLl2L69Ok4dOgQ3NzcKnz/B/v5/fff0aRJE63ppRclNjMzq/zMVaCkpAQGBgZITk7W2aVmYWEBAHo9w46BiIiIqBa1atUKf/zxh057UlJSpa6Pp1Ao8Pzzz+P555/HJ598AhcXF2zdulW67dSxY8dQUFAgBZvExERYWFigadOmsLa2homJCS5fvgx/f/8y+/f29sb69etx9+7datlK1L59exQXFyMzMxMvvvhimTVt2rRBYmKiVtvDz2sKzzIjIiKqRaNHj8bFixcxZswYHDt2DOfOncPy5cuxZs0afPDBB4/Vx6FDhzB37lwcOXIEly9fRkxMDG7cuIHWrVtLNUVFRRgxYgROnz6NP/74AzNmzMDYsWPRoEEDWFpaYtKkSXj//fexfv16XLx4EX///TeWL1+O9evXAwDGjh2LnJwcvPbaazhy5AjOnz+PDRs24OzZs1Wa75YtW+KNN97A0KFDERMTg9TUVCQlJWH+/PnYsWMHAGD8+PFQq9VYsGABzp07h2XLltXK7jKAgYiIiKhWubq64sCBA7h48SJ69eqFzp07IyoqClFRUXjllVceqw8rKyv8+eef6Nu3L1q2bImPPvoICxcuRJ8+faSawMBAuLu7o2vXrggJCUH//v0xc+ZMafqnn36KTz75BPPmzUPr1q0RFBSEX3/9VdrlZmtri7179yIvLw/+/v7o2LEjVq9e/URbi9atW4ehQ4di4sSJ8PDwwIABA3Do0CHp5uldunTBt99+i6VLl6Jdu3bYtWsXPvrooyq/X2UoRH25JKae5eTkQKlUQqPRaO3jrVwfuY8uqkNWrizQ9xAqZcoUe30PgYhq0Z07d5Camgo3NzeYmprqezh1SkREBLKzs7Ft2zZ9D6VWVLQuPO7fb24hIiIiItljICIiIiLZ41lmRERET5moqCh9D6He4RYiIiIikj0GIiIiqtd4bhBVxzrAQERERPVS6dWOH7yDO8nT7du3Aehe3bsyeAwRERHVS4aGhmjYsCFu3LgBIyMjNGjA//HlRgiB27dvIzMzE40aNdK5JUhlMBAREVG9pFAo4OjoiNTUVFy6dEnfwyE9atSoEVQq1RP1wUBERET1lrGxMdzd3bnbTMaMjIyeaMtQKQYiIiKq1xo0aMArVdMT4w5XIiIikj0GIiIiIpI9BiIiIiKSPQYiIiIikj0GIiIiIpI9BiIiIiKSPQYiIiIikj0GIiIiIpI9BiIiIiKSPQYiIiIikj0GIiIiIpI9BiIiIiKSPQYiIiIikj0GIiIiIpI9BiIiIiKSPQYiIiIikj29BqKVK1fC29sbVlZWsLKygq+vL/744w9puhACM2fOhJOTE8zMzNCtWzecOnVKq4/CwkKMGzcOdnZ2MDc3x4ABA3D16lWtmqysLISFhUGpVEKpVCIsLAzZ2dm1MYtERERUD+g1EDVt2hSff/45jhw5giNHjqB79+546aWXpNCzYMECLFq0CMuWLUNSUhJUKhV69uyJ3NxcqY/IyEhs3boV0dHROHjwIPLy8hAcHIzi4mKpJjQ0FCkpKVCr1VCr1UhJSUFYWFitzy8RERHVTQohhND3IB5kY2ODL774AsOHD4eTkxMiIyMxZcoUAPe3Bjk4OGD+/PkYNWoUNBoNGjdujA0bNuDVV18FAFy7dg3Ozs7YsWMHgoKCcObMGbRp0waJiYnw8fEBACQmJsLX1xf//PMPPDw8HmtcOTk5UCqV0Gg0sLKyqtK85eTkPrqoDlm5skDfQ6iUKVPs9T0EIiKqYx7373edOYaouLgY0dHRyM/Ph6+vL1JTU5GRkYFevXpJNSYmJvD390d8fDwAIDk5GXfv3tWqcXJygqenp1STkJAApVIphSEA6NKlC5RKpVRTlsLCQuTk5Gg9iIiI6Omk90B04sQJWFhYwMTEBO+88w62bt2KNm3aICMjAwDg4OCgVe/g4CBNy8jIgLGxMaytrSussbfX3XJgb28v1ZRl3rx50jFHSqUSzs7OTzSfREREVHfpPRB5eHggJSUFiYmJePfddxEeHo7Tp09L0xUKhVa9EEKn7WEP15RV/6h+pk6dCo1GIz2uXLnyuLNERERE9YzeA5GxsTFatGiBTp06Yd68eWjbti2++uorqFQqANDZipOZmSltNVKpVCgqKkJWVlaFNdevX9d53xs3buhsfXqQiYmJdPZb6YOIiIieTnoPRA8TQqCwsBBubm5QqVSIjY2VphUVFWH//v3w8/MDAHTs2BFGRkZaNenp6Th58qRU4+vrC41Gg8OHD0s1hw4dgkajkWqIiIhI3gz1+ebTpk1Dnz594OzsjNzcXERHRyMuLg5qtRoKhQKRkZGYO3cu3N3d4e7ujrlz56Jhw4YIDQ0FACiVSowYMQITJ06Era0tbGxsMGnSJHh5eaFHjx4AgNatW6N3794YOXIkVq1aBQB4++23ERwc/NhnmBEREdHTTa+B6Pr16wgLC0N6ejqUSiW8vb2hVqvRs2dPAMDkyZNRUFCA0aNHIysrCz4+Pti1axcsLS2lPhYvXgxDQ0OEhISgoKAAgYGBiIqKgoGBgVSzadMmjB8/XjobbcCAAVi2bFntziwRERHVWXXuOkR1Fa9DVPfxOkRERPSwencdIiIiIiJ9YSAiIiIi2WMgIiIiItljICIiIiLZYyAiIiIi2WMgIiIiItljICIiIiLZYyAiIiIi2WMgIiIiItljICIiIiLZYyAiIiIi2WMgIiIiItljICIiIiLZYyAiIiIi2WMgIiIiItljICIiIiLZYyAiIiIi2WMgIiIiItljICIiIiLZYyAiIiIi2WMgIiIiItljICIiIiLZYyAiIiIi2WMgIiIiItljICIiIiLZYyAiIiIi2WMgIiIiItljICIiIiLZYyAiIiIi2WMgIiIiItljICIiIiLZYyAiIiIi2WMgIiIiItljICIiIiLZ02sgmjdvHjp37gxLS0vY29tj4MCBOHv2rFZNREQEFAqF1qNLly5aNYWFhRg3bhzs7Oxgbm6OAQMG4OrVq1o1WVlZCAsLg1KphFKpRFhYGLKzs2t6FomIiKge0Gsg2r9/P8aMGYPExETExsbi3r176NWrF/Lz87XqevfujfT0dOmxY8cOremRkZHYunUroqOjcfDgQeTl5SE4OBjFxcVSTWhoKFJSUqBWq6FWq5GSkoKwsLBamU8iIiKq2wz1+eZqtVrr+bp162Bvb4/k5GR07dpVajcxMYFKpSqzD41GgzVr1mDDhg3o0aMHAGDjxo1wdnbG7t27ERQUhDNnzkCtViMxMRE+Pj4AgNWrV8PX1xdnz56Fh4dHDc0hERER1Qd16hgijUYDALCxsdFqj4uLg729PVq2bImRI0ciMzNTmpacnIy7d++iV69eUpuTkxM8PT0RHx8PAEhISIBSqZTCEAB06dIFSqVSqnlYYWEhcnJytB5ERET0dKozgUgIgQkTJuCFF16Ap6en1N6nTx9s2rQJe/fuxcKFC5GUlITu3bujsLAQAJCRkQFjY2NYW1tr9efg4ICMjAypxt7eXuc97e3tpZqHzZs3TzreSKlUwtnZubpmlYiIiOoYve4ye9DYsWNx/PhxHDx4UKv91VdflX729PREp06d4OLigt9//x2DBw8utz8hBBQKhfT8wZ/Lq3nQ1KlTMWHCBOl5Tk4OQxEREdFTqk5sIRo3bhy2b9+Offv2oWnTphXWOjo6wsXFBefPnwcAqFQqFBUVISsrS6suMzMTDg4OUs3169d1+rpx44ZU8zATExNYWVlpPYiIiOjppNdAJITA2LFjERMTg71798LNze2Rr7l58yauXLkCR0dHAEDHjh1hZGSE2NhYqSY9PR0nT56En58fAMDX1xcajQaHDx+Wag4dOgSNRiPVEBERkXzpdZfZmDFjsHnzZvzyyy+wtLSUjudRKpUwMzNDXl4eZs6ciSFDhsDR0RFpaWmYNm0a7OzsMGjQIKl2xIgRmDhxImxtbWFjY4NJkybBy8tLOuusdevW6N27N0aOHIlVq1YBAN5++20EBwfzDDMiIiLSbyBauXIlAKBbt25a7evWrUNERAQMDAxw4sQJfPfdd8jOzoajoyMCAgKwZcsWWFpaSvWLFy+GoaEhQkJCUFBQgMDAQERFRcHAwECq2bRpE8aPHy+djTZgwAAsW7as5meSiIiI6jyFEELoexD1QU5ODpRKJTQaTZWPJ8rJya3mUdWslSsL9D2ESpkyRfdMQiIikrfH/ftdJw6qJiIiItInBiIiIiKSPQYiIiIikj0GIiIiIpI9BiIiIiKSPQYiIiIikj0GIiIiIpI9BiIiIiKSPQYiIiIikj0GIiIiIpI9BiIiIiKSPQYiIiIikj0GIiIiIpI9BiIiIiKSPQYiIiIikj0GIiIiIpI9BiIiIiKSPQYiIiIikr0qBaLmzZvj5s2bOu3Z2dlo3rz5Ew+KiIiIqDZVKRClpaWhuLhYp72wsBD//vvvEw+KiIiIqDYZVqZ4+/bt0s87d+6EUqmUnhcXF2PPnj1wdXWttsERERER1YZKBaKBAwcCABQKBcLDw7WmGRkZwdXVFQsXLqy2wRERERHVhkoFopKSEgCAm5sbkpKSYGdnVyODIiIiIqpNlQpEpVJTU6t7HERERER6U6VABAB79uzBnj17kJmZKW05KrV27donHhgRERFRbalSIJo1axZmz56NTp06wdHREQqForrHRURERFRrqhSIvv76a0RFRSEsLKy6x0NERERU66p0HaKioiL4+flV91iIiIiI9KJKgeitt97C5s2bq3ssRERERHpRpV1md+7cwTfffIPdu3fD29sbRkZGWtMXLVpULYMjIiIiqg1VCkTHjx9Hu3btAAAnT57UmsYDrImIiKi+qVIg2rdvX3WPg4iIiEhvqnQMEREREdHTpEpbiAICAircNbZ3794qD4iIiIiotlUpEJUeP1Tq7t27SElJwcmTJ3Vu+kpERERU11Vpl9nixYu1HsuWLcPBgwcRGRmpc8ZZRebNm4fOnTvD0tIS9vb2GDhwIM6ePatVI4TAzJkz4eTkBDMzM3Tr1g2nTp3SqiksLMS4ceNgZ2cHc3NzDBgwAFevXtWqycrKQlhYGJRKJZRKJcLCwpCdnV2V2SciIqKnTLUeQ/Tmm29W6j5m+/fvx5gxY5CYmIjY2Fjcu3cPvXr1Qn5+vlSzYMECLFq0CMuWLUNSUhJUKhV69uyJ3NxcqSYyMhJbt25FdHQ0Dh48iLy8PAQHB6O4uFiqCQ0NRUpKCtRqNdRqNVJSUnilbSIiIgLwBDd3LUtCQgJMTU0fu16tVms9X7duHezt7ZGcnIyuXbtCCIElS5Zg+vTpGDx4MABg/fr1cHBwwObNmzFq1ChoNBqsWbMGGzZsQI8ePQAAGzduhLOzM3bv3o2goCCcOXMGarUaiYmJ8PHxAQCsXr0avr6+OHv2LDw8PKppCRAREVF9VKVAVBpOSgkhkJ6ejiNHjuDjjz+u8mA0Gg0AwMbGBgCQmpqKjIwM9OrVS6oxMTGBv78/4uPjMWrUKCQnJ+Pu3btaNU5OTvD09ER8fDyCgoKQkJAApVIphSEA6NKlC5RKJeLj48sMRIWFhSgsLJSe5+TkVHm+iIiIqG6rUiBSKpVazxs0aAAPDw/Mnj1bK5hUhhACEyZMwAsvvABPT08AQEZGBgDAwcFBq9bBwQGXLl2SaoyNjWFtba1TU/r6jIwM2Nvb67ynvb29VPOwefPmYdasWVWaFyIiIqpfqhSI1q1bV93jwNixY3H8+HEcPHhQZ9rDp/gLIR55ReyHa8qqr6ifqVOnYsKECdLznJwcODs7V/ieREREVD890TFEycnJOHPmDBQKBdq0aYP27dtXqZ9x48Zh+/bt+PPPP9G0aVOpXaVSAbi/hcfR0VFqz8zMlLYaqVQqFBUVISsrS2srUWZmJvz8/KSa69ev67zvjRs3dLY+lTIxMYGJiUmV5oeIiIjqlyqdZZaZmYnu3bujc+fOGD9+PMaOHYuOHTsiMDAQN27ceOx+hBAYO3YsYmJisHfvXri5uWlNd3Nzg0qlQmxsrNRWVFSE/fv3S2GnY8eOMDIy0qpJT0/HyZMnpRpfX19oNBocPnxYqjl06BA0Go1UQ0RERPJVpUA0btw45OTk4NSpU7h16xaysrJw8uRJ5OTkYPz48Y/dz5gxY7Bx40Zs3rwZlpaWyMjIQEZGBgoKCgDc380VGRmJuXPnYuvWrTh58iQiIiLQsGFDhIaGArh/PNOIESMwceJE7NmzB3///TfefPNNeHl5SWedtW7dGr1798bIkSORmJiIxMREjBw5EsHBwTzDjIiIiKq2y0ytVmP37t1o3bq11NamTRssX768UgdVr1y5EgDQrVs3rfZ169YhIiICADB58mQUFBRg9OjRyMrKgo+PD3bt2gVLS0upfvHixTA0NERISAgKCgoQGBiIqKgoGBgYSDWbNm3C+PHjpfENGDAAy5Ytq+ysExER0VNIIYQQlX2RpaUlDhw4oHMLj7///hv+/v5P5SnqOTk5UCqV0Gg0sLKyqmIfuY8uqkNWrizQ9xAqZcoU3TMJiYhI3h7373eVdpl1794d7733Hq5duya1/fvvv3j//fcRGBhYlS6JiIiI9KZKgWjZsmXIzc2Fq6srnnnmGbRo0QJubm7Izc3F0qVLq3uMRERERDWqSscQOTs74+jRo4iNjcU///wDIQTatGkjHcRMREREVJ9UagvR3r170aZNG+kYoZ49e2LcuHEYP348OnfujGeffRYHDhyokYESERER1ZRKBaIlS5Zg5MiRZR6UpFQqMWrUKCxatKjaBkdERERUGyoViI4dO4bevXuXO71Xr15ITk5+4kERERER1aZKBaLr16/DyMio3OmGhoaVulI1ERERUV1QqUDUpEkTnDhxotzpx48f17rnGBEREVF9UKlA1LdvX3zyySe4c+eOzrSCggLMmDEDwcHB1TY4IiIiotpQqdPuP/roI8TExKBly5YYO3YsPDw8oFAocObMGSxfvhzFxcWYPn16TY2ViIiIqEZUKhA5ODggPj4e7777LqZOnYrSu34oFAoEBQVhxYoVcHBwqJGBEhEREdWUSl+Y0cXFBTt27EBWVhYuXLgAIQTc3d1hbW1dE+MjIiIiqnFVulI1AFhbW6Nz587VORYiIqJ6Z/78TH0PoVJ4I+yyVeleZkRERERPEwYiIiIikj0GIiIiIpI9BiIiIiKSPQYiIiIikj0GIiIiIpK9Kp92T0REVBNycnL1PQSSIW4hIiIiItljICIiIiLZYyAiIiIi2WMgIiIiItljICIiIiLZYyAiIiIi2WMgIiIiItljICIiIiLZYyAiIiIi2WMgIiIiItljICIiIiLZYyAiIiIi2ePNXYmoXpk/P1PfQ6iUKVPs9T0EInoM3EJEREREsqfXQPTnn3+if//+cHJygkKhwLZt27SmR0REQKFQaD26dOmiVVNYWIhx48bBzs4O5ubmGDBgAK5evapVk5WVhbCwMCiVSiiVSoSFhSE7O7uG546ofsjJya1XDyKimqDXQJSfn4+2bdti2bJl5db07t0b6enp0mPHjh1a0yMjI7F161ZER0fj4MGDyMvLQ3BwMIqLi6Wa0NBQpKSkQK1WQ61WIyUlBWFhYTU2X0RERFS/6PUYoj59+qBPnz4V1piYmEClUpU5TaPRYM2aNdiwYQN69OgBANi4cSOcnZ2xe/duBAUF4cyZM1Cr1UhMTISPjw8AYPXq1fD19cXZs2fh4eFRvTNFRERE9U6dP4YoLi4O9vb2aNmyJUaOHInMzP87oDI5ORl3795Fr169pDYnJyd4enoiPj4eAJCQkAClUimFIQDo0qULlEqlVFOWwsJC5OTkaD2IiIjo6VSnA1GfPn2wadMm7N27FwsXLkRSUhK6d++OwsJCAEBGRgaMjY1hbW2t9ToHBwdkZGRINfb2umd52NvbSzVlmTdvnnTMkVKphLOzczXOGREREdUldfq0+1dffVX62dPTE506dYKLiwt+//13DB48uNzXCSGgUCik5w/+XF7Nw6ZOnYoJEyZIz3NychiKiIiInlJ1egvRwxwdHeHi4oLz588DAFQqFYqKipCVlaVVl5mZCQcHB6nm+vXrOn3duHFDqimLiYkJrKystB5ERET0dKpXgejmzZu4cuUKHB0dAQAdO3aEkZERYmNjpZr09HScPHkSfn5+AABfX19oNBocPnxYqjl06BA0Go1UQ0RERPKm111meXl5uHDhgvQ8NTUVKSkpsLGxgY2NDWbOnIkhQ4bA0dERaWlpmDZtGuzs7DBo0CAAgFKpxIgRIzBx4kTY2trCxsYGkyZNgpeXl3TWWevWrdG7d2+MHDkSq1atAgC8/fbbCA4O5hlmREREBEDPgejIkSMICAiQnpcesxMeHo6VK1fixIkT+O6775CdnQ1HR0cEBARgy5YtsLS0lF6zePFiGBoaIiQkBAUFBQgMDERUVBQMDAykmk2bNmH8+PHS2WgDBgyo8NpHREREJC96DUTdunWDEKLc6Tt37nxkH6ampli6dCmWLl1abo2NjQ02btxYpTESERHR069eHUNEREREVBMYiIiIiEj2GIiIiIhI9hiIiIiISPYYiIiIiEj2GIiIiIhI9hiIiIiISPYYiIiIiEj2GIiIiIhI9hiIiIiISPYYiIiIiEj2GIiIiIhI9hiIiIiISPYYiIiIiEj2GIiIiIhI9hiIiIiISPYYiIiIiEj2GIiIiIhI9hiIiIiISPYYiIiIiEj2GIiIiIhI9hiIiIiISPYYiIiIiEj2GIiIiIhI9hiIiIiISPYYiIiIiEj2GIiIiIhI9hiIiIiISPYYiIiIiEj2GIiIiIhI9hiIiIiISPYYiIiIiEj2GIiIiIhI9hiIiIiISPb0Goj+/PNP9O/fH05OTlAoFNi2bZvWdCEEZs6cCScnJ5iZmaFbt244deqUVk1hYSHGjRsHOzs7mJubY8CAAbh69apWTVZWFsLCwqBUKqFUKhEWFobs7OwanjsiIiKqL/QaiPLz89G2bVssW7aszOkLFizAokWLsGzZMiQlJUGlUqFnz57Izc2VaiIjI7F161ZER0fj4MGDyMvLQ3BwMIqLi6Wa0NBQpKSkQK1WQ61WIyUlBWFhYTU+f0RERFQ/GOrzzfv06YM+ffqUOU0IgSVLlmD69OkYPHgwAGD9+vVwcHDA5s2bMWrUKGg0GqxZswYbNmxAjx49AAAbN26Es7Mzdu/ejaCgIJw5cwZqtRqJiYnw8fEBAKxevRq+vr44e/YsPDw8amdmiYiIqM6qs8cQpaamIiMjA7169ZLaTExM4O/vj/j4eABAcnIy7t69q1Xj5OQET09PqSYhIQFKpVIKQwDQpUsXKJVKqYaIiIjkTa9biCqSkZEBAHBwcNBqd3BwwKVLl6QaY2NjWFtb69SUvj4jIwP29vY6/dvb20s1ZSksLERhYaH0PCcnp2ozQkRERHVend1CVEqhUGg9F0LotD3s4Zqy6h/Vz7x586SDsJVKJZydnSs5ciIiIqov6mwgUqlUAKCzFSczM1PaaqRSqVBUVISsrKwKa65fv67T/40bN3S2Pj1o6tSp0Gg00uPKlStPND9ERERUd9XZQOTm5gaVSoXY2FipraioCPv374efnx8AoGPHjjAyMtKqSU9Px8mTJ6UaX19faDQaHD58WKo5dOgQNBqNVFMWExMTWFlZaT2IiIjo6aTXY4jy8vJw4cIF6XlqaipSUlJgY2ODZs2aITIyEnPnzoW7uzvc3d0xd+5cNGzYEKGhoQAApVKJESNGYOLEibC1tYWNjQ0mTZoELy8v6ayz1q1bo3fv3hg5ciRWrVoFAHj77bcRHBzMM8yIiIgIgJ4D0ZEjRxAQECA9nzBhAgAgPDwcUVFRmDx5MgoKCjB69GhkZWXBx8cHu3btgqWlpfSaxYsXw9DQECEhISgoKEBgYCCioqJgYGAg1WzatAnjx4+XzkYbMGBAudc+IiIiIvlRCCGEvgdRH+Tk5ECpVEKj0VR591lOTu6ji+qQlSsL9D2ESpkyRfdsQno0rpc1i+tl5XGdrFlyWycf9+93nT2GiIiIiKi2MB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NXpQDRz5kwoFAqth0qlkqYLITBz5kw4OTnBzMwM3bp1w6lTp7T6KCwsxLhx42BnZwdzc3MMGDAAV69ere1ZISIiojqsTgciAHj22WeRnp4uPU6cOCFNW7BgARYtWoRly5YhKSkJKpUKPXv2RG5urlQTGRmJrVu3Ijo6GgcPHkReXh6Cg4NRXFysj9khIiKiOshQ3wN4FENDQ62tQqWEEFiyZAmmT5+OwYMHAwDWr18PBwcHbN68GaNGjYJGo8GaNWuwYcMG9OjRAwCwceNGODs7Y/fu3QgKCqrVeSEiIqK6qc5vITp//jycnJzg5uaG1157Df/73/8AAKmpqcjIyECvXr2kWhMTE/j7+yM+Ph4AkJycjLt372rVODk5wdPTU6opT2FhIXJycrQeRERE9HSq04HIx8cH3333HXbu3InVq1cjIyMDfn5+uHnzJjIyMgAADg4OWq9xcHCQpmVkZMDY2BjW1tbl1pRn3rx5UCqV0sPZ2bka54yIiIjqkjodiPr06YMhQ4bAy8sLPXr0wO+//w7g/q6xUgqFQus1Qgidtoc9Ts3UqVOh0Wikx5UrV6o4F0RERFTX1elA9DBzc3N4eXnh/Pnz0nFFD2/pyczMlLYaqVQqFBUVISsrq9ya8piYmMDKykrrQURERE+nehWICgsLcebMGTg6OsLNzQ0qlQqxsbHS9KKiIuzfvx9+fn4AgI4dO8LIyEirJj09HSdPnpRqiIiIiOr0WWaTJk1C//790axZM2RmZmLOnDnIyclBeHg4FAoFIiMjMXfuXLi7u8Pd3R1z585Fw4YNERoaCgBQKpUYMWIEJk6cCFtbW9jY2GDSpEnSLjgiIiIioI4HoqtXr+L111/Hf//9h8aNG6NLly5ITEyEi4sLAGDy5MkoKCjA6NGjkZWVBR8fH+zatQuWlpZSH4sXL4ahoSFCQkJQUFCAwMBAREVFwcDAQF+zRURERHVMnQ5E0dHRFU5XKBSYOXMmZs6cWW6Nqakpli5diqVLl1bz6IiIiOhpUa+OISIiIiKqCQxEREREJHsMRERERCR7DEREREQkewxEREREJHsMRERERCR7DEREREQkewxEREREJHsMRERERCR7DEREREQkewxEREREJHsMRERERCR7DEREREQkewxEREREJHsMRERERCR7DEREREQkewxEREREJHsMRERERCR7DEREREQkewxEREREJHsMRERERCR7hvoeAFF1cXNL0/cQKi011VXfQyAiInALEREREREDEREREREDEREREckeAxERERHJHgMRERERyR4DEREREckeT7snIiKSkfp2iZLaujwJtxARERGR7DEQERERkexxlxkRUQ3i7gmi+oFbiIiIiEj2GIiIiIhI9mQViFasWAE3NzeYmpqiY8eOOHDggL6HRERERHWAbALRli1bEBkZienTp+Pvv//Giy++iD59+uDy5cv6HhoRERHpmWwC0aJFizBixAi89dZbaN26NZYsWQJnZ2esXLlS30MjIiIiPZNFICoqKkJycjJ69eql1d6rVy/Ex8fraVRERERUV8jitPv//vsPxcXFcHBw0Gp3cHBARkZGma8pLCxEYWGh9Fyj0QAAcnJyqjyOnJzcKr9WH+7cuaPvIVRKScltfQ+h0p5kfaq+MXC9rEn1bb3kOll5XCdr1pOuk6WvF0JUWCeLQFRKoVBoPRdC6LSVmjdvHmbNmqXT7uzsXCNjI3lSKvU9AiJtXCeprqmudTI3NxfKCjqTRSCys7ODgYGBztagzMxMna1GpaZOnYoJEyZIz0tKSnDr1i3Y2tqWG6Lo0XJycuDs7IwrV67AyspK38MhAsD1kuoerpPVRwiB3NxcODk5VVgni0BkbGyMjh07IjY2FoMGDZLaY2Nj8dJLL5X5GhMTE5iYmGi1NWrUqCaHKStWVlb8kFOdw/WS6hquk9Wjoi1DpWQRiABgwoQJCAsLQ6dOneDr64tvvvkGly9fxjvvvKPvoREREZGeySYQvfrqq7h58yZmz56N9PR0eHp6YseOHXBxcdH30IiIiEjPZBOIAGD06NEYPXq0vochayYmJpgxY4bO7kgifeJ6SXUN18napxCPOg+NiIiI6CkniwszEhEREVWEgYiIiIhkj4GIiIiIZI+BiIiIiGSPgYiqJCIiAgqFAp9//rlW+7Zt27Su5L1q1Sq0bdsW5ubmaNSoEdq3b4/58+cDANRqNRQKhc4VxFUqlc4tUq5evQqFQoFdu3bV0BzR0+bKlSsYMWIEnJycYGxsDBcXF7z33nu4efOmVNOtWzdERkaW24dCoZAe5ubmcHd3R0REBJKTk2thDuhp1L9/f/To0aPMaQkJCVAoFDh69CgUCgVSUlK0pv/888/o1q0blEolLCws4O3tjdmzZ+PWrVu1MPKnHwMRVZmpqSnmz5+PrKysMqevWbMGEyZMwPjx43Hs2DH89ddfmDx5MvLy8gAAL7zwAgwNDREXFye95syZM7hz5w5ycnJw4cIFqX3fvn0wMjLC888/X6PzRE+H//3vf+jUqRPOnTuH77//HhcuXMDXX3+NPXv2wNfXt1J/QNatW4f09HScOnUKy5cvR15eHnx8fPDdd9/V4BzQ02rEiBHYu3cvLl26pDNt7dq1aNeuHWxsbHSmTZ8+Ha+++io6d+6MP/74AydPnsTChQtx7NgxbNiwoTaG/vQTRFUQHh4ugoODRatWrcQHH3wgtW/dulWUrlYvvfSSiIiIqLAfX19fMWrUKOn5ihUrRL9+/UTfvn3F6tWrpfbhw4eL559/vprngp5WvXv3Fk2bNhW3b9/Wak9PTxcNGzYU77zzjhBCCH9/f/Hee++V2w8AsXXrVp32oUOHCktLS3Hr1q3qHDbJwN27d4WDg4OYOXOmVnt+fr6wtLQUS5cuFampqQKA+Pvvv4UQQhw6dEgAEEuWLCmzz6ysrBoetTxwCxFVmYGBAebOnYulS5fi6tWrOtNVKhUSExPL/E+oVEBAAPbt2yc937dvH7p16wZ/f3+d9oCAgOqdAXoq3bp1Czt37sTo0aNhZmamNU2lUuGNN97Ali1bIJ7gEmzvv/8+cnNzERsb+6TDJZkxNDTE0KFDERUVpbUO/vjjjygqKsIbb7yh85pNmzbBwsKi3AsL8z6b1YOBiJ7IoEGD0K5dO8yYMUNn2owZM9CoUSO4urrCw8MDERER+OGHH1BSUiLVdOvWDefOnUN6ejoAYP/+/fD394e/v7+0K+3KlStITU1lIKLHcv78eQgh0Lp16zKnt27dGllZWbhx40aV36NVq1YAgLS0tCr3QfI1fPhwpKWlaR0usHbtWgwePBjW1tY69efPn0fz5s1hZGRUi6OUHwYiemLz58/H+vXrcfr0aa12R0dHJCQk4MSJExg/fjzu3r2L8PBw9O7dWwpFzz//PIyNjREXF4fTp0+joKAAHTp0QMeOHZGTk4Pz589j3759MDExgZ+fnz5mj54ypf+VGxsbP3EfD55AQPS4WrVqBT8/P6xduxYAcPHiRRw4cADDhw8vs14IwXWtFjAQ0RPr2rUrgoKCMG3atDKne3p6YsyYMdi0aRNiY2MRGxuL/fv3AwAaNmyI5557Dvv27cO+ffvwwgsvwMDAAIaGhvDz85PafX19YWpqWpuzRfVUixYtoFAodAJ6qX/++QeNGzd+ot0MZ86cAQC4ublVuQ+StxEjRuDnn39GTk4O1q1bBxcXFwQGBpZZ27JlS1y8eBF3796t5VHKCwMRVYvPP/8cv/76K+Lj4yusa9OmDQAgPz9fagsICEBcXBzi4uLQrVs3qb10t1lcXBx3l9Fjs7W1Rc+ePbFixQoUFBRoTcvIyMCmTZsQERHxRO+xZMkSWFlZlXv6NNGjhISEwMDAAJs3b8b69esxbNiwcrcChYaGIi8vDytWrChzenZ2dg2OVD5kdbd7qjleXl544403sHTpUqnt3XffhZOTE7p3746mTZsiPT0dc+bMQePGjeHr6yvVBQQE4NNPP0V6ejomTZoktfv7++Pzzz9Hbm4uAxFVyrJly+Dn54egoCDMmTMHbm5uOHXqFD744AO0bNkSn3zyiVR748YNneu9qFQqqFQqAPf/2GRkZKCwsBDnzp3DqlWrsG3bNnz33Xc8mJWqzMLCAq+++iqmTZsGjUZTYUj38fHB5MmTMXHiRPz7778YNGgQnJycpMtJvPDCC3jvvfdqb/BPK32e4kb1V3h4uHjppZe02tLS0oSJiYl02v1PP/0k+vbtKxwdHYWxsbFwcnISQ4YMEcePH9d6XUFBgTAxMREWFhbi7t27UnthYaFo2LChMDMzE4WFhTU+T/R0SU1NFeHh4cLBwUEoFAoBQAwePFjk5+dLNf7+/gKAzmPGjBlCCKHVZmpqKp555hkRHh4ukpOT9TRX9DSJj48XAESvXr202h8+7b7Uli1bRNeuXYWlpaUwNzcX3t7eYvbs2TztvpoohHiCc0+JiOqJGTNmYNGiRdi1a5fWFkoiIgBgICIi2Vi3bh00Gg3Gjx+PBg14CCUR/R8GIiIiIpI9/otEREREssdARERERLLHQERERESyx0BEREREssdARERERLLHQERERESyx0BERPVeZmYmRo0ahWbNmsHExAQqlQpBQUFISEgAcP+u9Nu2bat0v66urliyZEn1DpaI6iTey4yI6r0hQ4bg7t27WL9+PZo3b47r169jz549uHXrlr6HRkT1BC/MSET1WnZ2NqytrREXFwd/f3+d6a6urrh06ZL03MXFBWlpabh48SImTJiAxMRE5Ofno3Xr1pg3b550B/tu3bph//79Wn2Vfl3Gx8fjww8/RFJSEuzs7DBo0CDMmzcP5ubmNTinRFSTuMuMiOo1CwsLWFhYYNu2bSgsLNSZnpSUBOD+bTvS09Ol53l5eejbty92796Nv//+G0FBQejfvz8uX74MAIiJiUHTpk0xe/ZspKenIz09HQBw4sQJBAUFYfDgwTh+/Di2bNmCgwcPYuzYsbU0x0RUE7iFiIjqvZ9//hkjR45EQUEBOnToAH9/f7z22mvw9vYGcP8Yoq1bt2LgwIEV9vPss8/i3XfflcKNq6srIiMjERkZKdUMHToUZmZmWLVqldR28OBB+Pv7Iz8/H6amptU+f0RU87iFiIjqvSFDhuDatWvYvn07goKCEBcXhw4dOiAqKqrc1+Tn52Py5Mlo06YNGjVqBAsLC/zzzz/SFqLyJCcnIyoqStoyZWFhgaCgIJSUlCA1NbWa54yIagsPqiaip4KpqSl69uyJnj174pNPPsFbb72FGTNmICIiosz6Dz74ADt37sSXX36JFi1awMzMDC+//DKKiooqfJ+SkhKMGjUK48eP15nWrFmz6pgVItIDBiIieiq1adNGOtXeyMgIxcXFWtMPHDiAiIgIDBo0CMD9Y4rS0tK0aoyNjXVe16FDB5w6dQotWrSosbETUe3jLjMiqtdu3ryJ7t27Y+PGjTh+/DhSU1Px448/YsGCBXjppZcA3D8WaM+ePcjIyEBWVhYAoEWLFoiJiUFKSgqOHTuG0NBQlJSUaPXt6uqKP//8E//++y/+++8/AMCUKVOQkJCAMWPGICUlBefPn8f27dsxbty42p1xIqpWDEREVK9ZWFjAx8cHixcvRteuXeHp6YmPP/4YI0eOxLJlywAACxcuRGxsLJydndG+fXsAwOLFi2FtbQ0/Pz/0798fQUFB6NChg1bfs2fPRlpaGp555hk0btwYAODt7Y39+/fj/PnzePHFF9G+fXt8/PHHcHR0rN0ZJ6JqxbPMiIiISPa4hYiIiIhkj4GIiIiIZI+BiIiIiGSPgYiIiIhkj4GIiIiIZI+BiIiIiGSPgYiIiIhkj4GIiIiIZI+BiIiIiGSPgYiIiIhkj4GIiIiIZI+BiIiIiGTv/wFuwm5cacC3t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0" y="1520753"/>
            <a:ext cx="4626480" cy="36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00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Past 3 Year Bike Related Purchases by Industries and State Wise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591803"/>
            <a:ext cx="3773588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Major bike related purchases are done by Manufacturing Industries followed by Financial Services and Health industry.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Again Mass Customer are In lead.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State wise NSW had the most no of past 3 year bike related purchase.</a:t>
            </a:r>
            <a:endParaRPr lang="en-US" sz="16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688732" y="1591804"/>
            <a:ext cx="4081945" cy="3338955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kQAAAHFCAYAAAAT5Oa6AAAAOXRFWHRTb2Z0d2FyZQBNYXRwbG90bGliIHZlcnNpb24zLjcuMSwgaHR0cHM6Ly9tYXRwbG90bGliLm9yZy/bCgiHAAAACXBIWXMAAA9hAAAPYQGoP6dpAABenElEQVR4nO3deVRU9f8/8OfILsvIIgwoAiaiBriHUImIiguaS1FRCGpmuUVqmlq5ZJqWS8ctMxVzCVvQrGwUF0wDFDHcc/uAS4KYwrCIoPD+/eGP+3UcQEFgwPt8nDPnMO/7mve87+XO8OSuCiGEABEREZGMNdD3AIiIiIj0jYGIiIiIZI+BiIiIiGSPgYiIiIhkj4GIiIiIZI+BiIiIiGSPgYiIiIhkj4GIiIiIZI+BiIiIiGSPgagGRUVFQaFQwNTUFJcuXdKZ3q1bN3h6euphZMCWLVvw7LPPwszMDAqFAikpKXoZR3VQKBSYOXNmjb9PREQEXF1dH/nee/bsQadOnWBubg6FQoFt27YBqD/L/Pbt25g5cybi4uKqrc/4+HjMnDkT2dnZVe5jx44dtfJ7fprFxcVBoVA88nc7c+ZMKBQK/Pfff7UzsId069YN3bp1k56npaVBoVAgKipKq668z9TSpUvRokULGBsbQ6FQPNF6V5OuXbuGmTNn1tnvgsdR3u+mPmIgqgWFhYX46KOP9D0MyY0bNxAWFoZnnnkGarUaCQkJaNmypb6HVWUJCQl466236sR7CyEQEhICIyMjbN++HQkJCfD3969Xy/z27duYNWtWtQeiWbNmPXEgmjVrVrWNieoPR0dHJCQkoF+/flJbeZ+plJQUjB8/HgEBAdi7dy8SEhJgaWmpx9GX79q1a5g1a1a9DkRPE0N9D0AOevfujc2bN2PSpElo27atvoeDc+fO4e7du3jzzTfh7++v17EIIXDnzh2YmZlVuY8uXbpU44ie7L2vXbuGW7duYdCgQQgMDJTa//rrr2pf5gUFBTA1NYVCoaiW/ojqKhMTE53PWnnfY6dOnQIAjBw5Es8991y1vP/t27fRsGHDaumLKqbX7zVBNWbdunUCgNi7d69o3LixCAoK0pru7+8vnn32Wa22goIC8eGHHwpXV1dhZGQknJycxOjRo0VWVtZjvecvv/wiunTpIszMzISFhYXo0aOHiI+Pl6aHh4cLAFoPf3//Cvu8evWqGDlypGjatKkwMjISjo6OYsiQISIjI0Ma84QJE0Tbtm2FlZWVsLa2Fl26dBHbtm3T6QuAGDNmjFi5cqVo1aqVMDIyEitXrhRCCLFixQrh7e0tzM3NhYWFhfDw8BBTp0595DwDEDNmzJCeP7jc33nnHWFraytsbGzEoEGDxL///vsYS/F+Hy1bthTGxsaiVatWYv369SI8PFy4uLiU+94zZszQWbYuLi6PXOZJSUmif//+wtraWpiYmIh27dqJLVu26IwHgNi5c6cYNmyYsLOzEwBEQUGBEEKI6Oho0aVLF9GwYUNhbm4uevXqJY4eParVR3h4uDA3Nxfnz58Xffr0Eebm5qJp06ZiwoQJ4s6dO0IIIVJTU3XGCkCEh4eXu6yKi4vFp59+Klq2bClMTU2FUqkUXl5eYsmSJeUuFwBi37590th79uwpVCqVMDU1Fa1atRJTpkwReXl5WmMvq4/U1FQhhBAlJSVi+fLlom3btsLU1FQ0atRIDBkyRFy8eFFrrEePHhX9+vUTjRs3FsbGxsLR0VH07dtXXLlypdz5K7VmzRrh7e0tTExMhLW1tRg4cKA4ffq0NP23334TAMThw4eltp9++kkAEH379tXqy8vLSwwePFh6Xvq5+O6770SrVq2EmZmZ8Pb2Fr/++qvOOM6dOydef/11aR5atWolli1bplN35swZERQUJMzMzIStra0YNWqU2L59u9ayL0/p7+zo0aNi0KBBwtLSUlhZWYk33nhDZGZmSnXDhw8X1tbWIj8/X6ePgIAA0aZNmwrfp6SkRMyfP180a9ZMmJiYiPbt24sdO3YIf39/rc9I6Xq5bt06IUT532P+/v4VrruxsbGie/fuwtLSUpiZmQk/Pz+xe/fuMuc9OTlZDBkyRDRq1EioVCppvI+znpV+tx8+fFi88MILwszMTLi5uYl58+aJ4uJiIYQQ+/btK3OdfvC7rCwHDhwQXbp0ESYmJsLJyUl89NFHYvXq1Vqfh1LV9b1Q6t9//xWvvPKKsLCwEFZWViIkJEQkJCRo/W5KPen3WmZmpvR3x9jYWNjZ2Qk/Pz8RGxtb4fJ5EgxENaj0l52UlCS++uorAUDs2bNHmv5wICopKRFBQUHC0NBQfPzxx2LXrl3iyy+/FObm5qJ9+/Y6K+fDNm3aJACIXr16iW3btoktW7aIjh07CmNjY3HgwAEhhBAXLlwQy5cvFwDE3LlzRUJCgjh16lS5fV69elU4OjoKOzs7sWjRIrF7926xZcsWMXz4cHHmzBkhhBDZ2dkiIiJCbNiwQezdu1eo1WoxadIk0aBBA7F+/Xqt/gCIJk2aCG9vb7F582axd+9ecfLkSfH9998LAGLcuHFi165dYvfu3eLrr78W48ePf+RyLi8QNW/eXIwbN07s3LlTfPvtt8La2loEBAQ8sr/S17/00kvi119/FRs3bhQtWrQQzs7OFQaiK1euiJiYGGk+EhISxNGjRytc5nv37hXGxsbixRdfFFu2bBFqtVpERETofMGUjqlJkybi7bffFn/88Yf46aefxL1798Rnn30mFAqFGD58uPjtt99ETEyM8PX1Febm5lq/2/DwcGFsbCxat24tvvzyS7F7927xySefCIVCIWbNmiWEEOLOnTtCrVYLAGLEiBEiISFBJCQkiAsXLpS7vObNmycMDAzEjBkzxJ49e4RarRZLliwRM2fOlJbLuHHjBAARExMj9anRaIQQQnz66adi8eLF4vfffxdxcXHi66+/Fm5ublq/qwsXLoiXX35ZAJBen5CQIH0mRo4cKYyMjMTEiROFWq0WmzdvFq1atRIODg5ScM/LyxO2traiU6dO4ocffhD79+8XW7ZsEe+8845WsCnL3LlzBQDx+uuvi99//1189913onnz5kKpVIpz584JIYTIzc0VRkZGYu7cudLr3nnnHWFmZibMzc1FUVGREEKI69evC4VCIVasWKG1Hrm6uornnntO/PDDD2LHjh2iW7duwtDQUOuP7alTp6TA+d1334ldu3aJiRMnigYNGkjLWwghMjIyhL29vWjSpIlYt26d2LFjh3jjjTdEs2bNKhWIXFxcxAcffCB27twpFi1aJH0Xlc7LsWPHBACxevVqrdefOnVKABDLly9/rPcZMWKE+OOPP8Q333wjmjRpIlQqVYWBqLzP1KlTp8RHH30k1T647m7YsEEoFAoxcOBAERMTI3799VcRHBwsDAwMtELRg/M+ZcoUERsbK/1z9zjrmRD3v9ttbW2Fu7u7+Prrr0VsbKwYPXq0ACB9J2o0Gulz/dFHH0nrdEXh/NixY8LU1FR4e3uL6OhosX37dtG3b1/h6uqqE4iq83tBCCFu374tWrduLZRKpVi6dKnYuXOnGD9+vLROPfh9VR3fa0FBQaJx48bim2++EXFxcWLbtm3ik08+EdHR0RWuU0+CgagGPRiICgsLRfPmzUWnTp1ESUmJEEI3EJX+IVqwYIFWP1u2bBEAxDfffFPuexUXFwsnJyfh5eUl/QcixP0vaXt7e+Hn5ye1lf5n8uOPPz5yHoYPHy6MjIwe+QfjQffu3RN3794VI0aMEO3bt9eaBkAolUpx69YtrfaxY8eKRo0aPfZ7PNxnWYFo9OjRWnULFiwQAER6enq5fZUuxw4dOki/JyGESEtLE0ZGRhUGIiH+74v7iy++0Korb5m3atVKtG/fXty9e1erPTg4WDg6Okq/y9J5Gjp0qFbd5cuXhaGhoRg3bpxWe25urlCpVCIkJERqK/2v+ocfftCq7du3r/Dw8JCe37hx47H+U31wrO3atauw5osvvijzP9iHlZSUiLt374r9+/cLAOLYsWPStDFjxoiyNmqX/oe6cOFCrfYrV64IMzMzMXnyZCGEEEeOHBEAytxyWZGsrCxhZmams5Xn8uXLwsTERISGhkptL7zwgujevbv0vEWLFuKDDz4QDRo0EPv37xdC/N8/LqVBSoj765GDg4PIycmR2jIyMkSDBg3EvHnzpLagoCDRtGlTKUyWGjt2rDA1NZU+V1OmTBEKhUKkpKRo1fXs2bNSgej999/Xai8d+8aNG6U2f39/nd//u+++K6ysrERubm6575GVlSVMTU3FoEGDtNr/+usvna2oDwciIcr/TD34vVsqPz9f2NjYiP79+2vVFhcXi7Zt24rnnntOZ94/+eQTrdrHXc9KlwkAcejQIa3aNm3aaO0pSEpKKnPrSnleeeUVYW5uLm7cuKE1D23atNH6fNXE98LKlSsFAPHLL79o1Y0cOVJnHp70e00IISwsLERkZORjLJXqw4Oqa4mxsTHmzJmDI0eO4IcffiizZu/evQDun830oFdeeQXm5ubYs2dPuf2fPXsW165dQ1hYGBo0+L9fq4WFBYYMGYLExETcvn270uP+448/EBAQgNatW1dY9+OPP+L555+HhYUFDA0NYWRkhDVr1uDMmTM6td27d4e1tbVW23PPPYfs7Gy8/vrr+OWXX6rl7JYBAwZoPff29gaAMs/4K1W6HENDQ7X2Ybu4uMDPz++Jx/SgCxcu4J9//sEbb7wBALh375706Nu3L9LT03H27Fmt1wwZMkTr+c6dO3Hv3j0MHTpU6/Wmpqbw9/fXOTBaoVCgf//+Wm3e3t4VLpNHee6553Ds2DGMHj0aO3fuRE5OTqVe/7///Q+hoaFQqVQwMDCAkZGRdExIWevPw3777TcoFAq8+eabWstApVKhbdu20jJo0aIFrK2tMWXKFHz99dc4ffr0Y40vISEBBQUFOp9LZ2dndO/eXetzGRgYiL/++gsFBQW4dOkSLly4gNdeew3t2rVDbGwsAGD37t1o1qwZ3N3dtfoLCAjQOvjXwcEB9vb20u/mzp072LNnDwYNGoSGDRvqrC937txBYmIiAGDfvn149tlndY5ZDA0Nfax5LlW6bpYKCQmBoaEh9u3bJ7W99957SElJwV9//QUAyMnJwYYNGxAeHg4LC4ty+05ISMCdO3d03sPPzw8uLi6VGuejxMfH49atWwgPD9dabiUlJejduzeSkpKQn5+v9ZqHP2uPu56VUqlUOscwPelnbf/+/ejevTvs7OyktgYNGiAkJESrria+F/bt2wdLS0ud79WH16nq+F4D7n+vREVFYc6cOUhMTMTdu3cfsXSeHANRLXrttdfQoUMHTJ8+vcxf7s2bN2FoaIjGjRtrtSsUCqhUKty8ebPcvkunOTo66kxzcnJCSUkJsrKyKj3mGzduoGnTphXWxMTEICQkBE2aNMHGjRuRkJCApKQkDB8+HHfu3NGpL2uMYWFhWLt2LS5duoQhQ4bA3t4ePj4+0h+RqrC1tdV6bmJiAuD+QXvlKV2OKpVKZ1pZbU/i+vXrAIBJkybByMhI6zF69GgA0AmGDy+70j46d+6s08eWLVt0Xt+wYUOYmppqtZmYmJT5e3pcU6dOxZdffonExET06dMHtra2CAwMxJEjRx752ry8PLz44os4dOgQ5syZg7i4OCQlJSEmJgZAxb+rUtevX4cQAg4ODjrLIDExUVoGSqUS+/fvR7t27TBt2jQ8++yzcHJywowZMyr8sn3UZ+vBz2WPHj1QWFiIgwcPIjY2FnZ2dmjfvj169OiB3bt3A7h/WYYePXro9PXw+grc/92ULoObN2/i3r17WLp0qc589u3bF8D/rS83b96slnX44XpDQ0PY2tpqzfNLL70EV1dXLF++HMD9y43k5+djzJgxFfatj8/ayy+/rLPs5s+fDyEEbt26pfWasj5rj7OelXrU77Mqbt68CQcHB532h9tq4nuhvPd++HdVHd9rwP1LKoSHh+Pbb7+Fr68vbGxsMHToUGRkZOjUVheeZVaLFAoF5s+fj549e+Kbb77RmW5ra4t79+7hxo0bWqFICIGMjAx07ty53L5LP3zp6ek6065du4YGDRrobJV5HI0bN8bVq1crrNm4cSPc3NywZcsWra0qhYWFZdaXd/bAsGHDMGzYMOTn5+PPP//EjBkzEBwcjHPnzlX7f4zlKV2OZX3oqvuDWPpf3tSpUzF48OAyazw8PLSeP7zsSvv46aefam0ZPczQ0BATJkzAhAkTkJ2djd27d2PatGkICgrClStXKjw7Z+/evbh27Rri4uK0zhSqzOn5dnZ2UCgUOHDggBR6H/Rgm5eXF6KjoyGEwPHjxxEVFYXZs2fDzMwMH374YZn9P+qz9eB/6z4+PrCwsMDu3buRlpaGwMBAKBQKBAYGYuHChUhKSsLly5fLDESPYm1tDQMDA4SFhZUbNtzc3KQxV8c6nJGRgSZNmkjP7927h5s3b2r9sW/QoAHGjBmDadOmYeHChVixYgUCAwN11t2HPeqz9vA1v55E6e9o6dKl5Z6V+vAf+7I+a4+7ntUUW1tbKXA86OFlWBPfC7a2tjh8+PBjv/eTfK+V9rNkyRIsWbIEly9fxvbt2/Hhhx8iMzMTarW6qrNRIQaiWtajRw/07NkTs2fPhrOzs9a0wMBALFiwABs3bsT7778vtf/888/Iz8/XOo37YR4eHmjSpIl0en/pCpafn4+ff/4Zvr6+VTpttE+fPtiwYQPOnj1b7hecQqGQLoBWKiMjA7/88kul3w8AzM3N0adPHxQVFWHgwIE4depUrf2x9/DwgKOjI77//ntMmDBBmqdLly4hPj4eTk5O1fpe7u7uOHbsGObOnVulPoKCgmBoaIiLFy+Wudm5Kh5nS1p5GjVqhJdffhn//vsvIiMjkZaWhjZt2pTbZ+nyffiPyapVqyoc14OXaQgODsbnn3+Of//9V2fXQXkUCgXatm2LxYsXIyoqCkePHi231tfXF2ZmZti4cSNeeeUVqf3q1avYu3cvXn75ZanNyMgIXbt2RWxsLK5cuYLPP/8cAPDiiy/C0NAQH330kRSQKqthw4YICAjA33//DW9vbxgbG5dbGxAQgAULFuDYsWNau802b95cqffctGkTOnbsKD3/4YcfcO/ePa2LJgLAW2+9hZkzZ+KNN97A2bNnMX/+/Ef23aVLF5iammLTpk1a6258fDwuXbpUrYHo+eefR6NGjXD69GmMHTu2Sn1UZT17lMp+1vz9/bFjxw78999/UvAoKSnBjz/+qFVXE98LAQEB+OGHH7B9+3at3WYPr1PV8b32sGbNmmHs2LHYs2ePtGu2JjAQ6cH8+fPRsWNHZGZm4tlnn5Xae/bsiaCgIEyZMgU5OTl4/vnncfz4ccyYMQPt27dHWFhYuX02aNAACxYswBtvvIHg4GCMGjUKhYWF+OKLL5CdnS19MVfW7Nmz8ccff6Br166YNm0avLy8kJ2dDbVajQkTJqBVq1YIDg5GTEwMRo8ejZdffhlXrlzBp59+CkdHR5w/f/6x3mfkyJEwMzPD888/D0dHR2RkZGDevHlQKpUVbhmrbg0aNMCnn36Kt956C4MGDcLIkSORnZ2NmTNnVvtmfOD+H/4+ffogKCgIERERaNKkCW7duoUzZ87g6NGjOl90D3N1dcXs2bMxffp0/O9//0Pv3r1hbW2N69ev4/DhwzA3N6/0xQwtLS3h4uKCX375BYGBgbCxsYGdnV25f6D69+8PT09PdOrUCY0bN8alS5ewZMkSuLi4SMfJeHl5AQC++uorhIeHw8jICB4eHvDz84O1tTXeeecdzJgxA0ZGRti0aROOHTum8z6lfcyfPx99+vSBgYEBvL298fzzz+Ptt9/GsGHDcOTIEXTt2hXm5uZIT0/HwYMH4eXlhXfffRe//fYbVqxYgYEDB6J58+YQQiAmJgbZ2dno2bNnucujUaNG+PjjjzFt2jQMHToUr7/+Om7evIlZs2bB1NQUM2bM0KoPDAzExIkTAUDaEmRmZgY/Pz/s2rUL3t7esLe3r9TvpNRXX32FF154AS+++CLeffdduLq6Ijc3FxcuXMCvv/4qHYcYGRmJtWvXol+/fpgzZw4cHBywadMm/PPPP5V6v5iYGBgaGqJnz544deoUPv74Y7Rt21YnEDRq1AhDhw7FypUr4eLionM8Slmsra0xadIkzJkzB2+99RZeeeUVXLlypUY+axYWFli6dCnCw8Nx69YtvPzyy7C3t8eNGzdw7Ngx3LhxAytXrqywj8ddzyrjmWeegZmZGTZt2oTWrVvDwsICTk5O5f7jNX36dPz6668IDAzE9OnTYWZmhq+//lo6/qn0+NGa+F4YOnQoFi9ejKFDh+Kzzz6Du7s7duzYgZ07d+rUPun3mkajQUBAAEJDQ9GqVStYWloiKSkJarW63K1O1aJWD+GWmbLOdigVGhoqAJR5HaIpU6YIFxcX6Zo/77777mNfh2jbtm3Cx8dHmJqaCnNzcxEYGCj++usvrZrKnGUmxP2zKIYPHy5UKpV0baSQkBBx/fp1qebzzz8Xrq6uwsTERLRu3VqsXr1aOlvjQfj/11t52Pr160VAQIBwcHAQxsbG0nscP378keNDOWeZPbzcS+f7UWfYCCHEt99+K9zd3YWxsbFo2bKlWLt27SOvQyRE5c8yE+L+qbQhISHC3t5eGBkZCZVKJbp37y6+/vrrR85TqW3btomAgABhZWUlTExMhIuLi3j55Ze1Ticuvd7Iw8r6Pe3evVu0b99emJiY6FzL5WELFy4Ufn5+ws7OThgbG4tmzZqJESNGiLS0NK26qVOnCicnJ9GgQQOt30N8fLzw9fUVDRs2FI0bNxZvvfWWOHr0qM6ZK4WFheKtt94SjRs3FgqFQuestbVr1wofHx9hbm4uzMzMxDPPPCOGDh0qjhw5IoQQ4p9//hGvv/66eOaZZ4SZmZlQKpXiueeeE1FRUeXO24O+/fZb4e3tLYyNjYVSqRQvvfRSmZesKD0V3d3dXav9s88+EwDEhAkTdF5T3uei9DpWD0pNTRXDhw8XTZo0EUZGRqJx48bCz89PzJkzR6vu9OnTomfPnsLU1FTY2NiIESNGiF9++aVSZ5klJyeL/v37CwsLC2FpaSlef/11rc/9g+Li4gQA8fnnn1fY94NKSkrEvHnzhLOzszA2NpauvfSo6xAJUbmzzErt379f9OvXT9jY2AgjIyPRpEkT0a9fP60+Suf9wTO5HvSo9UyIsq8xJ4Qo8zvk+++/l67J9vD3SVkOHDggfHx8hImJiVCpVOKDDz4Q8+fPFwBEdna2Vm11fy9cvXpVDBkyRFofhgwZIuLj48s8U+5Jvtfu3Lkj3nnnHeHt7S2srKyEmZmZ8PDwEDNmzCjzmlfVRSGEEDUXt4iISA4mTpyIlStX4sqVK2UeUEw1p1evXkhLS8O5c+f0PZR6jbvMiIioyhITE3Hu3DmsWLECo0aNYhiqYRMmTED79u3h7OyMW7duYdOmTYiNjcWaNWv0PbR6j4GIiIiqrPSEjeDgYMyZM0ffw3nqFRcX45NPPkFGRgYUCgXatGmDDRs24M0339T30Oo97jIjIiIi2eOFGYmIiEj2GIiIiIhI9hiIiIiISPZ4UPVjKikpwbVr12BpaVnurSeIiIiobhFCIDc3F05OTlo3P38YA9Fjunbtms6tNoiIiKh+uHLlSoU3K2cgekyWlpYA7i9QKysrPY+GiIiIHkdOTg6cnZ2lv+PlqTOBaN68eZg2bRree+89LFmyBMD9zVyzZs3CN998g6ysLPj4+GD58uVa9/8qLCzEpEmT8P3336OgoACBgYFYsWKFVgrMysrC+PHjsX37dgDAgAEDsHTpUjRq1Oixx1e6m8zKyoqBiIiIqJ551OEudeKg6qSkJHzzzTfw9vbWal+wYAEWLVqEZcuWISkpCSqVCj179kRubq5UExkZia1btyI6OhoHDx5EXl4egoODUVxcLNWEhoYiJSUFarUaarUaKSkpFd4olYiIiGSmxu6S9phyc3OFu7u7iI2NFf7+/uK9994TQty/6Z9KpdK6UeCdO3eEUqmUbg6XnZ0tjIyMRHR0tFTz77//igYNGgi1Wi2EuH+DQwAiMTFRqklISBAAxD///PPY49RoNAKA0Gg0TzK7REREVIse9++33rcQjRkzBv369UOPHj202lNTU5GRkYFevXpJbSYmJvD390d8fDwAIDk5GXfv3tWqcXJygqenp1STkJAApVIJHx8fqaZLly5QKpVSTVkKCwuRk5Oj9SAiIqKnk16PIYqOjsbRo0eRlJSkMy0jIwMA4ODgoNXu4OCAS5cuSTXGxsawtrbWqSl9fUZGBuzt7XX6t7e3l2rKMm/ePMyaNatyM0RERLWupKQERUVF+h4G6YmRkREMDAyeuB+9BaIrV67gvffew65du2Bqalpu3cMHQQkhHnlg1MM1ZdU/qp+pU6diwoQJ0vPSo9SJiKjuKCoqQmpqKkpKSvQ9FNKjRo0aQaVSPdF1AvUWiJKTk5GZmYmOHTtKbcXFxfjzzz+xbNkynD17FsD9LTyOjo5STWZmprTVSKVSoaioCFlZWVpbiTIzM+Hn5yfVXL9+Xef9b9y4obP16UEmJiYwMTF5spkkIqIaI4RAeno6DAwM4OzsXOFF9+jpJITA7du3kZmZCQBaeaGy9BaIAgMDceLECa22YcOGoVWrVpgyZQqaN28OlUqF2NhYtG/fHsD9/wT279+P+fPnAwA6duwIIyMjxMbGIiQkBACQnp6OkydPYsGCBQAAX19faDQaHD58GM899xwA4NChQ9BoNFJoIiKi+ufevXu4ffs2nJyc0LBhQ30Ph/TEzMwMwP2NIfb29lXefaa3QGRpaQlPT0+tNnNzc9ja2krtkZGRmDt3Ltzd3eHu7o65c+eiYcOGCA0NBQAolUqMGDECEydOhK2tLWxsbDBp0iR4eXlJB2m3bt0avXv3xsiRI7Fq1SoAwNtvv43g4GB4eHjU4hwTEVF1Kr28irGxsZ5HQvpWGojv3r1b/wLR45g8eTIKCgowevRo6cKMu3bt0rra5OLFi2FoaIiQkBDpwoxRUVFaC2TTpk0YP368dDbagAEDsGzZslqfHyIiqn68vyRVxzqgEEKIahjLUy8nJwdKpRIajYZXqiYiqgPu3LmD1NRUuLm5VXhyDj39KloXHvfvN49AIyIikjlXV1fptllyVad3mREREVVWTk7uo4uqkZVVxTcNfVhERATWr1+v037+/Hm0aNGiuoZFlcRAREREVMt69+6NdevWabU1btxYT6MhgLvMiIiIap2JiQlUKpXWw8DAAL/++is6duwIU1NTNG/eHLNmzcK9e/ek1ykUCqxatQrBwcFo2LAhWrdujYSEBFy4cAHdunWDubk5fH19cfHiRek1Fy9exEsvvQQHBwdYWFigc+fO2L17d4Xj02g0ePvtt2Fvbw8rKyt0794dx44dq7HlURcwEBEREdUBO3fuxJtvvonx48fj9OnTWLVqFaKiovDZZ59p1X366acYOnQoUlJS0KpVK4SGhmLUqFGYOnUqjhw5AgAYO3asVJ+Xl4e+ffti9+7d+PvvvxEUFIT+/fvj8uXLZY5DCIF+/fohIyMDO3bsQHJyMjp06IDAwEDcunWr5haAnnGXWS2q7f3aT6qy+8WJiOjx/Pbbb7CwsJCe9+nTB9evX8eHH36I8PBwAEDz5s3x6aefYvLkyZgxY4ZUO2zYMOlixFOmTIGvry8+/vhjBAUFAQDee+89DBs2TKpv27Yt2rZtKz2fM2cOtm7diu3bt2sFp1L79u3DiRMnkJmZKd2x4csvv8S2bdvw008/4e23367GJVF3MBARERHVsoCAAKxcuVJ6bm5ujhYtWiApKUlri1BxcTHu3LmD27dvSxcf9Pb2lqaX3oLKy8tLq+3OnTvIycmBlZUV8vPzMWvWLPz222+4du0a7t27h4KCgnK3ECUnJyMvLw+2trZa7QUFBVq74p42DERERES1rDQAPaikpASzZs3C4MGDdeofvLaOkZGR9HPpBQnLaiu94e0HH3yAnTt34ssvv0SLFi1gZmaGl19+GUVFRWWOraSkBI6OjoiLi9OZ1qhRo8ebwXqIgYiIiKgO6NChA86ePVvtp94fOHAAERERGDRoEID7xxSlpaVVOI6MjAwYGhrC1dW1WsdSlzEQERER1QGffPIJgoOD4ezsjFdeeQUNGjTA8ePHceLECcyZM6fK/bZo0QIxMTHo378/FAoFPv74Y2nrUVl69OgBX19fDBw4EPPnz4eHhweuXbuGHTt2YODAgejUqVOVx1KX8SwzIiKiOiAoKAi//fYbYmNj0blzZ3Tp0gWLFi2Ci4vLE/W7ePFiWFtbw8/PD/3790dQUBA6dOhQbr1CocCOHTvQtWtXDB8+HC1btsRrr72GtLQ06ZilpxHvZfaYquNeZjzLjIio+vBeZlSK9zIjIiIiqgYMRERERCR7DEREREQkewxEREREJHsMRERERCR7DEREREQkewxEREREJHsMRERERCR7DEREREQkewxERERE9VRaWhoUCgVSUlL0PZR6jzd3JSKip8r8+Zm1+n5TpthXqj4iIgLr16/HqFGj8PXXX2tNGz16NFauXInw8HBERUVV4yjpUbiFiIiIqJY5OzsjOjoaBQUFUtudO3fw/fffo1mzZnocmXwxEBEREdWyDh06oFmzZoiJiZHaYmJi4OzsjPbt20ttarUaL7zwAho1agRbW1sEBwfj4sWLFfZ9+vRp9O3bFxYWFnBwcEBYWBj++++/GpuXpwUDERERkR4MGzYM69atk56vXbsWw4cP16rJz8/HhAkTkJSUhD179qBBgwYYNGgQSkpKyuwzPT0d/v7+aNeuHY4cOQK1Wo3r168jJCSkRuflacBjiIiIiPQgLCwMU6dOlQ6M/uuvvxAdHY24uDipZsiQIVqvWbNmDezt7XH69Gl4enrq9Lly5Up06NABc+fOldrWrl0LZ2dnnDt3Di1btqyx+anvGIiIiIj0wM7ODv369cP69eshhEC/fv1gZ2enVXPx4kV8/PHHSExMxH///SdtGbp8+XKZgSg5ORn79u2DhYWFzrSLFy8yEFWAgYiIiEhPhg8fjrFjxwIAli9frjO9f//+cHZ2xurVq+Hk5ISSkhJ4enqiqKiozP5KSkrQv39/zJ8/X2eao6Nj9Q7+KcNAREREpCe9e/eWwk1QUJDWtJs3b+LMmTNYtWoVXnzxRQDAwYMHK+yvQ4cO+Pnnn+Hq6gpDQ/6JrwweVE1ERKQnBgYGOHPmDM6cOQMDAwOtadbW1rC1tcU333yDCxcuYO/evZgwYUKF/Y0ZMwa3bt3C66+/jsOHD+N///sfdu3aheHDh6O4uLgmZ6XeYyAiIiLSIysrK1hZWem0N2jQANHR0UhOToanpyfef/99fPHFFxX25eTkhL/++gvFxcUICgqCp6cn3nvvPSiVSjRowD/5FVEIIYS+B1Ef5OTkQKlUQqPRlLniPl4fudU8qpplZWWp7yEQEZXrzp07SE1NhZubG0xNTfU9HNKjitaFx/37zR2MVK7avvz9k6rs5fOJiIhK6XX72cqVK+Ht7S1tLvT19cUff/whTY+IiIBCodB6dOnSRauPwsJCjBs3DnZ2djA3N8eAAQNw9epVrZqsrCyEhYVBqVRCqVQiLCwM2dnZtTGLREREVA/oNRA1bdoUn3/+OY4cOYIjR46ge/fueOmll3Dq1Cmppnfv3khPT5ceO3bs0OojMjISW7duRXR0NA4ePIi8vDwEBwdrHTwWGhqKlJQUqNVqqNVqpKSkICwsrNbmk4iIiOo2ve4y69+/v9bzzz77DCtXrkRiYiKeffZZAICJiQlUKlWZr9doNFizZg02bNiAHj16AAA2btwIZ2dn7N69G0FBQThz5gzUajUSExPh4+MDAFi9ejV8fX1x9uxZeHh41OAcEhERUX1QZw45Ly4uRnR0NPLz8+Hr6yu1x8XFwd7eHi1btsTIkSORmfl/x7UkJyfj7t276NWrl9Tm5OQET09PxMfHAwASEhKgVCqlMAQAXbp0gVKplGrKUlhYiJycHK0HERERPZ30HohOnDgBCwsLmJiY4J133sHWrVvRpk0bAECfPn2wadMm7N27FwsXLkRSUhK6d++OwsJCAEBGRgaMjY1hbW2t1aeDgwMyMjKkGnt73YNt7e3tpZqyzJs3TzrmSKlUwtnZubpmmYiIiOoYvZ9l5uHhgZSUFGRnZ+Pnn39GeHg49u/fjzZt2uDVV1+V6jw9PdGpUye4uLjg999/x+DBg8vtUwgBhUIhPX/w5/JqHjZ16lStC2Dl5OQwFBERET2l9B6IjI2N0aJFCwBAp06dkJSUhK+++gqrVq3SqXV0dISLiwvOnz8PAFCpVCgqKkJWVpbWVqLMzEz4+flJNdevX9fp68aNG3BwcCh3XCYmJjAxMXmieSMiIqL6Qe+7zB4mhJB2iT3s5s2buHLlinSDuo4dO8LIyAixsbFSTXp6Ok6ePCkFIl9fX2g0Ghw+fFiqOXToEDQajVRDRERE8qbXQDRt2jQcOHAAaWlpOHHiBKZPn464uDi88cYbyMvLw6RJk5CQkIC0tDTExcWhf//+sLOzw6BBgwAASqUSI0aMwMSJE7Fnzx78/fffePPNN+Hl5SWddda6dWv07t0bI0eORGJiIhITEzFy5EgEBwfzDDMiIqIqioiIwMCBA6XnQgi8/fbbsLGxgUKhQEpKCrp164bIyMgnep+oqCg0atToifp4HHrdZXb9+nWEhYUhPT0dSqUS3t7eUKvV6NmzJwoKCnDixAl89913yM7OhqOjIwICArBlyxZYWv7fLSUWL14MQ0NDhISEoKCgAIGBgYiKitK6Sd6mTZswfvx46Wy0AQMGYNmyZbU+v0REVPPc3NJq9f1SU10rVd+tWze0a9cOS5Ys0Wrftm0bBg0ahPpyR62vvvpKa6xqtRpRUVGIi4tD8+bNYWdnh5iYGBgZGelxlI9Pr4FozZo15U4zMzPDzp07H9mHqakpli5diqVLl5ZbY2Njg40bN1ZpjERERKRLqVRqPb948SIcHR21DkexsbGp7WFVWZ07hoiIiEjuZs6ciXbt2mHDhg1wdXWFUqnEa6+9htzc/7tJ+E8//QQvLy+YmZnB1tYWPXr0QH5+PoD/2501a9Ys2Nvbw8rKCqNGjUJRUZH0eiEEFixYgObNm8PMzAxt27bFTz/9pDWOU6dOoV+/frCysoKlpSVefPFFXLx4Ues9Sn8eN24cLl++DIVCAVdXVwDQ2WVWVFSEyZMno0mTJjA3N4ePjw/i4uK03jMqKgrNmjVDw4YNMWjQINy8ebOalmrF9H6WGREREem6ePEitm3bht9++w1ZWVkICQnB559/js8++wzp6el4/fXXsWDBAgwaNAi5ubk4cOCA1i6sPXv2wNTUFPv27UNaWhqGDRsGOzs7fPbZZwCAjz76CDExMVi5ciXc3d3x559/4s0330Tjxo3h7++Pf//9F127dkW3bt2wd+9eWFlZ4a+//sK9e/d0xvrVV1/hmWeewTfffIOkpCStw1YeNGzYMKSlpSE6OhpOTk7YunUrevfujRMnTsDd3R2HDh3C8OHDMXfuXAwePBhqtRozZsyomQX8EAYiIiKiOqikpARRUVHScbNhYWHYs2ePFIju3buHwYMHw8XFBQDg5eWl9XpjY2OsXbsWDRs2xLPPPovZs2fjgw8+wKeffoqCggIsWrQIe/fule4O0bx5cxw8eBCrVq2Cv78/li9fDqVSiejoaOk4oJYtW5Y5VqVSCUtLSxgYGJR7u62LFy/i+++/x9WrV+Hk5AQAmDRpEtRqNdatW4e5c+fiq6++QlBQED788EPp/eLj46FWq59waT4aAxEREVEd5OrqqnUSkaOjo3T7qrZt2yIwMBBeXl4ICgpCr1698PLLL2tdk69t27Zo2LCh9NzX1xd5eXm4cuUKMjMzcefOHfTs2VPrPYuKitC+fXsAQEpKCl588cVqOyj66NGjEELohKrCwkLY2toCAM6cOSOdSf7guBmIiIiInjJWVlbQaDQ67dnZ2bCyspKePxxEFAoFSkpKAAAGBgaIjY1FfHw8du3ahaVLl2L69Ok4dOgQ3NzcKnz/B/v5/fff0aRJE63ppRclNjMzq/zMVaCkpAQGBgZITk7W2aVmYWEBAHo9w46BiIiIqBa1atUKf/zxh057UlJSpa6Pp1Ao8Pzzz+P555/HJ598AhcXF2zdulW67dSxY8dQUFAgBZvExERYWFigadOmsLa2homJCS5fvgx/f/8y+/f29sb69etx9+7datlK1L59exQXFyMzMxMvvvhimTVt2rRBYmKiVtvDz2sKzzIjIiKqRaNHj8bFixcxZswYHDt2DOfOncPy5cuxZs0afPDBB4/Vx6FDhzB37lwcOXIEly9fRkxMDG7cuIHWrVtLNUVFRRgxYgROnz6NP/74AzNmzMDYsWPRoEEDWFpaYtKkSXj//fexfv16XLx4EX///TeWL1+O9evXAwDGjh2LnJwcvPbaazhy5AjOnz+PDRs24OzZs1Wa75YtW+KNN97A0KFDERMTg9TUVCQlJWH+/PnYsWMHAGD8+PFQq9VYsGABzp07h2XLltXK7jKAgYiIiKhWubq64sCBA7h48SJ69eqFzp07IyoqClFRUXjllVceqw8rKyv8+eef6Nu3L1q2bImPPvoICxcuRJ8+faSawMBAuLu7o2vXrggJCUH//v0xc+ZMafqnn36KTz75BPPmzUPr1q0RFBSEX3/9VdrlZmtri7179yIvLw/+/v7o2LEjVq9e/URbi9atW4ehQ4di4sSJ8PDwwIABA3Do0CHp5uldunTBt99+i6VLl6Jdu3bYtWsXPvrooyq/X2UoRH25JKae5eTkQKlUQqPRaO3jrVwfuY8uqkNWrizQ9xAqZcoUe30PgYhq0Z07d5Camgo3NzeYmprqezh1SkREBLKzs7Ft2zZ9D6VWVLQuPO7fb24hIiIiItljICIiIiLZ41lmRERET5moqCh9D6He4RYiIiIikj0GIiIiqtd4bhBVxzrAQERERPVS6dWOH7yDO8nT7du3Aehe3bsyeAwRERHVS4aGhmjYsCFu3LgBIyMjNGjA//HlRgiB27dvIzMzE40aNdK5JUhlMBAREVG9pFAo4OjoiNTUVFy6dEnfwyE9atSoEVQq1RP1wUBERET1lrGxMdzd3bnbTMaMjIyeaMtQKQYiIiKq1xo0aMArVdMT4w5XIiIikj0GIiIiIpI9BiIiIiKSPQYiIiIikj0GIiIiIpI9BiIiIiKSPQYiIiIikj0GIiIiIpI9BiIiIiKSPQYiIiIikj0GIiIiIpI9BiIiIiKSPQYiIiIikj0GIiIiIpI9BiIiIiKSPQYiIiIikj29BqKVK1fC29sbVlZWsLKygq+vL/744w9puhACM2fOhJOTE8zMzNCtWzecOnVKq4/CwkKMGzcOdnZ2MDc3x4ABA3D16lWtmqysLISFhUGpVEKpVCIsLAzZ2dm1MYtERERUD+g1EDVt2hSff/45jhw5giNHjqB79+546aWXpNCzYMECLFq0CMuWLUNSUhJUKhV69uyJ3NxcqY/IyEhs3boV0dHROHjwIPLy8hAcHIzi4mKpJjQ0FCkpKVCr1VCr1UhJSUFYWFitzy8RERHVTQohhND3IB5kY2ODL774AsOHD4eTkxMiIyMxZcoUAPe3Bjk4OGD+/PkYNWoUNBoNGjdujA0bNuDVV18FAFy7dg3Ozs7YsWMHgoKCcObMGbRp0waJiYnw8fEBACQmJsLX1xf//PMPPDw8HmtcOTk5UCqV0Gg0sLKyqtK85eTkPrqoDlm5skDfQ6iUKVPs9T0EIiKqYx7373edOYaouLgY0dHRyM/Ph6+vL1JTU5GRkYFevXpJNSYmJvD390d8fDwAIDk5GXfv3tWqcXJygqenp1STkJAApVIphSEA6NKlC5RKpVRTlsLCQuTk5Gg9iIiI6Omk90B04sQJWFhYwMTEBO+88w62bt2KNm3aICMjAwDg4OCgVe/g4CBNy8jIgLGxMaytrSussbfX3XJgb28v1ZRl3rx50jFHSqUSzs7OTzSfREREVHfpPRB5eHggJSUFiYmJePfddxEeHo7Tp09L0xUKhVa9EEKn7WEP15RV/6h+pk6dCo1GIz2uXLnyuLNERERE9YzeA5GxsTFatGiBTp06Yd68eWjbti2++uorqFQqANDZipOZmSltNVKpVCgqKkJWVlaFNdevX9d53xs3buhsfXqQiYmJdPZb6YOIiIieTnoPRA8TQqCwsBBubm5QqVSIjY2VphUVFWH//v3w8/MDAHTs2BFGRkZaNenp6Th58qRU4+vrC41Gg8OHD0s1hw4dgkajkWqIiIhI3gz1+ebTpk1Dnz594OzsjNzcXERHRyMuLg5qtRoKhQKRkZGYO3cu3N3d4e7ujrlz56Jhw4YIDQ0FACiVSowYMQITJ06Era0tbGxsMGnSJHh5eaFHjx4AgNatW6N3794YOXIkVq1aBQB4++23ERwc/NhnmBEREdHTTa+B6Pr16wgLC0N6ejqUSiW8vb2hVqvRs2dPAMDkyZNRUFCA0aNHIysrCz4+Pti1axcsLS2lPhYvXgxDQ0OEhISgoKAAgYGBiIqKgoGBgVSzadMmjB8/XjobbcCAAVi2bFntziwRERHVWXXuOkR1Fa9DVPfxOkRERPSwencdIiIiIiJ9YSAiIiIi2WMgIiIiItljICIiIiLZYyAiIiIi2WMgIiIiItljICIiIiLZYyAiIiIi2WMgIiIiItljICIiIiLZYyAiIiIi2WMgIiIiItljICIiIiLZYyAiIiIi2WMgIiIiItljICIiIiLZYyAiIiIi2WMgIiIiItljICIiIiLZYyAiIiIi2WMgIiIiItljICIiIiLZYyAiIiIi2WMgIiIiItljICIiIiLZYyAiIiIi2WMgIiIiItljICIiIiLZYyAiIiIi2WMgIiIiItljICIiIiLZYyAiIiIi2WMgIiIiItljICIiIiLZ02sgmjdvHjp37gxLS0vY29tj4MCBOHv2rFZNREQEFAqF1qNLly5aNYWFhRg3bhzs7Oxgbm6OAQMG4OrVq1o1WVlZCAsLg1KphFKpRFhYGLKzs2t6FomIiKge0Gsg2r9/P8aMGYPExETExsbi3r176NWrF/Lz87XqevfujfT0dOmxY8cOremRkZHYunUroqOjcfDgQeTl5SE4OBjFxcVSTWhoKFJSUqBWq6FWq5GSkoKwsLBamU8iIiKq2wz1+eZqtVrr+bp162Bvb4/k5GR07dpVajcxMYFKpSqzD41GgzVr1mDDhg3o0aMHAGDjxo1wdnbG7t27ERQUhDNnzkCtViMxMRE+Pj4AgNWrV8PX1xdnz56Fh4dHDc0hERER1Qd16hgijUYDALCxsdFqj4uLg729PVq2bImRI0ciMzNTmpacnIy7d++iV69eUpuTkxM8PT0RHx8PAEhISIBSqZTCEAB06dIFSqVSqnlYYWEhcnJytB5ERET0dKozgUgIgQkTJuCFF16Ap6en1N6nTx9s2rQJe/fuxcKFC5GUlITu3bujsLAQAJCRkQFjY2NYW1tr9efg4ICMjAypxt7eXuc97e3tpZqHzZs3TzreSKlUwtnZubpmlYiIiOoYve4ye9DYsWNx/PhxHDx4UKv91VdflX729PREp06d4OLigt9//x2DBw8utz8hBBQKhfT8wZ/Lq3nQ1KlTMWHCBOl5Tk4OQxEREdFTqk5sIRo3bhy2b9+Offv2oWnTphXWOjo6wsXFBefPnwcAqFQqFBUVISsrS6suMzMTDg4OUs3169d1+rpx44ZU8zATExNYWVlpPYiIiOjppNdAJITA2LFjERMTg71798LNze2Rr7l58yauXLkCR0dHAEDHjh1hZGSE2NhYqSY9PR0nT56En58fAMDX1xcajQaHDx+Wag4dOgSNRiPVEBERkXzpdZfZmDFjsHnzZvzyyy+wtLSUjudRKpUwMzNDXl4eZs6ciSFDhsDR0RFpaWmYNm0a7OzsMGjQIKl2xIgRmDhxImxtbWFjY4NJkybBy8tLOuusdevW6N27N0aOHIlVq1YBAN5++20EBwfzDDMiIiLSbyBauXIlAKBbt25a7evWrUNERAQMDAxw4sQJfPfdd8jOzoajoyMCAgKwZcsWWFpaSvWLFy+GoaEhQkJCUFBQgMDAQERFRcHAwECq2bRpE8aPHy+djTZgwAAsW7as5meSiIiI6jyFEELoexD1QU5ODpRKJTQaTZWPJ8rJya3mUdWslSsL9D2ESpkyRfdMQiIikrfH/ftdJw6qJiIiItInBiIiIiKSPQYiIiIikj0GIiIiIpI9BiIiIiKSPQYiIiIikj0GIiIiIpI9BiIiIiKSPQYiIiIikj0GIiIiIpI9BiIiIiKSPQYiIiIikj0GIiIiIpI9BiIiIiKSPQYiIiIikj0GIiIiIpI9BiIiIiKSPQYiIiIikr0qBaLmzZvj5s2bOu3Z2dlo3rz5Ew+KiIiIqDZVKRClpaWhuLhYp72wsBD//vvvEw+KiIiIqDYZVqZ4+/bt0s87d+6EUqmUnhcXF2PPnj1wdXWttsERERER1YZKBaKBAwcCABQKBcLDw7WmGRkZwdXVFQsXLqy2wRERERHVhkoFopKSEgCAm5sbkpKSYGdnVyODIiIiIqpNlQpEpVJTU6t7HERERER6U6VABAB79uzBnj17kJmZKW05KrV27donHhgRERFRbalSIJo1axZmz56NTp06wdHREQqForrHRURERFRrqhSIvv76a0RFRSEsLKy6x0NERERU66p0HaKioiL4+flV91iIiIiI9KJKgeitt97C5s2bq3ssRERERHpRpV1md+7cwTfffIPdu3fD29sbRkZGWtMXLVpULYMjIiIiqg1VCkTHjx9Hu3btAAAnT57UmsYDrImIiKi+qVIg2rdvX3WPg4iIiEhvqnQMEREREdHTpEpbiAICAircNbZ3794qD4iIiIiotlUpEJUeP1Tq7t27SElJwcmTJ3Vu+kpERERU11Vpl9nixYu1HsuWLcPBgwcRGRmpc8ZZRebNm4fOnTvD0tIS9vb2GDhwIM6ePatVI4TAzJkz4eTkBDMzM3Tr1g2nTp3SqiksLMS4ceNgZ2cHc3NzDBgwAFevXtWqycrKQlhYGJRKJZRKJcLCwpCdnV2V2SciIqKnTLUeQ/Tmm29W6j5m+/fvx5gxY5CYmIjY2Fjcu3cPvXr1Qn5+vlSzYMECLFq0CMuWLUNSUhJUKhV69uyJ3NxcqSYyMhJbt25FdHQ0Dh48iLy8PAQHB6O4uFiqCQ0NRUpKCtRqNdRqNVJSUnilbSIiIgLwBDd3LUtCQgJMTU0fu16tVms9X7duHezt7ZGcnIyuXbtCCIElS5Zg+vTpGDx4MABg/fr1cHBwwObNmzFq1ChoNBqsWbMGGzZsQI8ePQAAGzduhLOzM3bv3o2goCCcOXMGarUaiYmJ8PHxAQCsXr0avr6+OHv2LDw8PKppCRAREVF9VKVAVBpOSgkhkJ6ejiNHjuDjjz+u8mA0Gg0AwMbGBgCQmpqKjIwM9OrVS6oxMTGBv78/4uPjMWrUKCQnJ+Pu3btaNU5OTvD09ER8fDyCgoKQkJAApVIphSEA6NKlC5RKJeLj48sMRIWFhSgsLJSe5+TkVHm+iIiIqG6rUiBSKpVazxs0aAAPDw/Mnj1bK5hUhhACEyZMwAsvvABPT08AQEZGBgDAwcFBq9bBwQGXLl2SaoyNjWFtba1TU/r6jIwM2Nvb67ynvb29VPOwefPmYdasWVWaFyIiIqpfqhSI1q1bV93jwNixY3H8+HEcPHhQZ9rDp/gLIR55ReyHa8qqr6ifqVOnYsKECdLznJwcODs7V/ieREREVD890TFEycnJOHPmDBQKBdq0aYP27dtXqZ9x48Zh+/bt+PPPP9G0aVOpXaVSAbi/hcfR0VFqz8zMlLYaqVQqFBUVISsrS2srUWZmJvz8/KSa69ev67zvjRs3dLY+lTIxMYGJiUmV5oeIiIjqlyqdZZaZmYnu3bujc+fOGD9+PMaOHYuOHTsiMDAQN27ceOx+hBAYO3YsYmJisHfvXri5uWlNd3Nzg0qlQmxsrNRWVFSE/fv3S2GnY8eOMDIy0qpJT0/HyZMnpRpfX19oNBocPnxYqjl06BA0Go1UQ0RERPJVpUA0btw45OTk4NSpU7h16xaysrJw8uRJ5OTkYPz48Y/dz5gxY7Bx40Zs3rwZlpaWyMjIQEZGBgoKCgDc380VGRmJuXPnYuvWrTh58iQiIiLQsGFDhIaGArh/PNOIESMwceJE7NmzB3///TfefPNNeHl5SWedtW7dGr1798bIkSORmJiIxMREjBw5EsHBwTzDjIiIiKq2y0ytVmP37t1o3bq11NamTRssX768UgdVr1y5EgDQrVs3rfZ169YhIiICADB58mQUFBRg9OjRyMrKgo+PD3bt2gVLS0upfvHixTA0NERISAgKCgoQGBiIqKgoGBgYSDWbNm3C+PHjpfENGDAAy5Ytq+ysExER0VNIIYQQlX2RpaUlDhw4oHMLj7///hv+/v5P5SnqOTk5UCqV0Gg0sLKyqmIfuY8uqkNWrizQ9xAqZcoU3TMJiYhI3h7373eVdpl1794d7733Hq5duya1/fvvv3j//fcRGBhYlS6JiIiI9KZKgWjZsmXIzc2Fq6srnnnmGbRo0QJubm7Izc3F0qVLq3uMRERERDWqSscQOTs74+jRo4iNjcU///wDIQTatGkjHcRMREREVJ9UagvR3r170aZNG+kYoZ49e2LcuHEYP348OnfujGeffRYHDhyokYESERER1ZRKBaIlS5Zg5MiRZR6UpFQqMWrUKCxatKjaBkdERERUGyoViI4dO4bevXuXO71Xr15ITk5+4kERERER1aZKBaLr16/DyMio3OmGhoaVulI1ERERUV1QqUDUpEkTnDhxotzpx48f17rnGBEREVF9UKlA1LdvX3zyySe4c+eOzrSCggLMmDEDwcHB1TY4IiIiotpQqdPuP/roI8TExKBly5YYO3YsPDw8oFAocObMGSxfvhzFxcWYPn16TY2ViIiIqEZUKhA5ODggPj4e7777LqZOnYrSu34oFAoEBQVhxYoVcHBwqJGBEhEREdWUSl+Y0cXFBTt27EBWVhYuXLgAIQTc3d1hbW1dE+MjIiIiqnFVulI1AFhbW6Nz587VORYiIqJ6Z/78TH0PoVJ4I+yyVeleZkRERERPEwYiIiIikj0GIiIiIpI9BiIiIiKSPQYiIiIikj0GIiIiIpK9Kp92T0REVBNycnL1PQSSIW4hIiIiItljICIiIiLZYyAiIiIi2WMgIiIiItljICIiIiLZYyAiIiIi2WMgIiIiItljICIiIiLZYyAiIiIi2WMgIiIiItljICIiIiLZYyAiIiIi2ePNXYmoXpk/P1PfQ6iUKVPs9T0EInoM3EJEREREsqfXQPTnn3+if//+cHJygkKhwLZt27SmR0REQKFQaD26dOmiVVNYWIhx48bBzs4O5ubmGDBgAK5evapVk5WVhbCwMCiVSiiVSoSFhSE7O7uG546ofsjJya1XDyKimqDXQJSfn4+2bdti2bJl5db07t0b6enp0mPHjh1a0yMjI7F161ZER0fj4MGDyMvLQ3BwMIqLi6Wa0NBQpKSkQK1WQ61WIyUlBWFhYTU2X0RERFS/6PUYoj59+qBPnz4V1piYmEClUpU5TaPRYM2aNdiwYQN69OgBANi4cSOcnZ2xe/duBAUF4cyZM1Cr1UhMTISPjw8AYPXq1fD19cXZs2fh4eFRvTNFRERE9U6dP4YoLi4O9vb2aNmyJUaOHInMzP87oDI5ORl3795Fr169pDYnJyd4enoiPj4eAJCQkAClUimFIQDo0qULlEqlVFOWwsJC5OTkaD2IiIjo6VSnA1GfPn2wadMm7N27FwsXLkRSUhK6d++OwsJCAEBGRgaMjY1hbW2t9ToHBwdkZGRINfb2umd52NvbSzVlmTdvnnTMkVKphLOzczXOGREREdUldfq0+1dffVX62dPTE506dYKLiwt+//13DB48uNzXCSGgUCik5w/+XF7Nw6ZOnYoJEyZIz3NychiKiIiInlJ1egvRwxwdHeHi4oLz588DAFQqFYqKipCVlaVVl5mZCQcHB6nm+vXrOn3duHFDqimLiYkJrKystB5ERET0dKpXgejmzZu4cuUKHB0dAQAdO3aEkZERYmNjpZr09HScPHkSfn5+AABfX19oNBocPnxYqjl06BA0Go1UQ0RERPKm111meXl5uHDhgvQ8NTUVKSkpsLGxgY2NDWbOnIkhQ4bA0dERaWlpmDZtGuzs7DBo0CAAgFKpxIgRIzBx4kTY2trCxsYGkyZNgpeXl3TWWevWrdG7d2+MHDkSq1atAgC8/fbbCA4O5hlmREREBEDPgejIkSMICAiQnpcesxMeHo6VK1fixIkT+O6775CdnQ1HR0cEBARgy5YtsLS0lF6zePFiGBoaIiQkBAUFBQgMDERUVBQMDAykmk2bNmH8+PHS2WgDBgyo8NpHREREJC96DUTdunWDEKLc6Tt37nxkH6ampli6dCmWLl1abo2NjQ02btxYpTESERHR069eHUNEREREVBMYiIiIiEj2GIiIiIhI9hiIiIiISPYYiIiIiEj2GIiIiIhI9hiIiIiISPYYiIiIiEj2GIiIiIhI9hiIiIiISPYYiIiIiEj2GIiIiIhI9hiIiIiISPYYiIiIiEj2GIiIiIhI9hiIiIiISPYYiIiIiEj2GIiIiIhI9hiIiIiISPYYiIiIiEj2GIiIiIhI9hiIiIiISPYYiIiIiEj2GIiIiIhI9hiIiIiISPYYiIiIiEj2GIiIiIhI9hiIiIiISPYYiIiIiEj2GIiIiIhI9hiIiIiISPYYiIiIiEj2GIiIiIhI9hiIiIiISPb0Goj+/PNP9O/fH05OTlAoFNi2bZvWdCEEZs6cCScnJ5iZmaFbt244deqUVk1hYSHGjRsHOzs7mJubY8CAAbh69apWTVZWFsLCwqBUKqFUKhEWFobs7OwanjsiIiKqL/QaiPLz89G2bVssW7aszOkLFizAokWLsGzZMiQlJUGlUqFnz57Izc2VaiIjI7F161ZER0fj4MGDyMvLQ3BwMIqLi6Wa0NBQpKSkQK1WQ61WIyUlBWFhYTU+f0RERFQ/GOrzzfv06YM+ffqUOU0IgSVLlmD69OkYPHgwAGD9+vVwcHDA5s2bMWrUKGg0GqxZswYbNmxAjx49AAAbN26Es7Mzdu/ejaCgIJw5cwZqtRqJiYnw8fEBAKxevRq+vr44e/YsPDw8amdmiYiIqM6qs8cQpaamIiMjA7169ZLaTExM4O/vj/j4eABAcnIy7t69q1Xj5OQET09PqSYhIQFKpVIKQwDQpUsXKJVKqYaIiIjkTa9biCqSkZEBAHBwcNBqd3BwwKVLl6QaY2NjWFtb69SUvj4jIwP29vY6/dvb20s1ZSksLERhYaH0PCcnp2ozQkRERHVend1CVEqhUGg9F0LotD3s4Zqy6h/Vz7x586SDsJVKJZydnSs5ciIiIqov6mwgUqlUAKCzFSczM1PaaqRSqVBUVISsrKwKa65fv67T/40bN3S2Pj1o6tSp0Gg00uPKlStPND9ERERUd9XZQOTm5gaVSoXY2FipraioCPv374efnx8AoGPHjjAyMtKqSU9Px8mTJ6UaX19faDQaHD58WKo5dOgQNBqNVFMWExMTWFlZaT2IiIjo6aTXY4jy8vJw4cIF6XlqaipSUlJgY2ODZs2aITIyEnPnzoW7uzvc3d0xd+5cNGzYEKGhoQAApVKJESNGYOLEibC1tYWNjQ0mTZoELy8v6ayz1q1bo3fv3hg5ciRWrVoFAHj77bcRHBzMM8yIiIgIgJ4D0ZEjRxAQECA9nzBhAgAgPDwcUVFRmDx5MgoKCjB69GhkZWXBx8cHu3btgqWlpfSaxYsXw9DQECEhISgoKEBgYCCioqJgYGAg1WzatAnjx4+XzkYbMGBAudc+IiIiIvlRCCGEvgdRH+Tk5ECpVEKj0VR591lOTu6ji+qQlSsL9D2ESpkyRfdsQno0rpc1i+tl5XGdrFlyWycf9+93nT2GiIiIiKi2MB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NXpQDRz5kwoFAqth0qlkqYLITBz5kw4OTnBzMwM3bp1w6lTp7T6KCwsxLhx42BnZwdzc3MMGDAAV69ere1ZISIiojqsTgciAHj22WeRnp4uPU6cOCFNW7BgARYtWoRly5YhKSkJKpUKPXv2RG5urlQTGRmJrVu3Ijo6GgcPHkReXh6Cg4NRXFysj9khIiKiOshQ3wN4FENDQ62tQqWEEFiyZAmmT5+OwYMHAwDWr18PBwcHbN68GaNGjYJGo8GaNWuwYcMG9OjRAwCwceNGODs7Y/fu3QgKCqrVeSEiIqK6qc5vITp//jycnJzg5uaG1157Df/73/8AAKmpqcjIyECvXr2kWhMTE/j7+yM+Ph4AkJycjLt372rVODk5wdPTU6opT2FhIXJycrQeRERE9HSq04HIx8cH3333HXbu3InVq1cjIyMDfn5+uHnzJjIyMgAADg4OWq9xcHCQpmVkZMDY2BjW1tbl1pRn3rx5UCqV0sPZ2bka54yIiIjqkjodiPr06YMhQ4bAy8sLPXr0wO+//w7g/q6xUgqFQus1Qgidtoc9Ts3UqVOh0Wikx5UrV6o4F0RERFTX1elA9DBzc3N4eXnh/Pnz0nFFD2/pyczMlLYaqVQqFBUVISsrq9ya8piYmMDKykrrQURERE+nehWICgsLcebMGTg6OsLNzQ0qlQqxsbHS9KKiIuzfvx9+fn4AgI4dO8LIyEirJj09HSdPnpRqiIiIiOr0WWaTJk1C//790axZM2RmZmLOnDnIyclBeHg4FAoFIiMjMXfuXLi7u8Pd3R1z585Fw4YNERoaCgBQKpUYMWIEJk6cCFtbW9jY2GDSpEnSLjgiIiIioI4HoqtXr+L111/Hf//9h8aNG6NLly5ITEyEi4sLAGDy5MkoKCjA6NGjkZWVBR8fH+zatQuWlpZSH4sXL4ahoSFCQkJQUFCAwMBAREVFwcDAQF+zRURERHVMnQ5E0dHRFU5XKBSYOXMmZs6cWW6Nqakpli5diqVLl1bz6IiIiOhpUa+OISIiIiKqCQxEREREJHsMRERERCR7DEREREQkewxEREREJHsMRERERCR7DEREREQkewxEREREJHsMRERERCR7DEREREQkewxEREREJHsMRERERCR7DEREREQkewxEREREJHsMRERERCR7DEREREQkewxEREREJHsMRERERCR7DEREREQkewxEREREJHsMRERERCR7hvoeAFF1cXNL0/cQKi011VXfQyAiInALEREREREDEREREREDEREREckeAxERERHJHgMRERERyR4DEREREckeT7snIiKSkfp2iZLaujwJtxARERGR7DEQERERkexxlxkRUQ3i7gmi+oFbiIiIiEj2GIiIiIhI9mQViFasWAE3NzeYmpqiY8eOOHDggL6HRERERHWAbALRli1bEBkZienTp+Pvv//Giy++iD59+uDy5cv6HhoRERHpmWwC0aJFizBixAi89dZbaN26NZYsWQJnZ2esXLlS30MjIiIiPZNFICoqKkJycjJ69eql1d6rVy/Ex8fraVRERERUV8jitPv//vsPxcXFcHBw0Gp3cHBARkZGma8pLCxEYWGh9Fyj0QAAcnJyqjyOnJzcKr9WH+7cuaPvIVRKScltfQ+h0p5kfaq+MXC9rEn1bb3kOll5XCdr1pOuk6WvF0JUWCeLQFRKoVBoPRdC6LSVmjdvHmbNmqXT7uzsXCNjI3lSKvU9AiJtXCeprqmudTI3NxfKCjqTRSCys7ODgYGBztagzMxMna1GpaZOnYoJEyZIz0tKSnDr1i3Y2tqWG6Lo0XJycuDs7IwrV67AyspK38MhAsD1kuoerpPVRwiB3NxcODk5VVgni0BkbGyMjh07IjY2FoMGDZLaY2Nj8dJLL5X5GhMTE5iYmGi1NWrUqCaHKStWVlb8kFOdw/WS6hquk9Wjoi1DpWQRiABgwoQJCAsLQ6dOneDr64tvvvkGly9fxjvvvKPvoREREZGeySYQvfrqq7h58yZmz56N9PR0eHp6YseOHXBxcdH30IiIiEjPZBOIAGD06NEYPXq0vochayYmJpgxY4bO7kgifeJ6SXUN18napxCPOg+NiIiI6CkniwszEhEREVWEgYiIiIhkj4GIiIiIZI+BiIiIiGSPgYiqJCIiAgqFAp9//rlW+7Zt27Su5L1q1Sq0bdsW5ubmaNSoEdq3b4/58+cDANRqNRQKhc4VxFUqlc4tUq5evQqFQoFdu3bV0BzR0+bKlSsYMWIEnJycYGxsDBcXF7z33nu4efOmVNOtWzdERkaW24dCoZAe5ubmcHd3R0REBJKTk2thDuhp1L9/f/To0aPMaQkJCVAoFDh69CgUCgVSUlK0pv/888/o1q0blEolLCws4O3tjdmzZ+PWrVu1MPKnHwMRVZmpqSnmz5+PrKysMqevWbMGEyZMwPjx43Hs2DH89ddfmDx5MvLy8gAAL7zwAgwNDREXFye95syZM7hz5w5ycnJw4cIFqX3fvn0wMjLC888/X6PzRE+H//3vf+jUqRPOnTuH77//HhcuXMDXX3+NPXv2wNfXt1J/QNatW4f09HScOnUKy5cvR15eHnx8fPDdd9/V4BzQ02rEiBHYu3cvLl26pDNt7dq1aNeuHWxsbHSmTZ8+Ha+++io6d+6MP/74AydPnsTChQtx7NgxbNiwoTaG/vQTRFUQHh4ugoODRatWrcQHH3wgtW/dulWUrlYvvfSSiIiIqLAfX19fMWrUKOn5ihUrRL9+/UTfvn3F6tWrpfbhw4eL559/vprngp5WvXv3Fk2bNhW3b9/Wak9PTxcNGzYU77zzjhBCCH9/f/Hee++V2w8AsXXrVp32oUOHCktLS3Hr1q3qHDbJwN27d4WDg4OYOXOmVnt+fr6wtLQUS5cuFampqQKA+Pvvv4UQQhw6dEgAEEuWLCmzz6ysrBoetTxwCxFVmYGBAebOnYulS5fi6tWrOtNVKhUSExPL/E+oVEBAAPbt2yc937dvH7p16wZ/f3+d9oCAgOqdAXoq3bp1Czt37sTo0aNhZmamNU2lUuGNN97Ali1bIJ7gEmzvv/8+cnNzERsb+6TDJZkxNDTE0KFDERUVpbUO/vjjjygqKsIbb7yh85pNmzbBwsKi3AsL8z6b1YOBiJ7IoEGD0K5dO8yYMUNn2owZM9CoUSO4urrCw8MDERER+OGHH1BSUiLVdOvWDefOnUN6ejoAYP/+/fD394e/v7+0K+3KlStITU1lIKLHcv78eQgh0Lp16zKnt27dGllZWbhx40aV36NVq1YAgLS0tCr3QfI1fPhwpKWlaR0usHbtWgwePBjW1tY69efPn0fz5s1hZGRUi6OUHwYiemLz58/H+vXrcfr0aa12R0dHJCQk4MSJExg/fjzu3r2L8PBw9O7dWwpFzz//PIyNjREXF4fTp0+joKAAHTp0QMeOHZGTk4Pz589j3759MDExgZ+fnz5mj54ypf+VGxsbP3EfD55AQPS4WrVqBT8/P6xduxYAcPHiRRw4cADDhw8vs14IwXWtFjAQ0RPr2rUrgoKCMG3atDKne3p6YsyYMdi0aRNiY2MRGxuL/fv3AwAaNmyI5557Dvv27cO+ffvwwgsvwMDAAIaGhvDz85PafX19YWpqWpuzRfVUixYtoFAodAJ6qX/++QeNGzd+ot0MZ86cAQC4ublVuQ+StxEjRuDnn39GTk4O1q1bBxcXFwQGBpZZ27JlS1y8eBF3796t5VHKCwMRVYvPP/8cv/76K+Lj4yusa9OmDQAgPz9fagsICEBcXBzi4uLQrVs3qb10t1lcXBx3l9Fjs7W1Rc+ePbFixQoUFBRoTcvIyMCmTZsQERHxRO+xZMkSWFlZlXv6NNGjhISEwMDAAJs3b8b69esxbNiwcrcChYaGIi8vDytWrChzenZ2dg2OVD5kdbd7qjleXl544403sHTpUqnt3XffhZOTE7p3746mTZsiPT0dc+bMQePGjeHr6yvVBQQE4NNPP0V6ejomTZoktfv7++Pzzz9Hbm4uAxFVyrJly+Dn54egoCDMmTMHbm5uOHXqFD744AO0bNkSn3zyiVR748YNneu9qFQqqFQqAPf/2GRkZKCwsBDnzp3DqlWrsG3bNnz33Xc8mJWqzMLCAq+++iqmTZsGjUZTYUj38fHB5MmTMXHiRPz7778YNGgQnJycpMtJvPDCC3jvvfdqb/BPK32e4kb1V3h4uHjppZe02tLS0oSJiYl02v1PP/0k+vbtKxwdHYWxsbFwcnISQ4YMEcePH9d6XUFBgTAxMREWFhbi7t27UnthYaFo2LChMDMzE4WFhTU+T/R0SU1NFeHh4cLBwUEoFAoBQAwePFjk5+dLNf7+/gKAzmPGjBlCCKHVZmpqKp555hkRHh4ukpOT9TRX9DSJj48XAESvXr202h8+7b7Uli1bRNeuXYWlpaUwNzcX3t7eYvbs2TztvpoohHiCc0+JiOqJGTNmYNGiRdi1a5fWFkoiIgBgICIi2Vi3bh00Gg3Gjx+PBg14CCUR/R8GIiIiIpI9/otEREREssdARERERLLHQERERESyx0BEREREssdARERERLLHQERERESyx0BERPVeZmYmRo0ahWbNmsHExAQqlQpBQUFISEgAcP+u9Nu2bat0v66urliyZEn1DpaI6iTey4yI6r0hQ4bg7t27WL9+PZo3b47r169jz549uHXrlr6HRkT1BC/MSET1WnZ2NqytrREXFwd/f3+d6a6urrh06ZL03MXFBWlpabh48SImTJiAxMRE5Ofno3Xr1pg3b550B/tu3bph//79Wn2Vfl3Gx8fjww8/RFJSEuzs7DBo0CDMmzcP5ubmNTinRFSTuMuMiOo1CwsLWFhYYNu2bSgsLNSZnpSUBOD+bTvS09Ol53l5eejbty92796Nv//+G0FBQejfvz8uX74MAIiJiUHTpk0xe/ZspKenIz09HQBw4sQJBAUFYfDgwTh+/Di2bNmCgwcPYuzYsbU0x0RUE7iFiIjqvZ9//hkjR45EQUEBOnToAH9/f7z22mvw9vYGcP8Yoq1bt2LgwIEV9vPss8/i3XfflcKNq6srIiMjERkZKdUMHToUZmZmWLVqldR28OBB+Pv7Iz8/H6amptU+f0RU87iFiIjqvSFDhuDatWvYvn07goKCEBcXhw4dOiAqKqrc1+Tn52Py5Mlo06YNGjVqBAsLC/zzzz/SFqLyJCcnIyoqStoyZWFhgaCgIJSUlCA1NbWa54yIagsPqiaip4KpqSl69uyJnj174pNPPsFbb72FGTNmICIiosz6Dz74ADt37sSXX36JFi1awMzMDC+//DKKiooqfJ+SkhKMGjUK48eP15nWrFmz6pgVItIDBiIieiq1adNGOtXeyMgIxcXFWtMPHDiAiIgIDBo0CMD9Y4rS0tK0aoyNjXVe16FDB5w6dQotWrSosbETUe3jLjMiqtdu3ryJ7t27Y+PGjTh+/DhSU1Px448/YsGCBXjppZcA3D8WaM+ePcjIyEBWVhYAoEWLFoiJiUFKSgqOHTuG0NBQlJSUaPXt6uqKP//8E//++y/+++8/AMCUKVOQkJCAMWPGICUlBefPn8f27dsxbty42p1xIqpWDEREVK9ZWFjAx8cHixcvRteuXeHp6YmPP/4YI0eOxLJlywAACxcuRGxsLJydndG+fXsAwOLFi2FtbQ0/Pz/0798fQUFB6NChg1bfs2fPRlpaGp555hk0btwYAODt7Y39+/fj/PnzePHFF9G+fXt8/PHHcHR0rN0ZJ6JqxbPMiIiISPa4hYiIiIhkj4GIiIiIZI+BiIiIiGSPgYiIiIhkj4GIiIiIZI+BiIiIiGSPgYiIiIhkj4GIiIiIZI+BiIiIiGSPgYiIiIhkj4GIiIiIZI+BiIiIiGTv/wFuwm5cacC3t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2" y="1591804"/>
            <a:ext cx="4207068" cy="1778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1" y="3253763"/>
            <a:ext cx="4081893" cy="16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2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Past 3 Year Bike Related Purchases by Age-Group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591803"/>
            <a:ext cx="3773588" cy="3046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Here age grouping are done as follows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0  to 18 Teens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19 to 30 </a:t>
            </a:r>
            <a:r>
              <a:rPr lang="en-US" sz="1200" dirty="0" err="1" smtClean="0"/>
              <a:t>Young_Adults</a:t>
            </a:r>
            <a:endParaRPr lang="en-US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31 to 45 </a:t>
            </a:r>
            <a:r>
              <a:rPr lang="en-US" sz="1200" dirty="0" err="1" smtClean="0"/>
              <a:t>Middle_Aged_Adults</a:t>
            </a:r>
            <a:r>
              <a:rPr lang="en-US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46 to 60 </a:t>
            </a:r>
            <a:r>
              <a:rPr lang="en-US" sz="1200" dirty="0" err="1" smtClean="0"/>
              <a:t>Old_Adults</a:t>
            </a:r>
            <a:r>
              <a:rPr lang="en-US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61+ Old.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No bike related purchases are being done by Teens, Majority of purchases are being done by  </a:t>
            </a:r>
            <a:r>
              <a:rPr lang="en-US" sz="1200" dirty="0" err="1" smtClean="0"/>
              <a:t>Old_Adults</a:t>
            </a:r>
            <a:r>
              <a:rPr lang="en-US" sz="1200" dirty="0" smtClean="0"/>
              <a:t> followed by </a:t>
            </a:r>
            <a:r>
              <a:rPr lang="en-US" sz="1200" dirty="0" err="1" smtClean="0"/>
              <a:t>Middle_Aged_Adults</a:t>
            </a:r>
            <a:r>
              <a:rPr lang="en-US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688732" y="1591804"/>
            <a:ext cx="4081945" cy="3338955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AutoShape 2" descr="data:image/png;base64,iVBORw0KGgoAAAANSUhEUgAAAkQAAAHFCAYAAAAT5Oa6AAAAOXRFWHRTb2Z0d2FyZQBNYXRwbG90bGliIHZlcnNpb24zLjcuMSwgaHR0cHM6Ly9tYXRwbG90bGliLm9yZy/bCgiHAAAACXBIWXMAAA9hAAAPYQGoP6dpAABenElEQVR4nO3deVRU9f8/8OfILsvIIgwoAiaiBriHUImIiguaS1FRCGpmuUVqmlq5ZJqWS8ctMxVzCVvQrGwUF0wDFDHcc/uAS4KYwrCIoPD+/eGP+3UcQEFgwPt8nDPnMO/7mve87+XO8OSuCiGEABEREZGMNdD3AIiIiIj0jYGIiIiIZI+BiIiIiGSPgYiIiIhkj4GIiIiIZI+BiIiIiGSPgYiIiIhkj4GIiIiIZI+BiIiIiGSPgagGRUVFQaFQwNTUFJcuXdKZ3q1bN3h6euphZMCWLVvw7LPPwszMDAqFAikpKXoZR3VQKBSYOXNmjb9PREQEXF1dH/nee/bsQadOnWBubg6FQoFt27YBqD/L/Pbt25g5cybi4uKqrc/4+HjMnDkT2dnZVe5jx44dtfJ7fprFxcVBoVA88nc7c+ZMKBQK/Pfff7UzsId069YN3bp1k56npaVBoVAgKipKq668z9TSpUvRokULGBsbQ6FQPNF6V5OuXbuGmTNn1tnvgsdR3u+mPmIgqgWFhYX46KOP9D0MyY0bNxAWFoZnnnkGarUaCQkJaNmypb6HVWUJCQl466236sR7CyEQEhICIyMjbN++HQkJCfD3969Xy/z27duYNWtWtQeiWbNmPXEgmjVrVrWNieoPR0dHJCQkoF+/flJbeZ+plJQUjB8/HgEBAdi7dy8SEhJgaWmpx9GX79q1a5g1a1a9DkRPE0N9D0AOevfujc2bN2PSpElo27atvoeDc+fO4e7du3jzzTfh7++v17EIIXDnzh2YmZlVuY8uXbpU44ie7L2vXbuGW7duYdCgQQgMDJTa//rrr2pf5gUFBTA1NYVCoaiW/ojqKhMTE53PWnnfY6dOnQIAjBw5Es8991y1vP/t27fRsGHDaumLKqbX7zVBNWbdunUCgNi7d69o3LixCAoK0pru7+8vnn32Wa22goIC8eGHHwpXV1dhZGQknJycxOjRo0VWVtZjvecvv/wiunTpIszMzISFhYXo0aOHiI+Pl6aHh4cLAFoPf3//Cvu8evWqGDlypGjatKkwMjISjo6OYsiQISIjI0Ma84QJE0Tbtm2FlZWVsLa2Fl26dBHbtm3T6QuAGDNmjFi5cqVo1aqVMDIyEitXrhRCCLFixQrh7e0tzM3NhYWFhfDw8BBTp0595DwDEDNmzJCeP7jc33nnHWFraytsbGzEoEGDxL///vsYS/F+Hy1bthTGxsaiVatWYv369SI8PFy4uLiU+94zZszQWbYuLi6PXOZJSUmif//+wtraWpiYmIh27dqJLVu26IwHgNi5c6cYNmyYsLOzEwBEQUGBEEKI6Oho0aVLF9GwYUNhbm4uevXqJY4eParVR3h4uDA3Nxfnz58Xffr0Eebm5qJp06ZiwoQJ4s6dO0IIIVJTU3XGCkCEh4eXu6yKi4vFp59+Klq2bClMTU2FUqkUXl5eYsmSJeUuFwBi37590th79uwpVCqVMDU1Fa1atRJTpkwReXl5WmMvq4/U1FQhhBAlJSVi+fLlom3btsLU1FQ0atRIDBkyRFy8eFFrrEePHhX9+vUTjRs3FsbGxsLR0VH07dtXXLlypdz5K7VmzRrh7e0tTExMhLW1tRg4cKA4ffq0NP23334TAMThw4eltp9++kkAEH379tXqy8vLSwwePFh6Xvq5+O6770SrVq2EmZmZ8Pb2Fr/++qvOOM6dOydef/11aR5atWolli1bplN35swZERQUJMzMzIStra0YNWqU2L59u9ayL0/p7+zo0aNi0KBBwtLSUlhZWYk33nhDZGZmSnXDhw8X1tbWIj8/X6ePgIAA0aZNmwrfp6SkRMyfP180a9ZMmJiYiPbt24sdO3YIf39/rc9I6Xq5bt06IUT532P+/v4VrruxsbGie/fuwtLSUpiZmQk/Pz+xe/fuMuc9OTlZDBkyRDRq1EioVCppvI+znpV+tx8+fFi88MILwszMTLi5uYl58+aJ4uJiIYQQ+/btK3OdfvC7rCwHDhwQXbp0ESYmJsLJyUl89NFHYvXq1Vqfh1LV9b1Q6t9//xWvvPKKsLCwEFZWViIkJEQkJCRo/W5KPen3WmZmpvR3x9jYWNjZ2Qk/Pz8RGxtb4fJ5EgxENaj0l52UlCS++uorAUDs2bNHmv5wICopKRFBQUHC0NBQfPzxx2LXrl3iyy+/FObm5qJ9+/Y6K+fDNm3aJACIXr16iW3btoktW7aIjh07CmNjY3HgwAEhhBAXLlwQy5cvFwDE3LlzRUJCgjh16lS5fV69elU4OjoKOzs7sWjRIrF7926xZcsWMXz4cHHmzBkhhBDZ2dkiIiJCbNiwQezdu1eo1WoxadIk0aBBA7F+/Xqt/gCIJk2aCG9vb7F582axd+9ecfLkSfH9998LAGLcuHFi165dYvfu3eLrr78W48ePf+RyLi8QNW/eXIwbN07s3LlTfPvtt8La2loEBAQ8sr/S17/00kvi119/FRs3bhQtWrQQzs7OFQaiK1euiJiYGGk+EhISxNGjRytc5nv37hXGxsbixRdfFFu2bBFqtVpERETofMGUjqlJkybi7bffFn/88Yf46aefxL1798Rnn30mFAqFGD58uPjtt99ETEyM8PX1Febm5lq/2/DwcGFsbCxat24tvvzyS7F7927xySefCIVCIWbNmiWEEOLOnTtCrVYLAGLEiBEiISFBJCQkiAsXLpS7vObNmycMDAzEjBkzxJ49e4RarRZLliwRM2fOlJbLuHHjBAARExMj9anRaIQQQnz66adi8eLF4vfffxdxcXHi66+/Fm5ublq/qwsXLoiXX35ZAJBen5CQIH0mRo4cKYyMjMTEiROFWq0WmzdvFq1atRIODg5ScM/LyxO2traiU6dO4ocffhD79+8XW7ZsEe+8845WsCnL3LlzBQDx+uuvi99//1189913onnz5kKpVIpz584JIYTIzc0VRkZGYu7cudLr3nnnHWFmZibMzc1FUVGREEKI69evC4VCIVasWKG1Hrm6uornnntO/PDDD2LHjh2iW7duwtDQUOuP7alTp6TA+d1334ldu3aJiRMnigYNGkjLWwghMjIyhL29vWjSpIlYt26d2LFjh3jjjTdEs2bNKhWIXFxcxAcffCB27twpFi1aJH0Xlc7LsWPHBACxevVqrdefOnVKABDLly9/rPcZMWKE+OOPP8Q333wjmjRpIlQqVYWBqLzP1KlTp8RHH30k1T647m7YsEEoFAoxcOBAERMTI3799VcRHBwsDAwMtELRg/M+ZcoUERsbK/1z9zjrmRD3v9ttbW2Fu7u7+Prrr0VsbKwYPXq0ACB9J2o0Gulz/dFHH0nrdEXh/NixY8LU1FR4e3uL6OhosX37dtG3b1/h6uqqE4iq83tBCCFu374tWrduLZRKpVi6dKnYuXOnGD9+vLROPfh9VR3fa0FBQaJx48bim2++EXFxcWLbtm3ik08+EdHR0RWuU0+CgagGPRiICgsLRfPmzUWnTp1ESUmJEEI3EJX+IVqwYIFWP1u2bBEAxDfffFPuexUXFwsnJyfh5eUl/QcixP0vaXt7e+Hn5ye1lf5n8uOPPz5yHoYPHy6MjIwe+QfjQffu3RN3794VI0aMEO3bt9eaBkAolUpx69YtrfaxY8eKRo0aPfZ7PNxnWYFo9OjRWnULFiwQAER6enq5fZUuxw4dOki/JyGESEtLE0ZGRhUGIiH+74v7iy++0Korb5m3atVKtG/fXty9e1erPTg4WDg6Okq/y9J5Gjp0qFbd5cuXhaGhoRg3bpxWe25urlCpVCIkJERqK/2v+ocfftCq7du3r/Dw8JCe37hx47H+U31wrO3atauw5osvvijzP9iHlZSUiLt374r9+/cLAOLYsWPStDFjxoiyNmqX/oe6cOFCrfYrV64IMzMzMXnyZCGEEEeOHBEAytxyWZGsrCxhZmams5Xn8uXLwsTERISGhkptL7zwgujevbv0vEWLFuKDDz4QDRo0EPv37xdC/N8/LqVBSoj765GDg4PIycmR2jIyMkSDBg3EvHnzpLagoCDRtGlTKUyWGjt2rDA1NZU+V1OmTBEKhUKkpKRo1fXs2bNSgej999/Xai8d+8aNG6U2f39/nd//u+++K6ysrERubm6575GVlSVMTU3FoEGDtNr/+usvna2oDwciIcr/TD34vVsqPz9f2NjYiP79+2vVFhcXi7Zt24rnnntOZ94/+eQTrdrHXc9KlwkAcejQIa3aNm3aaO0pSEpKKnPrSnleeeUVYW5uLm7cuKE1D23atNH6fNXE98LKlSsFAPHLL79o1Y0cOVJnHp70e00IISwsLERkZORjLJXqw4Oqa4mxsTHmzJmDI0eO4IcffiizZu/evQDun830oFdeeQXm5ubYs2dPuf2fPXsW165dQ1hYGBo0+L9fq4WFBYYMGYLExETcvn270uP+448/EBAQgNatW1dY9+OPP+L555+HhYUFDA0NYWRkhDVr1uDMmTM6td27d4e1tbVW23PPPYfs7Gy8/vrr+OWXX6rl7JYBAwZoPff29gaAMs/4K1W6HENDQ7X2Ybu4uMDPz++Jx/SgCxcu4J9//sEbb7wBALh375706Nu3L9LT03H27Fmt1wwZMkTr+c6dO3Hv3j0MHTpU6/Wmpqbw9/fXOTBaoVCgf//+Wm3e3t4VLpNHee6553Ds2DGMHj0aO3fuRE5OTqVe/7///Q+hoaFQqVQwMDCAkZGRdExIWevPw3777TcoFAq8+eabWstApVKhbdu20jJo0aIFrK2tMWXKFHz99dc4ffr0Y40vISEBBQUFOp9LZ2dndO/eXetzGRgYiL/++gsFBQW4dOkSLly4gNdeew3t2rVDbGwsAGD37t1o1qwZ3N3dtfoLCAjQOvjXwcEB9vb20u/mzp072LNnDwYNGoSGDRvqrC937txBYmIiAGDfvn149tlndY5ZDA0Nfax5LlW6bpYKCQmBoaEh9u3bJ7W99957SElJwV9//QUAyMnJwYYNGxAeHg4LC4ty+05ISMCdO3d03sPPzw8uLi6VGuejxMfH49atWwgPD9dabiUlJejduzeSkpKQn5+v9ZqHP2uPu56VUqlUOscwPelnbf/+/ejevTvs7OyktgYNGiAkJESrria+F/bt2wdLS0ud79WH16nq+F4D7n+vREVFYc6cOUhMTMTdu3cfsXSeHANRLXrttdfQoUMHTJ8+vcxf7s2bN2FoaIjGjRtrtSsUCqhUKty8ebPcvkunOTo66kxzcnJCSUkJsrKyKj3mGzduoGnTphXWxMTEICQkBE2aNMHGjRuRkJCApKQkDB8+HHfu3NGpL2uMYWFhWLt2LS5duoQhQ4bA3t4ePj4+0h+RqrC1tdV6bmJiAuD+QXvlKV2OKpVKZ1pZbU/i+vXrAIBJkybByMhI6zF69GgA0AmGDy+70j46d+6s08eWLVt0Xt+wYUOYmppqtZmYmJT5e3pcU6dOxZdffonExET06dMHtra2CAwMxJEjRx752ry8PLz44os4dOgQ5syZg7i4OCQlJSEmJgZAxb+rUtevX4cQAg4ODjrLIDExUVoGSqUS+/fvR7t27TBt2jQ8++yzcHJywowZMyr8sn3UZ+vBz2WPHj1QWFiIgwcPIjY2FnZ2dmjfvj169OiB3bt3A7h/WYYePXro9PXw+grc/92ULoObN2/i3r17WLp0qc589u3bF8D/rS83b96slnX44XpDQ0PY2tpqzfNLL70EV1dXLF++HMD9y43k5+djzJgxFfatj8/ayy+/rLPs5s+fDyEEbt26pfWasj5rj7OelXrU77Mqbt68CQcHB532h9tq4nuhvPd++HdVHd9rwP1LKoSHh+Pbb7+Fr68vbGxsMHToUGRkZOjUVheeZVaLFAoF5s+fj549e+Kbb77RmW5ra4t79+7hxo0bWqFICIGMjAx07ty53L5LP3zp6ek6065du4YGDRrobJV5HI0bN8bVq1crrNm4cSPc3NywZcsWra0qhYWFZdaXd/bAsGHDMGzYMOTn5+PPP//EjBkzEBwcjHPnzlX7f4zlKV2OZX3oqvuDWPpf3tSpUzF48OAyazw8PLSeP7zsSvv46aefam0ZPczQ0BATJkzAhAkTkJ2djd27d2PatGkICgrClStXKjw7Z+/evbh27Rri4uK0zhSqzOn5dnZ2UCgUOHDggBR6H/Rgm5eXF6KjoyGEwPHjxxEVFYXZs2fDzMwMH374YZn9P+qz9eB/6z4+PrCwsMDu3buRlpaGwMBAKBQKBAYGYuHChUhKSsLly5fLDESPYm1tDQMDA4SFhZUbNtzc3KQxV8c6nJGRgSZNmkjP7927h5s3b2r9sW/QoAHGjBmDadOmYeHChVixYgUCAwN11t2HPeqz9vA1v55E6e9o6dKl5Z6V+vAf+7I+a4+7ntUUW1tbKXA86OFlWBPfC7a2tjh8+PBjv/eTfK+V9rNkyRIsWbIEly9fxvbt2/Hhhx8iMzMTarW6qrNRIQaiWtajRw/07NkTs2fPhrOzs9a0wMBALFiwABs3bsT7778vtf/888/Iz8/XOo37YR4eHmjSpIl0en/pCpafn4+ff/4Zvr6+VTpttE+fPtiwYQPOnj1b7hecQqGQLoBWKiMjA7/88kul3w8AzM3N0adPHxQVFWHgwIE4depUrf2x9/DwgKOjI77//ntMmDBBmqdLly4hPj4eTk5O1fpe7u7uOHbsGObOnVulPoKCgmBoaIiLFy+Wudm5Kh5nS1p5GjVqhJdffhn//vsvIiMjkZaWhjZt2pTbZ+nyffiPyapVqyoc14OXaQgODsbnn3+Of//9V2fXQXkUCgXatm2LxYsXIyoqCkePHi231tfXF2ZmZti4cSNeeeUVqf3q1avYu3cvXn75ZanNyMgIXbt2RWxsLK5cuYLPP/8cAPDiiy/C0NAQH330kRSQKqthw4YICAjA33//DW9vbxgbG5dbGxAQgAULFuDYsWNau802b95cqffctGkTOnbsKD3/4YcfcO/ePa2LJgLAW2+9hZkzZ+KNN97A2bNnMX/+/Ef23aVLF5iammLTpk1a6258fDwuXbpUrYHo+eefR6NGjXD69GmMHTu2Sn1UZT17lMp+1vz9/bFjxw78999/UvAoKSnBjz/+qFVXE98LAQEB+OGHH7B9+3at3WYPr1PV8b32sGbNmmHs2LHYs2ePtGu2JjAQ6cH8+fPRsWNHZGZm4tlnn5Xae/bsiaCgIEyZMgU5OTl4/vnncfz4ccyYMQPt27dHWFhYuX02aNAACxYswBtvvIHg4GCMGjUKhYWF+OKLL5CdnS19MVfW7Nmz8ccff6Br166YNm0avLy8kJ2dDbVajQkTJqBVq1YIDg5GTEwMRo8ejZdffhlXrlzBp59+CkdHR5w/f/6x3mfkyJEwMzPD888/D0dHR2RkZGDevHlQKpUVbhmrbg0aNMCnn36Kt956C4MGDcLIkSORnZ2NmTNnVvtmfOD+H/4+ffogKCgIERERaNKkCW7duoUzZ87g6NGjOl90D3N1dcXs2bMxffp0/O9//0Pv3r1hbW2N69ev4/DhwzA3N6/0xQwtLS3h4uKCX375BYGBgbCxsYGdnV25f6D69+8PT09PdOrUCY0bN8alS5ewZMkSuLi4SMfJeHl5AQC++uorhIeHw8jICB4eHvDz84O1tTXeeecdzJgxA0ZGRti0aROOHTum8z6lfcyfPx99+vSBgYEBvL298fzzz+Ptt9/GsGHDcOTIEXTt2hXm5uZIT0/HwYMH4eXlhXfffRe//fYbVqxYgYEDB6J58+YQQiAmJgbZ2dno2bNnucujUaNG+PjjjzFt2jQMHToUr7/+Om7evIlZs2bB1NQUM2bM0KoPDAzExIkTAUDaEmRmZgY/Pz/s2rUL3t7esLe3r9TvpNRXX32FF154AS+++CLeffdduLq6Ijc3FxcuXMCvv/4qHYcYGRmJtWvXol+/fpgzZw4cHBywadMm/PPPP5V6v5iYGBgaGqJnz544deoUPv74Y7Rt21YnEDRq1AhDhw7FypUr4eLionM8Slmsra0xadIkzJkzB2+99RZeeeUVXLlypUY+axYWFli6dCnCw8Nx69YtvPzyy7C3t8eNGzdw7Ngx3LhxAytXrqywj8ddzyrjmWeegZmZGTZt2oTWrVvDwsICTk5O5f7jNX36dPz6668IDAzE9OnTYWZmhq+//lo6/qn0+NGa+F4YOnQoFi9ejKFDh+Kzzz6Du7s7duzYgZ07d+rUPun3mkajQUBAAEJDQ9GqVStYWloiKSkJarW63K1O1aJWD+GWmbLOdigVGhoqAJR5HaIpU6YIFxcX6Zo/77777mNfh2jbtm3Cx8dHmJqaCnNzcxEYGCj++usvrZrKnGUmxP2zKIYPHy5UKpV0baSQkBBx/fp1qebzzz8Xrq6uwsTERLRu3VqsXr1aOlvjQfj/11t52Pr160VAQIBwcHAQxsbG0nscP378keNDOWeZPbzcS+f7UWfYCCHEt99+K9zd3YWxsbFo2bKlWLt27SOvQyRE5c8yE+L+qbQhISHC3t5eGBkZCZVKJbp37y6+/vrrR85TqW3btomAgABhZWUlTExMhIuLi3j55Ze1Ticuvd7Iw8r6Pe3evVu0b99emJiY6FzL5WELFy4Ufn5+ws7OThgbG4tmzZqJESNGiLS0NK26qVOnCicnJ9GgQQOt30N8fLzw9fUVDRs2FI0bNxZvvfWWOHr0qM6ZK4WFheKtt94SjRs3FgqFQuestbVr1wofHx9hbm4uzMzMxDPPPCOGDh0qjhw5IoQQ4p9//hGvv/66eOaZZ4SZmZlQKpXiueeeE1FRUeXO24O+/fZb4e3tLYyNjYVSqRQvvfRSmZesKD0V3d3dXav9s88+EwDEhAkTdF5T3uei9DpWD0pNTRXDhw8XTZo0EUZGRqJx48bCz89PzJkzR6vu9OnTomfPnsLU1FTY2NiIESNGiF9++aVSZ5klJyeL/v37CwsLC2FpaSlef/11rc/9g+Li4gQA8fnnn1fY94NKSkrEvHnzhLOzszA2NpauvfSo6xAJUbmzzErt379f9OvXT9jY2AgjIyPRpEkT0a9fP60+Suf9wTO5HvSo9UyIsq8xJ4Qo8zvk+++/l67J9vD3SVkOHDggfHx8hImJiVCpVOKDDz4Q8+fPFwBEdna2Vm11fy9cvXpVDBkyRFofhgwZIuLj48s8U+5Jvtfu3Lkj3nnnHeHt7S2srKyEmZmZ8PDwEDNmzCjzmlfVRSGEEDUXt4iISA4mTpyIlStX4sqVK2UeUEw1p1evXkhLS8O5c+f0PZR6jbvMiIioyhITE3Hu3DmsWLECo0aNYhiqYRMmTED79u3h7OyMW7duYdOmTYiNjcWaNWv0PbR6j4GIiIiqrPSEjeDgYMyZM0ffw3nqFRcX45NPPkFGRgYUCgXatGmDDRs24M0339T30Oo97jIjIiIi2eOFGYmIiEj2GIiIiIhI9hiIiIiISPZ4UPVjKikpwbVr12BpaVnurSeIiIiobhFCIDc3F05OTlo3P38YA9Fjunbtms6tNoiIiKh+uHLlSoU3K2cgekyWlpYA7i9QKysrPY+GiIiIHkdOTg6cnZ2lv+PlqTOBaN68eZg2bRree+89LFmyBMD9zVyzZs3CN998g6ysLPj4+GD58uVa9/8qLCzEpEmT8P3336OgoACBgYFYsWKFVgrMysrC+PHjsX37dgDAgAEDsHTpUjRq1Oixx1e6m8zKyoqBiIiIqJ551OEudeKg6qSkJHzzzTfw9vbWal+wYAEWLVqEZcuWISkpCSqVCj179kRubq5UExkZia1btyI6OhoHDx5EXl4egoODUVxcLNWEhoYiJSUFarUaarUaKSkpFd4olYiIiGSmxu6S9phyc3OFu7u7iI2NFf7+/uK9994TQty/6Z9KpdK6UeCdO3eEUqmUbg6XnZ0tjIyMRHR0tFTz77//igYNGgi1Wi2EuH+DQwAiMTFRqklISBAAxD///PPY49RoNAKA0Gg0TzK7REREVIse9++33rcQjRkzBv369UOPHj202lNTU5GRkYFevXpJbSYmJvD390d8fDwAIDk5GXfv3tWqcXJygqenp1STkJAApVIJHx8fqaZLly5QKpVSTVkKCwuRk5Oj9SAiIqKnk16PIYqOjsbRo0eRlJSkMy0jIwMA4ODgoNXu4OCAS5cuSTXGxsawtrbWqSl9fUZGBuzt7XX6t7e3l2rKMm/ePMyaNatyM0RERLWupKQERUVF+h4G6YmRkREMDAyeuB+9BaIrV67gvffew65du2Bqalpu3cMHQQkhHnlg1MM1ZdU/qp+pU6diwoQJ0vPSo9SJiKjuKCoqQmpqKkpKSvQ9FNKjRo0aQaVSPdF1AvUWiJKTk5GZmYmOHTtKbcXFxfjzzz+xbNkynD17FsD9LTyOjo5STWZmprTVSKVSoaioCFlZWVpbiTIzM+Hn5yfVXL9+Xef9b9y4obP16UEmJiYwMTF5spkkIqIaI4RAeno6DAwM4OzsXOFF9+jpJITA7du3kZmZCQBaeaGy9BaIAgMDceLECa22YcOGoVWrVpgyZQqaN28OlUqF2NhYtG/fHsD9/wT279+P+fPnAwA6duwIIyMjxMbGIiQkBACQnp6OkydPYsGCBQAAX19faDQaHD58GM899xwA4NChQ9BoNFJoIiKi+ufevXu4ffs2nJyc0LBhQ30Ph/TEzMwMwP2NIfb29lXefaa3QGRpaQlPT0+tNnNzc9ja2krtkZGRmDt3Ltzd3eHu7o65c+eiYcOGCA0NBQAolUqMGDECEydOhK2tLWxsbDBp0iR4eXlJB2m3bt0avXv3xsiRI7Fq1SoAwNtvv43g4GB4eHjU4hwTEVF1Kr28irGxsZ5HQvpWGojv3r1b/wLR45g8eTIKCgowevRo6cKMu3bt0rra5OLFi2FoaIiQkBDpwoxRUVFaC2TTpk0YP368dDbagAEDsGzZslqfHyIiqn68vyRVxzqgEEKIahjLUy8nJwdKpRIajYZXqiYiqgPu3LmD1NRUuLm5VXhyDj39KloXHvfvN49AIyIikjlXV1fptllyVad3mREREVVWTk7uo4uqkZVVxTcNfVhERATWr1+v037+/Hm0aNGiuoZFlcRAREREVMt69+6NdevWabU1btxYT6MhgLvMiIiIap2JiQlUKpXWw8DAAL/++is6duwIU1NTNG/eHLNmzcK9e/ek1ykUCqxatQrBwcFo2LAhWrdujYSEBFy4cAHdunWDubk5fH19cfHiRek1Fy9exEsvvQQHBwdYWFigc+fO2L17d4Xj02g0ePvtt2Fvbw8rKyt0794dx44dq7HlURcwEBEREdUBO3fuxJtvvonx48fj9OnTWLVqFaKiovDZZ59p1X366acYOnQoUlJS0KpVK4SGhmLUqFGYOnUqjhw5AgAYO3asVJ+Xl4e+ffti9+7d+PvvvxEUFIT+/fvj8uXLZY5DCIF+/fohIyMDO3bsQHJyMjp06IDAwEDcunWr5haAnnGXWS2q7f3aT6qy+8WJiOjx/Pbbb7CwsJCe9+nTB9evX8eHH36I8PBwAEDz5s3x6aefYvLkyZgxY4ZUO2zYMOlixFOmTIGvry8+/vhjBAUFAQDee+89DBs2TKpv27Yt2rZtKz2fM2cOtm7diu3bt2sFp1L79u3DiRMnkJmZKd2x4csvv8S2bdvw008/4e23367GJVF3MBARERHVsoCAAKxcuVJ6bm5ujhYtWiApKUlri1BxcTHu3LmD27dvSxcf9Pb2lqaX3oLKy8tLq+3OnTvIycmBlZUV8vPzMWvWLPz222+4du0a7t27h4KCgnK3ECUnJyMvLw+2trZa7QUFBVq74p42DERERES1rDQAPaikpASzZs3C4MGDdeofvLaOkZGR9HPpBQnLaiu94e0HH3yAnTt34ssvv0SLFi1gZmaGl19+GUVFRWWOraSkBI6OjoiLi9OZ1qhRo8ebwXqIgYiIiKgO6NChA86ePVvtp94fOHAAERERGDRoEID7xxSlpaVVOI6MjAwYGhrC1dW1WsdSlzEQERER1QGffPIJgoOD4ezsjFdeeQUNGjTA8ePHceLECcyZM6fK/bZo0QIxMTHo378/FAoFPv74Y2nrUVl69OgBX19fDBw4EPPnz4eHhweuXbuGHTt2YODAgejUqVOVx1KX8SwzIiKiOiAoKAi//fYbYmNj0blzZ3Tp0gWLFi2Ci4vLE/W7ePFiWFtbw8/PD/3790dQUBA6dOhQbr1CocCOHTvQtWtXDB8+HC1btsRrr72GtLQ06ZilpxHvZfaYquNeZjzLjIio+vBeZlSK9zIjIiIiqgYMRERERCR7DEREREQkewxEREREJHsMRERERCR7DEREREQkewxEREREJHsMRERERCR7DEREREQkewxERERE9VRaWhoUCgVSUlL0PZR6jzd3JSKip8r8+Zm1+n5TpthXqj4iIgLr16/HqFGj8PXXX2tNGz16NFauXInw8HBERUVV4yjpUbiFiIiIqJY5OzsjOjoaBQUFUtudO3fw/fffo1mzZnocmXwxEBEREdWyDh06oFmzZoiJiZHaYmJi4OzsjPbt20ttarUaL7zwAho1agRbW1sEBwfj4sWLFfZ9+vRp9O3bFxYWFnBwcEBYWBj++++/GpuXpwUDERERkR4MGzYM69atk56vXbsWw4cP16rJz8/HhAkTkJSUhD179qBBgwYYNGgQSkpKyuwzPT0d/v7+aNeuHY4cOQK1Wo3r168jJCSkRuflacBjiIiIiPQgLCwMU6dOlQ6M/uuvvxAdHY24uDipZsiQIVqvWbNmDezt7XH69Gl4enrq9Lly5Up06NABc+fOldrWrl0LZ2dnnDt3Di1btqyx+anvGIiIiIj0wM7ODv369cP69eshhEC/fv1gZ2enVXPx4kV8/PHHSExMxH///SdtGbp8+XKZgSg5ORn79u2DhYWFzrSLFy8yEFWAgYiIiEhPhg8fjrFjxwIAli9frjO9f//+cHZ2xurVq+Hk5ISSkhJ4enqiqKiozP5KSkrQv39/zJ8/X2eao6Nj9Q7+KcNAREREpCe9e/eWwk1QUJDWtJs3b+LMmTNYtWoVXnzxRQDAwYMHK+yvQ4cO+Pnnn+Hq6gpDQ/6JrwweVE1ERKQnBgYGOHPmDM6cOQMDAwOtadbW1rC1tcU333yDCxcuYO/evZgwYUKF/Y0ZMwa3bt3C66+/jsOHD+N///sfdu3aheHDh6O4uLgmZ6XeYyAiIiLSIysrK1hZWem0N2jQANHR0UhOToanpyfef/99fPHFFxX25eTkhL/++gvFxcUICgqCp6cn3nvvPSiVSjRowD/5FVEIIYS+B1Ef5OTkQKlUQqPRlLniPl4fudU8qpplZWWp7yEQEZXrzp07SE1NhZubG0xNTfU9HNKjitaFx/37zR2MVK7avvz9k6rs5fOJiIhK6XX72cqVK+Ht7S1tLvT19cUff/whTY+IiIBCodB6dOnSRauPwsJCjBs3DnZ2djA3N8eAAQNw9epVrZqsrCyEhYVBqVRCqVQiLCwM2dnZtTGLREREVA/oNRA1bdoUn3/+OY4cOYIjR46ge/fueOmll3Dq1Cmppnfv3khPT5ceO3bs0OojMjISW7duRXR0NA4ePIi8vDwEBwdrHTwWGhqKlJQUqNVqqNVqpKSkICwsrNbmk4iIiOo2ve4y69+/v9bzzz77DCtXrkRiYiKeffZZAICJiQlUKlWZr9doNFizZg02bNiAHj16AAA2btwIZ2dn7N69G0FBQThz5gzUajUSExPh4+MDAFi9ejV8fX1x9uxZeHh41OAcEhERUX1QZw45Ly4uRnR0NPLz8+Hr6yu1x8XFwd7eHi1btsTIkSORmfl/x7UkJyfj7t276NWrl9Tm5OQET09PxMfHAwASEhKgVCqlMAQAXbp0gVKplGrKUlhYiJycHK0HERERPZ30HohOnDgBCwsLmJiY4J133sHWrVvRpk0bAECfPn2wadMm7N27FwsXLkRSUhK6d++OwsJCAEBGRgaMjY1hbW2t1aeDgwMyMjKkGnt73YNt7e3tpZqyzJs3TzrmSKlUwtnZubpmmYiIiOoYvZ9l5uHhgZSUFGRnZ+Pnn39GeHg49u/fjzZt2uDVV1+V6jw9PdGpUye4uLjg999/x+DBg8vtUwgBhUIhPX/w5/JqHjZ16lStC2Dl5OQwFBERET2l9B6IjI2N0aJFCwBAp06dkJSUhK+++gqrVq3SqXV0dISLiwvOnz8PAFCpVCgqKkJWVpbWVqLMzEz4+flJNdevX9fp68aNG3BwcCh3XCYmJjAxMXmieSMiIqL6Qe+7zB4mhJB2iT3s5s2buHLlinSDuo4dO8LIyAixsbFSTXp6Ok6ePCkFIl9fX2g0Ghw+fFiqOXToEDQajVRDRERE8qbXQDRt2jQcOHAAaWlpOHHiBKZPn464uDi88cYbyMvLw6RJk5CQkIC0tDTExcWhf//+sLOzw6BBgwAASqUSI0aMwMSJE7Fnzx78/fffePPNN+Hl5SWddda6dWv07t0bI0eORGJiIhITEzFy5EgEBwfzDDMiIqIqioiIwMCBA6XnQgi8/fbbsLGxgUKhQEpKCrp164bIyMgnep+oqCg0atToifp4HHrdZXb9+nWEhYUhPT0dSqUS3t7eUKvV6NmzJwoKCnDixAl89913yM7OhqOjIwICArBlyxZYWv7fLSUWL14MQ0NDhISEoKCgAIGBgYiKitK6Sd6mTZswfvx46Wy0AQMGYNmyZbU+v0REVPPc3NJq9f1SU10rVd+tWze0a9cOS5Ys0Wrftm0bBg0ahPpyR62vvvpKa6xqtRpRUVGIi4tD8+bNYWdnh5iYGBgZGelxlI9Pr4FozZo15U4zMzPDzp07H9mHqakpli5diqVLl5ZbY2Njg40bN1ZpjERERKRLqVRqPb948SIcHR21DkexsbGp7WFVWZ07hoiIiEjuZs6ciXbt2mHDhg1wdXWFUqnEa6+9htzc/7tJ+E8//QQvLy+YmZnB1tYWPXr0QH5+PoD/2501a9Ys2Nvbw8rKCqNGjUJRUZH0eiEEFixYgObNm8PMzAxt27bFTz/9pDWOU6dOoV+/frCysoKlpSVefPFFXLx4Ues9Sn8eN24cLl++DIVCAVdXVwDQ2WVWVFSEyZMno0mTJjA3N4ePjw/i4uK03jMqKgrNmjVDw4YNMWjQINy8ebOalmrF9H6WGREREem6ePEitm3bht9++w1ZWVkICQnB559/js8++wzp6el4/fXXsWDBAgwaNAi5ubk4cOCA1i6sPXv2wNTUFPv27UNaWhqGDRsGOzs7fPbZZwCAjz76CDExMVi5ciXc3d3x559/4s0330Tjxo3h7++Pf//9F127dkW3bt2wd+9eWFlZ4a+//sK9e/d0xvrVV1/hmWeewTfffIOkpCStw1YeNGzYMKSlpSE6OhpOTk7YunUrevfujRMnTsDd3R2HDh3C8OHDMXfuXAwePBhqtRozZsyomQX8EAYiIiKiOqikpARRUVHScbNhYWHYs2ePFIju3buHwYMHw8XFBQDg5eWl9XpjY2OsXbsWDRs2xLPPPovZs2fjgw8+wKeffoqCggIsWrQIe/fule4O0bx5cxw8eBCrVq2Cv78/li9fDqVSiejoaOk4oJYtW5Y5VqVSCUtLSxgYGJR7u62LFy/i+++/x9WrV+Hk5AQAmDRpEtRqNdatW4e5c+fiq6++QlBQED788EPp/eLj46FWq59waT4aAxEREVEd5OrqqnUSkaOjo3T7qrZt2yIwMBBeXl4ICgpCr1698PLLL2tdk69t27Zo2LCh9NzX1xd5eXm4cuUKMjMzcefOHfTs2VPrPYuKitC+fXsAQEpKCl588cVqOyj66NGjEELohKrCwkLY2toCAM6cOSOdSf7guBmIiIiInjJWVlbQaDQ67dnZ2bCyspKePxxEFAoFSkpKAAAGBgaIjY1FfHw8du3ahaVLl2L69Ok4dOgQ3NzcKnz/B/v5/fff0aRJE63ppRclNjMzq/zMVaCkpAQGBgZITk7W2aVmYWEBAHo9w46BiIiIqBa1atUKf/zxh057UlJSpa6Pp1Ao8Pzzz+P555/HJ598AhcXF2zdulW67dSxY8dQUFAgBZvExERYWFigadOmsLa2homJCS5fvgx/f/8y+/f29sb69etx9+7datlK1L59exQXFyMzMxMvvvhimTVt2rRBYmKiVtvDz2sKzzIjIiKqRaNHj8bFixcxZswYHDt2DOfOncPy5cuxZs0afPDBB4/Vx6FDhzB37lwcOXIEly9fRkxMDG7cuIHWrVtLNUVFRRgxYgROnz6NP/74AzNmzMDYsWPRoEEDWFpaYtKkSXj//fexfv16XLx4EX///TeWL1+O9evXAwDGjh2LnJwcvPbaazhy5AjOnz+PDRs24OzZs1Wa75YtW+KNN97A0KFDERMTg9TUVCQlJWH+/PnYsWMHAGD8+PFQq9VYsGABzp07h2XLltXK7jKAgYiIiKhWubq64sCBA7h48SJ69eqFzp07IyoqClFRUXjllVceqw8rKyv8+eef6Nu3L1q2bImPPvoICxcuRJ8+faSawMBAuLu7o2vXrggJCUH//v0xc+ZMafqnn36KTz75BPPmzUPr1q0RFBSEX3/9VdrlZmtri7179yIvLw/+/v7o2LEjVq9e/URbi9atW4ehQ4di4sSJ8PDwwIABA3Do0CHp5uldunTBt99+i6VLl6Jdu3bYtWsXPvrooyq/X2UoRH25JKae5eTkQKlUQqPRaO3jrVwfuY8uqkNWrizQ9xAqZcoUe30PgYhq0Z07d5Camgo3NzeYmprqezh1SkREBLKzs7Ft2zZ9D6VWVLQuPO7fb24hIiIiItljICIiIiLZ41lmRERET5moqCh9D6He4RYiIiIikj0GIiIiqtd4bhBVxzrAQERERPVS6dWOH7yDO8nT7du3Aehe3bsyeAwRERHVS4aGhmjYsCFu3LgBIyMjNGjA//HlRgiB27dvIzMzE40aNdK5JUhlMBAREVG9pFAo4OjoiNTUVFy6dEnfwyE9atSoEVQq1RP1wUBERET1lrGxMdzd3bnbTMaMjIyeaMtQKQYiIiKq1xo0aMArVdMT4w5XIiIikj0GIiIiIpI9BiIiIiKSPQYiIiIikj0GIiIiIpI9BiIiIiKSPQYiIiIikj0GIiIiIpI9BiIiIiKSPQYiIiIikj0GIiIiIpI9BiIiIiKSPQYiIiIikj0GIiIiIpI9BiIiIiKSPQYiIiIikj29BqKVK1fC29sbVlZWsLKygq+vL/744w9puhACM2fOhJOTE8zMzNCtWzecOnVKq4/CwkKMGzcOdnZ2MDc3x4ABA3D16lWtmqysLISFhUGpVEKpVCIsLAzZ2dm1MYtERERUD+g1EDVt2hSff/45jhw5giNHjqB79+546aWXpNCzYMECLFq0CMuWLUNSUhJUKhV69uyJ3NxcqY/IyEhs3boV0dHROHjwIPLy8hAcHIzi4mKpJjQ0FCkpKVCr1VCr1UhJSUFYWFitzy8RERHVTQohhND3IB5kY2ODL774AsOHD4eTkxMiIyMxZcoUAPe3Bjk4OGD+/PkYNWoUNBoNGjdujA0bNuDVV18FAFy7dg3Ozs7YsWMHgoKCcObMGbRp0waJiYnw8fEBACQmJsLX1xf//PMPPDw8HmtcOTk5UCqV0Gg0sLKyqtK85eTkPrqoDlm5skDfQ6iUKVPs9T0EIiKqYx7373edOYaouLgY0dHRyM/Ph6+vL1JTU5GRkYFevXpJNSYmJvD390d8fDwAIDk5GXfv3tWqcXJygqenp1STkJAApVIphSEA6NKlC5RKpVRTlsLCQuTk5Gg9iIiI6Omk90B04sQJWFhYwMTEBO+88w62bt2KNm3aICMjAwDg4OCgVe/g4CBNy8jIgLGxMaytrSussbfX3XJgb28v1ZRl3rx50jFHSqUSzs7OTzSfREREVHfpPRB5eHggJSUFiYmJePfddxEeHo7Tp09L0xUKhVa9EEKn7WEP15RV/6h+pk6dCo1GIz2uXLnyuLNERERE9YzeA5GxsTFatGiBTp06Yd68eWjbti2++uorqFQqANDZipOZmSltNVKpVCgqKkJWVlaFNdevX9d53xs3buhsfXqQiYmJdPZb6YOIiIieTnoPRA8TQqCwsBBubm5QqVSIjY2VphUVFWH//v3w8/MDAHTs2BFGRkZaNenp6Th58qRU4+vrC41Gg8OHD0s1hw4dgkajkWqIiIhI3gz1+ebTpk1Dnz594OzsjNzcXERHRyMuLg5qtRoKhQKRkZGYO3cu3N3d4e7ujrlz56Jhw4YIDQ0FACiVSowYMQITJ06Era0tbGxsMGnSJHh5eaFHjx4AgNatW6N3794YOXIkVq1aBQB4++23ERwc/NhnmBEREdHTTa+B6Pr16wgLC0N6ejqUSiW8vb2hVqvRs2dPAMDkyZNRUFCA0aNHIysrCz4+Pti1axcsLS2lPhYvXgxDQ0OEhISgoKAAgYGBiIqKgoGBgVSzadMmjB8/XjobbcCAAVi2bFntziwRERHVWXXuOkR1Fa9DVPfxOkRERPSwencdIiIiIiJ9YSAiIiIi2WMgIiIiItljICIiIiLZYyAiIiIi2WMgIiIiItljICIiIiLZYyAiIiIi2WMgIiIiItljICIiIiLZYyAiIiIi2WMgIiIiItljICIiIiLZYyAiIiIi2WMgIiIiItljICIiIiLZYyAiIiIi2WMgIiIiItljICIiIiLZYyAiIiIi2WMgIiIiItljICIiIiLZYyAiIiIi2WMgIiIiItljICIiIiLZYyAiIiIi2WMgIiIiItljICIiIiLZYyAiIiIi2WMgIiIiItljICIiIiLZYyAiIiIi2WMgIiIiItljICIiIiLZ02sgmjdvHjp37gxLS0vY29tj4MCBOHv2rFZNREQEFAqF1qNLly5aNYWFhRg3bhzs7Oxgbm6OAQMG4OrVq1o1WVlZCAsLg1KphFKpRFhYGLKzs2t6FomIiKge0Gsg2r9/P8aMGYPExETExsbi3r176NWrF/Lz87XqevfujfT0dOmxY8cOremRkZHYunUroqOjcfDgQeTl5SE4OBjFxcVSTWhoKFJSUqBWq6FWq5GSkoKwsLBamU8iIiKq2wz1+eZqtVrr+bp162Bvb4/k5GR07dpVajcxMYFKpSqzD41GgzVr1mDDhg3o0aMHAGDjxo1wdnbG7t27ERQUhDNnzkCtViMxMRE+Pj4AgNWrV8PX1xdnz56Fh4dHDc0hERER1Qd16hgijUYDALCxsdFqj4uLg729PVq2bImRI0ciMzNTmpacnIy7d++iV69eUpuTkxM8PT0RHx8PAEhISIBSqZTCEAB06dIFSqVSqnlYYWEhcnJytB5ERET0dKozgUgIgQkTJuCFF16Ap6en1N6nTx9s2rQJe/fuxcKFC5GUlITu3bujsLAQAJCRkQFjY2NYW1tr9efg4ICMjAypxt7eXuc97e3tpZqHzZs3TzreSKlUwtnZubpmlYiIiOoYve4ye9DYsWNx/PhxHDx4UKv91VdflX729PREp06d4OLigt9//x2DBw8utz8hBBQKhfT8wZ/Lq3nQ1KlTMWHCBOl5Tk4OQxEREdFTqk5sIRo3bhy2b9+Offv2oWnTphXWOjo6wsXFBefPnwcAqFQqFBUVISsrS6suMzMTDg4OUs3169d1+rpx44ZU8zATExNYWVlpPYiIiOjppNdAJITA2LFjERMTg71798LNze2Rr7l58yauXLkCR0dHAEDHjh1hZGSE2NhYqSY9PR0nT56En58fAMDX1xcajQaHDx+Wag4dOgSNRiPVEBERkXzpdZfZmDFjsHnzZvzyyy+wtLSUjudRKpUwMzNDXl4eZs6ciSFDhsDR0RFpaWmYNm0a7OzsMGjQIKl2xIgRmDhxImxtbWFjY4NJkybBy8tLOuusdevW6N27N0aOHIlVq1YBAN5++20EBwfzDDMiIiLSbyBauXIlAKBbt25a7evWrUNERAQMDAxw4sQJfPfdd8jOzoajoyMCAgKwZcsWWFpaSvWLFy+GoaEhQkJCUFBQgMDAQERFRcHAwECq2bRpE8aPHy+djTZgwAAsW7as5meSiIiI6jyFEELoexD1QU5ODpRKJTQaTZWPJ8rJya3mUdWslSsL9D2ESpkyRfdMQiIikrfH/ftdJw6qJiIiItInBiIiIiKSPQYiIiIikj0GIiIiIpI9BiIiIiKSPQYiIiIikj0GIiIiIpI9BiIiIiKSPQYiIiIikj0GIiIiIpI9BiIiIiKSPQYiIiIikj0GIiIiIpI9BiIiIiKSPQYiIiIikj0GIiIiIpI9BiIiIiKSPQYiIiIikr0qBaLmzZvj5s2bOu3Z2dlo3rz5Ew+KiIiIqDZVKRClpaWhuLhYp72wsBD//vvvEw+KiIiIqDYZVqZ4+/bt0s87d+6EUqmUnhcXF2PPnj1wdXWttsERERER1YZKBaKBAwcCABQKBcLDw7WmGRkZwdXVFQsXLqy2wRERERHVhkoFopKSEgCAm5sbkpKSYGdnVyODIiIiIqpNlQpEpVJTU6t7HERERER6U6VABAB79uzBnj17kJmZKW05KrV27donHhgRERFRbalSIJo1axZmz56NTp06wdHREQqForrHRURERFRrqhSIvv76a0RFRSEsLKy6x0NERERU66p0HaKioiL4+flV91iIiIiI9KJKgeitt97C5s2bq3ssRERERHpRpV1md+7cwTfffIPdu3fD29sbRkZGWtMXLVpULYMjIiIiqg1VCkTHjx9Hu3btAAAnT57UmsYDrImIiKi+qVIg2rdvX3WPg4iIiEhvqnQMEREREdHTpEpbiAICAircNbZ3794qD4iIiIiotlUpEJUeP1Tq7t27SElJwcmTJ3Vu+kpERERU11Vpl9nixYu1HsuWLcPBgwcRGRmpc8ZZRebNm4fOnTvD0tIS9vb2GDhwIM6ePatVI4TAzJkz4eTkBDMzM3Tr1g2nTp3SqiksLMS4ceNgZ2cHc3NzDBgwAFevXtWqycrKQlhYGJRKJZRKJcLCwpCdnV2V2SciIqKnTLUeQ/Tmm29W6j5m+/fvx5gxY5CYmIjY2Fjcu3cPvXr1Qn5+vlSzYMECLFq0CMuWLUNSUhJUKhV69uyJ3NxcqSYyMhJbt25FdHQ0Dh48iLy8PAQHB6O4uFiqCQ0NRUpKCtRqNdRqNVJSUnilbSIiIgLwBDd3LUtCQgJMTU0fu16tVms9X7duHezt7ZGcnIyuXbtCCIElS5Zg+vTpGDx4MABg/fr1cHBwwObNmzFq1ChoNBqsWbMGGzZsQI8ePQAAGzduhLOzM3bv3o2goCCcOXMGarUaiYmJ8PHxAQCsXr0avr6+OHv2LDw8PKppCRAREVF9VKVAVBpOSgkhkJ6ejiNHjuDjjz+u8mA0Gg0AwMbGBgCQmpqKjIwM9OrVS6oxMTGBv78/4uPjMWrUKCQnJ+Pu3btaNU5OTvD09ER8fDyCgoKQkJAApVIphSEA6NKlC5RKJeLj48sMRIWFhSgsLJSe5+TkVHm+iIiIqG6rUiBSKpVazxs0aAAPDw/Mnj1bK5hUhhACEyZMwAsvvABPT08AQEZGBgDAwcFBq9bBwQGXLl2SaoyNjWFtba1TU/r6jIwM2Nvb67ynvb29VPOwefPmYdasWVWaFyIiIqpfqhSI1q1bV93jwNixY3H8+HEcPHhQZ9rDp/gLIR55ReyHa8qqr6ifqVOnYsKECdLznJwcODs7V/ieREREVD890TFEycnJOHPmDBQKBdq0aYP27dtXqZ9x48Zh+/bt+PPPP9G0aVOpXaVSAbi/hcfR0VFqz8zMlLYaqVQqFBUVISsrS2srUWZmJvz8/KSa69ev67zvjRs3dLY+lTIxMYGJiUmV5oeIiIjqlyqdZZaZmYnu3bujc+fOGD9+PMaOHYuOHTsiMDAQN27ceOx+hBAYO3YsYmJisHfvXri5uWlNd3Nzg0qlQmxsrNRWVFSE/fv3S2GnY8eOMDIy0qpJT0/HyZMnpRpfX19oNBocPnxYqjl06BA0Go1UQ0RERPJVpUA0btw45OTk4NSpU7h16xaysrJw8uRJ5OTkYPz48Y/dz5gxY7Bx40Zs3rwZlpaWyMjIQEZGBgoKCgDc380VGRmJuXPnYuvWrTh58iQiIiLQsGFDhIaGArh/PNOIESMwceJE7NmzB3///TfefPNNeHl5SWedtW7dGr1798bIkSORmJiIxMREjBw5EsHBwTzDjIiIiKq2y0ytVmP37t1o3bq11NamTRssX768UgdVr1y5EgDQrVs3rfZ169YhIiICADB58mQUFBRg9OjRyMrKgo+PD3bt2gVLS0upfvHixTA0NERISAgKCgoQGBiIqKgoGBgYSDWbNm3C+PHjpfENGDAAy5Ytq+ysExER0VNIIYQQlX2RpaUlDhw4oHMLj7///hv+/v5P5SnqOTk5UCqV0Gg0sLKyqmIfuY8uqkNWrizQ9xAqZcoU3TMJiYhI3h7373eVdpl1794d7733Hq5duya1/fvvv3j//fcRGBhYlS6JiIiI9KZKgWjZsmXIzc2Fq6srnnnmGbRo0QJubm7Izc3F0qVLq3uMRERERDWqSscQOTs74+jRo4iNjcU///wDIQTatGkjHcRMREREVJ9UagvR3r170aZNG+kYoZ49e2LcuHEYP348OnfujGeffRYHDhyokYESERER1ZRKBaIlS5Zg5MiRZR6UpFQqMWrUKCxatKjaBkdERERUGyoViI4dO4bevXuXO71Xr15ITk5+4kERERER1aZKBaLr16/DyMio3OmGhoaVulI1ERERUV1QqUDUpEkTnDhxotzpx48f17rnGBEREVF9UKlA1LdvX3zyySe4c+eOzrSCggLMmDEDwcHB1TY4IiIiotpQqdPuP/roI8TExKBly5YYO3YsPDw8oFAocObMGSxfvhzFxcWYPn16TY2ViIiIqEZUKhA5ODggPj4e7777LqZOnYrSu34oFAoEBQVhxYoVcHBwqJGBEhEREdWUSl+Y0cXFBTt27EBWVhYuXLgAIQTc3d1hbW1dE+MjIiIiqnFVulI1AFhbW6Nz587VORYiIqJ6Z/78TH0PoVJ4I+yyVeleZkRERERPEwYiIiIikj0GIiIiIpI9BiIiIiKSPQYiIiIikj0GIiIiIpK9Kp92T0REVBNycnL1PQSSIW4hIiIiItljICIiIiLZYyAiIiIi2WMgIiIiItljICIiIiLZYyAiIiIi2WMgIiIiItljICIiIiLZYyAiIiIi2WMgIiIiItljICIiIiLZYyAiIiIi2ePNXYmoXpk/P1PfQ6iUKVPs9T0EInoM3EJEREREsqfXQPTnn3+if//+cHJygkKhwLZt27SmR0REQKFQaD26dOmiVVNYWIhx48bBzs4O5ubmGDBgAK5evapVk5WVhbCwMCiVSiiVSoSFhSE7O7uG546ofsjJya1XDyKimqDXQJSfn4+2bdti2bJl5db07t0b6enp0mPHjh1a0yMjI7F161ZER0fj4MGDyMvLQ3BwMIqLi6Wa0NBQpKSkQK1WQ61WIyUlBWFhYTU2X0RERFS/6PUYoj59+qBPnz4V1piYmEClUpU5TaPRYM2aNdiwYQN69OgBANi4cSOcnZ2xe/duBAUF4cyZM1Cr1UhMTISPjw8AYPXq1fD19cXZs2fh4eFRvTNFRERE9U6dP4YoLi4O9vb2aNmyJUaOHInMzP87oDI5ORl3795Fr169pDYnJyd4enoiPj4eAJCQkAClUimFIQDo0qULlEqlVFOWwsJC5OTkaD2IiIjo6VSnA1GfPn2wadMm7N27FwsXLkRSUhK6d++OwsJCAEBGRgaMjY1hbW2t9ToHBwdkZGRINfb2umd52NvbSzVlmTdvnnTMkVKphLOzczXOGREREdUldfq0+1dffVX62dPTE506dYKLiwt+//13DB48uNzXCSGgUCik5w/+XF7Nw6ZOnYoJEyZIz3NychiKiIiInlJ1egvRwxwdHeHi4oLz588DAFQqFYqKipCVlaVVl5mZCQcHB6nm+vXrOn3duHFDqimLiYkJrKystB5ERET0dKpXgejmzZu4cuUKHB0dAQAdO3aEkZERYmNjpZr09HScPHkSfn5+AABfX19oNBocPnxYqjl06BA0Go1UQ0RERPKm111meXl5uHDhgvQ8NTUVKSkpsLGxgY2NDWbOnIkhQ4bA0dERaWlpmDZtGuzs7DBo0CAAgFKpxIgRIzBx4kTY2trCxsYGkyZNgpeXl3TWWevWrdG7d2+MHDkSq1atAgC8/fbbCA4O5hlmREREBEDPgejIkSMICAiQnpcesxMeHo6VK1fixIkT+O6775CdnQ1HR0cEBARgy5YtsLS0lF6zePFiGBoaIiQkBAUFBQgMDERUVBQMDAykmk2bNmH8+PHS2WgDBgyo8NpHREREJC96DUTdunWDEKLc6Tt37nxkH6ampli6dCmWLl1abo2NjQ02btxYpTESERHR069eHUNEREREVBMYiIiIiEj2GIiIiIhI9hiIiIiISPYYiIiIiEj2GIiIiIhI9hiIiIiISPYYiIiIiEj2GIiIiIhI9hiIiIiISPYYiIiIiEj2GIiIiIhI9hiIiIiISPYYiIiIiEj2GIiIiIhI9hiIiIiISPYYiIiIiEj2GIiIiIhI9hiIiIiISPYYiIiIiEj2GIiIiIhI9hiIiIiISPYYiIiIiEj2GIiIiIhI9hiIiIiISPYYiIiIiEj2GIiIiIhI9hiIiIiISPYYiIiIiEj2GIiIiIhI9hiIiIiISPYYiIiIiEj2GIiIiIhI9hiIiIiISPb0Goj+/PNP9O/fH05OTlAoFNi2bZvWdCEEZs6cCScnJ5iZmaFbt244deqUVk1hYSHGjRsHOzs7mJubY8CAAbh69apWTVZWFsLCwqBUKqFUKhEWFobs7OwanjsiIiKqL/QaiPLz89G2bVssW7aszOkLFizAokWLsGzZMiQlJUGlUqFnz57Izc2VaiIjI7F161ZER0fj4MGDyMvLQ3BwMIqLi6Wa0NBQpKSkQK1WQ61WIyUlBWFhYTU+f0RERFQ/GOrzzfv06YM+ffqUOU0IgSVLlmD69OkYPHgwAGD9+vVwcHDA5s2bMWrUKGg0GqxZswYbNmxAjx49AAAbN26Es7Mzdu/ejaCgIJw5cwZqtRqJiYnw8fEBAKxevRq+vr44e/YsPDw8amdmiYiIqM6qs8cQpaamIiMjA7169ZLaTExM4O/vj/j4eABAcnIy7t69q1Xj5OQET09PqSYhIQFKpVIKQwDQpUsXKJVKqYaIiIjkTa9biCqSkZEBAHBwcNBqd3BwwKVLl6QaY2NjWFtb69SUvj4jIwP29vY6/dvb20s1ZSksLERhYaH0PCcnp2ozQkRERHVend1CVEqhUGg9F0LotD3s4Zqy6h/Vz7x586SDsJVKJZydnSs5ciIiIqov6mwgUqlUAKCzFSczM1PaaqRSqVBUVISsrKwKa65fv67T/40bN3S2Pj1o6tSp0Gg00uPKlStPND9ERERUd9XZQOTm5gaVSoXY2FipraioCPv374efnx8AoGPHjjAyMtKqSU9Px8mTJ6UaX19faDQaHD58WKo5dOgQNBqNVFMWExMTWFlZaT2IiIjo6aTXY4jy8vJw4cIF6XlqaipSUlJgY2ODZs2aITIyEnPnzoW7uzvc3d0xd+5cNGzYEKGhoQAApVKJESNGYOLEibC1tYWNjQ0mTZoELy8v6ayz1q1bo3fv3hg5ciRWrVoFAHj77bcRHBzMM8yIiIgIgJ4D0ZEjRxAQECA9nzBhAgAgPDwcUVFRmDx5MgoKCjB69GhkZWXBx8cHu3btgqWlpfSaxYsXw9DQECEhISgoKEBgYCCioqJgYGAg1WzatAnjx4+XzkYbMGBAudc+IiIiIvlRCCGEvgdRH+Tk5ECpVEKj0VR591lOTu6ji+qQlSsL9D2ESpkyRfdsQno0rpc1i+tl5XGdrFlyWycf9+93nT2GiIiIiKi2MB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DEQERERkewxEBEREZHsMRARERGR7NXpQDRz5kwoFAqth0qlkqYLITBz5kw4OTnBzMwM3bp1w6lTp7T6KCwsxLhx42BnZwdzc3MMGDAAV69ere1ZISIiojqsTgciAHj22WeRnp4uPU6cOCFNW7BgARYtWoRly5YhKSkJKpUKPXv2RG5urlQTGRmJrVu3Ijo6GgcPHkReXh6Cg4NRXFysj9khIiKiOshQ3wN4FENDQ62tQqWEEFiyZAmmT5+OwYMHAwDWr18PBwcHbN68GaNGjYJGo8GaNWuwYcMG9OjRAwCwceNGODs7Y/fu3QgKCqrVeSEiIqK6qc5vITp//jycnJzg5uaG1157Df/73/8AAKmpqcjIyECvXr2kWhMTE/j7+yM+Ph4AkJycjLt372rVODk5wdPTU6opT2FhIXJycrQeRERE9HSq04HIx8cH3333HXbu3InVq1cjIyMDfn5+uHnzJjIyMgAADg4OWq9xcHCQpmVkZMDY2BjW1tbl1pRn3rx5UCqV0sPZ2bka54yIiIjqkjodiPr06YMhQ4bAy8sLPXr0wO+//w7g/q6xUgqFQus1Qgidtoc9Ts3UqVOh0Wikx5UrV6o4F0RERFTX1elA9DBzc3N4eXnh/Pnz0nFFD2/pyczMlLYaqVQqFBUVISsrq9ya8piYmMDKykrrQURERE+nehWICgsLcebMGTg6OsLNzQ0qlQqxsbHS9KKiIuzfvx9+fn4AgI4dO8LIyEirJj09HSdPnpRqiIiIiOr0WWaTJk1C//790axZM2RmZmLOnDnIyclBeHg4FAoFIiMjMXfuXLi7u8Pd3R1z585Fw4YNERoaCgBQKpUYMWIEJk6cCFtbW9jY2GDSpEnSLjgiIiIioI4HoqtXr+L111/Hf//9h8aNG6NLly5ITEyEi4sLAGDy5MkoKCjA6NGjkZWVBR8fH+zatQuWlpZSH4sXL4ahoSFCQkJQUFCAwMBAREVFwcDAQF+zRURERHVMnQ5E0dHRFU5XKBSYOXMmZs6cWW6Nqakpli5diqVLl1bz6IiIiOhpUa+OISIiIiKqCQxEREREJHsMRERERCR7DEREREQkewxEREREJHsMRERERCR7DEREREQkewxEREREJHsMRERERCR7DEREREQkewxEREREJHsMRERERCR7DEREREQkewxEREREJHsMRERERCR7DEREREQkewxEREREJHsMRERERCR7DEREREQkewxEREREJHsMRERERCR7hvoeAFF1cXNL0/cQKi011VXfQyAiInALEREREREDEREREREDEREREckeAxERERHJHgMRERERyR4DEREREckeT7snIiKSkfp2iZLaujwJtxARERGR7DEQERERkexxlxkRUQ3i7gmi+oFbiIiIiEj2GIiIiIhI9mQViFasWAE3NzeYmpqiY8eOOHDggL6HRERERHWAbALRli1bEBkZienTp+Pvv//Giy++iD59+uDy5cv6HhoRERHpmWwC0aJFizBixAi89dZbaN26NZYsWQJnZ2esXLlS30MjIiIiPZNFICoqKkJycjJ69eql1d6rVy/Ex8fraVRERERUV8jitPv//vsPxcXFcHBw0Gp3cHBARkZGma8pLCxEYWGh9Fyj0QAAcnJyqjyOnJzcKr9WH+7cuaPvIVRKScltfQ+h0p5kfaq+MXC9rEn1bb3kOll5XCdr1pOuk6WvF0JUWCeLQFRKoVBoPRdC6LSVmjdvHmbNmqXT7uzsXCNjI3lSKvU9AiJtXCeprqmudTI3NxfKCjqTRSCys7ODgYGBztagzMxMna1GpaZOnYoJEyZIz0tKSnDr1i3Y2tqWG6Lo0XJycuDs7IwrV67AyspK38MhAsD1kuoerpPVRwiB3NxcODk5VVgni0BkbGyMjh07IjY2FoMGDZLaY2Nj8dJLL5X5GhMTE5iYmGi1NWrUqCaHKStWVlb8kFOdw/WS6hquk9Wjoi1DpWQRiABgwoQJCAsLQ6dOneDr64tvvvkGly9fxjvvvKPvoREREZGeySYQvfrqq7h58yZmz56N9PR0eHp6YseOHXBxcdH30IiIiEjPZBOIAGD06NEYPXq0vochayYmJpgxY4bO7kgifeJ6SXUN18napxCPOg+NiIiI6CkniwszEhEREVWEgYiIiIhkj4GIiIiIZI+BiIiIiGSPgYiqJCIiAgqFAp9//rlW+7Zt27Su5L1q1Sq0bdsW5ubmaNSoEdq3b4/58+cDANRqNRQKhc4VxFUqlc4tUq5evQqFQoFdu3bV0BzR0+bKlSsYMWIEnJycYGxsDBcXF7z33nu4efOmVNOtWzdERkaW24dCoZAe5ubmcHd3R0REBJKTk2thDuhp1L9/f/To0aPMaQkJCVAoFDh69CgUCgVSUlK0pv/888/o1q0blEolLCws4O3tjdmzZ+PWrVu1MPKnHwMRVZmpqSnmz5+PrKysMqevWbMGEyZMwPjx43Hs2DH89ddfmDx5MvLy8gAAL7zwAgwNDREXFye95syZM7hz5w5ycnJw4cIFqX3fvn0wMjLC888/X6PzRE+H//3vf+jUqRPOnTuH77//HhcuXMDXX3+NPXv2wNfXt1J/QNatW4f09HScOnUKy5cvR15eHnx8fPDdd9/V4BzQ02rEiBHYu3cvLl26pDNt7dq1aNeuHWxsbHSmTZ8+Ha+++io6d+6MP/74AydPnsTChQtx7NgxbNiwoTaG/vQTRFUQHh4ugoODRatWrcQHH3wgtW/dulWUrlYvvfSSiIiIqLAfX19fMWrUKOn5ihUrRL9+/UTfvn3F6tWrpfbhw4eL559/vprngp5WvXv3Fk2bNhW3b9/Wak9PTxcNGzYU77zzjhBCCH9/f/Hee++V2w8AsXXrVp32oUOHCktLS3Hr1q3qHDbJwN27d4WDg4OYOXOmVnt+fr6wtLQUS5cuFampqQKA+Pvvv4UQQhw6dEgAEEuWLCmzz6ysrBoetTxwCxFVmYGBAebOnYulS5fi6tWrOtNVKhUSExPL/E+oVEBAAPbt2yc937dvH7p16wZ/f3+d9oCAgOqdAXoq3bp1Czt37sTo0aNhZmamNU2lUuGNN97Ali1bIJ7gEmzvv/8+cnNzERsb+6TDJZkxNDTE0KFDERUVpbUO/vjjjygqKsIbb7yh85pNmzbBwsKi3AsL8z6b1YOBiJ7IoEGD0K5dO8yYMUNn2owZM9CoUSO4urrCw8MDERER+OGHH1BSUiLVdOvWDefOnUN6ejoAYP/+/fD394e/v7+0K+3KlStITU1lIKLHcv78eQgh0Lp16zKnt27dGllZWbhx40aV36NVq1YAgLS0tCr3QfI1fPhwpKWlaR0usHbtWgwePBjW1tY69efPn0fz5s1hZGRUi6OUHwYiemLz58/H+vXrcfr0aa12R0dHJCQk4MSJExg/fjzu3r2L8PBw9O7dWwpFzz//PIyNjREXF4fTp0+joKAAHTp0QMeOHZGTk4Pz589j3759MDExgZ+fnz5mj54ypf+VGxsbP3EfD55AQPS4WrVqBT8/P6xduxYAcPHiRRw4cADDhw8vs14IwXWtFjAQ0RPr2rUrgoKCMG3atDKne3p6YsyYMdi0aRNiY2MRGxuL/fv3AwAaNmyI5557Dvv27cO+ffvwwgsvwMDAAIaGhvDz85PafX19YWpqWpuzRfVUixYtoFAodAJ6qX/++QeNGzd+ot0MZ86cAQC4ublVuQ+StxEjRuDnn39GTk4O1q1bBxcXFwQGBpZZ27JlS1y8eBF3796t5VHKCwMRVYvPP/8cv/76K+Lj4yusa9OmDQAgPz9fagsICEBcXBzi4uLQrVs3qb10t1lcXBx3l9Fjs7W1Rc+ePbFixQoUFBRoTcvIyMCmTZsQERHxRO+xZMkSWFlZlXv6NNGjhISEwMDAAJs3b8b69esxbNiwcrcChYaGIi8vDytWrChzenZ2dg2OVD5kdbd7qjleXl544403sHTpUqnt3XffhZOTE7p3746mTZsiPT0dc+bMQePGjeHr6yvVBQQE4NNPP0V6ejomTZoktfv7++Pzzz9Hbm4uAxFVyrJly+Dn54egoCDMmTMHbm5uOHXqFD744AO0bNkSn3zyiVR748YNneu9qFQqqFQqAPf/2GRkZKCwsBDnzp3DqlWrsG3bNnz33Xc8mJWqzMLCAq+++iqmTZsGjUZTYUj38fHB5MmTMXHiRPz7778YNGgQnJycpMtJvPDCC3jvvfdqb/BPK32e4kb1V3h4uHjppZe02tLS0oSJiYl02v1PP/0k+vbtKxwdHYWxsbFwcnISQ4YMEcePH9d6XUFBgTAxMREWFhbi7t27UnthYaFo2LChMDMzE4WFhTU+T/R0SU1NFeHh4cLBwUEoFAoBQAwePFjk5+dLNf7+/gKAzmPGjBlCCKHVZmpqKp555hkRHh4ukpOT9TRX9DSJj48XAESvXr202h8+7b7Uli1bRNeuXYWlpaUwNzcX3t7eYvbs2TztvpoohHiCc0+JiOqJGTNmYNGiRdi1a5fWFkoiIgBgICIi2Vi3bh00Gg3Gjx+PBg14CCUR/R8GIiIiIpI9/otEREREssdARERERLLHQERERESyx0BEREREssdARERERLLHQERERESyx0BERPVeZmYmRo0ahWbNmsHExAQqlQpBQUFISEgAcP+u9Nu2bat0v66urliyZEn1DpaI6iTey4yI6r0hQ4bg7t27WL9+PZo3b47r169jz549uHXrlr6HRkT1BC/MSET1WnZ2NqytrREXFwd/f3+d6a6urrh06ZL03MXFBWlpabh48SImTJiAxMRE5Ofno3Xr1pg3b550B/tu3bph//79Wn2Vfl3Gx8fjww8/RFJSEuzs7DBo0CDMmzcP5ubmNTinRFSTuMuMiOo1CwsLWFhYYNu2bSgsLNSZnpSUBOD+bTvS09Ol53l5eejbty92796Nv//+G0FBQejfvz8uX74MAIiJiUHTpk0xe/ZspKenIz09HQBw4sQJBAUFYfDgwTh+/Di2bNmCgwcPYuzYsbU0x0RUE7iFiIjqvZ9//hkjR45EQUEBOnToAH9/f7z22mvw9vYGcP8Yoq1bt2LgwIEV9vPss8/i3XfflcKNq6srIiMjERkZKdUMHToUZmZmWLVqldR28OBB+Pv7Iz8/H6amptU+f0RU87iFiIjqvSFDhuDatWvYvn07goKCEBcXhw4dOiAqKqrc1+Tn52Py5Mlo06YNGjVqBAsLC/zzzz/SFqLyJCcnIyoqStoyZWFhgaCgIJSUlCA1NbWa54yIagsPqiaip4KpqSl69uyJnj174pNPPsFbb72FGTNmICIiosz6Dz74ADt37sSXX36JFi1awMzMDC+//DKKiooqfJ+SkhKMGjUK48eP15nWrFmz6pgVItIDBiIieiq1adNGOtXeyMgIxcXFWtMPHDiAiIgIDBo0CMD9Y4rS0tK0aoyNjXVe16FDB5w6dQotWrSosbETUe3jLjMiqtdu3ryJ7t27Y+PGjTh+/DhSU1Px448/YsGCBXjppZcA3D8WaM+ePcjIyEBWVhYAoEWLFoiJiUFKSgqOHTuG0NBQlJSUaPXt6uqKP//8E//++y/+++8/AMCUKVOQkJCAMWPGICUlBefPn8f27dsxbty42p1xIqpWDEREVK9ZWFjAx8cHixcvRteuXeHp6YmPP/4YI0eOxLJlywAACxcuRGxsLJydndG+fXsAwOLFi2FtbQ0/Pz/0798fQUFB6NChg1bfs2fPRlpaGp555hk0btwYAODt7Y39+/fj/PnzePHFF9G+fXt8/PHHcHR0rN0ZJ6JqxbPMiIiISPa4hYiIiIhkj4GIiIiIZI+BiIiIiGSPgYiIiIhkj4GIiIiIZI+BiIiIiGSPgYiIiIhkj4GIiIiIZI+BiIiIiGSPgYiIiIhkj4GIiIiIZI+BiIiIiGTv/wFuwm5cacC3t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1" y="1591804"/>
            <a:ext cx="4081893" cy="1725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1" y="3300652"/>
            <a:ext cx="4081893" cy="18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1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Which Customers To Target From 1000 Available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48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As per our analysis we know that following customers are more likely to do bike related purchase based on past data</a:t>
            </a:r>
            <a:r>
              <a:rPr dirty="0" smtClean="0"/>
              <a:t>.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Female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NSW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Mass Customer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Old Adults</a:t>
            </a:r>
          </a:p>
          <a:p>
            <a:endParaRPr lang="en-US" sz="1100" dirty="0" smtClean="0"/>
          </a:p>
          <a:p>
            <a:pPr marL="342900" indent="-342900">
              <a:buFont typeface="+mj-lt"/>
              <a:buAutoNum type="arabicPeriod"/>
            </a:pPr>
            <a:endParaRPr lang="en-US" sz="1100" dirty="0" smtClean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765264"/>
            <a:ext cx="4656175" cy="33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94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832</Words>
  <Application>Microsoft Office PowerPoint</Application>
  <PresentationFormat>On-screen Show (16:9)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Akram</dc:creator>
  <cp:lastModifiedBy>Owais Akram</cp:lastModifiedBy>
  <cp:revision>16</cp:revision>
  <dcterms:modified xsi:type="dcterms:W3CDTF">2023-07-23T18:53:07Z</dcterms:modified>
</cp:coreProperties>
</file>