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8" r:id="rId5"/>
    <p:sldId id="260" r:id="rId6"/>
    <p:sldId id="276" r:id="rId7"/>
    <p:sldId id="259" r:id="rId8"/>
    <p:sldId id="275" r:id="rId9"/>
    <p:sldId id="261" r:id="rId10"/>
    <p:sldId id="279" r:id="rId11"/>
    <p:sldId id="277" r:id="rId12"/>
    <p:sldId id="262" r:id="rId13"/>
    <p:sldId id="263" r:id="rId14"/>
    <p:sldId id="264"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9" d="100"/>
          <a:sy n="89"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gms.gov.in/" TargetMode="External"/><Relationship Id="rId2" Type="http://schemas.openxmlformats.org/officeDocument/2006/relationships/hyperlink" Target="https://labour.gov.in/acts/the-mines-act-1952" TargetMode="External"/><Relationship Id="rId1" Type="http://schemas.openxmlformats.org/officeDocument/2006/relationships/slideLayout" Target="../slideLayouts/slideLayout2.xml"/><Relationship Id="rId4" Type="http://schemas.openxmlformats.org/officeDocument/2006/relationships/hyperlink" Target="https://www.python.org/"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533400" marR="352425" indent="-361315" algn="l">
              <a:lnSpc>
                <a:spcPct val="99000"/>
              </a:lnSpc>
              <a:spcAft>
                <a:spcPts val="5"/>
              </a:spcAft>
            </a:pPr>
            <a:r>
              <a:rPr lang="en-IN" sz="2400" b="1" kern="100" dirty="0">
                <a:solidFill>
                  <a:srgbClr val="000000"/>
                </a:solidFill>
                <a:effectLst/>
                <a:latin typeface="Times New Roman" panose="02020603050405020304" pitchFamily="18" charset="0"/>
                <a:ea typeface="Times New Roman" panose="02020603050405020304" pitchFamily="18" charset="0"/>
              </a:rPr>
              <a:t>Chatbot to respond to text queries pertaining  to various Acts, Rules, and                          Regulations applicable to Mining industries </a:t>
            </a: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Times New Roman" panose="02020603050405020304" pitchFamily="18" charset="0"/>
                <a:ea typeface="Cambria" panose="02040503050406030204" pitchFamily="18" charset="0"/>
                <a:cs typeface="Times New Roman" panose="02020603050405020304" pitchFamily="18" charset="0"/>
              </a:rPr>
              <a:t>Batch Number: CSE161</a:t>
            </a:r>
            <a:endParaRPr sz="1800"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544775728"/>
              </p:ext>
            </p:extLst>
          </p:nvPr>
        </p:nvGraphicFramePr>
        <p:xfrm>
          <a:off x="553347" y="2721840"/>
          <a:ext cx="5418675" cy="23851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lnSpc>
                          <a:spcPct val="150000"/>
                        </a:lnSpc>
                        <a:spcBef>
                          <a:spcPts val="0"/>
                        </a:spcBef>
                        <a:spcAft>
                          <a:spcPts val="0"/>
                        </a:spcAft>
                        <a:buNone/>
                      </a:pPr>
                      <a:r>
                        <a:rPr lang="en-GB" sz="1600" b="1" u="none" strike="noStrike" cap="none" dirty="0">
                          <a:solidFill>
                            <a:srgbClr val="17365D"/>
                          </a:solidFill>
                          <a:latin typeface="Times New Roman" panose="02020603050405020304" pitchFamily="18" charset="0"/>
                          <a:cs typeface="Times New Roman" panose="02020603050405020304" pitchFamily="18" charset="0"/>
                        </a:rPr>
                        <a:t>Roll Number</a:t>
                      </a:r>
                      <a:endParaRPr sz="16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GB" sz="1600" b="1" u="none" strike="noStrike" cap="none" dirty="0">
                          <a:solidFill>
                            <a:srgbClr val="17365D"/>
                          </a:solidFill>
                          <a:latin typeface="Times New Roman" panose="02020603050405020304" pitchFamily="18" charset="0"/>
                          <a:cs typeface="Times New Roman" panose="02020603050405020304" pitchFamily="18" charset="0"/>
                        </a:rPr>
                        <a:t>Student Name</a:t>
                      </a:r>
                      <a:endParaRPr sz="16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lnSpc>
                          <a:spcPct val="150000"/>
                        </a:lnSpc>
                        <a:spcBef>
                          <a:spcPts val="0"/>
                        </a:spcBef>
                        <a:spcAft>
                          <a:spcPts val="0"/>
                        </a:spcAft>
                        <a:buFont typeface="+mj-lt"/>
                        <a:buNone/>
                      </a:pPr>
                      <a:r>
                        <a:rPr lang="en-IN" sz="1600" u="none" strike="noStrike" cap="none" dirty="0">
                          <a:latin typeface="Times New Roman" panose="02020603050405020304" pitchFamily="18" charset="0"/>
                          <a:cs typeface="Times New Roman" panose="02020603050405020304" pitchFamily="18" charset="0"/>
                        </a:rPr>
                        <a:t>20211CSE0869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Mohammed Fouzan</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20211CSE0802</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S. Owais Hussain</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20211CSE0150</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IN" sz="1600" u="none" strike="noStrike" cap="none" dirty="0">
                          <a:latin typeface="Times New Roman" panose="02020603050405020304" pitchFamily="18" charset="0"/>
                          <a:cs typeface="Times New Roman" panose="02020603050405020304" pitchFamily="18" charset="0"/>
                        </a:rPr>
                        <a:t>Sufiyan Ahmed M</a:t>
                      </a:r>
                      <a:endParaRPr sz="16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525369" y="2721840"/>
            <a:ext cx="5514300" cy="2020560"/>
          </a:xfrm>
          <a:prstGeom prst="rect">
            <a:avLst/>
          </a:prstGeom>
          <a:noFill/>
          <a:ln>
            <a:noFill/>
          </a:ln>
        </p:spPr>
        <p:txBody>
          <a:bodyPr spcFirstLastPara="1" wrap="square" lIns="91425" tIns="45700" rIns="91425" bIns="45700" anchor="t" anchorCtr="0">
            <a:normAutofit fontScale="77500" lnSpcReduction="20000"/>
          </a:bodyPr>
          <a:lstStyle/>
          <a:p>
            <a:pPr marL="0" marR="0" lvl="0" indent="0" rtl="0">
              <a:spcBef>
                <a:spcPts val="0"/>
              </a:spcBef>
              <a:spcAft>
                <a:spcPts val="0"/>
              </a:spcAft>
              <a:buClr>
                <a:srgbClr val="17365D"/>
              </a:buClr>
              <a:buSzPts val="2000"/>
              <a:buFont typeface="Arial"/>
              <a:buNone/>
            </a:pPr>
            <a:r>
              <a:rPr lang="en-GB" sz="23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3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lgn="l"/>
            <a:endParaRPr lang="en-IN" sz="1800" b="0" i="0" u="none" strike="noStrike" baseline="0" dirty="0">
              <a:solidFill>
                <a:srgbClr val="000000"/>
              </a:solidFill>
              <a:latin typeface="Times New Roman" panose="02020603050405020304" pitchFamily="18" charset="0"/>
            </a:endParaRPr>
          </a:p>
          <a:p>
            <a:pPr>
              <a:lnSpc>
                <a:spcPct val="170000"/>
              </a:lnSpc>
            </a:pPr>
            <a:r>
              <a:rPr lang="en-IN" sz="1800" b="0" i="0" u="none" strike="noStrike" baseline="0" dirty="0">
                <a:solidFill>
                  <a:srgbClr val="000000"/>
                </a:solidFill>
                <a:latin typeface="Times New Roman" panose="02020603050405020304" pitchFamily="18" charset="0"/>
              </a:rPr>
              <a:t> </a:t>
            </a:r>
            <a:r>
              <a:rPr lang="en-IN" sz="1900" b="1" i="0" u="none" strike="noStrike" baseline="0" dirty="0">
                <a:solidFill>
                  <a:srgbClr val="000000"/>
                </a:solidFill>
                <a:latin typeface="Times New Roman" panose="02020603050405020304" pitchFamily="18" charset="0"/>
                <a:cs typeface="Times New Roman" panose="02020603050405020304" pitchFamily="18" charset="0"/>
              </a:rPr>
              <a:t>Dr. Ranjitha P </a:t>
            </a:r>
          </a:p>
          <a:p>
            <a:pPr>
              <a:lnSpc>
                <a:spcPct val="170000"/>
              </a:lnSpc>
            </a:pPr>
            <a:r>
              <a:rPr lang="en-GB" sz="1900" b="1"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sz="19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lnSpc>
                <a:spcPct val="170000"/>
              </a:lnSpc>
              <a:spcBef>
                <a:spcPts val="340"/>
              </a:spcBef>
              <a:spcAft>
                <a:spcPts val="0"/>
              </a:spcAft>
              <a:buClr>
                <a:srgbClr val="17365D"/>
              </a:buClr>
              <a:buSzPts val="1700"/>
              <a:buFont typeface="Arial"/>
              <a:buNone/>
            </a:pPr>
            <a:r>
              <a:rPr lang="en-GB" sz="1900" b="1" i="0" u="none" strike="noStrike" cap="none">
                <a:latin typeface="Times New Roman" panose="02020603050405020304" pitchFamily="18" charset="0"/>
                <a:ea typeface="Cambria" panose="02040503050406030204" pitchFamily="18" charset="0"/>
                <a:cs typeface="Times New Roman" panose="02020603050405020304" pitchFamily="18" charset="0"/>
                <a:sym typeface="Verdana"/>
              </a:rPr>
              <a:t>Presidency School </a:t>
            </a:r>
            <a:r>
              <a:rPr lang="en-GB" sz="1900" b="1"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of Computer Science and Engineering</a:t>
            </a:r>
            <a:endParaRPr sz="19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lnSpc>
                <a:spcPct val="170000"/>
              </a:lnSpc>
              <a:spcBef>
                <a:spcPts val="340"/>
              </a:spcBef>
              <a:spcAft>
                <a:spcPts val="0"/>
              </a:spcAft>
              <a:buClr>
                <a:srgbClr val="17365D"/>
              </a:buClr>
              <a:buSzPts val="1700"/>
              <a:buFont typeface="Arial"/>
              <a:buNone/>
            </a:pPr>
            <a:r>
              <a:rPr lang="en-GB" sz="1900" b="1"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sz="19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CSE7301</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65119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dirty="0">
                <a:latin typeface="Times New Roman" panose="02020603050405020304" pitchFamily="18" charset="0"/>
                <a:ea typeface="Cambria" panose="02040503050406030204" pitchFamily="18" charset="0"/>
                <a:cs typeface="Times New Roman" panose="02020603050405020304" pitchFamily="18" charset="0"/>
                <a:sym typeface="Verdana"/>
              </a:rPr>
              <a:t>B.Tech</a:t>
            </a:r>
            <a:endParaRPr lang="en-US"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dirty="0">
                <a:latin typeface="Times New Roman" panose="02020603050405020304" pitchFamily="18" charset="0"/>
                <a:ea typeface="Cambria" panose="02040503050406030204" pitchFamily="18" charset="0"/>
                <a:cs typeface="Times New Roman" panose="02020603050405020304" pitchFamily="18" charset="0"/>
                <a:sym typeface="Verdana"/>
              </a:rPr>
              <a:t>Dr. Asif Mohammed H.B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dirty="0">
                <a:latin typeface="Times New Roman" panose="02020603050405020304" pitchFamily="18" charset="0"/>
                <a:ea typeface="Cambria" panose="02040503050406030204" pitchFamily="18" charset="0"/>
                <a:cs typeface="Times New Roman" panose="02020603050405020304" pitchFamily="18" charset="0"/>
                <a:sym typeface="Verdana"/>
              </a:rPr>
              <a:t>Dr. </a:t>
            </a:r>
            <a:r>
              <a:rPr lang="en-US"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Ranjitha.P</a:t>
            </a: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rPr>
              <a:t>Dr. Sampath A K  / Mr. Md Ziaur Rahman</a:t>
            </a:r>
            <a:endParaRPr i="0" u="none" strike="noStrike" cap="none" dirty="0">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82EAC-EA3A-B6F5-DC54-2F0795A9191E}"/>
              </a:ext>
            </a:extLst>
          </p:cNvPr>
          <p:cNvSpPr txBox="1"/>
          <p:nvPr/>
        </p:nvSpPr>
        <p:spPr>
          <a:xfrm>
            <a:off x="842211" y="300789"/>
            <a:ext cx="9613231" cy="523220"/>
          </a:xfrm>
          <a:prstGeom prst="rect">
            <a:avLst/>
          </a:prstGeom>
          <a:noFill/>
        </p:spPr>
        <p:txBody>
          <a:bodyPr wrap="square" rtlCol="0">
            <a:spAutoFit/>
          </a:bodyPr>
          <a:lstStyle/>
          <a:p>
            <a:r>
              <a:rPr lang="en-GB" sz="2800" b="1" dirty="0">
                <a:solidFill>
                  <a:schemeClr val="tx2">
                    <a:lumMod val="75000"/>
                  </a:schemeClr>
                </a:solidFill>
                <a:latin typeface="Times New Roman" panose="02020603050405020304" pitchFamily="18" charset="0"/>
                <a:cs typeface="Times New Roman" panose="02020603050405020304" pitchFamily="18" charset="0"/>
              </a:rPr>
              <a:t>Methodology</a:t>
            </a:r>
            <a:endParaRPr lang="en-IN" sz="28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33EDDC-55CB-6EA1-236B-7997105EF54C}"/>
              </a:ext>
            </a:extLst>
          </p:cNvPr>
          <p:cNvSpPr txBox="1"/>
          <p:nvPr/>
        </p:nvSpPr>
        <p:spPr>
          <a:xfrm>
            <a:off x="842211" y="1306286"/>
            <a:ext cx="10009291"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5. Interface Design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Create a user-friendly chat interface (web or app) that allows users to input queries easily and receive responses in a clear format.</a:t>
            </a:r>
          </a:p>
          <a:p>
            <a:pPr>
              <a:buNone/>
            </a:pP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6. Testing and Validation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Test the chatbot with sample queries to ensure accuracy, relevance, and responsiveness. Validate the system against real-world legal queries for correctness.</a:t>
            </a:r>
          </a:p>
          <a:p>
            <a:pPr>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7. Deployment and Feedback Integration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Deploy the chatbot for use. Include a feedback mechanism so users can report incorrect answers, which will help refine and expand the rule base over time.</a:t>
            </a:r>
          </a:p>
          <a:p>
            <a:endParaRPr lang="en-IN" dirty="0"/>
          </a:p>
        </p:txBody>
      </p:sp>
    </p:spTree>
    <p:extLst>
      <p:ext uri="{BB962C8B-B14F-4D97-AF65-F5344CB8AC3E}">
        <p14:creationId xmlns:p14="http://schemas.microsoft.com/office/powerpoint/2010/main" val="356099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10" name="TextBox 9">
            <a:extLst>
              <a:ext uri="{FF2B5EF4-FFF2-40B4-BE49-F238E27FC236}">
                <a16:creationId xmlns:a16="http://schemas.microsoft.com/office/drawing/2014/main" id="{4E581C7F-F620-C60C-4C63-E2ACE370C851}"/>
              </a:ext>
            </a:extLst>
          </p:cNvPr>
          <p:cNvSpPr txBox="1"/>
          <p:nvPr/>
        </p:nvSpPr>
        <p:spPr>
          <a:xfrm>
            <a:off x="662473" y="1138335"/>
            <a:ext cx="10954139" cy="4524315"/>
          </a:xfrm>
          <a:prstGeom prst="rect">
            <a:avLst/>
          </a:prstGeom>
          <a:noFill/>
        </p:spPr>
        <p:txBody>
          <a:bodyPr wrap="square" rtlCol="0">
            <a:spAutoFit/>
          </a:bodyPr>
          <a:lstStyle/>
          <a:p>
            <a:pPr>
              <a:buNone/>
            </a:pPr>
            <a:r>
              <a:rPr lang="en-IN" b="1" dirty="0">
                <a:latin typeface="Times New Roman" panose="02020603050405020304" pitchFamily="18" charset="0"/>
                <a:cs typeface="Times New Roman" panose="02020603050405020304" pitchFamily="18" charset="0"/>
              </a:rPr>
              <a:t>User Interface (UI):</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Chat interface implemented using web technologies (HTML/CSS/JavaScript) or mobile frameworks to facilitate user interaction.</a:t>
            </a:r>
          </a:p>
          <a:p>
            <a:pPr>
              <a:buNone/>
            </a:pPr>
            <a:r>
              <a:rPr lang="en-IN" b="1" dirty="0">
                <a:latin typeface="Times New Roman" panose="02020603050405020304" pitchFamily="18" charset="0"/>
                <a:cs typeface="Times New Roman" panose="02020603050405020304" pitchFamily="18" charset="0"/>
              </a:rPr>
              <a:t>Natural Language Processing (NLP) Module</a:t>
            </a:r>
            <a:r>
              <a:rPr lang="en-IN" dirty="0">
                <a:latin typeface="Times New Roman" panose="02020603050405020304" pitchFamily="18" charset="0"/>
                <a:cs typeface="Times New Roman" panose="02020603050405020304" pitchFamily="18" charset="0"/>
              </a:rPr>
              <a:t> </a:t>
            </a:r>
            <a:r>
              <a:rPr lang="en-IN" i="1" dirty="0">
                <a:latin typeface="Times New Roman" panose="02020603050405020304" pitchFamily="18" charset="0"/>
                <a:cs typeface="Times New Roman" panose="02020603050405020304" pitchFamily="18" charset="0"/>
              </a:rPr>
              <a:t>(optional):</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Basic NLP tools for query parsing and keyword extraction to improve understanding of user input.</a:t>
            </a:r>
          </a:p>
          <a:p>
            <a:pPr>
              <a:buNone/>
            </a:pPr>
            <a:r>
              <a:rPr lang="en-IN" b="1" dirty="0">
                <a:latin typeface="Times New Roman" panose="02020603050405020304" pitchFamily="18" charset="0"/>
                <a:cs typeface="Times New Roman" panose="02020603050405020304" pitchFamily="18" charset="0"/>
              </a:rPr>
              <a:t>Rule-Based Engine: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Core logic that matches user queries with predefined keywords and rules to fetch relevant legal information.</a:t>
            </a:r>
          </a:p>
          <a:p>
            <a:pPr>
              <a:buNone/>
            </a:pPr>
            <a:r>
              <a:rPr lang="en-IN" b="1" dirty="0">
                <a:latin typeface="Times New Roman" panose="02020603050405020304" pitchFamily="18" charset="0"/>
                <a:cs typeface="Times New Roman" panose="02020603050405020304" pitchFamily="18" charset="0"/>
              </a:rPr>
              <a:t>Knowledge Base / Database: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Structured storage of Acts, Rules, DGMS Circulars, and other mining-related regulations in a searchable format.</a:t>
            </a:r>
          </a:p>
          <a:p>
            <a:pPr>
              <a:buNone/>
            </a:pPr>
            <a:r>
              <a:rPr lang="en-IN" b="1" dirty="0">
                <a:latin typeface="Times New Roman" panose="02020603050405020304" pitchFamily="18" charset="0"/>
                <a:cs typeface="Times New Roman" panose="02020603050405020304" pitchFamily="18" charset="0"/>
              </a:rPr>
              <a:t>Response Generator: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Formats the retrieved information into clear, user-friendly replies.</a:t>
            </a:r>
          </a:p>
          <a:p>
            <a:pPr>
              <a:buNone/>
            </a:pPr>
            <a:r>
              <a:rPr lang="en-IN" b="1" dirty="0">
                <a:latin typeface="Times New Roman" panose="02020603050405020304" pitchFamily="18" charset="0"/>
                <a:cs typeface="Times New Roman" panose="02020603050405020304" pitchFamily="18" charset="0"/>
              </a:rPr>
              <a:t>Feedback Module: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Allows users to provide feedback on responses, supporting system improvement.</a:t>
            </a:r>
          </a:p>
          <a:p>
            <a:r>
              <a:rPr lang="en-IN" b="1" dirty="0">
                <a:latin typeface="Times New Roman" panose="02020603050405020304" pitchFamily="18" charset="0"/>
                <a:cs typeface="Times New Roman" panose="02020603050405020304" pitchFamily="18" charset="0"/>
              </a:rPr>
              <a:t>Backend Server:</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Hosts the chatbot application, processes queries, and manages data communication between components.</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097" name="Picture 1" descr="Output image">
            <a:extLst>
              <a:ext uri="{FF2B5EF4-FFF2-40B4-BE49-F238E27FC236}">
                <a16:creationId xmlns:a16="http://schemas.microsoft.com/office/drawing/2014/main" id="{81CAFC75-903C-1C1D-9BEF-AF42DCC355C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4613" y="1202114"/>
            <a:ext cx="8272833" cy="35403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7947E3B-4022-A770-CFB0-75F78E6A10E3}"/>
              </a:ext>
            </a:extLst>
          </p:cNvPr>
          <p:cNvSpPr>
            <a:spLocks noChangeArrowheads="1"/>
          </p:cNvSpPr>
          <p:nvPr/>
        </p:nvSpPr>
        <p:spPr bwMode="auto">
          <a:xfrm>
            <a:off x="-3024554" y="54160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pic>
        <p:nvPicPr>
          <p:cNvPr id="4" name="Picture 3">
            <a:extLst>
              <a:ext uri="{FF2B5EF4-FFF2-40B4-BE49-F238E27FC236}">
                <a16:creationId xmlns:a16="http://schemas.microsoft.com/office/drawing/2014/main" id="{A90712CB-2612-6588-5C72-34215EA1B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99" y="1096346"/>
            <a:ext cx="10114444" cy="4665307"/>
          </a:xfrm>
          <a:prstGeom prst="rect">
            <a:avLst/>
          </a:prstGeom>
        </p:spPr>
      </p:pic>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TextBox 2">
            <a:extLst>
              <a:ext uri="{FF2B5EF4-FFF2-40B4-BE49-F238E27FC236}">
                <a16:creationId xmlns:a16="http://schemas.microsoft.com/office/drawing/2014/main" id="{6DCE2AA7-5049-AAB3-D1D7-285FDC2178DE}"/>
              </a:ext>
            </a:extLst>
          </p:cNvPr>
          <p:cNvSpPr txBox="1"/>
          <p:nvPr/>
        </p:nvSpPr>
        <p:spPr>
          <a:xfrm>
            <a:off x="914400" y="1149717"/>
            <a:ext cx="10668000" cy="3366563"/>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The development of the chatbot designed to respond to text queries regarding various Acts, Rules, and Regulations applicable to the mining industry successfully demonstrates the potential of automated systems in enhancing access to legal and regulatory information. By providing timely, accurate, and easy-to-understand responses, the chatbot streamlines the process of retrieving important statutory details for stakeholders, including mining companies, regulatory authorities, and workers. This project highlights how technology can improve compliance, reduce the need for manual searches, and support informed decision-making within the mining sector. Future enhancements could include incorporating advanced natural language processing and machine learning to further improve the chatbot’s accuracy and ability to handle complex queries.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4" name="TextBox 3">
            <a:extLst>
              <a:ext uri="{FF2B5EF4-FFF2-40B4-BE49-F238E27FC236}">
                <a16:creationId xmlns:a16="http://schemas.microsoft.com/office/drawing/2014/main" id="{925A8712-CA18-571F-F8CE-CA77EDBD0519}"/>
              </a:ext>
            </a:extLst>
          </p:cNvPr>
          <p:cNvSpPr txBox="1"/>
          <p:nvPr/>
        </p:nvSpPr>
        <p:spPr>
          <a:xfrm>
            <a:off x="812800" y="1008581"/>
            <a:ext cx="10084279" cy="5078313"/>
          </a:xfrm>
          <a:prstGeom prst="rect">
            <a:avLst/>
          </a:prstGeom>
          <a:noFill/>
        </p:spPr>
        <p:txBody>
          <a:bodyPr wrap="square" rtlCol="0">
            <a:spAutoFit/>
          </a:bodyPr>
          <a:lstStyle/>
          <a:p>
            <a:pPr>
              <a:buNone/>
            </a:pPr>
            <a:r>
              <a:rPr lang="en-US" b="1" dirty="0">
                <a:latin typeface="Times New Roman" panose="02020603050405020304" pitchFamily="18" charset="0"/>
                <a:cs typeface="Times New Roman" panose="02020603050405020304" pitchFamily="18" charset="0"/>
              </a:rPr>
              <a:t>The Mines Act, 1952</a:t>
            </a:r>
            <a:r>
              <a:rPr lang="en-US" dirty="0">
                <a:latin typeface="Times New Roman" panose="02020603050405020304" pitchFamily="18" charset="0"/>
                <a:cs typeface="Times New Roman" panose="02020603050405020304" pitchFamily="18" charset="0"/>
              </a:rPr>
              <a:t>, Ministry of </a:t>
            </a:r>
            <a:r>
              <a:rPr lang="en-US" dirty="0" err="1">
                <a:latin typeface="Times New Roman" panose="02020603050405020304" pitchFamily="18" charset="0"/>
                <a:cs typeface="Times New Roman" panose="02020603050405020304" pitchFamily="18" charset="0"/>
              </a:rPr>
              <a:t>Labour</a:t>
            </a:r>
            <a:r>
              <a:rPr lang="en-US" dirty="0">
                <a:latin typeface="Times New Roman" panose="02020603050405020304" pitchFamily="18" charset="0"/>
                <a:cs typeface="Times New Roman" panose="02020603050405020304" pitchFamily="18" charset="0"/>
              </a:rPr>
              <a:t> and Employment, Government of India. [Online]. Available: </a:t>
            </a:r>
            <a:r>
              <a:rPr lang="en-US" dirty="0">
                <a:latin typeface="Times New Roman" panose="02020603050405020304" pitchFamily="18" charset="0"/>
                <a:cs typeface="Times New Roman" panose="02020603050405020304" pitchFamily="18" charset="0"/>
                <a:hlinkClick r:id="rId2"/>
              </a:rPr>
              <a:t>https://labour.gov.in/acts/the-mines-act-1952</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Directorate General of Mines Safety (DGMS)</a:t>
            </a:r>
            <a:r>
              <a:rPr lang="en-US" dirty="0">
                <a:latin typeface="Times New Roman" panose="02020603050405020304" pitchFamily="18" charset="0"/>
                <a:cs typeface="Times New Roman" panose="02020603050405020304" pitchFamily="18" charset="0"/>
              </a:rPr>
              <a:t>, Ministry of Mines, Government of India. [Online]. Available: </a:t>
            </a:r>
            <a:r>
              <a:rPr lang="en-US" dirty="0">
                <a:latin typeface="Times New Roman" panose="02020603050405020304" pitchFamily="18" charset="0"/>
                <a:cs typeface="Times New Roman" panose="02020603050405020304" pitchFamily="18" charset="0"/>
                <a:hlinkClick r:id="rId3"/>
              </a:rPr>
              <a:t>https://www.dgms.gov.in</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Jain, A., &amp; Singh, R. (2020). </a:t>
            </a:r>
            <a:r>
              <a:rPr lang="en-US" i="1" dirty="0">
                <a:latin typeface="Times New Roman" panose="02020603050405020304" pitchFamily="18" charset="0"/>
                <a:cs typeface="Times New Roman" panose="02020603050405020304" pitchFamily="18" charset="0"/>
              </a:rPr>
              <a:t>Applications of Chatbots in Legal and Regulatory Compliance</a:t>
            </a:r>
            <a:r>
              <a:rPr lang="en-US" dirty="0">
                <a:latin typeface="Times New Roman" panose="02020603050405020304" pitchFamily="18" charset="0"/>
                <a:cs typeface="Times New Roman" panose="02020603050405020304" pitchFamily="18" charset="0"/>
              </a:rPr>
              <a:t>. International Journal of Computer Applications, 175(7), 20-25.</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Russell, S., &amp; Norvig, P. (2021). </a:t>
            </a:r>
            <a:r>
              <a:rPr lang="en-US" i="1" dirty="0">
                <a:latin typeface="Times New Roman" panose="02020603050405020304" pitchFamily="18" charset="0"/>
                <a:cs typeface="Times New Roman" panose="02020603050405020304" pitchFamily="18" charset="0"/>
              </a:rPr>
              <a:t>Artificial Intelligence: A Modern Approach</a:t>
            </a:r>
            <a:r>
              <a:rPr lang="en-US" dirty="0">
                <a:latin typeface="Times New Roman" panose="02020603050405020304" pitchFamily="18" charset="0"/>
                <a:cs typeface="Times New Roman" panose="02020603050405020304" pitchFamily="18" charset="0"/>
              </a:rPr>
              <a:t> (4th ed.). Pearson.</a:t>
            </a:r>
          </a:p>
          <a:p>
            <a:pPr>
              <a:buNone/>
            </a:pPr>
            <a:r>
              <a:rPr lang="en-US" dirty="0">
                <a:latin typeface="Times New Roman" panose="02020603050405020304" pitchFamily="18" charset="0"/>
                <a:cs typeface="Times New Roman" panose="02020603050405020304" pitchFamily="18" charset="0"/>
              </a:rPr>
              <a:t>Manning, C. D., &amp; Schütze, H. (1999). </a:t>
            </a:r>
            <a:r>
              <a:rPr lang="en-US" i="1" dirty="0">
                <a:latin typeface="Times New Roman" panose="02020603050405020304" pitchFamily="18" charset="0"/>
                <a:cs typeface="Times New Roman" panose="02020603050405020304" pitchFamily="18" charset="0"/>
              </a:rPr>
              <a:t>Foundations of Statistical Natural Language Processing</a:t>
            </a:r>
            <a:r>
              <a:rPr lang="en-US" dirty="0">
                <a:latin typeface="Times New Roman" panose="02020603050405020304" pitchFamily="18" charset="0"/>
                <a:cs typeface="Times New Roman" panose="02020603050405020304" pitchFamily="18" charset="0"/>
              </a:rPr>
              <a:t>. MIT Press.</a:t>
            </a:r>
          </a:p>
          <a:p>
            <a:pPr>
              <a:buNone/>
            </a:pPr>
            <a:endParaRPr lang="en-US" dirty="0">
              <a:latin typeface="Times New Roman" panose="02020603050405020304" pitchFamily="18" charset="0"/>
              <a:cs typeface="Times New Roman" panose="02020603050405020304" pitchFamily="18" charset="0"/>
            </a:endParaRPr>
          </a:p>
          <a:p>
            <a:pPr>
              <a:buNone/>
            </a:pPr>
            <a:r>
              <a:rPr lang="en-US" dirty="0">
                <a:latin typeface="Times New Roman" panose="02020603050405020304" pitchFamily="18" charset="0"/>
                <a:cs typeface="Times New Roman" panose="02020603050405020304" pitchFamily="18" charset="0"/>
              </a:rPr>
              <a:t>Python Software Foundation. Python Language Reference, version 3.10. Available at </a:t>
            </a:r>
            <a:r>
              <a:rPr lang="en-US" dirty="0">
                <a:latin typeface="Times New Roman" panose="02020603050405020304" pitchFamily="18" charset="0"/>
                <a:cs typeface="Times New Roman" panose="02020603050405020304" pitchFamily="18" charset="0"/>
                <a:hlinkClick r:id="rId4"/>
              </a:rPr>
              <a:t>https://www.python.org</a:t>
            </a:r>
            <a:endParaRPr lang="en-US" dirty="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Mineral Conservation and Development Rules, 1988</a:t>
            </a:r>
            <a:r>
              <a:rPr lang="en-US" dirty="0">
                <a:latin typeface="Times New Roman" panose="02020603050405020304" pitchFamily="18" charset="0"/>
                <a:cs typeface="Times New Roman" panose="02020603050405020304" pitchFamily="18" charset="0"/>
              </a:rPr>
              <a:t>, Ministry of Mines, Government of India. [Online]. Available: https://mines.gov.in/writereaddata/Content/acts-rules/MCDR-1988.pdf</a:t>
            </a: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09D69540-D53D-EEF2-44EE-C9936473FA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7845" y="965308"/>
            <a:ext cx="5731510" cy="3606692"/>
          </a:xfrm>
          <a:prstGeom prst="rect">
            <a:avLst/>
          </a:prstGeom>
          <a:noFill/>
          <a:ln>
            <a:noFill/>
          </a:ln>
        </p:spPr>
      </p:pic>
      <p:sp>
        <p:nvSpPr>
          <p:cNvPr id="6" name="TextBox 5">
            <a:extLst>
              <a:ext uri="{FF2B5EF4-FFF2-40B4-BE49-F238E27FC236}">
                <a16:creationId xmlns:a16="http://schemas.microsoft.com/office/drawing/2014/main" id="{557CBBAB-DD06-AFF7-F2FB-1949B2814493}"/>
              </a:ext>
            </a:extLst>
          </p:cNvPr>
          <p:cNvSpPr txBox="1"/>
          <p:nvPr/>
        </p:nvSpPr>
        <p:spPr>
          <a:xfrm>
            <a:off x="552091" y="4339087"/>
            <a:ext cx="10928709" cy="1754326"/>
          </a:xfrm>
          <a:prstGeom prst="rect">
            <a:avLst/>
          </a:prstGeom>
          <a:noFill/>
        </p:spPr>
        <p:txBody>
          <a:bodyPr wrap="square" rtlCol="0">
            <a:spAutoFit/>
          </a:bodyPr>
          <a:lstStyle/>
          <a:p>
            <a:r>
              <a:rPr lang="en-US" dirty="0"/>
              <a:t>This project aligns with Sustainable Development Goals (SDGs) by promoting SDG 8 (Decent Work) through mining safety regulations and worker welfare provisions, SDG 9 (Industry Innovation) by digitizing legal compliance for sustainable practices, SDG 13 (Climate Action) via environmental safeguards in mining laws, SDG 16 (Peace &amp; Justice) by improving access to legal frameworks, and SDG 17 (Partnerships) through collaborative governance tools. It bridges legal compliance with sustainable development in mining sectors. </a:t>
            </a:r>
            <a:endParaRPr lang="en-IN" dirty="0"/>
          </a:p>
        </p:txBody>
      </p:sp>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TextBox 2">
            <a:extLst>
              <a:ext uri="{FF2B5EF4-FFF2-40B4-BE49-F238E27FC236}">
                <a16:creationId xmlns:a16="http://schemas.microsoft.com/office/drawing/2014/main" id="{52156739-82F0-DE9C-BBC2-D89237606219}"/>
              </a:ext>
            </a:extLst>
          </p:cNvPr>
          <p:cNvSpPr txBox="1"/>
          <p:nvPr/>
        </p:nvSpPr>
        <p:spPr>
          <a:xfrm>
            <a:off x="132347" y="998767"/>
            <a:ext cx="11899231" cy="295286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dirty="0"/>
              <a:t>This chatbot is designed to assist users by providing instant responses to queries related to various Acts, Rules, and Regulations governing the mining industry, including DGMS Circulars and relevant compliance guidelines.</a:t>
            </a:r>
          </a:p>
          <a:p>
            <a:pPr algn="just">
              <a:lnSpc>
                <a:spcPct val="150000"/>
              </a:lnSpc>
            </a:pPr>
            <a:endParaRPr lang="en-US" dirty="0">
              <a:solidFill>
                <a:srgbClr val="000000"/>
              </a:solidFill>
              <a:latin typeface="Times New Roman" panose="02020603050405020304" pitchFamily="18" charset="0"/>
              <a:ea typeface="Cambria" panose="02040503050406030204" pitchFamily="18" charset="0"/>
            </a:endParaRPr>
          </a:p>
          <a:p>
            <a:pPr marL="342900" indent="-342900" algn="just">
              <a:lnSpc>
                <a:spcPct val="150000"/>
              </a:lnSpc>
              <a:buFont typeface="Arial" panose="020B0604020202020204" pitchFamily="34" charset="0"/>
              <a:buChar char="•"/>
            </a:pPr>
            <a:r>
              <a:rPr lang="en-US" dirty="0"/>
              <a:t>The main objective is to streamline access to legal and regulatory information, ensuring 24/7 support for mining professionals, stakeholders, and regulatory bodies, thereby enhancing compliance and operational efficiency.</a:t>
            </a: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AED0F39D-8E11-8AA9-19DB-66A95AC9B554}"/>
              </a:ext>
            </a:extLst>
          </p:cNvPr>
          <p:cNvSpPr txBox="1"/>
          <p:nvPr/>
        </p:nvSpPr>
        <p:spPr>
          <a:xfrm>
            <a:off x="781170" y="867497"/>
            <a:ext cx="10731260" cy="3874394"/>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Chatbots in Legal and Regulatory Domains</a:t>
            </a:r>
            <a:br>
              <a:rPr lang="en-US" sz="2000" dirty="0"/>
            </a:br>
            <a:r>
              <a:rPr lang="en-US" dirty="0">
                <a:latin typeface="Times New Roman" panose="02020603050405020304" pitchFamily="18" charset="0"/>
                <a:cs typeface="Times New Roman" panose="02020603050405020304" pitchFamily="18" charset="0"/>
              </a:rPr>
              <a:t>Chatbots have been increasingly adopted in legal and compliance sectors to automate responses to frequently asked questions and reduce the burden on human experts. Studies like those by </a:t>
            </a:r>
            <a:r>
              <a:rPr lang="en-US" dirty="0" err="1">
                <a:latin typeface="Times New Roman" panose="02020603050405020304" pitchFamily="18" charset="0"/>
                <a:cs typeface="Times New Roman" panose="02020603050405020304" pitchFamily="18" charset="0"/>
              </a:rPr>
              <a:t>Surden</a:t>
            </a:r>
            <a:r>
              <a:rPr lang="en-US" dirty="0">
                <a:latin typeface="Times New Roman" panose="02020603050405020304" pitchFamily="18" charset="0"/>
                <a:cs typeface="Times New Roman" panose="02020603050405020304" pitchFamily="18" charset="0"/>
              </a:rPr>
              <a:t> (2019) emphasize how rule-based systems can effectively interpret structured legal data to provide accurate guidance.</a:t>
            </a:r>
            <a:r>
              <a:rPr lang="en-IN" i="0" u="none" strike="noStrike" baseline="0" dirty="0">
                <a:solidFill>
                  <a:srgbClr val="000000"/>
                </a:solidFill>
                <a:latin typeface="Times New Roman" panose="02020603050405020304" pitchFamily="18" charset="0"/>
                <a:cs typeface="Times New Roman" panose="02020603050405020304" pitchFamily="18" charset="0"/>
              </a:rPr>
              <a:t> </a:t>
            </a:r>
          </a:p>
          <a:p>
            <a:pPr>
              <a:lnSpc>
                <a:spcPct val="150000"/>
              </a:lnSpc>
            </a:pPr>
            <a:endParaRPr lang="en-IN" i="0" u="none" strike="noStrike" baseline="0" dirty="0">
              <a:solidFill>
                <a:srgbClr val="000000"/>
              </a:solidFill>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Rule-Based Chatbots for Regulatory Information</a:t>
            </a:r>
            <a:br>
              <a:rPr lang="en-US" sz="20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Rule-based chatbots are well-suited for structured domains like law, where clearly defined rules and keywords can guide response generation. According to Kalia et al. (2021), such bots use keyword-matching algorithms and pre-defined response templates to simulate domain-specific expertise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7245EA-49A1-B98C-56DD-E9F7B94E048F}"/>
              </a:ext>
            </a:extLst>
          </p:cNvPr>
          <p:cNvSpPr txBox="1"/>
          <p:nvPr/>
        </p:nvSpPr>
        <p:spPr>
          <a:xfrm>
            <a:off x="782053" y="282258"/>
            <a:ext cx="7519737" cy="523220"/>
          </a:xfrm>
          <a:prstGeom prst="rect">
            <a:avLst/>
          </a:prstGeom>
          <a:noFill/>
        </p:spPr>
        <p:txBody>
          <a:bodyPr wrap="square" rtlCol="0">
            <a:spAutoFit/>
          </a:bodyPr>
          <a:lstStyle/>
          <a:p>
            <a:r>
              <a:rPr lang="en-GB" sz="2800" b="1" dirty="0">
                <a:solidFill>
                  <a:schemeClr val="tx2">
                    <a:lumMod val="75000"/>
                  </a:schemeClr>
                </a:solidFill>
                <a:latin typeface="Times New Roman" panose="02020603050405020304" pitchFamily="18" charset="0"/>
                <a:cs typeface="Times New Roman" panose="02020603050405020304" pitchFamily="18" charset="0"/>
              </a:rPr>
              <a:t>Literature Review</a:t>
            </a:r>
            <a:endParaRPr lang="en-IN" sz="2800" b="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9DBD5F-2E38-984D-D917-05E5D2B6B472}"/>
              </a:ext>
            </a:extLst>
          </p:cNvPr>
          <p:cNvSpPr txBox="1"/>
          <p:nvPr/>
        </p:nvSpPr>
        <p:spPr>
          <a:xfrm>
            <a:off x="240633" y="1191126"/>
            <a:ext cx="11827042" cy="3920560"/>
          </a:xfrm>
          <a:prstGeom prst="rect">
            <a:avLst/>
          </a:prstGeom>
          <a:noFill/>
        </p:spPr>
        <p:txBody>
          <a:bodyPr wrap="square" rtlCol="0">
            <a:spAutoFit/>
          </a:bodyPr>
          <a:lstStyle/>
          <a:p>
            <a:pPr>
              <a:lnSpc>
                <a:spcPct val="150000"/>
              </a:lnSpc>
            </a:pPr>
            <a:r>
              <a:rPr lang="en-US" sz="2000" b="1" dirty="0">
                <a:latin typeface="Times New Roman" panose="02020603050405020304" pitchFamily="18" charset="0"/>
                <a:cs typeface="Times New Roman" panose="02020603050405020304" pitchFamily="18" charset="0"/>
              </a:rPr>
              <a:t>DGMS and Mining Regulations Digitization</a:t>
            </a:r>
            <a:br>
              <a:rPr lang="en-US" sz="20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the Directorate General of Mines Safety (DGMS) digitizing its circulars and compliance guidelines, there is scope to integrate such data into intelligent systems. Previous attempts have involved searchable databases, but not interactive chatbot systems that interpret user intent dynamically.</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Gaps in Current Systems</a:t>
            </a:r>
            <a:br>
              <a:rPr lang="en-US" sz="20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Most current legal information systems lack conversational interfaces, which makes them less user-friendly for quick queries. Literature suggests that incorporating chat-based access to regulatory content can significantly improve usability and accessibility, especially for on-site mining professionals.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023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7" name="TextBox 6">
            <a:extLst>
              <a:ext uri="{FF2B5EF4-FFF2-40B4-BE49-F238E27FC236}">
                <a16:creationId xmlns:a16="http://schemas.microsoft.com/office/drawing/2014/main" id="{55A41C40-820A-B036-4D2C-2C9ADAF54B4B}"/>
              </a:ext>
            </a:extLst>
          </p:cNvPr>
          <p:cNvSpPr txBox="1"/>
          <p:nvPr/>
        </p:nvSpPr>
        <p:spPr>
          <a:xfrm>
            <a:off x="699796" y="1408922"/>
            <a:ext cx="10375641" cy="397031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1.To develop a chatbot that can respond accurately to user queries related to various Acts, Rules, Regulations, and DGMS Circulars applicable to the mining industry.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2.To provide 24/7 automated assistance for stakeholders, improving accessibility to legal and regulatory information without the need for manual searching.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3.To implement a keyword-based, rule-driven system that ensures fast, reliable, and relevant answers based on predefined mining-related datasets.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4.To enhance compliance and awareness among mining professionals by simplifying access to complex legal content.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5.To minimize the dependency on legal experts for routine queries, thereby saving time     and operational resources.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 Drawback</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18CBA3-92DB-DA22-AE23-926E8A7870C6}"/>
              </a:ext>
            </a:extLst>
          </p:cNvPr>
          <p:cNvSpPr txBox="1"/>
          <p:nvPr/>
        </p:nvSpPr>
        <p:spPr>
          <a:xfrm>
            <a:off x="595203" y="1114555"/>
            <a:ext cx="10522309" cy="3139321"/>
          </a:xfrm>
          <a:prstGeom prst="rect">
            <a:avLst/>
          </a:prstGeom>
          <a:noFill/>
        </p:spPr>
        <p:txBody>
          <a:bodyPr wrap="square" rtlCol="0">
            <a:spAutoFit/>
          </a:bodyPr>
          <a:lstStyle/>
          <a:p>
            <a:pPr marL="342900" indent="-3429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Manual Search and Interpretation</a:t>
            </a:r>
            <a:r>
              <a:rPr lang="en-IN" sz="2000" i="0" u="none" strike="noStrike" baseline="0" dirty="0">
                <a:solidFill>
                  <a:srgbClr val="000000"/>
                </a:solidFill>
                <a:latin typeface="Times New Roman" panose="02020603050405020304" pitchFamily="18" charset="0"/>
                <a:cs typeface="Times New Roman" panose="02020603050405020304" pitchFamily="18" charset="0"/>
              </a:rPr>
              <a:t> </a:t>
            </a:r>
          </a:p>
          <a:p>
            <a:pPr marL="342900" indent="-3429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Lack of Centralized Access</a:t>
            </a:r>
            <a:endParaRPr lang="en-IN" sz="200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Limited Interactivity</a:t>
            </a:r>
          </a:p>
          <a:p>
            <a:pPr marL="342900" indent="-3429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No Instant Support</a:t>
            </a:r>
          </a:p>
          <a:p>
            <a:pPr marL="342900" indent="-3429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Not User-Friendly</a:t>
            </a:r>
            <a:endParaRPr lang="en-IN" sz="2000" i="0" u="none" strike="noStrike" baseline="0" dirty="0">
              <a:solidFill>
                <a:srgbClr val="0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Static and Non-Adaptive</a:t>
            </a:r>
            <a:r>
              <a:rPr lang="en-IN" sz="2000" i="0" u="none" strike="noStrike" baseline="0" dirty="0">
                <a:solidFill>
                  <a:srgbClr val="000000"/>
                </a:solidFill>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6" name="TextBox 5">
            <a:extLst>
              <a:ext uri="{FF2B5EF4-FFF2-40B4-BE49-F238E27FC236}">
                <a16:creationId xmlns:a16="http://schemas.microsoft.com/office/drawing/2014/main" id="{F7988A56-9A55-1A52-FD7E-366A40B33BD6}"/>
              </a:ext>
            </a:extLst>
          </p:cNvPr>
          <p:cNvSpPr txBox="1"/>
          <p:nvPr/>
        </p:nvSpPr>
        <p:spPr>
          <a:xfrm>
            <a:off x="812800" y="996657"/>
            <a:ext cx="11221049" cy="2535951"/>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1. Rule-Based Keyword Matching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Structured Database of Legal Documents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User Query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4. Interactive Response Generation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5. Feedback Loop for Improvement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6. User Interface</a:t>
            </a:r>
            <a:endParaRPr lang="en-IN"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EB64B5-B186-5CF3-8B54-666E961740E1}"/>
              </a:ext>
            </a:extLst>
          </p:cNvPr>
          <p:cNvSpPr>
            <a:spLocks noGrp="1"/>
          </p:cNvSpPr>
          <p:nvPr>
            <p:ph type="title"/>
          </p:nvPr>
        </p:nvSpPr>
        <p:spPr/>
        <p:txBody>
          <a:bodyPr/>
          <a:lstStyle/>
          <a:p>
            <a:r>
              <a:rPr lang="en-US" dirty="0"/>
              <a:t>Architecture</a:t>
            </a:r>
            <a:endParaRPr lang="en-IN" dirty="0"/>
          </a:p>
        </p:txBody>
      </p:sp>
      <p:pic>
        <p:nvPicPr>
          <p:cNvPr id="6" name="Picture 5">
            <a:extLst>
              <a:ext uri="{FF2B5EF4-FFF2-40B4-BE49-F238E27FC236}">
                <a16:creationId xmlns:a16="http://schemas.microsoft.com/office/drawing/2014/main" id="{788AE52A-3913-6752-B814-1170D5FDAF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823" y="1003130"/>
            <a:ext cx="4437887" cy="2792493"/>
          </a:xfrm>
          <a:prstGeom prst="rect">
            <a:avLst/>
          </a:prstGeom>
        </p:spPr>
      </p:pic>
      <p:sp>
        <p:nvSpPr>
          <p:cNvPr id="2" name="TextBox 1">
            <a:extLst>
              <a:ext uri="{FF2B5EF4-FFF2-40B4-BE49-F238E27FC236}">
                <a16:creationId xmlns:a16="http://schemas.microsoft.com/office/drawing/2014/main" id="{960DEE4E-4680-1AFC-1089-90331CBB58CC}"/>
              </a:ext>
            </a:extLst>
          </p:cNvPr>
          <p:cNvSpPr txBox="1"/>
          <p:nvPr/>
        </p:nvSpPr>
        <p:spPr>
          <a:xfrm>
            <a:off x="1078302" y="3692106"/>
            <a:ext cx="10402498" cy="2446824"/>
          </a:xfrm>
          <a:prstGeom prst="rect">
            <a:avLst/>
          </a:prstGeom>
          <a:noFill/>
        </p:spPr>
        <p:txBody>
          <a:bodyPr wrap="square" rtlCol="0">
            <a:spAutoFit/>
          </a:bodyPr>
          <a:lstStyle/>
          <a:p>
            <a:pPr marL="447675" algn="just">
              <a:lnSpc>
                <a:spcPct val="150000"/>
              </a:lnSpc>
              <a:buNone/>
            </a:pPr>
            <a:r>
              <a:rPr lang="en-IN" sz="1800" dirty="0">
                <a:effectLst/>
                <a:latin typeface="Times New Roman" panose="02020603050405020304" pitchFamily="18" charset="0"/>
                <a:ea typeface="Times New Roman" panose="02020603050405020304" pitchFamily="18" charset="0"/>
              </a:rPr>
              <a:t>The Mining Legal Compliance Chatbot is built on a modular architecture comprising three primary components: </a:t>
            </a:r>
          </a:p>
          <a:p>
            <a:pPr marL="800100" lvl="1"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User Interface (CLI): A command-line interface for input/output. </a:t>
            </a:r>
          </a:p>
          <a:p>
            <a:pPr marL="800100" lvl="1"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Python Backend: Handles query processing, database interactions, and response generation. </a:t>
            </a:r>
          </a:p>
          <a:p>
            <a:pPr marL="800100" lvl="1" indent="-342900" algn="just">
              <a:lnSpc>
                <a:spcPct val="150000"/>
              </a:lnSpc>
              <a:buFont typeface="Symbol" panose="05050102010706020507" pitchFamily="18" charset="2"/>
              <a:buChar char=""/>
            </a:pPr>
            <a:r>
              <a:rPr lang="en-IN" dirty="0">
                <a:effectLst/>
                <a:latin typeface="Times New Roman" panose="02020603050405020304" pitchFamily="18" charset="0"/>
                <a:ea typeface="Times New Roman" panose="02020603050405020304" pitchFamily="18" charset="0"/>
              </a:rPr>
              <a:t>SQLite Database: Stores structured legal data. </a:t>
            </a:r>
          </a:p>
          <a:p>
            <a:endParaRPr lang="en-IN" dirty="0"/>
          </a:p>
        </p:txBody>
      </p:sp>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TextBox 3">
            <a:extLst>
              <a:ext uri="{FF2B5EF4-FFF2-40B4-BE49-F238E27FC236}">
                <a16:creationId xmlns:a16="http://schemas.microsoft.com/office/drawing/2014/main" id="{C6CA8021-B5F9-EE16-B9DF-E5D2B208D9DF}"/>
              </a:ext>
            </a:extLst>
          </p:cNvPr>
          <p:cNvSpPr txBox="1"/>
          <p:nvPr/>
        </p:nvSpPr>
        <p:spPr>
          <a:xfrm>
            <a:off x="746449" y="1306286"/>
            <a:ext cx="10562253" cy="4801314"/>
          </a:xfrm>
          <a:prstGeom prst="rect">
            <a:avLst/>
          </a:prstGeom>
          <a:noFill/>
        </p:spPr>
        <p:txBody>
          <a:bodyPr wrap="square" rtlCol="0">
            <a:spAutoFit/>
          </a:bodyPr>
          <a:lstStyle/>
          <a:p>
            <a:pPr marL="342900" indent="-342900">
              <a:buAutoNum type="arabicPeriod"/>
            </a:pPr>
            <a:r>
              <a:rPr lang="en-US" b="1" dirty="0">
                <a:latin typeface="Times New Roman" panose="02020603050405020304" pitchFamily="18" charset="0"/>
                <a:cs typeface="Times New Roman" panose="02020603050405020304" pitchFamily="18" charset="0"/>
              </a:rPr>
              <a:t>Requirement Analysis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Identify the key Acts, Rules, DGMS Circulars, and regulatory documents relevant to the mining industry. Understand common user queries and information needs.</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Data Collection and Structuring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Collect and categorize legal content from verified sources. Structure the data into a searchable format suitable for rule-based access (e.g., categorized by topic or section).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Rule Design and Keyword Mapping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a rule-based system by defining keyword sets and mapping them to specific legal responses. Create patterns for matching user queries to relevant sections.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4. Chatbot Development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Develop the chatbot using a simple rule-based engine. Integrate the rule engine with the structured legal database and build the response mechanism.</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288</TotalTime>
  <Words>1429</Words>
  <Application>Microsoft Office PowerPoint</Application>
  <PresentationFormat>Widescreen</PresentationFormat>
  <Paragraphs>103</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Symbol</vt:lpstr>
      <vt:lpstr>Times New Roman</vt:lpstr>
      <vt:lpstr>Verdana</vt:lpstr>
      <vt:lpstr>Bioinformatics</vt:lpstr>
      <vt:lpstr>Chatbot to respond to text queries pertaining  to various Acts, Rules, and                          Regulations applicable to Mining industries </vt:lpstr>
      <vt:lpstr>Introduction</vt:lpstr>
      <vt:lpstr>Literature Review</vt:lpstr>
      <vt:lpstr>PowerPoint Presentation</vt:lpstr>
      <vt:lpstr>Objectives</vt:lpstr>
      <vt:lpstr>Existing method Drawback</vt:lpstr>
      <vt:lpstr>Proposed Method</vt:lpstr>
      <vt:lpstr>Architecture</vt:lpstr>
      <vt:lpstr>Methodology</vt:lpstr>
      <vt:lpstr>PowerPoint Presentation</vt:lpstr>
      <vt:lpstr>software components</vt:lpstr>
      <vt:lpstr>Timeline of Project</vt:lpstr>
      <vt:lpstr>Expected Outcomes</vt:lpstr>
      <vt:lpstr>Conclusion</vt:lpstr>
      <vt:lpstr>References</vt:lpstr>
      <vt:lpstr>Project work mapping with SDG</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Fouzan</cp:lastModifiedBy>
  <cp:revision>54</cp:revision>
  <dcterms:created xsi:type="dcterms:W3CDTF">2023-03-16T03:26:27Z</dcterms:created>
  <dcterms:modified xsi:type="dcterms:W3CDTF">2025-05-15T18:25:36Z</dcterms:modified>
</cp:coreProperties>
</file>