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60" r:id="rId6"/>
    <p:sldId id="276" r:id="rId7"/>
    <p:sldId id="259" r:id="rId8"/>
    <p:sldId id="275" r:id="rId9"/>
    <p:sldId id="261" r:id="rId10"/>
    <p:sldId id="279" r:id="rId11"/>
    <p:sldId id="277" r:id="rId12"/>
    <p:sldId id="262" r:id="rId13"/>
    <p:sldId id="263" r:id="rId14"/>
    <p:sldId id="264"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9" d="100"/>
          <a:sy n="89"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Google Search Using RPA</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Times New Roman" panose="02020603050405020304" pitchFamily="18" charset="0"/>
                <a:ea typeface="Cambria" panose="02040503050406030204" pitchFamily="18" charset="0"/>
                <a:cs typeface="Times New Roman" panose="02020603050405020304" pitchFamily="18" charset="0"/>
              </a:rPr>
              <a:t>Batch Number: CSE161</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544775728"/>
              </p:ext>
            </p:extLst>
          </p:nvPr>
        </p:nvGraphicFramePr>
        <p:xfrm>
          <a:off x="553347" y="2721840"/>
          <a:ext cx="5418675" cy="23851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lnSpc>
                          <a:spcPct val="150000"/>
                        </a:lnSpc>
                        <a:spcBef>
                          <a:spcPts val="0"/>
                        </a:spcBef>
                        <a:spcAft>
                          <a:spcPts val="0"/>
                        </a:spcAft>
                        <a:buNone/>
                      </a:pPr>
                      <a:r>
                        <a:rPr lang="en-GB" sz="1600" b="1" u="none" strike="noStrike" cap="none" dirty="0">
                          <a:solidFill>
                            <a:srgbClr val="17365D"/>
                          </a:solidFill>
                          <a:latin typeface="Times New Roman" panose="02020603050405020304" pitchFamily="18" charset="0"/>
                          <a:cs typeface="Times New Roman" panose="02020603050405020304" pitchFamily="18" charset="0"/>
                        </a:rPr>
                        <a:t>Roll Number</a:t>
                      </a:r>
                      <a:endParaRPr sz="16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GB" sz="1600" b="1" u="none" strike="noStrike" cap="none" dirty="0">
                          <a:solidFill>
                            <a:srgbClr val="17365D"/>
                          </a:solidFill>
                          <a:latin typeface="Times New Roman" panose="02020603050405020304" pitchFamily="18" charset="0"/>
                          <a:cs typeface="Times New Roman" panose="02020603050405020304" pitchFamily="18" charset="0"/>
                        </a:rPr>
                        <a:t>Student Name</a:t>
                      </a:r>
                      <a:endParaRPr sz="16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lnSpc>
                          <a:spcPct val="150000"/>
                        </a:lnSpc>
                        <a:spcBef>
                          <a:spcPts val="0"/>
                        </a:spcBef>
                        <a:spcAft>
                          <a:spcPts val="0"/>
                        </a:spcAft>
                        <a:buFont typeface="+mj-lt"/>
                        <a:buNone/>
                      </a:pPr>
                      <a:r>
                        <a:rPr lang="en-IN" sz="1600" u="none" strike="noStrike" cap="none" dirty="0">
                          <a:latin typeface="Times New Roman" panose="02020603050405020304" pitchFamily="18" charset="0"/>
                          <a:cs typeface="Times New Roman" panose="02020603050405020304" pitchFamily="18" charset="0"/>
                        </a:rPr>
                        <a:t>20211CSE0869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Mohammed Fouzan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20211CSE0802</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S. Owais Hussain</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20211CSE0150</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Sufiyan Ahmed M</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525369" y="2721840"/>
            <a:ext cx="5514300" cy="2020560"/>
          </a:xfrm>
          <a:prstGeom prst="rect">
            <a:avLst/>
          </a:prstGeom>
          <a:noFill/>
          <a:ln>
            <a:noFill/>
          </a:ln>
        </p:spPr>
        <p:txBody>
          <a:bodyPr spcFirstLastPara="1" wrap="square" lIns="91425" tIns="45700" rIns="91425" bIns="45700" anchor="t" anchorCtr="0">
            <a:normAutofit fontScale="77500" lnSpcReduction="20000"/>
          </a:bodyPr>
          <a:lstStyle/>
          <a:p>
            <a:pPr marL="0" marR="0" lvl="0" indent="0" rtl="0">
              <a:spcBef>
                <a:spcPts val="0"/>
              </a:spcBef>
              <a:spcAft>
                <a:spcPts val="0"/>
              </a:spcAft>
              <a:buClr>
                <a:srgbClr val="17365D"/>
              </a:buClr>
              <a:buSzPts val="2000"/>
              <a:buFont typeface="Arial"/>
              <a:buNone/>
            </a:pPr>
            <a:r>
              <a:rPr lang="en-GB" sz="23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3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lgn="l"/>
            <a:endParaRPr lang="en-IN" sz="1800" b="0" i="0" u="none" strike="noStrike" baseline="0" dirty="0">
              <a:solidFill>
                <a:srgbClr val="000000"/>
              </a:solidFill>
              <a:latin typeface="Times New Roman" panose="02020603050405020304" pitchFamily="18" charset="0"/>
            </a:endParaRPr>
          </a:p>
          <a:p>
            <a:pPr>
              <a:lnSpc>
                <a:spcPct val="170000"/>
              </a:lnSpc>
            </a:pPr>
            <a:r>
              <a:rPr lang="en-IN" sz="1800" b="0" i="0" u="none" strike="noStrike" baseline="0" dirty="0">
                <a:solidFill>
                  <a:srgbClr val="000000"/>
                </a:solidFill>
                <a:latin typeface="Times New Roman" panose="02020603050405020304" pitchFamily="18" charset="0"/>
              </a:rPr>
              <a:t> </a:t>
            </a:r>
            <a:r>
              <a:rPr lang="en-IN" sz="1900" b="1" i="0" u="none" strike="noStrike" baseline="0" dirty="0">
                <a:solidFill>
                  <a:srgbClr val="000000"/>
                </a:solidFill>
                <a:latin typeface="Times New Roman" panose="02020603050405020304" pitchFamily="18" charset="0"/>
                <a:cs typeface="Times New Roman" panose="02020603050405020304" pitchFamily="18" charset="0"/>
              </a:rPr>
              <a:t>Dr. Ranjitha P </a:t>
            </a:r>
          </a:p>
          <a:p>
            <a:pPr>
              <a:lnSpc>
                <a:spcPct val="170000"/>
              </a:lnSpc>
            </a:pPr>
            <a:r>
              <a:rPr lang="en-GB" sz="1900" b="1"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sz="19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lnSpc>
                <a:spcPct val="170000"/>
              </a:lnSpc>
              <a:spcBef>
                <a:spcPts val="340"/>
              </a:spcBef>
              <a:spcAft>
                <a:spcPts val="0"/>
              </a:spcAft>
              <a:buClr>
                <a:srgbClr val="17365D"/>
              </a:buClr>
              <a:buSzPts val="1700"/>
              <a:buFont typeface="Arial"/>
              <a:buNone/>
            </a:pPr>
            <a:r>
              <a:rPr lang="en-GB" sz="1900" b="1"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19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lnSpc>
                <a:spcPct val="170000"/>
              </a:lnSpc>
              <a:spcBef>
                <a:spcPts val="340"/>
              </a:spcBef>
              <a:spcAft>
                <a:spcPts val="0"/>
              </a:spcAft>
              <a:buClr>
                <a:srgbClr val="17365D"/>
              </a:buClr>
              <a:buSzPts val="1700"/>
              <a:buFont typeface="Arial"/>
              <a:buNone/>
            </a:pPr>
            <a:r>
              <a:rPr lang="en-GB" sz="1900" b="1"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sz="19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5119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dirty="0">
                <a:latin typeface="Times New Roman" panose="02020603050405020304" pitchFamily="18" charset="0"/>
                <a:ea typeface="Cambria" panose="02040503050406030204" pitchFamily="18" charset="0"/>
                <a:cs typeface="Times New Roman" panose="02020603050405020304" pitchFamily="18" charset="0"/>
                <a:sym typeface="Verdana"/>
              </a:rPr>
              <a:t>B.Tech</a:t>
            </a:r>
            <a:endParaRPr lang="en-US"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dirty="0">
                <a:latin typeface="Times New Roman" panose="02020603050405020304" pitchFamily="18" charset="0"/>
                <a:ea typeface="Cambria" panose="02040503050406030204" pitchFamily="18" charset="0"/>
                <a:cs typeface="Times New Roman" panose="02020603050405020304" pitchFamily="18" charset="0"/>
                <a:sym typeface="Verdana"/>
              </a:rPr>
              <a:t>Dr.Asif Mohammed</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dirty="0">
                <a:latin typeface="Times New Roman" panose="02020603050405020304" pitchFamily="18" charset="0"/>
                <a:ea typeface="Cambria" panose="02040503050406030204" pitchFamily="18" charset="0"/>
                <a:cs typeface="Times New Roman" panose="02020603050405020304" pitchFamily="18" charset="0"/>
                <a:sym typeface="Verdana"/>
              </a:rPr>
              <a:t>Dr. </a:t>
            </a:r>
            <a:r>
              <a:rPr lang="en-US"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Ranjitha.P</a:t>
            </a: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54FE1-6185-F1F6-A219-C48CE7457B26}"/>
              </a:ext>
            </a:extLst>
          </p:cNvPr>
          <p:cNvSpPr txBox="1"/>
          <p:nvPr/>
        </p:nvSpPr>
        <p:spPr>
          <a:xfrm>
            <a:off x="437148" y="950494"/>
            <a:ext cx="11754852" cy="5331203"/>
          </a:xfrm>
          <a:prstGeom prst="rect">
            <a:avLst/>
          </a:prstGeom>
          <a:noFill/>
        </p:spPr>
        <p:txBody>
          <a:bodyPr wrap="square" rtlCol="0">
            <a:spAutoFit/>
          </a:bodyPr>
          <a:lstStyle/>
          <a:p>
            <a:pPr lvl="0" algn="just">
              <a:lnSpc>
                <a:spcPct val="150000"/>
              </a:lnSpc>
              <a:spcAft>
                <a:spcPts val="800"/>
              </a:spcAft>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4. Data Storage in Excel:</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extracted data (Title, URL, Description) is stored in an Excel file, with each result placed in a structured format (row by row).</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Columns: Title | URL | Description.</a:t>
            </a:r>
          </a:p>
          <a:p>
            <a:pPr lvl="0" algn="just">
              <a:lnSpc>
                <a:spcPct val="150000"/>
              </a:lnSpc>
              <a:spcAft>
                <a:spcPts val="800"/>
              </a:spcAft>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5. Error Handling &amp; Validation:</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Error-handling mechanisms, such as retrying failed scrapes, managing CAPTCHAs, or detecting errors during data extraction.</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Validation to ensure no duplicate data is captured and that all required fields (Title, URL) are properly stored.</a:t>
            </a:r>
          </a:p>
          <a:p>
            <a:pPr lvl="0" algn="just">
              <a:lnSpc>
                <a:spcPct val="150000"/>
              </a:lnSpc>
              <a:spcAft>
                <a:spcPts val="800"/>
              </a:spcAft>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6. Output: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Excel file is saved in a user-defined location, giving the user an organized, easy-to-read summary of search results.</a:t>
            </a:r>
          </a:p>
        </p:txBody>
      </p:sp>
      <p:sp>
        <p:nvSpPr>
          <p:cNvPr id="3" name="TextBox 2">
            <a:extLst>
              <a:ext uri="{FF2B5EF4-FFF2-40B4-BE49-F238E27FC236}">
                <a16:creationId xmlns:a16="http://schemas.microsoft.com/office/drawing/2014/main" id="{00B82EAC-EA3A-B6F5-DC54-2F0795A9191E}"/>
              </a:ext>
            </a:extLst>
          </p:cNvPr>
          <p:cNvSpPr txBox="1"/>
          <p:nvPr/>
        </p:nvSpPr>
        <p:spPr>
          <a:xfrm>
            <a:off x="842211" y="300789"/>
            <a:ext cx="9613231" cy="523220"/>
          </a:xfrm>
          <a:prstGeom prst="rect">
            <a:avLst/>
          </a:prstGeom>
          <a:noFill/>
        </p:spPr>
        <p:txBody>
          <a:bodyPr wrap="square" rtlCol="0">
            <a:spAutoFit/>
          </a:bodyPr>
          <a:lstStyle/>
          <a:p>
            <a:r>
              <a:rPr lang="en-GB" sz="2800" b="1" dirty="0">
                <a:solidFill>
                  <a:schemeClr val="tx2">
                    <a:lumMod val="75000"/>
                  </a:schemeClr>
                </a:solidFill>
                <a:latin typeface="Times New Roman" panose="02020603050405020304" pitchFamily="18" charset="0"/>
                <a:cs typeface="Times New Roman" panose="02020603050405020304" pitchFamily="18" charset="0"/>
              </a:rPr>
              <a:t>Methodology</a:t>
            </a:r>
            <a:endParaRPr lang="en-IN" sz="2800"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99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TextBox 2">
            <a:extLst>
              <a:ext uri="{FF2B5EF4-FFF2-40B4-BE49-F238E27FC236}">
                <a16:creationId xmlns:a16="http://schemas.microsoft.com/office/drawing/2014/main" id="{FFA59C95-BA21-B73D-7EBB-02CE335C1D4D}"/>
              </a:ext>
            </a:extLst>
          </p:cNvPr>
          <p:cNvSpPr txBox="1"/>
          <p:nvPr/>
        </p:nvSpPr>
        <p:spPr>
          <a:xfrm>
            <a:off x="812800" y="951051"/>
            <a:ext cx="10949140" cy="5632311"/>
          </a:xfrm>
          <a:prstGeom prst="rect">
            <a:avLst/>
          </a:prstGeom>
          <a:noFill/>
        </p:spPr>
        <p:txBody>
          <a:bodyPr wrap="square" rtlCol="0">
            <a:spAutoFit/>
          </a:bodyPr>
          <a:lstStyle/>
          <a:p>
            <a:pPr>
              <a:lnSpc>
                <a:spcPct val="150000"/>
              </a:lnSpc>
            </a:pPr>
            <a:r>
              <a:rPr lang="en-IN" sz="2000" b="1" i="0" dirty="0">
                <a:effectLst/>
                <a:latin typeface="Times New Roman" panose="02020603050405020304" pitchFamily="18" charset="0"/>
                <a:cs typeface="Times New Roman" panose="02020603050405020304" pitchFamily="18" charset="0"/>
              </a:rPr>
              <a:t>1. User Interface (UI) Component</a:t>
            </a:r>
          </a:p>
          <a:p>
            <a:pPr algn="just">
              <a:lnSpc>
                <a:spcPct val="150000"/>
              </a:lnSpc>
            </a:pPr>
            <a:r>
              <a:rPr lang="en-US" b="0" i="0" dirty="0">
                <a:effectLst/>
                <a:latin typeface="Times New Roman" panose="02020603050405020304" pitchFamily="18" charset="0"/>
                <a:cs typeface="Times New Roman" panose="02020603050405020304" pitchFamily="18" charset="0"/>
              </a:rPr>
              <a:t>To allow users to input their search queries and preferences, and to display the results.</a:t>
            </a:r>
            <a:endParaRPr lang="en-IN" b="1" i="0" dirty="0">
              <a:effectLst/>
              <a:latin typeface="Times New Roman" panose="02020603050405020304" pitchFamily="18" charset="0"/>
              <a:cs typeface="Times New Roman" panose="02020603050405020304" pitchFamily="18" charset="0"/>
            </a:endParaRPr>
          </a:p>
          <a:p>
            <a:pPr>
              <a:lnSpc>
                <a:spcPct val="150000"/>
              </a:lnSpc>
            </a:pPr>
            <a:r>
              <a:rPr lang="en-IN" sz="2000" b="1" i="0" dirty="0">
                <a:effectLst/>
                <a:latin typeface="Times New Roman" panose="02020603050405020304" pitchFamily="18" charset="0"/>
                <a:cs typeface="Times New Roman" panose="02020603050405020304" pitchFamily="18" charset="0"/>
              </a:rPr>
              <a:t>2. Input Module</a:t>
            </a:r>
          </a:p>
          <a:p>
            <a:pPr algn="just">
              <a:lnSpc>
                <a:spcPct val="150000"/>
              </a:lnSpc>
            </a:pPr>
            <a:r>
              <a:rPr lang="en-US" b="0" i="0" dirty="0">
                <a:effectLst/>
                <a:latin typeface="Times New Roman" panose="02020603050405020304" pitchFamily="18" charset="0"/>
                <a:cs typeface="Times New Roman" panose="02020603050405020304" pitchFamily="18" charset="0"/>
              </a:rPr>
              <a:t>To capture user queries and preferences, such as location, check-in/check-out dates, and output format (Excel, CSV).</a:t>
            </a:r>
            <a:endParaRPr lang="en-IN" b="1" i="0" dirty="0">
              <a:effectLst/>
              <a:latin typeface="Times New Roman" panose="02020603050405020304" pitchFamily="18" charset="0"/>
              <a:cs typeface="Times New Roman" panose="02020603050405020304" pitchFamily="18" charset="0"/>
            </a:endParaRPr>
          </a:p>
          <a:p>
            <a:pPr>
              <a:lnSpc>
                <a:spcPct val="150000"/>
              </a:lnSpc>
            </a:pPr>
            <a:r>
              <a:rPr lang="en-IN" sz="2000" b="1" i="0" dirty="0">
                <a:effectLst/>
                <a:latin typeface="Times New Roman" panose="02020603050405020304" pitchFamily="18" charset="0"/>
                <a:cs typeface="Times New Roman" panose="02020603050405020304" pitchFamily="18" charset="0"/>
              </a:rPr>
              <a:t>3. Data Extraction Module</a:t>
            </a:r>
          </a:p>
          <a:p>
            <a:pPr algn="just">
              <a:lnSpc>
                <a:spcPct val="150000"/>
              </a:lnSpc>
            </a:pPr>
            <a:r>
              <a:rPr lang="en-US" b="0" i="0" dirty="0">
                <a:effectLst/>
                <a:latin typeface="Times New Roman" panose="02020603050405020304" pitchFamily="18" charset="0"/>
                <a:cs typeface="Times New Roman" panose="02020603050405020304" pitchFamily="18" charset="0"/>
              </a:rPr>
              <a:t>To automate the process of data retrieval from Google search results and other sources.</a:t>
            </a:r>
            <a:endParaRPr lang="en-IN" b="1" i="0" dirty="0">
              <a:effectLst/>
              <a:latin typeface="Times New Roman" panose="02020603050405020304" pitchFamily="18" charset="0"/>
              <a:cs typeface="Times New Roman" panose="02020603050405020304" pitchFamily="18" charset="0"/>
            </a:endParaRPr>
          </a:p>
          <a:p>
            <a:pPr>
              <a:lnSpc>
                <a:spcPct val="150000"/>
              </a:lnSpc>
            </a:pPr>
            <a:r>
              <a:rPr lang="en-US" sz="2000" b="1" i="0" dirty="0">
                <a:effectLst/>
                <a:latin typeface="Times New Roman" panose="02020603050405020304" pitchFamily="18" charset="0"/>
                <a:cs typeface="Times New Roman" panose="02020603050405020304" pitchFamily="18" charset="0"/>
              </a:rPr>
              <a:t>4. Data Cleaning and Filtering Module</a:t>
            </a:r>
          </a:p>
          <a:p>
            <a:pPr algn="just">
              <a:lnSpc>
                <a:spcPct val="150000"/>
              </a:lnSpc>
            </a:pPr>
            <a:r>
              <a:rPr lang="en-US" b="0" i="0" dirty="0">
                <a:effectLst/>
                <a:latin typeface="Times New Roman" panose="02020603050405020304" pitchFamily="18" charset="0"/>
                <a:cs typeface="Times New Roman" panose="02020603050405020304" pitchFamily="18" charset="0"/>
              </a:rPr>
              <a:t>To clean and filter the extracted data to ensure accuracy and relevance.</a:t>
            </a:r>
            <a:endParaRPr lang="en-US" b="1" i="0" dirty="0">
              <a:effectLst/>
              <a:latin typeface="Times New Roman" panose="02020603050405020304" pitchFamily="18" charset="0"/>
              <a:cs typeface="Times New Roman" panose="02020603050405020304" pitchFamily="18" charset="0"/>
            </a:endParaRPr>
          </a:p>
          <a:p>
            <a:pPr>
              <a:lnSpc>
                <a:spcPct val="150000"/>
              </a:lnSpc>
            </a:pPr>
            <a:r>
              <a:rPr lang="en-IN" sz="2000" b="1" i="0" dirty="0">
                <a:effectLst/>
                <a:latin typeface="Times New Roman" panose="02020603050405020304" pitchFamily="18" charset="0"/>
                <a:cs typeface="Times New Roman" panose="02020603050405020304" pitchFamily="18" charset="0"/>
              </a:rPr>
              <a:t>5. Data Organization Module</a:t>
            </a:r>
          </a:p>
          <a:p>
            <a:pPr algn="just">
              <a:lnSpc>
                <a:spcPct val="150000"/>
              </a:lnSpc>
            </a:pPr>
            <a:r>
              <a:rPr lang="en-US" b="0" i="0" dirty="0">
                <a:effectLst/>
                <a:latin typeface="Times New Roman" panose="02020603050405020304" pitchFamily="18" charset="0"/>
                <a:cs typeface="Times New Roman" panose="02020603050405020304" pitchFamily="18" charset="0"/>
              </a:rPr>
              <a:t>Organize the cleaned data into a structured format, such as Excel or CSV.</a:t>
            </a:r>
            <a:endParaRPr lang="en-IN" b="1" i="0" dirty="0">
              <a:effectLst/>
              <a:latin typeface="Times New Roman" panose="02020603050405020304" pitchFamily="18" charset="0"/>
              <a:cs typeface="Times New Roman" panose="02020603050405020304" pitchFamily="18" charset="0"/>
            </a:endParaRPr>
          </a:p>
          <a:p>
            <a:pPr algn="just">
              <a:lnSpc>
                <a:spcPct val="150000"/>
              </a:lnSpc>
            </a:pPr>
            <a:r>
              <a:rPr lang="en-IN" sz="2000" b="1" i="0" dirty="0">
                <a:effectLst/>
                <a:latin typeface="Times New Roman" panose="02020603050405020304" pitchFamily="18" charset="0"/>
                <a:cs typeface="Times New Roman" panose="02020603050405020304" pitchFamily="18" charset="0"/>
              </a:rPr>
              <a:t>6. Data Storage Module</a:t>
            </a:r>
          </a:p>
          <a:p>
            <a:pPr algn="just">
              <a:lnSpc>
                <a:spcPct val="150000"/>
              </a:lnSpc>
            </a:pPr>
            <a:r>
              <a:rPr lang="en-US" b="0" i="0" dirty="0">
                <a:effectLst/>
                <a:latin typeface="Times New Roman" panose="02020603050405020304" pitchFamily="18" charset="0"/>
                <a:cs typeface="Times New Roman" panose="02020603050405020304" pitchFamily="18" charset="0"/>
              </a:rPr>
              <a:t>To save the structured data into user-specified formats like Excel or CSV.</a:t>
            </a:r>
            <a:endParaRPr lang="en-IN" b="1" i="0" dirty="0">
              <a:effectLst/>
              <a:latin typeface="Times New Roman" panose="02020603050405020304" pitchFamily="18" charset="0"/>
              <a:cs typeface="Times New Roman" panose="020206030504050203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a:extLst>
              <a:ext uri="{FF2B5EF4-FFF2-40B4-BE49-F238E27FC236}">
                <a16:creationId xmlns:a16="http://schemas.microsoft.com/office/drawing/2014/main" id="{BE486A75-079F-2A38-BC8C-CBE92674E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888" y="1144898"/>
            <a:ext cx="8402223" cy="498227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8" name="Picture 7">
            <a:extLst>
              <a:ext uri="{FF2B5EF4-FFF2-40B4-BE49-F238E27FC236}">
                <a16:creationId xmlns:a16="http://schemas.microsoft.com/office/drawing/2014/main" id="{770CDEDF-B291-B607-A6B9-BC986788B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8621"/>
            <a:ext cx="12192000" cy="3640757"/>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TextBox 2">
            <a:extLst>
              <a:ext uri="{FF2B5EF4-FFF2-40B4-BE49-F238E27FC236}">
                <a16:creationId xmlns:a16="http://schemas.microsoft.com/office/drawing/2014/main" id="{6DCE2AA7-5049-AAB3-D1D7-285FDC2178DE}"/>
              </a:ext>
            </a:extLst>
          </p:cNvPr>
          <p:cNvSpPr txBox="1"/>
          <p:nvPr/>
        </p:nvSpPr>
        <p:spPr>
          <a:xfrm>
            <a:off x="914400" y="1149717"/>
            <a:ext cx="10668000" cy="5446171"/>
          </a:xfrm>
          <a:prstGeom prst="rect">
            <a:avLst/>
          </a:prstGeom>
          <a:noFill/>
        </p:spPr>
        <p:txBody>
          <a:bodyPr wrap="square" rtlCol="0">
            <a:spAutoFit/>
          </a:bodyPr>
          <a:lstStyle/>
          <a:p>
            <a:pPr>
              <a:lnSpc>
                <a:spcPct val="150000"/>
              </a:lnSpc>
            </a:pPr>
            <a:r>
              <a:rPr lang="en-US" sz="1800" b="0" i="0" u="none" strike="noStrike" baseline="0" dirty="0">
                <a:solidFill>
                  <a:srgbClr val="000000"/>
                </a:solidFill>
                <a:latin typeface="Times New Roman" panose="02020603050405020304" pitchFamily="18" charset="0"/>
              </a:rPr>
              <a:t>The project aimed at automating the retrieval and processing of hotel data from the Booking.com API using Robotic Process Automation (RPA). The successful implementation of this project has yielded valuable insights into the hotel offerings in Hyderabad, providing a comprehensive list of 21 hotels along with their respective details such as Hotel ID, Name, Description, Ranking Position, and Rating. This information can be very useful for travelers, hoteliers, and travel agencies in making informed decisions and understanding the competitive landscape of the hotel market in Hyderabad. </a:t>
            </a:r>
          </a:p>
          <a:p>
            <a:pPr>
              <a:lnSpc>
                <a:spcPct val="150000"/>
              </a:lnSpc>
            </a:pPr>
            <a:r>
              <a:rPr lang="en-US" sz="1800" b="0" i="0" u="none" strike="noStrike" baseline="0" dirty="0">
                <a:solidFill>
                  <a:srgbClr val="000000"/>
                </a:solidFill>
                <a:latin typeface="Times New Roman" panose="02020603050405020304" pitchFamily="18" charset="0"/>
              </a:rPr>
              <a:t>One of the key findings from the project is the identification of top-ranked hotels. "Blossoms Room The Plaza- Free Lunch Or Dinner" emerged as the highest-ranked hotel with a ranking position of 1 and an impressive rating of 9.5. This hotel owns the number one ranking but also has the attractive feature of offering free lunch or dinner, which might be a substantial selling point for potential guests. Ranking close to them is "</a:t>
            </a:r>
            <a:r>
              <a:rPr lang="en-US" sz="1800" b="0" i="0" u="none" strike="noStrike" baseline="0" dirty="0" err="1">
                <a:solidFill>
                  <a:srgbClr val="000000"/>
                </a:solidFill>
                <a:latin typeface="Times New Roman" panose="02020603050405020304" pitchFamily="18" charset="0"/>
              </a:rPr>
              <a:t>FabHotel</a:t>
            </a:r>
            <a:r>
              <a:rPr lang="en-US" sz="1800" b="0" i="0" u="none" strike="noStrike" baseline="0" dirty="0">
                <a:solidFill>
                  <a:srgbClr val="000000"/>
                </a:solidFill>
                <a:latin typeface="Times New Roman" panose="02020603050405020304" pitchFamily="18" charset="0"/>
              </a:rPr>
              <a:t> Prime Srishti Inn - HITECH CITY". Rating 9 and ranking in the position 2. The rating indicates that most guests are fully satisfied with what the hotels offer to them as regards quality service and amenities during their stay, which sets it as first-class accommodation services. </a:t>
            </a:r>
            <a:endParaRPr lang="en-IN"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TextBox 3">
            <a:extLst>
              <a:ext uri="{FF2B5EF4-FFF2-40B4-BE49-F238E27FC236}">
                <a16:creationId xmlns:a16="http://schemas.microsoft.com/office/drawing/2014/main" id="{925A8712-CA18-571F-F8CE-CA77EDBD0519}"/>
              </a:ext>
            </a:extLst>
          </p:cNvPr>
          <p:cNvSpPr txBox="1"/>
          <p:nvPr/>
        </p:nvSpPr>
        <p:spPr>
          <a:xfrm>
            <a:off x="812800" y="1008581"/>
            <a:ext cx="10084279" cy="4524315"/>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[1] S. Aguirre and A. Rodriguez, "Automation in the travel industry: How RPA is transforming business operations," </a:t>
            </a:r>
            <a:r>
              <a:rPr lang="en-US" sz="1800" b="0" i="1" u="none" strike="noStrike" baseline="0" dirty="0">
                <a:solidFill>
                  <a:srgbClr val="000000"/>
                </a:solidFill>
                <a:latin typeface="Times New Roman" panose="02020603050405020304" pitchFamily="18" charset="0"/>
              </a:rPr>
              <a:t>Journal of Business Process Management</a:t>
            </a:r>
            <a:r>
              <a:rPr lang="en-US" sz="1800" b="0" i="0" u="none" strike="noStrike" baseline="0" dirty="0">
                <a:solidFill>
                  <a:srgbClr val="000000"/>
                </a:solidFill>
                <a:latin typeface="Times New Roman" panose="02020603050405020304" pitchFamily="18" charset="0"/>
              </a:rPr>
              <a:t>, vol. 23, no. 3, pp. 345–356, 2017. </a:t>
            </a:r>
          </a:p>
          <a:p>
            <a:r>
              <a:rPr lang="en-US" sz="1800" b="0" i="0" u="none" strike="noStrike" baseline="0" dirty="0">
                <a:solidFill>
                  <a:srgbClr val="000000"/>
                </a:solidFill>
                <a:latin typeface="Times New Roman" panose="02020603050405020304" pitchFamily="18" charset="0"/>
              </a:rPr>
              <a:t>[2] L. P. Willcocks, M. C. </a:t>
            </a:r>
            <a:r>
              <a:rPr lang="en-US" sz="1800" b="0" i="0" u="none" strike="noStrike" baseline="0" dirty="0" err="1">
                <a:solidFill>
                  <a:srgbClr val="000000"/>
                </a:solidFill>
                <a:latin typeface="Times New Roman" panose="02020603050405020304" pitchFamily="18" charset="0"/>
              </a:rPr>
              <a:t>Lacity</a:t>
            </a:r>
            <a:r>
              <a:rPr lang="en-US" sz="1800" b="0" i="0" u="none" strike="noStrike" baseline="0" dirty="0">
                <a:solidFill>
                  <a:srgbClr val="000000"/>
                </a:solidFill>
                <a:latin typeface="Times New Roman" panose="02020603050405020304" pitchFamily="18" charset="0"/>
              </a:rPr>
              <a:t>, and A. Craig, "The IT function and Robotic Process Automation," </a:t>
            </a:r>
            <a:r>
              <a:rPr lang="en-US" sz="1800" b="0" i="1" u="none" strike="noStrike" baseline="0" dirty="0">
                <a:solidFill>
                  <a:srgbClr val="000000"/>
                </a:solidFill>
                <a:latin typeface="Times New Roman" panose="02020603050405020304" pitchFamily="18" charset="0"/>
              </a:rPr>
              <a:t>The Outsourcing Unit Working Research Paper Series</a:t>
            </a:r>
            <a:r>
              <a:rPr lang="en-US" sz="1800" b="0" i="0" u="none" strike="noStrike" baseline="0" dirty="0">
                <a:solidFill>
                  <a:srgbClr val="000000"/>
                </a:solidFill>
                <a:latin typeface="Times New Roman" panose="02020603050405020304" pitchFamily="18" charset="0"/>
              </a:rPr>
              <a:t>, vol. 15, no. 5, pp. 1–25, 2015. </a:t>
            </a:r>
          </a:p>
          <a:p>
            <a:r>
              <a:rPr lang="en-US" sz="1800" b="0" i="0" u="none" strike="noStrike" baseline="0" dirty="0">
                <a:solidFill>
                  <a:srgbClr val="000000"/>
                </a:solidFill>
                <a:latin typeface="Times New Roman" panose="02020603050405020304" pitchFamily="18" charset="0"/>
              </a:rPr>
              <a:t>[3] M. Singh and P. Jain, "Web scraping and API integration: Simplifying data gathering," </a:t>
            </a:r>
            <a:r>
              <a:rPr lang="en-US" sz="1800" b="0" i="1" u="none" strike="noStrike" baseline="0" dirty="0">
                <a:solidFill>
                  <a:srgbClr val="000000"/>
                </a:solidFill>
                <a:latin typeface="Times New Roman" panose="02020603050405020304" pitchFamily="18" charset="0"/>
              </a:rPr>
              <a:t>International Journal of Data Science</a:t>
            </a:r>
            <a:r>
              <a:rPr lang="en-US" sz="1800" b="0" i="0" u="none" strike="noStrike" baseline="0" dirty="0">
                <a:solidFill>
                  <a:srgbClr val="000000"/>
                </a:solidFill>
                <a:latin typeface="Times New Roman" panose="02020603050405020304" pitchFamily="18" charset="0"/>
              </a:rPr>
              <a:t>, vol. 6, no. 2, pp. 45–53, 2018. </a:t>
            </a:r>
          </a:p>
          <a:p>
            <a:r>
              <a:rPr lang="en-US" sz="1800" b="0" i="0" u="none" strike="noStrike" baseline="0" dirty="0">
                <a:solidFill>
                  <a:srgbClr val="000000"/>
                </a:solidFill>
                <a:latin typeface="Times New Roman" panose="02020603050405020304" pitchFamily="18" charset="0"/>
              </a:rPr>
              <a:t>[4] K. Sharma, R. Singh, and P. Jain, "Automating data processing using Python-based tools," </a:t>
            </a:r>
            <a:r>
              <a:rPr lang="en-US" sz="1800" b="0" i="1" u="none" strike="noStrike" baseline="0" dirty="0">
                <a:solidFill>
                  <a:srgbClr val="000000"/>
                </a:solidFill>
                <a:latin typeface="Times New Roman" panose="02020603050405020304" pitchFamily="18" charset="0"/>
              </a:rPr>
              <a:t>International Journal of Computer Applications</a:t>
            </a:r>
            <a:r>
              <a:rPr lang="en-US" sz="1800" b="0" i="0" u="none" strike="noStrike" baseline="0" dirty="0">
                <a:solidFill>
                  <a:srgbClr val="000000"/>
                </a:solidFill>
                <a:latin typeface="Times New Roman" panose="02020603050405020304" pitchFamily="18" charset="0"/>
              </a:rPr>
              <a:t>, vol. 178, no. 32, pp. 12–18, 2019. </a:t>
            </a:r>
          </a:p>
          <a:p>
            <a:r>
              <a:rPr lang="en-US" sz="1800" b="0" i="0" u="none" strike="noStrike" baseline="0" dirty="0">
                <a:solidFill>
                  <a:srgbClr val="000000"/>
                </a:solidFill>
                <a:latin typeface="Times New Roman" panose="02020603050405020304" pitchFamily="18" charset="0"/>
              </a:rPr>
              <a:t>[5] D. Zeng, Z. Lu, and B. Guo, "Real-time data extraction in the hospitality industry using APIs," </a:t>
            </a:r>
            <a:r>
              <a:rPr lang="en-US" sz="1800" b="0" i="1" u="none" strike="noStrike" baseline="0" dirty="0">
                <a:solidFill>
                  <a:srgbClr val="000000"/>
                </a:solidFill>
                <a:latin typeface="Times New Roman" panose="02020603050405020304" pitchFamily="18" charset="0"/>
              </a:rPr>
              <a:t>Tourism Management Perspectives</a:t>
            </a:r>
            <a:r>
              <a:rPr lang="en-US" sz="1800" b="0" i="0" u="none" strike="noStrike" baseline="0" dirty="0">
                <a:solidFill>
                  <a:srgbClr val="000000"/>
                </a:solidFill>
                <a:latin typeface="Times New Roman" panose="02020603050405020304" pitchFamily="18" charset="0"/>
              </a:rPr>
              <a:t>, vol. 38, p. 100821, 2021. </a:t>
            </a:r>
          </a:p>
          <a:p>
            <a:r>
              <a:rPr lang="en-US" sz="1800" b="0" i="0" u="none" strike="noStrike" baseline="0" dirty="0">
                <a:solidFill>
                  <a:srgbClr val="000000"/>
                </a:solidFill>
                <a:latin typeface="Times New Roman" panose="02020603050405020304" pitchFamily="18" charset="0"/>
              </a:rPr>
              <a:t>[6] J. Brock and A. </a:t>
            </a:r>
            <a:r>
              <a:rPr lang="en-US" sz="1800" b="0" i="0" u="none" strike="noStrike" baseline="0" dirty="0" err="1">
                <a:solidFill>
                  <a:srgbClr val="000000"/>
                </a:solidFill>
                <a:latin typeface="Times New Roman" panose="02020603050405020304" pitchFamily="18" charset="0"/>
              </a:rPr>
              <a:t>Markou</a:t>
            </a:r>
            <a:r>
              <a:rPr lang="en-US" sz="1800" b="0" i="0" u="none" strike="noStrike" baseline="0" dirty="0">
                <a:solidFill>
                  <a:srgbClr val="000000"/>
                </a:solidFill>
                <a:latin typeface="Times New Roman" panose="02020603050405020304" pitchFamily="18" charset="0"/>
              </a:rPr>
              <a:t>, "Robotic Process Automation: A disruptive technology," </a:t>
            </a:r>
            <a:r>
              <a:rPr lang="en-US" sz="1800" b="0" i="1" u="none" strike="noStrike" baseline="0" dirty="0">
                <a:solidFill>
                  <a:srgbClr val="000000"/>
                </a:solidFill>
                <a:latin typeface="Times New Roman" panose="02020603050405020304" pitchFamily="18" charset="0"/>
              </a:rPr>
              <a:t>Journal of Business Research</a:t>
            </a:r>
            <a:r>
              <a:rPr lang="en-US" sz="1800" b="0" i="0" u="none" strike="noStrike" baseline="0" dirty="0">
                <a:solidFill>
                  <a:srgbClr val="000000"/>
                </a:solidFill>
                <a:latin typeface="Times New Roman" panose="02020603050405020304" pitchFamily="18" charset="0"/>
              </a:rPr>
              <a:t>, vol. 125, pp. 476–487, 2021. </a:t>
            </a:r>
          </a:p>
          <a:p>
            <a:r>
              <a:rPr lang="en-US" sz="1800" b="0" i="0" u="none" strike="noStrike" baseline="0" dirty="0">
                <a:solidFill>
                  <a:srgbClr val="000000"/>
                </a:solidFill>
                <a:latin typeface="Times New Roman" panose="02020603050405020304" pitchFamily="18" charset="0"/>
              </a:rPr>
              <a:t>[7] A. Gupta and P. R. Saini, "Application of APIs in automating data extraction processes," </a:t>
            </a:r>
            <a:r>
              <a:rPr lang="en-US" sz="1800" b="0" i="1" u="none" strike="noStrike" baseline="0" dirty="0">
                <a:solidFill>
                  <a:srgbClr val="000000"/>
                </a:solidFill>
                <a:latin typeface="Times New Roman" panose="02020603050405020304" pitchFamily="18" charset="0"/>
              </a:rPr>
              <a:t>International Journal of Computer Applications</a:t>
            </a:r>
            <a:r>
              <a:rPr lang="en-US" sz="1800" b="0" i="0" u="none" strike="noStrike" baseline="0" dirty="0">
                <a:solidFill>
                  <a:srgbClr val="000000"/>
                </a:solidFill>
                <a:latin typeface="Times New Roman" panose="02020603050405020304" pitchFamily="18" charset="0"/>
              </a:rPr>
              <a:t>, vol. 182, no. 22, pp. 20–25, 2020. </a:t>
            </a:r>
          </a:p>
          <a:p>
            <a:r>
              <a:rPr lang="en-US" sz="1800" b="0" i="0" u="none" strike="noStrike" baseline="0" dirty="0">
                <a:solidFill>
                  <a:srgbClr val="000000"/>
                </a:solidFill>
                <a:latin typeface="Times New Roman" panose="02020603050405020304" pitchFamily="18" charset="0"/>
              </a:rPr>
              <a:t>[8] R. K. Jain, "The role of Python in modern automation systems," </a:t>
            </a:r>
            <a:r>
              <a:rPr lang="en-US" sz="1800" b="0" i="1" u="none" strike="noStrike" baseline="0" dirty="0">
                <a:solidFill>
                  <a:srgbClr val="000000"/>
                </a:solidFill>
                <a:latin typeface="Times New Roman" panose="02020603050405020304" pitchFamily="18" charset="0"/>
              </a:rPr>
              <a:t>IEEE International Conference on Automation Science and Engineering</a:t>
            </a:r>
            <a:r>
              <a:rPr lang="en-US" sz="1800" b="0" i="0" u="none" strike="noStrike" baseline="0" dirty="0">
                <a:solidFill>
                  <a:srgbClr val="000000"/>
                </a:solidFill>
                <a:latin typeface="Times New Roman" panose="02020603050405020304" pitchFamily="18" charset="0"/>
              </a:rPr>
              <a:t>, pp. 112–118, 2018. </a:t>
            </a:r>
            <a:endParaRPr lang="en-IN"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DFC49E28-C627-F870-ACA9-2A80E7DB7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008" y="1013356"/>
            <a:ext cx="7215417" cy="5316411"/>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TextBox 2">
            <a:extLst>
              <a:ext uri="{FF2B5EF4-FFF2-40B4-BE49-F238E27FC236}">
                <a16:creationId xmlns:a16="http://schemas.microsoft.com/office/drawing/2014/main" id="{52156739-82F0-DE9C-BBC2-D89237606219}"/>
              </a:ext>
            </a:extLst>
          </p:cNvPr>
          <p:cNvSpPr txBox="1"/>
          <p:nvPr/>
        </p:nvSpPr>
        <p:spPr>
          <a:xfrm>
            <a:off x="132347" y="998767"/>
            <a:ext cx="11899231" cy="544373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This project, "Google Search Using RPA," explains the inefficiencies and challenges involved in manually extracting structured data from Google searches. Traditional search processes require a lot of manual effort, which is prone to errors and time consumption, especially in large-scale data. RPA, combined with APIs, automates the workflow, ensuring accurate and efficient data collection. The system focuses on retrieving hotel details, such as names, ratings, and descriptions, using Booking.com API. The project integrates RPA to handle user queries dynamically and output data into a structured Excel format. </a:t>
            </a:r>
          </a:p>
          <a:p>
            <a:pPr marL="342900" indent="-342900" algn="just">
              <a:lnSpc>
                <a:spcPct val="150000"/>
              </a:lnSpc>
              <a:buFont typeface="Arial" panose="020B0604020202020204" pitchFamily="34" charset="0"/>
              <a:buChar char="•"/>
            </a:pPr>
            <a:endParaRPr lang="en-US" dirty="0">
              <a:solidFill>
                <a:srgbClr val="000000"/>
              </a:solidFill>
              <a:latin typeface="Times New Roman" panose="02020603050405020304" pitchFamily="18" charset="0"/>
              <a:ea typeface="Cambria" panose="02040503050406030204" pitchFamily="18" charset="0"/>
            </a:endParaRPr>
          </a:p>
          <a:p>
            <a:pPr marL="342900" indent="-342900" algn="just">
              <a:lnSpc>
                <a:spcPct val="150000"/>
              </a:lnSpc>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Application Programming Interfacing (APIs) play a transformative part in improving the way information is collected, prepared, and utilized in different businesses. Within the travel and neighborliness segment, APIs have ended up vital for computerizing information recovery forms, giving organized, real-time get to important data such as points of interest, costs, accessibility, and audits. By bridging frameworks and stages, APIs empower businesses, designers, and analysts to streamline their operations and center on conveying esteem, APIs serve as middle people that permit computer program applications to be associated with databases or administrations. </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AED0F39D-8E11-8AA9-19DB-66A95AC9B554}"/>
              </a:ext>
            </a:extLst>
          </p:cNvPr>
          <p:cNvSpPr txBox="1"/>
          <p:nvPr/>
        </p:nvSpPr>
        <p:spPr>
          <a:xfrm>
            <a:off x="781170" y="867497"/>
            <a:ext cx="10731260" cy="5123006"/>
          </a:xfrm>
          <a:prstGeom prst="rect">
            <a:avLst/>
          </a:prstGeom>
          <a:noFill/>
        </p:spPr>
        <p:txBody>
          <a:bodyPr wrap="square" rtlCol="0">
            <a:spAutoFit/>
          </a:bodyPr>
          <a:lstStyle/>
          <a:p>
            <a:pPr>
              <a:lnSpc>
                <a:spcPct val="150000"/>
              </a:lnSpc>
            </a:pPr>
            <a:r>
              <a:rPr lang="en-IN" sz="2000" b="1" i="0" u="none" strike="noStrike" baseline="0" dirty="0">
                <a:solidFill>
                  <a:srgbClr val="000000"/>
                </a:solidFill>
                <a:latin typeface="Times New Roman" panose="02020603050405020304" pitchFamily="18" charset="0"/>
                <a:cs typeface="Times New Roman" panose="02020603050405020304" pitchFamily="18" charset="0"/>
              </a:rPr>
              <a:t>Existing Solutions:</a:t>
            </a:r>
          </a:p>
          <a:p>
            <a:pPr algn="just">
              <a:lnSpc>
                <a:spcPct val="150000"/>
              </a:lnSpc>
            </a:pPr>
            <a:r>
              <a:rPr lang="en-US" sz="1800" b="0" i="0" u="none" strike="noStrike" baseline="0" dirty="0">
                <a:solidFill>
                  <a:srgbClr val="000000"/>
                </a:solidFill>
                <a:latin typeface="Times New Roman" panose="02020603050405020304" pitchFamily="18" charset="0"/>
              </a:rPr>
              <a:t>Manual data extraction uses human effort to browse through the search results to identify information of relevance and copy it into a usable format. This approach has the advantage of accuracy at specific points; however, it is profoundly time-consuming and inefficient especially when the data is considerable in volume. Furthermore, humans are wired to make errors and also replicate information differently, which will impact the validity of the collected data. </a:t>
            </a:r>
            <a:endParaRPr lang="en-IN" sz="1800" b="0" i="0" u="none" strike="noStrike" baseline="0" dirty="0">
              <a:solidFill>
                <a:srgbClr val="000000"/>
              </a:solidFill>
            </a:endParaRPr>
          </a:p>
          <a:p>
            <a:pPr>
              <a:lnSpc>
                <a:spcPct val="150000"/>
              </a:lnSpc>
            </a:pPr>
            <a:r>
              <a:rPr lang="en-IN" sz="2000" b="1" i="0" u="none" strike="noStrike" baseline="0" dirty="0">
                <a:solidFill>
                  <a:srgbClr val="000000"/>
                </a:solidFill>
                <a:latin typeface="Times New Roman" panose="02020603050405020304" pitchFamily="18" charset="0"/>
                <a:cs typeface="Times New Roman" panose="02020603050405020304" pitchFamily="18" charset="0"/>
              </a:rPr>
              <a:t>Basic Web Scraping:</a:t>
            </a:r>
          </a:p>
          <a:p>
            <a:pPr algn="just">
              <a:lnSpc>
                <a:spcPct val="150000"/>
              </a:lnSpc>
            </a:pPr>
            <a:r>
              <a:rPr lang="en-US" sz="1800" b="0" i="0" u="none" strike="noStrike" baseline="0" dirty="0">
                <a:solidFill>
                  <a:srgbClr val="000000"/>
                </a:solidFill>
                <a:latin typeface="Times New Roman" panose="02020603050405020304" pitchFamily="18" charset="0"/>
              </a:rPr>
              <a:t>Web scraping can be done automatically with the aid of Beautiful Soup and Selenium. There are many benefits in using the two tools that have been implemented for years in web scraping tasks because they have simplicity and versatility. However, there are difficulties that come along with modern or dynamic websites. Most web pages employ JavaScript for dynamic loading of content, which makes it hard to access the desired information through basic web scraping tools. </a:t>
            </a:r>
            <a:endParaRPr lang="en-IN"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245EA-49A1-B98C-56DD-E9F7B94E048F}"/>
              </a:ext>
            </a:extLst>
          </p:cNvPr>
          <p:cNvSpPr txBox="1"/>
          <p:nvPr/>
        </p:nvSpPr>
        <p:spPr>
          <a:xfrm>
            <a:off x="782053" y="282258"/>
            <a:ext cx="7519737" cy="523220"/>
          </a:xfrm>
          <a:prstGeom prst="rect">
            <a:avLst/>
          </a:prstGeom>
          <a:noFill/>
        </p:spPr>
        <p:txBody>
          <a:bodyPr wrap="square" rtlCol="0">
            <a:spAutoFit/>
          </a:bodyPr>
          <a:lstStyle/>
          <a:p>
            <a:r>
              <a:rPr lang="en-GB" sz="2800" b="1" dirty="0">
                <a:solidFill>
                  <a:schemeClr val="tx2">
                    <a:lumMod val="75000"/>
                  </a:schemeClr>
                </a:solidFill>
                <a:latin typeface="Times New Roman" panose="02020603050405020304" pitchFamily="18" charset="0"/>
                <a:cs typeface="Times New Roman" panose="02020603050405020304" pitchFamily="18" charset="0"/>
              </a:rPr>
              <a:t>Literature Review</a:t>
            </a:r>
            <a:endParaRPr lang="en-IN" sz="28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9DBD5F-2E38-984D-D917-05E5D2B6B472}"/>
              </a:ext>
            </a:extLst>
          </p:cNvPr>
          <p:cNvSpPr txBox="1"/>
          <p:nvPr/>
        </p:nvSpPr>
        <p:spPr>
          <a:xfrm>
            <a:off x="240633" y="1191126"/>
            <a:ext cx="11827042" cy="5123006"/>
          </a:xfrm>
          <a:prstGeom prst="rect">
            <a:avLst/>
          </a:prstGeom>
          <a:noFill/>
        </p:spPr>
        <p:txBody>
          <a:bodyPr wrap="square" rtlCol="0">
            <a:spAutoFit/>
          </a:bodyPr>
          <a:lstStyle/>
          <a:p>
            <a:pPr>
              <a:lnSpc>
                <a:spcPct val="150000"/>
              </a:lnSpc>
            </a:pPr>
            <a:r>
              <a:rPr lang="en-IN" sz="2000" b="1" i="0" u="none" strike="noStrike" baseline="0" dirty="0">
                <a:solidFill>
                  <a:srgbClr val="000000"/>
                </a:solidFill>
                <a:latin typeface="Times New Roman" panose="02020603050405020304" pitchFamily="18" charset="0"/>
              </a:rPr>
              <a:t>Problems Facing Current Approaches </a:t>
            </a:r>
          </a:p>
          <a:p>
            <a:pPr algn="just">
              <a:lnSpc>
                <a:spcPct val="150000"/>
              </a:lnSpc>
            </a:pPr>
            <a:r>
              <a:rPr lang="en-US" sz="1800" b="0" i="0" u="none" strike="noStrike" baseline="0" dirty="0">
                <a:solidFill>
                  <a:srgbClr val="000000"/>
                </a:solidFill>
                <a:latin typeface="Times New Roman" panose="02020603050405020304" pitchFamily="18" charset="0"/>
              </a:rPr>
              <a:t>the main problem is that the data retrieved is in unstructured form. Search results are not in a format that is easily usable, and therefore often need further cleaning and</a:t>
            </a:r>
            <a:r>
              <a:rPr lang="en-US" sz="1800" b="0" i="0" u="none" strike="noStrike" baseline="0" dirty="0">
                <a:latin typeface="Times New Roman" panose="02020603050405020304" pitchFamily="18" charset="0"/>
              </a:rPr>
              <a:t> processing to be useful for analysis or application. Another challenge is dynamic content, where the reliance on JavaScript to render data makes scraping more difficult. Tools need to be able to execute JavaScript or navigate DOM structures dynamically </a:t>
            </a:r>
            <a:endParaRPr lang="en-US" sz="1800" b="1" i="0" u="none" strike="noStrike" baseline="0" dirty="0">
              <a:solidFill>
                <a:srgbClr val="000000"/>
              </a:solidFill>
              <a:latin typeface="Times New Roman" panose="02020603050405020304" pitchFamily="18" charset="0"/>
            </a:endParaRPr>
          </a:p>
          <a:p>
            <a:pPr>
              <a:lnSpc>
                <a:spcPct val="150000"/>
              </a:lnSpc>
            </a:pPr>
            <a:r>
              <a:rPr lang="en-US" sz="2000" b="1" i="0" u="none" strike="noStrike" baseline="0" dirty="0">
                <a:solidFill>
                  <a:srgbClr val="000000"/>
                </a:solidFill>
                <a:latin typeface="Times New Roman" panose="02020603050405020304" pitchFamily="18" charset="0"/>
              </a:rPr>
              <a:t>Improvements in RPA and APIs </a:t>
            </a:r>
          </a:p>
          <a:p>
            <a:pPr algn="just">
              <a:lnSpc>
                <a:spcPct val="150000"/>
              </a:lnSpc>
            </a:pPr>
            <a:r>
              <a:rPr lang="en-US" sz="1800" b="0" i="0" u="none" strike="noStrike" baseline="0" dirty="0">
                <a:solidFill>
                  <a:srgbClr val="000000"/>
                </a:solidFill>
                <a:latin typeface="Times New Roman" panose="02020603050405020304" pitchFamily="18" charset="0"/>
              </a:rPr>
              <a:t>RPA is a strong alternative to normal scraping methods because it imitates human activities. In contrast with most scraping tools, with RPA, solutions interact with web pages in a manner similar to that of humans, clicking buttons, filling out forms, and downloading visible data. This method allows for higher precision and also cuts down on the chance of getting blocked on websites, another reliable source of structured access to data is through APIs such as Rapid API. APIs give developers the capability to fetch particular information directly from the service provider, eliminating the need to parse HTML or handle complex website structures. This would eliminate issues such as dynamic content and captchas. </a:t>
            </a:r>
            <a:endParaRPr lang="en-IN" dirty="0"/>
          </a:p>
        </p:txBody>
      </p:sp>
    </p:spTree>
    <p:extLst>
      <p:ext uri="{BB962C8B-B14F-4D97-AF65-F5344CB8AC3E}">
        <p14:creationId xmlns:p14="http://schemas.microsoft.com/office/powerpoint/2010/main" val="246023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3" name="TextBox 2">
            <a:extLst>
              <a:ext uri="{FF2B5EF4-FFF2-40B4-BE49-F238E27FC236}">
                <a16:creationId xmlns:a16="http://schemas.microsoft.com/office/drawing/2014/main" id="{0AA121D3-58F9-8899-7982-7955379325F3}"/>
              </a:ext>
            </a:extLst>
          </p:cNvPr>
          <p:cNvSpPr txBox="1"/>
          <p:nvPr/>
        </p:nvSpPr>
        <p:spPr>
          <a:xfrm>
            <a:off x="180474" y="810191"/>
            <a:ext cx="12011525" cy="6047809"/>
          </a:xfrm>
          <a:prstGeom prst="rect">
            <a:avLst/>
          </a:prstGeom>
          <a:noFill/>
        </p:spPr>
        <p:txBody>
          <a:bodyPr wrap="square" rtlCol="0">
            <a:spAutoFit/>
          </a:bodyPr>
          <a:lstStyle/>
          <a:p>
            <a:pPr>
              <a:lnSpc>
                <a:spcPct val="150000"/>
              </a:lnSpc>
            </a:pPr>
            <a:r>
              <a:rPr lang="en-IN" sz="2000" b="1" i="0" u="none" strike="noStrike" baseline="0" dirty="0">
                <a:solidFill>
                  <a:srgbClr val="000000"/>
                </a:solidFill>
                <a:latin typeface="Times New Roman" panose="02020603050405020304" pitchFamily="18" charset="0"/>
                <a:cs typeface="Times New Roman" panose="02020603050405020304" pitchFamily="18" charset="0"/>
              </a:rPr>
              <a:t>1. Data Collection Automation: </a:t>
            </a:r>
            <a:r>
              <a:rPr lang="en-US" dirty="0">
                <a:solidFill>
                  <a:srgbClr val="000000"/>
                </a:solidFill>
                <a:latin typeface="Times New Roman" panose="02020603050405020304" pitchFamily="18" charset="0"/>
                <a:cs typeface="Times New Roman" panose="02020603050405020304" pitchFamily="18" charset="0"/>
              </a:rPr>
              <a:t>A</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utomate the process of data collection </a:t>
            </a:r>
            <a:endParaRPr lang="en-US" sz="2000" b="1" dirty="0">
              <a:latin typeface="Times New Roman" panose="02020603050405020304" pitchFamily="18" charset="0"/>
              <a:ea typeface="Cambria" panose="020405030504060302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ea typeface="Cambria" panose="02040503050406030204" pitchFamily="18" charset="0"/>
                <a:cs typeface="Times New Roman" panose="02020603050405020304" pitchFamily="18" charset="0"/>
              </a:rPr>
              <a:t>2.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Ensure Data Accuracy and Relevance:</a:t>
            </a:r>
          </a:p>
          <a:p>
            <a:pPr marL="800100" lvl="1" indent="-342900">
              <a:lnSpc>
                <a:spcPct val="150000"/>
              </a:lnSpc>
              <a:buFont typeface="Arial" panose="020B0604020202020204" pitchFamily="34" charset="0"/>
              <a:buChar char="•"/>
            </a:pPr>
            <a:r>
              <a:rPr lang="en-IN" b="0" i="0" u="none" strike="noStrike" baseline="0" dirty="0">
                <a:solidFill>
                  <a:srgbClr val="000000"/>
                </a:solidFill>
                <a:latin typeface="Times New Roman" panose="02020603050405020304" pitchFamily="18" charset="0"/>
                <a:cs typeface="Times New Roman" panose="02020603050405020304" pitchFamily="18" charset="0"/>
              </a:rPr>
              <a:t>Remove duplicates</a:t>
            </a:r>
          </a:p>
          <a:p>
            <a:pPr marL="800100" lvl="1" indent="-342900">
              <a:lnSpc>
                <a:spcPct val="150000"/>
              </a:lnSpc>
              <a:buFont typeface="Arial" panose="020B0604020202020204" pitchFamily="34" charset="0"/>
              <a:buChar char="•"/>
            </a:pPr>
            <a:r>
              <a:rPr lang="en-IN" b="0" i="0" u="none" strike="noStrike" baseline="0" dirty="0">
                <a:solidFill>
                  <a:srgbClr val="000000"/>
                </a:solidFill>
                <a:latin typeface="Times New Roman" panose="02020603050405020304" pitchFamily="18" charset="0"/>
                <a:cs typeface="Times New Roman" panose="02020603050405020304" pitchFamily="18" charset="0"/>
              </a:rPr>
              <a:t>Relevance</a:t>
            </a:r>
          </a:p>
          <a:p>
            <a:pPr marL="800100" lvl="1" indent="-342900">
              <a:lnSpc>
                <a:spcPct val="150000"/>
              </a:lnSpc>
              <a:buFont typeface="Arial" panose="020B0604020202020204" pitchFamily="34" charset="0"/>
              <a:buChar char="•"/>
            </a:pPr>
            <a:r>
              <a:rPr lang="en-IN" b="0" i="0" u="none" strike="noStrike" baseline="0" dirty="0">
                <a:solidFill>
                  <a:srgbClr val="000000"/>
                </a:solidFill>
                <a:latin typeface="Times New Roman" panose="02020603050405020304" pitchFamily="18" charset="0"/>
                <a:cs typeface="Times New Roman" panose="02020603050405020304" pitchFamily="18" charset="0"/>
              </a:rPr>
              <a:t>Data validation</a:t>
            </a:r>
          </a:p>
          <a:p>
            <a:pPr>
              <a:lnSpc>
                <a:spcPct val="150000"/>
              </a:lnSpc>
            </a:pPr>
            <a:r>
              <a:rPr lang="en-US" sz="2000" b="1" dirty="0">
                <a:latin typeface="Times New Roman" panose="02020603050405020304" pitchFamily="18" charset="0"/>
                <a:ea typeface="Cambria" panose="02040503050406030204" pitchFamily="18" charset="0"/>
                <a:cs typeface="Times New Roman" panose="02020603050405020304" pitchFamily="18" charset="0"/>
              </a:rPr>
              <a:t>3.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Export Data into a Structured Format: </a:t>
            </a:r>
          </a:p>
          <a:p>
            <a:pPr>
              <a:lnSpc>
                <a:spcPct val="15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Ensuring the extracted data is exported into one widely used format: an Excel sheet or a CSV file </a:t>
            </a:r>
            <a:endParaRPr lang="en-US" sz="2000" b="1" dirty="0">
              <a:latin typeface="Times New Roman" panose="02020603050405020304" pitchFamily="18" charset="0"/>
              <a:ea typeface="Cambria" panose="020405030504060302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ea typeface="Cambria" panose="02040503050406030204" pitchFamily="18" charset="0"/>
                <a:cs typeface="Times New Roman" panose="02020603050405020304" pitchFamily="18" charset="0"/>
              </a:rPr>
              <a:t>4.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Integrate APIs for Enhanced Functionality: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Rapid API or Google Places API. APIs that are integrated, such as Rapid API and Google Places API.</a:t>
            </a:r>
            <a:endParaRPr lang="en-US" sz="1800" b="1" i="0" u="none" strike="noStrike" baseline="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ea typeface="Cambria" panose="02040503050406030204" pitchFamily="18" charset="0"/>
                <a:cs typeface="Times New Roman" panose="02020603050405020304" pitchFamily="18" charset="0"/>
              </a:rPr>
              <a:t>5. </a:t>
            </a:r>
            <a:r>
              <a:rPr lang="en-IN" sz="2000" b="1" i="0" u="none" strike="noStrike" baseline="0" dirty="0">
                <a:solidFill>
                  <a:srgbClr val="000000"/>
                </a:solidFill>
                <a:latin typeface="Times New Roman" panose="02020603050405020304" pitchFamily="18" charset="0"/>
                <a:cs typeface="Times New Roman" panose="02020603050405020304" pitchFamily="18" charset="0"/>
              </a:rPr>
              <a:t>Enhanced User Experience: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Minimum number of steps needed to retrieve the data so the user can find the information required with minimal effort. </a:t>
            </a:r>
            <a:endParaRPr lang="en-US" sz="2000" b="1" dirty="0">
              <a:latin typeface="Times New Roman" panose="02020603050405020304" pitchFamily="18" charset="0"/>
              <a:ea typeface="Cambria" panose="020405030504060302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ea typeface="Cambria" panose="02040503050406030204" pitchFamily="18" charset="0"/>
                <a:cs typeface="Times New Roman" panose="02020603050405020304" pitchFamily="18" charset="0"/>
              </a:rPr>
              <a:t>6. </a:t>
            </a:r>
            <a:r>
              <a:rPr lang="en-IN" sz="2000" b="1" i="0" u="none" strike="noStrike" baseline="0" dirty="0">
                <a:solidFill>
                  <a:srgbClr val="000000"/>
                </a:solidFill>
                <a:latin typeface="Times New Roman" panose="02020603050405020304" pitchFamily="18" charset="0"/>
                <a:cs typeface="Times New Roman" panose="02020603050405020304" pitchFamily="18" charset="0"/>
              </a:rPr>
              <a:t>Demonstrate Scalability: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Scalability refers to the ability of a system to process large volumes of data and to support different types of queries in various domains. </a:t>
            </a:r>
            <a:endParaRPr lang="en-IN" sz="2000" b="1" dirty="0">
              <a:latin typeface="Times New Roman" panose="02020603050405020304" pitchFamily="18" charset="0"/>
              <a:ea typeface="Cambria" panose="02040503050406030204" pitchFamily="18" charset="0"/>
              <a:cs typeface="Times New Roman" panose="020206030504050203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 Drawback</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18CBA3-92DB-DA22-AE23-926E8A7870C6}"/>
              </a:ext>
            </a:extLst>
          </p:cNvPr>
          <p:cNvSpPr txBox="1"/>
          <p:nvPr/>
        </p:nvSpPr>
        <p:spPr>
          <a:xfrm>
            <a:off x="735163" y="1235853"/>
            <a:ext cx="10522309" cy="3600986"/>
          </a:xfrm>
          <a:prstGeom prst="rect">
            <a:avLst/>
          </a:prstGeom>
          <a:noFill/>
        </p:spPr>
        <p:txBody>
          <a:bodyPr wrap="square" rtlCol="0">
            <a:spAutoFit/>
          </a:bodyPr>
          <a:lstStyle/>
          <a:p>
            <a:pPr marL="342900" indent="-342900" algn="just">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Lack of Structured Output </a:t>
            </a:r>
          </a:p>
          <a:p>
            <a:pPr marL="342900" indent="-342900" algn="just">
              <a:lnSpc>
                <a:spcPct val="150000"/>
              </a:lnSpc>
              <a:buFont typeface="+mj-lt"/>
              <a:buAutoNum type="arabicPeriod"/>
            </a:pPr>
            <a:r>
              <a:rPr lang="en-US" sz="2000" i="0" u="none" strike="noStrike" baseline="0" dirty="0">
                <a:solidFill>
                  <a:srgbClr val="000000"/>
                </a:solidFill>
                <a:latin typeface="Times New Roman" panose="02020603050405020304" pitchFamily="18" charset="0"/>
                <a:cs typeface="Times New Roman" panose="02020603050405020304" pitchFamily="18" charset="0"/>
              </a:rPr>
              <a:t>Problems with Dynamic and JavaScript-Driven Content </a:t>
            </a:r>
            <a:endParaRPr lang="en-I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2000" i="0" u="none" strike="noStrike" baseline="0" dirty="0">
                <a:solidFill>
                  <a:srgbClr val="000000"/>
                </a:solidFill>
                <a:latin typeface="Times New Roman" panose="02020603050405020304" pitchFamily="18" charset="0"/>
                <a:cs typeface="Times New Roman" panose="02020603050405020304" pitchFamily="18" charset="0"/>
              </a:rPr>
              <a:t>Rate Limits and Anti-Bot Mechanisms </a:t>
            </a:r>
            <a:endParaRPr lang="en-IN" sz="200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Data Relevance and Filtering </a:t>
            </a:r>
            <a:endParaRPr lang="en-I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Limited Integration with APIs </a:t>
            </a:r>
          </a:p>
          <a:p>
            <a:pPr marL="342900" indent="-342900" algn="just">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Scalability and Domain-Specific Applications </a:t>
            </a:r>
            <a:endParaRPr lang="en-I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Ethical and Legal Concerns </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6" name="TextBox 5">
            <a:extLst>
              <a:ext uri="{FF2B5EF4-FFF2-40B4-BE49-F238E27FC236}">
                <a16:creationId xmlns:a16="http://schemas.microsoft.com/office/drawing/2014/main" id="{F7988A56-9A55-1A52-FD7E-366A40B33BD6}"/>
              </a:ext>
            </a:extLst>
          </p:cNvPr>
          <p:cNvSpPr txBox="1"/>
          <p:nvPr/>
        </p:nvSpPr>
        <p:spPr>
          <a:xfrm>
            <a:off x="812800" y="996657"/>
            <a:ext cx="11221049" cy="5115311"/>
          </a:xfrm>
          <a:prstGeom prst="rect">
            <a:avLst/>
          </a:prstGeom>
          <a:noFill/>
        </p:spPr>
        <p:txBody>
          <a:bodyPr wrap="square" rtlCol="0">
            <a:spAutoFit/>
          </a:bodyPr>
          <a:lstStyle/>
          <a:p>
            <a:pPr marL="342900" indent="-342900">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Requirement Analysis </a:t>
            </a:r>
          </a:p>
          <a:p>
            <a:pPr marL="342900" indent="-342900">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Data Collection </a:t>
            </a:r>
            <a:r>
              <a:rPr lang="en-IN" sz="20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	</a:t>
            </a:r>
            <a:endParaRPr lang="en-IN" sz="2000" i="0" u="none" strike="noStrike" baseline="0" dirty="0">
              <a:solidFill>
                <a:srgbClr val="000000"/>
              </a:solidFill>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000" i="0" u="none" strike="noStrike" baseline="0" dirty="0">
                <a:solidFill>
                  <a:srgbClr val="000000"/>
                </a:solidFill>
                <a:latin typeface="Times New Roman" panose="02020603050405020304" pitchFamily="18" charset="0"/>
                <a:cs typeface="Times New Roman" panose="02020603050405020304" pitchFamily="18" charset="0"/>
              </a:rPr>
              <a:t>Robotic Process Automation (RPA) </a:t>
            </a:r>
          </a:p>
          <a:p>
            <a:pPr marL="800100" lvl="1" indent="-342900">
              <a:lnSpc>
                <a:spcPct val="150000"/>
              </a:lnSpc>
              <a:buFont typeface="Arial" panose="020B0604020202020204" pitchFamily="34" charset="0"/>
              <a:buChar char="•"/>
            </a:pPr>
            <a:r>
              <a:rPr lang="en-IN" sz="2000" i="0" u="none" strike="noStrike" baseline="0" dirty="0">
                <a:solidFill>
                  <a:srgbClr val="000000"/>
                </a:solidFill>
                <a:latin typeface="Times New Roman" panose="02020603050405020304" pitchFamily="18" charset="0"/>
                <a:cs typeface="Times New Roman" panose="02020603050405020304" pitchFamily="18" charset="0"/>
              </a:rPr>
              <a:t>Integration with APIs</a:t>
            </a:r>
          </a:p>
          <a:p>
            <a:pPr marL="800100" lvl="1" indent="-342900">
              <a:lnSpc>
                <a:spcPct val="150000"/>
              </a:lnSpc>
              <a:buFont typeface="Arial" panose="020B0604020202020204" pitchFamily="34" charset="0"/>
              <a:buChar char="•"/>
            </a:pPr>
            <a:r>
              <a:rPr lang="en-IN" sz="2000" i="0" u="none" strike="noStrike" baseline="0" dirty="0">
                <a:solidFill>
                  <a:srgbClr val="000000"/>
                </a:solidFill>
                <a:latin typeface="Times New Roman" panose="02020603050405020304" pitchFamily="18" charset="0"/>
                <a:cs typeface="Times New Roman" panose="02020603050405020304" pitchFamily="18" charset="0"/>
              </a:rPr>
              <a:t>Web Scraping</a:t>
            </a:r>
          </a:p>
          <a:p>
            <a:pPr marL="342900" indent="-342900">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Data Cleaning and Filtering </a:t>
            </a:r>
            <a:endParaRPr lang="en-IN"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Data Organization </a:t>
            </a:r>
          </a:p>
          <a:p>
            <a:pPr marL="342900" indent="-342900">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Ethical and Legal Compliance </a:t>
            </a:r>
            <a:endParaRPr lang="en-IN"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Testing and Validation </a:t>
            </a:r>
          </a:p>
          <a:p>
            <a:pPr marL="342900" indent="-342900">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UI Development </a:t>
            </a:r>
            <a:endParaRPr lang="en-IN"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2000" i="0" u="none" strike="noStrike" baseline="0" dirty="0">
                <a:solidFill>
                  <a:srgbClr val="000000"/>
                </a:solidFill>
                <a:latin typeface="Times New Roman" panose="02020603050405020304" pitchFamily="18" charset="0"/>
                <a:cs typeface="Times New Roman" panose="02020603050405020304" pitchFamily="18" charset="0"/>
              </a:rPr>
              <a:t>Deployment </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EB64B5-B186-5CF3-8B54-666E961740E1}"/>
              </a:ext>
            </a:extLst>
          </p:cNvPr>
          <p:cNvSpPr>
            <a:spLocks noGrp="1"/>
          </p:cNvSpPr>
          <p:nvPr>
            <p:ph type="title"/>
          </p:nvPr>
        </p:nvSpPr>
        <p:spPr/>
        <p:txBody>
          <a:bodyPr/>
          <a:lstStyle/>
          <a:p>
            <a:r>
              <a:rPr lang="en-US" dirty="0"/>
              <a:t>Architecture</a:t>
            </a:r>
            <a:endParaRPr lang="en-IN" dirty="0"/>
          </a:p>
        </p:txBody>
      </p:sp>
      <p:pic>
        <p:nvPicPr>
          <p:cNvPr id="8" name="Picture 7">
            <a:extLst>
              <a:ext uri="{FF2B5EF4-FFF2-40B4-BE49-F238E27FC236}">
                <a16:creationId xmlns:a16="http://schemas.microsoft.com/office/drawing/2014/main" id="{F368DDDE-A987-3CFC-8D5B-BD3E1DF92A03}"/>
              </a:ext>
            </a:extLst>
          </p:cNvPr>
          <p:cNvPicPr>
            <a:picLocks noChangeAspect="1"/>
          </p:cNvPicPr>
          <p:nvPr/>
        </p:nvPicPr>
        <p:blipFill>
          <a:blip r:embed="rId2"/>
          <a:stretch>
            <a:fillRect/>
          </a:stretch>
        </p:blipFill>
        <p:spPr>
          <a:xfrm>
            <a:off x="1672389" y="1080346"/>
            <a:ext cx="8482264" cy="5664964"/>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TextBox 2">
            <a:extLst>
              <a:ext uri="{FF2B5EF4-FFF2-40B4-BE49-F238E27FC236}">
                <a16:creationId xmlns:a16="http://schemas.microsoft.com/office/drawing/2014/main" id="{29B50879-AAA1-FF56-DD73-84482C40901B}"/>
              </a:ext>
            </a:extLst>
          </p:cNvPr>
          <p:cNvSpPr txBox="1"/>
          <p:nvPr/>
        </p:nvSpPr>
        <p:spPr>
          <a:xfrm>
            <a:off x="930442" y="1283368"/>
            <a:ext cx="9031705" cy="5008038"/>
          </a:xfrm>
          <a:prstGeom prst="rect">
            <a:avLst/>
          </a:prstGeom>
          <a:noFill/>
        </p:spPr>
        <p:txBody>
          <a:bodyPr wrap="square" rtlCol="0">
            <a:spAutoFit/>
          </a:bodyPr>
          <a:lstStyle/>
          <a:p>
            <a:pPr marL="342900" lvl="0" indent="-342900" algn="just">
              <a:lnSpc>
                <a:spcPct val="150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User Input: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User provides a search query via a simple UI or input field in the RPA process.</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RPA bot triggers a Google search with the given query.</a:t>
            </a:r>
          </a:p>
          <a:p>
            <a:pPr marL="342900" lvl="0" indent="-342900" algn="just">
              <a:lnSpc>
                <a:spcPct val="150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Web Scraping/Extraction</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RPA bot navigates to Google and scrapes the first page of search results.</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For each result, the bot extracts the Title, URL, and Snippet/Description.</a:t>
            </a:r>
          </a:p>
          <a:p>
            <a:pPr marL="342900" lvl="0" indent="-342900" algn="just">
              <a:lnSpc>
                <a:spcPct val="150000"/>
              </a:lnSpc>
              <a:spcAft>
                <a:spcPts val="800"/>
              </a:spcAft>
              <a:buFont typeface="+mj-lt"/>
              <a:buAutoNum type="arabicPeriod"/>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Pagination Handling:</a:t>
            </a:r>
          </a:p>
          <a:p>
            <a:pPr marL="742950" lvl="1" indent="-285750" algn="just">
              <a:lnSpc>
                <a:spcPct val="150000"/>
              </a:lnSpc>
              <a:spcAft>
                <a:spcPts val="800"/>
              </a:spcAft>
              <a:buSzPts val="1000"/>
              <a:buFont typeface="Courier New" panose="02070309020205020404" pitchFamily="49" charset="0"/>
              <a:buChar char="o"/>
              <a:tabLst>
                <a:tab pos="9144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RPA can handle multiple pages of results by identifying and navigating to the "Next" button on Google Search and scraping data until the required number of pages is reached or the search limit is defined.</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235</TotalTime>
  <Words>1843</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Courier New</vt:lpstr>
      <vt:lpstr>Times New Roman</vt:lpstr>
      <vt:lpstr>Verdana</vt:lpstr>
      <vt:lpstr>Bioinformatics</vt:lpstr>
      <vt:lpstr>Google Search Using RPA</vt:lpstr>
      <vt:lpstr>Introduction</vt:lpstr>
      <vt:lpstr>Literature Review</vt:lpstr>
      <vt:lpstr>PowerPoint Presentation</vt:lpstr>
      <vt:lpstr>Objectives</vt:lpstr>
      <vt:lpstr>Existing method Drawback</vt:lpstr>
      <vt:lpstr>Proposed Method</vt:lpstr>
      <vt:lpstr>Architecture</vt:lpstr>
      <vt:lpstr>Methodology</vt:lpstr>
      <vt:lpstr>PowerPoint Presentation</vt:lpstr>
      <vt:lpstr>software components</vt:lpstr>
      <vt:lpstr>Timeline of Project</vt:lpstr>
      <vt:lpstr>Expected Outcomes</vt:lpstr>
      <vt:lpstr>Conclusion</vt:lpstr>
      <vt:lpstr>References</vt:lpstr>
      <vt:lpstr>Project work mapping with SDG</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Fouzan</cp:lastModifiedBy>
  <cp:revision>45</cp:revision>
  <dcterms:created xsi:type="dcterms:W3CDTF">2023-03-16T03:26:27Z</dcterms:created>
  <dcterms:modified xsi:type="dcterms:W3CDTF">2025-01-22T17:56:41Z</dcterms:modified>
</cp:coreProperties>
</file>