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256" r:id="rId5"/>
    <p:sldId id="257" r:id="rId6"/>
    <p:sldId id="258" r:id="rId7"/>
    <p:sldId id="261" r:id="rId8"/>
    <p:sldId id="288" r:id="rId9"/>
    <p:sldId id="289" r:id="rId10"/>
    <p:sldId id="290" r:id="rId11"/>
    <p:sldId id="291" r:id="rId12"/>
    <p:sldId id="292" r:id="rId13"/>
    <p:sldId id="293" r:id="rId14"/>
    <p:sldId id="286" r:id="rId15"/>
    <p:sldId id="287" r:id="rId16"/>
    <p:sldId id="294"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7" autoAdjust="0"/>
    <p:restoredTop sz="94660"/>
  </p:normalViewPr>
  <p:slideViewPr>
    <p:cSldViewPr snapToGrid="0">
      <p:cViewPr varScale="1">
        <p:scale>
          <a:sx n="67" d="100"/>
          <a:sy n="67" d="100"/>
        </p:scale>
        <p:origin x="528" y="156"/>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4/27/2021</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4/27/2021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3857297" y="0"/>
            <a:ext cx="8240109" cy="1912883"/>
          </a:xfrm>
        </p:spPr>
        <p:txBody>
          <a:bodyPr/>
          <a:lstStyle/>
          <a:p>
            <a:r>
              <a:rPr lang="en-US" dirty="0"/>
              <a:t>TITANIC SURVIVAL PROJECT</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7934325" y="1912883"/>
            <a:ext cx="3524250" cy="2392418"/>
          </a:xfrm>
        </p:spPr>
        <p:txBody>
          <a:bodyPr>
            <a:noAutofit/>
          </a:bodyPr>
          <a:lstStyle/>
          <a:p>
            <a:pPr marL="0" indent="0">
              <a:buNone/>
            </a:pPr>
            <a:r>
              <a:rPr lang="en-US" sz="3600" dirty="0">
                <a:solidFill>
                  <a:schemeClr val="accent1">
                    <a:lumMod val="60000"/>
                    <a:lumOff val="40000"/>
                  </a:schemeClr>
                </a:solidFill>
              </a:rPr>
              <a:t>PRESENTED BY-</a:t>
            </a:r>
          </a:p>
          <a:p>
            <a:pPr marL="0" indent="0">
              <a:buNone/>
            </a:pPr>
            <a:r>
              <a:rPr lang="en-US" sz="3600" dirty="0">
                <a:solidFill>
                  <a:schemeClr val="accent1">
                    <a:lumMod val="60000"/>
                    <a:lumOff val="40000"/>
                  </a:schemeClr>
                </a:solidFill>
              </a:rPr>
              <a:t>OWAIS IMAM</a:t>
            </a:r>
          </a:p>
          <a:p>
            <a:pPr marL="0" indent="0">
              <a:buNone/>
            </a:pPr>
            <a:r>
              <a:rPr lang="en-US" sz="3600" dirty="0">
                <a:solidFill>
                  <a:schemeClr val="accent1">
                    <a:lumMod val="60000"/>
                    <a:lumOff val="40000"/>
                  </a:schemeClr>
                </a:solidFill>
              </a:rPr>
              <a:t>1811981213</a:t>
            </a:r>
          </a:p>
        </p:txBody>
      </p:sp>
      <p:pic>
        <p:nvPicPr>
          <p:cNvPr id="5" name="Picture 4">
            <a:extLst>
              <a:ext uri="{FF2B5EF4-FFF2-40B4-BE49-F238E27FC236}">
                <a16:creationId xmlns:a16="http://schemas.microsoft.com/office/drawing/2014/main" id="{B8E4E167-15BE-40F0-9CAE-FD4EF27F4338}"/>
              </a:ext>
            </a:extLst>
          </p:cNvPr>
          <p:cNvPicPr>
            <a:picLocks noChangeAspect="1"/>
          </p:cNvPicPr>
          <p:nvPr/>
        </p:nvPicPr>
        <p:blipFill>
          <a:blip r:embed="rId2"/>
          <a:stretch>
            <a:fillRect/>
          </a:stretch>
        </p:blipFill>
        <p:spPr>
          <a:xfrm>
            <a:off x="1943100" y="3345574"/>
            <a:ext cx="5366622" cy="3512426"/>
          </a:xfrm>
          <a:prstGeom prst="rect">
            <a:avLst/>
          </a:prstGeom>
        </p:spPr>
      </p:pic>
      <p:pic>
        <p:nvPicPr>
          <p:cNvPr id="7" name="Picture 6">
            <a:extLst>
              <a:ext uri="{FF2B5EF4-FFF2-40B4-BE49-F238E27FC236}">
                <a16:creationId xmlns:a16="http://schemas.microsoft.com/office/drawing/2014/main" id="{F5130BCB-9EAD-441A-9E52-DEEB6F334E87}"/>
              </a:ext>
            </a:extLst>
          </p:cNvPr>
          <p:cNvPicPr>
            <a:picLocks noChangeAspect="1"/>
          </p:cNvPicPr>
          <p:nvPr/>
        </p:nvPicPr>
        <p:blipFill>
          <a:blip r:embed="rId3"/>
          <a:stretch>
            <a:fillRect/>
          </a:stretch>
        </p:blipFill>
        <p:spPr>
          <a:xfrm>
            <a:off x="10248900" y="4945118"/>
            <a:ext cx="1912882" cy="1912882"/>
          </a:xfrm>
          <a:prstGeom prst="rect">
            <a:avLst/>
          </a:prstGeom>
        </p:spPr>
      </p:pic>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1E7F431-B231-4064-87D0-AEF06D4C6090}"/>
              </a:ext>
            </a:extLst>
          </p:cNvPr>
          <p:cNvSpPr>
            <a:spLocks noGrp="1"/>
          </p:cNvSpPr>
          <p:nvPr>
            <p:ph type="sldNum" sz="quarter" idx="12"/>
          </p:nvPr>
        </p:nvSpPr>
        <p:spPr/>
        <p:txBody>
          <a:bodyPr/>
          <a:lstStyle/>
          <a:p>
            <a:fld id="{C263D6C4-4840-40CC-AC84-17E24B3B7BDE}" type="slidenum">
              <a:rPr lang="en-US" noProof="0" smtClean="0"/>
              <a:pPr/>
              <a:t>10</a:t>
            </a:fld>
            <a:endParaRPr lang="en-US" noProof="0" dirty="0"/>
          </a:p>
        </p:txBody>
      </p:sp>
      <p:pic>
        <p:nvPicPr>
          <p:cNvPr id="6" name="Content Placeholder 5">
            <a:extLst>
              <a:ext uri="{FF2B5EF4-FFF2-40B4-BE49-F238E27FC236}">
                <a16:creationId xmlns:a16="http://schemas.microsoft.com/office/drawing/2014/main" id="{437B21D8-1295-48D7-8015-64F02DB2B133}"/>
              </a:ext>
            </a:extLst>
          </p:cNvPr>
          <p:cNvPicPr>
            <a:picLocks noGrp="1" noChangeAspect="1"/>
          </p:cNvPicPr>
          <p:nvPr>
            <p:ph idx="1"/>
          </p:nvPr>
        </p:nvPicPr>
        <p:blipFill>
          <a:blip r:embed="rId2"/>
          <a:stretch>
            <a:fillRect/>
          </a:stretch>
        </p:blipFill>
        <p:spPr>
          <a:xfrm>
            <a:off x="0" y="1428750"/>
            <a:ext cx="12191999" cy="4648200"/>
          </a:xfrm>
        </p:spPr>
      </p:pic>
    </p:spTree>
    <p:extLst>
      <p:ext uri="{BB962C8B-B14F-4D97-AF65-F5344CB8AC3E}">
        <p14:creationId xmlns:p14="http://schemas.microsoft.com/office/powerpoint/2010/main" val="2629912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FFE32-7D0C-4253-A422-0DBA29CB6F77}"/>
              </a:ext>
            </a:extLst>
          </p:cNvPr>
          <p:cNvSpPr>
            <a:spLocks noGrp="1"/>
          </p:cNvSpPr>
          <p:nvPr>
            <p:ph type="title"/>
          </p:nvPr>
        </p:nvSpPr>
        <p:spPr/>
        <p:txBody>
          <a:bodyPr/>
          <a:lstStyle/>
          <a:p>
            <a:r>
              <a:rPr lang="en-IN" dirty="0"/>
              <a:t>CONCLUSION</a:t>
            </a:r>
          </a:p>
        </p:txBody>
      </p:sp>
      <p:sp>
        <p:nvSpPr>
          <p:cNvPr id="3" name="Slide Number Placeholder 2">
            <a:extLst>
              <a:ext uri="{FF2B5EF4-FFF2-40B4-BE49-F238E27FC236}">
                <a16:creationId xmlns:a16="http://schemas.microsoft.com/office/drawing/2014/main" id="{FA667C45-965E-4F5B-B43D-320434833C1F}"/>
              </a:ext>
            </a:extLst>
          </p:cNvPr>
          <p:cNvSpPr>
            <a:spLocks noGrp="1"/>
          </p:cNvSpPr>
          <p:nvPr>
            <p:ph type="sldNum" sz="quarter" idx="12"/>
          </p:nvPr>
        </p:nvSpPr>
        <p:spPr/>
        <p:txBody>
          <a:bodyPr/>
          <a:lstStyle/>
          <a:p>
            <a:fld id="{C263D6C4-4840-40CC-AC84-17E24B3B7BDE}" type="slidenum">
              <a:rPr lang="en-US" noProof="0" smtClean="0"/>
              <a:pPr/>
              <a:t>11</a:t>
            </a:fld>
            <a:endParaRPr lang="en-US" noProof="0" dirty="0"/>
          </a:p>
        </p:txBody>
      </p:sp>
      <p:sp>
        <p:nvSpPr>
          <p:cNvPr id="4" name="Content Placeholder 3">
            <a:extLst>
              <a:ext uri="{FF2B5EF4-FFF2-40B4-BE49-F238E27FC236}">
                <a16:creationId xmlns:a16="http://schemas.microsoft.com/office/drawing/2014/main" id="{6EAAA631-3C83-460B-B8DA-85C27F67EA21}"/>
              </a:ext>
            </a:extLst>
          </p:cNvPr>
          <p:cNvSpPr>
            <a:spLocks noGrp="1"/>
          </p:cNvSpPr>
          <p:nvPr>
            <p:ph idx="1"/>
          </p:nvPr>
        </p:nvSpPr>
        <p:spPr/>
        <p:txBody>
          <a:bodyPr>
            <a:normAutofit fontScale="92500" lnSpcReduction="20000"/>
          </a:bodyPr>
          <a:lstStyle/>
          <a:p>
            <a:r>
              <a:rPr lang="en-US" dirty="0"/>
              <a:t>When doing data analysis, the first step is to clean the data. Exploratory data analytics aids in the comprehension of the dataset and the relationships between the attributes. EDA is used to determine the relationship between the dataset's features . This is accomplished by the application of various graphical techniques. </a:t>
            </a:r>
            <a:r>
              <a:rPr lang="en-US" dirty="0" err="1"/>
              <a:t>ggplot</a:t>
            </a:r>
            <a:r>
              <a:rPr lang="en-US" dirty="0"/>
              <a:t> and histograms were used in the example above . Some assumptions and evidence are drawn as a result of using EDA.</a:t>
            </a:r>
          </a:p>
          <a:p>
            <a:r>
              <a:rPr lang="en-US" dirty="0"/>
              <a:t>It can be shown that the female survival rate is very high while the male survival rate is very low. To determine the size of a passenger's family, we combined the parch and </a:t>
            </a:r>
            <a:r>
              <a:rPr lang="en-US" dirty="0" err="1"/>
              <a:t>sibsp</a:t>
            </a:r>
            <a:r>
              <a:rPr lang="en-US" dirty="0"/>
              <a:t> columns. We discovered that when the family size ranges from 0 to 3, the survival rate rises. When a family grows to more than three members, however, the survival rate drops.</a:t>
            </a:r>
          </a:p>
          <a:p>
            <a:r>
              <a:rPr lang="en-US" dirty="0"/>
              <a:t>Higher the fare higher the survival rate.</a:t>
            </a:r>
          </a:p>
          <a:p>
            <a:endParaRPr lang="en-IN" dirty="0"/>
          </a:p>
        </p:txBody>
      </p:sp>
    </p:spTree>
    <p:extLst>
      <p:ext uri="{BB962C8B-B14F-4D97-AF65-F5344CB8AC3E}">
        <p14:creationId xmlns:p14="http://schemas.microsoft.com/office/powerpoint/2010/main" val="2497377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4E59A-0759-4C71-866B-612F6CAE0B5B}"/>
              </a:ext>
            </a:extLst>
          </p:cNvPr>
          <p:cNvSpPr>
            <a:spLocks noGrp="1"/>
          </p:cNvSpPr>
          <p:nvPr>
            <p:ph type="title"/>
          </p:nvPr>
        </p:nvSpPr>
        <p:spPr/>
        <p:txBody>
          <a:bodyPr/>
          <a:lstStyle/>
          <a:p>
            <a:r>
              <a:rPr lang="en-IN" dirty="0"/>
              <a:t>FUTURE WORK</a:t>
            </a:r>
          </a:p>
        </p:txBody>
      </p:sp>
      <p:sp>
        <p:nvSpPr>
          <p:cNvPr id="3" name="Slide Number Placeholder 2">
            <a:extLst>
              <a:ext uri="{FF2B5EF4-FFF2-40B4-BE49-F238E27FC236}">
                <a16:creationId xmlns:a16="http://schemas.microsoft.com/office/drawing/2014/main" id="{75E5A920-5037-4907-8299-AAE242FE589B}"/>
              </a:ext>
            </a:extLst>
          </p:cNvPr>
          <p:cNvSpPr>
            <a:spLocks noGrp="1"/>
          </p:cNvSpPr>
          <p:nvPr>
            <p:ph type="sldNum" sz="quarter" idx="12"/>
          </p:nvPr>
        </p:nvSpPr>
        <p:spPr/>
        <p:txBody>
          <a:bodyPr/>
          <a:lstStyle/>
          <a:p>
            <a:fld id="{C263D6C4-4840-40CC-AC84-17E24B3B7BDE}" type="slidenum">
              <a:rPr lang="en-US" noProof="0" smtClean="0"/>
              <a:pPr/>
              <a:t>12</a:t>
            </a:fld>
            <a:endParaRPr lang="en-US" noProof="0" dirty="0"/>
          </a:p>
        </p:txBody>
      </p:sp>
      <p:sp>
        <p:nvSpPr>
          <p:cNvPr id="4" name="Content Placeholder 3">
            <a:extLst>
              <a:ext uri="{FF2B5EF4-FFF2-40B4-BE49-F238E27FC236}">
                <a16:creationId xmlns:a16="http://schemas.microsoft.com/office/drawing/2014/main" id="{0B6D7D75-589C-4E64-8E95-606BC4069BAF}"/>
              </a:ext>
            </a:extLst>
          </p:cNvPr>
          <p:cNvSpPr>
            <a:spLocks noGrp="1"/>
          </p:cNvSpPr>
          <p:nvPr>
            <p:ph idx="1"/>
          </p:nvPr>
        </p:nvSpPr>
        <p:spPr/>
        <p:txBody>
          <a:bodyPr/>
          <a:lstStyle/>
          <a:p>
            <a:r>
              <a:rPr lang="en-US" dirty="0"/>
              <a:t>This project entails data analytics and machine learning implementation. This project work can be used as a starting point for learning how to apply EDA and machine learning . With the support of newer libraries like shiny in R, the concept can be expanded in the future to create more sophisticated graphical user interfaces. If the value of an attribute is modified, an interactive page can be created.</a:t>
            </a:r>
            <a:endParaRPr lang="en-IN" dirty="0"/>
          </a:p>
        </p:txBody>
      </p:sp>
    </p:spTree>
    <p:extLst>
      <p:ext uri="{BB962C8B-B14F-4D97-AF65-F5344CB8AC3E}">
        <p14:creationId xmlns:p14="http://schemas.microsoft.com/office/powerpoint/2010/main" val="2389757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42EA8E6-2DFD-47EC-93AD-B2BC45C2988D}"/>
              </a:ext>
            </a:extLst>
          </p:cNvPr>
          <p:cNvSpPr>
            <a:spLocks noGrp="1"/>
          </p:cNvSpPr>
          <p:nvPr>
            <p:ph type="sldNum" sz="quarter" idx="12"/>
          </p:nvPr>
        </p:nvSpPr>
        <p:spPr/>
        <p:txBody>
          <a:bodyPr/>
          <a:lstStyle/>
          <a:p>
            <a:fld id="{C263D6C4-4840-40CC-AC84-17E24B3B7BDE}" type="slidenum">
              <a:rPr lang="en-US" noProof="0" smtClean="0"/>
              <a:pPr/>
              <a:t>13</a:t>
            </a:fld>
            <a:endParaRPr lang="en-US" noProof="0" dirty="0"/>
          </a:p>
        </p:txBody>
      </p:sp>
      <p:pic>
        <p:nvPicPr>
          <p:cNvPr id="6" name="Content Placeholder 5">
            <a:extLst>
              <a:ext uri="{FF2B5EF4-FFF2-40B4-BE49-F238E27FC236}">
                <a16:creationId xmlns:a16="http://schemas.microsoft.com/office/drawing/2014/main" id="{3970889C-0ACA-4F68-91B0-B5E471916C12}"/>
              </a:ext>
            </a:extLst>
          </p:cNvPr>
          <p:cNvPicPr>
            <a:picLocks noGrp="1" noChangeAspect="1"/>
          </p:cNvPicPr>
          <p:nvPr>
            <p:ph idx="1"/>
          </p:nvPr>
        </p:nvPicPr>
        <p:blipFill>
          <a:blip r:embed="rId2"/>
          <a:stretch>
            <a:fillRect/>
          </a:stretch>
        </p:blipFill>
        <p:spPr>
          <a:xfrm>
            <a:off x="2439182" y="1381124"/>
            <a:ext cx="6803273" cy="4743451"/>
          </a:xfrm>
        </p:spPr>
      </p:pic>
    </p:spTree>
    <p:extLst>
      <p:ext uri="{BB962C8B-B14F-4D97-AF65-F5344CB8AC3E}">
        <p14:creationId xmlns:p14="http://schemas.microsoft.com/office/powerpoint/2010/main" val="3284547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8CC5212-D8A7-4EAB-B605-D4F2D61B128E}"/>
              </a:ext>
            </a:extLst>
          </p:cNvPr>
          <p:cNvPicPr>
            <a:picLocks noChangeAspect="1"/>
          </p:cNvPicPr>
          <p:nvPr/>
        </p:nvPicPr>
        <p:blipFill>
          <a:blip r:embed="rId2"/>
          <a:stretch>
            <a:fillRect/>
          </a:stretch>
        </p:blipFill>
        <p:spPr>
          <a:xfrm>
            <a:off x="7610475" y="2276475"/>
            <a:ext cx="4581525" cy="4581525"/>
          </a:xfrm>
          <a:prstGeom prst="rect">
            <a:avLst/>
          </a:prstGeom>
        </p:spPr>
      </p:pic>
    </p:spTree>
    <p:extLst>
      <p:ext uri="{BB962C8B-B14F-4D97-AF65-F5344CB8AC3E}">
        <p14:creationId xmlns:p14="http://schemas.microsoft.com/office/powerpoint/2010/main" val="4406968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832104" y="971550"/>
            <a:ext cx="7781544" cy="1247775"/>
          </a:xfrm>
        </p:spPr>
        <p:txBody>
          <a:bodyPr/>
          <a:lstStyle/>
          <a:p>
            <a:r>
              <a:rPr lang="en-US" dirty="0"/>
              <a:t>AIM </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831850" y="2219326"/>
            <a:ext cx="6803136" cy="4933950"/>
          </a:xfrm>
        </p:spPr>
        <p:txBody>
          <a:bodyPr>
            <a:normAutofit fontScale="25000" lnSpcReduction="20000"/>
          </a:bodyPr>
          <a:lstStyle/>
          <a:p>
            <a:r>
              <a:rPr lang="en-US" sz="10000" dirty="0"/>
              <a:t>In this project, we look at how machine-learning techniques can be used to predict Titanic survivors. We attempt to predict the survivors of a small test group of 418 using a dataset of 891 individuals with features such as sex, age, and passengers class. Compare and contrast various machine learning techniques such as Logistic Regression ,Random Forest , Naïve-Bayes, SVM, KNN, and AdaBoost analysis.</a:t>
            </a:r>
            <a:endParaRPr lang="en-US"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DATA SET</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US" sz="1600" dirty="0"/>
              <a:t>Kaggle website, we found the data we needed for our project. For our training package, we were given 891 passenger samples, along with labels indicating whether or not the passenger survived. We were given the passenger's passenger class, name, sex, age, number of siblings/spouses aboard, number of parents/children aboard, ticket number, fare, cabin embarked, and port of embarkation for each passenger.</a:t>
            </a:r>
          </a:p>
          <a:p>
            <a:r>
              <a:rPr lang="en-US" dirty="0"/>
              <a:t>The data must first be cleaned before it can be used for some form of data analytics. Any values in the table are missing . It is necessary to manage a dataset. Missing values are replaced with random samples from current age in attributes like Age, Cabin, and Embarked. We discovered that one passenger with passenger id 1044 has a missing fare in the column Fare.</a:t>
            </a:r>
          </a:p>
          <a:p>
            <a:r>
              <a:rPr lang="en-US" dirty="0"/>
              <a:t>In the first level, we will conduct exploratory data analysis for our dilemma. dataset for exploratory data processing is investigated in order to determine the characteristics that affect the survival rate. The data is thoroughly examined in order to establish a connection between each attribute and survival.</a:t>
            </a:r>
          </a:p>
          <a:p>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IN" dirty="0"/>
              <a:t>Machine Learning Models</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a:lstStyle/>
          <a:p>
            <a:r>
              <a:rPr lang="en-US" dirty="0"/>
              <a:t>Logistic Regression</a:t>
            </a:r>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a:lstStyle/>
          <a:p>
            <a:r>
              <a:rPr lang="en-US" dirty="0"/>
              <a:t>Random Forest</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a:normAutofit fontScale="92500" lnSpcReduction="10000"/>
          </a:bodyPr>
          <a:lstStyle/>
          <a:p>
            <a:endParaRPr lang="en-US" dirty="0"/>
          </a:p>
          <a:p>
            <a:r>
              <a:rPr lang="en-US" dirty="0"/>
              <a:t>When the dependent variable is dichotomous, logistic regression is the right method to use (binary or categorical).Logistic regression is used to describe and illustrate the relationship between one dependent binary variable and one or more nominal, ordinal, interval, or ratio-level independent variables.</a:t>
            </a:r>
          </a:p>
          <a:p>
            <a:r>
              <a:rPr lang="en-US" dirty="0"/>
              <a:t>It is used to solve binary classification problems; some real-world examples include spam detection (predicting whether an email is spam or not), and data mining . Predicting whether a given mass of tissue is benign or malignant in health, and predicting whether a given user will buy an insurance policy or not in marketing.</a:t>
            </a:r>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a:xfrm>
            <a:off x="6475412" y="2828925"/>
            <a:ext cx="5183188" cy="3360738"/>
          </a:xfrm>
        </p:spPr>
        <p:txBody>
          <a:bodyPr>
            <a:normAutofit/>
          </a:bodyPr>
          <a:lstStyle/>
          <a:p>
            <a:r>
              <a:rPr lang="en-US" dirty="0"/>
              <a:t>The supervised classification algorithm is the random forest algorithm. Essentially, the algorithm creates a forest with a large number of trees. The more trees in the area, the higher the precision of the results.</a:t>
            </a:r>
          </a:p>
          <a:p>
            <a:r>
              <a:rPr lang="en-US" dirty="0"/>
              <a:t>The number of true positive and false positive (event that causes false prediction and subject result is also false) in the Random Forest algorithm.</a:t>
            </a:r>
          </a:p>
          <a:p>
            <a:endParaRPr lang="en-US" dirty="0"/>
          </a:p>
          <a:p>
            <a:endParaRPr lang="en-US" dirty="0"/>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E20E0-8373-450D-A41B-5D6D199D7EF6}"/>
              </a:ext>
            </a:extLst>
          </p:cNvPr>
          <p:cNvSpPr>
            <a:spLocks noGrp="1"/>
          </p:cNvSpPr>
          <p:nvPr>
            <p:ph type="title"/>
          </p:nvPr>
        </p:nvSpPr>
        <p:spPr/>
        <p:txBody>
          <a:bodyPr/>
          <a:lstStyle/>
          <a:p>
            <a:r>
              <a:rPr lang="en-IN" dirty="0"/>
              <a:t>Approach/Method</a:t>
            </a:r>
          </a:p>
        </p:txBody>
      </p:sp>
      <p:sp>
        <p:nvSpPr>
          <p:cNvPr id="3" name="Slide Number Placeholder 2">
            <a:extLst>
              <a:ext uri="{FF2B5EF4-FFF2-40B4-BE49-F238E27FC236}">
                <a16:creationId xmlns:a16="http://schemas.microsoft.com/office/drawing/2014/main" id="{30BD311F-F7F7-4D81-9656-E724AE97D6E5}"/>
              </a:ext>
            </a:extLst>
          </p:cNvPr>
          <p:cNvSpPr>
            <a:spLocks noGrp="1"/>
          </p:cNvSpPr>
          <p:nvPr>
            <p:ph type="sldNum" sz="quarter" idx="12"/>
          </p:nvPr>
        </p:nvSpPr>
        <p:spPr/>
        <p:txBody>
          <a:bodyPr/>
          <a:lstStyle/>
          <a:p>
            <a:fld id="{C263D6C4-4840-40CC-AC84-17E24B3B7BDE}" type="slidenum">
              <a:rPr lang="en-US" noProof="0" smtClean="0"/>
              <a:pPr/>
              <a:t>5</a:t>
            </a:fld>
            <a:endParaRPr lang="en-US" noProof="0" dirty="0"/>
          </a:p>
        </p:txBody>
      </p:sp>
      <p:sp>
        <p:nvSpPr>
          <p:cNvPr id="4" name="Content Placeholder 3">
            <a:extLst>
              <a:ext uri="{FF2B5EF4-FFF2-40B4-BE49-F238E27FC236}">
                <a16:creationId xmlns:a16="http://schemas.microsoft.com/office/drawing/2014/main" id="{A6201A2C-57AA-4326-A386-4D82800B90FA}"/>
              </a:ext>
            </a:extLst>
          </p:cNvPr>
          <p:cNvSpPr>
            <a:spLocks noGrp="1"/>
          </p:cNvSpPr>
          <p:nvPr>
            <p:ph idx="1"/>
          </p:nvPr>
        </p:nvSpPr>
        <p:spPr/>
        <p:txBody>
          <a:bodyPr>
            <a:normAutofit fontScale="85000" lnSpcReduction="20000"/>
          </a:bodyPr>
          <a:lstStyle/>
          <a:p>
            <a:r>
              <a:rPr lang="en-US" dirty="0"/>
              <a:t>The use of machine learning algorithms is being used to predict which passengers survived the Titanic's sinking. The predictions will be based on factors such as ticket price, age, gender, and social class. Predictive analysis is a method of determining significant and useful patterns in broad data sets using statistical methods.</a:t>
            </a:r>
          </a:p>
          <a:p>
            <a:r>
              <a:rPr lang="en-US" dirty="0"/>
              <a:t>Survival is predicted using machine learning algorithms based on various combinations of features.</a:t>
            </a:r>
          </a:p>
          <a:p>
            <a:r>
              <a:rPr lang="en-US" dirty="0"/>
              <a:t>The aim is to use exploratory data analytics to mine different information from the dataset available and to determine the impact of each area on passenger survival by using analytics between each field of the dataset and the “Survival” field. Machine learning algorithms are used to make predictions for newer data sets.</a:t>
            </a:r>
          </a:p>
          <a:p>
            <a:r>
              <a:rPr lang="en-US" dirty="0"/>
              <a:t>The data will be </a:t>
            </a:r>
            <a:r>
              <a:rPr lang="en-US" dirty="0" err="1"/>
              <a:t>analysed</a:t>
            </a:r>
            <a:r>
              <a:rPr lang="en-US" dirty="0"/>
              <a:t> using algorithms, and the accuracy will be tested. The accuracy of various algorithms is compared, and the best performing model is recommended for predictions.</a:t>
            </a:r>
          </a:p>
          <a:p>
            <a:endParaRPr lang="en-US" dirty="0"/>
          </a:p>
          <a:p>
            <a:endParaRPr lang="en-IN" dirty="0"/>
          </a:p>
        </p:txBody>
      </p:sp>
    </p:spTree>
    <p:extLst>
      <p:ext uri="{BB962C8B-B14F-4D97-AF65-F5344CB8AC3E}">
        <p14:creationId xmlns:p14="http://schemas.microsoft.com/office/powerpoint/2010/main" val="2874446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89116-EEB5-450F-A857-58832ED37FCF}"/>
              </a:ext>
            </a:extLst>
          </p:cNvPr>
          <p:cNvSpPr>
            <a:spLocks noGrp="1"/>
          </p:cNvSpPr>
          <p:nvPr>
            <p:ph type="title"/>
          </p:nvPr>
        </p:nvSpPr>
        <p:spPr/>
        <p:txBody>
          <a:bodyPr/>
          <a:lstStyle/>
          <a:p>
            <a:r>
              <a:rPr lang="en-IN" dirty="0"/>
              <a:t>GUI IMPLEMENTATION</a:t>
            </a:r>
          </a:p>
        </p:txBody>
      </p:sp>
      <p:sp>
        <p:nvSpPr>
          <p:cNvPr id="3" name="Slide Number Placeholder 2">
            <a:extLst>
              <a:ext uri="{FF2B5EF4-FFF2-40B4-BE49-F238E27FC236}">
                <a16:creationId xmlns:a16="http://schemas.microsoft.com/office/drawing/2014/main" id="{ECC7E54E-0669-4A94-AD19-7742E61D2B98}"/>
              </a:ext>
            </a:extLst>
          </p:cNvPr>
          <p:cNvSpPr>
            <a:spLocks noGrp="1"/>
          </p:cNvSpPr>
          <p:nvPr>
            <p:ph type="sldNum" sz="quarter" idx="12"/>
          </p:nvPr>
        </p:nvSpPr>
        <p:spPr/>
        <p:txBody>
          <a:bodyPr/>
          <a:lstStyle/>
          <a:p>
            <a:fld id="{C263D6C4-4840-40CC-AC84-17E24B3B7BDE}" type="slidenum">
              <a:rPr lang="en-US" noProof="0" smtClean="0"/>
              <a:pPr/>
              <a:t>6</a:t>
            </a:fld>
            <a:endParaRPr lang="en-US" noProof="0" dirty="0"/>
          </a:p>
        </p:txBody>
      </p:sp>
      <p:pic>
        <p:nvPicPr>
          <p:cNvPr id="6" name="Content Placeholder 5">
            <a:extLst>
              <a:ext uri="{FF2B5EF4-FFF2-40B4-BE49-F238E27FC236}">
                <a16:creationId xmlns:a16="http://schemas.microsoft.com/office/drawing/2014/main" id="{283CABBB-1EDF-41DA-A106-A3107B72AA67}"/>
              </a:ext>
            </a:extLst>
          </p:cNvPr>
          <p:cNvPicPr>
            <a:picLocks noGrp="1" noChangeAspect="1"/>
          </p:cNvPicPr>
          <p:nvPr>
            <p:ph idx="1"/>
          </p:nvPr>
        </p:nvPicPr>
        <p:blipFill>
          <a:blip r:embed="rId2"/>
          <a:stretch>
            <a:fillRect/>
          </a:stretch>
        </p:blipFill>
        <p:spPr>
          <a:xfrm>
            <a:off x="3563937" y="1371601"/>
            <a:ext cx="4767263" cy="4743450"/>
          </a:xfrm>
        </p:spPr>
      </p:pic>
    </p:spTree>
    <p:extLst>
      <p:ext uri="{BB962C8B-B14F-4D97-AF65-F5344CB8AC3E}">
        <p14:creationId xmlns:p14="http://schemas.microsoft.com/office/powerpoint/2010/main" val="2467372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664475C-2ACA-4CC2-B54E-7F53F0AB77F0}"/>
              </a:ext>
            </a:extLst>
          </p:cNvPr>
          <p:cNvSpPr>
            <a:spLocks noGrp="1"/>
          </p:cNvSpPr>
          <p:nvPr>
            <p:ph type="sldNum" sz="quarter" idx="12"/>
          </p:nvPr>
        </p:nvSpPr>
        <p:spPr/>
        <p:txBody>
          <a:bodyPr/>
          <a:lstStyle/>
          <a:p>
            <a:fld id="{C263D6C4-4840-40CC-AC84-17E24B3B7BDE}" type="slidenum">
              <a:rPr lang="en-US" noProof="0" smtClean="0"/>
              <a:pPr/>
              <a:t>7</a:t>
            </a:fld>
            <a:endParaRPr lang="en-US" noProof="0" dirty="0"/>
          </a:p>
        </p:txBody>
      </p:sp>
      <p:sp>
        <p:nvSpPr>
          <p:cNvPr id="4" name="Content Placeholder 3">
            <a:extLst>
              <a:ext uri="{FF2B5EF4-FFF2-40B4-BE49-F238E27FC236}">
                <a16:creationId xmlns:a16="http://schemas.microsoft.com/office/drawing/2014/main" id="{31794ADE-E8C3-4E13-96E0-4F06766519D5}"/>
              </a:ext>
            </a:extLst>
          </p:cNvPr>
          <p:cNvSpPr>
            <a:spLocks noGrp="1"/>
          </p:cNvSpPr>
          <p:nvPr>
            <p:ph idx="1"/>
          </p:nvPr>
        </p:nvSpPr>
        <p:spPr/>
        <p:txBody>
          <a:bodyPr/>
          <a:lstStyle/>
          <a:p>
            <a:r>
              <a:rPr lang="en-IN" dirty="0"/>
              <a:t>TKINTER WEB PAGE IS USED TO SHOW GIVEN PROJECT IN MORE INTERACTIVE WAY.</a:t>
            </a:r>
          </a:p>
          <a:p>
            <a:r>
              <a:rPr lang="en-IN" dirty="0"/>
              <a:t>GOOGLE COLAB WORK HAVE BEEN LINKED WITH THE USER INTERFACE.</a:t>
            </a:r>
          </a:p>
          <a:p>
            <a:r>
              <a:rPr lang="en-IN" dirty="0"/>
              <a:t>BY CLICKING ON EACH BUTTON USER IS REDIRECTED TO MY GOOGLE COLAB WORK SAVED ON MY DRIVE.</a:t>
            </a:r>
          </a:p>
          <a:p>
            <a:endParaRPr lang="en-IN" dirty="0"/>
          </a:p>
        </p:txBody>
      </p:sp>
    </p:spTree>
    <p:extLst>
      <p:ext uri="{BB962C8B-B14F-4D97-AF65-F5344CB8AC3E}">
        <p14:creationId xmlns:p14="http://schemas.microsoft.com/office/powerpoint/2010/main" val="1171518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75870-40FD-4D85-9BB2-407F365B05F6}"/>
              </a:ext>
            </a:extLst>
          </p:cNvPr>
          <p:cNvSpPr>
            <a:spLocks noGrp="1"/>
          </p:cNvSpPr>
          <p:nvPr>
            <p:ph type="title"/>
          </p:nvPr>
        </p:nvSpPr>
        <p:spPr/>
        <p:txBody>
          <a:bodyPr/>
          <a:lstStyle/>
          <a:p>
            <a:r>
              <a:rPr lang="en-IN" dirty="0"/>
              <a:t>DATA VISUALISATION</a:t>
            </a:r>
          </a:p>
        </p:txBody>
      </p:sp>
      <p:sp>
        <p:nvSpPr>
          <p:cNvPr id="3" name="Slide Number Placeholder 2">
            <a:extLst>
              <a:ext uri="{FF2B5EF4-FFF2-40B4-BE49-F238E27FC236}">
                <a16:creationId xmlns:a16="http://schemas.microsoft.com/office/drawing/2014/main" id="{40A4F625-C7C6-4245-80B5-BEF3FDC8BB97}"/>
              </a:ext>
            </a:extLst>
          </p:cNvPr>
          <p:cNvSpPr>
            <a:spLocks noGrp="1"/>
          </p:cNvSpPr>
          <p:nvPr>
            <p:ph type="sldNum" sz="quarter" idx="12"/>
          </p:nvPr>
        </p:nvSpPr>
        <p:spPr/>
        <p:txBody>
          <a:bodyPr/>
          <a:lstStyle/>
          <a:p>
            <a:fld id="{C263D6C4-4840-40CC-AC84-17E24B3B7BDE}" type="slidenum">
              <a:rPr lang="en-US" noProof="0" smtClean="0"/>
              <a:pPr/>
              <a:t>8</a:t>
            </a:fld>
            <a:endParaRPr lang="en-US" noProof="0" dirty="0"/>
          </a:p>
        </p:txBody>
      </p:sp>
      <p:pic>
        <p:nvPicPr>
          <p:cNvPr id="11" name="Content Placeholder 10">
            <a:extLst>
              <a:ext uri="{FF2B5EF4-FFF2-40B4-BE49-F238E27FC236}">
                <a16:creationId xmlns:a16="http://schemas.microsoft.com/office/drawing/2014/main" id="{E45D336A-215E-4547-AB3C-3113342614AE}"/>
              </a:ext>
            </a:extLst>
          </p:cNvPr>
          <p:cNvPicPr>
            <a:picLocks noGrp="1" noChangeAspect="1"/>
          </p:cNvPicPr>
          <p:nvPr>
            <p:ph idx="1"/>
          </p:nvPr>
        </p:nvPicPr>
        <p:blipFill>
          <a:blip r:embed="rId2"/>
          <a:stretch>
            <a:fillRect/>
          </a:stretch>
        </p:blipFill>
        <p:spPr>
          <a:xfrm>
            <a:off x="1" y="1352550"/>
            <a:ext cx="12191999" cy="4714875"/>
          </a:xfrm>
        </p:spPr>
      </p:pic>
    </p:spTree>
    <p:extLst>
      <p:ext uri="{BB962C8B-B14F-4D97-AF65-F5344CB8AC3E}">
        <p14:creationId xmlns:p14="http://schemas.microsoft.com/office/powerpoint/2010/main" val="3729772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49DC0AC-5DEF-44A2-B758-EEB37A3B984E}"/>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pic>
        <p:nvPicPr>
          <p:cNvPr id="6" name="Content Placeholder 5">
            <a:extLst>
              <a:ext uri="{FF2B5EF4-FFF2-40B4-BE49-F238E27FC236}">
                <a16:creationId xmlns:a16="http://schemas.microsoft.com/office/drawing/2014/main" id="{D9156C6B-5FF8-48BE-A206-3527037C46E5}"/>
              </a:ext>
            </a:extLst>
          </p:cNvPr>
          <p:cNvPicPr>
            <a:picLocks noGrp="1" noChangeAspect="1"/>
          </p:cNvPicPr>
          <p:nvPr>
            <p:ph idx="1"/>
          </p:nvPr>
        </p:nvPicPr>
        <p:blipFill>
          <a:blip r:embed="rId2"/>
          <a:stretch>
            <a:fillRect/>
          </a:stretch>
        </p:blipFill>
        <p:spPr>
          <a:xfrm>
            <a:off x="0" y="1276350"/>
            <a:ext cx="12191999" cy="4860183"/>
          </a:xfrm>
        </p:spPr>
      </p:pic>
    </p:spTree>
    <p:extLst>
      <p:ext uri="{BB962C8B-B14F-4D97-AF65-F5344CB8AC3E}">
        <p14:creationId xmlns:p14="http://schemas.microsoft.com/office/powerpoint/2010/main" val="3760774119"/>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B26E0C9-B2AA-42E6-97B6-E1B7D9EAF1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468</TotalTime>
  <Words>926</Words>
  <Application>Microsoft Office PowerPoint</Application>
  <PresentationFormat>Widescreen</PresentationFormat>
  <Paragraphs>46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Trade Gothic LT Pro</vt:lpstr>
      <vt:lpstr>Trebuchet MS</vt:lpstr>
      <vt:lpstr>Office Theme</vt:lpstr>
      <vt:lpstr>TITANIC SURVIVAL PROJECT</vt:lpstr>
      <vt:lpstr>AIM </vt:lpstr>
      <vt:lpstr>DATA SET</vt:lpstr>
      <vt:lpstr>Machine Learning Models</vt:lpstr>
      <vt:lpstr>Approach/Method</vt:lpstr>
      <vt:lpstr>GUI IMPLEMENTATION</vt:lpstr>
      <vt:lpstr>PowerPoint Presentation</vt:lpstr>
      <vt:lpstr>DATA VISUALISATION</vt:lpstr>
      <vt:lpstr>PowerPoint Presentation</vt:lpstr>
      <vt:lpstr>PowerPoint Presentation</vt:lpstr>
      <vt:lpstr>CONCLUSION</vt:lpstr>
      <vt:lpstr>FUTURE WORK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TITANIC SURVIVAL PROJECT</dc:title>
  <dc:creator>OWAIS IMAM</dc:creator>
  <cp:lastModifiedBy>OWAIS IMAM</cp:lastModifiedBy>
  <cp:revision>14</cp:revision>
  <dcterms:created xsi:type="dcterms:W3CDTF">2021-04-26T18:18:39Z</dcterms:created>
  <dcterms:modified xsi:type="dcterms:W3CDTF">2021-04-27T14:44:55Z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