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94" r:id="rId5"/>
    <p:sldId id="259" r:id="rId6"/>
    <p:sldId id="274" r:id="rId7"/>
    <p:sldId id="293" r:id="rId8"/>
    <p:sldId id="295" r:id="rId9"/>
    <p:sldId id="296" r:id="rId10"/>
    <p:sldId id="260" r:id="rId11"/>
    <p:sldId id="273" r:id="rId12"/>
    <p:sldId id="275" r:id="rId13"/>
    <p:sldId id="261" r:id="rId14"/>
    <p:sldId id="297" r:id="rId15"/>
    <p:sldId id="298" r:id="rId16"/>
    <p:sldId id="299" r:id="rId17"/>
    <p:sldId id="301" r:id="rId18"/>
    <p:sldId id="302" r:id="rId19"/>
    <p:sldId id="300" r:id="rId20"/>
    <p:sldId id="262" r:id="rId21"/>
    <p:sldId id="276" r:id="rId22"/>
    <p:sldId id="277" r:id="rId23"/>
    <p:sldId id="263" r:id="rId24"/>
    <p:sldId id="290" r:id="rId25"/>
    <p:sldId id="291" r:id="rId26"/>
    <p:sldId id="292" r:id="rId27"/>
    <p:sldId id="264" r:id="rId28"/>
    <p:sldId id="278" r:id="rId29"/>
    <p:sldId id="279" r:id="rId30"/>
    <p:sldId id="280" r:id="rId31"/>
    <p:sldId id="265" r:id="rId32"/>
    <p:sldId id="309" r:id="rId33"/>
    <p:sldId id="303" r:id="rId34"/>
    <p:sldId id="304" r:id="rId35"/>
    <p:sldId id="305" r:id="rId36"/>
    <p:sldId id="306" r:id="rId37"/>
    <p:sldId id="307" r:id="rId38"/>
    <p:sldId id="308" r:id="rId39"/>
    <p:sldId id="266" r:id="rId40"/>
    <p:sldId id="281" r:id="rId41"/>
    <p:sldId id="282" r:id="rId42"/>
    <p:sldId id="283" r:id="rId43"/>
    <p:sldId id="267" r:id="rId44"/>
    <p:sldId id="318" r:id="rId45"/>
    <p:sldId id="310" r:id="rId46"/>
    <p:sldId id="311" r:id="rId47"/>
    <p:sldId id="312" r:id="rId48"/>
    <p:sldId id="313" r:id="rId49"/>
    <p:sldId id="314" r:id="rId50"/>
    <p:sldId id="315" r:id="rId51"/>
    <p:sldId id="316" r:id="rId52"/>
    <p:sldId id="317" r:id="rId53"/>
    <p:sldId id="268" r:id="rId54"/>
    <p:sldId id="287" r:id="rId55"/>
    <p:sldId id="288" r:id="rId56"/>
    <p:sldId id="289" r:id="rId57"/>
    <p:sldId id="269" r:id="rId58"/>
    <p:sldId id="319" r:id="rId59"/>
    <p:sldId id="320" r:id="rId60"/>
    <p:sldId id="270" r:id="rId61"/>
    <p:sldId id="284" r:id="rId62"/>
    <p:sldId id="285" r:id="rId63"/>
    <p:sldId id="286" r:id="rId64"/>
    <p:sldId id="271" r:id="rId65"/>
    <p:sldId id="321" r:id="rId66"/>
    <p:sldId id="32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8A12-B78F-872C-4CA0-BADE12868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C766E-8DB3-BDE9-042D-11A5B40EA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935E3-B7FF-0B99-54E5-004E8A74AE16}"/>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3F28EE22-211F-84FB-D859-8FC7CAE0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17062-D31D-2DDE-E31C-30A0D429A4F0}"/>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24490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93CA-3BE0-32EB-2B9B-4C3543C290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0D1DB-1AEA-1F8E-D6A7-FA70D53C0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9B9D2-5E5E-C5C9-B8B4-C86F4D04392B}"/>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BBEC089C-333B-D651-0AB6-11F2C36A6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C90B8-A218-2C5F-72E1-407450590EDB}"/>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91611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1581-9A1E-FD36-3C39-905F5C694A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D58827-6904-C928-5B91-7E47AD68B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CB4C9C-CDE1-50B7-6394-37DC0C0D0F83}"/>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2414F5D4-9F88-C9EF-EBBC-A023471B6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492D7-E58C-AE81-E75A-F63E69A6CE79}"/>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412194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5FBF-108A-8BC2-34A5-A2D4C1763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0AA77-4E2B-4ACD-1574-1E51EA8A5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69AB1-A3C1-B7CC-7D0A-9192ED3421C9}"/>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DF5F5D89-7018-EA07-82A2-9B803BA2F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67269-1354-FBBA-4F30-3BE892B7064A}"/>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20476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11EC-7B51-BB74-D689-61CE8A5ADD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ACBA2-889F-21D5-6313-1A38D22228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4ECF45-EE87-7B28-43B9-BF97B7297136}"/>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7AFBA70A-3C99-7EEE-40E3-377D197B6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9D289-435F-BA50-8F44-392E3BD50640}"/>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301780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F9C0-AB04-B1EC-8651-60ED8617C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B3EE6-F7C7-7B7E-EF2A-974223724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70E65-E225-03BA-9C38-4B467112C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96CA89-F53E-F027-9F62-BCCA3FC4D235}"/>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6" name="Footer Placeholder 5">
            <a:extLst>
              <a:ext uri="{FF2B5EF4-FFF2-40B4-BE49-F238E27FC236}">
                <a16:creationId xmlns:a16="http://schemas.microsoft.com/office/drawing/2014/main" id="{B0776AA3-1C48-DF37-65C4-D63608FD8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CEF95-B9A6-D5BD-E9DF-BAEE7CF87168}"/>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55042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F9128-398D-C1D7-C1FE-764B51B92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5F0771-5DFF-411B-62EF-0D1167C6D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C79AF7-A4CD-3AE3-8E8D-D5D40CB349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380C8-AE29-A35E-DC93-329E4A2E7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FEB7BF-2325-20C3-639C-D92AD8E68D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44567-EE30-B1F3-461F-B59C0A6928F2}"/>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8" name="Footer Placeholder 7">
            <a:extLst>
              <a:ext uri="{FF2B5EF4-FFF2-40B4-BE49-F238E27FC236}">
                <a16:creationId xmlns:a16="http://schemas.microsoft.com/office/drawing/2014/main" id="{AC41A3CB-3867-6B1F-00BD-72B058488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8D6273-FCD0-9909-01F4-EE96AADFE65C}"/>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342234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570D-B59F-0451-F4EA-F5DD5C00F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CCDA7-709F-E7D9-E512-BF2DD6966166}"/>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4" name="Footer Placeholder 3">
            <a:extLst>
              <a:ext uri="{FF2B5EF4-FFF2-40B4-BE49-F238E27FC236}">
                <a16:creationId xmlns:a16="http://schemas.microsoft.com/office/drawing/2014/main" id="{E4B72F9D-45D5-28C8-DF71-B16DBF64A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2D511-A57A-FED4-0896-C437F111788C}"/>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3475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3561-312E-134F-C102-911FC261DD1F}"/>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3" name="Footer Placeholder 2">
            <a:extLst>
              <a:ext uri="{FF2B5EF4-FFF2-40B4-BE49-F238E27FC236}">
                <a16:creationId xmlns:a16="http://schemas.microsoft.com/office/drawing/2014/main" id="{9D66A486-DC3D-3B42-22DC-2B04C100BE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F5F20A-8F93-D22B-C96D-BFFADCECD35D}"/>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354994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C02B-2FB9-7D3F-68B0-952807222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08B591-DCCC-A6B9-5055-A43D5E90E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C3E6B-66CA-6D1E-EB9F-27E81058B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4FFE3-B2F0-387C-F5BD-48C2ED42DD91}"/>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6" name="Footer Placeholder 5">
            <a:extLst>
              <a:ext uri="{FF2B5EF4-FFF2-40B4-BE49-F238E27FC236}">
                <a16:creationId xmlns:a16="http://schemas.microsoft.com/office/drawing/2014/main" id="{97DDF9D2-CBF9-02EF-18DE-74065B838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D4817-8651-09F4-A087-AA39B064BEE8}"/>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276841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9380-0074-43D9-4491-71E64A272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F186A-682D-4B97-070D-C2A65FF48B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0112B-2D59-2331-C64D-3DBA6CF4D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9669C-B1D7-9559-E782-DE2D3F4E0A80}"/>
              </a:ext>
            </a:extLst>
          </p:cNvPr>
          <p:cNvSpPr>
            <a:spLocks noGrp="1"/>
          </p:cNvSpPr>
          <p:nvPr>
            <p:ph type="dt" sz="half" idx="10"/>
          </p:nvPr>
        </p:nvSpPr>
        <p:spPr/>
        <p:txBody>
          <a:bodyPr/>
          <a:lstStyle/>
          <a:p>
            <a:fld id="{0B4361B8-0D4A-463D-92C3-E9B4AF6B5A73}" type="datetimeFigureOut">
              <a:rPr lang="en-US" smtClean="0"/>
              <a:t>3/22/2024</a:t>
            </a:fld>
            <a:endParaRPr lang="en-US"/>
          </a:p>
        </p:txBody>
      </p:sp>
      <p:sp>
        <p:nvSpPr>
          <p:cNvPr id="6" name="Footer Placeholder 5">
            <a:extLst>
              <a:ext uri="{FF2B5EF4-FFF2-40B4-BE49-F238E27FC236}">
                <a16:creationId xmlns:a16="http://schemas.microsoft.com/office/drawing/2014/main" id="{8EAB55AE-FA27-A998-7457-F47BEC3D4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51759-A3CD-D3F8-A629-60FE4D4F675B}"/>
              </a:ext>
            </a:extLst>
          </p:cNvPr>
          <p:cNvSpPr>
            <a:spLocks noGrp="1"/>
          </p:cNvSpPr>
          <p:nvPr>
            <p:ph type="sldNum" sz="quarter" idx="12"/>
          </p:nvPr>
        </p:nvSpPr>
        <p:spPr/>
        <p:txBody>
          <a:bodyPr/>
          <a:lstStyle/>
          <a:p>
            <a:fld id="{EE90CAB6-839C-4D7D-947A-F6A706DE5503}" type="slidenum">
              <a:rPr lang="en-US" smtClean="0"/>
              <a:t>‹#›</a:t>
            </a:fld>
            <a:endParaRPr lang="en-US"/>
          </a:p>
        </p:txBody>
      </p:sp>
    </p:spTree>
    <p:extLst>
      <p:ext uri="{BB962C8B-B14F-4D97-AF65-F5344CB8AC3E}">
        <p14:creationId xmlns:p14="http://schemas.microsoft.com/office/powerpoint/2010/main" val="175871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C1D0E-E72A-EDBF-2BD4-432B81E43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41724-6A24-42CC-C8F1-F1E2B4155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E6A0C-4EC3-CD54-71CB-5BFC804266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4361B8-0D4A-463D-92C3-E9B4AF6B5A73}" type="datetimeFigureOut">
              <a:rPr lang="en-US" smtClean="0"/>
              <a:t>3/22/2024</a:t>
            </a:fld>
            <a:endParaRPr lang="en-US"/>
          </a:p>
        </p:txBody>
      </p:sp>
      <p:sp>
        <p:nvSpPr>
          <p:cNvPr id="5" name="Footer Placeholder 4">
            <a:extLst>
              <a:ext uri="{FF2B5EF4-FFF2-40B4-BE49-F238E27FC236}">
                <a16:creationId xmlns:a16="http://schemas.microsoft.com/office/drawing/2014/main" id="{7DCF0BD6-703A-A42F-71B0-9256218CF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781875-8C3C-5C6E-4212-D94DF8BA8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90CAB6-839C-4D7D-947A-F6A706DE5503}" type="slidenum">
              <a:rPr lang="en-US" smtClean="0"/>
              <a:t>‹#›</a:t>
            </a:fld>
            <a:endParaRPr lang="en-US"/>
          </a:p>
        </p:txBody>
      </p:sp>
    </p:spTree>
    <p:extLst>
      <p:ext uri="{BB962C8B-B14F-4D97-AF65-F5344CB8AC3E}">
        <p14:creationId xmlns:p14="http://schemas.microsoft.com/office/powerpoint/2010/main" val="1292293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250A-45F7-2A30-35BD-D9F4DA40A91F}"/>
              </a:ext>
            </a:extLst>
          </p:cNvPr>
          <p:cNvSpPr>
            <a:spLocks noGrp="1"/>
          </p:cNvSpPr>
          <p:nvPr>
            <p:ph type="ctrTitle"/>
          </p:nvPr>
        </p:nvSpPr>
        <p:spPr/>
        <p:txBody>
          <a:bodyPr/>
          <a:lstStyle/>
          <a:p>
            <a:r>
              <a:rPr lang="en-US" dirty="0"/>
              <a:t>CS574 Mid Term Exam</a:t>
            </a:r>
          </a:p>
        </p:txBody>
      </p:sp>
      <p:sp>
        <p:nvSpPr>
          <p:cNvPr id="3" name="Subtitle 2">
            <a:extLst>
              <a:ext uri="{FF2B5EF4-FFF2-40B4-BE49-F238E27FC236}">
                <a16:creationId xmlns:a16="http://schemas.microsoft.com/office/drawing/2014/main" id="{8EB7AEBB-8C56-4177-A54D-7D32D404AE78}"/>
              </a:ext>
            </a:extLst>
          </p:cNvPr>
          <p:cNvSpPr>
            <a:spLocks noGrp="1"/>
          </p:cNvSpPr>
          <p:nvPr>
            <p:ph type="subTitle" idx="1"/>
          </p:nvPr>
        </p:nvSpPr>
        <p:spPr/>
        <p:txBody>
          <a:bodyPr/>
          <a:lstStyle/>
          <a:p>
            <a:r>
              <a:rPr lang="en-US" dirty="0"/>
              <a:t>Name: Muhammad Owais Imran</a:t>
            </a:r>
          </a:p>
          <a:p>
            <a:r>
              <a:rPr lang="en-US" dirty="0"/>
              <a:t>CWID: 20025554</a:t>
            </a:r>
          </a:p>
        </p:txBody>
      </p:sp>
    </p:spTree>
    <p:extLst>
      <p:ext uri="{BB962C8B-B14F-4D97-AF65-F5344CB8AC3E}">
        <p14:creationId xmlns:p14="http://schemas.microsoft.com/office/powerpoint/2010/main" val="95794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2: Create an Advanced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create a new advanced search pattern to perform different lookups, the user clicks on “Create New Advanced Search Pattern Button”, a windows appears, where the user is prompted to enter keywords for search, some other filters are also provided under the advanced section e.g., Price Range, Location, Categories, etc. Once the user is done entering the Search Keyword(s) and setting different advanced filters, the user clicks on “Save Pattern” button.</a:t>
            </a:r>
          </a:p>
        </p:txBody>
      </p:sp>
    </p:spTree>
    <p:extLst>
      <p:ext uri="{BB962C8B-B14F-4D97-AF65-F5344CB8AC3E}">
        <p14:creationId xmlns:p14="http://schemas.microsoft.com/office/powerpoint/2010/main" val="70665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59AB571E-ED07-082A-CE3D-8F6401EFB234}"/>
              </a:ext>
            </a:extLst>
          </p:cNvPr>
          <p:cNvCxnSpPr>
            <a:cxnSpLocks/>
            <a:endCxn id="11" idx="3"/>
          </p:cNvCxnSpPr>
          <p:nvPr/>
        </p:nvCxnSpPr>
        <p:spPr>
          <a:xfrm flipH="1" flipV="1">
            <a:off x="6895040" y="2049194"/>
            <a:ext cx="2788606" cy="2470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spTree>
    <p:extLst>
      <p:ext uri="{BB962C8B-B14F-4D97-AF65-F5344CB8AC3E}">
        <p14:creationId xmlns:p14="http://schemas.microsoft.com/office/powerpoint/2010/main" val="195321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3957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fontScale="90000"/>
          </a:bodyPr>
          <a:lstStyle/>
          <a:p>
            <a:r>
              <a:rPr lang="en-US" dirty="0"/>
              <a:t>Use Case 2: Create an Advanced Search Pattern</a:t>
            </a:r>
            <a:br>
              <a:rPr lang="en-US" dirty="0"/>
            </a:br>
            <a:r>
              <a:rPr lang="en-US" dirty="0"/>
              <a:t>(Alternate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a:buFontTx/>
              <a:buChar char="-"/>
            </a:pPr>
            <a:r>
              <a:rPr lang="en-US" dirty="0"/>
              <a:t>The user does not enter a keyword(s) against a search pattern, the system responds with an error message.</a:t>
            </a:r>
          </a:p>
          <a:p>
            <a:pPr>
              <a:buFontTx/>
              <a:buChar char="-"/>
            </a:pPr>
            <a:r>
              <a:rPr lang="en-US" dirty="0"/>
              <a:t>The user enters keyword(s) more than the allowed character count.</a:t>
            </a:r>
          </a:p>
          <a:p>
            <a:pPr>
              <a:buFontTx/>
              <a:buChar char="-"/>
            </a:pPr>
            <a:r>
              <a:rPr lang="en-US" dirty="0"/>
              <a:t>The user does not specify any of the advanced filters, the system responds with an error message and with an option to save the created search pattern as a “Basic Search Pattern”, if it does, the control is transfer to “Create a Basic Search Pattern Use Case” </a:t>
            </a:r>
          </a:p>
        </p:txBody>
      </p:sp>
    </p:spTree>
    <p:extLst>
      <p:ext uri="{BB962C8B-B14F-4D97-AF65-F5344CB8AC3E}">
        <p14:creationId xmlns:p14="http://schemas.microsoft.com/office/powerpoint/2010/main" val="16618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bg2">
                  <a:lumMod val="75000"/>
                </a:schemeClr>
              </a:solidFill>
            </a:endParaRP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1150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948782" y="2866151"/>
            <a:ext cx="3098925"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enter any keyword(s)</a:t>
            </a:r>
          </a:p>
          <a:p>
            <a:pPr algn="ctr"/>
            <a:r>
              <a:rPr lang="en-US" b="1" dirty="0">
                <a:solidFill>
                  <a:schemeClr val="bg1"/>
                </a:solidFill>
              </a:rPr>
              <a:t>to save search pattern</a:t>
            </a:r>
          </a:p>
        </p:txBody>
      </p:sp>
    </p:spTree>
    <p:extLst>
      <p:ext uri="{BB962C8B-B14F-4D97-AF65-F5344CB8AC3E}">
        <p14:creationId xmlns:p14="http://schemas.microsoft.com/office/powerpoint/2010/main" val="293667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Some more than allowed range of keywords input</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27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75311" y="2866151"/>
            <a:ext cx="3445879"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You have exceeded the allowed</a:t>
            </a:r>
          </a:p>
          <a:p>
            <a:pPr algn="ctr"/>
            <a:r>
              <a:rPr lang="en-US" b="1" dirty="0">
                <a:solidFill>
                  <a:schemeClr val="bg1"/>
                </a:solidFill>
              </a:rPr>
              <a:t>Character limit for keyword(s)</a:t>
            </a:r>
          </a:p>
        </p:txBody>
      </p:sp>
    </p:spTree>
    <p:extLst>
      <p:ext uri="{BB962C8B-B14F-4D97-AF65-F5344CB8AC3E}">
        <p14:creationId xmlns:p14="http://schemas.microsoft.com/office/powerpoint/2010/main" val="87717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 Search</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003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647166" y="2866151"/>
            <a:ext cx="3702168"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add some advanced filters</a:t>
            </a:r>
          </a:p>
        </p:txBody>
      </p:sp>
    </p:spTree>
    <p:extLst>
      <p:ext uri="{BB962C8B-B14F-4D97-AF65-F5344CB8AC3E}">
        <p14:creationId xmlns:p14="http://schemas.microsoft.com/office/powerpoint/2010/main" val="324286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1: Create a Basic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create a new search pattern to perform different lookups, the user clicks on “Create New Basic Search Pattern Button”, a windows appears, where the user is prompted to enter keywords for search, once the user is done entering the Search Keyword(s), the user clicks on “Save Pattern” button.</a:t>
            </a:r>
          </a:p>
        </p:txBody>
      </p:sp>
    </p:spTree>
    <p:extLst>
      <p:ext uri="{BB962C8B-B14F-4D97-AF65-F5344CB8AC3E}">
        <p14:creationId xmlns:p14="http://schemas.microsoft.com/office/powerpoint/2010/main" val="10063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3: Perform Search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clicks on “Search Button”, the eBay application performs the search against all saved search pattern on the eBay Website while showing the progress to the user. The application then retrieves the result and compares it to the previously extracted result, show the unique one to the user.</a:t>
            </a:r>
          </a:p>
        </p:txBody>
      </p:sp>
    </p:spTree>
    <p:extLst>
      <p:ext uri="{BB962C8B-B14F-4D97-AF65-F5344CB8AC3E}">
        <p14:creationId xmlns:p14="http://schemas.microsoft.com/office/powerpoint/2010/main" val="365465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a:endCxn id="5" idx="3"/>
          </p:cNvCxnSpPr>
          <p:nvPr/>
        </p:nvCxnSpPr>
        <p:spPr>
          <a:xfrm flipH="1" flipV="1">
            <a:off x="3173763" y="1404295"/>
            <a:ext cx="6509883" cy="891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36028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AD057-CC3B-9720-CEB8-610FE0E41352}"/>
              </a:ext>
            </a:extLst>
          </p:cNvPr>
          <p:cNvSpPr/>
          <p:nvPr/>
        </p:nvSpPr>
        <p:spPr>
          <a:xfrm>
            <a:off x="1379095" y="974361"/>
            <a:ext cx="9428813" cy="4497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Rectangle 2">
            <a:extLst>
              <a:ext uri="{FF2B5EF4-FFF2-40B4-BE49-F238E27FC236}">
                <a16:creationId xmlns:a16="http://schemas.microsoft.com/office/drawing/2014/main" id="{48AFE002-40D0-9B8F-C438-1025EE4F84F3}"/>
              </a:ext>
            </a:extLst>
          </p:cNvPr>
          <p:cNvSpPr/>
          <p:nvPr/>
        </p:nvSpPr>
        <p:spPr>
          <a:xfrm>
            <a:off x="3717561" y="1843790"/>
            <a:ext cx="5021705" cy="25633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4" name="TextBox 3">
            <a:extLst>
              <a:ext uri="{FF2B5EF4-FFF2-40B4-BE49-F238E27FC236}">
                <a16:creationId xmlns:a16="http://schemas.microsoft.com/office/drawing/2014/main" id="{B0AFF8A9-207E-3B53-CE8A-2B7E5EC7E69A}"/>
              </a:ext>
            </a:extLst>
          </p:cNvPr>
          <p:cNvSpPr txBox="1"/>
          <p:nvPr/>
        </p:nvSpPr>
        <p:spPr>
          <a:xfrm>
            <a:off x="5222400" y="2083632"/>
            <a:ext cx="2124364" cy="369332"/>
          </a:xfrm>
          <a:prstGeom prst="rect">
            <a:avLst/>
          </a:prstGeom>
          <a:noFill/>
        </p:spPr>
        <p:txBody>
          <a:bodyPr wrap="none" rtlCol="0">
            <a:spAutoFit/>
          </a:bodyPr>
          <a:lstStyle/>
          <a:p>
            <a:r>
              <a:rPr lang="en-US" b="1" dirty="0">
                <a:solidFill>
                  <a:schemeClr val="bg1"/>
                </a:solidFill>
              </a:rPr>
              <a:t>Performing Search</a:t>
            </a:r>
          </a:p>
        </p:txBody>
      </p:sp>
      <p:sp>
        <p:nvSpPr>
          <p:cNvPr id="5" name="Rectangle 4">
            <a:extLst>
              <a:ext uri="{FF2B5EF4-FFF2-40B4-BE49-F238E27FC236}">
                <a16:creationId xmlns:a16="http://schemas.microsoft.com/office/drawing/2014/main" id="{8059FD27-E041-822E-6E40-882161E5ECE6}"/>
              </a:ext>
            </a:extLst>
          </p:cNvPr>
          <p:cNvSpPr/>
          <p:nvPr/>
        </p:nvSpPr>
        <p:spPr>
          <a:xfrm>
            <a:off x="4302177" y="3013023"/>
            <a:ext cx="2518348" cy="30937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20C1FB-4F1F-0EC2-FCED-683EEC7BDF94}"/>
              </a:ext>
            </a:extLst>
          </p:cNvPr>
          <p:cNvSpPr/>
          <p:nvPr/>
        </p:nvSpPr>
        <p:spPr>
          <a:xfrm>
            <a:off x="6820524" y="3013023"/>
            <a:ext cx="1034321" cy="3093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7C900B-27C7-009F-B554-FCC4F35224E7}"/>
              </a:ext>
            </a:extLst>
          </p:cNvPr>
          <p:cNvSpPr txBox="1"/>
          <p:nvPr/>
        </p:nvSpPr>
        <p:spPr>
          <a:xfrm>
            <a:off x="5417710" y="3547886"/>
            <a:ext cx="1621406" cy="369332"/>
          </a:xfrm>
          <a:prstGeom prst="rect">
            <a:avLst/>
          </a:prstGeom>
          <a:noFill/>
        </p:spPr>
        <p:txBody>
          <a:bodyPr wrap="none" rtlCol="0">
            <a:spAutoFit/>
          </a:bodyPr>
          <a:lstStyle/>
          <a:p>
            <a:r>
              <a:rPr lang="en-US" dirty="0">
                <a:solidFill>
                  <a:schemeClr val="bg1"/>
                </a:solidFill>
              </a:rPr>
              <a:t>70% complete</a:t>
            </a:r>
          </a:p>
        </p:txBody>
      </p:sp>
    </p:spTree>
    <p:extLst>
      <p:ext uri="{BB962C8B-B14F-4D97-AF65-F5344CB8AC3E}">
        <p14:creationId xmlns:p14="http://schemas.microsoft.com/office/powerpoint/2010/main" val="181698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3: Perform Search (Alternate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algn="just">
              <a:buFontTx/>
              <a:buChar char="-"/>
            </a:pPr>
            <a:r>
              <a:rPr lang="en-US" dirty="0"/>
              <a:t>There are no previously search saved pattern, the system responds with an appropriate error message.</a:t>
            </a:r>
          </a:p>
          <a:p>
            <a:pPr algn="just">
              <a:buFontTx/>
              <a:buChar char="-"/>
            </a:pPr>
            <a:r>
              <a:rPr lang="en-US" dirty="0"/>
              <a:t>The eBay application does not respond with the results, the system shows the appropriate error message.</a:t>
            </a:r>
          </a:p>
          <a:p>
            <a:pPr algn="just">
              <a:buFontTx/>
              <a:buChar char="-"/>
            </a:pPr>
            <a:r>
              <a:rPr lang="en-US" dirty="0"/>
              <a:t>There are no unique results obtained, the system displays the appropriate alert message.</a:t>
            </a:r>
          </a:p>
        </p:txBody>
      </p:sp>
    </p:spTree>
    <p:extLst>
      <p:ext uri="{BB962C8B-B14F-4D97-AF65-F5344CB8AC3E}">
        <p14:creationId xmlns:p14="http://schemas.microsoft.com/office/powerpoint/2010/main" val="2158831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5057489" y="2866151"/>
            <a:ext cx="2881494" cy="923330"/>
          </a:xfrm>
          <a:prstGeom prst="rect">
            <a:avLst/>
          </a:prstGeom>
          <a:noFill/>
        </p:spPr>
        <p:txBody>
          <a:bodyPr wrap="none" rtlCol="0">
            <a:spAutoFit/>
          </a:bodyPr>
          <a:lstStyle/>
          <a:p>
            <a:pPr algn="ctr"/>
            <a:r>
              <a:rPr lang="en-US" b="1" dirty="0">
                <a:solidFill>
                  <a:schemeClr val="bg1"/>
                </a:solidFill>
              </a:rPr>
              <a:t>Error: </a:t>
            </a:r>
          </a:p>
          <a:p>
            <a:pPr algn="ctr"/>
            <a:r>
              <a:rPr lang="en-US" b="1" dirty="0">
                <a:solidFill>
                  <a:schemeClr val="bg1"/>
                </a:solidFill>
              </a:rPr>
              <a:t>No Saved Search Patterns</a:t>
            </a:r>
            <a:br>
              <a:rPr lang="en-US" b="1" dirty="0">
                <a:solidFill>
                  <a:schemeClr val="bg1"/>
                </a:solidFill>
              </a:rPr>
            </a:br>
            <a:r>
              <a:rPr lang="en-US" b="1" dirty="0">
                <a:solidFill>
                  <a:schemeClr val="bg1"/>
                </a:solidFill>
              </a:rPr>
              <a:t>Found</a:t>
            </a:r>
          </a:p>
        </p:txBody>
      </p:sp>
    </p:spTree>
    <p:extLst>
      <p:ext uri="{BB962C8B-B14F-4D97-AF65-F5344CB8AC3E}">
        <p14:creationId xmlns:p14="http://schemas.microsoft.com/office/powerpoint/2010/main" val="2025634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615835" y="2866151"/>
            <a:ext cx="3764813"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Issues with eBay Web Application.</a:t>
            </a:r>
            <a:br>
              <a:rPr lang="en-US" b="1" dirty="0">
                <a:solidFill>
                  <a:schemeClr val="bg1"/>
                </a:solidFill>
              </a:rPr>
            </a:br>
            <a:r>
              <a:rPr lang="en-US" b="1" dirty="0">
                <a:solidFill>
                  <a:schemeClr val="bg1"/>
                </a:solidFill>
              </a:rPr>
              <a:t>Unable to Fetch Results</a:t>
            </a:r>
          </a:p>
        </p:txBody>
      </p:sp>
    </p:spTree>
    <p:extLst>
      <p:ext uri="{BB962C8B-B14F-4D97-AF65-F5344CB8AC3E}">
        <p14:creationId xmlns:p14="http://schemas.microsoft.com/office/powerpoint/2010/main" val="1615611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461629" y="2866151"/>
            <a:ext cx="4073231" cy="646331"/>
          </a:xfrm>
          <a:prstGeom prst="rect">
            <a:avLst/>
          </a:prstGeom>
          <a:noFill/>
        </p:spPr>
        <p:txBody>
          <a:bodyPr wrap="none" rtlCol="0">
            <a:spAutoFit/>
          </a:bodyPr>
          <a:lstStyle/>
          <a:p>
            <a:pPr algn="ctr"/>
            <a:r>
              <a:rPr lang="en-US" b="1" dirty="0">
                <a:solidFill>
                  <a:schemeClr val="bg1"/>
                </a:solidFill>
              </a:rPr>
              <a:t>Search Complete!</a:t>
            </a:r>
          </a:p>
          <a:p>
            <a:pPr algn="ctr"/>
            <a:r>
              <a:rPr lang="en-US" b="1" dirty="0">
                <a:solidFill>
                  <a:schemeClr val="bg1"/>
                </a:solidFill>
              </a:rPr>
              <a:t>There are no unique results obtained.</a:t>
            </a:r>
          </a:p>
        </p:txBody>
      </p:sp>
    </p:spTree>
    <p:extLst>
      <p:ext uri="{BB962C8B-B14F-4D97-AF65-F5344CB8AC3E}">
        <p14:creationId xmlns:p14="http://schemas.microsoft.com/office/powerpoint/2010/main" val="3809144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4: Edit Basic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modify an existing search pattern, the user clicks on “View Basic Saved Search Pattern” and selects the pattern to edit, the system loads the windows to edit that pattern, the user updates the keyword(s) field with the new keywords, and click on “Update Search Pattern Button”</a:t>
            </a:r>
          </a:p>
        </p:txBody>
      </p:sp>
    </p:spTree>
    <p:extLst>
      <p:ext uri="{BB962C8B-B14F-4D97-AF65-F5344CB8AC3E}">
        <p14:creationId xmlns:p14="http://schemas.microsoft.com/office/powerpoint/2010/main" val="3728371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a:stCxn id="19" idx="1"/>
            <a:endCxn id="6" idx="3"/>
          </p:cNvCxnSpPr>
          <p:nvPr/>
        </p:nvCxnSpPr>
        <p:spPr>
          <a:xfrm flipH="1">
            <a:off x="6895039" y="2499579"/>
            <a:ext cx="2383873" cy="258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18098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ACF9912-82AF-FD37-4D14-95E0C72770DD}"/>
              </a:ext>
            </a:extLst>
          </p:cNvPr>
          <p:cNvGrpSpPr/>
          <p:nvPr/>
        </p:nvGrpSpPr>
        <p:grpSpPr>
          <a:xfrm>
            <a:off x="1723869" y="554636"/>
            <a:ext cx="8979108" cy="5531371"/>
            <a:chOff x="1723869" y="554636"/>
            <a:chExt cx="8979108" cy="5531371"/>
          </a:xfrm>
        </p:grpSpPr>
        <p:sp>
          <p:nvSpPr>
            <p:cNvPr id="2" name="Rectangle 1">
              <a:extLst>
                <a:ext uri="{FF2B5EF4-FFF2-40B4-BE49-F238E27FC236}">
                  <a16:creationId xmlns:a16="http://schemas.microsoft.com/office/drawing/2014/main" id="{7B4D147A-1C92-0FB3-2C73-B7CB2DC7B879}"/>
                </a:ext>
              </a:extLst>
            </p:cNvPr>
            <p:cNvSpPr/>
            <p:nvPr/>
          </p:nvSpPr>
          <p:spPr>
            <a:xfrm>
              <a:off x="1723869" y="554636"/>
              <a:ext cx="8979108" cy="5531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4B1BCD-E2C4-7592-23E7-1A835FFC030C}"/>
                </a:ext>
              </a:extLst>
            </p:cNvPr>
            <p:cNvSpPr/>
            <p:nvPr/>
          </p:nvSpPr>
          <p:spPr>
            <a:xfrm>
              <a:off x="2128603" y="824459"/>
              <a:ext cx="8109679" cy="314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464D870F-2F75-6C4F-2CE7-FEF246075DB7}"/>
                </a:ext>
              </a:extLst>
            </p:cNvPr>
            <p:cNvSpPr/>
            <p:nvPr/>
          </p:nvSpPr>
          <p:spPr>
            <a:xfrm>
              <a:off x="2608289" y="149901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1</a:t>
              </a:r>
            </a:p>
          </p:txBody>
        </p:sp>
        <p:sp>
          <p:nvSpPr>
            <p:cNvPr id="5" name="Rectangle 4">
              <a:extLst>
                <a:ext uri="{FF2B5EF4-FFF2-40B4-BE49-F238E27FC236}">
                  <a16:creationId xmlns:a16="http://schemas.microsoft.com/office/drawing/2014/main" id="{B0E0D709-BA85-5A95-92CA-AA61744C3657}"/>
                </a:ext>
              </a:extLst>
            </p:cNvPr>
            <p:cNvSpPr/>
            <p:nvPr/>
          </p:nvSpPr>
          <p:spPr>
            <a:xfrm>
              <a:off x="6917954" y="148652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6" name="Rectangle 5">
              <a:extLst>
                <a:ext uri="{FF2B5EF4-FFF2-40B4-BE49-F238E27FC236}">
                  <a16:creationId xmlns:a16="http://schemas.microsoft.com/office/drawing/2014/main" id="{AF18F9C1-6F13-BC50-E7B7-60BB357F8B4A}"/>
                </a:ext>
              </a:extLst>
            </p:cNvPr>
            <p:cNvSpPr/>
            <p:nvPr/>
          </p:nvSpPr>
          <p:spPr>
            <a:xfrm>
              <a:off x="8399484" y="147403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7" name="Rectangle 6">
              <a:extLst>
                <a:ext uri="{FF2B5EF4-FFF2-40B4-BE49-F238E27FC236}">
                  <a16:creationId xmlns:a16="http://schemas.microsoft.com/office/drawing/2014/main" id="{05D9C606-F5EA-EC03-02F5-A388C4B034A5}"/>
                </a:ext>
              </a:extLst>
            </p:cNvPr>
            <p:cNvSpPr/>
            <p:nvPr/>
          </p:nvSpPr>
          <p:spPr>
            <a:xfrm>
              <a:off x="2610789" y="193622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2</a:t>
              </a:r>
            </a:p>
          </p:txBody>
        </p:sp>
        <p:sp>
          <p:nvSpPr>
            <p:cNvPr id="8" name="Rectangle 7">
              <a:extLst>
                <a:ext uri="{FF2B5EF4-FFF2-40B4-BE49-F238E27FC236}">
                  <a16:creationId xmlns:a16="http://schemas.microsoft.com/office/drawing/2014/main" id="{848232E8-39C3-6E97-34ED-521670DC1EAB}"/>
                </a:ext>
              </a:extLst>
            </p:cNvPr>
            <p:cNvSpPr/>
            <p:nvPr/>
          </p:nvSpPr>
          <p:spPr>
            <a:xfrm>
              <a:off x="6920454" y="192373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9" name="Rectangle 8">
              <a:extLst>
                <a:ext uri="{FF2B5EF4-FFF2-40B4-BE49-F238E27FC236}">
                  <a16:creationId xmlns:a16="http://schemas.microsoft.com/office/drawing/2014/main" id="{1DAD7ECA-D0AD-DD7D-84A1-DEE45C5E4BAB}"/>
                </a:ext>
              </a:extLst>
            </p:cNvPr>
            <p:cNvSpPr/>
            <p:nvPr/>
          </p:nvSpPr>
          <p:spPr>
            <a:xfrm>
              <a:off x="8401984" y="191124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0" name="Rectangle 9">
              <a:extLst>
                <a:ext uri="{FF2B5EF4-FFF2-40B4-BE49-F238E27FC236}">
                  <a16:creationId xmlns:a16="http://schemas.microsoft.com/office/drawing/2014/main" id="{B7D00B86-9037-7B5B-9E84-64AB26A703A7}"/>
                </a:ext>
              </a:extLst>
            </p:cNvPr>
            <p:cNvSpPr/>
            <p:nvPr/>
          </p:nvSpPr>
          <p:spPr>
            <a:xfrm>
              <a:off x="2608289" y="2398422"/>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3</a:t>
              </a:r>
            </a:p>
          </p:txBody>
        </p:sp>
        <p:sp>
          <p:nvSpPr>
            <p:cNvPr id="11" name="Rectangle 10">
              <a:extLst>
                <a:ext uri="{FF2B5EF4-FFF2-40B4-BE49-F238E27FC236}">
                  <a16:creationId xmlns:a16="http://schemas.microsoft.com/office/drawing/2014/main" id="{B072D5CC-8E28-FF44-A0F5-F706A491D2DF}"/>
                </a:ext>
              </a:extLst>
            </p:cNvPr>
            <p:cNvSpPr/>
            <p:nvPr/>
          </p:nvSpPr>
          <p:spPr>
            <a:xfrm>
              <a:off x="6917954" y="2385930"/>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2" name="Rectangle 11">
              <a:extLst>
                <a:ext uri="{FF2B5EF4-FFF2-40B4-BE49-F238E27FC236}">
                  <a16:creationId xmlns:a16="http://schemas.microsoft.com/office/drawing/2014/main" id="{97D61D7B-D161-569B-4AF3-EDF9097D5991}"/>
                </a:ext>
              </a:extLst>
            </p:cNvPr>
            <p:cNvSpPr/>
            <p:nvPr/>
          </p:nvSpPr>
          <p:spPr>
            <a:xfrm>
              <a:off x="8399484" y="2373438"/>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3" name="Rectangle 12">
              <a:extLst>
                <a:ext uri="{FF2B5EF4-FFF2-40B4-BE49-F238E27FC236}">
                  <a16:creationId xmlns:a16="http://schemas.microsoft.com/office/drawing/2014/main" id="{2FEDAAA7-15FD-665A-D353-0362D50E050F}"/>
                </a:ext>
              </a:extLst>
            </p:cNvPr>
            <p:cNvSpPr/>
            <p:nvPr/>
          </p:nvSpPr>
          <p:spPr>
            <a:xfrm>
              <a:off x="2610789" y="2835633"/>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4</a:t>
              </a:r>
            </a:p>
          </p:txBody>
        </p:sp>
        <p:sp>
          <p:nvSpPr>
            <p:cNvPr id="14" name="Rectangle 13">
              <a:extLst>
                <a:ext uri="{FF2B5EF4-FFF2-40B4-BE49-F238E27FC236}">
                  <a16:creationId xmlns:a16="http://schemas.microsoft.com/office/drawing/2014/main" id="{441FD4B7-C2A8-5E34-86BC-CBA518F51346}"/>
                </a:ext>
              </a:extLst>
            </p:cNvPr>
            <p:cNvSpPr/>
            <p:nvPr/>
          </p:nvSpPr>
          <p:spPr>
            <a:xfrm>
              <a:off x="6920454" y="2823141"/>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5" name="Rectangle 14">
              <a:extLst>
                <a:ext uri="{FF2B5EF4-FFF2-40B4-BE49-F238E27FC236}">
                  <a16:creationId xmlns:a16="http://schemas.microsoft.com/office/drawing/2014/main" id="{2AE9D9E7-6C0A-902F-E635-1F12992681AE}"/>
                </a:ext>
              </a:extLst>
            </p:cNvPr>
            <p:cNvSpPr/>
            <p:nvPr/>
          </p:nvSpPr>
          <p:spPr>
            <a:xfrm>
              <a:off x="8401984" y="2810649"/>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6" name="Rectangle 15">
              <a:extLst>
                <a:ext uri="{FF2B5EF4-FFF2-40B4-BE49-F238E27FC236}">
                  <a16:creationId xmlns:a16="http://schemas.microsoft.com/office/drawing/2014/main" id="{107E3454-29EF-00BA-ED02-E70B86372FC5}"/>
                </a:ext>
              </a:extLst>
            </p:cNvPr>
            <p:cNvSpPr/>
            <p:nvPr/>
          </p:nvSpPr>
          <p:spPr>
            <a:xfrm>
              <a:off x="2608289" y="328533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5</a:t>
              </a:r>
            </a:p>
          </p:txBody>
        </p:sp>
        <p:sp>
          <p:nvSpPr>
            <p:cNvPr id="17" name="Rectangle 16">
              <a:extLst>
                <a:ext uri="{FF2B5EF4-FFF2-40B4-BE49-F238E27FC236}">
                  <a16:creationId xmlns:a16="http://schemas.microsoft.com/office/drawing/2014/main" id="{B6670810-788F-2530-20D5-6364B94CF40F}"/>
                </a:ext>
              </a:extLst>
            </p:cNvPr>
            <p:cNvSpPr/>
            <p:nvPr/>
          </p:nvSpPr>
          <p:spPr>
            <a:xfrm>
              <a:off x="6917954" y="327284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8" name="Rectangle 17">
              <a:extLst>
                <a:ext uri="{FF2B5EF4-FFF2-40B4-BE49-F238E27FC236}">
                  <a16:creationId xmlns:a16="http://schemas.microsoft.com/office/drawing/2014/main" id="{10228932-3334-3995-D772-FCE90328E52A}"/>
                </a:ext>
              </a:extLst>
            </p:cNvPr>
            <p:cNvSpPr/>
            <p:nvPr/>
          </p:nvSpPr>
          <p:spPr>
            <a:xfrm>
              <a:off x="8399484" y="326035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9" name="Rectangle 18">
              <a:extLst>
                <a:ext uri="{FF2B5EF4-FFF2-40B4-BE49-F238E27FC236}">
                  <a16:creationId xmlns:a16="http://schemas.microsoft.com/office/drawing/2014/main" id="{38D007AA-DF51-BFA8-43D4-61A6B49D6250}"/>
                </a:ext>
              </a:extLst>
            </p:cNvPr>
            <p:cNvSpPr/>
            <p:nvPr/>
          </p:nvSpPr>
          <p:spPr>
            <a:xfrm>
              <a:off x="2610789" y="372254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6</a:t>
              </a:r>
            </a:p>
          </p:txBody>
        </p:sp>
        <p:sp>
          <p:nvSpPr>
            <p:cNvPr id="20" name="Rectangle 19">
              <a:extLst>
                <a:ext uri="{FF2B5EF4-FFF2-40B4-BE49-F238E27FC236}">
                  <a16:creationId xmlns:a16="http://schemas.microsoft.com/office/drawing/2014/main" id="{EB90D064-BE2D-648D-CA56-47AF5825A412}"/>
                </a:ext>
              </a:extLst>
            </p:cNvPr>
            <p:cNvSpPr/>
            <p:nvPr/>
          </p:nvSpPr>
          <p:spPr>
            <a:xfrm>
              <a:off x="6920454" y="371005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21" name="Rectangle 20">
              <a:extLst>
                <a:ext uri="{FF2B5EF4-FFF2-40B4-BE49-F238E27FC236}">
                  <a16:creationId xmlns:a16="http://schemas.microsoft.com/office/drawing/2014/main" id="{2F774D6E-900D-D872-DF1C-3D3E674973DC}"/>
                </a:ext>
              </a:extLst>
            </p:cNvPr>
            <p:cNvSpPr/>
            <p:nvPr/>
          </p:nvSpPr>
          <p:spPr>
            <a:xfrm>
              <a:off x="8401984" y="369756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grpSp>
      <p:sp>
        <p:nvSpPr>
          <p:cNvPr id="23" name="TextBox 22">
            <a:extLst>
              <a:ext uri="{FF2B5EF4-FFF2-40B4-BE49-F238E27FC236}">
                <a16:creationId xmlns:a16="http://schemas.microsoft.com/office/drawing/2014/main" id="{A34E22F3-8969-9F8B-60A1-68ABCBB68C81}"/>
              </a:ext>
            </a:extLst>
          </p:cNvPr>
          <p:cNvSpPr txBox="1"/>
          <p:nvPr/>
        </p:nvSpPr>
        <p:spPr>
          <a:xfrm>
            <a:off x="9473783" y="6236121"/>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25" name="Straight Arrow Connector 24">
            <a:extLst>
              <a:ext uri="{FF2B5EF4-FFF2-40B4-BE49-F238E27FC236}">
                <a16:creationId xmlns:a16="http://schemas.microsoft.com/office/drawing/2014/main" id="{50F8DE0D-055F-752B-C36A-28E7D0CABABE}"/>
              </a:ext>
            </a:extLst>
          </p:cNvPr>
          <p:cNvCxnSpPr>
            <a:cxnSpLocks/>
            <a:stCxn id="23" idx="0"/>
          </p:cNvCxnSpPr>
          <p:nvPr/>
        </p:nvCxnSpPr>
        <p:spPr>
          <a:xfrm flipH="1" flipV="1">
            <a:off x="7619996" y="4037340"/>
            <a:ext cx="2911353" cy="21987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1597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20" name="Group 19">
            <a:extLst>
              <a:ext uri="{FF2B5EF4-FFF2-40B4-BE49-F238E27FC236}">
                <a16:creationId xmlns:a16="http://schemas.microsoft.com/office/drawing/2014/main" id="{E1C97CE2-84E3-E010-ACA9-646D6486D3D8}"/>
              </a:ext>
            </a:extLst>
          </p:cNvPr>
          <p:cNvGrpSpPr/>
          <p:nvPr/>
        </p:nvGrpSpPr>
        <p:grpSpPr>
          <a:xfrm>
            <a:off x="509666" y="224852"/>
            <a:ext cx="6685614" cy="5156617"/>
            <a:chOff x="509666" y="224852"/>
            <a:chExt cx="6685614" cy="5156617"/>
          </a:xfrm>
        </p:grpSpPr>
        <p:sp>
          <p:nvSpPr>
            <p:cNvPr id="21" name="Rectangle 20">
              <a:extLst>
                <a:ext uri="{FF2B5EF4-FFF2-40B4-BE49-F238E27FC236}">
                  <a16:creationId xmlns:a16="http://schemas.microsoft.com/office/drawing/2014/main" id="{FC807DE9-8249-35D2-3B64-0FED6314C230}"/>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2A1E349-D41F-5066-D683-697C0AB76628}"/>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23" name="Rectangle 22">
              <a:extLst>
                <a:ext uri="{FF2B5EF4-FFF2-40B4-BE49-F238E27FC236}">
                  <a16:creationId xmlns:a16="http://schemas.microsoft.com/office/drawing/2014/main" id="{ABC21474-DB5A-9F79-37EE-2F5B8AEFF839}"/>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24" name="Rectangle 23">
              <a:extLst>
                <a:ext uri="{FF2B5EF4-FFF2-40B4-BE49-F238E27FC236}">
                  <a16:creationId xmlns:a16="http://schemas.microsoft.com/office/drawing/2014/main" id="{C367A098-181C-C656-7F3F-99E79B112350}"/>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25" name="Rectangle 24">
              <a:extLst>
                <a:ext uri="{FF2B5EF4-FFF2-40B4-BE49-F238E27FC236}">
                  <a16:creationId xmlns:a16="http://schemas.microsoft.com/office/drawing/2014/main" id="{A4B4BEB1-955B-F946-CBF4-FC4A22A251FD}"/>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26" name="Rectangle 25">
              <a:extLst>
                <a:ext uri="{FF2B5EF4-FFF2-40B4-BE49-F238E27FC236}">
                  <a16:creationId xmlns:a16="http://schemas.microsoft.com/office/drawing/2014/main" id="{A86018CB-5B0A-D96A-EB7C-F7ACE4E5A69E}"/>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27" name="Rectangle 26">
              <a:extLst>
                <a:ext uri="{FF2B5EF4-FFF2-40B4-BE49-F238E27FC236}">
                  <a16:creationId xmlns:a16="http://schemas.microsoft.com/office/drawing/2014/main" id="{3F13BB70-0B4A-2FBA-D234-77D0FC4A3EBF}"/>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28" name="Rectangle 27">
              <a:extLst>
                <a:ext uri="{FF2B5EF4-FFF2-40B4-BE49-F238E27FC236}">
                  <a16:creationId xmlns:a16="http://schemas.microsoft.com/office/drawing/2014/main" id="{994D7565-1BB9-AC6F-22AC-DCF58A3172C8}"/>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29" name="Rectangle 28">
              <a:extLst>
                <a:ext uri="{FF2B5EF4-FFF2-40B4-BE49-F238E27FC236}">
                  <a16:creationId xmlns:a16="http://schemas.microsoft.com/office/drawing/2014/main" id="{6302CF3A-7475-8218-FD17-485F923C4078}"/>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30" name="Rectangle 29">
              <a:extLst>
                <a:ext uri="{FF2B5EF4-FFF2-40B4-BE49-F238E27FC236}">
                  <a16:creationId xmlns:a16="http://schemas.microsoft.com/office/drawing/2014/main" id="{71E771F3-01A8-981F-5446-33F41C39C0C3}"/>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31" name="Rectangle 30">
              <a:extLst>
                <a:ext uri="{FF2B5EF4-FFF2-40B4-BE49-F238E27FC236}">
                  <a16:creationId xmlns:a16="http://schemas.microsoft.com/office/drawing/2014/main" id="{E4FD081B-E4B7-85F7-3848-F90D5D4A3CEE}"/>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p:cNvCxnSpPr>
          <p:nvPr/>
        </p:nvCxnSpPr>
        <p:spPr>
          <a:xfrm flipH="1" flipV="1">
            <a:off x="6895041" y="1255519"/>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48691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Update Search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Modified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894945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4: Edit Basic Search Pattern (Alternate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normAutofit/>
          </a:bodyPr>
          <a:lstStyle/>
          <a:p>
            <a:pPr algn="just">
              <a:buFontTx/>
              <a:buChar char="-"/>
            </a:pPr>
            <a:r>
              <a:rPr lang="en-US" dirty="0"/>
              <a:t>There are no available basic search pattern to edit, the system displays an appropriate error message.</a:t>
            </a:r>
          </a:p>
          <a:p>
            <a:pPr algn="just">
              <a:buFontTx/>
              <a:buChar char="-"/>
            </a:pPr>
            <a:r>
              <a:rPr lang="en-US" dirty="0"/>
              <a:t>The user does not enter a keyword(s) against a search pattern, the system responds with an error message.</a:t>
            </a:r>
          </a:p>
          <a:p>
            <a:pPr algn="just">
              <a:buFontTx/>
              <a:buChar char="-"/>
            </a:pPr>
            <a:r>
              <a:rPr lang="en-US" dirty="0"/>
              <a:t>The user enters keyword(s) more than the allowed character count.</a:t>
            </a:r>
          </a:p>
          <a:p>
            <a:pPr algn="just">
              <a:buFontTx/>
              <a:buChar char="-"/>
            </a:pPr>
            <a:r>
              <a:rPr lang="en-US" dirty="0"/>
              <a:t>The user did not make any changes to the pattern and click on “Update Search Pattern Button”, the system  displays the appropriate error message.</a:t>
            </a:r>
          </a:p>
        </p:txBody>
      </p:sp>
    </p:spTree>
    <p:extLst>
      <p:ext uri="{BB962C8B-B14F-4D97-AF65-F5344CB8AC3E}">
        <p14:creationId xmlns:p14="http://schemas.microsoft.com/office/powerpoint/2010/main" val="1278914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393957" y="2866151"/>
            <a:ext cx="4208588"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No Saved Basic Search Patterns Found</a:t>
            </a:r>
          </a:p>
        </p:txBody>
      </p:sp>
    </p:spTree>
    <p:extLst>
      <p:ext uri="{BB962C8B-B14F-4D97-AF65-F5344CB8AC3E}">
        <p14:creationId xmlns:p14="http://schemas.microsoft.com/office/powerpoint/2010/main" val="681997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bg2">
                  <a:lumMod val="75000"/>
                </a:schemeClr>
              </a:solidFill>
            </a:endParaRP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118291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948782" y="2866151"/>
            <a:ext cx="3098925"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enter any keyword(s)</a:t>
            </a:r>
          </a:p>
          <a:p>
            <a:pPr algn="ctr"/>
            <a:r>
              <a:rPr lang="en-US" b="1" dirty="0">
                <a:solidFill>
                  <a:schemeClr val="bg1"/>
                </a:solidFill>
              </a:rPr>
              <a:t>to save search pattern</a:t>
            </a:r>
          </a:p>
        </p:txBody>
      </p:sp>
    </p:spTree>
    <p:extLst>
      <p:ext uri="{BB962C8B-B14F-4D97-AF65-F5344CB8AC3E}">
        <p14:creationId xmlns:p14="http://schemas.microsoft.com/office/powerpoint/2010/main" val="1303745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Some more than allowed range of keywords input</a:t>
            </a: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1634431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75311" y="2866151"/>
            <a:ext cx="3445879"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You have exceeded the allowed</a:t>
            </a:r>
          </a:p>
          <a:p>
            <a:pPr algn="ctr"/>
            <a:r>
              <a:rPr lang="en-US" b="1" dirty="0">
                <a:solidFill>
                  <a:schemeClr val="bg1"/>
                </a:solidFill>
              </a:rPr>
              <a:t>Character limit for keyword(s)</a:t>
            </a:r>
          </a:p>
        </p:txBody>
      </p:sp>
    </p:spTree>
    <p:extLst>
      <p:ext uri="{BB962C8B-B14F-4D97-AF65-F5344CB8AC3E}">
        <p14:creationId xmlns:p14="http://schemas.microsoft.com/office/powerpoint/2010/main" val="176125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25052"/>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No change in 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2686230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373829" y="2866151"/>
            <a:ext cx="4248855"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New Entry and Previous Entry is similar</a:t>
            </a:r>
          </a:p>
        </p:txBody>
      </p:sp>
    </p:spTree>
    <p:extLst>
      <p:ext uri="{BB962C8B-B14F-4D97-AF65-F5344CB8AC3E}">
        <p14:creationId xmlns:p14="http://schemas.microsoft.com/office/powerpoint/2010/main" val="3072599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5: Edit Advanced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modify an existing search pattern, the user clicks on “View Advanced Saved Search Pattern” and selects the pattern to edit, the system loads the windows to edit that pattern, the user updates the keyword(s) field with the new keywords, and click on “Update Search Pattern Button”</a:t>
            </a:r>
          </a:p>
        </p:txBody>
      </p:sp>
    </p:spTree>
    <p:extLst>
      <p:ext uri="{BB962C8B-B14F-4D97-AF65-F5344CB8AC3E}">
        <p14:creationId xmlns:p14="http://schemas.microsoft.com/office/powerpoint/2010/main" val="69955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1484272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a:stCxn id="19" idx="1"/>
            <a:endCxn id="13" idx="3"/>
          </p:cNvCxnSpPr>
          <p:nvPr/>
        </p:nvCxnSpPr>
        <p:spPr>
          <a:xfrm flipH="1">
            <a:off x="6895038" y="2499579"/>
            <a:ext cx="2383874" cy="9570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54504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ACF9912-82AF-FD37-4D14-95E0C72770DD}"/>
              </a:ext>
            </a:extLst>
          </p:cNvPr>
          <p:cNvGrpSpPr/>
          <p:nvPr/>
        </p:nvGrpSpPr>
        <p:grpSpPr>
          <a:xfrm>
            <a:off x="1723869" y="554636"/>
            <a:ext cx="8979108" cy="5531371"/>
            <a:chOff x="1723869" y="554636"/>
            <a:chExt cx="8979108" cy="5531371"/>
          </a:xfrm>
        </p:grpSpPr>
        <p:sp>
          <p:nvSpPr>
            <p:cNvPr id="2" name="Rectangle 1">
              <a:extLst>
                <a:ext uri="{FF2B5EF4-FFF2-40B4-BE49-F238E27FC236}">
                  <a16:creationId xmlns:a16="http://schemas.microsoft.com/office/drawing/2014/main" id="{7B4D147A-1C92-0FB3-2C73-B7CB2DC7B879}"/>
                </a:ext>
              </a:extLst>
            </p:cNvPr>
            <p:cNvSpPr/>
            <p:nvPr/>
          </p:nvSpPr>
          <p:spPr>
            <a:xfrm>
              <a:off x="1723869" y="554636"/>
              <a:ext cx="8979108" cy="5531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4B1BCD-E2C4-7592-23E7-1A835FFC030C}"/>
                </a:ext>
              </a:extLst>
            </p:cNvPr>
            <p:cNvSpPr/>
            <p:nvPr/>
          </p:nvSpPr>
          <p:spPr>
            <a:xfrm>
              <a:off x="2128603" y="824459"/>
              <a:ext cx="8109679" cy="314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464D870F-2F75-6C4F-2CE7-FEF246075DB7}"/>
                </a:ext>
              </a:extLst>
            </p:cNvPr>
            <p:cNvSpPr/>
            <p:nvPr/>
          </p:nvSpPr>
          <p:spPr>
            <a:xfrm>
              <a:off x="2608289" y="149901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1</a:t>
              </a:r>
            </a:p>
          </p:txBody>
        </p:sp>
        <p:sp>
          <p:nvSpPr>
            <p:cNvPr id="5" name="Rectangle 4">
              <a:extLst>
                <a:ext uri="{FF2B5EF4-FFF2-40B4-BE49-F238E27FC236}">
                  <a16:creationId xmlns:a16="http://schemas.microsoft.com/office/drawing/2014/main" id="{B0E0D709-BA85-5A95-92CA-AA61744C3657}"/>
                </a:ext>
              </a:extLst>
            </p:cNvPr>
            <p:cNvSpPr/>
            <p:nvPr/>
          </p:nvSpPr>
          <p:spPr>
            <a:xfrm>
              <a:off x="6917954" y="148652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6" name="Rectangle 5">
              <a:extLst>
                <a:ext uri="{FF2B5EF4-FFF2-40B4-BE49-F238E27FC236}">
                  <a16:creationId xmlns:a16="http://schemas.microsoft.com/office/drawing/2014/main" id="{AF18F9C1-6F13-BC50-E7B7-60BB357F8B4A}"/>
                </a:ext>
              </a:extLst>
            </p:cNvPr>
            <p:cNvSpPr/>
            <p:nvPr/>
          </p:nvSpPr>
          <p:spPr>
            <a:xfrm>
              <a:off x="8399484" y="147403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7" name="Rectangle 6">
              <a:extLst>
                <a:ext uri="{FF2B5EF4-FFF2-40B4-BE49-F238E27FC236}">
                  <a16:creationId xmlns:a16="http://schemas.microsoft.com/office/drawing/2014/main" id="{05D9C606-F5EA-EC03-02F5-A388C4B034A5}"/>
                </a:ext>
              </a:extLst>
            </p:cNvPr>
            <p:cNvSpPr/>
            <p:nvPr/>
          </p:nvSpPr>
          <p:spPr>
            <a:xfrm>
              <a:off x="2610789" y="193622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2</a:t>
              </a:r>
            </a:p>
          </p:txBody>
        </p:sp>
        <p:sp>
          <p:nvSpPr>
            <p:cNvPr id="8" name="Rectangle 7">
              <a:extLst>
                <a:ext uri="{FF2B5EF4-FFF2-40B4-BE49-F238E27FC236}">
                  <a16:creationId xmlns:a16="http://schemas.microsoft.com/office/drawing/2014/main" id="{848232E8-39C3-6E97-34ED-521670DC1EAB}"/>
                </a:ext>
              </a:extLst>
            </p:cNvPr>
            <p:cNvSpPr/>
            <p:nvPr/>
          </p:nvSpPr>
          <p:spPr>
            <a:xfrm>
              <a:off x="6920454" y="192373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9" name="Rectangle 8">
              <a:extLst>
                <a:ext uri="{FF2B5EF4-FFF2-40B4-BE49-F238E27FC236}">
                  <a16:creationId xmlns:a16="http://schemas.microsoft.com/office/drawing/2014/main" id="{1DAD7ECA-D0AD-DD7D-84A1-DEE45C5E4BAB}"/>
                </a:ext>
              </a:extLst>
            </p:cNvPr>
            <p:cNvSpPr/>
            <p:nvPr/>
          </p:nvSpPr>
          <p:spPr>
            <a:xfrm>
              <a:off x="8401984" y="191124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0" name="Rectangle 9">
              <a:extLst>
                <a:ext uri="{FF2B5EF4-FFF2-40B4-BE49-F238E27FC236}">
                  <a16:creationId xmlns:a16="http://schemas.microsoft.com/office/drawing/2014/main" id="{B7D00B86-9037-7B5B-9E84-64AB26A703A7}"/>
                </a:ext>
              </a:extLst>
            </p:cNvPr>
            <p:cNvSpPr/>
            <p:nvPr/>
          </p:nvSpPr>
          <p:spPr>
            <a:xfrm>
              <a:off x="2608289" y="2398422"/>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3</a:t>
              </a:r>
            </a:p>
          </p:txBody>
        </p:sp>
        <p:sp>
          <p:nvSpPr>
            <p:cNvPr id="11" name="Rectangle 10">
              <a:extLst>
                <a:ext uri="{FF2B5EF4-FFF2-40B4-BE49-F238E27FC236}">
                  <a16:creationId xmlns:a16="http://schemas.microsoft.com/office/drawing/2014/main" id="{B072D5CC-8E28-FF44-A0F5-F706A491D2DF}"/>
                </a:ext>
              </a:extLst>
            </p:cNvPr>
            <p:cNvSpPr/>
            <p:nvPr/>
          </p:nvSpPr>
          <p:spPr>
            <a:xfrm>
              <a:off x="6917954" y="2385930"/>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2" name="Rectangle 11">
              <a:extLst>
                <a:ext uri="{FF2B5EF4-FFF2-40B4-BE49-F238E27FC236}">
                  <a16:creationId xmlns:a16="http://schemas.microsoft.com/office/drawing/2014/main" id="{97D61D7B-D161-569B-4AF3-EDF9097D5991}"/>
                </a:ext>
              </a:extLst>
            </p:cNvPr>
            <p:cNvSpPr/>
            <p:nvPr/>
          </p:nvSpPr>
          <p:spPr>
            <a:xfrm>
              <a:off x="8399484" y="2373438"/>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3" name="Rectangle 12">
              <a:extLst>
                <a:ext uri="{FF2B5EF4-FFF2-40B4-BE49-F238E27FC236}">
                  <a16:creationId xmlns:a16="http://schemas.microsoft.com/office/drawing/2014/main" id="{2FEDAAA7-15FD-665A-D353-0362D50E050F}"/>
                </a:ext>
              </a:extLst>
            </p:cNvPr>
            <p:cNvSpPr/>
            <p:nvPr/>
          </p:nvSpPr>
          <p:spPr>
            <a:xfrm>
              <a:off x="2610789" y="2835633"/>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4</a:t>
              </a:r>
            </a:p>
          </p:txBody>
        </p:sp>
        <p:sp>
          <p:nvSpPr>
            <p:cNvPr id="14" name="Rectangle 13">
              <a:extLst>
                <a:ext uri="{FF2B5EF4-FFF2-40B4-BE49-F238E27FC236}">
                  <a16:creationId xmlns:a16="http://schemas.microsoft.com/office/drawing/2014/main" id="{441FD4B7-C2A8-5E34-86BC-CBA518F51346}"/>
                </a:ext>
              </a:extLst>
            </p:cNvPr>
            <p:cNvSpPr/>
            <p:nvPr/>
          </p:nvSpPr>
          <p:spPr>
            <a:xfrm>
              <a:off x="6920454" y="2823141"/>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5" name="Rectangle 14">
              <a:extLst>
                <a:ext uri="{FF2B5EF4-FFF2-40B4-BE49-F238E27FC236}">
                  <a16:creationId xmlns:a16="http://schemas.microsoft.com/office/drawing/2014/main" id="{2AE9D9E7-6C0A-902F-E635-1F12992681AE}"/>
                </a:ext>
              </a:extLst>
            </p:cNvPr>
            <p:cNvSpPr/>
            <p:nvPr/>
          </p:nvSpPr>
          <p:spPr>
            <a:xfrm>
              <a:off x="8401984" y="2810649"/>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6" name="Rectangle 15">
              <a:extLst>
                <a:ext uri="{FF2B5EF4-FFF2-40B4-BE49-F238E27FC236}">
                  <a16:creationId xmlns:a16="http://schemas.microsoft.com/office/drawing/2014/main" id="{107E3454-29EF-00BA-ED02-E70B86372FC5}"/>
                </a:ext>
              </a:extLst>
            </p:cNvPr>
            <p:cNvSpPr/>
            <p:nvPr/>
          </p:nvSpPr>
          <p:spPr>
            <a:xfrm>
              <a:off x="2608289" y="328533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5</a:t>
              </a:r>
            </a:p>
          </p:txBody>
        </p:sp>
        <p:sp>
          <p:nvSpPr>
            <p:cNvPr id="17" name="Rectangle 16">
              <a:extLst>
                <a:ext uri="{FF2B5EF4-FFF2-40B4-BE49-F238E27FC236}">
                  <a16:creationId xmlns:a16="http://schemas.microsoft.com/office/drawing/2014/main" id="{B6670810-788F-2530-20D5-6364B94CF40F}"/>
                </a:ext>
              </a:extLst>
            </p:cNvPr>
            <p:cNvSpPr/>
            <p:nvPr/>
          </p:nvSpPr>
          <p:spPr>
            <a:xfrm>
              <a:off x="6917954" y="327284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8" name="Rectangle 17">
              <a:extLst>
                <a:ext uri="{FF2B5EF4-FFF2-40B4-BE49-F238E27FC236}">
                  <a16:creationId xmlns:a16="http://schemas.microsoft.com/office/drawing/2014/main" id="{10228932-3334-3995-D772-FCE90328E52A}"/>
                </a:ext>
              </a:extLst>
            </p:cNvPr>
            <p:cNvSpPr/>
            <p:nvPr/>
          </p:nvSpPr>
          <p:spPr>
            <a:xfrm>
              <a:off x="8399484" y="326035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9" name="Rectangle 18">
              <a:extLst>
                <a:ext uri="{FF2B5EF4-FFF2-40B4-BE49-F238E27FC236}">
                  <a16:creationId xmlns:a16="http://schemas.microsoft.com/office/drawing/2014/main" id="{38D007AA-DF51-BFA8-43D4-61A6B49D6250}"/>
                </a:ext>
              </a:extLst>
            </p:cNvPr>
            <p:cNvSpPr/>
            <p:nvPr/>
          </p:nvSpPr>
          <p:spPr>
            <a:xfrm>
              <a:off x="2610789" y="372254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6</a:t>
              </a:r>
            </a:p>
          </p:txBody>
        </p:sp>
        <p:sp>
          <p:nvSpPr>
            <p:cNvPr id="20" name="Rectangle 19">
              <a:extLst>
                <a:ext uri="{FF2B5EF4-FFF2-40B4-BE49-F238E27FC236}">
                  <a16:creationId xmlns:a16="http://schemas.microsoft.com/office/drawing/2014/main" id="{EB90D064-BE2D-648D-CA56-47AF5825A412}"/>
                </a:ext>
              </a:extLst>
            </p:cNvPr>
            <p:cNvSpPr/>
            <p:nvPr/>
          </p:nvSpPr>
          <p:spPr>
            <a:xfrm>
              <a:off x="6920454" y="371005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21" name="Rectangle 20">
              <a:extLst>
                <a:ext uri="{FF2B5EF4-FFF2-40B4-BE49-F238E27FC236}">
                  <a16:creationId xmlns:a16="http://schemas.microsoft.com/office/drawing/2014/main" id="{2F774D6E-900D-D872-DF1C-3D3E674973DC}"/>
                </a:ext>
              </a:extLst>
            </p:cNvPr>
            <p:cNvSpPr/>
            <p:nvPr/>
          </p:nvSpPr>
          <p:spPr>
            <a:xfrm>
              <a:off x="8401984" y="369756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grpSp>
      <p:sp>
        <p:nvSpPr>
          <p:cNvPr id="23" name="TextBox 22">
            <a:extLst>
              <a:ext uri="{FF2B5EF4-FFF2-40B4-BE49-F238E27FC236}">
                <a16:creationId xmlns:a16="http://schemas.microsoft.com/office/drawing/2014/main" id="{A34E22F3-8969-9F8B-60A1-68ABCBB68C81}"/>
              </a:ext>
            </a:extLst>
          </p:cNvPr>
          <p:cNvSpPr txBox="1"/>
          <p:nvPr/>
        </p:nvSpPr>
        <p:spPr>
          <a:xfrm>
            <a:off x="9473783" y="6236121"/>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25" name="Straight Arrow Connector 24">
            <a:extLst>
              <a:ext uri="{FF2B5EF4-FFF2-40B4-BE49-F238E27FC236}">
                <a16:creationId xmlns:a16="http://schemas.microsoft.com/office/drawing/2014/main" id="{50F8DE0D-055F-752B-C36A-28E7D0CABABE}"/>
              </a:ext>
            </a:extLst>
          </p:cNvPr>
          <p:cNvCxnSpPr>
            <a:cxnSpLocks/>
            <a:stCxn id="23" idx="0"/>
          </p:cNvCxnSpPr>
          <p:nvPr/>
        </p:nvCxnSpPr>
        <p:spPr>
          <a:xfrm flipH="1" flipV="1">
            <a:off x="7619996" y="4037340"/>
            <a:ext cx="2911353" cy="21987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8827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Update Search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Modified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9185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Modify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4566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4566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21187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21187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3527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5: Edit Advanced Search Pattern (Alternate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normAutofit fontScale="92500" lnSpcReduction="20000"/>
          </a:bodyPr>
          <a:lstStyle/>
          <a:p>
            <a:pPr algn="just">
              <a:buFontTx/>
              <a:buChar char="-"/>
            </a:pPr>
            <a:r>
              <a:rPr lang="en-US" dirty="0"/>
              <a:t>There are no available advanced search pattern to edit, the system displays an appropriate error message.</a:t>
            </a:r>
          </a:p>
          <a:p>
            <a:pPr algn="just">
              <a:buFontTx/>
              <a:buChar char="-"/>
            </a:pPr>
            <a:r>
              <a:rPr lang="en-US" dirty="0"/>
              <a:t>The user does not enter a keyword(s) against a search pattern, the system responds with an error message.</a:t>
            </a:r>
          </a:p>
          <a:p>
            <a:pPr algn="just">
              <a:buFontTx/>
              <a:buChar char="-"/>
            </a:pPr>
            <a:r>
              <a:rPr lang="en-US" dirty="0"/>
              <a:t>The user enters keyword(s) more than the allowed character count.</a:t>
            </a:r>
          </a:p>
          <a:p>
            <a:pPr algn="just">
              <a:buFontTx/>
              <a:buChar char="-"/>
            </a:pPr>
            <a:r>
              <a:rPr lang="en-US" dirty="0"/>
              <a:t>The user did not make any changes to the pattern and click on “Update Search Pattern Button”, the system  displays the appropriate error message.</a:t>
            </a:r>
          </a:p>
          <a:p>
            <a:pPr algn="just">
              <a:buFontTx/>
              <a:buChar char="-"/>
            </a:pPr>
            <a:r>
              <a:rPr lang="en-US" dirty="0"/>
              <a:t>The user does not specify any of the advanced filters, the system responds with an error message and with an option to save the created search pattern as a “Basic Search Pattern”, if it does, the control is transfer to “Create a Basic Search Pattern Use Case” </a:t>
            </a:r>
          </a:p>
          <a:p>
            <a:pPr algn="just">
              <a:buFontTx/>
              <a:buChar char="-"/>
            </a:pPr>
            <a:endParaRPr lang="en-US" dirty="0"/>
          </a:p>
        </p:txBody>
      </p:sp>
    </p:spTree>
    <p:extLst>
      <p:ext uri="{BB962C8B-B14F-4D97-AF65-F5344CB8AC3E}">
        <p14:creationId xmlns:p14="http://schemas.microsoft.com/office/powerpoint/2010/main" val="4056164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163576" y="2866151"/>
            <a:ext cx="4669355"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No Saved Advanced Search Patterns Found</a:t>
            </a:r>
          </a:p>
        </p:txBody>
      </p:sp>
    </p:spTree>
    <p:extLst>
      <p:ext uri="{BB962C8B-B14F-4D97-AF65-F5344CB8AC3E}">
        <p14:creationId xmlns:p14="http://schemas.microsoft.com/office/powerpoint/2010/main" val="3308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bg2">
                  <a:lumMod val="75000"/>
                </a:schemeClr>
              </a:solidFill>
            </a:endParaRP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54458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948782" y="2866151"/>
            <a:ext cx="3098925"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enter any keyword(s)</a:t>
            </a:r>
          </a:p>
          <a:p>
            <a:pPr algn="ctr"/>
            <a:r>
              <a:rPr lang="en-US" b="1" dirty="0">
                <a:solidFill>
                  <a:schemeClr val="bg1"/>
                </a:solidFill>
              </a:rPr>
              <a:t>to save search pattern</a:t>
            </a:r>
          </a:p>
        </p:txBody>
      </p:sp>
    </p:spTree>
    <p:extLst>
      <p:ext uri="{BB962C8B-B14F-4D97-AF65-F5344CB8AC3E}">
        <p14:creationId xmlns:p14="http://schemas.microsoft.com/office/powerpoint/2010/main" val="2951442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Some more than allowed range of keywords input</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05755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75311" y="2866151"/>
            <a:ext cx="3445879"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You have exceeded the allowed</a:t>
            </a:r>
          </a:p>
          <a:p>
            <a:pPr algn="ctr"/>
            <a:r>
              <a:rPr lang="en-US" b="1" dirty="0">
                <a:solidFill>
                  <a:schemeClr val="bg1"/>
                </a:solidFill>
              </a:rPr>
              <a:t>Character limit for keyword(s)</a:t>
            </a:r>
          </a:p>
        </p:txBody>
      </p:sp>
    </p:spTree>
    <p:extLst>
      <p:ext uri="{BB962C8B-B14F-4D97-AF65-F5344CB8AC3E}">
        <p14:creationId xmlns:p14="http://schemas.microsoft.com/office/powerpoint/2010/main" val="2429308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Keyword Search</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6340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1: Create a Basic Search Pattern</a:t>
            </a:r>
            <a:br>
              <a:rPr lang="en-US" dirty="0"/>
            </a:br>
            <a:r>
              <a:rPr lang="en-US" dirty="0"/>
              <a:t>(Alternate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algn="just">
              <a:buFontTx/>
              <a:buChar char="-"/>
            </a:pPr>
            <a:r>
              <a:rPr lang="en-US" dirty="0"/>
              <a:t>The user does not enter a keyword(s) against a search pattern, the system responds with an error message.</a:t>
            </a:r>
          </a:p>
          <a:p>
            <a:pPr algn="just">
              <a:buFontTx/>
              <a:buChar char="-"/>
            </a:pPr>
            <a:r>
              <a:rPr lang="en-US" dirty="0"/>
              <a:t>The user enters keyword(s) more than the allowed character count, the system responds with an appropriate error message.</a:t>
            </a:r>
          </a:p>
        </p:txBody>
      </p:sp>
    </p:spTree>
    <p:extLst>
      <p:ext uri="{BB962C8B-B14F-4D97-AF65-F5344CB8AC3E}">
        <p14:creationId xmlns:p14="http://schemas.microsoft.com/office/powerpoint/2010/main" val="1685440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647166" y="2866151"/>
            <a:ext cx="3702168"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add some advanced filters</a:t>
            </a:r>
          </a:p>
        </p:txBody>
      </p:sp>
    </p:spTree>
    <p:extLst>
      <p:ext uri="{BB962C8B-B14F-4D97-AF65-F5344CB8AC3E}">
        <p14:creationId xmlns:p14="http://schemas.microsoft.com/office/powerpoint/2010/main" val="2553304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71599" y="659567"/>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No change in keyword(s)</a:t>
            </a:r>
          </a:p>
        </p:txBody>
      </p:sp>
      <p:sp>
        <p:nvSpPr>
          <p:cNvPr id="5" name="Rectangle 4">
            <a:extLst>
              <a:ext uri="{FF2B5EF4-FFF2-40B4-BE49-F238E27FC236}">
                <a16:creationId xmlns:a16="http://schemas.microsoft.com/office/drawing/2014/main" id="{EA95AF33-FF7D-C66D-E8D2-3C954E7747B2}"/>
              </a:ext>
            </a:extLst>
          </p:cNvPr>
          <p:cNvSpPr/>
          <p:nvPr/>
        </p:nvSpPr>
        <p:spPr>
          <a:xfrm>
            <a:off x="4601979" y="5106404"/>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a:stCxn id="11" idx="1"/>
          </p:cNvCxnSpPr>
          <p:nvPr/>
        </p:nvCxnSpPr>
        <p:spPr>
          <a:xfrm flipH="1" flipV="1">
            <a:off x="5821966" y="5685732"/>
            <a:ext cx="2342897" cy="8301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8164863" y="633125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9" name="Group 18">
            <a:extLst>
              <a:ext uri="{FF2B5EF4-FFF2-40B4-BE49-F238E27FC236}">
                <a16:creationId xmlns:a16="http://schemas.microsoft.com/office/drawing/2014/main" id="{7AAFE300-44EC-97A4-8932-9BA1E254BC04}"/>
              </a:ext>
            </a:extLst>
          </p:cNvPr>
          <p:cNvGrpSpPr/>
          <p:nvPr/>
        </p:nvGrpSpPr>
        <p:grpSpPr>
          <a:xfrm>
            <a:off x="1804604" y="2745619"/>
            <a:ext cx="3132945" cy="658736"/>
            <a:chOff x="2029456" y="3414841"/>
            <a:chExt cx="3132945" cy="658736"/>
          </a:xfrm>
        </p:grpSpPr>
        <p:sp>
          <p:nvSpPr>
            <p:cNvPr id="17" name="Rectangle 16">
              <a:extLst>
                <a:ext uri="{FF2B5EF4-FFF2-40B4-BE49-F238E27FC236}">
                  <a16:creationId xmlns:a16="http://schemas.microsoft.com/office/drawing/2014/main" id="{726FC990-5753-3D9F-54DA-C9A04BB68956}"/>
                </a:ext>
              </a:extLst>
            </p:cNvPr>
            <p:cNvSpPr/>
            <p:nvPr/>
          </p:nvSpPr>
          <p:spPr>
            <a:xfrm>
              <a:off x="2029456" y="3417367"/>
              <a:ext cx="3132945" cy="6562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A744F41-6CE3-A0A9-DEF6-F8408A7DB98E}"/>
                </a:ext>
              </a:extLst>
            </p:cNvPr>
            <p:cNvSpPr/>
            <p:nvPr/>
          </p:nvSpPr>
          <p:spPr>
            <a:xfrm>
              <a:off x="2121868" y="3745472"/>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Min Price	</a:t>
              </a:r>
            </a:p>
          </p:txBody>
        </p:sp>
        <p:sp>
          <p:nvSpPr>
            <p:cNvPr id="16" name="Rectangle 15">
              <a:extLst>
                <a:ext uri="{FF2B5EF4-FFF2-40B4-BE49-F238E27FC236}">
                  <a16:creationId xmlns:a16="http://schemas.microsoft.com/office/drawing/2014/main" id="{7B002A19-BC0B-45AE-F092-486A617D282C}"/>
                </a:ext>
              </a:extLst>
            </p:cNvPr>
            <p:cNvSpPr/>
            <p:nvPr/>
          </p:nvSpPr>
          <p:spPr>
            <a:xfrm>
              <a:off x="3690882" y="3770807"/>
              <a:ext cx="1274164" cy="250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Max Price</a:t>
              </a:r>
            </a:p>
          </p:txBody>
        </p:sp>
        <p:sp>
          <p:nvSpPr>
            <p:cNvPr id="18" name="TextBox 17">
              <a:extLst>
                <a:ext uri="{FF2B5EF4-FFF2-40B4-BE49-F238E27FC236}">
                  <a16:creationId xmlns:a16="http://schemas.microsoft.com/office/drawing/2014/main" id="{D832DBBD-9193-C6D4-166E-E19392011922}"/>
                </a:ext>
              </a:extLst>
            </p:cNvPr>
            <p:cNvSpPr txBox="1"/>
            <p:nvPr/>
          </p:nvSpPr>
          <p:spPr>
            <a:xfrm>
              <a:off x="2029456" y="3414841"/>
              <a:ext cx="690574" cy="369332"/>
            </a:xfrm>
            <a:prstGeom prst="rect">
              <a:avLst/>
            </a:prstGeom>
            <a:noFill/>
          </p:spPr>
          <p:txBody>
            <a:bodyPr wrap="none" rtlCol="0">
              <a:spAutoFit/>
            </a:bodyPr>
            <a:lstStyle/>
            <a:p>
              <a:r>
                <a:rPr lang="en-US" dirty="0">
                  <a:solidFill>
                    <a:schemeClr val="bg1"/>
                  </a:solidFill>
                </a:rPr>
                <a:t>Price</a:t>
              </a:r>
            </a:p>
          </p:txBody>
        </p:sp>
      </p:grpSp>
      <p:grpSp>
        <p:nvGrpSpPr>
          <p:cNvPr id="29" name="Group 28">
            <a:extLst>
              <a:ext uri="{FF2B5EF4-FFF2-40B4-BE49-F238E27FC236}">
                <a16:creationId xmlns:a16="http://schemas.microsoft.com/office/drawing/2014/main" id="{C63B4A2C-63E9-9E29-A040-06183E2A1A28}"/>
              </a:ext>
            </a:extLst>
          </p:cNvPr>
          <p:cNvGrpSpPr/>
          <p:nvPr/>
        </p:nvGrpSpPr>
        <p:grpSpPr>
          <a:xfrm>
            <a:off x="6096000" y="2709246"/>
            <a:ext cx="3407764" cy="673747"/>
            <a:chOff x="6096000" y="2709246"/>
            <a:chExt cx="3407764" cy="673747"/>
          </a:xfrm>
        </p:grpSpPr>
        <p:sp>
          <p:nvSpPr>
            <p:cNvPr id="20" name="Rectangle 19">
              <a:extLst>
                <a:ext uri="{FF2B5EF4-FFF2-40B4-BE49-F238E27FC236}">
                  <a16:creationId xmlns:a16="http://schemas.microsoft.com/office/drawing/2014/main" id="{4045F0D8-E346-7DD3-C679-0B3758C9F33C}"/>
                </a:ext>
              </a:extLst>
            </p:cNvPr>
            <p:cNvSpPr/>
            <p:nvPr/>
          </p:nvSpPr>
          <p:spPr>
            <a:xfrm>
              <a:off x="6096000" y="2745619"/>
              <a:ext cx="3407764" cy="606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7D34C63-FFA9-0C7C-5407-1B10A9017CB0}"/>
                </a:ext>
              </a:extLst>
            </p:cNvPr>
            <p:cNvSpPr txBox="1"/>
            <p:nvPr/>
          </p:nvSpPr>
          <p:spPr>
            <a:xfrm>
              <a:off x="6096000" y="2709246"/>
              <a:ext cx="1165704" cy="369332"/>
            </a:xfrm>
            <a:prstGeom prst="rect">
              <a:avLst/>
            </a:prstGeom>
            <a:noFill/>
          </p:spPr>
          <p:txBody>
            <a:bodyPr wrap="none" rtlCol="0">
              <a:spAutoFit/>
            </a:bodyPr>
            <a:lstStyle/>
            <a:p>
              <a:r>
                <a:rPr lang="en-US" dirty="0">
                  <a:solidFill>
                    <a:schemeClr val="bg1"/>
                  </a:solidFill>
                </a:rPr>
                <a:t>Condition</a:t>
              </a:r>
            </a:p>
          </p:txBody>
        </p:sp>
        <p:sp>
          <p:nvSpPr>
            <p:cNvPr id="22" name="Oval 21">
              <a:extLst>
                <a:ext uri="{FF2B5EF4-FFF2-40B4-BE49-F238E27FC236}">
                  <a16:creationId xmlns:a16="http://schemas.microsoft.com/office/drawing/2014/main" id="{5F1743EF-55DA-3C9D-C075-EDAC53240227}"/>
                </a:ext>
              </a:extLst>
            </p:cNvPr>
            <p:cNvSpPr/>
            <p:nvPr/>
          </p:nvSpPr>
          <p:spPr>
            <a:xfrm>
              <a:off x="6211524" y="3131610"/>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AB4D8FD0-0FDE-A774-974E-7BE0A4B4C252}"/>
                </a:ext>
              </a:extLst>
            </p:cNvPr>
            <p:cNvSpPr/>
            <p:nvPr/>
          </p:nvSpPr>
          <p:spPr>
            <a:xfrm>
              <a:off x="7817969" y="3119118"/>
              <a:ext cx="190096" cy="13971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2FE6A04D-D6A4-C2C6-92D4-F6B91F6133BB}"/>
                </a:ext>
              </a:extLst>
            </p:cNvPr>
            <p:cNvSpPr txBox="1"/>
            <p:nvPr/>
          </p:nvSpPr>
          <p:spPr>
            <a:xfrm>
              <a:off x="6353898" y="3011709"/>
              <a:ext cx="636456" cy="369332"/>
            </a:xfrm>
            <a:prstGeom prst="rect">
              <a:avLst/>
            </a:prstGeom>
            <a:noFill/>
          </p:spPr>
          <p:txBody>
            <a:bodyPr wrap="none" rtlCol="0">
              <a:spAutoFit/>
            </a:bodyPr>
            <a:lstStyle/>
            <a:p>
              <a:r>
                <a:rPr lang="en-US" dirty="0">
                  <a:solidFill>
                    <a:schemeClr val="bg1"/>
                  </a:solidFill>
                </a:rPr>
                <a:t>New</a:t>
              </a:r>
            </a:p>
          </p:txBody>
        </p:sp>
        <p:sp>
          <p:nvSpPr>
            <p:cNvPr id="27" name="TextBox 26">
              <a:extLst>
                <a:ext uri="{FF2B5EF4-FFF2-40B4-BE49-F238E27FC236}">
                  <a16:creationId xmlns:a16="http://schemas.microsoft.com/office/drawing/2014/main" id="{030EE855-D541-FB6F-8450-666DFA712297}"/>
                </a:ext>
              </a:extLst>
            </p:cNvPr>
            <p:cNvSpPr txBox="1"/>
            <p:nvPr/>
          </p:nvSpPr>
          <p:spPr>
            <a:xfrm>
              <a:off x="7955519" y="3013661"/>
              <a:ext cx="705386" cy="369332"/>
            </a:xfrm>
            <a:prstGeom prst="rect">
              <a:avLst/>
            </a:prstGeom>
            <a:noFill/>
          </p:spPr>
          <p:txBody>
            <a:bodyPr wrap="none" rtlCol="0">
              <a:spAutoFit/>
            </a:bodyPr>
            <a:lstStyle/>
            <a:p>
              <a:r>
                <a:rPr lang="en-US" dirty="0">
                  <a:solidFill>
                    <a:schemeClr val="bg1"/>
                  </a:solidFill>
                </a:rPr>
                <a:t>Used</a:t>
              </a:r>
            </a:p>
          </p:txBody>
        </p:sp>
      </p:grpSp>
      <p:sp>
        <p:nvSpPr>
          <p:cNvPr id="30" name="Rectangle 29">
            <a:extLst>
              <a:ext uri="{FF2B5EF4-FFF2-40B4-BE49-F238E27FC236}">
                <a16:creationId xmlns:a16="http://schemas.microsoft.com/office/drawing/2014/main" id="{9A30A004-E94D-B324-1503-3C76C8A716B7}"/>
              </a:ext>
            </a:extLst>
          </p:cNvPr>
          <p:cNvSpPr/>
          <p:nvPr/>
        </p:nvSpPr>
        <p:spPr>
          <a:xfrm>
            <a:off x="1804604" y="3642610"/>
            <a:ext cx="3132945"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3</a:t>
            </a:r>
          </a:p>
        </p:txBody>
      </p:sp>
      <p:sp>
        <p:nvSpPr>
          <p:cNvPr id="31" name="Rectangle 30">
            <a:extLst>
              <a:ext uri="{FF2B5EF4-FFF2-40B4-BE49-F238E27FC236}">
                <a16:creationId xmlns:a16="http://schemas.microsoft.com/office/drawing/2014/main" id="{DDABD64B-10C8-F3EA-9244-28453CCFD8F0}"/>
              </a:ext>
            </a:extLst>
          </p:cNvPr>
          <p:cNvSpPr/>
          <p:nvPr/>
        </p:nvSpPr>
        <p:spPr>
          <a:xfrm>
            <a:off x="6096000" y="3618109"/>
            <a:ext cx="3407764" cy="54189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Advanced Filter 4</a:t>
            </a:r>
          </a:p>
        </p:txBody>
      </p:sp>
      <p:sp>
        <p:nvSpPr>
          <p:cNvPr id="32" name="TextBox 31">
            <a:extLst>
              <a:ext uri="{FF2B5EF4-FFF2-40B4-BE49-F238E27FC236}">
                <a16:creationId xmlns:a16="http://schemas.microsoft.com/office/drawing/2014/main" id="{1101013B-BA8C-94FA-34AA-834B1B17267A}"/>
              </a:ext>
            </a:extLst>
          </p:cNvPr>
          <p:cNvSpPr txBox="1"/>
          <p:nvPr/>
        </p:nvSpPr>
        <p:spPr>
          <a:xfrm>
            <a:off x="10076868" y="5029554"/>
            <a:ext cx="21151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Apply Filters</a:t>
            </a:r>
          </a:p>
        </p:txBody>
      </p:sp>
      <p:cxnSp>
        <p:nvCxnSpPr>
          <p:cNvPr id="34" name="Straight Arrow Connector 33">
            <a:extLst>
              <a:ext uri="{FF2B5EF4-FFF2-40B4-BE49-F238E27FC236}">
                <a16:creationId xmlns:a16="http://schemas.microsoft.com/office/drawing/2014/main" id="{6F9B2CBE-082C-8ACA-B138-945F5FF1CFA7}"/>
              </a:ext>
            </a:extLst>
          </p:cNvPr>
          <p:cNvCxnSpPr>
            <a:cxnSpLocks/>
            <a:stCxn id="32" idx="0"/>
            <a:endCxn id="20" idx="3"/>
          </p:cNvCxnSpPr>
          <p:nvPr/>
        </p:nvCxnSpPr>
        <p:spPr>
          <a:xfrm flipH="1" flipV="1">
            <a:off x="9503764" y="3048819"/>
            <a:ext cx="1630670" cy="1980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EBE90E9-9078-5C12-E7F2-9D0DF296A539}"/>
              </a:ext>
            </a:extLst>
          </p:cNvPr>
          <p:cNvCxnSpPr>
            <a:cxnSpLocks/>
            <a:stCxn id="32" idx="0"/>
            <a:endCxn id="31" idx="3"/>
          </p:cNvCxnSpPr>
          <p:nvPr/>
        </p:nvCxnSpPr>
        <p:spPr>
          <a:xfrm flipH="1" flipV="1">
            <a:off x="9503764" y="3889059"/>
            <a:ext cx="1630670" cy="114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9FD77F3-30EE-B66D-7356-DF49A2E93511}"/>
              </a:ext>
            </a:extLst>
          </p:cNvPr>
          <p:cNvCxnSpPr>
            <a:cxnSpLocks/>
            <a:stCxn id="32" idx="0"/>
            <a:endCxn id="17" idx="3"/>
          </p:cNvCxnSpPr>
          <p:nvPr/>
        </p:nvCxnSpPr>
        <p:spPr>
          <a:xfrm flipH="1" flipV="1">
            <a:off x="4937549" y="3076250"/>
            <a:ext cx="6196885" cy="19533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976930F7-31BF-4AA0-1B8B-0765941FFD0E}"/>
              </a:ext>
            </a:extLst>
          </p:cNvPr>
          <p:cNvCxnSpPr>
            <a:cxnSpLocks/>
            <a:stCxn id="32" idx="0"/>
            <a:endCxn id="30" idx="3"/>
          </p:cNvCxnSpPr>
          <p:nvPr/>
        </p:nvCxnSpPr>
        <p:spPr>
          <a:xfrm flipH="1" flipV="1">
            <a:off x="4937549" y="3913560"/>
            <a:ext cx="6196885" cy="11159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43326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373829" y="2866151"/>
            <a:ext cx="4248855"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New Entry and Previous Entry is similar</a:t>
            </a:r>
          </a:p>
        </p:txBody>
      </p:sp>
    </p:spTree>
    <p:extLst>
      <p:ext uri="{BB962C8B-B14F-4D97-AF65-F5344CB8AC3E}">
        <p14:creationId xmlns:p14="http://schemas.microsoft.com/office/powerpoint/2010/main" val="3764829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6: Delete Basic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delete an existing search pattern, the user clicks on “View Saved Basic Search Pattern” and selects the pattern to delete, the system loads the dialog box prompting the user to delete the pattern, the user clicks on confirm button, and the pattern is deleted, and all the results stored against the pattern are also deleted.</a:t>
            </a:r>
          </a:p>
        </p:txBody>
      </p:sp>
    </p:spTree>
    <p:extLst>
      <p:ext uri="{BB962C8B-B14F-4D97-AF65-F5344CB8AC3E}">
        <p14:creationId xmlns:p14="http://schemas.microsoft.com/office/powerpoint/2010/main" val="3177558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a:stCxn id="19" idx="1"/>
            <a:endCxn id="15" idx="3"/>
          </p:cNvCxnSpPr>
          <p:nvPr/>
        </p:nvCxnSpPr>
        <p:spPr>
          <a:xfrm flipH="1">
            <a:off x="6895037" y="2499579"/>
            <a:ext cx="2383875" cy="16766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463884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ACF9912-82AF-FD37-4D14-95E0C72770DD}"/>
              </a:ext>
            </a:extLst>
          </p:cNvPr>
          <p:cNvGrpSpPr/>
          <p:nvPr/>
        </p:nvGrpSpPr>
        <p:grpSpPr>
          <a:xfrm>
            <a:off x="1723869" y="554636"/>
            <a:ext cx="8979108" cy="5531371"/>
            <a:chOff x="1723869" y="554636"/>
            <a:chExt cx="8979108" cy="5531371"/>
          </a:xfrm>
        </p:grpSpPr>
        <p:sp>
          <p:nvSpPr>
            <p:cNvPr id="2" name="Rectangle 1">
              <a:extLst>
                <a:ext uri="{FF2B5EF4-FFF2-40B4-BE49-F238E27FC236}">
                  <a16:creationId xmlns:a16="http://schemas.microsoft.com/office/drawing/2014/main" id="{7B4D147A-1C92-0FB3-2C73-B7CB2DC7B879}"/>
                </a:ext>
              </a:extLst>
            </p:cNvPr>
            <p:cNvSpPr/>
            <p:nvPr/>
          </p:nvSpPr>
          <p:spPr>
            <a:xfrm>
              <a:off x="1723869" y="554636"/>
              <a:ext cx="8979108" cy="5531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4B1BCD-E2C4-7592-23E7-1A835FFC030C}"/>
                </a:ext>
              </a:extLst>
            </p:cNvPr>
            <p:cNvSpPr/>
            <p:nvPr/>
          </p:nvSpPr>
          <p:spPr>
            <a:xfrm>
              <a:off x="2128603" y="824459"/>
              <a:ext cx="8109679" cy="314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5" name="Rectangle 4">
              <a:extLst>
                <a:ext uri="{FF2B5EF4-FFF2-40B4-BE49-F238E27FC236}">
                  <a16:creationId xmlns:a16="http://schemas.microsoft.com/office/drawing/2014/main" id="{B0E0D709-BA85-5A95-92CA-AA61744C3657}"/>
                </a:ext>
              </a:extLst>
            </p:cNvPr>
            <p:cNvSpPr/>
            <p:nvPr/>
          </p:nvSpPr>
          <p:spPr>
            <a:xfrm>
              <a:off x="6917954" y="148652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6" name="Rectangle 5">
              <a:extLst>
                <a:ext uri="{FF2B5EF4-FFF2-40B4-BE49-F238E27FC236}">
                  <a16:creationId xmlns:a16="http://schemas.microsoft.com/office/drawing/2014/main" id="{AF18F9C1-6F13-BC50-E7B7-60BB357F8B4A}"/>
                </a:ext>
              </a:extLst>
            </p:cNvPr>
            <p:cNvSpPr/>
            <p:nvPr/>
          </p:nvSpPr>
          <p:spPr>
            <a:xfrm>
              <a:off x="8399484" y="147403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8" name="Rectangle 7">
              <a:extLst>
                <a:ext uri="{FF2B5EF4-FFF2-40B4-BE49-F238E27FC236}">
                  <a16:creationId xmlns:a16="http://schemas.microsoft.com/office/drawing/2014/main" id="{848232E8-39C3-6E97-34ED-521670DC1EAB}"/>
                </a:ext>
              </a:extLst>
            </p:cNvPr>
            <p:cNvSpPr/>
            <p:nvPr/>
          </p:nvSpPr>
          <p:spPr>
            <a:xfrm>
              <a:off x="6920454" y="192373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9" name="Rectangle 8">
              <a:extLst>
                <a:ext uri="{FF2B5EF4-FFF2-40B4-BE49-F238E27FC236}">
                  <a16:creationId xmlns:a16="http://schemas.microsoft.com/office/drawing/2014/main" id="{1DAD7ECA-D0AD-DD7D-84A1-DEE45C5E4BAB}"/>
                </a:ext>
              </a:extLst>
            </p:cNvPr>
            <p:cNvSpPr/>
            <p:nvPr/>
          </p:nvSpPr>
          <p:spPr>
            <a:xfrm>
              <a:off x="8401984" y="191124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1" name="Rectangle 10">
              <a:extLst>
                <a:ext uri="{FF2B5EF4-FFF2-40B4-BE49-F238E27FC236}">
                  <a16:creationId xmlns:a16="http://schemas.microsoft.com/office/drawing/2014/main" id="{B072D5CC-8E28-FF44-A0F5-F706A491D2DF}"/>
                </a:ext>
              </a:extLst>
            </p:cNvPr>
            <p:cNvSpPr/>
            <p:nvPr/>
          </p:nvSpPr>
          <p:spPr>
            <a:xfrm>
              <a:off x="6917954" y="2385930"/>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2" name="Rectangle 11">
              <a:extLst>
                <a:ext uri="{FF2B5EF4-FFF2-40B4-BE49-F238E27FC236}">
                  <a16:creationId xmlns:a16="http://schemas.microsoft.com/office/drawing/2014/main" id="{97D61D7B-D161-569B-4AF3-EDF9097D5991}"/>
                </a:ext>
              </a:extLst>
            </p:cNvPr>
            <p:cNvSpPr/>
            <p:nvPr/>
          </p:nvSpPr>
          <p:spPr>
            <a:xfrm>
              <a:off x="8399484" y="2373438"/>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4" name="Rectangle 13">
              <a:extLst>
                <a:ext uri="{FF2B5EF4-FFF2-40B4-BE49-F238E27FC236}">
                  <a16:creationId xmlns:a16="http://schemas.microsoft.com/office/drawing/2014/main" id="{441FD4B7-C2A8-5E34-86BC-CBA518F51346}"/>
                </a:ext>
              </a:extLst>
            </p:cNvPr>
            <p:cNvSpPr/>
            <p:nvPr/>
          </p:nvSpPr>
          <p:spPr>
            <a:xfrm>
              <a:off x="6920454" y="2823141"/>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5" name="Rectangle 14">
              <a:extLst>
                <a:ext uri="{FF2B5EF4-FFF2-40B4-BE49-F238E27FC236}">
                  <a16:creationId xmlns:a16="http://schemas.microsoft.com/office/drawing/2014/main" id="{2AE9D9E7-6C0A-902F-E635-1F12992681AE}"/>
                </a:ext>
              </a:extLst>
            </p:cNvPr>
            <p:cNvSpPr/>
            <p:nvPr/>
          </p:nvSpPr>
          <p:spPr>
            <a:xfrm>
              <a:off x="8401984" y="2810649"/>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7" name="Rectangle 16">
              <a:extLst>
                <a:ext uri="{FF2B5EF4-FFF2-40B4-BE49-F238E27FC236}">
                  <a16:creationId xmlns:a16="http://schemas.microsoft.com/office/drawing/2014/main" id="{B6670810-788F-2530-20D5-6364B94CF40F}"/>
                </a:ext>
              </a:extLst>
            </p:cNvPr>
            <p:cNvSpPr/>
            <p:nvPr/>
          </p:nvSpPr>
          <p:spPr>
            <a:xfrm>
              <a:off x="6917954" y="327284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8" name="Rectangle 17">
              <a:extLst>
                <a:ext uri="{FF2B5EF4-FFF2-40B4-BE49-F238E27FC236}">
                  <a16:creationId xmlns:a16="http://schemas.microsoft.com/office/drawing/2014/main" id="{10228932-3334-3995-D772-FCE90328E52A}"/>
                </a:ext>
              </a:extLst>
            </p:cNvPr>
            <p:cNvSpPr/>
            <p:nvPr/>
          </p:nvSpPr>
          <p:spPr>
            <a:xfrm>
              <a:off x="8399484" y="326035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20" name="Rectangle 19">
              <a:extLst>
                <a:ext uri="{FF2B5EF4-FFF2-40B4-BE49-F238E27FC236}">
                  <a16:creationId xmlns:a16="http://schemas.microsoft.com/office/drawing/2014/main" id="{EB90D064-BE2D-648D-CA56-47AF5825A412}"/>
                </a:ext>
              </a:extLst>
            </p:cNvPr>
            <p:cNvSpPr/>
            <p:nvPr/>
          </p:nvSpPr>
          <p:spPr>
            <a:xfrm>
              <a:off x="6920454" y="371005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21" name="Rectangle 20">
              <a:extLst>
                <a:ext uri="{FF2B5EF4-FFF2-40B4-BE49-F238E27FC236}">
                  <a16:creationId xmlns:a16="http://schemas.microsoft.com/office/drawing/2014/main" id="{2F774D6E-900D-D872-DF1C-3D3E674973DC}"/>
                </a:ext>
              </a:extLst>
            </p:cNvPr>
            <p:cNvSpPr/>
            <p:nvPr/>
          </p:nvSpPr>
          <p:spPr>
            <a:xfrm>
              <a:off x="8401984" y="369756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grpSp>
      <p:sp>
        <p:nvSpPr>
          <p:cNvPr id="23" name="TextBox 22">
            <a:extLst>
              <a:ext uri="{FF2B5EF4-FFF2-40B4-BE49-F238E27FC236}">
                <a16:creationId xmlns:a16="http://schemas.microsoft.com/office/drawing/2014/main" id="{A34E22F3-8969-9F8B-60A1-68ABCBB68C81}"/>
              </a:ext>
            </a:extLst>
          </p:cNvPr>
          <p:cNvSpPr txBox="1"/>
          <p:nvPr/>
        </p:nvSpPr>
        <p:spPr>
          <a:xfrm>
            <a:off x="9473783" y="6236121"/>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25" name="Straight Arrow Connector 24">
            <a:extLst>
              <a:ext uri="{FF2B5EF4-FFF2-40B4-BE49-F238E27FC236}">
                <a16:creationId xmlns:a16="http://schemas.microsoft.com/office/drawing/2014/main" id="{50F8DE0D-055F-752B-C36A-28E7D0CABABE}"/>
              </a:ext>
            </a:extLst>
          </p:cNvPr>
          <p:cNvCxnSpPr>
            <a:cxnSpLocks/>
            <a:stCxn id="23" idx="0"/>
            <a:endCxn id="21" idx="2"/>
          </p:cNvCxnSpPr>
          <p:nvPr/>
        </p:nvCxnSpPr>
        <p:spPr>
          <a:xfrm flipH="1" flipV="1">
            <a:off x="9104026" y="4012356"/>
            <a:ext cx="1427323" cy="22237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8AAFBC7C-9A84-C4C5-DB39-BAB045B84E2B}"/>
              </a:ext>
            </a:extLst>
          </p:cNvPr>
          <p:cNvSpPr/>
          <p:nvPr/>
        </p:nvSpPr>
        <p:spPr>
          <a:xfrm>
            <a:off x="2795670" y="1486524"/>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1</a:t>
            </a:r>
          </a:p>
        </p:txBody>
      </p:sp>
      <p:sp>
        <p:nvSpPr>
          <p:cNvPr id="26" name="Rectangle 25">
            <a:extLst>
              <a:ext uri="{FF2B5EF4-FFF2-40B4-BE49-F238E27FC236}">
                <a16:creationId xmlns:a16="http://schemas.microsoft.com/office/drawing/2014/main" id="{CAC8B9B0-1B05-E4BA-C1E4-2B2458071290}"/>
              </a:ext>
            </a:extLst>
          </p:cNvPr>
          <p:cNvSpPr/>
          <p:nvPr/>
        </p:nvSpPr>
        <p:spPr>
          <a:xfrm>
            <a:off x="2798170" y="1923735"/>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2</a:t>
            </a:r>
          </a:p>
        </p:txBody>
      </p:sp>
      <p:sp>
        <p:nvSpPr>
          <p:cNvPr id="27" name="Rectangle 26">
            <a:extLst>
              <a:ext uri="{FF2B5EF4-FFF2-40B4-BE49-F238E27FC236}">
                <a16:creationId xmlns:a16="http://schemas.microsoft.com/office/drawing/2014/main" id="{09A21DB9-6F0A-A675-FD0C-0FD8BFEF2FA8}"/>
              </a:ext>
            </a:extLst>
          </p:cNvPr>
          <p:cNvSpPr/>
          <p:nvPr/>
        </p:nvSpPr>
        <p:spPr>
          <a:xfrm>
            <a:off x="2795670" y="2385930"/>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3</a:t>
            </a:r>
          </a:p>
        </p:txBody>
      </p:sp>
      <p:sp>
        <p:nvSpPr>
          <p:cNvPr id="28" name="Rectangle 27">
            <a:extLst>
              <a:ext uri="{FF2B5EF4-FFF2-40B4-BE49-F238E27FC236}">
                <a16:creationId xmlns:a16="http://schemas.microsoft.com/office/drawing/2014/main" id="{E759F9BB-0721-7866-103B-4EC07F9578CC}"/>
              </a:ext>
            </a:extLst>
          </p:cNvPr>
          <p:cNvSpPr/>
          <p:nvPr/>
        </p:nvSpPr>
        <p:spPr>
          <a:xfrm>
            <a:off x="2798170" y="2823141"/>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4</a:t>
            </a:r>
          </a:p>
        </p:txBody>
      </p:sp>
      <p:sp>
        <p:nvSpPr>
          <p:cNvPr id="29" name="Rectangle 28">
            <a:extLst>
              <a:ext uri="{FF2B5EF4-FFF2-40B4-BE49-F238E27FC236}">
                <a16:creationId xmlns:a16="http://schemas.microsoft.com/office/drawing/2014/main" id="{D3CA0A88-6748-B63E-C15D-D2F35583597B}"/>
              </a:ext>
            </a:extLst>
          </p:cNvPr>
          <p:cNvSpPr/>
          <p:nvPr/>
        </p:nvSpPr>
        <p:spPr>
          <a:xfrm>
            <a:off x="2795670" y="3272844"/>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5</a:t>
            </a:r>
          </a:p>
        </p:txBody>
      </p:sp>
      <p:sp>
        <p:nvSpPr>
          <p:cNvPr id="30" name="Rectangle 29">
            <a:extLst>
              <a:ext uri="{FF2B5EF4-FFF2-40B4-BE49-F238E27FC236}">
                <a16:creationId xmlns:a16="http://schemas.microsoft.com/office/drawing/2014/main" id="{E257635D-C74D-9997-9CFB-CF2800144E60}"/>
              </a:ext>
            </a:extLst>
          </p:cNvPr>
          <p:cNvSpPr/>
          <p:nvPr/>
        </p:nvSpPr>
        <p:spPr>
          <a:xfrm>
            <a:off x="2798170" y="3710055"/>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Saved basic pattern 6</a:t>
            </a:r>
          </a:p>
        </p:txBody>
      </p:sp>
    </p:spTree>
    <p:extLst>
      <p:ext uri="{BB962C8B-B14F-4D97-AF65-F5344CB8AC3E}">
        <p14:creationId xmlns:p14="http://schemas.microsoft.com/office/powerpoint/2010/main" val="2731381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56413" y="2488367"/>
            <a:ext cx="3483646" cy="646331"/>
          </a:xfrm>
          <a:prstGeom prst="rect">
            <a:avLst/>
          </a:prstGeom>
          <a:noFill/>
        </p:spPr>
        <p:txBody>
          <a:bodyPr wrap="none" rtlCol="0">
            <a:spAutoFit/>
          </a:bodyPr>
          <a:lstStyle/>
          <a:p>
            <a:pPr algn="ctr"/>
            <a:r>
              <a:rPr lang="en-US" b="1" dirty="0">
                <a:solidFill>
                  <a:schemeClr val="bg1"/>
                </a:solidFill>
              </a:rPr>
              <a:t>Are you sure you want to delete </a:t>
            </a:r>
          </a:p>
          <a:p>
            <a:pPr algn="ctr"/>
            <a:r>
              <a:rPr lang="en-US" b="1" dirty="0">
                <a:solidFill>
                  <a:schemeClr val="bg1"/>
                </a:solidFill>
              </a:rPr>
              <a:t>the selected pattern?</a:t>
            </a:r>
          </a:p>
        </p:txBody>
      </p:sp>
      <p:sp>
        <p:nvSpPr>
          <p:cNvPr id="5" name="Rectangle 4">
            <a:extLst>
              <a:ext uri="{FF2B5EF4-FFF2-40B4-BE49-F238E27FC236}">
                <a16:creationId xmlns:a16="http://schemas.microsoft.com/office/drawing/2014/main" id="{8BF815EA-791D-6CAD-C080-EA92FA8522BC}"/>
              </a:ext>
            </a:extLst>
          </p:cNvPr>
          <p:cNvSpPr/>
          <p:nvPr/>
        </p:nvSpPr>
        <p:spPr>
          <a:xfrm>
            <a:off x="4756413" y="3365292"/>
            <a:ext cx="1749318" cy="6463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Yes</a:t>
            </a:r>
          </a:p>
        </p:txBody>
      </p:sp>
      <p:sp>
        <p:nvSpPr>
          <p:cNvPr id="6" name="Rectangle 5">
            <a:extLst>
              <a:ext uri="{FF2B5EF4-FFF2-40B4-BE49-F238E27FC236}">
                <a16:creationId xmlns:a16="http://schemas.microsoft.com/office/drawing/2014/main" id="{43DB86E3-5121-A10E-EAD0-08AF0D39E286}"/>
              </a:ext>
            </a:extLst>
          </p:cNvPr>
          <p:cNvSpPr/>
          <p:nvPr/>
        </p:nvSpPr>
        <p:spPr>
          <a:xfrm>
            <a:off x="6640176" y="3365291"/>
            <a:ext cx="1749318" cy="64633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a:t>
            </a:r>
          </a:p>
        </p:txBody>
      </p:sp>
      <p:sp>
        <p:nvSpPr>
          <p:cNvPr id="7" name="TextBox 6">
            <a:extLst>
              <a:ext uri="{FF2B5EF4-FFF2-40B4-BE49-F238E27FC236}">
                <a16:creationId xmlns:a16="http://schemas.microsoft.com/office/drawing/2014/main" id="{6BC38331-319B-FE4F-1D67-906D00F225C5}"/>
              </a:ext>
            </a:extLst>
          </p:cNvPr>
          <p:cNvSpPr txBox="1"/>
          <p:nvPr/>
        </p:nvSpPr>
        <p:spPr>
          <a:xfrm>
            <a:off x="4137285" y="6080345"/>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8" name="Straight Arrow Connector 7">
            <a:extLst>
              <a:ext uri="{FF2B5EF4-FFF2-40B4-BE49-F238E27FC236}">
                <a16:creationId xmlns:a16="http://schemas.microsoft.com/office/drawing/2014/main" id="{26F3AC57-8B26-1928-805E-7C0FB5E8E676}"/>
              </a:ext>
            </a:extLst>
          </p:cNvPr>
          <p:cNvCxnSpPr>
            <a:cxnSpLocks/>
            <a:stCxn id="7" idx="0"/>
          </p:cNvCxnSpPr>
          <p:nvPr/>
        </p:nvCxnSpPr>
        <p:spPr>
          <a:xfrm flipV="1">
            <a:off x="5194851" y="3365291"/>
            <a:ext cx="471431" cy="27150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924942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6: Delete Basic Search Pattern (Alternate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normAutofit/>
          </a:bodyPr>
          <a:lstStyle/>
          <a:p>
            <a:pPr algn="just">
              <a:buFontTx/>
              <a:buChar char="-"/>
            </a:pPr>
            <a:r>
              <a:rPr lang="en-US" dirty="0"/>
              <a:t>There are no available search patterns to delete.</a:t>
            </a:r>
          </a:p>
          <a:p>
            <a:pPr algn="just">
              <a:buFontTx/>
              <a:buChar char="-"/>
            </a:pPr>
            <a:r>
              <a:rPr lang="en-US" dirty="0"/>
              <a:t>The user did not confirm the deletion of search pattern.</a:t>
            </a:r>
          </a:p>
          <a:p>
            <a:pPr algn="just">
              <a:buFontTx/>
              <a:buChar char="-"/>
            </a:pPr>
            <a:endParaRPr lang="en-US" dirty="0"/>
          </a:p>
        </p:txBody>
      </p:sp>
    </p:spTree>
    <p:extLst>
      <p:ext uri="{BB962C8B-B14F-4D97-AF65-F5344CB8AC3E}">
        <p14:creationId xmlns:p14="http://schemas.microsoft.com/office/powerpoint/2010/main" val="1785997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393957" y="2866151"/>
            <a:ext cx="4208588" cy="646331"/>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No Saved Basic Search Patterns Found</a:t>
            </a:r>
          </a:p>
        </p:txBody>
      </p:sp>
    </p:spTree>
    <p:extLst>
      <p:ext uri="{BB962C8B-B14F-4D97-AF65-F5344CB8AC3E}">
        <p14:creationId xmlns:p14="http://schemas.microsoft.com/office/powerpoint/2010/main" val="14409641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56413" y="2488367"/>
            <a:ext cx="3483646" cy="646331"/>
          </a:xfrm>
          <a:prstGeom prst="rect">
            <a:avLst/>
          </a:prstGeom>
          <a:noFill/>
        </p:spPr>
        <p:txBody>
          <a:bodyPr wrap="none" rtlCol="0">
            <a:spAutoFit/>
          </a:bodyPr>
          <a:lstStyle/>
          <a:p>
            <a:pPr algn="ctr"/>
            <a:r>
              <a:rPr lang="en-US" b="1" dirty="0">
                <a:solidFill>
                  <a:schemeClr val="bg1"/>
                </a:solidFill>
              </a:rPr>
              <a:t>Are you sure you want to delete </a:t>
            </a:r>
          </a:p>
          <a:p>
            <a:pPr algn="ctr"/>
            <a:r>
              <a:rPr lang="en-US" b="1" dirty="0">
                <a:solidFill>
                  <a:schemeClr val="bg1"/>
                </a:solidFill>
              </a:rPr>
              <a:t>the selected pattern?</a:t>
            </a:r>
          </a:p>
        </p:txBody>
      </p:sp>
      <p:sp>
        <p:nvSpPr>
          <p:cNvPr id="5" name="Rectangle 4">
            <a:extLst>
              <a:ext uri="{FF2B5EF4-FFF2-40B4-BE49-F238E27FC236}">
                <a16:creationId xmlns:a16="http://schemas.microsoft.com/office/drawing/2014/main" id="{8BF815EA-791D-6CAD-C080-EA92FA8522BC}"/>
              </a:ext>
            </a:extLst>
          </p:cNvPr>
          <p:cNvSpPr/>
          <p:nvPr/>
        </p:nvSpPr>
        <p:spPr>
          <a:xfrm>
            <a:off x="4756413" y="3365292"/>
            <a:ext cx="1749318" cy="6463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Yes</a:t>
            </a:r>
          </a:p>
        </p:txBody>
      </p:sp>
      <p:sp>
        <p:nvSpPr>
          <p:cNvPr id="6" name="Rectangle 5">
            <a:extLst>
              <a:ext uri="{FF2B5EF4-FFF2-40B4-BE49-F238E27FC236}">
                <a16:creationId xmlns:a16="http://schemas.microsoft.com/office/drawing/2014/main" id="{43DB86E3-5121-A10E-EAD0-08AF0D39E286}"/>
              </a:ext>
            </a:extLst>
          </p:cNvPr>
          <p:cNvSpPr/>
          <p:nvPr/>
        </p:nvSpPr>
        <p:spPr>
          <a:xfrm>
            <a:off x="6640176" y="3365291"/>
            <a:ext cx="1749318" cy="64633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a:t>
            </a:r>
          </a:p>
        </p:txBody>
      </p:sp>
      <p:sp>
        <p:nvSpPr>
          <p:cNvPr id="7" name="TextBox 6">
            <a:extLst>
              <a:ext uri="{FF2B5EF4-FFF2-40B4-BE49-F238E27FC236}">
                <a16:creationId xmlns:a16="http://schemas.microsoft.com/office/drawing/2014/main" id="{6BC38331-319B-FE4F-1D67-906D00F225C5}"/>
              </a:ext>
            </a:extLst>
          </p:cNvPr>
          <p:cNvSpPr txBox="1"/>
          <p:nvPr/>
        </p:nvSpPr>
        <p:spPr>
          <a:xfrm>
            <a:off x="4137285" y="6080345"/>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8" name="Straight Arrow Connector 7">
            <a:extLst>
              <a:ext uri="{FF2B5EF4-FFF2-40B4-BE49-F238E27FC236}">
                <a16:creationId xmlns:a16="http://schemas.microsoft.com/office/drawing/2014/main" id="{26F3AC57-8B26-1928-805E-7C0FB5E8E676}"/>
              </a:ext>
            </a:extLst>
          </p:cNvPr>
          <p:cNvCxnSpPr>
            <a:cxnSpLocks/>
            <a:stCxn id="7" idx="0"/>
            <a:endCxn id="6" idx="2"/>
          </p:cNvCxnSpPr>
          <p:nvPr/>
        </p:nvCxnSpPr>
        <p:spPr>
          <a:xfrm flipV="1">
            <a:off x="5194851" y="4011622"/>
            <a:ext cx="2319984" cy="20687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9932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bg2">
                  <a:lumMod val="75000"/>
                </a:schemeClr>
              </a:solidFill>
            </a:endParaRP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2041233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7: Delete Advanced Search Pattern (Basic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lstStyle/>
          <a:p>
            <a:pPr marL="0" indent="0" algn="just">
              <a:buNone/>
            </a:pPr>
            <a:r>
              <a:rPr lang="en-US" dirty="0"/>
              <a:t>The user wants to delete an existing search pattern, the user clicks on “View Saved Advanced Search Pattern” and selects the pattern to delete, the system loads the dialog box prompting the user to delete the pattern, the user clicks on confirm button, and the pattern is deleted, and all the results stored against the pattern are also deleted.</a:t>
            </a:r>
          </a:p>
        </p:txBody>
      </p:sp>
    </p:spTree>
    <p:extLst>
      <p:ext uri="{BB962C8B-B14F-4D97-AF65-F5344CB8AC3E}">
        <p14:creationId xmlns:p14="http://schemas.microsoft.com/office/powerpoint/2010/main" val="3358946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B8044FF-E486-9E11-FEAB-754B3CC02325}"/>
              </a:ext>
            </a:extLst>
          </p:cNvPr>
          <p:cNvSpPr txBox="1"/>
          <p:nvPr/>
        </p:nvSpPr>
        <p:spPr>
          <a:xfrm>
            <a:off x="9278912" y="2314913"/>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grpSp>
        <p:nvGrpSpPr>
          <p:cNvPr id="18" name="Group 17">
            <a:extLst>
              <a:ext uri="{FF2B5EF4-FFF2-40B4-BE49-F238E27FC236}">
                <a16:creationId xmlns:a16="http://schemas.microsoft.com/office/drawing/2014/main" id="{9A0B40CE-58AB-B141-F89F-C6575F0CD64C}"/>
              </a:ext>
            </a:extLst>
          </p:cNvPr>
          <p:cNvGrpSpPr/>
          <p:nvPr/>
        </p:nvGrpSpPr>
        <p:grpSpPr>
          <a:xfrm>
            <a:off x="509666" y="224852"/>
            <a:ext cx="6685614" cy="5156617"/>
            <a:chOff x="509666" y="224852"/>
            <a:chExt cx="6685614" cy="5156617"/>
          </a:xfrm>
        </p:grpSpPr>
        <p:sp>
          <p:nvSpPr>
            <p:cNvPr id="4" name="Rectangle 3">
              <a:extLst>
                <a:ext uri="{FF2B5EF4-FFF2-40B4-BE49-F238E27FC236}">
                  <a16:creationId xmlns:a16="http://schemas.microsoft.com/office/drawing/2014/main" id="{F630C7B6-8E6B-6805-072D-B3BEF6B1168F}"/>
                </a:ext>
              </a:extLst>
            </p:cNvPr>
            <p:cNvSpPr/>
            <p:nvPr/>
          </p:nvSpPr>
          <p:spPr>
            <a:xfrm>
              <a:off x="509666" y="224852"/>
              <a:ext cx="6685614" cy="5156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E7B53FD-2FF1-45F6-9BE0-07DB4666D13A}"/>
                </a:ext>
              </a:extLst>
            </p:cNvPr>
            <p:cNvSpPr/>
            <p:nvPr/>
          </p:nvSpPr>
          <p:spPr>
            <a:xfrm>
              <a:off x="966369" y="859407"/>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Perform Search</a:t>
              </a:r>
            </a:p>
          </p:txBody>
        </p:sp>
        <p:sp>
          <p:nvSpPr>
            <p:cNvPr id="7" name="Rectangle 6">
              <a:extLst>
                <a:ext uri="{FF2B5EF4-FFF2-40B4-BE49-F238E27FC236}">
                  <a16:creationId xmlns:a16="http://schemas.microsoft.com/office/drawing/2014/main" id="{431D44BE-0F6D-074E-A9D9-14393F63CA47}"/>
                </a:ext>
              </a:extLst>
            </p:cNvPr>
            <p:cNvSpPr/>
            <p:nvPr/>
          </p:nvSpPr>
          <p:spPr>
            <a:xfrm>
              <a:off x="966369" y="2149206"/>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2</a:t>
              </a:r>
            </a:p>
          </p:txBody>
        </p:sp>
        <p:sp>
          <p:nvSpPr>
            <p:cNvPr id="8" name="Rectangle 7">
              <a:extLst>
                <a:ext uri="{FF2B5EF4-FFF2-40B4-BE49-F238E27FC236}">
                  <a16:creationId xmlns:a16="http://schemas.microsoft.com/office/drawing/2014/main" id="{19A5F1E0-A547-2995-3623-C0845A0D899D}"/>
                </a:ext>
              </a:extLst>
            </p:cNvPr>
            <p:cNvSpPr/>
            <p:nvPr/>
          </p:nvSpPr>
          <p:spPr>
            <a:xfrm>
              <a:off x="966369" y="3439004"/>
              <a:ext cx="2207394" cy="10897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Home screen item 3</a:t>
              </a:r>
            </a:p>
          </p:txBody>
        </p:sp>
        <p:sp>
          <p:nvSpPr>
            <p:cNvPr id="9" name="Rectangle 8">
              <a:extLst>
                <a:ext uri="{FF2B5EF4-FFF2-40B4-BE49-F238E27FC236}">
                  <a16:creationId xmlns:a16="http://schemas.microsoft.com/office/drawing/2014/main" id="{3E8005DD-E41B-B9F7-3AD4-B24022B9D996}"/>
                </a:ext>
              </a:extLst>
            </p:cNvPr>
            <p:cNvSpPr/>
            <p:nvPr/>
          </p:nvSpPr>
          <p:spPr>
            <a:xfrm>
              <a:off x="966369" y="335209"/>
              <a:ext cx="5962501" cy="3241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10" name="Rectangle 9">
              <a:extLst>
                <a:ext uri="{FF2B5EF4-FFF2-40B4-BE49-F238E27FC236}">
                  <a16:creationId xmlns:a16="http://schemas.microsoft.com/office/drawing/2014/main" id="{B0D865EE-3B5F-9A2F-BDEE-C1ADE3C30D2F}"/>
                </a:ext>
              </a:extLst>
            </p:cNvPr>
            <p:cNvSpPr/>
            <p:nvPr/>
          </p:nvSpPr>
          <p:spPr>
            <a:xfrm>
              <a:off x="4455066" y="983557"/>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Basic Search Pattern</a:t>
              </a:r>
            </a:p>
          </p:txBody>
        </p:sp>
        <p:sp>
          <p:nvSpPr>
            <p:cNvPr id="11" name="Rectangle 10">
              <a:extLst>
                <a:ext uri="{FF2B5EF4-FFF2-40B4-BE49-F238E27FC236}">
                  <a16:creationId xmlns:a16="http://schemas.microsoft.com/office/drawing/2014/main" id="{8AF1A3FE-36D2-1C26-CA74-7E10B30E88F9}"/>
                </a:ext>
              </a:extLst>
            </p:cNvPr>
            <p:cNvSpPr/>
            <p:nvPr/>
          </p:nvSpPr>
          <p:spPr>
            <a:xfrm>
              <a:off x="4455065" y="1752609"/>
              <a:ext cx="2439975" cy="59316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Create New Advanced Search Pattern</a:t>
              </a:r>
            </a:p>
          </p:txBody>
        </p:sp>
        <p:sp>
          <p:nvSpPr>
            <p:cNvPr id="6" name="Rectangle 5">
              <a:extLst>
                <a:ext uri="{FF2B5EF4-FFF2-40B4-BE49-F238E27FC236}">
                  <a16:creationId xmlns:a16="http://schemas.microsoft.com/office/drawing/2014/main" id="{0644CD50-00F8-358D-5B03-E7382A4EFF49}"/>
                </a:ext>
              </a:extLst>
            </p:cNvPr>
            <p:cNvSpPr/>
            <p:nvPr/>
          </p:nvSpPr>
          <p:spPr>
            <a:xfrm>
              <a:off x="4455064" y="246807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Basic Search Pattern</a:t>
              </a:r>
            </a:p>
          </p:txBody>
        </p:sp>
        <p:sp>
          <p:nvSpPr>
            <p:cNvPr id="13" name="Rectangle 12">
              <a:extLst>
                <a:ext uri="{FF2B5EF4-FFF2-40B4-BE49-F238E27FC236}">
                  <a16:creationId xmlns:a16="http://schemas.microsoft.com/office/drawing/2014/main" id="{D0F03DDD-B61C-C65F-D135-82832492A89A}"/>
                </a:ext>
              </a:extLst>
            </p:cNvPr>
            <p:cNvSpPr/>
            <p:nvPr/>
          </p:nvSpPr>
          <p:spPr>
            <a:xfrm>
              <a:off x="4455063" y="316696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Edit Advanced Search Pattern</a:t>
              </a:r>
            </a:p>
          </p:txBody>
        </p:sp>
        <p:sp>
          <p:nvSpPr>
            <p:cNvPr id="15" name="Rectangle 14">
              <a:extLst>
                <a:ext uri="{FF2B5EF4-FFF2-40B4-BE49-F238E27FC236}">
                  <a16:creationId xmlns:a16="http://schemas.microsoft.com/office/drawing/2014/main" id="{ADD0A041-FBF5-7706-B56F-67B68A1B4432}"/>
                </a:ext>
              </a:extLst>
            </p:cNvPr>
            <p:cNvSpPr/>
            <p:nvPr/>
          </p:nvSpPr>
          <p:spPr>
            <a:xfrm>
              <a:off x="4455062" y="3886532"/>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Basic Search Pattern</a:t>
              </a:r>
            </a:p>
          </p:txBody>
        </p:sp>
        <p:sp>
          <p:nvSpPr>
            <p:cNvPr id="16" name="Rectangle 15">
              <a:extLst>
                <a:ext uri="{FF2B5EF4-FFF2-40B4-BE49-F238E27FC236}">
                  <a16:creationId xmlns:a16="http://schemas.microsoft.com/office/drawing/2014/main" id="{23F2BB72-7D26-45EB-06C5-BDC3CB3432B7}"/>
                </a:ext>
              </a:extLst>
            </p:cNvPr>
            <p:cNvSpPr/>
            <p:nvPr/>
          </p:nvSpPr>
          <p:spPr>
            <a:xfrm>
              <a:off x="4455062" y="4619247"/>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Delete Advanced Search Pattern</a:t>
              </a:r>
            </a:p>
          </p:txBody>
        </p:sp>
      </p:grpSp>
      <p:cxnSp>
        <p:nvCxnSpPr>
          <p:cNvPr id="14" name="Straight Arrow Connector 13">
            <a:extLst>
              <a:ext uri="{FF2B5EF4-FFF2-40B4-BE49-F238E27FC236}">
                <a16:creationId xmlns:a16="http://schemas.microsoft.com/office/drawing/2014/main" id="{59AB571E-ED07-082A-CE3D-8F6401EFB234}"/>
              </a:ext>
            </a:extLst>
          </p:cNvPr>
          <p:cNvCxnSpPr>
            <a:cxnSpLocks/>
            <a:stCxn id="19" idx="1"/>
            <a:endCxn id="16" idx="3"/>
          </p:cNvCxnSpPr>
          <p:nvPr/>
        </p:nvCxnSpPr>
        <p:spPr>
          <a:xfrm flipH="1">
            <a:off x="6895037" y="2499579"/>
            <a:ext cx="2383875" cy="24093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61869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ACF9912-82AF-FD37-4D14-95E0C72770DD}"/>
              </a:ext>
            </a:extLst>
          </p:cNvPr>
          <p:cNvGrpSpPr/>
          <p:nvPr/>
        </p:nvGrpSpPr>
        <p:grpSpPr>
          <a:xfrm>
            <a:off x="1723869" y="554636"/>
            <a:ext cx="8979108" cy="5531371"/>
            <a:chOff x="1723869" y="554636"/>
            <a:chExt cx="8979108" cy="5531371"/>
          </a:xfrm>
        </p:grpSpPr>
        <p:sp>
          <p:nvSpPr>
            <p:cNvPr id="2" name="Rectangle 1">
              <a:extLst>
                <a:ext uri="{FF2B5EF4-FFF2-40B4-BE49-F238E27FC236}">
                  <a16:creationId xmlns:a16="http://schemas.microsoft.com/office/drawing/2014/main" id="{7B4D147A-1C92-0FB3-2C73-B7CB2DC7B879}"/>
                </a:ext>
              </a:extLst>
            </p:cNvPr>
            <p:cNvSpPr/>
            <p:nvPr/>
          </p:nvSpPr>
          <p:spPr>
            <a:xfrm>
              <a:off x="1723869" y="554636"/>
              <a:ext cx="8979108" cy="5531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4B1BCD-E2C4-7592-23E7-1A835FFC030C}"/>
                </a:ext>
              </a:extLst>
            </p:cNvPr>
            <p:cNvSpPr/>
            <p:nvPr/>
          </p:nvSpPr>
          <p:spPr>
            <a:xfrm>
              <a:off x="2128603" y="824459"/>
              <a:ext cx="8109679" cy="3147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464D870F-2F75-6C4F-2CE7-FEF246075DB7}"/>
                </a:ext>
              </a:extLst>
            </p:cNvPr>
            <p:cNvSpPr/>
            <p:nvPr/>
          </p:nvSpPr>
          <p:spPr>
            <a:xfrm>
              <a:off x="2608289" y="149901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1</a:t>
              </a:r>
            </a:p>
          </p:txBody>
        </p:sp>
        <p:sp>
          <p:nvSpPr>
            <p:cNvPr id="5" name="Rectangle 4">
              <a:extLst>
                <a:ext uri="{FF2B5EF4-FFF2-40B4-BE49-F238E27FC236}">
                  <a16:creationId xmlns:a16="http://schemas.microsoft.com/office/drawing/2014/main" id="{B0E0D709-BA85-5A95-92CA-AA61744C3657}"/>
                </a:ext>
              </a:extLst>
            </p:cNvPr>
            <p:cNvSpPr/>
            <p:nvPr/>
          </p:nvSpPr>
          <p:spPr>
            <a:xfrm>
              <a:off x="6917954" y="148652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6" name="Rectangle 5">
              <a:extLst>
                <a:ext uri="{FF2B5EF4-FFF2-40B4-BE49-F238E27FC236}">
                  <a16:creationId xmlns:a16="http://schemas.microsoft.com/office/drawing/2014/main" id="{AF18F9C1-6F13-BC50-E7B7-60BB357F8B4A}"/>
                </a:ext>
              </a:extLst>
            </p:cNvPr>
            <p:cNvSpPr/>
            <p:nvPr/>
          </p:nvSpPr>
          <p:spPr>
            <a:xfrm>
              <a:off x="8399484" y="147403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7" name="Rectangle 6">
              <a:extLst>
                <a:ext uri="{FF2B5EF4-FFF2-40B4-BE49-F238E27FC236}">
                  <a16:creationId xmlns:a16="http://schemas.microsoft.com/office/drawing/2014/main" id="{05D9C606-F5EA-EC03-02F5-A388C4B034A5}"/>
                </a:ext>
              </a:extLst>
            </p:cNvPr>
            <p:cNvSpPr/>
            <p:nvPr/>
          </p:nvSpPr>
          <p:spPr>
            <a:xfrm>
              <a:off x="2610789" y="193622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2</a:t>
              </a:r>
            </a:p>
          </p:txBody>
        </p:sp>
        <p:sp>
          <p:nvSpPr>
            <p:cNvPr id="8" name="Rectangle 7">
              <a:extLst>
                <a:ext uri="{FF2B5EF4-FFF2-40B4-BE49-F238E27FC236}">
                  <a16:creationId xmlns:a16="http://schemas.microsoft.com/office/drawing/2014/main" id="{848232E8-39C3-6E97-34ED-521670DC1EAB}"/>
                </a:ext>
              </a:extLst>
            </p:cNvPr>
            <p:cNvSpPr/>
            <p:nvPr/>
          </p:nvSpPr>
          <p:spPr>
            <a:xfrm>
              <a:off x="6920454" y="192373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9" name="Rectangle 8">
              <a:extLst>
                <a:ext uri="{FF2B5EF4-FFF2-40B4-BE49-F238E27FC236}">
                  <a16:creationId xmlns:a16="http://schemas.microsoft.com/office/drawing/2014/main" id="{1DAD7ECA-D0AD-DD7D-84A1-DEE45C5E4BAB}"/>
                </a:ext>
              </a:extLst>
            </p:cNvPr>
            <p:cNvSpPr/>
            <p:nvPr/>
          </p:nvSpPr>
          <p:spPr>
            <a:xfrm>
              <a:off x="8401984" y="191124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0" name="Rectangle 9">
              <a:extLst>
                <a:ext uri="{FF2B5EF4-FFF2-40B4-BE49-F238E27FC236}">
                  <a16:creationId xmlns:a16="http://schemas.microsoft.com/office/drawing/2014/main" id="{B7D00B86-9037-7B5B-9E84-64AB26A703A7}"/>
                </a:ext>
              </a:extLst>
            </p:cNvPr>
            <p:cNvSpPr/>
            <p:nvPr/>
          </p:nvSpPr>
          <p:spPr>
            <a:xfrm>
              <a:off x="2608289" y="2398422"/>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3</a:t>
              </a:r>
            </a:p>
          </p:txBody>
        </p:sp>
        <p:sp>
          <p:nvSpPr>
            <p:cNvPr id="11" name="Rectangle 10">
              <a:extLst>
                <a:ext uri="{FF2B5EF4-FFF2-40B4-BE49-F238E27FC236}">
                  <a16:creationId xmlns:a16="http://schemas.microsoft.com/office/drawing/2014/main" id="{B072D5CC-8E28-FF44-A0F5-F706A491D2DF}"/>
                </a:ext>
              </a:extLst>
            </p:cNvPr>
            <p:cNvSpPr/>
            <p:nvPr/>
          </p:nvSpPr>
          <p:spPr>
            <a:xfrm>
              <a:off x="6917954" y="2385930"/>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2" name="Rectangle 11">
              <a:extLst>
                <a:ext uri="{FF2B5EF4-FFF2-40B4-BE49-F238E27FC236}">
                  <a16:creationId xmlns:a16="http://schemas.microsoft.com/office/drawing/2014/main" id="{97D61D7B-D161-569B-4AF3-EDF9097D5991}"/>
                </a:ext>
              </a:extLst>
            </p:cNvPr>
            <p:cNvSpPr/>
            <p:nvPr/>
          </p:nvSpPr>
          <p:spPr>
            <a:xfrm>
              <a:off x="8399484" y="2373438"/>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3" name="Rectangle 12">
              <a:extLst>
                <a:ext uri="{FF2B5EF4-FFF2-40B4-BE49-F238E27FC236}">
                  <a16:creationId xmlns:a16="http://schemas.microsoft.com/office/drawing/2014/main" id="{2FEDAAA7-15FD-665A-D353-0362D50E050F}"/>
                </a:ext>
              </a:extLst>
            </p:cNvPr>
            <p:cNvSpPr/>
            <p:nvPr/>
          </p:nvSpPr>
          <p:spPr>
            <a:xfrm>
              <a:off x="2610789" y="2835633"/>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4</a:t>
              </a:r>
            </a:p>
          </p:txBody>
        </p:sp>
        <p:sp>
          <p:nvSpPr>
            <p:cNvPr id="14" name="Rectangle 13">
              <a:extLst>
                <a:ext uri="{FF2B5EF4-FFF2-40B4-BE49-F238E27FC236}">
                  <a16:creationId xmlns:a16="http://schemas.microsoft.com/office/drawing/2014/main" id="{441FD4B7-C2A8-5E34-86BC-CBA518F51346}"/>
                </a:ext>
              </a:extLst>
            </p:cNvPr>
            <p:cNvSpPr/>
            <p:nvPr/>
          </p:nvSpPr>
          <p:spPr>
            <a:xfrm>
              <a:off x="6920454" y="2823141"/>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5" name="Rectangle 14">
              <a:extLst>
                <a:ext uri="{FF2B5EF4-FFF2-40B4-BE49-F238E27FC236}">
                  <a16:creationId xmlns:a16="http://schemas.microsoft.com/office/drawing/2014/main" id="{2AE9D9E7-6C0A-902F-E635-1F12992681AE}"/>
                </a:ext>
              </a:extLst>
            </p:cNvPr>
            <p:cNvSpPr/>
            <p:nvPr/>
          </p:nvSpPr>
          <p:spPr>
            <a:xfrm>
              <a:off x="8401984" y="2810649"/>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6" name="Rectangle 15">
              <a:extLst>
                <a:ext uri="{FF2B5EF4-FFF2-40B4-BE49-F238E27FC236}">
                  <a16:creationId xmlns:a16="http://schemas.microsoft.com/office/drawing/2014/main" id="{107E3454-29EF-00BA-ED02-E70B86372FC5}"/>
                </a:ext>
              </a:extLst>
            </p:cNvPr>
            <p:cNvSpPr/>
            <p:nvPr/>
          </p:nvSpPr>
          <p:spPr>
            <a:xfrm>
              <a:off x="2608289" y="3285336"/>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5</a:t>
              </a:r>
            </a:p>
          </p:txBody>
        </p:sp>
        <p:sp>
          <p:nvSpPr>
            <p:cNvPr id="17" name="Rectangle 16">
              <a:extLst>
                <a:ext uri="{FF2B5EF4-FFF2-40B4-BE49-F238E27FC236}">
                  <a16:creationId xmlns:a16="http://schemas.microsoft.com/office/drawing/2014/main" id="{B6670810-788F-2530-20D5-6364B94CF40F}"/>
                </a:ext>
              </a:extLst>
            </p:cNvPr>
            <p:cNvSpPr/>
            <p:nvPr/>
          </p:nvSpPr>
          <p:spPr>
            <a:xfrm>
              <a:off x="6917954" y="3272844"/>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18" name="Rectangle 17">
              <a:extLst>
                <a:ext uri="{FF2B5EF4-FFF2-40B4-BE49-F238E27FC236}">
                  <a16:creationId xmlns:a16="http://schemas.microsoft.com/office/drawing/2014/main" id="{10228932-3334-3995-D772-FCE90328E52A}"/>
                </a:ext>
              </a:extLst>
            </p:cNvPr>
            <p:cNvSpPr/>
            <p:nvPr/>
          </p:nvSpPr>
          <p:spPr>
            <a:xfrm>
              <a:off x="8399484" y="3260352"/>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sp>
          <p:nvSpPr>
            <p:cNvPr id="19" name="Rectangle 18">
              <a:extLst>
                <a:ext uri="{FF2B5EF4-FFF2-40B4-BE49-F238E27FC236}">
                  <a16:creationId xmlns:a16="http://schemas.microsoft.com/office/drawing/2014/main" id="{38D007AA-DF51-BFA8-43D4-61A6B49D6250}"/>
                </a:ext>
              </a:extLst>
            </p:cNvPr>
            <p:cNvSpPr/>
            <p:nvPr/>
          </p:nvSpPr>
          <p:spPr>
            <a:xfrm>
              <a:off x="2610789" y="3722547"/>
              <a:ext cx="2473377" cy="31479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600" dirty="0"/>
                <a:t>Saved Advanced pattern 6</a:t>
              </a:r>
            </a:p>
          </p:txBody>
        </p:sp>
        <p:sp>
          <p:nvSpPr>
            <p:cNvPr id="20" name="Rectangle 19">
              <a:extLst>
                <a:ext uri="{FF2B5EF4-FFF2-40B4-BE49-F238E27FC236}">
                  <a16:creationId xmlns:a16="http://schemas.microsoft.com/office/drawing/2014/main" id="{EB90D064-BE2D-648D-CA56-47AF5825A412}"/>
                </a:ext>
              </a:extLst>
            </p:cNvPr>
            <p:cNvSpPr/>
            <p:nvPr/>
          </p:nvSpPr>
          <p:spPr>
            <a:xfrm>
              <a:off x="6920454" y="3710055"/>
              <a:ext cx="1404084" cy="302301"/>
            </a:xfrm>
            <a:prstGeom prst="rect">
              <a:avLst/>
            </a:prstGeom>
            <a:solidFill>
              <a:schemeClr val="accent3">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Edit</a:t>
              </a:r>
            </a:p>
          </p:txBody>
        </p:sp>
        <p:sp>
          <p:nvSpPr>
            <p:cNvPr id="21" name="Rectangle 20">
              <a:extLst>
                <a:ext uri="{FF2B5EF4-FFF2-40B4-BE49-F238E27FC236}">
                  <a16:creationId xmlns:a16="http://schemas.microsoft.com/office/drawing/2014/main" id="{2F774D6E-900D-D872-DF1C-3D3E674973DC}"/>
                </a:ext>
              </a:extLst>
            </p:cNvPr>
            <p:cNvSpPr/>
            <p:nvPr/>
          </p:nvSpPr>
          <p:spPr>
            <a:xfrm>
              <a:off x="8401984" y="3697563"/>
              <a:ext cx="1404084" cy="314793"/>
            </a:xfrm>
            <a:prstGeom prst="rect">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Delete</a:t>
              </a:r>
            </a:p>
          </p:txBody>
        </p:sp>
      </p:grpSp>
      <p:sp>
        <p:nvSpPr>
          <p:cNvPr id="23" name="TextBox 22">
            <a:extLst>
              <a:ext uri="{FF2B5EF4-FFF2-40B4-BE49-F238E27FC236}">
                <a16:creationId xmlns:a16="http://schemas.microsoft.com/office/drawing/2014/main" id="{A34E22F3-8969-9F8B-60A1-68ABCBB68C81}"/>
              </a:ext>
            </a:extLst>
          </p:cNvPr>
          <p:cNvSpPr txBox="1"/>
          <p:nvPr/>
        </p:nvSpPr>
        <p:spPr>
          <a:xfrm>
            <a:off x="9473783" y="6236121"/>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25" name="Straight Arrow Connector 24">
            <a:extLst>
              <a:ext uri="{FF2B5EF4-FFF2-40B4-BE49-F238E27FC236}">
                <a16:creationId xmlns:a16="http://schemas.microsoft.com/office/drawing/2014/main" id="{50F8DE0D-055F-752B-C36A-28E7D0CABABE}"/>
              </a:ext>
            </a:extLst>
          </p:cNvPr>
          <p:cNvCxnSpPr>
            <a:cxnSpLocks/>
            <a:stCxn id="23" idx="0"/>
            <a:endCxn id="21" idx="2"/>
          </p:cNvCxnSpPr>
          <p:nvPr/>
        </p:nvCxnSpPr>
        <p:spPr>
          <a:xfrm flipH="1" flipV="1">
            <a:off x="9104026" y="4012356"/>
            <a:ext cx="1427323" cy="22237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78380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56413" y="2488367"/>
            <a:ext cx="3483646" cy="646331"/>
          </a:xfrm>
          <a:prstGeom prst="rect">
            <a:avLst/>
          </a:prstGeom>
          <a:noFill/>
        </p:spPr>
        <p:txBody>
          <a:bodyPr wrap="none" rtlCol="0">
            <a:spAutoFit/>
          </a:bodyPr>
          <a:lstStyle/>
          <a:p>
            <a:pPr algn="ctr"/>
            <a:r>
              <a:rPr lang="en-US" b="1" dirty="0">
                <a:solidFill>
                  <a:schemeClr val="bg1"/>
                </a:solidFill>
              </a:rPr>
              <a:t>Are you sure you want to delete </a:t>
            </a:r>
          </a:p>
          <a:p>
            <a:pPr algn="ctr"/>
            <a:r>
              <a:rPr lang="en-US" b="1" dirty="0">
                <a:solidFill>
                  <a:schemeClr val="bg1"/>
                </a:solidFill>
              </a:rPr>
              <a:t>the selected pattern?</a:t>
            </a:r>
          </a:p>
        </p:txBody>
      </p:sp>
      <p:sp>
        <p:nvSpPr>
          <p:cNvPr id="5" name="Rectangle 4">
            <a:extLst>
              <a:ext uri="{FF2B5EF4-FFF2-40B4-BE49-F238E27FC236}">
                <a16:creationId xmlns:a16="http://schemas.microsoft.com/office/drawing/2014/main" id="{8BF815EA-791D-6CAD-C080-EA92FA8522BC}"/>
              </a:ext>
            </a:extLst>
          </p:cNvPr>
          <p:cNvSpPr/>
          <p:nvPr/>
        </p:nvSpPr>
        <p:spPr>
          <a:xfrm>
            <a:off x="4756413" y="3365292"/>
            <a:ext cx="1749318" cy="6463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Yes</a:t>
            </a:r>
          </a:p>
        </p:txBody>
      </p:sp>
      <p:sp>
        <p:nvSpPr>
          <p:cNvPr id="6" name="Rectangle 5">
            <a:extLst>
              <a:ext uri="{FF2B5EF4-FFF2-40B4-BE49-F238E27FC236}">
                <a16:creationId xmlns:a16="http://schemas.microsoft.com/office/drawing/2014/main" id="{43DB86E3-5121-A10E-EAD0-08AF0D39E286}"/>
              </a:ext>
            </a:extLst>
          </p:cNvPr>
          <p:cNvSpPr/>
          <p:nvPr/>
        </p:nvSpPr>
        <p:spPr>
          <a:xfrm>
            <a:off x="6640176" y="3365291"/>
            <a:ext cx="1749318" cy="64633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a:t>
            </a:r>
          </a:p>
        </p:txBody>
      </p:sp>
      <p:sp>
        <p:nvSpPr>
          <p:cNvPr id="7" name="TextBox 6">
            <a:extLst>
              <a:ext uri="{FF2B5EF4-FFF2-40B4-BE49-F238E27FC236}">
                <a16:creationId xmlns:a16="http://schemas.microsoft.com/office/drawing/2014/main" id="{29F88813-B3ED-5768-5E37-7465D7DAABCB}"/>
              </a:ext>
            </a:extLst>
          </p:cNvPr>
          <p:cNvSpPr txBox="1"/>
          <p:nvPr/>
        </p:nvSpPr>
        <p:spPr>
          <a:xfrm>
            <a:off x="4137285" y="6080345"/>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8" name="Straight Arrow Connector 7">
            <a:extLst>
              <a:ext uri="{FF2B5EF4-FFF2-40B4-BE49-F238E27FC236}">
                <a16:creationId xmlns:a16="http://schemas.microsoft.com/office/drawing/2014/main" id="{D102F5F6-00C6-67DC-0205-B92642BC8E87}"/>
              </a:ext>
            </a:extLst>
          </p:cNvPr>
          <p:cNvCxnSpPr>
            <a:cxnSpLocks/>
            <a:stCxn id="7" idx="0"/>
          </p:cNvCxnSpPr>
          <p:nvPr/>
        </p:nvCxnSpPr>
        <p:spPr>
          <a:xfrm flipV="1">
            <a:off x="5194851" y="3365291"/>
            <a:ext cx="471431" cy="27150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68494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BE1F-B112-4615-10EE-6D4C57BB0E84}"/>
              </a:ext>
            </a:extLst>
          </p:cNvPr>
          <p:cNvSpPr>
            <a:spLocks noGrp="1"/>
          </p:cNvSpPr>
          <p:nvPr>
            <p:ph type="title"/>
          </p:nvPr>
        </p:nvSpPr>
        <p:spPr>
          <a:xfrm>
            <a:off x="838200" y="365125"/>
            <a:ext cx="10515600" cy="1823439"/>
          </a:xfrm>
        </p:spPr>
        <p:txBody>
          <a:bodyPr>
            <a:normAutofit/>
          </a:bodyPr>
          <a:lstStyle/>
          <a:p>
            <a:r>
              <a:rPr lang="en-US" dirty="0"/>
              <a:t>Use Case 7: Delete Advanced Search Pattern (Alternate Course)</a:t>
            </a:r>
          </a:p>
        </p:txBody>
      </p:sp>
      <p:sp>
        <p:nvSpPr>
          <p:cNvPr id="3" name="Content Placeholder 2">
            <a:extLst>
              <a:ext uri="{FF2B5EF4-FFF2-40B4-BE49-F238E27FC236}">
                <a16:creationId xmlns:a16="http://schemas.microsoft.com/office/drawing/2014/main" id="{F806E0D1-4F4E-54E5-AF6A-AEBC83A8A0A9}"/>
              </a:ext>
            </a:extLst>
          </p:cNvPr>
          <p:cNvSpPr>
            <a:spLocks noGrp="1"/>
          </p:cNvSpPr>
          <p:nvPr>
            <p:ph idx="1"/>
          </p:nvPr>
        </p:nvSpPr>
        <p:spPr>
          <a:xfrm>
            <a:off x="838200" y="2320300"/>
            <a:ext cx="10515600" cy="4351338"/>
          </a:xfrm>
        </p:spPr>
        <p:txBody>
          <a:bodyPr>
            <a:normAutofit/>
          </a:bodyPr>
          <a:lstStyle/>
          <a:p>
            <a:pPr algn="just">
              <a:buFontTx/>
              <a:buChar char="-"/>
            </a:pPr>
            <a:r>
              <a:rPr lang="en-US" dirty="0"/>
              <a:t>There are no available advanced search patterns to delete.</a:t>
            </a:r>
          </a:p>
          <a:p>
            <a:pPr algn="just">
              <a:buFontTx/>
              <a:buChar char="-"/>
            </a:pPr>
            <a:r>
              <a:rPr lang="en-US" dirty="0"/>
              <a:t>The user did not confirm the deletion of search pattern.</a:t>
            </a:r>
          </a:p>
          <a:p>
            <a:pPr algn="just">
              <a:buFontTx/>
              <a:buChar char="-"/>
            </a:pPr>
            <a:endParaRPr lang="en-US" dirty="0"/>
          </a:p>
        </p:txBody>
      </p:sp>
    </p:spTree>
    <p:extLst>
      <p:ext uri="{BB962C8B-B14F-4D97-AF65-F5344CB8AC3E}">
        <p14:creationId xmlns:p14="http://schemas.microsoft.com/office/powerpoint/2010/main" val="3720531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163575" y="2866151"/>
            <a:ext cx="4669356" cy="646331"/>
          </a:xfrm>
          <a:prstGeom prst="rect">
            <a:avLst/>
          </a:prstGeom>
          <a:noFill/>
        </p:spPr>
        <p:txBody>
          <a:bodyPr wrap="none" rtlCol="0">
            <a:spAutoFit/>
          </a:bodyPr>
          <a:lstStyle/>
          <a:p>
            <a:pPr algn="ctr"/>
            <a:r>
              <a:rPr lang="en-US" b="1" dirty="0">
                <a:solidFill>
                  <a:schemeClr val="bg1"/>
                </a:solidFill>
              </a:rPr>
              <a:t>Error:</a:t>
            </a:r>
          </a:p>
          <a:p>
            <a:pPr algn="ctr"/>
            <a:r>
              <a:rPr lang="en-US" b="1">
                <a:solidFill>
                  <a:schemeClr val="bg1"/>
                </a:solidFill>
              </a:rPr>
              <a:t>No Saved Advanced </a:t>
            </a:r>
            <a:r>
              <a:rPr lang="en-US" b="1" dirty="0">
                <a:solidFill>
                  <a:schemeClr val="bg1"/>
                </a:solidFill>
              </a:rPr>
              <a:t>Search Patterns Found</a:t>
            </a:r>
          </a:p>
        </p:txBody>
      </p:sp>
    </p:spTree>
    <p:extLst>
      <p:ext uri="{BB962C8B-B14F-4D97-AF65-F5344CB8AC3E}">
        <p14:creationId xmlns:p14="http://schemas.microsoft.com/office/powerpoint/2010/main" val="36080603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56413" y="2488367"/>
            <a:ext cx="3483646" cy="646331"/>
          </a:xfrm>
          <a:prstGeom prst="rect">
            <a:avLst/>
          </a:prstGeom>
          <a:noFill/>
        </p:spPr>
        <p:txBody>
          <a:bodyPr wrap="none" rtlCol="0">
            <a:spAutoFit/>
          </a:bodyPr>
          <a:lstStyle/>
          <a:p>
            <a:pPr algn="ctr"/>
            <a:r>
              <a:rPr lang="en-US" b="1" dirty="0">
                <a:solidFill>
                  <a:schemeClr val="bg1"/>
                </a:solidFill>
              </a:rPr>
              <a:t>Are you sure you want to delete </a:t>
            </a:r>
          </a:p>
          <a:p>
            <a:pPr algn="ctr"/>
            <a:r>
              <a:rPr lang="en-US" b="1" dirty="0">
                <a:solidFill>
                  <a:schemeClr val="bg1"/>
                </a:solidFill>
              </a:rPr>
              <a:t>the selected pattern?</a:t>
            </a:r>
          </a:p>
        </p:txBody>
      </p:sp>
      <p:sp>
        <p:nvSpPr>
          <p:cNvPr id="5" name="Rectangle 4">
            <a:extLst>
              <a:ext uri="{FF2B5EF4-FFF2-40B4-BE49-F238E27FC236}">
                <a16:creationId xmlns:a16="http://schemas.microsoft.com/office/drawing/2014/main" id="{8BF815EA-791D-6CAD-C080-EA92FA8522BC}"/>
              </a:ext>
            </a:extLst>
          </p:cNvPr>
          <p:cNvSpPr/>
          <p:nvPr/>
        </p:nvSpPr>
        <p:spPr>
          <a:xfrm>
            <a:off x="4756413" y="3365292"/>
            <a:ext cx="1749318" cy="64633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Yes</a:t>
            </a:r>
          </a:p>
        </p:txBody>
      </p:sp>
      <p:sp>
        <p:nvSpPr>
          <p:cNvPr id="6" name="Rectangle 5">
            <a:extLst>
              <a:ext uri="{FF2B5EF4-FFF2-40B4-BE49-F238E27FC236}">
                <a16:creationId xmlns:a16="http://schemas.microsoft.com/office/drawing/2014/main" id="{43DB86E3-5121-A10E-EAD0-08AF0D39E286}"/>
              </a:ext>
            </a:extLst>
          </p:cNvPr>
          <p:cNvSpPr/>
          <p:nvPr/>
        </p:nvSpPr>
        <p:spPr>
          <a:xfrm>
            <a:off x="6640176" y="3365291"/>
            <a:ext cx="1749318" cy="64633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No</a:t>
            </a:r>
          </a:p>
        </p:txBody>
      </p:sp>
      <p:sp>
        <p:nvSpPr>
          <p:cNvPr id="7" name="TextBox 6">
            <a:extLst>
              <a:ext uri="{FF2B5EF4-FFF2-40B4-BE49-F238E27FC236}">
                <a16:creationId xmlns:a16="http://schemas.microsoft.com/office/drawing/2014/main" id="{6BC38331-319B-FE4F-1D67-906D00F225C5}"/>
              </a:ext>
            </a:extLst>
          </p:cNvPr>
          <p:cNvSpPr txBox="1"/>
          <p:nvPr/>
        </p:nvSpPr>
        <p:spPr>
          <a:xfrm>
            <a:off x="4137285" y="6080345"/>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cxnSp>
        <p:nvCxnSpPr>
          <p:cNvPr id="8" name="Straight Arrow Connector 7">
            <a:extLst>
              <a:ext uri="{FF2B5EF4-FFF2-40B4-BE49-F238E27FC236}">
                <a16:creationId xmlns:a16="http://schemas.microsoft.com/office/drawing/2014/main" id="{26F3AC57-8B26-1928-805E-7C0FB5E8E676}"/>
              </a:ext>
            </a:extLst>
          </p:cNvPr>
          <p:cNvCxnSpPr>
            <a:cxnSpLocks/>
            <a:stCxn id="7" idx="0"/>
            <a:endCxn id="6" idx="2"/>
          </p:cNvCxnSpPr>
          <p:nvPr/>
        </p:nvCxnSpPr>
        <p:spPr>
          <a:xfrm flipV="1">
            <a:off x="5194851" y="4011622"/>
            <a:ext cx="2319984" cy="20687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4660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948782" y="2866151"/>
            <a:ext cx="3098925"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Please enter any keyword(s)</a:t>
            </a:r>
          </a:p>
          <a:p>
            <a:pPr algn="ctr"/>
            <a:r>
              <a:rPr lang="en-US" b="1" dirty="0">
                <a:solidFill>
                  <a:schemeClr val="bg1"/>
                </a:solidFill>
              </a:rPr>
              <a:t>to save search pattern</a:t>
            </a:r>
          </a:p>
        </p:txBody>
      </p:sp>
    </p:spTree>
    <p:extLst>
      <p:ext uri="{BB962C8B-B14F-4D97-AF65-F5344CB8AC3E}">
        <p14:creationId xmlns:p14="http://schemas.microsoft.com/office/powerpoint/2010/main" val="199002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E30C6E-0DA7-7D8A-6646-CB5B989531CD}"/>
              </a:ext>
            </a:extLst>
          </p:cNvPr>
          <p:cNvSpPr/>
          <p:nvPr/>
        </p:nvSpPr>
        <p:spPr>
          <a:xfrm>
            <a:off x="1394085" y="719528"/>
            <a:ext cx="8634335" cy="5246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5FE063B-2E72-913E-A9E2-964D30CF5B89}"/>
              </a:ext>
            </a:extLst>
          </p:cNvPr>
          <p:cNvSpPr/>
          <p:nvPr/>
        </p:nvSpPr>
        <p:spPr>
          <a:xfrm>
            <a:off x="1678898" y="891915"/>
            <a:ext cx="8019738"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 navigation bar</a:t>
            </a:r>
          </a:p>
        </p:txBody>
      </p:sp>
      <p:sp>
        <p:nvSpPr>
          <p:cNvPr id="4" name="Rectangle 3">
            <a:extLst>
              <a:ext uri="{FF2B5EF4-FFF2-40B4-BE49-F238E27FC236}">
                <a16:creationId xmlns:a16="http://schemas.microsoft.com/office/drawing/2014/main" id="{019F814B-CE27-0FF5-94D9-2DA3E326EB48}"/>
              </a:ext>
            </a:extLst>
          </p:cNvPr>
          <p:cNvSpPr/>
          <p:nvPr/>
        </p:nvSpPr>
        <p:spPr>
          <a:xfrm>
            <a:off x="2898885" y="1813810"/>
            <a:ext cx="5846164" cy="3672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bg2">
                    <a:lumMod val="75000"/>
                  </a:schemeClr>
                </a:solidFill>
              </a:rPr>
              <a:t>Some more than allowed range of keywords input</a:t>
            </a:r>
          </a:p>
        </p:txBody>
      </p:sp>
      <p:sp>
        <p:nvSpPr>
          <p:cNvPr id="5" name="Rectangle 4">
            <a:extLst>
              <a:ext uri="{FF2B5EF4-FFF2-40B4-BE49-F238E27FC236}">
                <a16:creationId xmlns:a16="http://schemas.microsoft.com/office/drawing/2014/main" id="{EA95AF33-FF7D-C66D-E8D2-3C954E7747B2}"/>
              </a:ext>
            </a:extLst>
          </p:cNvPr>
          <p:cNvSpPr/>
          <p:nvPr/>
        </p:nvSpPr>
        <p:spPr>
          <a:xfrm>
            <a:off x="4601980" y="2386081"/>
            <a:ext cx="2439975" cy="57932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Save Pattern</a:t>
            </a:r>
          </a:p>
        </p:txBody>
      </p:sp>
      <p:cxnSp>
        <p:nvCxnSpPr>
          <p:cNvPr id="6" name="Straight Arrow Connector 5">
            <a:extLst>
              <a:ext uri="{FF2B5EF4-FFF2-40B4-BE49-F238E27FC236}">
                <a16:creationId xmlns:a16="http://schemas.microsoft.com/office/drawing/2014/main" id="{185C556E-0D08-7E94-1F1F-D7DA0D21BDA5}"/>
              </a:ext>
            </a:extLst>
          </p:cNvPr>
          <p:cNvCxnSpPr>
            <a:cxnSpLocks/>
          </p:cNvCxnSpPr>
          <p:nvPr/>
        </p:nvCxnSpPr>
        <p:spPr>
          <a:xfrm flipH="1" flipV="1">
            <a:off x="8745049" y="2008682"/>
            <a:ext cx="1736554" cy="3587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04BEC34E-84D9-98F7-2590-BC5D6A209977}"/>
              </a:ext>
            </a:extLst>
          </p:cNvPr>
          <p:cNvSpPr txBox="1"/>
          <p:nvPr/>
        </p:nvSpPr>
        <p:spPr>
          <a:xfrm>
            <a:off x="10076869" y="2386081"/>
            <a:ext cx="21151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Enter keyword(s) here</a:t>
            </a:r>
          </a:p>
        </p:txBody>
      </p:sp>
      <p:cxnSp>
        <p:nvCxnSpPr>
          <p:cNvPr id="10" name="Straight Arrow Connector 9">
            <a:extLst>
              <a:ext uri="{FF2B5EF4-FFF2-40B4-BE49-F238E27FC236}">
                <a16:creationId xmlns:a16="http://schemas.microsoft.com/office/drawing/2014/main" id="{547F57BA-A9ED-0174-F3F4-63F76F194F83}"/>
              </a:ext>
            </a:extLst>
          </p:cNvPr>
          <p:cNvCxnSpPr>
            <a:cxnSpLocks/>
          </p:cNvCxnSpPr>
          <p:nvPr/>
        </p:nvCxnSpPr>
        <p:spPr>
          <a:xfrm flipH="1" flipV="1">
            <a:off x="7040166" y="2957240"/>
            <a:ext cx="2788605" cy="10407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F49C324-789E-CC7D-8E92-32D7E1AC8497}"/>
              </a:ext>
            </a:extLst>
          </p:cNvPr>
          <p:cNvSpPr txBox="1"/>
          <p:nvPr/>
        </p:nvSpPr>
        <p:spPr>
          <a:xfrm>
            <a:off x="9424037" y="4016634"/>
            <a:ext cx="211513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Click on this button</a:t>
            </a:r>
          </a:p>
        </p:txBody>
      </p:sp>
    </p:spTree>
    <p:extLst>
      <p:ext uri="{BB962C8B-B14F-4D97-AF65-F5344CB8AC3E}">
        <p14:creationId xmlns:p14="http://schemas.microsoft.com/office/powerpoint/2010/main" val="37794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352D7-1EB0-B6DC-4E6D-6A90F351FEC2}"/>
              </a:ext>
            </a:extLst>
          </p:cNvPr>
          <p:cNvSpPr/>
          <p:nvPr/>
        </p:nvSpPr>
        <p:spPr>
          <a:xfrm>
            <a:off x="2083633" y="1154243"/>
            <a:ext cx="8574374" cy="4422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53E57E2-25A8-07C9-F68E-3E12C7B0CA49}"/>
              </a:ext>
            </a:extLst>
          </p:cNvPr>
          <p:cNvSpPr/>
          <p:nvPr/>
        </p:nvSpPr>
        <p:spPr>
          <a:xfrm>
            <a:off x="4137285" y="2143593"/>
            <a:ext cx="4721902" cy="23684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93BF4A-B09A-4623-1DFC-0814821ABEBC}"/>
              </a:ext>
            </a:extLst>
          </p:cNvPr>
          <p:cNvSpPr txBox="1"/>
          <p:nvPr/>
        </p:nvSpPr>
        <p:spPr>
          <a:xfrm>
            <a:off x="4775311" y="2866151"/>
            <a:ext cx="3445879" cy="923330"/>
          </a:xfrm>
          <a:prstGeom prst="rect">
            <a:avLst/>
          </a:prstGeom>
          <a:noFill/>
        </p:spPr>
        <p:txBody>
          <a:bodyPr wrap="none" rtlCol="0">
            <a:spAutoFit/>
          </a:bodyPr>
          <a:lstStyle/>
          <a:p>
            <a:pPr algn="ctr"/>
            <a:r>
              <a:rPr lang="en-US" b="1" dirty="0">
                <a:solidFill>
                  <a:schemeClr val="bg1"/>
                </a:solidFill>
              </a:rPr>
              <a:t>Error:</a:t>
            </a:r>
          </a:p>
          <a:p>
            <a:pPr algn="ctr"/>
            <a:r>
              <a:rPr lang="en-US" b="1" dirty="0">
                <a:solidFill>
                  <a:schemeClr val="bg1"/>
                </a:solidFill>
              </a:rPr>
              <a:t>You have exceeded the allowed</a:t>
            </a:r>
          </a:p>
          <a:p>
            <a:pPr algn="ctr"/>
            <a:r>
              <a:rPr lang="en-US" b="1" dirty="0">
                <a:solidFill>
                  <a:schemeClr val="bg1"/>
                </a:solidFill>
              </a:rPr>
              <a:t>Character limit for keyword(s)</a:t>
            </a:r>
          </a:p>
        </p:txBody>
      </p:sp>
    </p:spTree>
    <p:extLst>
      <p:ext uri="{BB962C8B-B14F-4D97-AF65-F5344CB8AC3E}">
        <p14:creationId xmlns:p14="http://schemas.microsoft.com/office/powerpoint/2010/main" val="249422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2304</Words>
  <Application>Microsoft Office PowerPoint</Application>
  <PresentationFormat>Widescreen</PresentationFormat>
  <Paragraphs>427</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Aptos</vt:lpstr>
      <vt:lpstr>Aptos Display</vt:lpstr>
      <vt:lpstr>Arial</vt:lpstr>
      <vt:lpstr>Office Theme</vt:lpstr>
      <vt:lpstr>CS574 Mid Term Exam</vt:lpstr>
      <vt:lpstr>Use Case 1: Create a Basic Search Pattern (Basic Course)</vt:lpstr>
      <vt:lpstr>PowerPoint Presentation</vt:lpstr>
      <vt:lpstr>PowerPoint Presentation</vt:lpstr>
      <vt:lpstr>Use Case 1: Create a Basic Search Pattern (Alternate Course)</vt:lpstr>
      <vt:lpstr>PowerPoint Presentation</vt:lpstr>
      <vt:lpstr>PowerPoint Presentation</vt:lpstr>
      <vt:lpstr>PowerPoint Presentation</vt:lpstr>
      <vt:lpstr>PowerPoint Presentation</vt:lpstr>
      <vt:lpstr>Use Case 2: Create an Advanced Search Pattern (Basic Course)</vt:lpstr>
      <vt:lpstr>PowerPoint Presentation</vt:lpstr>
      <vt:lpstr>PowerPoint Presentation</vt:lpstr>
      <vt:lpstr>Use Case 2: Create an Advanced Search Pattern (Alternate Course)</vt:lpstr>
      <vt:lpstr>PowerPoint Presentation</vt:lpstr>
      <vt:lpstr>PowerPoint Presentation</vt:lpstr>
      <vt:lpstr>PowerPoint Presentation</vt:lpstr>
      <vt:lpstr>PowerPoint Presentation</vt:lpstr>
      <vt:lpstr>PowerPoint Presentation</vt:lpstr>
      <vt:lpstr>PowerPoint Presentation</vt:lpstr>
      <vt:lpstr>Use Case 3: Perform Search (Basic Course)</vt:lpstr>
      <vt:lpstr>PowerPoint Presentation</vt:lpstr>
      <vt:lpstr>PowerPoint Presentation</vt:lpstr>
      <vt:lpstr>Use Case 3: Perform Search (Alternate Course)</vt:lpstr>
      <vt:lpstr>PowerPoint Presentation</vt:lpstr>
      <vt:lpstr>PowerPoint Presentation</vt:lpstr>
      <vt:lpstr>PowerPoint Presentation</vt:lpstr>
      <vt:lpstr>Use Case 4: Edit Basic Search Pattern (Basic Course)</vt:lpstr>
      <vt:lpstr>PowerPoint Presentation</vt:lpstr>
      <vt:lpstr>PowerPoint Presentation</vt:lpstr>
      <vt:lpstr>PowerPoint Presentation</vt:lpstr>
      <vt:lpstr>Use Case 4: Edit Basic Search Pattern (Alternate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5: Edit Advanced Search Pattern (Basic Course)</vt:lpstr>
      <vt:lpstr>PowerPoint Presentation</vt:lpstr>
      <vt:lpstr>PowerPoint Presentation</vt:lpstr>
      <vt:lpstr>PowerPoint Presentation</vt:lpstr>
      <vt:lpstr>Use Case 5: Edit Advanced Search Pattern (Alternate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6: Delete Basic Search Pattern (Basic Course)</vt:lpstr>
      <vt:lpstr>PowerPoint Presentation</vt:lpstr>
      <vt:lpstr>PowerPoint Presentation</vt:lpstr>
      <vt:lpstr>PowerPoint Presentation</vt:lpstr>
      <vt:lpstr>Use Case 6: Delete Basic Search Pattern (Alternate Course)</vt:lpstr>
      <vt:lpstr>PowerPoint Presentation</vt:lpstr>
      <vt:lpstr>PowerPoint Presentation</vt:lpstr>
      <vt:lpstr>Use Case 7: Delete Advanced Search Pattern (Basic Course)</vt:lpstr>
      <vt:lpstr>PowerPoint Presentation</vt:lpstr>
      <vt:lpstr>PowerPoint Presentation</vt:lpstr>
      <vt:lpstr>PowerPoint Presentation</vt:lpstr>
      <vt:lpstr>Use Case 7: Delete Advanced Search Pattern (Alternate Course)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CS574 Mid Term Exam</dc:title>
  <dc:creator>Muhammad Owais</dc:creator>
  <cp:lastModifiedBy>Muhammad Owais</cp:lastModifiedBy>
  <cp:revision>115</cp:revision>
  <dcterms:created xsi:type="dcterms:W3CDTF">2024-03-22T20:47:38Z</dcterms:created>
  <dcterms:modified xsi:type="dcterms:W3CDTF">2024-03-23T04:16:54Z</dcterms:modified>
</cp:coreProperties>
</file>