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33400" y="304800"/>
            <a:ext cx="8122664" cy="91440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2240"/>
              <a:buFont typeface="Noto Sans Symbols"/>
              <a:buChar char="❑"/>
              <a:defRPr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1960"/>
              <a:buFont typeface="Noto Sans Symbols"/>
              <a:buChar char="▪"/>
              <a:defRPr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1680"/>
              <a:buFont typeface="Courier New"/>
              <a:buChar char="o"/>
              <a:defRPr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Noto Sans Symbols"/>
              <a:buChar char="❑"/>
              <a:defRPr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Noto Sans Symbols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 cap="flat" cmpd="sng" w="25400">
            <a:solidFill>
              <a:srgbClr val="F863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6400800" y="6477000"/>
            <a:ext cx="2362200" cy="228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914400" y="6477000"/>
            <a:ext cx="5334000" cy="2286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6248400"/>
            <a:ext cx="611554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ts val="1740"/>
              <a:buChar char="◻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4169" lvl="1" marL="914400" algn="l">
              <a:spcBef>
                <a:spcPts val="550"/>
              </a:spcBef>
              <a:spcAft>
                <a:spcPts val="0"/>
              </a:spcAft>
              <a:buSzPts val="1820"/>
              <a:buChar char="🞑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8137" lvl="2" marL="1371600" algn="l">
              <a:spcBef>
                <a:spcPts val="500"/>
              </a:spcBef>
              <a:spcAft>
                <a:spcPts val="0"/>
              </a:spcAft>
              <a:buSzPts val="1725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 cap="flat" cmpd="sng" w="19050">
            <a:solidFill>
              <a:srgbClr val="F863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5800" y="457200"/>
            <a:ext cx="742950" cy="7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752599" y="2743200"/>
            <a:ext cx="6742113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3899346"/>
            <a:ext cx="1295400" cy="112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name here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hyperlink" Target="https://drive.google.com/file/d/1g729Rtzu5YdN4WBhpTbH_KX0Ynf2mBsy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hesai.org/Downloads/Volume11No12/Paper_65-Fraud_Detection_in_Credit_Cards.pdf" TargetMode="External"/><Relationship Id="rId4" Type="http://schemas.openxmlformats.org/officeDocument/2006/relationships/hyperlink" Target="https://www.researchgate.net/publication/376482000_Credit_Card_Fraud_Detection_Using_Machine_Learning_Algorithms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0"/>
            <a:ext cx="6248401" cy="152340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SecureCredit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286000" y="2743201"/>
            <a:ext cx="511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Owais Mahmood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Suhaib Ahmed Sharif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 Muhammad Yusuf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Ateeb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Zahid Hussain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Partner: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Israr Ahmed (UBL)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6324600" y="-1"/>
            <a:ext cx="2816012" cy="707886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AI-FEST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Evaluation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 flipH="1" rot="10800000">
            <a:off x="1981200" y="4419599"/>
            <a:ext cx="838200" cy="838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0" y="16002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971800" y="5715000"/>
            <a:ext cx="6172200" cy="49529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of Computer Science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DHA Suffa University</a:t>
            </a:r>
            <a:endParaRPr b="1"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971800" y="6248400"/>
            <a:ext cx="6168811" cy="1524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98" y="4989970"/>
            <a:ext cx="1637172" cy="163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279950" y="769497"/>
            <a:ext cx="2864050" cy="75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Demo</a:t>
            </a:r>
            <a:endParaRPr/>
          </a:p>
        </p:txBody>
      </p:sp>
      <p:sp>
        <p:nvSpPr>
          <p:cNvPr id="293" name="Google Shape;293;p33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94" name="Google Shape;294;p33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425" y="1631925"/>
            <a:ext cx="7477151" cy="35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919600" y="5578575"/>
            <a:ext cx="7369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https://drive.google.com/file/d/1g729Rtzu5YdN4WBhpTbH_KX0Ynf2mBsy/view</a:t>
            </a: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8- Reference 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7931"/>
              <a:buNone/>
            </a:pPr>
            <a:r>
              <a:t/>
            </a:r>
            <a:endParaRPr/>
          </a:p>
          <a:p>
            <a:pPr indent="-290785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6092"/>
              <a:buChar char="◻"/>
            </a:pPr>
            <a:r>
              <a:rPr b="1" lang="en-US" sz="2641"/>
              <a:t>Book reference</a:t>
            </a:r>
            <a:endParaRPr b="1" sz="2641"/>
          </a:p>
          <a:p>
            <a:pPr indent="-247332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857"/>
              <a:buChar char="🞑"/>
            </a:pPr>
            <a:r>
              <a:rPr lang="en-US" sz="17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 for Absolute Beginners</a:t>
            </a:r>
            <a:r>
              <a:rPr lang="en-US" sz="2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8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Oliver Theobald, 2017.</a:t>
            </a:r>
            <a:endParaRPr sz="1283"/>
          </a:p>
          <a:p>
            <a:pPr indent="-220891" lvl="1" marL="640080" rtl="0" algn="l">
              <a:spcBef>
                <a:spcPts val="1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1300"/>
          </a:p>
          <a:p>
            <a:pPr indent="-290785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6092"/>
              <a:buChar char="◻"/>
            </a:pPr>
            <a:r>
              <a:rPr b="1" lang="en-US" sz="2641"/>
              <a:t>Website reference</a:t>
            </a:r>
            <a:endParaRPr b="1" sz="2641"/>
          </a:p>
          <a:p>
            <a:pPr indent="-295562" lvl="1" marL="640080" rtl="0" algn="l">
              <a:spcBef>
                <a:spcPts val="550"/>
              </a:spcBef>
              <a:spcAft>
                <a:spcPts val="0"/>
              </a:spcAft>
              <a:buSzPct val="100000"/>
              <a:buChar char="🞑"/>
            </a:pPr>
            <a:r>
              <a:rPr lang="en-US" sz="1851"/>
              <a:t>Fraud Detection in Credit Cards using Logistic Regression , (IJACSA) International Journal of Advanced Computer Science and Applications, Vol. 11, No. 12, 2020</a:t>
            </a:r>
            <a:endParaRPr sz="1851">
              <a:solidFill>
                <a:srgbClr val="FFFFFF"/>
              </a:solidFill>
              <a:highlight>
                <a:srgbClr val="32363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4008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1851" u="sng">
                <a:solidFill>
                  <a:schemeClr val="hlink"/>
                </a:solidFill>
                <a:hlinkClick r:id="rId3"/>
              </a:rPr>
              <a:t>https://thesai.org/Downloads/Volume11No12/Paper_65-Fraud_Detection_in_Credit_Cards.pdf</a:t>
            </a:r>
            <a:endParaRPr sz="185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40080" rtl="0" algn="l"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185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9867" lvl="1" marL="64008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SzPct val="100000"/>
              <a:buChar char="🞑"/>
            </a:pPr>
            <a:r>
              <a:rPr lang="en-US" sz="1851"/>
              <a:t>Credit Card Fraud Detection Using Machine Learning Algorithms, Computing and Informatics, Bournemouth University, Bournemouth, United Kingdom.</a:t>
            </a:r>
            <a:endParaRPr sz="185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4008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1" u="sng">
                <a:solidFill>
                  <a:schemeClr val="hlink"/>
                </a:solidFill>
                <a:hlinkClick r:id="rId4"/>
              </a:rPr>
              <a:t>https://www.researchgate.net/publication/376482000_Credit_Card_Fraud_Detection_Using_Machine_Learning_Algorithms</a:t>
            </a:r>
            <a:endParaRPr sz="1851"/>
          </a:p>
          <a:p>
            <a:pPr indent="0" lvl="0" marL="32004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308" name="Google Shape;308;p34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6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066800" y="1905000"/>
            <a:ext cx="5410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Brief Introduction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Problem Statement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Dataset Description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Scope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ML/DL/NLP Model Details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Results and Discussions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Tools and Technologies Learnt During the Project Implementation (Individual Skills Set)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Demo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References  (last accessed)</a:t>
            </a:r>
            <a:endParaRPr/>
          </a:p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6705600" y="2895600"/>
            <a:ext cx="2057400" cy="230832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have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maximum 20 slides.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you want to add any other slide other than this you can but listed heading are required.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sz="4300"/>
              <a:t>Project Brief Introduction</a:t>
            </a:r>
            <a:endParaRPr sz="4300"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Project Name: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SecureCredit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Introduction: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Addresses the urgent need for a robust fraud detection system in the banking sector.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Focuses on mitigating risks and protecting customers' financial assets.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Implements advanced machine learning techniques to identify and prevent fraudulent transactions.</a:t>
            </a:r>
            <a:endParaRPr sz="3400"/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Online fraud leads to significant financial losses and compromised customer trust.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Current detection systems are often inadequate in preventing sophisticated fraud techniques.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 robust fraud detection system is needed to mitigate these risks and enhance customer confidence.</a:t>
            </a:r>
            <a:endParaRPr sz="2700"/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2600"/>
          </a:p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Comprehensive dataset from Kaggle, containing diverse transaction data.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Includes distance metrics, purchase methods, and purchase price comparisons.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meticulously founded by our industry partner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to provide insights for accurate fraud detection and prevention.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9" name="Google Shape;229;p28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30" name="Google Shape;230;p28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Develop an end-to-end credit card fraud detection system.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Covers data collection, preprocessing, EDA, feature engineering, model training, evaluation, and deployment.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Aiming for real-time detection and scalability to handle large volumes of transactions.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42" name="Google Shape;242;p29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43" name="Google Shape;243;p29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/>
              <a:t>ML/DL/NLP Model Details</a:t>
            </a:r>
            <a:endParaRPr sz="3600"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Primary focus on logistic regression and decision tree algorithms.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Address class imbalance and ensure model robustness and scalability.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Plan to experiment with additional algorithms like random forests and neural networks.</a:t>
            </a:r>
            <a:endParaRPr/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56" name="Google Shape;256;p30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Results and Discussions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Evaluate the model's performance using appropriate metrics like accuracy, precision, recall, and F1-score.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Conduct fine-tuning and optimization to ensure model effectiveness in detecting fraudulent activities.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Discuss potential improvements and future work to enhance the system's accuracy and reliability.</a:t>
            </a:r>
            <a:endParaRPr/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69" name="Google Shape;269;p31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602878" y="228600"/>
            <a:ext cx="6483721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lang="en-US" sz="2600"/>
              <a:t>Tools and Technologies Learnt During the Project Implementation</a:t>
            </a:r>
            <a:endParaRPr sz="2600"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Data preprocessing techniques for handling missing values, and handling class imbalance, using Python, Numpy and Pandas.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Exploratory Data Analysis (EDA) for insights and feature engineering.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Machine learning algorithms for classification of fraudulent activities using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-learn.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Developing the backend using Django and Model deployment.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Leveraging Python libraries such as Pandas, Scikit-learn, and Matplotlib for implementation.</a:t>
            </a:r>
            <a:endParaRPr/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282" name="Google Shape;282;p32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