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6" r:id="rId3"/>
    <p:sldId id="267" r:id="rId4"/>
    <p:sldId id="26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C6A"/>
    <a:srgbClr val="00876F"/>
    <a:srgbClr val="356092"/>
    <a:srgbClr val="AD4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B9A64-FC7E-4A2E-AD9F-65EF00672C80}" type="datetimeFigureOut">
              <a:rPr lang="ru-UA" smtClean="0"/>
              <a:t>17.08.2017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C8D-56E0-4AF2-A95C-1F3883A993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4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024D-A70F-43A8-9212-D91896CE8598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60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13FC-E598-4070-BC7F-DF3CF51AF69A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35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973F-F53C-43FC-86EF-9C6891424E1F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909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875-D1EE-48C8-906C-0536A6C625A0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6316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4F3-6EB7-46AC-8F5B-763122EB3917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36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EDEE-B168-486F-B51B-3E0BBDE68AC8}" type="datetime1">
              <a:rPr lang="ru-UA" smtClean="0"/>
              <a:t>17.08.2017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892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DDB9-5202-47A2-823F-53AD06916D3D}" type="datetime1">
              <a:rPr lang="ru-UA" smtClean="0"/>
              <a:t>17.08.2017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17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FC8D-5EED-4A8C-AE79-8D350C1E7E08}" type="datetime1">
              <a:rPr lang="ru-UA" smtClean="0"/>
              <a:t>17.08.2017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918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2A8-386A-41AF-A764-0722482358F3}" type="datetime1">
              <a:rPr lang="ru-UA" smtClean="0"/>
              <a:t>17.08.2017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0376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E5D5-8105-40D3-B3AC-5FF2E0818902}" type="datetime1">
              <a:rPr lang="ru-UA" smtClean="0"/>
              <a:t>17.08.2017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027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14D4-1D5E-4FE1-9779-9F084BE2717B}" type="datetime1">
              <a:rPr lang="ru-UA" smtClean="0"/>
              <a:t>17.08.2017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560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2E9-8BA6-4D84-B091-BB2C6F8B3DCD}" type="datetime1">
              <a:rPr lang="ru-UA" smtClean="0"/>
              <a:t>17.08.2017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8125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" y="906094"/>
            <a:ext cx="9135014" cy="5510759"/>
          </a:xfrm>
          <a:prstGeom prst="rect">
            <a:avLst/>
          </a:prstGeom>
        </p:spPr>
      </p:pic>
      <p:sp>
        <p:nvSpPr>
          <p:cNvPr id="4" name="Подзаголовок 2"/>
          <p:cNvSpPr txBox="1">
            <a:spLocks/>
          </p:cNvSpPr>
          <p:nvPr/>
        </p:nvSpPr>
        <p:spPr>
          <a:xfrm>
            <a:off x="3383999" y="2846717"/>
            <a:ext cx="5760000" cy="35701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сортамент труб, каталоги муфт и марок стали по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 ГОСТ стандартам;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реагенты для бурового раствора и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смеси;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инструмент;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технологическая оснастка для спуска и крепления обсадных колонн;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автотранспортная,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тампонажная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 спецтехника;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услуги и материалы по наклонно-направленному бурению;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классификатор энергоносителей;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структурированные по видам, прочие услуги и материалы не вошедшие в основные каталоги;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каталог бурового оборудования с нормами расхода топлива;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объекты строительства с картой расстояний и видами работ;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вспомогательные географические справочники, справочник единиц измерения и хозяйственных операций.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6124" y="0"/>
            <a:ext cx="34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rgbClr val="505C6A"/>
                </a:solidFill>
              </a:rPr>
              <a:t>Система у</a:t>
            </a:r>
            <a:r>
              <a:rPr lang="x-none" sz="1400" b="1" dirty="0">
                <a:solidFill>
                  <a:srgbClr val="505C6A"/>
                </a:solidFill>
              </a:rPr>
              <a:t>правлени</a:t>
            </a:r>
            <a:r>
              <a:rPr lang="ru-RU" sz="1400" b="1" dirty="0">
                <a:solidFill>
                  <a:srgbClr val="505C6A"/>
                </a:solidFill>
              </a:rPr>
              <a:t>я</a:t>
            </a:r>
            <a:r>
              <a:rPr lang="x-none" sz="1400" b="1" dirty="0">
                <a:solidFill>
                  <a:srgbClr val="505C6A"/>
                </a:solidFill>
              </a:rPr>
              <a:t> стоимостью проекта</a:t>
            </a:r>
            <a:endParaRPr lang="en-US" sz="1400" b="1" dirty="0">
              <a:solidFill>
                <a:srgbClr val="505C6A"/>
              </a:solidFill>
            </a:endParaRPr>
          </a:p>
          <a:p>
            <a:pPr algn="r"/>
            <a:r>
              <a:rPr lang="x-none" sz="1400" b="1" dirty="0">
                <a:solidFill>
                  <a:srgbClr val="505C6A"/>
                </a:solidFill>
              </a:rPr>
              <a:t>(Project Cost Management) </a:t>
            </a:r>
            <a:endParaRPr lang="ru-UA" sz="1400" b="1" dirty="0">
              <a:solidFill>
                <a:srgbClr val="505C6A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283516" y="523220"/>
            <a:ext cx="7860483" cy="376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solidFill>
                  <a:srgbClr val="505C6A"/>
                </a:solidFill>
              </a:rPr>
              <a:t>КАТАЛОГИ</a:t>
            </a:r>
            <a:endParaRPr lang="ru-RU" sz="1600" dirty="0">
              <a:solidFill>
                <a:srgbClr val="505C6A"/>
              </a:solidFill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все каталоги в зависимости от свойств структурированы по группам и  видам, включают соответствующие параметры, описание и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22142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" y="901690"/>
            <a:ext cx="9132794" cy="5512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124" y="0"/>
            <a:ext cx="34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383999" y="4140678"/>
            <a:ext cx="5760000" cy="2275503"/>
          </a:xfrm>
          <a:solidFill>
            <a:schemeClr val="bg1"/>
          </a:solidFill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справочники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содержат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цены на услуги и материалы с привязкой к дате получения информации, валюте, единице измерения и т.д.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из каждого справочника цен для удобного и оперативного внесения изменений или дополнений можно получить доступ к каталогам со свойствами соответствующего материала или услуги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в каждом справочнике реализована возможность фильтра и поиска по записям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283516" y="523220"/>
            <a:ext cx="7860483" cy="376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876F"/>
                </a:solidFill>
              </a:rPr>
              <a:t>СПРАВОЧНИКИ</a:t>
            </a:r>
            <a:endParaRPr lang="ru-RU" sz="1600" dirty="0">
              <a:solidFill>
                <a:srgbClr val="0087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" y="901690"/>
            <a:ext cx="9132793" cy="5512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124" y="0"/>
            <a:ext cx="34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383999" y="2872596"/>
            <a:ext cx="5760000" cy="3543585"/>
          </a:xfrm>
          <a:solidFill>
            <a:schemeClr val="bg1"/>
          </a:solidFill>
        </p:spPr>
        <p:txBody>
          <a:bodyPr anchor="t" anchorCtr="0">
            <a:noAutofit/>
          </a:bodyPr>
          <a:lstStyle/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суточной ставки, включающий в себя затраты на содержание персонала, содержание и ТО оборудования, энергозатраты, содержание транспорта, накладные расходы и т.д.;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обсадную колонну и НКТ;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затрат на химические реагенты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для бурового раствора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технологическую оснастку для крепления и спуска обсадной колонны;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затрат на спецтехнику для крепления обсадной колонны;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проведение ГИС;</a:t>
            </a:r>
          </a:p>
          <a:p>
            <a:pPr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наклонно-направленного бурения и применения забойных двигателей;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расчет затрат на прочие услуги и материалы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283516" y="523220"/>
            <a:ext cx="7860483" cy="376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356092"/>
                </a:solidFill>
              </a:rPr>
              <a:t>СМЕТЫ</a:t>
            </a:r>
            <a:endParaRPr lang="ru-RU" sz="1600" dirty="0">
              <a:solidFill>
                <a:srgbClr val="35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5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" y="901690"/>
            <a:ext cx="9132793" cy="55127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96124" y="0"/>
            <a:ext cx="344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400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400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384550" y="4494361"/>
            <a:ext cx="5759450" cy="1922313"/>
          </a:xfrm>
          <a:solidFill>
            <a:schemeClr val="bg1"/>
          </a:solidFill>
        </p:spPr>
        <p:txBody>
          <a:bodyPr anchor="t" anchorCtr="0">
            <a:noAutofit/>
          </a:bodyPr>
          <a:lstStyle/>
          <a:p>
            <a:pPr marL="230400" indent="-230400"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основные проектные данные объектов строительства с возможностью учета множества вариантов проектов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30400" indent="-230400">
              <a:lnSpc>
                <a:spcPct val="12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  р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еестр договоров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рограмма бурения (выполнения работ);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план-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фактный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учет баланса времени выполнения работ на объектах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283516" y="523220"/>
            <a:ext cx="7860483" cy="376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AD4C4F"/>
                </a:solidFill>
              </a:rPr>
              <a:t>ПРОЕКТНЫЕ  ДАННЫЕ  ОБЪЕКТОВ</a:t>
            </a:r>
            <a:endParaRPr lang="ru-RU" sz="1600" dirty="0">
              <a:solidFill>
                <a:srgbClr val="AD4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3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85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363</Words>
  <Application>Microsoft Office PowerPoint</Application>
  <PresentationFormat>Экран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Овчаренко</dc:creator>
  <cp:lastModifiedBy>Андрей Овчаренко</cp:lastModifiedBy>
  <cp:revision>77</cp:revision>
  <dcterms:created xsi:type="dcterms:W3CDTF">2017-08-07T09:46:42Z</dcterms:created>
  <dcterms:modified xsi:type="dcterms:W3CDTF">2017-08-17T09:46:15Z</dcterms:modified>
</cp:coreProperties>
</file>