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DFD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8" autoAdjust="0"/>
  </p:normalViewPr>
  <p:slideViewPr>
    <p:cSldViewPr>
      <p:cViewPr varScale="1">
        <p:scale>
          <a:sx n="91" d="100"/>
          <a:sy n="91" d="100"/>
        </p:scale>
        <p:origin x="21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595A-CD83-4979-982A-D87FEBD6FDD8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3982-EB47-49ED-93C7-C71016A8143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0%D0%BD%D0%B3%D0%BB%D0%B8%D0%B9%D1%81%D0%BA%D0%B8%D0%B9_%D1%8F%D0%B7%D1%8B%D0%B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Маркетинг баз данных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способ целенаправленно применять информацию о клиентах и рынке во время проведения маркетинговых акций.</a:t>
            </a:r>
          </a:p>
          <a:p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Маркетинг баз данных позволяет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достигать наибольшей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целевой  точности при сегментировании рынка, наилучшим образом анализировать, оценивать и применять связи с клиентами и партнерами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 его помощью  становится возможным индивидуально и  интерактивно общаться  с реальными и потенциальными покупателями.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Только если ответ целевой аудитории, достигнутый с помощью данных маркетинга, зафиксирован в базе данных, можно говорить о развитии «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ДИАЛОГА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».</a:t>
            </a: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Схема: Возможности применения маркетинга баз данных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Маркетинг баз данных применяется 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сегментировании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выборке покупателей для определения направлений маркетинговой деятельности.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 на основе собранной информации из базы данных выбираются, например,  персональные сегменты, от которых можно ожидать повышенный  интерес на определенную продукцию или услуги.</a:t>
            </a: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База данных клиентов компании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– это основа для проведения любых опросов. Главным преимуществом опроса, проведенного на основе базы данных, заключается в том, что исследование проводится  не среди анонимов, а среди известных фирме людей. Таким образом, появляется возможность не только определить, степень удовлетворенности сотрудничеством определенного клиента, но и узнать, что именно он об этом думает. 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Проведенный опрос позволяет распределить анкетируемых по определенным категориям, при условии, что они не требуют анонимности.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Систематическое проведение таких мероприятий стимулирует привлечение новых клиентов с помощью маркетинга баз данных.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клиентам, которые занесены в базу данных, но долгое время не проявляют активности,  обращаются с каким-либо 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новым предложением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того, чтобы не потерять с ними контакт. 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банках и страховых компаниях достаточно высокий процент нерентабельных клиентов в базах данных. Эти клиенты выявляются в базе данных, и после этого возможно либо установить причину их нерентабельности, либо повысить их ценность для фирмы с помощью одновременного предложения ряда разных услуг.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Целенаправленное использование электронной обработки данных особенно выгодно для 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сети агентств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Так с помощью маркетинга баз данных можно 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вести подготовку к переговорам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 усовершенствовать проведение переговоров с помощью сетевой сдвоенной системы электронной обработки данных и в заключение выслать либо специальный согласованный контракт, либо благодарность за сотрудничество.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управления взаимоотношениями с клиентами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CRM-система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от англ. 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— прикладное программное обеспечение для организаций, предназначенное для 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автоматизации стратегий взаимодействия с заказчиками (клиентами)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частности, для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повышения уровня продаж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оптимизации маркетинга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улучшения обслуживания клиентов путём сохранения информации о клиентах и истории взаимоотношений с ними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установления и улучшения бизнес - процедур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последующего анализа результатов.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Основными направлениями деятельности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меры по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поддержке эффективного маркетинга, продаж и обслуживания клиентов.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Бизнес-цели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включают в себя -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сбор, хранение и анализ информации о потребителях, поставщиках, партнёрах, а также о внутренних процессах компании. 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CRM-система может включать в себя: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Фронтальную часть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(белая часть)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обеспечивающую обслуживание клиентов на точках продаж с автономной, распределенной или централизованной обработкой информации. 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Она позволяет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использовать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многие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каналы взаимодействия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обслуживание на точках продаж, телефонные звонки, электронная почта, мероприятия, встречи, регистрационные формы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веб-сайтах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рекламные ссылки, чаты, социальные сети.</a:t>
            </a:r>
          </a:p>
          <a:p>
            <a:pPr lvl="0"/>
            <a:r>
              <a:rPr lang="ru-RU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Операционную часть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обеспечивающую авторизацию операций и оперативную отчетность, включающая в себя Сети (сформированные от других внешних влияний – желтая часть)</a:t>
            </a:r>
          </a:p>
          <a:p>
            <a:pPr lvl="0"/>
            <a:r>
              <a:rPr lang="ru-RU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Хранилище данных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единого хранилища информации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куда собираются сведения о взаимодействии с клиентами</a:t>
            </a:r>
          </a:p>
          <a:p>
            <a:pPr lvl="0"/>
            <a:r>
              <a:rPr lang="ru-RU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Аналитическую подсистему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Обеспечивающую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анализ собранной информации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 клиентах и подготовка данных для принятия соответствующих решений — например, сегментация клиентов на основе их значимости для компании, потенциальном отклике на те или иные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промо-акции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прогнозе потребности в тех или иных продуктах компании</a:t>
            </a:r>
          </a:p>
          <a:p>
            <a:pPr lvl="0"/>
            <a:r>
              <a:rPr lang="ru-RU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Распределенную систему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поддержки продаж: (серый справа)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реплики данных на точках продаж или смарт-карты. </a:t>
            </a: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Цели 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увеличение степени удовлетворённости клиентов за счёт анализа накопленной информации о клиентском поведении,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регулирования тарифной политики,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настройки инструментов маркетинга</a:t>
            </a: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Возможности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эффективно и с минимальным участием сотрудников учитывать индивидуальные потребности заказчиков, 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счёт оперативности обработки — осуществлять раннее выявление рисков и потенциальных возможностей.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Классификации CRM-систем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Классификация по функциональным возможностям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 продажами (SFA — 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Automation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 маркетингом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 клиентским обслуживанием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колл-центрами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Классификация по уровням обработки информации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Операционный CRM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регистрация и оперативный доступ к первичной информации по событиям, компаниям, проектам, контактам.</a:t>
            </a:r>
          </a:p>
          <a:p>
            <a:pPr lvl="0"/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Аналитический CRM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отчётность и анализ информации в различных разрезах (анализ результатов маркетинговых мероприятий, анализ эффективности продаж в разрезе продуктов, сегментов клиентов, регионов и другие возможные варианты).</a:t>
            </a:r>
          </a:p>
          <a:p>
            <a:pPr lvl="0"/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Коллаборативный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CRM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(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collaboration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сотрудничество; совместные, согласованные действия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тесное взаимодействие с конечными потребителями, клиентами, вплоть до влияния клиента на внутренние процессы компании (опросы, для изменения качеств продукта или порядка обслуживания,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веб-страницы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3982-EB47-49ED-93C7-C71016A81433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ffectLst/>
              </a:defRPr>
            </a:lvl1pPr>
          </a:lstStyle>
          <a:p>
            <a:fld id="{5B106E36-FD25-4E2D-B0AA-010F637433A0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ffectLst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D:\флешка\УрГЭУ\3 курс\маркетинг, упр-е взаимотн-я с потребителем\доклады\маркетинг баз данных\capsule_616x353_0.jpg"/>
          <p:cNvPicPr>
            <a:picLocks noChangeAspect="1" noChangeArrowheads="1"/>
          </p:cNvPicPr>
          <p:nvPr/>
        </p:nvPicPr>
        <p:blipFill>
          <a:blip r:embed="rId3" cstate="print"/>
          <a:srcRect l="4326" t="8361" r="5113" b="9245"/>
          <a:stretch>
            <a:fillRect/>
          </a:stretch>
        </p:blipFill>
        <p:spPr bwMode="auto">
          <a:xfrm>
            <a:off x="1403648" y="2348880"/>
            <a:ext cx="6596665" cy="33843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899592" y="1052736"/>
            <a:ext cx="7772400" cy="1143000"/>
          </a:xfrm>
        </p:spPr>
        <p:txBody>
          <a:bodyPr/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Маркетинг баз данных. </a:t>
            </a:r>
            <a:b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CRM-системы.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5796136" y="5877272"/>
            <a:ext cx="3347864" cy="98072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Подготовил:</a:t>
            </a:r>
          </a:p>
          <a:p>
            <a:pPr algn="r"/>
            <a:r>
              <a:rPr lang="ru-RU">
                <a:solidFill>
                  <a:schemeClr val="tx1"/>
                </a:solidFill>
              </a:rPr>
              <a:t>группа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solidFill>
            <a:schemeClr val="bg2"/>
          </a:solidFill>
        </p:spPr>
        <p:txBody>
          <a:bodyPr/>
          <a:lstStyle/>
          <a:p>
            <a:pPr algn="l"/>
            <a:r>
              <a:rPr lang="ru-RU" sz="3200" b="1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    Маркетинг баз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</a:t>
            </a:r>
            <a:endParaRPr lang="ru-RU" sz="3200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792088"/>
          </a:xfrm>
        </p:spPr>
        <p:txBody>
          <a:bodyPr/>
          <a:lstStyle/>
          <a:p>
            <a:pPr indent="11113">
              <a:buNone/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это способ целенаправленно применять информацию о клиентах и рынке во время проведения маркетинговых акций</a:t>
            </a:r>
            <a:endParaRPr lang="ru-RU" sz="24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67544" y="1772816"/>
            <a:ext cx="8424936" cy="1938992"/>
          </a:xfrm>
          <a:prstGeom prst="rect">
            <a:avLst/>
          </a:prstGeom>
          <a:solidFill>
            <a:srgbClr val="FFFFFF">
              <a:alpha val="5294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4291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Маркетинг баз данных позволяет </a:t>
            </a:r>
            <a:r>
              <a:rPr lang="ru-RU" sz="2000" dirty="0">
                <a:solidFill>
                  <a:srgbClr val="000000"/>
                </a:solidFill>
                <a:ea typeface="Calibri"/>
              </a:rPr>
              <a:t>достигать наибольшей </a:t>
            </a:r>
            <a:r>
              <a:rPr lang="ru-RU" sz="2000" dirty="0">
                <a:solidFill>
                  <a:srgbClr val="FF0000"/>
                </a:solidFill>
                <a:ea typeface="Calibri"/>
              </a:rPr>
              <a:t>целевой  точности </a:t>
            </a:r>
            <a:r>
              <a:rPr lang="ru-RU" sz="2000" i="1" dirty="0">
                <a:solidFill>
                  <a:srgbClr val="000000"/>
                </a:solidFill>
                <a:ea typeface="Calibri"/>
              </a:rPr>
              <a:t>при сегментировании рынка</a:t>
            </a:r>
            <a:r>
              <a:rPr lang="ru-RU" sz="2000" dirty="0">
                <a:solidFill>
                  <a:srgbClr val="000000"/>
                </a:solidFill>
                <a:ea typeface="Calibri"/>
              </a:rPr>
              <a:t>, наилучшим образом</a:t>
            </a:r>
            <a:r>
              <a:rPr lang="ru-RU" sz="2000" i="1" dirty="0">
                <a:solidFill>
                  <a:srgbClr val="000000"/>
                </a:solidFill>
                <a:ea typeface="Calibri"/>
              </a:rPr>
              <a:t> анализировать, оценивать и применять связи с клиентами и партнерами</a:t>
            </a:r>
            <a:r>
              <a:rPr lang="ru-RU" sz="2000" dirty="0">
                <a:solidFill>
                  <a:srgbClr val="000000"/>
                </a:solidFill>
                <a:ea typeface="Calibri"/>
              </a:rPr>
              <a:t>. </a:t>
            </a:r>
          </a:p>
          <a:p>
            <a:pPr marR="0" lvl="0" indent="44291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ea typeface="Calibri"/>
              </a:rPr>
              <a:t>Если ответ целевой аудитории, достигнутый с помощью данных маркетинга, зафиксирован в базе данных, можно говорить о развитии </a:t>
            </a:r>
            <a:r>
              <a:rPr lang="ru-RU" sz="2000" b="1" dirty="0">
                <a:solidFill>
                  <a:srgbClr val="000000"/>
                </a:solidFill>
                <a:ea typeface="Calibri"/>
              </a:rPr>
              <a:t>«ДИАЛОГА».</a:t>
            </a:r>
          </a:p>
        </p:txBody>
      </p:sp>
      <p:pic>
        <p:nvPicPr>
          <p:cNvPr id="16386" name="Picture 2" descr="D:\флешка\УрГЭУ\3 курс\маркетинг, упр-е взаимотн-я с потребителем\доклады\маркетинг баз данных\k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77072"/>
            <a:ext cx="3114675" cy="2476500"/>
          </a:xfrm>
          <a:prstGeom prst="rect">
            <a:avLst/>
          </a:prstGeom>
          <a:noFill/>
        </p:spPr>
      </p:pic>
      <p:pic>
        <p:nvPicPr>
          <p:cNvPr id="16387" name="Picture 3" descr="D:\флешка\УрГЭУ\3 курс\маркетинг, упр-е взаимотн-я с потребителем\доклады\маркетинг баз данных\c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816383"/>
            <a:ext cx="5184576" cy="3041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458200" cy="1143000"/>
          </a:xfrm>
        </p:spPr>
        <p:txBody>
          <a:bodyPr/>
          <a:lstStyle/>
          <a:p>
            <a:r>
              <a:rPr lang="ru-RU" sz="3200" dirty="0">
                <a:effectLst/>
              </a:rPr>
              <a:t>Схема возможного применения баз данных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67544" y="908720"/>
            <a:ext cx="8280920" cy="1656184"/>
            <a:chOff x="323528" y="908720"/>
            <a:chExt cx="8280920" cy="1656184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23528" y="908720"/>
              <a:ext cx="8280920" cy="1656184"/>
              <a:chOff x="323528" y="908720"/>
              <a:chExt cx="8280920" cy="1656184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323528" y="908720"/>
                <a:ext cx="8280920" cy="720080"/>
                <a:chOff x="179512" y="908720"/>
                <a:chExt cx="8280920" cy="720080"/>
              </a:xfrm>
            </p:grpSpPr>
            <p:sp>
              <p:nvSpPr>
                <p:cNvPr id="4" name="Овал 3"/>
                <p:cNvSpPr/>
                <p:nvPr/>
              </p:nvSpPr>
              <p:spPr bwMode="auto">
                <a:xfrm>
                  <a:off x="179512" y="908720"/>
                  <a:ext cx="1872208" cy="72008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 Основные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данные</a:t>
                  </a:r>
                </a:p>
              </p:txBody>
            </p:sp>
            <p:sp>
              <p:nvSpPr>
                <p:cNvPr id="8" name="Овал 7"/>
                <p:cNvSpPr/>
                <p:nvPr/>
              </p:nvSpPr>
              <p:spPr bwMode="auto">
                <a:xfrm>
                  <a:off x="2267744" y="908720"/>
                  <a:ext cx="1872208" cy="72008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Данные об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акциях</a:t>
                  </a:r>
                </a:p>
              </p:txBody>
            </p:sp>
            <p:sp>
              <p:nvSpPr>
                <p:cNvPr id="9" name="Овал 8"/>
                <p:cNvSpPr/>
                <p:nvPr/>
              </p:nvSpPr>
              <p:spPr bwMode="auto">
                <a:xfrm>
                  <a:off x="4427984" y="908720"/>
                  <a:ext cx="1872208" cy="72008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 Данные об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dirty="0">
                      <a:solidFill>
                        <a:schemeClr val="tx2"/>
                      </a:solidFill>
                      <a:latin typeface="Times New Roman" pitchFamily="18" charset="0"/>
                    </a:rPr>
                    <a:t>ответе</a:t>
                  </a:r>
                  <a:endParaRPr kumimoji="0" lang="ru-RU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" name="Овал 9"/>
                <p:cNvSpPr/>
                <p:nvPr/>
              </p:nvSpPr>
              <p:spPr bwMode="auto">
                <a:xfrm>
                  <a:off x="6588224" y="908720"/>
                  <a:ext cx="1872208" cy="72008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Потенциальные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itchFamily="18" charset="0"/>
                    </a:rPr>
                    <a:t>данные</a:t>
                  </a:r>
                </a:p>
              </p:txBody>
            </p:sp>
          </p:grpSp>
          <p:sp>
            <p:nvSpPr>
              <p:cNvPr id="12" name="Прямоугольник 11"/>
              <p:cNvSpPr/>
              <p:nvPr/>
            </p:nvSpPr>
            <p:spPr bwMode="auto">
              <a:xfrm>
                <a:off x="2195736" y="2060848"/>
                <a:ext cx="4248472" cy="504056"/>
              </a:xfrm>
              <a:prstGeom prst="rect">
                <a:avLst/>
              </a:prstGeom>
              <a:gradFill flip="none" rotWithShape="1">
                <a:gsLst>
                  <a:gs pos="4000">
                    <a:srgbClr val="FF0000">
                      <a:alpha val="27000"/>
                    </a:srgbClr>
                  </a:gs>
                  <a:gs pos="45000">
                    <a:srgbClr val="FF0000">
                      <a:alpha val="67000"/>
                    </a:srgbClr>
                  </a:gs>
                  <a:gs pos="45000">
                    <a:srgbClr val="FF0000">
                      <a:alpha val="73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latin typeface="Times New Roman" pitchFamily="18" charset="0"/>
                  </a:rPr>
                  <a:t>База данных покупателей</a:t>
                </a:r>
              </a:p>
            </p:txBody>
          </p:sp>
        </p:grpSp>
        <p:cxnSp>
          <p:nvCxnSpPr>
            <p:cNvPr id="15" name="Прямая со стрелкой 14"/>
            <p:cNvCxnSpPr>
              <a:stCxn id="4" idx="4"/>
            </p:cNvCxnSpPr>
            <p:nvPr/>
          </p:nvCxnSpPr>
          <p:spPr bwMode="auto">
            <a:xfrm>
              <a:off x="1259632" y="1628800"/>
              <a:ext cx="936104" cy="3600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 bwMode="auto">
            <a:xfrm>
              <a:off x="3347864" y="1628800"/>
              <a:ext cx="0" cy="4320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4"/>
            </p:cNvCxnSpPr>
            <p:nvPr/>
          </p:nvCxnSpPr>
          <p:spPr bwMode="auto">
            <a:xfrm>
              <a:off x="5508104" y="1628800"/>
              <a:ext cx="0" cy="4320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4"/>
            </p:cNvCxnSpPr>
            <p:nvPr/>
          </p:nvCxnSpPr>
          <p:spPr bwMode="auto">
            <a:xfrm flipH="1">
              <a:off x="6444208" y="1628800"/>
              <a:ext cx="1224136" cy="4320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Скругленный прямоугольник 29"/>
          <p:cNvSpPr/>
          <p:nvPr/>
        </p:nvSpPr>
        <p:spPr bwMode="auto">
          <a:xfrm>
            <a:off x="1691680" y="2996952"/>
            <a:ext cx="5544616" cy="1440160"/>
          </a:xfrm>
          <a:prstGeom prst="roundRect">
            <a:avLst>
              <a:gd name="adj" fmla="val 216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Методы обеспечения маркетинговых решений: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</a:rPr>
              <a:t>Анализ данных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</a:rPr>
              <a:t> Система учета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sz="2000" dirty="0">
                <a:solidFill>
                  <a:schemeClr val="bg1"/>
                </a:solidFill>
                <a:latin typeface="Times New Roman" pitchFamily="18" charset="0"/>
              </a:rPr>
              <a:t> Система выборки</a:t>
            </a:r>
          </a:p>
        </p:txBody>
      </p:sp>
      <p:cxnSp>
        <p:nvCxnSpPr>
          <p:cNvPr id="44" name="Прямая со стрелкой 43"/>
          <p:cNvCxnSpPr>
            <a:stCxn id="12" idx="2"/>
            <a:endCxn id="30" idx="0"/>
          </p:cNvCxnSpPr>
          <p:nvPr/>
        </p:nvCxnSpPr>
        <p:spPr bwMode="auto">
          <a:xfrm>
            <a:off x="4463988" y="2564904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0" idx="2"/>
            <a:endCxn id="46" idx="0"/>
          </p:cNvCxnSpPr>
          <p:nvPr/>
        </p:nvCxnSpPr>
        <p:spPr bwMode="auto">
          <a:xfrm>
            <a:off x="4463988" y="4437112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 bwMode="auto">
          <a:xfrm>
            <a:off x="323528" y="4797152"/>
            <a:ext cx="8280920" cy="187220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2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</a:rPr>
              <a:t>Возможности использования: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 выборка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сегментация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 исследование рынка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получение информации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 привлечение новых покупателей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 выборка неактивных покупателей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выборка нерентабельных покупателей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</a:rPr>
              <a:t> выездные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D:\флешка\УрГЭУ\3 курс\маркетинг, упр-е взаимотн-я с потребителем\доклады\маркетинг баз данных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797152"/>
            <a:ext cx="4355976" cy="1899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  <a:solidFill>
            <a:schemeClr val="bg2"/>
          </a:solidFill>
        </p:spPr>
        <p:txBody>
          <a:bodyPr/>
          <a:lstStyle/>
          <a:p>
            <a:pPr marL="354013" algn="l"/>
            <a:r>
              <a:rPr lang="ru-RU" sz="3200" b="1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Система управления взаимоотношениями с клиентами (CRM-система)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8964488" cy="3816424"/>
          </a:xfrm>
        </p:spPr>
        <p:txBody>
          <a:bodyPr/>
          <a:lstStyle/>
          <a:p>
            <a:pPr marL="354013" indent="0">
              <a:buNone/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от англ. </a:t>
            </a:r>
            <a:r>
              <a:rPr lang="ru-RU" sz="2400" b="1" i="1" dirty="0" err="1">
                <a:solidFill>
                  <a:srgbClr val="000000"/>
                </a:solidFill>
                <a:ea typeface="Calibri"/>
              </a:rPr>
              <a:t>Customer</a:t>
            </a:r>
            <a:r>
              <a:rPr lang="ru-RU" sz="2400" b="1" i="1" dirty="0">
                <a:solidFill>
                  <a:srgbClr val="000000"/>
                </a:solidFill>
                <a:ea typeface="Calibri"/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  <a:ea typeface="Calibri"/>
              </a:rPr>
              <a:t>Relationship</a:t>
            </a:r>
            <a:r>
              <a:rPr lang="ru-RU" sz="2400" b="1" i="1" dirty="0">
                <a:solidFill>
                  <a:srgbClr val="000000"/>
                </a:solidFill>
                <a:ea typeface="Calibri"/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  <a:ea typeface="Calibri"/>
              </a:rPr>
              <a:t>Management</a:t>
            </a:r>
            <a:r>
              <a:rPr lang="ru-RU" sz="2400" dirty="0">
                <a:solidFill>
                  <a:srgbClr val="000000"/>
                </a:solidFill>
                <a:ea typeface="Calibri"/>
              </a:rPr>
              <a:t>) — прикладное программное обеспечение для организаций, предназначенное для </a:t>
            </a:r>
            <a:r>
              <a:rPr lang="ru-RU" sz="2400" dirty="0">
                <a:solidFill>
                  <a:srgbClr val="FF0000"/>
                </a:solidFill>
                <a:ea typeface="Calibri"/>
              </a:rPr>
              <a:t>автоматизации стратегий взаимодействия с заказчиками </a:t>
            </a:r>
            <a:r>
              <a:rPr lang="ru-RU" sz="2400" dirty="0">
                <a:solidFill>
                  <a:srgbClr val="000000"/>
                </a:solidFill>
                <a:ea typeface="Calibri"/>
              </a:rPr>
              <a:t>(клиентами), в частности, для</a:t>
            </a:r>
          </a:p>
          <a:p>
            <a:pPr marL="714375" lvl="0" indent="-271463">
              <a:buClr>
                <a:schemeClr val="bg2">
                  <a:lumMod val="75000"/>
                </a:schemeClr>
              </a:buClr>
            </a:pPr>
            <a:r>
              <a:rPr lang="ru-RU" sz="2000" dirty="0">
                <a:solidFill>
                  <a:srgbClr val="000000"/>
                </a:solidFill>
                <a:ea typeface="Calibri"/>
              </a:rPr>
              <a:t>повышения уровня продаж</a:t>
            </a:r>
          </a:p>
          <a:p>
            <a:pPr marL="714375" lvl="0" indent="-271463">
              <a:buClr>
                <a:schemeClr val="bg2">
                  <a:lumMod val="75000"/>
                </a:schemeClr>
              </a:buClr>
            </a:pPr>
            <a:r>
              <a:rPr lang="ru-RU" sz="2000" dirty="0">
                <a:solidFill>
                  <a:srgbClr val="000000"/>
                </a:solidFill>
                <a:ea typeface="Calibri"/>
              </a:rPr>
              <a:t>оптимизации маркетинга </a:t>
            </a:r>
          </a:p>
          <a:p>
            <a:pPr marL="714375" lvl="0" indent="-271463">
              <a:buClr>
                <a:schemeClr val="bg2">
                  <a:lumMod val="75000"/>
                </a:schemeClr>
              </a:buClr>
            </a:pPr>
            <a:r>
              <a:rPr lang="ru-RU" sz="2000" dirty="0">
                <a:solidFill>
                  <a:srgbClr val="000000"/>
                </a:solidFill>
                <a:ea typeface="Calibri"/>
              </a:rPr>
              <a:t>улучшения обслуживания клиентов путём сохранения информации о клиентах и истории взаимоотношений с ними </a:t>
            </a:r>
          </a:p>
          <a:p>
            <a:pPr marL="714375" lvl="0" indent="-271463">
              <a:buClr>
                <a:schemeClr val="bg2">
                  <a:lumMod val="75000"/>
                </a:schemeClr>
              </a:buClr>
            </a:pPr>
            <a:r>
              <a:rPr lang="ru-RU" sz="2000" dirty="0">
                <a:solidFill>
                  <a:srgbClr val="000000"/>
                </a:solidFill>
                <a:ea typeface="Calibri"/>
              </a:rPr>
              <a:t>установления и улучшения бизнес - процедур </a:t>
            </a:r>
          </a:p>
          <a:p>
            <a:pPr marL="714375" lvl="0" indent="-271463">
              <a:buClr>
                <a:schemeClr val="bg2">
                  <a:lumMod val="75000"/>
                </a:schemeClr>
              </a:buClr>
            </a:pPr>
            <a:r>
              <a:rPr lang="ru-RU" sz="2000" dirty="0">
                <a:solidFill>
                  <a:srgbClr val="000000"/>
                </a:solidFill>
                <a:ea typeface="Calibri"/>
              </a:rPr>
              <a:t>последующего анализа результатов</a:t>
            </a:r>
            <a:r>
              <a:rPr lang="ru-RU" sz="2400" dirty="0">
                <a:solidFill>
                  <a:srgbClr val="000000"/>
                </a:solidFill>
                <a:ea typeface="Calibri"/>
              </a:rPr>
              <a:t>.</a:t>
            </a:r>
          </a:p>
          <a:p>
            <a:pPr>
              <a:buNone/>
            </a:pPr>
            <a:endParaRPr lang="ru-RU" sz="2400" dirty="0">
              <a:solidFill>
                <a:srgbClr val="000000"/>
              </a:solidFill>
              <a:ea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060848"/>
            <a:ext cx="8496944" cy="1728192"/>
          </a:xfrm>
          <a:solidFill>
            <a:srgbClr val="FFFFFF">
              <a:alpha val="61961"/>
            </a:srgbClr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sz="2000" b="1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Основными направлениями деятельности </a:t>
            </a:r>
            <a:r>
              <a:rPr lang="ru-RU" sz="2000" dirty="0"/>
              <a:t>являются </a:t>
            </a:r>
            <a:r>
              <a:rPr lang="ru-RU" sz="2000" b="1" dirty="0"/>
              <a:t>меры по поддержке эффективного маркетинга, продаж и обслуживания клиентов.</a:t>
            </a:r>
            <a:endParaRPr lang="ru-RU" sz="2000" b="1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Calibri"/>
            </a:endParaRPr>
          </a:p>
          <a:p>
            <a:pPr marL="0" indent="0" algn="ctr">
              <a:buNone/>
            </a:pPr>
            <a:r>
              <a:rPr lang="ru-RU" sz="2000" b="1" kern="1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Бизнес-цели</a:t>
            </a:r>
            <a:r>
              <a:rPr lang="ru-RU" sz="2000" dirty="0"/>
              <a:t> включают в себя - </a:t>
            </a:r>
            <a:r>
              <a:rPr lang="ru-RU" sz="2000" i="1" dirty="0"/>
              <a:t>сбор, хранение и анализ информации о потребителях, поставщиках, партнёрах, а также о внутренних процессах компании.</a:t>
            </a:r>
            <a:endParaRPr lang="ru-RU" sz="2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0" y="260648"/>
            <a:ext cx="9114833" cy="6078289"/>
            <a:chOff x="29167" y="260648"/>
            <a:chExt cx="9114833" cy="6078289"/>
          </a:xfrm>
        </p:grpSpPr>
        <p:pic>
          <p:nvPicPr>
            <p:cNvPr id="13313" name="Picture 1" descr="D:\флешка\УрГЭУ\3 курс\маркетинг, упр-е взаимотн-я с потребителем\доклады\маркетинг баз данных\bu2.jpg"/>
            <p:cNvPicPr>
              <a:picLocks noChangeAspect="1" noChangeArrowheads="1"/>
            </p:cNvPicPr>
            <p:nvPr/>
          </p:nvPicPr>
          <p:blipFill>
            <a:blip r:embed="rId2" cstate="print"/>
            <a:srcRect l="1260" t="16970" r="1721" b="9039"/>
            <a:stretch>
              <a:fillRect/>
            </a:stretch>
          </p:blipFill>
          <p:spPr bwMode="auto">
            <a:xfrm>
              <a:off x="29167" y="260648"/>
              <a:ext cx="9114833" cy="544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Прямоугольник 4"/>
            <p:cNvSpPr/>
            <p:nvPr/>
          </p:nvSpPr>
          <p:spPr>
            <a:xfrm>
              <a:off x="1475656" y="5877272"/>
              <a:ext cx="6084168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ru-RU" sz="2400" b="1" dirty="0"/>
                <a:t>Карта информационных систем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3023320" cy="3600400"/>
          </a:xfrm>
          <a:noFill/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ea typeface="Calibri"/>
              </a:rPr>
              <a:t>     Цели </a:t>
            </a:r>
            <a:endParaRPr lang="ru-RU" sz="2000" dirty="0">
              <a:ea typeface="Calibri"/>
            </a:endParaRPr>
          </a:p>
          <a:p>
            <a:pPr marL="85725" lvl="0" indent="185738">
              <a:spcAft>
                <a:spcPts val="0"/>
              </a:spcAft>
              <a:buSzPct val="100000"/>
              <a:buFont typeface="Wingdings"/>
              <a:buChar char=""/>
            </a:pPr>
            <a:r>
              <a:rPr lang="ru-RU" sz="2000" dirty="0">
                <a:solidFill>
                  <a:srgbClr val="000000"/>
                </a:solidFill>
                <a:ea typeface="Calibri"/>
                <a:cs typeface="Times New Roman"/>
              </a:rPr>
              <a:t>увеличение </a:t>
            </a:r>
            <a:r>
              <a:rPr lang="ru-RU" sz="2000" dirty="0">
                <a:solidFill>
                  <a:srgbClr val="FF0000"/>
                </a:solidFill>
                <a:ea typeface="Calibri"/>
                <a:cs typeface="Times New Roman"/>
              </a:rPr>
              <a:t>степени удовлетворённости </a:t>
            </a:r>
            <a:r>
              <a:rPr lang="ru-RU" sz="2000" dirty="0" err="1">
                <a:solidFill>
                  <a:srgbClr val="FF0000"/>
                </a:solidFill>
                <a:ea typeface="Calibri"/>
                <a:cs typeface="Times New Roman"/>
              </a:rPr>
              <a:t>клие-нтов</a:t>
            </a:r>
            <a:r>
              <a:rPr lang="ru-RU" sz="2000" dirty="0">
                <a:solidFill>
                  <a:srgbClr val="000000"/>
                </a:solidFill>
                <a:ea typeface="Calibri"/>
                <a:cs typeface="Times New Roman"/>
              </a:rPr>
              <a:t> за счёт анализа накопленной </a:t>
            </a:r>
            <a:r>
              <a:rPr lang="ru-RU" sz="2000" dirty="0" err="1">
                <a:solidFill>
                  <a:srgbClr val="000000"/>
                </a:solidFill>
                <a:ea typeface="Calibri"/>
                <a:cs typeface="Times New Roman"/>
              </a:rPr>
              <a:t>информа-ции</a:t>
            </a:r>
            <a:r>
              <a:rPr lang="ru-RU" sz="2000" dirty="0">
                <a:solidFill>
                  <a:srgbClr val="000000"/>
                </a:solidFill>
                <a:ea typeface="Calibri"/>
                <a:cs typeface="Times New Roman"/>
              </a:rPr>
              <a:t> о клиентском поведении,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85725" lvl="0" indent="185738">
              <a:spcAft>
                <a:spcPts val="0"/>
              </a:spcAft>
              <a:buSzPct val="100000"/>
              <a:buFont typeface="Wingdings"/>
              <a:buChar char=""/>
            </a:pPr>
            <a:r>
              <a:rPr lang="ru-RU" sz="2000" dirty="0">
                <a:solidFill>
                  <a:srgbClr val="000000"/>
                </a:solidFill>
                <a:ea typeface="Calibri"/>
                <a:cs typeface="Times New Roman"/>
              </a:rPr>
              <a:t>регулирования </a:t>
            </a:r>
            <a:r>
              <a:rPr lang="ru-RU" sz="2000" dirty="0" err="1">
                <a:solidFill>
                  <a:srgbClr val="FF0000"/>
                </a:solidFill>
                <a:ea typeface="Calibri"/>
                <a:cs typeface="Times New Roman"/>
              </a:rPr>
              <a:t>тари-фной</a:t>
            </a:r>
            <a:r>
              <a:rPr lang="ru-RU" sz="2000" dirty="0">
                <a:solidFill>
                  <a:srgbClr val="FF0000"/>
                </a:solidFill>
                <a:ea typeface="Calibri"/>
                <a:cs typeface="Times New Roman"/>
              </a:rPr>
              <a:t> политики, </a:t>
            </a:r>
            <a:endParaRPr lang="ru-RU" sz="2000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marL="85725" lvl="0" indent="185738">
              <a:spcAft>
                <a:spcPts val="1000"/>
              </a:spcAft>
              <a:buSzPct val="100000"/>
              <a:buFont typeface="Wingdings"/>
              <a:buChar char=""/>
            </a:pPr>
            <a:r>
              <a:rPr lang="ru-RU" sz="2000" dirty="0">
                <a:solidFill>
                  <a:srgbClr val="000000"/>
                </a:solidFill>
                <a:ea typeface="Calibri"/>
                <a:cs typeface="Times New Roman"/>
              </a:rPr>
              <a:t>настройки </a:t>
            </a:r>
            <a:r>
              <a:rPr lang="ru-RU" sz="2000" dirty="0" err="1">
                <a:solidFill>
                  <a:srgbClr val="FF0000"/>
                </a:solidFill>
                <a:ea typeface="Calibri"/>
                <a:cs typeface="Times New Roman"/>
              </a:rPr>
              <a:t>инструме-нтов</a:t>
            </a:r>
            <a:r>
              <a:rPr lang="ru-RU" sz="2000" dirty="0">
                <a:solidFill>
                  <a:srgbClr val="FF0000"/>
                </a:solidFill>
                <a:ea typeface="Calibri"/>
                <a:cs typeface="Times New Roman"/>
              </a:rPr>
              <a:t> маркетинга</a:t>
            </a:r>
            <a:endParaRPr lang="ru-RU" sz="2000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31746" name="Picture 2" descr="D:\флешка\УрГЭУ\3 курс\маркетинг, упр-е взаимотн-я с потребителем\доклады\маркетинг баз данных\crm2.png"/>
          <p:cNvPicPr>
            <a:picLocks noChangeAspect="1" noChangeArrowheads="1"/>
          </p:cNvPicPr>
          <p:nvPr/>
        </p:nvPicPr>
        <p:blipFill>
          <a:blip r:embed="rId2" cstate="print"/>
          <a:srcRect l="19778" t="2403" r="2015" b="3118"/>
          <a:stretch>
            <a:fillRect/>
          </a:stretch>
        </p:blipFill>
        <p:spPr bwMode="auto">
          <a:xfrm>
            <a:off x="3064961" y="156541"/>
            <a:ext cx="5899528" cy="514466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5301208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5738" fontAlgn="base">
              <a:spcBef>
                <a:spcPct val="20000"/>
              </a:spcBef>
              <a:buClr>
                <a:srgbClr val="66CCFF"/>
              </a:buClr>
              <a:buSzPct val="80000"/>
              <a:buFont typeface="Wingdings" pitchFamily="2" charset="2"/>
              <a:buChar char="l"/>
            </a:pPr>
            <a:r>
              <a:rPr lang="ru-RU" sz="2000" kern="0" dirty="0">
                <a:solidFill>
                  <a:srgbClr val="000000"/>
                </a:solidFill>
                <a:ea typeface="Calibri"/>
              </a:rPr>
              <a:t>эффективно и с минимальным участием сотрудников </a:t>
            </a:r>
            <a:r>
              <a:rPr lang="ru-RU" sz="2000" b="1" kern="0" dirty="0">
                <a:solidFill>
                  <a:srgbClr val="000000"/>
                </a:solidFill>
                <a:ea typeface="Calibri"/>
              </a:rPr>
              <a:t>учитывать индивиду</a:t>
            </a:r>
            <a:r>
              <a:rPr lang="en-US" sz="2000" b="1" kern="0" dirty="0">
                <a:solidFill>
                  <a:srgbClr val="000000"/>
                </a:solidFill>
                <a:ea typeface="Calibri"/>
              </a:rPr>
              <a:t>-</a:t>
            </a:r>
            <a:r>
              <a:rPr lang="ru-RU" sz="2000" b="1" kern="0" dirty="0" err="1">
                <a:solidFill>
                  <a:srgbClr val="000000"/>
                </a:solidFill>
                <a:ea typeface="Calibri"/>
              </a:rPr>
              <a:t>альные</a:t>
            </a:r>
            <a:r>
              <a:rPr lang="ru-RU" sz="2000" b="1" kern="0" dirty="0">
                <a:solidFill>
                  <a:srgbClr val="000000"/>
                </a:solidFill>
                <a:ea typeface="Calibri"/>
              </a:rPr>
              <a:t> потребности</a:t>
            </a:r>
            <a:r>
              <a:rPr lang="ru-RU" sz="2000" kern="0" dirty="0">
                <a:solidFill>
                  <a:srgbClr val="000000"/>
                </a:solidFill>
                <a:ea typeface="Calibri"/>
              </a:rPr>
              <a:t> заказчиков, </a:t>
            </a:r>
          </a:p>
          <a:p>
            <a:pPr lvl="0" indent="185738" fontAlgn="base">
              <a:spcBef>
                <a:spcPct val="20000"/>
              </a:spcBef>
              <a:buClr>
                <a:srgbClr val="66CCFF"/>
              </a:buClr>
              <a:buSzPct val="80000"/>
              <a:buFont typeface="Wingdings" pitchFamily="2" charset="2"/>
              <a:buChar char="l"/>
            </a:pPr>
            <a:r>
              <a:rPr lang="ru-RU" sz="2000" kern="0" dirty="0">
                <a:solidFill>
                  <a:srgbClr val="000000"/>
                </a:solidFill>
                <a:ea typeface="Calibri"/>
              </a:rPr>
              <a:t>за счёт оперативности обработки — осуществлять раннее </a:t>
            </a:r>
            <a:r>
              <a:rPr lang="ru-RU" sz="2000" b="1" kern="0" dirty="0">
                <a:solidFill>
                  <a:srgbClr val="000000"/>
                </a:solidFill>
                <a:ea typeface="Calibri"/>
              </a:rPr>
              <a:t>выявление рисков и потенциальных возможностей.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941168"/>
            <a:ext cx="1739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spcBef>
                <a:spcPct val="20000"/>
              </a:spcBef>
              <a:buClr>
                <a:srgbClr val="66CCFF"/>
              </a:buClr>
              <a:buSzPct val="80000"/>
            </a:pPr>
            <a:r>
              <a:rPr lang="ru-RU" sz="2000" b="1" kern="0" dirty="0">
                <a:solidFill>
                  <a:srgbClr val="000000"/>
                </a:solidFill>
                <a:ea typeface="Calibri"/>
              </a:rPr>
              <a:t>Возможности</a:t>
            </a:r>
            <a:endParaRPr lang="ru-RU" sz="2000" kern="0" dirty="0">
              <a:solidFill>
                <a:srgbClr val="000000"/>
              </a:solidFill>
              <a:ea typeface="Calibri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292080" y="2276872"/>
            <a:ext cx="1800200" cy="792088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772400" cy="1196752"/>
          </a:xfrm>
        </p:spPr>
        <p:txBody>
          <a:bodyPr/>
          <a:lstStyle/>
          <a:p>
            <a:r>
              <a:rPr lang="ru-RU" sz="3200" b="1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Классификации CRM-систем</a:t>
            </a:r>
            <a:endParaRPr lang="ru-RU" dirty="0">
              <a:effectLst/>
            </a:endParaRPr>
          </a:p>
        </p:txBody>
      </p:sp>
      <p:pic>
        <p:nvPicPr>
          <p:cNvPr id="32770" name="Picture 2" descr="D:\флешка\УрГЭУ\3 курс\маркетинг, упр-е взаимотн-я с потребителем\доклады\маркетинг баз данных\leads_list.png"/>
          <p:cNvPicPr>
            <a:picLocks noChangeAspect="1" noChangeArrowheads="1"/>
          </p:cNvPicPr>
          <p:nvPr/>
        </p:nvPicPr>
        <p:blipFill>
          <a:blip r:embed="rId2" cstate="print"/>
          <a:srcRect t="-170" b="6876"/>
          <a:stretch>
            <a:fillRect/>
          </a:stretch>
        </p:blipFill>
        <p:spPr bwMode="auto">
          <a:xfrm>
            <a:off x="3994011" y="1340768"/>
            <a:ext cx="5149989" cy="513995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640960" cy="4248472"/>
          </a:xfrm>
        </p:spPr>
        <p:txBody>
          <a:bodyPr/>
          <a:lstStyle/>
          <a:p>
            <a:pPr marL="457200" indent="-457200">
              <a:buNone/>
            </a:pPr>
            <a:r>
              <a:rPr lang="ru-RU" sz="2400" b="1" kern="1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1.</a:t>
            </a:r>
            <a:r>
              <a:rPr lang="ru-RU" sz="2400" b="1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Классификация по функциональным возможностям</a:t>
            </a:r>
          </a:p>
          <a:p>
            <a:pPr marL="457200" indent="-457200">
              <a:buNone/>
            </a:pPr>
            <a:endParaRPr lang="ru-RU" sz="2000" b="1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Calibri"/>
            </a:endParaRPr>
          </a:p>
          <a:p>
            <a:pPr marL="457200" indent="-457200">
              <a:buNone/>
            </a:pPr>
            <a:endParaRPr lang="ru-RU" sz="2000" b="1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Calibri"/>
            </a:endParaRPr>
          </a:p>
          <a:p>
            <a:pPr marL="0" indent="357188">
              <a:buClr>
                <a:schemeClr val="accent6">
                  <a:lumMod val="75000"/>
                </a:schemeClr>
              </a:buClr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Управление продажами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 (</a:t>
            </a:r>
            <a:r>
              <a:rPr lang="ru-RU" sz="2400" b="1" i="1" dirty="0">
                <a:solidFill>
                  <a:srgbClr val="000000"/>
                </a:solidFill>
                <a:ea typeface="Calibri"/>
              </a:rPr>
              <a:t>SFA</a:t>
            </a:r>
            <a:r>
              <a:rPr lang="ru-RU" sz="2400" dirty="0">
                <a:solidFill>
                  <a:srgbClr val="000000"/>
                </a:solidFill>
                <a:ea typeface="Calibri"/>
              </a:rPr>
              <a:t> — англ. </a:t>
            </a:r>
            <a:r>
              <a:rPr lang="ru-RU" sz="2400" b="1" i="1" dirty="0" err="1">
                <a:solidFill>
                  <a:srgbClr val="000000"/>
                </a:solidFill>
                <a:ea typeface="Calibri"/>
              </a:rPr>
              <a:t>Sales</a:t>
            </a:r>
            <a:r>
              <a:rPr lang="ru-RU" sz="2400" b="1" i="1" dirty="0">
                <a:solidFill>
                  <a:srgbClr val="000000"/>
                </a:solidFill>
                <a:ea typeface="Calibri"/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  <a:ea typeface="Calibri"/>
              </a:rPr>
              <a:t>Force</a:t>
            </a:r>
            <a:r>
              <a:rPr lang="ru-RU" sz="2400" b="1" i="1" dirty="0">
                <a:solidFill>
                  <a:srgbClr val="000000"/>
                </a:solidFill>
                <a:ea typeface="Calibri"/>
              </a:rPr>
              <a:t> 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ru-RU" sz="2400" b="1" i="1" dirty="0" err="1">
                <a:solidFill>
                  <a:srgbClr val="000000"/>
                </a:solidFill>
                <a:ea typeface="Calibri"/>
              </a:rPr>
              <a:t>Automation</a:t>
            </a:r>
            <a:r>
              <a:rPr lang="ru-RU" sz="2400" b="1" i="1" dirty="0">
                <a:solidFill>
                  <a:srgbClr val="000000"/>
                </a:solidFill>
                <a:ea typeface="Calibri"/>
              </a:rPr>
              <a:t>)</a:t>
            </a:r>
          </a:p>
          <a:p>
            <a:pPr marL="0" indent="357188">
              <a:buClr>
                <a:schemeClr val="accent6">
                  <a:lumMod val="75000"/>
                </a:schemeClr>
              </a:buClr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Управление маркетингом</a:t>
            </a:r>
          </a:p>
          <a:p>
            <a:pPr marL="0" indent="357188">
              <a:buClr>
                <a:schemeClr val="accent6">
                  <a:lumMod val="75000"/>
                </a:schemeClr>
              </a:buClr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Управление клиентским 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ru-RU" sz="2400" dirty="0">
                <a:solidFill>
                  <a:srgbClr val="000000"/>
                </a:solidFill>
                <a:ea typeface="Calibri"/>
              </a:rPr>
              <a:t>обслуживанием и </a:t>
            </a:r>
            <a:r>
              <a:rPr lang="ru-RU" sz="2400" dirty="0" err="1">
                <a:solidFill>
                  <a:srgbClr val="000000"/>
                </a:solidFill>
                <a:ea typeface="Calibri"/>
              </a:rPr>
              <a:t>колл-це</a:t>
            </a:r>
            <a:r>
              <a:rPr lang="ru-RU" sz="2400" dirty="0">
                <a:solidFill>
                  <a:srgbClr val="000000"/>
                </a:solidFill>
                <a:ea typeface="Calibri"/>
              </a:rPr>
              <a:t>-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ru-RU" sz="2400" dirty="0" err="1">
                <a:solidFill>
                  <a:srgbClr val="000000"/>
                </a:solidFill>
                <a:ea typeface="Calibri"/>
              </a:rPr>
              <a:t>нтрами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0648"/>
            <a:ext cx="8388424" cy="2448272"/>
          </a:xfrm>
        </p:spPr>
        <p:txBody>
          <a:bodyPr/>
          <a:lstStyle/>
          <a:p>
            <a:pPr>
              <a:buNone/>
            </a:pPr>
            <a:r>
              <a:rPr lang="ru-RU" sz="2400" b="1" kern="1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2. </a:t>
            </a:r>
            <a:r>
              <a:rPr lang="ru-RU" sz="2400" b="1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Calibri"/>
              </a:rPr>
              <a:t>Классификация по уровням обработки информации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400" dirty="0"/>
              <a:t>Операционный CRM 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400" dirty="0"/>
              <a:t>Аналитический CRM 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400" dirty="0" err="1"/>
              <a:t>Коллаборативный</a:t>
            </a:r>
            <a:r>
              <a:rPr lang="ru-RU" sz="2400" dirty="0"/>
              <a:t> CRM — (англ.  </a:t>
            </a:r>
            <a:r>
              <a:rPr lang="ru-RU" sz="2400" b="1" i="1" dirty="0" err="1"/>
              <a:t>collaboration</a:t>
            </a:r>
            <a:r>
              <a:rPr lang="ru-RU" sz="2400" i="1" dirty="0"/>
              <a:t> —</a:t>
            </a:r>
            <a:r>
              <a:rPr lang="ru-RU" sz="2400" dirty="0" err="1"/>
              <a:t>сотрудни-чество</a:t>
            </a:r>
            <a:r>
              <a:rPr lang="ru-RU" sz="2400" dirty="0"/>
              <a:t>; совместные, согласованные действия)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33794" name="Picture 2" descr="D:\флешка\УрГЭУ\3 курс\маркетинг, упр-е взаимотн-я с потребителем\доклады\маркетинг баз данных\crm-vid.jpg"/>
          <p:cNvPicPr>
            <a:picLocks noChangeAspect="1" noChangeArrowheads="1"/>
          </p:cNvPicPr>
          <p:nvPr/>
        </p:nvPicPr>
        <p:blipFill>
          <a:blip r:embed="rId2" cstate="print"/>
          <a:srcRect l="1053" t="10600"/>
          <a:stretch>
            <a:fillRect/>
          </a:stretch>
        </p:blipFill>
        <p:spPr bwMode="auto">
          <a:xfrm>
            <a:off x="1043608" y="2492896"/>
            <a:ext cx="6768752" cy="4077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ibteh.ru/images/slide1-4.jpg"/>
          <p:cNvPicPr>
            <a:picLocks noChangeAspect="1" noChangeArrowheads="1"/>
          </p:cNvPicPr>
          <p:nvPr/>
        </p:nvPicPr>
        <p:blipFill>
          <a:blip r:embed="rId2" cstate="print"/>
          <a:srcRect l="47638"/>
          <a:stretch>
            <a:fillRect/>
          </a:stretch>
        </p:blipFill>
        <p:spPr bwMode="auto">
          <a:xfrm>
            <a:off x="0" y="0"/>
            <a:ext cx="9144000" cy="638486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301208"/>
            <a:ext cx="7772400" cy="1143000"/>
          </a:xfrm>
        </p:spPr>
        <p:txBody>
          <a:bodyPr/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иний обелиск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Синий обелиск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Синий обелиск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иний обелиск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иний обелиск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иний обелиск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иний обелиск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159</TotalTime>
  <Words>203</Words>
  <Application>Microsoft Office PowerPoint</Application>
  <PresentationFormat>Экран (4:3)</PresentationFormat>
  <Paragraphs>123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Тема1</vt:lpstr>
      <vt:lpstr>Маркетинг баз данных.  CRM-системы.</vt:lpstr>
      <vt:lpstr>     Маркетинг баз данных </vt:lpstr>
      <vt:lpstr>Схема возможного применения баз данных</vt:lpstr>
      <vt:lpstr>Система управления взаимоотношениями с клиентами (CRM-система)</vt:lpstr>
      <vt:lpstr>Презентация PowerPoint</vt:lpstr>
      <vt:lpstr>Презентация PowerPoint</vt:lpstr>
      <vt:lpstr>Классификации CRM-систем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баз данных.  CRM-системы.</dc:title>
  <cp:lastModifiedBy>Андрей Овчаренко</cp:lastModifiedBy>
  <cp:revision>9</cp:revision>
  <dcterms:modified xsi:type="dcterms:W3CDTF">2017-08-17T10:47:01Z</dcterms:modified>
</cp:coreProperties>
</file>