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31.jpeg" ContentType="image/jpeg"/>
  <Override PartName="/ppt/media/image29.jpeg" ContentType="image/jpeg"/>
  <Override PartName="/ppt/media/image28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33.png" ContentType="image/png"/>
  <Override PartName="/ppt/media/image32.png" ContentType="image/png"/>
  <Override PartName="/ppt/media/image30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EC9BA91-E272-43B5-B068-8AB1253E7F6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s://markgamache.blogspot.com/2017/08/detecting-attackers-in-windows-active.html" TargetMode="External"/><Relationship Id="rId2" Type="http://schemas.openxmlformats.org/officeDocument/2006/relationships/hyperlink" Target="https://docs.microsoft.com/en-us/windows-server/identity/securing-privileged-access/securing-privileged-access-reference-material" TargetMode="External"/><Relationship Id="rId3" Type="http://schemas.openxmlformats.org/officeDocument/2006/relationships/slide" Target="../slides/slide10.xml"/><Relationship Id="rId4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s://markgamache.blogspot.com/2017/08/detecting-attackers-in-windows-active.html" TargetMode="External"/><Relationship Id="rId2" Type="http://schemas.openxmlformats.org/officeDocument/2006/relationships/hyperlink" Target="https://docs.microsoft.com/en-us/windows-server/identity/securing-privileged-access/securing-privileged-access-reference-material" TargetMode="External"/><Relationship Id="rId3" Type="http://schemas.openxmlformats.org/officeDocument/2006/relationships/slide" Target="../slides/slide11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markgamache.blogspot.com/2017/08/detecting-attackers-in-windows-active.html" TargetMode="External"/><Relationship Id="rId2" Type="http://schemas.openxmlformats.org/officeDocument/2006/relationships/hyperlink" Target="https://docs.microsoft.com/en-us/windows-server/identity/securing-privileged-access/securing-privileged-access-reference-material" TargetMode="External"/><Relationship Id="rId3" Type="http://schemas.openxmlformats.org/officeDocument/2006/relationships/slide" Target="../slides/slide9.xml"/><Relationship Id="rId4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760" cy="400644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5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https://markgamache.blogspot.com/2017/08/detecting-attackers-in-windows-active.html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https://docs.microsoft.com/en-us/windows-server/identity/securing-privileged-access/securing-privileged-access-reference-material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760" cy="4006440"/>
          </a:xfrm>
          <a:prstGeom prst="rect">
            <a:avLst/>
          </a:prstGeom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5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https://markgamache.blogspot.com/2017/08/detecting-attackers-in-windows-active.html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https://docs.microsoft.com/en-us/windows-server/identity/securing-privileged-access/securing-privileged-access-reference-material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200" cy="400788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Introducera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Ställ lite frågor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Hur många vet vad ett Active Direcetory är?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Hur många arbetar eller i någon kapacitet använder Active Directory?</a:t>
            </a:r>
            <a:endParaRPr b="0" lang="en-US" sz="20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- Någon som känner till och har använt Bloodhound innan?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31520" y="512064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Autentiserar och auktoriserar vem som får komma in och vilka rättigheter personen har, men också ser till att enheten personen ansluter med följer domänens regler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760" cy="4006440"/>
          </a:xfrm>
          <a:prstGeom prst="rect">
            <a:avLst/>
          </a:prstGeom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5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Nytt Pentest utan Bloodhound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Verktyg: mimikatz, psexec/CrackMapExec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Har shell på en Workstation I finans avdelningen, genom macro baserat excel dokument.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Självklart var användaren lokal admin med samma lösenord, så nu har även vi ett shell som lokal administratör.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Det är väldigt sällan vi inte kan elevera till DA på detta sättet, ock tar det tid och resurser.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Gött!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Living of the land, oftast något liknande CrackMapExec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[tryck]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därefter mimikatz för nya hashar [...]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760" cy="400644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5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Men denna approachen touchar man enkelt väldigt många system. Vilket skapar loggar och footprints. Men också så ser rapporten ut som ett kaos när man försöker förklara sitt tillvägagångssätt.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760" cy="400644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5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Verticies – Representerar enheterna I en graf</a:t>
            </a:r>
            <a:endParaRPr b="0" lang="en-US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Edges – Representerar relationerna en eller tvåvägs I en graf</a:t>
            </a:r>
            <a:endParaRPr b="0" lang="en-US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Paths – Representerar vägar mellan object som inte är direktlänkade med en relation</a:t>
            </a:r>
            <a:endParaRPr b="0" lang="en-US" sz="32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(Kart analogin)</a:t>
            </a:r>
            <a:endParaRPr b="0" lang="en-US" sz="3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Neo4j – Databas, att ha en central databas gör det väldigt enkelt för flera pentestare att arbeta mot samma databas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Linkurious – FrontEnd som visar grafer.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760" cy="400644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120" cy="4808520"/>
          </a:xfrm>
          <a:prstGeom prst="rect">
            <a:avLst/>
          </a:prstGeom>
        </p:spPr>
        <p:txBody>
          <a:bodyPr lIns="0" rIns="0" tIns="0" bIns="0"/>
          <a:p>
            <a:pPr marL="216000" indent="-21384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https://markgamache.blogspot.com/2017/08/detecting-attackers-in-windows-active.html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https://docs.microsoft.com/en-us/windows-server/identity/securing-privileged-access/securing-privileged-access-reference-material</a:t>
            </a:r>
            <a:endParaRPr b="0" lang="en-US" sz="20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76640" y="0"/>
            <a:ext cx="3055320" cy="8910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-24840" y="0"/>
            <a:ext cx="1396800" cy="17946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637280" y="0"/>
            <a:ext cx="3836880" cy="26067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4976640" y="0"/>
            <a:ext cx="3055320" cy="8910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 hidden="1"/>
          <p:cNvSpPr/>
          <p:nvPr/>
        </p:nvSpPr>
        <p:spPr>
          <a:xfrm>
            <a:off x="-24840" y="0"/>
            <a:ext cx="1396800" cy="17946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 hidden="1"/>
          <p:cNvSpPr/>
          <p:nvPr/>
        </p:nvSpPr>
        <p:spPr>
          <a:xfrm>
            <a:off x="1637280" y="0"/>
            <a:ext cx="3836880" cy="26067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2396160" y="2291400"/>
            <a:ext cx="5449680" cy="416232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>
            <a:off x="1309680" y="1839960"/>
            <a:ext cx="4008960" cy="131148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6567120" y="4629240"/>
            <a:ext cx="5392800" cy="22287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389160" y="6100920"/>
            <a:ext cx="4965480" cy="75708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0" y="3254760"/>
            <a:ext cx="2097000" cy="33408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PlaceHolder 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976640" y="0"/>
            <a:ext cx="3055320" cy="8910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-24840" y="0"/>
            <a:ext cx="1396800" cy="17946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1637280" y="0"/>
            <a:ext cx="3836880" cy="26067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976640" y="0"/>
            <a:ext cx="3055320" cy="8910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>
            <a:off x="-24840" y="0"/>
            <a:ext cx="1396800" cy="17946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1637280" y="0"/>
            <a:ext cx="3836880" cy="26067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976640" y="0"/>
            <a:ext cx="3055320" cy="8910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-24840" y="0"/>
            <a:ext cx="1396800" cy="17946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1637280" y="0"/>
            <a:ext cx="3836880" cy="26067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976640" y="0"/>
            <a:ext cx="3055320" cy="8910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-24840" y="0"/>
            <a:ext cx="1396800" cy="179460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3"/>
          <p:cNvSpPr/>
          <p:nvPr/>
        </p:nvSpPr>
        <p:spPr>
          <a:xfrm>
            <a:off x="1637280" y="0"/>
            <a:ext cx="3836880" cy="2606760"/>
          </a:xfrm>
          <a:custGeom>
            <a:avLst/>
            <a:gdLst/>
            <a:ahLst/>
            <a:rect l="l" t="t" r="r" b="b"/>
            <a:pathLst>
              <a:path w="43200" h="4320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40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slideLayout" Target="../slideLayouts/slideLayout40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09480" y="274680"/>
            <a:ext cx="10969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Arial"/>
                <a:ea typeface="Arial"/>
              </a:rPr>
              <a:t>Whoami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09480" y="1600200"/>
            <a:ext cx="109699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Christoffer Claesson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Blogs at: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https://Securitybits.io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Githubs at: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 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https://github.com/Securitybits-io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Hack boxes at: 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	</a:t>
            </a: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Securitybits@HackTheBox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Penetration Tester / Red Teamer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09480" y="274680"/>
            <a:ext cx="10969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Arial"/>
                <a:ea typeface="Arial"/>
              </a:rPr>
              <a:t>Microsofts Red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609480" y="1600200"/>
            <a:ext cx="535176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DejaVu Sans"/>
              </a:rPr>
              <a:t>3-Tiered Forest Design</a:t>
            </a:r>
            <a:br/>
            <a:r>
              <a:rPr b="0" lang="en-US" sz="2400" spc="-1" strike="noStrike">
                <a:solidFill>
                  <a:srgbClr val="404040"/>
                </a:solidFill>
                <a:latin typeface="Arial"/>
                <a:ea typeface="DejaVu Sans"/>
              </a:rPr>
              <a:t>Based on least privilege</a:t>
            </a:r>
            <a:endParaRPr b="0" lang="en-US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DejaVu Sans"/>
              </a:rPr>
              <a:t>Tier-0 </a:t>
            </a:r>
            <a:br/>
            <a:r>
              <a:rPr b="0" lang="en-US" sz="2400" spc="-1" strike="noStrike">
                <a:solidFill>
                  <a:srgbClr val="404040"/>
                </a:solidFill>
                <a:latin typeface="Arial"/>
                <a:ea typeface="DejaVu Sans"/>
              </a:rPr>
              <a:t>Enterprise/Domain Admins</a:t>
            </a:r>
            <a:endParaRPr b="0" lang="en-US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DejaVu Sans"/>
              </a:rPr>
              <a:t>Tier-1</a:t>
            </a:r>
            <a:br/>
            <a:r>
              <a:rPr b="0" lang="en-US" sz="2400" spc="-1" strike="noStrike">
                <a:solidFill>
                  <a:srgbClr val="404040"/>
                </a:solidFill>
                <a:latin typeface="Arial"/>
                <a:ea typeface="DejaVu Sans"/>
              </a:rPr>
              <a:t>Server, application and Cloud Admin</a:t>
            </a:r>
            <a:endParaRPr b="0" lang="en-US" sz="24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DejaVu Sans"/>
              </a:rPr>
              <a:t>Tier-2</a:t>
            </a:r>
            <a:br/>
            <a:r>
              <a:rPr b="0" lang="en-US" sz="2400" spc="-1" strike="noStrike">
                <a:solidFill>
                  <a:srgbClr val="404040"/>
                </a:solidFill>
                <a:latin typeface="Arial"/>
                <a:ea typeface="DejaVu Sans"/>
              </a:rPr>
              <a:t>Workstation and Local Admins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6309360" y="1680120"/>
            <a:ext cx="5483880" cy="471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09480" y="274680"/>
            <a:ext cx="10969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Arial"/>
                <a:ea typeface="Arial"/>
              </a:rPr>
              <a:t>Everybody loves EventIDs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914400" y="1828800"/>
            <a:ext cx="493524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EventID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Event: 5140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Type: SecurityEvent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ShareName: \\*\IPC$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Record with ELK or OMS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6217920" y="1646280"/>
            <a:ext cx="5132520" cy="4660560"/>
          </a:xfrm>
          <a:prstGeom prst="rect">
            <a:avLst/>
          </a:prstGeom>
          <a:ln>
            <a:noFill/>
          </a:ln>
        </p:spPr>
      </p:pic>
      <p:pic>
        <p:nvPicPr>
          <p:cNvPr id="325" name="" descr=""/>
          <p:cNvPicPr/>
          <p:nvPr/>
        </p:nvPicPr>
        <p:blipFill>
          <a:blip r:embed="rId2"/>
          <a:stretch/>
        </p:blipFill>
        <p:spPr>
          <a:xfrm>
            <a:off x="8321040" y="1737360"/>
            <a:ext cx="3808440" cy="3084840"/>
          </a:xfrm>
          <a:prstGeom prst="rect">
            <a:avLst/>
          </a:prstGeom>
          <a:ln>
            <a:noFill/>
          </a:ln>
        </p:spPr>
      </p:pic>
      <p:pic>
        <p:nvPicPr>
          <p:cNvPr id="326" name="" descr=""/>
          <p:cNvPicPr/>
          <p:nvPr/>
        </p:nvPicPr>
        <p:blipFill>
          <a:blip r:embed="rId3"/>
          <a:stretch/>
        </p:blipFill>
        <p:spPr>
          <a:xfrm>
            <a:off x="5760720" y="3749040"/>
            <a:ext cx="3970440" cy="2856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963000" y="4406760"/>
            <a:ext cx="10360440" cy="135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595959"/>
                </a:solidFill>
                <a:latin typeface="Arial"/>
                <a:ea typeface="Arial"/>
              </a:rPr>
              <a:t>Demo Time!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963000" y="2906640"/>
            <a:ext cx="1036044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b2b2b2"/>
                </a:solidFill>
                <a:latin typeface="Arial"/>
                <a:ea typeface="Arial"/>
              </a:rPr>
              <a:t>Lets hack something!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831960" y="1709640"/>
            <a:ext cx="10512720" cy="284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831960" y="4589640"/>
            <a:ext cx="10512720" cy="149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3"/>
          <p:cNvSpPr/>
          <p:nvPr/>
        </p:nvSpPr>
        <p:spPr>
          <a:xfrm>
            <a:off x="609480" y="273600"/>
            <a:ext cx="10971360" cy="11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Resources || Q&amp;A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457200" y="2560320"/>
            <a:ext cx="11337480" cy="40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Bloodhound: https://github.com/BloodHoundAD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DBCreator: https://github.com/BloodHoundAD/BloodHound-Tools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BH-Slack: https://bloodhoundgang.herokuapp.com/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Powershell Empire: https://github.com/EmpireProject/Empire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Microsoft Red-Forest: https://docs.microsoft.com/en-us/windows-server/identity/securing-privileged-access/securing-privileged-access-reference-material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OMS Logging: https://markgamache.blogspot.com/2017/08/detecting-attackers-in-windows-active.html</a:t>
            </a: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16000" indent="-213840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09480" y="274680"/>
            <a:ext cx="10969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Arial"/>
                <a:ea typeface="Arial"/>
              </a:rPr>
              <a:t>Burning down the forest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4655880" y="2709000"/>
            <a:ext cx="6717960" cy="71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3200" spc="-1" strike="noStrike">
                <a:solidFill>
                  <a:srgbClr val="808080"/>
                </a:solidFill>
                <a:latin typeface="Arial"/>
                <a:ea typeface="Arial"/>
              </a:rPr>
              <a:t>Active Directory meets Bloodhound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3302280" y="2703960"/>
            <a:ext cx="3560040" cy="356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09480" y="274680"/>
            <a:ext cx="10969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Arial"/>
                <a:ea typeface="Arial"/>
              </a:rPr>
              <a:t>What is an Active Directory?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09480" y="1600200"/>
            <a:ext cx="109699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buClr>
                <a:srgbClr val="22222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A server running Active Directory Domain Services (AD DS) is called a domain controller. It </a:t>
            </a:r>
            <a:r>
              <a:rPr b="1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authenticates </a:t>
            </a:r>
            <a:r>
              <a:rPr b="0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and </a:t>
            </a:r>
            <a:r>
              <a:rPr b="1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authorizes </a:t>
            </a:r>
            <a:r>
              <a:rPr b="0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all users and computers in a Windows domain type network, </a:t>
            </a:r>
            <a:r>
              <a:rPr b="1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assigning </a:t>
            </a:r>
            <a:r>
              <a:rPr b="0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and </a:t>
            </a:r>
            <a:r>
              <a:rPr b="1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enforcing </a:t>
            </a:r>
            <a:r>
              <a:rPr b="0" lang="en-US" sz="2400" spc="-1" strike="noStrike">
                <a:solidFill>
                  <a:srgbClr val="222222"/>
                </a:solidFill>
                <a:latin typeface="Arial"/>
                <a:ea typeface="Arial"/>
              </a:rPr>
              <a:t>security policies.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09480" y="274680"/>
            <a:ext cx="10969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Arial"/>
                <a:ea typeface="Arial"/>
              </a:rPr>
              <a:t>Lateral movement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1920240" y="2088360"/>
            <a:ext cx="1378080" cy="83520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6227640" y="3459960"/>
            <a:ext cx="1359360" cy="83520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3"/>
          <a:stretch/>
        </p:blipFill>
        <p:spPr>
          <a:xfrm>
            <a:off x="1929960" y="3474720"/>
            <a:ext cx="1359360" cy="82584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4"/>
          <a:stretch/>
        </p:blipFill>
        <p:spPr>
          <a:xfrm>
            <a:off x="4105800" y="2088360"/>
            <a:ext cx="1378080" cy="835200"/>
          </a:xfrm>
          <a:prstGeom prst="rect">
            <a:avLst/>
          </a:prstGeom>
          <a:ln>
            <a:noFill/>
          </a:ln>
        </p:spPr>
      </p:pic>
      <p:pic>
        <p:nvPicPr>
          <p:cNvPr id="270" name="" descr=""/>
          <p:cNvPicPr/>
          <p:nvPr/>
        </p:nvPicPr>
        <p:blipFill>
          <a:blip r:embed="rId5"/>
          <a:stretch/>
        </p:blipFill>
        <p:spPr>
          <a:xfrm>
            <a:off x="4105800" y="3474720"/>
            <a:ext cx="1378080" cy="835200"/>
          </a:xfrm>
          <a:prstGeom prst="rect">
            <a:avLst/>
          </a:prstGeom>
          <a:ln>
            <a:noFill/>
          </a:ln>
        </p:spPr>
      </p:pic>
      <p:pic>
        <p:nvPicPr>
          <p:cNvPr id="271" name="" descr=""/>
          <p:cNvPicPr/>
          <p:nvPr/>
        </p:nvPicPr>
        <p:blipFill>
          <a:blip r:embed="rId6"/>
          <a:stretch/>
        </p:blipFill>
        <p:spPr>
          <a:xfrm>
            <a:off x="6217920" y="2088360"/>
            <a:ext cx="1378080" cy="835200"/>
          </a:xfrm>
          <a:prstGeom prst="rect">
            <a:avLst/>
          </a:prstGeom>
          <a:ln>
            <a:noFill/>
          </a:ln>
        </p:spPr>
      </p:pic>
      <p:pic>
        <p:nvPicPr>
          <p:cNvPr id="272" name="" descr=""/>
          <p:cNvPicPr/>
          <p:nvPr/>
        </p:nvPicPr>
        <p:blipFill>
          <a:blip r:embed="rId7"/>
          <a:stretch/>
        </p:blipFill>
        <p:spPr>
          <a:xfrm>
            <a:off x="8403480" y="2103120"/>
            <a:ext cx="1378080" cy="835200"/>
          </a:xfrm>
          <a:prstGeom prst="rect">
            <a:avLst/>
          </a:prstGeom>
          <a:ln>
            <a:noFill/>
          </a:ln>
        </p:spPr>
      </p:pic>
      <p:pic>
        <p:nvPicPr>
          <p:cNvPr id="273" name="" descr=""/>
          <p:cNvPicPr/>
          <p:nvPr/>
        </p:nvPicPr>
        <p:blipFill>
          <a:blip r:embed="rId8"/>
          <a:stretch/>
        </p:blipFill>
        <p:spPr>
          <a:xfrm>
            <a:off x="8412480" y="3459960"/>
            <a:ext cx="1378080" cy="835200"/>
          </a:xfrm>
          <a:prstGeom prst="rect">
            <a:avLst/>
          </a:prstGeom>
          <a:ln>
            <a:noFill/>
          </a:ln>
        </p:spPr>
      </p:pic>
      <p:pic>
        <p:nvPicPr>
          <p:cNvPr id="274" name="" descr=""/>
          <p:cNvPicPr/>
          <p:nvPr/>
        </p:nvPicPr>
        <p:blipFill>
          <a:blip r:embed="rId9"/>
          <a:stretch/>
        </p:blipFill>
        <p:spPr>
          <a:xfrm>
            <a:off x="8403480" y="4923000"/>
            <a:ext cx="1378080" cy="83520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10"/>
          <a:stretch/>
        </p:blipFill>
        <p:spPr>
          <a:xfrm>
            <a:off x="6208920" y="4937760"/>
            <a:ext cx="1378080" cy="83520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11"/>
          <a:stretch/>
        </p:blipFill>
        <p:spPr>
          <a:xfrm>
            <a:off x="4114800" y="4923000"/>
            <a:ext cx="1378080" cy="83520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12"/>
          <a:stretch/>
        </p:blipFill>
        <p:spPr>
          <a:xfrm>
            <a:off x="1911240" y="4937760"/>
            <a:ext cx="1378080" cy="835200"/>
          </a:xfrm>
          <a:prstGeom prst="rect">
            <a:avLst/>
          </a:prstGeom>
          <a:ln>
            <a:noFill/>
          </a:ln>
        </p:spPr>
      </p:pic>
      <p:sp>
        <p:nvSpPr>
          <p:cNvPr id="278" name="Line 2"/>
          <p:cNvSpPr/>
          <p:nvPr/>
        </p:nvSpPr>
        <p:spPr>
          <a:xfrm flipV="1">
            <a:off x="3291840" y="2926080"/>
            <a:ext cx="1371600" cy="822960"/>
          </a:xfrm>
          <a:prstGeom prst="line">
            <a:avLst/>
          </a:prstGeom>
          <a:ln w="29160">
            <a:solidFill>
              <a:srgbClr val="3465a4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3"/>
          <p:cNvSpPr/>
          <p:nvPr/>
        </p:nvSpPr>
        <p:spPr>
          <a:xfrm>
            <a:off x="4937760" y="2926080"/>
            <a:ext cx="360" cy="548640"/>
          </a:xfrm>
          <a:prstGeom prst="line">
            <a:avLst/>
          </a:prstGeom>
          <a:ln w="29160">
            <a:solidFill>
              <a:srgbClr val="3465a4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"/>
          <p:cNvSpPr/>
          <p:nvPr/>
        </p:nvSpPr>
        <p:spPr>
          <a:xfrm>
            <a:off x="5486400" y="1737360"/>
            <a:ext cx="2914920" cy="455040"/>
          </a:xfrm>
          <a:custGeom>
            <a:avLst/>
            <a:gdLst/>
            <a:ahLst/>
            <a:rect l="l" t="t" r="r" b="b"/>
            <a:pathLst>
              <a:path w="8104" h="1271">
                <a:moveTo>
                  <a:pt x="0" y="1270"/>
                </a:moveTo>
                <a:cubicBezTo>
                  <a:pt x="4826" y="0"/>
                  <a:pt x="8103" y="1270"/>
                  <a:pt x="8103" y="1270"/>
                </a:cubicBezTo>
              </a:path>
            </a:pathLst>
          </a:custGeom>
          <a:noFill/>
          <a:ln w="29160">
            <a:solidFill>
              <a:srgbClr val="2a6099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5"/>
          <p:cNvSpPr/>
          <p:nvPr/>
        </p:nvSpPr>
        <p:spPr>
          <a:xfrm>
            <a:off x="5577840" y="2651760"/>
            <a:ext cx="2741040" cy="912240"/>
          </a:xfrm>
          <a:custGeom>
            <a:avLst/>
            <a:gdLst/>
            <a:ahLst/>
            <a:rect l="l" t="t" r="r" b="b"/>
            <a:pathLst>
              <a:path w="7621" h="2541">
                <a:moveTo>
                  <a:pt x="0" y="0"/>
                </a:moveTo>
                <a:cubicBezTo>
                  <a:pt x="2794" y="1778"/>
                  <a:pt x="7620" y="2540"/>
                  <a:pt x="7620" y="2540"/>
                </a:cubicBezTo>
              </a:path>
            </a:pathLst>
          </a:custGeom>
          <a:noFill/>
          <a:ln w="29160">
            <a:solidFill>
              <a:srgbClr val="2a6099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6"/>
          <p:cNvSpPr/>
          <p:nvPr/>
        </p:nvSpPr>
        <p:spPr>
          <a:xfrm>
            <a:off x="5029200" y="4312440"/>
            <a:ext cx="360" cy="610560"/>
          </a:xfrm>
          <a:prstGeom prst="line">
            <a:avLst/>
          </a:prstGeom>
          <a:ln w="29160">
            <a:solidFill>
              <a:srgbClr val="3465a4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7"/>
          <p:cNvSpPr/>
          <p:nvPr/>
        </p:nvSpPr>
        <p:spPr>
          <a:xfrm>
            <a:off x="5486400" y="4312440"/>
            <a:ext cx="1005840" cy="625320"/>
          </a:xfrm>
          <a:prstGeom prst="line">
            <a:avLst/>
          </a:prstGeom>
          <a:ln w="29160">
            <a:solidFill>
              <a:srgbClr val="3465a4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4" name="" descr=""/>
          <p:cNvPicPr/>
          <p:nvPr/>
        </p:nvPicPr>
        <p:blipFill>
          <a:blip r:embed="rId13"/>
          <a:stretch/>
        </p:blipFill>
        <p:spPr>
          <a:xfrm>
            <a:off x="4105800" y="2097720"/>
            <a:ext cx="1359360" cy="825840"/>
          </a:xfrm>
          <a:prstGeom prst="rect">
            <a:avLst/>
          </a:prstGeom>
          <a:ln>
            <a:noFill/>
          </a:ln>
        </p:spPr>
      </p:pic>
      <p:pic>
        <p:nvPicPr>
          <p:cNvPr id="285" name="" descr=""/>
          <p:cNvPicPr/>
          <p:nvPr/>
        </p:nvPicPr>
        <p:blipFill>
          <a:blip r:embed="rId14"/>
          <a:stretch/>
        </p:blipFill>
        <p:spPr>
          <a:xfrm>
            <a:off x="4105800" y="3484080"/>
            <a:ext cx="1359360" cy="82584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15"/>
          <a:stretch/>
        </p:blipFill>
        <p:spPr>
          <a:xfrm>
            <a:off x="8412480" y="3459960"/>
            <a:ext cx="1359360" cy="825840"/>
          </a:xfrm>
          <a:prstGeom prst="rect">
            <a:avLst/>
          </a:prstGeom>
          <a:ln>
            <a:noFill/>
          </a:ln>
        </p:spPr>
      </p:pic>
      <p:pic>
        <p:nvPicPr>
          <p:cNvPr id="287" name="" descr=""/>
          <p:cNvPicPr/>
          <p:nvPr/>
        </p:nvPicPr>
        <p:blipFill>
          <a:blip r:embed="rId16"/>
          <a:stretch/>
        </p:blipFill>
        <p:spPr>
          <a:xfrm>
            <a:off x="8422200" y="2112480"/>
            <a:ext cx="1359360" cy="82584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17"/>
          <a:stretch/>
        </p:blipFill>
        <p:spPr>
          <a:xfrm>
            <a:off x="4114800" y="4937760"/>
            <a:ext cx="1359360" cy="825840"/>
          </a:xfrm>
          <a:prstGeom prst="rect">
            <a:avLst/>
          </a:prstGeom>
          <a:ln>
            <a:noFill/>
          </a:ln>
        </p:spPr>
      </p:pic>
      <p:pic>
        <p:nvPicPr>
          <p:cNvPr id="289" name="" descr=""/>
          <p:cNvPicPr/>
          <p:nvPr/>
        </p:nvPicPr>
        <p:blipFill>
          <a:blip r:embed="rId18"/>
          <a:stretch/>
        </p:blipFill>
        <p:spPr>
          <a:xfrm>
            <a:off x="6236280" y="4947120"/>
            <a:ext cx="1359360" cy="82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" dur="3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6" dur="3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40" dur="3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09480" y="274680"/>
            <a:ext cx="10969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Arial"/>
                <a:ea typeface="Arial"/>
              </a:rPr>
              <a:t>Lateral movement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09480" y="1600200"/>
            <a:ext cx="4234320" cy="47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Arial"/>
                <a:ea typeface="DejaVu Sans"/>
              </a:rPr>
              <a:t>Noisy</a:t>
            </a:r>
            <a:endParaRPr b="0" lang="en-US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Arial"/>
                <a:ea typeface="DejaVu Sans"/>
              </a:rPr>
              <a:t>Touch a lot of systems</a:t>
            </a:r>
            <a:endParaRPr b="0" lang="en-US" sz="28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404040"/>
                </a:solidFill>
                <a:latin typeface="Arial"/>
                <a:ea typeface="DejaVu Sans"/>
              </a:rPr>
              <a:t>No clear direction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5486400" y="1547280"/>
            <a:ext cx="6340680" cy="475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609480" y="274680"/>
            <a:ext cx="10969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Arial"/>
                <a:ea typeface="Arial"/>
              </a:rPr>
              <a:t>Graphing Theory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640080" y="1645920"/>
            <a:ext cx="10969920" cy="45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02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Verticies</a:t>
            </a:r>
            <a:endParaRPr b="0" lang="en-US" sz="32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Edges</a:t>
            </a:r>
            <a:endParaRPr b="0" lang="en-US" sz="32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40404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404040"/>
                </a:solidFill>
                <a:latin typeface="Arial"/>
                <a:ea typeface="Arial"/>
              </a:rPr>
              <a:t>Paths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7132320" y="2103120"/>
            <a:ext cx="1140120" cy="797400"/>
          </a:xfrm>
          <a:prstGeom prst="rect">
            <a:avLst/>
          </a:prstGeom>
          <a:ln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9997920" y="4572000"/>
            <a:ext cx="606600" cy="968760"/>
          </a:xfrm>
          <a:prstGeom prst="rect">
            <a:avLst/>
          </a:prstGeom>
          <a:ln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/>
        </p:blipFill>
        <p:spPr>
          <a:xfrm>
            <a:off x="4846320" y="4604760"/>
            <a:ext cx="644760" cy="787680"/>
          </a:xfrm>
          <a:prstGeom prst="rect">
            <a:avLst/>
          </a:prstGeom>
          <a:ln>
            <a:noFill/>
          </a:ln>
        </p:spPr>
      </p:pic>
      <p:sp>
        <p:nvSpPr>
          <p:cNvPr id="298" name="Line 3"/>
          <p:cNvSpPr/>
          <p:nvPr/>
        </p:nvSpPr>
        <p:spPr>
          <a:xfrm flipV="1">
            <a:off x="5760720" y="2903040"/>
            <a:ext cx="1463040" cy="194328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4"/>
          <p:cNvSpPr/>
          <p:nvPr/>
        </p:nvSpPr>
        <p:spPr>
          <a:xfrm>
            <a:off x="8412480" y="2903040"/>
            <a:ext cx="1463040" cy="1943280"/>
          </a:xfrm>
          <a:prstGeom prst="line">
            <a:avLst/>
          </a:prstGeom>
          <a:ln w="29160">
            <a:solidFill>
              <a:srgbClr val="000000"/>
            </a:solidFill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"/>
          <p:cNvSpPr/>
          <p:nvPr/>
        </p:nvSpPr>
        <p:spPr>
          <a:xfrm>
            <a:off x="4846320" y="5505840"/>
            <a:ext cx="7290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6"/>
          <p:cNvSpPr/>
          <p:nvPr/>
        </p:nvSpPr>
        <p:spPr>
          <a:xfrm>
            <a:off x="6766560" y="1683720"/>
            <a:ext cx="191772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Domain Admins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7"/>
          <p:cNvSpPr/>
          <p:nvPr/>
        </p:nvSpPr>
        <p:spPr>
          <a:xfrm>
            <a:off x="9326880" y="5489280"/>
            <a:ext cx="2252520" cy="59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Domain 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8"/>
          <p:cNvSpPr/>
          <p:nvPr/>
        </p:nvSpPr>
        <p:spPr>
          <a:xfrm rot="18507600">
            <a:off x="5648760" y="3477240"/>
            <a:ext cx="146052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Member 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9"/>
          <p:cNvSpPr/>
          <p:nvPr/>
        </p:nvSpPr>
        <p:spPr>
          <a:xfrm rot="3180000">
            <a:off x="8712720" y="3397680"/>
            <a:ext cx="11862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Admin 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10"/>
          <p:cNvSpPr/>
          <p:nvPr/>
        </p:nvSpPr>
        <p:spPr>
          <a:xfrm>
            <a:off x="5760720" y="5212080"/>
            <a:ext cx="3838320" cy="272160"/>
          </a:xfrm>
          <a:custGeom>
            <a:avLst/>
            <a:gdLst/>
            <a:ahLst/>
            <a:rect l="l" t="t" r="r" b="b"/>
            <a:pathLst>
              <a:path w="10669" h="763">
                <a:moveTo>
                  <a:pt x="0" y="0"/>
                </a:moveTo>
                <a:cubicBezTo>
                  <a:pt x="6604" y="762"/>
                  <a:pt x="10668" y="0"/>
                  <a:pt x="10668" y="0"/>
                </a:cubicBezTo>
              </a:path>
            </a:pathLst>
          </a:custGeom>
          <a:noFill/>
          <a:ln cap="rnd" w="29160">
            <a:solidFill>
              <a:srgbClr val="000000"/>
            </a:solidFill>
            <a:custDash>
              <a:ds d="200000" sp="100000"/>
            </a:custDash>
            <a:round/>
            <a:headEnd len="med" type="oval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1"/>
          <p:cNvSpPr/>
          <p:nvPr/>
        </p:nvSpPr>
        <p:spPr>
          <a:xfrm>
            <a:off x="7406640" y="5486400"/>
            <a:ext cx="91188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Path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09480" y="274680"/>
            <a:ext cx="10969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Arial"/>
                <a:ea typeface="Arial"/>
              </a:rPr>
              <a:t>Neo4j &amp;&amp; Linkurious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945360" y="2286000"/>
            <a:ext cx="10207800" cy="3721320"/>
          </a:xfrm>
          <a:prstGeom prst="rect">
            <a:avLst/>
          </a:prstGeom>
          <a:ln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193320" y="2011680"/>
            <a:ext cx="10959840" cy="3995640"/>
          </a:xfrm>
          <a:prstGeom prst="rect">
            <a:avLst/>
          </a:prstGeom>
          <a:ln>
            <a:noFill/>
          </a:ln>
        </p:spPr>
      </p:pic>
      <p:pic>
        <p:nvPicPr>
          <p:cNvPr id="310" name="" descr=""/>
          <p:cNvPicPr/>
          <p:nvPr/>
        </p:nvPicPr>
        <p:blipFill>
          <a:blip r:embed="rId3"/>
          <a:stretch/>
        </p:blipFill>
        <p:spPr>
          <a:xfrm>
            <a:off x="193320" y="2011680"/>
            <a:ext cx="11781000" cy="429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Demo time!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3195000" y="1644480"/>
            <a:ext cx="5855760" cy="438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09480" y="274680"/>
            <a:ext cx="109699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595959"/>
                </a:solidFill>
                <a:latin typeface="Arial"/>
                <a:ea typeface="Arial"/>
              </a:rPr>
              <a:t>Detect &amp; Prevent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1645920" y="2103120"/>
            <a:ext cx="3035160" cy="3895920"/>
          </a:xfrm>
          <a:prstGeom prst="rect">
            <a:avLst/>
          </a:prstGeom>
          <a:ln>
            <a:noFill/>
          </a:ln>
        </p:spPr>
      </p:pic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6231600" y="2192400"/>
            <a:ext cx="5351760" cy="3338280"/>
          </a:xfrm>
          <a:prstGeom prst="rect">
            <a:avLst/>
          </a:prstGeom>
          <a:ln>
            <a:noFill/>
          </a:ln>
        </p:spPr>
      </p:pic>
      <p:sp>
        <p:nvSpPr>
          <p:cNvPr id="316" name="CustomShape 2"/>
          <p:cNvSpPr/>
          <p:nvPr/>
        </p:nvSpPr>
        <p:spPr>
          <a:xfrm>
            <a:off x="6400800" y="1554480"/>
            <a:ext cx="48438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Everybody loves EventIDs!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1463040" y="1554480"/>
            <a:ext cx="3746520" cy="82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Microsoft Red Forest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2286000" y="274680"/>
            <a:ext cx="178200" cy="3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Application>LibreOffice/6.1.3.1$Linux_X86_64 LibreOffice_project/10$Build-1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2018-11-09T07:50:36Z</dcterms:modified>
  <cp:revision>61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2</vt:i4>
  </property>
  <property fmtid="{D5CDD505-2E9C-101B-9397-08002B2CF9AE}" pid="6" name="Notes">
    <vt:i4>13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13</vt:i4>
  </property>
</Properties>
</file>