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258" r:id="rId4"/>
    <p:sldId id="259" r:id="rId5"/>
    <p:sldId id="289" r:id="rId6"/>
    <p:sldId id="290" r:id="rId7"/>
    <p:sldId id="308" r:id="rId8"/>
    <p:sldId id="292" r:id="rId9"/>
    <p:sldId id="293" r:id="rId10"/>
    <p:sldId id="305" r:id="rId11"/>
    <p:sldId id="297" r:id="rId12"/>
    <p:sldId id="299" r:id="rId13"/>
    <p:sldId id="301" r:id="rId14"/>
    <p:sldId id="304" r:id="rId15"/>
    <p:sldId id="3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364F1-F956-4388-A9DA-7EAC57D03D66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A421B-ACC4-4C0E-8B84-08C543982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eedadebitcard?lang=e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A421B-ACC4-4C0E-8B84-08C5439820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51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a sample…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A210-7B06-42F8-BE82-0055E9F97237}" type="slidenum">
              <a:rPr lang="sv-SE" smtClean="0"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5445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A210-7B06-42F8-BE82-0055E9F97237}" type="slidenum">
              <a:rPr lang="sv-SE" smtClean="0"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874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latin typeface="Abel" panose="02000506030000020004" pitchFamily="2" charset="0"/>
              </a:rPr>
              <a:t>Emphasise</a:t>
            </a:r>
            <a:r>
              <a:rPr lang="en-US" sz="1200" kern="1200" dirty="0">
                <a:latin typeface="Abel" panose="02000506030000020004" pitchFamily="2" charset="0"/>
              </a:rPr>
              <a:t> this is a very brief INTRODUCTION to a topic that could be 3 days training!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latin typeface="Abel" panose="02000506030000020004" pitchFamily="2" charset="0"/>
              </a:rPr>
              <a:t>This is aimed to be an introduction of the basics, I would like to build this as a series of presentations to develop into more complex areas such as add-ons for different browsers.  But I think we all too often forget the basics.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Abel" panose="02000506030000020004" pitchFamily="2" charset="0"/>
              </a:rPr>
              <a:t>Emphasise</a:t>
            </a:r>
            <a:r>
              <a:rPr lang="en-US" dirty="0">
                <a:latin typeface="Abel" panose="02000506030000020004" pitchFamily="2" charset="0"/>
              </a:rPr>
              <a:t> that its no good protecting ourselves if we don’t help those around us protect themselves… our footprint may be minimal but our shadow created by others huge</a:t>
            </a:r>
            <a:r>
              <a:rPr lang="en-US" sz="1200" kern="1200" dirty="0">
                <a:latin typeface="Abel" panose="02000506030000020004" pitchFamily="2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A421B-ACC4-4C0E-8B84-08C5439820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7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https://twitter.com/needadebitcard?lang=en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A421B-ACC4-4C0E-8B84-08C5439820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3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Can you remember where you uploaded data in the past week?  Past month?  Past year?  Past 5 years?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A421B-ACC4-4C0E-8B84-08C5439820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Can you remember where you uploaded data in the past week?  Past month?  Past year?  Past 5 years?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A210-7B06-42F8-BE82-0055E9F97237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89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Quick </a:t>
            </a:r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A210-7B06-42F8-BE82-0055E9F97237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505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Quick </a:t>
            </a:r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A210-7B06-42F8-BE82-0055E9F97237}" type="slidenum">
              <a:rPr lang="sv-SE" smtClean="0"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267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Cant</a:t>
            </a:r>
            <a:r>
              <a:rPr lang="sv-SE" dirty="0"/>
              <a:t> demo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massively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to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.  </a:t>
            </a:r>
            <a:r>
              <a:rPr lang="sv-SE" dirty="0" err="1"/>
              <a:t>Useful</a:t>
            </a:r>
            <a:r>
              <a:rPr lang="sv-SE" dirty="0"/>
              <a:t> to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fogger</a:t>
            </a:r>
            <a:r>
              <a:rPr lang="sv-SE" dirty="0"/>
              <a:t> </a:t>
            </a:r>
            <a:r>
              <a:rPr lang="sv-SE" dirty="0" err="1"/>
              <a:t>too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A210-7B06-42F8-BE82-0055E9F97237}" type="slidenum">
              <a:rPr lang="sv-SE" smtClean="0"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99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a brief pre-prepared demo of Autopsy on </a:t>
            </a:r>
            <a:r>
              <a:rPr lang="en-GB" dirty="0" err="1"/>
              <a:t>thumbs.db</a:t>
            </a:r>
            <a:r>
              <a:rPr lang="en-GB" dirty="0"/>
              <a:t> and show secure wipe functionality</a:t>
            </a:r>
          </a:p>
          <a:p>
            <a:r>
              <a:rPr lang="en-GB" dirty="0"/>
              <a:t>Disposal and not wiping, or understanding the footprint left is a massive problem for people and their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A210-7B06-42F8-BE82-0055E9F97237}" type="slidenum">
              <a:rPr lang="sv-SE" smtClean="0"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646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xcryptor.com/e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euthkit.org/autops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bine.com/" TargetMode="External"/><Relationship Id="rId3" Type="http://schemas.openxmlformats.org/officeDocument/2006/relationships/hyperlink" Target="http://www.justdelete.me/" TargetMode="External"/><Relationship Id="rId7" Type="http://schemas.openxmlformats.org/officeDocument/2006/relationships/hyperlink" Target="https://ssd.eff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opticlick.eff.org/" TargetMode="External"/><Relationship Id="rId5" Type="http://schemas.openxmlformats.org/officeDocument/2006/relationships/hyperlink" Target="https://privacy.net/analyzer/" TargetMode="External"/><Relationship Id="rId10" Type="http://schemas.openxmlformats.org/officeDocument/2006/relationships/image" Target="../media/image18.gif"/><Relationship Id="rId4" Type="http://schemas.openxmlformats.org/officeDocument/2006/relationships/hyperlink" Target="http://www.accountkiller.com/" TargetMode="External"/><Relationship Id="rId9" Type="http://schemas.openxmlformats.org/officeDocument/2006/relationships/hyperlink" Target="https://www.ccleaner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ft.com/content/3278e6dc-67af-11e7-9a66-93fb352ba1fe&amp;psig=AOvVaw2k0ng01p30XnlqTfKigDqU&amp;ust=15584435808025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keepass.inf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edator-usb.com/predator/en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>
                <a:latin typeface="Rajdhani" panose="02000000000000000000" pitchFamily="2" charset="77"/>
                <a:cs typeface="Rajdhani" panose="02000000000000000000" pitchFamily="2" charset="77"/>
              </a:rPr>
              <a:t>Digital </a:t>
            </a:r>
            <a:r>
              <a:rPr lang="sv-SE" sz="3200" dirty="0" err="1">
                <a:latin typeface="Rajdhani" panose="02000000000000000000" pitchFamily="2" charset="77"/>
                <a:cs typeface="Rajdhani" panose="02000000000000000000" pitchFamily="2" charset="77"/>
              </a:rPr>
              <a:t>Privacy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>
              <a:latin typeface="Rajdhani" panose="02000000000000000000" pitchFamily="2" charset="77"/>
              <a:cs typeface="Rajdhan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01FF-95D3-44D0-8FB8-E9BAE5E1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Stopping USBs Autorunning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E6BD-CB0F-46DF-B8B1-4FC009ED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If this is a potential risk to you, edit the registry to prevent malware autorunning</a:t>
            </a:r>
          </a:p>
          <a:p>
            <a:r>
              <a:rPr lang="en-GB" sz="2800" dirty="0"/>
              <a:t>Use an Open Source tool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B15D6-CE67-4F7F-AB2B-02FF1EED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721020"/>
            <a:ext cx="3602407" cy="34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507C-1C72-496A-93FA-9C86E53A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Cloud </a:t>
            </a:r>
            <a:r>
              <a:rPr lang="sv-SE" dirty="0" err="1"/>
              <a:t>Storage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47F3-89BF-4B11-829C-261BC44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8623496" cy="3813573"/>
          </a:xfrm>
        </p:spPr>
        <p:txBody>
          <a:bodyPr/>
          <a:lstStyle/>
          <a:p>
            <a:r>
              <a:rPr lang="sv-SE" sz="2800" dirty="0" err="1"/>
              <a:t>Boxcryptor</a:t>
            </a:r>
            <a:r>
              <a:rPr lang="sv-SE" sz="2800" dirty="0"/>
              <a:t> </a:t>
            </a:r>
            <a:r>
              <a:rPr lang="sv-SE" sz="2800" dirty="0" err="1"/>
              <a:t>will</a:t>
            </a:r>
            <a:r>
              <a:rPr lang="sv-SE" sz="2800" dirty="0"/>
              <a:t> </a:t>
            </a:r>
            <a:r>
              <a:rPr lang="sv-SE" sz="2800" dirty="0" err="1"/>
              <a:t>encrypt</a:t>
            </a:r>
            <a:r>
              <a:rPr lang="sv-SE" sz="2800" dirty="0"/>
              <a:t> </a:t>
            </a:r>
            <a:r>
              <a:rPr lang="sv-SE" sz="2800" dirty="0" err="1"/>
              <a:t>your</a:t>
            </a:r>
            <a:r>
              <a:rPr lang="sv-SE" sz="2800" dirty="0"/>
              <a:t> data </a:t>
            </a:r>
            <a:r>
              <a:rPr lang="sv-SE" sz="2800" dirty="0" err="1"/>
              <a:t>before</a:t>
            </a:r>
            <a:r>
              <a:rPr lang="sv-SE" sz="2800" dirty="0"/>
              <a:t> </a:t>
            </a:r>
            <a:r>
              <a:rPr lang="sv-SE" sz="2800" dirty="0" err="1"/>
              <a:t>uploading</a:t>
            </a:r>
            <a:r>
              <a:rPr lang="sv-SE" sz="2800" dirty="0"/>
              <a:t> to the </a:t>
            </a:r>
            <a:r>
              <a:rPr lang="sv-SE" sz="2800" dirty="0" err="1"/>
              <a:t>cloud</a:t>
            </a:r>
            <a:r>
              <a:rPr lang="sv-SE" sz="2800" dirty="0"/>
              <a:t> </a:t>
            </a:r>
            <a:r>
              <a:rPr lang="sv-SE" sz="2800" dirty="0" err="1"/>
              <a:t>provider</a:t>
            </a:r>
            <a:endParaRPr lang="sv-SE" sz="2800" dirty="0"/>
          </a:p>
          <a:p>
            <a:r>
              <a:rPr lang="sv-SE" sz="2800" dirty="0"/>
              <a:t>Works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most</a:t>
            </a:r>
            <a:r>
              <a:rPr lang="sv-SE" sz="2800" dirty="0"/>
              <a:t> </a:t>
            </a:r>
            <a:r>
              <a:rPr lang="sv-SE" sz="2800" dirty="0" err="1"/>
              <a:t>cloud</a:t>
            </a:r>
            <a:r>
              <a:rPr lang="sv-SE" sz="2800" dirty="0"/>
              <a:t> </a:t>
            </a:r>
            <a:r>
              <a:rPr lang="sv-SE" sz="2800" dirty="0" err="1"/>
              <a:t>providers</a:t>
            </a:r>
            <a:endParaRPr lang="sv-SE" sz="2800" dirty="0"/>
          </a:p>
          <a:p>
            <a:r>
              <a:rPr lang="sv-SE" sz="2800" dirty="0" err="1"/>
              <a:t>Free</a:t>
            </a:r>
            <a:r>
              <a:rPr lang="sv-SE" sz="2800" dirty="0"/>
              <a:t> for </a:t>
            </a:r>
            <a:r>
              <a:rPr lang="sv-SE" sz="2800" dirty="0" err="1"/>
              <a:t>home</a:t>
            </a:r>
            <a:r>
              <a:rPr lang="sv-SE" sz="2800" dirty="0"/>
              <a:t> </a:t>
            </a:r>
            <a:r>
              <a:rPr lang="sv-SE" sz="2800" dirty="0" err="1"/>
              <a:t>users</a:t>
            </a:r>
            <a:r>
              <a:rPr lang="sv-SE" sz="2800" dirty="0"/>
              <a:t> </a:t>
            </a:r>
            <a:r>
              <a:rPr lang="sv-SE" sz="2800" dirty="0" err="1"/>
              <a:t>up</a:t>
            </a:r>
            <a:r>
              <a:rPr lang="sv-SE" sz="2800" dirty="0"/>
              <a:t> to 2 </a:t>
            </a:r>
            <a:r>
              <a:rPr lang="sv-SE" sz="2800" dirty="0" err="1"/>
              <a:t>devices</a:t>
            </a:r>
            <a:r>
              <a:rPr lang="sv-SE" sz="2800" dirty="0"/>
              <a:t>, $48 per </a:t>
            </a:r>
            <a:r>
              <a:rPr lang="sv-SE" sz="2800" dirty="0" err="1"/>
              <a:t>year</a:t>
            </a:r>
            <a:r>
              <a:rPr lang="sv-SE" sz="2800" dirty="0"/>
              <a:t> for </a:t>
            </a:r>
            <a:r>
              <a:rPr lang="sv-SE" sz="2800" dirty="0" err="1"/>
              <a:t>unlimited</a:t>
            </a:r>
            <a:r>
              <a:rPr lang="sv-SE" sz="2800" dirty="0"/>
              <a:t> </a:t>
            </a:r>
            <a:r>
              <a:rPr lang="sv-SE" sz="2800" dirty="0" err="1"/>
              <a:t>devices</a:t>
            </a:r>
            <a:endParaRPr lang="sv-SE" sz="2800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2D81B-D259-4187-A63B-A32EE96D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33" y="4267200"/>
            <a:ext cx="4373734" cy="1616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24380-A145-4EB0-BCC2-30D7C7359D3D}"/>
              </a:ext>
            </a:extLst>
          </p:cNvPr>
          <p:cNvSpPr txBox="1"/>
          <p:nvPr/>
        </p:nvSpPr>
        <p:spPr>
          <a:xfrm>
            <a:off x="914400" y="6019800"/>
            <a:ext cx="7069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>
                <a:hlinkClick r:id="rId4"/>
              </a:rPr>
              <a:t>https://www.boxcryptor.com/en/</a:t>
            </a:r>
            <a:r>
              <a:rPr lang="sv-S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67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70F-916D-4643-B978-53526DB9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Recovery of data &amp; Secure Wipes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6E17-C095-4BE7-87E4-3DCEBB34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Best option, back up, TEST and consider an encrypted cloud backup</a:t>
            </a:r>
          </a:p>
          <a:p>
            <a:r>
              <a:rPr lang="en-GB" sz="2800" dirty="0"/>
              <a:t>If backups fail, forensic tools are a recovery option</a:t>
            </a:r>
          </a:p>
          <a:p>
            <a:r>
              <a:rPr lang="en-GB" sz="2800" dirty="0"/>
              <a:t>Also provide secure wipe </a:t>
            </a:r>
          </a:p>
          <a:p>
            <a:r>
              <a:rPr lang="en-GB" sz="2800" dirty="0"/>
              <a:t>Will do a footprint scan of your pc </a:t>
            </a:r>
          </a:p>
          <a:p>
            <a:r>
              <a:rPr lang="en-GB" sz="2800" dirty="0"/>
              <a:t>Autopsy is a free windows based tool.  Sleuth Kit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4F766-B0D2-488C-A61E-843DB04C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766469"/>
            <a:ext cx="7093744" cy="1321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3A02D-CC86-462A-8AAF-4B4A8EFB36BA}"/>
              </a:ext>
            </a:extLst>
          </p:cNvPr>
          <p:cNvSpPr txBox="1"/>
          <p:nvPr/>
        </p:nvSpPr>
        <p:spPr>
          <a:xfrm>
            <a:off x="1219200" y="6336890"/>
            <a:ext cx="7069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>
                <a:hlinkClick r:id="rId4"/>
              </a:rPr>
              <a:t>https://www.sleuthkit.org/autopsy/</a:t>
            </a:r>
            <a:r>
              <a:rPr lang="sv-S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63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E778-6F47-4F69-8EF4-FDC2135A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REALLY Need to Give Your Real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0095-A74B-491F-980C-9A1C491C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72955"/>
            <a:ext cx="7886700" cy="3517018"/>
          </a:xfrm>
        </p:spPr>
        <p:txBody>
          <a:bodyPr/>
          <a:lstStyle/>
          <a:p>
            <a:r>
              <a:rPr lang="en-GB" sz="2800" dirty="0"/>
              <a:t>If the answer is no, don’t give it!</a:t>
            </a:r>
          </a:p>
          <a:p>
            <a:r>
              <a:rPr lang="en-GB" sz="2800" dirty="0"/>
              <a:t>Use a fake profile using FakeNameGenerator.com</a:t>
            </a:r>
          </a:p>
          <a:p>
            <a:r>
              <a:rPr lang="en-GB" sz="2800" dirty="0"/>
              <a:t>Consider a disposable mail account</a:t>
            </a:r>
          </a:p>
          <a:p>
            <a:pPr marL="139304" indent="-139304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E543D-0C06-49E7-A866-71C96F46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81400"/>
            <a:ext cx="3733800" cy="27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B69B-EC85-4113-9A06-55345F68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Privacy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67F3-62BD-4A8B-818B-D7329A41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61" y="1899897"/>
            <a:ext cx="7886700" cy="3263504"/>
          </a:xfrm>
        </p:spPr>
        <p:txBody>
          <a:bodyPr vert="horz" lIns="68580" tIns="34290" rIns="68580" bIns="34290" rtlCol="0" anchor="t">
            <a:normAutofit fontScale="70000" lnSpcReduction="20000"/>
          </a:bodyPr>
          <a:lstStyle/>
          <a:p>
            <a:r>
              <a:rPr lang="en-GB" dirty="0">
                <a:hlinkClick r:id="rId3"/>
              </a:rPr>
              <a:t>www.Justdelete.me</a:t>
            </a:r>
            <a:r>
              <a:rPr lang="en-GB" dirty="0"/>
              <a:t> </a:t>
            </a:r>
            <a:endParaRPr lang="en-GB"/>
          </a:p>
          <a:p>
            <a:r>
              <a:rPr lang="en-GB" dirty="0">
                <a:hlinkClick r:id="rId4"/>
              </a:rPr>
              <a:t>www.Accountkiller.com</a:t>
            </a:r>
            <a:endParaRPr lang="en-GB" dirty="0">
              <a:cs typeface="Calibri"/>
            </a:endParaRPr>
          </a:p>
          <a:p>
            <a:r>
              <a:rPr lang="en-GB" dirty="0">
                <a:hlinkClick r:id="rId5"/>
              </a:rPr>
              <a:t>https://privacy.net/analyzer/</a:t>
            </a:r>
            <a:endParaRPr lang="en-GB" dirty="0"/>
          </a:p>
          <a:p>
            <a:r>
              <a:rPr lang="en-GB" dirty="0">
                <a:hlinkClick r:id="rId6"/>
              </a:rPr>
              <a:t>Panoptic</a:t>
            </a:r>
            <a:r>
              <a:rPr lang="en-GB" dirty="0"/>
              <a:t>  </a:t>
            </a:r>
            <a:r>
              <a:rPr lang="en-GB" dirty="0">
                <a:latin typeface="Courier New"/>
                <a:cs typeface="Courier New"/>
              </a:rPr>
              <a:t> 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linkClick r:id="rId7"/>
              </a:rPr>
              <a:t>EFF SSD</a:t>
            </a:r>
            <a:r>
              <a:rPr lang="en-GB" dirty="0"/>
              <a:t> </a:t>
            </a:r>
            <a:r>
              <a:rPr lang="en-GB" dirty="0">
                <a:latin typeface="Courier New"/>
                <a:cs typeface="Courier New"/>
              </a:rPr>
              <a:t> 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linkClick r:id="rId8"/>
              </a:rPr>
              <a:t>Abine.com</a:t>
            </a:r>
            <a:r>
              <a:rPr lang="en-GB" dirty="0"/>
              <a:t> 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linkClick r:id="rId9"/>
              </a:rPr>
              <a:t>CC Cleaner</a:t>
            </a:r>
            <a:r>
              <a:rPr lang="en-GB" dirty="0"/>
              <a:t>  </a:t>
            </a:r>
            <a:r>
              <a:rPr lang="en-GB" dirty="0">
                <a:latin typeface="Courier New"/>
                <a:cs typeface="Courier New"/>
              </a:rPr>
              <a:t> 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Duck </a:t>
            </a:r>
            <a:r>
              <a:rPr lang="en-GB" dirty="0" err="1"/>
              <a:t>Duck</a:t>
            </a:r>
            <a:r>
              <a:rPr lang="en-GB" dirty="0"/>
              <a:t> Go</a:t>
            </a:r>
          </a:p>
          <a:p>
            <a:r>
              <a:rPr lang="en-GB" dirty="0"/>
              <a:t>Tor 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4C05F-15EA-4EEC-BC3A-E3405E706D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26" y="4591050"/>
            <a:ext cx="5461510" cy="16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ubrik 1">
            <a:extLst>
              <a:ext uri="{FF2B5EF4-FFF2-40B4-BE49-F238E27FC236}">
                <a16:creationId xmlns:a16="http://schemas.microsoft.com/office/drawing/2014/main" id="{47D247C5-23D5-FC43-BEA9-DC3B84BACD1A}"/>
              </a:ext>
            </a:extLst>
          </p:cNvPr>
          <p:cNvSpPr txBox="1">
            <a:spLocks/>
          </p:cNvSpPr>
          <p:nvPr/>
        </p:nvSpPr>
        <p:spPr>
          <a:xfrm>
            <a:off x="2464269" y="3215904"/>
            <a:ext cx="4665518" cy="96462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sv-SE" sz="3300" dirty="0">
              <a:latin typeface="Rajdhani" panose="02000000000000000000" pitchFamily="2" charset="77"/>
              <a:cs typeface="Rajdhani" panose="02000000000000000000" pitchFamily="2" charset="77"/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FD0AF1AF-E798-1F4A-BF93-74EB30145414}"/>
              </a:ext>
            </a:extLst>
          </p:cNvPr>
          <p:cNvSpPr/>
          <p:nvPr/>
        </p:nvSpPr>
        <p:spPr>
          <a:xfrm>
            <a:off x="432581" y="2086754"/>
            <a:ext cx="6045591" cy="322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sv-SE" sz="15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69EC2-5AC8-4117-9CCF-6F90EC4B5A5A}"/>
              </a:ext>
            </a:extLst>
          </p:cNvPr>
          <p:cNvSpPr txBox="1"/>
          <p:nvPr/>
        </p:nvSpPr>
        <p:spPr>
          <a:xfrm>
            <a:off x="1019770" y="3036585"/>
            <a:ext cx="75545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075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Security consultant with </a:t>
            </a:r>
            <a:r>
              <a:rPr lang="en-US" sz="2400" dirty="0" err="1"/>
              <a:t>Secify</a:t>
            </a:r>
            <a:endParaRPr lang="en-US" sz="2400" dirty="0"/>
          </a:p>
          <a:p>
            <a:r>
              <a:rPr lang="en-US" sz="2400" dirty="0"/>
              <a:t>Group Information Security manager with Husqvarna Group</a:t>
            </a:r>
          </a:p>
          <a:p>
            <a:r>
              <a:rPr lang="en-US" sz="2400" dirty="0"/>
              <a:t>Information Security advisor, system administrator &amp; IT trainer with British Diplomatic Service</a:t>
            </a:r>
          </a:p>
          <a:p>
            <a:r>
              <a:rPr lang="en-US" sz="2400" dirty="0"/>
              <a:t>Compliance auditor with HM Revenue &amp; Customs</a:t>
            </a:r>
          </a:p>
          <a:p>
            <a:r>
              <a:rPr lang="en-US" sz="2400" dirty="0"/>
              <a:t>Digital forensics examiner with National Crime Squad</a:t>
            </a:r>
          </a:p>
        </p:txBody>
      </p:sp>
      <p:pic>
        <p:nvPicPr>
          <p:cNvPr id="6" name="Bildobjekt 4">
            <a:extLst>
              <a:ext uri="{FF2B5EF4-FFF2-40B4-BE49-F238E27FC236}">
                <a16:creationId xmlns:a16="http://schemas.microsoft.com/office/drawing/2014/main" id="{30ECC672-A84D-F146-BB6D-A52364F8A8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486400"/>
            <a:ext cx="2438400" cy="5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Rajdhani" panose="02000000000000000000" pitchFamily="2" charset="0"/>
                <a:cs typeface="Rajdhani" panose="02000000000000000000" pitchFamily="2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GB" sz="2400" dirty="0"/>
              <a:t>To introduce privacy and some introductory steps &amp; tools people can take to protect themselves</a:t>
            </a:r>
          </a:p>
          <a:p>
            <a:pPr marL="285750" indent="-285750"/>
            <a:r>
              <a:rPr lang="en-GB" sz="2400" dirty="0"/>
              <a:t>To provide information that can be used help protect friends and family</a:t>
            </a:r>
          </a:p>
          <a:p>
            <a:endParaRPr lang="en-US" dirty="0"/>
          </a:p>
        </p:txBody>
      </p:sp>
      <p:pic>
        <p:nvPicPr>
          <p:cNvPr id="6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153FD38-3D61-4E24-A452-F390F737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534386"/>
            <a:ext cx="5029200" cy="15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7AF3-F953-44A3-BE5B-CA555C8A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</p:spPr>
        <p:txBody>
          <a:bodyPr/>
          <a:lstStyle/>
          <a:p>
            <a:r>
              <a:rPr lang="en-GB"/>
              <a:t>Privacy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6028-8A18-42E1-8618-C1A993C7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800" dirty="0"/>
              <a:t>What IS privacy?</a:t>
            </a:r>
          </a:p>
          <a:p>
            <a:pPr lvl="1"/>
            <a:r>
              <a:rPr lang="en-GB" sz="2400" dirty="0"/>
              <a:t>Subjective definition!</a:t>
            </a:r>
          </a:p>
          <a:p>
            <a:pPr lvl="1"/>
            <a:r>
              <a:rPr lang="en-GB" sz="2400" dirty="0"/>
              <a:t>Cultural &amp; geographical influences</a:t>
            </a:r>
          </a:p>
          <a:p>
            <a:pPr lvl="1"/>
            <a:r>
              <a:rPr lang="en-GB" sz="2400" dirty="0"/>
              <a:t>Risk based – real life vs online</a:t>
            </a:r>
          </a:p>
          <a:p>
            <a:pPr lvl="1"/>
            <a:r>
              <a:rPr lang="en-GB" sz="2400" dirty="0"/>
              <a:t>Personal choice about what we share….</a:t>
            </a:r>
          </a:p>
          <a:p>
            <a:pPr marL="717550" lvl="2" indent="0">
              <a:buNone/>
            </a:pPr>
            <a:r>
              <a:rPr lang="en-GB" dirty="0"/>
              <a:t> knowing what is too much! </a:t>
            </a:r>
          </a:p>
          <a:p>
            <a:endParaRPr lang="sv-SE" dirty="0"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A407F-86EF-48BE-BC34-6B87B202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28" y="4038600"/>
            <a:ext cx="2362200" cy="177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45F01-6D21-4CEE-85AA-4553F0D61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501443"/>
            <a:ext cx="1966055" cy="1779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9C7C7-8E02-4407-9B2D-20EB79546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000" y="4810005"/>
            <a:ext cx="2952485" cy="17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6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FECF3-1B7C-4E7B-A586-C6A52BF03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003179"/>
            <a:ext cx="1219200" cy="2122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10AB5-B0B7-46D6-9D4E-242F10BE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Footprints &amp; Shadows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AF69-4520-45FB-BEA2-1F3BAFE4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Footprint:  What traces YOU leave behind</a:t>
            </a:r>
          </a:p>
          <a:p>
            <a:pPr lvl="1"/>
            <a:r>
              <a:rPr lang="en-GB" sz="2400" dirty="0"/>
              <a:t>What you share</a:t>
            </a:r>
          </a:p>
          <a:p>
            <a:pPr lvl="1"/>
            <a:r>
              <a:rPr lang="en-GB" sz="2400" dirty="0"/>
              <a:t>What your browser shares</a:t>
            </a:r>
          </a:p>
          <a:p>
            <a:pPr lvl="1"/>
            <a:r>
              <a:rPr lang="en-GB" sz="2400" dirty="0"/>
              <a:t>What your device shares</a:t>
            </a:r>
          </a:p>
          <a:p>
            <a:r>
              <a:rPr lang="en-GB" sz="2800" dirty="0"/>
              <a:t>Shadow:  What traces OTHERS leave about you</a:t>
            </a:r>
          </a:p>
          <a:p>
            <a:pPr lvl="1"/>
            <a:r>
              <a:rPr lang="en-GB" sz="2400" dirty="0"/>
              <a:t>Friends &amp; family</a:t>
            </a:r>
          </a:p>
          <a:p>
            <a:pPr lvl="1"/>
            <a:r>
              <a:rPr lang="en-GB" sz="2400" dirty="0"/>
              <a:t>Organisations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4" descr="A group of people&#10;&#10;Description automatically generated">
            <a:extLst>
              <a:ext uri="{FF2B5EF4-FFF2-40B4-BE49-F238E27FC236}">
                <a16:creationId xmlns:a16="http://schemas.microsoft.com/office/drawing/2014/main" id="{CAD13F64-5C85-4D61-922F-A4EE9127E6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4460443"/>
            <a:ext cx="2438400" cy="15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4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FB50-873E-40A3-9697-880F7A21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Personal Data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1A4F-1DC2-4554-B252-30848546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GB" sz="2800" dirty="0"/>
              <a:t>WHERE it is?</a:t>
            </a:r>
          </a:p>
          <a:p>
            <a:r>
              <a:rPr lang="en-GB" sz="2800" dirty="0"/>
              <a:t>WHO has it?</a:t>
            </a:r>
          </a:p>
          <a:p>
            <a:r>
              <a:rPr lang="en-GB" sz="2800" dirty="0"/>
              <a:t>HOW public it is?</a:t>
            </a:r>
          </a:p>
          <a:p>
            <a:r>
              <a:rPr lang="en-GB" sz="2800" dirty="0"/>
              <a:t>HOW LONG will it exist?</a:t>
            </a:r>
          </a:p>
          <a:p>
            <a:r>
              <a:rPr lang="en-GB" sz="2800" dirty="0"/>
              <a:t>Impact of Big Data &amp; Open Source information?</a:t>
            </a:r>
          </a:p>
          <a:p>
            <a:r>
              <a:rPr lang="en-GB" sz="2800" dirty="0"/>
              <a:t>Dark web?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 descr="Bildresultat för personal data image">
            <a:hlinkClick r:id="rId3"/>
            <a:extLst>
              <a:ext uri="{FF2B5EF4-FFF2-40B4-BE49-F238E27FC236}">
                <a16:creationId xmlns:a16="http://schemas.microsoft.com/office/drawing/2014/main" id="{912A2210-884E-456A-BB5A-8433C8E7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657600" cy="20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365-3812-4063-BC97-FF40C1A5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D3F7-2206-4314-8A42-3EEEB2E3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750"/>
              </a:spcBef>
            </a:pPr>
            <a:r>
              <a:rPr lang="sv-SE" sz="2800" dirty="0" err="1">
                <a:solidFill>
                  <a:prstClr val="black"/>
                </a:solidFill>
              </a:rPr>
              <a:t>Passwords</a:t>
            </a:r>
            <a:endParaRPr lang="sv-SE" sz="28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/>
              <a:t>Password</a:t>
            </a:r>
            <a:r>
              <a:rPr lang="sv-SE" sz="2400" dirty="0"/>
              <a:t> managers</a:t>
            </a:r>
          </a:p>
          <a:p>
            <a:pPr lvl="1">
              <a:lnSpc>
                <a:spcPct val="90000"/>
              </a:lnSpc>
            </a:pPr>
            <a:r>
              <a:rPr lang="sv-SE" sz="2400" dirty="0" err="1"/>
              <a:t>Password</a:t>
            </a:r>
            <a:r>
              <a:rPr lang="sv-SE" sz="2400" dirty="0"/>
              <a:t> USBs</a:t>
            </a:r>
          </a:p>
          <a:p>
            <a:pPr marL="257175" indent="-257175">
              <a:lnSpc>
                <a:spcPct val="90000"/>
              </a:lnSpc>
              <a:spcBef>
                <a:spcPts val="750"/>
              </a:spcBef>
            </a:pPr>
            <a:r>
              <a:rPr lang="sv-SE" sz="2800" dirty="0" err="1">
                <a:solidFill>
                  <a:prstClr val="black"/>
                </a:solidFill>
              </a:rPr>
              <a:t>File</a:t>
            </a:r>
            <a:r>
              <a:rPr lang="sv-SE" sz="2800" dirty="0">
                <a:solidFill>
                  <a:prstClr val="black"/>
                </a:solidFill>
              </a:rPr>
              <a:t> </a:t>
            </a:r>
            <a:r>
              <a:rPr lang="sv-SE" sz="2800" dirty="0" err="1">
                <a:solidFill>
                  <a:prstClr val="black"/>
                </a:solidFill>
              </a:rPr>
              <a:t>storage</a:t>
            </a:r>
            <a:r>
              <a:rPr lang="sv-SE" sz="2800" dirty="0">
                <a:solidFill>
                  <a:prstClr val="black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sv-SE" sz="2400" dirty="0" err="1"/>
              <a:t>Where</a:t>
            </a:r>
            <a:r>
              <a:rPr lang="sv-SE" sz="2400" dirty="0"/>
              <a:t>?</a:t>
            </a:r>
          </a:p>
          <a:p>
            <a:pPr lvl="1">
              <a:lnSpc>
                <a:spcPct val="90000"/>
              </a:lnSpc>
            </a:pPr>
            <a:r>
              <a:rPr lang="sv-SE" sz="2400" dirty="0" err="1"/>
              <a:t>How</a:t>
            </a:r>
            <a:r>
              <a:rPr lang="sv-SE" sz="2400" dirty="0"/>
              <a:t>?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Risk </a:t>
            </a:r>
            <a:r>
              <a:rPr lang="sv-SE" sz="2400" dirty="0" err="1"/>
              <a:t>assess</a:t>
            </a:r>
            <a:endParaRPr lang="sv-SE" sz="2400" dirty="0"/>
          </a:p>
          <a:p>
            <a:pPr marL="257175" indent="-257175">
              <a:lnSpc>
                <a:spcPct val="90000"/>
              </a:lnSpc>
              <a:spcBef>
                <a:spcPts val="750"/>
              </a:spcBef>
            </a:pPr>
            <a:r>
              <a:rPr lang="sv-SE" sz="2800" dirty="0" err="1">
                <a:solidFill>
                  <a:prstClr val="black"/>
                </a:solidFill>
              </a:rPr>
              <a:t>Devices</a:t>
            </a:r>
            <a:r>
              <a:rPr lang="sv-SE" sz="2800" dirty="0">
                <a:solidFill>
                  <a:prstClr val="black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sv-SE" sz="2400" dirty="0" err="1"/>
              <a:t>Encrypt</a:t>
            </a:r>
            <a:r>
              <a:rPr lang="sv-SE" sz="2400" dirty="0"/>
              <a:t> mobile </a:t>
            </a:r>
            <a:r>
              <a:rPr lang="sv-SE" sz="2400" dirty="0" err="1"/>
              <a:t>devices</a:t>
            </a:r>
            <a:r>
              <a:rPr lang="sv-SE" sz="2400" dirty="0"/>
              <a:t> and </a:t>
            </a:r>
            <a:r>
              <a:rPr lang="sv-SE" sz="2400" dirty="0" err="1"/>
              <a:t>secure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pin/</a:t>
            </a:r>
            <a:r>
              <a:rPr lang="sv-SE" sz="2400" dirty="0" err="1"/>
              <a:t>password</a:t>
            </a:r>
            <a:endParaRPr lang="sv-SE" sz="2400" dirty="0"/>
          </a:p>
          <a:p>
            <a:pPr lvl="1">
              <a:lnSpc>
                <a:spcPct val="90000"/>
              </a:lnSpc>
            </a:pPr>
            <a:r>
              <a:rPr lang="sv-SE" sz="2400" dirty="0"/>
              <a:t>Block </a:t>
            </a:r>
            <a:r>
              <a:rPr lang="sv-SE" sz="2400" dirty="0" err="1"/>
              <a:t>autorun</a:t>
            </a:r>
            <a:r>
              <a:rPr lang="sv-SE" sz="2400" dirty="0"/>
              <a:t> for USB </a:t>
            </a:r>
            <a:r>
              <a:rPr lang="sv-SE" sz="2400" dirty="0" err="1"/>
              <a:t>devices</a:t>
            </a:r>
            <a:endParaRPr lang="sv-SE" sz="2400" dirty="0"/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78C70-4B7B-47C3-A360-AA6CF891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895600"/>
            <a:ext cx="3228975" cy="13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8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1548B0-01B9-431B-B2C6-A929C475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6" y="1981200"/>
            <a:ext cx="7559371" cy="3464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7EABB-74E6-4EDF-BBA0-F6230644DB9C}"/>
              </a:ext>
            </a:extLst>
          </p:cNvPr>
          <p:cNvSpPr txBox="1"/>
          <p:nvPr/>
        </p:nvSpPr>
        <p:spPr>
          <a:xfrm>
            <a:off x="1089150" y="5638800"/>
            <a:ext cx="7069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>
                <a:hlinkClick r:id="rId4"/>
              </a:rPr>
              <a:t>https://keepass.info/</a:t>
            </a:r>
            <a:r>
              <a:rPr lang="sv-S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62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7EF35-7507-4D22-9350-8E149CA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05" y="1905000"/>
            <a:ext cx="6829370" cy="351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3F6E9C-9BC7-4DB3-AF14-F53123C577B6}"/>
              </a:ext>
            </a:extLst>
          </p:cNvPr>
          <p:cNvSpPr txBox="1"/>
          <p:nvPr/>
        </p:nvSpPr>
        <p:spPr>
          <a:xfrm>
            <a:off x="1037492" y="6019800"/>
            <a:ext cx="7069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>
                <a:hlinkClick r:id="rId4"/>
              </a:rPr>
              <a:t>https://www.predator-usb.com/predator/en/index.php</a:t>
            </a:r>
            <a:r>
              <a:rPr lang="sv-S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14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(4:3)</PresentationFormat>
  <Paragraphs>98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Abel</vt:lpstr>
      <vt:lpstr>Arial</vt:lpstr>
      <vt:lpstr>Calibri</vt:lpstr>
      <vt:lpstr>Courier New</vt:lpstr>
      <vt:lpstr>Rajdhani</vt:lpstr>
      <vt:lpstr>Office Theme</vt:lpstr>
      <vt:lpstr>Digital Privacy</vt:lpstr>
      <vt:lpstr>About Me</vt:lpstr>
      <vt:lpstr>Objectives</vt:lpstr>
      <vt:lpstr>Privacy</vt:lpstr>
      <vt:lpstr>Digital Footprints &amp; Shadows</vt:lpstr>
      <vt:lpstr>Your Personal Data</vt:lpstr>
      <vt:lpstr>Basics </vt:lpstr>
      <vt:lpstr>PowerPoint Presentation</vt:lpstr>
      <vt:lpstr>PowerPoint Presentation</vt:lpstr>
      <vt:lpstr>Stopping USBs Autorunning Software</vt:lpstr>
      <vt:lpstr>Cloud Storage</vt:lpstr>
      <vt:lpstr>Recovery of data &amp; Secure Wipes</vt:lpstr>
      <vt:lpstr>Do You REALLY Need to Give Your Real Data?</vt:lpstr>
      <vt:lpstr>Some Useful Privacy Tools</vt:lpstr>
      <vt:lpstr>PowerPoint Presentation</vt:lpstr>
    </vt:vector>
  </TitlesOfParts>
  <Manager/>
  <Company>OWASP Foundation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</dc:title>
  <dc:subject/>
  <dc:creator>Lyn</dc:creator>
  <cp:keywords/>
  <dc:description/>
  <cp:lastModifiedBy>Woollard Lynda</cp:lastModifiedBy>
  <cp:revision>17</cp:revision>
  <dcterms:created xsi:type="dcterms:W3CDTF">2012-03-30T06:23:37Z</dcterms:created>
  <dcterms:modified xsi:type="dcterms:W3CDTF">2019-05-21T07:39:14Z</dcterms:modified>
  <cp:category/>
</cp:coreProperties>
</file>