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7" r:id="rId43"/>
    <p:sldId id="296" r:id="rId44"/>
  </p:sldIdLst>
  <p:sldSz cx="9144000" cy="6858000" type="screen4x3"/>
  <p:notesSz cx="6858000" cy="9144000"/>
  <p:embeddedFontLst>
    <p:embeddedFont>
      <p:font typeface="Open Sans"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0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7"/>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800" cy="458787"/>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5212"/>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23908566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8718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372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4113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772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9420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4502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170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98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3717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514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536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547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0947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91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Shape 27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9538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671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2631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6615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21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4203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284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690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762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9" name="Shape 329"/>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
        <p:nvSpPr>
          <p:cNvPr id="330" name="Shape 330"/>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30</a:t>
            </a:fld>
            <a:endParaRPr/>
          </a:p>
        </p:txBody>
      </p:sp>
    </p:spTree>
    <p:extLst>
      <p:ext uri="{BB962C8B-B14F-4D97-AF65-F5344CB8AC3E}">
        <p14:creationId xmlns:p14="http://schemas.microsoft.com/office/powerpoint/2010/main" val="1530071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7" name="Shape 337"/>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
        <p:nvSpPr>
          <p:cNvPr id="338" name="Shape 338"/>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31</a:t>
            </a:fld>
            <a:endParaRPr/>
          </a:p>
        </p:txBody>
      </p:sp>
    </p:spTree>
    <p:extLst>
      <p:ext uri="{BB962C8B-B14F-4D97-AF65-F5344CB8AC3E}">
        <p14:creationId xmlns:p14="http://schemas.microsoft.com/office/powerpoint/2010/main" val="1527394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4" name="Shape 344"/>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
        <p:nvSpPr>
          <p:cNvPr id="345" name="Shape 345"/>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32</a:t>
            </a:fld>
            <a:endParaRPr/>
          </a:p>
        </p:txBody>
      </p:sp>
    </p:spTree>
    <p:extLst>
      <p:ext uri="{BB962C8B-B14F-4D97-AF65-F5344CB8AC3E}">
        <p14:creationId xmlns:p14="http://schemas.microsoft.com/office/powerpoint/2010/main" val="977468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1" name="Shape 35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
        <p:nvSpPr>
          <p:cNvPr id="352" name="Shape 352"/>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33</a:t>
            </a:fld>
            <a:endParaRPr/>
          </a:p>
        </p:txBody>
      </p:sp>
    </p:spTree>
    <p:extLst>
      <p:ext uri="{BB962C8B-B14F-4D97-AF65-F5344CB8AC3E}">
        <p14:creationId xmlns:p14="http://schemas.microsoft.com/office/powerpoint/2010/main" val="2049438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8" name="Shape 358"/>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
        <p:nvSpPr>
          <p:cNvPr id="359" name="Shape 359"/>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34</a:t>
            </a:fld>
            <a:endParaRPr/>
          </a:p>
        </p:txBody>
      </p:sp>
    </p:spTree>
    <p:extLst>
      <p:ext uri="{BB962C8B-B14F-4D97-AF65-F5344CB8AC3E}">
        <p14:creationId xmlns:p14="http://schemas.microsoft.com/office/powerpoint/2010/main" val="7780155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871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6919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Shape 37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2772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Shape 38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4098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2291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2372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5545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7" name="Shape 407"/>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42</a:t>
            </a:fld>
            <a:endParaRPr sz="1400"/>
          </a:p>
        </p:txBody>
      </p:sp>
    </p:spTree>
    <p:extLst>
      <p:ext uri="{BB962C8B-B14F-4D97-AF65-F5344CB8AC3E}">
        <p14:creationId xmlns:p14="http://schemas.microsoft.com/office/powerpoint/2010/main" val="1711847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422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758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0402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6395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43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190500"/>
            <a:ext cx="8229600" cy="58261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lt1"/>
                </a:solidFill>
                <a:latin typeface="Arial"/>
                <a:ea typeface="Arial"/>
                <a:cs typeface="Arial"/>
                <a:sym typeface="Arial"/>
              </a:defRPr>
            </a:lvl9pPr>
          </a:lstStyle>
          <a:p>
            <a:endParaRPr/>
          </a:p>
        </p:txBody>
      </p:sp>
      <p:sp>
        <p:nvSpPr>
          <p:cNvPr id="18" name="Shape 18"/>
          <p:cNvSpPr txBox="1">
            <a:spLocks noGrp="1"/>
          </p:cNvSpPr>
          <p:nvPr>
            <p:ph type="body" idx="1"/>
          </p:nvPr>
        </p:nvSpPr>
        <p:spPr>
          <a:xfrm>
            <a:off x="457200" y="1174750"/>
            <a:ext cx="8229600" cy="49530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4689475" y="2130425"/>
            <a:ext cx="5937250"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lt1"/>
                </a:solidFill>
                <a:latin typeface="Arial"/>
                <a:ea typeface="Arial"/>
                <a:cs typeface="Arial"/>
                <a:sym typeface="Arial"/>
              </a:defRPr>
            </a:lvl9pPr>
          </a:lstStyle>
          <a:p>
            <a:endParaRPr/>
          </a:p>
        </p:txBody>
      </p:sp>
      <p:sp>
        <p:nvSpPr>
          <p:cNvPr id="75" name="Shape 75"/>
          <p:cNvSpPr txBox="1">
            <a:spLocks noGrp="1"/>
          </p:cNvSpPr>
          <p:nvPr>
            <p:ph type="body" idx="1"/>
          </p:nvPr>
        </p:nvSpPr>
        <p:spPr>
          <a:xfrm rot="5400000">
            <a:off x="498475" y="149225"/>
            <a:ext cx="5937250"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190500"/>
            <a:ext cx="8229600" cy="58261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body" idx="1"/>
          </p:nvPr>
        </p:nvSpPr>
        <p:spPr>
          <a:xfrm>
            <a:off x="457200" y="1174750"/>
            <a:ext cx="8229600" cy="49530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623888" y="1709738"/>
            <a:ext cx="7886700" cy="285273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6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94" name="Shape 94"/>
          <p:cNvSpPr txBox="1">
            <a:spLocks noGrp="1"/>
          </p:cNvSpPr>
          <p:nvPr>
            <p:ph type="body" idx="1"/>
          </p:nvPr>
        </p:nvSpPr>
        <p:spPr>
          <a:xfrm>
            <a:off x="623888" y="4589463"/>
            <a:ext cx="7886700" cy="1500187"/>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95" name="Shape 9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190500"/>
            <a:ext cx="8229600" cy="58261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body" idx="1"/>
          </p:nvPr>
        </p:nvSpPr>
        <p:spPr>
          <a:xfrm>
            <a:off x="457200" y="1174750"/>
            <a:ext cx="4038600" cy="49530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1" name="Shape 101"/>
          <p:cNvSpPr txBox="1">
            <a:spLocks noGrp="1"/>
          </p:cNvSpPr>
          <p:nvPr>
            <p:ph type="body" idx="2"/>
          </p:nvPr>
        </p:nvSpPr>
        <p:spPr>
          <a:xfrm>
            <a:off x="4648200" y="1174750"/>
            <a:ext cx="4038600" cy="49530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2" name="Shape 10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Shape 10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30238" y="365125"/>
            <a:ext cx="7886700" cy="1325563"/>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107" name="Shape 107"/>
          <p:cNvSpPr txBox="1">
            <a:spLocks noGrp="1"/>
          </p:cNvSpPr>
          <p:nvPr>
            <p:ph type="body" idx="1"/>
          </p:nvPr>
        </p:nvSpPr>
        <p:spPr>
          <a:xfrm>
            <a:off x="630238" y="1681163"/>
            <a:ext cx="3868737" cy="82391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08" name="Shape 108"/>
          <p:cNvSpPr txBox="1">
            <a:spLocks noGrp="1"/>
          </p:cNvSpPr>
          <p:nvPr>
            <p:ph type="body" idx="2"/>
          </p:nvPr>
        </p:nvSpPr>
        <p:spPr>
          <a:xfrm>
            <a:off x="630238" y="2505075"/>
            <a:ext cx="3868737" cy="3684588"/>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9" name="Shape 109"/>
          <p:cNvSpPr txBox="1">
            <a:spLocks noGrp="1"/>
          </p:cNvSpPr>
          <p:nvPr>
            <p:ph type="body" idx="3"/>
          </p:nvPr>
        </p:nvSpPr>
        <p:spPr>
          <a:xfrm>
            <a:off x="4629150" y="1681163"/>
            <a:ext cx="3887788" cy="82391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10" name="Shape 110"/>
          <p:cNvSpPr txBox="1">
            <a:spLocks noGrp="1"/>
          </p:cNvSpPr>
          <p:nvPr>
            <p:ph type="body" idx="4"/>
          </p:nvPr>
        </p:nvSpPr>
        <p:spPr>
          <a:xfrm>
            <a:off x="4629150" y="2505075"/>
            <a:ext cx="3887788" cy="3684588"/>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1" name="Shape 1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190500"/>
            <a:ext cx="8229600" cy="58261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7" name="Shape 11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8" name="Shape 11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9"/>
        <p:cNvGrpSpPr/>
        <p:nvPr/>
      </p:nvGrpSpPr>
      <p:grpSpPr>
        <a:xfrm>
          <a:off x="0" y="0"/>
          <a:ext cx="0" cy="0"/>
          <a:chOff x="0" y="0"/>
          <a:chExt cx="0" cy="0"/>
        </a:xfrm>
      </p:grpSpPr>
      <p:sp>
        <p:nvSpPr>
          <p:cNvPr id="120" name="Shape 12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30238" y="457200"/>
            <a:ext cx="2949575" cy="1600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3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125" name="Shape 125"/>
          <p:cNvSpPr txBox="1">
            <a:spLocks noGrp="1"/>
          </p:cNvSpPr>
          <p:nvPr>
            <p:ph type="body" idx="1"/>
          </p:nvPr>
        </p:nvSpPr>
        <p:spPr>
          <a:xfrm>
            <a:off x="3887788" y="987425"/>
            <a:ext cx="4629150" cy="4873625"/>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6" name="Shape 126"/>
          <p:cNvSpPr txBox="1">
            <a:spLocks noGrp="1"/>
          </p:cNvSpPr>
          <p:nvPr>
            <p:ph type="body" idx="2"/>
          </p:nvPr>
        </p:nvSpPr>
        <p:spPr>
          <a:xfrm>
            <a:off x="630238" y="2057400"/>
            <a:ext cx="2949575" cy="3811588"/>
          </a:xfrm>
          <a:prstGeom prst="rect">
            <a:avLst/>
          </a:prstGeom>
          <a:noFill/>
          <a:ln>
            <a:noFill/>
          </a:ln>
        </p:spPr>
        <p:txBody>
          <a:bodyPr spcFirstLastPara="1" wrap="square" lIns="91425" tIns="91425" rIns="91425" bIns="91425" anchor="t" anchorCtr="0"/>
          <a:lstStyle>
            <a:lvl1pPr marL="457200" marR="0" lvl="0"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127" name="Shape 12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630238" y="457200"/>
            <a:ext cx="2949575" cy="1600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3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132" name="Shape 132"/>
          <p:cNvSpPr>
            <a:spLocks noGrp="1"/>
          </p:cNvSpPr>
          <p:nvPr>
            <p:ph type="pic" idx="2"/>
          </p:nvPr>
        </p:nvSpPr>
        <p:spPr>
          <a:xfrm>
            <a:off x="3887788" y="987425"/>
            <a:ext cx="4629150" cy="4873625"/>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33" name="Shape 133"/>
          <p:cNvSpPr txBox="1">
            <a:spLocks noGrp="1"/>
          </p:cNvSpPr>
          <p:nvPr>
            <p:ph type="body" idx="1"/>
          </p:nvPr>
        </p:nvSpPr>
        <p:spPr>
          <a:xfrm>
            <a:off x="630238" y="2057400"/>
            <a:ext cx="2949575" cy="3811588"/>
          </a:xfrm>
          <a:prstGeom prst="rect">
            <a:avLst/>
          </a:prstGeom>
          <a:noFill/>
          <a:ln>
            <a:noFill/>
          </a:ln>
        </p:spPr>
        <p:txBody>
          <a:bodyPr spcFirstLastPara="1" wrap="square" lIns="91425" tIns="91425" rIns="91425" bIns="91425" anchor="t" anchorCtr="0"/>
          <a:lstStyle>
            <a:lvl1pPr marL="457200" marR="0" lvl="0"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134" name="Shape 13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190500"/>
            <a:ext cx="8229600" cy="58261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139" name="Shape 139"/>
          <p:cNvSpPr txBox="1">
            <a:spLocks noGrp="1"/>
          </p:cNvSpPr>
          <p:nvPr>
            <p:ph type="body" idx="1"/>
          </p:nvPr>
        </p:nvSpPr>
        <p:spPr>
          <a:xfrm rot="5400000">
            <a:off x="2095500" y="-463550"/>
            <a:ext cx="49530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0" name="Shape 14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1" name="Shape 14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2" name="Shape 1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190500"/>
            <a:ext cx="8229600" cy="58261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lt1"/>
                </a:solidFill>
                <a:latin typeface="Arial"/>
                <a:ea typeface="Arial"/>
                <a:cs typeface="Arial"/>
                <a:sym typeface="Arial"/>
              </a:defRPr>
            </a:lvl9pPr>
          </a:lstStyle>
          <a:p>
            <a:endParaRPr/>
          </a:p>
        </p:txBody>
      </p:sp>
      <p:sp>
        <p:nvSpPr>
          <p:cNvPr id="24" name="Shape 24"/>
          <p:cNvSpPr txBox="1">
            <a:spLocks noGrp="1"/>
          </p:cNvSpPr>
          <p:nvPr>
            <p:ph type="body" idx="1"/>
          </p:nvPr>
        </p:nvSpPr>
        <p:spPr>
          <a:xfrm>
            <a:off x="457200" y="1174750"/>
            <a:ext cx="4038600" cy="49530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body" idx="2"/>
          </p:nvPr>
        </p:nvSpPr>
        <p:spPr>
          <a:xfrm>
            <a:off x="4648200" y="1174750"/>
            <a:ext cx="4038600" cy="49530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rot="5400000">
            <a:off x="4689475" y="2130425"/>
            <a:ext cx="5937250"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145" name="Shape 145"/>
          <p:cNvSpPr txBox="1">
            <a:spLocks noGrp="1"/>
          </p:cNvSpPr>
          <p:nvPr>
            <p:ph type="body" idx="1"/>
          </p:nvPr>
        </p:nvSpPr>
        <p:spPr>
          <a:xfrm rot="5400000">
            <a:off x="498475" y="149225"/>
            <a:ext cx="5937250"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6" name="Shape 14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7" name="Shape 14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8" name="Shape 14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23888" y="1709738"/>
            <a:ext cx="7886700" cy="285273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6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lt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623888" y="4589463"/>
            <a:ext cx="7886700" cy="1500187"/>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630238" y="365125"/>
            <a:ext cx="7886700" cy="1325563"/>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lt1"/>
                </a:solidFill>
                <a:latin typeface="Arial"/>
                <a:ea typeface="Arial"/>
                <a:cs typeface="Arial"/>
                <a:sym typeface="Arial"/>
              </a:defRPr>
            </a:lvl9pPr>
          </a:lstStyle>
          <a:p>
            <a:endParaRPr/>
          </a:p>
        </p:txBody>
      </p:sp>
      <p:sp>
        <p:nvSpPr>
          <p:cNvPr id="37" name="Shape 37"/>
          <p:cNvSpPr txBox="1">
            <a:spLocks noGrp="1"/>
          </p:cNvSpPr>
          <p:nvPr>
            <p:ph type="body" idx="1"/>
          </p:nvPr>
        </p:nvSpPr>
        <p:spPr>
          <a:xfrm>
            <a:off x="630238" y="1681163"/>
            <a:ext cx="3868737" cy="82391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body" idx="2"/>
          </p:nvPr>
        </p:nvSpPr>
        <p:spPr>
          <a:xfrm>
            <a:off x="630238" y="2505075"/>
            <a:ext cx="3868737" cy="3684588"/>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body" idx="3"/>
          </p:nvPr>
        </p:nvSpPr>
        <p:spPr>
          <a:xfrm>
            <a:off x="4629150" y="1681163"/>
            <a:ext cx="3887788" cy="82391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body" idx="4"/>
          </p:nvPr>
        </p:nvSpPr>
        <p:spPr>
          <a:xfrm>
            <a:off x="4629150" y="2505075"/>
            <a:ext cx="3887788" cy="3684588"/>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190500"/>
            <a:ext cx="8229600" cy="58261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lt1"/>
                </a:solidFill>
                <a:latin typeface="Arial"/>
                <a:ea typeface="Arial"/>
                <a:cs typeface="Arial"/>
                <a:sym typeface="Arial"/>
              </a:defRPr>
            </a:lvl9pPr>
          </a:lstStyle>
          <a:p>
            <a:endParaRPr/>
          </a:p>
        </p:txBody>
      </p:sp>
      <p:sp>
        <p:nvSpPr>
          <p:cNvPr id="46" name="Shape 4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30238" y="457200"/>
            <a:ext cx="2949575" cy="1600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3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lt1"/>
                </a:solidFill>
                <a:latin typeface="Arial"/>
                <a:ea typeface="Arial"/>
                <a:cs typeface="Arial"/>
                <a:sym typeface="Arial"/>
              </a:defRPr>
            </a:lvl9pPr>
          </a:lstStyle>
          <a:p>
            <a:endParaRPr/>
          </a:p>
        </p:txBody>
      </p:sp>
      <p:sp>
        <p:nvSpPr>
          <p:cNvPr id="55" name="Shape 55"/>
          <p:cNvSpPr txBox="1">
            <a:spLocks noGrp="1"/>
          </p:cNvSpPr>
          <p:nvPr>
            <p:ph type="body" idx="1"/>
          </p:nvPr>
        </p:nvSpPr>
        <p:spPr>
          <a:xfrm>
            <a:off x="3887788" y="987425"/>
            <a:ext cx="4629150" cy="4873625"/>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body" idx="2"/>
          </p:nvPr>
        </p:nvSpPr>
        <p:spPr>
          <a:xfrm>
            <a:off x="630238" y="2057400"/>
            <a:ext cx="2949575" cy="3811588"/>
          </a:xfrm>
          <a:prstGeom prst="rect">
            <a:avLst/>
          </a:prstGeom>
          <a:noFill/>
          <a:ln>
            <a:noFill/>
          </a:ln>
        </p:spPr>
        <p:txBody>
          <a:bodyPr spcFirstLastPara="1" wrap="square" lIns="91425" tIns="91425" rIns="91425" bIns="91425" anchor="t" anchorCtr="0"/>
          <a:lstStyle>
            <a:lvl1pPr marL="457200" marR="0" lvl="0"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30238" y="457200"/>
            <a:ext cx="2949575" cy="1600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3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lt1"/>
                </a:solidFill>
                <a:latin typeface="Arial"/>
                <a:ea typeface="Arial"/>
                <a:cs typeface="Arial"/>
                <a:sym typeface="Arial"/>
              </a:defRPr>
            </a:lvl9pPr>
          </a:lstStyle>
          <a:p>
            <a:endParaRPr/>
          </a:p>
        </p:txBody>
      </p:sp>
      <p:sp>
        <p:nvSpPr>
          <p:cNvPr id="62" name="Shape 62"/>
          <p:cNvSpPr>
            <a:spLocks noGrp="1"/>
          </p:cNvSpPr>
          <p:nvPr>
            <p:ph type="pic" idx="2"/>
          </p:nvPr>
        </p:nvSpPr>
        <p:spPr>
          <a:xfrm>
            <a:off x="3887788" y="987425"/>
            <a:ext cx="4629150" cy="4873625"/>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body" idx="1"/>
          </p:nvPr>
        </p:nvSpPr>
        <p:spPr>
          <a:xfrm>
            <a:off x="630238" y="2057400"/>
            <a:ext cx="2949575" cy="3811588"/>
          </a:xfrm>
          <a:prstGeom prst="rect">
            <a:avLst/>
          </a:prstGeom>
          <a:noFill/>
          <a:ln>
            <a:noFill/>
          </a:ln>
        </p:spPr>
        <p:txBody>
          <a:bodyPr spcFirstLastPara="1" wrap="square" lIns="91425" tIns="91425" rIns="91425" bIns="91425" anchor="t" anchorCtr="0"/>
          <a:lstStyle>
            <a:lvl1pPr marL="457200" marR="0" lvl="0"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190500"/>
            <a:ext cx="8229600" cy="58261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lt1"/>
                </a:solidFill>
                <a:latin typeface="Arial"/>
                <a:ea typeface="Arial"/>
                <a:cs typeface="Arial"/>
                <a:sym typeface="Arial"/>
              </a:defRPr>
            </a:lvl9pPr>
          </a:lstStyle>
          <a:p>
            <a:endParaRPr/>
          </a:p>
        </p:txBody>
      </p:sp>
      <p:sp>
        <p:nvSpPr>
          <p:cNvPr id="69" name="Shape 69"/>
          <p:cNvSpPr txBox="1">
            <a:spLocks noGrp="1"/>
          </p:cNvSpPr>
          <p:nvPr>
            <p:ph type="body" idx="1"/>
          </p:nvPr>
        </p:nvSpPr>
        <p:spPr>
          <a:xfrm rot="5400000">
            <a:off x="2095500" y="-463550"/>
            <a:ext cx="49530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2.jp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2">
            <a:alphaModFix/>
          </a:blip>
          <a:srcRect/>
          <a:stretch/>
        </p:blipFill>
        <p:spPr>
          <a:xfrm>
            <a:off x="0" y="0"/>
            <a:ext cx="9148762" cy="6861175"/>
          </a:xfrm>
          <a:prstGeom prst="rect">
            <a:avLst/>
          </a:prstGeom>
          <a:noFill/>
          <a:ln>
            <a:noFill/>
          </a:ln>
        </p:spPr>
      </p:pic>
      <p:sp>
        <p:nvSpPr>
          <p:cNvPr id="11" name="Shape 11"/>
          <p:cNvSpPr txBox="1">
            <a:spLocks noGrp="1"/>
          </p:cNvSpPr>
          <p:nvPr>
            <p:ph type="title"/>
          </p:nvPr>
        </p:nvSpPr>
        <p:spPr>
          <a:xfrm>
            <a:off x="457200" y="190500"/>
            <a:ext cx="8229600" cy="58261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lt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174750"/>
            <a:ext cx="8229600" cy="49530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pic>
        <p:nvPicPr>
          <p:cNvPr id="80" name="Shape 80"/>
          <p:cNvPicPr preferRelativeResize="0"/>
          <p:nvPr/>
        </p:nvPicPr>
        <p:blipFill rotWithShape="1">
          <a:blip r:embed="rId12">
            <a:alphaModFix/>
          </a:blip>
          <a:srcRect/>
          <a:stretch/>
        </p:blipFill>
        <p:spPr>
          <a:xfrm>
            <a:off x="0" y="0"/>
            <a:ext cx="9144000" cy="6858000"/>
          </a:xfrm>
          <a:prstGeom prst="rect">
            <a:avLst/>
          </a:prstGeom>
          <a:noFill/>
          <a:ln>
            <a:noFill/>
          </a:ln>
        </p:spPr>
      </p:pic>
      <p:sp>
        <p:nvSpPr>
          <p:cNvPr id="81" name="Shape 81"/>
          <p:cNvSpPr txBox="1">
            <a:spLocks noGrp="1"/>
          </p:cNvSpPr>
          <p:nvPr>
            <p:ph type="title"/>
          </p:nvPr>
        </p:nvSpPr>
        <p:spPr>
          <a:xfrm>
            <a:off x="457200" y="190500"/>
            <a:ext cx="8229600" cy="58261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body" idx="1"/>
          </p:nvPr>
        </p:nvSpPr>
        <p:spPr>
          <a:xfrm>
            <a:off x="457200" y="1174750"/>
            <a:ext cx="8229600" cy="49530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iot-platfor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iot-platfor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aws.amazon.com/iot-device-management/" TargetMode="External"/><Relationship Id="rId5" Type="http://schemas.openxmlformats.org/officeDocument/2006/relationships/hyperlink" Target="https://aws.amazon.com/sns/" TargetMode="External"/><Relationship Id="rId4" Type="http://schemas.openxmlformats.org/officeDocument/2006/relationships/hyperlink" Target="https://aws.amazon.com/cloudwatch/"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iot-cor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aws.amazon.com/greengra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lambda/"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iot-platfor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aws.amazon.com/sns/" TargetMode="External"/><Relationship Id="rId5" Type="http://schemas.openxmlformats.org/officeDocument/2006/relationships/hyperlink" Target="https://aws.amazon.com/dynamodb/" TargetMode="External"/><Relationship Id="rId4" Type="http://schemas.openxmlformats.org/officeDocument/2006/relationships/hyperlink" Target="https://aws.amazon.com/lambda/"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6350"/>
            <a:ext cx="8229600" cy="58261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
            </a:r>
            <a:br>
              <a:rPr lang="en-US" sz="3600" b="0" i="0" u="none" strike="noStrike" cap="none">
                <a:solidFill>
                  <a:schemeClr val="lt1"/>
                </a:solidFill>
                <a:latin typeface="Arial"/>
                <a:ea typeface="Arial"/>
                <a:cs typeface="Arial"/>
                <a:sym typeface="Arial"/>
              </a:rPr>
            </a:br>
            <a:r>
              <a:rPr lang="en-US" sz="3600" b="0" i="0" u="none" strike="noStrike" cap="none">
                <a:solidFill>
                  <a:schemeClr val="lt1"/>
                </a:solidFill>
                <a:latin typeface="Arial"/>
                <a:ea typeface="Arial"/>
                <a:cs typeface="Arial"/>
                <a:sym typeface="Arial"/>
              </a:rPr>
              <a:t>Project Presentation</a:t>
            </a:r>
            <a:endParaRPr/>
          </a:p>
        </p:txBody>
      </p:sp>
      <p:sp>
        <p:nvSpPr>
          <p:cNvPr id="154" name="Shape 154"/>
          <p:cNvSpPr txBox="1">
            <a:spLocks noGrp="1"/>
          </p:cNvSpPr>
          <p:nvPr>
            <p:ph type="body" idx="1"/>
          </p:nvPr>
        </p:nvSpPr>
        <p:spPr>
          <a:xfrm>
            <a:off x="457200" y="2787650"/>
            <a:ext cx="8229600" cy="32575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0" i="0" u="sng" strike="noStrike" cap="none" dirty="0">
                <a:solidFill>
                  <a:schemeClr val="dk1"/>
                </a:solidFill>
                <a:sym typeface="Arial"/>
              </a:rPr>
              <a:t>Group </a:t>
            </a:r>
            <a:r>
              <a:rPr lang="en-US" sz="3200" b="0" i="0" u="sng" strike="noStrike" cap="none" dirty="0" smtClean="0">
                <a:solidFill>
                  <a:schemeClr val="dk1"/>
                </a:solidFill>
                <a:sym typeface="Arial"/>
              </a:rPr>
              <a:t>Members</a:t>
            </a:r>
            <a:endParaRPr u="sng" dirty="0"/>
          </a:p>
          <a:p>
            <a:pPr marL="0" marR="0" lvl="0" indent="0" algn="ctr" rtl="0">
              <a:lnSpc>
                <a:spcPct val="100000"/>
              </a:lnSpc>
              <a:spcBef>
                <a:spcPts val="4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a:p>
            <a:pPr marL="0" indent="0" algn="ctr">
              <a:spcBef>
                <a:spcPts val="400"/>
              </a:spcBef>
              <a:buSzPts val="2000"/>
              <a:buNone/>
            </a:pPr>
            <a:r>
              <a:rPr lang="en-US" sz="2000" dirty="0" smtClean="0"/>
              <a:t>Fahad </a:t>
            </a:r>
            <a:r>
              <a:rPr lang="en-US" sz="2000" dirty="0"/>
              <a:t>Hussain(CT-062</a:t>
            </a:r>
            <a:r>
              <a:rPr lang="en-US" sz="2000" dirty="0" smtClean="0"/>
              <a:t>)</a:t>
            </a:r>
            <a:endParaRPr lang="en-US" sz="2000" b="0" i="0" u="none" strike="noStrike" cap="none" dirty="0" smtClean="0">
              <a:solidFill>
                <a:schemeClr val="dk1"/>
              </a:solidFill>
              <a:latin typeface="Arial"/>
              <a:ea typeface="Arial"/>
              <a:cs typeface="Arial"/>
              <a:sym typeface="Arial"/>
            </a:endParaRPr>
          </a:p>
          <a:p>
            <a:pPr marL="0" marR="0" lvl="0" indent="0" algn="ctr" rtl="0">
              <a:lnSpc>
                <a:spcPct val="100000"/>
              </a:lnSpc>
              <a:spcBef>
                <a:spcPts val="400"/>
              </a:spcBef>
              <a:spcAft>
                <a:spcPts val="0"/>
              </a:spcAft>
              <a:buClr>
                <a:schemeClr val="dk1"/>
              </a:buClr>
              <a:buSzPts val="2000"/>
              <a:buFont typeface="Arial"/>
              <a:buNone/>
            </a:pPr>
            <a:r>
              <a:rPr lang="en-US" sz="2000" b="0" i="0" u="none" strike="noStrike" cap="none" dirty="0" smtClean="0">
                <a:solidFill>
                  <a:schemeClr val="dk1"/>
                </a:solidFill>
                <a:latin typeface="Arial"/>
                <a:ea typeface="Arial"/>
                <a:cs typeface="Arial"/>
                <a:sym typeface="Arial"/>
              </a:rPr>
              <a:t>S. Abu </a:t>
            </a:r>
            <a:r>
              <a:rPr lang="en-US" sz="2000" dirty="0" err="1"/>
              <a:t>O</a:t>
            </a:r>
            <a:r>
              <a:rPr lang="en-US" sz="2000" b="0" i="0" u="none" strike="noStrike" cap="none" dirty="0" err="1" smtClean="0">
                <a:solidFill>
                  <a:schemeClr val="dk1"/>
                </a:solidFill>
                <a:latin typeface="Arial"/>
                <a:ea typeface="Arial"/>
                <a:cs typeface="Arial"/>
                <a:sym typeface="Arial"/>
              </a:rPr>
              <a:t>wais</a:t>
            </a:r>
            <a:r>
              <a:rPr lang="en-US" sz="2000" b="0" i="0" u="none" strike="noStrike" cap="none" dirty="0" smtClean="0">
                <a:solidFill>
                  <a:schemeClr val="dk1"/>
                </a:solidFill>
                <a:latin typeface="Arial"/>
                <a:ea typeface="Arial"/>
                <a:cs typeface="Arial"/>
                <a:sym typeface="Arial"/>
              </a:rPr>
              <a:t> </a:t>
            </a:r>
            <a:r>
              <a:rPr lang="en-US" sz="2000" dirty="0"/>
              <a:t>B</a:t>
            </a:r>
            <a:r>
              <a:rPr lang="en-US" sz="2000" b="0" i="0" u="none" strike="noStrike" cap="none" dirty="0" smtClean="0">
                <a:solidFill>
                  <a:schemeClr val="dk1"/>
                </a:solidFill>
                <a:latin typeface="Arial"/>
                <a:ea typeface="Arial"/>
                <a:cs typeface="Arial"/>
                <a:sym typeface="Arial"/>
              </a:rPr>
              <a:t>in </a:t>
            </a:r>
            <a:r>
              <a:rPr lang="en-US" sz="2000" b="0" i="0" u="none" strike="noStrike" cap="none" dirty="0">
                <a:solidFill>
                  <a:schemeClr val="dk1"/>
                </a:solidFill>
                <a:latin typeface="Arial"/>
                <a:ea typeface="Arial"/>
                <a:cs typeface="Arial"/>
                <a:sym typeface="Arial"/>
              </a:rPr>
              <a:t>Nasar (CT-049)</a:t>
            </a:r>
            <a:endParaRPr dirty="0"/>
          </a:p>
          <a:p>
            <a:pPr marL="0" marR="0" lvl="0" indent="0" algn="ctr" rtl="0">
              <a:lnSpc>
                <a:spcPct val="100000"/>
              </a:lnSpc>
              <a:spcBef>
                <a:spcPts val="400"/>
              </a:spcBef>
              <a:spcAft>
                <a:spcPts val="0"/>
              </a:spcAft>
              <a:buClr>
                <a:schemeClr val="dk1"/>
              </a:buClr>
              <a:buSzPts val="2000"/>
              <a:buFont typeface="Arial"/>
              <a:buNone/>
            </a:pPr>
            <a:r>
              <a:rPr lang="en-US" sz="2000" b="0" i="0" u="none" strike="noStrike" cap="none" dirty="0" err="1">
                <a:solidFill>
                  <a:schemeClr val="dk1"/>
                </a:solidFill>
                <a:latin typeface="Arial"/>
                <a:ea typeface="Arial"/>
                <a:cs typeface="Arial"/>
                <a:sym typeface="Arial"/>
              </a:rPr>
              <a:t>Beenish</a:t>
            </a:r>
            <a:r>
              <a:rPr lang="en-US" sz="2000" b="0" i="0" u="none" strike="noStrike" cap="none" dirty="0">
                <a:solidFill>
                  <a:schemeClr val="dk1"/>
                </a:solidFill>
                <a:latin typeface="Arial"/>
                <a:ea typeface="Arial"/>
                <a:cs typeface="Arial"/>
                <a:sym typeface="Arial"/>
              </a:rPr>
              <a:t> Anwar(CT-048)</a:t>
            </a:r>
            <a:endParaRPr dirty="0"/>
          </a:p>
          <a:p>
            <a:pPr marL="0" marR="0" lvl="0" indent="0" algn="ctr" rtl="0">
              <a:lnSpc>
                <a:spcPct val="100000"/>
              </a:lnSpc>
              <a:spcBef>
                <a:spcPts val="400"/>
              </a:spcBef>
              <a:spcAft>
                <a:spcPts val="0"/>
              </a:spcAft>
              <a:buClr>
                <a:schemeClr val="dk1"/>
              </a:buClr>
              <a:buSzPts val="2000"/>
              <a:buFont typeface="Arial"/>
              <a:buNone/>
            </a:pPr>
            <a:r>
              <a:rPr lang="en-US" sz="2000" b="0" i="0" u="none" strike="noStrike" cap="none" dirty="0" err="1" smtClean="0">
                <a:solidFill>
                  <a:schemeClr val="dk1"/>
                </a:solidFill>
                <a:latin typeface="Arial"/>
                <a:ea typeface="Arial"/>
                <a:cs typeface="Arial"/>
                <a:sym typeface="Arial"/>
              </a:rPr>
              <a:t>Shahzaib</a:t>
            </a:r>
            <a:r>
              <a:rPr lang="en-US" sz="2000" b="0" i="0" u="none" strike="noStrike" cap="none" dirty="0" smtClean="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Ahmed(CT-056)</a:t>
            </a:r>
            <a:endParaRPr dirty="0"/>
          </a:p>
          <a:p>
            <a:pPr marL="0" marR="0" lvl="0" indent="0" algn="ctr" rtl="0">
              <a:lnSpc>
                <a:spcPct val="100000"/>
              </a:lnSpc>
              <a:spcBef>
                <a:spcPts val="400"/>
              </a:spcBef>
              <a:spcAft>
                <a:spcPts val="0"/>
              </a:spcAft>
              <a:buClr>
                <a:schemeClr val="dk1"/>
              </a:buClr>
              <a:buSzPts val="2000"/>
              <a:buFont typeface="Arial"/>
              <a:buNone/>
            </a:pPr>
            <a:r>
              <a:rPr lang="en-US" sz="2000" b="0" i="0" u="none" strike="noStrike" cap="none" dirty="0" err="1">
                <a:solidFill>
                  <a:schemeClr val="dk1"/>
                </a:solidFill>
                <a:latin typeface="Arial"/>
                <a:ea typeface="Arial"/>
                <a:cs typeface="Arial"/>
                <a:sym typeface="Arial"/>
              </a:rPr>
              <a:t>Taukeer</a:t>
            </a:r>
            <a:r>
              <a:rPr lang="en-US" sz="2000" b="0" i="0" u="none" strike="noStrike" cap="none" dirty="0">
                <a:solidFill>
                  <a:schemeClr val="dk1"/>
                </a:solidFill>
                <a:latin typeface="Arial"/>
                <a:ea typeface="Arial"/>
                <a:cs typeface="Arial"/>
                <a:sym typeface="Arial"/>
              </a:rPr>
              <a:t> Jalal(CT-03</a:t>
            </a:r>
            <a:r>
              <a:rPr lang="en-US" sz="2000" dirty="0"/>
              <a:t>7</a:t>
            </a:r>
            <a:r>
              <a:rPr lang="en-US" sz="2000" b="0" i="0" u="none" strike="noStrike" cap="none" dirty="0">
                <a:solidFill>
                  <a:schemeClr val="dk1"/>
                </a:solidFill>
                <a:latin typeface="Arial"/>
                <a:ea typeface="Arial"/>
                <a:cs typeface="Arial"/>
                <a:sym typeface="Arial"/>
              </a:rPr>
              <a:t>)</a:t>
            </a:r>
            <a:endParaRPr dirty="0"/>
          </a:p>
          <a:p>
            <a:pPr marL="0" marR="0" lvl="0" indent="0" algn="ctr" rtl="0">
              <a:lnSpc>
                <a:spcPct val="100000"/>
              </a:lnSpc>
              <a:spcBef>
                <a:spcPts val="40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Osama Muslim (CT-059)</a:t>
            </a:r>
            <a:endParaRPr dirty="0"/>
          </a:p>
          <a:p>
            <a:pPr marL="0" marR="0" lvl="0" indent="0" algn="l" rtl="0">
              <a:lnSpc>
                <a:spcPct val="100000"/>
              </a:lnSpc>
              <a:spcBef>
                <a:spcPts val="0"/>
              </a:spcBef>
              <a:spcAft>
                <a:spcPts val="0"/>
              </a:spcAft>
              <a:buNone/>
            </a:pPr>
            <a:endParaRPr sz="2000" b="0" i="0" u="none" strike="noStrike" cap="none" dirty="0">
              <a:solidFill>
                <a:schemeClr val="dk1"/>
              </a:solidFill>
              <a:latin typeface="Arial"/>
              <a:ea typeface="Arial"/>
              <a:cs typeface="Arial"/>
              <a:sym typeface="Arial"/>
            </a:endParaRPr>
          </a:p>
        </p:txBody>
      </p:sp>
      <p:sp>
        <p:nvSpPr>
          <p:cNvPr id="2" name="TextBox 1"/>
          <p:cNvSpPr txBox="1"/>
          <p:nvPr/>
        </p:nvSpPr>
        <p:spPr>
          <a:xfrm>
            <a:off x="1219200" y="1744444"/>
            <a:ext cx="6337300" cy="646331"/>
          </a:xfrm>
          <a:prstGeom prst="rect">
            <a:avLst/>
          </a:prstGeom>
          <a:noFill/>
        </p:spPr>
        <p:txBody>
          <a:bodyPr wrap="square" rtlCol="0">
            <a:spAutoFit/>
          </a:bodyPr>
          <a:lstStyle/>
          <a:p>
            <a:pPr algn="ctr"/>
            <a:r>
              <a:rPr lang="en-US" sz="2000" b="1" dirty="0"/>
              <a:t>TEMPERATURE AND LIGHT INTENSITY SENSOR </a:t>
            </a:r>
            <a:endParaRPr lang="en-US" sz="2000" b="1" dirty="0" smtClean="0"/>
          </a:p>
          <a:p>
            <a:pPr algn="ctr"/>
            <a:r>
              <a:rPr lang="en-US" sz="1600" u="sng" dirty="0" smtClean="0"/>
              <a:t>Based </a:t>
            </a:r>
            <a:r>
              <a:rPr lang="en-US" sz="1600" u="sng" dirty="0"/>
              <a:t>on </a:t>
            </a:r>
            <a:r>
              <a:rPr lang="en-US" sz="1600" u="sng" dirty="0" err="1"/>
              <a:t>IoT</a:t>
            </a:r>
            <a:endParaRPr lang="en-US" sz="1600" u="sng" dirty="0"/>
          </a:p>
        </p:txBody>
      </p:sp>
      <p:sp>
        <p:nvSpPr>
          <p:cNvPr id="5" name="TextBox 4"/>
          <p:cNvSpPr txBox="1"/>
          <p:nvPr/>
        </p:nvSpPr>
        <p:spPr>
          <a:xfrm>
            <a:off x="939800" y="6192619"/>
            <a:ext cx="7264400" cy="646331"/>
          </a:xfrm>
          <a:prstGeom prst="rect">
            <a:avLst/>
          </a:prstGeom>
          <a:noFill/>
        </p:spPr>
        <p:txBody>
          <a:bodyPr wrap="square" rtlCol="0">
            <a:spAutoFit/>
          </a:bodyPr>
          <a:lstStyle/>
          <a:p>
            <a:pPr algn="ctr"/>
            <a:r>
              <a:rPr lang="en-US" sz="2000" b="1" dirty="0" smtClean="0"/>
              <a:t>NED UNIVERSITY OF ENGINEERING AND TECHNOLOGY</a:t>
            </a:r>
          </a:p>
          <a:p>
            <a:pPr algn="ctr"/>
            <a:r>
              <a:rPr lang="en-US" sz="1600" u="sng" dirty="0" smtClean="0"/>
              <a:t>Computer Science Department </a:t>
            </a:r>
            <a:r>
              <a:rPr lang="en-US" sz="1600" b="1" u="sng" dirty="0" smtClean="0"/>
              <a:t>MS( CSIT)</a:t>
            </a:r>
            <a:endParaRPr lang="en-US" sz="1600"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AWS IoT Device Defender</a:t>
            </a:r>
            <a:endParaRPr/>
          </a:p>
        </p:txBody>
      </p:sp>
      <p:sp>
        <p:nvSpPr>
          <p:cNvPr id="207" name="Shape 207"/>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AWS IoT Device Defender is a fully managed service that helps you secure your fleet of IoT devices. AWS IoT Device Defender continuously audits the security policies associated with your devices to make sure that they aren’t deviating from security best practices. A security policy is a set of technical controls that devices follow to help keep information secure when communicating with other devices and the cloud. AWS IoT Device Defender makes it easy to maintain and enforce security policies, such as ensuring device identity, authenticating and authorizing devices, and encrypting device data. AWS IoT Device Defender continuously audits the security policies on your devices against a set of predefined security best practices. AWS IoT Device Defender sends an alert if there are any gaps in your policies that might create a security risk, such as identity certificates being shared across multiple devices or a device with a revoked identity certificate trying to connect to </a:t>
            </a:r>
            <a:r>
              <a:rPr lang="en-US" sz="1700" b="0" i="0" u="sng" strike="noStrike" cap="none">
                <a:solidFill>
                  <a:schemeClr val="hlink"/>
                </a:solidFill>
                <a:latin typeface="Arial"/>
                <a:ea typeface="Arial"/>
                <a:cs typeface="Arial"/>
                <a:sym typeface="Arial"/>
                <a:hlinkClick r:id="rId3"/>
              </a:rPr>
              <a:t>AWS IoT Core</a:t>
            </a:r>
            <a:r>
              <a:rPr lang="en-US" sz="1700" b="0" i="0" u="none" strike="noStrike" cap="none">
                <a:solidFill>
                  <a:schemeClr val="dk1"/>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AWS IoT Device Defender also lets you monitor devices for behavior that deviates from what you have defined as appropriate behavior for each device. Then, if something doesn’t look right, AWS IoT Device Defender sends out an alert so you can take action to remediate the issue.  For example, traffic spikes in outbound traffic might indicate that a device is participating in a DDoS attack.</a:t>
            </a:r>
            <a:endParaRPr/>
          </a:p>
          <a:p>
            <a:pPr marL="342900" marR="0" lvl="0" indent="-342900" algn="l"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AWS IoT Device Defender can send alerts to the </a:t>
            </a:r>
            <a:r>
              <a:rPr lang="en-US" sz="2200" b="0" i="0" u="sng" strike="noStrike" cap="none">
                <a:solidFill>
                  <a:schemeClr val="hlink"/>
                </a:solidFill>
                <a:latin typeface="Arial"/>
                <a:ea typeface="Arial"/>
                <a:cs typeface="Arial"/>
                <a:sym typeface="Arial"/>
                <a:hlinkClick r:id="rId3"/>
              </a:rPr>
              <a:t>AWS IoT Console</a:t>
            </a:r>
            <a:r>
              <a:rPr lang="en-US" sz="2200" b="0" i="0" u="none" strike="noStrike" cap="none">
                <a:solidFill>
                  <a:schemeClr val="dk1"/>
                </a:solidFill>
                <a:latin typeface="Arial"/>
                <a:ea typeface="Arial"/>
                <a:cs typeface="Arial"/>
                <a:sym typeface="Arial"/>
              </a:rPr>
              <a:t>, </a:t>
            </a:r>
            <a:r>
              <a:rPr lang="en-US" sz="2200" b="0" i="0" u="sng" strike="noStrike" cap="none">
                <a:solidFill>
                  <a:schemeClr val="hlink"/>
                </a:solidFill>
                <a:latin typeface="Arial"/>
                <a:ea typeface="Arial"/>
                <a:cs typeface="Arial"/>
                <a:sym typeface="Arial"/>
                <a:hlinkClick r:id="rId4"/>
              </a:rPr>
              <a:t>Amazon CloudWatch</a:t>
            </a:r>
            <a:r>
              <a:rPr lang="en-US" sz="2200" b="0" i="0" u="none" strike="noStrike" cap="none">
                <a:solidFill>
                  <a:schemeClr val="dk1"/>
                </a:solidFill>
                <a:latin typeface="Arial"/>
                <a:ea typeface="Arial"/>
                <a:cs typeface="Arial"/>
                <a:sym typeface="Arial"/>
              </a:rPr>
              <a:t>, and </a:t>
            </a:r>
            <a:r>
              <a:rPr lang="en-US" sz="2200" b="0" i="0" u="sng" strike="noStrike" cap="none">
                <a:solidFill>
                  <a:schemeClr val="hlink"/>
                </a:solidFill>
                <a:latin typeface="Arial"/>
                <a:ea typeface="Arial"/>
                <a:cs typeface="Arial"/>
                <a:sym typeface="Arial"/>
                <a:hlinkClick r:id="rId5"/>
              </a:rPr>
              <a:t>Amazon SNS</a:t>
            </a:r>
            <a:r>
              <a:rPr lang="en-US" sz="2200" b="0" i="0" u="none" strike="noStrike" cap="none">
                <a:solidFill>
                  <a:schemeClr val="dk1"/>
                </a:solidFill>
                <a:latin typeface="Arial"/>
                <a:ea typeface="Arial"/>
                <a:cs typeface="Arial"/>
                <a:sym typeface="Arial"/>
              </a:rPr>
              <a:t>. If you determine that you need to take an action based on an alert, you can use the </a:t>
            </a:r>
            <a:r>
              <a:rPr lang="en-US" sz="2200" b="0" i="0" u="sng" strike="noStrike" cap="none">
                <a:solidFill>
                  <a:schemeClr val="hlink"/>
                </a:solidFill>
                <a:latin typeface="Arial"/>
                <a:ea typeface="Arial"/>
                <a:cs typeface="Arial"/>
                <a:sym typeface="Arial"/>
                <a:hlinkClick r:id="rId6"/>
              </a:rPr>
              <a:t>AWS IoT Device Management</a:t>
            </a:r>
            <a:r>
              <a:rPr lang="en-US" sz="2200" b="0" i="0" u="none" strike="noStrike" cap="none">
                <a:solidFill>
                  <a:schemeClr val="dk1"/>
                </a:solidFill>
                <a:latin typeface="Arial"/>
                <a:ea typeface="Arial"/>
                <a:cs typeface="Arial"/>
                <a:sym typeface="Arial"/>
              </a:rPr>
              <a:t> service to take mitigating actions such as pushing security fixes.</a:t>
            </a:r>
            <a:endParaRPr/>
          </a:p>
          <a:p>
            <a:pPr marL="0" marR="0" lvl="0" indent="0" algn="l" rtl="0">
              <a:lnSpc>
                <a:spcPct val="100000"/>
              </a:lnSpc>
              <a:spcBef>
                <a:spcPts val="0"/>
              </a:spcBef>
              <a:spcAft>
                <a:spcPts val="0"/>
              </a:spcAft>
              <a:buNone/>
            </a:pPr>
            <a:endParaRPr sz="22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42862"/>
            <a:ext cx="8229600" cy="10175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i="0" u="none" strike="noStrike" cap="none">
                <a:solidFill>
                  <a:srgbClr val="FFFFFF"/>
                </a:solidFill>
                <a:latin typeface="Open Sans"/>
                <a:ea typeface="Open Sans"/>
                <a:cs typeface="Open Sans"/>
                <a:sym typeface="Open Sans"/>
              </a:rPr>
              <a:t>How AWS IoT Works</a:t>
            </a:r>
            <a:br>
              <a:rPr lang="en-US" sz="3000" b="1" i="0" u="none" strike="noStrike" cap="none">
                <a:solidFill>
                  <a:srgbClr val="FFFFFF"/>
                </a:solidFill>
                <a:latin typeface="Open Sans"/>
                <a:ea typeface="Open Sans"/>
                <a:cs typeface="Open Sans"/>
                <a:sym typeface="Open Sans"/>
              </a:rPr>
            </a:br>
            <a:endParaRPr sz="3000" b="1" i="0" u="none" strike="noStrike" cap="none">
              <a:solidFill>
                <a:srgbClr val="FFFFFF"/>
              </a:solidFill>
              <a:latin typeface="Open Sans"/>
              <a:ea typeface="Open Sans"/>
              <a:cs typeface="Open Sans"/>
              <a:sym typeface="Open Sans"/>
            </a:endParaRPr>
          </a:p>
        </p:txBody>
      </p:sp>
      <p:sp>
        <p:nvSpPr>
          <p:cNvPr id="218" name="Shape 218"/>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AWS IoT enables Internet-connected devices to connect to the AWS Cloud and lets applications in the cloud interact with Internet-connected devices. Common IoT applications either collect and process telemetry from devices or enable users to control a device remotely.</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AWS IoT provides secure, bi-directional communication between Internet-connected devices such as sensors, actuators, embedded micro-controllers, or smart appliances and the AWS Cloud. This enables you to collect telemetry data from multiple devices, and store and analyze the data. You can also create applications that enable your users to control these devices from their phones or tablets.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185737"/>
            <a:ext cx="8229600" cy="1096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0" u="none" strike="noStrike" cap="none">
                <a:solidFill>
                  <a:srgbClr val="FFFFFF"/>
                </a:solidFill>
                <a:latin typeface="Arial"/>
                <a:ea typeface="Arial"/>
                <a:cs typeface="Arial"/>
                <a:sym typeface="Arial"/>
              </a:rPr>
              <a:t>AWS IoT Components</a:t>
            </a:r>
            <a:r>
              <a:rPr lang="en-US" sz="3600" b="1" i="0" u="none" strike="noStrike" cap="none">
                <a:solidFill>
                  <a:schemeClr val="dk1"/>
                </a:solidFill>
                <a:latin typeface="Arial"/>
                <a:ea typeface="Arial"/>
                <a:cs typeface="Arial"/>
                <a:sym typeface="Arial"/>
              </a:rPr>
              <a:t/>
            </a:r>
            <a:br>
              <a:rPr lang="en-US" sz="3600" b="1" i="0" u="none" strike="noStrike" cap="none">
                <a:solidFill>
                  <a:schemeClr val="dk1"/>
                </a:solidFill>
                <a:latin typeface="Arial"/>
                <a:ea typeface="Arial"/>
                <a:cs typeface="Arial"/>
                <a:sym typeface="Arial"/>
              </a:rPr>
            </a:br>
            <a:endParaRPr sz="3600" b="0" i="0" u="none" strike="noStrike" cap="none">
              <a:solidFill>
                <a:schemeClr val="dk1"/>
              </a:solidFill>
              <a:latin typeface="Arial"/>
              <a:ea typeface="Arial"/>
              <a:cs typeface="Arial"/>
              <a:sym typeface="Arial"/>
            </a:endParaRPr>
          </a:p>
        </p:txBody>
      </p:sp>
      <p:sp>
        <p:nvSpPr>
          <p:cNvPr id="224" name="Shape 224"/>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1" i="0" u="none">
                <a:solidFill>
                  <a:schemeClr val="dk1"/>
                </a:solidFill>
                <a:latin typeface="Arial"/>
                <a:ea typeface="Arial"/>
                <a:cs typeface="Arial"/>
                <a:sym typeface="Arial"/>
              </a:rPr>
              <a:t>AWS IoT SDKs </a:t>
            </a:r>
            <a:r>
              <a:rPr lang="en-US" sz="2000" b="0" i="0" u="none">
                <a:solidFill>
                  <a:schemeClr val="dk1"/>
                </a:solidFill>
                <a:latin typeface="Arial"/>
                <a:ea typeface="Arial"/>
                <a:cs typeface="Arial"/>
                <a:sym typeface="Arial"/>
              </a:rPr>
              <a:t>The AWS IoT Device SDKs help you to easily and quickly connect your devices to AWS IoT. The AWS IoT Device SDKs include open-source libraries, developer guides with samples, and porting guides so that you can build innovative IoT products or solutions on your choice of hardware platforms.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1" i="0" u="none">
                <a:solidFill>
                  <a:schemeClr val="dk1"/>
                </a:solidFill>
                <a:latin typeface="Arial"/>
                <a:ea typeface="Arial"/>
                <a:cs typeface="Arial"/>
                <a:sym typeface="Arial"/>
              </a:rPr>
              <a:t>Device gateway </a:t>
            </a:r>
            <a:r>
              <a:rPr lang="en-US" sz="2000" b="0" i="0" u="none">
                <a:solidFill>
                  <a:schemeClr val="dk1"/>
                </a:solidFill>
                <a:latin typeface="Arial"/>
                <a:ea typeface="Arial"/>
                <a:cs typeface="Arial"/>
                <a:sym typeface="Arial"/>
              </a:rPr>
              <a:t>The Device Gateway serves as the entry point for IoT devices connecting to AWS. The Device Gateway manages all active device connections and implements semantics for multiple protocols to ensure that devices are able to securely and efficiently communicate with AWS IoT Core. Currently the Device Gateway supports the MQTT, WebSockets, and HTTP 1.1 protocols. For devices that connect using MQTT or WebSockets the Device Gateway will maintain long lived, bidirectional connections,enabling these devices to send and receive messages at any time with low latency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92075"/>
            <a:ext cx="8229600" cy="10985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0" u="none" strike="noStrike" cap="none">
                <a:solidFill>
                  <a:srgbClr val="FFFFFF"/>
                </a:solidFill>
                <a:latin typeface="Arial"/>
                <a:ea typeface="Arial"/>
                <a:cs typeface="Arial"/>
                <a:sym typeface="Arial"/>
              </a:rPr>
              <a:t>AWS IoT Components</a:t>
            </a:r>
            <a:br>
              <a:rPr lang="en-US" sz="3600" b="1" i="0" u="none" strike="noStrike" cap="none">
                <a:solidFill>
                  <a:srgbClr val="FFFFFF"/>
                </a:solidFill>
                <a:latin typeface="Arial"/>
                <a:ea typeface="Arial"/>
                <a:cs typeface="Arial"/>
                <a:sym typeface="Arial"/>
              </a:rPr>
            </a:br>
            <a:endParaRPr sz="3600" b="1" i="0" u="none" strike="noStrike" cap="none">
              <a:solidFill>
                <a:srgbClr val="FFFFFF"/>
              </a:solidFill>
              <a:latin typeface="Arial"/>
              <a:ea typeface="Arial"/>
              <a:cs typeface="Arial"/>
              <a:sym typeface="Arial"/>
            </a:endParaRPr>
          </a:p>
        </p:txBody>
      </p:sp>
      <p:sp>
        <p:nvSpPr>
          <p:cNvPr id="230" name="Shape 230"/>
          <p:cNvSpPr txBox="1">
            <a:spLocks noGrp="1"/>
          </p:cNvSpPr>
          <p:nvPr>
            <p:ph type="body" idx="1"/>
          </p:nvPr>
        </p:nvSpPr>
        <p:spPr>
          <a:xfrm>
            <a:off x="827087" y="1876425"/>
            <a:ext cx="6710362" cy="36671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Message broker </a:t>
            </a:r>
            <a:r>
              <a:rPr lang="en-US" sz="1600" b="0" i="0" u="none">
                <a:solidFill>
                  <a:schemeClr val="dk1"/>
                </a:solidFill>
                <a:latin typeface="Arial"/>
                <a:ea typeface="Arial"/>
                <a:cs typeface="Arial"/>
                <a:sym typeface="Arial"/>
              </a:rPr>
              <a:t>The Message Broker is a high throughput pub/sub message broker that securely transmits messages to and from all of your IoT devices and applications with low latency. Provides a secure mechanism for devices and AWS IoT applications to publish and receive messages from each other. You can use either the MQTT protocol directly or MQTT over WebSocket to publish and subscribe. You can use the HTTP REST interface to publish.</a:t>
            </a:r>
            <a:endParaRPr/>
          </a:p>
          <a:p>
            <a:pPr marL="342900" marR="0" lvl="0" indent="-342900" algn="l" rtl="0">
              <a:lnSpc>
                <a:spcPct val="100000"/>
              </a:lnSpc>
              <a:spcBef>
                <a:spcPts val="320"/>
              </a:spcBef>
              <a:spcAft>
                <a:spcPts val="0"/>
              </a:spcAft>
              <a:buClr>
                <a:schemeClr val="dk1"/>
              </a:buClr>
              <a:buSzPts val="1600"/>
              <a:buFont typeface="Arial"/>
              <a:buChar char="•"/>
            </a:pPr>
            <a:r>
              <a:rPr lang="en-US" sz="1600" b="1" i="0" u="none">
                <a:solidFill>
                  <a:schemeClr val="dk1"/>
                </a:solidFill>
                <a:latin typeface="Arial"/>
                <a:ea typeface="Arial"/>
                <a:cs typeface="Arial"/>
                <a:sym typeface="Arial"/>
              </a:rPr>
              <a:t>Rules engine </a:t>
            </a:r>
            <a:r>
              <a:rPr lang="en-US" sz="1600" b="0" i="0" u="none">
                <a:solidFill>
                  <a:schemeClr val="dk1"/>
                </a:solidFill>
                <a:latin typeface="Arial"/>
                <a:ea typeface="Arial"/>
                <a:cs typeface="Arial"/>
                <a:sym typeface="Arial"/>
              </a:rPr>
              <a:t>Provides message processing and integration with other AWS services. You can use an SQL-based language to select data from message payloads, and then process and send the data to other services, such as Amazon S3, Amazon DynamoDB, and AWS Lambda. You can also use the message broker to republish messages to other subscribers.</a:t>
            </a:r>
            <a:endParaRPr sz="1600" b="0" i="0" u="none">
              <a:solidFill>
                <a:schemeClr val="dk1"/>
              </a:solidFill>
              <a:latin typeface="Arial"/>
              <a:ea typeface="Arial"/>
              <a:cs typeface="Arial"/>
              <a:sym typeface="Arial"/>
            </a:endParaRPr>
          </a:p>
          <a:p>
            <a:pPr marL="342900" marR="0" lvl="0" indent="-342900" algn="l" rtl="0">
              <a:lnSpc>
                <a:spcPct val="100000"/>
              </a:lnSpc>
              <a:spcBef>
                <a:spcPts val="32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457200" y="131762"/>
            <a:ext cx="8229600" cy="1096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0" u="none" strike="noStrike" cap="none">
                <a:solidFill>
                  <a:srgbClr val="FFFFFF"/>
                </a:solidFill>
                <a:latin typeface="Arial"/>
                <a:ea typeface="Arial"/>
                <a:cs typeface="Arial"/>
                <a:sym typeface="Arial"/>
              </a:rPr>
              <a:t>AWS IoT Components</a:t>
            </a:r>
            <a:br>
              <a:rPr lang="en-US" sz="3600" b="1" i="0" u="none" strike="noStrike" cap="none">
                <a:solidFill>
                  <a:srgbClr val="FFFFFF"/>
                </a:solidFill>
                <a:latin typeface="Arial"/>
                <a:ea typeface="Arial"/>
                <a:cs typeface="Arial"/>
                <a:sym typeface="Arial"/>
              </a:rPr>
            </a:br>
            <a:endParaRPr sz="3600" b="1" i="0" u="none" strike="noStrike" cap="none">
              <a:solidFill>
                <a:srgbClr val="FFFFFF"/>
              </a:solidFill>
              <a:latin typeface="Arial"/>
              <a:ea typeface="Arial"/>
              <a:cs typeface="Arial"/>
              <a:sym typeface="Arial"/>
            </a:endParaRPr>
          </a:p>
        </p:txBody>
      </p:sp>
      <p:sp>
        <p:nvSpPr>
          <p:cNvPr id="236" name="Shape 236"/>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700"/>
              <a:buFont typeface="Arial"/>
              <a:buChar char="•"/>
            </a:pPr>
            <a:r>
              <a:rPr lang="en-US" sz="1700" b="1" i="0" u="none">
                <a:solidFill>
                  <a:schemeClr val="dk1"/>
                </a:solidFill>
                <a:latin typeface="Arial"/>
                <a:ea typeface="Arial"/>
                <a:cs typeface="Arial"/>
                <a:sym typeface="Arial"/>
              </a:rPr>
              <a:t>Security and Identity service </a:t>
            </a:r>
            <a:r>
              <a:rPr lang="en-US" sz="1700" b="0" i="0" u="none">
                <a:solidFill>
                  <a:schemeClr val="dk1"/>
                </a:solidFill>
                <a:latin typeface="Arial"/>
                <a:ea typeface="Arial"/>
                <a:cs typeface="Arial"/>
                <a:sym typeface="Arial"/>
              </a:rPr>
              <a:t>Provides shared responsibility for security in the AWS Cloud. Your devices must keep their credentials safe in order to securely send data to the message broker. The message broker and rules engine use AWS security features to send data securely to devices or other AWS services.</a:t>
            </a:r>
            <a:endParaRPr/>
          </a:p>
          <a:p>
            <a:pPr marL="342900" marR="0" lvl="0" indent="-342900" algn="l" rtl="0">
              <a:lnSpc>
                <a:spcPct val="100000"/>
              </a:lnSpc>
              <a:spcBef>
                <a:spcPts val="340"/>
              </a:spcBef>
              <a:spcAft>
                <a:spcPts val="0"/>
              </a:spcAft>
              <a:buClr>
                <a:schemeClr val="dk1"/>
              </a:buClr>
              <a:buSzPts val="1700"/>
              <a:buFont typeface="Arial"/>
              <a:buChar char="•"/>
            </a:pPr>
            <a:r>
              <a:rPr lang="en-US" sz="1700" b="0" i="0" u="none">
                <a:solidFill>
                  <a:schemeClr val="dk1"/>
                </a:solidFill>
                <a:latin typeface="Arial"/>
                <a:ea typeface="Arial"/>
                <a:cs typeface="Arial"/>
                <a:sym typeface="Arial"/>
              </a:rPr>
              <a:t>REGISTRY The Registry establishes an identity for devices and tracks metadata such as the devices’ attributes and capabilities. The Registry assigns a unique identity to each device that is consistently formatted regardless of the type of device or how it connects. </a:t>
            </a:r>
            <a:endParaRPr sz="1700" b="0" i="0" u="none">
              <a:solidFill>
                <a:schemeClr val="dk1"/>
              </a:solidFill>
              <a:latin typeface="Arial"/>
              <a:ea typeface="Arial"/>
              <a:cs typeface="Arial"/>
              <a:sym typeface="Arial"/>
            </a:endParaRPr>
          </a:p>
          <a:p>
            <a:pPr marL="342900" marR="0" lvl="0" indent="-342900" algn="l" rtl="0">
              <a:lnSpc>
                <a:spcPct val="100000"/>
              </a:lnSpc>
              <a:spcBef>
                <a:spcPts val="340"/>
              </a:spcBef>
              <a:spcAft>
                <a:spcPts val="0"/>
              </a:spcAft>
              <a:buClr>
                <a:schemeClr val="dk1"/>
              </a:buClr>
              <a:buSzPts val="1700"/>
              <a:buFont typeface="Arial"/>
              <a:buChar char="•"/>
            </a:pPr>
            <a:r>
              <a:rPr lang="en-US" sz="1700" b="1" i="0" u="none">
                <a:solidFill>
                  <a:schemeClr val="dk1"/>
                </a:solidFill>
                <a:latin typeface="Arial"/>
                <a:ea typeface="Arial"/>
                <a:cs typeface="Arial"/>
                <a:sym typeface="Arial"/>
              </a:rPr>
              <a:t>Device shadow </a:t>
            </a:r>
            <a:r>
              <a:rPr lang="en-US" sz="1700" b="0" i="0" u="none">
                <a:solidFill>
                  <a:schemeClr val="dk1"/>
                </a:solidFill>
                <a:latin typeface="Arial"/>
                <a:ea typeface="Arial"/>
                <a:cs typeface="Arial"/>
                <a:sym typeface="Arial"/>
              </a:rPr>
              <a:t>A JSON document used to store and retrieve current state information for a device. Provides persistent representations of your devices in the AWS Cloud. You can publish updated state information to a device's shadow, and your device can synchronize its state when it connects. Your devices can also publish their current state to a shadow for use by applications or other devices.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57200" y="185737"/>
            <a:ext cx="8229600" cy="1096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0" u="none" strike="noStrike" cap="none">
                <a:solidFill>
                  <a:srgbClr val="FFFFFF"/>
                </a:solidFill>
                <a:latin typeface="Arial"/>
                <a:ea typeface="Arial"/>
                <a:cs typeface="Arial"/>
                <a:sym typeface="Arial"/>
              </a:rPr>
              <a:t>AWS IoT Components</a:t>
            </a:r>
            <a:br>
              <a:rPr lang="en-US" sz="3600" b="1" i="0" u="none" strike="noStrike" cap="none">
                <a:solidFill>
                  <a:srgbClr val="FFFFFF"/>
                </a:solidFill>
                <a:latin typeface="Arial"/>
                <a:ea typeface="Arial"/>
                <a:cs typeface="Arial"/>
                <a:sym typeface="Arial"/>
              </a:rPr>
            </a:br>
            <a:endParaRPr sz="3600" b="1" i="0" u="none" strike="noStrike" cap="none">
              <a:solidFill>
                <a:srgbClr val="FFFFFF"/>
              </a:solidFill>
              <a:latin typeface="Arial"/>
              <a:ea typeface="Arial"/>
              <a:cs typeface="Arial"/>
              <a:sym typeface="Arial"/>
            </a:endParaRPr>
          </a:p>
        </p:txBody>
      </p:sp>
      <p:sp>
        <p:nvSpPr>
          <p:cNvPr id="242" name="Shape 242"/>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43" name="Shape 243"/>
          <p:cNvPicPr preferRelativeResize="0"/>
          <p:nvPr/>
        </p:nvPicPr>
        <p:blipFill rotWithShape="1">
          <a:blip r:embed="rId3">
            <a:alphaModFix/>
          </a:blip>
          <a:srcRect/>
          <a:stretch/>
        </p:blipFill>
        <p:spPr>
          <a:xfrm>
            <a:off x="1258887" y="2247900"/>
            <a:ext cx="5846762" cy="282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457200" y="265112"/>
            <a:ext cx="8229600" cy="1096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0" i="0" u="none" strike="noStrike" cap="none">
                <a:solidFill>
                  <a:srgbClr val="FFFFFF"/>
                </a:solidFill>
                <a:latin typeface="Arial"/>
                <a:ea typeface="Arial"/>
                <a:cs typeface="Arial"/>
                <a:sym typeface="Arial"/>
              </a:rPr>
              <a:t>Device Shadow Flow</a:t>
            </a:r>
            <a:br>
              <a:rPr lang="en-US" sz="3600" b="0" i="0" u="none" strike="noStrike" cap="none">
                <a:solidFill>
                  <a:srgbClr val="FFFFFF"/>
                </a:solidFill>
                <a:latin typeface="Arial"/>
                <a:ea typeface="Arial"/>
                <a:cs typeface="Arial"/>
                <a:sym typeface="Arial"/>
              </a:rPr>
            </a:br>
            <a:endParaRPr sz="3600" b="0" i="0" u="none" strike="noStrike" cap="none">
              <a:solidFill>
                <a:srgbClr val="FFFFFF"/>
              </a:solidFill>
              <a:latin typeface="Arial"/>
              <a:ea typeface="Arial"/>
              <a:cs typeface="Arial"/>
              <a:sym typeface="Arial"/>
            </a:endParaRPr>
          </a:p>
        </p:txBody>
      </p:sp>
      <p:pic>
        <p:nvPicPr>
          <p:cNvPr id="249" name="Shape 249"/>
          <p:cNvPicPr preferRelativeResize="0">
            <a:picLocks noGrp="1"/>
          </p:cNvPicPr>
          <p:nvPr>
            <p:ph type="body" idx="1"/>
          </p:nvPr>
        </p:nvPicPr>
        <p:blipFill rotWithShape="1">
          <a:blip r:embed="rId3">
            <a:alphaModFix/>
          </a:blip>
          <a:srcRect/>
          <a:stretch/>
        </p:blipFill>
        <p:spPr>
          <a:xfrm>
            <a:off x="836612" y="2087562"/>
            <a:ext cx="6948487" cy="3438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AWS IoT Security: Authentication and Authorization</a:t>
            </a:r>
            <a:endParaRPr/>
          </a:p>
        </p:txBody>
      </p:sp>
      <p:pic>
        <p:nvPicPr>
          <p:cNvPr id="255" name="Shape 255"/>
          <p:cNvPicPr preferRelativeResize="0">
            <a:picLocks noGrp="1"/>
          </p:cNvPicPr>
          <p:nvPr>
            <p:ph type="body" idx="1"/>
          </p:nvPr>
        </p:nvPicPr>
        <p:blipFill rotWithShape="1">
          <a:blip r:embed="rId3">
            <a:alphaModFix/>
          </a:blip>
          <a:srcRect/>
          <a:stretch/>
        </p:blipFill>
        <p:spPr>
          <a:xfrm>
            <a:off x="381000" y="1447800"/>
            <a:ext cx="8131175" cy="5181600"/>
          </a:xfrm>
          <a:prstGeom prst="rect">
            <a:avLst/>
          </a:prstGeom>
          <a:noFill/>
          <a:ln>
            <a:noFill/>
          </a:ln>
        </p:spPr>
      </p:pic>
      <p:sp>
        <p:nvSpPr>
          <p:cNvPr id="256" name="Shape 256"/>
          <p:cNvSpPr/>
          <p:nvPr/>
        </p:nvSpPr>
        <p:spPr>
          <a:xfrm>
            <a:off x="2514600" y="1536700"/>
            <a:ext cx="484187" cy="977900"/>
          </a:xfrm>
          <a:prstGeom prst="downArrow">
            <a:avLst>
              <a:gd name="adj1" fmla="val 16253"/>
              <a:gd name="adj2" fmla="val 5400"/>
            </a:avLst>
          </a:prstGeom>
          <a:solidFill>
            <a:schemeClr val="accent1"/>
          </a:solidFill>
          <a:ln w="12700" cap="flat" cmpd="sng">
            <a:solidFill>
              <a:srgbClr val="006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Security – IoT Requirements</a:t>
            </a:r>
            <a:endParaRPr/>
          </a:p>
        </p:txBody>
      </p:sp>
      <p:sp>
        <p:nvSpPr>
          <p:cNvPr id="262" name="Shape 262"/>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Strong Authentication</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Secure Communication</a:t>
            </a:r>
            <a:endParaRPr/>
          </a:p>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63" name="Shape 263"/>
          <p:cNvPicPr preferRelativeResize="0"/>
          <p:nvPr/>
        </p:nvPicPr>
        <p:blipFill rotWithShape="1">
          <a:blip r:embed="rId3">
            <a:alphaModFix/>
          </a:blip>
          <a:srcRect/>
          <a:stretch/>
        </p:blipFill>
        <p:spPr>
          <a:xfrm>
            <a:off x="914400" y="2776537"/>
            <a:ext cx="7620000" cy="34718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AWS IoT Services</a:t>
            </a:r>
            <a:endParaRPr/>
          </a:p>
        </p:txBody>
      </p:sp>
      <p:sp>
        <p:nvSpPr>
          <p:cNvPr id="160" name="Shape 160"/>
          <p:cNvSpPr txBox="1">
            <a:spLocks noGrp="1"/>
          </p:cNvSpPr>
          <p:nvPr>
            <p:ph type="body" idx="1"/>
          </p:nvPr>
        </p:nvSpPr>
        <p:spPr>
          <a:xfrm>
            <a:off x="457200" y="2276475"/>
            <a:ext cx="8229600" cy="4525962"/>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AWS IoT Core</a:t>
            </a:r>
            <a:endParaRPr/>
          </a:p>
          <a:p>
            <a:pPr marL="514350" marR="0" lvl="0" indent="-514350" algn="l" rtl="0">
              <a:lnSpc>
                <a:spcPct val="100000"/>
              </a:lnSpc>
              <a:spcBef>
                <a:spcPts val="40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AWS IoT Device Management</a:t>
            </a:r>
            <a:endParaRPr/>
          </a:p>
          <a:p>
            <a:pPr marL="514350" marR="0" lvl="0" indent="-514350" algn="l" rtl="0">
              <a:lnSpc>
                <a:spcPct val="100000"/>
              </a:lnSpc>
              <a:spcBef>
                <a:spcPts val="40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AWS Greengrass</a:t>
            </a:r>
            <a:endParaRPr/>
          </a:p>
          <a:p>
            <a:pPr marL="514350" marR="0" lvl="0" indent="-514350" algn="l" rtl="0">
              <a:lnSpc>
                <a:spcPct val="100000"/>
              </a:lnSpc>
              <a:spcBef>
                <a:spcPts val="40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AWS IoT Analytics</a:t>
            </a:r>
            <a:endParaRPr/>
          </a:p>
          <a:p>
            <a:pPr marL="514350" marR="0" lvl="0" indent="-514350" algn="l" rtl="0">
              <a:lnSpc>
                <a:spcPct val="100000"/>
              </a:lnSpc>
              <a:spcBef>
                <a:spcPts val="40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Amazon FreeRTOS</a:t>
            </a:r>
            <a:endParaRPr/>
          </a:p>
          <a:p>
            <a:pPr marL="514350" marR="0" lvl="0" indent="-514350" algn="l" rtl="0">
              <a:lnSpc>
                <a:spcPct val="100000"/>
              </a:lnSpc>
              <a:spcBef>
                <a:spcPts val="40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AWS IoT 1-Click</a:t>
            </a:r>
            <a:endParaRPr/>
          </a:p>
          <a:p>
            <a:pPr marL="514350" marR="0" lvl="0" indent="-514350" algn="l" rtl="0">
              <a:lnSpc>
                <a:spcPct val="100000"/>
              </a:lnSpc>
              <a:spcBef>
                <a:spcPts val="40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AWS IoT Button</a:t>
            </a:r>
            <a:endParaRPr/>
          </a:p>
          <a:p>
            <a:pPr marL="514350" marR="0" lvl="0" indent="-514350" algn="l" rtl="0">
              <a:lnSpc>
                <a:spcPct val="100000"/>
              </a:lnSpc>
              <a:spcBef>
                <a:spcPts val="40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AWS IoT Device Defender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Proceed With AWS</a:t>
            </a:r>
            <a:endParaRPr/>
          </a:p>
        </p:txBody>
      </p:sp>
      <p:sp>
        <p:nvSpPr>
          <p:cNvPr id="269" name="Shape 269"/>
          <p:cNvSpPr txBox="1">
            <a:spLocks noGrp="1"/>
          </p:cNvSpPr>
          <p:nvPr>
            <p:ph type="body" idx="1"/>
          </p:nvPr>
        </p:nvSpPr>
        <p:spPr>
          <a:xfrm>
            <a:off x="457200" y="1295400"/>
            <a:ext cx="8229600" cy="4830762"/>
          </a:xfrm>
          <a:prstGeom prst="rect">
            <a:avLst/>
          </a:prstGeom>
          <a:noFill/>
          <a:ln>
            <a:noFill/>
          </a:ln>
        </p:spPr>
        <p:txBody>
          <a:bodyPr spcFirstLastPara="1" wrap="square" lIns="91425" tIns="45700" rIns="91425" bIns="45700" anchor="t" anchorCtr="0">
            <a:noAutofit/>
          </a:bodyPr>
          <a:lstStyle/>
          <a:p>
            <a:pPr marL="514350" marR="0" lvl="0" indent="-51435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Register Device</a:t>
            </a:r>
            <a:endParaRPr/>
          </a:p>
          <a:p>
            <a:pPr marL="514350" marR="0" lvl="0" indent="-514350" algn="l" rtl="0">
              <a:lnSpc>
                <a:spcPct val="9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r>
              <a:rPr lang="en-US" sz="2200" b="0" i="0" u="none">
                <a:solidFill>
                  <a:schemeClr val="dk1"/>
                </a:solidFill>
                <a:latin typeface="Arial"/>
                <a:ea typeface="Arial"/>
                <a:cs typeface="Arial"/>
                <a:sym typeface="Arial"/>
              </a:rPr>
              <a:t>e.g. 	ARN</a:t>
            </a:r>
            <a:endParaRPr/>
          </a:p>
          <a:p>
            <a:pPr marL="514350" marR="0" lvl="0" indent="-514350" algn="l" rtl="0">
              <a:lnSpc>
                <a:spcPct val="9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2.  Create Certificate</a:t>
            </a:r>
            <a:endParaRPr/>
          </a:p>
          <a:p>
            <a:pPr marL="514350" marR="0" lvl="0" indent="-514350" algn="l" rtl="0">
              <a:lnSpc>
                <a:spcPct val="9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r>
              <a:rPr lang="en-US" sz="2200" b="0" i="0" u="none">
                <a:solidFill>
                  <a:schemeClr val="dk1"/>
                </a:solidFill>
                <a:latin typeface="Arial"/>
                <a:ea typeface="Arial"/>
                <a:cs typeface="Arial"/>
                <a:sym typeface="Arial"/>
              </a:rPr>
              <a:t>e.g. 	Public Key</a:t>
            </a:r>
            <a:endParaRPr/>
          </a:p>
          <a:p>
            <a:pPr marL="514350" marR="0" lvl="0" indent="-514350" algn="l" rtl="0">
              <a:lnSpc>
                <a:spcPct val="90000"/>
              </a:lnSpc>
              <a:spcBef>
                <a:spcPts val="44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		Private Key</a:t>
            </a:r>
            <a:endParaRPr/>
          </a:p>
          <a:p>
            <a:pPr marL="514350" marR="0" lvl="0" indent="-514350" algn="l" rtl="0">
              <a:lnSpc>
                <a:spcPct val="90000"/>
              </a:lnSpc>
              <a:spcBef>
                <a:spcPts val="44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		Certificate</a:t>
            </a:r>
            <a:endParaRPr/>
          </a:p>
          <a:p>
            <a:pPr marL="514350" marR="0" lvl="0" indent="-514350" algn="l" rtl="0">
              <a:lnSpc>
                <a:spcPct val="90000"/>
              </a:lnSpc>
              <a:spcBef>
                <a:spcPts val="44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		CA</a:t>
            </a:r>
            <a:endParaRPr/>
          </a:p>
          <a:p>
            <a:pPr marL="514350" marR="0" lvl="0" indent="-514350" algn="l" rtl="0">
              <a:lnSpc>
                <a:spcPct val="90000"/>
              </a:lnSpc>
              <a:spcBef>
                <a:spcPts val="640"/>
              </a:spcBef>
              <a:spcAft>
                <a:spcPts val="0"/>
              </a:spcAft>
              <a:buClr>
                <a:schemeClr val="dk1"/>
              </a:buClr>
              <a:buSzPts val="3200"/>
              <a:buFont typeface="Arial"/>
              <a:buAutoNum type="arabicPeriod" startAt="3"/>
            </a:pPr>
            <a:r>
              <a:rPr lang="en-US" sz="3200" b="0" i="0" u="none">
                <a:solidFill>
                  <a:schemeClr val="dk1"/>
                </a:solidFill>
                <a:latin typeface="Arial"/>
                <a:ea typeface="Arial"/>
                <a:cs typeface="Arial"/>
                <a:sym typeface="Arial"/>
              </a:rPr>
              <a:t>Create Policy</a:t>
            </a:r>
            <a:endParaRPr/>
          </a:p>
          <a:p>
            <a:pPr marL="514350" marR="0" lvl="0" indent="-514350" algn="l" rtl="0">
              <a:lnSpc>
                <a:spcPct val="9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r>
              <a:rPr lang="en-US" sz="2200" b="0" i="0" u="none">
                <a:solidFill>
                  <a:schemeClr val="dk1"/>
                </a:solidFill>
                <a:latin typeface="Arial"/>
                <a:ea typeface="Arial"/>
                <a:cs typeface="Arial"/>
                <a:sym typeface="Arial"/>
              </a:rPr>
              <a:t>e.g.	Publisher</a:t>
            </a:r>
            <a:endParaRPr/>
          </a:p>
          <a:p>
            <a:pPr marL="514350" marR="0" lvl="0" indent="-514350" algn="l" rtl="0">
              <a:lnSpc>
                <a:spcPct val="90000"/>
              </a:lnSpc>
              <a:spcBef>
                <a:spcPts val="44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		Subscriber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Register Device</a:t>
            </a:r>
            <a:endParaRPr/>
          </a:p>
        </p:txBody>
      </p:sp>
      <p:sp>
        <p:nvSpPr>
          <p:cNvPr id="275" name="Shape 275"/>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Click on AWS Service – Internet Of Things – IoT Device Management</a:t>
            </a:r>
            <a:endParaRPr/>
          </a:p>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76" name="Shape 276"/>
          <p:cNvPicPr preferRelativeResize="0"/>
          <p:nvPr/>
        </p:nvPicPr>
        <p:blipFill rotWithShape="1">
          <a:blip r:embed="rId3">
            <a:alphaModFix/>
          </a:blip>
          <a:srcRect/>
          <a:stretch/>
        </p:blipFill>
        <p:spPr>
          <a:xfrm>
            <a:off x="0" y="2667000"/>
            <a:ext cx="9144000" cy="3870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457200" y="3175"/>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Register Device</a:t>
            </a:r>
            <a:endParaRPr/>
          </a:p>
        </p:txBody>
      </p:sp>
      <p:pic>
        <p:nvPicPr>
          <p:cNvPr id="282" name="Shape 282"/>
          <p:cNvPicPr preferRelativeResize="0">
            <a:picLocks noGrp="1"/>
          </p:cNvPicPr>
          <p:nvPr>
            <p:ph type="body" idx="1"/>
          </p:nvPr>
        </p:nvPicPr>
        <p:blipFill rotWithShape="1">
          <a:blip r:embed="rId3">
            <a:alphaModFix/>
          </a:blip>
          <a:srcRect/>
          <a:stretch/>
        </p:blipFill>
        <p:spPr>
          <a:xfrm>
            <a:off x="457200" y="2205037"/>
            <a:ext cx="8229600" cy="31289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457200" y="57150"/>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Certificates</a:t>
            </a:r>
            <a:endParaRPr/>
          </a:p>
        </p:txBody>
      </p:sp>
      <p:pic>
        <p:nvPicPr>
          <p:cNvPr id="288" name="Shape 288"/>
          <p:cNvPicPr preferRelativeResize="0">
            <a:picLocks noGrp="1"/>
          </p:cNvPicPr>
          <p:nvPr>
            <p:ph type="body" idx="1"/>
          </p:nvPr>
        </p:nvPicPr>
        <p:blipFill rotWithShape="1">
          <a:blip r:embed="rId3">
            <a:alphaModFix/>
          </a:blip>
          <a:srcRect/>
          <a:stretch/>
        </p:blipFill>
        <p:spPr>
          <a:xfrm>
            <a:off x="76200" y="2035175"/>
            <a:ext cx="8967787" cy="3984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457200" y="-44450"/>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Certificates</a:t>
            </a:r>
            <a:endParaRPr/>
          </a:p>
        </p:txBody>
      </p:sp>
      <p:pic>
        <p:nvPicPr>
          <p:cNvPr id="294" name="Shape 294"/>
          <p:cNvPicPr preferRelativeResize="0">
            <a:picLocks noGrp="1"/>
          </p:cNvPicPr>
          <p:nvPr>
            <p:ph type="body" idx="1"/>
          </p:nvPr>
        </p:nvPicPr>
        <p:blipFill rotWithShape="1">
          <a:blip r:embed="rId3">
            <a:alphaModFix/>
          </a:blip>
          <a:srcRect/>
          <a:stretch/>
        </p:blipFill>
        <p:spPr>
          <a:xfrm>
            <a:off x="76200" y="2024062"/>
            <a:ext cx="8991600" cy="4019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457200" y="-58737"/>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Policies</a:t>
            </a:r>
            <a:endParaRPr/>
          </a:p>
        </p:txBody>
      </p:sp>
      <p:pic>
        <p:nvPicPr>
          <p:cNvPr id="300" name="Shape 300"/>
          <p:cNvPicPr preferRelativeResize="0">
            <a:picLocks noGrp="1"/>
          </p:cNvPicPr>
          <p:nvPr>
            <p:ph type="body" idx="1"/>
          </p:nvPr>
        </p:nvPicPr>
        <p:blipFill rotWithShape="1">
          <a:blip r:embed="rId3">
            <a:alphaModFix/>
          </a:blip>
          <a:srcRect/>
          <a:stretch/>
        </p:blipFill>
        <p:spPr>
          <a:xfrm>
            <a:off x="76200" y="2008187"/>
            <a:ext cx="8899525" cy="40116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457200" y="-58737"/>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Policies</a:t>
            </a:r>
            <a:endParaRPr/>
          </a:p>
        </p:txBody>
      </p:sp>
      <p:pic>
        <p:nvPicPr>
          <p:cNvPr id="306" name="Shape 306"/>
          <p:cNvPicPr preferRelativeResize="0">
            <a:picLocks noGrp="1"/>
          </p:cNvPicPr>
          <p:nvPr>
            <p:ph type="body" idx="1"/>
          </p:nvPr>
        </p:nvPicPr>
        <p:blipFill rotWithShape="1">
          <a:blip r:embed="rId3">
            <a:alphaModFix/>
          </a:blip>
          <a:srcRect/>
          <a:stretch/>
        </p:blipFill>
        <p:spPr>
          <a:xfrm>
            <a:off x="0" y="1219200"/>
            <a:ext cx="9144000" cy="1847850"/>
          </a:xfrm>
          <a:prstGeom prst="rect">
            <a:avLst/>
          </a:prstGeom>
          <a:noFill/>
          <a:ln>
            <a:noFill/>
          </a:ln>
        </p:spPr>
      </p:pic>
      <p:pic>
        <p:nvPicPr>
          <p:cNvPr id="307" name="Shape 307"/>
          <p:cNvPicPr preferRelativeResize="0"/>
          <p:nvPr/>
        </p:nvPicPr>
        <p:blipFill rotWithShape="1">
          <a:blip r:embed="rId4">
            <a:alphaModFix/>
          </a:blip>
          <a:srcRect/>
          <a:stretch/>
        </p:blipFill>
        <p:spPr>
          <a:xfrm>
            <a:off x="0" y="3035300"/>
            <a:ext cx="9144000" cy="382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457200" y="-58737"/>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Policies</a:t>
            </a:r>
            <a:endParaRPr/>
          </a:p>
        </p:txBody>
      </p:sp>
      <p:pic>
        <p:nvPicPr>
          <p:cNvPr id="313" name="Shape 313"/>
          <p:cNvPicPr preferRelativeResize="0">
            <a:picLocks noGrp="1"/>
          </p:cNvPicPr>
          <p:nvPr>
            <p:ph type="body" idx="1"/>
          </p:nvPr>
        </p:nvPicPr>
        <p:blipFill rotWithShape="1">
          <a:blip r:embed="rId3">
            <a:alphaModFix/>
          </a:blip>
          <a:srcRect/>
          <a:stretch/>
        </p:blipFill>
        <p:spPr>
          <a:xfrm>
            <a:off x="457200" y="2116137"/>
            <a:ext cx="8229600" cy="34940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44450" y="-134937"/>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Attached Certificate With Thing And Policy</a:t>
            </a:r>
            <a:endParaRPr/>
          </a:p>
        </p:txBody>
      </p:sp>
      <p:pic>
        <p:nvPicPr>
          <p:cNvPr id="319" name="Shape 319"/>
          <p:cNvPicPr preferRelativeResize="0">
            <a:picLocks noGrp="1"/>
          </p:cNvPicPr>
          <p:nvPr>
            <p:ph type="body" idx="1"/>
          </p:nvPr>
        </p:nvPicPr>
        <p:blipFill rotWithShape="1">
          <a:blip r:embed="rId3">
            <a:alphaModFix/>
          </a:blip>
          <a:srcRect/>
          <a:stretch/>
        </p:blipFill>
        <p:spPr>
          <a:xfrm>
            <a:off x="0" y="1257300"/>
            <a:ext cx="9144000" cy="2781300"/>
          </a:xfrm>
          <a:prstGeom prst="rect">
            <a:avLst/>
          </a:prstGeom>
          <a:noFill/>
          <a:ln>
            <a:noFill/>
          </a:ln>
        </p:spPr>
      </p:pic>
      <p:pic>
        <p:nvPicPr>
          <p:cNvPr id="320" name="Shape 320"/>
          <p:cNvPicPr preferRelativeResize="0"/>
          <p:nvPr/>
        </p:nvPicPr>
        <p:blipFill rotWithShape="1">
          <a:blip r:embed="rId4">
            <a:alphaModFix/>
          </a:blip>
          <a:srcRect/>
          <a:stretch/>
        </p:blipFill>
        <p:spPr>
          <a:xfrm>
            <a:off x="0" y="3887787"/>
            <a:ext cx="9143999" cy="304641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117475" y="-63500"/>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Attached Certificate With Thing And Policy</a:t>
            </a:r>
            <a:endParaRPr/>
          </a:p>
        </p:txBody>
      </p:sp>
      <p:pic>
        <p:nvPicPr>
          <p:cNvPr id="326" name="Shape 326"/>
          <p:cNvPicPr preferRelativeResize="0">
            <a:picLocks noGrp="1"/>
          </p:cNvPicPr>
          <p:nvPr>
            <p:ph type="body" idx="1"/>
          </p:nvPr>
        </p:nvPicPr>
        <p:blipFill rotWithShape="1">
          <a:blip r:embed="rId3">
            <a:alphaModFix/>
          </a:blip>
          <a:srcRect/>
          <a:stretch/>
        </p:blipFill>
        <p:spPr>
          <a:xfrm>
            <a:off x="76200" y="2443162"/>
            <a:ext cx="8991600" cy="2952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AWS IOT Core</a:t>
            </a:r>
            <a:endParaRPr/>
          </a:p>
        </p:txBody>
      </p:sp>
      <p:sp>
        <p:nvSpPr>
          <p:cNvPr id="166" name="Shape 166"/>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AWS IoT Core is a managed cloud platform that lets connected devices easily and securely interact with cloud applications and other devices. AWS IoT Core can support billions of devices and trillions of messages, and can process and route those messages to AWS endpoints and to other devices reliably and securely. With AWS IoT Core, your applications can keep track of and communicate with all your devices, all the time, even when they aren’t connected.</a:t>
            </a:r>
            <a:endParaRPr/>
          </a:p>
          <a:p>
            <a:pPr marL="0" marR="0" lvl="0" indent="0" algn="l" rtl="0">
              <a:lnSpc>
                <a:spcPct val="100000"/>
              </a:lnSpc>
              <a:spcBef>
                <a:spcPts val="3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AWS IoT Core makes it easy to use AWS services like AWS Lambda, Amazon Kinesis, Amazon S3, Amazon Machine Learning, Amazon DynamoDB, Amazon CloudWatch, AWS CloudTrail, and Amazon Elasticsearch Service with built-in Kibana integration, to build IoT applications that gather, process, analyze and act on data generated by connected devices, without having to manage any infrastructure.</a:t>
            </a:r>
            <a:endParaRPr/>
          </a:p>
          <a:p>
            <a:pPr marL="0" marR="0" lvl="0" indent="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CONNECT AND MANAGE YOUR DEVICES</a:t>
            </a:r>
            <a:endParaRPr/>
          </a:p>
          <a:p>
            <a:pPr marL="0" marR="0" lvl="0" indent="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SECURE DEVICE CONNECTIONS AND DATA</a:t>
            </a:r>
            <a:endParaRPr/>
          </a:p>
          <a:p>
            <a:pPr marL="0" marR="0" lvl="0" indent="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PROCESS AND ACT UPON DEVICE DATA</a:t>
            </a:r>
            <a:endParaRPr/>
          </a:p>
          <a:p>
            <a:pPr marL="0" marR="0" lvl="0" indent="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READ AND SET DEVICE STATE AT ANY TIME</a:t>
            </a:r>
            <a:endParaRPr/>
          </a:p>
          <a:p>
            <a:pPr marL="0" marR="0" lvl="0" indent="114300" algn="l" rtl="0">
              <a:lnSpc>
                <a:spcPct val="100000"/>
              </a:lnSpc>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431800" y="428625"/>
            <a:ext cx="7886700" cy="3032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Paho MQTT</a:t>
            </a:r>
            <a:endParaRPr/>
          </a:p>
        </p:txBody>
      </p:sp>
      <p:sp>
        <p:nvSpPr>
          <p:cNvPr id="333" name="Shape 333"/>
          <p:cNvSpPr txBox="1">
            <a:spLocks noGrp="1"/>
          </p:cNvSpPr>
          <p:nvPr>
            <p:ph type="body" idx="1"/>
          </p:nvPr>
        </p:nvSpPr>
        <p:spPr>
          <a:xfrm>
            <a:off x="628650" y="1595437"/>
            <a:ext cx="7886700" cy="4216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900"/>
              <a:buFont typeface="Arial"/>
              <a:buNone/>
            </a:pPr>
            <a:r>
              <a:rPr lang="en-US" sz="2900" b="0" i="0" u="none">
                <a:solidFill>
                  <a:schemeClr val="dk1"/>
                </a:solidFill>
                <a:latin typeface="Arial"/>
                <a:ea typeface="Arial"/>
                <a:cs typeface="Arial"/>
                <a:sym typeface="Arial"/>
              </a:rPr>
              <a:t>MQTT (Message Queuing Telemetry Transport) is an ISO standard (ISO/IEC PRF 20922) publish-subscribe-based messaging protocol. It works on top of the TCP/IP protocol. It is designed for connections with remote locations where a "small code footprint" is required or the network bandwidth is limited.</a:t>
            </a:r>
            <a:endParaRPr/>
          </a:p>
          <a:p>
            <a:pPr marL="0" marR="0" lvl="0" indent="0" algn="l" rtl="0">
              <a:lnSpc>
                <a:spcPct val="90000"/>
              </a:lnSpc>
              <a:spcBef>
                <a:spcPts val="580"/>
              </a:spcBef>
              <a:spcAft>
                <a:spcPts val="0"/>
              </a:spcAft>
              <a:buClr>
                <a:schemeClr val="dk1"/>
              </a:buClr>
              <a:buSzPts val="2900"/>
              <a:buFont typeface="Arial"/>
              <a:buNone/>
            </a:pPr>
            <a:endParaRPr sz="2900" b="0" i="0" u="none">
              <a:solidFill>
                <a:schemeClr val="dk1"/>
              </a:solidFill>
              <a:latin typeface="Arial"/>
              <a:ea typeface="Arial"/>
              <a:cs typeface="Arial"/>
              <a:sym typeface="Arial"/>
            </a:endParaRPr>
          </a:p>
          <a:p>
            <a:pPr marL="0" marR="0" lvl="0" indent="0" algn="l" rtl="0">
              <a:lnSpc>
                <a:spcPct val="90000"/>
              </a:lnSpc>
              <a:spcBef>
                <a:spcPts val="580"/>
              </a:spcBef>
              <a:spcAft>
                <a:spcPts val="0"/>
              </a:spcAft>
              <a:buClr>
                <a:schemeClr val="dk1"/>
              </a:buClr>
              <a:buSzPts val="2900"/>
              <a:buFont typeface="Arial"/>
              <a:buChar char="•"/>
            </a:pPr>
            <a:r>
              <a:rPr lang="en-US" sz="2900" b="0" i="0" u="none">
                <a:solidFill>
                  <a:schemeClr val="dk1"/>
                </a:solidFill>
                <a:latin typeface="Arial"/>
                <a:ea typeface="Arial"/>
                <a:cs typeface="Arial"/>
                <a:sym typeface="Arial"/>
              </a:rPr>
              <a:t>pip install paho-mqtt</a:t>
            </a:r>
            <a:endParaRPr sz="2900" b="0" i="0" u="none">
              <a:solidFill>
                <a:schemeClr val="dk1"/>
              </a:solidFill>
              <a:latin typeface="Arial"/>
              <a:ea typeface="Arial"/>
              <a:cs typeface="Arial"/>
              <a:sym typeface="Arial"/>
            </a:endParaRPr>
          </a:p>
          <a:p>
            <a:pPr marL="0" marR="0" lvl="0" indent="0" algn="l" rtl="0">
              <a:lnSpc>
                <a:spcPct val="90000"/>
              </a:lnSpc>
              <a:spcBef>
                <a:spcPts val="580"/>
              </a:spcBef>
              <a:spcAft>
                <a:spcPts val="0"/>
              </a:spcAft>
              <a:buClr>
                <a:schemeClr val="dk1"/>
              </a:buClr>
              <a:buSzPts val="2900"/>
              <a:buFont typeface="Arial"/>
              <a:buNone/>
            </a:pPr>
            <a:endParaRPr sz="29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900" b="0" i="0" u="none">
              <a:solidFill>
                <a:schemeClr val="dk1"/>
              </a:solidFill>
              <a:latin typeface="Arial"/>
              <a:ea typeface="Arial"/>
              <a:cs typeface="Arial"/>
              <a:sym typeface="Arial"/>
            </a:endParaRPr>
          </a:p>
        </p:txBody>
      </p:sp>
      <p:pic>
        <p:nvPicPr>
          <p:cNvPr id="334" name="Shape 334" descr="Image result for MQTT protocol"/>
          <p:cNvPicPr preferRelativeResize="0"/>
          <p:nvPr/>
        </p:nvPicPr>
        <p:blipFill rotWithShape="1">
          <a:blip r:embed="rId3">
            <a:alphaModFix/>
          </a:blip>
          <a:srcRect/>
          <a:stretch/>
        </p:blipFill>
        <p:spPr>
          <a:xfrm>
            <a:off x="4916487" y="2938462"/>
            <a:ext cx="3400425" cy="27574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628650" y="441325"/>
            <a:ext cx="7886700" cy="3032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Publish.py</a:t>
            </a:r>
            <a:endParaRPr/>
          </a:p>
        </p:txBody>
      </p:sp>
      <p:sp>
        <p:nvSpPr>
          <p:cNvPr id="341" name="Shape 341"/>
          <p:cNvSpPr txBox="1">
            <a:spLocks noGrp="1"/>
          </p:cNvSpPr>
          <p:nvPr>
            <p:ph type="body" idx="1"/>
          </p:nvPr>
        </p:nvSpPr>
        <p:spPr>
          <a:xfrm>
            <a:off x="628650" y="1595437"/>
            <a:ext cx="7886700" cy="42164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import paho.mqtt.client as paho</a:t>
            </a: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import os</a:t>
            </a: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import socket</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import ssl</a:t>
            </a: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from time import sleep</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from random import uniform</a:t>
            </a:r>
            <a:endParaRPr/>
          </a:p>
          <a:p>
            <a:pPr marL="0" marR="0" lvl="0" indent="0" algn="l" rtl="0">
              <a:lnSpc>
                <a:spcPct val="80000"/>
              </a:lnSpc>
              <a:spcBef>
                <a:spcPts val="28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connflag = False</a:t>
            </a:r>
            <a:endParaRPr/>
          </a:p>
          <a:p>
            <a:pPr marL="0" marR="0" lvl="0" indent="0" algn="l" rtl="0">
              <a:lnSpc>
                <a:spcPct val="80000"/>
              </a:lnSpc>
              <a:spcBef>
                <a:spcPts val="28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def on_connect(client, userdata, flags, rc):</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global connflag</a:t>
            </a: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connflag = True</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print("Connection returned result: " + str(rc) )</a:t>
            </a:r>
            <a:endParaRPr/>
          </a:p>
          <a:p>
            <a:pPr marL="0" marR="0" lvl="0" indent="0" algn="l" rtl="0">
              <a:lnSpc>
                <a:spcPct val="80000"/>
              </a:lnSpc>
              <a:spcBef>
                <a:spcPts val="28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def on_message(client, userdata, msg):</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print(msg.topic+" "+str(msg.payload))</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mqttc = paho.Client()</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mqttc.on_connect = on_connect</a:t>
            </a: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mqttc.on_message = on_message</a:t>
            </a:r>
            <a:endParaRPr sz="1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628650" y="376237"/>
            <a:ext cx="7886700" cy="3032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Publish.py (contd.)</a:t>
            </a:r>
            <a:endParaRPr/>
          </a:p>
        </p:txBody>
      </p:sp>
      <p:sp>
        <p:nvSpPr>
          <p:cNvPr id="348" name="Shape 348"/>
          <p:cNvSpPr txBox="1">
            <a:spLocks noGrp="1"/>
          </p:cNvSpPr>
          <p:nvPr>
            <p:ph type="body" idx="1"/>
          </p:nvPr>
        </p:nvSpPr>
        <p:spPr>
          <a:xfrm>
            <a:off x="628650" y="1595437"/>
            <a:ext cx="7886700" cy="42164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awshost = "a1t7wpltysp7gc.iot.us-east-2.amazonaws.com"</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awsport = 8883</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clientId = "Iot1"</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thingName = "Iot1"</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caPath = 'VeriSign-Class 3-Public-Primary-Certification-Authority-G5.pem.txt'</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certPath = 'abeeb26700-certificate.pem.crt'</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keyPath = 'abeeb26700-private.pem.key'</a:t>
            </a:r>
            <a:endParaRPr/>
          </a:p>
          <a:p>
            <a:pPr marL="0" marR="0" lvl="0" indent="0" algn="l" rtl="0">
              <a:lnSpc>
                <a:spcPct val="80000"/>
              </a:lnSpc>
              <a:spcBef>
                <a:spcPts val="200"/>
              </a:spcBef>
              <a:spcAft>
                <a:spcPts val="0"/>
              </a:spcAft>
              <a:buClr>
                <a:schemeClr val="dk1"/>
              </a:buClr>
              <a:buSzPts val="1000"/>
              <a:buFont typeface="Arial"/>
              <a:buNone/>
            </a:pPr>
            <a:endParaRPr sz="1000" b="0" i="0" u="none">
              <a:solidFill>
                <a:schemeClr val="dk1"/>
              </a:solidFill>
              <a:latin typeface="Arial"/>
              <a:ea typeface="Arial"/>
              <a:cs typeface="Arial"/>
              <a:sym typeface="Arial"/>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mqttc.tls_set(caPath, certfile=certPath, keyfile=keyPath, cert_reqs=ssl.CERT_REQUIRED, tls_version=ssl.PROTOCOL_TLSv1_2, ciphers=None)</a:t>
            </a:r>
            <a:endParaRPr/>
          </a:p>
          <a:p>
            <a:pPr marL="0" marR="0" lvl="0" indent="0" algn="l" rtl="0">
              <a:lnSpc>
                <a:spcPct val="80000"/>
              </a:lnSpc>
              <a:spcBef>
                <a:spcPts val="200"/>
              </a:spcBef>
              <a:spcAft>
                <a:spcPts val="0"/>
              </a:spcAft>
              <a:buClr>
                <a:schemeClr val="dk1"/>
              </a:buClr>
              <a:buSzPts val="1000"/>
              <a:buFont typeface="Arial"/>
              <a:buNone/>
            </a:pPr>
            <a:endParaRPr sz="1000" b="0" i="0" u="none">
              <a:solidFill>
                <a:schemeClr val="dk1"/>
              </a:solidFill>
              <a:latin typeface="Arial"/>
              <a:ea typeface="Arial"/>
              <a:cs typeface="Arial"/>
              <a:sym typeface="Arial"/>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mqttc.connect(awshost, awsport, keepalive=60)</a:t>
            </a:r>
            <a:endParaRPr/>
          </a:p>
          <a:p>
            <a:pPr marL="0" marR="0" lvl="0" indent="0" algn="l" rtl="0">
              <a:lnSpc>
                <a:spcPct val="80000"/>
              </a:lnSpc>
              <a:spcBef>
                <a:spcPts val="200"/>
              </a:spcBef>
              <a:spcAft>
                <a:spcPts val="0"/>
              </a:spcAft>
              <a:buClr>
                <a:schemeClr val="dk1"/>
              </a:buClr>
              <a:buSzPts val="1000"/>
              <a:buFont typeface="Arial"/>
              <a:buNone/>
            </a:pPr>
            <a:endParaRPr sz="1000" b="0" i="0" u="none">
              <a:solidFill>
                <a:schemeClr val="dk1"/>
              </a:solidFill>
              <a:latin typeface="Arial"/>
              <a:ea typeface="Arial"/>
              <a:cs typeface="Arial"/>
              <a:sym typeface="Arial"/>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mqttc.loop_start()</a:t>
            </a:r>
            <a:endParaRPr/>
          </a:p>
          <a:p>
            <a:pPr marL="0" marR="0" lvl="0" indent="0" algn="l" rtl="0">
              <a:lnSpc>
                <a:spcPct val="80000"/>
              </a:lnSpc>
              <a:spcBef>
                <a:spcPts val="200"/>
              </a:spcBef>
              <a:spcAft>
                <a:spcPts val="0"/>
              </a:spcAft>
              <a:buClr>
                <a:schemeClr val="dk1"/>
              </a:buClr>
              <a:buSzPts val="1000"/>
              <a:buFont typeface="Arial"/>
              <a:buNone/>
            </a:pPr>
            <a:endParaRPr sz="1000" b="0" i="0" u="none">
              <a:solidFill>
                <a:schemeClr val="dk1"/>
              </a:solidFill>
              <a:latin typeface="Arial"/>
              <a:ea typeface="Arial"/>
              <a:cs typeface="Arial"/>
              <a:sym typeface="Arial"/>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for i in range(50):</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    sleep(0.5)</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    if connflag == True:</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        topic = input("Please enter iot code to publish:\n")</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        message = input("Please write message to publish:\n")</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        mqttc.publish(topic, message, qos=1)</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        print("\nmsg sent")</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    else:</a:t>
            </a:r>
            <a:endParaRPr/>
          </a:p>
          <a:p>
            <a:pPr marL="0" marR="0" lvl="0" indent="0" algn="l" rtl="0">
              <a:lnSpc>
                <a:spcPct val="80000"/>
              </a:lnSpc>
              <a:spcBef>
                <a:spcPts val="20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        print("waiting for connection...")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628650" y="349250"/>
            <a:ext cx="7886700" cy="3032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Subcribe.py</a:t>
            </a:r>
            <a:endParaRPr/>
          </a:p>
        </p:txBody>
      </p:sp>
      <p:sp>
        <p:nvSpPr>
          <p:cNvPr id="355" name="Shape 355"/>
          <p:cNvSpPr txBox="1">
            <a:spLocks noGrp="1"/>
          </p:cNvSpPr>
          <p:nvPr>
            <p:ph type="body" idx="1"/>
          </p:nvPr>
        </p:nvSpPr>
        <p:spPr>
          <a:xfrm>
            <a:off x="628650" y="1595437"/>
            <a:ext cx="7886700" cy="42164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import paho.mqtt.client as paho</a:t>
            </a: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import os</a:t>
            </a: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import socket</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import ssl</a:t>
            </a: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def on_connect(client, userdata, flags, rc):</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print("Connection returned result: " + str(rc) )</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 Subscribing in on_connect() means that if we lose the connection and</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 reconnect then subscriptions will be renewed.</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client.subscribe("#" , 1 )</a:t>
            </a:r>
            <a:endParaRPr/>
          </a:p>
          <a:p>
            <a:pPr marL="0" marR="0" lvl="0" indent="0" algn="l" rtl="0">
              <a:lnSpc>
                <a:spcPct val="80000"/>
              </a:lnSpc>
              <a:spcBef>
                <a:spcPts val="28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def on_message(client, userdata, msg):</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print("topic: "+msg.topic)</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print("payload: "+str(msg.payload))</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mqttc = paho.Client()</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mqttc.on_connect = on_connect</a:t>
            </a: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mqttc.on_message = on_message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469900" y="268287"/>
            <a:ext cx="7886700"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Subcribe.py (contd.)</a:t>
            </a:r>
            <a:endParaRPr/>
          </a:p>
        </p:txBody>
      </p:sp>
      <p:sp>
        <p:nvSpPr>
          <p:cNvPr id="362" name="Shape 362"/>
          <p:cNvSpPr txBox="1">
            <a:spLocks noGrp="1"/>
          </p:cNvSpPr>
          <p:nvPr>
            <p:ph type="body" idx="1"/>
          </p:nvPr>
        </p:nvSpPr>
        <p:spPr>
          <a:xfrm>
            <a:off x="628650" y="1595437"/>
            <a:ext cx="7886700" cy="42164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awshost = "a1t7wpltysp7gc.iot.us-east-2.amazonaws.com"</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awsport = 8883</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clientId = "Iot1"</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thingName = "Iot1"</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caPath = 'VeriSign-Class 3-Public-Primary-Certification-Authority-G5.pem.txt'</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certPath = 'abeeb26700-certificate.pem.crt'</a:t>
            </a:r>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keyPath = 'abeeb26700-private.pem.key'</a:t>
            </a:r>
            <a:endParaRPr/>
          </a:p>
          <a:p>
            <a:pPr marL="0" marR="0" lvl="0" indent="0" algn="l" rtl="0">
              <a:lnSpc>
                <a:spcPct val="80000"/>
              </a:lnSpc>
              <a:spcBef>
                <a:spcPts val="28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mqttc.tls_set(caPath, certfile=certPath, keyfile=keyPath, cert_reqs=ssl.CERT_REQUIRED, tls_version=ssl.PROTOCOL_TLSv1_2, ciphers=None)</a:t>
            </a:r>
            <a:endParaRPr/>
          </a:p>
          <a:p>
            <a:pPr marL="0" marR="0" lvl="0" indent="0" algn="l" rtl="0">
              <a:lnSpc>
                <a:spcPct val="80000"/>
              </a:lnSpc>
              <a:spcBef>
                <a:spcPts val="28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mqttc.connect(awshost, awsport, keepalive=60)</a:t>
            </a:r>
            <a:endParaRPr/>
          </a:p>
          <a:p>
            <a:pPr marL="0" marR="0" lvl="0" indent="0" algn="l" rtl="0">
              <a:lnSpc>
                <a:spcPct val="80000"/>
              </a:lnSpc>
              <a:spcBef>
                <a:spcPts val="28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80000"/>
              </a:lnSpc>
              <a:spcBef>
                <a:spcPts val="28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mqttc.loop_forever()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457200" y="11112"/>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Node mcu (ESP8266)</a:t>
            </a:r>
            <a:endParaRPr/>
          </a:p>
        </p:txBody>
      </p:sp>
      <p:pic>
        <p:nvPicPr>
          <p:cNvPr id="368" name="Shape 368" descr="nodemcu-12E-pinout"/>
          <p:cNvPicPr preferRelativeResize="0">
            <a:picLocks noGrp="1"/>
          </p:cNvPicPr>
          <p:nvPr>
            <p:ph type="body" idx="1"/>
          </p:nvPr>
        </p:nvPicPr>
        <p:blipFill rotWithShape="1">
          <a:blip r:embed="rId3">
            <a:alphaModFix/>
          </a:blip>
          <a:srcRect/>
          <a:stretch/>
        </p:blipFill>
        <p:spPr>
          <a:xfrm>
            <a:off x="3673475" y="1666875"/>
            <a:ext cx="5372100" cy="4525962"/>
          </a:xfrm>
          <a:prstGeom prst="rect">
            <a:avLst/>
          </a:prstGeom>
          <a:noFill/>
          <a:ln>
            <a:noFill/>
          </a:ln>
        </p:spPr>
      </p:pic>
      <p:sp>
        <p:nvSpPr>
          <p:cNvPr id="369" name="Shape 369"/>
          <p:cNvSpPr txBox="1"/>
          <p:nvPr/>
        </p:nvSpPr>
        <p:spPr>
          <a:xfrm>
            <a:off x="104775" y="995362"/>
            <a:ext cx="3243262" cy="715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1800"/>
              <a:buFont typeface="Arial"/>
              <a:buAutoNum type="arabicPeriod"/>
            </a:pPr>
            <a:r>
              <a:rPr lang="en-US" sz="1800" b="0" i="0" u="none">
                <a:solidFill>
                  <a:schemeClr val="dk1"/>
                </a:solidFill>
                <a:latin typeface="Arial"/>
                <a:ea typeface="Arial"/>
                <a:cs typeface="Arial"/>
                <a:sym typeface="Arial"/>
              </a:rPr>
              <a:t>8 Digital read/writepins to turn any switch on or off </a:t>
            </a:r>
            <a:endParaRPr/>
          </a:p>
          <a:p>
            <a:pPr marL="342900" marR="0" lvl="0" indent="-342900" algn="l" rtl="0">
              <a:lnSpc>
                <a:spcPct val="150000"/>
              </a:lnSpc>
              <a:spcBef>
                <a:spcPts val="0"/>
              </a:spcBef>
              <a:spcAft>
                <a:spcPts val="0"/>
              </a:spcAft>
              <a:buClr>
                <a:schemeClr val="dk1"/>
              </a:buClr>
              <a:buSzPts val="1800"/>
              <a:buFont typeface="Arial"/>
              <a:buAutoNum type="arabicPeriod"/>
            </a:pPr>
            <a:r>
              <a:rPr lang="en-US" sz="1800" b="0" i="0" u="none">
                <a:solidFill>
                  <a:schemeClr val="dk1"/>
                </a:solidFill>
                <a:latin typeface="Arial"/>
                <a:ea typeface="Arial"/>
                <a:cs typeface="Arial"/>
                <a:sym typeface="Arial"/>
              </a:rPr>
              <a:t>1 ADC for analog read, temperature, voltage, humidity, intensity etc</a:t>
            </a:r>
            <a:endParaRPr/>
          </a:p>
          <a:p>
            <a:pPr marL="342900" marR="0" lvl="0" indent="-342900" algn="l" rtl="0">
              <a:lnSpc>
                <a:spcPct val="150000"/>
              </a:lnSpc>
              <a:spcBef>
                <a:spcPts val="0"/>
              </a:spcBef>
              <a:spcAft>
                <a:spcPts val="0"/>
              </a:spcAft>
              <a:buClr>
                <a:schemeClr val="dk1"/>
              </a:buClr>
              <a:buSzPts val="1800"/>
              <a:buFont typeface="Arial"/>
              <a:buAutoNum type="arabicPeriod"/>
            </a:pPr>
            <a:r>
              <a:rPr lang="en-US" sz="1800" b="0" i="0" u="none">
                <a:solidFill>
                  <a:schemeClr val="dk1"/>
                </a:solidFill>
                <a:latin typeface="Arial"/>
                <a:ea typeface="Arial"/>
                <a:cs typeface="Arial"/>
                <a:sym typeface="Arial"/>
              </a:rPr>
              <a:t>RX TX for serial communication.</a:t>
            </a:r>
            <a:endParaRPr/>
          </a:p>
          <a:p>
            <a:pPr marL="342900" marR="0" lvl="0" indent="-342900" algn="l" rtl="0">
              <a:lnSpc>
                <a:spcPct val="150000"/>
              </a:lnSpc>
              <a:spcBef>
                <a:spcPts val="0"/>
              </a:spcBef>
              <a:spcAft>
                <a:spcPts val="0"/>
              </a:spcAft>
              <a:buClr>
                <a:schemeClr val="dk1"/>
              </a:buClr>
              <a:buSzPts val="1800"/>
              <a:buFont typeface="Arial"/>
              <a:buAutoNum type="arabicPeriod"/>
            </a:pPr>
            <a:r>
              <a:rPr lang="en-US" sz="1800" b="0" i="0" u="none">
                <a:solidFill>
                  <a:schemeClr val="dk1"/>
                </a:solidFill>
                <a:latin typeface="Arial"/>
                <a:ea typeface="Arial"/>
                <a:cs typeface="Arial"/>
                <a:sym typeface="Arial"/>
              </a:rPr>
              <a:t>PWM (pulse width modulation), for controlling speed of motors or power output of heating elements</a:t>
            </a:r>
            <a:endParaRPr/>
          </a:p>
          <a:p>
            <a:pPr marL="342900" marR="0" lvl="0" indent="-342900" algn="l" rtl="0">
              <a:lnSpc>
                <a:spcPct val="150000"/>
              </a:lnSpc>
              <a:spcBef>
                <a:spcPts val="0"/>
              </a:spcBef>
              <a:spcAft>
                <a:spcPts val="0"/>
              </a:spcAft>
              <a:buClr>
                <a:schemeClr val="dk1"/>
              </a:buClr>
              <a:buSzPts val="1800"/>
              <a:buFont typeface="Arial"/>
              <a:buAutoNum type="arabicPeriod"/>
            </a:pPr>
            <a:r>
              <a:rPr lang="en-US" sz="1800" b="0" i="0" u="none">
                <a:solidFill>
                  <a:schemeClr val="dk1"/>
                </a:solidFill>
                <a:latin typeface="Arial"/>
                <a:ea typeface="Arial"/>
                <a:cs typeface="Arial"/>
                <a:sym typeface="Arial"/>
              </a:rPr>
              <a:t>I2C communication an intra on board controller communication protocole</a:t>
            </a:r>
            <a:endParaRPr/>
          </a:p>
          <a:p>
            <a:pPr marL="342900" marR="0" lvl="0" indent="-228600" algn="l" rtl="0">
              <a:lnSpc>
                <a:spcPct val="15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marR="0" lvl="0" indent="-228600" algn="l" rtl="0">
              <a:lnSpc>
                <a:spcPct val="15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0" name="Shape 370"/>
          <p:cNvSpPr txBox="1"/>
          <p:nvPr/>
        </p:nvSpPr>
        <p:spPr>
          <a:xfrm>
            <a:off x="4595812" y="6365875"/>
            <a:ext cx="3222625" cy="368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cost: $5 - $6</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IoT development IDE</a:t>
            </a:r>
            <a:br>
              <a:rPr lang="en-US" sz="3200" b="0" i="0" u="none" strike="noStrike" cap="none">
                <a:solidFill>
                  <a:schemeClr val="lt1"/>
                </a:solidFill>
                <a:latin typeface="Arial"/>
                <a:ea typeface="Arial"/>
                <a:cs typeface="Arial"/>
                <a:sym typeface="Arial"/>
              </a:rPr>
            </a:br>
            <a:r>
              <a:rPr lang="en-US" sz="3200" b="0" i="0" u="none" strike="noStrike" cap="none">
                <a:solidFill>
                  <a:schemeClr val="lt1"/>
                </a:solidFill>
                <a:latin typeface="Arial"/>
                <a:ea typeface="Arial"/>
                <a:cs typeface="Arial"/>
                <a:sym typeface="Arial"/>
              </a:rPr>
              <a:t>Plateform IO</a:t>
            </a:r>
            <a:endParaRPr/>
          </a:p>
        </p:txBody>
      </p:sp>
      <p:pic>
        <p:nvPicPr>
          <p:cNvPr id="376" name="Shape 376"/>
          <p:cNvPicPr preferRelativeResize="0">
            <a:picLocks noGrp="1"/>
          </p:cNvPicPr>
          <p:nvPr>
            <p:ph type="body" idx="1"/>
          </p:nvPr>
        </p:nvPicPr>
        <p:blipFill rotWithShape="1">
          <a:blip r:embed="rId3">
            <a:alphaModFix/>
          </a:blip>
          <a:srcRect/>
          <a:stretch/>
        </p:blipFill>
        <p:spPr>
          <a:xfrm>
            <a:off x="36512" y="1417637"/>
            <a:ext cx="9070975" cy="5441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 C++ libraries used </a:t>
            </a:r>
            <a:endParaRPr/>
          </a:p>
        </p:txBody>
      </p:sp>
      <p:pic>
        <p:nvPicPr>
          <p:cNvPr id="382" name="Shape 382"/>
          <p:cNvPicPr preferRelativeResize="0">
            <a:picLocks noGrp="1"/>
          </p:cNvPicPr>
          <p:nvPr>
            <p:ph type="body" idx="1"/>
          </p:nvPr>
        </p:nvPicPr>
        <p:blipFill rotWithShape="1">
          <a:blip r:embed="rId3">
            <a:alphaModFix/>
          </a:blip>
          <a:srcRect/>
          <a:stretch/>
        </p:blipFill>
        <p:spPr>
          <a:xfrm>
            <a:off x="-4762" y="1176337"/>
            <a:ext cx="9153525" cy="56880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alpha val="82745"/>
          </a:srgbClr>
        </a:solidFill>
        <a:effectLst/>
      </p:bgPr>
    </p:bg>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457200" y="101600"/>
            <a:ext cx="8229600" cy="6937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0" i="0" u="none" strike="noStrike" cap="none">
                <a:solidFill>
                  <a:schemeClr val="lt1"/>
                </a:solidFill>
                <a:latin typeface="Arial"/>
                <a:ea typeface="Arial"/>
                <a:cs typeface="Arial"/>
                <a:sym typeface="Arial"/>
              </a:rPr>
              <a:t>Program</a:t>
            </a:r>
            <a:endParaRPr/>
          </a:p>
        </p:txBody>
      </p:sp>
      <p:pic>
        <p:nvPicPr>
          <p:cNvPr id="388" name="Shape 388"/>
          <p:cNvPicPr preferRelativeResize="0">
            <a:picLocks noGrp="1"/>
          </p:cNvPicPr>
          <p:nvPr>
            <p:ph type="body" idx="1"/>
          </p:nvPr>
        </p:nvPicPr>
        <p:blipFill rotWithShape="1">
          <a:blip r:embed="rId3">
            <a:alphaModFix/>
          </a:blip>
          <a:srcRect/>
          <a:stretch/>
        </p:blipFill>
        <p:spPr>
          <a:xfrm>
            <a:off x="196850" y="1633537"/>
            <a:ext cx="8489950" cy="1190625"/>
          </a:xfrm>
          <a:prstGeom prst="rect">
            <a:avLst/>
          </a:prstGeom>
          <a:noFill/>
          <a:ln>
            <a:noFill/>
          </a:ln>
        </p:spPr>
      </p:pic>
      <p:pic>
        <p:nvPicPr>
          <p:cNvPr id="389" name="Shape 389"/>
          <p:cNvPicPr preferRelativeResize="0">
            <a:picLocks noGrp="1"/>
          </p:cNvPicPr>
          <p:nvPr>
            <p:ph type="body" idx="1"/>
          </p:nvPr>
        </p:nvPicPr>
        <p:blipFill rotWithShape="1">
          <a:blip r:embed="rId4">
            <a:alphaModFix/>
          </a:blip>
          <a:srcRect/>
          <a:stretch/>
        </p:blipFill>
        <p:spPr>
          <a:xfrm>
            <a:off x="6350" y="2824162"/>
            <a:ext cx="9131300" cy="760412"/>
          </a:xfrm>
          <a:prstGeom prst="rect">
            <a:avLst/>
          </a:prstGeom>
          <a:noFill/>
          <a:ln>
            <a:noFill/>
          </a:ln>
        </p:spPr>
      </p:pic>
      <p:pic>
        <p:nvPicPr>
          <p:cNvPr id="390" name="Shape 390"/>
          <p:cNvPicPr preferRelativeResize="0"/>
          <p:nvPr/>
        </p:nvPicPr>
        <p:blipFill rotWithShape="1">
          <a:blip r:embed="rId5">
            <a:alphaModFix/>
          </a:blip>
          <a:srcRect/>
          <a:stretch/>
        </p:blipFill>
        <p:spPr>
          <a:xfrm>
            <a:off x="2143125" y="4003675"/>
            <a:ext cx="3790950" cy="406400"/>
          </a:xfrm>
          <a:prstGeom prst="rect">
            <a:avLst/>
          </a:prstGeom>
          <a:noFill/>
          <a:ln>
            <a:noFill/>
          </a:ln>
        </p:spPr>
      </p:pic>
      <p:pic>
        <p:nvPicPr>
          <p:cNvPr id="391" name="Shape 391"/>
          <p:cNvPicPr preferRelativeResize="0"/>
          <p:nvPr/>
        </p:nvPicPr>
        <p:blipFill rotWithShape="1">
          <a:blip r:embed="rId6">
            <a:alphaModFix/>
          </a:blip>
          <a:srcRect/>
          <a:stretch/>
        </p:blipFill>
        <p:spPr>
          <a:xfrm>
            <a:off x="2047875" y="3584575"/>
            <a:ext cx="4327525" cy="419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3600"/>
              <a:buFont typeface="Arial"/>
              <a:buNone/>
            </a:pPr>
            <a:r>
              <a:rPr lang="en-US" sz="3600" b="0" i="0" u="none" strike="noStrike" cap="none">
                <a:solidFill>
                  <a:srgbClr val="FFFFFF"/>
                </a:solidFill>
                <a:latin typeface="Arial"/>
                <a:ea typeface="Arial"/>
                <a:cs typeface="Arial"/>
                <a:sym typeface="Arial"/>
              </a:rPr>
              <a:t>Subscription function</a:t>
            </a:r>
            <a:br>
              <a:rPr lang="en-US" sz="3600" b="0" i="0" u="none" strike="noStrike" cap="none">
                <a:solidFill>
                  <a:srgbClr val="FFFFFF"/>
                </a:solidFill>
                <a:latin typeface="Arial"/>
                <a:ea typeface="Arial"/>
                <a:cs typeface="Arial"/>
                <a:sym typeface="Arial"/>
              </a:rPr>
            </a:br>
            <a:endParaRPr/>
          </a:p>
        </p:txBody>
      </p:sp>
      <p:pic>
        <p:nvPicPr>
          <p:cNvPr id="397" name="Shape 397"/>
          <p:cNvPicPr preferRelativeResize="0">
            <a:picLocks noGrp="1"/>
          </p:cNvPicPr>
          <p:nvPr>
            <p:ph type="body" idx="1"/>
          </p:nvPr>
        </p:nvPicPr>
        <p:blipFill rotWithShape="1">
          <a:blip r:embed="rId3">
            <a:alphaModFix/>
          </a:blip>
          <a:srcRect/>
          <a:stretch/>
        </p:blipFill>
        <p:spPr>
          <a:xfrm>
            <a:off x="73025" y="2306637"/>
            <a:ext cx="8997950" cy="31194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AWS IoT Device Management	</a:t>
            </a:r>
            <a:endParaRPr/>
          </a:p>
        </p:txBody>
      </p:sp>
      <p:sp>
        <p:nvSpPr>
          <p:cNvPr id="172" name="Shape 172"/>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AWS IoT Device Management makes it easy to securely onboard, organize, monitor, and remotely manage IoT devices at scale. IoT Device Management lets you register your devices individually or in bulk, and manage permissions so that devices remain secure. Then, you use the IoT Device Management console to organize your devices into groups, monitor and troubleshoot device functionality, and send remote updates to your devices. AWS IoT Device Management allows you to scale your device fleets and reduce the cost and effort of managing large IoT device deployments.</a:t>
            </a:r>
            <a:endParaRPr/>
          </a:p>
          <a:p>
            <a:pPr marL="0" marR="0" lvl="0" indent="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Fast Device Onboarding</a:t>
            </a:r>
            <a:endParaRPr/>
          </a:p>
          <a:p>
            <a:pPr marL="0" marR="0" lvl="0" indent="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Simple Device Organization</a:t>
            </a:r>
            <a:endParaRPr/>
          </a:p>
          <a:p>
            <a:pPr marL="0" marR="0" lvl="0" indent="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Locate Devices Quickly</a:t>
            </a:r>
            <a:endParaRPr/>
          </a:p>
          <a:p>
            <a:pPr marL="0" marR="0" lvl="0" indent="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Easy Remote Management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401"/>
        <p:cNvGrpSpPr/>
        <p:nvPr/>
      </p:nvGrpSpPr>
      <p:grpSpPr>
        <a:xfrm>
          <a:off x="0" y="0"/>
          <a:ext cx="0" cy="0"/>
          <a:chOff x="0" y="0"/>
          <a:chExt cx="0" cy="0"/>
        </a:xfrm>
      </p:grpSpPr>
      <p:sp>
        <p:nvSpPr>
          <p:cNvPr id="402" name="Shape 402"/>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3600"/>
              <a:buFont typeface="Arial"/>
              <a:buNone/>
            </a:pPr>
            <a:r>
              <a:rPr lang="en-US" sz="3600" b="0" i="0" u="none" strike="noStrike" cap="none">
                <a:solidFill>
                  <a:srgbClr val="FFFFFF"/>
                </a:solidFill>
                <a:latin typeface="Arial"/>
                <a:ea typeface="Arial"/>
                <a:cs typeface="Arial"/>
                <a:sym typeface="Arial"/>
              </a:rPr>
              <a:t>Publishing loop function</a:t>
            </a:r>
            <a:br>
              <a:rPr lang="en-US" sz="3600" b="0" i="0" u="none" strike="noStrike" cap="none">
                <a:solidFill>
                  <a:srgbClr val="FFFFFF"/>
                </a:solidFill>
                <a:latin typeface="Arial"/>
                <a:ea typeface="Arial"/>
                <a:cs typeface="Arial"/>
                <a:sym typeface="Arial"/>
              </a:rPr>
            </a:br>
            <a:endParaRPr/>
          </a:p>
        </p:txBody>
      </p:sp>
      <p:pic>
        <p:nvPicPr>
          <p:cNvPr id="403" name="Shape 403"/>
          <p:cNvPicPr preferRelativeResize="0">
            <a:picLocks noGrp="1"/>
          </p:cNvPicPr>
          <p:nvPr>
            <p:ph type="body" idx="1"/>
          </p:nvPr>
        </p:nvPicPr>
        <p:blipFill rotWithShape="1">
          <a:blip r:embed="rId3">
            <a:alphaModFix/>
          </a:blip>
          <a:srcRect/>
          <a:stretch/>
        </p:blipFill>
        <p:spPr>
          <a:xfrm>
            <a:off x="25400" y="1223962"/>
            <a:ext cx="9093200" cy="52593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a:t>
            </a:r>
            <a:endParaRPr lang="en-US" dirty="0"/>
          </a:p>
        </p:txBody>
      </p:sp>
      <p:pic>
        <p:nvPicPr>
          <p:cNvPr id="1026" name="Picture 2" descr="https://scontent-mrs1-1.xx.fbcdn.net/v/t1.15752-0/p280x280/30415341_10156526154743606_2384678220558499840_n.jpg?_nc_cat=0&amp;oh=82245edcf4b975131be83cc2a62f0d28&amp;oe=5C0169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60675"/>
            <a:ext cx="3552825"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content-mrs1-1.xx.fbcdn.net/v/t1.15752-0/p280x280/30127810_10156526308253606_1136327237033787392_n.jpg?_nc_cat=0&amp;oh=b68b7b97eae76ce9f43a13176dfcce6d&amp;oe=5BF7248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675" y="2417762"/>
            <a:ext cx="2667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320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457200" y="1174750"/>
            <a:ext cx="8229600" cy="4953000"/>
          </a:xfrm>
          <a:prstGeom prst="rect">
            <a:avLst/>
          </a:prstGeom>
        </p:spPr>
        <p:txBody>
          <a:bodyPr spcFirstLastPara="1" wrap="square" lIns="91425" tIns="91425" rIns="91425" bIns="91425" anchor="ctr" anchorCtr="0">
            <a:noAutofit/>
          </a:bodyPr>
          <a:lstStyle/>
          <a:p>
            <a:pPr marL="457200" lvl="0" indent="0" algn="ctr">
              <a:spcBef>
                <a:spcPts val="640"/>
              </a:spcBef>
              <a:spcAft>
                <a:spcPts val="0"/>
              </a:spcAft>
              <a:buNone/>
            </a:pPr>
            <a:r>
              <a:rPr lang="en-US" sz="4800"/>
              <a:t>Thank You</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AWS Green Grass</a:t>
            </a:r>
            <a:endParaRPr/>
          </a:p>
        </p:txBody>
      </p:sp>
      <p:sp>
        <p:nvSpPr>
          <p:cNvPr id="178" name="Shape 178"/>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AWS Greengrass is software that lets you run local compute, messaging, data caching, sync, and ML inference capabilities for connected devices in a secure way. With AWS Greengrass, connected devices can run AWS Lambda functions, keep device data in sync, and communicate with other devices securely – even when not connected to the Internet. Using AWS Lambda, Greengrass ensures your IoT devices can respond quickly to local events, use Lambda functions running on Greengrass Core to interact with local resources, operate with intermittent connections, stay updated with over the air updates, and minimize the cost of transmitting IoT data to the cloud.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Amazon FreeRTOS</a:t>
            </a:r>
            <a:endParaRPr/>
          </a:p>
        </p:txBody>
      </p:sp>
      <p:sp>
        <p:nvSpPr>
          <p:cNvPr id="184" name="Shape 184"/>
          <p:cNvSpPr txBox="1">
            <a:spLocks noGrp="1"/>
          </p:cNvSpPr>
          <p:nvPr>
            <p:ph type="body" idx="1"/>
          </p:nvPr>
        </p:nvSpPr>
        <p:spPr>
          <a:xfrm>
            <a:off x="536575" y="2328862"/>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Amazon FreeRTOS (a:FreeRTOS) is an operating system for microcontrollers that makes small, low-power edge devices easy to program, deploy, secure, connect, and manage. Amazon FreeRTOS is based on the FreeRTOS kernel, a popular open source operating system for microcontrollers, and extends it with software libraries that make it easy to securely connect your small, low-power devices to AWS cloud services like </a:t>
            </a:r>
            <a:r>
              <a:rPr lang="en-US" sz="2000" b="0" i="0" u="sng" strike="noStrike" cap="none">
                <a:solidFill>
                  <a:schemeClr val="hlink"/>
                </a:solidFill>
                <a:latin typeface="Arial"/>
                <a:ea typeface="Arial"/>
                <a:cs typeface="Arial"/>
                <a:sym typeface="Arial"/>
                <a:hlinkClick r:id="rId3"/>
              </a:rPr>
              <a:t>AWS IoT Core</a:t>
            </a:r>
            <a:r>
              <a:rPr lang="en-US" sz="2000" b="0" i="0" u="none" strike="noStrike" cap="none">
                <a:solidFill>
                  <a:schemeClr val="dk1"/>
                </a:solidFill>
                <a:latin typeface="Arial"/>
                <a:ea typeface="Arial"/>
                <a:cs typeface="Arial"/>
                <a:sym typeface="Arial"/>
              </a:rPr>
              <a:t> or to more powerful edge devices running </a:t>
            </a:r>
            <a:r>
              <a:rPr lang="en-US" sz="2000" b="0" i="0" u="sng" strike="noStrike" cap="none">
                <a:solidFill>
                  <a:schemeClr val="hlink"/>
                </a:solidFill>
                <a:latin typeface="Arial"/>
                <a:ea typeface="Arial"/>
                <a:cs typeface="Arial"/>
                <a:sym typeface="Arial"/>
                <a:hlinkClick r:id="rId4"/>
              </a:rPr>
              <a:t>AWS Greengrass</a:t>
            </a:r>
            <a:r>
              <a:rPr lang="en-US" sz="2000" b="0" i="0" u="none" strike="noStrike" cap="none">
                <a:solidFill>
                  <a:schemeClr val="dk1"/>
                </a:solidFill>
                <a:latin typeface="Arial"/>
                <a:ea typeface="Arial"/>
                <a:cs typeface="Arial"/>
                <a:sym typeface="Aria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AWS IoT 1-Click</a:t>
            </a:r>
            <a:endParaRPr/>
          </a:p>
        </p:txBody>
      </p:sp>
      <p:sp>
        <p:nvSpPr>
          <p:cNvPr id="190" name="Shape 190"/>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AWS IoT 1-Click is a service that makes it easy for simple devices to trigger </a:t>
            </a:r>
            <a:r>
              <a:rPr lang="en-US" sz="2000" b="0" i="0" u="sng" strike="noStrike" cap="none">
                <a:solidFill>
                  <a:schemeClr val="hlink"/>
                </a:solidFill>
                <a:latin typeface="Arial"/>
                <a:ea typeface="Arial"/>
                <a:cs typeface="Arial"/>
                <a:sym typeface="Arial"/>
                <a:hlinkClick r:id="rId3"/>
              </a:rPr>
              <a:t>AWS Lambda</a:t>
            </a:r>
            <a:r>
              <a:rPr lang="en-US" sz="2000" b="0" i="0" u="none" strike="noStrike" cap="none">
                <a:solidFill>
                  <a:schemeClr val="dk1"/>
                </a:solidFill>
                <a:latin typeface="Arial"/>
                <a:ea typeface="Arial"/>
                <a:cs typeface="Arial"/>
                <a:sym typeface="Arial"/>
              </a:rPr>
              <a:t> functions that execute a specific action. Some examples of possible actions include calling technical support, reordering goods and services, or locking and unlocking doors and windows. Simple devices are cloud-connected, single-purpose devices like buttons, badge readers, asset trackers, and motion sensors. The AWS IoT Enterprise Button, based on the Amazon Dash Button hardware, is a simple device that you can buy and use with the AWS IoT 1-Click service. You can use the AWS IoT Enterprise Button to capture quick customer feedback without burdening customers with time-consuming questionnaires. For example, in an airport lounge, patrons can press one of five buttons to rate their overall experience on a scale from one to five.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190500"/>
            <a:ext cx="8229600" cy="582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0" i="0" u="none" strike="noStrike" cap="none">
                <a:solidFill>
                  <a:schemeClr val="lt1"/>
                </a:solidFill>
                <a:latin typeface="Arial"/>
                <a:ea typeface="Arial"/>
                <a:cs typeface="Arial"/>
                <a:sym typeface="Arial"/>
              </a:rPr>
              <a:t>AWS IoT Button</a:t>
            </a:r>
            <a:endParaRPr/>
          </a:p>
        </p:txBody>
      </p:sp>
      <p:sp>
        <p:nvSpPr>
          <p:cNvPr id="196" name="Shape 196"/>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AWS IoT Button is a programmable button based on the Amazon Dash Button hardware. This simple Wi-Fi device is easy to configure and designed for developers to get started with </a:t>
            </a:r>
            <a:r>
              <a:rPr lang="en-US" sz="2400" b="0" i="0" u="sng" strike="noStrike" cap="none">
                <a:solidFill>
                  <a:schemeClr val="hlink"/>
                </a:solidFill>
                <a:latin typeface="Arial"/>
                <a:ea typeface="Arial"/>
                <a:cs typeface="Arial"/>
                <a:sym typeface="Arial"/>
                <a:hlinkClick r:id="rId3"/>
              </a:rPr>
              <a:t>AWS IoT Core</a:t>
            </a:r>
            <a:r>
              <a:rPr lang="en-US" sz="2400" b="0" i="0" u="none" strike="noStrike" cap="none">
                <a:solidFill>
                  <a:schemeClr val="dk1"/>
                </a:solidFill>
                <a:latin typeface="Arial"/>
                <a:ea typeface="Arial"/>
                <a:cs typeface="Arial"/>
                <a:sym typeface="Arial"/>
              </a:rPr>
              <a:t>, </a:t>
            </a:r>
            <a:r>
              <a:rPr lang="en-US" sz="2400" b="0" i="0" u="sng" strike="noStrike" cap="none">
                <a:solidFill>
                  <a:schemeClr val="hlink"/>
                </a:solidFill>
                <a:latin typeface="Arial"/>
                <a:ea typeface="Arial"/>
                <a:cs typeface="Arial"/>
                <a:sym typeface="Arial"/>
                <a:hlinkClick r:id="rId4"/>
              </a:rPr>
              <a:t>AWS Lambda</a:t>
            </a:r>
            <a:r>
              <a:rPr lang="en-US" sz="2400" b="0" i="0" u="none" strike="noStrike" cap="none">
                <a:solidFill>
                  <a:schemeClr val="dk1"/>
                </a:solidFill>
                <a:latin typeface="Arial"/>
                <a:ea typeface="Arial"/>
                <a:cs typeface="Arial"/>
                <a:sym typeface="Arial"/>
              </a:rPr>
              <a:t>, </a:t>
            </a:r>
            <a:r>
              <a:rPr lang="en-US" sz="2400" b="0" i="0" u="sng" strike="noStrike" cap="none">
                <a:solidFill>
                  <a:schemeClr val="hlink"/>
                </a:solidFill>
                <a:latin typeface="Arial"/>
                <a:ea typeface="Arial"/>
                <a:cs typeface="Arial"/>
                <a:sym typeface="Arial"/>
                <a:hlinkClick r:id="rId5"/>
              </a:rPr>
              <a:t>Amazon DynamoDB</a:t>
            </a:r>
            <a:r>
              <a:rPr lang="en-US" sz="2400" b="0" i="0" u="none" strike="noStrike" cap="none">
                <a:solidFill>
                  <a:schemeClr val="dk1"/>
                </a:solidFill>
                <a:latin typeface="Arial"/>
                <a:ea typeface="Arial"/>
                <a:cs typeface="Arial"/>
                <a:sym typeface="Arial"/>
              </a:rPr>
              <a:t>, </a:t>
            </a:r>
            <a:r>
              <a:rPr lang="en-US" sz="2400" b="0" i="0" u="sng" strike="noStrike" cap="none">
                <a:solidFill>
                  <a:schemeClr val="hlink"/>
                </a:solidFill>
                <a:latin typeface="Arial"/>
                <a:ea typeface="Arial"/>
                <a:cs typeface="Arial"/>
                <a:sym typeface="Arial"/>
                <a:hlinkClick r:id="rId6"/>
              </a:rPr>
              <a:t>Amazon SNS</a:t>
            </a:r>
            <a:r>
              <a:rPr lang="en-US" sz="2400" b="0" i="0" u="none" strike="noStrike" cap="none">
                <a:solidFill>
                  <a:schemeClr val="dk1"/>
                </a:solidFill>
                <a:latin typeface="Arial"/>
                <a:ea typeface="Arial"/>
                <a:cs typeface="Arial"/>
                <a:sym typeface="Arial"/>
              </a:rPr>
              <a:t>, and many other Amazon Web Services without writing device-specific code.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457200" y="117475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You can code the button's logic in the cloud to configure button clicks to count or track items, call or alert someone, start or stop something, order services, or even provide feedback. For example, you can click the button to unlock or start a car, open your garage door, call a cab, call your spouse or a customer service representative, track the use of common household chores, medications or products, or remotely control your home appliances.</a:t>
            </a:r>
            <a:endParaRPr/>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1973</Words>
  <Application>Microsoft Office PowerPoint</Application>
  <PresentationFormat>On-screen Show (4:3)</PresentationFormat>
  <Paragraphs>191</Paragraphs>
  <Slides>42</Slides>
  <Notes>41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42</vt:i4>
      </vt:variant>
    </vt:vector>
  </HeadingPairs>
  <TitlesOfParts>
    <vt:vector size="46" baseType="lpstr">
      <vt:lpstr>Arial</vt:lpstr>
      <vt:lpstr>Open Sans</vt:lpstr>
      <vt:lpstr>Data Pie Charts</vt:lpstr>
      <vt:lpstr>Green Color</vt:lpstr>
      <vt:lpstr> Project Presentation</vt:lpstr>
      <vt:lpstr>AWS IoT Services</vt:lpstr>
      <vt:lpstr>AWS IOT Core</vt:lpstr>
      <vt:lpstr>AWS IoT Device Management </vt:lpstr>
      <vt:lpstr>AWS Green Grass</vt:lpstr>
      <vt:lpstr>Amazon FreeRTOS</vt:lpstr>
      <vt:lpstr>AWS IoT 1-Click</vt:lpstr>
      <vt:lpstr>AWS IoT Button</vt:lpstr>
      <vt:lpstr>PowerPoint Presentation</vt:lpstr>
      <vt:lpstr>AWS IoT Device Defender</vt:lpstr>
      <vt:lpstr>PowerPoint Presentation</vt:lpstr>
      <vt:lpstr>How AWS IoT Works </vt:lpstr>
      <vt:lpstr>AWS IoT Components </vt:lpstr>
      <vt:lpstr>AWS IoT Components </vt:lpstr>
      <vt:lpstr>AWS IoT Components </vt:lpstr>
      <vt:lpstr>AWS IoT Components </vt:lpstr>
      <vt:lpstr>Device Shadow Flow </vt:lpstr>
      <vt:lpstr>AWS IoT Security: Authentication and Authorization</vt:lpstr>
      <vt:lpstr>Security – IoT Requirements</vt:lpstr>
      <vt:lpstr>Proceed With AWS</vt:lpstr>
      <vt:lpstr>Register Device</vt:lpstr>
      <vt:lpstr>Register Device</vt:lpstr>
      <vt:lpstr>Certificates</vt:lpstr>
      <vt:lpstr>Certificates</vt:lpstr>
      <vt:lpstr>Policies</vt:lpstr>
      <vt:lpstr>Policies</vt:lpstr>
      <vt:lpstr>Policies</vt:lpstr>
      <vt:lpstr>Attached Certificate With Thing And Policy</vt:lpstr>
      <vt:lpstr>Attached Certificate With Thing And Policy</vt:lpstr>
      <vt:lpstr>Paho MQTT</vt:lpstr>
      <vt:lpstr>Publish.py</vt:lpstr>
      <vt:lpstr>Publish.py (contd.)</vt:lpstr>
      <vt:lpstr>Subcribe.py</vt:lpstr>
      <vt:lpstr>Subcribe.py (contd.)</vt:lpstr>
      <vt:lpstr>Node mcu (ESP8266)</vt:lpstr>
      <vt:lpstr>IoT development IDE Plateform IO</vt:lpstr>
      <vt:lpstr> C++ libraries used </vt:lpstr>
      <vt:lpstr>Program</vt:lpstr>
      <vt:lpstr>Subscription function </vt:lpstr>
      <vt:lpstr>Publishing loop function </vt:lpstr>
      <vt:lpstr>CIRCUIT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Presentation</dc:title>
  <cp:lastModifiedBy>Um e Aiman Binte Nasar</cp:lastModifiedBy>
  <cp:revision>3</cp:revision>
  <dcterms:modified xsi:type="dcterms:W3CDTF">2018-08-14T17:22:09Z</dcterms:modified>
</cp:coreProperties>
</file>