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gif" ContentType="image/gif"/>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compatMode="1" saveSubsetFonts="1" autoCompressPictures="0">
  <p:sldMasterIdLst>
    <p:sldMasterId id="2147483648" r:id="rId1"/>
  </p:sldMasterIdLst>
  <p:notesMasterIdLst>
    <p:notesMasterId r:id="rId73"/>
  </p:notesMasterIdLst>
  <p:handoutMasterIdLst>
    <p:handoutMasterId r:id="rId74"/>
  </p:handoutMasterIdLst>
  <p:sldIdLst>
    <p:sldId id="288" r:id="rId2"/>
    <p:sldId id="503" r:id="rId3"/>
    <p:sldId id="504" r:id="rId4"/>
    <p:sldId id="505" r:id="rId5"/>
    <p:sldId id="506" r:id="rId6"/>
    <p:sldId id="507" r:id="rId7"/>
    <p:sldId id="508" r:id="rId8"/>
    <p:sldId id="521" r:id="rId9"/>
    <p:sldId id="516" r:id="rId10"/>
    <p:sldId id="517" r:id="rId11"/>
    <p:sldId id="518" r:id="rId12"/>
    <p:sldId id="519" r:id="rId13"/>
    <p:sldId id="520" r:id="rId14"/>
    <p:sldId id="469" r:id="rId15"/>
    <p:sldId id="470" r:id="rId16"/>
    <p:sldId id="471" r:id="rId17"/>
    <p:sldId id="472" r:id="rId18"/>
    <p:sldId id="473" r:id="rId19"/>
    <p:sldId id="474" r:id="rId20"/>
    <p:sldId id="475" r:id="rId21"/>
    <p:sldId id="476" r:id="rId22"/>
    <p:sldId id="511" r:id="rId23"/>
    <p:sldId id="383" r:id="rId24"/>
    <p:sldId id="385" r:id="rId25"/>
    <p:sldId id="406" r:id="rId26"/>
    <p:sldId id="512" r:id="rId27"/>
    <p:sldId id="513" r:id="rId28"/>
    <p:sldId id="399" r:id="rId29"/>
    <p:sldId id="400" r:id="rId30"/>
    <p:sldId id="437" r:id="rId31"/>
    <p:sldId id="440" r:id="rId32"/>
    <p:sldId id="439" r:id="rId33"/>
    <p:sldId id="389" r:id="rId34"/>
    <p:sldId id="393" r:id="rId35"/>
    <p:sldId id="390" r:id="rId36"/>
    <p:sldId id="391" r:id="rId37"/>
    <p:sldId id="392" r:id="rId38"/>
    <p:sldId id="394" r:id="rId39"/>
    <p:sldId id="409" r:id="rId40"/>
    <p:sldId id="411" r:id="rId41"/>
    <p:sldId id="396" r:id="rId42"/>
    <p:sldId id="397" r:id="rId43"/>
    <p:sldId id="416" r:id="rId44"/>
    <p:sldId id="423" r:id="rId45"/>
    <p:sldId id="424" r:id="rId46"/>
    <p:sldId id="425" r:id="rId47"/>
    <p:sldId id="426" r:id="rId48"/>
    <p:sldId id="427" r:id="rId49"/>
    <p:sldId id="428" r:id="rId50"/>
    <p:sldId id="429" r:id="rId51"/>
    <p:sldId id="430" r:id="rId52"/>
    <p:sldId id="431" r:id="rId53"/>
    <p:sldId id="432" r:id="rId54"/>
    <p:sldId id="433" r:id="rId55"/>
    <p:sldId id="434" r:id="rId56"/>
    <p:sldId id="435" r:id="rId57"/>
    <p:sldId id="436" r:id="rId58"/>
    <p:sldId id="438" r:id="rId59"/>
    <p:sldId id="514" r:id="rId60"/>
    <p:sldId id="515" r:id="rId61"/>
    <p:sldId id="441" r:id="rId62"/>
    <p:sldId id="442" r:id="rId63"/>
    <p:sldId id="443" r:id="rId64"/>
    <p:sldId id="444" r:id="rId65"/>
    <p:sldId id="445" r:id="rId66"/>
    <p:sldId id="448" r:id="rId67"/>
    <p:sldId id="446" r:id="rId68"/>
    <p:sldId id="447" r:id="rId69"/>
    <p:sldId id="509" r:id="rId70"/>
    <p:sldId id="510" r:id="rId71"/>
    <p:sldId id="401" r:id="rId72"/>
  </p:sldIdLst>
  <p:sldSz cx="9144000" cy="6858000" type="screen4x3"/>
  <p:notesSz cx="6831013" cy="9396413"/>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5pPr>
    <a:lvl6pPr marL="2286000" algn="l" defTabSz="914400" rtl="0" eaLnBrk="1" latinLnBrk="0" hangingPunct="1">
      <a:defRPr sz="2400" kern="1200">
        <a:solidFill>
          <a:schemeClr val="tx1"/>
        </a:solidFill>
        <a:latin typeface="Times New Roman" charset="0"/>
        <a:ea typeface="ＭＳ Ｐゴシック" charset="-128"/>
        <a:cs typeface="+mn-cs"/>
      </a:defRPr>
    </a:lvl6pPr>
    <a:lvl7pPr marL="2743200" algn="l" defTabSz="914400" rtl="0" eaLnBrk="1" latinLnBrk="0" hangingPunct="1">
      <a:defRPr sz="2400" kern="1200">
        <a:solidFill>
          <a:schemeClr val="tx1"/>
        </a:solidFill>
        <a:latin typeface="Times New Roman" charset="0"/>
        <a:ea typeface="ＭＳ Ｐゴシック" charset="-128"/>
        <a:cs typeface="+mn-cs"/>
      </a:defRPr>
    </a:lvl7pPr>
    <a:lvl8pPr marL="3200400" algn="l" defTabSz="914400" rtl="0" eaLnBrk="1" latinLnBrk="0" hangingPunct="1">
      <a:defRPr sz="2400" kern="1200">
        <a:solidFill>
          <a:schemeClr val="tx1"/>
        </a:solidFill>
        <a:latin typeface="Times New Roman" charset="0"/>
        <a:ea typeface="ＭＳ Ｐゴシック" charset="-128"/>
        <a:cs typeface="+mn-cs"/>
      </a:defRPr>
    </a:lvl8pPr>
    <a:lvl9pPr marL="3657600" algn="l" defTabSz="914400" rtl="0" eaLnBrk="1" latinLnBrk="0" hangingPunct="1">
      <a:defRPr sz="2400" kern="1200">
        <a:solidFill>
          <a:schemeClr val="tx1"/>
        </a:solidFill>
        <a:latin typeface="Times New Roman"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CC0099"/>
    <a:srgbClr val="990033"/>
    <a:srgbClr val="FF6600"/>
    <a:srgbClr val="800000"/>
    <a:srgbClr val="FF0000"/>
    <a:srgbClr val="FF0066"/>
    <a:srgbClr val="6600FF"/>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49"/>
    <p:restoredTop sz="93158"/>
  </p:normalViewPr>
  <p:slideViewPr>
    <p:cSldViewPr>
      <p:cViewPr varScale="1">
        <p:scale>
          <a:sx n="74" d="100"/>
          <a:sy n="74" d="100"/>
        </p:scale>
        <p:origin x="400"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notesMaster" Target="notesMasters/notesMaster1.xml"/><Relationship Id="rId74" Type="http://schemas.openxmlformats.org/officeDocument/2006/relationships/handoutMaster" Target="handoutMasters/handoutMaster1.xml"/><Relationship Id="rId75" Type="http://schemas.openxmlformats.org/officeDocument/2006/relationships/presProps" Target="presProps.xml"/><Relationship Id="rId76" Type="http://schemas.openxmlformats.org/officeDocument/2006/relationships/viewProps" Target="viewProps.xml"/><Relationship Id="rId77" Type="http://schemas.openxmlformats.org/officeDocument/2006/relationships/theme" Target="theme/theme1.xml"/><Relationship Id="rId78"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5" Type="http://schemas.openxmlformats.org/officeDocument/2006/relationships/image" Target="../media/image5.wmf"/><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6.wmf"/><Relationship Id="rId2" Type="http://schemas.openxmlformats.org/officeDocument/2006/relationships/image" Target="../media/image2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3.emf"/><Relationship Id="rId2" Type="http://schemas.openxmlformats.org/officeDocument/2006/relationships/image" Target="../media/image34.emf"/><Relationship Id="rId3" Type="http://schemas.openxmlformats.org/officeDocument/2006/relationships/image" Target="../media/image3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9.emf"/><Relationship Id="rId2" Type="http://schemas.openxmlformats.org/officeDocument/2006/relationships/image" Target="../media/image40.emf"/><Relationship Id="rId3" Type="http://schemas.openxmlformats.org/officeDocument/2006/relationships/image" Target="../media/image4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2.emf"/><Relationship Id="rId2" Type="http://schemas.openxmlformats.org/officeDocument/2006/relationships/image" Target="../media/image4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60688" cy="469900"/>
          </a:xfrm>
          <a:prstGeom prst="rect">
            <a:avLst/>
          </a:prstGeom>
          <a:noFill/>
          <a:ln>
            <a:noFill/>
          </a:ln>
          <a:effectLst/>
          <a:extLst>
            <a:ext uri="{FAA26D3D-D897-4be2-8F04-BA451C77F1D7}">
              <ma14:placeholderFlag xmlns:ma14="http://schemas.microsoft.com/office/mac/drawingml/2011/main" val="1"/>
            </a:ex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defRPr sz="1200">
                <a:ea typeface="ＭＳ Ｐゴシック" charset="0"/>
                <a:cs typeface="+mn-cs"/>
              </a:defRPr>
            </a:lvl1pPr>
          </a:lstStyle>
          <a:p>
            <a:pPr>
              <a:defRPr/>
            </a:pPr>
            <a:endParaRPr lang="en-US"/>
          </a:p>
        </p:txBody>
      </p:sp>
      <p:sp>
        <p:nvSpPr>
          <p:cNvPr id="6147" name="Rectangle 3"/>
          <p:cNvSpPr>
            <a:spLocks noGrp="1" noChangeArrowheads="1"/>
          </p:cNvSpPr>
          <p:nvPr>
            <p:ph type="dt" sz="quarter" idx="1"/>
          </p:nvPr>
        </p:nvSpPr>
        <p:spPr bwMode="auto">
          <a:xfrm>
            <a:off x="3870325" y="0"/>
            <a:ext cx="2960688" cy="469900"/>
          </a:xfrm>
          <a:prstGeom prst="rect">
            <a:avLst/>
          </a:prstGeom>
          <a:noFill/>
          <a:ln>
            <a:noFill/>
          </a:ln>
          <a:effectLst/>
          <a:extLst>
            <a:ext uri="{FAA26D3D-D897-4be2-8F04-BA451C77F1D7}">
              <ma14:placeholderFlag xmlns:ma14="http://schemas.microsoft.com/office/mac/drawingml/2011/main" val="1"/>
            </a:ex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r">
              <a:defRPr sz="1200">
                <a:ea typeface="ＭＳ Ｐゴシック" charset="0"/>
                <a:cs typeface="+mn-cs"/>
              </a:defRPr>
            </a:lvl1pPr>
          </a:lstStyle>
          <a:p>
            <a:pPr>
              <a:defRPr/>
            </a:pPr>
            <a:endParaRPr lang="en-US"/>
          </a:p>
        </p:txBody>
      </p:sp>
      <p:sp>
        <p:nvSpPr>
          <p:cNvPr id="6148" name="Rectangle 4"/>
          <p:cNvSpPr>
            <a:spLocks noGrp="1" noChangeArrowheads="1"/>
          </p:cNvSpPr>
          <p:nvPr>
            <p:ph type="ftr" sz="quarter" idx="2"/>
          </p:nvPr>
        </p:nvSpPr>
        <p:spPr bwMode="auto">
          <a:xfrm>
            <a:off x="0" y="8926513"/>
            <a:ext cx="2960688" cy="469900"/>
          </a:xfrm>
          <a:prstGeom prst="rect">
            <a:avLst/>
          </a:prstGeom>
          <a:noFill/>
          <a:ln>
            <a:noFill/>
          </a:ln>
          <a:effectLst/>
          <a:extLst>
            <a:ext uri="{FAA26D3D-D897-4be2-8F04-BA451C77F1D7}">
              <ma14:placeholderFlag xmlns:ma14="http://schemas.microsoft.com/office/mac/drawingml/2011/main" val="1"/>
            </a:ext>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a:defRPr sz="1200">
                <a:ea typeface="ＭＳ Ｐゴシック" charset="0"/>
                <a:cs typeface="+mn-cs"/>
              </a:defRPr>
            </a:lvl1pPr>
          </a:lstStyle>
          <a:p>
            <a:pPr>
              <a:defRPr/>
            </a:pPr>
            <a:endParaRPr lang="en-US"/>
          </a:p>
        </p:txBody>
      </p:sp>
      <p:sp>
        <p:nvSpPr>
          <p:cNvPr id="6149" name="Rectangle 5"/>
          <p:cNvSpPr>
            <a:spLocks noGrp="1" noChangeArrowheads="1"/>
          </p:cNvSpPr>
          <p:nvPr>
            <p:ph type="sldNum" sz="quarter" idx="3"/>
          </p:nvPr>
        </p:nvSpPr>
        <p:spPr bwMode="auto">
          <a:xfrm>
            <a:off x="3870325" y="8926513"/>
            <a:ext cx="2960688" cy="469900"/>
          </a:xfrm>
          <a:prstGeom prst="rect">
            <a:avLst/>
          </a:prstGeom>
          <a:noFill/>
          <a:ln>
            <a:noFill/>
          </a:ln>
          <a:effectLst/>
          <a:extLst>
            <a:ext uri="{FAA26D3D-D897-4be2-8F04-BA451C77F1D7}">
              <ma14:placeholderFlag xmlns:ma14="http://schemas.microsoft.com/office/mac/drawingml/2011/main" val="1"/>
            </a:ext>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algn="r">
              <a:defRPr sz="1200"/>
            </a:lvl1pPr>
          </a:lstStyle>
          <a:p>
            <a:pPr>
              <a:defRPr/>
            </a:pPr>
            <a:fld id="{692DDF21-A22C-4348-BDCB-46B5CD40CD3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60688" cy="469900"/>
          </a:xfrm>
          <a:prstGeom prst="rect">
            <a:avLst/>
          </a:prstGeom>
          <a:noFill/>
          <a:ln>
            <a:noFill/>
          </a:ln>
          <a:effectLst/>
          <a:extLst>
            <a:ext uri="{FAA26D3D-D897-4be2-8F04-BA451C77F1D7}">
              <ma14:placeholderFlag xmlns:ma14="http://schemas.microsoft.com/office/mac/drawingml/2011/main" val="1"/>
            </a:ex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defRPr sz="1200">
                <a:ea typeface="ＭＳ Ｐゴシック" charset="0"/>
                <a:cs typeface="+mn-cs"/>
              </a:defRPr>
            </a:lvl1pPr>
          </a:lstStyle>
          <a:p>
            <a:pPr>
              <a:defRPr/>
            </a:pPr>
            <a:endParaRPr lang="en-US"/>
          </a:p>
        </p:txBody>
      </p:sp>
      <p:sp>
        <p:nvSpPr>
          <p:cNvPr id="3075" name="Rectangle 3"/>
          <p:cNvSpPr>
            <a:spLocks noGrp="1" noChangeArrowheads="1"/>
          </p:cNvSpPr>
          <p:nvPr>
            <p:ph type="dt" idx="1"/>
          </p:nvPr>
        </p:nvSpPr>
        <p:spPr bwMode="auto">
          <a:xfrm>
            <a:off x="3870325" y="0"/>
            <a:ext cx="2960688" cy="469900"/>
          </a:xfrm>
          <a:prstGeom prst="rect">
            <a:avLst/>
          </a:prstGeom>
          <a:noFill/>
          <a:ln>
            <a:noFill/>
          </a:ln>
          <a:effectLst/>
          <a:extLst>
            <a:ext uri="{FAA26D3D-D897-4be2-8F04-BA451C77F1D7}">
              <ma14:placeholderFlag xmlns:ma14="http://schemas.microsoft.com/office/mac/drawingml/2011/main" val="1"/>
            </a:ex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r">
              <a:defRPr sz="1200">
                <a:ea typeface="ＭＳ Ｐゴシック" charset="0"/>
                <a:cs typeface="+mn-cs"/>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066800" y="704850"/>
            <a:ext cx="4699000" cy="35242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077" name="Rectangle 5"/>
          <p:cNvSpPr>
            <a:spLocks noGrp="1" noChangeArrowheads="1"/>
          </p:cNvSpPr>
          <p:nvPr>
            <p:ph type="body" sz="quarter" idx="3"/>
          </p:nvPr>
        </p:nvSpPr>
        <p:spPr bwMode="auto">
          <a:xfrm>
            <a:off x="911225" y="4464050"/>
            <a:ext cx="5008563" cy="4227513"/>
          </a:xfrm>
          <a:prstGeom prst="rect">
            <a:avLst/>
          </a:prstGeom>
          <a:noFill/>
          <a:ln>
            <a:noFill/>
          </a:ln>
          <a:effectLst/>
          <a:extLst>
            <a:ext uri="{FAA26D3D-D897-4be2-8F04-BA451C77F1D7}">
              <ma14:placeholderFlag xmlns:ma14="http://schemas.microsoft.com/office/mac/drawingml/2011/main" val="1"/>
            </a:ex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926513"/>
            <a:ext cx="2960688" cy="469900"/>
          </a:xfrm>
          <a:prstGeom prst="rect">
            <a:avLst/>
          </a:prstGeom>
          <a:noFill/>
          <a:ln>
            <a:noFill/>
          </a:ln>
          <a:effectLst/>
          <a:extLst>
            <a:ext uri="{FAA26D3D-D897-4be2-8F04-BA451C77F1D7}">
              <ma14:placeholderFlag xmlns:ma14="http://schemas.microsoft.com/office/mac/drawingml/2011/main" val="1"/>
            </a:ext>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a:defRPr sz="1200">
                <a:ea typeface="ＭＳ Ｐゴシック" charset="0"/>
                <a:cs typeface="+mn-cs"/>
              </a:defRPr>
            </a:lvl1pPr>
          </a:lstStyle>
          <a:p>
            <a:pPr>
              <a:defRPr/>
            </a:pPr>
            <a:endParaRPr lang="en-US"/>
          </a:p>
        </p:txBody>
      </p:sp>
      <p:sp>
        <p:nvSpPr>
          <p:cNvPr id="3079" name="Rectangle 7"/>
          <p:cNvSpPr>
            <a:spLocks noGrp="1" noChangeArrowheads="1"/>
          </p:cNvSpPr>
          <p:nvPr>
            <p:ph type="sldNum" sz="quarter" idx="5"/>
          </p:nvPr>
        </p:nvSpPr>
        <p:spPr bwMode="auto">
          <a:xfrm>
            <a:off x="3870325" y="8926513"/>
            <a:ext cx="2960688" cy="469900"/>
          </a:xfrm>
          <a:prstGeom prst="rect">
            <a:avLst/>
          </a:prstGeom>
          <a:noFill/>
          <a:ln>
            <a:noFill/>
          </a:ln>
          <a:effectLst/>
          <a:extLst>
            <a:ext uri="{FAA26D3D-D897-4be2-8F04-BA451C77F1D7}">
              <ma14:placeholderFlag xmlns:ma14="http://schemas.microsoft.com/office/mac/drawingml/2011/main" val="1"/>
            </a:ext>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algn="r">
              <a:defRPr sz="1200"/>
            </a:lvl1pPr>
          </a:lstStyle>
          <a:p>
            <a:pPr>
              <a:defRPr/>
            </a:pPr>
            <a:fld id="{CF6CC380-8DAB-794D-92DC-68AD57DD312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ＭＳ Ｐゴシック" charset="-128"/>
              </a:defRPr>
            </a:lvl1pPr>
            <a:lvl2pPr marL="711200" indent="-273050" defTabSz="927100">
              <a:defRPr sz="2400">
                <a:solidFill>
                  <a:schemeClr val="tx1"/>
                </a:solidFill>
                <a:latin typeface="Times New Roman" charset="0"/>
                <a:ea typeface="ＭＳ Ｐゴシック" charset="-128"/>
              </a:defRPr>
            </a:lvl2pPr>
            <a:lvl3pPr marL="1095375" indent="-219075" defTabSz="927100">
              <a:defRPr sz="2400">
                <a:solidFill>
                  <a:schemeClr val="tx1"/>
                </a:solidFill>
                <a:latin typeface="Times New Roman" charset="0"/>
                <a:ea typeface="ＭＳ Ｐゴシック" charset="-128"/>
              </a:defRPr>
            </a:lvl3pPr>
            <a:lvl4pPr marL="1533525" indent="-219075" defTabSz="927100">
              <a:defRPr sz="2400">
                <a:solidFill>
                  <a:schemeClr val="tx1"/>
                </a:solidFill>
                <a:latin typeface="Times New Roman" charset="0"/>
                <a:ea typeface="ＭＳ Ｐゴシック" charset="-128"/>
              </a:defRPr>
            </a:lvl4pPr>
            <a:lvl5pPr marL="1973263" indent="-219075" defTabSz="927100">
              <a:defRPr sz="2400">
                <a:solidFill>
                  <a:schemeClr val="tx1"/>
                </a:solidFill>
                <a:latin typeface="Times New Roman" charset="0"/>
                <a:ea typeface="ＭＳ Ｐゴシック" charset="-128"/>
              </a:defRPr>
            </a:lvl5pPr>
            <a:lvl6pPr marL="2430463" indent="-219075" defTabSz="927100" eaLnBrk="0" fontAlgn="base" hangingPunct="0">
              <a:spcBef>
                <a:spcPct val="0"/>
              </a:spcBef>
              <a:spcAft>
                <a:spcPct val="0"/>
              </a:spcAft>
              <a:defRPr sz="2400">
                <a:solidFill>
                  <a:schemeClr val="tx1"/>
                </a:solidFill>
                <a:latin typeface="Times New Roman" charset="0"/>
                <a:ea typeface="ＭＳ Ｐゴシック" charset="-128"/>
              </a:defRPr>
            </a:lvl6pPr>
            <a:lvl7pPr marL="2887663" indent="-219075" defTabSz="927100" eaLnBrk="0" fontAlgn="base" hangingPunct="0">
              <a:spcBef>
                <a:spcPct val="0"/>
              </a:spcBef>
              <a:spcAft>
                <a:spcPct val="0"/>
              </a:spcAft>
              <a:defRPr sz="2400">
                <a:solidFill>
                  <a:schemeClr val="tx1"/>
                </a:solidFill>
                <a:latin typeface="Times New Roman" charset="0"/>
                <a:ea typeface="ＭＳ Ｐゴシック" charset="-128"/>
              </a:defRPr>
            </a:lvl7pPr>
            <a:lvl8pPr marL="3344863" indent="-219075" defTabSz="927100" eaLnBrk="0" fontAlgn="base" hangingPunct="0">
              <a:spcBef>
                <a:spcPct val="0"/>
              </a:spcBef>
              <a:spcAft>
                <a:spcPct val="0"/>
              </a:spcAft>
              <a:defRPr sz="2400">
                <a:solidFill>
                  <a:schemeClr val="tx1"/>
                </a:solidFill>
                <a:latin typeface="Times New Roman" charset="0"/>
                <a:ea typeface="ＭＳ Ｐゴシック" charset="-128"/>
              </a:defRPr>
            </a:lvl8pPr>
            <a:lvl9pPr marL="3802063" indent="-219075" defTabSz="927100" eaLnBrk="0" fontAlgn="base" hangingPunct="0">
              <a:spcBef>
                <a:spcPct val="0"/>
              </a:spcBef>
              <a:spcAft>
                <a:spcPct val="0"/>
              </a:spcAft>
              <a:defRPr sz="2400">
                <a:solidFill>
                  <a:schemeClr val="tx1"/>
                </a:solidFill>
                <a:latin typeface="Times New Roman" charset="0"/>
                <a:ea typeface="ＭＳ Ｐゴシック" charset="-128"/>
              </a:defRPr>
            </a:lvl9pPr>
          </a:lstStyle>
          <a:p>
            <a:fld id="{68F3806D-F29B-8648-B5EB-4DFD8517147A}" type="slidenum">
              <a:rPr lang="en-US" altLang="x-none" sz="1200">
                <a:ea typeface="MS PGothic" charset="-128"/>
              </a:rPr>
              <a:pPr/>
              <a:t>6</a:t>
            </a:fld>
            <a:endParaRPr lang="en-US" altLang="x-none" sz="1200">
              <a:ea typeface="MS PGothic" charset="-128"/>
            </a:endParaRPr>
          </a:p>
        </p:txBody>
      </p:sp>
      <p:sp>
        <p:nvSpPr>
          <p:cNvPr id="22530"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p:txBody>
          <a:bodyPr/>
          <a:lstStyle/>
          <a:p>
            <a:pPr>
              <a:defRPr/>
            </a:pPr>
            <a:endParaRPr lang="en-US" dirty="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A02B2AFA-21BB-B64C-B780-87809EF5F075}" type="slidenum">
              <a:rPr lang="en-US" altLang="x-none" sz="1200"/>
              <a:pPr/>
              <a:t>26</a:t>
            </a:fld>
            <a:endParaRPr lang="en-US" altLang="x-none" sz="1200"/>
          </a:p>
        </p:txBody>
      </p:sp>
      <p:sp>
        <p:nvSpPr>
          <p:cNvPr id="39938"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extLst>
            <a:ext uri="{AF507438-7753-43e0-B8FC-AC1667EBCBE1}"/>
          </a:extLst>
        </p:spPr>
        <p:txBody>
          <a:bodyPr/>
          <a:lstStyle/>
          <a:p>
            <a:pPr>
              <a:defRPr/>
            </a:pPr>
            <a:endParaRPr lang="en-US" dirty="0">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FD21441B-7CD5-A942-B802-1C59FEF33585}" type="slidenum">
              <a:rPr lang="en-US" altLang="x-none" sz="1200"/>
              <a:pPr/>
              <a:t>27</a:t>
            </a:fld>
            <a:endParaRPr lang="en-US" altLang="x-none" sz="1200"/>
          </a:p>
        </p:txBody>
      </p:sp>
      <p:sp>
        <p:nvSpPr>
          <p:cNvPr id="41986"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extLst>
            <a:ext uri="{AF507438-7753-43e0-B8FC-AC1667EBCBE1}"/>
          </a:extLst>
        </p:spPr>
        <p:txBody>
          <a:bodyPr/>
          <a:lstStyle/>
          <a:p>
            <a:pPr>
              <a:defRPr/>
            </a:pPr>
            <a:endParaRPr lang="en-US" dirty="0">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2FFA05E2-9B5B-F24D-9BBD-288563217761}" type="slidenum">
              <a:rPr lang="en-US" altLang="en-US" sz="1200"/>
              <a:pPr/>
              <a:t>30</a:t>
            </a:fld>
            <a:endParaRPr lang="en-US" altLang="en-US" sz="1200"/>
          </a:p>
        </p:txBody>
      </p:sp>
      <p:sp>
        <p:nvSpPr>
          <p:cNvPr id="46082" name="Rectangle 2"/>
          <p:cNvSpPr>
            <a:spLocks noGrp="1" noRot="1" noChangeAspect="1" noChangeArrowheads="1" noTextEdit="1"/>
          </p:cNvSpPr>
          <p:nvPr>
            <p:ph type="sldImg"/>
          </p:nvPr>
        </p:nvSpPr>
        <p:spPr>
          <a:xfrm>
            <a:off x="1069975" y="704850"/>
            <a:ext cx="4695825" cy="3522663"/>
          </a:xfrm>
          <a:ln/>
        </p:spPr>
      </p:sp>
      <p:sp>
        <p:nvSpPr>
          <p:cNvPr id="326659" name="Rectangle 3"/>
          <p:cNvSpPr>
            <a:spLocks noGrp="1" noChangeArrowheads="1"/>
          </p:cNvSpPr>
          <p:nvPr>
            <p:ph type="body" idx="1"/>
          </p:nvPr>
        </p:nvSpPr>
        <p:spPr>
          <a:xfrm>
            <a:off x="909638" y="4462463"/>
            <a:ext cx="5011737" cy="4229100"/>
          </a:xfrm>
        </p:spPr>
        <p:txBody>
          <a:bodyPr/>
          <a:lstStyle/>
          <a:p>
            <a:pPr>
              <a:defRPr/>
            </a:pPr>
            <a:endParaRPr lang="en-US" smtClean="0">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8281EC44-D19C-F24D-92E4-3B394EF9CFBD}" type="slidenum">
              <a:rPr lang="en-US" altLang="en-US" sz="1200"/>
              <a:pPr/>
              <a:t>31</a:t>
            </a:fld>
            <a:endParaRPr lang="en-US" altLang="en-US" sz="1200"/>
          </a:p>
        </p:txBody>
      </p:sp>
      <p:sp>
        <p:nvSpPr>
          <p:cNvPr id="48130" name="Rectangle 2"/>
          <p:cNvSpPr>
            <a:spLocks noGrp="1" noRot="1" noChangeAspect="1" noChangeArrowheads="1" noTextEdit="1"/>
          </p:cNvSpPr>
          <p:nvPr>
            <p:ph type="sldImg"/>
          </p:nvPr>
        </p:nvSpPr>
        <p:spPr>
          <a:xfrm>
            <a:off x="1069975" y="704850"/>
            <a:ext cx="4695825" cy="3522663"/>
          </a:xfrm>
          <a:ln/>
        </p:spPr>
      </p:sp>
      <p:sp>
        <p:nvSpPr>
          <p:cNvPr id="332803" name="Rectangle 3"/>
          <p:cNvSpPr>
            <a:spLocks noGrp="1" noChangeArrowheads="1"/>
          </p:cNvSpPr>
          <p:nvPr>
            <p:ph type="body" idx="1"/>
          </p:nvPr>
        </p:nvSpPr>
        <p:spPr>
          <a:xfrm>
            <a:off x="909638" y="4462463"/>
            <a:ext cx="5011737" cy="4229100"/>
          </a:xfrm>
        </p:spPr>
        <p:txBody>
          <a:bodyPr/>
          <a:lstStyle/>
          <a:p>
            <a:pPr>
              <a:defRPr/>
            </a:pPr>
            <a:endParaRPr lang="en-US" smtClean="0">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BD8FB7F5-9A2E-D242-8B13-CFDF2657FDC2}" type="slidenum">
              <a:rPr lang="en-US" altLang="en-US" sz="1200"/>
              <a:pPr/>
              <a:t>32</a:t>
            </a:fld>
            <a:endParaRPr lang="en-US" altLang="en-US" sz="1200"/>
          </a:p>
        </p:txBody>
      </p:sp>
      <p:sp>
        <p:nvSpPr>
          <p:cNvPr id="50178" name="Rectangle 2"/>
          <p:cNvSpPr>
            <a:spLocks noGrp="1" noRot="1" noChangeAspect="1" noChangeArrowheads="1" noTextEdit="1"/>
          </p:cNvSpPr>
          <p:nvPr>
            <p:ph type="sldImg"/>
          </p:nvPr>
        </p:nvSpPr>
        <p:spPr>
          <a:xfrm>
            <a:off x="1069975" y="704850"/>
            <a:ext cx="4695825" cy="3522663"/>
          </a:xfrm>
          <a:ln/>
        </p:spPr>
      </p:sp>
      <p:sp>
        <p:nvSpPr>
          <p:cNvPr id="330755" name="Rectangle 3"/>
          <p:cNvSpPr>
            <a:spLocks noGrp="1" noChangeArrowheads="1"/>
          </p:cNvSpPr>
          <p:nvPr>
            <p:ph type="body" idx="1"/>
          </p:nvPr>
        </p:nvSpPr>
        <p:spPr>
          <a:xfrm>
            <a:off x="909638" y="4462463"/>
            <a:ext cx="5011737" cy="4229100"/>
          </a:xfrm>
        </p:spPr>
        <p:txBody>
          <a:bodyPr/>
          <a:lstStyle/>
          <a:p>
            <a:pPr>
              <a:defRPr/>
            </a:pPr>
            <a:endParaRPr lang="en-US" smtClean="0">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61C12F0E-FDF9-5246-882E-819A4DE4820E}" type="slidenum">
              <a:rPr lang="en-US" altLang="en-US" sz="1200"/>
              <a:pPr/>
              <a:t>39</a:t>
            </a:fld>
            <a:endParaRPr lang="en-US" altLang="en-US" sz="1200"/>
          </a:p>
        </p:txBody>
      </p:sp>
      <p:sp>
        <p:nvSpPr>
          <p:cNvPr id="58370" name="Rectangle 2"/>
          <p:cNvSpPr>
            <a:spLocks noGrp="1" noRot="1" noChangeAspect="1" noChangeArrowheads="1" noTextEdit="1"/>
          </p:cNvSpPr>
          <p:nvPr>
            <p:ph type="sldImg"/>
          </p:nvPr>
        </p:nvSpPr>
        <p:spPr>
          <a:xfrm>
            <a:off x="1068388" y="704850"/>
            <a:ext cx="4697412" cy="3522663"/>
          </a:xfrm>
          <a:solidFill>
            <a:srgbClr val="FFFFFF"/>
          </a:solidFill>
          <a:ln/>
        </p:spPr>
      </p:sp>
      <p:sp>
        <p:nvSpPr>
          <p:cNvPr id="58371" name="Rectangle 3"/>
          <p:cNvSpPr>
            <a:spLocks noGrp="1" noChangeArrowheads="1"/>
          </p:cNvSpPr>
          <p:nvPr>
            <p:ph type="body" idx="1"/>
          </p:nvPr>
        </p:nvSpPr>
        <p:spPr>
          <a:xfrm>
            <a:off x="911225" y="4462463"/>
            <a:ext cx="5008563" cy="4229100"/>
          </a:xfrm>
          <a:solidFill>
            <a:srgbClr val="FFFFFF"/>
          </a:solidFill>
          <a:ln>
            <a:solidFill>
              <a:srgbClr val="000000"/>
            </a:solidFill>
            <a:miter lim="800000"/>
            <a:headEnd/>
            <a:tailEnd/>
          </a:ln>
        </p:spPr>
        <p:txBody>
          <a:bodyPr/>
          <a:lstStyle/>
          <a:p>
            <a:r>
              <a:rPr lang="en-US" altLang="en-US">
                <a:ea typeface="ＭＳ Ｐゴシック" charset="-128"/>
              </a:rPr>
              <a:t>This shows the performance of aloha protocols. On x axis we have the average number of transmission attempts in a frame time. If there are N stations and p is the probability that a station attempts a transmission in a slot, then the average load per slot is Np. Note that this is only an average and it is possible that in a particular slot they could be more or less load. On y axis we have the probability of success, i.e., exactly one transmission.</a:t>
            </a:r>
          </a:p>
          <a:p>
            <a:endParaRPr lang="en-US" altLang="en-US">
              <a:ea typeface="ＭＳ Ｐゴシック" charset="-128"/>
            </a:endParaRPr>
          </a:p>
          <a:p>
            <a:r>
              <a:rPr lang="en-US" altLang="en-US">
                <a:ea typeface="ＭＳ Ｐゴシック" charset="-128"/>
              </a:rPr>
              <a:t>It can be seen that as the average load increases, the success probability decreases. This is expected because more number of stations transmit in a slot, they are more likely to collide. The peak performance for aloha occurs at G = 0.5 and for slotted aloha at G = 1.0. The corresponding throughputs are 18% and 37% respectively.</a:t>
            </a:r>
          </a:p>
          <a:p>
            <a:endParaRPr lang="en-US" altLang="en-US">
              <a:ea typeface="ＭＳ Ｐゴシック" charset="-128"/>
            </a:endParaRPr>
          </a:p>
          <a:p>
            <a:r>
              <a:rPr lang="en-US" altLang="en-US">
                <a:ea typeface="ＭＳ Ｐゴシック" charset="-128"/>
              </a:rPr>
              <a:t>In other words, in aloha the best channel utilization you can hope for (when everyone has something to transmit) is 18%. This is the case when on the average there is one transmission in two slot times. This is the performance penalty you pay for transmitting at will. By having everyone transmit only at the beginning of a slot, the throughput can be doubled to 37%.</a:t>
            </a:r>
          </a:p>
          <a:p>
            <a:endParaRPr lang="en-US" altLang="en-US">
              <a:ea typeface="ＭＳ Ｐゴシック"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4FAB3843-70DD-A647-AD61-01DB9B26147C}" type="slidenum">
              <a:rPr lang="en-US" altLang="en-US" sz="1200"/>
              <a:pPr/>
              <a:t>40</a:t>
            </a:fld>
            <a:endParaRPr lang="en-US" altLang="en-US" sz="1200"/>
          </a:p>
        </p:txBody>
      </p:sp>
      <p:sp>
        <p:nvSpPr>
          <p:cNvPr id="60418" name="Rectangle 2"/>
          <p:cNvSpPr>
            <a:spLocks noGrp="1" noRot="1" noChangeAspect="1" noChangeArrowheads="1" noTextEdit="1"/>
          </p:cNvSpPr>
          <p:nvPr>
            <p:ph type="sldImg"/>
          </p:nvPr>
        </p:nvSpPr>
        <p:spPr>
          <a:xfrm>
            <a:off x="1068388" y="704850"/>
            <a:ext cx="4697412" cy="3522663"/>
          </a:xfrm>
          <a:solidFill>
            <a:srgbClr val="FFFFFF"/>
          </a:solidFill>
          <a:ln/>
        </p:spPr>
      </p:sp>
      <p:sp>
        <p:nvSpPr>
          <p:cNvPr id="60419" name="Rectangle 3"/>
          <p:cNvSpPr>
            <a:spLocks noGrp="1" noChangeArrowheads="1"/>
          </p:cNvSpPr>
          <p:nvPr>
            <p:ph type="body" idx="1"/>
          </p:nvPr>
        </p:nvSpPr>
        <p:spPr>
          <a:xfrm>
            <a:off x="911225" y="4462463"/>
            <a:ext cx="5008563" cy="4229100"/>
          </a:xfrm>
          <a:solidFill>
            <a:srgbClr val="FFFFFF"/>
          </a:solidFill>
          <a:ln>
            <a:solidFill>
              <a:srgbClr val="000000"/>
            </a:solidFill>
            <a:miter lim="800000"/>
            <a:headEnd/>
            <a:tailEnd/>
          </a:ln>
        </p:spPr>
        <p:txBody>
          <a:bodyPr/>
          <a:lstStyle/>
          <a:p>
            <a:r>
              <a:rPr lang="en-US" altLang="en-US">
                <a:ea typeface="ＭＳ Ｐゴシック" charset="-128"/>
              </a:rPr>
              <a:t>W have seen that throughput with aloha is low. We can do better by listening to see if anyone else is transmitting before we transmit. This is referred to carrier sensing. A station transmits only if it senses that channel is idle and defers transmission if it is busy. Question is how long should a station wait. Also can collisions be eliminated completely with carrier sensing? Let us address the first question.</a:t>
            </a:r>
          </a:p>
          <a:p>
            <a:endParaRPr lang="en-US" altLang="en-US">
              <a:ea typeface="ＭＳ Ｐゴシック"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62DE1546-0243-0E49-A633-C6833AA66BA6}" type="slidenum">
              <a:rPr lang="en-US" altLang="en-US" sz="1200"/>
              <a:pPr/>
              <a:t>43</a:t>
            </a:fld>
            <a:endParaRPr lang="en-US" altLang="en-US" sz="1200"/>
          </a:p>
        </p:txBody>
      </p:sp>
      <p:sp>
        <p:nvSpPr>
          <p:cNvPr id="64514" name="Rectangle 2"/>
          <p:cNvSpPr>
            <a:spLocks noGrp="1" noRot="1" noChangeAspect="1" noChangeArrowheads="1" noTextEdit="1"/>
          </p:cNvSpPr>
          <p:nvPr>
            <p:ph type="sldImg"/>
          </p:nvPr>
        </p:nvSpPr>
        <p:spPr>
          <a:xfrm>
            <a:off x="1068388" y="704850"/>
            <a:ext cx="4697412" cy="3522663"/>
          </a:xfrm>
          <a:solidFill>
            <a:srgbClr val="FFFFFF"/>
          </a:solidFill>
          <a:ln/>
        </p:spPr>
      </p:sp>
      <p:sp>
        <p:nvSpPr>
          <p:cNvPr id="219139" name="Rectangle 3"/>
          <p:cNvSpPr>
            <a:spLocks noGrp="1" noChangeArrowheads="1"/>
          </p:cNvSpPr>
          <p:nvPr>
            <p:ph type="body" idx="1"/>
          </p:nvPr>
        </p:nvSpPr>
        <p:spPr>
          <a:xfrm>
            <a:off x="911225" y="4462463"/>
            <a:ext cx="5008563" cy="4229100"/>
          </a:xfrm>
          <a:solidFill>
            <a:srgbClr val="FFFFFF"/>
          </a:solidFill>
          <a:ln>
            <a:solidFill>
              <a:srgbClr val="000000"/>
            </a:solidFill>
            <a:miter lim="800000"/>
            <a:headEnd/>
            <a:tailEnd/>
          </a:ln>
        </p:spPr>
        <p:txBody>
          <a:bodyPr/>
          <a:lstStyle/>
          <a:p>
            <a:pPr>
              <a:defRPr/>
            </a:pPr>
            <a:r>
              <a:rPr lang="en-US" smtClean="0">
                <a:cs typeface="+mn-cs"/>
              </a:rPr>
              <a:t>This illustrates the savings due to collision detection and transmission abortion. If you comparing this with earlier similar slide you will notice the savings.</a:t>
            </a:r>
          </a:p>
          <a:p>
            <a:pPr>
              <a:defRPr/>
            </a:pPr>
            <a:endParaRPr lang="en-US" smtClean="0">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3DA5D68B-1D3C-1C4E-876D-47FB0C4D009C}" type="slidenum">
              <a:rPr lang="en-US" altLang="en-US" sz="1200"/>
              <a:pPr/>
              <a:t>47</a:t>
            </a:fld>
            <a:endParaRPr lang="en-US" altLang="en-US" sz="1200"/>
          </a:p>
        </p:txBody>
      </p:sp>
      <p:sp>
        <p:nvSpPr>
          <p:cNvPr id="69634" name="Rectangle 2"/>
          <p:cNvSpPr>
            <a:spLocks noGrp="1" noRot="1" noChangeAspect="1" noChangeArrowheads="1" noTextEdit="1"/>
          </p:cNvSpPr>
          <p:nvPr>
            <p:ph type="sldImg"/>
          </p:nvPr>
        </p:nvSpPr>
        <p:spPr>
          <a:xfrm>
            <a:off x="1068388" y="704850"/>
            <a:ext cx="4697412" cy="3522663"/>
          </a:xfrm>
          <a:ln/>
        </p:spPr>
      </p:sp>
      <p:sp>
        <p:nvSpPr>
          <p:cNvPr id="69635" name="Rectangle 3"/>
          <p:cNvSpPr>
            <a:spLocks noGrp="1" noChangeArrowheads="1"/>
          </p:cNvSpPr>
          <p:nvPr>
            <p:ph type="body" idx="1"/>
          </p:nvPr>
        </p:nvSpPr>
        <p:spPr>
          <a:xfrm>
            <a:off x="909638" y="4462463"/>
            <a:ext cx="5011737" cy="42291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a typeface="ＭＳ Ｐゴシック" charset="-128"/>
              </a:rPr>
              <a:t>CSMA/CD protocol is standardized and referred to as IEEE 802.3. Ethernet employs 1-persistent CSMA/CD. It senses the channel and transmits if idle. Otherwise it will wait till it becomes idle and attempts transmission. In case of a collision, it backs off for a random time.</a:t>
            </a:r>
          </a:p>
          <a:p>
            <a:endParaRPr lang="en-US" altLang="en-US">
              <a:ea typeface="ＭＳ Ｐゴシック"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3D4C4FBD-C606-B64A-8C3B-9167E6063A37}" type="slidenum">
              <a:rPr lang="en-US" altLang="en-US" sz="1200"/>
              <a:pPr/>
              <a:t>50</a:t>
            </a:fld>
            <a:endParaRPr lang="en-US" altLang="en-US" sz="1200"/>
          </a:p>
        </p:txBody>
      </p:sp>
      <p:sp>
        <p:nvSpPr>
          <p:cNvPr id="73730" name="Rectangle 2"/>
          <p:cNvSpPr>
            <a:spLocks noGrp="1" noRot="1" noChangeAspect="1" noChangeArrowheads="1" noTextEdit="1"/>
          </p:cNvSpPr>
          <p:nvPr>
            <p:ph type="sldImg"/>
          </p:nvPr>
        </p:nvSpPr>
        <p:spPr>
          <a:xfrm>
            <a:off x="1068388" y="704850"/>
            <a:ext cx="4697412" cy="3522663"/>
          </a:xfrm>
          <a:ln/>
        </p:spPr>
      </p:sp>
      <p:sp>
        <p:nvSpPr>
          <p:cNvPr id="73731" name="Rectangle 3"/>
          <p:cNvSpPr>
            <a:spLocks noGrp="1" noChangeArrowheads="1"/>
          </p:cNvSpPr>
          <p:nvPr>
            <p:ph type="body" idx="1"/>
          </p:nvPr>
        </p:nvSpPr>
        <p:spPr>
          <a:xfrm>
            <a:off x="909638" y="4462463"/>
            <a:ext cx="5011737" cy="42291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a typeface="ＭＳ Ｐゴシック" charset="-128"/>
              </a:rPr>
              <a:t>Ethernet specification limits the cable length to be no more than 2.5 Km with at most 4 repeaters. This corresponds to a round trip propagation delay of approximately 51.2 microseconds. As pointed out earlier this gives the worst case time to detect a collision. So only after 51.2 microseconds a station would know for sure that it has seized the channel and there would not be a collision during its transmission.</a:t>
            </a:r>
          </a:p>
          <a:p>
            <a:endParaRPr lang="en-US" altLang="en-US">
              <a:ea typeface="ＭＳ Ｐゴシック" charset="-128"/>
            </a:endParaRPr>
          </a:p>
          <a:p>
            <a:r>
              <a:rPr lang="en-US" altLang="en-US">
                <a:ea typeface="ＭＳ Ｐゴシック" charset="-128"/>
              </a:rPr>
              <a:t>This also puts a constraint on the minimum frame size. In case of 10Mbps Ethernet, transmission of 64 bytes takes 51.2 micro seconds. If the packet size is less than 64 bytes, packet transmission time would be less than the worst case collision detection time.  Transmission would be complete before the station can be sure that it has seized the channel. This is not desirable and so the frame size should be at least 64 bytes.</a:t>
            </a:r>
          </a:p>
          <a:p>
            <a:endParaRPr lang="en-US" altLang="en-US">
              <a:ea typeface="ＭＳ Ｐゴシック" charset="-128"/>
            </a:endParaRPr>
          </a:p>
          <a:p>
            <a:r>
              <a:rPr lang="en-US" altLang="en-US">
                <a:ea typeface="ＭＳ Ｐゴシック" charset="-128"/>
              </a:rPr>
              <a:t>This implies that data in Ethernet frame should be at least 46 bytes considering that SA, DA, LEN, CRC together take up 18 bytes. If the data is smaller than 46 bytes, it is padded to fill out the frame to minimum size. </a:t>
            </a:r>
          </a:p>
          <a:p>
            <a:endParaRPr lang="en-US" altLang="en-US">
              <a:ea typeface="ＭＳ Ｐゴシック"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ＭＳ Ｐゴシック" charset="-128"/>
              </a:defRPr>
            </a:lvl1pPr>
            <a:lvl2pPr marL="711200" indent="-273050" defTabSz="927100">
              <a:defRPr sz="2400">
                <a:solidFill>
                  <a:schemeClr val="tx1"/>
                </a:solidFill>
                <a:latin typeface="Times New Roman" charset="0"/>
                <a:ea typeface="ＭＳ Ｐゴシック" charset="-128"/>
              </a:defRPr>
            </a:lvl2pPr>
            <a:lvl3pPr marL="1095375" indent="-219075" defTabSz="927100">
              <a:defRPr sz="2400">
                <a:solidFill>
                  <a:schemeClr val="tx1"/>
                </a:solidFill>
                <a:latin typeface="Times New Roman" charset="0"/>
                <a:ea typeface="ＭＳ Ｐゴシック" charset="-128"/>
              </a:defRPr>
            </a:lvl3pPr>
            <a:lvl4pPr marL="1533525" indent="-219075" defTabSz="927100">
              <a:defRPr sz="2400">
                <a:solidFill>
                  <a:schemeClr val="tx1"/>
                </a:solidFill>
                <a:latin typeface="Times New Roman" charset="0"/>
                <a:ea typeface="ＭＳ Ｐゴシック" charset="-128"/>
              </a:defRPr>
            </a:lvl4pPr>
            <a:lvl5pPr marL="1973263" indent="-219075" defTabSz="927100">
              <a:defRPr sz="2400">
                <a:solidFill>
                  <a:schemeClr val="tx1"/>
                </a:solidFill>
                <a:latin typeface="Times New Roman" charset="0"/>
                <a:ea typeface="ＭＳ Ｐゴシック" charset="-128"/>
              </a:defRPr>
            </a:lvl5pPr>
            <a:lvl6pPr marL="2430463" indent="-219075" defTabSz="927100" eaLnBrk="0" fontAlgn="base" hangingPunct="0">
              <a:spcBef>
                <a:spcPct val="0"/>
              </a:spcBef>
              <a:spcAft>
                <a:spcPct val="0"/>
              </a:spcAft>
              <a:defRPr sz="2400">
                <a:solidFill>
                  <a:schemeClr val="tx1"/>
                </a:solidFill>
                <a:latin typeface="Times New Roman" charset="0"/>
                <a:ea typeface="ＭＳ Ｐゴシック" charset="-128"/>
              </a:defRPr>
            </a:lvl6pPr>
            <a:lvl7pPr marL="2887663" indent="-219075" defTabSz="927100" eaLnBrk="0" fontAlgn="base" hangingPunct="0">
              <a:spcBef>
                <a:spcPct val="0"/>
              </a:spcBef>
              <a:spcAft>
                <a:spcPct val="0"/>
              </a:spcAft>
              <a:defRPr sz="2400">
                <a:solidFill>
                  <a:schemeClr val="tx1"/>
                </a:solidFill>
                <a:latin typeface="Times New Roman" charset="0"/>
                <a:ea typeface="ＭＳ Ｐゴシック" charset="-128"/>
              </a:defRPr>
            </a:lvl7pPr>
            <a:lvl8pPr marL="3344863" indent="-219075" defTabSz="927100" eaLnBrk="0" fontAlgn="base" hangingPunct="0">
              <a:spcBef>
                <a:spcPct val="0"/>
              </a:spcBef>
              <a:spcAft>
                <a:spcPct val="0"/>
              </a:spcAft>
              <a:defRPr sz="2400">
                <a:solidFill>
                  <a:schemeClr val="tx1"/>
                </a:solidFill>
                <a:latin typeface="Times New Roman" charset="0"/>
                <a:ea typeface="ＭＳ Ｐゴシック" charset="-128"/>
              </a:defRPr>
            </a:lvl8pPr>
            <a:lvl9pPr marL="3802063" indent="-219075" defTabSz="927100" eaLnBrk="0" fontAlgn="base" hangingPunct="0">
              <a:spcBef>
                <a:spcPct val="0"/>
              </a:spcBef>
              <a:spcAft>
                <a:spcPct val="0"/>
              </a:spcAft>
              <a:defRPr sz="2400">
                <a:solidFill>
                  <a:schemeClr val="tx1"/>
                </a:solidFill>
                <a:latin typeface="Times New Roman" charset="0"/>
                <a:ea typeface="ＭＳ Ｐゴシック" charset="-128"/>
              </a:defRPr>
            </a:lvl9pPr>
          </a:lstStyle>
          <a:p>
            <a:fld id="{DD343B2C-FF62-2B4B-8C1B-D352930CD00A}" type="slidenum">
              <a:rPr lang="en-US" altLang="x-none" sz="1200">
                <a:ea typeface="MS PGothic" charset="-128"/>
              </a:rPr>
              <a:pPr/>
              <a:t>7</a:t>
            </a:fld>
            <a:endParaRPr lang="en-US" altLang="x-none" sz="1200">
              <a:ea typeface="MS PGothic" charset="-128"/>
            </a:endParaRPr>
          </a:p>
        </p:txBody>
      </p:sp>
      <p:sp>
        <p:nvSpPr>
          <p:cNvPr id="24578"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p:txBody>
          <a:bodyPr/>
          <a:lstStyle/>
          <a:p>
            <a:pPr>
              <a:defRPr/>
            </a:pPr>
            <a:endParaRPr lang="en-US" dirty="0">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B9D11DDA-5AC0-3C4D-AFB7-C55DE913F46D}" type="slidenum">
              <a:rPr lang="en-US" altLang="en-US" sz="1200"/>
              <a:pPr/>
              <a:t>51</a:t>
            </a:fld>
            <a:endParaRPr lang="en-US" altLang="en-US" sz="1200"/>
          </a:p>
        </p:txBody>
      </p:sp>
      <p:sp>
        <p:nvSpPr>
          <p:cNvPr id="75778" name="Rectangle 2"/>
          <p:cNvSpPr>
            <a:spLocks noGrp="1" noRot="1" noChangeAspect="1" noChangeArrowheads="1" noTextEdit="1"/>
          </p:cNvSpPr>
          <p:nvPr>
            <p:ph type="sldImg"/>
          </p:nvPr>
        </p:nvSpPr>
        <p:spPr>
          <a:xfrm>
            <a:off x="1068388" y="704850"/>
            <a:ext cx="4697412" cy="3522663"/>
          </a:xfrm>
          <a:ln/>
        </p:spPr>
      </p:sp>
      <p:sp>
        <p:nvSpPr>
          <p:cNvPr id="317443" name="Rectangle 3"/>
          <p:cNvSpPr>
            <a:spLocks noGrp="1" noChangeArrowheads="1"/>
          </p:cNvSpPr>
          <p:nvPr>
            <p:ph type="body" idx="1"/>
          </p:nvPr>
        </p:nvSpPr>
        <p:spPr>
          <a:xfrm>
            <a:off x="909638" y="4462463"/>
            <a:ext cx="5011737" cy="4229100"/>
          </a:xfrm>
        </p:spPr>
        <p:txBody>
          <a:bodyPr/>
          <a:lstStyle/>
          <a:p>
            <a:pPr>
              <a:defRPr/>
            </a:pPr>
            <a:r>
              <a:rPr lang="en-US" smtClean="0">
                <a:cs typeface="+mn-cs"/>
              </a:rPr>
              <a:t>Here is an illustration of the worst case. If the two stations are farthest apart, it takes up to twice the signal propagation time to realize that collision occurred. So a station would know whether it has </a:t>
            </a:r>
            <a:r>
              <a:rPr lang="en-US" b="1" smtClean="0">
                <a:cs typeface="+mn-cs"/>
              </a:rPr>
              <a:t>seized</a:t>
            </a:r>
            <a:r>
              <a:rPr lang="en-US" smtClean="0">
                <a:cs typeface="+mn-cs"/>
              </a:rPr>
              <a:t> the channel or not only after round trip propagation delay.</a:t>
            </a:r>
          </a:p>
          <a:p>
            <a:pPr>
              <a:defRPr/>
            </a:pPr>
            <a:endParaRPr lang="en-US" smtClean="0">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D249A636-A36E-274F-8B3B-9E9BF7E4B2E9}" type="slidenum">
              <a:rPr lang="en-US" altLang="en-US" sz="1200"/>
              <a:pPr/>
              <a:t>57</a:t>
            </a:fld>
            <a:endParaRPr lang="en-US" altLang="en-US" sz="1200"/>
          </a:p>
        </p:txBody>
      </p:sp>
      <p:sp>
        <p:nvSpPr>
          <p:cNvPr id="82946" name="Rectangle 2"/>
          <p:cNvSpPr>
            <a:spLocks noGrp="1" noRot="1" noChangeAspect="1" noChangeArrowheads="1" noTextEdit="1"/>
          </p:cNvSpPr>
          <p:nvPr>
            <p:ph type="sldImg"/>
          </p:nvPr>
        </p:nvSpPr>
        <p:spPr>
          <a:xfrm>
            <a:off x="1025525" y="693738"/>
            <a:ext cx="4730750" cy="3548062"/>
          </a:xfrm>
          <a:ln/>
        </p:spPr>
      </p:sp>
      <p:sp>
        <p:nvSpPr>
          <p:cNvPr id="82947" name="Rectangle 3"/>
          <p:cNvSpPr>
            <a:spLocks noGrp="1" noChangeArrowheads="1"/>
          </p:cNvSpPr>
          <p:nvPr>
            <p:ph type="body" idx="1"/>
          </p:nvPr>
        </p:nvSpPr>
        <p:spPr>
          <a:xfrm>
            <a:off x="893763" y="4473575"/>
            <a:ext cx="4992687" cy="4241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a typeface="ＭＳ Ｐゴシック" charset="-128"/>
              </a:rPr>
              <a:t>Why 51.2 micro seconds? According to Ethernet specification maximum distance between any two stations to 2,500 meters and there could be at most four repeaters. Given this specification, the round trip delay has been determined to be 51.2 micro seconds. This takes into account the signal speed, round trip length of 5000 meters and delay at the repeaters. The key thing to note here is that the collision detection time and thus the minimum frame size depend on the round trip propagation delay.</a:t>
            </a:r>
          </a:p>
          <a:p>
            <a:endParaRPr lang="en-US" altLang="en-US">
              <a:ea typeface="ＭＳ Ｐゴシック" charset="-128"/>
            </a:endParaRPr>
          </a:p>
          <a:p>
            <a:r>
              <a:rPr lang="en-US" altLang="en-US">
                <a:ea typeface="ＭＳ Ｐゴシック" charset="-128"/>
              </a:rPr>
              <a:t>Lets take a hypothetical example. Suppose length of the cable is 1000 meters. That means no two stations are farther than 1000 meters apart. Suppose also that signal speed is 10</a:t>
            </a:r>
            <a:r>
              <a:rPr lang="en-US" altLang="en-US" baseline="30000">
                <a:ea typeface="ＭＳ Ｐゴシック" charset="-128"/>
              </a:rPr>
              <a:t>8 </a:t>
            </a:r>
            <a:r>
              <a:rPr lang="en-US" altLang="en-US">
                <a:ea typeface="ＭＳ Ｐゴシック" charset="-128"/>
              </a:rPr>
              <a:t>meters/sec. And assume that no repeaters. From this we can compute the round trip propagation delay to 20 micro seconds (2000 / 10</a:t>
            </a:r>
            <a:r>
              <a:rPr lang="en-US" altLang="en-US" baseline="30000">
                <a:ea typeface="ＭＳ Ｐゴシック" charset="-128"/>
              </a:rPr>
              <a:t>8</a:t>
            </a:r>
            <a:r>
              <a:rPr lang="en-US" altLang="en-US">
                <a:ea typeface="ＭＳ Ｐゴシック" charset="-128"/>
              </a:rPr>
              <a:t>). Now suppose the data transmission rate is 10Mbps which means each bit would take 0.1 micro seconds for transmission. So in 20 micro seconds, a station can transmit 200 bits or 25 bytes. So in this case, size of a frame has to be at least 25 bytes so that a station can detect a collision before it completes the transmission.</a:t>
            </a:r>
          </a:p>
          <a:p>
            <a:endParaRPr lang="en-US" altLang="en-US">
              <a:ea typeface="ＭＳ Ｐゴシック"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68938A9A-F55D-DC4E-BA73-6BC74AD88714}" type="slidenum">
              <a:rPr lang="en-US" altLang="en-US" sz="1200"/>
              <a:pPr/>
              <a:t>58</a:t>
            </a:fld>
            <a:endParaRPr lang="en-US" altLang="en-US" sz="1200"/>
          </a:p>
        </p:txBody>
      </p:sp>
      <p:sp>
        <p:nvSpPr>
          <p:cNvPr id="84994" name="Rectangle 2"/>
          <p:cNvSpPr>
            <a:spLocks noGrp="1" noRot="1" noChangeAspect="1" noChangeArrowheads="1" noTextEdit="1"/>
          </p:cNvSpPr>
          <p:nvPr>
            <p:ph type="sldImg"/>
          </p:nvPr>
        </p:nvSpPr>
        <p:spPr>
          <a:xfrm>
            <a:off x="1069975" y="704850"/>
            <a:ext cx="4695825" cy="3522663"/>
          </a:xfrm>
          <a:ln/>
        </p:spPr>
      </p:sp>
      <p:sp>
        <p:nvSpPr>
          <p:cNvPr id="328707" name="Rectangle 3"/>
          <p:cNvSpPr>
            <a:spLocks noGrp="1" noChangeArrowheads="1"/>
          </p:cNvSpPr>
          <p:nvPr>
            <p:ph type="body" idx="1"/>
          </p:nvPr>
        </p:nvSpPr>
        <p:spPr>
          <a:xfrm>
            <a:off x="909638" y="4462463"/>
            <a:ext cx="5011737" cy="4229100"/>
          </a:xfrm>
        </p:spPr>
        <p:txBody>
          <a:bodyPr/>
          <a:lstStyle/>
          <a:p>
            <a:pPr>
              <a:defRPr/>
            </a:pPr>
            <a:endParaRPr lang="en-US" smtClean="0">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3B70402D-EDD8-DF46-91C4-971D532A4277}" type="slidenum">
              <a:rPr lang="en-US" altLang="en-US" sz="1200"/>
              <a:pPr/>
              <a:t>59</a:t>
            </a:fld>
            <a:endParaRPr lang="en-US" altLang="en-US" sz="1200"/>
          </a:p>
        </p:txBody>
      </p:sp>
      <p:sp>
        <p:nvSpPr>
          <p:cNvPr id="87042" name="Rectangle 2"/>
          <p:cNvSpPr>
            <a:spLocks noGrp="1" noRot="1" noChangeAspect="1" noChangeArrowheads="1" noTextEdit="1"/>
          </p:cNvSpPr>
          <p:nvPr>
            <p:ph type="sldImg"/>
          </p:nvPr>
        </p:nvSpPr>
        <p:spPr>
          <a:xfrm>
            <a:off x="1069975" y="704850"/>
            <a:ext cx="4695825" cy="3522663"/>
          </a:xfrm>
          <a:ln/>
        </p:spPr>
      </p:sp>
      <p:sp>
        <p:nvSpPr>
          <p:cNvPr id="326659" name="Rectangle 3"/>
          <p:cNvSpPr>
            <a:spLocks noGrp="1" noChangeArrowheads="1"/>
          </p:cNvSpPr>
          <p:nvPr>
            <p:ph type="body" idx="1"/>
          </p:nvPr>
        </p:nvSpPr>
        <p:spPr>
          <a:xfrm>
            <a:off x="909638" y="4462463"/>
            <a:ext cx="5011737" cy="4229100"/>
          </a:xfrm>
        </p:spPr>
        <p:txBody>
          <a:bodyPr/>
          <a:lstStyle/>
          <a:p>
            <a:pPr>
              <a:defRPr/>
            </a:pPr>
            <a:endParaRPr lang="en-US" smtClean="0">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887B311D-B60C-7542-A176-13B90B9CDB65}" type="slidenum">
              <a:rPr lang="en-US" altLang="en-US" sz="1200"/>
              <a:pPr/>
              <a:t>60</a:t>
            </a:fld>
            <a:endParaRPr lang="en-US" altLang="en-US" sz="1200"/>
          </a:p>
        </p:txBody>
      </p:sp>
      <p:sp>
        <p:nvSpPr>
          <p:cNvPr id="89090" name="Rectangle 2"/>
          <p:cNvSpPr>
            <a:spLocks noGrp="1" noRot="1" noChangeAspect="1" noChangeArrowheads="1" noTextEdit="1"/>
          </p:cNvSpPr>
          <p:nvPr>
            <p:ph type="sldImg"/>
          </p:nvPr>
        </p:nvSpPr>
        <p:spPr>
          <a:xfrm>
            <a:off x="1069975" y="704850"/>
            <a:ext cx="4695825" cy="3522663"/>
          </a:xfrm>
          <a:ln/>
        </p:spPr>
      </p:sp>
      <p:sp>
        <p:nvSpPr>
          <p:cNvPr id="332803" name="Rectangle 3"/>
          <p:cNvSpPr>
            <a:spLocks noGrp="1" noChangeArrowheads="1"/>
          </p:cNvSpPr>
          <p:nvPr>
            <p:ph type="body" idx="1"/>
          </p:nvPr>
        </p:nvSpPr>
        <p:spPr>
          <a:xfrm>
            <a:off x="909638" y="4462463"/>
            <a:ext cx="5011737" cy="4229100"/>
          </a:xfrm>
        </p:spPr>
        <p:txBody>
          <a:bodyPr/>
          <a:lstStyle/>
          <a:p>
            <a:pPr>
              <a:defRPr/>
            </a:pPr>
            <a:endParaRPr lang="en-US" smtClean="0">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D34D6A74-1DFA-A342-8140-3854F05C3069}" type="slidenum">
              <a:rPr lang="en-US" altLang="en-US" sz="1200"/>
              <a:pPr/>
              <a:t>61</a:t>
            </a:fld>
            <a:endParaRPr lang="en-US" altLang="en-US" sz="1200"/>
          </a:p>
        </p:txBody>
      </p:sp>
      <p:sp>
        <p:nvSpPr>
          <p:cNvPr id="91138" name="Rectangle 2"/>
          <p:cNvSpPr>
            <a:spLocks noGrp="1" noRot="1" noChangeAspect="1" noChangeArrowheads="1" noTextEdit="1"/>
          </p:cNvSpPr>
          <p:nvPr>
            <p:ph type="sldImg"/>
          </p:nvPr>
        </p:nvSpPr>
        <p:spPr>
          <a:xfrm>
            <a:off x="1069975" y="704850"/>
            <a:ext cx="4695825" cy="3522663"/>
          </a:xfrm>
          <a:ln/>
        </p:spPr>
      </p:sp>
      <p:sp>
        <p:nvSpPr>
          <p:cNvPr id="334851" name="Rectangle 3"/>
          <p:cNvSpPr>
            <a:spLocks noGrp="1" noChangeArrowheads="1"/>
          </p:cNvSpPr>
          <p:nvPr>
            <p:ph type="body" idx="1"/>
          </p:nvPr>
        </p:nvSpPr>
        <p:spPr>
          <a:xfrm>
            <a:off x="909638" y="4462463"/>
            <a:ext cx="5011737" cy="4229100"/>
          </a:xfrm>
        </p:spPr>
        <p:txBody>
          <a:bodyPr/>
          <a:lstStyle/>
          <a:p>
            <a:pPr>
              <a:defRPr/>
            </a:pPr>
            <a:endParaRPr lang="en-US" smtClean="0">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C211118A-58B9-484E-B0A8-EE043403A4DC}" type="slidenum">
              <a:rPr lang="en-US" altLang="en-US" sz="1200"/>
              <a:pPr/>
              <a:t>62</a:t>
            </a:fld>
            <a:endParaRPr lang="en-US" altLang="en-US" sz="1200"/>
          </a:p>
        </p:txBody>
      </p:sp>
      <p:sp>
        <p:nvSpPr>
          <p:cNvPr id="93186" name="Rectangle 2"/>
          <p:cNvSpPr>
            <a:spLocks noGrp="1" noRot="1" noChangeAspect="1" noChangeArrowheads="1" noTextEdit="1"/>
          </p:cNvSpPr>
          <p:nvPr>
            <p:ph type="sldImg"/>
          </p:nvPr>
        </p:nvSpPr>
        <p:spPr>
          <a:xfrm>
            <a:off x="1069975" y="704850"/>
            <a:ext cx="4695825" cy="3522663"/>
          </a:xfrm>
          <a:ln/>
        </p:spPr>
      </p:sp>
      <p:sp>
        <p:nvSpPr>
          <p:cNvPr id="336899" name="Rectangle 3"/>
          <p:cNvSpPr>
            <a:spLocks noGrp="1" noChangeArrowheads="1"/>
          </p:cNvSpPr>
          <p:nvPr>
            <p:ph type="body" idx="1"/>
          </p:nvPr>
        </p:nvSpPr>
        <p:spPr>
          <a:xfrm>
            <a:off x="909638" y="4462463"/>
            <a:ext cx="5011737" cy="4229100"/>
          </a:xfrm>
        </p:spPr>
        <p:txBody>
          <a:bodyPr/>
          <a:lstStyle/>
          <a:p>
            <a:pPr>
              <a:defRPr/>
            </a:pPr>
            <a:endParaRPr lang="en-US" smtClean="0">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BB837D70-1744-E24C-9ED9-FC769BEACF29}" type="slidenum">
              <a:rPr lang="en-US" altLang="en-US" sz="1200"/>
              <a:pPr/>
              <a:t>63</a:t>
            </a:fld>
            <a:endParaRPr lang="en-US" altLang="en-US" sz="1200"/>
          </a:p>
        </p:txBody>
      </p:sp>
      <p:sp>
        <p:nvSpPr>
          <p:cNvPr id="95234" name="Rectangle 2"/>
          <p:cNvSpPr>
            <a:spLocks noGrp="1" noRot="1" noChangeAspect="1" noChangeArrowheads="1" noTextEdit="1"/>
          </p:cNvSpPr>
          <p:nvPr>
            <p:ph type="sldImg"/>
          </p:nvPr>
        </p:nvSpPr>
        <p:spPr>
          <a:xfrm>
            <a:off x="1069975" y="704850"/>
            <a:ext cx="4695825" cy="3522663"/>
          </a:xfrm>
          <a:ln/>
        </p:spPr>
      </p:sp>
      <p:sp>
        <p:nvSpPr>
          <p:cNvPr id="338947" name="Rectangle 3"/>
          <p:cNvSpPr>
            <a:spLocks noGrp="1" noChangeArrowheads="1"/>
          </p:cNvSpPr>
          <p:nvPr>
            <p:ph type="body" idx="1"/>
          </p:nvPr>
        </p:nvSpPr>
        <p:spPr>
          <a:xfrm>
            <a:off x="909638" y="4462463"/>
            <a:ext cx="5011737" cy="4229100"/>
          </a:xfrm>
        </p:spPr>
        <p:txBody>
          <a:bodyPr/>
          <a:lstStyle/>
          <a:p>
            <a:pPr>
              <a:defRPr/>
            </a:pPr>
            <a:endParaRPr lang="en-US" smtClean="0">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31A32774-B20C-CF41-A3DF-BF2E5236BA5E}" type="slidenum">
              <a:rPr lang="en-US" altLang="en-US" sz="1200"/>
              <a:pPr/>
              <a:t>64</a:t>
            </a:fld>
            <a:endParaRPr lang="en-US" altLang="en-US" sz="1200"/>
          </a:p>
        </p:txBody>
      </p:sp>
      <p:sp>
        <p:nvSpPr>
          <p:cNvPr id="97282" name="Rectangle 2"/>
          <p:cNvSpPr>
            <a:spLocks noGrp="1" noRot="1" noChangeAspect="1" noChangeArrowheads="1" noTextEdit="1"/>
          </p:cNvSpPr>
          <p:nvPr>
            <p:ph type="sldImg"/>
          </p:nvPr>
        </p:nvSpPr>
        <p:spPr>
          <a:xfrm>
            <a:off x="1069975" y="704850"/>
            <a:ext cx="4695825" cy="3522663"/>
          </a:xfrm>
          <a:ln/>
        </p:spPr>
      </p:sp>
      <p:sp>
        <p:nvSpPr>
          <p:cNvPr id="340995" name="Rectangle 3"/>
          <p:cNvSpPr>
            <a:spLocks noGrp="1" noChangeArrowheads="1"/>
          </p:cNvSpPr>
          <p:nvPr>
            <p:ph type="body" idx="1"/>
          </p:nvPr>
        </p:nvSpPr>
        <p:spPr>
          <a:xfrm>
            <a:off x="909638" y="4462463"/>
            <a:ext cx="5011737" cy="4229100"/>
          </a:xfrm>
        </p:spPr>
        <p:txBody>
          <a:bodyPr/>
          <a:lstStyle/>
          <a:p>
            <a:pPr>
              <a:defRPr/>
            </a:pPr>
            <a:endParaRPr lang="en-US" smtClean="0">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D2B3AECD-640D-334B-9829-39AF767FEFDC}" type="slidenum">
              <a:rPr lang="en-US" altLang="en-US" sz="1200"/>
              <a:pPr/>
              <a:t>65</a:t>
            </a:fld>
            <a:endParaRPr lang="en-US" altLang="en-US" sz="1200"/>
          </a:p>
        </p:txBody>
      </p:sp>
      <p:sp>
        <p:nvSpPr>
          <p:cNvPr id="99330" name="Rectangle 2"/>
          <p:cNvSpPr>
            <a:spLocks noGrp="1" noRot="1" noChangeAspect="1" noChangeArrowheads="1" noTextEdit="1"/>
          </p:cNvSpPr>
          <p:nvPr>
            <p:ph type="sldImg"/>
          </p:nvPr>
        </p:nvSpPr>
        <p:spPr>
          <a:xfrm>
            <a:off x="1069975" y="704850"/>
            <a:ext cx="4695825" cy="3522663"/>
          </a:xfrm>
          <a:ln/>
        </p:spPr>
      </p:sp>
      <p:sp>
        <p:nvSpPr>
          <p:cNvPr id="343043" name="Rectangle 3"/>
          <p:cNvSpPr>
            <a:spLocks noGrp="1" noChangeArrowheads="1"/>
          </p:cNvSpPr>
          <p:nvPr>
            <p:ph type="body" idx="1"/>
          </p:nvPr>
        </p:nvSpPr>
        <p:spPr>
          <a:xfrm>
            <a:off x="909638" y="4462463"/>
            <a:ext cx="5011737" cy="4229100"/>
          </a:xfrm>
        </p:spPr>
        <p:txBody>
          <a:bodyPr/>
          <a:lstStyle/>
          <a:p>
            <a:pPr>
              <a:defRPr/>
            </a:pPr>
            <a:endParaRPr lang="en-US" smtClean="0">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p:txBody>
          <a:bodyPr/>
          <a:lstStyle>
            <a:lvl1pPr defTabSz="927100">
              <a:defRPr sz="2400">
                <a:solidFill>
                  <a:schemeClr val="tx1"/>
                </a:solidFill>
                <a:latin typeface="Times New Roman" charset="0"/>
                <a:ea typeface="MS PGothic" charset="-128"/>
              </a:defRPr>
            </a:lvl1pPr>
            <a:lvl2pPr marL="711200" indent="-273050" defTabSz="927100">
              <a:defRPr sz="2400">
                <a:solidFill>
                  <a:schemeClr val="tx1"/>
                </a:solidFill>
                <a:latin typeface="Times New Roman" charset="0"/>
                <a:ea typeface="MS PGothic" charset="-128"/>
              </a:defRPr>
            </a:lvl2pPr>
            <a:lvl3pPr marL="1095375" indent="-219075" defTabSz="927100">
              <a:defRPr sz="2400">
                <a:solidFill>
                  <a:schemeClr val="tx1"/>
                </a:solidFill>
                <a:latin typeface="Times New Roman" charset="0"/>
                <a:ea typeface="MS PGothic" charset="-128"/>
              </a:defRPr>
            </a:lvl3pPr>
            <a:lvl4pPr marL="1533525" indent="-219075" defTabSz="927100">
              <a:defRPr sz="2400">
                <a:solidFill>
                  <a:schemeClr val="tx1"/>
                </a:solidFill>
                <a:latin typeface="Times New Roman" charset="0"/>
                <a:ea typeface="MS PGothic" charset="-128"/>
              </a:defRPr>
            </a:lvl4pPr>
            <a:lvl5pPr marL="1973263" indent="-219075" defTabSz="927100">
              <a:defRPr sz="2400">
                <a:solidFill>
                  <a:schemeClr val="tx1"/>
                </a:solidFill>
                <a:latin typeface="Times New Roman" charset="0"/>
                <a:ea typeface="MS PGothic" charset="-128"/>
              </a:defRPr>
            </a:lvl5pPr>
            <a:lvl6pPr marL="2430463" indent="-219075" defTabSz="927100" eaLnBrk="0" fontAlgn="base" hangingPunct="0">
              <a:spcBef>
                <a:spcPct val="0"/>
              </a:spcBef>
              <a:spcAft>
                <a:spcPct val="0"/>
              </a:spcAft>
              <a:defRPr sz="2400">
                <a:solidFill>
                  <a:schemeClr val="tx1"/>
                </a:solidFill>
                <a:latin typeface="Times New Roman" charset="0"/>
                <a:ea typeface="MS PGothic" charset="-128"/>
              </a:defRPr>
            </a:lvl6pPr>
            <a:lvl7pPr marL="2887663" indent="-219075" defTabSz="927100" eaLnBrk="0" fontAlgn="base" hangingPunct="0">
              <a:spcBef>
                <a:spcPct val="0"/>
              </a:spcBef>
              <a:spcAft>
                <a:spcPct val="0"/>
              </a:spcAft>
              <a:defRPr sz="2400">
                <a:solidFill>
                  <a:schemeClr val="tx1"/>
                </a:solidFill>
                <a:latin typeface="Times New Roman" charset="0"/>
                <a:ea typeface="MS PGothic" charset="-128"/>
              </a:defRPr>
            </a:lvl7pPr>
            <a:lvl8pPr marL="3344863" indent="-219075" defTabSz="927100" eaLnBrk="0" fontAlgn="base" hangingPunct="0">
              <a:spcBef>
                <a:spcPct val="0"/>
              </a:spcBef>
              <a:spcAft>
                <a:spcPct val="0"/>
              </a:spcAft>
              <a:defRPr sz="2400">
                <a:solidFill>
                  <a:schemeClr val="tx1"/>
                </a:solidFill>
                <a:latin typeface="Times New Roman" charset="0"/>
                <a:ea typeface="MS PGothic" charset="-128"/>
              </a:defRPr>
            </a:lvl8pPr>
            <a:lvl9pPr marL="3802063" indent="-219075" defTabSz="9271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E9E76440-1E8C-D14F-A697-AB609C4D5819}" type="slidenum">
              <a:rPr lang="en-US" altLang="x-none" sz="1200" smtClean="0"/>
              <a:pPr>
                <a:defRPr/>
              </a:pPr>
              <a:t>8</a:t>
            </a:fld>
            <a:endParaRPr lang="en-US" altLang="x-none" sz="1200" smtClean="0"/>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p:txBody>
          <a:bodyPr/>
          <a:lstStyle/>
          <a:p>
            <a:pPr>
              <a:defRPr/>
            </a:pPr>
            <a:endParaRPr lang="en-US" dirty="0">
              <a:cs typeface="+mn-cs"/>
            </a:endParaRPr>
          </a:p>
        </p:txBody>
      </p:sp>
    </p:spTree>
    <p:extLst>
      <p:ext uri="{BB962C8B-B14F-4D97-AF65-F5344CB8AC3E}">
        <p14:creationId xmlns:p14="http://schemas.microsoft.com/office/powerpoint/2010/main" val="32818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96294A36-28F2-5342-8FFC-84C64045D71D}" type="slidenum">
              <a:rPr lang="en-US" altLang="en-US" sz="1200" smtClean="0"/>
              <a:pPr>
                <a:defRPr/>
              </a:pPr>
              <a:t>9</a:t>
            </a:fld>
            <a:endParaRPr lang="en-US" altLang="en-US" sz="1200" smtClean="0"/>
          </a:p>
        </p:txBody>
      </p:sp>
      <p:sp>
        <p:nvSpPr>
          <p:cNvPr id="223234" name="Rectangle 2"/>
          <p:cNvSpPr>
            <a:spLocks noGrp="1" noRot="1" noChangeAspect="1" noChangeArrowheads="1" noTextEdit="1"/>
          </p:cNvSpPr>
          <p:nvPr>
            <p:ph type="sldImg"/>
          </p:nvPr>
        </p:nvSpPr>
        <p:spPr>
          <a:xfrm>
            <a:off x="1066800" y="703263"/>
            <a:ext cx="4699000" cy="3524250"/>
          </a:xfrm>
          <a:ln/>
        </p:spPr>
      </p:sp>
      <p:sp>
        <p:nvSpPr>
          <p:cNvPr id="223235" name="Rectangle 3"/>
          <p:cNvSpPr>
            <a:spLocks noGrp="1" noChangeArrowheads="1"/>
          </p:cNvSpPr>
          <p:nvPr>
            <p:ph type="body" idx="1"/>
          </p:nvPr>
        </p:nvSpPr>
        <p:spPr>
          <a:xfrm>
            <a:off x="909638" y="4464050"/>
            <a:ext cx="5011737" cy="4229100"/>
          </a:xfrm>
        </p:spPr>
        <p:txBody>
          <a:bodyPr/>
          <a:lstStyle/>
          <a:p>
            <a:pPr>
              <a:defRPr/>
            </a:pPr>
            <a:endParaRPr lang="en-US" altLang="en-US" smtClean="0">
              <a:latin typeface="Times New Roman" pitchFamily="18" charset="0"/>
            </a:endParaRPr>
          </a:p>
        </p:txBody>
      </p:sp>
    </p:spTree>
    <p:extLst>
      <p:ext uri="{BB962C8B-B14F-4D97-AF65-F5344CB8AC3E}">
        <p14:creationId xmlns:p14="http://schemas.microsoft.com/office/powerpoint/2010/main" val="282671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EF9CA8A7-04C8-E04C-BA00-F9EA062CFA4D}" type="slidenum">
              <a:rPr lang="en-US" altLang="en-US" sz="1200" smtClean="0"/>
              <a:pPr>
                <a:defRPr/>
              </a:pPr>
              <a:t>10</a:t>
            </a:fld>
            <a:endParaRPr lang="en-US" altLang="en-US" sz="1200" smtClean="0"/>
          </a:p>
        </p:txBody>
      </p:sp>
      <p:sp>
        <p:nvSpPr>
          <p:cNvPr id="225282" name="Rectangle 2"/>
          <p:cNvSpPr>
            <a:spLocks noGrp="1" noRot="1" noChangeAspect="1" noChangeArrowheads="1" noTextEdit="1"/>
          </p:cNvSpPr>
          <p:nvPr>
            <p:ph type="sldImg"/>
          </p:nvPr>
        </p:nvSpPr>
        <p:spPr>
          <a:xfrm>
            <a:off x="1066800" y="703263"/>
            <a:ext cx="4699000" cy="3524250"/>
          </a:xfrm>
          <a:ln/>
        </p:spPr>
      </p:sp>
      <p:sp>
        <p:nvSpPr>
          <p:cNvPr id="225283" name="Rectangle 3"/>
          <p:cNvSpPr>
            <a:spLocks noGrp="1" noChangeArrowheads="1"/>
          </p:cNvSpPr>
          <p:nvPr>
            <p:ph type="body" idx="1"/>
          </p:nvPr>
        </p:nvSpPr>
        <p:spPr>
          <a:xfrm>
            <a:off x="909638" y="4464050"/>
            <a:ext cx="5011737" cy="4229100"/>
          </a:xfrm>
        </p:spPr>
        <p:txBody>
          <a:bodyPr/>
          <a:lstStyle/>
          <a:p>
            <a:pPr>
              <a:defRPr/>
            </a:pPr>
            <a:endParaRPr lang="en-US" altLang="en-US" smtClean="0">
              <a:latin typeface="Times New Roman" pitchFamily="18" charset="0"/>
            </a:endParaRPr>
          </a:p>
        </p:txBody>
      </p:sp>
    </p:spTree>
    <p:extLst>
      <p:ext uri="{BB962C8B-B14F-4D97-AF65-F5344CB8AC3E}">
        <p14:creationId xmlns:p14="http://schemas.microsoft.com/office/powerpoint/2010/main" val="43956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4910DC13-4B7C-2D4E-B93E-C02C84854C29}" type="slidenum">
              <a:rPr lang="en-US" altLang="en-US" sz="1200" smtClean="0"/>
              <a:pPr>
                <a:defRPr/>
              </a:pPr>
              <a:t>11</a:t>
            </a:fld>
            <a:endParaRPr lang="en-US" altLang="en-US" sz="1200" smtClean="0"/>
          </a:p>
        </p:txBody>
      </p:sp>
      <p:sp>
        <p:nvSpPr>
          <p:cNvPr id="227330" name="Rectangle 2"/>
          <p:cNvSpPr>
            <a:spLocks noGrp="1" noRot="1" noChangeAspect="1" noChangeArrowheads="1" noTextEdit="1"/>
          </p:cNvSpPr>
          <p:nvPr>
            <p:ph type="sldImg"/>
          </p:nvPr>
        </p:nvSpPr>
        <p:spPr>
          <a:xfrm>
            <a:off x="1066800" y="703263"/>
            <a:ext cx="4699000" cy="3524250"/>
          </a:xfrm>
          <a:ln/>
        </p:spPr>
      </p:sp>
      <p:sp>
        <p:nvSpPr>
          <p:cNvPr id="227331" name="Rectangle 3"/>
          <p:cNvSpPr>
            <a:spLocks noGrp="1" noChangeArrowheads="1"/>
          </p:cNvSpPr>
          <p:nvPr>
            <p:ph type="body" idx="1"/>
          </p:nvPr>
        </p:nvSpPr>
        <p:spPr>
          <a:xfrm>
            <a:off x="909638" y="4464050"/>
            <a:ext cx="5011737" cy="4229100"/>
          </a:xfrm>
        </p:spPr>
        <p:txBody>
          <a:bodyPr/>
          <a:lstStyle/>
          <a:p>
            <a:pPr>
              <a:defRPr/>
            </a:pPr>
            <a:endParaRPr lang="en-US" altLang="en-US" smtClean="0">
              <a:latin typeface="Times New Roman" pitchFamily="18" charset="0"/>
            </a:endParaRPr>
          </a:p>
        </p:txBody>
      </p:sp>
    </p:spTree>
    <p:extLst>
      <p:ext uri="{BB962C8B-B14F-4D97-AF65-F5344CB8AC3E}">
        <p14:creationId xmlns:p14="http://schemas.microsoft.com/office/powerpoint/2010/main" val="174213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A190FC05-1578-064D-A20C-B06C4EE27AF9}" type="slidenum">
              <a:rPr lang="en-US" altLang="en-US" sz="1200" smtClean="0"/>
              <a:pPr>
                <a:defRPr/>
              </a:pPr>
              <a:t>12</a:t>
            </a:fld>
            <a:endParaRPr lang="en-US" altLang="en-US" sz="1200" smtClean="0"/>
          </a:p>
        </p:txBody>
      </p:sp>
      <p:sp>
        <p:nvSpPr>
          <p:cNvPr id="229378" name="Rectangle 2"/>
          <p:cNvSpPr>
            <a:spLocks noGrp="1" noRot="1" noChangeAspect="1" noChangeArrowheads="1" noTextEdit="1"/>
          </p:cNvSpPr>
          <p:nvPr>
            <p:ph type="sldImg"/>
          </p:nvPr>
        </p:nvSpPr>
        <p:spPr>
          <a:xfrm>
            <a:off x="1066800" y="703263"/>
            <a:ext cx="4699000" cy="3524250"/>
          </a:xfrm>
          <a:ln/>
        </p:spPr>
      </p:sp>
      <p:sp>
        <p:nvSpPr>
          <p:cNvPr id="229379" name="Rectangle 3"/>
          <p:cNvSpPr>
            <a:spLocks noGrp="1" noChangeArrowheads="1"/>
          </p:cNvSpPr>
          <p:nvPr>
            <p:ph type="body" idx="1"/>
          </p:nvPr>
        </p:nvSpPr>
        <p:spPr>
          <a:xfrm>
            <a:off x="909638" y="4464050"/>
            <a:ext cx="5011737" cy="4229100"/>
          </a:xfrm>
        </p:spPr>
        <p:txBody>
          <a:bodyPr/>
          <a:lstStyle/>
          <a:p>
            <a:pPr>
              <a:defRPr/>
            </a:pPr>
            <a:endParaRPr lang="en-US" altLang="en-US" smtClean="0">
              <a:latin typeface="Times New Roman" pitchFamily="18" charset="0"/>
            </a:endParaRPr>
          </a:p>
        </p:txBody>
      </p:sp>
    </p:spTree>
    <p:extLst>
      <p:ext uri="{BB962C8B-B14F-4D97-AF65-F5344CB8AC3E}">
        <p14:creationId xmlns:p14="http://schemas.microsoft.com/office/powerpoint/2010/main" val="5472960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B306AE3F-DB0A-694E-9A99-17CEA1D0C94F}" type="slidenum">
              <a:rPr lang="en-US" altLang="en-US" sz="1200" smtClean="0"/>
              <a:pPr>
                <a:defRPr/>
              </a:pPr>
              <a:t>13</a:t>
            </a:fld>
            <a:endParaRPr lang="en-US" altLang="en-US" sz="1200" smtClean="0"/>
          </a:p>
        </p:txBody>
      </p:sp>
      <p:sp>
        <p:nvSpPr>
          <p:cNvPr id="231426" name="Rectangle 2"/>
          <p:cNvSpPr>
            <a:spLocks noGrp="1" noRot="1" noChangeAspect="1" noChangeArrowheads="1" noTextEdit="1"/>
          </p:cNvSpPr>
          <p:nvPr>
            <p:ph type="sldImg"/>
          </p:nvPr>
        </p:nvSpPr>
        <p:spPr>
          <a:xfrm>
            <a:off x="1066800" y="703263"/>
            <a:ext cx="4699000" cy="3524250"/>
          </a:xfrm>
          <a:ln/>
        </p:spPr>
      </p:sp>
      <p:sp>
        <p:nvSpPr>
          <p:cNvPr id="231427" name="Rectangle 3"/>
          <p:cNvSpPr>
            <a:spLocks noGrp="1" noChangeArrowheads="1"/>
          </p:cNvSpPr>
          <p:nvPr>
            <p:ph type="body" idx="1"/>
          </p:nvPr>
        </p:nvSpPr>
        <p:spPr>
          <a:xfrm>
            <a:off x="909638" y="4464050"/>
            <a:ext cx="5011737" cy="4229100"/>
          </a:xfrm>
        </p:spPr>
        <p:txBody>
          <a:bodyPr/>
          <a:lstStyle/>
          <a:p>
            <a:pPr>
              <a:defRPr/>
            </a:pPr>
            <a:endParaRPr lang="en-US" altLang="en-US" smtClean="0">
              <a:latin typeface="Times New Roman" pitchFamily="18" charset="0"/>
            </a:endParaRPr>
          </a:p>
        </p:txBody>
      </p:sp>
    </p:spTree>
    <p:extLst>
      <p:ext uri="{BB962C8B-B14F-4D97-AF65-F5344CB8AC3E}">
        <p14:creationId xmlns:p14="http://schemas.microsoft.com/office/powerpoint/2010/main" val="10926644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B8647F49-1694-934F-8BFE-FD1F3300840B}" type="slidenum">
              <a:rPr lang="en-US" altLang="x-none" sz="1200"/>
              <a:pPr/>
              <a:t>22</a:t>
            </a:fld>
            <a:endParaRPr lang="en-US" altLang="x-none" sz="1200"/>
          </a:p>
        </p:txBody>
      </p:sp>
      <p:sp>
        <p:nvSpPr>
          <p:cNvPr id="34818"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extLst>
            <a:ext uri="{AF507438-7753-43e0-B8FC-AC1667EBCBE1}"/>
          </a:extLst>
        </p:spPr>
        <p:txBody>
          <a:bodyPr/>
          <a:lstStyle/>
          <a:p>
            <a:pPr>
              <a:defRPr/>
            </a:pPr>
            <a:endParaRPr lang="en-US" dirty="0">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t>Fall 2006</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CSci4211:          Data Link Layer</a:t>
            </a:r>
          </a:p>
        </p:txBody>
      </p:sp>
      <p:sp>
        <p:nvSpPr>
          <p:cNvPr id="6" name="Rectangle 6"/>
          <p:cNvSpPr>
            <a:spLocks noGrp="1" noChangeArrowheads="1"/>
          </p:cNvSpPr>
          <p:nvPr>
            <p:ph type="sldNum" sz="quarter" idx="12"/>
          </p:nvPr>
        </p:nvSpPr>
        <p:spPr>
          <a:ln/>
        </p:spPr>
        <p:txBody>
          <a:bodyPr/>
          <a:lstStyle>
            <a:lvl1pPr>
              <a:defRPr/>
            </a:lvl1pPr>
          </a:lstStyle>
          <a:p>
            <a:pPr>
              <a:defRPr/>
            </a:pPr>
            <a:fld id="{C0E8996C-CC8F-BC42-B92E-F152DE2065C2}" type="slidenum">
              <a:rPr lang="en-US" altLang="en-US"/>
              <a:pPr>
                <a:defRPr/>
              </a:pPr>
              <a:t>‹#›</a:t>
            </a:fld>
            <a:endParaRPr lang="en-US" altLang="en-US"/>
          </a:p>
        </p:txBody>
      </p:sp>
    </p:spTree>
    <p:extLst>
      <p:ext uri="{BB962C8B-B14F-4D97-AF65-F5344CB8AC3E}">
        <p14:creationId xmlns:p14="http://schemas.microsoft.com/office/powerpoint/2010/main" val="116265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t>Fall 2006</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CSci4211:          Data Link Layer</a:t>
            </a:r>
          </a:p>
        </p:txBody>
      </p:sp>
      <p:sp>
        <p:nvSpPr>
          <p:cNvPr id="6" name="Rectangle 6"/>
          <p:cNvSpPr>
            <a:spLocks noGrp="1" noChangeArrowheads="1"/>
          </p:cNvSpPr>
          <p:nvPr>
            <p:ph type="sldNum" sz="quarter" idx="12"/>
          </p:nvPr>
        </p:nvSpPr>
        <p:spPr>
          <a:ln/>
        </p:spPr>
        <p:txBody>
          <a:bodyPr/>
          <a:lstStyle>
            <a:lvl1pPr>
              <a:defRPr/>
            </a:lvl1pPr>
          </a:lstStyle>
          <a:p>
            <a:pPr>
              <a:defRPr/>
            </a:pPr>
            <a:fld id="{EBE3649D-1CB3-2047-B7B9-FDE1B91E62F0}" type="slidenum">
              <a:rPr lang="en-US" altLang="en-US"/>
              <a:pPr>
                <a:defRPr/>
              </a:pPr>
              <a:t>‹#›</a:t>
            </a:fld>
            <a:endParaRPr lang="en-US" altLang="en-US"/>
          </a:p>
        </p:txBody>
      </p:sp>
    </p:spTree>
    <p:extLst>
      <p:ext uri="{BB962C8B-B14F-4D97-AF65-F5344CB8AC3E}">
        <p14:creationId xmlns:p14="http://schemas.microsoft.com/office/powerpoint/2010/main" val="1091481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t>Fall 2006</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CSci4211:          Data Link Layer</a:t>
            </a:r>
          </a:p>
        </p:txBody>
      </p:sp>
      <p:sp>
        <p:nvSpPr>
          <p:cNvPr id="6" name="Rectangle 6"/>
          <p:cNvSpPr>
            <a:spLocks noGrp="1" noChangeArrowheads="1"/>
          </p:cNvSpPr>
          <p:nvPr>
            <p:ph type="sldNum" sz="quarter" idx="12"/>
          </p:nvPr>
        </p:nvSpPr>
        <p:spPr>
          <a:ln/>
        </p:spPr>
        <p:txBody>
          <a:bodyPr/>
          <a:lstStyle>
            <a:lvl1pPr>
              <a:defRPr/>
            </a:lvl1pPr>
          </a:lstStyle>
          <a:p>
            <a:pPr>
              <a:defRPr/>
            </a:pPr>
            <a:fld id="{0EA78713-DD15-8D40-BA54-4F7E1025825D}" type="slidenum">
              <a:rPr lang="en-US" altLang="en-US"/>
              <a:pPr>
                <a:defRPr/>
              </a:pPr>
              <a:t>‹#›</a:t>
            </a:fld>
            <a:endParaRPr lang="en-US" altLang="en-US"/>
          </a:p>
        </p:txBody>
      </p:sp>
    </p:spTree>
    <p:extLst>
      <p:ext uri="{BB962C8B-B14F-4D97-AF65-F5344CB8AC3E}">
        <p14:creationId xmlns:p14="http://schemas.microsoft.com/office/powerpoint/2010/main" val="716509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981200"/>
            <a:ext cx="7772400" cy="4114800"/>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r>
              <a:rPr lang="en-US"/>
              <a:t>Fall 2006</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CSci4211:          Data Link Layer</a:t>
            </a:r>
          </a:p>
        </p:txBody>
      </p:sp>
      <p:sp>
        <p:nvSpPr>
          <p:cNvPr id="6" name="Rectangle 6"/>
          <p:cNvSpPr>
            <a:spLocks noGrp="1" noChangeArrowheads="1"/>
          </p:cNvSpPr>
          <p:nvPr>
            <p:ph type="sldNum" sz="quarter" idx="12"/>
          </p:nvPr>
        </p:nvSpPr>
        <p:spPr>
          <a:ln/>
        </p:spPr>
        <p:txBody>
          <a:bodyPr/>
          <a:lstStyle>
            <a:lvl1pPr>
              <a:defRPr/>
            </a:lvl1pPr>
          </a:lstStyle>
          <a:p>
            <a:pPr>
              <a:defRPr/>
            </a:pPr>
            <a:fld id="{FB2265A0-F454-BA45-B899-6C13E812F98D}" type="slidenum">
              <a:rPr lang="en-US" altLang="en-US"/>
              <a:pPr>
                <a:defRPr/>
              </a:pPr>
              <a:t>‹#›</a:t>
            </a:fld>
            <a:endParaRPr lang="en-US" altLang="en-US"/>
          </a:p>
        </p:txBody>
      </p:sp>
    </p:spTree>
    <p:extLst>
      <p:ext uri="{BB962C8B-B14F-4D97-AF65-F5344CB8AC3E}">
        <p14:creationId xmlns:p14="http://schemas.microsoft.com/office/powerpoint/2010/main" val="1439383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t>Fall 2006</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CSci4211:          Data Link Layer</a:t>
            </a:r>
          </a:p>
        </p:txBody>
      </p:sp>
      <p:sp>
        <p:nvSpPr>
          <p:cNvPr id="6" name="Rectangle 6"/>
          <p:cNvSpPr>
            <a:spLocks noGrp="1" noChangeArrowheads="1"/>
          </p:cNvSpPr>
          <p:nvPr>
            <p:ph type="sldNum" sz="quarter" idx="12"/>
          </p:nvPr>
        </p:nvSpPr>
        <p:spPr>
          <a:ln/>
        </p:spPr>
        <p:txBody>
          <a:bodyPr/>
          <a:lstStyle>
            <a:lvl1pPr>
              <a:defRPr/>
            </a:lvl1pPr>
          </a:lstStyle>
          <a:p>
            <a:pPr>
              <a:defRPr/>
            </a:pPr>
            <a:fld id="{FC1B1797-B22A-0940-A4E2-8B2CCCD0FDEA}" type="slidenum">
              <a:rPr lang="en-US" altLang="en-US"/>
              <a:pPr>
                <a:defRPr/>
              </a:pPr>
              <a:t>‹#›</a:t>
            </a:fld>
            <a:endParaRPr lang="en-US" altLang="en-US"/>
          </a:p>
        </p:txBody>
      </p:sp>
    </p:spTree>
    <p:extLst>
      <p:ext uri="{BB962C8B-B14F-4D97-AF65-F5344CB8AC3E}">
        <p14:creationId xmlns:p14="http://schemas.microsoft.com/office/powerpoint/2010/main" val="2014598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t>Fall 2006</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CSci4211:          Data Link Layer</a:t>
            </a:r>
          </a:p>
        </p:txBody>
      </p:sp>
      <p:sp>
        <p:nvSpPr>
          <p:cNvPr id="6" name="Rectangle 6"/>
          <p:cNvSpPr>
            <a:spLocks noGrp="1" noChangeArrowheads="1"/>
          </p:cNvSpPr>
          <p:nvPr>
            <p:ph type="sldNum" sz="quarter" idx="12"/>
          </p:nvPr>
        </p:nvSpPr>
        <p:spPr>
          <a:ln/>
        </p:spPr>
        <p:txBody>
          <a:bodyPr/>
          <a:lstStyle>
            <a:lvl1pPr>
              <a:defRPr/>
            </a:lvl1pPr>
          </a:lstStyle>
          <a:p>
            <a:pPr>
              <a:defRPr/>
            </a:pPr>
            <a:fld id="{422D6448-67DF-D448-B6E2-13F4E3CCE17D}" type="slidenum">
              <a:rPr lang="en-US" altLang="en-US"/>
              <a:pPr>
                <a:defRPr/>
              </a:pPr>
              <a:t>‹#›</a:t>
            </a:fld>
            <a:endParaRPr lang="en-US" altLang="en-US"/>
          </a:p>
        </p:txBody>
      </p:sp>
    </p:spTree>
    <p:extLst>
      <p:ext uri="{BB962C8B-B14F-4D97-AF65-F5344CB8AC3E}">
        <p14:creationId xmlns:p14="http://schemas.microsoft.com/office/powerpoint/2010/main" val="2125037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r>
              <a:rPr lang="en-US"/>
              <a:t>Fall 2006</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CSci4211:          Data Link Layer</a:t>
            </a:r>
          </a:p>
        </p:txBody>
      </p:sp>
      <p:sp>
        <p:nvSpPr>
          <p:cNvPr id="7" name="Rectangle 6"/>
          <p:cNvSpPr>
            <a:spLocks noGrp="1" noChangeArrowheads="1"/>
          </p:cNvSpPr>
          <p:nvPr>
            <p:ph type="sldNum" sz="quarter" idx="12"/>
          </p:nvPr>
        </p:nvSpPr>
        <p:spPr>
          <a:ln/>
        </p:spPr>
        <p:txBody>
          <a:bodyPr/>
          <a:lstStyle>
            <a:lvl1pPr>
              <a:defRPr/>
            </a:lvl1pPr>
          </a:lstStyle>
          <a:p>
            <a:pPr>
              <a:defRPr/>
            </a:pPr>
            <a:fld id="{4ADAC4C5-074C-0B4E-AFA7-00C43F7BCC88}" type="slidenum">
              <a:rPr lang="en-US" altLang="en-US"/>
              <a:pPr>
                <a:defRPr/>
              </a:pPr>
              <a:t>‹#›</a:t>
            </a:fld>
            <a:endParaRPr lang="en-US" altLang="en-US"/>
          </a:p>
        </p:txBody>
      </p:sp>
    </p:spTree>
    <p:extLst>
      <p:ext uri="{BB962C8B-B14F-4D97-AF65-F5344CB8AC3E}">
        <p14:creationId xmlns:p14="http://schemas.microsoft.com/office/powerpoint/2010/main" val="708258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r>
              <a:rPr lang="en-US"/>
              <a:t>Fall 2006</a:t>
            </a:r>
          </a:p>
        </p:txBody>
      </p:sp>
      <p:sp>
        <p:nvSpPr>
          <p:cNvPr id="8" name="Rectangle 5"/>
          <p:cNvSpPr>
            <a:spLocks noGrp="1" noChangeArrowheads="1"/>
          </p:cNvSpPr>
          <p:nvPr>
            <p:ph type="ftr" sz="quarter" idx="11"/>
          </p:nvPr>
        </p:nvSpPr>
        <p:spPr>
          <a:ln/>
        </p:spPr>
        <p:txBody>
          <a:bodyPr/>
          <a:lstStyle>
            <a:lvl1pPr>
              <a:defRPr/>
            </a:lvl1pPr>
          </a:lstStyle>
          <a:p>
            <a:pPr>
              <a:defRPr/>
            </a:pPr>
            <a:r>
              <a:rPr lang="en-US"/>
              <a:t>CSci4211:          Data Link Layer</a:t>
            </a:r>
          </a:p>
        </p:txBody>
      </p:sp>
      <p:sp>
        <p:nvSpPr>
          <p:cNvPr id="9" name="Rectangle 6"/>
          <p:cNvSpPr>
            <a:spLocks noGrp="1" noChangeArrowheads="1"/>
          </p:cNvSpPr>
          <p:nvPr>
            <p:ph type="sldNum" sz="quarter" idx="12"/>
          </p:nvPr>
        </p:nvSpPr>
        <p:spPr>
          <a:ln/>
        </p:spPr>
        <p:txBody>
          <a:bodyPr/>
          <a:lstStyle>
            <a:lvl1pPr>
              <a:defRPr/>
            </a:lvl1pPr>
          </a:lstStyle>
          <a:p>
            <a:pPr>
              <a:defRPr/>
            </a:pPr>
            <a:fld id="{8FF14C1A-DB11-EB4E-BF05-98E6AD423A3C}" type="slidenum">
              <a:rPr lang="en-US" altLang="en-US"/>
              <a:pPr>
                <a:defRPr/>
              </a:pPr>
              <a:t>‹#›</a:t>
            </a:fld>
            <a:endParaRPr lang="en-US" altLang="en-US"/>
          </a:p>
        </p:txBody>
      </p:sp>
    </p:spTree>
    <p:extLst>
      <p:ext uri="{BB962C8B-B14F-4D97-AF65-F5344CB8AC3E}">
        <p14:creationId xmlns:p14="http://schemas.microsoft.com/office/powerpoint/2010/main" val="202334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r>
              <a:rPr lang="en-US"/>
              <a:t>Fall 2006</a:t>
            </a:r>
          </a:p>
        </p:txBody>
      </p:sp>
      <p:sp>
        <p:nvSpPr>
          <p:cNvPr id="4" name="Rectangle 5"/>
          <p:cNvSpPr>
            <a:spLocks noGrp="1" noChangeArrowheads="1"/>
          </p:cNvSpPr>
          <p:nvPr>
            <p:ph type="ftr" sz="quarter" idx="11"/>
          </p:nvPr>
        </p:nvSpPr>
        <p:spPr>
          <a:ln/>
        </p:spPr>
        <p:txBody>
          <a:bodyPr/>
          <a:lstStyle>
            <a:lvl1pPr>
              <a:defRPr/>
            </a:lvl1pPr>
          </a:lstStyle>
          <a:p>
            <a:pPr>
              <a:defRPr/>
            </a:pPr>
            <a:r>
              <a:rPr lang="en-US"/>
              <a:t>CSci4211:          Data Link Layer</a:t>
            </a:r>
          </a:p>
        </p:txBody>
      </p:sp>
      <p:sp>
        <p:nvSpPr>
          <p:cNvPr id="5" name="Rectangle 6"/>
          <p:cNvSpPr>
            <a:spLocks noGrp="1" noChangeArrowheads="1"/>
          </p:cNvSpPr>
          <p:nvPr>
            <p:ph type="sldNum" sz="quarter" idx="12"/>
          </p:nvPr>
        </p:nvSpPr>
        <p:spPr>
          <a:ln/>
        </p:spPr>
        <p:txBody>
          <a:bodyPr/>
          <a:lstStyle>
            <a:lvl1pPr>
              <a:defRPr/>
            </a:lvl1pPr>
          </a:lstStyle>
          <a:p>
            <a:pPr>
              <a:defRPr/>
            </a:pPr>
            <a:fld id="{49DF6294-9E31-B148-A34C-795689C6D369}" type="slidenum">
              <a:rPr lang="en-US" altLang="en-US"/>
              <a:pPr>
                <a:defRPr/>
              </a:pPr>
              <a:t>‹#›</a:t>
            </a:fld>
            <a:endParaRPr lang="en-US" altLang="en-US"/>
          </a:p>
        </p:txBody>
      </p:sp>
    </p:spTree>
    <p:extLst>
      <p:ext uri="{BB962C8B-B14F-4D97-AF65-F5344CB8AC3E}">
        <p14:creationId xmlns:p14="http://schemas.microsoft.com/office/powerpoint/2010/main" val="1162101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Fall 2006</a:t>
            </a:r>
          </a:p>
        </p:txBody>
      </p:sp>
      <p:sp>
        <p:nvSpPr>
          <p:cNvPr id="3" name="Rectangle 5"/>
          <p:cNvSpPr>
            <a:spLocks noGrp="1" noChangeArrowheads="1"/>
          </p:cNvSpPr>
          <p:nvPr>
            <p:ph type="ftr" sz="quarter" idx="11"/>
          </p:nvPr>
        </p:nvSpPr>
        <p:spPr>
          <a:ln/>
        </p:spPr>
        <p:txBody>
          <a:bodyPr/>
          <a:lstStyle>
            <a:lvl1pPr>
              <a:defRPr/>
            </a:lvl1pPr>
          </a:lstStyle>
          <a:p>
            <a:pPr>
              <a:defRPr/>
            </a:pPr>
            <a:r>
              <a:rPr lang="en-US"/>
              <a:t>CSci4211:          Data Link Layer</a:t>
            </a:r>
          </a:p>
        </p:txBody>
      </p:sp>
      <p:sp>
        <p:nvSpPr>
          <p:cNvPr id="4" name="Rectangle 6"/>
          <p:cNvSpPr>
            <a:spLocks noGrp="1" noChangeArrowheads="1"/>
          </p:cNvSpPr>
          <p:nvPr>
            <p:ph type="sldNum" sz="quarter" idx="12"/>
          </p:nvPr>
        </p:nvSpPr>
        <p:spPr>
          <a:ln/>
        </p:spPr>
        <p:txBody>
          <a:bodyPr/>
          <a:lstStyle>
            <a:lvl1pPr>
              <a:defRPr/>
            </a:lvl1pPr>
          </a:lstStyle>
          <a:p>
            <a:pPr>
              <a:defRPr/>
            </a:pPr>
            <a:fld id="{3B694C51-6A4B-0D46-8B90-D974738AD422}" type="slidenum">
              <a:rPr lang="en-US" altLang="en-US"/>
              <a:pPr>
                <a:defRPr/>
              </a:pPr>
              <a:t>‹#›</a:t>
            </a:fld>
            <a:endParaRPr lang="en-US" altLang="en-US"/>
          </a:p>
        </p:txBody>
      </p:sp>
    </p:spTree>
    <p:extLst>
      <p:ext uri="{BB962C8B-B14F-4D97-AF65-F5344CB8AC3E}">
        <p14:creationId xmlns:p14="http://schemas.microsoft.com/office/powerpoint/2010/main" val="72594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Fall 2006</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CSci4211:          Data Link Layer</a:t>
            </a:r>
          </a:p>
        </p:txBody>
      </p:sp>
      <p:sp>
        <p:nvSpPr>
          <p:cNvPr id="7" name="Rectangle 6"/>
          <p:cNvSpPr>
            <a:spLocks noGrp="1" noChangeArrowheads="1"/>
          </p:cNvSpPr>
          <p:nvPr>
            <p:ph type="sldNum" sz="quarter" idx="12"/>
          </p:nvPr>
        </p:nvSpPr>
        <p:spPr>
          <a:ln/>
        </p:spPr>
        <p:txBody>
          <a:bodyPr/>
          <a:lstStyle>
            <a:lvl1pPr>
              <a:defRPr/>
            </a:lvl1pPr>
          </a:lstStyle>
          <a:p>
            <a:pPr>
              <a:defRPr/>
            </a:pPr>
            <a:fld id="{65518D82-E584-2742-9942-2EDB062DF1A6}" type="slidenum">
              <a:rPr lang="en-US" altLang="en-US"/>
              <a:pPr>
                <a:defRPr/>
              </a:pPr>
              <a:t>‹#›</a:t>
            </a:fld>
            <a:endParaRPr lang="en-US" altLang="en-US"/>
          </a:p>
        </p:txBody>
      </p:sp>
    </p:spTree>
    <p:extLst>
      <p:ext uri="{BB962C8B-B14F-4D97-AF65-F5344CB8AC3E}">
        <p14:creationId xmlns:p14="http://schemas.microsoft.com/office/powerpoint/2010/main" val="329386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Fall 2006</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CSci4211:          Data Link Layer</a:t>
            </a:r>
          </a:p>
        </p:txBody>
      </p:sp>
      <p:sp>
        <p:nvSpPr>
          <p:cNvPr id="7" name="Rectangle 6"/>
          <p:cNvSpPr>
            <a:spLocks noGrp="1" noChangeArrowheads="1"/>
          </p:cNvSpPr>
          <p:nvPr>
            <p:ph type="sldNum" sz="quarter" idx="12"/>
          </p:nvPr>
        </p:nvSpPr>
        <p:spPr>
          <a:ln/>
        </p:spPr>
        <p:txBody>
          <a:bodyPr/>
          <a:lstStyle>
            <a:lvl1pPr>
              <a:defRPr/>
            </a:lvl1pPr>
          </a:lstStyle>
          <a:p>
            <a:pPr>
              <a:defRPr/>
            </a:pPr>
            <a:fld id="{D8E348D3-3C54-5C43-A4E6-6A4D229C70DB}" type="slidenum">
              <a:rPr lang="en-US" altLang="en-US"/>
              <a:pPr>
                <a:defRPr/>
              </a:pPr>
              <a:t>‹#›</a:t>
            </a:fld>
            <a:endParaRPr lang="en-US" altLang="en-US"/>
          </a:p>
        </p:txBody>
      </p:sp>
    </p:spTree>
    <p:extLst>
      <p:ext uri="{BB962C8B-B14F-4D97-AF65-F5344CB8AC3E}">
        <p14:creationId xmlns:p14="http://schemas.microsoft.com/office/powerpoint/2010/main" val="192867315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x-none"/>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FAA26D3D-D897-4be2-8F04-BA451C77F1D7}">
              <ma14:placeholderFlag xmlns:ma14="http://schemas.microsoft.com/office/mac/drawingml/2011/main" val="1"/>
            </a:ex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defRPr sz="1200">
                <a:latin typeface="+mn-lt"/>
                <a:ea typeface="ＭＳ Ｐゴシック" charset="0"/>
                <a:cs typeface="+mn-cs"/>
              </a:defRPr>
            </a:lvl1pPr>
          </a:lstStyle>
          <a:p>
            <a:pPr>
              <a:defRPr/>
            </a:pPr>
            <a:r>
              <a:rPr lang="en-US"/>
              <a:t>Fall 2006</a:t>
            </a:r>
          </a:p>
        </p:txBody>
      </p:sp>
      <p:sp>
        <p:nvSpPr>
          <p:cNvPr id="1029" name="Rectangle 5"/>
          <p:cNvSpPr>
            <a:spLocks noGrp="1" noChangeArrowheads="1"/>
          </p:cNvSpPr>
          <p:nvPr>
            <p:ph type="ftr" sz="quarter" idx="3"/>
          </p:nvPr>
        </p:nvSpPr>
        <p:spPr bwMode="auto">
          <a:xfrm>
            <a:off x="3048000" y="6248400"/>
            <a:ext cx="2971800" cy="457200"/>
          </a:xfrm>
          <a:prstGeom prst="rect">
            <a:avLst/>
          </a:prstGeom>
          <a:noFill/>
          <a:ln>
            <a:noFill/>
          </a:ln>
          <a:effectLst/>
          <a:extLst>
            <a:ext uri="{FAA26D3D-D897-4be2-8F04-BA451C77F1D7}">
              <ma14:placeholderFlag xmlns:ma14="http://schemas.microsoft.com/office/mac/drawingml/2011/main" val="1"/>
            </a:ex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ctr">
              <a:defRPr sz="1200">
                <a:latin typeface="+mn-lt"/>
                <a:ea typeface="ＭＳ Ｐゴシック" charset="0"/>
                <a:cs typeface="+mn-cs"/>
              </a:defRPr>
            </a:lvl1pPr>
          </a:lstStyle>
          <a:p>
            <a:pPr>
              <a:defRPr/>
            </a:pPr>
            <a:r>
              <a:rPr lang="en-US"/>
              <a:t>CSci4211:          Data Link Layer</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FAA26D3D-D897-4be2-8F04-BA451C77F1D7}">
              <ma14:placeholderFlag xmlns:ma14="http://schemas.microsoft.com/office/mac/drawingml/2011/main" val="1"/>
            </a:ex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r">
              <a:defRPr sz="1200">
                <a:latin typeface="Comic Sans MS" charset="0"/>
              </a:defRPr>
            </a:lvl1pPr>
          </a:lstStyle>
          <a:p>
            <a:pPr>
              <a:defRPr/>
            </a:pPr>
            <a:fld id="{46C98FC4-3B66-8542-B259-D87601C568F7}" type="slidenum">
              <a:rPr lang="en-US" altLang="en-US"/>
              <a:pPr>
                <a:defRPr/>
              </a:pPr>
              <a:t>‹#›</a:t>
            </a:fld>
            <a:endParaRPr lang="en-US" altLang="en-US"/>
          </a:p>
        </p:txBody>
      </p:sp>
      <p:sp>
        <p:nvSpPr>
          <p:cNvPr id="1031" name="Line 7"/>
          <p:cNvSpPr>
            <a:spLocks noChangeShapeType="1"/>
          </p:cNvSpPr>
          <p:nvPr/>
        </p:nvSpPr>
        <p:spPr bwMode="auto">
          <a:xfrm>
            <a:off x="533400" y="6096000"/>
            <a:ext cx="807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ctr" rtl="0" eaLnBrk="0" fontAlgn="base" hangingPunct="0">
        <a:spcBef>
          <a:spcPct val="0"/>
        </a:spcBef>
        <a:spcAft>
          <a:spcPct val="0"/>
        </a:spcAft>
        <a:defRPr sz="4000">
          <a:solidFill>
            <a:srgbClr val="000099"/>
          </a:solidFill>
          <a:latin typeface="+mj-lt"/>
          <a:ea typeface="+mj-ea"/>
          <a:cs typeface="ＭＳ Ｐゴシック" charset="0"/>
        </a:defRPr>
      </a:lvl1pPr>
      <a:lvl2pPr algn="ctr" rtl="0" eaLnBrk="0" fontAlgn="base" hangingPunct="0">
        <a:spcBef>
          <a:spcPct val="0"/>
        </a:spcBef>
        <a:spcAft>
          <a:spcPct val="0"/>
        </a:spcAft>
        <a:defRPr sz="4000">
          <a:solidFill>
            <a:srgbClr val="000099"/>
          </a:solidFill>
          <a:latin typeface="Comic Sans MS" charset="0"/>
          <a:ea typeface="ＭＳ Ｐゴシック" charset="0"/>
          <a:cs typeface="ＭＳ Ｐゴシック" charset="0"/>
        </a:defRPr>
      </a:lvl2pPr>
      <a:lvl3pPr algn="ctr" rtl="0" eaLnBrk="0" fontAlgn="base" hangingPunct="0">
        <a:spcBef>
          <a:spcPct val="0"/>
        </a:spcBef>
        <a:spcAft>
          <a:spcPct val="0"/>
        </a:spcAft>
        <a:defRPr sz="4000">
          <a:solidFill>
            <a:srgbClr val="000099"/>
          </a:solidFill>
          <a:latin typeface="Comic Sans MS" charset="0"/>
          <a:ea typeface="ＭＳ Ｐゴシック" charset="0"/>
          <a:cs typeface="ＭＳ Ｐゴシック" charset="0"/>
        </a:defRPr>
      </a:lvl3pPr>
      <a:lvl4pPr algn="ctr" rtl="0" eaLnBrk="0" fontAlgn="base" hangingPunct="0">
        <a:spcBef>
          <a:spcPct val="0"/>
        </a:spcBef>
        <a:spcAft>
          <a:spcPct val="0"/>
        </a:spcAft>
        <a:defRPr sz="4000">
          <a:solidFill>
            <a:srgbClr val="000099"/>
          </a:solidFill>
          <a:latin typeface="Comic Sans MS" charset="0"/>
          <a:ea typeface="ＭＳ Ｐゴシック" charset="0"/>
          <a:cs typeface="ＭＳ Ｐゴシック" charset="0"/>
        </a:defRPr>
      </a:lvl4pPr>
      <a:lvl5pPr algn="ctr" rtl="0" eaLnBrk="0" fontAlgn="base" hangingPunct="0">
        <a:spcBef>
          <a:spcPct val="0"/>
        </a:spcBef>
        <a:spcAft>
          <a:spcPct val="0"/>
        </a:spcAft>
        <a:defRPr sz="4000">
          <a:solidFill>
            <a:srgbClr val="000099"/>
          </a:solidFill>
          <a:latin typeface="Comic Sans MS" charset="0"/>
          <a:ea typeface="ＭＳ Ｐゴシック" charset="0"/>
          <a:cs typeface="ＭＳ Ｐゴシック" charset="0"/>
        </a:defRPr>
      </a:lvl5pPr>
      <a:lvl6pPr marL="457200" algn="ctr" rtl="0" eaLnBrk="0" fontAlgn="base" hangingPunct="0">
        <a:spcBef>
          <a:spcPct val="0"/>
        </a:spcBef>
        <a:spcAft>
          <a:spcPct val="0"/>
        </a:spcAft>
        <a:defRPr sz="4000">
          <a:solidFill>
            <a:srgbClr val="000099"/>
          </a:solidFill>
          <a:latin typeface="Comic Sans MS" charset="0"/>
          <a:ea typeface="ＭＳ Ｐゴシック" charset="0"/>
        </a:defRPr>
      </a:lvl6pPr>
      <a:lvl7pPr marL="914400" algn="ctr" rtl="0" eaLnBrk="0" fontAlgn="base" hangingPunct="0">
        <a:spcBef>
          <a:spcPct val="0"/>
        </a:spcBef>
        <a:spcAft>
          <a:spcPct val="0"/>
        </a:spcAft>
        <a:defRPr sz="4000">
          <a:solidFill>
            <a:srgbClr val="000099"/>
          </a:solidFill>
          <a:latin typeface="Comic Sans MS" charset="0"/>
          <a:ea typeface="ＭＳ Ｐゴシック" charset="0"/>
        </a:defRPr>
      </a:lvl7pPr>
      <a:lvl8pPr marL="1371600" algn="ctr" rtl="0" eaLnBrk="0" fontAlgn="base" hangingPunct="0">
        <a:spcBef>
          <a:spcPct val="0"/>
        </a:spcBef>
        <a:spcAft>
          <a:spcPct val="0"/>
        </a:spcAft>
        <a:defRPr sz="4000">
          <a:solidFill>
            <a:srgbClr val="000099"/>
          </a:solidFill>
          <a:latin typeface="Comic Sans MS" charset="0"/>
          <a:ea typeface="ＭＳ Ｐゴシック" charset="0"/>
        </a:defRPr>
      </a:lvl8pPr>
      <a:lvl9pPr marL="1828800" algn="ctr" rtl="0" eaLnBrk="0" fontAlgn="base" hangingPunct="0">
        <a:spcBef>
          <a:spcPct val="0"/>
        </a:spcBef>
        <a:spcAft>
          <a:spcPct val="0"/>
        </a:spcAft>
        <a:defRPr sz="4000">
          <a:solidFill>
            <a:srgbClr val="000099"/>
          </a:solidFill>
          <a:latin typeface="Comic Sans MS" charset="0"/>
          <a:ea typeface="ＭＳ Ｐゴシック"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99"/>
          </a:solidFill>
          <a:latin typeface="+mn-lt"/>
          <a:ea typeface="+mn-ea"/>
        </a:defRPr>
      </a:lvl2pPr>
      <a:lvl3pPr marL="1143000" indent="-228600" algn="l" rtl="0" eaLnBrk="0" fontAlgn="base" hangingPunct="0">
        <a:spcBef>
          <a:spcPct val="20000"/>
        </a:spcBef>
        <a:spcAft>
          <a:spcPct val="0"/>
        </a:spcAft>
        <a:buChar char="•"/>
        <a:defRPr>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1600">
          <a:solidFill>
            <a:schemeClr val="tx1"/>
          </a:solidFill>
          <a:latin typeface="+mn-lt"/>
          <a:ea typeface="+mn-ea"/>
        </a:defRPr>
      </a:lvl6pPr>
      <a:lvl7pPr marL="2971800" indent="-228600" algn="l" rtl="0" eaLnBrk="0" fontAlgn="base" hangingPunct="0">
        <a:spcBef>
          <a:spcPct val="20000"/>
        </a:spcBef>
        <a:spcAft>
          <a:spcPct val="0"/>
        </a:spcAft>
        <a:buChar char="»"/>
        <a:defRPr sz="1600">
          <a:solidFill>
            <a:schemeClr val="tx1"/>
          </a:solidFill>
          <a:latin typeface="+mn-lt"/>
          <a:ea typeface="+mn-ea"/>
        </a:defRPr>
      </a:lvl7pPr>
      <a:lvl8pPr marL="3429000" indent="-228600" algn="l" rtl="0" eaLnBrk="0" fontAlgn="base" hangingPunct="0">
        <a:spcBef>
          <a:spcPct val="20000"/>
        </a:spcBef>
        <a:spcAft>
          <a:spcPct val="0"/>
        </a:spcAft>
        <a:buChar char="»"/>
        <a:defRPr sz="1600">
          <a:solidFill>
            <a:schemeClr val="tx1"/>
          </a:solidFill>
          <a:latin typeface="+mn-lt"/>
          <a:ea typeface="+mn-ea"/>
        </a:defRPr>
      </a:lvl8pPr>
      <a:lvl9pPr marL="3886200" indent="-228600" algn="l" rtl="0" eaLnBrk="0" fontAlgn="base" hangingPunct="0">
        <a:spcBef>
          <a:spcPct val="20000"/>
        </a:spcBef>
        <a:spcAft>
          <a:spcPct val="0"/>
        </a:spcAft>
        <a:buChar char="»"/>
        <a:defRPr sz="16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9" Type="http://schemas.openxmlformats.org/officeDocument/2006/relationships/oleObject" Target="../embeddings/oleObject5.bin"/><Relationship Id="rId20" Type="http://schemas.openxmlformats.org/officeDocument/2006/relationships/oleObject" Target="../embeddings/oleObject13.bin"/><Relationship Id="rId21" Type="http://schemas.openxmlformats.org/officeDocument/2006/relationships/oleObject" Target="../embeddings/oleObject14.bin"/><Relationship Id="rId22" Type="http://schemas.openxmlformats.org/officeDocument/2006/relationships/oleObject" Target="../embeddings/oleObject15.bin"/><Relationship Id="rId10" Type="http://schemas.openxmlformats.org/officeDocument/2006/relationships/oleObject" Target="../embeddings/oleObject6.bin"/><Relationship Id="rId11" Type="http://schemas.openxmlformats.org/officeDocument/2006/relationships/oleObject" Target="../embeddings/oleObject7.bin"/><Relationship Id="rId12" Type="http://schemas.openxmlformats.org/officeDocument/2006/relationships/oleObject" Target="../embeddings/oleObject8.bin"/><Relationship Id="rId13" Type="http://schemas.openxmlformats.org/officeDocument/2006/relationships/oleObject" Target="../embeddings/oleObject9.bin"/><Relationship Id="rId14" Type="http://schemas.openxmlformats.org/officeDocument/2006/relationships/image" Target="../media/image3.wmf"/><Relationship Id="rId15" Type="http://schemas.openxmlformats.org/officeDocument/2006/relationships/oleObject" Target="../embeddings/oleObject10.bin"/><Relationship Id="rId16" Type="http://schemas.openxmlformats.org/officeDocument/2006/relationships/oleObject" Target="../embeddings/oleObject11.bin"/><Relationship Id="rId17" Type="http://schemas.openxmlformats.org/officeDocument/2006/relationships/image" Target="../media/image4.wmf"/><Relationship Id="rId18" Type="http://schemas.openxmlformats.org/officeDocument/2006/relationships/oleObject" Target="../embeddings/oleObject12.bin"/><Relationship Id="rId19" Type="http://schemas.openxmlformats.org/officeDocument/2006/relationships/image" Target="../media/image5.wmf"/><Relationship Id="rId1" Type="http://schemas.openxmlformats.org/officeDocument/2006/relationships/vmlDrawing" Target="../drawings/vmlDrawing1.vml"/><Relationship Id="rId2" Type="http://schemas.openxmlformats.org/officeDocument/2006/relationships/slideLayout" Target="../slideLayouts/slideLayout4.xml"/><Relationship Id="rId3" Type="http://schemas.openxmlformats.org/officeDocument/2006/relationships/oleObject" Target="../embeddings/oleObject1.bin"/><Relationship Id="rId4" Type="http://schemas.openxmlformats.org/officeDocument/2006/relationships/image" Target="../media/image1.wmf"/><Relationship Id="rId5" Type="http://schemas.openxmlformats.org/officeDocument/2006/relationships/oleObject" Target="../embeddings/oleObject2.bin"/><Relationship Id="rId6" Type="http://schemas.openxmlformats.org/officeDocument/2006/relationships/image" Target="../media/image2.wmf"/><Relationship Id="rId7" Type="http://schemas.openxmlformats.org/officeDocument/2006/relationships/oleObject" Target="../embeddings/oleObject3.bin"/><Relationship Id="rId8" Type="http://schemas.openxmlformats.org/officeDocument/2006/relationships/oleObject" Target="../embeddings/oleObject4.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7.gif"/><Relationship Id="rId4" Type="http://schemas.openxmlformats.org/officeDocument/2006/relationships/image" Target="../media/image18.jpe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1.png"/><Relationship Id="rId8"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2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oleObject" Target="../embeddings/oleObject16.bin"/><Relationship Id="rId5" Type="http://schemas.openxmlformats.org/officeDocument/2006/relationships/image" Target="../media/image26.wmf"/><Relationship Id="rId6" Type="http://schemas.openxmlformats.org/officeDocument/2006/relationships/oleObject" Target="../embeddings/oleObject17.bin"/><Relationship Id="rId7" Type="http://schemas.openxmlformats.org/officeDocument/2006/relationships/image" Target="../media/image27.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9.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3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oleObject" Target="../embeddings/oleObject18.bin"/><Relationship Id="rId5" Type="http://schemas.openxmlformats.org/officeDocument/2006/relationships/image" Target="../media/image33.emf"/><Relationship Id="rId6" Type="http://schemas.openxmlformats.org/officeDocument/2006/relationships/oleObject" Target="../embeddings/oleObject19.bin"/><Relationship Id="rId7" Type="http://schemas.openxmlformats.org/officeDocument/2006/relationships/image" Target="../media/image34.emf"/><Relationship Id="rId8" Type="http://schemas.openxmlformats.org/officeDocument/2006/relationships/oleObject" Target="../embeddings/oleObject20.bin"/><Relationship Id="rId9" Type="http://schemas.openxmlformats.org/officeDocument/2006/relationships/image" Target="../media/image35.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36.png"/></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21.bin"/><Relationship Id="rId4" Type="http://schemas.openxmlformats.org/officeDocument/2006/relationships/image" Target="../media/image37.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jpe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22.bin"/><Relationship Id="rId4" Type="http://schemas.openxmlformats.org/officeDocument/2006/relationships/image" Target="../media/image39.emf"/><Relationship Id="rId5" Type="http://schemas.openxmlformats.org/officeDocument/2006/relationships/oleObject" Target="../embeddings/oleObject23.bin"/><Relationship Id="rId6" Type="http://schemas.openxmlformats.org/officeDocument/2006/relationships/oleObject" Target="../embeddings/oleObject24.bin"/><Relationship Id="rId7" Type="http://schemas.openxmlformats.org/officeDocument/2006/relationships/oleObject" Target="../embeddings/oleObject25.bin"/><Relationship Id="rId8" Type="http://schemas.openxmlformats.org/officeDocument/2006/relationships/image" Target="../media/image40.emf"/><Relationship Id="rId9" Type="http://schemas.openxmlformats.org/officeDocument/2006/relationships/oleObject" Target="../embeddings/oleObject26.bin"/><Relationship Id="rId10" Type="http://schemas.openxmlformats.org/officeDocument/2006/relationships/image" Target="../media/image41.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oleObject" Target="../embeddings/oleObject27.bin"/><Relationship Id="rId5" Type="http://schemas.openxmlformats.org/officeDocument/2006/relationships/image" Target="../media/image42.emf"/><Relationship Id="rId6" Type="http://schemas.openxmlformats.org/officeDocument/2006/relationships/oleObject" Target="../embeddings/oleObject28.bin"/><Relationship Id="rId7" Type="http://schemas.openxmlformats.org/officeDocument/2006/relationships/image" Target="../media/image43.e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2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4.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46.png"/><Relationship Id="rId5" Type="http://schemas.openxmlformats.org/officeDocument/2006/relationships/image" Target="../media/image47.png"/><Relationship Id="rId6" Type="http://schemas.openxmlformats.org/officeDocument/2006/relationships/image" Target="../media/image48.emf"/><Relationship Id="rId1" Type="http://schemas.openxmlformats.org/officeDocument/2006/relationships/slideLayout" Target="../slideLayouts/slideLayout7.xml"/><Relationship Id="rId2" Type="http://schemas.openxmlformats.org/officeDocument/2006/relationships/image" Target="../media/image4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70.xml.rels><?xml version="1.0" encoding="UTF-8" standalone="yes"?>
<Relationships xmlns="http://schemas.openxmlformats.org/package/2006/relationships"><Relationship Id="rId3" Type="http://schemas.openxmlformats.org/officeDocument/2006/relationships/image" Target="../media/image48.emf"/><Relationship Id="rId4" Type="http://schemas.openxmlformats.org/officeDocument/2006/relationships/image" Target="../media/image46.png"/><Relationship Id="rId5" Type="http://schemas.openxmlformats.org/officeDocument/2006/relationships/image" Target="../media/image47.png"/><Relationship Id="rId1" Type="http://schemas.openxmlformats.org/officeDocument/2006/relationships/slideLayout" Target="../slideLayouts/slideLayout6.xml"/><Relationship Id="rId2" Type="http://schemas.openxmlformats.org/officeDocument/2006/relationships/image" Target="../media/image49.emf"/></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
        <p:nvSpPr>
          <p:cNvPr id="16386"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E96E0200-94B2-1E48-B716-6252822A3351}" type="slidenum">
              <a:rPr lang="en-US" altLang="en-US" sz="1200"/>
              <a:pPr>
                <a:spcBef>
                  <a:spcPct val="0"/>
                </a:spcBef>
                <a:buFontTx/>
                <a:buNone/>
              </a:pPr>
              <a:t>1</a:t>
            </a:fld>
            <a:endParaRPr lang="en-US" altLang="en-US" sz="1200"/>
          </a:p>
        </p:txBody>
      </p:sp>
      <p:sp>
        <p:nvSpPr>
          <p:cNvPr id="39938" name="Rectangle 2"/>
          <p:cNvSpPr>
            <a:spLocks noGrp="1" noChangeArrowheads="1"/>
          </p:cNvSpPr>
          <p:nvPr>
            <p:ph type="title"/>
          </p:nvPr>
        </p:nvSpPr>
        <p:spPr>
          <a:xfrm>
            <a:off x="631166" y="-2875"/>
            <a:ext cx="7772400" cy="914400"/>
          </a:xfrm>
        </p:spPr>
        <p:txBody>
          <a:bodyPr/>
          <a:lstStyle/>
          <a:p>
            <a:pPr>
              <a:defRPr/>
            </a:pPr>
            <a:r>
              <a:rPr lang="en-US" dirty="0" smtClean="0">
                <a:cs typeface="+mj-cs"/>
              </a:rPr>
              <a:t>Data Link Layer: Part 2</a:t>
            </a:r>
          </a:p>
        </p:txBody>
      </p:sp>
      <p:sp>
        <p:nvSpPr>
          <p:cNvPr id="16388" name="Rectangle 3"/>
          <p:cNvSpPr>
            <a:spLocks noGrp="1" noChangeArrowheads="1"/>
          </p:cNvSpPr>
          <p:nvPr>
            <p:ph type="body" idx="1"/>
          </p:nvPr>
        </p:nvSpPr>
        <p:spPr>
          <a:xfrm>
            <a:off x="440666" y="762000"/>
            <a:ext cx="8550934" cy="4648200"/>
          </a:xfrm>
        </p:spPr>
        <p:txBody>
          <a:bodyPr/>
          <a:lstStyle/>
          <a:p>
            <a:pPr marL="457200" indent="-457200"/>
            <a:r>
              <a:rPr lang="en-US" altLang="en-US" sz="2200" dirty="0"/>
              <a:t>Data Link Layer Functions: Recap</a:t>
            </a:r>
          </a:p>
          <a:p>
            <a:pPr marL="457200" indent="-457200"/>
            <a:r>
              <a:rPr lang="en-US" altLang="en-US" sz="2200" dirty="0"/>
              <a:t>Point-to-Point Data Link Protocols</a:t>
            </a:r>
          </a:p>
          <a:p>
            <a:pPr marL="457200" indent="-457200"/>
            <a:r>
              <a:rPr lang="en-US" altLang="en-US" sz="2200" dirty="0"/>
              <a:t>Broadcast LAN and Media Access Control</a:t>
            </a:r>
          </a:p>
          <a:p>
            <a:pPr marL="838200" lvl="1" indent="-381000"/>
            <a:r>
              <a:rPr lang="en-US" altLang="en-US" dirty="0"/>
              <a:t>Taxonomy of MAC Protocols</a:t>
            </a:r>
          </a:p>
          <a:p>
            <a:pPr marL="838200" lvl="1" indent="-381000"/>
            <a:r>
              <a:rPr lang="en-US" altLang="en-US" dirty="0"/>
              <a:t>Static Partitions: TDMA, FDMA, CDMA, etc.</a:t>
            </a:r>
          </a:p>
          <a:p>
            <a:pPr marL="838200" lvl="1" indent="-381000"/>
            <a:r>
              <a:rPr lang="en-US" altLang="en-US" dirty="0"/>
              <a:t>(Demand Adaptive) Controlled Access: (master-slave based) polling (e.g., Bluetooth/802.15); token-passing (e.g., Token Bus/802.4, Token Ring/802.5, FDDI); </a:t>
            </a:r>
            <a:r>
              <a:rPr lang="is-IS" altLang="en-US" dirty="0"/>
              <a:t>…</a:t>
            </a:r>
            <a:endParaRPr lang="en-US" altLang="en-US" dirty="0"/>
          </a:p>
          <a:p>
            <a:pPr marL="838200" lvl="1" indent="-381000"/>
            <a:r>
              <a:rPr lang="en-US" altLang="en-US" dirty="0"/>
              <a:t>Random Access: e.g., Aloha and slotted Aloha;  CSMA and CSMA/CD (Ethernet/802.3); CSMA/CA (</a:t>
            </a:r>
            <a:r>
              <a:rPr lang="en-US" altLang="en-US" dirty="0" err="1"/>
              <a:t>WiFi</a:t>
            </a:r>
            <a:r>
              <a:rPr lang="en-US" altLang="en-US" dirty="0"/>
              <a:t>/802.11); </a:t>
            </a:r>
            <a:r>
              <a:rPr lang="is-IS" altLang="en-US" dirty="0"/>
              <a:t>…</a:t>
            </a:r>
            <a:endParaRPr lang="en-US" altLang="en-US" dirty="0"/>
          </a:p>
          <a:p>
            <a:pPr marL="457200" indent="-457200"/>
            <a:r>
              <a:rPr lang="en-US" altLang="en-US" sz="2200" dirty="0"/>
              <a:t>Ethernet and Its Evolution</a:t>
            </a:r>
          </a:p>
          <a:p>
            <a:pPr marL="457200" indent="-457200"/>
            <a:r>
              <a:rPr lang="en-US" altLang="en-US" sz="2200" dirty="0"/>
              <a:t>Token Ring; DOCSIS</a:t>
            </a:r>
          </a:p>
          <a:p>
            <a:pPr marL="457200" indent="-457200"/>
            <a:r>
              <a:rPr lang="en-US" altLang="en-US" sz="2200" dirty="0"/>
              <a:t>Ethernet vs. Token Ring: “battle of technology</a:t>
            </a:r>
            <a:r>
              <a:rPr lang="en-US" altLang="en-US" sz="2200" dirty="0" smtClean="0"/>
              <a:t>”</a:t>
            </a:r>
          </a:p>
          <a:p>
            <a:pPr marL="457200" indent="-457200"/>
            <a:r>
              <a:rPr lang="en-US" altLang="en-US" sz="2200" b="1" dirty="0">
                <a:solidFill>
                  <a:srgbClr val="990000"/>
                </a:solidFill>
              </a:rPr>
              <a:t>Readings: </a:t>
            </a:r>
            <a:r>
              <a:rPr lang="en-US" altLang="en-US" sz="2200" dirty="0">
                <a:solidFill>
                  <a:srgbClr val="800000"/>
                </a:solidFill>
              </a:rPr>
              <a:t>Textbook, Chapter 6: Sections </a:t>
            </a:r>
            <a:r>
              <a:rPr lang="en-US" altLang="en-US" sz="2200" dirty="0" smtClean="0">
                <a:solidFill>
                  <a:srgbClr val="800000"/>
                </a:solidFill>
              </a:rPr>
              <a:t>6.2, 6.3 </a:t>
            </a:r>
            <a:r>
              <a:rPr lang="en-US" altLang="en-US" sz="2200" dirty="0">
                <a:solidFill>
                  <a:srgbClr val="800000"/>
                </a:solidFill>
              </a:rPr>
              <a:t>and </a:t>
            </a:r>
            <a:r>
              <a:rPr lang="en-US" altLang="en-US" sz="2200" dirty="0" smtClean="0">
                <a:solidFill>
                  <a:srgbClr val="800000"/>
                </a:solidFill>
              </a:rPr>
              <a:t>6.4.2</a:t>
            </a:r>
            <a:endParaRPr lang="en-US" altLang="en-US" sz="2200" dirty="0"/>
          </a:p>
          <a:p>
            <a:pPr marL="914400" lvl="2" indent="0">
              <a:buFontTx/>
              <a:buNone/>
            </a:pPr>
            <a:endParaRPr lang="en-US"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5"/>
          <p:cNvSpPr>
            <a:spLocks noGrp="1"/>
          </p:cNvSpPr>
          <p:nvPr>
            <p:ph type="sldNum" sz="quarter" idx="12"/>
          </p:nvPr>
        </p:nvSpPr>
        <p:spPr/>
        <p:txBody>
          <a:bodyPr/>
          <a:lstStyle>
            <a:lvl1pPr>
              <a:spcBef>
                <a:spcPct val="20000"/>
              </a:spcBef>
              <a:buChar char="•"/>
              <a:defRPr sz="2800">
                <a:solidFill>
                  <a:schemeClr val="tx1"/>
                </a:solidFill>
                <a:latin typeface="Comic Sans MS" charset="0"/>
                <a:ea typeface="MS PGothic"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defRPr/>
            </a:pPr>
            <a:fld id="{9B547F58-C6ED-1C4A-B8AC-555AF7B3EFE8}" type="slidenum">
              <a:rPr lang="en-US" altLang="en-US" sz="1200" smtClean="0"/>
              <a:pPr>
                <a:spcBef>
                  <a:spcPct val="0"/>
                </a:spcBef>
                <a:buFontTx/>
                <a:buNone/>
                <a:defRPr/>
              </a:pPr>
              <a:t>10</a:t>
            </a:fld>
            <a:endParaRPr lang="en-US" altLang="en-US" sz="1200" smtClean="0"/>
          </a:p>
        </p:txBody>
      </p:sp>
      <p:sp>
        <p:nvSpPr>
          <p:cNvPr id="224258" name="Rectangle 2"/>
          <p:cNvSpPr>
            <a:spLocks noGrp="1" noChangeArrowheads="1"/>
          </p:cNvSpPr>
          <p:nvPr>
            <p:ph type="title"/>
          </p:nvPr>
        </p:nvSpPr>
        <p:spPr>
          <a:xfrm>
            <a:off x="1600200" y="228600"/>
            <a:ext cx="5334000" cy="838200"/>
          </a:xfrm>
        </p:spPr>
        <p:txBody>
          <a:bodyPr/>
          <a:lstStyle/>
          <a:p>
            <a:pPr>
              <a:defRPr/>
            </a:pPr>
            <a:r>
              <a:rPr lang="en-US" smtClean="0">
                <a:ea typeface="+mj-ea"/>
                <a:cs typeface="+mj-cs"/>
              </a:rPr>
              <a:t>Parity Checking</a:t>
            </a:r>
          </a:p>
        </p:txBody>
      </p:sp>
      <p:pic>
        <p:nvPicPr>
          <p:cNvPr id="29699" name="Picture 3" descr="522 Single Bit Par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057400"/>
            <a:ext cx="2609850"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4260" name="Text Box 4"/>
          <p:cNvSpPr txBox="1">
            <a:spLocks noChangeArrowheads="1"/>
          </p:cNvSpPr>
          <p:nvPr/>
        </p:nvSpPr>
        <p:spPr bwMode="auto">
          <a:xfrm>
            <a:off x="381000" y="1066800"/>
            <a:ext cx="2819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r>
              <a:rPr lang="en-US" altLang="en-US" u="sng" smtClean="0">
                <a:solidFill>
                  <a:srgbClr val="FF0000"/>
                </a:solidFill>
                <a:latin typeface="Comic Sans MS" pitchFamily="66" charset="0"/>
              </a:rPr>
              <a:t>Single Bit Parity:</a:t>
            </a:r>
            <a:endParaRPr lang="en-US" altLang="en-US" b="1" smtClean="0">
              <a:latin typeface="Comic Sans MS" pitchFamily="66" charset="0"/>
            </a:endParaRPr>
          </a:p>
          <a:p>
            <a:pPr>
              <a:defRPr/>
            </a:pPr>
            <a:r>
              <a:rPr lang="en-US" altLang="en-US" sz="1600" b="1" smtClean="0">
                <a:latin typeface="Comic Sans MS" pitchFamily="66" charset="0"/>
              </a:rPr>
              <a:t>Detect single bit errors</a:t>
            </a:r>
            <a:endParaRPr lang="en-US" altLang="en-US" sz="3200" b="1" smtClean="0">
              <a:latin typeface="Comic Sans MS" pitchFamily="66" charset="0"/>
            </a:endParaRPr>
          </a:p>
        </p:txBody>
      </p:sp>
      <p:sp>
        <p:nvSpPr>
          <p:cNvPr id="224262" name="Text Box 6"/>
          <p:cNvSpPr txBox="1">
            <a:spLocks noChangeArrowheads="1"/>
          </p:cNvSpPr>
          <p:nvPr/>
        </p:nvSpPr>
        <p:spPr bwMode="auto">
          <a:xfrm>
            <a:off x="3657600" y="914400"/>
            <a:ext cx="40957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r>
              <a:rPr lang="en-US" altLang="en-US" u="sng" smtClean="0">
                <a:solidFill>
                  <a:srgbClr val="FF0000"/>
                </a:solidFill>
                <a:latin typeface="Comic Sans MS" pitchFamily="66" charset="0"/>
              </a:rPr>
              <a:t>Two Dimensional Bit Parity</a:t>
            </a:r>
            <a:r>
              <a:rPr lang="en-US" altLang="en-US" b="1" u="sng" smtClean="0">
                <a:solidFill>
                  <a:srgbClr val="FF0000"/>
                </a:solidFill>
                <a:latin typeface="Comic Sans MS" pitchFamily="66" charset="0"/>
              </a:rPr>
              <a:t>:</a:t>
            </a:r>
            <a:endParaRPr lang="en-US" altLang="en-US" b="1" smtClean="0">
              <a:latin typeface="Comic Sans MS" pitchFamily="66" charset="0"/>
            </a:endParaRPr>
          </a:p>
          <a:p>
            <a:pPr>
              <a:defRPr/>
            </a:pPr>
            <a:r>
              <a:rPr lang="en-US" altLang="en-US" sz="1600" b="1" smtClean="0">
                <a:latin typeface="Comic Sans MS" pitchFamily="66" charset="0"/>
              </a:rPr>
              <a:t>Detect </a:t>
            </a:r>
            <a:r>
              <a:rPr lang="en-US" altLang="en-US" sz="1600" b="1" i="1" smtClean="0">
                <a:latin typeface="Comic Sans MS" pitchFamily="66" charset="0"/>
              </a:rPr>
              <a:t>and correct</a:t>
            </a:r>
            <a:r>
              <a:rPr lang="en-US" altLang="en-US" sz="1600" b="1" smtClean="0">
                <a:latin typeface="Comic Sans MS" pitchFamily="66" charset="0"/>
              </a:rPr>
              <a:t> single bit errors</a:t>
            </a:r>
            <a:endParaRPr lang="en-US" altLang="en-US" sz="3200" b="1" smtClean="0">
              <a:latin typeface="Comic Sans MS" pitchFamily="66" charset="0"/>
            </a:endParaRPr>
          </a:p>
        </p:txBody>
      </p:sp>
      <p:sp>
        <p:nvSpPr>
          <p:cNvPr id="224263" name="Oval 7"/>
          <p:cNvSpPr>
            <a:spLocks noChangeArrowheads="1"/>
          </p:cNvSpPr>
          <p:nvPr/>
        </p:nvSpPr>
        <p:spPr bwMode="auto">
          <a:xfrm>
            <a:off x="4354513" y="5222875"/>
            <a:ext cx="146050" cy="168275"/>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224265" name="Oval 9"/>
          <p:cNvSpPr>
            <a:spLocks noChangeArrowheads="1"/>
          </p:cNvSpPr>
          <p:nvPr/>
        </p:nvSpPr>
        <p:spPr bwMode="auto">
          <a:xfrm>
            <a:off x="6015038" y="5218113"/>
            <a:ext cx="146050" cy="168275"/>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224266" name="Text Box 10"/>
          <p:cNvSpPr txBox="1">
            <a:spLocks noChangeArrowheads="1"/>
          </p:cNvSpPr>
          <p:nvPr/>
        </p:nvSpPr>
        <p:spPr bwMode="auto">
          <a:xfrm>
            <a:off x="5940425" y="5124450"/>
            <a:ext cx="261938"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r>
              <a:rPr lang="en-US" altLang="en-US" sz="2000" smtClean="0">
                <a:latin typeface="Courier New" pitchFamily="49" charset="0"/>
              </a:rPr>
              <a:t>0</a:t>
            </a:r>
            <a:endParaRPr lang="en-US" altLang="en-US" sz="1800" smtClean="0">
              <a:latin typeface="Comic Sans MS" pitchFamily="66" charset="0"/>
            </a:endParaRPr>
          </a:p>
        </p:txBody>
      </p:sp>
      <p:pic>
        <p:nvPicPr>
          <p:cNvPr id="29705" name="Picture 5" descr="523 Double Bit Parit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1676400"/>
            <a:ext cx="3751263"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Oval 7"/>
          <p:cNvSpPr>
            <a:spLocks noChangeArrowheads="1"/>
          </p:cNvSpPr>
          <p:nvPr/>
        </p:nvSpPr>
        <p:spPr bwMode="auto">
          <a:xfrm>
            <a:off x="4191000" y="4686300"/>
            <a:ext cx="163513" cy="255588"/>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16" name="Oval 7"/>
          <p:cNvSpPr>
            <a:spLocks noChangeArrowheads="1"/>
          </p:cNvSpPr>
          <p:nvPr/>
        </p:nvSpPr>
        <p:spPr bwMode="auto">
          <a:xfrm>
            <a:off x="5856288" y="4679950"/>
            <a:ext cx="163512" cy="255588"/>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29708" name="TextBox 1"/>
          <p:cNvSpPr txBox="1">
            <a:spLocks noChangeArrowheads="1"/>
          </p:cNvSpPr>
          <p:nvPr/>
        </p:nvSpPr>
        <p:spPr bwMode="auto">
          <a:xfrm>
            <a:off x="5791200" y="4614863"/>
            <a:ext cx="3079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Courier New" charset="0"/>
              </a:rPr>
              <a:t>0</a:t>
            </a:r>
          </a:p>
        </p:txBody>
      </p:sp>
      <p:sp>
        <p:nvSpPr>
          <p:cNvPr id="18" name="Oval 7"/>
          <p:cNvSpPr>
            <a:spLocks noChangeArrowheads="1"/>
          </p:cNvSpPr>
          <p:nvPr/>
        </p:nvSpPr>
        <p:spPr bwMode="auto">
          <a:xfrm>
            <a:off x="2655888" y="2667000"/>
            <a:ext cx="163512" cy="255588"/>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29710" name="TextBox 1"/>
          <p:cNvSpPr txBox="1">
            <a:spLocks noChangeArrowheads="1"/>
          </p:cNvSpPr>
          <p:nvPr/>
        </p:nvSpPr>
        <p:spPr bwMode="auto">
          <a:xfrm>
            <a:off x="4140200" y="4598988"/>
            <a:ext cx="3079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Courier New" charset="0"/>
              </a:rPr>
              <a:t>0</a:t>
            </a:r>
          </a:p>
        </p:txBody>
      </p:sp>
      <p:sp>
        <p:nvSpPr>
          <p:cNvPr id="29711" name="TextBox 1"/>
          <p:cNvSpPr txBox="1">
            <a:spLocks noChangeArrowheads="1"/>
          </p:cNvSpPr>
          <p:nvPr/>
        </p:nvSpPr>
        <p:spPr bwMode="auto">
          <a:xfrm>
            <a:off x="2590800" y="2633663"/>
            <a:ext cx="3079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b="1">
                <a:latin typeface="Courier New" charset="0"/>
              </a:rPr>
              <a:t>1</a:t>
            </a:r>
          </a:p>
        </p:txBody>
      </p:sp>
      <p:sp>
        <p:nvSpPr>
          <p:cNvPr id="19" name="Footer Placeholder 5"/>
          <p:cNvSpPr>
            <a:spLocks noGrp="1"/>
          </p:cNvSpPr>
          <p:nvPr>
            <p:ph type="ftr" sz="quarter" idx="11"/>
          </p:nvPr>
        </p:nvSpPr>
        <p:spPr/>
        <p:txBody>
          <a:bodyPr/>
          <a:lstStyle/>
          <a:p>
            <a:pPr>
              <a:defRPr/>
            </a:pPr>
            <a:r>
              <a:rPr lang="en-US" dirty="0"/>
              <a:t>CSci4211:          Data Link </a:t>
            </a:r>
            <a:r>
              <a:rPr lang="en-US" dirty="0" smtClean="0"/>
              <a:t>Layer: Part 1</a:t>
            </a:r>
            <a:endParaRPr lang="en-US" dirty="0"/>
          </a:p>
        </p:txBody>
      </p:sp>
    </p:spTree>
    <p:extLst>
      <p:ext uri="{BB962C8B-B14F-4D97-AF65-F5344CB8AC3E}">
        <p14:creationId xmlns:p14="http://schemas.microsoft.com/office/powerpoint/2010/main" val="6228968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a:spLocks noGrp="1"/>
          </p:cNvSpPr>
          <p:nvPr>
            <p:ph type="sldNum" sz="quarter" idx="12"/>
          </p:nvPr>
        </p:nvSpPr>
        <p:spPr/>
        <p:txBody>
          <a:bodyPr/>
          <a:lstStyle>
            <a:lvl1pPr>
              <a:spcBef>
                <a:spcPct val="20000"/>
              </a:spcBef>
              <a:buChar char="•"/>
              <a:defRPr sz="2800">
                <a:solidFill>
                  <a:schemeClr val="tx1"/>
                </a:solidFill>
                <a:latin typeface="Comic Sans MS" charset="0"/>
                <a:ea typeface="MS PGothic"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defRPr/>
            </a:pPr>
            <a:fld id="{4237BEA8-E0D0-2942-BC5D-F2D33C8E7E69}" type="slidenum">
              <a:rPr lang="en-US" altLang="en-US" sz="1200" smtClean="0"/>
              <a:pPr>
                <a:spcBef>
                  <a:spcPct val="0"/>
                </a:spcBef>
                <a:buFontTx/>
                <a:buNone/>
                <a:defRPr/>
              </a:pPr>
              <a:t>11</a:t>
            </a:fld>
            <a:endParaRPr lang="en-US" altLang="en-US" sz="1200" smtClean="0"/>
          </a:p>
        </p:txBody>
      </p:sp>
      <p:sp>
        <p:nvSpPr>
          <p:cNvPr id="226306" name="Rectangle 2"/>
          <p:cNvSpPr>
            <a:spLocks noGrp="1" noChangeArrowheads="1"/>
          </p:cNvSpPr>
          <p:nvPr>
            <p:ph type="title"/>
          </p:nvPr>
        </p:nvSpPr>
        <p:spPr>
          <a:xfrm>
            <a:off x="762000" y="0"/>
            <a:ext cx="7772400" cy="1143000"/>
          </a:xfrm>
        </p:spPr>
        <p:txBody>
          <a:bodyPr/>
          <a:lstStyle/>
          <a:p>
            <a:pPr>
              <a:defRPr/>
            </a:pPr>
            <a:r>
              <a:rPr lang="en-US" sz="3400" dirty="0" smtClean="0">
                <a:ea typeface="+mj-ea"/>
                <a:cs typeface="+mj-cs"/>
              </a:rPr>
              <a:t>Internet Checksum (Review)</a:t>
            </a:r>
          </a:p>
        </p:txBody>
      </p:sp>
      <p:sp>
        <p:nvSpPr>
          <p:cNvPr id="226307" name="Rectangle 3"/>
          <p:cNvSpPr>
            <a:spLocks noGrp="1" noChangeArrowheads="1"/>
          </p:cNvSpPr>
          <p:nvPr>
            <p:ph type="body" sz="half" idx="1"/>
          </p:nvPr>
        </p:nvSpPr>
        <p:spPr>
          <a:xfrm>
            <a:off x="762000" y="2209800"/>
            <a:ext cx="3657600" cy="3095625"/>
          </a:xfrm>
        </p:spPr>
        <p:txBody>
          <a:bodyPr/>
          <a:lstStyle/>
          <a:p>
            <a:pPr>
              <a:buFontTx/>
              <a:buNone/>
              <a:defRPr/>
            </a:pPr>
            <a:r>
              <a:rPr lang="en-US" altLang="en-US" sz="2400" u="sng" dirty="0" smtClean="0">
                <a:solidFill>
                  <a:srgbClr val="FF0000"/>
                </a:solidFill>
              </a:rPr>
              <a:t>Sender:</a:t>
            </a:r>
            <a:endParaRPr lang="en-US" altLang="en-US" sz="2400" dirty="0" smtClean="0"/>
          </a:p>
          <a:p>
            <a:pPr>
              <a:defRPr/>
            </a:pPr>
            <a:r>
              <a:rPr lang="en-US" altLang="en-US" sz="2000" dirty="0" smtClean="0"/>
              <a:t>treat segment contents as sequence of 16-bit integers</a:t>
            </a:r>
          </a:p>
          <a:p>
            <a:pPr>
              <a:defRPr/>
            </a:pPr>
            <a:r>
              <a:rPr lang="en-US" altLang="en-US" sz="2000" dirty="0" smtClean="0"/>
              <a:t>checksum: addition (1</a:t>
            </a:r>
            <a:r>
              <a:rPr lang="ja-JP" altLang="en-US" sz="2000" dirty="0" smtClean="0">
                <a:latin typeface="Arial" pitchFamily="34" charset="0"/>
              </a:rPr>
              <a:t>’</a:t>
            </a:r>
            <a:r>
              <a:rPr lang="en-US" altLang="ja-JP" sz="2000" dirty="0" smtClean="0"/>
              <a:t>s complement sum) of segment contents</a:t>
            </a:r>
          </a:p>
          <a:p>
            <a:pPr>
              <a:defRPr/>
            </a:pPr>
            <a:r>
              <a:rPr lang="en-US" altLang="en-US" sz="2000" dirty="0" smtClean="0"/>
              <a:t>sender puts checksum value into UDP checksum field</a:t>
            </a:r>
          </a:p>
          <a:p>
            <a:pPr>
              <a:buFontTx/>
              <a:buNone/>
              <a:defRPr/>
            </a:pPr>
            <a:endParaRPr lang="en-US" altLang="en-US" sz="2400" dirty="0" smtClean="0"/>
          </a:p>
          <a:p>
            <a:pPr>
              <a:defRPr/>
            </a:pPr>
            <a:endParaRPr lang="en-US" altLang="en-US" sz="2400" dirty="0" smtClean="0"/>
          </a:p>
        </p:txBody>
      </p:sp>
      <p:sp>
        <p:nvSpPr>
          <p:cNvPr id="226308" name="Rectangle 4"/>
          <p:cNvSpPr>
            <a:spLocks noGrp="1" noChangeArrowheads="1"/>
          </p:cNvSpPr>
          <p:nvPr>
            <p:ph type="body" sz="half" idx="2"/>
          </p:nvPr>
        </p:nvSpPr>
        <p:spPr>
          <a:xfrm>
            <a:off x="4572000" y="2209800"/>
            <a:ext cx="4057650" cy="3257550"/>
          </a:xfrm>
        </p:spPr>
        <p:txBody>
          <a:bodyPr/>
          <a:lstStyle/>
          <a:p>
            <a:pPr>
              <a:buFontTx/>
              <a:buNone/>
              <a:defRPr/>
            </a:pPr>
            <a:r>
              <a:rPr lang="en-US" altLang="en-US" sz="2400" u="sng" smtClean="0">
                <a:solidFill>
                  <a:srgbClr val="FF0000"/>
                </a:solidFill>
              </a:rPr>
              <a:t>Receiver:</a:t>
            </a:r>
            <a:endParaRPr lang="en-US" altLang="en-US" sz="2400" smtClean="0"/>
          </a:p>
          <a:p>
            <a:pPr>
              <a:defRPr/>
            </a:pPr>
            <a:r>
              <a:rPr lang="en-US" altLang="en-US" sz="2000" smtClean="0"/>
              <a:t>compute checksum of received segment</a:t>
            </a:r>
          </a:p>
          <a:p>
            <a:pPr>
              <a:defRPr/>
            </a:pPr>
            <a:r>
              <a:rPr lang="en-US" altLang="en-US" sz="2000" smtClean="0"/>
              <a:t>check if computed checksum equals checksum field value:</a:t>
            </a:r>
          </a:p>
          <a:p>
            <a:pPr lvl="1">
              <a:defRPr/>
            </a:pPr>
            <a:r>
              <a:rPr lang="en-US" altLang="en-US" sz="1800" smtClean="0"/>
              <a:t>NO - error detected</a:t>
            </a:r>
          </a:p>
          <a:p>
            <a:pPr lvl="1">
              <a:defRPr/>
            </a:pPr>
            <a:r>
              <a:rPr lang="en-US" altLang="en-US" sz="1800" smtClean="0"/>
              <a:t>YES - no error detected. </a:t>
            </a:r>
            <a:r>
              <a:rPr lang="en-US" altLang="en-US" sz="1800" i="1" smtClean="0"/>
              <a:t>But maybe errors nonetheless?</a:t>
            </a:r>
            <a:r>
              <a:rPr lang="en-US" altLang="en-US" sz="1800" smtClean="0"/>
              <a:t> More later ….</a:t>
            </a:r>
          </a:p>
          <a:p>
            <a:pPr>
              <a:defRPr/>
            </a:pPr>
            <a:endParaRPr lang="en-US" altLang="en-US" sz="2400" smtClean="0"/>
          </a:p>
        </p:txBody>
      </p:sp>
      <p:sp>
        <p:nvSpPr>
          <p:cNvPr id="226309" name="Rectangle 5"/>
          <p:cNvSpPr>
            <a:spLocks noChangeArrowheads="1"/>
          </p:cNvSpPr>
          <p:nvPr/>
        </p:nvSpPr>
        <p:spPr bwMode="auto">
          <a:xfrm>
            <a:off x="685800" y="990600"/>
            <a:ext cx="7924800"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marL="342900" indent="-342900">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spcBef>
                <a:spcPct val="20000"/>
              </a:spcBef>
              <a:defRPr/>
            </a:pPr>
            <a:r>
              <a:rPr lang="en-US" altLang="en-US" u="sng" smtClean="0">
                <a:solidFill>
                  <a:srgbClr val="FF0000"/>
                </a:solidFill>
                <a:latin typeface="Comic Sans MS" pitchFamily="66" charset="0"/>
              </a:rPr>
              <a:t>Goal:</a:t>
            </a:r>
            <a:r>
              <a:rPr lang="en-US" altLang="en-US" smtClean="0">
                <a:latin typeface="Comic Sans MS" pitchFamily="66" charset="0"/>
              </a:rPr>
              <a:t> detect </a:t>
            </a:r>
            <a:r>
              <a:rPr lang="ja-JP" altLang="en-US" smtClean="0">
                <a:latin typeface="Arial" pitchFamily="34" charset="0"/>
              </a:rPr>
              <a:t>“</a:t>
            </a:r>
            <a:r>
              <a:rPr lang="en-US" altLang="ja-JP" smtClean="0">
                <a:latin typeface="Comic Sans MS" pitchFamily="66" charset="0"/>
              </a:rPr>
              <a:t>errors</a:t>
            </a:r>
            <a:r>
              <a:rPr lang="ja-JP" altLang="en-US" smtClean="0">
                <a:latin typeface="Arial" pitchFamily="34" charset="0"/>
              </a:rPr>
              <a:t>”</a:t>
            </a:r>
            <a:r>
              <a:rPr lang="en-US" altLang="ja-JP" smtClean="0">
                <a:latin typeface="Comic Sans MS" pitchFamily="66" charset="0"/>
              </a:rPr>
              <a:t> (e.g., flipped bits) in transmitted segment (note: used at transport layer</a:t>
            </a:r>
            <a:r>
              <a:rPr lang="en-US" altLang="ja-JP" i="1" smtClean="0">
                <a:latin typeface="Comic Sans MS" pitchFamily="66" charset="0"/>
              </a:rPr>
              <a:t> only</a:t>
            </a:r>
            <a:r>
              <a:rPr lang="en-US" altLang="ja-JP" smtClean="0">
                <a:latin typeface="Comic Sans MS" pitchFamily="66" charset="0"/>
              </a:rPr>
              <a:t>)</a:t>
            </a:r>
          </a:p>
          <a:p>
            <a:pPr>
              <a:spcBef>
                <a:spcPct val="20000"/>
              </a:spcBef>
              <a:buFontTx/>
              <a:buChar char="•"/>
              <a:defRPr/>
            </a:pPr>
            <a:endParaRPr lang="en-US" altLang="en-US" smtClean="0">
              <a:latin typeface="Comic Sans MS" pitchFamily="66" charset="0"/>
            </a:endParaRPr>
          </a:p>
        </p:txBody>
      </p:sp>
      <p:sp>
        <p:nvSpPr>
          <p:cNvPr id="9" name="Footer Placeholder 5"/>
          <p:cNvSpPr>
            <a:spLocks noGrp="1"/>
          </p:cNvSpPr>
          <p:nvPr>
            <p:ph type="ftr" sz="quarter" idx="11"/>
          </p:nvPr>
        </p:nvSpPr>
        <p:spPr/>
        <p:txBody>
          <a:bodyPr/>
          <a:lstStyle/>
          <a:p>
            <a:pPr>
              <a:defRPr/>
            </a:pPr>
            <a:r>
              <a:rPr lang="en-US" dirty="0"/>
              <a:t>CSci4211:          Data Link </a:t>
            </a:r>
            <a:r>
              <a:rPr lang="en-US" dirty="0" smtClean="0"/>
              <a:t>Layer: Part 1</a:t>
            </a:r>
            <a:endParaRPr lang="en-US" dirty="0"/>
          </a:p>
        </p:txBody>
      </p:sp>
    </p:spTree>
    <p:extLst>
      <p:ext uri="{BB962C8B-B14F-4D97-AF65-F5344CB8AC3E}">
        <p14:creationId xmlns:p14="http://schemas.microsoft.com/office/powerpoint/2010/main" val="503529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lvl1pPr>
              <a:spcBef>
                <a:spcPct val="20000"/>
              </a:spcBef>
              <a:buChar char="•"/>
              <a:defRPr sz="2800">
                <a:solidFill>
                  <a:schemeClr val="tx1"/>
                </a:solidFill>
                <a:latin typeface="Comic Sans MS" charset="0"/>
                <a:ea typeface="MS PGothic"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defRPr/>
            </a:pPr>
            <a:fld id="{FBEC1485-3B48-994C-B964-AEA559DB4EC7}" type="slidenum">
              <a:rPr lang="en-US" altLang="en-US" sz="1200" smtClean="0"/>
              <a:pPr>
                <a:spcBef>
                  <a:spcPct val="0"/>
                </a:spcBef>
                <a:buFontTx/>
                <a:buNone/>
                <a:defRPr/>
              </a:pPr>
              <a:t>12</a:t>
            </a:fld>
            <a:endParaRPr lang="en-US" altLang="en-US" sz="1200" smtClean="0"/>
          </a:p>
        </p:txBody>
      </p:sp>
      <p:sp>
        <p:nvSpPr>
          <p:cNvPr id="228354" name="Rectangle 2"/>
          <p:cNvSpPr>
            <a:spLocks noGrp="1" noChangeArrowheads="1"/>
          </p:cNvSpPr>
          <p:nvPr>
            <p:ph type="title"/>
          </p:nvPr>
        </p:nvSpPr>
        <p:spPr>
          <a:xfrm>
            <a:off x="457200" y="228600"/>
            <a:ext cx="8231188" cy="838200"/>
          </a:xfrm>
        </p:spPr>
        <p:txBody>
          <a:bodyPr/>
          <a:lstStyle/>
          <a:p>
            <a:pPr>
              <a:defRPr/>
            </a:pPr>
            <a:r>
              <a:rPr lang="en-US" altLang="en-US" sz="3200" smtClean="0"/>
              <a:t>Checksumming: Cyclic Redundancy Check</a:t>
            </a:r>
            <a:endParaRPr lang="en-US" altLang="en-US" smtClean="0"/>
          </a:p>
        </p:txBody>
      </p:sp>
      <p:sp>
        <p:nvSpPr>
          <p:cNvPr id="228355" name="Rectangle 3"/>
          <p:cNvSpPr>
            <a:spLocks noGrp="1" noChangeArrowheads="1"/>
          </p:cNvSpPr>
          <p:nvPr>
            <p:ph type="body" idx="1"/>
          </p:nvPr>
        </p:nvSpPr>
        <p:spPr>
          <a:xfrm>
            <a:off x="533400" y="1066800"/>
            <a:ext cx="7772400" cy="3360738"/>
          </a:xfrm>
        </p:spPr>
        <p:txBody>
          <a:bodyPr/>
          <a:lstStyle/>
          <a:p>
            <a:pPr>
              <a:defRPr/>
            </a:pPr>
            <a:r>
              <a:rPr lang="en-US" sz="2000" dirty="0" smtClean="0">
                <a:ea typeface="+mn-ea"/>
                <a:cs typeface="+mn-cs"/>
              </a:rPr>
              <a:t>view data bits, </a:t>
            </a:r>
            <a:r>
              <a:rPr lang="en-US" sz="2000" dirty="0" smtClean="0">
                <a:solidFill>
                  <a:srgbClr val="FF0000"/>
                </a:solidFill>
                <a:ea typeface="+mn-ea"/>
                <a:cs typeface="+mn-cs"/>
              </a:rPr>
              <a:t>D</a:t>
            </a:r>
            <a:r>
              <a:rPr lang="en-US" sz="2000" dirty="0" smtClean="0">
                <a:ea typeface="+mn-ea"/>
                <a:cs typeface="+mn-cs"/>
              </a:rPr>
              <a:t>, as a binary number</a:t>
            </a:r>
          </a:p>
          <a:p>
            <a:pPr>
              <a:defRPr/>
            </a:pPr>
            <a:r>
              <a:rPr lang="en-US" sz="2000" dirty="0" smtClean="0">
                <a:ea typeface="+mn-ea"/>
                <a:cs typeface="+mn-cs"/>
              </a:rPr>
              <a:t>choose r+1 bit pattern (generator), </a:t>
            </a:r>
            <a:r>
              <a:rPr lang="en-US" sz="2000" dirty="0" smtClean="0">
                <a:solidFill>
                  <a:srgbClr val="FF0000"/>
                </a:solidFill>
                <a:ea typeface="+mn-ea"/>
                <a:cs typeface="+mn-cs"/>
              </a:rPr>
              <a:t>G</a:t>
            </a:r>
            <a:r>
              <a:rPr lang="en-US" sz="2000" dirty="0" smtClean="0">
                <a:ea typeface="+mn-ea"/>
                <a:cs typeface="+mn-cs"/>
              </a:rPr>
              <a:t> </a:t>
            </a:r>
          </a:p>
          <a:p>
            <a:pPr>
              <a:defRPr/>
            </a:pPr>
            <a:r>
              <a:rPr lang="en-US" sz="2000" dirty="0" smtClean="0">
                <a:ea typeface="+mn-ea"/>
                <a:cs typeface="+mn-cs"/>
              </a:rPr>
              <a:t>goal: choose r CRC bits, </a:t>
            </a:r>
            <a:r>
              <a:rPr lang="en-US" sz="2000" dirty="0" smtClean="0">
                <a:solidFill>
                  <a:srgbClr val="FF0000"/>
                </a:solidFill>
                <a:ea typeface="+mn-ea"/>
                <a:cs typeface="+mn-cs"/>
              </a:rPr>
              <a:t>R</a:t>
            </a:r>
            <a:r>
              <a:rPr lang="en-US" sz="2000" dirty="0" smtClean="0">
                <a:ea typeface="+mn-ea"/>
                <a:cs typeface="+mn-cs"/>
              </a:rPr>
              <a:t>, such that</a:t>
            </a:r>
          </a:p>
          <a:p>
            <a:pPr lvl="1">
              <a:defRPr/>
            </a:pPr>
            <a:r>
              <a:rPr lang="en-US" sz="1600" dirty="0" smtClean="0">
                <a:ea typeface="+mn-ea"/>
              </a:rPr>
              <a:t> &lt;D,R&gt; exactly divisible by G (modulo 2) </a:t>
            </a:r>
          </a:p>
          <a:p>
            <a:pPr lvl="1">
              <a:defRPr/>
            </a:pPr>
            <a:r>
              <a:rPr lang="en-US" sz="1600" dirty="0" smtClean="0">
                <a:ea typeface="+mn-ea"/>
              </a:rPr>
              <a:t>receiver knows G, divides &lt;D,R&gt; by G.  If non-zero remainder: error detected!</a:t>
            </a:r>
          </a:p>
          <a:p>
            <a:pPr lvl="1">
              <a:defRPr/>
            </a:pPr>
            <a:r>
              <a:rPr lang="en-US" sz="1600" dirty="0" smtClean="0">
                <a:ea typeface="+mn-ea"/>
              </a:rPr>
              <a:t>can detect all burst errors less than r+1 bits</a:t>
            </a:r>
          </a:p>
          <a:p>
            <a:pPr>
              <a:defRPr/>
            </a:pPr>
            <a:r>
              <a:rPr lang="en-US" sz="2000" dirty="0" smtClean="0">
                <a:ea typeface="+mn-ea"/>
                <a:cs typeface="+mn-cs"/>
              </a:rPr>
              <a:t>widely used </a:t>
            </a:r>
            <a:r>
              <a:rPr lang="en-US" sz="2000" dirty="0">
                <a:ea typeface="+mn-ea"/>
                <a:cs typeface="+mn-cs"/>
              </a:rPr>
              <a:t>in practice (Ethernet, 802.11 </a:t>
            </a:r>
            <a:r>
              <a:rPr lang="en-US" sz="2000" dirty="0" err="1">
                <a:ea typeface="+mn-ea"/>
                <a:cs typeface="+mn-cs"/>
              </a:rPr>
              <a:t>WiFi</a:t>
            </a:r>
            <a:r>
              <a:rPr lang="en-US" sz="2000" dirty="0">
                <a:ea typeface="+mn-ea"/>
                <a:cs typeface="+mn-cs"/>
              </a:rPr>
              <a:t>, ATM)</a:t>
            </a:r>
          </a:p>
        </p:txBody>
      </p:sp>
      <p:pic>
        <p:nvPicPr>
          <p:cNvPr id="33796" name="Picture 4" descr="524 CRC cod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4038600"/>
            <a:ext cx="5738813"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5"/>
          <p:cNvSpPr>
            <a:spLocks noGrp="1"/>
          </p:cNvSpPr>
          <p:nvPr>
            <p:ph type="ftr" sz="quarter" idx="11"/>
          </p:nvPr>
        </p:nvSpPr>
        <p:spPr/>
        <p:txBody>
          <a:bodyPr/>
          <a:lstStyle/>
          <a:p>
            <a:pPr>
              <a:defRPr/>
            </a:pPr>
            <a:r>
              <a:rPr lang="en-US" dirty="0"/>
              <a:t>CSci4211:          Data Link </a:t>
            </a:r>
            <a:r>
              <a:rPr lang="en-US" dirty="0" smtClean="0"/>
              <a:t>Layer: Part 1</a:t>
            </a:r>
            <a:endParaRPr lang="en-US" dirty="0"/>
          </a:p>
        </p:txBody>
      </p:sp>
    </p:spTree>
    <p:extLst>
      <p:ext uri="{BB962C8B-B14F-4D97-AF65-F5344CB8AC3E}">
        <p14:creationId xmlns:p14="http://schemas.microsoft.com/office/powerpoint/2010/main" val="9817138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lvl1pPr>
              <a:spcBef>
                <a:spcPct val="20000"/>
              </a:spcBef>
              <a:buChar char="•"/>
              <a:defRPr sz="2800">
                <a:solidFill>
                  <a:schemeClr val="tx1"/>
                </a:solidFill>
                <a:latin typeface="Comic Sans MS" charset="0"/>
                <a:ea typeface="MS PGothic"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defRPr/>
            </a:pPr>
            <a:fld id="{AD922EE1-9DE2-964D-9D00-E41EFDFEA2BD}" type="slidenum">
              <a:rPr lang="en-US" altLang="en-US" sz="1200" smtClean="0"/>
              <a:pPr>
                <a:spcBef>
                  <a:spcPct val="0"/>
                </a:spcBef>
                <a:buFontTx/>
                <a:buNone/>
                <a:defRPr/>
              </a:pPr>
              <a:t>13</a:t>
            </a:fld>
            <a:endParaRPr lang="en-US" altLang="en-US" sz="1200" smtClean="0"/>
          </a:p>
        </p:txBody>
      </p:sp>
      <p:pic>
        <p:nvPicPr>
          <p:cNvPr id="35842" name="Picture 2" descr="525 CRC Exam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1295400"/>
            <a:ext cx="3586163"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0403" name="Rectangle 3"/>
          <p:cNvSpPr>
            <a:spLocks noGrp="1" noChangeArrowheads="1"/>
          </p:cNvSpPr>
          <p:nvPr>
            <p:ph type="title"/>
          </p:nvPr>
        </p:nvSpPr>
        <p:spPr>
          <a:xfrm>
            <a:off x="609600" y="0"/>
            <a:ext cx="7772400" cy="1143000"/>
          </a:xfrm>
        </p:spPr>
        <p:txBody>
          <a:bodyPr/>
          <a:lstStyle/>
          <a:p>
            <a:pPr>
              <a:defRPr/>
            </a:pPr>
            <a:r>
              <a:rPr lang="en-US" altLang="en-US" sz="3600" smtClean="0"/>
              <a:t>CRC Example</a:t>
            </a:r>
            <a:endParaRPr lang="en-US" altLang="en-US" smtClean="0"/>
          </a:p>
        </p:txBody>
      </p:sp>
      <p:sp>
        <p:nvSpPr>
          <p:cNvPr id="230404" name="Rectangle 4"/>
          <p:cNvSpPr>
            <a:spLocks noGrp="1" noChangeArrowheads="1"/>
          </p:cNvSpPr>
          <p:nvPr>
            <p:ph type="body" idx="1"/>
          </p:nvPr>
        </p:nvSpPr>
        <p:spPr>
          <a:xfrm>
            <a:off x="492125" y="1281113"/>
            <a:ext cx="3478213" cy="3244850"/>
          </a:xfrm>
        </p:spPr>
        <p:txBody>
          <a:bodyPr/>
          <a:lstStyle/>
          <a:p>
            <a:pPr>
              <a:buFontTx/>
              <a:buNone/>
              <a:defRPr/>
            </a:pPr>
            <a:r>
              <a:rPr lang="en-US" altLang="en-US" sz="2400" smtClean="0">
                <a:solidFill>
                  <a:schemeClr val="accent2"/>
                </a:solidFill>
              </a:rPr>
              <a:t>Want:</a:t>
            </a:r>
            <a:endParaRPr lang="en-US" altLang="en-US" smtClean="0"/>
          </a:p>
          <a:p>
            <a:pPr lvl="1">
              <a:buFontTx/>
              <a:buNone/>
              <a:defRPr/>
            </a:pPr>
            <a:r>
              <a:rPr lang="en-US" altLang="en-US" smtClean="0"/>
              <a:t>D</a:t>
            </a:r>
            <a:r>
              <a:rPr lang="en-US" altLang="en-US" baseline="26000" smtClean="0"/>
              <a:t>.</a:t>
            </a:r>
            <a:r>
              <a:rPr lang="en-US" altLang="en-US" smtClean="0"/>
              <a:t>2</a:t>
            </a:r>
            <a:r>
              <a:rPr lang="en-US" altLang="en-US" baseline="30000" smtClean="0"/>
              <a:t>r</a:t>
            </a:r>
            <a:r>
              <a:rPr lang="en-US" altLang="en-US" smtClean="0"/>
              <a:t> XOR R = nG</a:t>
            </a:r>
          </a:p>
          <a:p>
            <a:pPr>
              <a:buFontTx/>
              <a:buNone/>
              <a:defRPr/>
            </a:pPr>
            <a:r>
              <a:rPr lang="en-US" altLang="en-US" sz="2400" i="1" smtClean="0">
                <a:solidFill>
                  <a:schemeClr val="accent2"/>
                </a:solidFill>
              </a:rPr>
              <a:t>equivalently:</a:t>
            </a:r>
            <a:endParaRPr lang="en-US" altLang="en-US" smtClean="0"/>
          </a:p>
          <a:p>
            <a:pPr lvl="1">
              <a:buFontTx/>
              <a:buNone/>
              <a:defRPr/>
            </a:pPr>
            <a:r>
              <a:rPr lang="en-US" altLang="en-US" smtClean="0"/>
              <a:t>D</a:t>
            </a:r>
            <a:r>
              <a:rPr lang="en-US" altLang="en-US" baseline="26000" smtClean="0"/>
              <a:t>.</a:t>
            </a:r>
            <a:r>
              <a:rPr lang="en-US" altLang="en-US" smtClean="0"/>
              <a:t>2</a:t>
            </a:r>
            <a:r>
              <a:rPr lang="en-US" altLang="en-US" baseline="30000" smtClean="0"/>
              <a:t>r</a:t>
            </a:r>
            <a:r>
              <a:rPr lang="en-US" altLang="en-US" smtClean="0"/>
              <a:t> = nG XOR R </a:t>
            </a:r>
          </a:p>
          <a:p>
            <a:pPr>
              <a:buFontTx/>
              <a:buNone/>
              <a:defRPr/>
            </a:pPr>
            <a:r>
              <a:rPr lang="en-US" altLang="en-US" sz="2400" i="1" smtClean="0">
                <a:solidFill>
                  <a:schemeClr val="accent2"/>
                </a:solidFill>
              </a:rPr>
              <a:t>equivalently:</a:t>
            </a:r>
            <a:r>
              <a:rPr lang="en-US" altLang="en-US" sz="2400" smtClean="0"/>
              <a:t>  </a:t>
            </a:r>
          </a:p>
          <a:p>
            <a:pPr>
              <a:buFontTx/>
              <a:buNone/>
              <a:defRPr/>
            </a:pPr>
            <a:r>
              <a:rPr lang="en-US" altLang="en-US" sz="2400" smtClean="0"/>
              <a:t>    if we divide D</a:t>
            </a:r>
            <a:r>
              <a:rPr lang="en-US" altLang="en-US" sz="2400" baseline="26000" smtClean="0"/>
              <a:t>.</a:t>
            </a:r>
            <a:r>
              <a:rPr lang="en-US" altLang="en-US" sz="2400" smtClean="0"/>
              <a:t>2</a:t>
            </a:r>
            <a:r>
              <a:rPr lang="en-US" altLang="en-US" sz="2400" baseline="30000" smtClean="0"/>
              <a:t>r</a:t>
            </a:r>
            <a:r>
              <a:rPr lang="en-US" altLang="en-US" sz="2400" smtClean="0"/>
              <a:t> by G, want remainder R</a:t>
            </a:r>
            <a:endParaRPr lang="en-US" altLang="en-US" smtClean="0"/>
          </a:p>
        </p:txBody>
      </p:sp>
      <p:sp>
        <p:nvSpPr>
          <p:cNvPr id="230405" name="Text Box 5"/>
          <p:cNvSpPr txBox="1">
            <a:spLocks noChangeArrowheads="1"/>
          </p:cNvSpPr>
          <p:nvPr/>
        </p:nvSpPr>
        <p:spPr bwMode="auto">
          <a:xfrm>
            <a:off x="1082675" y="5213350"/>
            <a:ext cx="37671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defRPr/>
            </a:pPr>
            <a:r>
              <a:rPr lang="en-US">
                <a:latin typeface="Comic Sans MS" charset="0"/>
                <a:ea typeface="ＭＳ Ｐゴシック" charset="0"/>
              </a:rPr>
              <a:t>R</a:t>
            </a:r>
            <a:r>
              <a:rPr lang="en-US" sz="1800">
                <a:latin typeface="Comic Sans MS" charset="0"/>
                <a:ea typeface="ＭＳ Ｐゴシック" charset="0"/>
              </a:rPr>
              <a:t> = remainder[           ]</a:t>
            </a:r>
          </a:p>
        </p:txBody>
      </p:sp>
      <p:sp>
        <p:nvSpPr>
          <p:cNvPr id="230406" name="Text Box 6"/>
          <p:cNvSpPr txBox="1">
            <a:spLocks noChangeArrowheads="1"/>
          </p:cNvSpPr>
          <p:nvPr/>
        </p:nvSpPr>
        <p:spPr bwMode="auto">
          <a:xfrm>
            <a:off x="2497138" y="5053013"/>
            <a:ext cx="1336675"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a:defRPr/>
            </a:pPr>
            <a:r>
              <a:rPr lang="en-US" altLang="en-US" smtClean="0">
                <a:latin typeface="Comic Sans MS" pitchFamily="66" charset="0"/>
              </a:rPr>
              <a:t>D</a:t>
            </a:r>
            <a:r>
              <a:rPr lang="en-US" altLang="en-US" baseline="26000" smtClean="0">
                <a:latin typeface="Comic Sans MS" pitchFamily="66" charset="0"/>
              </a:rPr>
              <a:t>.</a:t>
            </a:r>
            <a:r>
              <a:rPr lang="en-US" altLang="en-US" smtClean="0">
                <a:latin typeface="Comic Sans MS" pitchFamily="66" charset="0"/>
              </a:rPr>
              <a:t>2</a:t>
            </a:r>
            <a:r>
              <a:rPr lang="en-US" altLang="en-US" baseline="30000" smtClean="0">
                <a:latin typeface="Comic Sans MS" pitchFamily="66" charset="0"/>
              </a:rPr>
              <a:t>r</a:t>
            </a:r>
          </a:p>
          <a:p>
            <a:pPr algn="ctr">
              <a:defRPr/>
            </a:pPr>
            <a:r>
              <a:rPr lang="en-US" altLang="en-US" smtClean="0">
                <a:latin typeface="Comic Sans MS" pitchFamily="66" charset="0"/>
              </a:rPr>
              <a:t>G</a:t>
            </a:r>
            <a:endParaRPr lang="en-US" altLang="en-US" smtClean="0"/>
          </a:p>
        </p:txBody>
      </p:sp>
      <p:sp>
        <p:nvSpPr>
          <p:cNvPr id="230407" name="Line 7"/>
          <p:cNvSpPr>
            <a:spLocks noChangeShapeType="1"/>
          </p:cNvSpPr>
          <p:nvPr/>
        </p:nvSpPr>
        <p:spPr bwMode="auto">
          <a:xfrm>
            <a:off x="2840038" y="5468938"/>
            <a:ext cx="63182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230408" name="Rectangle 8"/>
          <p:cNvSpPr>
            <a:spLocks noChangeArrowheads="1"/>
          </p:cNvSpPr>
          <p:nvPr/>
        </p:nvSpPr>
        <p:spPr bwMode="auto">
          <a:xfrm>
            <a:off x="838200" y="4648200"/>
            <a:ext cx="3201988" cy="1190625"/>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2" name="Footer Placeholder 5"/>
          <p:cNvSpPr>
            <a:spLocks noGrp="1"/>
          </p:cNvSpPr>
          <p:nvPr>
            <p:ph type="ftr" sz="quarter" idx="11"/>
          </p:nvPr>
        </p:nvSpPr>
        <p:spPr/>
        <p:txBody>
          <a:bodyPr/>
          <a:lstStyle/>
          <a:p>
            <a:pPr>
              <a:defRPr/>
            </a:pPr>
            <a:r>
              <a:rPr lang="en-US" dirty="0"/>
              <a:t>CSci4211:          Data Link </a:t>
            </a:r>
            <a:r>
              <a:rPr lang="en-US" dirty="0" smtClean="0"/>
              <a:t>Layer: Part 1</a:t>
            </a:r>
            <a:endParaRPr lang="en-US" dirty="0"/>
          </a:p>
        </p:txBody>
      </p:sp>
    </p:spTree>
    <p:extLst>
      <p:ext uri="{BB962C8B-B14F-4D97-AF65-F5344CB8AC3E}">
        <p14:creationId xmlns:p14="http://schemas.microsoft.com/office/powerpoint/2010/main" val="7319497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1F5854D2-6038-4940-856F-B178E20505E9}" type="slidenum">
              <a:rPr lang="en-US" altLang="en-US" sz="1200"/>
              <a:pPr>
                <a:spcBef>
                  <a:spcPct val="0"/>
                </a:spcBef>
                <a:buFontTx/>
                <a:buNone/>
              </a:pPr>
              <a:t>14</a:t>
            </a:fld>
            <a:endParaRPr lang="en-US" altLang="en-US" sz="1200"/>
          </a:p>
        </p:txBody>
      </p:sp>
      <p:sp>
        <p:nvSpPr>
          <p:cNvPr id="367618" name="Rectangle 2"/>
          <p:cNvSpPr>
            <a:spLocks noGrp="1" noChangeArrowheads="1"/>
          </p:cNvSpPr>
          <p:nvPr>
            <p:ph type="title"/>
          </p:nvPr>
        </p:nvSpPr>
        <p:spPr>
          <a:xfrm>
            <a:off x="685800" y="381000"/>
            <a:ext cx="7772400" cy="1143000"/>
          </a:xfrm>
        </p:spPr>
        <p:txBody>
          <a:bodyPr/>
          <a:lstStyle/>
          <a:p>
            <a:pPr>
              <a:defRPr/>
            </a:pPr>
            <a:r>
              <a:rPr lang="en-US" sz="3600" smtClean="0">
                <a:cs typeface="+mj-cs"/>
              </a:rPr>
              <a:t>Point to Point Data Link Control</a:t>
            </a:r>
          </a:p>
        </p:txBody>
      </p:sp>
      <p:sp>
        <p:nvSpPr>
          <p:cNvPr id="25603" name="Rectangle 3"/>
          <p:cNvSpPr>
            <a:spLocks noGrp="1" noChangeArrowheads="1"/>
          </p:cNvSpPr>
          <p:nvPr>
            <p:ph type="body" idx="1"/>
          </p:nvPr>
        </p:nvSpPr>
        <p:spPr>
          <a:xfrm>
            <a:off x="627063" y="1446213"/>
            <a:ext cx="7772400" cy="4344987"/>
          </a:xfrm>
        </p:spPr>
        <p:txBody>
          <a:bodyPr/>
          <a:lstStyle/>
          <a:p>
            <a:r>
              <a:rPr lang="en-US" altLang="en-US" sz="2400"/>
              <a:t>one sender, one receiver, one link: easier than broadcast link:</a:t>
            </a:r>
          </a:p>
          <a:p>
            <a:pPr lvl="1"/>
            <a:r>
              <a:rPr lang="en-US" altLang="en-US"/>
              <a:t>no Media Access Control</a:t>
            </a:r>
          </a:p>
          <a:p>
            <a:pPr lvl="1"/>
            <a:r>
              <a:rPr lang="en-US" altLang="en-US"/>
              <a:t>no need for explicit MAC addressing</a:t>
            </a:r>
          </a:p>
          <a:p>
            <a:pPr lvl="1"/>
            <a:r>
              <a:rPr lang="en-US" altLang="en-US"/>
              <a:t>e.g., dialup link, ISDN line</a:t>
            </a:r>
          </a:p>
          <a:p>
            <a:r>
              <a:rPr lang="en-US" altLang="en-US" sz="2400"/>
              <a:t>popular  point-to-point DLC protocols:</a:t>
            </a:r>
          </a:p>
          <a:p>
            <a:pPr lvl="1"/>
            <a:r>
              <a:rPr lang="en-US" altLang="en-US"/>
              <a:t>PPP (point-to-point protocol)</a:t>
            </a:r>
          </a:p>
          <a:p>
            <a:pPr lvl="1"/>
            <a:r>
              <a:rPr lang="en-US" altLang="en-US"/>
              <a:t>HDLC: High level data link control </a:t>
            </a:r>
          </a:p>
          <a:p>
            <a:pPr lvl="2"/>
            <a:r>
              <a:rPr lang="en-US" altLang="en-US"/>
              <a:t>data link layer used to be considered </a:t>
            </a:r>
            <a:r>
              <a:rPr lang="ja-JP" altLang="en-US">
                <a:latin typeface="Arial" charset="0"/>
              </a:rPr>
              <a:t>“</a:t>
            </a:r>
            <a:r>
              <a:rPr lang="en-US" altLang="ja-JP"/>
              <a:t>high layer</a:t>
            </a:r>
            <a:r>
              <a:rPr lang="ja-JP" altLang="en-US">
                <a:latin typeface="Arial" charset="0"/>
              </a:rPr>
              <a:t>”</a:t>
            </a:r>
            <a:r>
              <a:rPr lang="en-US" altLang="ja-JP"/>
              <a:t> in protocol stack!</a:t>
            </a:r>
            <a:endParaRPr lang="en-US" altLang="en-US"/>
          </a:p>
        </p:txBody>
      </p:sp>
      <p:sp>
        <p:nvSpPr>
          <p:cNvPr id="7"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E01F3E54-2919-BB4F-A2E7-6209519200B3}" type="slidenum">
              <a:rPr lang="en-US" altLang="en-US" sz="1200"/>
              <a:pPr>
                <a:spcBef>
                  <a:spcPct val="0"/>
                </a:spcBef>
                <a:buFontTx/>
                <a:buNone/>
              </a:pPr>
              <a:t>15</a:t>
            </a:fld>
            <a:endParaRPr lang="en-US" altLang="en-US" sz="1200"/>
          </a:p>
        </p:txBody>
      </p:sp>
      <p:sp>
        <p:nvSpPr>
          <p:cNvPr id="368642" name="Rectangle 2"/>
          <p:cNvSpPr>
            <a:spLocks noGrp="1" noChangeArrowheads="1"/>
          </p:cNvSpPr>
          <p:nvPr>
            <p:ph type="title"/>
          </p:nvPr>
        </p:nvSpPr>
        <p:spPr>
          <a:xfrm>
            <a:off x="533400" y="228600"/>
            <a:ext cx="7772400" cy="914400"/>
          </a:xfrm>
        </p:spPr>
        <p:txBody>
          <a:bodyPr/>
          <a:lstStyle/>
          <a:p>
            <a:pPr>
              <a:defRPr/>
            </a:pPr>
            <a:r>
              <a:rPr lang="en-US" sz="3200" smtClean="0">
                <a:cs typeface="+mj-cs"/>
              </a:rPr>
              <a:t>PPP Design Requirements [RFC 1557]</a:t>
            </a:r>
          </a:p>
        </p:txBody>
      </p:sp>
      <p:sp>
        <p:nvSpPr>
          <p:cNvPr id="26627" name="Rectangle 3"/>
          <p:cNvSpPr>
            <a:spLocks noGrp="1" noChangeArrowheads="1"/>
          </p:cNvSpPr>
          <p:nvPr>
            <p:ph type="body" idx="1"/>
          </p:nvPr>
        </p:nvSpPr>
        <p:spPr>
          <a:xfrm>
            <a:off x="533400" y="1219200"/>
            <a:ext cx="7772400" cy="4648200"/>
          </a:xfrm>
        </p:spPr>
        <p:txBody>
          <a:bodyPr/>
          <a:lstStyle/>
          <a:p>
            <a:pPr>
              <a:lnSpc>
                <a:spcPct val="90000"/>
              </a:lnSpc>
            </a:pPr>
            <a:r>
              <a:rPr lang="en-US" altLang="en-US" sz="2400">
                <a:solidFill>
                  <a:srgbClr val="FF0000"/>
                </a:solidFill>
              </a:rPr>
              <a:t>packet framing:</a:t>
            </a:r>
            <a:r>
              <a:rPr lang="en-US" altLang="en-US" sz="2400"/>
              <a:t> encapsulation of network-layer datagram in data link frame </a:t>
            </a:r>
          </a:p>
          <a:p>
            <a:pPr lvl="1">
              <a:lnSpc>
                <a:spcPct val="90000"/>
              </a:lnSpc>
            </a:pPr>
            <a:r>
              <a:rPr lang="en-US" altLang="en-US"/>
              <a:t>carry network layer data of any network layer protocol (not just IP) </a:t>
            </a:r>
            <a:r>
              <a:rPr lang="en-US" altLang="en-US" i="1"/>
              <a:t>at same time</a:t>
            </a:r>
          </a:p>
          <a:p>
            <a:pPr lvl="1">
              <a:lnSpc>
                <a:spcPct val="90000"/>
              </a:lnSpc>
            </a:pPr>
            <a:r>
              <a:rPr lang="en-US" altLang="en-US"/>
              <a:t>ability to demultiplex upwards</a:t>
            </a:r>
          </a:p>
          <a:p>
            <a:pPr>
              <a:lnSpc>
                <a:spcPct val="90000"/>
              </a:lnSpc>
            </a:pPr>
            <a:r>
              <a:rPr lang="en-US" altLang="en-US" sz="2400">
                <a:solidFill>
                  <a:srgbClr val="FF0000"/>
                </a:solidFill>
              </a:rPr>
              <a:t>bit transparency:</a:t>
            </a:r>
            <a:r>
              <a:rPr lang="en-US" altLang="en-US" sz="2400"/>
              <a:t> must carry any bit pattern in the data field</a:t>
            </a:r>
          </a:p>
          <a:p>
            <a:pPr>
              <a:lnSpc>
                <a:spcPct val="90000"/>
              </a:lnSpc>
            </a:pPr>
            <a:r>
              <a:rPr lang="en-US" altLang="en-US" sz="2400">
                <a:solidFill>
                  <a:srgbClr val="FF0000"/>
                </a:solidFill>
              </a:rPr>
              <a:t>error detection</a:t>
            </a:r>
            <a:r>
              <a:rPr lang="en-US" altLang="en-US" sz="2400"/>
              <a:t> (no correction)</a:t>
            </a:r>
          </a:p>
          <a:p>
            <a:pPr>
              <a:lnSpc>
                <a:spcPct val="90000"/>
              </a:lnSpc>
            </a:pPr>
            <a:r>
              <a:rPr lang="en-US" altLang="en-US" sz="2400">
                <a:solidFill>
                  <a:srgbClr val="FF0000"/>
                </a:solidFill>
              </a:rPr>
              <a:t>connection liveness:</a:t>
            </a:r>
            <a:r>
              <a:rPr lang="en-US" altLang="en-US" sz="2400"/>
              <a:t> detect, signal link failure to network layer</a:t>
            </a:r>
          </a:p>
          <a:p>
            <a:pPr>
              <a:lnSpc>
                <a:spcPct val="90000"/>
              </a:lnSpc>
            </a:pPr>
            <a:r>
              <a:rPr lang="en-US" altLang="en-US" sz="2400">
                <a:solidFill>
                  <a:srgbClr val="FF0000"/>
                </a:solidFill>
              </a:rPr>
              <a:t>network layer address negotiation:</a:t>
            </a:r>
            <a:r>
              <a:rPr lang="en-US" altLang="en-US" sz="2400"/>
              <a:t> endpoint can learn/configure each other</a:t>
            </a:r>
            <a:r>
              <a:rPr lang="ja-JP" altLang="en-US" sz="2400">
                <a:latin typeface="Arial" charset="0"/>
              </a:rPr>
              <a:t>’</a:t>
            </a:r>
            <a:r>
              <a:rPr lang="en-US" altLang="ja-JP" sz="2400"/>
              <a:t>s network address</a:t>
            </a:r>
            <a:endParaRPr lang="en-US" altLang="en-US" sz="2000"/>
          </a:p>
        </p:txBody>
      </p:sp>
      <p:sp>
        <p:nvSpPr>
          <p:cNvPr id="7"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BCC4BC66-D67E-9945-9454-705F9CA4B001}" type="slidenum">
              <a:rPr lang="en-US" altLang="en-US" sz="1200"/>
              <a:pPr>
                <a:spcBef>
                  <a:spcPct val="0"/>
                </a:spcBef>
                <a:buFontTx/>
                <a:buNone/>
              </a:pPr>
              <a:t>16</a:t>
            </a:fld>
            <a:endParaRPr lang="en-US" altLang="en-US" sz="1200"/>
          </a:p>
        </p:txBody>
      </p:sp>
      <p:sp>
        <p:nvSpPr>
          <p:cNvPr id="369666" name="Rectangle 2"/>
          <p:cNvSpPr>
            <a:spLocks noGrp="1" noChangeArrowheads="1"/>
          </p:cNvSpPr>
          <p:nvPr>
            <p:ph type="title"/>
          </p:nvPr>
        </p:nvSpPr>
        <p:spPr>
          <a:xfrm>
            <a:off x="685800" y="228600"/>
            <a:ext cx="7772400" cy="1143000"/>
          </a:xfrm>
        </p:spPr>
        <p:txBody>
          <a:bodyPr/>
          <a:lstStyle/>
          <a:p>
            <a:pPr>
              <a:defRPr/>
            </a:pPr>
            <a:r>
              <a:rPr lang="en-US" sz="3600" dirty="0" smtClean="0">
                <a:cs typeface="+mj-cs"/>
              </a:rPr>
              <a:t>PPP Non-Requirements</a:t>
            </a:r>
            <a:endParaRPr lang="en-US" dirty="0" smtClean="0">
              <a:cs typeface="+mj-cs"/>
            </a:endParaRPr>
          </a:p>
        </p:txBody>
      </p:sp>
      <p:sp>
        <p:nvSpPr>
          <p:cNvPr id="369667" name="Rectangle 3"/>
          <p:cNvSpPr>
            <a:spLocks noGrp="1" noChangeArrowheads="1"/>
          </p:cNvSpPr>
          <p:nvPr>
            <p:ph type="body" idx="1"/>
          </p:nvPr>
        </p:nvSpPr>
        <p:spPr>
          <a:xfrm>
            <a:off x="568325" y="1371600"/>
            <a:ext cx="7772400" cy="4908550"/>
          </a:xfrm>
        </p:spPr>
        <p:txBody>
          <a:bodyPr/>
          <a:lstStyle/>
          <a:p>
            <a:pPr>
              <a:defRPr/>
            </a:pPr>
            <a:r>
              <a:rPr lang="en-US" sz="2400" smtClean="0">
                <a:cs typeface="+mn-cs"/>
              </a:rPr>
              <a:t>no error correction/recovery</a:t>
            </a:r>
          </a:p>
          <a:p>
            <a:pPr>
              <a:defRPr/>
            </a:pPr>
            <a:r>
              <a:rPr lang="en-US" sz="2400" smtClean="0">
                <a:cs typeface="+mn-cs"/>
              </a:rPr>
              <a:t>no flow control</a:t>
            </a:r>
          </a:p>
          <a:p>
            <a:pPr>
              <a:defRPr/>
            </a:pPr>
            <a:r>
              <a:rPr lang="en-US" sz="2400" smtClean="0">
                <a:cs typeface="+mn-cs"/>
              </a:rPr>
              <a:t>out of order delivery OK </a:t>
            </a:r>
          </a:p>
          <a:p>
            <a:pPr>
              <a:defRPr/>
            </a:pPr>
            <a:r>
              <a:rPr lang="en-US" sz="2400" smtClean="0">
                <a:cs typeface="+mn-cs"/>
              </a:rPr>
              <a:t>no need to support multipoint links (e.g., polling)</a:t>
            </a:r>
          </a:p>
          <a:p>
            <a:pPr>
              <a:defRPr/>
            </a:pPr>
            <a:endParaRPr lang="en-US" smtClean="0">
              <a:cs typeface="+mn-cs"/>
            </a:endParaRPr>
          </a:p>
          <a:p>
            <a:pPr>
              <a:defRPr/>
            </a:pPr>
            <a:endParaRPr lang="en-US" smtClean="0">
              <a:cs typeface="+mn-cs"/>
            </a:endParaRPr>
          </a:p>
        </p:txBody>
      </p:sp>
      <p:sp>
        <p:nvSpPr>
          <p:cNvPr id="27652" name="Text Box 4"/>
          <p:cNvSpPr txBox="1">
            <a:spLocks noChangeArrowheads="1"/>
          </p:cNvSpPr>
          <p:nvPr/>
        </p:nvSpPr>
        <p:spPr bwMode="auto">
          <a:xfrm>
            <a:off x="1143000" y="3886200"/>
            <a:ext cx="6832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lgn="ctr">
              <a:spcBef>
                <a:spcPct val="0"/>
              </a:spcBef>
              <a:buFontTx/>
              <a:buNone/>
            </a:pPr>
            <a:r>
              <a:rPr lang="en-US" altLang="x-none" sz="2400">
                <a:solidFill>
                  <a:srgbClr val="FF0000"/>
                </a:solidFill>
              </a:rPr>
              <a:t>Error recovery, flow control, data re-ordering </a:t>
            </a:r>
          </a:p>
          <a:p>
            <a:pPr algn="ctr">
              <a:spcBef>
                <a:spcPct val="0"/>
              </a:spcBef>
              <a:buFontTx/>
              <a:buNone/>
            </a:pPr>
            <a:r>
              <a:rPr lang="en-US" altLang="x-none" sz="2400">
                <a:solidFill>
                  <a:srgbClr val="FF0000"/>
                </a:solidFill>
              </a:rPr>
              <a:t>all relegated to higher layers!</a:t>
            </a:r>
            <a:endParaRPr lang="en-US" altLang="x-none" sz="2400"/>
          </a:p>
        </p:txBody>
      </p:sp>
      <p:sp>
        <p:nvSpPr>
          <p:cNvPr id="8"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66F25D0E-16D2-5349-9AA9-32D93761DC40}" type="slidenum">
              <a:rPr lang="en-US" altLang="en-US" sz="1200"/>
              <a:pPr>
                <a:spcBef>
                  <a:spcPct val="0"/>
                </a:spcBef>
                <a:buFontTx/>
                <a:buNone/>
              </a:pPr>
              <a:t>17</a:t>
            </a:fld>
            <a:endParaRPr lang="en-US" altLang="en-US" sz="1200"/>
          </a:p>
        </p:txBody>
      </p:sp>
      <p:sp>
        <p:nvSpPr>
          <p:cNvPr id="370690" name="Rectangle 2"/>
          <p:cNvSpPr>
            <a:spLocks noGrp="1" noChangeArrowheads="1"/>
          </p:cNvSpPr>
          <p:nvPr>
            <p:ph type="title"/>
          </p:nvPr>
        </p:nvSpPr>
        <p:spPr>
          <a:xfrm>
            <a:off x="647700" y="190500"/>
            <a:ext cx="7772400" cy="1143000"/>
          </a:xfrm>
        </p:spPr>
        <p:txBody>
          <a:bodyPr/>
          <a:lstStyle/>
          <a:p>
            <a:pPr>
              <a:defRPr/>
            </a:pPr>
            <a:r>
              <a:rPr lang="en-US" sz="3600" smtClean="0">
                <a:cs typeface="+mj-cs"/>
              </a:rPr>
              <a:t>PPP Data Frame</a:t>
            </a:r>
          </a:p>
        </p:txBody>
      </p:sp>
      <p:sp>
        <p:nvSpPr>
          <p:cNvPr id="370691" name="Rectangle 3"/>
          <p:cNvSpPr>
            <a:spLocks noGrp="1" noChangeArrowheads="1"/>
          </p:cNvSpPr>
          <p:nvPr>
            <p:ph type="body" idx="1"/>
          </p:nvPr>
        </p:nvSpPr>
        <p:spPr>
          <a:xfrm>
            <a:off x="762000" y="1600200"/>
            <a:ext cx="7772400" cy="4114800"/>
          </a:xfrm>
        </p:spPr>
        <p:txBody>
          <a:bodyPr/>
          <a:lstStyle/>
          <a:p>
            <a:pPr>
              <a:defRPr/>
            </a:pPr>
            <a:r>
              <a:rPr lang="en-US" sz="2400" dirty="0" smtClean="0">
                <a:solidFill>
                  <a:srgbClr val="FF0000"/>
                </a:solidFill>
                <a:cs typeface="+mn-cs"/>
              </a:rPr>
              <a:t>Flag:</a:t>
            </a:r>
            <a:r>
              <a:rPr lang="en-US" sz="2400" dirty="0" smtClean="0">
                <a:cs typeface="+mn-cs"/>
              </a:rPr>
              <a:t> delimiter (framing)</a:t>
            </a:r>
          </a:p>
          <a:p>
            <a:pPr>
              <a:defRPr/>
            </a:pPr>
            <a:r>
              <a:rPr lang="en-US" sz="2400" dirty="0" smtClean="0">
                <a:solidFill>
                  <a:srgbClr val="FF0000"/>
                </a:solidFill>
                <a:cs typeface="+mn-cs"/>
              </a:rPr>
              <a:t>Address:</a:t>
            </a:r>
            <a:r>
              <a:rPr lang="en-US" sz="2400" dirty="0" smtClean="0">
                <a:cs typeface="+mn-cs"/>
              </a:rPr>
              <a:t>  does nothing (only one option)</a:t>
            </a:r>
          </a:p>
          <a:p>
            <a:pPr>
              <a:defRPr/>
            </a:pPr>
            <a:r>
              <a:rPr lang="en-US" sz="2400" dirty="0" smtClean="0">
                <a:solidFill>
                  <a:srgbClr val="FF0000"/>
                </a:solidFill>
                <a:cs typeface="+mn-cs"/>
              </a:rPr>
              <a:t>Control:</a:t>
            </a:r>
            <a:r>
              <a:rPr lang="en-US" sz="2400" dirty="0" smtClean="0">
                <a:cs typeface="+mn-cs"/>
              </a:rPr>
              <a:t> does nothing; in the future possible multiple control fields</a:t>
            </a:r>
          </a:p>
          <a:p>
            <a:pPr>
              <a:defRPr/>
            </a:pPr>
            <a:r>
              <a:rPr lang="en-US" sz="2400" dirty="0" smtClean="0">
                <a:solidFill>
                  <a:srgbClr val="FF0000"/>
                </a:solidFill>
                <a:cs typeface="+mn-cs"/>
              </a:rPr>
              <a:t>Protocol:</a:t>
            </a:r>
            <a:r>
              <a:rPr lang="en-US" sz="2400" dirty="0" smtClean="0">
                <a:cs typeface="+mn-cs"/>
              </a:rPr>
              <a:t> upper layer protocol to which frame delivered (</a:t>
            </a:r>
            <a:r>
              <a:rPr lang="en-US" sz="2400" dirty="0" err="1" smtClean="0">
                <a:cs typeface="+mn-cs"/>
              </a:rPr>
              <a:t>eg</a:t>
            </a:r>
            <a:r>
              <a:rPr lang="en-US" sz="2400" dirty="0" smtClean="0">
                <a:cs typeface="+mn-cs"/>
              </a:rPr>
              <a:t>, PPP-LCP, IP, IPCP, </a:t>
            </a:r>
            <a:r>
              <a:rPr lang="en-US" sz="2400" dirty="0" err="1" smtClean="0">
                <a:cs typeface="+mn-cs"/>
              </a:rPr>
              <a:t>etc</a:t>
            </a:r>
            <a:r>
              <a:rPr lang="en-US" sz="2400" dirty="0" smtClean="0">
                <a:cs typeface="+mn-cs"/>
              </a:rPr>
              <a:t>) </a:t>
            </a:r>
          </a:p>
        </p:txBody>
      </p:sp>
      <p:pic>
        <p:nvPicPr>
          <p:cNvPr id="28676" name="Picture 4" descr="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8375" y="4329113"/>
            <a:ext cx="7210425" cy="153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DF414E72-0DE3-E34F-A781-F0E0EB2F7A0C}" type="slidenum">
              <a:rPr lang="en-US" altLang="en-US" sz="1200"/>
              <a:pPr>
                <a:spcBef>
                  <a:spcPct val="0"/>
                </a:spcBef>
                <a:buFontTx/>
                <a:buNone/>
              </a:pPr>
              <a:t>18</a:t>
            </a:fld>
            <a:endParaRPr lang="en-US" altLang="en-US" sz="1200"/>
          </a:p>
        </p:txBody>
      </p:sp>
      <p:sp>
        <p:nvSpPr>
          <p:cNvPr id="371714" name="Rectangle 2"/>
          <p:cNvSpPr>
            <a:spLocks noGrp="1" noChangeArrowheads="1"/>
          </p:cNvSpPr>
          <p:nvPr>
            <p:ph type="title"/>
          </p:nvPr>
        </p:nvSpPr>
        <p:spPr/>
        <p:txBody>
          <a:bodyPr/>
          <a:lstStyle/>
          <a:p>
            <a:pPr>
              <a:defRPr/>
            </a:pPr>
            <a:r>
              <a:rPr lang="en-US" sz="3600" smtClean="0">
                <a:cs typeface="+mj-cs"/>
              </a:rPr>
              <a:t>PPP Data Frame</a:t>
            </a:r>
          </a:p>
        </p:txBody>
      </p:sp>
      <p:sp>
        <p:nvSpPr>
          <p:cNvPr id="371715" name="Rectangle 3"/>
          <p:cNvSpPr>
            <a:spLocks noGrp="1" noChangeArrowheads="1"/>
          </p:cNvSpPr>
          <p:nvPr>
            <p:ph type="body" idx="1"/>
          </p:nvPr>
        </p:nvSpPr>
        <p:spPr/>
        <p:txBody>
          <a:bodyPr/>
          <a:lstStyle/>
          <a:p>
            <a:pPr>
              <a:defRPr/>
            </a:pPr>
            <a:r>
              <a:rPr lang="en-US" sz="2400" dirty="0" smtClean="0">
                <a:solidFill>
                  <a:srgbClr val="FF0000"/>
                </a:solidFill>
                <a:cs typeface="+mn-cs"/>
              </a:rPr>
              <a:t>info:</a:t>
            </a:r>
            <a:r>
              <a:rPr lang="en-US" sz="2400" dirty="0" smtClean="0">
                <a:cs typeface="+mn-cs"/>
              </a:rPr>
              <a:t> upper layer data being carried</a:t>
            </a:r>
          </a:p>
          <a:p>
            <a:pPr>
              <a:defRPr/>
            </a:pPr>
            <a:r>
              <a:rPr lang="en-US" sz="2400" dirty="0" smtClean="0">
                <a:solidFill>
                  <a:srgbClr val="FF0000"/>
                </a:solidFill>
                <a:cs typeface="+mn-cs"/>
              </a:rPr>
              <a:t>check:</a:t>
            </a:r>
            <a:r>
              <a:rPr lang="en-US" sz="2400" dirty="0" smtClean="0">
                <a:cs typeface="+mn-cs"/>
              </a:rPr>
              <a:t>  cyclic redundancy check for error detection</a:t>
            </a:r>
            <a:endParaRPr lang="en-US" dirty="0" smtClean="0">
              <a:cs typeface="+mn-cs"/>
            </a:endParaRPr>
          </a:p>
        </p:txBody>
      </p:sp>
      <p:pic>
        <p:nvPicPr>
          <p:cNvPr id="29700" name="Picture 4" descr="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352800"/>
            <a:ext cx="7210425" cy="153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FEA9BC87-39F3-1F4B-BB85-9B2674A897E0}" type="slidenum">
              <a:rPr lang="en-US" altLang="en-US" sz="1200"/>
              <a:pPr>
                <a:spcBef>
                  <a:spcPct val="0"/>
                </a:spcBef>
                <a:buFontTx/>
                <a:buNone/>
              </a:pPr>
              <a:t>19</a:t>
            </a:fld>
            <a:endParaRPr lang="en-US" altLang="en-US" sz="1200"/>
          </a:p>
        </p:txBody>
      </p:sp>
      <p:sp>
        <p:nvSpPr>
          <p:cNvPr id="372738" name="Rectangle 2"/>
          <p:cNvSpPr>
            <a:spLocks noGrp="1" noChangeArrowheads="1"/>
          </p:cNvSpPr>
          <p:nvPr>
            <p:ph type="title"/>
          </p:nvPr>
        </p:nvSpPr>
        <p:spPr>
          <a:xfrm>
            <a:off x="762000" y="228600"/>
            <a:ext cx="7772400" cy="1143000"/>
          </a:xfrm>
        </p:spPr>
        <p:txBody>
          <a:bodyPr/>
          <a:lstStyle/>
          <a:p>
            <a:pPr>
              <a:defRPr/>
            </a:pPr>
            <a:r>
              <a:rPr lang="en-US" sz="3600" smtClean="0">
                <a:cs typeface="+mj-cs"/>
              </a:rPr>
              <a:t>Byte Stuffing</a:t>
            </a:r>
          </a:p>
        </p:txBody>
      </p:sp>
      <p:sp>
        <p:nvSpPr>
          <p:cNvPr id="30723" name="Rectangle 3"/>
          <p:cNvSpPr>
            <a:spLocks noGrp="1" noChangeArrowheads="1"/>
          </p:cNvSpPr>
          <p:nvPr>
            <p:ph type="body" idx="1"/>
          </p:nvPr>
        </p:nvSpPr>
        <p:spPr>
          <a:xfrm>
            <a:off x="533400" y="1243013"/>
            <a:ext cx="7772400" cy="4624387"/>
          </a:xfrm>
        </p:spPr>
        <p:txBody>
          <a:bodyPr/>
          <a:lstStyle/>
          <a:p>
            <a:r>
              <a:rPr lang="en-US" altLang="en-US"/>
              <a:t> </a:t>
            </a:r>
            <a:r>
              <a:rPr lang="ja-JP" altLang="en-US" sz="2400">
                <a:latin typeface="Arial" charset="0"/>
              </a:rPr>
              <a:t>“</a:t>
            </a:r>
            <a:r>
              <a:rPr lang="en-US" altLang="ja-JP" sz="2400"/>
              <a:t>data transparency</a:t>
            </a:r>
            <a:r>
              <a:rPr lang="ja-JP" altLang="en-US" sz="2400">
                <a:latin typeface="Arial" charset="0"/>
              </a:rPr>
              <a:t>”</a:t>
            </a:r>
            <a:r>
              <a:rPr lang="en-US" altLang="ja-JP" sz="2400"/>
              <a:t> requirement: data field must be allowed to include flag pattern  &lt;01111110&gt;</a:t>
            </a:r>
          </a:p>
          <a:p>
            <a:pPr lvl="1"/>
            <a:r>
              <a:rPr lang="en-US" altLang="en-US" u="sng">
                <a:solidFill>
                  <a:srgbClr val="FF0000"/>
                </a:solidFill>
              </a:rPr>
              <a:t>Q:</a:t>
            </a:r>
            <a:r>
              <a:rPr lang="en-US" altLang="en-US"/>
              <a:t> is received &lt;01111110&gt; data or flag?</a:t>
            </a:r>
          </a:p>
          <a:p>
            <a:endParaRPr lang="en-US" altLang="en-US" sz="2400"/>
          </a:p>
          <a:p>
            <a:endParaRPr lang="en-US" altLang="en-US" sz="2400"/>
          </a:p>
          <a:p>
            <a:r>
              <a:rPr lang="en-US" altLang="en-US" sz="2400">
                <a:solidFill>
                  <a:schemeClr val="accent2"/>
                </a:solidFill>
              </a:rPr>
              <a:t>Sender:</a:t>
            </a:r>
            <a:r>
              <a:rPr lang="en-US" altLang="en-US" sz="2400"/>
              <a:t> adds (</a:t>
            </a:r>
            <a:r>
              <a:rPr lang="ja-JP" altLang="en-US" sz="2400">
                <a:latin typeface="Arial" charset="0"/>
              </a:rPr>
              <a:t>“</a:t>
            </a:r>
            <a:r>
              <a:rPr lang="en-US" altLang="ja-JP" sz="2400"/>
              <a:t>stuffs</a:t>
            </a:r>
            <a:r>
              <a:rPr lang="ja-JP" altLang="en-US" sz="2400">
                <a:latin typeface="Arial" charset="0"/>
              </a:rPr>
              <a:t>”</a:t>
            </a:r>
            <a:r>
              <a:rPr lang="en-US" altLang="ja-JP" sz="2400"/>
              <a:t>) extra &lt; 01111110&gt; byte after each &lt; 01111110&gt; </a:t>
            </a:r>
            <a:r>
              <a:rPr lang="en-US" altLang="ja-JP" sz="2400" i="1">
                <a:solidFill>
                  <a:srgbClr val="FF0000"/>
                </a:solidFill>
              </a:rPr>
              <a:t>data  </a:t>
            </a:r>
            <a:r>
              <a:rPr lang="en-US" altLang="ja-JP" sz="2400"/>
              <a:t>byte</a:t>
            </a:r>
          </a:p>
          <a:p>
            <a:r>
              <a:rPr lang="en-US" altLang="en-US" sz="2400">
                <a:solidFill>
                  <a:schemeClr val="accent2"/>
                </a:solidFill>
              </a:rPr>
              <a:t>Receiver:</a:t>
            </a:r>
            <a:r>
              <a:rPr lang="en-US" altLang="en-US" sz="2400"/>
              <a:t> </a:t>
            </a:r>
          </a:p>
          <a:p>
            <a:pPr lvl="1"/>
            <a:r>
              <a:rPr lang="en-US" altLang="en-US"/>
              <a:t>two 01111110 bytes in a row: discard first byte, continue data reception</a:t>
            </a:r>
          </a:p>
          <a:p>
            <a:pPr lvl="1"/>
            <a:r>
              <a:rPr lang="en-US" altLang="en-US"/>
              <a:t>single 01111110: flag byte</a:t>
            </a:r>
          </a:p>
        </p:txBody>
      </p:sp>
      <p:sp>
        <p:nvSpPr>
          <p:cNvPr id="7"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723">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072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72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7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Footer Placeholder 5"/>
          <p:cNvSpPr>
            <a:spLocks noGrp="1"/>
          </p:cNvSpPr>
          <p:nvPr>
            <p:ph type="ftr" sz="quarter" idx="11"/>
          </p:nvPr>
        </p:nvSpPr>
        <p:spPr>
          <a:xfrm>
            <a:off x="3048000" y="6248400"/>
            <a:ext cx="3481388" cy="457200"/>
          </a:xfrm>
        </p:spPr>
        <p:txBody>
          <a:bodyPr/>
          <a:lstStyle/>
          <a:p>
            <a:pPr>
              <a:defRPr/>
            </a:pPr>
            <a:r>
              <a:rPr lang="en-US" dirty="0"/>
              <a:t>CSci4211:          Data Link </a:t>
            </a:r>
            <a:r>
              <a:rPr lang="en-US" dirty="0" smtClean="0"/>
              <a:t>Layer: </a:t>
            </a:r>
            <a:r>
              <a:rPr lang="en-US" smtClean="0"/>
              <a:t>Part 2</a:t>
            </a:r>
            <a:endParaRPr lang="en-US" dirty="0"/>
          </a:p>
        </p:txBody>
      </p:sp>
      <p:sp>
        <p:nvSpPr>
          <p:cNvPr id="17410" name="Slide Number Placeholder 6"/>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09C0D3DB-5845-4D4F-9F46-DDE0A13FCD03}" type="slidenum">
              <a:rPr lang="en-US" altLang="en-US" sz="1200">
                <a:ea typeface="MS PGothic" charset="-128"/>
              </a:rPr>
              <a:pPr>
                <a:spcBef>
                  <a:spcPct val="0"/>
                </a:spcBef>
                <a:buFontTx/>
                <a:buNone/>
              </a:pPr>
              <a:t>2</a:t>
            </a:fld>
            <a:endParaRPr lang="en-US" altLang="en-US" sz="1200">
              <a:ea typeface="MS PGothic" charset="-128"/>
            </a:endParaRPr>
          </a:p>
        </p:txBody>
      </p:sp>
      <p:sp>
        <p:nvSpPr>
          <p:cNvPr id="143362" name="Rectangle 2"/>
          <p:cNvSpPr>
            <a:spLocks noGrp="1" noChangeArrowheads="1"/>
          </p:cNvSpPr>
          <p:nvPr>
            <p:ph type="title"/>
          </p:nvPr>
        </p:nvSpPr>
        <p:spPr>
          <a:xfrm>
            <a:off x="304800" y="228600"/>
            <a:ext cx="8382000" cy="914400"/>
          </a:xfrm>
        </p:spPr>
        <p:txBody>
          <a:bodyPr/>
          <a:lstStyle/>
          <a:p>
            <a:pPr>
              <a:defRPr/>
            </a:pPr>
            <a:r>
              <a:rPr lang="en-US" sz="3600" dirty="0" smtClean="0">
                <a:cs typeface="+mj-cs"/>
              </a:rPr>
              <a:t>Data Link Layer: Basic Functions Recap</a:t>
            </a:r>
          </a:p>
        </p:txBody>
      </p:sp>
      <p:sp>
        <p:nvSpPr>
          <p:cNvPr id="17412" name="Rectangle 3"/>
          <p:cNvSpPr>
            <a:spLocks noGrp="1" noChangeArrowheads="1"/>
          </p:cNvSpPr>
          <p:nvPr>
            <p:ph type="body" sz="half" idx="1"/>
          </p:nvPr>
        </p:nvSpPr>
        <p:spPr>
          <a:xfrm>
            <a:off x="322263" y="1219200"/>
            <a:ext cx="4249737" cy="4648200"/>
          </a:xfrm>
        </p:spPr>
        <p:txBody>
          <a:bodyPr/>
          <a:lstStyle/>
          <a:p>
            <a:pPr>
              <a:buFontTx/>
              <a:buNone/>
            </a:pPr>
            <a:r>
              <a:rPr lang="en-US" altLang="en-US" sz="2400" u="sng">
                <a:solidFill>
                  <a:srgbClr val="FF0000"/>
                </a:solidFill>
              </a:rPr>
              <a:t>Some terminology:</a:t>
            </a:r>
            <a:endParaRPr lang="en-US" altLang="en-US" sz="2400"/>
          </a:p>
          <a:p>
            <a:r>
              <a:rPr lang="en-US" altLang="en-US" sz="2000"/>
              <a:t>hosts and routers are </a:t>
            </a:r>
            <a:r>
              <a:rPr lang="en-US" altLang="en-US" sz="2000" b="1">
                <a:solidFill>
                  <a:srgbClr val="FF0000"/>
                </a:solidFill>
              </a:rPr>
              <a:t>nodes</a:t>
            </a:r>
          </a:p>
          <a:p>
            <a:pPr>
              <a:buFontTx/>
              <a:buNone/>
            </a:pPr>
            <a:r>
              <a:rPr lang="en-US" altLang="en-US" sz="2000"/>
              <a:t>    (bridges and switches too)</a:t>
            </a:r>
          </a:p>
          <a:p>
            <a:r>
              <a:rPr lang="en-US" altLang="en-US" sz="2000"/>
              <a:t>communication channels that connect adjacent nodes along communication path are </a:t>
            </a:r>
            <a:r>
              <a:rPr lang="en-US" altLang="en-US" sz="2000" b="1">
                <a:solidFill>
                  <a:srgbClr val="FF0000"/>
                </a:solidFill>
              </a:rPr>
              <a:t>links</a:t>
            </a:r>
          </a:p>
          <a:p>
            <a:pPr lvl="1"/>
            <a:r>
              <a:rPr lang="en-US" altLang="en-US" sz="2000"/>
              <a:t>wired links</a:t>
            </a:r>
          </a:p>
          <a:p>
            <a:pPr lvl="1"/>
            <a:r>
              <a:rPr lang="en-US" altLang="en-US" sz="2000"/>
              <a:t>wireless links</a:t>
            </a:r>
          </a:p>
          <a:p>
            <a:pPr lvl="1"/>
            <a:r>
              <a:rPr lang="en-US" altLang="en-US" sz="2000"/>
              <a:t>LANs (local area networks)</a:t>
            </a:r>
            <a:endParaRPr lang="en-US" altLang="en-US" sz="2000" b="1">
              <a:solidFill>
                <a:srgbClr val="FF0000"/>
              </a:solidFill>
            </a:endParaRPr>
          </a:p>
          <a:p>
            <a:r>
              <a:rPr lang="en-US" altLang="en-US" sz="2000"/>
              <a:t>layer 2 PDU (</a:t>
            </a:r>
            <a:r>
              <a:rPr lang="ja-JP" altLang="en-US" sz="2000">
                <a:latin typeface="Arial" charset="0"/>
              </a:rPr>
              <a:t>“</a:t>
            </a:r>
            <a:r>
              <a:rPr lang="en-US" altLang="ja-JP" sz="2000"/>
              <a:t>packet</a:t>
            </a:r>
            <a:r>
              <a:rPr lang="ja-JP" altLang="en-US" sz="2000">
                <a:latin typeface="Arial" charset="0"/>
              </a:rPr>
              <a:t>”</a:t>
            </a:r>
            <a:r>
              <a:rPr lang="en-US" altLang="ja-JP" sz="2000"/>
              <a:t>) referred to as </a:t>
            </a:r>
            <a:r>
              <a:rPr lang="en-US" altLang="ja-JP" sz="2000" b="1">
                <a:solidFill>
                  <a:srgbClr val="FF0000"/>
                </a:solidFill>
              </a:rPr>
              <a:t>frame</a:t>
            </a:r>
            <a:r>
              <a:rPr lang="en-US" altLang="ja-JP" sz="2000" b="1"/>
              <a:t>, </a:t>
            </a:r>
            <a:r>
              <a:rPr lang="en-US" altLang="ja-JP" sz="2000"/>
              <a:t>which encapsulates a layer-3 packet, e.g., an IP datagram</a:t>
            </a:r>
          </a:p>
          <a:p>
            <a:pPr>
              <a:buFontTx/>
              <a:buNone/>
            </a:pPr>
            <a:endParaRPr lang="en-US" altLang="en-US" sz="2000"/>
          </a:p>
          <a:p>
            <a:endParaRPr lang="en-US" altLang="en-US" sz="2400"/>
          </a:p>
        </p:txBody>
      </p:sp>
      <p:grpSp>
        <p:nvGrpSpPr>
          <p:cNvPr id="17413" name="Group 4"/>
          <p:cNvGrpSpPr>
            <a:grpSpLocks/>
          </p:cNvGrpSpPr>
          <p:nvPr/>
        </p:nvGrpSpPr>
        <p:grpSpPr bwMode="auto">
          <a:xfrm>
            <a:off x="4495800" y="990600"/>
            <a:ext cx="4183063" cy="4878388"/>
            <a:chOff x="2882" y="727"/>
            <a:chExt cx="2635" cy="3073"/>
          </a:xfrm>
        </p:grpSpPr>
        <p:sp>
          <p:nvSpPr>
            <p:cNvPr id="143365" name="Freeform 5"/>
            <p:cNvSpPr>
              <a:spLocks/>
            </p:cNvSpPr>
            <p:nvPr/>
          </p:nvSpPr>
          <p:spPr bwMode="auto">
            <a:xfrm>
              <a:off x="4228" y="1082"/>
              <a:ext cx="1289" cy="1291"/>
            </a:xfrm>
            <a:custGeom>
              <a:avLst/>
              <a:gdLst>
                <a:gd name="T0" fmla="*/ 237 w 1292"/>
                <a:gd name="T1" fmla="*/ 7 h 1255"/>
                <a:gd name="T2" fmla="*/ 35 w 1292"/>
                <a:gd name="T3" fmla="*/ 167 h 1255"/>
                <a:gd name="T4" fmla="*/ 29 w 1292"/>
                <a:gd name="T5" fmla="*/ 553 h 1255"/>
                <a:gd name="T6" fmla="*/ 53 w 1292"/>
                <a:gd name="T7" fmla="*/ 877 h 1255"/>
                <a:gd name="T8" fmla="*/ 243 w 1292"/>
                <a:gd name="T9" fmla="*/ 922 h 1255"/>
                <a:gd name="T10" fmla="*/ 644 w 1292"/>
                <a:gd name="T11" fmla="*/ 1194 h 1255"/>
                <a:gd name="T12" fmla="*/ 991 w 1292"/>
                <a:gd name="T13" fmla="*/ 1308 h 1255"/>
                <a:gd name="T14" fmla="*/ 1193 w 1292"/>
                <a:gd name="T15" fmla="*/ 1080 h 1255"/>
                <a:gd name="T16" fmla="*/ 1265 w 1292"/>
                <a:gd name="T17" fmla="*/ 471 h 1255"/>
                <a:gd name="T18" fmla="*/ 1199 w 1292"/>
                <a:gd name="T19" fmla="*/ 223 h 1255"/>
                <a:gd name="T20" fmla="*/ 745 w 1292"/>
                <a:gd name="T21" fmla="*/ 121 h 1255"/>
                <a:gd name="T22" fmla="*/ 237 w 1292"/>
                <a:gd name="T23" fmla="*/ 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366" name="Freeform 6"/>
            <p:cNvSpPr>
              <a:spLocks/>
            </p:cNvSpPr>
            <p:nvPr/>
          </p:nvSpPr>
          <p:spPr bwMode="auto">
            <a:xfrm>
              <a:off x="2882" y="972"/>
              <a:ext cx="1337" cy="1224"/>
            </a:xfrm>
            <a:custGeom>
              <a:avLst/>
              <a:gdLst>
                <a:gd name="T0" fmla="*/ 548 w 1340"/>
                <a:gd name="T1" fmla="*/ 44 h 1191"/>
                <a:gd name="T2" fmla="*/ 82 w 1340"/>
                <a:gd name="T3" fmla="*/ 64 h 1191"/>
                <a:gd name="T4" fmla="*/ 58 w 1340"/>
                <a:gd name="T5" fmla="*/ 424 h 1191"/>
                <a:gd name="T6" fmla="*/ 28 w 1340"/>
                <a:gd name="T7" fmla="*/ 761 h 1191"/>
                <a:gd name="T8" fmla="*/ 112 w 1340"/>
                <a:gd name="T9" fmla="*/ 919 h 1191"/>
                <a:gd name="T10" fmla="*/ 536 w 1340"/>
                <a:gd name="T11" fmla="*/ 925 h 1191"/>
                <a:gd name="T12" fmla="*/ 638 w 1340"/>
                <a:gd name="T13" fmla="*/ 1191 h 1191"/>
                <a:gd name="T14" fmla="*/ 1228 w 1340"/>
                <a:gd name="T15" fmla="*/ 1159 h 1191"/>
                <a:gd name="T16" fmla="*/ 1270 w 1340"/>
                <a:gd name="T17" fmla="*/ 602 h 1191"/>
                <a:gd name="T18" fmla="*/ 1198 w 1340"/>
                <a:gd name="T19" fmla="*/ 361 h 1191"/>
                <a:gd name="T20" fmla="*/ 756 w 1340"/>
                <a:gd name="T21" fmla="*/ 304 h 1191"/>
                <a:gd name="T22" fmla="*/ 548 w 1340"/>
                <a:gd name="T23" fmla="*/ 44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00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367" name="Freeform 7"/>
            <p:cNvSpPr>
              <a:spLocks/>
            </p:cNvSpPr>
            <p:nvPr/>
          </p:nvSpPr>
          <p:spPr bwMode="auto">
            <a:xfrm>
              <a:off x="3146" y="2090"/>
              <a:ext cx="2131" cy="1710"/>
            </a:xfrm>
            <a:custGeom>
              <a:avLst/>
              <a:gdLst>
                <a:gd name="T0" fmla="*/ 27 w 2135"/>
                <a:gd name="T1" fmla="*/ 690 h 1662"/>
                <a:gd name="T2" fmla="*/ 105 w 2135"/>
                <a:gd name="T3" fmla="*/ 80 h 1662"/>
                <a:gd name="T4" fmla="*/ 655 w 2135"/>
                <a:gd name="T5" fmla="*/ 208 h 1662"/>
                <a:gd name="T6" fmla="*/ 1205 w 2135"/>
                <a:gd name="T7" fmla="*/ 106 h 1662"/>
                <a:gd name="T8" fmla="*/ 1993 w 2135"/>
                <a:gd name="T9" fmla="*/ 430 h 1662"/>
                <a:gd name="T10" fmla="*/ 2005 w 2135"/>
                <a:gd name="T11" fmla="*/ 1211 h 1662"/>
                <a:gd name="T12" fmla="*/ 1575 w 2135"/>
                <a:gd name="T13" fmla="*/ 1694 h 1662"/>
                <a:gd name="T14" fmla="*/ 809 w 2135"/>
                <a:gd name="T15" fmla="*/ 1605 h 1662"/>
                <a:gd name="T16" fmla="*/ 499 w 2135"/>
                <a:gd name="T17" fmla="*/ 1345 h 1662"/>
                <a:gd name="T18" fmla="*/ 183 w 2135"/>
                <a:gd name="T19" fmla="*/ 1129 h 1662"/>
                <a:gd name="T20" fmla="*/ 27 w 2135"/>
                <a:gd name="T21" fmla="*/ 690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00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nvGrpSpPr>
            <p:cNvPr id="17417" name="Group 8"/>
            <p:cNvGrpSpPr>
              <a:grpSpLocks/>
            </p:cNvGrpSpPr>
            <p:nvPr/>
          </p:nvGrpSpPr>
          <p:grpSpPr bwMode="auto">
            <a:xfrm>
              <a:off x="2966" y="1076"/>
              <a:ext cx="526" cy="246"/>
              <a:chOff x="3552" y="246"/>
              <a:chExt cx="527" cy="248"/>
            </a:xfrm>
          </p:grpSpPr>
          <p:graphicFrame>
            <p:nvGraphicFramePr>
              <p:cNvPr id="17642" name="Object 9"/>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17677" name="Clip" r:id="rId3" imgW="1307079" imgH="1083682" progId="MS_ClipArt_Gallery.2">
                      <p:embed/>
                    </p:oleObj>
                  </mc:Choice>
                  <mc:Fallback>
                    <p:oleObj name="Clip" r:id="rId3" imgW="1307079" imgH="1083682" progId="MS_ClipArt_Gallery.2">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7643" name="Object 10"/>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17678" name="Clip" r:id="rId5" imgW="682368" imgH="480541" progId="MS_ClipArt_Gallery.2">
                      <p:embed/>
                    </p:oleObj>
                  </mc:Choice>
                  <mc:Fallback>
                    <p:oleObj name="Clip" r:id="rId5" imgW="682368" imgH="480541" progId="MS_ClipArt_Gallery.2">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43371" name="Line 11"/>
              <p:cNvSpPr>
                <a:spLocks noChangeShapeType="1"/>
              </p:cNvSpPr>
              <p:nvPr/>
            </p:nvSpPr>
            <p:spPr bwMode="auto">
              <a:xfrm flipV="1">
                <a:off x="3844" y="434"/>
                <a:ext cx="82" cy="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17418" name="Group 12"/>
            <p:cNvGrpSpPr>
              <a:grpSpLocks/>
            </p:cNvGrpSpPr>
            <p:nvPr/>
          </p:nvGrpSpPr>
          <p:grpSpPr bwMode="auto">
            <a:xfrm>
              <a:off x="2966" y="1535"/>
              <a:ext cx="526" cy="246"/>
              <a:chOff x="3552" y="246"/>
              <a:chExt cx="527" cy="248"/>
            </a:xfrm>
          </p:grpSpPr>
          <p:graphicFrame>
            <p:nvGraphicFramePr>
              <p:cNvPr id="17639" name="Object 13"/>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17679" name="Clip" r:id="rId7" imgW="1307079" imgH="1083682" progId="MS_ClipArt_Gallery.2">
                      <p:embed/>
                    </p:oleObj>
                  </mc:Choice>
                  <mc:Fallback>
                    <p:oleObj name="Clip" r:id="rId7" imgW="1307079" imgH="1083682" progId="MS_ClipArt_Gallery.2">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7640" name="Object 14"/>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17680" name="Clip" r:id="rId8" imgW="682368" imgH="480541" progId="MS_ClipArt_Gallery.2">
                      <p:embed/>
                    </p:oleObj>
                  </mc:Choice>
                  <mc:Fallback>
                    <p:oleObj name="Clip" r:id="rId8" imgW="682368" imgH="480541" progId="MS_ClipArt_Gallery.2">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43375" name="Line 15"/>
              <p:cNvSpPr>
                <a:spLocks noChangeShapeType="1"/>
              </p:cNvSpPr>
              <p:nvPr/>
            </p:nvSpPr>
            <p:spPr bwMode="auto">
              <a:xfrm flipV="1">
                <a:off x="3844" y="434"/>
                <a:ext cx="82" cy="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17419" name="Group 16"/>
            <p:cNvGrpSpPr>
              <a:grpSpLocks/>
            </p:cNvGrpSpPr>
            <p:nvPr/>
          </p:nvGrpSpPr>
          <p:grpSpPr bwMode="auto">
            <a:xfrm>
              <a:off x="3236" y="1371"/>
              <a:ext cx="50" cy="165"/>
              <a:chOff x="3842" y="406"/>
              <a:chExt cx="51" cy="167"/>
            </a:xfrm>
          </p:grpSpPr>
          <p:sp>
            <p:nvSpPr>
              <p:cNvPr id="143377" name="Oval 17"/>
              <p:cNvSpPr>
                <a:spLocks noChangeArrowheads="1"/>
              </p:cNvSpPr>
              <p:nvPr/>
            </p:nvSpPr>
            <p:spPr bwMode="auto">
              <a:xfrm>
                <a:off x="3842" y="40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378" name="Oval 18"/>
              <p:cNvSpPr>
                <a:spLocks noChangeArrowheads="1"/>
              </p:cNvSpPr>
              <p:nvPr/>
            </p:nvSpPr>
            <p:spPr bwMode="auto">
              <a:xfrm>
                <a:off x="3844" y="466"/>
                <a:ext cx="47" cy="62"/>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379" name="Oval 19"/>
              <p:cNvSpPr>
                <a:spLocks noChangeArrowheads="1"/>
              </p:cNvSpPr>
              <p:nvPr/>
            </p:nvSpPr>
            <p:spPr bwMode="auto">
              <a:xfrm>
                <a:off x="3846" y="52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grpSp>
        <p:grpSp>
          <p:nvGrpSpPr>
            <p:cNvPr id="17420" name="Group 20"/>
            <p:cNvGrpSpPr>
              <a:grpSpLocks/>
            </p:cNvGrpSpPr>
            <p:nvPr/>
          </p:nvGrpSpPr>
          <p:grpSpPr bwMode="auto">
            <a:xfrm>
              <a:off x="3572" y="1759"/>
              <a:ext cx="150" cy="304"/>
              <a:chOff x="4180" y="783"/>
              <a:chExt cx="150" cy="307"/>
            </a:xfrm>
          </p:grpSpPr>
          <p:sp>
            <p:nvSpPr>
              <p:cNvPr id="143381" name="AutoShape 21"/>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382" name="Rectangle 22"/>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383" name="Rectangle 23"/>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384" name="AutoShape 24"/>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385" name="Line 25"/>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386" name="Line 26"/>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387" name="Rectangle 27"/>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388" name="Rectangle 28"/>
              <p:cNvSpPr>
                <a:spLocks noChangeArrowheads="1"/>
              </p:cNvSpPr>
              <p:nvPr/>
            </p:nvSpPr>
            <p:spPr bwMode="auto">
              <a:xfrm>
                <a:off x="4202" y="924"/>
                <a:ext cx="48" cy="3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grpSp>
        <p:grpSp>
          <p:nvGrpSpPr>
            <p:cNvPr id="17421" name="Group 29"/>
            <p:cNvGrpSpPr>
              <a:grpSpLocks/>
            </p:cNvGrpSpPr>
            <p:nvPr/>
          </p:nvGrpSpPr>
          <p:grpSpPr bwMode="auto">
            <a:xfrm rot="-5400000">
              <a:off x="3794" y="1825"/>
              <a:ext cx="63" cy="167"/>
              <a:chOff x="3842" y="406"/>
              <a:chExt cx="51" cy="167"/>
            </a:xfrm>
          </p:grpSpPr>
          <p:sp>
            <p:nvSpPr>
              <p:cNvPr id="143390" name="Oval 30"/>
              <p:cNvSpPr>
                <a:spLocks noChangeArrowheads="1"/>
              </p:cNvSpPr>
              <p:nvPr/>
            </p:nvSpPr>
            <p:spPr bwMode="auto">
              <a:xfrm>
                <a:off x="3840" y="397"/>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391" name="Oval 31"/>
              <p:cNvSpPr>
                <a:spLocks noChangeArrowheads="1"/>
              </p:cNvSpPr>
              <p:nvPr/>
            </p:nvSpPr>
            <p:spPr bwMode="auto">
              <a:xfrm>
                <a:off x="3843" y="466"/>
                <a:ext cx="49"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392" name="Oval 32"/>
              <p:cNvSpPr>
                <a:spLocks noChangeArrowheads="1"/>
              </p:cNvSpPr>
              <p:nvPr/>
            </p:nvSpPr>
            <p:spPr bwMode="auto">
              <a:xfrm>
                <a:off x="3843" y="526"/>
                <a:ext cx="49"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grpSp>
        <p:sp>
          <p:nvSpPr>
            <p:cNvPr id="143393" name="Line 33"/>
            <p:cNvSpPr>
              <a:spLocks noChangeShapeType="1"/>
            </p:cNvSpPr>
            <p:nvPr/>
          </p:nvSpPr>
          <p:spPr bwMode="auto">
            <a:xfrm>
              <a:off x="3670" y="1688"/>
              <a:ext cx="355" cy="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394" name="Line 34"/>
            <p:cNvSpPr>
              <a:spLocks noChangeShapeType="1"/>
            </p:cNvSpPr>
            <p:nvPr/>
          </p:nvSpPr>
          <p:spPr bwMode="auto">
            <a:xfrm>
              <a:off x="3672" y="1685"/>
              <a:ext cx="2" cy="7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395" name="Line 35"/>
            <p:cNvSpPr>
              <a:spLocks noChangeShapeType="1"/>
            </p:cNvSpPr>
            <p:nvPr/>
          </p:nvSpPr>
          <p:spPr bwMode="auto">
            <a:xfrm>
              <a:off x="4027" y="1684"/>
              <a:ext cx="1" cy="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396" name="Line 36"/>
            <p:cNvSpPr>
              <a:spLocks noChangeShapeType="1"/>
            </p:cNvSpPr>
            <p:nvPr/>
          </p:nvSpPr>
          <p:spPr bwMode="auto">
            <a:xfrm>
              <a:off x="3455" y="1272"/>
              <a:ext cx="207" cy="2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397" name="Line 37"/>
            <p:cNvSpPr>
              <a:spLocks noChangeShapeType="1"/>
            </p:cNvSpPr>
            <p:nvPr/>
          </p:nvSpPr>
          <p:spPr bwMode="auto">
            <a:xfrm flipV="1">
              <a:off x="3464" y="1492"/>
              <a:ext cx="198" cy="25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398" name="Line 38"/>
            <p:cNvSpPr>
              <a:spLocks noChangeShapeType="1"/>
            </p:cNvSpPr>
            <p:nvPr/>
          </p:nvSpPr>
          <p:spPr bwMode="auto">
            <a:xfrm flipV="1">
              <a:off x="3842" y="1558"/>
              <a:ext cx="1" cy="1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nvGrpSpPr>
            <p:cNvPr id="17428" name="Group 39"/>
            <p:cNvGrpSpPr>
              <a:grpSpLocks/>
            </p:cNvGrpSpPr>
            <p:nvPr/>
          </p:nvGrpSpPr>
          <p:grpSpPr bwMode="auto">
            <a:xfrm>
              <a:off x="3927" y="1741"/>
              <a:ext cx="150" cy="305"/>
              <a:chOff x="4180" y="783"/>
              <a:chExt cx="150" cy="307"/>
            </a:xfrm>
          </p:grpSpPr>
          <p:sp>
            <p:nvSpPr>
              <p:cNvPr id="143400" name="AutoShape 40"/>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401" name="Rectangle 41"/>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402" name="Rectangle 42"/>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403" name="AutoShape 43"/>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404" name="Line 44"/>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05" name="Line 45"/>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06" name="Rectangle 46"/>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407" name="Rectangle 47"/>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grpSp>
        <p:grpSp>
          <p:nvGrpSpPr>
            <p:cNvPr id="17429" name="Group 48"/>
            <p:cNvGrpSpPr>
              <a:grpSpLocks/>
            </p:cNvGrpSpPr>
            <p:nvPr/>
          </p:nvGrpSpPr>
          <p:grpSpPr bwMode="auto">
            <a:xfrm>
              <a:off x="3241" y="2218"/>
              <a:ext cx="344" cy="714"/>
              <a:chOff x="3314" y="1248"/>
              <a:chExt cx="344" cy="694"/>
            </a:xfrm>
          </p:grpSpPr>
          <p:graphicFrame>
            <p:nvGraphicFramePr>
              <p:cNvPr id="17608" name="Object 49"/>
              <p:cNvGraphicFramePr>
                <a:graphicFrameLocks noChangeAspect="1"/>
              </p:cNvGraphicFramePr>
              <p:nvPr/>
            </p:nvGraphicFramePr>
            <p:xfrm>
              <a:off x="3314" y="1248"/>
              <a:ext cx="299" cy="248"/>
            </p:xfrm>
            <a:graphic>
              <a:graphicData uri="http://schemas.openxmlformats.org/presentationml/2006/ole">
                <mc:AlternateContent xmlns:mc="http://schemas.openxmlformats.org/markup-compatibility/2006">
                  <mc:Choice xmlns:v="urn:schemas-microsoft-com:vml" Requires="v">
                    <p:oleObj spid="_x0000_s17681" name="Clip" r:id="rId9" imgW="1307079" imgH="1083682" progId="MS_ClipArt_Gallery.2">
                      <p:embed/>
                    </p:oleObj>
                  </mc:Choice>
                  <mc:Fallback>
                    <p:oleObj name="Clip" r:id="rId9" imgW="1307079" imgH="1083682" progId="MS_ClipArt_Gallery.2">
                      <p:embed/>
                      <p:pic>
                        <p:nvPicPr>
                          <p:cNvPr id="0" name="Object 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4" y="1248"/>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43410" name="Line 50"/>
              <p:cNvSpPr>
                <a:spLocks noChangeShapeType="1"/>
              </p:cNvSpPr>
              <p:nvPr/>
            </p:nvSpPr>
            <p:spPr bwMode="auto">
              <a:xfrm flipV="1">
                <a:off x="3606" y="1433"/>
                <a:ext cx="52" cy="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aphicFrame>
            <p:nvGraphicFramePr>
              <p:cNvPr id="17610" name="Object 51"/>
              <p:cNvGraphicFramePr>
                <a:graphicFrameLocks noChangeAspect="1"/>
              </p:cNvGraphicFramePr>
              <p:nvPr/>
            </p:nvGraphicFramePr>
            <p:xfrm>
              <a:off x="3314" y="1694"/>
              <a:ext cx="299" cy="248"/>
            </p:xfrm>
            <a:graphic>
              <a:graphicData uri="http://schemas.openxmlformats.org/presentationml/2006/ole">
                <mc:AlternateContent xmlns:mc="http://schemas.openxmlformats.org/markup-compatibility/2006">
                  <mc:Choice xmlns:v="urn:schemas-microsoft-com:vml" Requires="v">
                    <p:oleObj spid="_x0000_s17682" name="Clip" r:id="rId10" imgW="1307079" imgH="1083682" progId="MS_ClipArt_Gallery.2">
                      <p:embed/>
                    </p:oleObj>
                  </mc:Choice>
                  <mc:Fallback>
                    <p:oleObj name="Clip" r:id="rId10" imgW="1307079" imgH="1083682" progId="MS_ClipArt_Gallery.2">
                      <p:embed/>
                      <p:pic>
                        <p:nvPicPr>
                          <p:cNvPr id="0" name="Object 5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4" y="1694"/>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43412" name="Line 52"/>
              <p:cNvSpPr>
                <a:spLocks noChangeShapeType="1"/>
              </p:cNvSpPr>
              <p:nvPr/>
            </p:nvSpPr>
            <p:spPr bwMode="auto">
              <a:xfrm flipV="1">
                <a:off x="3606" y="1882"/>
                <a:ext cx="52" cy="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nvGrpSpPr>
              <p:cNvPr id="17612" name="Group 53"/>
              <p:cNvGrpSpPr>
                <a:grpSpLocks/>
              </p:cNvGrpSpPr>
              <p:nvPr/>
            </p:nvGrpSpPr>
            <p:grpSpPr bwMode="auto">
              <a:xfrm>
                <a:off x="3404" y="1504"/>
                <a:ext cx="51" cy="167"/>
                <a:chOff x="3842" y="406"/>
                <a:chExt cx="51" cy="167"/>
              </a:xfrm>
            </p:grpSpPr>
            <p:sp>
              <p:nvSpPr>
                <p:cNvPr id="143414" name="Oval 54"/>
                <p:cNvSpPr>
                  <a:spLocks noChangeArrowheads="1"/>
                </p:cNvSpPr>
                <p:nvPr/>
              </p:nvSpPr>
              <p:spPr bwMode="auto">
                <a:xfrm>
                  <a:off x="3842" y="40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415" name="Oval 55"/>
                <p:cNvSpPr>
                  <a:spLocks noChangeArrowheads="1"/>
                </p:cNvSpPr>
                <p:nvPr/>
              </p:nvSpPr>
              <p:spPr bwMode="auto">
                <a:xfrm>
                  <a:off x="3844" y="46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416" name="Oval 56"/>
                <p:cNvSpPr>
                  <a:spLocks noChangeArrowheads="1"/>
                </p:cNvSpPr>
                <p:nvPr/>
              </p:nvSpPr>
              <p:spPr bwMode="auto">
                <a:xfrm>
                  <a:off x="3846" y="52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grpSp>
          <p:sp>
            <p:nvSpPr>
              <p:cNvPr id="143417" name="Line 57"/>
              <p:cNvSpPr>
                <a:spLocks noChangeShapeType="1"/>
              </p:cNvSpPr>
              <p:nvPr/>
            </p:nvSpPr>
            <p:spPr bwMode="auto">
              <a:xfrm>
                <a:off x="3654" y="1431"/>
                <a:ext cx="0" cy="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aphicFrame>
          <p:nvGraphicFramePr>
            <p:cNvPr id="17430" name="Object 58"/>
            <p:cNvGraphicFramePr>
              <a:graphicFrameLocks noChangeAspect="1"/>
            </p:cNvGraphicFramePr>
            <p:nvPr/>
          </p:nvGraphicFramePr>
          <p:xfrm>
            <a:off x="3863" y="2996"/>
            <a:ext cx="300" cy="256"/>
          </p:xfrm>
          <a:graphic>
            <a:graphicData uri="http://schemas.openxmlformats.org/presentationml/2006/ole">
              <mc:AlternateContent xmlns:mc="http://schemas.openxmlformats.org/markup-compatibility/2006">
                <mc:Choice xmlns:v="urn:schemas-microsoft-com:vml" Requires="v">
                  <p:oleObj spid="_x0000_s17683" name="Clip" r:id="rId11" imgW="1307079" imgH="1083682" progId="MS_ClipArt_Gallery.2">
                    <p:embed/>
                  </p:oleObj>
                </mc:Choice>
                <mc:Fallback>
                  <p:oleObj name="Clip" r:id="rId11" imgW="1307079" imgH="1083682" progId="MS_ClipArt_Gallery.2">
                    <p:embed/>
                    <p:pic>
                      <p:nvPicPr>
                        <p:cNvPr id="0" name="Object 5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3" y="2996"/>
                          <a:ext cx="300"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7431" name="Object 59"/>
            <p:cNvGraphicFramePr>
              <a:graphicFrameLocks noChangeAspect="1"/>
            </p:cNvGraphicFramePr>
            <p:nvPr/>
          </p:nvGraphicFramePr>
          <p:xfrm>
            <a:off x="3423" y="2988"/>
            <a:ext cx="298" cy="254"/>
          </p:xfrm>
          <a:graphic>
            <a:graphicData uri="http://schemas.openxmlformats.org/presentationml/2006/ole">
              <mc:AlternateContent xmlns:mc="http://schemas.openxmlformats.org/markup-compatibility/2006">
                <mc:Choice xmlns:v="urn:schemas-microsoft-com:vml" Requires="v">
                  <p:oleObj spid="_x0000_s17684" name="Clip" r:id="rId12" imgW="1307079" imgH="1083682" progId="MS_ClipArt_Gallery.2">
                    <p:embed/>
                  </p:oleObj>
                </mc:Choice>
                <mc:Fallback>
                  <p:oleObj name="Clip" r:id="rId12" imgW="1307079" imgH="1083682" progId="MS_ClipArt_Gallery.2">
                    <p:embed/>
                    <p:pic>
                      <p:nvPicPr>
                        <p:cNvPr id="0" name="Object 5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3" y="2988"/>
                          <a:ext cx="298"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43420" name="Oval 60"/>
            <p:cNvSpPr>
              <a:spLocks noChangeArrowheads="1"/>
            </p:cNvSpPr>
            <p:nvPr/>
          </p:nvSpPr>
          <p:spPr bwMode="auto">
            <a:xfrm rot="-5400000">
              <a:off x="3721" y="3069"/>
              <a:ext cx="48"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421" name="Oval 61"/>
            <p:cNvSpPr>
              <a:spLocks noChangeArrowheads="1"/>
            </p:cNvSpPr>
            <p:nvPr/>
          </p:nvSpPr>
          <p:spPr bwMode="auto">
            <a:xfrm rot="-5400000">
              <a:off x="3781" y="3068"/>
              <a:ext cx="49"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422" name="Oval 62"/>
            <p:cNvSpPr>
              <a:spLocks noChangeArrowheads="1"/>
            </p:cNvSpPr>
            <p:nvPr/>
          </p:nvSpPr>
          <p:spPr bwMode="auto">
            <a:xfrm rot="-5400000">
              <a:off x="3837" y="3071"/>
              <a:ext cx="48"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423" name="Line 63"/>
            <p:cNvSpPr>
              <a:spLocks noChangeShapeType="1"/>
            </p:cNvSpPr>
            <p:nvPr/>
          </p:nvSpPr>
          <p:spPr bwMode="auto">
            <a:xfrm rot="-5400000">
              <a:off x="4023" y="2977"/>
              <a:ext cx="46" cy="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24" name="Line 64"/>
            <p:cNvSpPr>
              <a:spLocks noChangeShapeType="1"/>
            </p:cNvSpPr>
            <p:nvPr/>
          </p:nvSpPr>
          <p:spPr bwMode="auto">
            <a:xfrm rot="5400000" flipH="1">
              <a:off x="3573" y="2971"/>
              <a:ext cx="49"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25" name="Line 65"/>
            <p:cNvSpPr>
              <a:spLocks noChangeShapeType="1"/>
            </p:cNvSpPr>
            <p:nvPr/>
          </p:nvSpPr>
          <p:spPr bwMode="auto">
            <a:xfrm rot="16200000" flipV="1">
              <a:off x="3825" y="2726"/>
              <a:ext cx="0" cy="44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26" name="Line 66"/>
            <p:cNvSpPr>
              <a:spLocks noChangeShapeType="1"/>
            </p:cNvSpPr>
            <p:nvPr/>
          </p:nvSpPr>
          <p:spPr bwMode="auto">
            <a:xfrm flipV="1">
              <a:off x="3585" y="2662"/>
              <a:ext cx="67"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27" name="Line 67"/>
            <p:cNvSpPr>
              <a:spLocks noChangeShapeType="1"/>
            </p:cNvSpPr>
            <p:nvPr/>
          </p:nvSpPr>
          <p:spPr bwMode="auto">
            <a:xfrm flipH="1">
              <a:off x="4586" y="2695"/>
              <a:ext cx="200" cy="30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aphicFrame>
          <p:nvGraphicFramePr>
            <p:cNvPr id="17440" name="Object 68"/>
            <p:cNvGraphicFramePr>
              <a:graphicFrameLocks noChangeAspect="1"/>
            </p:cNvGraphicFramePr>
            <p:nvPr/>
          </p:nvGraphicFramePr>
          <p:xfrm>
            <a:off x="4713" y="2351"/>
            <a:ext cx="146" cy="185"/>
          </p:xfrm>
          <a:graphic>
            <a:graphicData uri="http://schemas.openxmlformats.org/presentationml/2006/ole">
              <mc:AlternateContent xmlns:mc="http://schemas.openxmlformats.org/markup-compatibility/2006">
                <mc:Choice xmlns:v="urn:schemas-microsoft-com:vml" Requires="v">
                  <p:oleObj spid="_x0000_s17685" name="Clip" r:id="rId13" imgW="983255" imgH="1207724" progId="MS_ClipArt_Gallery.2">
                    <p:embed/>
                  </p:oleObj>
                </mc:Choice>
                <mc:Fallback>
                  <p:oleObj name="Clip" r:id="rId13" imgW="983255" imgH="1207724" progId="MS_ClipArt_Gallery.2">
                    <p:embed/>
                    <p:pic>
                      <p:nvPicPr>
                        <p:cNvPr id="0" name="Object 6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13" y="2351"/>
                          <a:ext cx="146" cy="1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7441" name="Object 69"/>
            <p:cNvGraphicFramePr>
              <a:graphicFrameLocks noChangeAspect="1"/>
            </p:cNvGraphicFramePr>
            <p:nvPr/>
          </p:nvGraphicFramePr>
          <p:xfrm>
            <a:off x="3755" y="2413"/>
            <a:ext cx="146" cy="185"/>
          </p:xfrm>
          <a:graphic>
            <a:graphicData uri="http://schemas.openxmlformats.org/presentationml/2006/ole">
              <mc:AlternateContent xmlns:mc="http://schemas.openxmlformats.org/markup-compatibility/2006">
                <mc:Choice xmlns:v="urn:schemas-microsoft-com:vml" Requires="v">
                  <p:oleObj spid="_x0000_s17686" name="Clip" r:id="rId15" imgW="983255" imgH="1207724" progId="MS_ClipArt_Gallery.2">
                    <p:embed/>
                  </p:oleObj>
                </mc:Choice>
                <mc:Fallback>
                  <p:oleObj name="Clip" r:id="rId15" imgW="983255" imgH="1207724" progId="MS_ClipArt_Gallery.2">
                    <p:embed/>
                    <p:pic>
                      <p:nvPicPr>
                        <p:cNvPr id="0" name="Object 6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55" y="2413"/>
                          <a:ext cx="146" cy="1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43430" name="Freeform 70"/>
            <p:cNvSpPr>
              <a:spLocks/>
            </p:cNvSpPr>
            <p:nvPr/>
          </p:nvSpPr>
          <p:spPr bwMode="auto">
            <a:xfrm>
              <a:off x="3813" y="2239"/>
              <a:ext cx="970" cy="235"/>
            </a:xfrm>
            <a:custGeom>
              <a:avLst/>
              <a:gdLst>
                <a:gd name="T0" fmla="*/ 0 w 972"/>
                <a:gd name="T1" fmla="*/ 242 h 228"/>
                <a:gd name="T2" fmla="*/ 430 w 972"/>
                <a:gd name="T3" fmla="*/ 9 h 228"/>
                <a:gd name="T4" fmla="*/ 968 w 972"/>
                <a:gd name="T5" fmla="*/ 181 h 228"/>
                <a:gd name="T6" fmla="*/ 0 60000 65536"/>
                <a:gd name="T7" fmla="*/ 0 60000 65536"/>
                <a:gd name="T8" fmla="*/ 0 60000 65536"/>
              </a:gdLst>
              <a:ahLst/>
              <a:cxnLst>
                <a:cxn ang="T6">
                  <a:pos x="T0" y="T1"/>
                </a:cxn>
                <a:cxn ang="T7">
                  <a:pos x="T2" y="T3"/>
                </a:cxn>
                <a:cxn ang="T8">
                  <a:pos x="T4" y="T5"/>
                </a:cxn>
              </a:cxnLst>
              <a:rect l="0" t="0" r="r" b="b"/>
              <a:pathLst>
                <a:path w="972" h="228">
                  <a:moveTo>
                    <a:pt x="0" y="228"/>
                  </a:moveTo>
                  <a:cubicBezTo>
                    <a:pt x="135" y="123"/>
                    <a:pt x="270" y="18"/>
                    <a:pt x="432" y="9"/>
                  </a:cubicBezTo>
                  <a:cubicBezTo>
                    <a:pt x="594" y="0"/>
                    <a:pt x="783" y="85"/>
                    <a:pt x="972" y="171"/>
                  </a:cubicBezTo>
                </a:path>
              </a:pathLst>
            </a:custGeom>
            <a:noFill/>
            <a:ln w="19050" cap="flat" cmpd="sng">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nvGrpSpPr>
            <p:cNvPr id="17443" name="Group 71"/>
            <p:cNvGrpSpPr>
              <a:grpSpLocks/>
            </p:cNvGrpSpPr>
            <p:nvPr/>
          </p:nvGrpSpPr>
          <p:grpSpPr bwMode="auto">
            <a:xfrm>
              <a:off x="4004" y="3335"/>
              <a:ext cx="292" cy="329"/>
              <a:chOff x="2870" y="1518"/>
              <a:chExt cx="292" cy="320"/>
            </a:xfrm>
          </p:grpSpPr>
          <p:graphicFrame>
            <p:nvGraphicFramePr>
              <p:cNvPr id="17606" name="Object 72"/>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7687" name="Clip" r:id="rId16" imgW="826793" imgH="840481" progId="MS_ClipArt_Gallery.2">
                      <p:embed/>
                    </p:oleObj>
                  </mc:Choice>
                  <mc:Fallback>
                    <p:oleObj name="Clip" r:id="rId16" imgW="826793" imgH="840481" progId="MS_ClipArt_Gallery.2">
                      <p:embed/>
                      <p:pic>
                        <p:nvPicPr>
                          <p:cNvPr id="0" name="Object 7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7607" name="Object 73"/>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7688" name="Clip" r:id="rId18" imgW="1268227" imgH="1200237" progId="MS_ClipArt_Gallery.2">
                      <p:embed/>
                    </p:oleObj>
                  </mc:Choice>
                  <mc:Fallback>
                    <p:oleObj name="Clip" r:id="rId18" imgW="1268227" imgH="1200237" progId="MS_ClipArt_Gallery.2">
                      <p:embed/>
                      <p:pic>
                        <p:nvPicPr>
                          <p:cNvPr id="0" name="Object 7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grpSp>
          <p:nvGrpSpPr>
            <p:cNvPr id="17444" name="Group 74"/>
            <p:cNvGrpSpPr>
              <a:grpSpLocks/>
            </p:cNvGrpSpPr>
            <p:nvPr/>
          </p:nvGrpSpPr>
          <p:grpSpPr bwMode="auto">
            <a:xfrm>
              <a:off x="4562" y="3360"/>
              <a:ext cx="291" cy="329"/>
              <a:chOff x="2870" y="1518"/>
              <a:chExt cx="292" cy="320"/>
            </a:xfrm>
          </p:grpSpPr>
          <p:graphicFrame>
            <p:nvGraphicFramePr>
              <p:cNvPr id="17604" name="Object 75"/>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7689" name="Clip" r:id="rId20" imgW="826793" imgH="840481" progId="MS_ClipArt_Gallery.2">
                      <p:embed/>
                    </p:oleObj>
                  </mc:Choice>
                  <mc:Fallback>
                    <p:oleObj name="Clip" r:id="rId20" imgW="826793" imgH="840481" progId="MS_ClipArt_Gallery.2">
                      <p:embed/>
                      <p:pic>
                        <p:nvPicPr>
                          <p:cNvPr id="0" name="Object 7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7605" name="Object 76"/>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7690" name="Clip" r:id="rId21" imgW="1268227" imgH="1200237" progId="MS_ClipArt_Gallery.2">
                      <p:embed/>
                    </p:oleObj>
                  </mc:Choice>
                  <mc:Fallback>
                    <p:oleObj name="Clip" r:id="rId21" imgW="1268227" imgH="1200237" progId="MS_ClipArt_Gallery.2">
                      <p:embed/>
                      <p:pic>
                        <p:nvPicPr>
                          <p:cNvPr id="0" name="Object 7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grpSp>
          <p:nvGrpSpPr>
            <p:cNvPr id="17445" name="Group 77"/>
            <p:cNvGrpSpPr>
              <a:grpSpLocks/>
            </p:cNvGrpSpPr>
            <p:nvPr/>
          </p:nvGrpSpPr>
          <p:grpSpPr bwMode="auto">
            <a:xfrm>
              <a:off x="4265" y="3141"/>
              <a:ext cx="272" cy="290"/>
              <a:chOff x="4733" y="2082"/>
              <a:chExt cx="272" cy="282"/>
            </a:xfrm>
          </p:grpSpPr>
          <p:graphicFrame>
            <p:nvGraphicFramePr>
              <p:cNvPr id="17602" name="Object 78"/>
              <p:cNvGraphicFramePr>
                <a:graphicFrameLocks noChangeAspect="1"/>
              </p:cNvGraphicFramePr>
              <p:nvPr/>
            </p:nvGraphicFramePr>
            <p:xfrm>
              <a:off x="4733" y="2082"/>
              <a:ext cx="272" cy="282"/>
            </p:xfrm>
            <a:graphic>
              <a:graphicData uri="http://schemas.openxmlformats.org/presentationml/2006/ole">
                <mc:AlternateContent xmlns:mc="http://schemas.openxmlformats.org/markup-compatibility/2006">
                  <mc:Choice xmlns:v="urn:schemas-microsoft-com:vml" Requires="v">
                    <p:oleObj spid="_x0000_s17691" name="Clip" r:id="rId22" imgW="826793" imgH="840481" progId="MS_ClipArt_Gallery.2">
                      <p:embed/>
                    </p:oleObj>
                  </mc:Choice>
                  <mc:Fallback>
                    <p:oleObj name="Clip" r:id="rId22" imgW="826793" imgH="840481" progId="MS_ClipArt_Gallery.2">
                      <p:embed/>
                      <p:pic>
                        <p:nvPicPr>
                          <p:cNvPr id="0" name="Object 7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733" y="2082"/>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43439" name="Rectangle 79"/>
              <p:cNvSpPr>
                <a:spLocks noChangeArrowheads="1"/>
              </p:cNvSpPr>
              <p:nvPr/>
            </p:nvSpPr>
            <p:spPr bwMode="auto">
              <a:xfrm>
                <a:off x="4812" y="2181"/>
                <a:ext cx="192" cy="183"/>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grpSp>
        <p:sp>
          <p:nvSpPr>
            <p:cNvPr id="143440" name="Line 80"/>
            <p:cNvSpPr>
              <a:spLocks noChangeShapeType="1"/>
            </p:cNvSpPr>
            <p:nvPr/>
          </p:nvSpPr>
          <p:spPr bwMode="auto">
            <a:xfrm>
              <a:off x="4484" y="3066"/>
              <a:ext cx="0" cy="17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nvGrpSpPr>
            <p:cNvPr id="17447" name="Group 81"/>
            <p:cNvGrpSpPr>
              <a:grpSpLocks/>
            </p:cNvGrpSpPr>
            <p:nvPr/>
          </p:nvGrpSpPr>
          <p:grpSpPr bwMode="auto">
            <a:xfrm>
              <a:off x="5001" y="2622"/>
              <a:ext cx="149" cy="316"/>
              <a:chOff x="4180" y="783"/>
              <a:chExt cx="150" cy="307"/>
            </a:xfrm>
          </p:grpSpPr>
          <p:sp>
            <p:nvSpPr>
              <p:cNvPr id="143442" name="AutoShape 82"/>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443" name="Rectangle 83"/>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444" name="Rectangle 84"/>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445" name="AutoShape 85"/>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446" name="Line 86"/>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47" name="Line 87"/>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48" name="Rectangle 88"/>
              <p:cNvSpPr>
                <a:spLocks noChangeArrowheads="1"/>
              </p:cNvSpPr>
              <p:nvPr/>
            </p:nvSpPr>
            <p:spPr bwMode="auto">
              <a:xfrm>
                <a:off x="4193" y="883"/>
                <a:ext cx="62"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449" name="Rectangle 89"/>
              <p:cNvSpPr>
                <a:spLocks noChangeArrowheads="1"/>
              </p:cNvSpPr>
              <p:nvPr/>
            </p:nvSpPr>
            <p:spPr bwMode="auto">
              <a:xfrm>
                <a:off x="4202" y="924"/>
                <a:ext cx="48" cy="5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grpSp>
        <p:grpSp>
          <p:nvGrpSpPr>
            <p:cNvPr id="17448" name="Group 90"/>
            <p:cNvGrpSpPr>
              <a:grpSpLocks/>
            </p:cNvGrpSpPr>
            <p:nvPr/>
          </p:nvGrpSpPr>
          <p:grpSpPr bwMode="auto">
            <a:xfrm>
              <a:off x="4992" y="2965"/>
              <a:ext cx="149" cy="315"/>
              <a:chOff x="4180" y="783"/>
              <a:chExt cx="150" cy="307"/>
            </a:xfrm>
          </p:grpSpPr>
          <p:sp>
            <p:nvSpPr>
              <p:cNvPr id="143451" name="AutoShape 91"/>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452" name="Rectangle 92"/>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453" name="Rectangle 93"/>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454" name="AutoShape 94"/>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455" name="Line 95"/>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56" name="Line 96"/>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57" name="Rectangle 97"/>
              <p:cNvSpPr>
                <a:spLocks noChangeArrowheads="1"/>
              </p:cNvSpPr>
              <p:nvPr/>
            </p:nvSpPr>
            <p:spPr bwMode="auto">
              <a:xfrm>
                <a:off x="4193" y="883"/>
                <a:ext cx="62" cy="134"/>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458" name="Rectangle 98"/>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grpSp>
        <p:sp>
          <p:nvSpPr>
            <p:cNvPr id="143459" name="Line 99"/>
            <p:cNvSpPr>
              <a:spLocks noChangeShapeType="1"/>
            </p:cNvSpPr>
            <p:nvPr/>
          </p:nvSpPr>
          <p:spPr bwMode="auto">
            <a:xfrm rot="5400000" flipH="1">
              <a:off x="4707" y="2911"/>
              <a:ext cx="47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60" name="Line 100"/>
            <p:cNvSpPr>
              <a:spLocks noChangeShapeType="1"/>
            </p:cNvSpPr>
            <p:nvPr/>
          </p:nvSpPr>
          <p:spPr bwMode="auto">
            <a:xfrm rot="-5400000">
              <a:off x="4977" y="3107"/>
              <a:ext cx="0" cy="7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61" name="Line 101"/>
            <p:cNvSpPr>
              <a:spLocks noChangeShapeType="1"/>
            </p:cNvSpPr>
            <p:nvPr/>
          </p:nvSpPr>
          <p:spPr bwMode="auto">
            <a:xfrm rot="-5400000">
              <a:off x="4970" y="2745"/>
              <a:ext cx="0" cy="6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62" name="Line 102"/>
            <p:cNvSpPr>
              <a:spLocks noChangeShapeType="1"/>
            </p:cNvSpPr>
            <p:nvPr/>
          </p:nvSpPr>
          <p:spPr bwMode="auto">
            <a:xfrm flipV="1">
              <a:off x="4024" y="1280"/>
              <a:ext cx="328" cy="1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63" name="Line 103"/>
            <p:cNvSpPr>
              <a:spLocks noChangeShapeType="1"/>
            </p:cNvSpPr>
            <p:nvPr/>
          </p:nvSpPr>
          <p:spPr bwMode="auto">
            <a:xfrm>
              <a:off x="4694" y="1299"/>
              <a:ext cx="348" cy="1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64" name="Line 104"/>
            <p:cNvSpPr>
              <a:spLocks noChangeShapeType="1"/>
            </p:cNvSpPr>
            <p:nvPr/>
          </p:nvSpPr>
          <p:spPr bwMode="auto">
            <a:xfrm flipH="1">
              <a:off x="5066" y="1558"/>
              <a:ext cx="172" cy="5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65" name="Line 105"/>
            <p:cNvSpPr>
              <a:spLocks noChangeShapeType="1"/>
            </p:cNvSpPr>
            <p:nvPr/>
          </p:nvSpPr>
          <p:spPr bwMode="auto">
            <a:xfrm>
              <a:off x="4514" y="1385"/>
              <a:ext cx="0" cy="33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66" name="Line 106"/>
            <p:cNvSpPr>
              <a:spLocks noChangeShapeType="1"/>
            </p:cNvSpPr>
            <p:nvPr/>
          </p:nvSpPr>
          <p:spPr bwMode="auto">
            <a:xfrm>
              <a:off x="4532" y="1884"/>
              <a:ext cx="383" cy="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67" name="Line 107"/>
            <p:cNvSpPr>
              <a:spLocks noChangeShapeType="1"/>
            </p:cNvSpPr>
            <p:nvPr/>
          </p:nvSpPr>
          <p:spPr bwMode="auto">
            <a:xfrm flipH="1">
              <a:off x="4862" y="2243"/>
              <a:ext cx="191" cy="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68" name="Line 108"/>
            <p:cNvSpPr>
              <a:spLocks noChangeShapeType="1"/>
            </p:cNvSpPr>
            <p:nvPr/>
          </p:nvSpPr>
          <p:spPr bwMode="auto">
            <a:xfrm flipH="1">
              <a:off x="4699" y="1533"/>
              <a:ext cx="402" cy="2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69" name="Line 109"/>
            <p:cNvSpPr>
              <a:spLocks noChangeShapeType="1"/>
            </p:cNvSpPr>
            <p:nvPr/>
          </p:nvSpPr>
          <p:spPr bwMode="auto">
            <a:xfrm flipH="1">
              <a:off x="4706" y="1102"/>
              <a:ext cx="251" cy="19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70" name="Line 110"/>
            <p:cNvSpPr>
              <a:spLocks noChangeShapeType="1"/>
            </p:cNvSpPr>
            <p:nvPr/>
          </p:nvSpPr>
          <p:spPr bwMode="auto">
            <a:xfrm flipH="1">
              <a:off x="5220" y="1237"/>
              <a:ext cx="145" cy="1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nvGrpSpPr>
            <p:cNvPr id="17461" name="Group 111"/>
            <p:cNvGrpSpPr>
              <a:grpSpLocks/>
            </p:cNvGrpSpPr>
            <p:nvPr/>
          </p:nvGrpSpPr>
          <p:grpSpPr bwMode="auto">
            <a:xfrm>
              <a:off x="3652" y="1385"/>
              <a:ext cx="359" cy="180"/>
              <a:chOff x="3600" y="219"/>
              <a:chExt cx="360" cy="175"/>
            </a:xfrm>
          </p:grpSpPr>
          <p:sp>
            <p:nvSpPr>
              <p:cNvPr id="143472" name="Oval 112"/>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473" name="Line 113"/>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74" name="Line 114"/>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75" name="Rectangle 115"/>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a:defRPr/>
                </a:pPr>
                <a:endParaRPr lang="en-US" altLang="en-US" smtClean="0"/>
              </a:p>
            </p:txBody>
          </p:sp>
          <p:sp>
            <p:nvSpPr>
              <p:cNvPr id="143476" name="Oval 116"/>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grpSp>
            <p:nvGrpSpPr>
              <p:cNvPr id="17578" name="Group 117"/>
              <p:cNvGrpSpPr>
                <a:grpSpLocks/>
              </p:cNvGrpSpPr>
              <p:nvPr/>
            </p:nvGrpSpPr>
            <p:grpSpPr bwMode="auto">
              <a:xfrm>
                <a:off x="3686" y="244"/>
                <a:ext cx="177" cy="66"/>
                <a:chOff x="2848" y="848"/>
                <a:chExt cx="140" cy="98"/>
              </a:xfrm>
            </p:grpSpPr>
            <p:sp>
              <p:nvSpPr>
                <p:cNvPr id="143478" name="Line 118"/>
                <p:cNvSpPr>
                  <a:spLocks noChangeShapeType="1"/>
                </p:cNvSpPr>
                <p:nvPr/>
              </p:nvSpPr>
              <p:spPr bwMode="auto">
                <a:xfrm flipV="1">
                  <a:off x="2848" y="848"/>
                  <a:ext cx="50"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79" name="Line 119"/>
                <p:cNvSpPr>
                  <a:spLocks noChangeShapeType="1"/>
                </p:cNvSpPr>
                <p:nvPr/>
              </p:nvSpPr>
              <p:spPr bwMode="auto">
                <a:xfrm>
                  <a:off x="2944" y="948"/>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80" name="Line 120"/>
                <p:cNvSpPr>
                  <a:spLocks noChangeShapeType="1"/>
                </p:cNvSpPr>
                <p:nvPr/>
              </p:nvSpPr>
              <p:spPr bwMode="auto">
                <a:xfrm>
                  <a:off x="2894" y="850"/>
                  <a:ext cx="52" cy="9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17579" name="Group 121"/>
              <p:cNvGrpSpPr>
                <a:grpSpLocks/>
              </p:cNvGrpSpPr>
              <p:nvPr/>
            </p:nvGrpSpPr>
            <p:grpSpPr bwMode="auto">
              <a:xfrm flipV="1">
                <a:off x="3686" y="243"/>
                <a:ext cx="177" cy="66"/>
                <a:chOff x="2848" y="848"/>
                <a:chExt cx="140" cy="98"/>
              </a:xfrm>
            </p:grpSpPr>
            <p:sp>
              <p:nvSpPr>
                <p:cNvPr id="143482" name="Line 122"/>
                <p:cNvSpPr>
                  <a:spLocks noChangeShapeType="1"/>
                </p:cNvSpPr>
                <p:nvPr/>
              </p:nvSpPr>
              <p:spPr bwMode="auto">
                <a:xfrm flipV="1">
                  <a:off x="2848" y="846"/>
                  <a:ext cx="5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83" name="Line 123"/>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84" name="Line 124"/>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grpSp>
          <p:nvGrpSpPr>
            <p:cNvPr id="17462" name="Group 125"/>
            <p:cNvGrpSpPr>
              <a:grpSpLocks/>
            </p:cNvGrpSpPr>
            <p:nvPr/>
          </p:nvGrpSpPr>
          <p:grpSpPr bwMode="auto">
            <a:xfrm>
              <a:off x="4334" y="1209"/>
              <a:ext cx="360" cy="180"/>
              <a:chOff x="3600" y="219"/>
              <a:chExt cx="360" cy="175"/>
            </a:xfrm>
          </p:grpSpPr>
          <p:sp>
            <p:nvSpPr>
              <p:cNvPr id="143486" name="Oval 12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487" name="Line 127"/>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88" name="Line 128"/>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89" name="Rectangle 129"/>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a:defRPr/>
                </a:pPr>
                <a:endParaRPr lang="en-US" altLang="en-US" smtClean="0"/>
              </a:p>
            </p:txBody>
          </p:sp>
          <p:sp>
            <p:nvSpPr>
              <p:cNvPr id="143490" name="Oval 13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grpSp>
            <p:nvGrpSpPr>
              <p:cNvPr id="17565" name="Group 131"/>
              <p:cNvGrpSpPr>
                <a:grpSpLocks/>
              </p:cNvGrpSpPr>
              <p:nvPr/>
            </p:nvGrpSpPr>
            <p:grpSpPr bwMode="auto">
              <a:xfrm>
                <a:off x="3686" y="244"/>
                <a:ext cx="177" cy="66"/>
                <a:chOff x="2848" y="848"/>
                <a:chExt cx="140" cy="98"/>
              </a:xfrm>
            </p:grpSpPr>
            <p:sp>
              <p:nvSpPr>
                <p:cNvPr id="143492" name="Line 132"/>
                <p:cNvSpPr>
                  <a:spLocks noChangeShapeType="1"/>
                </p:cNvSpPr>
                <p:nvPr/>
              </p:nvSpPr>
              <p:spPr bwMode="auto">
                <a:xfrm flipV="1">
                  <a:off x="2848" y="848"/>
                  <a:ext cx="50"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93" name="Line 133"/>
                <p:cNvSpPr>
                  <a:spLocks noChangeShapeType="1"/>
                </p:cNvSpPr>
                <p:nvPr/>
              </p:nvSpPr>
              <p:spPr bwMode="auto">
                <a:xfrm>
                  <a:off x="2944" y="948"/>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94" name="Line 134"/>
                <p:cNvSpPr>
                  <a:spLocks noChangeShapeType="1"/>
                </p:cNvSpPr>
                <p:nvPr/>
              </p:nvSpPr>
              <p:spPr bwMode="auto">
                <a:xfrm>
                  <a:off x="2894" y="850"/>
                  <a:ext cx="52" cy="9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17566" name="Group 135"/>
              <p:cNvGrpSpPr>
                <a:grpSpLocks/>
              </p:cNvGrpSpPr>
              <p:nvPr/>
            </p:nvGrpSpPr>
            <p:grpSpPr bwMode="auto">
              <a:xfrm flipV="1">
                <a:off x="3686" y="243"/>
                <a:ext cx="177" cy="66"/>
                <a:chOff x="2848" y="848"/>
                <a:chExt cx="140" cy="98"/>
              </a:xfrm>
            </p:grpSpPr>
            <p:sp>
              <p:nvSpPr>
                <p:cNvPr id="143496" name="Line 136"/>
                <p:cNvSpPr>
                  <a:spLocks noChangeShapeType="1"/>
                </p:cNvSpPr>
                <p:nvPr/>
              </p:nvSpPr>
              <p:spPr bwMode="auto">
                <a:xfrm flipV="1">
                  <a:off x="2848" y="846"/>
                  <a:ext cx="5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97" name="Line 137"/>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98" name="Line 138"/>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grpSp>
          <p:nvGrpSpPr>
            <p:cNvPr id="17463" name="Group 139"/>
            <p:cNvGrpSpPr>
              <a:grpSpLocks/>
            </p:cNvGrpSpPr>
            <p:nvPr/>
          </p:nvGrpSpPr>
          <p:grpSpPr bwMode="auto">
            <a:xfrm>
              <a:off x="4347" y="1716"/>
              <a:ext cx="359" cy="180"/>
              <a:chOff x="3600" y="219"/>
              <a:chExt cx="360" cy="175"/>
            </a:xfrm>
          </p:grpSpPr>
          <p:sp>
            <p:nvSpPr>
              <p:cNvPr id="143500" name="Oval 140"/>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501" name="Line 141"/>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02" name="Line 142"/>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03" name="Rectangle 143"/>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a:defRPr/>
                </a:pPr>
                <a:endParaRPr lang="en-US" altLang="en-US" smtClean="0"/>
              </a:p>
            </p:txBody>
          </p:sp>
          <p:sp>
            <p:nvSpPr>
              <p:cNvPr id="143504" name="Oval 144"/>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grpSp>
            <p:nvGrpSpPr>
              <p:cNvPr id="17552" name="Group 145"/>
              <p:cNvGrpSpPr>
                <a:grpSpLocks/>
              </p:cNvGrpSpPr>
              <p:nvPr/>
            </p:nvGrpSpPr>
            <p:grpSpPr bwMode="auto">
              <a:xfrm>
                <a:off x="3686" y="244"/>
                <a:ext cx="177" cy="66"/>
                <a:chOff x="2848" y="848"/>
                <a:chExt cx="140" cy="98"/>
              </a:xfrm>
            </p:grpSpPr>
            <p:sp>
              <p:nvSpPr>
                <p:cNvPr id="143506" name="Line 146"/>
                <p:cNvSpPr>
                  <a:spLocks noChangeShapeType="1"/>
                </p:cNvSpPr>
                <p:nvPr/>
              </p:nvSpPr>
              <p:spPr bwMode="auto">
                <a:xfrm flipV="1">
                  <a:off x="2848" y="848"/>
                  <a:ext cx="50"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07" name="Line 147"/>
                <p:cNvSpPr>
                  <a:spLocks noChangeShapeType="1"/>
                </p:cNvSpPr>
                <p:nvPr/>
              </p:nvSpPr>
              <p:spPr bwMode="auto">
                <a:xfrm>
                  <a:off x="2944" y="948"/>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08" name="Line 148"/>
                <p:cNvSpPr>
                  <a:spLocks noChangeShapeType="1"/>
                </p:cNvSpPr>
                <p:nvPr/>
              </p:nvSpPr>
              <p:spPr bwMode="auto">
                <a:xfrm>
                  <a:off x="2894" y="850"/>
                  <a:ext cx="52" cy="9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17553" name="Group 149"/>
              <p:cNvGrpSpPr>
                <a:grpSpLocks/>
              </p:cNvGrpSpPr>
              <p:nvPr/>
            </p:nvGrpSpPr>
            <p:grpSpPr bwMode="auto">
              <a:xfrm flipV="1">
                <a:off x="3686" y="243"/>
                <a:ext cx="177" cy="66"/>
                <a:chOff x="2848" y="848"/>
                <a:chExt cx="140" cy="98"/>
              </a:xfrm>
            </p:grpSpPr>
            <p:sp>
              <p:nvSpPr>
                <p:cNvPr id="143510" name="Line 150"/>
                <p:cNvSpPr>
                  <a:spLocks noChangeShapeType="1"/>
                </p:cNvSpPr>
                <p:nvPr/>
              </p:nvSpPr>
              <p:spPr bwMode="auto">
                <a:xfrm flipV="1">
                  <a:off x="2848" y="846"/>
                  <a:ext cx="5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11" name="Line 151"/>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12" name="Line 152"/>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grpSp>
          <p:nvGrpSpPr>
            <p:cNvPr id="17464" name="Group 153"/>
            <p:cNvGrpSpPr>
              <a:grpSpLocks/>
            </p:cNvGrpSpPr>
            <p:nvPr/>
          </p:nvGrpSpPr>
          <p:grpSpPr bwMode="auto">
            <a:xfrm>
              <a:off x="5042" y="1370"/>
              <a:ext cx="358" cy="179"/>
              <a:chOff x="3600" y="219"/>
              <a:chExt cx="360" cy="175"/>
            </a:xfrm>
          </p:grpSpPr>
          <p:sp>
            <p:nvSpPr>
              <p:cNvPr id="143514" name="Oval 154"/>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515" name="Line 155"/>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16" name="Line 156"/>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17" name="Rectangle 157"/>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a:defRPr/>
                </a:pPr>
                <a:endParaRPr lang="en-US" altLang="en-US" smtClean="0"/>
              </a:p>
            </p:txBody>
          </p:sp>
          <p:sp>
            <p:nvSpPr>
              <p:cNvPr id="143518" name="Oval 158"/>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grpSp>
            <p:nvGrpSpPr>
              <p:cNvPr id="17539" name="Group 159"/>
              <p:cNvGrpSpPr>
                <a:grpSpLocks/>
              </p:cNvGrpSpPr>
              <p:nvPr/>
            </p:nvGrpSpPr>
            <p:grpSpPr bwMode="auto">
              <a:xfrm>
                <a:off x="3686" y="244"/>
                <a:ext cx="177" cy="66"/>
                <a:chOff x="2848" y="848"/>
                <a:chExt cx="140" cy="98"/>
              </a:xfrm>
            </p:grpSpPr>
            <p:sp>
              <p:nvSpPr>
                <p:cNvPr id="143520" name="Line 160"/>
                <p:cNvSpPr>
                  <a:spLocks noChangeShapeType="1"/>
                </p:cNvSpPr>
                <p:nvPr/>
              </p:nvSpPr>
              <p:spPr bwMode="auto">
                <a:xfrm flipV="1">
                  <a:off x="2848" y="850"/>
                  <a:ext cx="5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21" name="Line 161"/>
                <p:cNvSpPr>
                  <a:spLocks noChangeShapeType="1"/>
                </p:cNvSpPr>
                <p:nvPr/>
              </p:nvSpPr>
              <p:spPr bwMode="auto">
                <a:xfrm>
                  <a:off x="2945"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22" name="Line 162"/>
                <p:cNvSpPr>
                  <a:spLocks noChangeShapeType="1"/>
                </p:cNvSpPr>
                <p:nvPr/>
              </p:nvSpPr>
              <p:spPr bwMode="auto">
                <a:xfrm>
                  <a:off x="2895"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17540" name="Group 163"/>
              <p:cNvGrpSpPr>
                <a:grpSpLocks/>
              </p:cNvGrpSpPr>
              <p:nvPr/>
            </p:nvGrpSpPr>
            <p:grpSpPr bwMode="auto">
              <a:xfrm flipV="1">
                <a:off x="3686" y="243"/>
                <a:ext cx="177" cy="66"/>
                <a:chOff x="2848" y="848"/>
                <a:chExt cx="140" cy="98"/>
              </a:xfrm>
            </p:grpSpPr>
            <p:sp>
              <p:nvSpPr>
                <p:cNvPr id="143524" name="Line 164"/>
                <p:cNvSpPr>
                  <a:spLocks noChangeShapeType="1"/>
                </p:cNvSpPr>
                <p:nvPr/>
              </p:nvSpPr>
              <p:spPr bwMode="auto">
                <a:xfrm flipV="1">
                  <a:off x="2848" y="848"/>
                  <a:ext cx="50"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25" name="Line 165"/>
                <p:cNvSpPr>
                  <a:spLocks noChangeShapeType="1"/>
                </p:cNvSpPr>
                <p:nvPr/>
              </p:nvSpPr>
              <p:spPr bwMode="auto">
                <a:xfrm>
                  <a:off x="2945" y="944"/>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26" name="Line 166"/>
                <p:cNvSpPr>
                  <a:spLocks noChangeShapeType="1"/>
                </p:cNvSpPr>
                <p:nvPr/>
              </p:nvSpPr>
              <p:spPr bwMode="auto">
                <a:xfrm>
                  <a:off x="2895"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grpSp>
          <p:nvGrpSpPr>
            <p:cNvPr id="17465" name="Group 167"/>
            <p:cNvGrpSpPr>
              <a:grpSpLocks/>
            </p:cNvGrpSpPr>
            <p:nvPr/>
          </p:nvGrpSpPr>
          <p:grpSpPr bwMode="auto">
            <a:xfrm>
              <a:off x="4903" y="2061"/>
              <a:ext cx="359" cy="179"/>
              <a:chOff x="3600" y="219"/>
              <a:chExt cx="360" cy="175"/>
            </a:xfrm>
          </p:grpSpPr>
          <p:sp>
            <p:nvSpPr>
              <p:cNvPr id="143528" name="Oval 16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529" name="Line 169"/>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30" name="Line 170"/>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31" name="Rectangle 171"/>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a:defRPr/>
                </a:pPr>
                <a:endParaRPr lang="en-US" altLang="en-US" smtClean="0"/>
              </a:p>
            </p:txBody>
          </p:sp>
          <p:sp>
            <p:nvSpPr>
              <p:cNvPr id="143532" name="Oval 17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grpSp>
            <p:nvGrpSpPr>
              <p:cNvPr id="17526" name="Group 173"/>
              <p:cNvGrpSpPr>
                <a:grpSpLocks/>
              </p:cNvGrpSpPr>
              <p:nvPr/>
            </p:nvGrpSpPr>
            <p:grpSpPr bwMode="auto">
              <a:xfrm>
                <a:off x="3686" y="244"/>
                <a:ext cx="177" cy="66"/>
                <a:chOff x="2848" y="848"/>
                <a:chExt cx="140" cy="98"/>
              </a:xfrm>
            </p:grpSpPr>
            <p:sp>
              <p:nvSpPr>
                <p:cNvPr id="143534" name="Line 174"/>
                <p:cNvSpPr>
                  <a:spLocks noChangeShapeType="1"/>
                </p:cNvSpPr>
                <p:nvPr/>
              </p:nvSpPr>
              <p:spPr bwMode="auto">
                <a:xfrm flipV="1">
                  <a:off x="2848" y="850"/>
                  <a:ext cx="5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35" name="Line 175"/>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36" name="Line 176"/>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17527" name="Group 177"/>
              <p:cNvGrpSpPr>
                <a:grpSpLocks/>
              </p:cNvGrpSpPr>
              <p:nvPr/>
            </p:nvGrpSpPr>
            <p:grpSpPr bwMode="auto">
              <a:xfrm flipV="1">
                <a:off x="3686" y="243"/>
                <a:ext cx="177" cy="66"/>
                <a:chOff x="2848" y="848"/>
                <a:chExt cx="140" cy="98"/>
              </a:xfrm>
            </p:grpSpPr>
            <p:sp>
              <p:nvSpPr>
                <p:cNvPr id="143538" name="Line 178"/>
                <p:cNvSpPr>
                  <a:spLocks noChangeShapeType="1"/>
                </p:cNvSpPr>
                <p:nvPr/>
              </p:nvSpPr>
              <p:spPr bwMode="auto">
                <a:xfrm flipV="1">
                  <a:off x="2848" y="848"/>
                  <a:ext cx="50"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39" name="Line 179"/>
                <p:cNvSpPr>
                  <a:spLocks noChangeShapeType="1"/>
                </p:cNvSpPr>
                <p:nvPr/>
              </p:nvSpPr>
              <p:spPr bwMode="auto">
                <a:xfrm>
                  <a:off x="2944" y="944"/>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40" name="Line 180"/>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grpSp>
          <p:nvGrpSpPr>
            <p:cNvPr id="17466" name="Group 181"/>
            <p:cNvGrpSpPr>
              <a:grpSpLocks/>
            </p:cNvGrpSpPr>
            <p:nvPr/>
          </p:nvGrpSpPr>
          <p:grpSpPr bwMode="auto">
            <a:xfrm>
              <a:off x="4664" y="2511"/>
              <a:ext cx="359" cy="181"/>
              <a:chOff x="3600" y="219"/>
              <a:chExt cx="360" cy="175"/>
            </a:xfrm>
          </p:grpSpPr>
          <p:sp>
            <p:nvSpPr>
              <p:cNvPr id="143542" name="Oval 182"/>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543" name="Line 183"/>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44" name="Line 184"/>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45" name="Rectangle 185"/>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a:defRPr/>
                </a:pPr>
                <a:endParaRPr lang="en-US" altLang="en-US" smtClean="0"/>
              </a:p>
            </p:txBody>
          </p:sp>
          <p:sp>
            <p:nvSpPr>
              <p:cNvPr id="143546" name="Oval 186"/>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grpSp>
            <p:nvGrpSpPr>
              <p:cNvPr id="17513" name="Group 187"/>
              <p:cNvGrpSpPr>
                <a:grpSpLocks/>
              </p:cNvGrpSpPr>
              <p:nvPr/>
            </p:nvGrpSpPr>
            <p:grpSpPr bwMode="auto">
              <a:xfrm>
                <a:off x="3686" y="244"/>
                <a:ext cx="177" cy="66"/>
                <a:chOff x="2848" y="848"/>
                <a:chExt cx="140" cy="98"/>
              </a:xfrm>
            </p:grpSpPr>
            <p:sp>
              <p:nvSpPr>
                <p:cNvPr id="143548" name="Line 188"/>
                <p:cNvSpPr>
                  <a:spLocks noChangeShapeType="1"/>
                </p:cNvSpPr>
                <p:nvPr/>
              </p:nvSpPr>
              <p:spPr bwMode="auto">
                <a:xfrm flipV="1">
                  <a:off x="2848" y="848"/>
                  <a:ext cx="50"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49" name="Line 189"/>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50" name="Line 190"/>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17514" name="Group 191"/>
              <p:cNvGrpSpPr>
                <a:grpSpLocks/>
              </p:cNvGrpSpPr>
              <p:nvPr/>
            </p:nvGrpSpPr>
            <p:grpSpPr bwMode="auto">
              <a:xfrm flipV="1">
                <a:off x="3686" y="243"/>
                <a:ext cx="177" cy="66"/>
                <a:chOff x="2848" y="848"/>
                <a:chExt cx="140" cy="98"/>
              </a:xfrm>
            </p:grpSpPr>
            <p:sp>
              <p:nvSpPr>
                <p:cNvPr id="143552" name="Line 192"/>
                <p:cNvSpPr>
                  <a:spLocks noChangeShapeType="1"/>
                </p:cNvSpPr>
                <p:nvPr/>
              </p:nvSpPr>
              <p:spPr bwMode="auto">
                <a:xfrm flipV="1">
                  <a:off x="2848" y="848"/>
                  <a:ext cx="50"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53" name="Line 193"/>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54" name="Line 194"/>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grpSp>
          <p:nvGrpSpPr>
            <p:cNvPr id="17467" name="Group 195"/>
            <p:cNvGrpSpPr>
              <a:grpSpLocks/>
            </p:cNvGrpSpPr>
            <p:nvPr/>
          </p:nvGrpSpPr>
          <p:grpSpPr bwMode="auto">
            <a:xfrm>
              <a:off x="4227" y="2888"/>
              <a:ext cx="359" cy="179"/>
              <a:chOff x="3600" y="219"/>
              <a:chExt cx="360" cy="175"/>
            </a:xfrm>
          </p:grpSpPr>
          <p:sp>
            <p:nvSpPr>
              <p:cNvPr id="143556" name="Oval 19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557" name="Line 197"/>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58" name="Line 198"/>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59" name="Rectangle 199"/>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a:defRPr/>
                </a:pPr>
                <a:endParaRPr lang="en-US" altLang="en-US" smtClean="0"/>
              </a:p>
            </p:txBody>
          </p:sp>
          <p:sp>
            <p:nvSpPr>
              <p:cNvPr id="143560" name="Oval 20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grpSp>
            <p:nvGrpSpPr>
              <p:cNvPr id="17500" name="Group 201"/>
              <p:cNvGrpSpPr>
                <a:grpSpLocks/>
              </p:cNvGrpSpPr>
              <p:nvPr/>
            </p:nvGrpSpPr>
            <p:grpSpPr bwMode="auto">
              <a:xfrm>
                <a:off x="3686" y="244"/>
                <a:ext cx="177" cy="66"/>
                <a:chOff x="2848" y="848"/>
                <a:chExt cx="140" cy="98"/>
              </a:xfrm>
            </p:grpSpPr>
            <p:sp>
              <p:nvSpPr>
                <p:cNvPr id="143562" name="Line 202"/>
                <p:cNvSpPr>
                  <a:spLocks noChangeShapeType="1"/>
                </p:cNvSpPr>
                <p:nvPr/>
              </p:nvSpPr>
              <p:spPr bwMode="auto">
                <a:xfrm flipV="1">
                  <a:off x="2848" y="850"/>
                  <a:ext cx="5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63" name="Line 203"/>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64" name="Line 204"/>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17501" name="Group 205"/>
              <p:cNvGrpSpPr>
                <a:grpSpLocks/>
              </p:cNvGrpSpPr>
              <p:nvPr/>
            </p:nvGrpSpPr>
            <p:grpSpPr bwMode="auto">
              <a:xfrm flipV="1">
                <a:off x="3686" y="243"/>
                <a:ext cx="177" cy="66"/>
                <a:chOff x="2848" y="848"/>
                <a:chExt cx="140" cy="98"/>
              </a:xfrm>
            </p:grpSpPr>
            <p:sp>
              <p:nvSpPr>
                <p:cNvPr id="143566" name="Line 206"/>
                <p:cNvSpPr>
                  <a:spLocks noChangeShapeType="1"/>
                </p:cNvSpPr>
                <p:nvPr/>
              </p:nvSpPr>
              <p:spPr bwMode="auto">
                <a:xfrm flipV="1">
                  <a:off x="2848" y="848"/>
                  <a:ext cx="50"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67" name="Line 207"/>
                <p:cNvSpPr>
                  <a:spLocks noChangeShapeType="1"/>
                </p:cNvSpPr>
                <p:nvPr/>
              </p:nvSpPr>
              <p:spPr bwMode="auto">
                <a:xfrm>
                  <a:off x="2944" y="944"/>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68" name="Line 208"/>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grpSp>
          <p:nvGrpSpPr>
            <p:cNvPr id="17468" name="Group 209"/>
            <p:cNvGrpSpPr>
              <a:grpSpLocks/>
            </p:cNvGrpSpPr>
            <p:nvPr/>
          </p:nvGrpSpPr>
          <p:grpSpPr bwMode="auto">
            <a:xfrm>
              <a:off x="3652" y="2598"/>
              <a:ext cx="359" cy="179"/>
              <a:chOff x="3600" y="219"/>
              <a:chExt cx="360" cy="175"/>
            </a:xfrm>
          </p:grpSpPr>
          <p:sp>
            <p:nvSpPr>
              <p:cNvPr id="143570" name="Oval 210"/>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571" name="Line 211"/>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72" name="Line 212"/>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73" name="Rectangle 213"/>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a:defRPr/>
                </a:pPr>
                <a:endParaRPr lang="en-US" altLang="en-US" smtClean="0"/>
              </a:p>
            </p:txBody>
          </p:sp>
          <p:sp>
            <p:nvSpPr>
              <p:cNvPr id="143574" name="Oval 214"/>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grpSp>
            <p:nvGrpSpPr>
              <p:cNvPr id="17487" name="Group 215"/>
              <p:cNvGrpSpPr>
                <a:grpSpLocks/>
              </p:cNvGrpSpPr>
              <p:nvPr/>
            </p:nvGrpSpPr>
            <p:grpSpPr bwMode="auto">
              <a:xfrm>
                <a:off x="3686" y="244"/>
                <a:ext cx="177" cy="66"/>
                <a:chOff x="2848" y="848"/>
                <a:chExt cx="140" cy="98"/>
              </a:xfrm>
            </p:grpSpPr>
            <p:sp>
              <p:nvSpPr>
                <p:cNvPr id="143576" name="Line 216"/>
                <p:cNvSpPr>
                  <a:spLocks noChangeShapeType="1"/>
                </p:cNvSpPr>
                <p:nvPr/>
              </p:nvSpPr>
              <p:spPr bwMode="auto">
                <a:xfrm flipV="1">
                  <a:off x="2848" y="850"/>
                  <a:ext cx="5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77" name="Line 217"/>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78" name="Line 218"/>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17488" name="Group 219"/>
              <p:cNvGrpSpPr>
                <a:grpSpLocks/>
              </p:cNvGrpSpPr>
              <p:nvPr/>
            </p:nvGrpSpPr>
            <p:grpSpPr bwMode="auto">
              <a:xfrm flipV="1">
                <a:off x="3686" y="243"/>
                <a:ext cx="177" cy="66"/>
                <a:chOff x="2848" y="848"/>
                <a:chExt cx="140" cy="98"/>
              </a:xfrm>
            </p:grpSpPr>
            <p:sp>
              <p:nvSpPr>
                <p:cNvPr id="143580" name="Line 220"/>
                <p:cNvSpPr>
                  <a:spLocks noChangeShapeType="1"/>
                </p:cNvSpPr>
                <p:nvPr/>
              </p:nvSpPr>
              <p:spPr bwMode="auto">
                <a:xfrm flipV="1">
                  <a:off x="2848" y="848"/>
                  <a:ext cx="50"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81" name="Line 221"/>
                <p:cNvSpPr>
                  <a:spLocks noChangeShapeType="1"/>
                </p:cNvSpPr>
                <p:nvPr/>
              </p:nvSpPr>
              <p:spPr bwMode="auto">
                <a:xfrm>
                  <a:off x="2944" y="944"/>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82" name="Line 222"/>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sp>
          <p:nvSpPr>
            <p:cNvPr id="143583" name="Line 223"/>
            <p:cNvSpPr>
              <a:spLocks noChangeShapeType="1"/>
            </p:cNvSpPr>
            <p:nvPr/>
          </p:nvSpPr>
          <p:spPr bwMode="auto">
            <a:xfrm>
              <a:off x="3830" y="2782"/>
              <a:ext cx="1" cy="15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84" name="Line 224"/>
            <p:cNvSpPr>
              <a:spLocks noChangeShapeType="1"/>
            </p:cNvSpPr>
            <p:nvPr/>
          </p:nvSpPr>
          <p:spPr bwMode="auto">
            <a:xfrm flipV="1">
              <a:off x="4192" y="3361"/>
              <a:ext cx="208" cy="10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85" name="Line 225"/>
            <p:cNvSpPr>
              <a:spLocks noChangeShapeType="1"/>
            </p:cNvSpPr>
            <p:nvPr/>
          </p:nvSpPr>
          <p:spPr bwMode="auto">
            <a:xfrm flipV="1">
              <a:off x="4438" y="2977"/>
              <a:ext cx="0" cy="307"/>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86" name="Line 226"/>
            <p:cNvSpPr>
              <a:spLocks noChangeShapeType="1"/>
            </p:cNvSpPr>
            <p:nvPr/>
          </p:nvSpPr>
          <p:spPr bwMode="auto">
            <a:xfrm>
              <a:off x="3969" y="2684"/>
              <a:ext cx="354" cy="2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87" name="Line 227"/>
            <p:cNvSpPr>
              <a:spLocks noChangeShapeType="1"/>
            </p:cNvSpPr>
            <p:nvPr/>
          </p:nvSpPr>
          <p:spPr bwMode="auto">
            <a:xfrm>
              <a:off x="3915" y="2738"/>
              <a:ext cx="385" cy="231"/>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88" name="Line 228"/>
            <p:cNvSpPr>
              <a:spLocks noChangeShapeType="1"/>
            </p:cNvSpPr>
            <p:nvPr/>
          </p:nvSpPr>
          <p:spPr bwMode="auto">
            <a:xfrm flipV="1">
              <a:off x="3846" y="2584"/>
              <a:ext cx="885" cy="4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89" name="Line 229"/>
            <p:cNvSpPr>
              <a:spLocks noChangeShapeType="1"/>
            </p:cNvSpPr>
            <p:nvPr/>
          </p:nvSpPr>
          <p:spPr bwMode="auto">
            <a:xfrm flipV="1">
              <a:off x="4946" y="2177"/>
              <a:ext cx="246" cy="377"/>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90" name="Line 230"/>
            <p:cNvSpPr>
              <a:spLocks noChangeShapeType="1"/>
            </p:cNvSpPr>
            <p:nvPr/>
          </p:nvSpPr>
          <p:spPr bwMode="auto">
            <a:xfrm flipH="1" flipV="1">
              <a:off x="4600" y="1861"/>
              <a:ext cx="361" cy="27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91" name="Line 231"/>
            <p:cNvSpPr>
              <a:spLocks noChangeShapeType="1"/>
            </p:cNvSpPr>
            <p:nvPr/>
          </p:nvSpPr>
          <p:spPr bwMode="auto">
            <a:xfrm flipV="1">
              <a:off x="4592" y="1346"/>
              <a:ext cx="0" cy="377"/>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92" name="Line 232"/>
            <p:cNvSpPr>
              <a:spLocks noChangeShapeType="1"/>
            </p:cNvSpPr>
            <p:nvPr/>
          </p:nvSpPr>
          <p:spPr bwMode="auto">
            <a:xfrm flipH="1">
              <a:off x="4000" y="1354"/>
              <a:ext cx="377" cy="177"/>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93" name="Line 233"/>
            <p:cNvSpPr>
              <a:spLocks noChangeShapeType="1"/>
            </p:cNvSpPr>
            <p:nvPr/>
          </p:nvSpPr>
          <p:spPr bwMode="auto">
            <a:xfrm>
              <a:off x="3831" y="1531"/>
              <a:ext cx="161" cy="23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94" name="Freeform 234"/>
            <p:cNvSpPr>
              <a:spLocks/>
            </p:cNvSpPr>
            <p:nvPr/>
          </p:nvSpPr>
          <p:spPr bwMode="auto">
            <a:xfrm>
              <a:off x="4103" y="861"/>
              <a:ext cx="166" cy="562"/>
            </a:xfrm>
            <a:custGeom>
              <a:avLst/>
              <a:gdLst>
                <a:gd name="T0" fmla="*/ 166 w 166"/>
                <a:gd name="T1" fmla="*/ 0 h 562"/>
                <a:gd name="T2" fmla="*/ 43 w 166"/>
                <a:gd name="T3" fmla="*/ 123 h 562"/>
                <a:gd name="T4" fmla="*/ 5 w 166"/>
                <a:gd name="T5" fmla="*/ 323 h 562"/>
                <a:gd name="T6" fmla="*/ 74 w 166"/>
                <a:gd name="T7" fmla="*/ 562 h 56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6" h="562">
                  <a:moveTo>
                    <a:pt x="166" y="0"/>
                  </a:moveTo>
                  <a:cubicBezTo>
                    <a:pt x="118" y="34"/>
                    <a:pt x="70" y="69"/>
                    <a:pt x="43" y="123"/>
                  </a:cubicBezTo>
                  <a:cubicBezTo>
                    <a:pt x="16" y="177"/>
                    <a:pt x="0" y="250"/>
                    <a:pt x="5" y="323"/>
                  </a:cubicBezTo>
                  <a:cubicBezTo>
                    <a:pt x="10" y="396"/>
                    <a:pt x="63" y="522"/>
                    <a:pt x="74" y="562"/>
                  </a:cubicBezTo>
                </a:path>
              </a:pathLst>
            </a:custGeom>
            <a:noFill/>
            <a:ln w="19050" cap="flat" cmpd="sng">
              <a:solidFill>
                <a:srgbClr val="FF0000"/>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pPr>
                <a:defRPr/>
              </a:pPr>
              <a:endParaRPr lang="en-US"/>
            </a:p>
          </p:txBody>
        </p:sp>
        <p:sp>
          <p:nvSpPr>
            <p:cNvPr id="143595" name="Text Box 235"/>
            <p:cNvSpPr txBox="1">
              <a:spLocks noChangeArrowheads="1"/>
            </p:cNvSpPr>
            <p:nvPr/>
          </p:nvSpPr>
          <p:spPr bwMode="auto">
            <a:xfrm>
              <a:off x="4257" y="727"/>
              <a:ext cx="50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r>
                <a:rPr lang="ja-JP" altLang="en-US" sz="2000" smtClean="0">
                  <a:solidFill>
                    <a:srgbClr val="FF0000"/>
                  </a:solidFill>
                  <a:latin typeface="Arial" pitchFamily="34" charset="0"/>
                </a:rPr>
                <a:t>“</a:t>
              </a:r>
              <a:r>
                <a:rPr lang="en-US" altLang="ja-JP" sz="2000" smtClean="0">
                  <a:solidFill>
                    <a:srgbClr val="FF0000"/>
                  </a:solidFill>
                  <a:latin typeface="Comic Sans MS" pitchFamily="66" charset="0"/>
                </a:rPr>
                <a:t>link</a:t>
              </a:r>
              <a:r>
                <a:rPr lang="ja-JP" altLang="en-US" sz="2000" smtClean="0">
                  <a:solidFill>
                    <a:srgbClr val="FF0000"/>
                  </a:solidFill>
                  <a:latin typeface="Arial" pitchFamily="34" charset="0"/>
                </a:rPr>
                <a:t>”</a:t>
              </a:r>
              <a:endParaRPr lang="en-US" altLang="en-US" sz="1800" smtClean="0">
                <a:latin typeface="Comic Sans MS" pitchFamily="66" charset="0"/>
              </a:endParaRP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CA1F93F3-EC86-4443-A91A-144FC9FC38D5}" type="slidenum">
              <a:rPr lang="en-US" altLang="en-US" sz="1200"/>
              <a:pPr>
                <a:spcBef>
                  <a:spcPct val="0"/>
                </a:spcBef>
                <a:buFontTx/>
                <a:buNone/>
              </a:pPr>
              <a:t>20</a:t>
            </a:fld>
            <a:endParaRPr lang="en-US" altLang="en-US" sz="1200"/>
          </a:p>
        </p:txBody>
      </p:sp>
      <p:sp>
        <p:nvSpPr>
          <p:cNvPr id="373762" name="Rectangle 2"/>
          <p:cNvSpPr>
            <a:spLocks noGrp="1" noChangeArrowheads="1"/>
          </p:cNvSpPr>
          <p:nvPr>
            <p:ph type="title"/>
          </p:nvPr>
        </p:nvSpPr>
        <p:spPr>
          <a:xfrm>
            <a:off x="762000" y="381000"/>
            <a:ext cx="7772400" cy="1143000"/>
          </a:xfrm>
        </p:spPr>
        <p:txBody>
          <a:bodyPr/>
          <a:lstStyle/>
          <a:p>
            <a:pPr>
              <a:defRPr/>
            </a:pPr>
            <a:r>
              <a:rPr lang="en-US" sz="3600" smtClean="0">
                <a:cs typeface="+mj-cs"/>
              </a:rPr>
              <a:t>Byte Stuffing</a:t>
            </a:r>
          </a:p>
        </p:txBody>
      </p:sp>
      <p:grpSp>
        <p:nvGrpSpPr>
          <p:cNvPr id="31747" name="Group 3"/>
          <p:cNvGrpSpPr>
            <a:grpSpLocks/>
          </p:cNvGrpSpPr>
          <p:nvPr/>
        </p:nvGrpSpPr>
        <p:grpSpPr bwMode="auto">
          <a:xfrm>
            <a:off x="403225" y="1695450"/>
            <a:ext cx="7588250" cy="4424363"/>
            <a:chOff x="403225" y="1695450"/>
            <a:chExt cx="7588250" cy="4424363"/>
          </a:xfrm>
        </p:grpSpPr>
        <p:grpSp>
          <p:nvGrpSpPr>
            <p:cNvPr id="31749" name="Group 2"/>
            <p:cNvGrpSpPr>
              <a:grpSpLocks/>
            </p:cNvGrpSpPr>
            <p:nvPr/>
          </p:nvGrpSpPr>
          <p:grpSpPr bwMode="auto">
            <a:xfrm>
              <a:off x="403225" y="1695450"/>
              <a:ext cx="7588250" cy="4424363"/>
              <a:chOff x="403225" y="1695450"/>
              <a:chExt cx="7588250" cy="4424363"/>
            </a:xfrm>
          </p:grpSpPr>
          <p:pic>
            <p:nvPicPr>
              <p:cNvPr id="31751" name="Picture 3" descr="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5488" y="1695450"/>
                <a:ext cx="5995987" cy="298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2" name="Text Box 4"/>
              <p:cNvSpPr txBox="1">
                <a:spLocks noChangeArrowheads="1"/>
              </p:cNvSpPr>
              <p:nvPr/>
            </p:nvSpPr>
            <p:spPr bwMode="auto">
              <a:xfrm>
                <a:off x="403225" y="1924050"/>
                <a:ext cx="11557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x-none" sz="1800"/>
                  <a:t>flag byte</a:t>
                </a:r>
              </a:p>
              <a:p>
                <a:pPr>
                  <a:spcBef>
                    <a:spcPct val="0"/>
                  </a:spcBef>
                  <a:buFontTx/>
                  <a:buNone/>
                </a:pPr>
                <a:r>
                  <a:rPr lang="en-US" altLang="x-none" sz="1800"/>
                  <a:t>pattern</a:t>
                </a:r>
              </a:p>
              <a:p>
                <a:pPr>
                  <a:spcBef>
                    <a:spcPct val="0"/>
                  </a:spcBef>
                  <a:buFontTx/>
                  <a:buNone/>
                </a:pPr>
                <a:r>
                  <a:rPr lang="en-US" altLang="x-none" sz="1800"/>
                  <a:t>in data</a:t>
                </a:r>
              </a:p>
              <a:p>
                <a:pPr>
                  <a:spcBef>
                    <a:spcPct val="0"/>
                  </a:spcBef>
                  <a:buFontTx/>
                  <a:buNone/>
                </a:pPr>
                <a:r>
                  <a:rPr lang="en-US" altLang="x-none" sz="1800"/>
                  <a:t>to send</a:t>
                </a:r>
              </a:p>
            </p:txBody>
          </p:sp>
          <p:sp>
            <p:nvSpPr>
              <p:cNvPr id="31753" name="Line 5"/>
              <p:cNvSpPr>
                <a:spLocks noChangeShapeType="1"/>
              </p:cNvSpPr>
              <p:nvPr/>
            </p:nvSpPr>
            <p:spPr bwMode="auto">
              <a:xfrm>
                <a:off x="1481138" y="2152650"/>
                <a:ext cx="917575" cy="2587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4" name="Text Box 6"/>
              <p:cNvSpPr txBox="1">
                <a:spLocks noChangeArrowheads="1"/>
              </p:cNvSpPr>
              <p:nvPr/>
            </p:nvSpPr>
            <p:spPr bwMode="auto">
              <a:xfrm>
                <a:off x="4013200" y="5203825"/>
                <a:ext cx="2824163"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x-none" sz="1800"/>
                  <a:t>flag byte pattern plus</a:t>
                </a:r>
              </a:p>
              <a:p>
                <a:pPr>
                  <a:spcBef>
                    <a:spcPct val="0"/>
                  </a:spcBef>
                  <a:buFontTx/>
                  <a:buNone/>
                </a:pPr>
                <a:r>
                  <a:rPr lang="en-US" altLang="x-none" sz="1800"/>
                  <a:t>stuffed byte in transmitted  data</a:t>
                </a:r>
              </a:p>
            </p:txBody>
          </p:sp>
          <p:sp>
            <p:nvSpPr>
              <p:cNvPr id="31755" name="Line 7"/>
              <p:cNvSpPr>
                <a:spLocks noChangeShapeType="1"/>
              </p:cNvSpPr>
              <p:nvPr/>
            </p:nvSpPr>
            <p:spPr bwMode="auto">
              <a:xfrm flipH="1" flipV="1">
                <a:off x="4021138" y="4833938"/>
                <a:ext cx="504825" cy="3635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6" name="TextBox 1"/>
              <p:cNvSpPr txBox="1">
                <a:spLocks noChangeArrowheads="1"/>
              </p:cNvSpPr>
              <p:nvPr/>
            </p:nvSpPr>
            <p:spPr bwMode="auto">
              <a:xfrm>
                <a:off x="4953000" y="4400490"/>
                <a:ext cx="1828800"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2000">
                    <a:latin typeface="Avenir Next Demi Bold" charset="0"/>
                  </a:rPr>
                  <a:t>0 1</a:t>
                </a:r>
                <a:r>
                  <a:rPr lang="en-US" altLang="en-US" sz="800">
                    <a:latin typeface="Avenir Next Demi Bold" charset="0"/>
                  </a:rPr>
                  <a:t> </a:t>
                </a:r>
                <a:r>
                  <a:rPr lang="en-US" altLang="en-US" sz="2000">
                    <a:latin typeface="Avenir Next Demi Bold" charset="0"/>
                  </a:rPr>
                  <a:t>1 1 1 1 1 0</a:t>
                </a:r>
              </a:p>
            </p:txBody>
          </p:sp>
          <p:sp>
            <p:nvSpPr>
              <p:cNvPr id="31757" name="Line 8"/>
              <p:cNvSpPr>
                <a:spLocks noChangeShapeType="1"/>
              </p:cNvSpPr>
              <p:nvPr/>
            </p:nvSpPr>
            <p:spPr bwMode="auto">
              <a:xfrm flipV="1">
                <a:off x="5491163" y="4740275"/>
                <a:ext cx="423862" cy="5286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31750" name="TextBox 12"/>
            <p:cNvSpPr txBox="1">
              <a:spLocks noChangeArrowheads="1"/>
            </p:cNvSpPr>
            <p:nvPr/>
          </p:nvSpPr>
          <p:spPr bwMode="auto">
            <a:xfrm>
              <a:off x="3200400" y="4419600"/>
              <a:ext cx="1828800"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2000">
                  <a:solidFill>
                    <a:srgbClr val="FF0000"/>
                  </a:solidFill>
                  <a:latin typeface="Avenir Next Demi Bold" charset="0"/>
                </a:rPr>
                <a:t>0 1</a:t>
              </a:r>
              <a:r>
                <a:rPr lang="en-US" altLang="en-US" sz="800">
                  <a:solidFill>
                    <a:srgbClr val="FF0000"/>
                  </a:solidFill>
                  <a:latin typeface="Avenir Next Demi Bold" charset="0"/>
                </a:rPr>
                <a:t> </a:t>
              </a:r>
              <a:r>
                <a:rPr lang="en-US" altLang="en-US" sz="2000">
                  <a:solidFill>
                    <a:srgbClr val="FF0000"/>
                  </a:solidFill>
                  <a:latin typeface="Avenir Next Demi Bold" charset="0"/>
                </a:rPr>
                <a:t>1 1 1 1 1 0</a:t>
              </a:r>
            </a:p>
          </p:txBody>
        </p:sp>
      </p:grpSp>
      <p:sp>
        <p:nvSpPr>
          <p:cNvPr id="15"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EC9BF248-B738-F049-9F9C-52372DA06DD8}" type="slidenum">
              <a:rPr lang="en-US" altLang="en-US" sz="1200"/>
              <a:pPr>
                <a:spcBef>
                  <a:spcPct val="0"/>
                </a:spcBef>
                <a:buFontTx/>
                <a:buNone/>
              </a:pPr>
              <a:t>21</a:t>
            </a:fld>
            <a:endParaRPr lang="en-US" altLang="en-US" sz="1200"/>
          </a:p>
        </p:txBody>
      </p:sp>
      <p:sp>
        <p:nvSpPr>
          <p:cNvPr id="374786" name="Rectangle 2"/>
          <p:cNvSpPr>
            <a:spLocks noGrp="1" noChangeArrowheads="1"/>
          </p:cNvSpPr>
          <p:nvPr>
            <p:ph type="title"/>
          </p:nvPr>
        </p:nvSpPr>
        <p:spPr>
          <a:xfrm>
            <a:off x="762000" y="304800"/>
            <a:ext cx="8001000" cy="914400"/>
          </a:xfrm>
        </p:spPr>
        <p:txBody>
          <a:bodyPr/>
          <a:lstStyle/>
          <a:p>
            <a:pPr>
              <a:defRPr/>
            </a:pPr>
            <a:r>
              <a:rPr lang="en-US" sz="3600" smtClean="0">
                <a:cs typeface="+mj-cs"/>
              </a:rPr>
              <a:t>PPP Link/Network Control Protocols</a:t>
            </a:r>
          </a:p>
        </p:txBody>
      </p:sp>
      <p:sp>
        <p:nvSpPr>
          <p:cNvPr id="374787" name="Rectangle 3"/>
          <p:cNvSpPr>
            <a:spLocks noGrp="1" noChangeArrowheads="1"/>
          </p:cNvSpPr>
          <p:nvPr>
            <p:ph type="body" idx="1"/>
          </p:nvPr>
        </p:nvSpPr>
        <p:spPr>
          <a:xfrm>
            <a:off x="381000" y="1219200"/>
            <a:ext cx="4627563" cy="4908550"/>
          </a:xfrm>
        </p:spPr>
        <p:txBody>
          <a:bodyPr/>
          <a:lstStyle/>
          <a:p>
            <a:pPr>
              <a:buFontTx/>
              <a:buNone/>
              <a:defRPr/>
            </a:pPr>
            <a:r>
              <a:rPr lang="en-US" sz="2400" dirty="0" smtClean="0">
                <a:cs typeface="+mn-cs"/>
              </a:rPr>
              <a:t>Before exchanging network-layer data, data link peers must</a:t>
            </a:r>
          </a:p>
          <a:p>
            <a:pPr>
              <a:defRPr/>
            </a:pPr>
            <a:r>
              <a:rPr lang="en-US" sz="2400" dirty="0" smtClean="0">
                <a:solidFill>
                  <a:srgbClr val="FF0000"/>
                </a:solidFill>
                <a:cs typeface="+mn-cs"/>
              </a:rPr>
              <a:t>configure PPP link</a:t>
            </a:r>
            <a:r>
              <a:rPr lang="en-US" sz="2400" dirty="0" smtClean="0">
                <a:cs typeface="+mn-cs"/>
              </a:rPr>
              <a:t> (max. frame length, authentication)</a:t>
            </a:r>
          </a:p>
          <a:p>
            <a:pPr>
              <a:defRPr/>
            </a:pPr>
            <a:r>
              <a:rPr lang="en-US" sz="2400" dirty="0" smtClean="0">
                <a:solidFill>
                  <a:srgbClr val="FF0000"/>
                </a:solidFill>
                <a:cs typeface="+mn-cs"/>
              </a:rPr>
              <a:t>learn/configure network</a:t>
            </a:r>
            <a:r>
              <a:rPr lang="en-US" sz="2400" dirty="0" smtClean="0">
                <a:cs typeface="+mn-cs"/>
              </a:rPr>
              <a:t> </a:t>
            </a:r>
          </a:p>
          <a:p>
            <a:pPr>
              <a:buFontTx/>
              <a:buNone/>
              <a:defRPr/>
            </a:pPr>
            <a:r>
              <a:rPr lang="en-US" sz="2400" dirty="0" smtClean="0">
                <a:cs typeface="+mn-cs"/>
              </a:rPr>
              <a:t>    </a:t>
            </a:r>
            <a:r>
              <a:rPr lang="en-US" sz="2400" dirty="0" smtClean="0">
                <a:solidFill>
                  <a:srgbClr val="FF0000"/>
                </a:solidFill>
                <a:cs typeface="+mn-cs"/>
              </a:rPr>
              <a:t>layer information</a:t>
            </a:r>
          </a:p>
          <a:p>
            <a:pPr lvl="1">
              <a:defRPr/>
            </a:pPr>
            <a:r>
              <a:rPr lang="en-US" dirty="0" smtClean="0"/>
              <a:t>for IP: carry IP Control Protocol (IPCP) </a:t>
            </a:r>
            <a:r>
              <a:rPr lang="en-US" dirty="0" err="1" smtClean="0"/>
              <a:t>msgs</a:t>
            </a:r>
            <a:r>
              <a:rPr lang="en-US" dirty="0" smtClean="0"/>
              <a:t> (protocol field: 8021) to configure/learn IP address</a:t>
            </a:r>
          </a:p>
        </p:txBody>
      </p:sp>
      <p:pic>
        <p:nvPicPr>
          <p:cNvPr id="32772" name="Picture 4" descr="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3325" y="2190750"/>
            <a:ext cx="3954463" cy="275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2"/>
          <p:cNvSpPr>
            <a:spLocks noGrp="1" noChangeArrowheads="1"/>
          </p:cNvSpPr>
          <p:nvPr>
            <p:ph type="title"/>
          </p:nvPr>
        </p:nvSpPr>
        <p:spPr>
          <a:xfrm>
            <a:off x="390525" y="0"/>
            <a:ext cx="8066088" cy="1143000"/>
          </a:xfrm>
        </p:spPr>
        <p:txBody>
          <a:bodyPr/>
          <a:lstStyle/>
          <a:p>
            <a:pPr>
              <a:defRPr/>
            </a:pPr>
            <a:r>
              <a:rPr lang="en-US" sz="3600" dirty="0">
                <a:cs typeface="+mj-cs"/>
              </a:rPr>
              <a:t>Multiple </a:t>
            </a:r>
            <a:r>
              <a:rPr lang="en-US" sz="3600" dirty="0" smtClean="0">
                <a:cs typeface="+mj-cs"/>
              </a:rPr>
              <a:t>Access Links</a:t>
            </a:r>
            <a:r>
              <a:rPr lang="en-US" sz="3600" dirty="0">
                <a:cs typeface="+mj-cs"/>
              </a:rPr>
              <a:t>:</a:t>
            </a:r>
            <a:r>
              <a:rPr lang="en-US" sz="3600" dirty="0" smtClean="0">
                <a:cs typeface="+mj-cs"/>
              </a:rPr>
              <a:t> </a:t>
            </a:r>
            <a:br>
              <a:rPr lang="en-US" sz="3600" dirty="0" smtClean="0">
                <a:cs typeface="+mj-cs"/>
              </a:rPr>
            </a:br>
            <a:r>
              <a:rPr lang="en-US" sz="3600" dirty="0" smtClean="0">
                <a:cs typeface="+mj-cs"/>
              </a:rPr>
              <a:t>MAC Protocols</a:t>
            </a:r>
            <a:endParaRPr lang="en-US" sz="3600" dirty="0">
              <a:cs typeface="+mj-cs"/>
            </a:endParaRPr>
          </a:p>
        </p:txBody>
      </p:sp>
      <p:sp>
        <p:nvSpPr>
          <p:cNvPr id="17414" name="Rectangle 3"/>
          <p:cNvSpPr>
            <a:spLocks noGrp="1" noChangeArrowheads="1"/>
          </p:cNvSpPr>
          <p:nvPr>
            <p:ph type="body" idx="1"/>
          </p:nvPr>
        </p:nvSpPr>
        <p:spPr>
          <a:xfrm>
            <a:off x="515938" y="1050925"/>
            <a:ext cx="7772400" cy="3292475"/>
          </a:xfrm>
        </p:spPr>
        <p:txBody>
          <a:bodyPr/>
          <a:lstStyle/>
          <a:p>
            <a:pPr>
              <a:buFont typeface="Wingdings" charset="0"/>
              <a:buNone/>
              <a:defRPr/>
            </a:pPr>
            <a:r>
              <a:rPr lang="en-US" sz="2400" dirty="0">
                <a:latin typeface="Gill Sans MT" charset="0"/>
                <a:cs typeface="+mn-cs"/>
              </a:rPr>
              <a:t>two types of </a:t>
            </a:r>
            <a:r>
              <a:rPr lang="ja-JP" altLang="en-US" sz="2400" dirty="0">
                <a:latin typeface="Gill Sans MT" charset="0"/>
                <a:cs typeface="+mn-cs"/>
              </a:rPr>
              <a:t>“</a:t>
            </a:r>
            <a:r>
              <a:rPr lang="en-US" sz="2400" dirty="0">
                <a:latin typeface="Gill Sans MT" charset="0"/>
                <a:cs typeface="+mn-cs"/>
              </a:rPr>
              <a:t>links</a:t>
            </a:r>
            <a:r>
              <a:rPr lang="ja-JP" altLang="en-US" sz="2400" dirty="0">
                <a:latin typeface="Gill Sans MT" charset="0"/>
                <a:cs typeface="+mn-cs"/>
              </a:rPr>
              <a:t>”</a:t>
            </a:r>
            <a:r>
              <a:rPr lang="en-US" sz="2400" dirty="0">
                <a:latin typeface="Gill Sans MT" charset="0"/>
                <a:cs typeface="+mn-cs"/>
              </a:rPr>
              <a:t>:</a:t>
            </a:r>
          </a:p>
          <a:p>
            <a:pPr>
              <a:defRPr/>
            </a:pPr>
            <a:r>
              <a:rPr lang="en-US" sz="2400" dirty="0">
                <a:latin typeface="Gill Sans MT" charset="0"/>
                <a:cs typeface="+mn-cs"/>
              </a:rPr>
              <a:t>point-to-point</a:t>
            </a:r>
          </a:p>
          <a:p>
            <a:pPr lvl="1">
              <a:defRPr/>
            </a:pPr>
            <a:r>
              <a:rPr lang="en-US" dirty="0">
                <a:latin typeface="Gill Sans MT" charset="0"/>
              </a:rPr>
              <a:t>PPP for dial-up access</a:t>
            </a:r>
          </a:p>
          <a:p>
            <a:pPr lvl="1">
              <a:defRPr/>
            </a:pPr>
            <a:r>
              <a:rPr lang="en-US" dirty="0">
                <a:latin typeface="Gill Sans MT" charset="0"/>
              </a:rPr>
              <a:t>point-to-point link between </a:t>
            </a:r>
            <a:r>
              <a:rPr lang="en-US" dirty="0" smtClean="0">
                <a:latin typeface="Gill Sans MT" charset="0"/>
              </a:rPr>
              <a:t>Ethernet switch</a:t>
            </a:r>
            <a:r>
              <a:rPr lang="en-US" dirty="0">
                <a:latin typeface="Gill Sans MT" charset="0"/>
              </a:rPr>
              <a:t>, </a:t>
            </a:r>
            <a:r>
              <a:rPr lang="en-US" dirty="0" smtClean="0">
                <a:latin typeface="Gill Sans MT" charset="0"/>
              </a:rPr>
              <a:t>host (</a:t>
            </a:r>
            <a:r>
              <a:rPr lang="en-US" dirty="0" err="1" smtClean="0">
                <a:latin typeface="Gill Sans MT" charset="0"/>
              </a:rPr>
              <a:t>PPPoE</a:t>
            </a:r>
            <a:r>
              <a:rPr lang="en-US" dirty="0" smtClean="0">
                <a:latin typeface="Gill Sans MT" charset="0"/>
              </a:rPr>
              <a:t>)</a:t>
            </a:r>
            <a:endParaRPr lang="en-US" dirty="0">
              <a:latin typeface="Gill Sans MT" charset="0"/>
            </a:endParaRPr>
          </a:p>
          <a:p>
            <a:pPr>
              <a:defRPr/>
            </a:pPr>
            <a:r>
              <a:rPr lang="en-US" sz="2400" i="1" dirty="0">
                <a:solidFill>
                  <a:srgbClr val="CC0000"/>
                </a:solidFill>
                <a:latin typeface="Gill Sans MT" charset="0"/>
                <a:cs typeface="+mn-cs"/>
              </a:rPr>
              <a:t>broadcast (shared wire or medium)</a:t>
            </a:r>
          </a:p>
          <a:p>
            <a:pPr lvl="1">
              <a:defRPr/>
            </a:pPr>
            <a:r>
              <a:rPr lang="en-US" dirty="0">
                <a:latin typeface="Gill Sans MT" charset="0"/>
              </a:rPr>
              <a:t>old-fashioned Ethernet</a:t>
            </a:r>
          </a:p>
          <a:p>
            <a:pPr lvl="1">
              <a:defRPr/>
            </a:pPr>
            <a:r>
              <a:rPr lang="en-US" dirty="0">
                <a:latin typeface="Gill Sans MT" charset="0"/>
              </a:rPr>
              <a:t>upstream HFC</a:t>
            </a:r>
          </a:p>
          <a:p>
            <a:pPr lvl="1">
              <a:defRPr/>
            </a:pPr>
            <a:r>
              <a:rPr lang="en-US" dirty="0">
                <a:latin typeface="Gill Sans MT" charset="0"/>
              </a:rPr>
              <a:t>802.11 wireless LAN</a:t>
            </a:r>
          </a:p>
          <a:p>
            <a:pPr>
              <a:defRPr/>
            </a:pPr>
            <a:endParaRPr lang="en-US" dirty="0">
              <a:latin typeface="Gill Sans MT" charset="0"/>
              <a:cs typeface="+mn-cs"/>
            </a:endParaRPr>
          </a:p>
        </p:txBody>
      </p:sp>
      <p:sp>
        <p:nvSpPr>
          <p:cNvPr id="33795" name="Text Box 5"/>
          <p:cNvSpPr txBox="1">
            <a:spLocks noChangeArrowheads="1"/>
          </p:cNvSpPr>
          <p:nvPr/>
        </p:nvSpPr>
        <p:spPr bwMode="auto">
          <a:xfrm>
            <a:off x="933450" y="5694363"/>
            <a:ext cx="1601788"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lgn="ctr">
              <a:lnSpc>
                <a:spcPct val="85000"/>
              </a:lnSpc>
              <a:spcBef>
                <a:spcPct val="0"/>
              </a:spcBef>
              <a:buFontTx/>
              <a:buNone/>
            </a:pPr>
            <a:r>
              <a:rPr lang="en-US" altLang="x-none" sz="1400">
                <a:latin typeface="Arial" charset="0"/>
              </a:rPr>
              <a:t>shared wire (e.g., </a:t>
            </a:r>
          </a:p>
          <a:p>
            <a:pPr algn="ctr">
              <a:lnSpc>
                <a:spcPct val="85000"/>
              </a:lnSpc>
              <a:spcBef>
                <a:spcPct val="0"/>
              </a:spcBef>
              <a:buFontTx/>
              <a:buNone/>
            </a:pPr>
            <a:r>
              <a:rPr lang="en-US" altLang="x-none" sz="1400">
                <a:latin typeface="Arial" charset="0"/>
              </a:rPr>
              <a:t>cabled Ethernet)</a:t>
            </a:r>
          </a:p>
        </p:txBody>
      </p:sp>
      <p:sp>
        <p:nvSpPr>
          <p:cNvPr id="33796" name="Text Box 6"/>
          <p:cNvSpPr txBox="1">
            <a:spLocks noChangeArrowheads="1"/>
          </p:cNvSpPr>
          <p:nvPr/>
        </p:nvSpPr>
        <p:spPr bwMode="auto">
          <a:xfrm>
            <a:off x="2781300" y="5683250"/>
            <a:ext cx="1690688"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lgn="ctr">
              <a:lnSpc>
                <a:spcPct val="85000"/>
              </a:lnSpc>
              <a:spcBef>
                <a:spcPct val="0"/>
              </a:spcBef>
              <a:buFontTx/>
              <a:buNone/>
            </a:pPr>
            <a:r>
              <a:rPr lang="en-US" altLang="x-none" sz="1400">
                <a:latin typeface="Arial" charset="0"/>
              </a:rPr>
              <a:t>shared RF</a:t>
            </a:r>
          </a:p>
          <a:p>
            <a:pPr algn="ctr">
              <a:lnSpc>
                <a:spcPct val="85000"/>
              </a:lnSpc>
              <a:spcBef>
                <a:spcPct val="0"/>
              </a:spcBef>
              <a:buFontTx/>
              <a:buNone/>
            </a:pPr>
            <a:r>
              <a:rPr lang="en-US" altLang="x-none" sz="1400">
                <a:latin typeface="Arial" charset="0"/>
              </a:rPr>
              <a:t> (e.g., 802.11 WiFi)</a:t>
            </a:r>
          </a:p>
        </p:txBody>
      </p:sp>
      <p:sp>
        <p:nvSpPr>
          <p:cNvPr id="33797" name="Text Box 7"/>
          <p:cNvSpPr txBox="1">
            <a:spLocks noChangeArrowheads="1"/>
          </p:cNvSpPr>
          <p:nvPr/>
        </p:nvSpPr>
        <p:spPr bwMode="auto">
          <a:xfrm>
            <a:off x="5070475" y="5691188"/>
            <a:ext cx="1011238"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lgn="ctr">
              <a:lnSpc>
                <a:spcPct val="85000"/>
              </a:lnSpc>
              <a:spcBef>
                <a:spcPct val="0"/>
              </a:spcBef>
              <a:buFontTx/>
              <a:buNone/>
            </a:pPr>
            <a:r>
              <a:rPr lang="en-US" altLang="x-none" sz="1400">
                <a:latin typeface="Arial" charset="0"/>
              </a:rPr>
              <a:t>shared RF</a:t>
            </a:r>
          </a:p>
          <a:p>
            <a:pPr algn="ctr">
              <a:lnSpc>
                <a:spcPct val="85000"/>
              </a:lnSpc>
              <a:spcBef>
                <a:spcPct val="0"/>
              </a:spcBef>
              <a:buFontTx/>
              <a:buNone/>
            </a:pPr>
            <a:r>
              <a:rPr lang="en-US" altLang="x-none" sz="1400">
                <a:latin typeface="Arial" charset="0"/>
              </a:rPr>
              <a:t>(satellite) </a:t>
            </a:r>
          </a:p>
        </p:txBody>
      </p:sp>
      <p:sp>
        <p:nvSpPr>
          <p:cNvPr id="33798" name="Text Box 8"/>
          <p:cNvSpPr txBox="1">
            <a:spLocks noChangeArrowheads="1"/>
          </p:cNvSpPr>
          <p:nvPr/>
        </p:nvSpPr>
        <p:spPr bwMode="auto">
          <a:xfrm>
            <a:off x="6499225" y="5343525"/>
            <a:ext cx="1976438"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lgn="ctr">
              <a:lnSpc>
                <a:spcPct val="85000"/>
              </a:lnSpc>
              <a:spcBef>
                <a:spcPct val="0"/>
              </a:spcBef>
              <a:buFontTx/>
              <a:buNone/>
            </a:pPr>
            <a:r>
              <a:rPr lang="en-US" altLang="x-none" sz="1400">
                <a:latin typeface="Arial" charset="0"/>
              </a:rPr>
              <a:t>humans at a</a:t>
            </a:r>
          </a:p>
          <a:p>
            <a:pPr algn="ctr">
              <a:lnSpc>
                <a:spcPct val="85000"/>
              </a:lnSpc>
              <a:spcBef>
                <a:spcPct val="0"/>
              </a:spcBef>
              <a:buFontTx/>
              <a:buNone/>
            </a:pPr>
            <a:r>
              <a:rPr lang="en-US" altLang="x-none" sz="1400">
                <a:latin typeface="Arial" charset="0"/>
              </a:rPr>
              <a:t>cocktail party </a:t>
            </a:r>
          </a:p>
          <a:p>
            <a:pPr algn="ctr">
              <a:lnSpc>
                <a:spcPct val="85000"/>
              </a:lnSpc>
              <a:spcBef>
                <a:spcPct val="0"/>
              </a:spcBef>
              <a:buFontTx/>
              <a:buNone/>
            </a:pPr>
            <a:r>
              <a:rPr lang="en-US" altLang="x-none" sz="1400">
                <a:latin typeface="Arial" charset="0"/>
              </a:rPr>
              <a:t>(shared air, acoustical)</a:t>
            </a:r>
          </a:p>
        </p:txBody>
      </p:sp>
      <p:sp>
        <p:nvSpPr>
          <p:cNvPr id="33799" name="Line 173"/>
          <p:cNvSpPr>
            <a:spLocks noChangeShapeType="1"/>
          </p:cNvSpPr>
          <p:nvPr/>
        </p:nvSpPr>
        <p:spPr bwMode="auto">
          <a:xfrm flipH="1">
            <a:off x="1544638" y="4522788"/>
            <a:ext cx="466725" cy="890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00" name="Line 174"/>
          <p:cNvSpPr>
            <a:spLocks noChangeShapeType="1"/>
          </p:cNvSpPr>
          <p:nvPr/>
        </p:nvSpPr>
        <p:spPr bwMode="auto">
          <a:xfrm>
            <a:off x="1527175" y="4994275"/>
            <a:ext cx="242888"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01" name="Line 175"/>
          <p:cNvSpPr>
            <a:spLocks noChangeShapeType="1"/>
          </p:cNvSpPr>
          <p:nvPr/>
        </p:nvSpPr>
        <p:spPr bwMode="auto">
          <a:xfrm>
            <a:off x="1392238" y="5330825"/>
            <a:ext cx="19050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02" name="Line 176"/>
          <p:cNvSpPr>
            <a:spLocks noChangeShapeType="1"/>
          </p:cNvSpPr>
          <p:nvPr/>
        </p:nvSpPr>
        <p:spPr bwMode="auto">
          <a:xfrm flipV="1">
            <a:off x="1836738" y="4854575"/>
            <a:ext cx="177800" cy="79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3803" name="Group 382"/>
          <p:cNvGrpSpPr>
            <a:grpSpLocks/>
          </p:cNvGrpSpPr>
          <p:nvPr/>
        </p:nvGrpSpPr>
        <p:grpSpPr bwMode="auto">
          <a:xfrm>
            <a:off x="4808538" y="5362575"/>
            <a:ext cx="288925" cy="220663"/>
            <a:chOff x="2274" y="2821"/>
            <a:chExt cx="215" cy="238"/>
          </a:xfrm>
        </p:grpSpPr>
        <p:sp>
          <p:nvSpPr>
            <p:cNvPr id="33990" name="Freeform 383"/>
            <p:cNvSpPr>
              <a:spLocks noEditPoints="1"/>
            </p:cNvSpPr>
            <p:nvPr/>
          </p:nvSpPr>
          <p:spPr bwMode="auto">
            <a:xfrm>
              <a:off x="2274" y="3034"/>
              <a:ext cx="215" cy="25"/>
            </a:xfrm>
            <a:custGeom>
              <a:avLst/>
              <a:gdLst>
                <a:gd name="T0" fmla="*/ 1 w 430"/>
                <a:gd name="T1" fmla="*/ 1 h 50"/>
                <a:gd name="T2" fmla="*/ 0 w 430"/>
                <a:gd name="T3" fmla="*/ 1 h 50"/>
                <a:gd name="T4" fmla="*/ 0 w 430"/>
                <a:gd name="T5" fmla="*/ 1 h 50"/>
                <a:gd name="T6" fmla="*/ 1 w 430"/>
                <a:gd name="T7" fmla="*/ 1 h 50"/>
                <a:gd name="T8" fmla="*/ 1 w 430"/>
                <a:gd name="T9" fmla="*/ 1 h 50"/>
                <a:gd name="T10" fmla="*/ 1 w 430"/>
                <a:gd name="T11" fmla="*/ 1 h 50"/>
                <a:gd name="T12" fmla="*/ 1 w 430"/>
                <a:gd name="T13" fmla="*/ 0 h 50"/>
                <a:gd name="T14" fmla="*/ 1 w 430"/>
                <a:gd name="T15" fmla="*/ 0 h 50"/>
                <a:gd name="T16" fmla="*/ 1 w 430"/>
                <a:gd name="T17" fmla="*/ 1 h 50"/>
                <a:gd name="T18" fmla="*/ 1 w 430"/>
                <a:gd name="T19" fmla="*/ 1 h 50"/>
                <a:gd name="T20" fmla="*/ 1 w 430"/>
                <a:gd name="T21" fmla="*/ 1 h 50"/>
                <a:gd name="T22" fmla="*/ 1 w 430"/>
                <a:gd name="T23" fmla="*/ 1 h 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30" h="50">
                  <a:moveTo>
                    <a:pt x="26" y="18"/>
                  </a:moveTo>
                  <a:lnTo>
                    <a:pt x="0" y="18"/>
                  </a:lnTo>
                  <a:lnTo>
                    <a:pt x="0" y="50"/>
                  </a:lnTo>
                  <a:lnTo>
                    <a:pt x="430" y="50"/>
                  </a:lnTo>
                  <a:lnTo>
                    <a:pt x="430" y="18"/>
                  </a:lnTo>
                  <a:lnTo>
                    <a:pt x="376" y="18"/>
                  </a:lnTo>
                  <a:lnTo>
                    <a:pt x="376" y="0"/>
                  </a:lnTo>
                  <a:lnTo>
                    <a:pt x="26" y="0"/>
                  </a:lnTo>
                  <a:lnTo>
                    <a:pt x="26" y="18"/>
                  </a:lnTo>
                  <a:close/>
                  <a:moveTo>
                    <a:pt x="376" y="18"/>
                  </a:moveTo>
                  <a:lnTo>
                    <a:pt x="33" y="18"/>
                  </a:lnTo>
                  <a:lnTo>
                    <a:pt x="376" y="18"/>
                  </a:lnTo>
                  <a:close/>
                </a:path>
              </a:pathLst>
            </a:custGeom>
            <a:solidFill>
              <a:srgbClr val="333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91" name="Line 384"/>
            <p:cNvSpPr>
              <a:spLocks noChangeShapeType="1"/>
            </p:cNvSpPr>
            <p:nvPr/>
          </p:nvSpPr>
          <p:spPr bwMode="auto">
            <a:xfrm>
              <a:off x="2317" y="2951"/>
              <a:ext cx="30"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992" name="Freeform 385"/>
            <p:cNvSpPr>
              <a:spLocks/>
            </p:cNvSpPr>
            <p:nvPr/>
          </p:nvSpPr>
          <p:spPr bwMode="auto">
            <a:xfrm>
              <a:off x="2317" y="2923"/>
              <a:ext cx="44" cy="109"/>
            </a:xfrm>
            <a:custGeom>
              <a:avLst/>
              <a:gdLst>
                <a:gd name="T0" fmla="*/ 1 w 87"/>
                <a:gd name="T1" fmla="*/ 0 h 219"/>
                <a:gd name="T2" fmla="*/ 0 w 87"/>
                <a:gd name="T3" fmla="*/ 0 h 219"/>
                <a:gd name="T4" fmla="*/ 1 w 87"/>
                <a:gd name="T5" fmla="*/ 0 h 219"/>
                <a:gd name="T6" fmla="*/ 0 60000 65536"/>
                <a:gd name="T7" fmla="*/ 0 60000 65536"/>
                <a:gd name="T8" fmla="*/ 0 60000 65536"/>
              </a:gdLst>
              <a:ahLst/>
              <a:cxnLst>
                <a:cxn ang="T6">
                  <a:pos x="T0" y="T1"/>
                </a:cxn>
                <a:cxn ang="T7">
                  <a:pos x="T2" y="T3"/>
                </a:cxn>
                <a:cxn ang="T8">
                  <a:pos x="T4" y="T5"/>
                </a:cxn>
              </a:cxnLst>
              <a:rect l="0" t="0" r="r" b="b"/>
              <a:pathLst>
                <a:path w="87" h="219">
                  <a:moveTo>
                    <a:pt x="87" y="219"/>
                  </a:moveTo>
                  <a:lnTo>
                    <a:pt x="0" y="55"/>
                  </a:lnTo>
                  <a:lnTo>
                    <a:pt x="28" y="0"/>
                  </a:lnTo>
                </a:path>
              </a:pathLst>
            </a:custGeom>
            <a:solidFill>
              <a:srgbClr val="3333FF"/>
            </a:solidFill>
            <a:ln w="6350">
              <a:solidFill>
                <a:srgbClr val="000000"/>
              </a:solidFill>
              <a:prstDash val="solid"/>
              <a:round/>
              <a:headEnd/>
              <a:tailEnd/>
            </a:ln>
          </p:spPr>
          <p:txBody>
            <a:bodyPr/>
            <a:lstStyle/>
            <a:p>
              <a:endParaRPr lang="en-US"/>
            </a:p>
          </p:txBody>
        </p:sp>
        <p:sp>
          <p:nvSpPr>
            <p:cNvPr id="33993" name="Line 386"/>
            <p:cNvSpPr>
              <a:spLocks noChangeShapeType="1"/>
            </p:cNvSpPr>
            <p:nvPr/>
          </p:nvSpPr>
          <p:spPr bwMode="auto">
            <a:xfrm flipV="1">
              <a:off x="2300" y="2951"/>
              <a:ext cx="47" cy="8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994" name="Freeform 387"/>
            <p:cNvSpPr>
              <a:spLocks/>
            </p:cNvSpPr>
            <p:nvPr/>
          </p:nvSpPr>
          <p:spPr bwMode="auto">
            <a:xfrm>
              <a:off x="2317" y="3005"/>
              <a:ext cx="86" cy="27"/>
            </a:xfrm>
            <a:custGeom>
              <a:avLst/>
              <a:gdLst>
                <a:gd name="T0" fmla="*/ 1 w 172"/>
                <a:gd name="T1" fmla="*/ 0 h 55"/>
                <a:gd name="T2" fmla="*/ 0 w 172"/>
                <a:gd name="T3" fmla="*/ 0 h 55"/>
                <a:gd name="T4" fmla="*/ 1 w 172"/>
                <a:gd name="T5" fmla="*/ 0 h 55"/>
                <a:gd name="T6" fmla="*/ 1 w 172"/>
                <a:gd name="T7" fmla="*/ 0 h 5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2" h="55">
                  <a:moveTo>
                    <a:pt x="28" y="55"/>
                  </a:moveTo>
                  <a:lnTo>
                    <a:pt x="0" y="0"/>
                  </a:lnTo>
                  <a:lnTo>
                    <a:pt x="172" y="0"/>
                  </a:lnTo>
                  <a:lnTo>
                    <a:pt x="146" y="55"/>
                  </a:lnTo>
                </a:path>
              </a:pathLst>
            </a:custGeom>
            <a:solidFill>
              <a:srgbClr val="3333FF"/>
            </a:solidFill>
            <a:ln w="6350">
              <a:solidFill>
                <a:srgbClr val="000000"/>
              </a:solidFill>
              <a:prstDash val="solid"/>
              <a:round/>
              <a:headEnd/>
              <a:tailEnd/>
            </a:ln>
          </p:spPr>
          <p:txBody>
            <a:bodyPr/>
            <a:lstStyle/>
            <a:p>
              <a:endParaRPr lang="en-US"/>
            </a:p>
          </p:txBody>
        </p:sp>
        <p:sp>
          <p:nvSpPr>
            <p:cNvPr id="33995" name="Line 388"/>
            <p:cNvSpPr>
              <a:spLocks noChangeShapeType="1"/>
            </p:cNvSpPr>
            <p:nvPr/>
          </p:nvSpPr>
          <p:spPr bwMode="auto">
            <a:xfrm flipH="1" flipV="1">
              <a:off x="2375" y="2960"/>
              <a:ext cx="46" cy="7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996" name="Freeform 389"/>
            <p:cNvSpPr>
              <a:spLocks/>
            </p:cNvSpPr>
            <p:nvPr/>
          </p:nvSpPr>
          <p:spPr bwMode="auto">
            <a:xfrm>
              <a:off x="2274" y="3034"/>
              <a:ext cx="215" cy="25"/>
            </a:xfrm>
            <a:custGeom>
              <a:avLst/>
              <a:gdLst>
                <a:gd name="T0" fmla="*/ 1 w 430"/>
                <a:gd name="T1" fmla="*/ 1 h 50"/>
                <a:gd name="T2" fmla="*/ 0 w 430"/>
                <a:gd name="T3" fmla="*/ 1 h 50"/>
                <a:gd name="T4" fmla="*/ 0 w 430"/>
                <a:gd name="T5" fmla="*/ 1 h 50"/>
                <a:gd name="T6" fmla="*/ 1 w 430"/>
                <a:gd name="T7" fmla="*/ 1 h 50"/>
                <a:gd name="T8" fmla="*/ 1 w 430"/>
                <a:gd name="T9" fmla="*/ 1 h 50"/>
                <a:gd name="T10" fmla="*/ 1 w 430"/>
                <a:gd name="T11" fmla="*/ 1 h 50"/>
                <a:gd name="T12" fmla="*/ 1 w 430"/>
                <a:gd name="T13" fmla="*/ 0 h 50"/>
                <a:gd name="T14" fmla="*/ 1 w 430"/>
                <a:gd name="T15" fmla="*/ 0 h 50"/>
                <a:gd name="T16" fmla="*/ 1 w 430"/>
                <a:gd name="T17" fmla="*/ 1 h 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30" h="50">
                  <a:moveTo>
                    <a:pt x="26" y="18"/>
                  </a:moveTo>
                  <a:lnTo>
                    <a:pt x="0" y="18"/>
                  </a:lnTo>
                  <a:lnTo>
                    <a:pt x="0" y="50"/>
                  </a:lnTo>
                  <a:lnTo>
                    <a:pt x="430" y="50"/>
                  </a:lnTo>
                  <a:lnTo>
                    <a:pt x="430" y="18"/>
                  </a:lnTo>
                  <a:lnTo>
                    <a:pt x="376" y="18"/>
                  </a:lnTo>
                  <a:lnTo>
                    <a:pt x="376" y="0"/>
                  </a:lnTo>
                  <a:lnTo>
                    <a:pt x="26" y="0"/>
                  </a:lnTo>
                  <a:lnTo>
                    <a:pt x="26" y="18"/>
                  </a:lnTo>
                </a:path>
              </a:pathLst>
            </a:custGeom>
            <a:solidFill>
              <a:srgbClr val="3333FF"/>
            </a:solidFill>
            <a:ln w="6350">
              <a:solidFill>
                <a:srgbClr val="000000"/>
              </a:solidFill>
              <a:prstDash val="solid"/>
              <a:round/>
              <a:headEnd/>
              <a:tailEnd/>
            </a:ln>
          </p:spPr>
          <p:txBody>
            <a:bodyPr/>
            <a:lstStyle/>
            <a:p>
              <a:endParaRPr lang="en-US"/>
            </a:p>
          </p:txBody>
        </p:sp>
        <p:sp>
          <p:nvSpPr>
            <p:cNvPr id="33997" name="Freeform 390"/>
            <p:cNvSpPr>
              <a:spLocks/>
            </p:cNvSpPr>
            <p:nvPr/>
          </p:nvSpPr>
          <p:spPr bwMode="auto">
            <a:xfrm>
              <a:off x="2290" y="3043"/>
              <a:ext cx="171" cy="1"/>
            </a:xfrm>
            <a:custGeom>
              <a:avLst/>
              <a:gdLst>
                <a:gd name="T0" fmla="*/ 0 w 343"/>
                <a:gd name="T1" fmla="*/ 0 h 1"/>
                <a:gd name="T2" fmla="*/ 0 w 343"/>
                <a:gd name="T3" fmla="*/ 0 h 1"/>
                <a:gd name="T4" fmla="*/ 0 w 343"/>
                <a:gd name="T5" fmla="*/ 0 h 1"/>
                <a:gd name="T6" fmla="*/ 0 60000 65536"/>
                <a:gd name="T7" fmla="*/ 0 60000 65536"/>
                <a:gd name="T8" fmla="*/ 0 60000 65536"/>
              </a:gdLst>
              <a:ahLst/>
              <a:cxnLst>
                <a:cxn ang="T6">
                  <a:pos x="T0" y="T1"/>
                </a:cxn>
                <a:cxn ang="T7">
                  <a:pos x="T2" y="T3"/>
                </a:cxn>
                <a:cxn ang="T8">
                  <a:pos x="T4" y="T5"/>
                </a:cxn>
              </a:cxnLst>
              <a:rect l="0" t="0" r="r" b="b"/>
              <a:pathLst>
                <a:path w="343" h="1">
                  <a:moveTo>
                    <a:pt x="343" y="0"/>
                  </a:moveTo>
                  <a:lnTo>
                    <a:pt x="0" y="0"/>
                  </a:lnTo>
                  <a:lnTo>
                    <a:pt x="343" y="0"/>
                  </a:lnTo>
                </a:path>
              </a:pathLst>
            </a:custGeom>
            <a:solidFill>
              <a:srgbClr val="3333FF"/>
            </a:solidFill>
            <a:ln w="6350">
              <a:solidFill>
                <a:srgbClr val="000000"/>
              </a:solidFill>
              <a:prstDash val="solid"/>
              <a:round/>
              <a:headEnd/>
              <a:tailEnd/>
            </a:ln>
          </p:spPr>
          <p:txBody>
            <a:bodyPr/>
            <a:lstStyle/>
            <a:p>
              <a:endParaRPr lang="en-US"/>
            </a:p>
          </p:txBody>
        </p:sp>
        <p:sp>
          <p:nvSpPr>
            <p:cNvPr id="33998" name="Rectangle 391"/>
            <p:cNvSpPr>
              <a:spLocks noChangeArrowheads="1"/>
            </p:cNvSpPr>
            <p:nvPr/>
          </p:nvSpPr>
          <p:spPr bwMode="auto">
            <a:xfrm>
              <a:off x="2347" y="2951"/>
              <a:ext cx="27" cy="83"/>
            </a:xfrm>
            <a:prstGeom prst="rect">
              <a:avLst/>
            </a:prstGeom>
            <a:solidFill>
              <a:srgbClr val="3333FF"/>
            </a:solidFill>
            <a:ln w="6350">
              <a:solidFill>
                <a:srgbClr val="000000"/>
              </a:solidFill>
              <a:miter lim="800000"/>
              <a:headEnd/>
              <a:tailEnd/>
            </a:ln>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latin typeface="Times New Roman" charset="0"/>
              </a:endParaRPr>
            </a:p>
          </p:txBody>
        </p:sp>
        <p:sp>
          <p:nvSpPr>
            <p:cNvPr id="33999" name="Freeform 392"/>
            <p:cNvSpPr>
              <a:spLocks noEditPoints="1"/>
            </p:cNvSpPr>
            <p:nvPr/>
          </p:nvSpPr>
          <p:spPr bwMode="auto">
            <a:xfrm>
              <a:off x="2281" y="2821"/>
              <a:ext cx="208" cy="175"/>
            </a:xfrm>
            <a:custGeom>
              <a:avLst/>
              <a:gdLst>
                <a:gd name="T0" fmla="*/ 1 w 415"/>
                <a:gd name="T1" fmla="*/ 1 h 350"/>
                <a:gd name="T2" fmla="*/ 1 w 415"/>
                <a:gd name="T3" fmla="*/ 1 h 350"/>
                <a:gd name="T4" fmla="*/ 1 w 415"/>
                <a:gd name="T5" fmla="*/ 1 h 350"/>
                <a:gd name="T6" fmla="*/ 1 w 415"/>
                <a:gd name="T7" fmla="*/ 1 h 350"/>
                <a:gd name="T8" fmla="*/ 1 w 415"/>
                <a:gd name="T9" fmla="*/ 1 h 350"/>
                <a:gd name="T10" fmla="*/ 1 w 415"/>
                <a:gd name="T11" fmla="*/ 1 h 350"/>
                <a:gd name="T12" fmla="*/ 1 w 415"/>
                <a:gd name="T13" fmla="*/ 1 h 350"/>
                <a:gd name="T14" fmla="*/ 1 w 415"/>
                <a:gd name="T15" fmla="*/ 1 h 350"/>
                <a:gd name="T16" fmla="*/ 1 w 415"/>
                <a:gd name="T17" fmla="*/ 1 h 350"/>
                <a:gd name="T18" fmla="*/ 1 w 415"/>
                <a:gd name="T19" fmla="*/ 1 h 350"/>
                <a:gd name="T20" fmla="*/ 1 w 415"/>
                <a:gd name="T21" fmla="*/ 1 h 350"/>
                <a:gd name="T22" fmla="*/ 1 w 415"/>
                <a:gd name="T23" fmla="*/ 1 h 350"/>
                <a:gd name="T24" fmla="*/ 1 w 415"/>
                <a:gd name="T25" fmla="*/ 1 h 350"/>
                <a:gd name="T26" fmla="*/ 1 w 415"/>
                <a:gd name="T27" fmla="*/ 1 h 350"/>
                <a:gd name="T28" fmla="*/ 1 w 415"/>
                <a:gd name="T29" fmla="*/ 1 h 350"/>
                <a:gd name="T30" fmla="*/ 1 w 415"/>
                <a:gd name="T31" fmla="*/ 1 h 350"/>
                <a:gd name="T32" fmla="*/ 1 w 415"/>
                <a:gd name="T33" fmla="*/ 1 h 350"/>
                <a:gd name="T34" fmla="*/ 1 w 415"/>
                <a:gd name="T35" fmla="*/ 1 h 350"/>
                <a:gd name="T36" fmla="*/ 1 w 415"/>
                <a:gd name="T37" fmla="*/ 1 h 350"/>
                <a:gd name="T38" fmla="*/ 1 w 415"/>
                <a:gd name="T39" fmla="*/ 1 h 350"/>
                <a:gd name="T40" fmla="*/ 1 w 415"/>
                <a:gd name="T41" fmla="*/ 1 h 350"/>
                <a:gd name="T42" fmla="*/ 1 w 415"/>
                <a:gd name="T43" fmla="*/ 1 h 350"/>
                <a:gd name="T44" fmla="*/ 1 w 415"/>
                <a:gd name="T45" fmla="*/ 1 h 350"/>
                <a:gd name="T46" fmla="*/ 1 w 415"/>
                <a:gd name="T47" fmla="*/ 0 h 350"/>
                <a:gd name="T48" fmla="*/ 1 w 415"/>
                <a:gd name="T49" fmla="*/ 1 h 350"/>
                <a:gd name="T50" fmla="*/ 1 w 415"/>
                <a:gd name="T51" fmla="*/ 1 h 350"/>
                <a:gd name="T52" fmla="*/ 1 w 415"/>
                <a:gd name="T53" fmla="*/ 1 h 350"/>
                <a:gd name="T54" fmla="*/ 1 w 415"/>
                <a:gd name="T55" fmla="*/ 1 h 350"/>
                <a:gd name="T56" fmla="*/ 1 w 415"/>
                <a:gd name="T57" fmla="*/ 1 h 350"/>
                <a:gd name="T58" fmla="*/ 1 w 415"/>
                <a:gd name="T59" fmla="*/ 1 h 350"/>
                <a:gd name="T60" fmla="*/ 1 w 415"/>
                <a:gd name="T61" fmla="*/ 1 h 350"/>
                <a:gd name="T62" fmla="*/ 1 w 415"/>
                <a:gd name="T63" fmla="*/ 1 h 350"/>
                <a:gd name="T64" fmla="*/ 1 w 415"/>
                <a:gd name="T65" fmla="*/ 1 h 350"/>
                <a:gd name="T66" fmla="*/ 1 w 415"/>
                <a:gd name="T67" fmla="*/ 1 h 350"/>
                <a:gd name="T68" fmla="*/ 1 w 415"/>
                <a:gd name="T69" fmla="*/ 1 h 350"/>
                <a:gd name="T70" fmla="*/ 1 w 415"/>
                <a:gd name="T71" fmla="*/ 1 h 350"/>
                <a:gd name="T72" fmla="*/ 1 w 415"/>
                <a:gd name="T73" fmla="*/ 1 h 350"/>
                <a:gd name="T74" fmla="*/ 1 w 415"/>
                <a:gd name="T75" fmla="*/ 1 h 350"/>
                <a:gd name="T76" fmla="*/ 1 w 415"/>
                <a:gd name="T77" fmla="*/ 1 h 350"/>
                <a:gd name="T78" fmla="*/ 1 w 415"/>
                <a:gd name="T79" fmla="*/ 1 h 350"/>
                <a:gd name="T80" fmla="*/ 1 w 415"/>
                <a:gd name="T81" fmla="*/ 1 h 350"/>
                <a:gd name="T82" fmla="*/ 1 w 415"/>
                <a:gd name="T83" fmla="*/ 1 h 350"/>
                <a:gd name="T84" fmla="*/ 1 w 415"/>
                <a:gd name="T85" fmla="*/ 1 h 350"/>
                <a:gd name="T86" fmla="*/ 1 w 415"/>
                <a:gd name="T87" fmla="*/ 1 h 350"/>
                <a:gd name="T88" fmla="*/ 1 w 415"/>
                <a:gd name="T89" fmla="*/ 1 h 35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415" h="350">
                  <a:moveTo>
                    <a:pt x="8" y="12"/>
                  </a:moveTo>
                  <a:lnTo>
                    <a:pt x="1" y="32"/>
                  </a:lnTo>
                  <a:lnTo>
                    <a:pt x="0" y="53"/>
                  </a:lnTo>
                  <a:lnTo>
                    <a:pt x="3" y="78"/>
                  </a:lnTo>
                  <a:lnTo>
                    <a:pt x="8" y="103"/>
                  </a:lnTo>
                  <a:lnTo>
                    <a:pt x="18" y="130"/>
                  </a:lnTo>
                  <a:lnTo>
                    <a:pt x="34" y="158"/>
                  </a:lnTo>
                  <a:lnTo>
                    <a:pt x="51" y="185"/>
                  </a:lnTo>
                  <a:lnTo>
                    <a:pt x="73" y="211"/>
                  </a:lnTo>
                  <a:lnTo>
                    <a:pt x="97" y="236"/>
                  </a:lnTo>
                  <a:lnTo>
                    <a:pt x="124" y="261"/>
                  </a:lnTo>
                  <a:lnTo>
                    <a:pt x="151" y="282"/>
                  </a:lnTo>
                  <a:lnTo>
                    <a:pt x="182" y="302"/>
                  </a:lnTo>
                  <a:lnTo>
                    <a:pt x="212" y="318"/>
                  </a:lnTo>
                  <a:lnTo>
                    <a:pt x="242" y="332"/>
                  </a:lnTo>
                  <a:lnTo>
                    <a:pt x="270" y="341"/>
                  </a:lnTo>
                  <a:lnTo>
                    <a:pt x="299" y="346"/>
                  </a:lnTo>
                  <a:lnTo>
                    <a:pt x="325" y="350"/>
                  </a:lnTo>
                  <a:lnTo>
                    <a:pt x="349" y="346"/>
                  </a:lnTo>
                  <a:lnTo>
                    <a:pt x="371" y="341"/>
                  </a:lnTo>
                  <a:lnTo>
                    <a:pt x="388" y="332"/>
                  </a:lnTo>
                  <a:lnTo>
                    <a:pt x="402" y="318"/>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moveTo>
                    <a:pt x="8" y="12"/>
                  </a:moveTo>
                  <a:lnTo>
                    <a:pt x="14" y="5"/>
                  </a:lnTo>
                  <a:lnTo>
                    <a:pt x="24" y="0"/>
                  </a:lnTo>
                  <a:lnTo>
                    <a:pt x="38" y="0"/>
                  </a:lnTo>
                  <a:lnTo>
                    <a:pt x="56" y="2"/>
                  </a:lnTo>
                  <a:lnTo>
                    <a:pt x="77" y="7"/>
                  </a:lnTo>
                  <a:lnTo>
                    <a:pt x="100" y="16"/>
                  </a:lnTo>
                  <a:lnTo>
                    <a:pt x="126" y="26"/>
                  </a:lnTo>
                  <a:lnTo>
                    <a:pt x="153" y="41"/>
                  </a:lnTo>
                  <a:lnTo>
                    <a:pt x="182" y="57"/>
                  </a:lnTo>
                  <a:lnTo>
                    <a:pt x="210" y="74"/>
                  </a:lnTo>
                  <a:lnTo>
                    <a:pt x="239" y="94"/>
                  </a:lnTo>
                  <a:lnTo>
                    <a:pt x="268" y="115"/>
                  </a:lnTo>
                  <a:lnTo>
                    <a:pt x="295" y="138"/>
                  </a:lnTo>
                  <a:lnTo>
                    <a:pt x="321" y="160"/>
                  </a:lnTo>
                  <a:lnTo>
                    <a:pt x="345" y="183"/>
                  </a:lnTo>
                  <a:lnTo>
                    <a:pt x="365" y="204"/>
                  </a:lnTo>
                  <a:lnTo>
                    <a:pt x="382" y="226"/>
                  </a:lnTo>
                  <a:lnTo>
                    <a:pt x="396" y="245"/>
                  </a:lnTo>
                  <a:lnTo>
                    <a:pt x="406" y="263"/>
                  </a:lnTo>
                  <a:lnTo>
                    <a:pt x="412" y="279"/>
                  </a:lnTo>
                  <a:lnTo>
                    <a:pt x="415" y="291"/>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path>
              </a:pathLst>
            </a:custGeom>
            <a:solidFill>
              <a:srgbClr val="3333FF"/>
            </a:solidFill>
            <a:ln w="6350">
              <a:solidFill>
                <a:srgbClr val="000000"/>
              </a:solidFill>
              <a:prstDash val="solid"/>
              <a:round/>
              <a:headEnd/>
              <a:tailEnd/>
            </a:ln>
          </p:spPr>
          <p:txBody>
            <a:bodyPr/>
            <a:lstStyle/>
            <a:p>
              <a:endParaRPr lang="en-US"/>
            </a:p>
          </p:txBody>
        </p:sp>
        <p:sp>
          <p:nvSpPr>
            <p:cNvPr id="34000" name="Line 393"/>
            <p:cNvSpPr>
              <a:spLocks noChangeShapeType="1"/>
            </p:cNvSpPr>
            <p:nvPr/>
          </p:nvSpPr>
          <p:spPr bwMode="auto">
            <a:xfrm flipH="1" flipV="1">
              <a:off x="2285" y="2824"/>
              <a:ext cx="136" cy="2"/>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001" name="Line 394"/>
            <p:cNvSpPr>
              <a:spLocks noChangeShapeType="1"/>
            </p:cNvSpPr>
            <p:nvPr/>
          </p:nvSpPr>
          <p:spPr bwMode="auto">
            <a:xfrm flipH="1">
              <a:off x="2372" y="2826"/>
              <a:ext cx="49" cy="102"/>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002" name="Line 395"/>
            <p:cNvSpPr>
              <a:spLocks noChangeShapeType="1"/>
            </p:cNvSpPr>
            <p:nvPr/>
          </p:nvSpPr>
          <p:spPr bwMode="auto">
            <a:xfrm>
              <a:off x="2421" y="2826"/>
              <a:ext cx="67" cy="144"/>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003" name="Freeform 396"/>
            <p:cNvSpPr>
              <a:spLocks/>
            </p:cNvSpPr>
            <p:nvPr/>
          </p:nvSpPr>
          <p:spPr bwMode="auto">
            <a:xfrm>
              <a:off x="2349" y="2902"/>
              <a:ext cx="51" cy="40"/>
            </a:xfrm>
            <a:custGeom>
              <a:avLst/>
              <a:gdLst>
                <a:gd name="T0" fmla="*/ 0 w 101"/>
                <a:gd name="T1" fmla="*/ 1 h 80"/>
                <a:gd name="T2" fmla="*/ 1 w 101"/>
                <a:gd name="T3" fmla="*/ 0 h 80"/>
                <a:gd name="T4" fmla="*/ 1 w 101"/>
                <a:gd name="T5" fmla="*/ 1 h 80"/>
                <a:gd name="T6" fmla="*/ 1 w 101"/>
                <a:gd name="T7" fmla="*/ 1 h 80"/>
                <a:gd name="T8" fmla="*/ 1 w 101"/>
                <a:gd name="T9" fmla="*/ 1 h 80"/>
                <a:gd name="T10" fmla="*/ 1 w 101"/>
                <a:gd name="T11" fmla="*/ 1 h 80"/>
                <a:gd name="T12" fmla="*/ 1 w 101"/>
                <a:gd name="T13" fmla="*/ 1 h 80"/>
                <a:gd name="T14" fmla="*/ 1 w 101"/>
                <a:gd name="T15" fmla="*/ 1 h 80"/>
                <a:gd name="T16" fmla="*/ 1 w 101"/>
                <a:gd name="T17" fmla="*/ 1 h 80"/>
                <a:gd name="T18" fmla="*/ 1 w 101"/>
                <a:gd name="T19" fmla="*/ 1 h 80"/>
                <a:gd name="T20" fmla="*/ 1 w 101"/>
                <a:gd name="T21" fmla="*/ 1 h 80"/>
                <a:gd name="T22" fmla="*/ 1 w 101"/>
                <a:gd name="T23" fmla="*/ 1 h 80"/>
                <a:gd name="T24" fmla="*/ 1 w 101"/>
                <a:gd name="T25" fmla="*/ 1 h 80"/>
                <a:gd name="T26" fmla="*/ 1 w 101"/>
                <a:gd name="T27" fmla="*/ 1 h 80"/>
                <a:gd name="T28" fmla="*/ 1 w 101"/>
                <a:gd name="T29" fmla="*/ 1 h 80"/>
                <a:gd name="T30" fmla="*/ 1 w 101"/>
                <a:gd name="T31" fmla="*/ 1 h 80"/>
                <a:gd name="T32" fmla="*/ 1 w 101"/>
                <a:gd name="T33" fmla="*/ 1 h 80"/>
                <a:gd name="T34" fmla="*/ 1 w 101"/>
                <a:gd name="T35" fmla="*/ 1 h 80"/>
                <a:gd name="T36" fmla="*/ 1 w 101"/>
                <a:gd name="T37" fmla="*/ 1 h 80"/>
                <a:gd name="T38" fmla="*/ 1 w 101"/>
                <a:gd name="T39" fmla="*/ 1 h 80"/>
                <a:gd name="T40" fmla="*/ 1 w 101"/>
                <a:gd name="T41" fmla="*/ 1 h 80"/>
                <a:gd name="T42" fmla="*/ 0 w 101"/>
                <a:gd name="T43" fmla="*/ 1 h 80"/>
                <a:gd name="T44" fmla="*/ 0 w 101"/>
                <a:gd name="T45" fmla="*/ 1 h 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01" h="80">
                  <a:moveTo>
                    <a:pt x="0" y="3"/>
                  </a:moveTo>
                  <a:lnTo>
                    <a:pt x="4" y="0"/>
                  </a:lnTo>
                  <a:lnTo>
                    <a:pt x="13" y="1"/>
                  </a:lnTo>
                  <a:lnTo>
                    <a:pt x="24" y="3"/>
                  </a:lnTo>
                  <a:lnTo>
                    <a:pt x="37" y="10"/>
                  </a:lnTo>
                  <a:lnTo>
                    <a:pt x="51" y="19"/>
                  </a:lnTo>
                  <a:lnTo>
                    <a:pt x="66" y="30"/>
                  </a:lnTo>
                  <a:lnTo>
                    <a:pt x="79" y="40"/>
                  </a:lnTo>
                  <a:lnTo>
                    <a:pt x="90" y="51"/>
                  </a:lnTo>
                  <a:lnTo>
                    <a:pt x="97" y="62"/>
                  </a:lnTo>
                  <a:lnTo>
                    <a:pt x="101" y="71"/>
                  </a:lnTo>
                  <a:lnTo>
                    <a:pt x="101" y="76"/>
                  </a:lnTo>
                  <a:lnTo>
                    <a:pt x="97" y="80"/>
                  </a:lnTo>
                  <a:lnTo>
                    <a:pt x="90" y="78"/>
                  </a:lnTo>
                  <a:lnTo>
                    <a:pt x="79" y="74"/>
                  </a:lnTo>
                  <a:lnTo>
                    <a:pt x="66" y="69"/>
                  </a:lnTo>
                  <a:lnTo>
                    <a:pt x="51" y="60"/>
                  </a:lnTo>
                  <a:lnTo>
                    <a:pt x="37" y="49"/>
                  </a:lnTo>
                  <a:lnTo>
                    <a:pt x="23" y="39"/>
                  </a:lnTo>
                  <a:lnTo>
                    <a:pt x="13" y="28"/>
                  </a:lnTo>
                  <a:lnTo>
                    <a:pt x="4" y="17"/>
                  </a:lnTo>
                  <a:lnTo>
                    <a:pt x="0" y="8"/>
                  </a:lnTo>
                  <a:lnTo>
                    <a:pt x="0" y="3"/>
                  </a:lnTo>
                  <a:close/>
                </a:path>
              </a:pathLst>
            </a:custGeom>
            <a:solidFill>
              <a:srgbClr val="3333FF"/>
            </a:solidFill>
            <a:ln w="6350">
              <a:solidFill>
                <a:srgbClr val="000000"/>
              </a:solidFill>
              <a:prstDash val="solid"/>
              <a:round/>
              <a:headEnd/>
              <a:tailEnd/>
            </a:ln>
          </p:spPr>
          <p:txBody>
            <a:bodyPr/>
            <a:lstStyle/>
            <a:p>
              <a:endParaRPr lang="en-US"/>
            </a:p>
          </p:txBody>
        </p:sp>
      </p:grpSp>
      <p:grpSp>
        <p:nvGrpSpPr>
          <p:cNvPr id="33804" name="Group 398"/>
          <p:cNvGrpSpPr>
            <a:grpSpLocks/>
          </p:cNvGrpSpPr>
          <p:nvPr/>
        </p:nvGrpSpPr>
        <p:grpSpPr bwMode="auto">
          <a:xfrm>
            <a:off x="5314950" y="5343525"/>
            <a:ext cx="223838" cy="254000"/>
            <a:chOff x="2274" y="2821"/>
            <a:chExt cx="215" cy="238"/>
          </a:xfrm>
        </p:grpSpPr>
        <p:sp>
          <p:nvSpPr>
            <p:cNvPr id="33976" name="Freeform 399"/>
            <p:cNvSpPr>
              <a:spLocks noEditPoints="1"/>
            </p:cNvSpPr>
            <p:nvPr/>
          </p:nvSpPr>
          <p:spPr bwMode="auto">
            <a:xfrm>
              <a:off x="2274" y="3034"/>
              <a:ext cx="215" cy="25"/>
            </a:xfrm>
            <a:custGeom>
              <a:avLst/>
              <a:gdLst>
                <a:gd name="T0" fmla="*/ 1 w 430"/>
                <a:gd name="T1" fmla="*/ 1 h 50"/>
                <a:gd name="T2" fmla="*/ 0 w 430"/>
                <a:gd name="T3" fmla="*/ 1 h 50"/>
                <a:gd name="T4" fmla="*/ 0 w 430"/>
                <a:gd name="T5" fmla="*/ 1 h 50"/>
                <a:gd name="T6" fmla="*/ 1 w 430"/>
                <a:gd name="T7" fmla="*/ 1 h 50"/>
                <a:gd name="T8" fmla="*/ 1 w 430"/>
                <a:gd name="T9" fmla="*/ 1 h 50"/>
                <a:gd name="T10" fmla="*/ 1 w 430"/>
                <a:gd name="T11" fmla="*/ 1 h 50"/>
                <a:gd name="T12" fmla="*/ 1 w 430"/>
                <a:gd name="T13" fmla="*/ 0 h 50"/>
                <a:gd name="T14" fmla="*/ 1 w 430"/>
                <a:gd name="T15" fmla="*/ 0 h 50"/>
                <a:gd name="T16" fmla="*/ 1 w 430"/>
                <a:gd name="T17" fmla="*/ 1 h 50"/>
                <a:gd name="T18" fmla="*/ 1 w 430"/>
                <a:gd name="T19" fmla="*/ 1 h 50"/>
                <a:gd name="T20" fmla="*/ 1 w 430"/>
                <a:gd name="T21" fmla="*/ 1 h 50"/>
                <a:gd name="T22" fmla="*/ 1 w 430"/>
                <a:gd name="T23" fmla="*/ 1 h 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30" h="50">
                  <a:moveTo>
                    <a:pt x="26" y="18"/>
                  </a:moveTo>
                  <a:lnTo>
                    <a:pt x="0" y="18"/>
                  </a:lnTo>
                  <a:lnTo>
                    <a:pt x="0" y="50"/>
                  </a:lnTo>
                  <a:lnTo>
                    <a:pt x="430" y="50"/>
                  </a:lnTo>
                  <a:lnTo>
                    <a:pt x="430" y="18"/>
                  </a:lnTo>
                  <a:lnTo>
                    <a:pt x="376" y="18"/>
                  </a:lnTo>
                  <a:lnTo>
                    <a:pt x="376" y="0"/>
                  </a:lnTo>
                  <a:lnTo>
                    <a:pt x="26" y="0"/>
                  </a:lnTo>
                  <a:lnTo>
                    <a:pt x="26" y="18"/>
                  </a:lnTo>
                  <a:close/>
                  <a:moveTo>
                    <a:pt x="376" y="18"/>
                  </a:moveTo>
                  <a:lnTo>
                    <a:pt x="33" y="18"/>
                  </a:lnTo>
                  <a:lnTo>
                    <a:pt x="376" y="18"/>
                  </a:lnTo>
                  <a:close/>
                </a:path>
              </a:pathLst>
            </a:custGeom>
            <a:solidFill>
              <a:srgbClr val="333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77" name="Line 400"/>
            <p:cNvSpPr>
              <a:spLocks noChangeShapeType="1"/>
            </p:cNvSpPr>
            <p:nvPr/>
          </p:nvSpPr>
          <p:spPr bwMode="auto">
            <a:xfrm>
              <a:off x="2317" y="2951"/>
              <a:ext cx="30"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978" name="Freeform 401"/>
            <p:cNvSpPr>
              <a:spLocks/>
            </p:cNvSpPr>
            <p:nvPr/>
          </p:nvSpPr>
          <p:spPr bwMode="auto">
            <a:xfrm>
              <a:off x="2317" y="2923"/>
              <a:ext cx="44" cy="109"/>
            </a:xfrm>
            <a:custGeom>
              <a:avLst/>
              <a:gdLst>
                <a:gd name="T0" fmla="*/ 1 w 87"/>
                <a:gd name="T1" fmla="*/ 0 h 219"/>
                <a:gd name="T2" fmla="*/ 0 w 87"/>
                <a:gd name="T3" fmla="*/ 0 h 219"/>
                <a:gd name="T4" fmla="*/ 1 w 87"/>
                <a:gd name="T5" fmla="*/ 0 h 219"/>
                <a:gd name="T6" fmla="*/ 0 60000 65536"/>
                <a:gd name="T7" fmla="*/ 0 60000 65536"/>
                <a:gd name="T8" fmla="*/ 0 60000 65536"/>
              </a:gdLst>
              <a:ahLst/>
              <a:cxnLst>
                <a:cxn ang="T6">
                  <a:pos x="T0" y="T1"/>
                </a:cxn>
                <a:cxn ang="T7">
                  <a:pos x="T2" y="T3"/>
                </a:cxn>
                <a:cxn ang="T8">
                  <a:pos x="T4" y="T5"/>
                </a:cxn>
              </a:cxnLst>
              <a:rect l="0" t="0" r="r" b="b"/>
              <a:pathLst>
                <a:path w="87" h="219">
                  <a:moveTo>
                    <a:pt x="87" y="219"/>
                  </a:moveTo>
                  <a:lnTo>
                    <a:pt x="0" y="55"/>
                  </a:lnTo>
                  <a:lnTo>
                    <a:pt x="28" y="0"/>
                  </a:lnTo>
                </a:path>
              </a:pathLst>
            </a:custGeom>
            <a:solidFill>
              <a:srgbClr val="3333FF"/>
            </a:solidFill>
            <a:ln w="6350">
              <a:solidFill>
                <a:srgbClr val="000000"/>
              </a:solidFill>
              <a:prstDash val="solid"/>
              <a:round/>
              <a:headEnd/>
              <a:tailEnd/>
            </a:ln>
          </p:spPr>
          <p:txBody>
            <a:bodyPr/>
            <a:lstStyle/>
            <a:p>
              <a:endParaRPr lang="en-US"/>
            </a:p>
          </p:txBody>
        </p:sp>
        <p:sp>
          <p:nvSpPr>
            <p:cNvPr id="33979" name="Line 402"/>
            <p:cNvSpPr>
              <a:spLocks noChangeShapeType="1"/>
            </p:cNvSpPr>
            <p:nvPr/>
          </p:nvSpPr>
          <p:spPr bwMode="auto">
            <a:xfrm flipV="1">
              <a:off x="2300" y="2951"/>
              <a:ext cx="47" cy="8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980" name="Freeform 403"/>
            <p:cNvSpPr>
              <a:spLocks/>
            </p:cNvSpPr>
            <p:nvPr/>
          </p:nvSpPr>
          <p:spPr bwMode="auto">
            <a:xfrm>
              <a:off x="2317" y="3005"/>
              <a:ext cx="86" cy="27"/>
            </a:xfrm>
            <a:custGeom>
              <a:avLst/>
              <a:gdLst>
                <a:gd name="T0" fmla="*/ 1 w 172"/>
                <a:gd name="T1" fmla="*/ 0 h 55"/>
                <a:gd name="T2" fmla="*/ 0 w 172"/>
                <a:gd name="T3" fmla="*/ 0 h 55"/>
                <a:gd name="T4" fmla="*/ 1 w 172"/>
                <a:gd name="T5" fmla="*/ 0 h 55"/>
                <a:gd name="T6" fmla="*/ 1 w 172"/>
                <a:gd name="T7" fmla="*/ 0 h 5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2" h="55">
                  <a:moveTo>
                    <a:pt x="28" y="55"/>
                  </a:moveTo>
                  <a:lnTo>
                    <a:pt x="0" y="0"/>
                  </a:lnTo>
                  <a:lnTo>
                    <a:pt x="172" y="0"/>
                  </a:lnTo>
                  <a:lnTo>
                    <a:pt x="146" y="55"/>
                  </a:lnTo>
                </a:path>
              </a:pathLst>
            </a:custGeom>
            <a:solidFill>
              <a:srgbClr val="3333FF"/>
            </a:solidFill>
            <a:ln w="6350">
              <a:solidFill>
                <a:srgbClr val="000000"/>
              </a:solidFill>
              <a:prstDash val="solid"/>
              <a:round/>
              <a:headEnd/>
              <a:tailEnd/>
            </a:ln>
          </p:spPr>
          <p:txBody>
            <a:bodyPr/>
            <a:lstStyle/>
            <a:p>
              <a:endParaRPr lang="en-US"/>
            </a:p>
          </p:txBody>
        </p:sp>
        <p:sp>
          <p:nvSpPr>
            <p:cNvPr id="33981" name="Line 404"/>
            <p:cNvSpPr>
              <a:spLocks noChangeShapeType="1"/>
            </p:cNvSpPr>
            <p:nvPr/>
          </p:nvSpPr>
          <p:spPr bwMode="auto">
            <a:xfrm flipH="1" flipV="1">
              <a:off x="2375" y="2960"/>
              <a:ext cx="46" cy="7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982" name="Freeform 405"/>
            <p:cNvSpPr>
              <a:spLocks/>
            </p:cNvSpPr>
            <p:nvPr/>
          </p:nvSpPr>
          <p:spPr bwMode="auto">
            <a:xfrm>
              <a:off x="2274" y="3034"/>
              <a:ext cx="215" cy="25"/>
            </a:xfrm>
            <a:custGeom>
              <a:avLst/>
              <a:gdLst>
                <a:gd name="T0" fmla="*/ 1 w 430"/>
                <a:gd name="T1" fmla="*/ 1 h 50"/>
                <a:gd name="T2" fmla="*/ 0 w 430"/>
                <a:gd name="T3" fmla="*/ 1 h 50"/>
                <a:gd name="T4" fmla="*/ 0 w 430"/>
                <a:gd name="T5" fmla="*/ 1 h 50"/>
                <a:gd name="T6" fmla="*/ 1 w 430"/>
                <a:gd name="T7" fmla="*/ 1 h 50"/>
                <a:gd name="T8" fmla="*/ 1 w 430"/>
                <a:gd name="T9" fmla="*/ 1 h 50"/>
                <a:gd name="T10" fmla="*/ 1 w 430"/>
                <a:gd name="T11" fmla="*/ 1 h 50"/>
                <a:gd name="T12" fmla="*/ 1 w 430"/>
                <a:gd name="T13" fmla="*/ 0 h 50"/>
                <a:gd name="T14" fmla="*/ 1 w 430"/>
                <a:gd name="T15" fmla="*/ 0 h 50"/>
                <a:gd name="T16" fmla="*/ 1 w 430"/>
                <a:gd name="T17" fmla="*/ 1 h 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30" h="50">
                  <a:moveTo>
                    <a:pt x="26" y="18"/>
                  </a:moveTo>
                  <a:lnTo>
                    <a:pt x="0" y="18"/>
                  </a:lnTo>
                  <a:lnTo>
                    <a:pt x="0" y="50"/>
                  </a:lnTo>
                  <a:lnTo>
                    <a:pt x="430" y="50"/>
                  </a:lnTo>
                  <a:lnTo>
                    <a:pt x="430" y="18"/>
                  </a:lnTo>
                  <a:lnTo>
                    <a:pt x="376" y="18"/>
                  </a:lnTo>
                  <a:lnTo>
                    <a:pt x="376" y="0"/>
                  </a:lnTo>
                  <a:lnTo>
                    <a:pt x="26" y="0"/>
                  </a:lnTo>
                  <a:lnTo>
                    <a:pt x="26" y="18"/>
                  </a:lnTo>
                </a:path>
              </a:pathLst>
            </a:custGeom>
            <a:solidFill>
              <a:srgbClr val="3333FF"/>
            </a:solidFill>
            <a:ln w="6350">
              <a:solidFill>
                <a:srgbClr val="000000"/>
              </a:solidFill>
              <a:prstDash val="solid"/>
              <a:round/>
              <a:headEnd/>
              <a:tailEnd/>
            </a:ln>
          </p:spPr>
          <p:txBody>
            <a:bodyPr/>
            <a:lstStyle/>
            <a:p>
              <a:endParaRPr lang="en-US"/>
            </a:p>
          </p:txBody>
        </p:sp>
        <p:sp>
          <p:nvSpPr>
            <p:cNvPr id="33983" name="Freeform 406"/>
            <p:cNvSpPr>
              <a:spLocks/>
            </p:cNvSpPr>
            <p:nvPr/>
          </p:nvSpPr>
          <p:spPr bwMode="auto">
            <a:xfrm>
              <a:off x="2290" y="3043"/>
              <a:ext cx="171" cy="1"/>
            </a:xfrm>
            <a:custGeom>
              <a:avLst/>
              <a:gdLst>
                <a:gd name="T0" fmla="*/ 0 w 343"/>
                <a:gd name="T1" fmla="*/ 0 h 1"/>
                <a:gd name="T2" fmla="*/ 0 w 343"/>
                <a:gd name="T3" fmla="*/ 0 h 1"/>
                <a:gd name="T4" fmla="*/ 0 w 343"/>
                <a:gd name="T5" fmla="*/ 0 h 1"/>
                <a:gd name="T6" fmla="*/ 0 60000 65536"/>
                <a:gd name="T7" fmla="*/ 0 60000 65536"/>
                <a:gd name="T8" fmla="*/ 0 60000 65536"/>
              </a:gdLst>
              <a:ahLst/>
              <a:cxnLst>
                <a:cxn ang="T6">
                  <a:pos x="T0" y="T1"/>
                </a:cxn>
                <a:cxn ang="T7">
                  <a:pos x="T2" y="T3"/>
                </a:cxn>
                <a:cxn ang="T8">
                  <a:pos x="T4" y="T5"/>
                </a:cxn>
              </a:cxnLst>
              <a:rect l="0" t="0" r="r" b="b"/>
              <a:pathLst>
                <a:path w="343" h="1">
                  <a:moveTo>
                    <a:pt x="343" y="0"/>
                  </a:moveTo>
                  <a:lnTo>
                    <a:pt x="0" y="0"/>
                  </a:lnTo>
                  <a:lnTo>
                    <a:pt x="343" y="0"/>
                  </a:lnTo>
                </a:path>
              </a:pathLst>
            </a:custGeom>
            <a:solidFill>
              <a:srgbClr val="3333FF"/>
            </a:solidFill>
            <a:ln w="6350">
              <a:solidFill>
                <a:srgbClr val="000000"/>
              </a:solidFill>
              <a:prstDash val="solid"/>
              <a:round/>
              <a:headEnd/>
              <a:tailEnd/>
            </a:ln>
          </p:spPr>
          <p:txBody>
            <a:bodyPr/>
            <a:lstStyle/>
            <a:p>
              <a:endParaRPr lang="en-US"/>
            </a:p>
          </p:txBody>
        </p:sp>
        <p:sp>
          <p:nvSpPr>
            <p:cNvPr id="33984" name="Rectangle 407"/>
            <p:cNvSpPr>
              <a:spLocks noChangeArrowheads="1"/>
            </p:cNvSpPr>
            <p:nvPr/>
          </p:nvSpPr>
          <p:spPr bwMode="auto">
            <a:xfrm>
              <a:off x="2347" y="2951"/>
              <a:ext cx="27" cy="83"/>
            </a:xfrm>
            <a:prstGeom prst="rect">
              <a:avLst/>
            </a:prstGeom>
            <a:solidFill>
              <a:srgbClr val="3333FF"/>
            </a:solidFill>
            <a:ln w="6350">
              <a:solidFill>
                <a:srgbClr val="000000"/>
              </a:solidFill>
              <a:miter lim="800000"/>
              <a:headEnd/>
              <a:tailEnd/>
            </a:ln>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latin typeface="Times New Roman" charset="0"/>
              </a:endParaRPr>
            </a:p>
          </p:txBody>
        </p:sp>
        <p:sp>
          <p:nvSpPr>
            <p:cNvPr id="33985" name="Freeform 408"/>
            <p:cNvSpPr>
              <a:spLocks noEditPoints="1"/>
            </p:cNvSpPr>
            <p:nvPr/>
          </p:nvSpPr>
          <p:spPr bwMode="auto">
            <a:xfrm>
              <a:off x="2281" y="2821"/>
              <a:ext cx="208" cy="175"/>
            </a:xfrm>
            <a:custGeom>
              <a:avLst/>
              <a:gdLst>
                <a:gd name="T0" fmla="*/ 1 w 415"/>
                <a:gd name="T1" fmla="*/ 1 h 350"/>
                <a:gd name="T2" fmla="*/ 1 w 415"/>
                <a:gd name="T3" fmla="*/ 1 h 350"/>
                <a:gd name="T4" fmla="*/ 1 w 415"/>
                <a:gd name="T5" fmla="*/ 1 h 350"/>
                <a:gd name="T6" fmla="*/ 1 w 415"/>
                <a:gd name="T7" fmla="*/ 1 h 350"/>
                <a:gd name="T8" fmla="*/ 1 w 415"/>
                <a:gd name="T9" fmla="*/ 1 h 350"/>
                <a:gd name="T10" fmla="*/ 1 w 415"/>
                <a:gd name="T11" fmla="*/ 1 h 350"/>
                <a:gd name="T12" fmla="*/ 1 w 415"/>
                <a:gd name="T13" fmla="*/ 1 h 350"/>
                <a:gd name="T14" fmla="*/ 1 w 415"/>
                <a:gd name="T15" fmla="*/ 1 h 350"/>
                <a:gd name="T16" fmla="*/ 1 w 415"/>
                <a:gd name="T17" fmla="*/ 1 h 350"/>
                <a:gd name="T18" fmla="*/ 1 w 415"/>
                <a:gd name="T19" fmla="*/ 1 h 350"/>
                <a:gd name="T20" fmla="*/ 1 w 415"/>
                <a:gd name="T21" fmla="*/ 1 h 350"/>
                <a:gd name="T22" fmla="*/ 1 w 415"/>
                <a:gd name="T23" fmla="*/ 1 h 350"/>
                <a:gd name="T24" fmla="*/ 1 w 415"/>
                <a:gd name="T25" fmla="*/ 1 h 350"/>
                <a:gd name="T26" fmla="*/ 1 w 415"/>
                <a:gd name="T27" fmla="*/ 1 h 350"/>
                <a:gd name="T28" fmla="*/ 1 w 415"/>
                <a:gd name="T29" fmla="*/ 1 h 350"/>
                <a:gd name="T30" fmla="*/ 1 w 415"/>
                <a:gd name="T31" fmla="*/ 1 h 350"/>
                <a:gd name="T32" fmla="*/ 1 w 415"/>
                <a:gd name="T33" fmla="*/ 1 h 350"/>
                <a:gd name="T34" fmla="*/ 1 w 415"/>
                <a:gd name="T35" fmla="*/ 1 h 350"/>
                <a:gd name="T36" fmla="*/ 1 w 415"/>
                <a:gd name="T37" fmla="*/ 1 h 350"/>
                <a:gd name="T38" fmla="*/ 1 w 415"/>
                <a:gd name="T39" fmla="*/ 1 h 350"/>
                <a:gd name="T40" fmla="*/ 1 w 415"/>
                <a:gd name="T41" fmla="*/ 1 h 350"/>
                <a:gd name="T42" fmla="*/ 1 w 415"/>
                <a:gd name="T43" fmla="*/ 1 h 350"/>
                <a:gd name="T44" fmla="*/ 1 w 415"/>
                <a:gd name="T45" fmla="*/ 1 h 350"/>
                <a:gd name="T46" fmla="*/ 1 w 415"/>
                <a:gd name="T47" fmla="*/ 0 h 350"/>
                <a:gd name="T48" fmla="*/ 1 w 415"/>
                <a:gd name="T49" fmla="*/ 1 h 350"/>
                <a:gd name="T50" fmla="*/ 1 w 415"/>
                <a:gd name="T51" fmla="*/ 1 h 350"/>
                <a:gd name="T52" fmla="*/ 1 w 415"/>
                <a:gd name="T53" fmla="*/ 1 h 350"/>
                <a:gd name="T54" fmla="*/ 1 w 415"/>
                <a:gd name="T55" fmla="*/ 1 h 350"/>
                <a:gd name="T56" fmla="*/ 1 w 415"/>
                <a:gd name="T57" fmla="*/ 1 h 350"/>
                <a:gd name="T58" fmla="*/ 1 w 415"/>
                <a:gd name="T59" fmla="*/ 1 h 350"/>
                <a:gd name="T60" fmla="*/ 1 w 415"/>
                <a:gd name="T61" fmla="*/ 1 h 350"/>
                <a:gd name="T62" fmla="*/ 1 w 415"/>
                <a:gd name="T63" fmla="*/ 1 h 350"/>
                <a:gd name="T64" fmla="*/ 1 w 415"/>
                <a:gd name="T65" fmla="*/ 1 h 350"/>
                <a:gd name="T66" fmla="*/ 1 w 415"/>
                <a:gd name="T67" fmla="*/ 1 h 350"/>
                <a:gd name="T68" fmla="*/ 1 w 415"/>
                <a:gd name="T69" fmla="*/ 1 h 350"/>
                <a:gd name="T70" fmla="*/ 1 w 415"/>
                <a:gd name="T71" fmla="*/ 1 h 350"/>
                <a:gd name="T72" fmla="*/ 1 w 415"/>
                <a:gd name="T73" fmla="*/ 1 h 350"/>
                <a:gd name="T74" fmla="*/ 1 w 415"/>
                <a:gd name="T75" fmla="*/ 1 h 350"/>
                <a:gd name="T76" fmla="*/ 1 w 415"/>
                <a:gd name="T77" fmla="*/ 1 h 350"/>
                <a:gd name="T78" fmla="*/ 1 w 415"/>
                <a:gd name="T79" fmla="*/ 1 h 350"/>
                <a:gd name="T80" fmla="*/ 1 w 415"/>
                <a:gd name="T81" fmla="*/ 1 h 350"/>
                <a:gd name="T82" fmla="*/ 1 w 415"/>
                <a:gd name="T83" fmla="*/ 1 h 350"/>
                <a:gd name="T84" fmla="*/ 1 w 415"/>
                <a:gd name="T85" fmla="*/ 1 h 350"/>
                <a:gd name="T86" fmla="*/ 1 w 415"/>
                <a:gd name="T87" fmla="*/ 1 h 350"/>
                <a:gd name="T88" fmla="*/ 1 w 415"/>
                <a:gd name="T89" fmla="*/ 1 h 35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415" h="350">
                  <a:moveTo>
                    <a:pt x="8" y="12"/>
                  </a:moveTo>
                  <a:lnTo>
                    <a:pt x="1" y="32"/>
                  </a:lnTo>
                  <a:lnTo>
                    <a:pt x="0" y="53"/>
                  </a:lnTo>
                  <a:lnTo>
                    <a:pt x="3" y="78"/>
                  </a:lnTo>
                  <a:lnTo>
                    <a:pt x="8" y="103"/>
                  </a:lnTo>
                  <a:lnTo>
                    <a:pt x="18" y="130"/>
                  </a:lnTo>
                  <a:lnTo>
                    <a:pt x="34" y="158"/>
                  </a:lnTo>
                  <a:lnTo>
                    <a:pt x="51" y="185"/>
                  </a:lnTo>
                  <a:lnTo>
                    <a:pt x="73" y="211"/>
                  </a:lnTo>
                  <a:lnTo>
                    <a:pt x="97" y="236"/>
                  </a:lnTo>
                  <a:lnTo>
                    <a:pt x="124" y="261"/>
                  </a:lnTo>
                  <a:lnTo>
                    <a:pt x="151" y="282"/>
                  </a:lnTo>
                  <a:lnTo>
                    <a:pt x="182" y="302"/>
                  </a:lnTo>
                  <a:lnTo>
                    <a:pt x="212" y="318"/>
                  </a:lnTo>
                  <a:lnTo>
                    <a:pt x="242" y="332"/>
                  </a:lnTo>
                  <a:lnTo>
                    <a:pt x="270" y="341"/>
                  </a:lnTo>
                  <a:lnTo>
                    <a:pt x="299" y="346"/>
                  </a:lnTo>
                  <a:lnTo>
                    <a:pt x="325" y="350"/>
                  </a:lnTo>
                  <a:lnTo>
                    <a:pt x="349" y="346"/>
                  </a:lnTo>
                  <a:lnTo>
                    <a:pt x="371" y="341"/>
                  </a:lnTo>
                  <a:lnTo>
                    <a:pt x="388" y="332"/>
                  </a:lnTo>
                  <a:lnTo>
                    <a:pt x="402" y="318"/>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moveTo>
                    <a:pt x="8" y="12"/>
                  </a:moveTo>
                  <a:lnTo>
                    <a:pt x="14" y="5"/>
                  </a:lnTo>
                  <a:lnTo>
                    <a:pt x="24" y="0"/>
                  </a:lnTo>
                  <a:lnTo>
                    <a:pt x="38" y="0"/>
                  </a:lnTo>
                  <a:lnTo>
                    <a:pt x="56" y="2"/>
                  </a:lnTo>
                  <a:lnTo>
                    <a:pt x="77" y="7"/>
                  </a:lnTo>
                  <a:lnTo>
                    <a:pt x="100" y="16"/>
                  </a:lnTo>
                  <a:lnTo>
                    <a:pt x="126" y="26"/>
                  </a:lnTo>
                  <a:lnTo>
                    <a:pt x="153" y="41"/>
                  </a:lnTo>
                  <a:lnTo>
                    <a:pt x="182" y="57"/>
                  </a:lnTo>
                  <a:lnTo>
                    <a:pt x="210" y="74"/>
                  </a:lnTo>
                  <a:lnTo>
                    <a:pt x="239" y="94"/>
                  </a:lnTo>
                  <a:lnTo>
                    <a:pt x="268" y="115"/>
                  </a:lnTo>
                  <a:lnTo>
                    <a:pt x="295" y="138"/>
                  </a:lnTo>
                  <a:lnTo>
                    <a:pt x="321" y="160"/>
                  </a:lnTo>
                  <a:lnTo>
                    <a:pt x="345" y="183"/>
                  </a:lnTo>
                  <a:lnTo>
                    <a:pt x="365" y="204"/>
                  </a:lnTo>
                  <a:lnTo>
                    <a:pt x="382" y="226"/>
                  </a:lnTo>
                  <a:lnTo>
                    <a:pt x="396" y="245"/>
                  </a:lnTo>
                  <a:lnTo>
                    <a:pt x="406" y="263"/>
                  </a:lnTo>
                  <a:lnTo>
                    <a:pt x="412" y="279"/>
                  </a:lnTo>
                  <a:lnTo>
                    <a:pt x="415" y="291"/>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path>
              </a:pathLst>
            </a:custGeom>
            <a:solidFill>
              <a:srgbClr val="3333FF"/>
            </a:solidFill>
            <a:ln w="6350">
              <a:solidFill>
                <a:srgbClr val="000000"/>
              </a:solidFill>
              <a:prstDash val="solid"/>
              <a:round/>
              <a:headEnd/>
              <a:tailEnd/>
            </a:ln>
          </p:spPr>
          <p:txBody>
            <a:bodyPr/>
            <a:lstStyle/>
            <a:p>
              <a:endParaRPr lang="en-US"/>
            </a:p>
          </p:txBody>
        </p:sp>
        <p:sp>
          <p:nvSpPr>
            <p:cNvPr id="33986" name="Line 409"/>
            <p:cNvSpPr>
              <a:spLocks noChangeShapeType="1"/>
            </p:cNvSpPr>
            <p:nvPr/>
          </p:nvSpPr>
          <p:spPr bwMode="auto">
            <a:xfrm flipH="1" flipV="1">
              <a:off x="2285" y="2824"/>
              <a:ext cx="136" cy="2"/>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987" name="Line 410"/>
            <p:cNvSpPr>
              <a:spLocks noChangeShapeType="1"/>
            </p:cNvSpPr>
            <p:nvPr/>
          </p:nvSpPr>
          <p:spPr bwMode="auto">
            <a:xfrm flipH="1">
              <a:off x="2372" y="2826"/>
              <a:ext cx="49" cy="102"/>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988" name="Line 411"/>
            <p:cNvSpPr>
              <a:spLocks noChangeShapeType="1"/>
            </p:cNvSpPr>
            <p:nvPr/>
          </p:nvSpPr>
          <p:spPr bwMode="auto">
            <a:xfrm>
              <a:off x="2421" y="2826"/>
              <a:ext cx="67" cy="144"/>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989" name="Freeform 412"/>
            <p:cNvSpPr>
              <a:spLocks/>
            </p:cNvSpPr>
            <p:nvPr/>
          </p:nvSpPr>
          <p:spPr bwMode="auto">
            <a:xfrm>
              <a:off x="2349" y="2902"/>
              <a:ext cx="51" cy="40"/>
            </a:xfrm>
            <a:custGeom>
              <a:avLst/>
              <a:gdLst>
                <a:gd name="T0" fmla="*/ 0 w 101"/>
                <a:gd name="T1" fmla="*/ 1 h 80"/>
                <a:gd name="T2" fmla="*/ 1 w 101"/>
                <a:gd name="T3" fmla="*/ 0 h 80"/>
                <a:gd name="T4" fmla="*/ 1 w 101"/>
                <a:gd name="T5" fmla="*/ 1 h 80"/>
                <a:gd name="T6" fmla="*/ 1 w 101"/>
                <a:gd name="T7" fmla="*/ 1 h 80"/>
                <a:gd name="T8" fmla="*/ 1 w 101"/>
                <a:gd name="T9" fmla="*/ 1 h 80"/>
                <a:gd name="T10" fmla="*/ 1 w 101"/>
                <a:gd name="T11" fmla="*/ 1 h 80"/>
                <a:gd name="T12" fmla="*/ 1 w 101"/>
                <a:gd name="T13" fmla="*/ 1 h 80"/>
                <a:gd name="T14" fmla="*/ 1 w 101"/>
                <a:gd name="T15" fmla="*/ 1 h 80"/>
                <a:gd name="T16" fmla="*/ 1 w 101"/>
                <a:gd name="T17" fmla="*/ 1 h 80"/>
                <a:gd name="T18" fmla="*/ 1 w 101"/>
                <a:gd name="T19" fmla="*/ 1 h 80"/>
                <a:gd name="T20" fmla="*/ 1 w 101"/>
                <a:gd name="T21" fmla="*/ 1 h 80"/>
                <a:gd name="T22" fmla="*/ 1 w 101"/>
                <a:gd name="T23" fmla="*/ 1 h 80"/>
                <a:gd name="T24" fmla="*/ 1 w 101"/>
                <a:gd name="T25" fmla="*/ 1 h 80"/>
                <a:gd name="T26" fmla="*/ 1 w 101"/>
                <a:gd name="T27" fmla="*/ 1 h 80"/>
                <a:gd name="T28" fmla="*/ 1 w 101"/>
                <a:gd name="T29" fmla="*/ 1 h 80"/>
                <a:gd name="T30" fmla="*/ 1 w 101"/>
                <a:gd name="T31" fmla="*/ 1 h 80"/>
                <a:gd name="T32" fmla="*/ 1 w 101"/>
                <a:gd name="T33" fmla="*/ 1 h 80"/>
                <a:gd name="T34" fmla="*/ 1 w 101"/>
                <a:gd name="T35" fmla="*/ 1 h 80"/>
                <a:gd name="T36" fmla="*/ 1 w 101"/>
                <a:gd name="T37" fmla="*/ 1 h 80"/>
                <a:gd name="T38" fmla="*/ 1 w 101"/>
                <a:gd name="T39" fmla="*/ 1 h 80"/>
                <a:gd name="T40" fmla="*/ 1 w 101"/>
                <a:gd name="T41" fmla="*/ 1 h 80"/>
                <a:gd name="T42" fmla="*/ 0 w 101"/>
                <a:gd name="T43" fmla="*/ 1 h 80"/>
                <a:gd name="T44" fmla="*/ 0 w 101"/>
                <a:gd name="T45" fmla="*/ 1 h 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01" h="80">
                  <a:moveTo>
                    <a:pt x="0" y="3"/>
                  </a:moveTo>
                  <a:lnTo>
                    <a:pt x="4" y="0"/>
                  </a:lnTo>
                  <a:lnTo>
                    <a:pt x="13" y="1"/>
                  </a:lnTo>
                  <a:lnTo>
                    <a:pt x="24" y="3"/>
                  </a:lnTo>
                  <a:lnTo>
                    <a:pt x="37" y="10"/>
                  </a:lnTo>
                  <a:lnTo>
                    <a:pt x="51" y="19"/>
                  </a:lnTo>
                  <a:lnTo>
                    <a:pt x="66" y="30"/>
                  </a:lnTo>
                  <a:lnTo>
                    <a:pt x="79" y="40"/>
                  </a:lnTo>
                  <a:lnTo>
                    <a:pt x="90" y="51"/>
                  </a:lnTo>
                  <a:lnTo>
                    <a:pt x="97" y="62"/>
                  </a:lnTo>
                  <a:lnTo>
                    <a:pt x="101" y="71"/>
                  </a:lnTo>
                  <a:lnTo>
                    <a:pt x="101" y="76"/>
                  </a:lnTo>
                  <a:lnTo>
                    <a:pt x="97" y="80"/>
                  </a:lnTo>
                  <a:lnTo>
                    <a:pt x="90" y="78"/>
                  </a:lnTo>
                  <a:lnTo>
                    <a:pt x="79" y="74"/>
                  </a:lnTo>
                  <a:lnTo>
                    <a:pt x="66" y="69"/>
                  </a:lnTo>
                  <a:lnTo>
                    <a:pt x="51" y="60"/>
                  </a:lnTo>
                  <a:lnTo>
                    <a:pt x="37" y="49"/>
                  </a:lnTo>
                  <a:lnTo>
                    <a:pt x="23" y="39"/>
                  </a:lnTo>
                  <a:lnTo>
                    <a:pt x="13" y="28"/>
                  </a:lnTo>
                  <a:lnTo>
                    <a:pt x="4" y="17"/>
                  </a:lnTo>
                  <a:lnTo>
                    <a:pt x="0" y="8"/>
                  </a:lnTo>
                  <a:lnTo>
                    <a:pt x="0" y="3"/>
                  </a:lnTo>
                  <a:close/>
                </a:path>
              </a:pathLst>
            </a:custGeom>
            <a:solidFill>
              <a:srgbClr val="3333FF"/>
            </a:solidFill>
            <a:ln w="6350">
              <a:solidFill>
                <a:srgbClr val="000000"/>
              </a:solidFill>
              <a:prstDash val="solid"/>
              <a:round/>
              <a:headEnd/>
              <a:tailEnd/>
            </a:ln>
          </p:spPr>
          <p:txBody>
            <a:bodyPr/>
            <a:lstStyle/>
            <a:p>
              <a:endParaRPr lang="en-US"/>
            </a:p>
          </p:txBody>
        </p:sp>
      </p:grpSp>
      <p:grpSp>
        <p:nvGrpSpPr>
          <p:cNvPr id="33805" name="Group 413"/>
          <p:cNvGrpSpPr>
            <a:grpSpLocks/>
          </p:cNvGrpSpPr>
          <p:nvPr/>
        </p:nvGrpSpPr>
        <p:grpSpPr bwMode="auto">
          <a:xfrm flipH="1">
            <a:off x="5694363" y="5372100"/>
            <a:ext cx="298450" cy="211138"/>
            <a:chOff x="2274" y="2821"/>
            <a:chExt cx="215" cy="238"/>
          </a:xfrm>
        </p:grpSpPr>
        <p:sp>
          <p:nvSpPr>
            <p:cNvPr id="33962" name="Freeform 414"/>
            <p:cNvSpPr>
              <a:spLocks noEditPoints="1"/>
            </p:cNvSpPr>
            <p:nvPr/>
          </p:nvSpPr>
          <p:spPr bwMode="auto">
            <a:xfrm>
              <a:off x="2274" y="3034"/>
              <a:ext cx="215" cy="25"/>
            </a:xfrm>
            <a:custGeom>
              <a:avLst/>
              <a:gdLst>
                <a:gd name="T0" fmla="*/ 1 w 430"/>
                <a:gd name="T1" fmla="*/ 1 h 50"/>
                <a:gd name="T2" fmla="*/ 0 w 430"/>
                <a:gd name="T3" fmla="*/ 1 h 50"/>
                <a:gd name="T4" fmla="*/ 0 w 430"/>
                <a:gd name="T5" fmla="*/ 1 h 50"/>
                <a:gd name="T6" fmla="*/ 1 w 430"/>
                <a:gd name="T7" fmla="*/ 1 h 50"/>
                <a:gd name="T8" fmla="*/ 1 w 430"/>
                <a:gd name="T9" fmla="*/ 1 h 50"/>
                <a:gd name="T10" fmla="*/ 1 w 430"/>
                <a:gd name="T11" fmla="*/ 1 h 50"/>
                <a:gd name="T12" fmla="*/ 1 w 430"/>
                <a:gd name="T13" fmla="*/ 0 h 50"/>
                <a:gd name="T14" fmla="*/ 1 w 430"/>
                <a:gd name="T15" fmla="*/ 0 h 50"/>
                <a:gd name="T16" fmla="*/ 1 w 430"/>
                <a:gd name="T17" fmla="*/ 1 h 50"/>
                <a:gd name="T18" fmla="*/ 1 w 430"/>
                <a:gd name="T19" fmla="*/ 1 h 50"/>
                <a:gd name="T20" fmla="*/ 1 w 430"/>
                <a:gd name="T21" fmla="*/ 1 h 50"/>
                <a:gd name="T22" fmla="*/ 1 w 430"/>
                <a:gd name="T23" fmla="*/ 1 h 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30" h="50">
                  <a:moveTo>
                    <a:pt x="26" y="18"/>
                  </a:moveTo>
                  <a:lnTo>
                    <a:pt x="0" y="18"/>
                  </a:lnTo>
                  <a:lnTo>
                    <a:pt x="0" y="50"/>
                  </a:lnTo>
                  <a:lnTo>
                    <a:pt x="430" y="50"/>
                  </a:lnTo>
                  <a:lnTo>
                    <a:pt x="430" y="18"/>
                  </a:lnTo>
                  <a:lnTo>
                    <a:pt x="376" y="18"/>
                  </a:lnTo>
                  <a:lnTo>
                    <a:pt x="376" y="0"/>
                  </a:lnTo>
                  <a:lnTo>
                    <a:pt x="26" y="0"/>
                  </a:lnTo>
                  <a:lnTo>
                    <a:pt x="26" y="18"/>
                  </a:lnTo>
                  <a:close/>
                  <a:moveTo>
                    <a:pt x="376" y="18"/>
                  </a:moveTo>
                  <a:lnTo>
                    <a:pt x="33" y="18"/>
                  </a:lnTo>
                  <a:lnTo>
                    <a:pt x="376" y="18"/>
                  </a:lnTo>
                  <a:close/>
                </a:path>
              </a:pathLst>
            </a:custGeom>
            <a:solidFill>
              <a:srgbClr val="333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63" name="Line 415"/>
            <p:cNvSpPr>
              <a:spLocks noChangeShapeType="1"/>
            </p:cNvSpPr>
            <p:nvPr/>
          </p:nvSpPr>
          <p:spPr bwMode="auto">
            <a:xfrm>
              <a:off x="2317" y="2951"/>
              <a:ext cx="30"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964" name="Freeform 416"/>
            <p:cNvSpPr>
              <a:spLocks/>
            </p:cNvSpPr>
            <p:nvPr/>
          </p:nvSpPr>
          <p:spPr bwMode="auto">
            <a:xfrm>
              <a:off x="2317" y="2923"/>
              <a:ext cx="44" cy="109"/>
            </a:xfrm>
            <a:custGeom>
              <a:avLst/>
              <a:gdLst>
                <a:gd name="T0" fmla="*/ 1 w 87"/>
                <a:gd name="T1" fmla="*/ 0 h 219"/>
                <a:gd name="T2" fmla="*/ 0 w 87"/>
                <a:gd name="T3" fmla="*/ 0 h 219"/>
                <a:gd name="T4" fmla="*/ 1 w 87"/>
                <a:gd name="T5" fmla="*/ 0 h 219"/>
                <a:gd name="T6" fmla="*/ 0 60000 65536"/>
                <a:gd name="T7" fmla="*/ 0 60000 65536"/>
                <a:gd name="T8" fmla="*/ 0 60000 65536"/>
              </a:gdLst>
              <a:ahLst/>
              <a:cxnLst>
                <a:cxn ang="T6">
                  <a:pos x="T0" y="T1"/>
                </a:cxn>
                <a:cxn ang="T7">
                  <a:pos x="T2" y="T3"/>
                </a:cxn>
                <a:cxn ang="T8">
                  <a:pos x="T4" y="T5"/>
                </a:cxn>
              </a:cxnLst>
              <a:rect l="0" t="0" r="r" b="b"/>
              <a:pathLst>
                <a:path w="87" h="219">
                  <a:moveTo>
                    <a:pt x="87" y="219"/>
                  </a:moveTo>
                  <a:lnTo>
                    <a:pt x="0" y="55"/>
                  </a:lnTo>
                  <a:lnTo>
                    <a:pt x="28" y="0"/>
                  </a:lnTo>
                </a:path>
              </a:pathLst>
            </a:custGeom>
            <a:solidFill>
              <a:srgbClr val="3333FF"/>
            </a:solidFill>
            <a:ln w="6350">
              <a:solidFill>
                <a:srgbClr val="000000"/>
              </a:solidFill>
              <a:prstDash val="solid"/>
              <a:round/>
              <a:headEnd/>
              <a:tailEnd/>
            </a:ln>
          </p:spPr>
          <p:txBody>
            <a:bodyPr/>
            <a:lstStyle/>
            <a:p>
              <a:endParaRPr lang="en-US"/>
            </a:p>
          </p:txBody>
        </p:sp>
        <p:sp>
          <p:nvSpPr>
            <p:cNvPr id="33965" name="Line 417"/>
            <p:cNvSpPr>
              <a:spLocks noChangeShapeType="1"/>
            </p:cNvSpPr>
            <p:nvPr/>
          </p:nvSpPr>
          <p:spPr bwMode="auto">
            <a:xfrm flipV="1">
              <a:off x="2300" y="2951"/>
              <a:ext cx="47" cy="8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966" name="Freeform 418"/>
            <p:cNvSpPr>
              <a:spLocks/>
            </p:cNvSpPr>
            <p:nvPr/>
          </p:nvSpPr>
          <p:spPr bwMode="auto">
            <a:xfrm>
              <a:off x="2317" y="3005"/>
              <a:ext cx="86" cy="27"/>
            </a:xfrm>
            <a:custGeom>
              <a:avLst/>
              <a:gdLst>
                <a:gd name="T0" fmla="*/ 1 w 172"/>
                <a:gd name="T1" fmla="*/ 0 h 55"/>
                <a:gd name="T2" fmla="*/ 0 w 172"/>
                <a:gd name="T3" fmla="*/ 0 h 55"/>
                <a:gd name="T4" fmla="*/ 1 w 172"/>
                <a:gd name="T5" fmla="*/ 0 h 55"/>
                <a:gd name="T6" fmla="*/ 1 w 172"/>
                <a:gd name="T7" fmla="*/ 0 h 5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2" h="55">
                  <a:moveTo>
                    <a:pt x="28" y="55"/>
                  </a:moveTo>
                  <a:lnTo>
                    <a:pt x="0" y="0"/>
                  </a:lnTo>
                  <a:lnTo>
                    <a:pt x="172" y="0"/>
                  </a:lnTo>
                  <a:lnTo>
                    <a:pt x="146" y="55"/>
                  </a:lnTo>
                </a:path>
              </a:pathLst>
            </a:custGeom>
            <a:solidFill>
              <a:srgbClr val="3333FF"/>
            </a:solidFill>
            <a:ln w="6350">
              <a:solidFill>
                <a:srgbClr val="000000"/>
              </a:solidFill>
              <a:prstDash val="solid"/>
              <a:round/>
              <a:headEnd/>
              <a:tailEnd/>
            </a:ln>
          </p:spPr>
          <p:txBody>
            <a:bodyPr/>
            <a:lstStyle/>
            <a:p>
              <a:endParaRPr lang="en-US"/>
            </a:p>
          </p:txBody>
        </p:sp>
        <p:sp>
          <p:nvSpPr>
            <p:cNvPr id="33967" name="Line 419"/>
            <p:cNvSpPr>
              <a:spLocks noChangeShapeType="1"/>
            </p:cNvSpPr>
            <p:nvPr/>
          </p:nvSpPr>
          <p:spPr bwMode="auto">
            <a:xfrm flipH="1" flipV="1">
              <a:off x="2375" y="2960"/>
              <a:ext cx="46" cy="7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968" name="Freeform 420"/>
            <p:cNvSpPr>
              <a:spLocks/>
            </p:cNvSpPr>
            <p:nvPr/>
          </p:nvSpPr>
          <p:spPr bwMode="auto">
            <a:xfrm>
              <a:off x="2274" y="3034"/>
              <a:ext cx="215" cy="25"/>
            </a:xfrm>
            <a:custGeom>
              <a:avLst/>
              <a:gdLst>
                <a:gd name="T0" fmla="*/ 1 w 430"/>
                <a:gd name="T1" fmla="*/ 1 h 50"/>
                <a:gd name="T2" fmla="*/ 0 w 430"/>
                <a:gd name="T3" fmla="*/ 1 h 50"/>
                <a:gd name="T4" fmla="*/ 0 w 430"/>
                <a:gd name="T5" fmla="*/ 1 h 50"/>
                <a:gd name="T6" fmla="*/ 1 w 430"/>
                <a:gd name="T7" fmla="*/ 1 h 50"/>
                <a:gd name="T8" fmla="*/ 1 w 430"/>
                <a:gd name="T9" fmla="*/ 1 h 50"/>
                <a:gd name="T10" fmla="*/ 1 w 430"/>
                <a:gd name="T11" fmla="*/ 1 h 50"/>
                <a:gd name="T12" fmla="*/ 1 w 430"/>
                <a:gd name="T13" fmla="*/ 0 h 50"/>
                <a:gd name="T14" fmla="*/ 1 w 430"/>
                <a:gd name="T15" fmla="*/ 0 h 50"/>
                <a:gd name="T16" fmla="*/ 1 w 430"/>
                <a:gd name="T17" fmla="*/ 1 h 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30" h="50">
                  <a:moveTo>
                    <a:pt x="26" y="18"/>
                  </a:moveTo>
                  <a:lnTo>
                    <a:pt x="0" y="18"/>
                  </a:lnTo>
                  <a:lnTo>
                    <a:pt x="0" y="50"/>
                  </a:lnTo>
                  <a:lnTo>
                    <a:pt x="430" y="50"/>
                  </a:lnTo>
                  <a:lnTo>
                    <a:pt x="430" y="18"/>
                  </a:lnTo>
                  <a:lnTo>
                    <a:pt x="376" y="18"/>
                  </a:lnTo>
                  <a:lnTo>
                    <a:pt x="376" y="0"/>
                  </a:lnTo>
                  <a:lnTo>
                    <a:pt x="26" y="0"/>
                  </a:lnTo>
                  <a:lnTo>
                    <a:pt x="26" y="18"/>
                  </a:lnTo>
                </a:path>
              </a:pathLst>
            </a:custGeom>
            <a:solidFill>
              <a:srgbClr val="3333FF"/>
            </a:solidFill>
            <a:ln w="6350">
              <a:solidFill>
                <a:srgbClr val="000000"/>
              </a:solidFill>
              <a:prstDash val="solid"/>
              <a:round/>
              <a:headEnd/>
              <a:tailEnd/>
            </a:ln>
          </p:spPr>
          <p:txBody>
            <a:bodyPr/>
            <a:lstStyle/>
            <a:p>
              <a:endParaRPr lang="en-US"/>
            </a:p>
          </p:txBody>
        </p:sp>
        <p:sp>
          <p:nvSpPr>
            <p:cNvPr id="33969" name="Freeform 421"/>
            <p:cNvSpPr>
              <a:spLocks/>
            </p:cNvSpPr>
            <p:nvPr/>
          </p:nvSpPr>
          <p:spPr bwMode="auto">
            <a:xfrm>
              <a:off x="2290" y="3043"/>
              <a:ext cx="171" cy="1"/>
            </a:xfrm>
            <a:custGeom>
              <a:avLst/>
              <a:gdLst>
                <a:gd name="T0" fmla="*/ 0 w 343"/>
                <a:gd name="T1" fmla="*/ 0 h 1"/>
                <a:gd name="T2" fmla="*/ 0 w 343"/>
                <a:gd name="T3" fmla="*/ 0 h 1"/>
                <a:gd name="T4" fmla="*/ 0 w 343"/>
                <a:gd name="T5" fmla="*/ 0 h 1"/>
                <a:gd name="T6" fmla="*/ 0 60000 65536"/>
                <a:gd name="T7" fmla="*/ 0 60000 65536"/>
                <a:gd name="T8" fmla="*/ 0 60000 65536"/>
              </a:gdLst>
              <a:ahLst/>
              <a:cxnLst>
                <a:cxn ang="T6">
                  <a:pos x="T0" y="T1"/>
                </a:cxn>
                <a:cxn ang="T7">
                  <a:pos x="T2" y="T3"/>
                </a:cxn>
                <a:cxn ang="T8">
                  <a:pos x="T4" y="T5"/>
                </a:cxn>
              </a:cxnLst>
              <a:rect l="0" t="0" r="r" b="b"/>
              <a:pathLst>
                <a:path w="343" h="1">
                  <a:moveTo>
                    <a:pt x="343" y="0"/>
                  </a:moveTo>
                  <a:lnTo>
                    <a:pt x="0" y="0"/>
                  </a:lnTo>
                  <a:lnTo>
                    <a:pt x="343" y="0"/>
                  </a:lnTo>
                </a:path>
              </a:pathLst>
            </a:custGeom>
            <a:solidFill>
              <a:srgbClr val="3333FF"/>
            </a:solidFill>
            <a:ln w="6350">
              <a:solidFill>
                <a:srgbClr val="000000"/>
              </a:solidFill>
              <a:prstDash val="solid"/>
              <a:round/>
              <a:headEnd/>
              <a:tailEnd/>
            </a:ln>
          </p:spPr>
          <p:txBody>
            <a:bodyPr/>
            <a:lstStyle/>
            <a:p>
              <a:endParaRPr lang="en-US"/>
            </a:p>
          </p:txBody>
        </p:sp>
        <p:sp>
          <p:nvSpPr>
            <p:cNvPr id="33970" name="Rectangle 422"/>
            <p:cNvSpPr>
              <a:spLocks noChangeArrowheads="1"/>
            </p:cNvSpPr>
            <p:nvPr/>
          </p:nvSpPr>
          <p:spPr bwMode="auto">
            <a:xfrm>
              <a:off x="2347" y="2951"/>
              <a:ext cx="27" cy="83"/>
            </a:xfrm>
            <a:prstGeom prst="rect">
              <a:avLst/>
            </a:prstGeom>
            <a:solidFill>
              <a:srgbClr val="3333FF"/>
            </a:solidFill>
            <a:ln w="6350">
              <a:solidFill>
                <a:srgbClr val="000000"/>
              </a:solidFill>
              <a:miter lim="800000"/>
              <a:headEnd/>
              <a:tailEnd/>
            </a:ln>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latin typeface="Times New Roman" charset="0"/>
              </a:endParaRPr>
            </a:p>
          </p:txBody>
        </p:sp>
        <p:sp>
          <p:nvSpPr>
            <p:cNvPr id="33971" name="Freeform 423"/>
            <p:cNvSpPr>
              <a:spLocks noEditPoints="1"/>
            </p:cNvSpPr>
            <p:nvPr/>
          </p:nvSpPr>
          <p:spPr bwMode="auto">
            <a:xfrm>
              <a:off x="2281" y="2821"/>
              <a:ext cx="208" cy="175"/>
            </a:xfrm>
            <a:custGeom>
              <a:avLst/>
              <a:gdLst>
                <a:gd name="T0" fmla="*/ 1 w 415"/>
                <a:gd name="T1" fmla="*/ 1 h 350"/>
                <a:gd name="T2" fmla="*/ 1 w 415"/>
                <a:gd name="T3" fmla="*/ 1 h 350"/>
                <a:gd name="T4" fmla="*/ 1 w 415"/>
                <a:gd name="T5" fmla="*/ 1 h 350"/>
                <a:gd name="T6" fmla="*/ 1 w 415"/>
                <a:gd name="T7" fmla="*/ 1 h 350"/>
                <a:gd name="T8" fmla="*/ 1 w 415"/>
                <a:gd name="T9" fmla="*/ 1 h 350"/>
                <a:gd name="T10" fmla="*/ 1 w 415"/>
                <a:gd name="T11" fmla="*/ 1 h 350"/>
                <a:gd name="T12" fmla="*/ 1 w 415"/>
                <a:gd name="T13" fmla="*/ 1 h 350"/>
                <a:gd name="T14" fmla="*/ 1 w 415"/>
                <a:gd name="T15" fmla="*/ 1 h 350"/>
                <a:gd name="T16" fmla="*/ 1 w 415"/>
                <a:gd name="T17" fmla="*/ 1 h 350"/>
                <a:gd name="T18" fmla="*/ 1 w 415"/>
                <a:gd name="T19" fmla="*/ 1 h 350"/>
                <a:gd name="T20" fmla="*/ 1 w 415"/>
                <a:gd name="T21" fmla="*/ 1 h 350"/>
                <a:gd name="T22" fmla="*/ 1 w 415"/>
                <a:gd name="T23" fmla="*/ 1 h 350"/>
                <a:gd name="T24" fmla="*/ 1 w 415"/>
                <a:gd name="T25" fmla="*/ 1 h 350"/>
                <a:gd name="T26" fmla="*/ 1 w 415"/>
                <a:gd name="T27" fmla="*/ 1 h 350"/>
                <a:gd name="T28" fmla="*/ 1 w 415"/>
                <a:gd name="T29" fmla="*/ 1 h 350"/>
                <a:gd name="T30" fmla="*/ 1 w 415"/>
                <a:gd name="T31" fmla="*/ 1 h 350"/>
                <a:gd name="T32" fmla="*/ 1 w 415"/>
                <a:gd name="T33" fmla="*/ 1 h 350"/>
                <a:gd name="T34" fmla="*/ 1 w 415"/>
                <a:gd name="T35" fmla="*/ 1 h 350"/>
                <a:gd name="T36" fmla="*/ 1 w 415"/>
                <a:gd name="T37" fmla="*/ 1 h 350"/>
                <a:gd name="T38" fmla="*/ 1 w 415"/>
                <a:gd name="T39" fmla="*/ 1 h 350"/>
                <a:gd name="T40" fmla="*/ 1 w 415"/>
                <a:gd name="T41" fmla="*/ 1 h 350"/>
                <a:gd name="T42" fmla="*/ 1 w 415"/>
                <a:gd name="T43" fmla="*/ 1 h 350"/>
                <a:gd name="T44" fmla="*/ 1 w 415"/>
                <a:gd name="T45" fmla="*/ 1 h 350"/>
                <a:gd name="T46" fmla="*/ 1 w 415"/>
                <a:gd name="T47" fmla="*/ 0 h 350"/>
                <a:gd name="T48" fmla="*/ 1 w 415"/>
                <a:gd name="T49" fmla="*/ 1 h 350"/>
                <a:gd name="T50" fmla="*/ 1 w 415"/>
                <a:gd name="T51" fmla="*/ 1 h 350"/>
                <a:gd name="T52" fmla="*/ 1 w 415"/>
                <a:gd name="T53" fmla="*/ 1 h 350"/>
                <a:gd name="T54" fmla="*/ 1 w 415"/>
                <a:gd name="T55" fmla="*/ 1 h 350"/>
                <a:gd name="T56" fmla="*/ 1 w 415"/>
                <a:gd name="T57" fmla="*/ 1 h 350"/>
                <a:gd name="T58" fmla="*/ 1 w 415"/>
                <a:gd name="T59" fmla="*/ 1 h 350"/>
                <a:gd name="T60" fmla="*/ 1 w 415"/>
                <a:gd name="T61" fmla="*/ 1 h 350"/>
                <a:gd name="T62" fmla="*/ 1 w 415"/>
                <a:gd name="T63" fmla="*/ 1 h 350"/>
                <a:gd name="T64" fmla="*/ 1 w 415"/>
                <a:gd name="T65" fmla="*/ 1 h 350"/>
                <a:gd name="T66" fmla="*/ 1 w 415"/>
                <a:gd name="T67" fmla="*/ 1 h 350"/>
                <a:gd name="T68" fmla="*/ 1 w 415"/>
                <a:gd name="T69" fmla="*/ 1 h 350"/>
                <a:gd name="T70" fmla="*/ 1 w 415"/>
                <a:gd name="T71" fmla="*/ 1 h 350"/>
                <a:gd name="T72" fmla="*/ 1 w 415"/>
                <a:gd name="T73" fmla="*/ 1 h 350"/>
                <a:gd name="T74" fmla="*/ 1 w 415"/>
                <a:gd name="T75" fmla="*/ 1 h 350"/>
                <a:gd name="T76" fmla="*/ 1 w 415"/>
                <a:gd name="T77" fmla="*/ 1 h 350"/>
                <a:gd name="T78" fmla="*/ 1 w 415"/>
                <a:gd name="T79" fmla="*/ 1 h 350"/>
                <a:gd name="T80" fmla="*/ 1 w 415"/>
                <a:gd name="T81" fmla="*/ 1 h 350"/>
                <a:gd name="T82" fmla="*/ 1 w 415"/>
                <a:gd name="T83" fmla="*/ 1 h 350"/>
                <a:gd name="T84" fmla="*/ 1 w 415"/>
                <a:gd name="T85" fmla="*/ 1 h 350"/>
                <a:gd name="T86" fmla="*/ 1 w 415"/>
                <a:gd name="T87" fmla="*/ 1 h 350"/>
                <a:gd name="T88" fmla="*/ 1 w 415"/>
                <a:gd name="T89" fmla="*/ 1 h 35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415" h="350">
                  <a:moveTo>
                    <a:pt x="8" y="12"/>
                  </a:moveTo>
                  <a:lnTo>
                    <a:pt x="1" y="32"/>
                  </a:lnTo>
                  <a:lnTo>
                    <a:pt x="0" y="53"/>
                  </a:lnTo>
                  <a:lnTo>
                    <a:pt x="3" y="78"/>
                  </a:lnTo>
                  <a:lnTo>
                    <a:pt x="8" y="103"/>
                  </a:lnTo>
                  <a:lnTo>
                    <a:pt x="18" y="130"/>
                  </a:lnTo>
                  <a:lnTo>
                    <a:pt x="34" y="158"/>
                  </a:lnTo>
                  <a:lnTo>
                    <a:pt x="51" y="185"/>
                  </a:lnTo>
                  <a:lnTo>
                    <a:pt x="73" y="211"/>
                  </a:lnTo>
                  <a:lnTo>
                    <a:pt x="97" y="236"/>
                  </a:lnTo>
                  <a:lnTo>
                    <a:pt x="124" y="261"/>
                  </a:lnTo>
                  <a:lnTo>
                    <a:pt x="151" y="282"/>
                  </a:lnTo>
                  <a:lnTo>
                    <a:pt x="182" y="302"/>
                  </a:lnTo>
                  <a:lnTo>
                    <a:pt x="212" y="318"/>
                  </a:lnTo>
                  <a:lnTo>
                    <a:pt x="242" y="332"/>
                  </a:lnTo>
                  <a:lnTo>
                    <a:pt x="270" y="341"/>
                  </a:lnTo>
                  <a:lnTo>
                    <a:pt x="299" y="346"/>
                  </a:lnTo>
                  <a:lnTo>
                    <a:pt x="325" y="350"/>
                  </a:lnTo>
                  <a:lnTo>
                    <a:pt x="349" y="346"/>
                  </a:lnTo>
                  <a:lnTo>
                    <a:pt x="371" y="341"/>
                  </a:lnTo>
                  <a:lnTo>
                    <a:pt x="388" y="332"/>
                  </a:lnTo>
                  <a:lnTo>
                    <a:pt x="402" y="318"/>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moveTo>
                    <a:pt x="8" y="12"/>
                  </a:moveTo>
                  <a:lnTo>
                    <a:pt x="14" y="5"/>
                  </a:lnTo>
                  <a:lnTo>
                    <a:pt x="24" y="0"/>
                  </a:lnTo>
                  <a:lnTo>
                    <a:pt x="38" y="0"/>
                  </a:lnTo>
                  <a:lnTo>
                    <a:pt x="56" y="2"/>
                  </a:lnTo>
                  <a:lnTo>
                    <a:pt x="77" y="7"/>
                  </a:lnTo>
                  <a:lnTo>
                    <a:pt x="100" y="16"/>
                  </a:lnTo>
                  <a:lnTo>
                    <a:pt x="126" y="26"/>
                  </a:lnTo>
                  <a:lnTo>
                    <a:pt x="153" y="41"/>
                  </a:lnTo>
                  <a:lnTo>
                    <a:pt x="182" y="57"/>
                  </a:lnTo>
                  <a:lnTo>
                    <a:pt x="210" y="74"/>
                  </a:lnTo>
                  <a:lnTo>
                    <a:pt x="239" y="94"/>
                  </a:lnTo>
                  <a:lnTo>
                    <a:pt x="268" y="115"/>
                  </a:lnTo>
                  <a:lnTo>
                    <a:pt x="295" y="138"/>
                  </a:lnTo>
                  <a:lnTo>
                    <a:pt x="321" y="160"/>
                  </a:lnTo>
                  <a:lnTo>
                    <a:pt x="345" y="183"/>
                  </a:lnTo>
                  <a:lnTo>
                    <a:pt x="365" y="204"/>
                  </a:lnTo>
                  <a:lnTo>
                    <a:pt x="382" y="226"/>
                  </a:lnTo>
                  <a:lnTo>
                    <a:pt x="396" y="245"/>
                  </a:lnTo>
                  <a:lnTo>
                    <a:pt x="406" y="263"/>
                  </a:lnTo>
                  <a:lnTo>
                    <a:pt x="412" y="279"/>
                  </a:lnTo>
                  <a:lnTo>
                    <a:pt x="415" y="291"/>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path>
              </a:pathLst>
            </a:custGeom>
            <a:solidFill>
              <a:srgbClr val="3333FF"/>
            </a:solidFill>
            <a:ln w="6350">
              <a:solidFill>
                <a:srgbClr val="000000"/>
              </a:solidFill>
              <a:prstDash val="solid"/>
              <a:round/>
              <a:headEnd/>
              <a:tailEnd/>
            </a:ln>
          </p:spPr>
          <p:txBody>
            <a:bodyPr/>
            <a:lstStyle/>
            <a:p>
              <a:endParaRPr lang="en-US"/>
            </a:p>
          </p:txBody>
        </p:sp>
        <p:sp>
          <p:nvSpPr>
            <p:cNvPr id="33972" name="Line 424"/>
            <p:cNvSpPr>
              <a:spLocks noChangeShapeType="1"/>
            </p:cNvSpPr>
            <p:nvPr/>
          </p:nvSpPr>
          <p:spPr bwMode="auto">
            <a:xfrm flipH="1" flipV="1">
              <a:off x="2285" y="2824"/>
              <a:ext cx="136" cy="2"/>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973" name="Line 425"/>
            <p:cNvSpPr>
              <a:spLocks noChangeShapeType="1"/>
            </p:cNvSpPr>
            <p:nvPr/>
          </p:nvSpPr>
          <p:spPr bwMode="auto">
            <a:xfrm flipH="1">
              <a:off x="2372" y="2826"/>
              <a:ext cx="49" cy="102"/>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974" name="Line 426"/>
            <p:cNvSpPr>
              <a:spLocks noChangeShapeType="1"/>
            </p:cNvSpPr>
            <p:nvPr/>
          </p:nvSpPr>
          <p:spPr bwMode="auto">
            <a:xfrm>
              <a:off x="2421" y="2826"/>
              <a:ext cx="67" cy="144"/>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975" name="Freeform 427"/>
            <p:cNvSpPr>
              <a:spLocks/>
            </p:cNvSpPr>
            <p:nvPr/>
          </p:nvSpPr>
          <p:spPr bwMode="auto">
            <a:xfrm>
              <a:off x="2349" y="2902"/>
              <a:ext cx="51" cy="40"/>
            </a:xfrm>
            <a:custGeom>
              <a:avLst/>
              <a:gdLst>
                <a:gd name="T0" fmla="*/ 0 w 101"/>
                <a:gd name="T1" fmla="*/ 1 h 80"/>
                <a:gd name="T2" fmla="*/ 1 w 101"/>
                <a:gd name="T3" fmla="*/ 0 h 80"/>
                <a:gd name="T4" fmla="*/ 1 w 101"/>
                <a:gd name="T5" fmla="*/ 1 h 80"/>
                <a:gd name="T6" fmla="*/ 1 w 101"/>
                <a:gd name="T7" fmla="*/ 1 h 80"/>
                <a:gd name="T8" fmla="*/ 1 w 101"/>
                <a:gd name="T9" fmla="*/ 1 h 80"/>
                <a:gd name="T10" fmla="*/ 1 w 101"/>
                <a:gd name="T11" fmla="*/ 1 h 80"/>
                <a:gd name="T12" fmla="*/ 1 w 101"/>
                <a:gd name="T13" fmla="*/ 1 h 80"/>
                <a:gd name="T14" fmla="*/ 1 w 101"/>
                <a:gd name="T15" fmla="*/ 1 h 80"/>
                <a:gd name="T16" fmla="*/ 1 w 101"/>
                <a:gd name="T17" fmla="*/ 1 h 80"/>
                <a:gd name="T18" fmla="*/ 1 w 101"/>
                <a:gd name="T19" fmla="*/ 1 h 80"/>
                <a:gd name="T20" fmla="*/ 1 w 101"/>
                <a:gd name="T21" fmla="*/ 1 h 80"/>
                <a:gd name="T22" fmla="*/ 1 w 101"/>
                <a:gd name="T23" fmla="*/ 1 h 80"/>
                <a:gd name="T24" fmla="*/ 1 w 101"/>
                <a:gd name="T25" fmla="*/ 1 h 80"/>
                <a:gd name="T26" fmla="*/ 1 w 101"/>
                <a:gd name="T27" fmla="*/ 1 h 80"/>
                <a:gd name="T28" fmla="*/ 1 w 101"/>
                <a:gd name="T29" fmla="*/ 1 h 80"/>
                <a:gd name="T30" fmla="*/ 1 w 101"/>
                <a:gd name="T31" fmla="*/ 1 h 80"/>
                <a:gd name="T32" fmla="*/ 1 w 101"/>
                <a:gd name="T33" fmla="*/ 1 h 80"/>
                <a:gd name="T34" fmla="*/ 1 w 101"/>
                <a:gd name="T35" fmla="*/ 1 h 80"/>
                <a:gd name="T36" fmla="*/ 1 w 101"/>
                <a:gd name="T37" fmla="*/ 1 h 80"/>
                <a:gd name="T38" fmla="*/ 1 w 101"/>
                <a:gd name="T39" fmla="*/ 1 h 80"/>
                <a:gd name="T40" fmla="*/ 1 w 101"/>
                <a:gd name="T41" fmla="*/ 1 h 80"/>
                <a:gd name="T42" fmla="*/ 0 w 101"/>
                <a:gd name="T43" fmla="*/ 1 h 80"/>
                <a:gd name="T44" fmla="*/ 0 w 101"/>
                <a:gd name="T45" fmla="*/ 1 h 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01" h="80">
                  <a:moveTo>
                    <a:pt x="0" y="3"/>
                  </a:moveTo>
                  <a:lnTo>
                    <a:pt x="4" y="0"/>
                  </a:lnTo>
                  <a:lnTo>
                    <a:pt x="13" y="1"/>
                  </a:lnTo>
                  <a:lnTo>
                    <a:pt x="24" y="3"/>
                  </a:lnTo>
                  <a:lnTo>
                    <a:pt x="37" y="10"/>
                  </a:lnTo>
                  <a:lnTo>
                    <a:pt x="51" y="19"/>
                  </a:lnTo>
                  <a:lnTo>
                    <a:pt x="66" y="30"/>
                  </a:lnTo>
                  <a:lnTo>
                    <a:pt x="79" y="40"/>
                  </a:lnTo>
                  <a:lnTo>
                    <a:pt x="90" y="51"/>
                  </a:lnTo>
                  <a:lnTo>
                    <a:pt x="97" y="62"/>
                  </a:lnTo>
                  <a:lnTo>
                    <a:pt x="101" y="71"/>
                  </a:lnTo>
                  <a:lnTo>
                    <a:pt x="101" y="76"/>
                  </a:lnTo>
                  <a:lnTo>
                    <a:pt x="97" y="80"/>
                  </a:lnTo>
                  <a:lnTo>
                    <a:pt x="90" y="78"/>
                  </a:lnTo>
                  <a:lnTo>
                    <a:pt x="79" y="74"/>
                  </a:lnTo>
                  <a:lnTo>
                    <a:pt x="66" y="69"/>
                  </a:lnTo>
                  <a:lnTo>
                    <a:pt x="51" y="60"/>
                  </a:lnTo>
                  <a:lnTo>
                    <a:pt x="37" y="49"/>
                  </a:lnTo>
                  <a:lnTo>
                    <a:pt x="23" y="39"/>
                  </a:lnTo>
                  <a:lnTo>
                    <a:pt x="13" y="28"/>
                  </a:lnTo>
                  <a:lnTo>
                    <a:pt x="4" y="17"/>
                  </a:lnTo>
                  <a:lnTo>
                    <a:pt x="0" y="8"/>
                  </a:lnTo>
                  <a:lnTo>
                    <a:pt x="0" y="3"/>
                  </a:lnTo>
                  <a:close/>
                </a:path>
              </a:pathLst>
            </a:custGeom>
            <a:solidFill>
              <a:srgbClr val="3333FF"/>
            </a:solidFill>
            <a:ln w="6350">
              <a:solidFill>
                <a:srgbClr val="000000"/>
              </a:solidFill>
              <a:prstDash val="solid"/>
              <a:round/>
              <a:headEnd/>
              <a:tailEnd/>
            </a:ln>
          </p:spPr>
          <p:txBody>
            <a:bodyPr/>
            <a:lstStyle/>
            <a:p>
              <a:endParaRPr lang="en-US"/>
            </a:p>
          </p:txBody>
        </p:sp>
      </p:grpSp>
      <p:pic>
        <p:nvPicPr>
          <p:cNvPr id="33806" name="Picture 429" descr="MMj03957750000[1]"/>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081588" y="4649788"/>
            <a:ext cx="5619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7" name="Picture 432" descr="cocktai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6200" y="4168775"/>
            <a:ext cx="2030413"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08" name="Line 434"/>
          <p:cNvSpPr>
            <a:spLocks noChangeShapeType="1"/>
          </p:cNvSpPr>
          <p:nvPr/>
        </p:nvSpPr>
        <p:spPr bwMode="auto">
          <a:xfrm>
            <a:off x="1708150" y="4627563"/>
            <a:ext cx="242888"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09" name="Line 435"/>
          <p:cNvSpPr>
            <a:spLocks noChangeShapeType="1"/>
          </p:cNvSpPr>
          <p:nvPr/>
        </p:nvSpPr>
        <p:spPr bwMode="auto">
          <a:xfrm>
            <a:off x="1708150" y="4627563"/>
            <a:ext cx="242888"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10" name="Line 436"/>
          <p:cNvSpPr>
            <a:spLocks noChangeShapeType="1"/>
          </p:cNvSpPr>
          <p:nvPr/>
        </p:nvSpPr>
        <p:spPr bwMode="auto">
          <a:xfrm>
            <a:off x="1639888" y="5264150"/>
            <a:ext cx="19050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3811" name="Group 506"/>
          <p:cNvGrpSpPr>
            <a:grpSpLocks/>
          </p:cNvGrpSpPr>
          <p:nvPr/>
        </p:nvGrpSpPr>
        <p:grpSpPr bwMode="auto">
          <a:xfrm flipH="1">
            <a:off x="977900" y="5140325"/>
            <a:ext cx="501650" cy="512763"/>
            <a:chOff x="2839" y="3501"/>
            <a:chExt cx="755" cy="803"/>
          </a:xfrm>
        </p:grpSpPr>
        <p:pic>
          <p:nvPicPr>
            <p:cNvPr id="33960" name="Picture 507" descr="desktop_computer_stylized_mediu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961" name="Freeform 508"/>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en-US"/>
            </a:p>
          </p:txBody>
        </p:sp>
      </p:grpSp>
      <p:grpSp>
        <p:nvGrpSpPr>
          <p:cNvPr id="33812" name="Group 621"/>
          <p:cNvGrpSpPr>
            <a:grpSpLocks/>
          </p:cNvGrpSpPr>
          <p:nvPr/>
        </p:nvGrpSpPr>
        <p:grpSpPr bwMode="auto">
          <a:xfrm>
            <a:off x="3038475" y="4186238"/>
            <a:ext cx="635000" cy="485775"/>
            <a:chOff x="3061" y="2530"/>
            <a:chExt cx="400" cy="306"/>
          </a:xfrm>
        </p:grpSpPr>
        <p:grpSp>
          <p:nvGrpSpPr>
            <p:cNvPr id="33929" name="Group 494"/>
            <p:cNvGrpSpPr>
              <a:grpSpLocks/>
            </p:cNvGrpSpPr>
            <p:nvPr/>
          </p:nvGrpSpPr>
          <p:grpSpPr bwMode="auto">
            <a:xfrm>
              <a:off x="3061" y="2530"/>
              <a:ext cx="327" cy="81"/>
              <a:chOff x="2199" y="955"/>
              <a:chExt cx="2547" cy="506"/>
            </a:xfrm>
          </p:grpSpPr>
          <p:sp>
            <p:nvSpPr>
              <p:cNvPr id="33954" name="Freeform 495"/>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5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955" name="Freeform 496"/>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956" name="Freeform 497"/>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957" name="Freeform 498"/>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5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958" name="Freeform 499"/>
              <p:cNvSpPr>
                <a:spLocks/>
              </p:cNvSpPr>
              <p:nvPr/>
            </p:nvSpPr>
            <p:spPr bwMode="auto">
              <a:xfrm>
                <a:off x="3646" y="997"/>
                <a:ext cx="660" cy="336"/>
              </a:xfrm>
              <a:custGeom>
                <a:avLst/>
                <a:gdLst>
                  <a:gd name="T0" fmla="*/ 425 w 646"/>
                  <a:gd name="T1" fmla="*/ 932 h 300"/>
                  <a:gd name="T2" fmla="*/ 605 w 646"/>
                  <a:gd name="T3" fmla="*/ 787 h 300"/>
                  <a:gd name="T4" fmla="*/ 752 w 646"/>
                  <a:gd name="T5" fmla="*/ 594 h 300"/>
                  <a:gd name="T6" fmla="*/ 776 w 646"/>
                  <a:gd name="T7" fmla="*/ 332 h 300"/>
                  <a:gd name="T8" fmla="*/ 569 w 646"/>
                  <a:gd name="T9" fmla="*/ 187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959" name="Freeform 500"/>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pic>
          <p:nvPicPr>
            <p:cNvPr id="33930" name="Picture 549" descr="laptop_keyboar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09064" flipH="1">
              <a:off x="3109" y="2736"/>
              <a:ext cx="245"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931" name="Freeform 550"/>
            <p:cNvSpPr>
              <a:spLocks/>
            </p:cNvSpPr>
            <p:nvPr/>
          </p:nvSpPr>
          <p:spPr bwMode="auto">
            <a:xfrm>
              <a:off x="3190" y="2638"/>
              <a:ext cx="197" cy="131"/>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a:p>
          </p:txBody>
        </p:sp>
        <p:pic>
          <p:nvPicPr>
            <p:cNvPr id="33932" name="Picture 551" descr="scree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00" y="2641"/>
              <a:ext cx="179"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933" name="Freeform 552"/>
            <p:cNvSpPr>
              <a:spLocks/>
            </p:cNvSpPr>
            <p:nvPr/>
          </p:nvSpPr>
          <p:spPr bwMode="auto">
            <a:xfrm>
              <a:off x="3226" y="2634"/>
              <a:ext cx="167" cy="25"/>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34" name="Freeform 553"/>
            <p:cNvSpPr>
              <a:spLocks/>
            </p:cNvSpPr>
            <p:nvPr/>
          </p:nvSpPr>
          <p:spPr bwMode="auto">
            <a:xfrm>
              <a:off x="3189" y="2634"/>
              <a:ext cx="46" cy="102"/>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35" name="Freeform 554"/>
            <p:cNvSpPr>
              <a:spLocks/>
            </p:cNvSpPr>
            <p:nvPr/>
          </p:nvSpPr>
          <p:spPr bwMode="auto">
            <a:xfrm>
              <a:off x="3342" y="2652"/>
              <a:ext cx="50" cy="117"/>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36" name="Freeform 555"/>
            <p:cNvSpPr>
              <a:spLocks/>
            </p:cNvSpPr>
            <p:nvPr/>
          </p:nvSpPr>
          <p:spPr bwMode="auto">
            <a:xfrm>
              <a:off x="3188" y="2730"/>
              <a:ext cx="183" cy="40"/>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37" name="Freeform 556"/>
            <p:cNvSpPr>
              <a:spLocks/>
            </p:cNvSpPr>
            <p:nvPr/>
          </p:nvSpPr>
          <p:spPr bwMode="auto">
            <a:xfrm>
              <a:off x="3347" y="2653"/>
              <a:ext cx="47" cy="118"/>
            </a:xfrm>
            <a:custGeom>
              <a:avLst/>
              <a:gdLst>
                <a:gd name="T0" fmla="*/ 0 w 637"/>
                <a:gd name="T1" fmla="*/ 0 h 1659"/>
                <a:gd name="T2" fmla="*/ 0 w 637"/>
                <a:gd name="T3" fmla="*/ 0 h 1659"/>
                <a:gd name="T4" fmla="*/ 0 w 637"/>
                <a:gd name="T5" fmla="*/ 0 h 1659"/>
                <a:gd name="T6" fmla="*/ 0 w 637"/>
                <a:gd name="T7" fmla="*/ 0 h 1659"/>
                <a:gd name="T8" fmla="*/ 0 w 637"/>
                <a:gd name="T9" fmla="*/ 0 h 16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38" name="Freeform 557"/>
            <p:cNvSpPr>
              <a:spLocks/>
            </p:cNvSpPr>
            <p:nvPr/>
          </p:nvSpPr>
          <p:spPr bwMode="auto">
            <a:xfrm>
              <a:off x="3188" y="2736"/>
              <a:ext cx="163" cy="39"/>
            </a:xfrm>
            <a:custGeom>
              <a:avLst/>
              <a:gdLst>
                <a:gd name="T0" fmla="*/ 0 w 2216"/>
                <a:gd name="T1" fmla="*/ 0 h 550"/>
                <a:gd name="T2" fmla="*/ 0 w 2216"/>
                <a:gd name="T3" fmla="*/ 0 h 550"/>
                <a:gd name="T4" fmla="*/ 0 w 2216"/>
                <a:gd name="T5" fmla="*/ 0 h 550"/>
                <a:gd name="T6" fmla="*/ 0 w 2216"/>
                <a:gd name="T7" fmla="*/ 0 h 550"/>
                <a:gd name="T8" fmla="*/ 0 w 2216"/>
                <a:gd name="T9" fmla="*/ 0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33939" name="Group 558"/>
            <p:cNvGrpSpPr>
              <a:grpSpLocks/>
            </p:cNvGrpSpPr>
            <p:nvPr/>
          </p:nvGrpSpPr>
          <p:grpSpPr bwMode="auto">
            <a:xfrm>
              <a:off x="3186" y="2777"/>
              <a:ext cx="55" cy="24"/>
              <a:chOff x="1740" y="2642"/>
              <a:chExt cx="752" cy="327"/>
            </a:xfrm>
          </p:grpSpPr>
          <p:sp>
            <p:nvSpPr>
              <p:cNvPr id="33948" name="Freeform 559"/>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49" name="Freeform 560"/>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50" name="Freeform 561"/>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51" name="Freeform 562"/>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52" name="Freeform 563"/>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53" name="Freeform 564"/>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3940" name="Freeform 565"/>
            <p:cNvSpPr>
              <a:spLocks/>
            </p:cNvSpPr>
            <p:nvPr/>
          </p:nvSpPr>
          <p:spPr bwMode="auto">
            <a:xfrm>
              <a:off x="3280" y="2781"/>
              <a:ext cx="67" cy="51"/>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41" name="Freeform 566"/>
            <p:cNvSpPr>
              <a:spLocks/>
            </p:cNvSpPr>
            <p:nvPr/>
          </p:nvSpPr>
          <p:spPr bwMode="auto">
            <a:xfrm>
              <a:off x="3109" y="2785"/>
              <a:ext cx="171" cy="46"/>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42" name="Freeform 567"/>
            <p:cNvSpPr>
              <a:spLocks/>
            </p:cNvSpPr>
            <p:nvPr/>
          </p:nvSpPr>
          <p:spPr bwMode="auto">
            <a:xfrm>
              <a:off x="3110" y="2776"/>
              <a:ext cx="1" cy="10"/>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43" name="Freeform 568"/>
            <p:cNvSpPr>
              <a:spLocks/>
            </p:cNvSpPr>
            <p:nvPr/>
          </p:nvSpPr>
          <p:spPr bwMode="auto">
            <a:xfrm>
              <a:off x="3110" y="2738"/>
              <a:ext cx="79" cy="39"/>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44" name="Freeform 569"/>
            <p:cNvSpPr>
              <a:spLocks/>
            </p:cNvSpPr>
            <p:nvPr/>
          </p:nvSpPr>
          <p:spPr bwMode="auto">
            <a:xfrm>
              <a:off x="3115" y="2778"/>
              <a:ext cx="162" cy="4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45" name="Freeform 570"/>
            <p:cNvSpPr>
              <a:spLocks/>
            </p:cNvSpPr>
            <p:nvPr/>
          </p:nvSpPr>
          <p:spPr bwMode="auto">
            <a:xfrm flipV="1">
              <a:off x="3277" y="2775"/>
              <a:ext cx="66" cy="47"/>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46" name="Freeform 589"/>
            <p:cNvSpPr>
              <a:spLocks/>
            </p:cNvSpPr>
            <p:nvPr/>
          </p:nvSpPr>
          <p:spPr bwMode="auto">
            <a:xfrm>
              <a:off x="3382" y="2736"/>
              <a:ext cx="1" cy="10"/>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47" name="Freeform 590"/>
            <p:cNvSpPr>
              <a:spLocks/>
            </p:cNvSpPr>
            <p:nvPr/>
          </p:nvSpPr>
          <p:spPr bwMode="auto">
            <a:xfrm>
              <a:off x="3382" y="2698"/>
              <a:ext cx="79" cy="39"/>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3813" name="Group 632"/>
          <p:cNvGrpSpPr>
            <a:grpSpLocks/>
          </p:cNvGrpSpPr>
          <p:nvPr/>
        </p:nvGrpSpPr>
        <p:grpSpPr bwMode="auto">
          <a:xfrm>
            <a:off x="3925888" y="4354513"/>
            <a:ext cx="536575" cy="401637"/>
            <a:chOff x="3328" y="2543"/>
            <a:chExt cx="338" cy="253"/>
          </a:xfrm>
        </p:grpSpPr>
        <p:grpSp>
          <p:nvGrpSpPr>
            <p:cNvPr id="33902" name="Group 487"/>
            <p:cNvGrpSpPr>
              <a:grpSpLocks/>
            </p:cNvGrpSpPr>
            <p:nvPr/>
          </p:nvGrpSpPr>
          <p:grpSpPr bwMode="auto">
            <a:xfrm>
              <a:off x="3328" y="2543"/>
              <a:ext cx="327" cy="81"/>
              <a:chOff x="2199" y="955"/>
              <a:chExt cx="2547" cy="506"/>
            </a:xfrm>
          </p:grpSpPr>
          <p:sp>
            <p:nvSpPr>
              <p:cNvPr id="33923" name="Freeform 488"/>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5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924" name="Freeform 489"/>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925" name="Freeform 490"/>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926" name="Freeform 491"/>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5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927" name="Freeform 492"/>
              <p:cNvSpPr>
                <a:spLocks/>
              </p:cNvSpPr>
              <p:nvPr/>
            </p:nvSpPr>
            <p:spPr bwMode="auto">
              <a:xfrm>
                <a:off x="3646" y="997"/>
                <a:ext cx="660" cy="336"/>
              </a:xfrm>
              <a:custGeom>
                <a:avLst/>
                <a:gdLst>
                  <a:gd name="T0" fmla="*/ 425 w 646"/>
                  <a:gd name="T1" fmla="*/ 932 h 300"/>
                  <a:gd name="T2" fmla="*/ 605 w 646"/>
                  <a:gd name="T3" fmla="*/ 787 h 300"/>
                  <a:gd name="T4" fmla="*/ 752 w 646"/>
                  <a:gd name="T5" fmla="*/ 594 h 300"/>
                  <a:gd name="T6" fmla="*/ 776 w 646"/>
                  <a:gd name="T7" fmla="*/ 332 h 300"/>
                  <a:gd name="T8" fmla="*/ 569 w 646"/>
                  <a:gd name="T9" fmla="*/ 187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928" name="Freeform 493"/>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pic>
          <p:nvPicPr>
            <p:cNvPr id="33903" name="Picture 571" descr="laptop_keyboar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09064" flipH="1">
              <a:off x="3381" y="2696"/>
              <a:ext cx="245"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904" name="Freeform 572"/>
            <p:cNvSpPr>
              <a:spLocks/>
            </p:cNvSpPr>
            <p:nvPr/>
          </p:nvSpPr>
          <p:spPr bwMode="auto">
            <a:xfrm>
              <a:off x="3462" y="2598"/>
              <a:ext cx="197" cy="131"/>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a:p>
          </p:txBody>
        </p:sp>
        <p:pic>
          <p:nvPicPr>
            <p:cNvPr id="33905" name="Picture 573" descr="scree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72" y="2601"/>
              <a:ext cx="179"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906" name="Freeform 574"/>
            <p:cNvSpPr>
              <a:spLocks/>
            </p:cNvSpPr>
            <p:nvPr/>
          </p:nvSpPr>
          <p:spPr bwMode="auto">
            <a:xfrm>
              <a:off x="3498" y="2594"/>
              <a:ext cx="167" cy="25"/>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07" name="Freeform 575"/>
            <p:cNvSpPr>
              <a:spLocks/>
            </p:cNvSpPr>
            <p:nvPr/>
          </p:nvSpPr>
          <p:spPr bwMode="auto">
            <a:xfrm>
              <a:off x="3461" y="2594"/>
              <a:ext cx="46" cy="102"/>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08" name="Freeform 576"/>
            <p:cNvSpPr>
              <a:spLocks/>
            </p:cNvSpPr>
            <p:nvPr/>
          </p:nvSpPr>
          <p:spPr bwMode="auto">
            <a:xfrm>
              <a:off x="3614" y="2612"/>
              <a:ext cx="50" cy="117"/>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09" name="Freeform 577"/>
            <p:cNvSpPr>
              <a:spLocks/>
            </p:cNvSpPr>
            <p:nvPr/>
          </p:nvSpPr>
          <p:spPr bwMode="auto">
            <a:xfrm>
              <a:off x="3460" y="2690"/>
              <a:ext cx="183" cy="40"/>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10" name="Freeform 578"/>
            <p:cNvSpPr>
              <a:spLocks/>
            </p:cNvSpPr>
            <p:nvPr/>
          </p:nvSpPr>
          <p:spPr bwMode="auto">
            <a:xfrm>
              <a:off x="3619" y="2613"/>
              <a:ext cx="47" cy="118"/>
            </a:xfrm>
            <a:custGeom>
              <a:avLst/>
              <a:gdLst>
                <a:gd name="T0" fmla="*/ 0 w 637"/>
                <a:gd name="T1" fmla="*/ 0 h 1659"/>
                <a:gd name="T2" fmla="*/ 0 w 637"/>
                <a:gd name="T3" fmla="*/ 0 h 1659"/>
                <a:gd name="T4" fmla="*/ 0 w 637"/>
                <a:gd name="T5" fmla="*/ 0 h 1659"/>
                <a:gd name="T6" fmla="*/ 0 w 637"/>
                <a:gd name="T7" fmla="*/ 0 h 1659"/>
                <a:gd name="T8" fmla="*/ 0 w 637"/>
                <a:gd name="T9" fmla="*/ 0 h 16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11" name="Freeform 579"/>
            <p:cNvSpPr>
              <a:spLocks/>
            </p:cNvSpPr>
            <p:nvPr/>
          </p:nvSpPr>
          <p:spPr bwMode="auto">
            <a:xfrm>
              <a:off x="3460" y="2696"/>
              <a:ext cx="163" cy="39"/>
            </a:xfrm>
            <a:custGeom>
              <a:avLst/>
              <a:gdLst>
                <a:gd name="T0" fmla="*/ 0 w 2216"/>
                <a:gd name="T1" fmla="*/ 0 h 550"/>
                <a:gd name="T2" fmla="*/ 0 w 2216"/>
                <a:gd name="T3" fmla="*/ 0 h 550"/>
                <a:gd name="T4" fmla="*/ 0 w 2216"/>
                <a:gd name="T5" fmla="*/ 0 h 550"/>
                <a:gd name="T6" fmla="*/ 0 w 2216"/>
                <a:gd name="T7" fmla="*/ 0 h 550"/>
                <a:gd name="T8" fmla="*/ 0 w 2216"/>
                <a:gd name="T9" fmla="*/ 0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33912" name="Group 580"/>
            <p:cNvGrpSpPr>
              <a:grpSpLocks/>
            </p:cNvGrpSpPr>
            <p:nvPr/>
          </p:nvGrpSpPr>
          <p:grpSpPr bwMode="auto">
            <a:xfrm>
              <a:off x="3458" y="2737"/>
              <a:ext cx="55" cy="24"/>
              <a:chOff x="1740" y="2642"/>
              <a:chExt cx="752" cy="327"/>
            </a:xfrm>
          </p:grpSpPr>
          <p:sp>
            <p:nvSpPr>
              <p:cNvPr id="33917" name="Freeform 581"/>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18" name="Freeform 582"/>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19" name="Freeform 583"/>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20" name="Freeform 584"/>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21" name="Freeform 585"/>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22" name="Freeform 586"/>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3913" name="Freeform 587"/>
            <p:cNvSpPr>
              <a:spLocks/>
            </p:cNvSpPr>
            <p:nvPr/>
          </p:nvSpPr>
          <p:spPr bwMode="auto">
            <a:xfrm>
              <a:off x="3552" y="2741"/>
              <a:ext cx="67" cy="51"/>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14" name="Freeform 588"/>
            <p:cNvSpPr>
              <a:spLocks/>
            </p:cNvSpPr>
            <p:nvPr/>
          </p:nvSpPr>
          <p:spPr bwMode="auto">
            <a:xfrm>
              <a:off x="3381" y="2745"/>
              <a:ext cx="171" cy="46"/>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15" name="Freeform 591"/>
            <p:cNvSpPr>
              <a:spLocks/>
            </p:cNvSpPr>
            <p:nvPr/>
          </p:nvSpPr>
          <p:spPr bwMode="auto">
            <a:xfrm>
              <a:off x="3387" y="2738"/>
              <a:ext cx="162" cy="4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16" name="Freeform 592"/>
            <p:cNvSpPr>
              <a:spLocks/>
            </p:cNvSpPr>
            <p:nvPr/>
          </p:nvSpPr>
          <p:spPr bwMode="auto">
            <a:xfrm flipV="1">
              <a:off x="3549" y="2735"/>
              <a:ext cx="66" cy="47"/>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3814" name="Group 631"/>
          <p:cNvGrpSpPr>
            <a:grpSpLocks/>
          </p:cNvGrpSpPr>
          <p:nvPr/>
        </p:nvGrpSpPr>
        <p:grpSpPr bwMode="auto">
          <a:xfrm>
            <a:off x="3308350" y="4614863"/>
            <a:ext cx="585788" cy="419100"/>
            <a:chOff x="5096" y="2218"/>
            <a:chExt cx="369" cy="264"/>
          </a:xfrm>
        </p:grpSpPr>
        <p:grpSp>
          <p:nvGrpSpPr>
            <p:cNvPr id="33893" name="Group 622"/>
            <p:cNvGrpSpPr>
              <a:grpSpLocks/>
            </p:cNvGrpSpPr>
            <p:nvPr/>
          </p:nvGrpSpPr>
          <p:grpSpPr bwMode="auto">
            <a:xfrm>
              <a:off x="5096" y="2218"/>
              <a:ext cx="327" cy="81"/>
              <a:chOff x="2199" y="955"/>
              <a:chExt cx="2547" cy="506"/>
            </a:xfrm>
          </p:grpSpPr>
          <p:sp>
            <p:nvSpPr>
              <p:cNvPr id="33896" name="Freeform 623"/>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5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97" name="Freeform 624"/>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98" name="Freeform 625"/>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99" name="Freeform 626"/>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5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900" name="Freeform 627"/>
              <p:cNvSpPr>
                <a:spLocks/>
              </p:cNvSpPr>
              <p:nvPr/>
            </p:nvSpPr>
            <p:spPr bwMode="auto">
              <a:xfrm>
                <a:off x="3646" y="997"/>
                <a:ext cx="660" cy="336"/>
              </a:xfrm>
              <a:custGeom>
                <a:avLst/>
                <a:gdLst>
                  <a:gd name="T0" fmla="*/ 425 w 646"/>
                  <a:gd name="T1" fmla="*/ 932 h 300"/>
                  <a:gd name="T2" fmla="*/ 605 w 646"/>
                  <a:gd name="T3" fmla="*/ 787 h 300"/>
                  <a:gd name="T4" fmla="*/ 752 w 646"/>
                  <a:gd name="T5" fmla="*/ 594 h 300"/>
                  <a:gd name="T6" fmla="*/ 776 w 646"/>
                  <a:gd name="T7" fmla="*/ 332 h 300"/>
                  <a:gd name="T8" fmla="*/ 569 w 646"/>
                  <a:gd name="T9" fmla="*/ 187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901" name="Freeform 628"/>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pic>
          <p:nvPicPr>
            <p:cNvPr id="33894" name="Picture 629" descr="access_point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92" y="2250"/>
              <a:ext cx="273"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95" name="Picture 630" descr="access_point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95" y="2251"/>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3815" name="Group 633"/>
          <p:cNvGrpSpPr>
            <a:grpSpLocks/>
          </p:cNvGrpSpPr>
          <p:nvPr/>
        </p:nvGrpSpPr>
        <p:grpSpPr bwMode="auto">
          <a:xfrm>
            <a:off x="3009900" y="5040313"/>
            <a:ext cx="635000" cy="485775"/>
            <a:chOff x="3061" y="2530"/>
            <a:chExt cx="400" cy="306"/>
          </a:xfrm>
        </p:grpSpPr>
        <p:grpSp>
          <p:nvGrpSpPr>
            <p:cNvPr id="33862" name="Group 634"/>
            <p:cNvGrpSpPr>
              <a:grpSpLocks/>
            </p:cNvGrpSpPr>
            <p:nvPr/>
          </p:nvGrpSpPr>
          <p:grpSpPr bwMode="auto">
            <a:xfrm>
              <a:off x="3061" y="2530"/>
              <a:ext cx="327" cy="81"/>
              <a:chOff x="2199" y="955"/>
              <a:chExt cx="2547" cy="506"/>
            </a:xfrm>
          </p:grpSpPr>
          <p:sp>
            <p:nvSpPr>
              <p:cNvPr id="33887" name="Freeform 635"/>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5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88" name="Freeform 636"/>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89" name="Freeform 637"/>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90" name="Freeform 638"/>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5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91" name="Freeform 639"/>
              <p:cNvSpPr>
                <a:spLocks/>
              </p:cNvSpPr>
              <p:nvPr/>
            </p:nvSpPr>
            <p:spPr bwMode="auto">
              <a:xfrm>
                <a:off x="3646" y="997"/>
                <a:ext cx="660" cy="336"/>
              </a:xfrm>
              <a:custGeom>
                <a:avLst/>
                <a:gdLst>
                  <a:gd name="T0" fmla="*/ 425 w 646"/>
                  <a:gd name="T1" fmla="*/ 932 h 300"/>
                  <a:gd name="T2" fmla="*/ 605 w 646"/>
                  <a:gd name="T3" fmla="*/ 787 h 300"/>
                  <a:gd name="T4" fmla="*/ 752 w 646"/>
                  <a:gd name="T5" fmla="*/ 594 h 300"/>
                  <a:gd name="T6" fmla="*/ 776 w 646"/>
                  <a:gd name="T7" fmla="*/ 332 h 300"/>
                  <a:gd name="T8" fmla="*/ 569 w 646"/>
                  <a:gd name="T9" fmla="*/ 187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92" name="Freeform 640"/>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pic>
          <p:nvPicPr>
            <p:cNvPr id="33863" name="Picture 641" descr="laptop_keyboar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09064" flipH="1">
              <a:off x="3109" y="2736"/>
              <a:ext cx="245"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64" name="Freeform 642"/>
            <p:cNvSpPr>
              <a:spLocks/>
            </p:cNvSpPr>
            <p:nvPr/>
          </p:nvSpPr>
          <p:spPr bwMode="auto">
            <a:xfrm>
              <a:off x="3190" y="2638"/>
              <a:ext cx="197" cy="131"/>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a:p>
          </p:txBody>
        </p:sp>
        <p:pic>
          <p:nvPicPr>
            <p:cNvPr id="33865" name="Picture 643" descr="scree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00" y="2641"/>
              <a:ext cx="179"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66" name="Freeform 644"/>
            <p:cNvSpPr>
              <a:spLocks/>
            </p:cNvSpPr>
            <p:nvPr/>
          </p:nvSpPr>
          <p:spPr bwMode="auto">
            <a:xfrm>
              <a:off x="3226" y="2634"/>
              <a:ext cx="167" cy="25"/>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67" name="Freeform 645"/>
            <p:cNvSpPr>
              <a:spLocks/>
            </p:cNvSpPr>
            <p:nvPr/>
          </p:nvSpPr>
          <p:spPr bwMode="auto">
            <a:xfrm>
              <a:off x="3189" y="2634"/>
              <a:ext cx="46" cy="102"/>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68" name="Freeform 646"/>
            <p:cNvSpPr>
              <a:spLocks/>
            </p:cNvSpPr>
            <p:nvPr/>
          </p:nvSpPr>
          <p:spPr bwMode="auto">
            <a:xfrm>
              <a:off x="3342" y="2652"/>
              <a:ext cx="50" cy="117"/>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69" name="Freeform 647"/>
            <p:cNvSpPr>
              <a:spLocks/>
            </p:cNvSpPr>
            <p:nvPr/>
          </p:nvSpPr>
          <p:spPr bwMode="auto">
            <a:xfrm>
              <a:off x="3188" y="2730"/>
              <a:ext cx="183" cy="40"/>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70" name="Freeform 648"/>
            <p:cNvSpPr>
              <a:spLocks/>
            </p:cNvSpPr>
            <p:nvPr/>
          </p:nvSpPr>
          <p:spPr bwMode="auto">
            <a:xfrm>
              <a:off x="3347" y="2653"/>
              <a:ext cx="47" cy="118"/>
            </a:xfrm>
            <a:custGeom>
              <a:avLst/>
              <a:gdLst>
                <a:gd name="T0" fmla="*/ 0 w 637"/>
                <a:gd name="T1" fmla="*/ 0 h 1659"/>
                <a:gd name="T2" fmla="*/ 0 w 637"/>
                <a:gd name="T3" fmla="*/ 0 h 1659"/>
                <a:gd name="T4" fmla="*/ 0 w 637"/>
                <a:gd name="T5" fmla="*/ 0 h 1659"/>
                <a:gd name="T6" fmla="*/ 0 w 637"/>
                <a:gd name="T7" fmla="*/ 0 h 1659"/>
                <a:gd name="T8" fmla="*/ 0 w 637"/>
                <a:gd name="T9" fmla="*/ 0 h 16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71" name="Freeform 649"/>
            <p:cNvSpPr>
              <a:spLocks/>
            </p:cNvSpPr>
            <p:nvPr/>
          </p:nvSpPr>
          <p:spPr bwMode="auto">
            <a:xfrm>
              <a:off x="3188" y="2736"/>
              <a:ext cx="163" cy="39"/>
            </a:xfrm>
            <a:custGeom>
              <a:avLst/>
              <a:gdLst>
                <a:gd name="T0" fmla="*/ 0 w 2216"/>
                <a:gd name="T1" fmla="*/ 0 h 550"/>
                <a:gd name="T2" fmla="*/ 0 w 2216"/>
                <a:gd name="T3" fmla="*/ 0 h 550"/>
                <a:gd name="T4" fmla="*/ 0 w 2216"/>
                <a:gd name="T5" fmla="*/ 0 h 550"/>
                <a:gd name="T6" fmla="*/ 0 w 2216"/>
                <a:gd name="T7" fmla="*/ 0 h 550"/>
                <a:gd name="T8" fmla="*/ 0 w 2216"/>
                <a:gd name="T9" fmla="*/ 0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33872" name="Group 650"/>
            <p:cNvGrpSpPr>
              <a:grpSpLocks/>
            </p:cNvGrpSpPr>
            <p:nvPr/>
          </p:nvGrpSpPr>
          <p:grpSpPr bwMode="auto">
            <a:xfrm>
              <a:off x="3186" y="2777"/>
              <a:ext cx="55" cy="24"/>
              <a:chOff x="1740" y="2642"/>
              <a:chExt cx="752" cy="327"/>
            </a:xfrm>
          </p:grpSpPr>
          <p:sp>
            <p:nvSpPr>
              <p:cNvPr id="33881" name="Freeform 651"/>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82" name="Freeform 652"/>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83" name="Freeform 653"/>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84" name="Freeform 654"/>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85" name="Freeform 655"/>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86" name="Freeform 656"/>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3873" name="Freeform 657"/>
            <p:cNvSpPr>
              <a:spLocks/>
            </p:cNvSpPr>
            <p:nvPr/>
          </p:nvSpPr>
          <p:spPr bwMode="auto">
            <a:xfrm>
              <a:off x="3280" y="2781"/>
              <a:ext cx="67" cy="51"/>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74" name="Freeform 658"/>
            <p:cNvSpPr>
              <a:spLocks/>
            </p:cNvSpPr>
            <p:nvPr/>
          </p:nvSpPr>
          <p:spPr bwMode="auto">
            <a:xfrm>
              <a:off x="3109" y="2785"/>
              <a:ext cx="171" cy="46"/>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75" name="Freeform 659"/>
            <p:cNvSpPr>
              <a:spLocks/>
            </p:cNvSpPr>
            <p:nvPr/>
          </p:nvSpPr>
          <p:spPr bwMode="auto">
            <a:xfrm>
              <a:off x="3110" y="2776"/>
              <a:ext cx="1" cy="10"/>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76" name="Freeform 660"/>
            <p:cNvSpPr>
              <a:spLocks/>
            </p:cNvSpPr>
            <p:nvPr/>
          </p:nvSpPr>
          <p:spPr bwMode="auto">
            <a:xfrm>
              <a:off x="3110" y="2738"/>
              <a:ext cx="79" cy="39"/>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77" name="Freeform 661"/>
            <p:cNvSpPr>
              <a:spLocks/>
            </p:cNvSpPr>
            <p:nvPr/>
          </p:nvSpPr>
          <p:spPr bwMode="auto">
            <a:xfrm>
              <a:off x="3115" y="2778"/>
              <a:ext cx="162" cy="4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78" name="Freeform 662"/>
            <p:cNvSpPr>
              <a:spLocks/>
            </p:cNvSpPr>
            <p:nvPr/>
          </p:nvSpPr>
          <p:spPr bwMode="auto">
            <a:xfrm flipV="1">
              <a:off x="3277" y="2775"/>
              <a:ext cx="66" cy="47"/>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79" name="Freeform 663"/>
            <p:cNvSpPr>
              <a:spLocks/>
            </p:cNvSpPr>
            <p:nvPr/>
          </p:nvSpPr>
          <p:spPr bwMode="auto">
            <a:xfrm>
              <a:off x="3382" y="2736"/>
              <a:ext cx="1" cy="10"/>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80" name="Freeform 664"/>
            <p:cNvSpPr>
              <a:spLocks/>
            </p:cNvSpPr>
            <p:nvPr/>
          </p:nvSpPr>
          <p:spPr bwMode="auto">
            <a:xfrm>
              <a:off x="3382" y="2698"/>
              <a:ext cx="79" cy="39"/>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3816" name="Group 665"/>
          <p:cNvGrpSpPr>
            <a:grpSpLocks/>
          </p:cNvGrpSpPr>
          <p:nvPr/>
        </p:nvGrpSpPr>
        <p:grpSpPr bwMode="auto">
          <a:xfrm>
            <a:off x="3492500" y="5095875"/>
            <a:ext cx="635000" cy="485775"/>
            <a:chOff x="3061" y="2530"/>
            <a:chExt cx="400" cy="306"/>
          </a:xfrm>
        </p:grpSpPr>
        <p:grpSp>
          <p:nvGrpSpPr>
            <p:cNvPr id="33831" name="Group 666"/>
            <p:cNvGrpSpPr>
              <a:grpSpLocks/>
            </p:cNvGrpSpPr>
            <p:nvPr/>
          </p:nvGrpSpPr>
          <p:grpSpPr bwMode="auto">
            <a:xfrm>
              <a:off x="3061" y="2530"/>
              <a:ext cx="327" cy="81"/>
              <a:chOff x="2199" y="955"/>
              <a:chExt cx="2547" cy="506"/>
            </a:xfrm>
          </p:grpSpPr>
          <p:sp>
            <p:nvSpPr>
              <p:cNvPr id="33856" name="Freeform 667"/>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5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57" name="Freeform 668"/>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58" name="Freeform 669"/>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59" name="Freeform 670"/>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5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60" name="Freeform 671"/>
              <p:cNvSpPr>
                <a:spLocks/>
              </p:cNvSpPr>
              <p:nvPr/>
            </p:nvSpPr>
            <p:spPr bwMode="auto">
              <a:xfrm>
                <a:off x="3646" y="997"/>
                <a:ext cx="660" cy="336"/>
              </a:xfrm>
              <a:custGeom>
                <a:avLst/>
                <a:gdLst>
                  <a:gd name="T0" fmla="*/ 425 w 646"/>
                  <a:gd name="T1" fmla="*/ 932 h 300"/>
                  <a:gd name="T2" fmla="*/ 605 w 646"/>
                  <a:gd name="T3" fmla="*/ 787 h 300"/>
                  <a:gd name="T4" fmla="*/ 752 w 646"/>
                  <a:gd name="T5" fmla="*/ 594 h 300"/>
                  <a:gd name="T6" fmla="*/ 776 w 646"/>
                  <a:gd name="T7" fmla="*/ 332 h 300"/>
                  <a:gd name="T8" fmla="*/ 569 w 646"/>
                  <a:gd name="T9" fmla="*/ 187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61" name="Freeform 672"/>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pic>
          <p:nvPicPr>
            <p:cNvPr id="33832" name="Picture 673" descr="laptop_keyboar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09064" flipH="1">
              <a:off x="3109" y="2736"/>
              <a:ext cx="245"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33" name="Freeform 674"/>
            <p:cNvSpPr>
              <a:spLocks/>
            </p:cNvSpPr>
            <p:nvPr/>
          </p:nvSpPr>
          <p:spPr bwMode="auto">
            <a:xfrm>
              <a:off x="3190" y="2638"/>
              <a:ext cx="197" cy="131"/>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a:p>
          </p:txBody>
        </p:sp>
        <p:pic>
          <p:nvPicPr>
            <p:cNvPr id="33834" name="Picture 675" descr="scree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00" y="2641"/>
              <a:ext cx="179"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35" name="Freeform 676"/>
            <p:cNvSpPr>
              <a:spLocks/>
            </p:cNvSpPr>
            <p:nvPr/>
          </p:nvSpPr>
          <p:spPr bwMode="auto">
            <a:xfrm>
              <a:off x="3226" y="2634"/>
              <a:ext cx="167" cy="25"/>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36" name="Freeform 677"/>
            <p:cNvSpPr>
              <a:spLocks/>
            </p:cNvSpPr>
            <p:nvPr/>
          </p:nvSpPr>
          <p:spPr bwMode="auto">
            <a:xfrm>
              <a:off x="3189" y="2634"/>
              <a:ext cx="46" cy="102"/>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37" name="Freeform 678"/>
            <p:cNvSpPr>
              <a:spLocks/>
            </p:cNvSpPr>
            <p:nvPr/>
          </p:nvSpPr>
          <p:spPr bwMode="auto">
            <a:xfrm>
              <a:off x="3342" y="2652"/>
              <a:ext cx="50" cy="117"/>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38" name="Freeform 679"/>
            <p:cNvSpPr>
              <a:spLocks/>
            </p:cNvSpPr>
            <p:nvPr/>
          </p:nvSpPr>
          <p:spPr bwMode="auto">
            <a:xfrm>
              <a:off x="3188" y="2730"/>
              <a:ext cx="183" cy="40"/>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39" name="Freeform 680"/>
            <p:cNvSpPr>
              <a:spLocks/>
            </p:cNvSpPr>
            <p:nvPr/>
          </p:nvSpPr>
          <p:spPr bwMode="auto">
            <a:xfrm>
              <a:off x="3347" y="2653"/>
              <a:ext cx="47" cy="118"/>
            </a:xfrm>
            <a:custGeom>
              <a:avLst/>
              <a:gdLst>
                <a:gd name="T0" fmla="*/ 0 w 637"/>
                <a:gd name="T1" fmla="*/ 0 h 1659"/>
                <a:gd name="T2" fmla="*/ 0 w 637"/>
                <a:gd name="T3" fmla="*/ 0 h 1659"/>
                <a:gd name="T4" fmla="*/ 0 w 637"/>
                <a:gd name="T5" fmla="*/ 0 h 1659"/>
                <a:gd name="T6" fmla="*/ 0 w 637"/>
                <a:gd name="T7" fmla="*/ 0 h 1659"/>
                <a:gd name="T8" fmla="*/ 0 w 637"/>
                <a:gd name="T9" fmla="*/ 0 h 16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40" name="Freeform 681"/>
            <p:cNvSpPr>
              <a:spLocks/>
            </p:cNvSpPr>
            <p:nvPr/>
          </p:nvSpPr>
          <p:spPr bwMode="auto">
            <a:xfrm>
              <a:off x="3188" y="2736"/>
              <a:ext cx="163" cy="39"/>
            </a:xfrm>
            <a:custGeom>
              <a:avLst/>
              <a:gdLst>
                <a:gd name="T0" fmla="*/ 0 w 2216"/>
                <a:gd name="T1" fmla="*/ 0 h 550"/>
                <a:gd name="T2" fmla="*/ 0 w 2216"/>
                <a:gd name="T3" fmla="*/ 0 h 550"/>
                <a:gd name="T4" fmla="*/ 0 w 2216"/>
                <a:gd name="T5" fmla="*/ 0 h 550"/>
                <a:gd name="T6" fmla="*/ 0 w 2216"/>
                <a:gd name="T7" fmla="*/ 0 h 550"/>
                <a:gd name="T8" fmla="*/ 0 w 2216"/>
                <a:gd name="T9" fmla="*/ 0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33841" name="Group 682"/>
            <p:cNvGrpSpPr>
              <a:grpSpLocks/>
            </p:cNvGrpSpPr>
            <p:nvPr/>
          </p:nvGrpSpPr>
          <p:grpSpPr bwMode="auto">
            <a:xfrm>
              <a:off x="3186" y="2777"/>
              <a:ext cx="55" cy="24"/>
              <a:chOff x="1740" y="2642"/>
              <a:chExt cx="752" cy="327"/>
            </a:xfrm>
          </p:grpSpPr>
          <p:sp>
            <p:nvSpPr>
              <p:cNvPr id="33850" name="Freeform 683"/>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51" name="Freeform 684"/>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52" name="Freeform 685"/>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53" name="Freeform 686"/>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54" name="Freeform 687"/>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55" name="Freeform 688"/>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3842" name="Freeform 689"/>
            <p:cNvSpPr>
              <a:spLocks/>
            </p:cNvSpPr>
            <p:nvPr/>
          </p:nvSpPr>
          <p:spPr bwMode="auto">
            <a:xfrm>
              <a:off x="3280" y="2781"/>
              <a:ext cx="67" cy="51"/>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43" name="Freeform 690"/>
            <p:cNvSpPr>
              <a:spLocks/>
            </p:cNvSpPr>
            <p:nvPr/>
          </p:nvSpPr>
          <p:spPr bwMode="auto">
            <a:xfrm>
              <a:off x="3109" y="2785"/>
              <a:ext cx="171" cy="46"/>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44" name="Freeform 691"/>
            <p:cNvSpPr>
              <a:spLocks/>
            </p:cNvSpPr>
            <p:nvPr/>
          </p:nvSpPr>
          <p:spPr bwMode="auto">
            <a:xfrm>
              <a:off x="3110" y="2776"/>
              <a:ext cx="1" cy="10"/>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45" name="Freeform 692"/>
            <p:cNvSpPr>
              <a:spLocks/>
            </p:cNvSpPr>
            <p:nvPr/>
          </p:nvSpPr>
          <p:spPr bwMode="auto">
            <a:xfrm>
              <a:off x="3110" y="2738"/>
              <a:ext cx="79" cy="39"/>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46" name="Freeform 693"/>
            <p:cNvSpPr>
              <a:spLocks/>
            </p:cNvSpPr>
            <p:nvPr/>
          </p:nvSpPr>
          <p:spPr bwMode="auto">
            <a:xfrm>
              <a:off x="3115" y="2778"/>
              <a:ext cx="162" cy="4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47" name="Freeform 694"/>
            <p:cNvSpPr>
              <a:spLocks/>
            </p:cNvSpPr>
            <p:nvPr/>
          </p:nvSpPr>
          <p:spPr bwMode="auto">
            <a:xfrm flipV="1">
              <a:off x="3277" y="2775"/>
              <a:ext cx="66" cy="47"/>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48" name="Freeform 695"/>
            <p:cNvSpPr>
              <a:spLocks/>
            </p:cNvSpPr>
            <p:nvPr/>
          </p:nvSpPr>
          <p:spPr bwMode="auto">
            <a:xfrm>
              <a:off x="3382" y="2736"/>
              <a:ext cx="1" cy="10"/>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49" name="Freeform 696"/>
            <p:cNvSpPr>
              <a:spLocks/>
            </p:cNvSpPr>
            <p:nvPr/>
          </p:nvSpPr>
          <p:spPr bwMode="auto">
            <a:xfrm>
              <a:off x="3382" y="2698"/>
              <a:ext cx="79" cy="39"/>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3817" name="Group 699"/>
          <p:cNvGrpSpPr>
            <a:grpSpLocks/>
          </p:cNvGrpSpPr>
          <p:nvPr/>
        </p:nvGrpSpPr>
        <p:grpSpPr bwMode="auto">
          <a:xfrm flipH="1">
            <a:off x="1131888" y="4695825"/>
            <a:ext cx="501650" cy="512763"/>
            <a:chOff x="2839" y="3501"/>
            <a:chExt cx="755" cy="803"/>
          </a:xfrm>
        </p:grpSpPr>
        <p:pic>
          <p:nvPicPr>
            <p:cNvPr id="33829" name="Picture 700" descr="desktop_computer_stylized_mediu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30" name="Freeform 701"/>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en-US"/>
            </a:p>
          </p:txBody>
        </p:sp>
      </p:grpSp>
      <p:grpSp>
        <p:nvGrpSpPr>
          <p:cNvPr id="33818" name="Group 702"/>
          <p:cNvGrpSpPr>
            <a:grpSpLocks/>
          </p:cNvGrpSpPr>
          <p:nvPr/>
        </p:nvGrpSpPr>
        <p:grpSpPr bwMode="auto">
          <a:xfrm flipH="1">
            <a:off x="1282700" y="4268788"/>
            <a:ext cx="501650" cy="512762"/>
            <a:chOff x="2839" y="3501"/>
            <a:chExt cx="755" cy="803"/>
          </a:xfrm>
        </p:grpSpPr>
        <p:pic>
          <p:nvPicPr>
            <p:cNvPr id="33827" name="Picture 703" descr="desktop_computer_stylized_mediu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28" name="Freeform 704"/>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en-US"/>
            </a:p>
          </p:txBody>
        </p:sp>
      </p:grpSp>
      <p:grpSp>
        <p:nvGrpSpPr>
          <p:cNvPr id="33819" name="Group 705"/>
          <p:cNvGrpSpPr>
            <a:grpSpLocks/>
          </p:cNvGrpSpPr>
          <p:nvPr/>
        </p:nvGrpSpPr>
        <p:grpSpPr bwMode="auto">
          <a:xfrm>
            <a:off x="1955800" y="4656138"/>
            <a:ext cx="501650" cy="512762"/>
            <a:chOff x="2839" y="3501"/>
            <a:chExt cx="755" cy="803"/>
          </a:xfrm>
        </p:grpSpPr>
        <p:pic>
          <p:nvPicPr>
            <p:cNvPr id="33825" name="Picture 706" descr="desktop_computer_stylized_mediu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26" name="Freeform 707"/>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en-US"/>
            </a:p>
          </p:txBody>
        </p:sp>
      </p:grpSp>
      <p:grpSp>
        <p:nvGrpSpPr>
          <p:cNvPr id="33820" name="Group 708"/>
          <p:cNvGrpSpPr>
            <a:grpSpLocks/>
          </p:cNvGrpSpPr>
          <p:nvPr/>
        </p:nvGrpSpPr>
        <p:grpSpPr bwMode="auto">
          <a:xfrm>
            <a:off x="1757363" y="5095875"/>
            <a:ext cx="501650" cy="512763"/>
            <a:chOff x="2839" y="3501"/>
            <a:chExt cx="755" cy="803"/>
          </a:xfrm>
        </p:grpSpPr>
        <p:pic>
          <p:nvPicPr>
            <p:cNvPr id="33823" name="Picture 709" descr="desktop_computer_stylized_mediu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24" name="Freeform 710"/>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en-US"/>
            </a:p>
          </p:txBody>
        </p:sp>
      </p:grpSp>
      <p:sp>
        <p:nvSpPr>
          <p:cNvPr id="33821" name="Slide Number Placeholder 5"/>
          <p:cNvSpPr>
            <a:spLocks noGrp="1"/>
          </p:cNvSpPr>
          <p:nvPr>
            <p:ph type="sldNum" sz="quarter" idx="12"/>
          </p:nvPr>
        </p:nvSpPr>
        <p:spPr>
          <a:xfrm>
            <a:off x="8456613" y="6523038"/>
            <a:ext cx="547687" cy="2714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40AE96D1-AA35-344C-9E26-E20C3A7DDBB3}" type="slidenum">
              <a:rPr lang="en-US" altLang="x-none" sz="1200">
                <a:latin typeface="Tahoma" charset="0"/>
              </a:rPr>
              <a:pPr>
                <a:spcBef>
                  <a:spcPct val="0"/>
                </a:spcBef>
                <a:buFontTx/>
                <a:buNone/>
              </a:pPr>
              <a:t>22</a:t>
            </a:fld>
            <a:endParaRPr lang="en-US" altLang="x-none" sz="1200">
              <a:latin typeface="Tahoma" charset="0"/>
            </a:endParaRPr>
          </a:p>
        </p:txBody>
      </p:sp>
      <p:sp>
        <p:nvSpPr>
          <p:cNvPr id="216"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1"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0A7BF855-286C-5644-8326-28F741569E8D}" type="slidenum">
              <a:rPr lang="en-US" altLang="en-US" sz="1200"/>
              <a:pPr>
                <a:spcBef>
                  <a:spcPct val="0"/>
                </a:spcBef>
                <a:buFontTx/>
                <a:buNone/>
              </a:pPr>
              <a:t>23</a:t>
            </a:fld>
            <a:endParaRPr lang="en-US" altLang="en-US" sz="1200"/>
          </a:p>
        </p:txBody>
      </p:sp>
      <p:sp>
        <p:nvSpPr>
          <p:cNvPr id="173058" name="Rectangle 2"/>
          <p:cNvSpPr>
            <a:spLocks noGrp="1" noChangeArrowheads="1"/>
          </p:cNvSpPr>
          <p:nvPr>
            <p:ph type="title"/>
          </p:nvPr>
        </p:nvSpPr>
        <p:spPr>
          <a:xfrm>
            <a:off x="533400" y="304800"/>
            <a:ext cx="8153400" cy="762000"/>
          </a:xfrm>
        </p:spPr>
        <p:txBody>
          <a:bodyPr/>
          <a:lstStyle/>
          <a:p>
            <a:pPr>
              <a:defRPr/>
            </a:pPr>
            <a:r>
              <a:rPr lang="en-US" sz="3400" smtClean="0">
                <a:cs typeface="+mj-cs"/>
              </a:rPr>
              <a:t>Broadcast LAN: Media Access Control </a:t>
            </a:r>
          </a:p>
        </p:txBody>
      </p:sp>
      <p:sp>
        <p:nvSpPr>
          <p:cNvPr id="173059" name="Rectangle 3"/>
          <p:cNvSpPr>
            <a:spLocks noGrp="1" noChangeArrowheads="1"/>
          </p:cNvSpPr>
          <p:nvPr>
            <p:ph type="body" idx="1"/>
          </p:nvPr>
        </p:nvSpPr>
        <p:spPr>
          <a:xfrm>
            <a:off x="228600" y="1066800"/>
            <a:ext cx="8396288" cy="4953000"/>
          </a:xfrm>
        </p:spPr>
        <p:txBody>
          <a:bodyPr/>
          <a:lstStyle/>
          <a:p>
            <a:pPr>
              <a:lnSpc>
                <a:spcPct val="90000"/>
              </a:lnSpc>
              <a:defRPr/>
            </a:pPr>
            <a:r>
              <a:rPr lang="en-US" sz="2200" dirty="0" smtClean="0">
                <a:cs typeface="+mn-cs"/>
              </a:rPr>
              <a:t>Broadcast LAN: single shared broadcast channel </a:t>
            </a:r>
          </a:p>
          <a:p>
            <a:pPr lvl="1">
              <a:lnSpc>
                <a:spcPct val="90000"/>
              </a:lnSpc>
              <a:defRPr/>
            </a:pPr>
            <a:r>
              <a:rPr lang="en-US" sz="1800" dirty="0" smtClean="0"/>
              <a:t>two or more simultaneous transmissions by nodes: </a:t>
            </a:r>
            <a:r>
              <a:rPr lang="en-US" sz="1800" dirty="0" smtClean="0">
                <a:solidFill>
                  <a:srgbClr val="FF0000"/>
                </a:solidFill>
              </a:rPr>
              <a:t>interference!</a:t>
            </a:r>
          </a:p>
          <a:p>
            <a:pPr lvl="2">
              <a:lnSpc>
                <a:spcPct val="90000"/>
              </a:lnSpc>
              <a:defRPr/>
            </a:pPr>
            <a:r>
              <a:rPr lang="en-US" sz="2000" i="1" dirty="0">
                <a:solidFill>
                  <a:srgbClr val="CC0000"/>
                </a:solidFill>
                <a:latin typeface="Gill Sans MT" charset="0"/>
              </a:rPr>
              <a:t>collision</a:t>
            </a:r>
            <a:r>
              <a:rPr lang="en-US" sz="2000" dirty="0">
                <a:latin typeface="Gill Sans MT" charset="0"/>
              </a:rPr>
              <a:t> if node receives two or more signals at the same </a:t>
            </a:r>
            <a:r>
              <a:rPr lang="en-US" sz="2000" dirty="0" smtClean="0">
                <a:latin typeface="Gill Sans MT" charset="0"/>
              </a:rPr>
              <a:t>time</a:t>
            </a:r>
            <a:r>
              <a:rPr lang="en-US" sz="2000" dirty="0" smtClean="0">
                <a:solidFill>
                  <a:srgbClr val="FF0000"/>
                </a:solidFill>
              </a:rPr>
              <a:t> </a:t>
            </a:r>
          </a:p>
          <a:p>
            <a:pPr lvl="1">
              <a:lnSpc>
                <a:spcPct val="90000"/>
              </a:lnSpc>
              <a:defRPr/>
            </a:pPr>
            <a:r>
              <a:rPr lang="en-US" sz="1800" dirty="0" smtClean="0"/>
              <a:t>only one node can send </a:t>
            </a:r>
            <a:r>
              <a:rPr lang="en-US" sz="1800" dirty="0" smtClean="0">
                <a:solidFill>
                  <a:srgbClr val="FF0000"/>
                </a:solidFill>
              </a:rPr>
              <a:t>successfully</a:t>
            </a:r>
            <a:r>
              <a:rPr lang="en-US" sz="1800" dirty="0" smtClean="0"/>
              <a:t> at a time! </a:t>
            </a:r>
          </a:p>
          <a:p>
            <a:pPr>
              <a:lnSpc>
                <a:spcPct val="90000"/>
              </a:lnSpc>
              <a:defRPr/>
            </a:pPr>
            <a:r>
              <a:rPr lang="en-US" sz="1800" dirty="0" smtClean="0">
                <a:cs typeface="+mn-cs"/>
              </a:rPr>
              <a:t>How to share a broadcast channel? </a:t>
            </a:r>
          </a:p>
          <a:p>
            <a:pPr lvl="1">
              <a:lnSpc>
                <a:spcPct val="90000"/>
              </a:lnSpc>
              <a:defRPr/>
            </a:pPr>
            <a:r>
              <a:rPr lang="en-US" sz="1800" dirty="0" smtClean="0"/>
              <a:t>Humans use multi-access protocols all the time</a:t>
            </a:r>
          </a:p>
          <a:p>
            <a:pPr>
              <a:lnSpc>
                <a:spcPct val="90000"/>
              </a:lnSpc>
              <a:buFontTx/>
              <a:buNone/>
              <a:defRPr/>
            </a:pPr>
            <a:endParaRPr lang="en-US" sz="400" i="1" u="sng" dirty="0" smtClean="0">
              <a:solidFill>
                <a:srgbClr val="FF0000"/>
              </a:solidFill>
              <a:cs typeface="+mn-cs"/>
            </a:endParaRPr>
          </a:p>
          <a:p>
            <a:pPr>
              <a:lnSpc>
                <a:spcPct val="90000"/>
              </a:lnSpc>
              <a:buFontTx/>
              <a:buNone/>
              <a:defRPr/>
            </a:pPr>
            <a:r>
              <a:rPr lang="en-US" sz="2400" i="1" u="sng" dirty="0" smtClean="0">
                <a:solidFill>
                  <a:srgbClr val="FF0000"/>
                </a:solidFill>
                <a:cs typeface="+mn-cs"/>
              </a:rPr>
              <a:t>Multiple </a:t>
            </a:r>
            <a:r>
              <a:rPr lang="en-US" sz="2400" i="1" u="sng" dirty="0">
                <a:solidFill>
                  <a:srgbClr val="FF0000"/>
                </a:solidFill>
                <a:cs typeface="+mn-cs"/>
              </a:rPr>
              <a:t>A</a:t>
            </a:r>
            <a:r>
              <a:rPr lang="en-US" sz="2400" i="1" u="sng" dirty="0" smtClean="0">
                <a:solidFill>
                  <a:srgbClr val="FF0000"/>
                </a:solidFill>
                <a:cs typeface="+mn-cs"/>
              </a:rPr>
              <a:t>ccess </a:t>
            </a:r>
            <a:r>
              <a:rPr lang="en-US" sz="2400" i="1" u="sng" dirty="0">
                <a:solidFill>
                  <a:srgbClr val="FF0000"/>
                </a:solidFill>
                <a:cs typeface="+mn-cs"/>
              </a:rPr>
              <a:t>P</a:t>
            </a:r>
            <a:r>
              <a:rPr lang="en-US" sz="2400" i="1" u="sng" dirty="0" smtClean="0">
                <a:solidFill>
                  <a:srgbClr val="FF0000"/>
                </a:solidFill>
                <a:cs typeface="+mn-cs"/>
              </a:rPr>
              <a:t>rotocol</a:t>
            </a:r>
            <a:endParaRPr lang="en-US" sz="2400" dirty="0" smtClean="0">
              <a:cs typeface="+mn-cs"/>
            </a:endParaRPr>
          </a:p>
          <a:p>
            <a:pPr>
              <a:lnSpc>
                <a:spcPct val="90000"/>
              </a:lnSpc>
              <a:defRPr/>
            </a:pPr>
            <a:r>
              <a:rPr lang="en-US" sz="1800" dirty="0" smtClean="0">
                <a:solidFill>
                  <a:srgbClr val="FF0000"/>
                </a:solidFill>
                <a:cs typeface="+mn-cs"/>
              </a:rPr>
              <a:t>distributed </a:t>
            </a:r>
            <a:r>
              <a:rPr lang="en-US" sz="1800" dirty="0" smtClean="0">
                <a:cs typeface="+mn-cs"/>
              </a:rPr>
              <a:t>algorithm that determines how nodes share channel, i.e., determine when node can transmit</a:t>
            </a:r>
          </a:p>
          <a:p>
            <a:pPr>
              <a:lnSpc>
                <a:spcPct val="90000"/>
              </a:lnSpc>
              <a:defRPr/>
            </a:pPr>
            <a:r>
              <a:rPr lang="en-US" sz="1800" dirty="0" smtClean="0">
                <a:solidFill>
                  <a:srgbClr val="FF0000"/>
                </a:solidFill>
                <a:cs typeface="+mn-cs"/>
              </a:rPr>
              <a:t>communication about channel sharing must use channel itself! </a:t>
            </a:r>
          </a:p>
          <a:p>
            <a:pPr>
              <a:lnSpc>
                <a:spcPct val="90000"/>
              </a:lnSpc>
              <a:defRPr/>
            </a:pPr>
            <a:r>
              <a:rPr lang="en-US" sz="1800" dirty="0" smtClean="0">
                <a:cs typeface="+mn-cs"/>
              </a:rPr>
              <a:t>what to look for in multiple access protocols: </a:t>
            </a:r>
          </a:p>
          <a:p>
            <a:pPr lvl="1">
              <a:lnSpc>
                <a:spcPct val="90000"/>
              </a:lnSpc>
              <a:defRPr/>
            </a:pPr>
            <a:r>
              <a:rPr lang="en-US" sz="1800" dirty="0" smtClean="0"/>
              <a:t>synchronous or asynchronous</a:t>
            </a:r>
          </a:p>
          <a:p>
            <a:pPr lvl="1">
              <a:lnSpc>
                <a:spcPct val="90000"/>
              </a:lnSpc>
              <a:defRPr/>
            </a:pPr>
            <a:r>
              <a:rPr lang="en-US" sz="1800" dirty="0" smtClean="0"/>
              <a:t>information needed about other stations</a:t>
            </a:r>
          </a:p>
          <a:p>
            <a:pPr lvl="1">
              <a:lnSpc>
                <a:spcPct val="90000"/>
              </a:lnSpc>
              <a:defRPr/>
            </a:pPr>
            <a:r>
              <a:rPr lang="en-US" sz="1800" dirty="0" smtClean="0"/>
              <a:t>robustness</a:t>
            </a:r>
          </a:p>
          <a:p>
            <a:pPr lvl="1">
              <a:lnSpc>
                <a:spcPct val="90000"/>
              </a:lnSpc>
              <a:defRPr/>
            </a:pPr>
            <a:r>
              <a:rPr lang="en-US" sz="1800" dirty="0" smtClean="0"/>
              <a:t>performance: access delay and throughput</a:t>
            </a:r>
            <a:endParaRPr lang="en-US" sz="1400" dirty="0" smtClean="0"/>
          </a:p>
          <a:p>
            <a:pPr>
              <a:lnSpc>
                <a:spcPct val="90000"/>
              </a:lnSpc>
              <a:defRPr/>
            </a:pPr>
            <a:endParaRPr lang="en-US" sz="1800" dirty="0" smtClean="0">
              <a:cs typeface="+mn-cs"/>
            </a:endParaRPr>
          </a:p>
        </p:txBody>
      </p:sp>
      <p:sp>
        <p:nvSpPr>
          <p:cNvPr id="7"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3059">
                                            <p:txEl>
                                              <p:pRg st="0" end="0"/>
                                            </p:txEl>
                                          </p:spTgt>
                                        </p:tgtEl>
                                        <p:attrNameLst>
                                          <p:attrName>style.visibility</p:attrName>
                                        </p:attrNameLst>
                                      </p:cBhvr>
                                      <p:to>
                                        <p:strVal val="visible"/>
                                      </p:to>
                                    </p:set>
                                    <p:anim calcmode="lin" valueType="num">
                                      <p:cBhvr additive="base">
                                        <p:cTn id="7" dur="500" fill="hold"/>
                                        <p:tgtEl>
                                          <p:spTgt spid="1730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305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73059">
                                            <p:txEl>
                                              <p:pRg st="1" end="1"/>
                                            </p:txEl>
                                          </p:spTgt>
                                        </p:tgtEl>
                                        <p:attrNameLst>
                                          <p:attrName>style.visibility</p:attrName>
                                        </p:attrNameLst>
                                      </p:cBhvr>
                                      <p:to>
                                        <p:strVal val="visible"/>
                                      </p:to>
                                    </p:set>
                                    <p:anim calcmode="lin" valueType="num">
                                      <p:cBhvr additive="base">
                                        <p:cTn id="11" dur="500" fill="hold"/>
                                        <p:tgtEl>
                                          <p:spTgt spid="173059">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7305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73059">
                                            <p:txEl>
                                              <p:pRg st="2" end="2"/>
                                            </p:txEl>
                                          </p:spTgt>
                                        </p:tgtEl>
                                        <p:attrNameLst>
                                          <p:attrName>style.visibility</p:attrName>
                                        </p:attrNameLst>
                                      </p:cBhvr>
                                      <p:to>
                                        <p:strVal val="visible"/>
                                      </p:to>
                                    </p:set>
                                    <p:anim calcmode="lin" valueType="num">
                                      <p:cBhvr additive="base">
                                        <p:cTn id="15" dur="500" fill="hold"/>
                                        <p:tgtEl>
                                          <p:spTgt spid="173059">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73059">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73059">
                                            <p:txEl>
                                              <p:pRg st="3" end="3"/>
                                            </p:txEl>
                                          </p:spTgt>
                                        </p:tgtEl>
                                        <p:attrNameLst>
                                          <p:attrName>style.visibility</p:attrName>
                                        </p:attrNameLst>
                                      </p:cBhvr>
                                      <p:to>
                                        <p:strVal val="visible"/>
                                      </p:to>
                                    </p:set>
                                    <p:anim calcmode="lin" valueType="num">
                                      <p:cBhvr additive="base">
                                        <p:cTn id="19" dur="500" fill="hold"/>
                                        <p:tgtEl>
                                          <p:spTgt spid="173059">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7305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73059">
                                            <p:txEl>
                                              <p:pRg st="4" end="4"/>
                                            </p:txEl>
                                          </p:spTgt>
                                        </p:tgtEl>
                                        <p:attrNameLst>
                                          <p:attrName>style.visibility</p:attrName>
                                        </p:attrNameLst>
                                      </p:cBhvr>
                                      <p:to>
                                        <p:strVal val="visible"/>
                                      </p:to>
                                    </p:set>
                                    <p:anim calcmode="lin" valueType="num">
                                      <p:cBhvr additive="base">
                                        <p:cTn id="25" dur="500" fill="hold"/>
                                        <p:tgtEl>
                                          <p:spTgt spid="173059">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73059">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173059">
                                            <p:txEl>
                                              <p:pRg st="5" end="5"/>
                                            </p:txEl>
                                          </p:spTgt>
                                        </p:tgtEl>
                                        <p:attrNameLst>
                                          <p:attrName>style.visibility</p:attrName>
                                        </p:attrNameLst>
                                      </p:cBhvr>
                                      <p:to>
                                        <p:strVal val="visible"/>
                                      </p:to>
                                    </p:set>
                                    <p:anim calcmode="lin" valueType="num">
                                      <p:cBhvr additive="base">
                                        <p:cTn id="29" dur="500" fill="hold"/>
                                        <p:tgtEl>
                                          <p:spTgt spid="173059">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7305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173059">
                                            <p:txEl>
                                              <p:pRg st="7" end="7"/>
                                            </p:txEl>
                                          </p:spTgt>
                                        </p:tgtEl>
                                        <p:attrNameLst>
                                          <p:attrName>style.visibility</p:attrName>
                                        </p:attrNameLst>
                                      </p:cBhvr>
                                      <p:to>
                                        <p:strVal val="visible"/>
                                      </p:to>
                                    </p:set>
                                    <p:anim calcmode="lin" valueType="num">
                                      <p:cBhvr additive="base">
                                        <p:cTn id="35" dur="500" fill="hold"/>
                                        <p:tgtEl>
                                          <p:spTgt spid="173059">
                                            <p:txEl>
                                              <p:pRg st="7" end="7"/>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7305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173059">
                                            <p:txEl>
                                              <p:pRg st="8" end="8"/>
                                            </p:txEl>
                                          </p:spTgt>
                                        </p:tgtEl>
                                        <p:attrNameLst>
                                          <p:attrName>style.visibility</p:attrName>
                                        </p:attrNameLst>
                                      </p:cBhvr>
                                      <p:to>
                                        <p:strVal val="visible"/>
                                      </p:to>
                                    </p:set>
                                    <p:anim calcmode="lin" valueType="num">
                                      <p:cBhvr additive="base">
                                        <p:cTn id="41" dur="500" fill="hold"/>
                                        <p:tgtEl>
                                          <p:spTgt spid="173059">
                                            <p:txEl>
                                              <p:pRg st="8" end="8"/>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173059">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173059">
                                            <p:txEl>
                                              <p:pRg st="9" end="9"/>
                                            </p:txEl>
                                          </p:spTgt>
                                        </p:tgtEl>
                                        <p:attrNameLst>
                                          <p:attrName>style.visibility</p:attrName>
                                        </p:attrNameLst>
                                      </p:cBhvr>
                                      <p:to>
                                        <p:strVal val="visible"/>
                                      </p:to>
                                    </p:set>
                                    <p:anim calcmode="lin" valueType="num">
                                      <p:cBhvr additive="base">
                                        <p:cTn id="47" dur="500" fill="hold"/>
                                        <p:tgtEl>
                                          <p:spTgt spid="173059">
                                            <p:txEl>
                                              <p:pRg st="9" end="9"/>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173059">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173059">
                                            <p:txEl>
                                              <p:pRg st="10" end="10"/>
                                            </p:txEl>
                                          </p:spTgt>
                                        </p:tgtEl>
                                        <p:attrNameLst>
                                          <p:attrName>style.visibility</p:attrName>
                                        </p:attrNameLst>
                                      </p:cBhvr>
                                      <p:to>
                                        <p:strVal val="visible"/>
                                      </p:to>
                                    </p:set>
                                    <p:anim calcmode="lin" valueType="num">
                                      <p:cBhvr additive="base">
                                        <p:cTn id="53" dur="500" fill="hold"/>
                                        <p:tgtEl>
                                          <p:spTgt spid="173059">
                                            <p:txEl>
                                              <p:pRg st="10" end="10"/>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173059">
                                            <p:txEl>
                                              <p:pRg st="10" end="10"/>
                                            </p:txEl>
                                          </p:spTgt>
                                        </p:tgtEl>
                                        <p:attrNameLst>
                                          <p:attrName>ppt_y</p:attrName>
                                        </p:attrNameLst>
                                      </p:cBhvr>
                                      <p:tavLst>
                                        <p:tav tm="0">
                                          <p:val>
                                            <p:strVal val="#ppt_y"/>
                                          </p:val>
                                        </p:tav>
                                        <p:tav tm="100000">
                                          <p:val>
                                            <p:strVal val="#ppt_y"/>
                                          </p:val>
                                        </p:tav>
                                      </p:tavLst>
                                    </p:anim>
                                  </p:childTnLst>
                                </p:cTn>
                              </p:par>
                              <p:par>
                                <p:cTn id="55" presetID="2" presetClass="entr" presetSubtype="8" fill="hold" grpId="0" nodeType="withEffect">
                                  <p:stCondLst>
                                    <p:cond delay="0"/>
                                  </p:stCondLst>
                                  <p:childTnLst>
                                    <p:set>
                                      <p:cBhvr>
                                        <p:cTn id="56" dur="1" fill="hold">
                                          <p:stCondLst>
                                            <p:cond delay="0"/>
                                          </p:stCondLst>
                                        </p:cTn>
                                        <p:tgtEl>
                                          <p:spTgt spid="173059">
                                            <p:txEl>
                                              <p:pRg st="11" end="11"/>
                                            </p:txEl>
                                          </p:spTgt>
                                        </p:tgtEl>
                                        <p:attrNameLst>
                                          <p:attrName>style.visibility</p:attrName>
                                        </p:attrNameLst>
                                      </p:cBhvr>
                                      <p:to>
                                        <p:strVal val="visible"/>
                                      </p:to>
                                    </p:set>
                                    <p:anim calcmode="lin" valueType="num">
                                      <p:cBhvr additive="base">
                                        <p:cTn id="57" dur="500" fill="hold"/>
                                        <p:tgtEl>
                                          <p:spTgt spid="173059">
                                            <p:txEl>
                                              <p:pRg st="11" end="11"/>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173059">
                                            <p:txEl>
                                              <p:pRg st="11" end="11"/>
                                            </p:txEl>
                                          </p:spTgt>
                                        </p:tgtEl>
                                        <p:attrNameLst>
                                          <p:attrName>ppt_y</p:attrName>
                                        </p:attrNameLst>
                                      </p:cBhvr>
                                      <p:tavLst>
                                        <p:tav tm="0">
                                          <p:val>
                                            <p:strVal val="#ppt_y"/>
                                          </p:val>
                                        </p:tav>
                                        <p:tav tm="100000">
                                          <p:val>
                                            <p:strVal val="#ppt_y"/>
                                          </p:val>
                                        </p:tav>
                                      </p:tavLst>
                                    </p:anim>
                                  </p:childTnLst>
                                </p:cTn>
                              </p:par>
                              <p:par>
                                <p:cTn id="59" presetID="2" presetClass="entr" presetSubtype="8" fill="hold" grpId="0" nodeType="withEffect">
                                  <p:stCondLst>
                                    <p:cond delay="0"/>
                                  </p:stCondLst>
                                  <p:childTnLst>
                                    <p:set>
                                      <p:cBhvr>
                                        <p:cTn id="60" dur="1" fill="hold">
                                          <p:stCondLst>
                                            <p:cond delay="0"/>
                                          </p:stCondLst>
                                        </p:cTn>
                                        <p:tgtEl>
                                          <p:spTgt spid="173059">
                                            <p:txEl>
                                              <p:pRg st="12" end="12"/>
                                            </p:txEl>
                                          </p:spTgt>
                                        </p:tgtEl>
                                        <p:attrNameLst>
                                          <p:attrName>style.visibility</p:attrName>
                                        </p:attrNameLst>
                                      </p:cBhvr>
                                      <p:to>
                                        <p:strVal val="visible"/>
                                      </p:to>
                                    </p:set>
                                    <p:anim calcmode="lin" valueType="num">
                                      <p:cBhvr additive="base">
                                        <p:cTn id="61" dur="500" fill="hold"/>
                                        <p:tgtEl>
                                          <p:spTgt spid="173059">
                                            <p:txEl>
                                              <p:pRg st="12" end="12"/>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173059">
                                            <p:txEl>
                                              <p:pRg st="12" end="12"/>
                                            </p:txEl>
                                          </p:spTgt>
                                        </p:tgtEl>
                                        <p:attrNameLst>
                                          <p:attrName>ppt_y</p:attrName>
                                        </p:attrNameLst>
                                      </p:cBhvr>
                                      <p:tavLst>
                                        <p:tav tm="0">
                                          <p:val>
                                            <p:strVal val="#ppt_y"/>
                                          </p:val>
                                        </p:tav>
                                        <p:tav tm="100000">
                                          <p:val>
                                            <p:strVal val="#ppt_y"/>
                                          </p:val>
                                        </p:tav>
                                      </p:tavLst>
                                    </p:anim>
                                  </p:childTnLst>
                                </p:cTn>
                              </p:par>
                              <p:par>
                                <p:cTn id="63" presetID="2" presetClass="entr" presetSubtype="8" fill="hold" grpId="0" nodeType="withEffect">
                                  <p:stCondLst>
                                    <p:cond delay="0"/>
                                  </p:stCondLst>
                                  <p:childTnLst>
                                    <p:set>
                                      <p:cBhvr>
                                        <p:cTn id="64" dur="1" fill="hold">
                                          <p:stCondLst>
                                            <p:cond delay="0"/>
                                          </p:stCondLst>
                                        </p:cTn>
                                        <p:tgtEl>
                                          <p:spTgt spid="173059">
                                            <p:txEl>
                                              <p:pRg st="13" end="13"/>
                                            </p:txEl>
                                          </p:spTgt>
                                        </p:tgtEl>
                                        <p:attrNameLst>
                                          <p:attrName>style.visibility</p:attrName>
                                        </p:attrNameLst>
                                      </p:cBhvr>
                                      <p:to>
                                        <p:strVal val="visible"/>
                                      </p:to>
                                    </p:set>
                                    <p:anim calcmode="lin" valueType="num">
                                      <p:cBhvr additive="base">
                                        <p:cTn id="65" dur="500" fill="hold"/>
                                        <p:tgtEl>
                                          <p:spTgt spid="173059">
                                            <p:txEl>
                                              <p:pRg st="13" end="13"/>
                                            </p:txEl>
                                          </p:spTgt>
                                        </p:tgtEl>
                                        <p:attrNameLst>
                                          <p:attrName>ppt_x</p:attrName>
                                        </p:attrNameLst>
                                      </p:cBhvr>
                                      <p:tavLst>
                                        <p:tav tm="0">
                                          <p:val>
                                            <p:strVal val="0-#ppt_w/2"/>
                                          </p:val>
                                        </p:tav>
                                        <p:tav tm="100000">
                                          <p:val>
                                            <p:strVal val="#ppt_x"/>
                                          </p:val>
                                        </p:tav>
                                      </p:tavLst>
                                    </p:anim>
                                    <p:anim calcmode="lin" valueType="num">
                                      <p:cBhvr additive="base">
                                        <p:cTn id="66" dur="500" fill="hold"/>
                                        <p:tgtEl>
                                          <p:spTgt spid="173059">
                                            <p:txEl>
                                              <p:pRg st="13" end="13"/>
                                            </p:txEl>
                                          </p:spTgt>
                                        </p:tgtEl>
                                        <p:attrNameLst>
                                          <p:attrName>ppt_y</p:attrName>
                                        </p:attrNameLst>
                                      </p:cBhvr>
                                      <p:tavLst>
                                        <p:tav tm="0">
                                          <p:val>
                                            <p:strVal val="#ppt_y"/>
                                          </p:val>
                                        </p:tav>
                                        <p:tav tm="100000">
                                          <p:val>
                                            <p:strVal val="#ppt_y"/>
                                          </p:val>
                                        </p:tav>
                                      </p:tavLst>
                                    </p:anim>
                                  </p:childTnLst>
                                </p:cTn>
                              </p:par>
                              <p:par>
                                <p:cTn id="67" presetID="2" presetClass="entr" presetSubtype="8" fill="hold" grpId="0" nodeType="withEffect">
                                  <p:stCondLst>
                                    <p:cond delay="0"/>
                                  </p:stCondLst>
                                  <p:childTnLst>
                                    <p:set>
                                      <p:cBhvr>
                                        <p:cTn id="68" dur="1" fill="hold">
                                          <p:stCondLst>
                                            <p:cond delay="0"/>
                                          </p:stCondLst>
                                        </p:cTn>
                                        <p:tgtEl>
                                          <p:spTgt spid="173059">
                                            <p:txEl>
                                              <p:pRg st="14" end="14"/>
                                            </p:txEl>
                                          </p:spTgt>
                                        </p:tgtEl>
                                        <p:attrNameLst>
                                          <p:attrName>style.visibility</p:attrName>
                                        </p:attrNameLst>
                                      </p:cBhvr>
                                      <p:to>
                                        <p:strVal val="visible"/>
                                      </p:to>
                                    </p:set>
                                    <p:anim calcmode="lin" valueType="num">
                                      <p:cBhvr additive="base">
                                        <p:cTn id="69" dur="500" fill="hold"/>
                                        <p:tgtEl>
                                          <p:spTgt spid="173059">
                                            <p:txEl>
                                              <p:pRg st="14" end="14"/>
                                            </p:txEl>
                                          </p:spTgt>
                                        </p:tgtEl>
                                        <p:attrNameLst>
                                          <p:attrName>ppt_x</p:attrName>
                                        </p:attrNameLst>
                                      </p:cBhvr>
                                      <p:tavLst>
                                        <p:tav tm="0">
                                          <p:val>
                                            <p:strVal val="0-#ppt_w/2"/>
                                          </p:val>
                                        </p:tav>
                                        <p:tav tm="100000">
                                          <p:val>
                                            <p:strVal val="#ppt_x"/>
                                          </p:val>
                                        </p:tav>
                                      </p:tavLst>
                                    </p:anim>
                                    <p:anim calcmode="lin" valueType="num">
                                      <p:cBhvr additive="base">
                                        <p:cTn id="70" dur="500" fill="hold"/>
                                        <p:tgtEl>
                                          <p:spTgt spid="173059">
                                            <p:txEl>
                                              <p:pRg st="14" end="1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59"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B98D3322-5D1C-2C41-8247-9AFDB631D7CC}" type="slidenum">
              <a:rPr lang="en-US" altLang="en-US" sz="1200"/>
              <a:pPr>
                <a:spcBef>
                  <a:spcPct val="0"/>
                </a:spcBef>
                <a:buFontTx/>
                <a:buNone/>
              </a:pPr>
              <a:t>24</a:t>
            </a:fld>
            <a:endParaRPr lang="en-US" altLang="en-US" sz="1200"/>
          </a:p>
        </p:txBody>
      </p:sp>
      <p:sp>
        <p:nvSpPr>
          <p:cNvPr id="175106" name="Rectangle 2"/>
          <p:cNvSpPr>
            <a:spLocks noGrp="1" noChangeArrowheads="1"/>
          </p:cNvSpPr>
          <p:nvPr>
            <p:ph type="title"/>
          </p:nvPr>
        </p:nvSpPr>
        <p:spPr>
          <a:xfrm>
            <a:off x="533400" y="228600"/>
            <a:ext cx="8101013" cy="1143000"/>
          </a:xfrm>
        </p:spPr>
        <p:txBody>
          <a:bodyPr/>
          <a:lstStyle/>
          <a:p>
            <a:pPr>
              <a:defRPr/>
            </a:pPr>
            <a:r>
              <a:rPr lang="en-US" sz="3200" smtClean="0">
                <a:cs typeface="+mj-cs"/>
              </a:rPr>
              <a:t>MAC Protocols: a Taxonomy</a:t>
            </a:r>
            <a:endParaRPr lang="en-US" smtClean="0">
              <a:cs typeface="+mj-cs"/>
            </a:endParaRPr>
          </a:p>
        </p:txBody>
      </p:sp>
      <p:sp>
        <p:nvSpPr>
          <p:cNvPr id="36867" name="Rectangle 3"/>
          <p:cNvSpPr>
            <a:spLocks noGrp="1" noChangeArrowheads="1"/>
          </p:cNvSpPr>
          <p:nvPr>
            <p:ph type="body" idx="1"/>
          </p:nvPr>
        </p:nvSpPr>
        <p:spPr>
          <a:xfrm>
            <a:off x="533400" y="1271588"/>
            <a:ext cx="8153400" cy="4648200"/>
          </a:xfrm>
        </p:spPr>
        <p:txBody>
          <a:bodyPr/>
          <a:lstStyle/>
          <a:p>
            <a:pPr>
              <a:buFontTx/>
              <a:buNone/>
            </a:pPr>
            <a:r>
              <a:rPr lang="en-US" altLang="en-US" sz="2600"/>
              <a:t>Three broad classes:</a:t>
            </a:r>
          </a:p>
          <a:p>
            <a:r>
              <a:rPr lang="en-US" altLang="en-US" sz="2400">
                <a:solidFill>
                  <a:srgbClr val="FF0000"/>
                </a:solidFill>
              </a:rPr>
              <a:t>Channel Partitioning (static controlled access)</a:t>
            </a:r>
            <a:endParaRPr lang="en-US" altLang="en-US" sz="2400"/>
          </a:p>
          <a:p>
            <a:pPr lvl="1"/>
            <a:r>
              <a:rPr lang="en-US" altLang="en-US"/>
              <a:t>divide channel into smaller </a:t>
            </a:r>
            <a:r>
              <a:rPr lang="ja-JP" altLang="en-US">
                <a:latin typeface="Arial" charset="0"/>
              </a:rPr>
              <a:t>“</a:t>
            </a:r>
            <a:r>
              <a:rPr lang="en-US" altLang="ja-JP"/>
              <a:t>pieces</a:t>
            </a:r>
            <a:r>
              <a:rPr lang="ja-JP" altLang="en-US">
                <a:latin typeface="Arial" charset="0"/>
              </a:rPr>
              <a:t>”</a:t>
            </a:r>
            <a:r>
              <a:rPr lang="en-US" altLang="ja-JP"/>
              <a:t>  (e.g., time slots -&gt; TDMA, frequency-&gt;FDMA, code-&gt;CDMA)</a:t>
            </a:r>
          </a:p>
          <a:p>
            <a:pPr lvl="1"/>
            <a:r>
              <a:rPr lang="en-US" altLang="en-US"/>
              <a:t>allocate piece to node for exclusive use</a:t>
            </a:r>
          </a:p>
          <a:p>
            <a:r>
              <a:rPr lang="en-US" altLang="ja-JP" sz="2400">
                <a:solidFill>
                  <a:srgbClr val="FF0000"/>
                </a:solidFill>
                <a:latin typeface="Arial" charset="0"/>
              </a:rPr>
              <a:t>“</a:t>
            </a:r>
            <a:r>
              <a:rPr lang="en-US" altLang="ja-JP" sz="2400">
                <a:solidFill>
                  <a:srgbClr val="FF0000"/>
                </a:solidFill>
              </a:rPr>
              <a:t>Demand Adaptive” Controlled Access: e.g., Polling or Taking Turns</a:t>
            </a:r>
            <a:endParaRPr lang="en-US" altLang="ja-JP"/>
          </a:p>
          <a:p>
            <a:pPr lvl="1"/>
            <a:r>
              <a:rPr lang="en-US" altLang="en-US"/>
              <a:t>tightly coordinate shared access to avoid collisions</a:t>
            </a:r>
          </a:p>
          <a:p>
            <a:r>
              <a:rPr lang="en-US" altLang="en-US" sz="2400">
                <a:solidFill>
                  <a:srgbClr val="FF0000"/>
                </a:solidFill>
              </a:rPr>
              <a:t>Random Access</a:t>
            </a:r>
            <a:endParaRPr lang="en-US" altLang="en-US"/>
          </a:p>
          <a:p>
            <a:pPr lvl="1"/>
            <a:r>
              <a:rPr lang="en-US" altLang="en-US"/>
              <a:t>channel not divided, allow collisions</a:t>
            </a:r>
          </a:p>
          <a:p>
            <a:pPr lvl="1"/>
            <a:r>
              <a:rPr lang="ja-JP" altLang="en-US">
                <a:latin typeface="Arial" charset="0"/>
              </a:rPr>
              <a:t>“</a:t>
            </a:r>
            <a:r>
              <a:rPr lang="en-US" altLang="ja-JP"/>
              <a:t>recover</a:t>
            </a:r>
            <a:r>
              <a:rPr lang="ja-JP" altLang="en-US">
                <a:latin typeface="Arial" charset="0"/>
              </a:rPr>
              <a:t>”</a:t>
            </a:r>
            <a:r>
              <a:rPr lang="en-US" altLang="ja-JP"/>
              <a:t> from collisions</a:t>
            </a:r>
          </a:p>
        </p:txBody>
      </p:sp>
      <p:sp>
        <p:nvSpPr>
          <p:cNvPr id="7"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4276C1DD-1BA9-3346-8FF7-47CBBFF17D1F}" type="slidenum">
              <a:rPr lang="en-US" altLang="en-US" sz="1200"/>
              <a:pPr>
                <a:spcBef>
                  <a:spcPct val="0"/>
                </a:spcBef>
                <a:buFontTx/>
                <a:buNone/>
              </a:pPr>
              <a:t>25</a:t>
            </a:fld>
            <a:endParaRPr lang="en-US" altLang="en-US" sz="1200"/>
          </a:p>
        </p:txBody>
      </p:sp>
      <p:sp>
        <p:nvSpPr>
          <p:cNvPr id="199682" name="Rectangle 2"/>
          <p:cNvSpPr>
            <a:spLocks noGrp="1" noChangeArrowheads="1"/>
          </p:cNvSpPr>
          <p:nvPr>
            <p:ph type="title"/>
          </p:nvPr>
        </p:nvSpPr>
        <p:spPr>
          <a:xfrm>
            <a:off x="685800" y="152400"/>
            <a:ext cx="7772400" cy="1143000"/>
          </a:xfrm>
        </p:spPr>
        <p:txBody>
          <a:bodyPr/>
          <a:lstStyle/>
          <a:p>
            <a:pPr>
              <a:defRPr/>
            </a:pPr>
            <a:r>
              <a:rPr lang="en-US" smtClean="0">
                <a:cs typeface="+mj-cs"/>
              </a:rPr>
              <a:t>Taxonomy of MAC Protocols</a:t>
            </a:r>
          </a:p>
        </p:txBody>
      </p:sp>
      <p:grpSp>
        <p:nvGrpSpPr>
          <p:cNvPr id="37891" name="Group 19"/>
          <p:cNvGrpSpPr>
            <a:grpSpLocks/>
          </p:cNvGrpSpPr>
          <p:nvPr/>
        </p:nvGrpSpPr>
        <p:grpSpPr bwMode="auto">
          <a:xfrm>
            <a:off x="681038" y="1219200"/>
            <a:ext cx="7620000" cy="4572000"/>
            <a:chOff x="681037" y="1066800"/>
            <a:chExt cx="7620000" cy="4572000"/>
          </a:xfrm>
        </p:grpSpPr>
        <p:pic>
          <p:nvPicPr>
            <p:cNvPr id="37893" name="Picture 3" descr="fig-3-taxonom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037" y="1066800"/>
              <a:ext cx="76200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7894" name="Straight Connector 2"/>
            <p:cNvCxnSpPr>
              <a:cxnSpLocks noChangeShapeType="1"/>
            </p:cNvCxnSpPr>
            <p:nvPr/>
          </p:nvCxnSpPr>
          <p:spPr bwMode="auto">
            <a:xfrm>
              <a:off x="4876800" y="3581400"/>
              <a:ext cx="152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37895" name="TextBox 3"/>
            <p:cNvSpPr txBox="1">
              <a:spLocks noChangeArrowheads="1"/>
            </p:cNvSpPr>
            <p:nvPr/>
          </p:nvSpPr>
          <p:spPr bwMode="auto">
            <a:xfrm>
              <a:off x="4572000" y="3962400"/>
              <a:ext cx="12836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x-none" sz="1800" b="1">
                  <a:latin typeface="Times New Roman" charset="0"/>
                </a:rPr>
                <a:t>polling</a:t>
              </a:r>
            </a:p>
          </p:txBody>
        </p:sp>
        <p:cxnSp>
          <p:nvCxnSpPr>
            <p:cNvPr id="37896" name="Straight Connector 13"/>
            <p:cNvCxnSpPr>
              <a:cxnSpLocks noChangeShapeType="1"/>
            </p:cNvCxnSpPr>
            <p:nvPr/>
          </p:nvCxnSpPr>
          <p:spPr bwMode="auto">
            <a:xfrm>
              <a:off x="2362200" y="2357318"/>
              <a:ext cx="762000" cy="1965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37897" name="TextBox 17"/>
            <p:cNvSpPr txBox="1">
              <a:spLocks noChangeArrowheads="1"/>
            </p:cNvSpPr>
            <p:nvPr/>
          </p:nvSpPr>
          <p:spPr bwMode="auto">
            <a:xfrm>
              <a:off x="2750786" y="2553830"/>
              <a:ext cx="158026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x-none" sz="1800" b="1">
                  <a:latin typeface="Times New Roman" charset="0"/>
                </a:rPr>
                <a:t>CSMA/CA</a:t>
              </a:r>
            </a:p>
            <a:p>
              <a:pPr>
                <a:spcBef>
                  <a:spcPct val="0"/>
                </a:spcBef>
                <a:buFontTx/>
                <a:buNone/>
              </a:pPr>
              <a:r>
                <a:rPr lang="en-US" altLang="x-none" sz="1800" b="1">
                  <a:latin typeface="Times New Roman" charset="0"/>
                </a:rPr>
                <a:t>(WiFi/802.11)</a:t>
              </a:r>
            </a:p>
          </p:txBody>
        </p:sp>
      </p:grpSp>
      <p:sp>
        <p:nvSpPr>
          <p:cNvPr id="23"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2"/>
          <p:cNvSpPr>
            <a:spLocks noGrp="1" noChangeArrowheads="1"/>
          </p:cNvSpPr>
          <p:nvPr>
            <p:ph type="title"/>
          </p:nvPr>
        </p:nvSpPr>
        <p:spPr>
          <a:xfrm>
            <a:off x="230188" y="206375"/>
            <a:ext cx="8629650" cy="1143000"/>
          </a:xfrm>
        </p:spPr>
        <p:txBody>
          <a:bodyPr/>
          <a:lstStyle/>
          <a:p>
            <a:pPr>
              <a:defRPr/>
            </a:pPr>
            <a:r>
              <a:rPr lang="en-US" sz="3600" dirty="0">
                <a:cs typeface="+mj-cs"/>
              </a:rPr>
              <a:t>Channel </a:t>
            </a:r>
            <a:r>
              <a:rPr lang="en-US" sz="3600" dirty="0" smtClean="0">
                <a:cs typeface="+mj-cs"/>
              </a:rPr>
              <a:t>Partitioning </a:t>
            </a:r>
            <a:r>
              <a:rPr lang="en-US" sz="3600" dirty="0">
                <a:cs typeface="+mj-cs"/>
              </a:rPr>
              <a:t>MAC protocols: TDMA</a:t>
            </a:r>
            <a:endParaRPr lang="en-US" dirty="0">
              <a:cs typeface="+mj-cs"/>
            </a:endParaRPr>
          </a:p>
        </p:txBody>
      </p:sp>
      <p:sp>
        <p:nvSpPr>
          <p:cNvPr id="21510" name="Rectangle 3"/>
          <p:cNvSpPr>
            <a:spLocks noGrp="1" noChangeArrowheads="1"/>
          </p:cNvSpPr>
          <p:nvPr>
            <p:ph type="body" idx="1"/>
          </p:nvPr>
        </p:nvSpPr>
        <p:spPr>
          <a:xfrm>
            <a:off x="490538" y="1489075"/>
            <a:ext cx="7772400" cy="2930525"/>
          </a:xfrm>
        </p:spPr>
        <p:txBody>
          <a:bodyPr/>
          <a:lstStyle/>
          <a:p>
            <a:pPr>
              <a:lnSpc>
                <a:spcPct val="75000"/>
              </a:lnSpc>
              <a:buFont typeface="Wingdings" charset="0"/>
              <a:buNone/>
              <a:defRPr/>
            </a:pPr>
            <a:r>
              <a:rPr lang="en-US" sz="3200" dirty="0">
                <a:solidFill>
                  <a:srgbClr val="CC0000"/>
                </a:solidFill>
                <a:latin typeface="Gill Sans MT" charset="0"/>
                <a:cs typeface="+mn-cs"/>
              </a:rPr>
              <a:t>TDMA: time division multiple access</a:t>
            </a:r>
            <a:r>
              <a:rPr lang="en-US" sz="3200" dirty="0">
                <a:latin typeface="Gill Sans MT" charset="0"/>
                <a:cs typeface="+mn-cs"/>
              </a:rPr>
              <a:t> </a:t>
            </a:r>
          </a:p>
          <a:p>
            <a:pPr>
              <a:lnSpc>
                <a:spcPct val="75000"/>
              </a:lnSpc>
              <a:defRPr/>
            </a:pPr>
            <a:r>
              <a:rPr lang="en-US" dirty="0">
                <a:latin typeface="Gill Sans MT" charset="0"/>
                <a:cs typeface="+mn-cs"/>
              </a:rPr>
              <a:t>access to channel in "rounds" </a:t>
            </a:r>
          </a:p>
          <a:p>
            <a:pPr>
              <a:lnSpc>
                <a:spcPct val="75000"/>
              </a:lnSpc>
              <a:defRPr/>
            </a:pPr>
            <a:r>
              <a:rPr lang="en-US" dirty="0">
                <a:latin typeface="Gill Sans MT" charset="0"/>
                <a:cs typeface="+mn-cs"/>
              </a:rPr>
              <a:t>each station gets fixed length slot (length = </a:t>
            </a:r>
            <a:r>
              <a:rPr lang="en-US" dirty="0" smtClean="0">
                <a:latin typeface="Gill Sans MT" charset="0"/>
                <a:cs typeface="+mn-cs"/>
              </a:rPr>
              <a:t>packet transmission </a:t>
            </a:r>
            <a:r>
              <a:rPr lang="en-US" dirty="0">
                <a:latin typeface="Gill Sans MT" charset="0"/>
                <a:cs typeface="+mn-cs"/>
              </a:rPr>
              <a:t>time) in each round </a:t>
            </a:r>
          </a:p>
          <a:p>
            <a:pPr>
              <a:lnSpc>
                <a:spcPct val="75000"/>
              </a:lnSpc>
              <a:defRPr/>
            </a:pPr>
            <a:r>
              <a:rPr lang="en-US" dirty="0">
                <a:latin typeface="Gill Sans MT" charset="0"/>
                <a:cs typeface="+mn-cs"/>
              </a:rPr>
              <a:t>unused slots go idle </a:t>
            </a:r>
          </a:p>
          <a:p>
            <a:pPr>
              <a:lnSpc>
                <a:spcPct val="75000"/>
              </a:lnSpc>
              <a:defRPr/>
            </a:pPr>
            <a:r>
              <a:rPr lang="en-US" dirty="0">
                <a:latin typeface="Gill Sans MT" charset="0"/>
                <a:cs typeface="+mn-cs"/>
              </a:rPr>
              <a:t>example: 6-station LAN, 1,3,4 </a:t>
            </a:r>
            <a:r>
              <a:rPr lang="en-US" dirty="0" smtClean="0">
                <a:latin typeface="Gill Sans MT" charset="0"/>
                <a:cs typeface="+mn-cs"/>
              </a:rPr>
              <a:t>have packets to send, </a:t>
            </a:r>
            <a:r>
              <a:rPr lang="en-US" dirty="0">
                <a:latin typeface="Gill Sans MT" charset="0"/>
                <a:cs typeface="+mn-cs"/>
              </a:rPr>
              <a:t>slots 2,5,6 idle </a:t>
            </a:r>
            <a:endParaRPr lang="en-US" sz="3200" dirty="0">
              <a:latin typeface="Gill Sans MT" charset="0"/>
              <a:cs typeface="+mn-cs"/>
            </a:endParaRPr>
          </a:p>
        </p:txBody>
      </p:sp>
      <p:sp>
        <p:nvSpPr>
          <p:cNvPr id="38915" name="Line 7"/>
          <p:cNvSpPr>
            <a:spLocks noChangeShapeType="1"/>
          </p:cNvSpPr>
          <p:nvPr/>
        </p:nvSpPr>
        <p:spPr bwMode="auto">
          <a:xfrm>
            <a:off x="1052513" y="5440363"/>
            <a:ext cx="60848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8916" name="Rectangle 8"/>
          <p:cNvSpPr>
            <a:spLocks noChangeArrowheads="1"/>
          </p:cNvSpPr>
          <p:nvPr/>
        </p:nvSpPr>
        <p:spPr bwMode="auto">
          <a:xfrm>
            <a:off x="1274763" y="5213350"/>
            <a:ext cx="479425" cy="230188"/>
          </a:xfrm>
          <a:prstGeom prst="rect">
            <a:avLst/>
          </a:prstGeom>
          <a:solidFill>
            <a:schemeClr val="accent2"/>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latin typeface="Times New Roman" charset="0"/>
            </a:endParaRPr>
          </a:p>
        </p:txBody>
      </p:sp>
      <p:sp>
        <p:nvSpPr>
          <p:cNvPr id="38917" name="Rectangle 10"/>
          <p:cNvSpPr>
            <a:spLocks noChangeArrowheads="1"/>
          </p:cNvSpPr>
          <p:nvPr/>
        </p:nvSpPr>
        <p:spPr bwMode="auto">
          <a:xfrm>
            <a:off x="2233613" y="5213350"/>
            <a:ext cx="479425" cy="230188"/>
          </a:xfrm>
          <a:prstGeom prst="rect">
            <a:avLst/>
          </a:prstGeom>
          <a:solidFill>
            <a:srgbClr val="FF0000"/>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latin typeface="Times New Roman" charset="0"/>
            </a:endParaRPr>
          </a:p>
        </p:txBody>
      </p:sp>
      <p:sp>
        <p:nvSpPr>
          <p:cNvPr id="38918" name="Rectangle 11"/>
          <p:cNvSpPr>
            <a:spLocks noChangeArrowheads="1"/>
          </p:cNvSpPr>
          <p:nvPr/>
        </p:nvSpPr>
        <p:spPr bwMode="auto">
          <a:xfrm>
            <a:off x="2708275" y="5213350"/>
            <a:ext cx="479425" cy="230188"/>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latin typeface="Times New Roman" charset="0"/>
            </a:endParaRPr>
          </a:p>
        </p:txBody>
      </p:sp>
      <p:sp>
        <p:nvSpPr>
          <p:cNvPr id="38919" name="Line 13"/>
          <p:cNvSpPr>
            <a:spLocks noChangeShapeType="1"/>
          </p:cNvSpPr>
          <p:nvPr/>
        </p:nvSpPr>
        <p:spPr bwMode="auto">
          <a:xfrm>
            <a:off x="1276350" y="5100638"/>
            <a:ext cx="0" cy="3381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8920" name="Line 16"/>
          <p:cNvSpPr>
            <a:spLocks noChangeShapeType="1"/>
          </p:cNvSpPr>
          <p:nvPr/>
        </p:nvSpPr>
        <p:spPr bwMode="auto">
          <a:xfrm>
            <a:off x="4141788" y="5103813"/>
            <a:ext cx="0" cy="3381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8921" name="Text Box 23"/>
          <p:cNvSpPr txBox="1">
            <a:spLocks noChangeArrowheads="1"/>
          </p:cNvSpPr>
          <p:nvPr/>
        </p:nvSpPr>
        <p:spPr bwMode="auto">
          <a:xfrm>
            <a:off x="1374775" y="5180013"/>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x-none" sz="1600" b="1">
                <a:solidFill>
                  <a:schemeClr val="bg1"/>
                </a:solidFill>
                <a:latin typeface="Arial" charset="0"/>
              </a:rPr>
              <a:t>1</a:t>
            </a:r>
          </a:p>
        </p:txBody>
      </p:sp>
      <p:sp>
        <p:nvSpPr>
          <p:cNvPr id="38922" name="Text Box 24"/>
          <p:cNvSpPr txBox="1">
            <a:spLocks noChangeArrowheads="1"/>
          </p:cNvSpPr>
          <p:nvPr/>
        </p:nvSpPr>
        <p:spPr bwMode="auto">
          <a:xfrm>
            <a:off x="2320925" y="5165725"/>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x-none" sz="1600" b="1">
                <a:solidFill>
                  <a:schemeClr val="bg1"/>
                </a:solidFill>
                <a:latin typeface="Arial" charset="0"/>
              </a:rPr>
              <a:t>3</a:t>
            </a:r>
          </a:p>
        </p:txBody>
      </p:sp>
      <p:sp>
        <p:nvSpPr>
          <p:cNvPr id="38923" name="Text Box 25"/>
          <p:cNvSpPr txBox="1">
            <a:spLocks noChangeArrowheads="1"/>
          </p:cNvSpPr>
          <p:nvPr/>
        </p:nvSpPr>
        <p:spPr bwMode="auto">
          <a:xfrm>
            <a:off x="2786063" y="5172075"/>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x-none" sz="1600" b="1">
                <a:solidFill>
                  <a:schemeClr val="bg1"/>
                </a:solidFill>
                <a:latin typeface="Arial" charset="0"/>
              </a:rPr>
              <a:t>4</a:t>
            </a:r>
          </a:p>
        </p:txBody>
      </p:sp>
      <p:sp>
        <p:nvSpPr>
          <p:cNvPr id="38924" name="Rectangle 26"/>
          <p:cNvSpPr>
            <a:spLocks noChangeArrowheads="1"/>
          </p:cNvSpPr>
          <p:nvPr/>
        </p:nvSpPr>
        <p:spPr bwMode="auto">
          <a:xfrm>
            <a:off x="4132263" y="5208588"/>
            <a:ext cx="479425" cy="230187"/>
          </a:xfrm>
          <a:prstGeom prst="rect">
            <a:avLst/>
          </a:prstGeom>
          <a:solidFill>
            <a:schemeClr val="accent2"/>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latin typeface="Times New Roman" charset="0"/>
            </a:endParaRPr>
          </a:p>
        </p:txBody>
      </p:sp>
      <p:sp>
        <p:nvSpPr>
          <p:cNvPr id="38925" name="Rectangle 27"/>
          <p:cNvSpPr>
            <a:spLocks noChangeArrowheads="1"/>
          </p:cNvSpPr>
          <p:nvPr/>
        </p:nvSpPr>
        <p:spPr bwMode="auto">
          <a:xfrm>
            <a:off x="5091113" y="5208588"/>
            <a:ext cx="479425" cy="230187"/>
          </a:xfrm>
          <a:prstGeom prst="rect">
            <a:avLst/>
          </a:prstGeom>
          <a:solidFill>
            <a:srgbClr val="FF0000"/>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latin typeface="Times New Roman" charset="0"/>
            </a:endParaRPr>
          </a:p>
        </p:txBody>
      </p:sp>
      <p:sp>
        <p:nvSpPr>
          <p:cNvPr id="38926" name="Rectangle 28"/>
          <p:cNvSpPr>
            <a:spLocks noChangeArrowheads="1"/>
          </p:cNvSpPr>
          <p:nvPr/>
        </p:nvSpPr>
        <p:spPr bwMode="auto">
          <a:xfrm>
            <a:off x="5565775" y="5208588"/>
            <a:ext cx="479425" cy="230187"/>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latin typeface="Times New Roman" charset="0"/>
            </a:endParaRPr>
          </a:p>
        </p:txBody>
      </p:sp>
      <p:sp>
        <p:nvSpPr>
          <p:cNvPr id="38927" name="Line 29"/>
          <p:cNvSpPr>
            <a:spLocks noChangeShapeType="1"/>
          </p:cNvSpPr>
          <p:nvPr/>
        </p:nvSpPr>
        <p:spPr bwMode="auto">
          <a:xfrm>
            <a:off x="4133850" y="5095875"/>
            <a:ext cx="0" cy="33813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8928" name="Text Box 30"/>
          <p:cNvSpPr txBox="1">
            <a:spLocks noChangeArrowheads="1"/>
          </p:cNvSpPr>
          <p:nvPr/>
        </p:nvSpPr>
        <p:spPr bwMode="auto">
          <a:xfrm>
            <a:off x="4232275" y="517525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x-none" sz="1600" b="1">
                <a:solidFill>
                  <a:schemeClr val="bg1"/>
                </a:solidFill>
                <a:latin typeface="Arial" charset="0"/>
              </a:rPr>
              <a:t>1</a:t>
            </a:r>
          </a:p>
        </p:txBody>
      </p:sp>
      <p:sp>
        <p:nvSpPr>
          <p:cNvPr id="38929" name="Text Box 31"/>
          <p:cNvSpPr txBox="1">
            <a:spLocks noChangeArrowheads="1"/>
          </p:cNvSpPr>
          <p:nvPr/>
        </p:nvSpPr>
        <p:spPr bwMode="auto">
          <a:xfrm>
            <a:off x="5178425" y="5160963"/>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x-none" sz="1600" b="1">
                <a:solidFill>
                  <a:schemeClr val="bg1"/>
                </a:solidFill>
                <a:latin typeface="Arial" charset="0"/>
              </a:rPr>
              <a:t>3</a:t>
            </a:r>
          </a:p>
        </p:txBody>
      </p:sp>
      <p:sp>
        <p:nvSpPr>
          <p:cNvPr id="38930" name="Text Box 32"/>
          <p:cNvSpPr txBox="1">
            <a:spLocks noChangeArrowheads="1"/>
          </p:cNvSpPr>
          <p:nvPr/>
        </p:nvSpPr>
        <p:spPr bwMode="auto">
          <a:xfrm>
            <a:off x="5643563" y="5167313"/>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x-none" sz="1600" b="1">
                <a:solidFill>
                  <a:schemeClr val="bg1"/>
                </a:solidFill>
                <a:latin typeface="Arial" charset="0"/>
              </a:rPr>
              <a:t>4</a:t>
            </a:r>
          </a:p>
        </p:txBody>
      </p:sp>
      <p:sp>
        <p:nvSpPr>
          <p:cNvPr id="38931" name="Line 34"/>
          <p:cNvSpPr>
            <a:spLocks noChangeShapeType="1"/>
          </p:cNvSpPr>
          <p:nvPr/>
        </p:nvSpPr>
        <p:spPr bwMode="auto">
          <a:xfrm>
            <a:off x="1757363" y="5205413"/>
            <a:ext cx="0" cy="2381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8932" name="Line 35"/>
          <p:cNvSpPr>
            <a:spLocks noChangeShapeType="1"/>
          </p:cNvSpPr>
          <p:nvPr/>
        </p:nvSpPr>
        <p:spPr bwMode="auto">
          <a:xfrm>
            <a:off x="2233613" y="5210175"/>
            <a:ext cx="0" cy="2381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8933" name="Line 36"/>
          <p:cNvSpPr>
            <a:spLocks noChangeShapeType="1"/>
          </p:cNvSpPr>
          <p:nvPr/>
        </p:nvSpPr>
        <p:spPr bwMode="auto">
          <a:xfrm>
            <a:off x="2709863" y="5210175"/>
            <a:ext cx="0" cy="2381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8934" name="Line 37"/>
          <p:cNvSpPr>
            <a:spLocks noChangeShapeType="1"/>
          </p:cNvSpPr>
          <p:nvPr/>
        </p:nvSpPr>
        <p:spPr bwMode="auto">
          <a:xfrm>
            <a:off x="3186113" y="5210175"/>
            <a:ext cx="0" cy="2381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8935" name="Line 38"/>
          <p:cNvSpPr>
            <a:spLocks noChangeShapeType="1"/>
          </p:cNvSpPr>
          <p:nvPr/>
        </p:nvSpPr>
        <p:spPr bwMode="auto">
          <a:xfrm>
            <a:off x="3667125" y="5200650"/>
            <a:ext cx="0" cy="2381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8936" name="Line 39"/>
          <p:cNvSpPr>
            <a:spLocks noChangeShapeType="1"/>
          </p:cNvSpPr>
          <p:nvPr/>
        </p:nvSpPr>
        <p:spPr bwMode="auto">
          <a:xfrm>
            <a:off x="4614863" y="5205413"/>
            <a:ext cx="0" cy="2381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8937" name="Line 40"/>
          <p:cNvSpPr>
            <a:spLocks noChangeShapeType="1"/>
          </p:cNvSpPr>
          <p:nvPr/>
        </p:nvSpPr>
        <p:spPr bwMode="auto">
          <a:xfrm>
            <a:off x="5562600" y="5200650"/>
            <a:ext cx="0" cy="2381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8938" name="Line 41"/>
          <p:cNvSpPr>
            <a:spLocks noChangeShapeType="1"/>
          </p:cNvSpPr>
          <p:nvPr/>
        </p:nvSpPr>
        <p:spPr bwMode="auto">
          <a:xfrm>
            <a:off x="6510338" y="5195888"/>
            <a:ext cx="0" cy="2381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8939" name="Line 42"/>
          <p:cNvSpPr>
            <a:spLocks noChangeShapeType="1"/>
          </p:cNvSpPr>
          <p:nvPr/>
        </p:nvSpPr>
        <p:spPr bwMode="auto">
          <a:xfrm>
            <a:off x="6043613" y="5205413"/>
            <a:ext cx="0" cy="2381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8940" name="Line 43"/>
          <p:cNvSpPr>
            <a:spLocks noChangeShapeType="1"/>
          </p:cNvSpPr>
          <p:nvPr/>
        </p:nvSpPr>
        <p:spPr bwMode="auto">
          <a:xfrm>
            <a:off x="6991350" y="5110163"/>
            <a:ext cx="0" cy="33813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8941" name="Line 44"/>
          <p:cNvSpPr>
            <a:spLocks noChangeShapeType="1"/>
          </p:cNvSpPr>
          <p:nvPr/>
        </p:nvSpPr>
        <p:spPr bwMode="auto">
          <a:xfrm>
            <a:off x="5091113" y="5205413"/>
            <a:ext cx="0" cy="2381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8942" name="Text Box 45"/>
          <p:cNvSpPr txBox="1">
            <a:spLocks noChangeArrowheads="1"/>
          </p:cNvSpPr>
          <p:nvPr/>
        </p:nvSpPr>
        <p:spPr bwMode="auto">
          <a:xfrm>
            <a:off x="2320925" y="4581525"/>
            <a:ext cx="7048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x-none" sz="1600">
                <a:latin typeface="Arial" charset="0"/>
              </a:rPr>
              <a:t>6-slot</a:t>
            </a:r>
          </a:p>
          <a:p>
            <a:pPr>
              <a:spcBef>
                <a:spcPct val="0"/>
              </a:spcBef>
              <a:buFontTx/>
              <a:buNone/>
            </a:pPr>
            <a:r>
              <a:rPr lang="en-US" altLang="x-none" sz="1600">
                <a:latin typeface="Arial" charset="0"/>
              </a:rPr>
              <a:t>frame</a:t>
            </a:r>
          </a:p>
        </p:txBody>
      </p:sp>
      <p:sp>
        <p:nvSpPr>
          <p:cNvPr id="38943" name="Line 46"/>
          <p:cNvSpPr>
            <a:spLocks noChangeShapeType="1"/>
          </p:cNvSpPr>
          <p:nvPr/>
        </p:nvSpPr>
        <p:spPr bwMode="auto">
          <a:xfrm>
            <a:off x="3132138" y="4918075"/>
            <a:ext cx="98901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8944" name="Line 47"/>
          <p:cNvSpPr>
            <a:spLocks noChangeShapeType="1"/>
          </p:cNvSpPr>
          <p:nvPr/>
        </p:nvSpPr>
        <p:spPr bwMode="auto">
          <a:xfrm flipH="1">
            <a:off x="1287463" y="4913313"/>
            <a:ext cx="98901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8945" name="Line 48"/>
          <p:cNvSpPr>
            <a:spLocks noChangeShapeType="1"/>
          </p:cNvSpPr>
          <p:nvPr/>
        </p:nvSpPr>
        <p:spPr bwMode="auto">
          <a:xfrm>
            <a:off x="1266825" y="4826000"/>
            <a:ext cx="0" cy="3048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8946" name="Line 49"/>
          <p:cNvSpPr>
            <a:spLocks noChangeShapeType="1"/>
          </p:cNvSpPr>
          <p:nvPr/>
        </p:nvSpPr>
        <p:spPr bwMode="auto">
          <a:xfrm>
            <a:off x="4125913" y="4816475"/>
            <a:ext cx="0" cy="3048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8947" name="Text Box 51"/>
          <p:cNvSpPr txBox="1">
            <a:spLocks noChangeArrowheads="1"/>
          </p:cNvSpPr>
          <p:nvPr/>
        </p:nvSpPr>
        <p:spPr bwMode="auto">
          <a:xfrm>
            <a:off x="5184775" y="4554538"/>
            <a:ext cx="7048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x-none" sz="1600">
                <a:latin typeface="Arial" charset="0"/>
              </a:rPr>
              <a:t>6-slot</a:t>
            </a:r>
          </a:p>
          <a:p>
            <a:pPr>
              <a:spcBef>
                <a:spcPct val="0"/>
              </a:spcBef>
              <a:buFontTx/>
              <a:buNone/>
            </a:pPr>
            <a:r>
              <a:rPr lang="en-US" altLang="x-none" sz="1600">
                <a:latin typeface="Arial" charset="0"/>
              </a:rPr>
              <a:t>frame</a:t>
            </a:r>
          </a:p>
        </p:txBody>
      </p:sp>
      <p:sp>
        <p:nvSpPr>
          <p:cNvPr id="38948" name="Line 52"/>
          <p:cNvSpPr>
            <a:spLocks noChangeShapeType="1"/>
          </p:cNvSpPr>
          <p:nvPr/>
        </p:nvSpPr>
        <p:spPr bwMode="auto">
          <a:xfrm>
            <a:off x="5995988" y="4924425"/>
            <a:ext cx="98901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8949" name="Line 53"/>
          <p:cNvSpPr>
            <a:spLocks noChangeShapeType="1"/>
          </p:cNvSpPr>
          <p:nvPr/>
        </p:nvSpPr>
        <p:spPr bwMode="auto">
          <a:xfrm flipH="1">
            <a:off x="4151313" y="4919663"/>
            <a:ext cx="98901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8950" name="Line 55"/>
          <p:cNvSpPr>
            <a:spLocks noChangeShapeType="1"/>
          </p:cNvSpPr>
          <p:nvPr/>
        </p:nvSpPr>
        <p:spPr bwMode="auto">
          <a:xfrm>
            <a:off x="6989763" y="4789488"/>
            <a:ext cx="0" cy="3048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8951" name="Slide Number Placeholder 5"/>
          <p:cNvSpPr>
            <a:spLocks noGrp="1"/>
          </p:cNvSpPr>
          <p:nvPr>
            <p:ph type="sldNum" sz="quarter" idx="12"/>
          </p:nvPr>
        </p:nvSpPr>
        <p:spPr>
          <a:xfrm>
            <a:off x="8456613" y="6523038"/>
            <a:ext cx="547687" cy="2714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01084D13-81A4-6E4D-ABEC-FE043B0E3E4E}" type="slidenum">
              <a:rPr lang="en-US" altLang="x-none" sz="1200">
                <a:latin typeface="Tahoma" charset="0"/>
              </a:rPr>
              <a:pPr>
                <a:spcBef>
                  <a:spcPct val="0"/>
                </a:spcBef>
                <a:buFontTx/>
                <a:buNone/>
              </a:pPr>
              <a:t>26</a:t>
            </a:fld>
            <a:endParaRPr lang="en-US" altLang="x-none" sz="1200">
              <a:latin typeface="Tahoma" charset="0"/>
            </a:endParaRPr>
          </a:p>
        </p:txBody>
      </p:sp>
      <p:sp>
        <p:nvSpPr>
          <p:cNvPr id="45"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3"/>
          <p:cNvSpPr>
            <a:spLocks noGrp="1" noChangeArrowheads="1"/>
          </p:cNvSpPr>
          <p:nvPr>
            <p:ph type="body" idx="1"/>
          </p:nvPr>
        </p:nvSpPr>
        <p:spPr>
          <a:xfrm>
            <a:off x="442913" y="1295400"/>
            <a:ext cx="8223250" cy="4648200"/>
          </a:xfrm>
        </p:spPr>
        <p:txBody>
          <a:bodyPr/>
          <a:lstStyle/>
          <a:p>
            <a:pPr>
              <a:buFont typeface="Wingdings" charset="0"/>
              <a:buNone/>
              <a:defRPr/>
            </a:pPr>
            <a:r>
              <a:rPr lang="en-US" dirty="0">
                <a:solidFill>
                  <a:srgbClr val="CC0000"/>
                </a:solidFill>
                <a:latin typeface="Gill Sans MT" charset="0"/>
                <a:cs typeface="+mn-cs"/>
              </a:rPr>
              <a:t>FDMA: frequency division multiple access </a:t>
            </a:r>
          </a:p>
          <a:p>
            <a:pPr>
              <a:defRPr/>
            </a:pPr>
            <a:r>
              <a:rPr lang="en-US" sz="2400" dirty="0">
                <a:latin typeface="Gill Sans MT" charset="0"/>
                <a:cs typeface="+mn-cs"/>
              </a:rPr>
              <a:t>channel spectrum divided into frequency bands</a:t>
            </a:r>
          </a:p>
          <a:p>
            <a:pPr>
              <a:defRPr/>
            </a:pPr>
            <a:r>
              <a:rPr lang="en-US" sz="2400" dirty="0">
                <a:latin typeface="Gill Sans MT" charset="0"/>
                <a:cs typeface="+mn-cs"/>
              </a:rPr>
              <a:t>each station assigned fixed frequency band</a:t>
            </a:r>
          </a:p>
          <a:p>
            <a:pPr>
              <a:defRPr/>
            </a:pPr>
            <a:r>
              <a:rPr lang="en-US" sz="2400" dirty="0">
                <a:latin typeface="Gill Sans MT" charset="0"/>
                <a:cs typeface="+mn-cs"/>
              </a:rPr>
              <a:t>unused transmission time in frequency bands go idle </a:t>
            </a:r>
          </a:p>
          <a:p>
            <a:pPr>
              <a:defRPr/>
            </a:pPr>
            <a:r>
              <a:rPr lang="en-US" sz="2400" dirty="0">
                <a:latin typeface="Gill Sans MT" charset="0"/>
                <a:cs typeface="+mn-cs"/>
              </a:rPr>
              <a:t>example: 6-station LAN, 1,3,4 have </a:t>
            </a:r>
            <a:r>
              <a:rPr lang="en-US" sz="2400" dirty="0" smtClean="0">
                <a:latin typeface="Gill Sans MT" charset="0"/>
                <a:cs typeface="+mn-cs"/>
              </a:rPr>
              <a:t>packet to send, </a:t>
            </a:r>
            <a:r>
              <a:rPr lang="en-US" sz="2400" dirty="0">
                <a:latin typeface="Gill Sans MT" charset="0"/>
                <a:cs typeface="+mn-cs"/>
              </a:rPr>
              <a:t>frequency bands 2,5,6 idle </a:t>
            </a:r>
            <a:endParaRPr lang="en-US" dirty="0">
              <a:latin typeface="Gill Sans MT" charset="0"/>
              <a:cs typeface="+mn-cs"/>
            </a:endParaRPr>
          </a:p>
        </p:txBody>
      </p:sp>
      <p:sp>
        <p:nvSpPr>
          <p:cNvPr id="40962" name="Rectangle 4"/>
          <p:cNvSpPr>
            <a:spLocks noChangeArrowheads="1"/>
          </p:cNvSpPr>
          <p:nvPr/>
        </p:nvSpPr>
        <p:spPr bwMode="auto">
          <a:xfrm>
            <a:off x="4627563" y="3997325"/>
            <a:ext cx="627062" cy="2251075"/>
          </a:xfrm>
          <a:prstGeom prst="rect">
            <a:avLst/>
          </a:prstGeom>
          <a:solidFill>
            <a:srgbClr val="FFFFFF"/>
          </a:solidFill>
          <a:ln w="1905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latin typeface="Times New Roman" charset="0"/>
            </a:endParaRPr>
          </a:p>
        </p:txBody>
      </p:sp>
      <p:sp>
        <p:nvSpPr>
          <p:cNvPr id="40963" name="Line 5"/>
          <p:cNvSpPr>
            <a:spLocks noChangeShapeType="1"/>
          </p:cNvSpPr>
          <p:nvPr/>
        </p:nvSpPr>
        <p:spPr bwMode="auto">
          <a:xfrm flipV="1">
            <a:off x="4625975" y="5102225"/>
            <a:ext cx="622300"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64" name="Line 6"/>
          <p:cNvSpPr>
            <a:spLocks noChangeShapeType="1"/>
          </p:cNvSpPr>
          <p:nvPr/>
        </p:nvSpPr>
        <p:spPr bwMode="auto">
          <a:xfrm flipV="1">
            <a:off x="4621213" y="5494338"/>
            <a:ext cx="631825"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65" name="Line 7"/>
          <p:cNvSpPr>
            <a:spLocks noChangeShapeType="1"/>
          </p:cNvSpPr>
          <p:nvPr/>
        </p:nvSpPr>
        <p:spPr bwMode="auto">
          <a:xfrm flipV="1">
            <a:off x="4625975" y="5880100"/>
            <a:ext cx="627063"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66" name="Line 8"/>
          <p:cNvSpPr>
            <a:spLocks noChangeShapeType="1"/>
          </p:cNvSpPr>
          <p:nvPr/>
        </p:nvSpPr>
        <p:spPr bwMode="auto">
          <a:xfrm flipV="1">
            <a:off x="4621213" y="4716463"/>
            <a:ext cx="631825"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67" name="Line 9"/>
          <p:cNvSpPr>
            <a:spLocks noChangeShapeType="1"/>
          </p:cNvSpPr>
          <p:nvPr/>
        </p:nvSpPr>
        <p:spPr bwMode="auto">
          <a:xfrm flipV="1">
            <a:off x="4625975" y="4330700"/>
            <a:ext cx="631825"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68" name="Line 11"/>
          <p:cNvSpPr>
            <a:spLocks noChangeShapeType="1"/>
          </p:cNvSpPr>
          <p:nvPr/>
        </p:nvSpPr>
        <p:spPr bwMode="auto">
          <a:xfrm>
            <a:off x="5346700" y="4270375"/>
            <a:ext cx="222885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0969" name="Freeform 12"/>
          <p:cNvSpPr>
            <a:spLocks/>
          </p:cNvSpPr>
          <p:nvPr/>
        </p:nvSpPr>
        <p:spPr bwMode="auto">
          <a:xfrm>
            <a:off x="5494338" y="4151313"/>
            <a:ext cx="1728787" cy="114300"/>
          </a:xfrm>
          <a:custGeom>
            <a:avLst/>
            <a:gdLst>
              <a:gd name="T0" fmla="*/ 0 w 1089"/>
              <a:gd name="T1" fmla="*/ 2147483646 h 72"/>
              <a:gd name="T2" fmla="*/ 0 w 1089"/>
              <a:gd name="T3" fmla="*/ 2147483646 h 72"/>
              <a:gd name="T4" fmla="*/ 2147483646 w 1089"/>
              <a:gd name="T5" fmla="*/ 0 h 72"/>
              <a:gd name="T6" fmla="*/ 2147483646 w 1089"/>
              <a:gd name="T7" fmla="*/ 2147483646 h 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89" h="72">
                <a:moveTo>
                  <a:pt x="0" y="72"/>
                </a:moveTo>
                <a:lnTo>
                  <a:pt x="0" y="3"/>
                </a:lnTo>
                <a:lnTo>
                  <a:pt x="1089" y="0"/>
                </a:lnTo>
                <a:lnTo>
                  <a:pt x="1089" y="72"/>
                </a:lnTo>
              </a:path>
            </a:pathLst>
          </a:custGeom>
          <a:solidFill>
            <a:schemeClr val="accent2"/>
          </a:solidFill>
          <a:ln w="19050" cap="flat" cmpd="sng">
            <a:solidFill>
              <a:schemeClr val="tx1"/>
            </a:solidFill>
            <a:prstDash val="solid"/>
            <a:round/>
            <a:headEnd/>
            <a:tailEnd/>
          </a:ln>
        </p:spPr>
        <p:txBody>
          <a:bodyPr wrap="none" anchor="ctr"/>
          <a:lstStyle/>
          <a:p>
            <a:endParaRPr lang="en-US"/>
          </a:p>
        </p:txBody>
      </p:sp>
      <p:sp>
        <p:nvSpPr>
          <p:cNvPr id="40970" name="Line 13"/>
          <p:cNvSpPr>
            <a:spLocks noChangeShapeType="1"/>
          </p:cNvSpPr>
          <p:nvPr/>
        </p:nvSpPr>
        <p:spPr bwMode="auto">
          <a:xfrm>
            <a:off x="5394325" y="4673600"/>
            <a:ext cx="222885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0971" name="Line 15"/>
          <p:cNvSpPr>
            <a:spLocks noChangeShapeType="1"/>
          </p:cNvSpPr>
          <p:nvPr/>
        </p:nvSpPr>
        <p:spPr bwMode="auto">
          <a:xfrm>
            <a:off x="5394325" y="5072063"/>
            <a:ext cx="222885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0972" name="Freeform 16"/>
          <p:cNvSpPr>
            <a:spLocks/>
          </p:cNvSpPr>
          <p:nvPr/>
        </p:nvSpPr>
        <p:spPr bwMode="auto">
          <a:xfrm>
            <a:off x="5541963" y="4953000"/>
            <a:ext cx="1728787" cy="114300"/>
          </a:xfrm>
          <a:custGeom>
            <a:avLst/>
            <a:gdLst>
              <a:gd name="T0" fmla="*/ 0 w 1089"/>
              <a:gd name="T1" fmla="*/ 2147483646 h 72"/>
              <a:gd name="T2" fmla="*/ 0 w 1089"/>
              <a:gd name="T3" fmla="*/ 2147483646 h 72"/>
              <a:gd name="T4" fmla="*/ 2147483646 w 1089"/>
              <a:gd name="T5" fmla="*/ 0 h 72"/>
              <a:gd name="T6" fmla="*/ 2147483646 w 1089"/>
              <a:gd name="T7" fmla="*/ 2147483646 h 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89" h="72">
                <a:moveTo>
                  <a:pt x="0" y="72"/>
                </a:moveTo>
                <a:lnTo>
                  <a:pt x="0" y="3"/>
                </a:lnTo>
                <a:lnTo>
                  <a:pt x="1089" y="0"/>
                </a:lnTo>
                <a:lnTo>
                  <a:pt x="1089" y="72"/>
                </a:lnTo>
              </a:path>
            </a:pathLst>
          </a:custGeom>
          <a:solidFill>
            <a:srgbClr val="FF0000"/>
          </a:solidFill>
          <a:ln w="19050" cap="flat" cmpd="sng">
            <a:solidFill>
              <a:schemeClr val="tx1"/>
            </a:solidFill>
            <a:prstDash val="solid"/>
            <a:round/>
            <a:headEnd/>
            <a:tailEnd/>
          </a:ln>
        </p:spPr>
        <p:txBody>
          <a:bodyPr wrap="none" anchor="ctr"/>
          <a:lstStyle/>
          <a:p>
            <a:endParaRPr lang="en-US"/>
          </a:p>
        </p:txBody>
      </p:sp>
      <p:grpSp>
        <p:nvGrpSpPr>
          <p:cNvPr id="40973" name="Group 17"/>
          <p:cNvGrpSpPr>
            <a:grpSpLocks/>
          </p:cNvGrpSpPr>
          <p:nvPr/>
        </p:nvGrpSpPr>
        <p:grpSpPr bwMode="auto">
          <a:xfrm>
            <a:off x="5411788" y="5357813"/>
            <a:ext cx="2228850" cy="119062"/>
            <a:chOff x="1884" y="2826"/>
            <a:chExt cx="1404" cy="75"/>
          </a:xfrm>
        </p:grpSpPr>
        <p:sp>
          <p:nvSpPr>
            <p:cNvPr id="40990" name="Line 18"/>
            <p:cNvSpPr>
              <a:spLocks noChangeShapeType="1"/>
            </p:cNvSpPr>
            <p:nvPr/>
          </p:nvSpPr>
          <p:spPr bwMode="auto">
            <a:xfrm>
              <a:off x="1884" y="2901"/>
              <a:ext cx="1404"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0991" name="Freeform 19"/>
            <p:cNvSpPr>
              <a:spLocks/>
            </p:cNvSpPr>
            <p:nvPr/>
          </p:nvSpPr>
          <p:spPr bwMode="auto">
            <a:xfrm>
              <a:off x="1977" y="2826"/>
              <a:ext cx="1089" cy="72"/>
            </a:xfrm>
            <a:custGeom>
              <a:avLst/>
              <a:gdLst>
                <a:gd name="T0" fmla="*/ 0 w 1089"/>
                <a:gd name="T1" fmla="*/ 72 h 72"/>
                <a:gd name="T2" fmla="*/ 0 w 1089"/>
                <a:gd name="T3" fmla="*/ 3 h 72"/>
                <a:gd name="T4" fmla="*/ 1089 w 1089"/>
                <a:gd name="T5" fmla="*/ 0 h 72"/>
                <a:gd name="T6" fmla="*/ 1089 w 1089"/>
                <a:gd name="T7" fmla="*/ 72 h 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89" h="72">
                  <a:moveTo>
                    <a:pt x="0" y="72"/>
                  </a:moveTo>
                  <a:lnTo>
                    <a:pt x="0" y="3"/>
                  </a:lnTo>
                  <a:lnTo>
                    <a:pt x="1089" y="0"/>
                  </a:lnTo>
                  <a:lnTo>
                    <a:pt x="1089" y="72"/>
                  </a:lnTo>
                </a:path>
              </a:pathLst>
            </a:custGeom>
            <a:solidFill>
              <a:srgbClr val="00CC66"/>
            </a:solidFill>
            <a:ln w="19050" cap="flat" cmpd="sng">
              <a:solidFill>
                <a:schemeClr val="tx1"/>
              </a:solidFill>
              <a:prstDash val="solid"/>
              <a:round/>
              <a:headEnd/>
              <a:tailEnd/>
            </a:ln>
          </p:spPr>
          <p:txBody>
            <a:bodyPr wrap="none" anchor="ctr"/>
            <a:lstStyle/>
            <a:p>
              <a:endParaRPr lang="en-US"/>
            </a:p>
          </p:txBody>
        </p:sp>
      </p:grpSp>
      <p:sp>
        <p:nvSpPr>
          <p:cNvPr id="40974" name="Line 20"/>
          <p:cNvSpPr>
            <a:spLocks noChangeShapeType="1"/>
          </p:cNvSpPr>
          <p:nvPr/>
        </p:nvSpPr>
        <p:spPr bwMode="auto">
          <a:xfrm>
            <a:off x="5441950" y="5883275"/>
            <a:ext cx="222885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0975" name="Text Box 22"/>
          <p:cNvSpPr txBox="1">
            <a:spLocks noChangeArrowheads="1"/>
          </p:cNvSpPr>
          <p:nvPr/>
        </p:nvSpPr>
        <p:spPr bwMode="auto">
          <a:xfrm rot="-5400000">
            <a:off x="3423444" y="4877594"/>
            <a:ext cx="1873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x-none" sz="2400">
                <a:latin typeface="Arial" charset="0"/>
              </a:rPr>
              <a:t>frequency bands</a:t>
            </a:r>
          </a:p>
        </p:txBody>
      </p:sp>
      <p:sp>
        <p:nvSpPr>
          <p:cNvPr id="40976" name="Text Box 23"/>
          <p:cNvSpPr txBox="1">
            <a:spLocks noChangeArrowheads="1"/>
          </p:cNvSpPr>
          <p:nvPr/>
        </p:nvSpPr>
        <p:spPr bwMode="auto">
          <a:xfrm rot="67766">
            <a:off x="7332663" y="3819525"/>
            <a:ext cx="615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x-none" sz="2400">
                <a:latin typeface="Arial" charset="0"/>
              </a:rPr>
              <a:t>time</a:t>
            </a:r>
          </a:p>
        </p:txBody>
      </p:sp>
      <p:sp>
        <p:nvSpPr>
          <p:cNvPr id="40977" name="Freeform 54"/>
          <p:cNvSpPr>
            <a:spLocks/>
          </p:cNvSpPr>
          <p:nvPr/>
        </p:nvSpPr>
        <p:spPr bwMode="auto">
          <a:xfrm>
            <a:off x="2032000" y="4348163"/>
            <a:ext cx="595313" cy="1538287"/>
          </a:xfrm>
          <a:custGeom>
            <a:avLst/>
            <a:gdLst>
              <a:gd name="T0" fmla="*/ 2147483646 w 375"/>
              <a:gd name="T1" fmla="*/ 0 h 969"/>
              <a:gd name="T2" fmla="*/ 0 w 375"/>
              <a:gd name="T3" fmla="*/ 2147483646 h 969"/>
              <a:gd name="T4" fmla="*/ 2147483646 w 375"/>
              <a:gd name="T5" fmla="*/ 2147483646 h 969"/>
              <a:gd name="T6" fmla="*/ 2147483646 w 375"/>
              <a:gd name="T7" fmla="*/ 0 h 96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5" h="969">
                <a:moveTo>
                  <a:pt x="375" y="0"/>
                </a:moveTo>
                <a:lnTo>
                  <a:pt x="0" y="485"/>
                </a:lnTo>
                <a:lnTo>
                  <a:pt x="375" y="969"/>
                </a:lnTo>
                <a:lnTo>
                  <a:pt x="375" y="0"/>
                </a:lnTo>
                <a:close/>
              </a:path>
            </a:pathLst>
          </a:custGeom>
          <a:gradFill rotWithShape="1">
            <a:gsLst>
              <a:gs pos="0">
                <a:schemeClr val="tx1"/>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40978" name="Group 56"/>
          <p:cNvGrpSpPr>
            <a:grpSpLocks/>
          </p:cNvGrpSpPr>
          <p:nvPr/>
        </p:nvGrpSpPr>
        <p:grpSpPr bwMode="auto">
          <a:xfrm>
            <a:off x="293688" y="4986338"/>
            <a:ext cx="1666875" cy="314325"/>
            <a:chOff x="1614" y="1494"/>
            <a:chExt cx="1050" cy="198"/>
          </a:xfrm>
        </p:grpSpPr>
        <p:sp>
          <p:nvSpPr>
            <p:cNvPr id="40986" name="Rectangle 57"/>
            <p:cNvSpPr>
              <a:spLocks noChangeArrowheads="1"/>
            </p:cNvSpPr>
            <p:nvPr/>
          </p:nvSpPr>
          <p:spPr bwMode="auto">
            <a:xfrm>
              <a:off x="2358" y="1500"/>
              <a:ext cx="168" cy="174"/>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latin typeface="Times New Roman" charset="0"/>
              </a:endParaRPr>
            </a:p>
          </p:txBody>
        </p:sp>
        <p:sp>
          <p:nvSpPr>
            <p:cNvPr id="535610" name="Freeform 58"/>
            <p:cNvSpPr>
              <a:spLocks/>
            </p:cNvSpPr>
            <p:nvPr/>
          </p:nvSpPr>
          <p:spPr bwMode="auto">
            <a:xfrm>
              <a:off x="1614" y="1494"/>
              <a:ext cx="896" cy="198"/>
            </a:xfrm>
            <a:custGeom>
              <a:avLst/>
              <a:gdLst>
                <a:gd name="T0" fmla="*/ 18 w 896"/>
                <a:gd name="T1" fmla="*/ 0 h 198"/>
                <a:gd name="T2" fmla="*/ 0 w 896"/>
                <a:gd name="T3" fmla="*/ 96 h 198"/>
                <a:gd name="T4" fmla="*/ 18 w 896"/>
                <a:gd name="T5" fmla="*/ 198 h 198"/>
                <a:gd name="T6" fmla="*/ 774 w 896"/>
                <a:gd name="T7" fmla="*/ 198 h 198"/>
                <a:gd name="T8" fmla="*/ 750 w 896"/>
                <a:gd name="T9" fmla="*/ 90 h 198"/>
                <a:gd name="T10" fmla="*/ 774 w 896"/>
                <a:gd name="T11" fmla="*/ 0 h 198"/>
                <a:gd name="T12" fmla="*/ 18 w 896"/>
                <a:gd name="T13" fmla="*/ 0 h 19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96" h="198">
                  <a:moveTo>
                    <a:pt x="18" y="0"/>
                  </a:moveTo>
                  <a:lnTo>
                    <a:pt x="0" y="96"/>
                  </a:lnTo>
                  <a:lnTo>
                    <a:pt x="18" y="198"/>
                  </a:lnTo>
                  <a:lnTo>
                    <a:pt x="774" y="198"/>
                  </a:lnTo>
                  <a:cubicBezTo>
                    <a:pt x="896" y="180"/>
                    <a:pt x="750" y="123"/>
                    <a:pt x="750" y="90"/>
                  </a:cubicBezTo>
                  <a:cubicBezTo>
                    <a:pt x="750" y="57"/>
                    <a:pt x="896" y="15"/>
                    <a:pt x="774" y="0"/>
                  </a:cubicBezTo>
                  <a:lnTo>
                    <a:pt x="18" y="0"/>
                  </a:lnTo>
                  <a:close/>
                </a:path>
              </a:pathLst>
            </a:custGeom>
            <a:gradFill rotWithShape="1">
              <a:gsLst>
                <a:gs pos="0">
                  <a:schemeClr val="tx1"/>
                </a:gs>
                <a:gs pos="50000">
                  <a:schemeClr val="bg1"/>
                </a:gs>
                <a:gs pos="100000">
                  <a:schemeClr val="tx1"/>
                </a:gs>
              </a:gsLst>
              <a:lin ang="5400000" scaled="1"/>
            </a:gradFill>
            <a:ln w="9525">
              <a:solidFill>
                <a:schemeClr val="tx1"/>
              </a:solidFill>
              <a:round/>
              <a:headEnd/>
              <a:tailEnd/>
            </a:ln>
            <a:effectLst/>
            <a:extLst>
              <a:ext uri="{AF507438-7753-43e0-B8FC-AC1667EBCBE1}"/>
            </a:extLst>
          </p:spPr>
          <p:txBody>
            <a:bodyPr/>
            <a:lstStyle/>
            <a:p>
              <a:pPr>
                <a:defRPr/>
              </a:pPr>
              <a:endParaRPr lang="en-US" dirty="0"/>
            </a:p>
          </p:txBody>
        </p:sp>
        <p:sp>
          <p:nvSpPr>
            <p:cNvPr id="40988" name="Oval 59"/>
            <p:cNvSpPr>
              <a:spLocks noChangeArrowheads="1"/>
            </p:cNvSpPr>
            <p:nvPr/>
          </p:nvSpPr>
          <p:spPr bwMode="auto">
            <a:xfrm>
              <a:off x="2502" y="1506"/>
              <a:ext cx="62" cy="168"/>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latin typeface="Times New Roman" charset="0"/>
              </a:endParaRPr>
            </a:p>
          </p:txBody>
        </p:sp>
        <p:sp>
          <p:nvSpPr>
            <p:cNvPr id="40989" name="Line 60"/>
            <p:cNvSpPr>
              <a:spLocks noChangeShapeType="1"/>
            </p:cNvSpPr>
            <p:nvPr/>
          </p:nvSpPr>
          <p:spPr bwMode="auto">
            <a:xfrm>
              <a:off x="2526" y="1584"/>
              <a:ext cx="13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0979" name="Freeform 65"/>
          <p:cNvSpPr>
            <a:spLocks/>
          </p:cNvSpPr>
          <p:nvPr/>
        </p:nvSpPr>
        <p:spPr bwMode="auto">
          <a:xfrm>
            <a:off x="2803525" y="5040313"/>
            <a:ext cx="892175" cy="173037"/>
          </a:xfrm>
          <a:custGeom>
            <a:avLst/>
            <a:gdLst>
              <a:gd name="T0" fmla="*/ 2147483646 w 562"/>
              <a:gd name="T1" fmla="*/ 2147483646 h 266"/>
              <a:gd name="T2" fmla="*/ 2147483646 w 562"/>
              <a:gd name="T3" fmla="*/ 2147483646 h 266"/>
              <a:gd name="T4" fmla="*/ 2147483646 w 562"/>
              <a:gd name="T5" fmla="*/ 2147483646 h 266"/>
              <a:gd name="T6" fmla="*/ 2147483646 w 562"/>
              <a:gd name="T7" fmla="*/ 0 h 266"/>
              <a:gd name="T8" fmla="*/ 2147483646 w 562"/>
              <a:gd name="T9" fmla="*/ 2147483646 h 266"/>
              <a:gd name="T10" fmla="*/ 2147483646 w 562"/>
              <a:gd name="T11" fmla="*/ 2147483646 h 266"/>
              <a:gd name="T12" fmla="*/ 2147483646 w 562"/>
              <a:gd name="T13" fmla="*/ 2147483646 h 266"/>
              <a:gd name="T14" fmla="*/ 2147483646 w 562"/>
              <a:gd name="T15" fmla="*/ 2147483646 h 266"/>
              <a:gd name="T16" fmla="*/ 2147483646 w 562"/>
              <a:gd name="T17" fmla="*/ 2147483646 h 266"/>
              <a:gd name="T18" fmla="*/ 2147483646 w 562"/>
              <a:gd name="T19" fmla="*/ 2147483646 h 266"/>
              <a:gd name="T20" fmla="*/ 2147483646 w 562"/>
              <a:gd name="T21" fmla="*/ 2147483646 h 26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62" h="266">
                <a:moveTo>
                  <a:pt x="4" y="264"/>
                </a:moveTo>
                <a:cubicBezTo>
                  <a:pt x="4" y="212"/>
                  <a:pt x="0" y="4"/>
                  <a:pt x="52" y="6"/>
                </a:cubicBezTo>
                <a:cubicBezTo>
                  <a:pt x="106" y="4"/>
                  <a:pt x="58" y="266"/>
                  <a:pt x="108" y="266"/>
                </a:cubicBezTo>
                <a:cubicBezTo>
                  <a:pt x="158" y="266"/>
                  <a:pt x="126" y="0"/>
                  <a:pt x="174" y="0"/>
                </a:cubicBezTo>
                <a:cubicBezTo>
                  <a:pt x="222" y="0"/>
                  <a:pt x="184" y="266"/>
                  <a:pt x="228" y="264"/>
                </a:cubicBezTo>
                <a:cubicBezTo>
                  <a:pt x="272" y="262"/>
                  <a:pt x="244" y="8"/>
                  <a:pt x="288" y="8"/>
                </a:cubicBezTo>
                <a:cubicBezTo>
                  <a:pt x="332" y="8"/>
                  <a:pt x="304" y="266"/>
                  <a:pt x="354" y="266"/>
                </a:cubicBezTo>
                <a:cubicBezTo>
                  <a:pt x="404" y="266"/>
                  <a:pt x="336" y="8"/>
                  <a:pt x="402" y="8"/>
                </a:cubicBezTo>
                <a:cubicBezTo>
                  <a:pt x="468" y="8"/>
                  <a:pt x="416" y="266"/>
                  <a:pt x="464" y="264"/>
                </a:cubicBezTo>
                <a:cubicBezTo>
                  <a:pt x="512" y="262"/>
                  <a:pt x="450" y="4"/>
                  <a:pt x="506" y="6"/>
                </a:cubicBezTo>
                <a:cubicBezTo>
                  <a:pt x="562" y="8"/>
                  <a:pt x="546" y="192"/>
                  <a:pt x="556" y="266"/>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980" name="Freeform 66"/>
          <p:cNvSpPr>
            <a:spLocks/>
          </p:cNvSpPr>
          <p:nvPr/>
        </p:nvSpPr>
        <p:spPr bwMode="auto">
          <a:xfrm>
            <a:off x="2846388" y="4270375"/>
            <a:ext cx="427037" cy="219075"/>
          </a:xfrm>
          <a:custGeom>
            <a:avLst/>
            <a:gdLst>
              <a:gd name="T0" fmla="*/ 2147483646 w 562"/>
              <a:gd name="T1" fmla="*/ 2147483646 h 266"/>
              <a:gd name="T2" fmla="*/ 2147483646 w 562"/>
              <a:gd name="T3" fmla="*/ 2147483646 h 266"/>
              <a:gd name="T4" fmla="*/ 2147483646 w 562"/>
              <a:gd name="T5" fmla="*/ 2147483646 h 266"/>
              <a:gd name="T6" fmla="*/ 2147483646 w 562"/>
              <a:gd name="T7" fmla="*/ 0 h 266"/>
              <a:gd name="T8" fmla="*/ 2147483646 w 562"/>
              <a:gd name="T9" fmla="*/ 2147483646 h 266"/>
              <a:gd name="T10" fmla="*/ 2147483646 w 562"/>
              <a:gd name="T11" fmla="*/ 2147483646 h 266"/>
              <a:gd name="T12" fmla="*/ 2147483646 w 562"/>
              <a:gd name="T13" fmla="*/ 2147483646 h 266"/>
              <a:gd name="T14" fmla="*/ 2147483646 w 562"/>
              <a:gd name="T15" fmla="*/ 2147483646 h 266"/>
              <a:gd name="T16" fmla="*/ 2147483646 w 562"/>
              <a:gd name="T17" fmla="*/ 2147483646 h 266"/>
              <a:gd name="T18" fmla="*/ 2147483646 w 562"/>
              <a:gd name="T19" fmla="*/ 2147483646 h 266"/>
              <a:gd name="T20" fmla="*/ 2147483646 w 562"/>
              <a:gd name="T21" fmla="*/ 2147483646 h 26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62" h="266">
                <a:moveTo>
                  <a:pt x="4" y="264"/>
                </a:moveTo>
                <a:cubicBezTo>
                  <a:pt x="4" y="212"/>
                  <a:pt x="0" y="4"/>
                  <a:pt x="52" y="6"/>
                </a:cubicBezTo>
                <a:cubicBezTo>
                  <a:pt x="106" y="4"/>
                  <a:pt x="58" y="266"/>
                  <a:pt x="108" y="266"/>
                </a:cubicBezTo>
                <a:cubicBezTo>
                  <a:pt x="158" y="266"/>
                  <a:pt x="126" y="0"/>
                  <a:pt x="174" y="0"/>
                </a:cubicBezTo>
                <a:cubicBezTo>
                  <a:pt x="222" y="0"/>
                  <a:pt x="184" y="266"/>
                  <a:pt x="228" y="264"/>
                </a:cubicBezTo>
                <a:cubicBezTo>
                  <a:pt x="272" y="262"/>
                  <a:pt x="244" y="8"/>
                  <a:pt x="288" y="8"/>
                </a:cubicBezTo>
                <a:cubicBezTo>
                  <a:pt x="332" y="8"/>
                  <a:pt x="304" y="266"/>
                  <a:pt x="354" y="266"/>
                </a:cubicBezTo>
                <a:cubicBezTo>
                  <a:pt x="404" y="266"/>
                  <a:pt x="336" y="8"/>
                  <a:pt x="402" y="8"/>
                </a:cubicBezTo>
                <a:cubicBezTo>
                  <a:pt x="468" y="8"/>
                  <a:pt x="416" y="266"/>
                  <a:pt x="464" y="264"/>
                </a:cubicBezTo>
                <a:cubicBezTo>
                  <a:pt x="512" y="262"/>
                  <a:pt x="450" y="4"/>
                  <a:pt x="506" y="6"/>
                </a:cubicBezTo>
                <a:cubicBezTo>
                  <a:pt x="562" y="8"/>
                  <a:pt x="546" y="192"/>
                  <a:pt x="556" y="266"/>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981" name="Freeform 68"/>
          <p:cNvSpPr>
            <a:spLocks/>
          </p:cNvSpPr>
          <p:nvPr/>
        </p:nvSpPr>
        <p:spPr bwMode="auto">
          <a:xfrm>
            <a:off x="2755900" y="5757863"/>
            <a:ext cx="989013" cy="185737"/>
          </a:xfrm>
          <a:custGeom>
            <a:avLst/>
            <a:gdLst>
              <a:gd name="T0" fmla="*/ 2147483646 w 623"/>
              <a:gd name="T1" fmla="*/ 2147483646 h 117"/>
              <a:gd name="T2" fmla="*/ 2147483646 w 623"/>
              <a:gd name="T3" fmla="*/ 2147483646 h 117"/>
              <a:gd name="T4" fmla="*/ 2147483646 w 623"/>
              <a:gd name="T5" fmla="*/ 2147483646 h 117"/>
              <a:gd name="T6" fmla="*/ 2147483646 w 623"/>
              <a:gd name="T7" fmla="*/ 0 h 117"/>
              <a:gd name="T8" fmla="*/ 2147483646 w 623"/>
              <a:gd name="T9" fmla="*/ 2147483646 h 117"/>
              <a:gd name="T10" fmla="*/ 2147483646 w 623"/>
              <a:gd name="T11" fmla="*/ 2147483646 h 1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3" h="117">
                <a:moveTo>
                  <a:pt x="20" y="113"/>
                </a:moveTo>
                <a:cubicBezTo>
                  <a:pt x="44" y="68"/>
                  <a:pt x="0" y="1"/>
                  <a:pt x="114" y="2"/>
                </a:cubicBezTo>
                <a:cubicBezTo>
                  <a:pt x="233" y="1"/>
                  <a:pt x="144" y="114"/>
                  <a:pt x="256" y="114"/>
                </a:cubicBezTo>
                <a:cubicBezTo>
                  <a:pt x="368" y="114"/>
                  <a:pt x="288" y="0"/>
                  <a:pt x="394" y="0"/>
                </a:cubicBezTo>
                <a:cubicBezTo>
                  <a:pt x="500" y="0"/>
                  <a:pt x="421" y="117"/>
                  <a:pt x="522" y="116"/>
                </a:cubicBezTo>
                <a:cubicBezTo>
                  <a:pt x="623" y="115"/>
                  <a:pt x="570" y="64"/>
                  <a:pt x="616" y="14"/>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982" name="Text Box 69"/>
          <p:cNvSpPr txBox="1">
            <a:spLocks noChangeArrowheads="1"/>
          </p:cNvSpPr>
          <p:nvPr/>
        </p:nvSpPr>
        <p:spPr bwMode="auto">
          <a:xfrm>
            <a:off x="442913" y="5699125"/>
            <a:ext cx="1289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x-none" sz="2400">
                <a:latin typeface="Arial" charset="0"/>
              </a:rPr>
              <a:t>FDM cable</a:t>
            </a:r>
          </a:p>
        </p:txBody>
      </p:sp>
      <p:sp>
        <p:nvSpPr>
          <p:cNvPr id="22556" name="Rectangle 74"/>
          <p:cNvSpPr>
            <a:spLocks noGrp="1" noChangeArrowheads="1"/>
          </p:cNvSpPr>
          <p:nvPr>
            <p:ph type="title"/>
          </p:nvPr>
        </p:nvSpPr>
        <p:spPr>
          <a:xfrm>
            <a:off x="230188" y="206375"/>
            <a:ext cx="8629650" cy="1143000"/>
          </a:xfrm>
        </p:spPr>
        <p:txBody>
          <a:bodyPr/>
          <a:lstStyle/>
          <a:p>
            <a:pPr>
              <a:defRPr/>
            </a:pPr>
            <a:r>
              <a:rPr lang="en-US" sz="3600" dirty="0">
                <a:cs typeface="+mj-cs"/>
              </a:rPr>
              <a:t>Channel </a:t>
            </a:r>
            <a:r>
              <a:rPr lang="en-US" sz="3600" dirty="0" smtClean="0">
                <a:cs typeface="+mj-cs"/>
              </a:rPr>
              <a:t>Partitioning </a:t>
            </a:r>
            <a:r>
              <a:rPr lang="en-US" sz="3600" dirty="0">
                <a:cs typeface="+mj-cs"/>
              </a:rPr>
              <a:t>MAC </a:t>
            </a:r>
            <a:r>
              <a:rPr lang="en-US" sz="3600" dirty="0" smtClean="0">
                <a:cs typeface="+mj-cs"/>
              </a:rPr>
              <a:t>Protocols</a:t>
            </a:r>
            <a:r>
              <a:rPr lang="en-US" sz="3600" dirty="0">
                <a:cs typeface="+mj-cs"/>
              </a:rPr>
              <a:t>: FDMA</a:t>
            </a:r>
          </a:p>
        </p:txBody>
      </p:sp>
      <p:sp>
        <p:nvSpPr>
          <p:cNvPr id="40984" name="Slide Number Placeholder 5"/>
          <p:cNvSpPr>
            <a:spLocks noGrp="1"/>
          </p:cNvSpPr>
          <p:nvPr>
            <p:ph type="sldNum" sz="quarter" idx="12"/>
          </p:nvPr>
        </p:nvSpPr>
        <p:spPr>
          <a:xfrm>
            <a:off x="8456613" y="6523038"/>
            <a:ext cx="547687" cy="2714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E13DA767-3865-394C-BDB6-6FC4E73A2E28}" type="slidenum">
              <a:rPr lang="en-US" altLang="x-none" sz="1200">
                <a:latin typeface="Tahoma" charset="0"/>
              </a:rPr>
              <a:pPr>
                <a:spcBef>
                  <a:spcPct val="0"/>
                </a:spcBef>
                <a:buFontTx/>
                <a:buNone/>
              </a:pPr>
              <a:t>27</a:t>
            </a:fld>
            <a:endParaRPr lang="en-US" altLang="x-none" sz="1200">
              <a:latin typeface="Tahoma" charset="0"/>
            </a:endParaRPr>
          </a:p>
        </p:txBody>
      </p:sp>
      <p:sp>
        <p:nvSpPr>
          <p:cNvPr id="34"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31804EE8-5E26-984E-B6B3-C427CEF44607}" type="slidenum">
              <a:rPr lang="en-US" altLang="en-US" sz="1200"/>
              <a:pPr>
                <a:spcBef>
                  <a:spcPct val="0"/>
                </a:spcBef>
                <a:buFontTx/>
                <a:buNone/>
              </a:pPr>
              <a:t>28</a:t>
            </a:fld>
            <a:endParaRPr lang="en-US" altLang="en-US" sz="1200"/>
          </a:p>
        </p:txBody>
      </p:sp>
      <p:sp>
        <p:nvSpPr>
          <p:cNvPr id="43010" name="Rectangle 2"/>
          <p:cNvSpPr>
            <a:spLocks noGrp="1" noChangeArrowheads="1"/>
          </p:cNvSpPr>
          <p:nvPr>
            <p:ph type="title"/>
          </p:nvPr>
        </p:nvSpPr>
        <p:spPr>
          <a:xfrm>
            <a:off x="685800" y="304800"/>
            <a:ext cx="7772400" cy="914400"/>
          </a:xfrm>
        </p:spPr>
        <p:txBody>
          <a:bodyPr/>
          <a:lstStyle/>
          <a:p>
            <a:r>
              <a:rPr lang="ja-JP" altLang="en-US" sz="3600">
                <a:latin typeface="Arial" charset="0"/>
              </a:rPr>
              <a:t>“</a:t>
            </a:r>
            <a:r>
              <a:rPr lang="en-US" altLang="ja-JP" sz="3600"/>
              <a:t>Taking Turns</a:t>
            </a:r>
            <a:r>
              <a:rPr lang="ja-JP" altLang="en-US" sz="3600">
                <a:latin typeface="Arial" charset="0"/>
              </a:rPr>
              <a:t>”</a:t>
            </a:r>
            <a:r>
              <a:rPr lang="en-US" altLang="ja-JP" sz="3600"/>
              <a:t> MAC protocols</a:t>
            </a:r>
            <a:endParaRPr lang="en-US" altLang="en-US" sz="3600"/>
          </a:p>
        </p:txBody>
      </p:sp>
      <p:sp>
        <p:nvSpPr>
          <p:cNvPr id="43011" name="Rectangle 3"/>
          <p:cNvSpPr>
            <a:spLocks noGrp="1" noChangeArrowheads="1"/>
          </p:cNvSpPr>
          <p:nvPr>
            <p:ph type="body" idx="1"/>
          </p:nvPr>
        </p:nvSpPr>
        <p:spPr>
          <a:xfrm>
            <a:off x="609600" y="1143000"/>
            <a:ext cx="7772400" cy="4724400"/>
          </a:xfrm>
        </p:spPr>
        <p:txBody>
          <a:bodyPr/>
          <a:lstStyle/>
          <a:p>
            <a:pPr>
              <a:buFontTx/>
              <a:buNone/>
            </a:pPr>
            <a:r>
              <a:rPr lang="en-US" altLang="en-US" sz="2400">
                <a:solidFill>
                  <a:schemeClr val="accent2"/>
                </a:solidFill>
              </a:rPr>
              <a:t>channel partitioning MAC protocols:</a:t>
            </a:r>
            <a:endParaRPr lang="en-US" altLang="en-US"/>
          </a:p>
          <a:p>
            <a:pPr lvl="1"/>
            <a:r>
              <a:rPr lang="en-US" altLang="en-US"/>
              <a:t>share channel efficiently and fairly at high load</a:t>
            </a:r>
          </a:p>
          <a:p>
            <a:pPr lvl="1"/>
            <a:r>
              <a:rPr lang="en-US" altLang="en-US"/>
              <a:t>inefficient at low load: delay in channel access, 1/N bandwidth allocated even if only 1 active node! </a:t>
            </a:r>
          </a:p>
          <a:p>
            <a:pPr lvl="1"/>
            <a:endParaRPr lang="en-US" altLang="en-US"/>
          </a:p>
          <a:p>
            <a:pPr>
              <a:buFontTx/>
              <a:buNone/>
            </a:pPr>
            <a:r>
              <a:rPr lang="ja-JP" altLang="en-US" sz="2400">
                <a:solidFill>
                  <a:srgbClr val="FF0000"/>
                </a:solidFill>
                <a:latin typeface="Arial" charset="0"/>
              </a:rPr>
              <a:t>“</a:t>
            </a:r>
            <a:r>
              <a:rPr lang="en-US" altLang="ja-JP" sz="2400">
                <a:solidFill>
                  <a:srgbClr val="FF0000"/>
                </a:solidFill>
              </a:rPr>
              <a:t>Demand-Adaptive” Controlled Protocols</a:t>
            </a:r>
            <a:endParaRPr lang="en-US" altLang="ja-JP">
              <a:solidFill>
                <a:srgbClr val="FF0000"/>
              </a:solidFill>
            </a:endParaRPr>
          </a:p>
          <a:p>
            <a:pPr lvl="1">
              <a:buFont typeface="Wingdings" charset="2"/>
              <a:buChar char="Ø"/>
            </a:pPr>
            <a:r>
              <a:rPr lang="en-US" altLang="en-US"/>
              <a:t>Human analogy:</a:t>
            </a:r>
          </a:p>
          <a:p>
            <a:pPr lvl="2"/>
            <a:r>
              <a:rPr lang="en-US" altLang="en-US"/>
              <a:t>traffic control with green/red light</a:t>
            </a:r>
          </a:p>
          <a:p>
            <a:pPr lvl="3"/>
            <a:r>
              <a:rPr lang="en-US" altLang="en-US" sz="1800"/>
              <a:t> fixed time vs. adaptive time vs. no lights at all</a:t>
            </a:r>
          </a:p>
          <a:p>
            <a:pPr lvl="1"/>
            <a:r>
              <a:rPr lang="en-US" altLang="en-US"/>
              <a:t>(Master-Slave based) Polling: </a:t>
            </a:r>
          </a:p>
          <a:p>
            <a:pPr lvl="2"/>
            <a:r>
              <a:rPr lang="en-US" altLang="en-US"/>
              <a:t>e.g., in a classroom: I am the “master” ;-)</a:t>
            </a:r>
          </a:p>
          <a:p>
            <a:pPr lvl="2"/>
            <a:endParaRPr lang="en-US" altLang="en-US" sz="800"/>
          </a:p>
          <a:p>
            <a:pPr lvl="1"/>
            <a:r>
              <a:rPr lang="en-US" altLang="en-US"/>
              <a:t>“Taking Turns”  via token-passing: </a:t>
            </a:r>
          </a:p>
          <a:p>
            <a:pPr lvl="2"/>
            <a:r>
              <a:rPr lang="en-US" altLang="en-US"/>
              <a:t>e.g., a round-table panel with a single microphone</a:t>
            </a:r>
          </a:p>
          <a:p>
            <a:pPr lvl="1"/>
            <a:endParaRPr lang="en-US" altLang="en-US"/>
          </a:p>
        </p:txBody>
      </p:sp>
      <p:sp>
        <p:nvSpPr>
          <p:cNvPr id="7"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3"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591B2D8D-02B4-4D46-949C-3B8A17CCF9E5}" type="slidenum">
              <a:rPr lang="en-US" altLang="en-US" sz="1200"/>
              <a:pPr>
                <a:spcBef>
                  <a:spcPct val="0"/>
                </a:spcBef>
                <a:buFontTx/>
                <a:buNone/>
              </a:pPr>
              <a:t>29</a:t>
            </a:fld>
            <a:endParaRPr lang="en-US" altLang="en-US" sz="1200"/>
          </a:p>
        </p:txBody>
      </p:sp>
      <p:sp>
        <p:nvSpPr>
          <p:cNvPr id="44034" name="Rectangle 2"/>
          <p:cNvSpPr>
            <a:spLocks noGrp="1" noChangeArrowheads="1"/>
          </p:cNvSpPr>
          <p:nvPr>
            <p:ph type="title"/>
          </p:nvPr>
        </p:nvSpPr>
        <p:spPr>
          <a:xfrm>
            <a:off x="457200" y="304800"/>
            <a:ext cx="7772400" cy="685800"/>
          </a:xfrm>
        </p:spPr>
        <p:txBody>
          <a:bodyPr/>
          <a:lstStyle/>
          <a:p>
            <a:r>
              <a:rPr lang="ja-JP" altLang="en-US" sz="3400">
                <a:latin typeface="Arial" charset="0"/>
              </a:rPr>
              <a:t>“</a:t>
            </a:r>
            <a:r>
              <a:rPr lang="en-US" altLang="ja-JP" sz="3400"/>
              <a:t>Taking Turns</a:t>
            </a:r>
            <a:r>
              <a:rPr lang="ja-JP" altLang="en-US" sz="3400">
                <a:latin typeface="Arial" charset="0"/>
              </a:rPr>
              <a:t>”</a:t>
            </a:r>
            <a:r>
              <a:rPr lang="en-US" altLang="ja-JP" sz="3400"/>
              <a:t> MAC Protocols</a:t>
            </a:r>
            <a:endParaRPr lang="en-US" altLang="en-US" sz="3400"/>
          </a:p>
        </p:txBody>
      </p:sp>
      <p:sp>
        <p:nvSpPr>
          <p:cNvPr id="190467" name="Rectangle 3"/>
          <p:cNvSpPr>
            <a:spLocks noGrp="1" noChangeArrowheads="1"/>
          </p:cNvSpPr>
          <p:nvPr>
            <p:ph type="body" idx="1"/>
          </p:nvPr>
        </p:nvSpPr>
        <p:spPr>
          <a:xfrm>
            <a:off x="304800" y="1066800"/>
            <a:ext cx="3460750" cy="4648200"/>
          </a:xfrm>
        </p:spPr>
        <p:txBody>
          <a:bodyPr/>
          <a:lstStyle/>
          <a:p>
            <a:pPr>
              <a:buFontTx/>
              <a:buNone/>
            </a:pPr>
            <a:r>
              <a:rPr lang="en-US" altLang="en-US" sz="2400">
                <a:solidFill>
                  <a:srgbClr val="FF0000"/>
                </a:solidFill>
              </a:rPr>
              <a:t>Polling:</a:t>
            </a:r>
            <a:r>
              <a:rPr lang="en-US" altLang="en-US" sz="2400" b="1"/>
              <a:t> </a:t>
            </a:r>
            <a:endParaRPr lang="en-US" altLang="en-US" sz="2400"/>
          </a:p>
          <a:p>
            <a:r>
              <a:rPr lang="en-US" altLang="en-US" sz="2000"/>
              <a:t>centralized</a:t>
            </a:r>
          </a:p>
          <a:p>
            <a:r>
              <a:rPr lang="en-US" altLang="en-US" sz="2000"/>
              <a:t>master node </a:t>
            </a:r>
            <a:r>
              <a:rPr lang="ja-JP" altLang="en-US" sz="2000">
                <a:latin typeface="Arial" charset="0"/>
              </a:rPr>
              <a:t>“</a:t>
            </a:r>
            <a:r>
              <a:rPr lang="en-US" altLang="ja-JP" sz="2000"/>
              <a:t>invites</a:t>
            </a:r>
            <a:r>
              <a:rPr lang="ja-JP" altLang="en-US" sz="2000">
                <a:latin typeface="Arial" charset="0"/>
              </a:rPr>
              <a:t>”</a:t>
            </a:r>
            <a:r>
              <a:rPr lang="en-US" altLang="ja-JP" sz="2000"/>
              <a:t> slave nodes to transmit in turn</a:t>
            </a:r>
          </a:p>
          <a:p>
            <a:r>
              <a:rPr lang="en-US" altLang="en-US" sz="2000"/>
              <a:t>concerns:</a:t>
            </a:r>
          </a:p>
          <a:p>
            <a:pPr lvl="1"/>
            <a:r>
              <a:rPr lang="en-US" altLang="en-US" sz="1800"/>
              <a:t>polling overhead </a:t>
            </a:r>
          </a:p>
          <a:p>
            <a:pPr lvl="1"/>
            <a:r>
              <a:rPr lang="en-US" altLang="en-US" sz="1800"/>
              <a:t>latency</a:t>
            </a:r>
          </a:p>
          <a:p>
            <a:pPr lvl="1"/>
            <a:r>
              <a:rPr lang="en-US" altLang="en-US" sz="1800"/>
              <a:t>single point of failure (master)</a:t>
            </a:r>
            <a:endParaRPr lang="en-US" altLang="en-US"/>
          </a:p>
        </p:txBody>
      </p:sp>
      <p:sp>
        <p:nvSpPr>
          <p:cNvPr id="190468" name="Rectangle 4"/>
          <p:cNvSpPr>
            <a:spLocks noChangeArrowheads="1"/>
          </p:cNvSpPr>
          <p:nvPr/>
        </p:nvSpPr>
        <p:spPr bwMode="auto">
          <a:xfrm>
            <a:off x="4114800" y="990600"/>
            <a:ext cx="4611688"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buFontTx/>
              <a:buNone/>
            </a:pPr>
            <a:r>
              <a:rPr lang="en-US" altLang="x-none" sz="2400">
                <a:solidFill>
                  <a:srgbClr val="FF0000"/>
                </a:solidFill>
              </a:rPr>
              <a:t>Token passing:</a:t>
            </a:r>
            <a:endParaRPr lang="en-US" altLang="x-none" sz="2400" b="1"/>
          </a:p>
          <a:p>
            <a:r>
              <a:rPr lang="en-US" altLang="x-none" sz="2000"/>
              <a:t>distributed</a:t>
            </a:r>
          </a:p>
          <a:p>
            <a:r>
              <a:rPr lang="en-US" altLang="x-none" sz="2000"/>
              <a:t>control </a:t>
            </a:r>
            <a:r>
              <a:rPr lang="en-US" altLang="x-none" sz="2000" b="1"/>
              <a:t>token </a:t>
            </a:r>
            <a:r>
              <a:rPr lang="en-US" altLang="x-none" sz="2000"/>
              <a:t>passed from one node to next sequentially.</a:t>
            </a:r>
          </a:p>
          <a:p>
            <a:r>
              <a:rPr lang="en-US" altLang="x-none" sz="2000"/>
              <a:t>what is a </a:t>
            </a:r>
            <a:r>
              <a:rPr lang="en-US" altLang="x-none" sz="2000" b="1"/>
              <a:t>token</a:t>
            </a:r>
            <a:r>
              <a:rPr lang="en-US" altLang="x-none" sz="2000"/>
              <a:t>? a special control message</a:t>
            </a:r>
          </a:p>
          <a:p>
            <a:r>
              <a:rPr lang="en-US" altLang="x-none" sz="2000"/>
              <a:t>concerns:</a:t>
            </a:r>
          </a:p>
          <a:p>
            <a:pPr lvl="1"/>
            <a:r>
              <a:rPr lang="en-US" altLang="x-none" sz="1800"/>
              <a:t>token overhead </a:t>
            </a:r>
          </a:p>
          <a:p>
            <a:pPr lvl="1"/>
            <a:r>
              <a:rPr lang="en-US" altLang="x-none" sz="1800"/>
              <a:t>latency</a:t>
            </a:r>
          </a:p>
          <a:p>
            <a:pPr lvl="1"/>
            <a:r>
              <a:rPr lang="en-US" altLang="x-none" sz="1800"/>
              <a:t>single point of failure (token)</a:t>
            </a:r>
          </a:p>
          <a:p>
            <a:pPr>
              <a:buFontTx/>
              <a:buNone/>
            </a:pPr>
            <a:r>
              <a:rPr lang="en-US" altLang="x-none"/>
              <a:t> </a:t>
            </a:r>
          </a:p>
        </p:txBody>
      </p:sp>
      <p:pic>
        <p:nvPicPr>
          <p:cNvPr id="54279" name="Picture 5" descr="IMG0007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6500" y="4627563"/>
            <a:ext cx="2406650" cy="148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8" name="Rectangle 1"/>
          <p:cNvSpPr>
            <a:spLocks noChangeArrowheads="1"/>
          </p:cNvSpPr>
          <p:nvPr/>
        </p:nvSpPr>
        <p:spPr bwMode="auto">
          <a:xfrm>
            <a:off x="609600" y="5022850"/>
            <a:ext cx="304800" cy="346075"/>
          </a:xfrm>
          <a:prstGeom prst="rect">
            <a:avLst/>
          </a:prstGeom>
          <a:solidFill>
            <a:srgbClr val="FF0000"/>
          </a:solidFill>
          <a:ln w="9525">
            <a:solidFill>
              <a:schemeClr val="tx1"/>
            </a:solidFill>
            <a:round/>
            <a:headEnd/>
            <a:tailEnd/>
          </a:ln>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latin typeface="Times New Roman" charset="0"/>
            </a:endParaRPr>
          </a:p>
        </p:txBody>
      </p:sp>
      <p:sp>
        <p:nvSpPr>
          <p:cNvPr id="44039" name="Rectangle 10"/>
          <p:cNvSpPr>
            <a:spLocks noChangeArrowheads="1"/>
          </p:cNvSpPr>
          <p:nvPr/>
        </p:nvSpPr>
        <p:spPr bwMode="auto">
          <a:xfrm>
            <a:off x="1708150" y="5154613"/>
            <a:ext cx="165100" cy="163512"/>
          </a:xfrm>
          <a:prstGeom prst="rect">
            <a:avLst/>
          </a:prstGeom>
          <a:solidFill>
            <a:schemeClr val="accent1"/>
          </a:solidFill>
          <a:ln w="9525">
            <a:solidFill>
              <a:schemeClr val="tx1"/>
            </a:solidFill>
            <a:round/>
            <a:headEnd/>
            <a:tailEnd/>
          </a:ln>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latin typeface="Times New Roman" charset="0"/>
            </a:endParaRPr>
          </a:p>
        </p:txBody>
      </p:sp>
      <p:sp>
        <p:nvSpPr>
          <p:cNvPr id="44040" name="Rectangle 11"/>
          <p:cNvSpPr>
            <a:spLocks noChangeArrowheads="1"/>
          </p:cNvSpPr>
          <p:nvPr/>
        </p:nvSpPr>
        <p:spPr bwMode="auto">
          <a:xfrm>
            <a:off x="2120900" y="4859338"/>
            <a:ext cx="165100" cy="163512"/>
          </a:xfrm>
          <a:prstGeom prst="rect">
            <a:avLst/>
          </a:prstGeom>
          <a:solidFill>
            <a:schemeClr val="accent1"/>
          </a:solidFill>
          <a:ln w="9525">
            <a:solidFill>
              <a:schemeClr val="tx1"/>
            </a:solidFill>
            <a:round/>
            <a:headEnd/>
            <a:tailEnd/>
          </a:ln>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latin typeface="Times New Roman" charset="0"/>
            </a:endParaRPr>
          </a:p>
        </p:txBody>
      </p:sp>
      <p:sp>
        <p:nvSpPr>
          <p:cNvPr id="44041" name="Rectangle 12"/>
          <p:cNvSpPr>
            <a:spLocks noChangeArrowheads="1"/>
          </p:cNvSpPr>
          <p:nvPr/>
        </p:nvSpPr>
        <p:spPr bwMode="auto">
          <a:xfrm>
            <a:off x="2049463" y="5300663"/>
            <a:ext cx="165100" cy="163512"/>
          </a:xfrm>
          <a:prstGeom prst="rect">
            <a:avLst/>
          </a:prstGeom>
          <a:solidFill>
            <a:schemeClr val="accent1"/>
          </a:solidFill>
          <a:ln w="9525">
            <a:solidFill>
              <a:schemeClr val="tx1"/>
            </a:solidFill>
            <a:round/>
            <a:headEnd/>
            <a:tailEnd/>
          </a:ln>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latin typeface="Times New Roman" charset="0"/>
            </a:endParaRPr>
          </a:p>
        </p:txBody>
      </p:sp>
      <p:sp>
        <p:nvSpPr>
          <p:cNvPr id="44042" name="Rectangle 13"/>
          <p:cNvSpPr>
            <a:spLocks noChangeArrowheads="1"/>
          </p:cNvSpPr>
          <p:nvPr/>
        </p:nvSpPr>
        <p:spPr bwMode="auto">
          <a:xfrm>
            <a:off x="2578100" y="5195888"/>
            <a:ext cx="165100" cy="161925"/>
          </a:xfrm>
          <a:prstGeom prst="rect">
            <a:avLst/>
          </a:prstGeom>
          <a:solidFill>
            <a:schemeClr val="accent1"/>
          </a:solidFill>
          <a:ln w="9525">
            <a:solidFill>
              <a:schemeClr val="tx1"/>
            </a:solidFill>
            <a:round/>
            <a:headEnd/>
            <a:tailEnd/>
          </a:ln>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latin typeface="Times New Roman" charset="0"/>
            </a:endParaRPr>
          </a:p>
        </p:txBody>
      </p:sp>
      <p:sp>
        <p:nvSpPr>
          <p:cNvPr id="44043" name="TextBox 2"/>
          <p:cNvSpPr txBox="1">
            <a:spLocks noChangeArrowheads="1"/>
          </p:cNvSpPr>
          <p:nvPr/>
        </p:nvSpPr>
        <p:spPr bwMode="auto">
          <a:xfrm>
            <a:off x="292100" y="5464175"/>
            <a:ext cx="865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x-none" sz="2000">
                <a:latin typeface="Times New Roman" charset="0"/>
              </a:rPr>
              <a:t>master</a:t>
            </a:r>
          </a:p>
        </p:txBody>
      </p:sp>
      <p:sp>
        <p:nvSpPr>
          <p:cNvPr id="44044" name="TextBox 15"/>
          <p:cNvSpPr txBox="1">
            <a:spLocks noChangeArrowheads="1"/>
          </p:cNvSpPr>
          <p:nvPr/>
        </p:nvSpPr>
        <p:spPr bwMode="auto">
          <a:xfrm>
            <a:off x="1873250" y="5530850"/>
            <a:ext cx="809625"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x-none" sz="2000">
                <a:latin typeface="Times New Roman" charset="0"/>
              </a:rPr>
              <a:t>slaves</a:t>
            </a:r>
          </a:p>
        </p:txBody>
      </p:sp>
      <p:cxnSp>
        <p:nvCxnSpPr>
          <p:cNvPr id="44045" name="Straight Arrow Connector 4"/>
          <p:cNvCxnSpPr>
            <a:cxnSpLocks noChangeShapeType="1"/>
          </p:cNvCxnSpPr>
          <p:nvPr/>
        </p:nvCxnSpPr>
        <p:spPr bwMode="auto">
          <a:xfrm>
            <a:off x="1004888" y="5211763"/>
            <a:ext cx="593725" cy="2381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1"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046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0467">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9046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046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046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0467">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90468">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0468">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0468">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4279"/>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190468">
                                            <p:txEl>
                                              <p:pRg st="3" end="3"/>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190468">
                                            <p:txEl>
                                              <p:pRg st="4" end="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90468">
                                            <p:txEl>
                                              <p:pRg st="5" end="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0468">
                                            <p:txEl>
                                              <p:pRg st="6" end="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9046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3"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3FCB7E95-3B0F-6A47-9E0E-A131FDDB2BCB}" type="slidenum">
              <a:rPr lang="en-US" altLang="en-US" sz="1200">
                <a:ea typeface="MS PGothic" charset="-128"/>
              </a:rPr>
              <a:pPr>
                <a:spcBef>
                  <a:spcPct val="0"/>
                </a:spcBef>
                <a:buFontTx/>
                <a:buNone/>
              </a:pPr>
              <a:t>3</a:t>
            </a:fld>
            <a:endParaRPr lang="en-US" altLang="en-US" sz="1200">
              <a:ea typeface="MS PGothic" charset="-128"/>
            </a:endParaRPr>
          </a:p>
        </p:txBody>
      </p:sp>
      <p:sp>
        <p:nvSpPr>
          <p:cNvPr id="157698" name="Rectangle 2"/>
          <p:cNvSpPr>
            <a:spLocks noGrp="1" noChangeArrowheads="1"/>
          </p:cNvSpPr>
          <p:nvPr>
            <p:ph type="title"/>
          </p:nvPr>
        </p:nvSpPr>
        <p:spPr>
          <a:xfrm>
            <a:off x="609600" y="381000"/>
            <a:ext cx="7772400" cy="762000"/>
          </a:xfrm>
        </p:spPr>
        <p:txBody>
          <a:bodyPr/>
          <a:lstStyle/>
          <a:p>
            <a:pPr>
              <a:defRPr/>
            </a:pPr>
            <a:r>
              <a:rPr lang="en-US" sz="3600" smtClean="0">
                <a:cs typeface="+mj-cs"/>
              </a:rPr>
              <a:t>What Does Data Link Layer Do? </a:t>
            </a:r>
          </a:p>
        </p:txBody>
      </p:sp>
      <p:sp>
        <p:nvSpPr>
          <p:cNvPr id="18435" name="Rectangle 3"/>
          <p:cNvSpPr>
            <a:spLocks noGrp="1" noChangeArrowheads="1"/>
          </p:cNvSpPr>
          <p:nvPr>
            <p:ph type="body" idx="1"/>
          </p:nvPr>
        </p:nvSpPr>
        <p:spPr>
          <a:xfrm>
            <a:off x="533400" y="2667000"/>
            <a:ext cx="7772400" cy="3276600"/>
          </a:xfrm>
        </p:spPr>
        <p:txBody>
          <a:bodyPr/>
          <a:lstStyle/>
          <a:p>
            <a:pPr>
              <a:lnSpc>
                <a:spcPct val="90000"/>
              </a:lnSpc>
            </a:pPr>
            <a:r>
              <a:rPr lang="en-US" altLang="en-US" sz="2000"/>
              <a:t>An IP packet from host A to host B may traverses different links using different data link protocols</a:t>
            </a:r>
            <a:r>
              <a:rPr lang="en-US" altLang="en-US" sz="2200"/>
              <a:t> </a:t>
            </a:r>
          </a:p>
          <a:p>
            <a:pPr lvl="1">
              <a:lnSpc>
                <a:spcPct val="90000"/>
              </a:lnSpc>
            </a:pPr>
            <a:r>
              <a:rPr lang="en-US" altLang="en-US" sz="1800"/>
              <a:t>e.g., Ethernet on first link, frame relay on intermediate links, 802.11 on last link</a:t>
            </a:r>
          </a:p>
          <a:p>
            <a:pPr>
              <a:lnSpc>
                <a:spcPct val="90000"/>
              </a:lnSpc>
            </a:pPr>
            <a:r>
              <a:rPr lang="en-US" altLang="en-US" sz="2000"/>
              <a:t>Each link protocol provides different services</a:t>
            </a:r>
          </a:p>
          <a:p>
            <a:pPr lvl="1">
              <a:lnSpc>
                <a:spcPct val="90000"/>
              </a:lnSpc>
            </a:pPr>
            <a:r>
              <a:rPr lang="en-US" altLang="en-US" sz="1800"/>
              <a:t>e.g., may or may not provide reliable data delivery</a:t>
            </a:r>
          </a:p>
          <a:p>
            <a:pPr>
              <a:lnSpc>
                <a:spcPct val="90000"/>
              </a:lnSpc>
            </a:pPr>
            <a:r>
              <a:rPr lang="en-US" altLang="en-US" sz="2000">
                <a:solidFill>
                  <a:srgbClr val="FF0000"/>
                </a:solidFill>
              </a:rPr>
              <a:t>Different link protocols are not inter-operable!</a:t>
            </a:r>
          </a:p>
          <a:p>
            <a:pPr lvl="1">
              <a:lnSpc>
                <a:spcPct val="90000"/>
              </a:lnSpc>
            </a:pPr>
            <a:r>
              <a:rPr lang="en-US" altLang="en-US" sz="1800">
                <a:solidFill>
                  <a:srgbClr val="FF0000"/>
                </a:solidFill>
              </a:rPr>
              <a:t>IP packets are encapsulated/decapsulated with appropriate data link protocol header over each link</a:t>
            </a:r>
          </a:p>
          <a:p>
            <a:pPr lvl="1">
              <a:lnSpc>
                <a:spcPct val="90000"/>
              </a:lnSpc>
            </a:pPr>
            <a:r>
              <a:rPr lang="en-US" altLang="en-US" sz="1800">
                <a:solidFill>
                  <a:srgbClr val="FF0000"/>
                </a:solidFill>
              </a:rPr>
              <a:t>IP protocol and IP routers glue the links (</a:t>
            </a:r>
            <a:r>
              <a:rPr lang="ja-JP" altLang="en-US" sz="1800">
                <a:solidFill>
                  <a:srgbClr val="FF0000"/>
                </a:solidFill>
                <a:latin typeface="Arial" charset="0"/>
              </a:rPr>
              <a:t>“</a:t>
            </a:r>
            <a:r>
              <a:rPr lang="en-US" altLang="ja-JP" sz="1800">
                <a:solidFill>
                  <a:srgbClr val="FF0000"/>
                </a:solidFill>
              </a:rPr>
              <a:t>physical networks</a:t>
            </a:r>
            <a:r>
              <a:rPr lang="ja-JP" altLang="en-US" sz="1800">
                <a:solidFill>
                  <a:srgbClr val="FF0000"/>
                </a:solidFill>
                <a:latin typeface="Arial" charset="0"/>
              </a:rPr>
              <a:t>”</a:t>
            </a:r>
            <a:r>
              <a:rPr lang="en-US" altLang="ja-JP" sz="1800">
                <a:solidFill>
                  <a:srgbClr val="FF0000"/>
                </a:solidFill>
              </a:rPr>
              <a:t>) together and provide end-to-end data delivery! </a:t>
            </a:r>
            <a:endParaRPr lang="en-US" altLang="en-US" sz="1800">
              <a:solidFill>
                <a:srgbClr val="FF0000"/>
              </a:solidFill>
            </a:endParaRPr>
          </a:p>
        </p:txBody>
      </p:sp>
      <p:sp>
        <p:nvSpPr>
          <p:cNvPr id="157700" name="Text Box 4"/>
          <p:cNvSpPr txBox="1">
            <a:spLocks noChangeArrowheads="1"/>
          </p:cNvSpPr>
          <p:nvPr/>
        </p:nvSpPr>
        <p:spPr bwMode="auto">
          <a:xfrm>
            <a:off x="762000" y="1295400"/>
            <a:ext cx="7010400" cy="1206500"/>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r>
              <a:rPr lang="en-US" altLang="en-US" b="1" smtClean="0">
                <a:solidFill>
                  <a:srgbClr val="FF0000"/>
                </a:solidFill>
                <a:latin typeface="Comic Sans MS" pitchFamily="66" charset="0"/>
              </a:rPr>
              <a:t>Data link layer</a:t>
            </a:r>
            <a:r>
              <a:rPr lang="en-US" altLang="en-US" smtClean="0">
                <a:latin typeface="Comic Sans MS" pitchFamily="66" charset="0"/>
              </a:rPr>
              <a:t> has responsibility of </a:t>
            </a:r>
          </a:p>
          <a:p>
            <a:pPr>
              <a:defRPr/>
            </a:pPr>
            <a:r>
              <a:rPr lang="en-US" altLang="en-US" smtClean="0">
                <a:latin typeface="Comic Sans MS" pitchFamily="66" charset="0"/>
              </a:rPr>
              <a:t>transferring frames from one node to adjacent node over a </a:t>
            </a:r>
            <a:r>
              <a:rPr lang="en-US" altLang="en-US" i="1" smtClean="0">
                <a:latin typeface="Comic Sans MS" pitchFamily="66" charset="0"/>
              </a:rPr>
              <a:t>single</a:t>
            </a:r>
            <a:r>
              <a:rPr lang="en-US" altLang="en-US" smtClean="0">
                <a:latin typeface="Comic Sans MS" pitchFamily="66" charset="0"/>
              </a:rPr>
              <a:t> link</a:t>
            </a:r>
            <a:endParaRPr lang="en-US" altLang="en-US" sz="1800" smtClean="0">
              <a:latin typeface="Comic Sans MS" pitchFamily="66" charset="0"/>
            </a:endParaRPr>
          </a:p>
        </p:txBody>
      </p:sp>
      <p:sp>
        <p:nvSpPr>
          <p:cNvPr id="6" name="Footer Placeholder 5"/>
          <p:cNvSpPr>
            <a:spLocks noGrp="1"/>
          </p:cNvSpPr>
          <p:nvPr>
            <p:ph type="ftr" sz="quarter" idx="11"/>
          </p:nvPr>
        </p:nvSpPr>
        <p:spPr>
          <a:xfrm>
            <a:off x="3048000" y="6248400"/>
            <a:ext cx="3481388" cy="457200"/>
          </a:xfrm>
        </p:spPr>
        <p:txBody>
          <a:bodyPr/>
          <a:lstStyle/>
          <a:p>
            <a:pPr>
              <a:defRPr/>
            </a:pPr>
            <a:r>
              <a:rPr lang="en-US" dirty="0"/>
              <a:t>CSci4211:          Data Link </a:t>
            </a:r>
            <a:r>
              <a:rPr lang="en-US" dirty="0" smtClean="0"/>
              <a:t>Layer: </a:t>
            </a:r>
            <a:r>
              <a:rPr lang="en-US" smtClean="0"/>
              <a:t>Part 2</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DD6899A9-862D-5348-B781-EAAFD102BCB3}" type="slidenum">
              <a:rPr lang="en-US" altLang="en-US" sz="1200"/>
              <a:pPr>
                <a:spcBef>
                  <a:spcPct val="0"/>
                </a:spcBef>
                <a:buFontTx/>
                <a:buNone/>
              </a:pPr>
              <a:t>30</a:t>
            </a:fld>
            <a:endParaRPr lang="en-US" altLang="en-US" sz="1200"/>
          </a:p>
        </p:txBody>
      </p:sp>
      <p:sp>
        <p:nvSpPr>
          <p:cNvPr id="325634" name="Rectangle 2"/>
          <p:cNvSpPr>
            <a:spLocks noGrp="1" noChangeArrowheads="1"/>
          </p:cNvSpPr>
          <p:nvPr>
            <p:ph type="title"/>
          </p:nvPr>
        </p:nvSpPr>
        <p:spPr>
          <a:xfrm>
            <a:off x="685800" y="152400"/>
            <a:ext cx="7772400" cy="1143000"/>
          </a:xfrm>
        </p:spPr>
        <p:txBody>
          <a:bodyPr/>
          <a:lstStyle/>
          <a:p>
            <a:pPr>
              <a:defRPr/>
            </a:pPr>
            <a:r>
              <a:rPr lang="en-US" dirty="0" smtClean="0">
                <a:cs typeface="+mj-cs"/>
              </a:rPr>
              <a:t>Token Ring Topology</a:t>
            </a:r>
          </a:p>
        </p:txBody>
      </p:sp>
      <p:pic>
        <p:nvPicPr>
          <p:cNvPr id="45059" name="Picture 3" descr="4-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088" y="1295400"/>
            <a:ext cx="7997825"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p:cNvSpPr txBox="1">
            <a:spLocks noChangeArrowheads="1"/>
          </p:cNvSpPr>
          <p:nvPr/>
        </p:nvSpPr>
        <p:spPr>
          <a:xfrm>
            <a:off x="622300" y="5334000"/>
            <a:ext cx="8293100" cy="1143000"/>
          </a:xfrm>
          <a:prstGeom prst="rect">
            <a:avLst/>
          </a:prstGeom>
        </p:spPr>
        <p:txBody>
          <a:bodyPr/>
          <a:lstStyle>
            <a:lvl1pPr marL="342900" indent="-342900" algn="l" rtl="0" eaLnBrk="0" fontAlgn="base" hangingPunct="0">
              <a:spcBef>
                <a:spcPct val="20000"/>
              </a:spcBef>
              <a:spcAft>
                <a:spcPct val="0"/>
              </a:spcAft>
              <a:buChar char="•"/>
              <a:defRPr sz="2800">
                <a:solidFill>
                  <a:schemeClr val="tx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99"/>
                </a:solidFill>
                <a:latin typeface="+mn-lt"/>
                <a:ea typeface="+mn-ea"/>
              </a:defRPr>
            </a:lvl2pPr>
            <a:lvl3pPr marL="1143000" indent="-228600" algn="l" rtl="0" eaLnBrk="0" fontAlgn="base" hangingPunct="0">
              <a:spcBef>
                <a:spcPct val="20000"/>
              </a:spcBef>
              <a:spcAft>
                <a:spcPct val="0"/>
              </a:spcAft>
              <a:buChar char="•"/>
              <a:defRPr>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1600">
                <a:solidFill>
                  <a:schemeClr val="tx1"/>
                </a:solidFill>
                <a:latin typeface="+mn-lt"/>
                <a:ea typeface="+mn-ea"/>
              </a:defRPr>
            </a:lvl6pPr>
            <a:lvl7pPr marL="2971800" indent="-228600" algn="l" rtl="0" eaLnBrk="0" fontAlgn="base" hangingPunct="0">
              <a:spcBef>
                <a:spcPct val="20000"/>
              </a:spcBef>
              <a:spcAft>
                <a:spcPct val="0"/>
              </a:spcAft>
              <a:buChar char="»"/>
              <a:defRPr sz="1600">
                <a:solidFill>
                  <a:schemeClr val="tx1"/>
                </a:solidFill>
                <a:latin typeface="+mn-lt"/>
                <a:ea typeface="+mn-ea"/>
              </a:defRPr>
            </a:lvl7pPr>
            <a:lvl8pPr marL="3429000" indent="-228600" algn="l" rtl="0" eaLnBrk="0" fontAlgn="base" hangingPunct="0">
              <a:spcBef>
                <a:spcPct val="20000"/>
              </a:spcBef>
              <a:spcAft>
                <a:spcPct val="0"/>
              </a:spcAft>
              <a:buChar char="»"/>
              <a:defRPr sz="1600">
                <a:solidFill>
                  <a:schemeClr val="tx1"/>
                </a:solidFill>
                <a:latin typeface="+mn-lt"/>
                <a:ea typeface="+mn-ea"/>
              </a:defRPr>
            </a:lvl8pPr>
            <a:lvl9pPr marL="3886200" indent="-228600" algn="l" rtl="0" eaLnBrk="0" fontAlgn="base" hangingPunct="0">
              <a:spcBef>
                <a:spcPct val="20000"/>
              </a:spcBef>
              <a:spcAft>
                <a:spcPct val="0"/>
              </a:spcAft>
              <a:buChar char="»"/>
              <a:defRPr sz="1600">
                <a:solidFill>
                  <a:schemeClr val="tx1"/>
                </a:solidFill>
                <a:latin typeface="+mn-lt"/>
                <a:ea typeface="+mn-ea"/>
              </a:defRPr>
            </a:lvl9pPr>
          </a:lstStyle>
          <a:p>
            <a:pPr>
              <a:buFontTx/>
              <a:buNone/>
              <a:defRPr/>
            </a:pPr>
            <a:r>
              <a:rPr lang="en-US" altLang="en-US" sz="2000" kern="0" dirty="0" smtClean="0">
                <a:solidFill>
                  <a:srgbClr val="002060"/>
                </a:solidFill>
              </a:rPr>
              <a:t>Using token-passing, nodes do not have to form a physical ring!  E.g., token bus: all nodes connected via a bus, forming a </a:t>
            </a:r>
            <a:r>
              <a:rPr lang="en-US" altLang="en-US" sz="2000" i="1" kern="0" dirty="0" smtClean="0">
                <a:solidFill>
                  <a:srgbClr val="002060"/>
                </a:solidFill>
              </a:rPr>
              <a:t>logical</a:t>
            </a:r>
            <a:r>
              <a:rPr lang="en-US" altLang="en-US" sz="2000" kern="0" dirty="0" smtClean="0">
                <a:solidFill>
                  <a:srgbClr val="002060"/>
                </a:solidFill>
              </a:rPr>
              <a:t> ring!)</a:t>
            </a:r>
          </a:p>
        </p:txBody>
      </p:sp>
      <p:sp>
        <p:nvSpPr>
          <p:cNvPr id="9" name="Footer Placeholder 4"/>
          <p:cNvSpPr>
            <a:spLocks noGrp="1"/>
          </p:cNvSpPr>
          <p:nvPr>
            <p:ph type="ftr" sz="quarter" idx="11"/>
          </p:nvPr>
        </p:nvSpPr>
        <p:spPr>
          <a:xfrm>
            <a:off x="3048000" y="6248400"/>
            <a:ext cx="3505200" cy="457200"/>
          </a:xfrm>
        </p:spPr>
        <p:txBody>
          <a:bodyPr/>
          <a:lstStyle/>
          <a:p>
            <a:pPr>
              <a:defRPr/>
            </a:pPr>
            <a:r>
              <a:rPr lang="en-US" dirty="0"/>
              <a:t>CSci4211:          Data Link </a:t>
            </a:r>
            <a:r>
              <a:rPr lang="en-US" dirty="0" smtClean="0"/>
              <a:t>Layer: Part 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E2FE1A0B-20E9-C645-A090-8D6DD23E71FA}" type="slidenum">
              <a:rPr lang="en-US" altLang="en-US" sz="1200"/>
              <a:pPr>
                <a:spcBef>
                  <a:spcPct val="0"/>
                </a:spcBef>
                <a:buFontTx/>
                <a:buNone/>
              </a:pPr>
              <a:t>31</a:t>
            </a:fld>
            <a:endParaRPr lang="en-US" altLang="en-US" sz="1200"/>
          </a:p>
        </p:txBody>
      </p:sp>
      <p:sp>
        <p:nvSpPr>
          <p:cNvPr id="331778" name="Rectangle 2"/>
          <p:cNvSpPr>
            <a:spLocks noGrp="1" noChangeArrowheads="1"/>
          </p:cNvSpPr>
          <p:nvPr>
            <p:ph type="title"/>
          </p:nvPr>
        </p:nvSpPr>
        <p:spPr>
          <a:xfrm>
            <a:off x="520700" y="141288"/>
            <a:ext cx="7772400" cy="1143000"/>
          </a:xfrm>
        </p:spPr>
        <p:txBody>
          <a:bodyPr/>
          <a:lstStyle/>
          <a:p>
            <a:pPr>
              <a:defRPr/>
            </a:pPr>
            <a:r>
              <a:rPr lang="en-US" smtClean="0">
                <a:cs typeface="+mj-cs"/>
              </a:rPr>
              <a:t>Token Release</a:t>
            </a:r>
          </a:p>
        </p:txBody>
      </p:sp>
      <p:sp>
        <p:nvSpPr>
          <p:cNvPr id="47107" name="Freeform 3"/>
          <p:cNvSpPr>
            <a:spLocks/>
          </p:cNvSpPr>
          <p:nvPr/>
        </p:nvSpPr>
        <p:spPr bwMode="auto">
          <a:xfrm>
            <a:off x="5137150" y="2413000"/>
            <a:ext cx="2438400" cy="2444750"/>
          </a:xfrm>
          <a:custGeom>
            <a:avLst/>
            <a:gdLst>
              <a:gd name="T0" fmla="*/ 2147483646 w 1536"/>
              <a:gd name="T1" fmla="*/ 2147483646 h 1540"/>
              <a:gd name="T2" fmla="*/ 2147483646 w 1536"/>
              <a:gd name="T3" fmla="*/ 2147483646 h 1540"/>
              <a:gd name="T4" fmla="*/ 2147483646 w 1536"/>
              <a:gd name="T5" fmla="*/ 2147483646 h 1540"/>
              <a:gd name="T6" fmla="*/ 2147483646 w 1536"/>
              <a:gd name="T7" fmla="*/ 2147483646 h 1540"/>
              <a:gd name="T8" fmla="*/ 2147483646 w 1536"/>
              <a:gd name="T9" fmla="*/ 2147483646 h 1540"/>
              <a:gd name="T10" fmla="*/ 2147483646 w 1536"/>
              <a:gd name="T11" fmla="*/ 2147483646 h 1540"/>
              <a:gd name="T12" fmla="*/ 2147483646 w 1536"/>
              <a:gd name="T13" fmla="*/ 2147483646 h 1540"/>
              <a:gd name="T14" fmla="*/ 2147483646 w 1536"/>
              <a:gd name="T15" fmla="*/ 2147483646 h 1540"/>
              <a:gd name="T16" fmla="*/ 2147483646 w 1536"/>
              <a:gd name="T17" fmla="*/ 2147483646 h 1540"/>
              <a:gd name="T18" fmla="*/ 2147483646 w 1536"/>
              <a:gd name="T19" fmla="*/ 2147483646 h 1540"/>
              <a:gd name="T20" fmla="*/ 2147483646 w 1536"/>
              <a:gd name="T21" fmla="*/ 2147483646 h 1540"/>
              <a:gd name="T22" fmla="*/ 2147483646 w 1536"/>
              <a:gd name="T23" fmla="*/ 2147483646 h 1540"/>
              <a:gd name="T24" fmla="*/ 2147483646 w 1536"/>
              <a:gd name="T25" fmla="*/ 2147483646 h 1540"/>
              <a:gd name="T26" fmla="*/ 2147483646 w 1536"/>
              <a:gd name="T27" fmla="*/ 2147483646 h 1540"/>
              <a:gd name="T28" fmla="*/ 2147483646 w 1536"/>
              <a:gd name="T29" fmla="*/ 2147483646 h 1540"/>
              <a:gd name="T30" fmla="*/ 2147483646 w 1536"/>
              <a:gd name="T31" fmla="*/ 2147483646 h 1540"/>
              <a:gd name="T32" fmla="*/ 2147483646 w 1536"/>
              <a:gd name="T33" fmla="*/ 2147483646 h 1540"/>
              <a:gd name="T34" fmla="*/ 2147483646 w 1536"/>
              <a:gd name="T35" fmla="*/ 2147483646 h 1540"/>
              <a:gd name="T36" fmla="*/ 2147483646 w 1536"/>
              <a:gd name="T37" fmla="*/ 2147483646 h 1540"/>
              <a:gd name="T38" fmla="*/ 2147483646 w 1536"/>
              <a:gd name="T39" fmla="*/ 2147483646 h 1540"/>
              <a:gd name="T40" fmla="*/ 2147483646 w 1536"/>
              <a:gd name="T41" fmla="*/ 0 h 1540"/>
              <a:gd name="T42" fmla="*/ 2147483646 w 1536"/>
              <a:gd name="T43" fmla="*/ 2147483646 h 1540"/>
              <a:gd name="T44" fmla="*/ 2147483646 w 1536"/>
              <a:gd name="T45" fmla="*/ 2147483646 h 1540"/>
              <a:gd name="T46" fmla="*/ 2147483646 w 1536"/>
              <a:gd name="T47" fmla="*/ 2147483646 h 1540"/>
              <a:gd name="T48" fmla="*/ 2147483646 w 1536"/>
              <a:gd name="T49" fmla="*/ 2147483646 h 1540"/>
              <a:gd name="T50" fmla="*/ 2147483646 w 1536"/>
              <a:gd name="T51" fmla="*/ 2147483646 h 1540"/>
              <a:gd name="T52" fmla="*/ 2147483646 w 1536"/>
              <a:gd name="T53" fmla="*/ 2147483646 h 1540"/>
              <a:gd name="T54" fmla="*/ 2147483646 w 1536"/>
              <a:gd name="T55" fmla="*/ 2147483646 h 1540"/>
              <a:gd name="T56" fmla="*/ 2147483646 w 1536"/>
              <a:gd name="T57" fmla="*/ 2147483646 h 1540"/>
              <a:gd name="T58" fmla="*/ 2147483646 w 1536"/>
              <a:gd name="T59" fmla="*/ 2147483646 h 1540"/>
              <a:gd name="T60" fmla="*/ 0 w 1536"/>
              <a:gd name="T61" fmla="*/ 2147483646 h 1540"/>
              <a:gd name="T62" fmla="*/ 2147483646 w 1536"/>
              <a:gd name="T63" fmla="*/ 2147483646 h 1540"/>
              <a:gd name="T64" fmla="*/ 2147483646 w 1536"/>
              <a:gd name="T65" fmla="*/ 2147483646 h 1540"/>
              <a:gd name="T66" fmla="*/ 2147483646 w 1536"/>
              <a:gd name="T67" fmla="*/ 2147483646 h 1540"/>
              <a:gd name="T68" fmla="*/ 2147483646 w 1536"/>
              <a:gd name="T69" fmla="*/ 2147483646 h 1540"/>
              <a:gd name="T70" fmla="*/ 2147483646 w 1536"/>
              <a:gd name="T71" fmla="*/ 2147483646 h 1540"/>
              <a:gd name="T72" fmla="*/ 2147483646 w 1536"/>
              <a:gd name="T73" fmla="*/ 2147483646 h 1540"/>
              <a:gd name="T74" fmla="*/ 2147483646 w 1536"/>
              <a:gd name="T75" fmla="*/ 2147483646 h 1540"/>
              <a:gd name="T76" fmla="*/ 2147483646 w 1536"/>
              <a:gd name="T77" fmla="*/ 2147483646 h 1540"/>
              <a:gd name="T78" fmla="*/ 2147483646 w 1536"/>
              <a:gd name="T79" fmla="*/ 2147483646 h 1540"/>
              <a:gd name="T80" fmla="*/ 2147483646 w 1536"/>
              <a:gd name="T81" fmla="*/ 2147483646 h 1540"/>
              <a:gd name="T82" fmla="*/ 2147483646 w 1536"/>
              <a:gd name="T83" fmla="*/ 2147483646 h 154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536" h="1540">
                <a:moveTo>
                  <a:pt x="764" y="1536"/>
                </a:moveTo>
                <a:lnTo>
                  <a:pt x="892" y="1528"/>
                </a:lnTo>
                <a:lnTo>
                  <a:pt x="1009" y="1498"/>
                </a:lnTo>
                <a:lnTo>
                  <a:pt x="1122" y="1453"/>
                </a:lnTo>
                <a:lnTo>
                  <a:pt x="1220" y="1389"/>
                </a:lnTo>
                <a:lnTo>
                  <a:pt x="1310" y="1314"/>
                </a:lnTo>
                <a:lnTo>
                  <a:pt x="1389" y="1223"/>
                </a:lnTo>
                <a:lnTo>
                  <a:pt x="1449" y="1122"/>
                </a:lnTo>
                <a:lnTo>
                  <a:pt x="1498" y="1013"/>
                </a:lnTo>
                <a:lnTo>
                  <a:pt x="1525" y="896"/>
                </a:lnTo>
                <a:lnTo>
                  <a:pt x="1536" y="768"/>
                </a:lnTo>
                <a:lnTo>
                  <a:pt x="1525" y="644"/>
                </a:lnTo>
                <a:lnTo>
                  <a:pt x="1498" y="527"/>
                </a:lnTo>
                <a:lnTo>
                  <a:pt x="1449" y="418"/>
                </a:lnTo>
                <a:lnTo>
                  <a:pt x="1389" y="316"/>
                </a:lnTo>
                <a:lnTo>
                  <a:pt x="1310" y="226"/>
                </a:lnTo>
                <a:lnTo>
                  <a:pt x="1220" y="150"/>
                </a:lnTo>
                <a:lnTo>
                  <a:pt x="1122" y="86"/>
                </a:lnTo>
                <a:lnTo>
                  <a:pt x="1009" y="41"/>
                </a:lnTo>
                <a:lnTo>
                  <a:pt x="892" y="11"/>
                </a:lnTo>
                <a:lnTo>
                  <a:pt x="768" y="0"/>
                </a:lnTo>
                <a:lnTo>
                  <a:pt x="644" y="11"/>
                </a:lnTo>
                <a:lnTo>
                  <a:pt x="524" y="41"/>
                </a:lnTo>
                <a:lnTo>
                  <a:pt x="414" y="86"/>
                </a:lnTo>
                <a:lnTo>
                  <a:pt x="313" y="150"/>
                </a:lnTo>
                <a:lnTo>
                  <a:pt x="226" y="226"/>
                </a:lnTo>
                <a:lnTo>
                  <a:pt x="147" y="316"/>
                </a:lnTo>
                <a:lnTo>
                  <a:pt x="87" y="418"/>
                </a:lnTo>
                <a:lnTo>
                  <a:pt x="38" y="527"/>
                </a:lnTo>
                <a:lnTo>
                  <a:pt x="8" y="644"/>
                </a:lnTo>
                <a:lnTo>
                  <a:pt x="0" y="768"/>
                </a:lnTo>
                <a:lnTo>
                  <a:pt x="8" y="896"/>
                </a:lnTo>
                <a:lnTo>
                  <a:pt x="38" y="1013"/>
                </a:lnTo>
                <a:lnTo>
                  <a:pt x="87" y="1122"/>
                </a:lnTo>
                <a:lnTo>
                  <a:pt x="147" y="1223"/>
                </a:lnTo>
                <a:lnTo>
                  <a:pt x="226" y="1314"/>
                </a:lnTo>
                <a:lnTo>
                  <a:pt x="313" y="1389"/>
                </a:lnTo>
                <a:lnTo>
                  <a:pt x="414" y="1453"/>
                </a:lnTo>
                <a:lnTo>
                  <a:pt x="524" y="1498"/>
                </a:lnTo>
                <a:lnTo>
                  <a:pt x="644" y="1528"/>
                </a:lnTo>
                <a:lnTo>
                  <a:pt x="768" y="1540"/>
                </a:lnTo>
              </a:path>
            </a:pathLst>
          </a:custGeom>
          <a:noFill/>
          <a:ln w="12700">
            <a:solidFill>
              <a:srgbClr val="00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108" name="Freeform 4"/>
          <p:cNvSpPr>
            <a:spLocks/>
          </p:cNvSpPr>
          <p:nvPr/>
        </p:nvSpPr>
        <p:spPr bwMode="auto">
          <a:xfrm>
            <a:off x="1062038" y="2411413"/>
            <a:ext cx="2443162" cy="2438400"/>
          </a:xfrm>
          <a:custGeom>
            <a:avLst/>
            <a:gdLst>
              <a:gd name="T0" fmla="*/ 2147483646 w 1539"/>
              <a:gd name="T1" fmla="*/ 2147483646 h 1536"/>
              <a:gd name="T2" fmla="*/ 2147483646 w 1539"/>
              <a:gd name="T3" fmla="*/ 2147483646 h 1536"/>
              <a:gd name="T4" fmla="*/ 2147483646 w 1539"/>
              <a:gd name="T5" fmla="*/ 2147483646 h 1536"/>
              <a:gd name="T6" fmla="*/ 2147483646 w 1539"/>
              <a:gd name="T7" fmla="*/ 2147483646 h 1536"/>
              <a:gd name="T8" fmla="*/ 2147483646 w 1539"/>
              <a:gd name="T9" fmla="*/ 2147483646 h 1536"/>
              <a:gd name="T10" fmla="*/ 2147483646 w 1539"/>
              <a:gd name="T11" fmla="*/ 2147483646 h 1536"/>
              <a:gd name="T12" fmla="*/ 2147483646 w 1539"/>
              <a:gd name="T13" fmla="*/ 2147483646 h 1536"/>
              <a:gd name="T14" fmla="*/ 2147483646 w 1539"/>
              <a:gd name="T15" fmla="*/ 2147483646 h 1536"/>
              <a:gd name="T16" fmla="*/ 2147483646 w 1539"/>
              <a:gd name="T17" fmla="*/ 2147483646 h 1536"/>
              <a:gd name="T18" fmla="*/ 2147483646 w 1539"/>
              <a:gd name="T19" fmla="*/ 2147483646 h 1536"/>
              <a:gd name="T20" fmla="*/ 2147483646 w 1539"/>
              <a:gd name="T21" fmla="*/ 2147483646 h 1536"/>
              <a:gd name="T22" fmla="*/ 2147483646 w 1539"/>
              <a:gd name="T23" fmla="*/ 2147483646 h 1536"/>
              <a:gd name="T24" fmla="*/ 2147483646 w 1539"/>
              <a:gd name="T25" fmla="*/ 2147483646 h 1536"/>
              <a:gd name="T26" fmla="*/ 2147483646 w 1539"/>
              <a:gd name="T27" fmla="*/ 2147483646 h 1536"/>
              <a:gd name="T28" fmla="*/ 2147483646 w 1539"/>
              <a:gd name="T29" fmla="*/ 2147483646 h 1536"/>
              <a:gd name="T30" fmla="*/ 2147483646 w 1539"/>
              <a:gd name="T31" fmla="*/ 2147483646 h 1536"/>
              <a:gd name="T32" fmla="*/ 2147483646 w 1539"/>
              <a:gd name="T33" fmla="*/ 2147483646 h 1536"/>
              <a:gd name="T34" fmla="*/ 2147483646 w 1539"/>
              <a:gd name="T35" fmla="*/ 2147483646 h 1536"/>
              <a:gd name="T36" fmla="*/ 2147483646 w 1539"/>
              <a:gd name="T37" fmla="*/ 2147483646 h 1536"/>
              <a:gd name="T38" fmla="*/ 2147483646 w 1539"/>
              <a:gd name="T39" fmla="*/ 2147483646 h 1536"/>
              <a:gd name="T40" fmla="*/ 2147483646 w 1539"/>
              <a:gd name="T41" fmla="*/ 0 h 1536"/>
              <a:gd name="T42" fmla="*/ 2147483646 w 1539"/>
              <a:gd name="T43" fmla="*/ 2147483646 h 1536"/>
              <a:gd name="T44" fmla="*/ 2147483646 w 1539"/>
              <a:gd name="T45" fmla="*/ 2147483646 h 1536"/>
              <a:gd name="T46" fmla="*/ 2147483646 w 1539"/>
              <a:gd name="T47" fmla="*/ 2147483646 h 1536"/>
              <a:gd name="T48" fmla="*/ 2147483646 w 1539"/>
              <a:gd name="T49" fmla="*/ 2147483646 h 1536"/>
              <a:gd name="T50" fmla="*/ 2147483646 w 1539"/>
              <a:gd name="T51" fmla="*/ 2147483646 h 1536"/>
              <a:gd name="T52" fmla="*/ 2147483646 w 1539"/>
              <a:gd name="T53" fmla="*/ 2147483646 h 1536"/>
              <a:gd name="T54" fmla="*/ 2147483646 w 1539"/>
              <a:gd name="T55" fmla="*/ 2147483646 h 1536"/>
              <a:gd name="T56" fmla="*/ 2147483646 w 1539"/>
              <a:gd name="T57" fmla="*/ 2147483646 h 1536"/>
              <a:gd name="T58" fmla="*/ 2147483646 w 1539"/>
              <a:gd name="T59" fmla="*/ 2147483646 h 1536"/>
              <a:gd name="T60" fmla="*/ 0 w 1539"/>
              <a:gd name="T61" fmla="*/ 2147483646 h 1536"/>
              <a:gd name="T62" fmla="*/ 2147483646 w 1539"/>
              <a:gd name="T63" fmla="*/ 2147483646 h 1536"/>
              <a:gd name="T64" fmla="*/ 2147483646 w 1539"/>
              <a:gd name="T65" fmla="*/ 2147483646 h 1536"/>
              <a:gd name="T66" fmla="*/ 2147483646 w 1539"/>
              <a:gd name="T67" fmla="*/ 2147483646 h 1536"/>
              <a:gd name="T68" fmla="*/ 2147483646 w 1539"/>
              <a:gd name="T69" fmla="*/ 2147483646 h 1536"/>
              <a:gd name="T70" fmla="*/ 2147483646 w 1539"/>
              <a:gd name="T71" fmla="*/ 2147483646 h 1536"/>
              <a:gd name="T72" fmla="*/ 2147483646 w 1539"/>
              <a:gd name="T73" fmla="*/ 2147483646 h 1536"/>
              <a:gd name="T74" fmla="*/ 2147483646 w 1539"/>
              <a:gd name="T75" fmla="*/ 2147483646 h 1536"/>
              <a:gd name="T76" fmla="*/ 2147483646 w 1539"/>
              <a:gd name="T77" fmla="*/ 2147483646 h 1536"/>
              <a:gd name="T78" fmla="*/ 2147483646 w 1539"/>
              <a:gd name="T79" fmla="*/ 2147483646 h 1536"/>
              <a:gd name="T80" fmla="*/ 2147483646 w 1539"/>
              <a:gd name="T81" fmla="*/ 2147483646 h 1536"/>
              <a:gd name="T82" fmla="*/ 2147483646 w 1539"/>
              <a:gd name="T83" fmla="*/ 2147483646 h 1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539" h="1536">
                <a:moveTo>
                  <a:pt x="768" y="1536"/>
                </a:moveTo>
                <a:lnTo>
                  <a:pt x="896" y="1525"/>
                </a:lnTo>
                <a:lnTo>
                  <a:pt x="1012" y="1498"/>
                </a:lnTo>
                <a:lnTo>
                  <a:pt x="1121" y="1450"/>
                </a:lnTo>
                <a:lnTo>
                  <a:pt x="1223" y="1389"/>
                </a:lnTo>
                <a:lnTo>
                  <a:pt x="1313" y="1310"/>
                </a:lnTo>
                <a:lnTo>
                  <a:pt x="1389" y="1220"/>
                </a:lnTo>
                <a:lnTo>
                  <a:pt x="1453" y="1122"/>
                </a:lnTo>
                <a:lnTo>
                  <a:pt x="1498" y="1009"/>
                </a:lnTo>
                <a:lnTo>
                  <a:pt x="1528" y="892"/>
                </a:lnTo>
                <a:lnTo>
                  <a:pt x="1539" y="768"/>
                </a:lnTo>
                <a:lnTo>
                  <a:pt x="1528" y="644"/>
                </a:lnTo>
                <a:lnTo>
                  <a:pt x="1498" y="523"/>
                </a:lnTo>
                <a:lnTo>
                  <a:pt x="1453" y="414"/>
                </a:lnTo>
                <a:lnTo>
                  <a:pt x="1389" y="313"/>
                </a:lnTo>
                <a:lnTo>
                  <a:pt x="1313" y="222"/>
                </a:lnTo>
                <a:lnTo>
                  <a:pt x="1223" y="147"/>
                </a:lnTo>
                <a:lnTo>
                  <a:pt x="1121" y="83"/>
                </a:lnTo>
                <a:lnTo>
                  <a:pt x="1012" y="38"/>
                </a:lnTo>
                <a:lnTo>
                  <a:pt x="896" y="8"/>
                </a:lnTo>
                <a:lnTo>
                  <a:pt x="771" y="0"/>
                </a:lnTo>
                <a:lnTo>
                  <a:pt x="647" y="8"/>
                </a:lnTo>
                <a:lnTo>
                  <a:pt x="527" y="38"/>
                </a:lnTo>
                <a:lnTo>
                  <a:pt x="418" y="83"/>
                </a:lnTo>
                <a:lnTo>
                  <a:pt x="316" y="147"/>
                </a:lnTo>
                <a:lnTo>
                  <a:pt x="226" y="222"/>
                </a:lnTo>
                <a:lnTo>
                  <a:pt x="150" y="313"/>
                </a:lnTo>
                <a:lnTo>
                  <a:pt x="86" y="414"/>
                </a:lnTo>
                <a:lnTo>
                  <a:pt x="41" y="523"/>
                </a:lnTo>
                <a:lnTo>
                  <a:pt x="11" y="644"/>
                </a:lnTo>
                <a:lnTo>
                  <a:pt x="0" y="768"/>
                </a:lnTo>
                <a:lnTo>
                  <a:pt x="11" y="892"/>
                </a:lnTo>
                <a:lnTo>
                  <a:pt x="41" y="1009"/>
                </a:lnTo>
                <a:lnTo>
                  <a:pt x="86" y="1122"/>
                </a:lnTo>
                <a:lnTo>
                  <a:pt x="150" y="1220"/>
                </a:lnTo>
                <a:lnTo>
                  <a:pt x="226" y="1310"/>
                </a:lnTo>
                <a:lnTo>
                  <a:pt x="316" y="1389"/>
                </a:lnTo>
                <a:lnTo>
                  <a:pt x="418" y="1450"/>
                </a:lnTo>
                <a:lnTo>
                  <a:pt x="527" y="1498"/>
                </a:lnTo>
                <a:lnTo>
                  <a:pt x="647" y="1525"/>
                </a:lnTo>
                <a:lnTo>
                  <a:pt x="771" y="1536"/>
                </a:lnTo>
              </a:path>
            </a:pathLst>
          </a:custGeom>
          <a:noFill/>
          <a:ln w="12700">
            <a:solidFill>
              <a:srgbClr val="00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109" name="Freeform 5"/>
          <p:cNvSpPr>
            <a:spLocks/>
          </p:cNvSpPr>
          <p:nvPr/>
        </p:nvSpPr>
        <p:spPr bwMode="auto">
          <a:xfrm>
            <a:off x="6070600" y="1600200"/>
            <a:ext cx="596900" cy="393700"/>
          </a:xfrm>
          <a:custGeom>
            <a:avLst/>
            <a:gdLst>
              <a:gd name="T0" fmla="*/ 2147483646 w 376"/>
              <a:gd name="T1" fmla="*/ 2147483646 h 248"/>
              <a:gd name="T2" fmla="*/ 2147483646 w 376"/>
              <a:gd name="T3" fmla="*/ 0 h 248"/>
              <a:gd name="T4" fmla="*/ 0 w 376"/>
              <a:gd name="T5" fmla="*/ 0 h 248"/>
              <a:gd name="T6" fmla="*/ 0 w 376"/>
              <a:gd name="T7" fmla="*/ 2147483646 h 248"/>
              <a:gd name="T8" fmla="*/ 2147483646 w 376"/>
              <a:gd name="T9" fmla="*/ 2147483646 h 248"/>
              <a:gd name="T10" fmla="*/ 2147483646 w 376"/>
              <a:gd name="T11" fmla="*/ 2147483646 h 2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6" h="248">
                <a:moveTo>
                  <a:pt x="372" y="248"/>
                </a:moveTo>
                <a:lnTo>
                  <a:pt x="376" y="0"/>
                </a:lnTo>
                <a:lnTo>
                  <a:pt x="0" y="0"/>
                </a:lnTo>
                <a:lnTo>
                  <a:pt x="0" y="248"/>
                </a:lnTo>
                <a:lnTo>
                  <a:pt x="376" y="248"/>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110" name="Line 6"/>
          <p:cNvSpPr>
            <a:spLocks noChangeShapeType="1"/>
          </p:cNvSpPr>
          <p:nvPr/>
        </p:nvSpPr>
        <p:spPr bwMode="auto">
          <a:xfrm>
            <a:off x="6342063" y="2027238"/>
            <a:ext cx="6350" cy="4064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11" name="Freeform 7"/>
          <p:cNvSpPr>
            <a:spLocks/>
          </p:cNvSpPr>
          <p:nvPr/>
        </p:nvSpPr>
        <p:spPr bwMode="auto">
          <a:xfrm>
            <a:off x="5765800" y="2268538"/>
            <a:ext cx="542925" cy="185737"/>
          </a:xfrm>
          <a:custGeom>
            <a:avLst/>
            <a:gdLst>
              <a:gd name="T0" fmla="*/ 2147483646 w 342"/>
              <a:gd name="T1" fmla="*/ 0 h 117"/>
              <a:gd name="T2" fmla="*/ 2147483646 w 342"/>
              <a:gd name="T3" fmla="*/ 2147483646 h 117"/>
              <a:gd name="T4" fmla="*/ 2147483646 w 342"/>
              <a:gd name="T5" fmla="*/ 2147483646 h 117"/>
              <a:gd name="T6" fmla="*/ 2147483646 w 342"/>
              <a:gd name="T7" fmla="*/ 2147483646 h 117"/>
              <a:gd name="T8" fmla="*/ 2147483646 w 342"/>
              <a:gd name="T9" fmla="*/ 2147483646 h 117"/>
              <a:gd name="T10" fmla="*/ 2147483646 w 342"/>
              <a:gd name="T11" fmla="*/ 2147483646 h 117"/>
              <a:gd name="T12" fmla="*/ 2147483646 w 342"/>
              <a:gd name="T13" fmla="*/ 2147483646 h 117"/>
              <a:gd name="T14" fmla="*/ 2147483646 w 342"/>
              <a:gd name="T15" fmla="*/ 2147483646 h 117"/>
              <a:gd name="T16" fmla="*/ 2147483646 w 342"/>
              <a:gd name="T17" fmla="*/ 2147483646 h 117"/>
              <a:gd name="T18" fmla="*/ 2147483646 w 342"/>
              <a:gd name="T19" fmla="*/ 2147483646 h 117"/>
              <a:gd name="T20" fmla="*/ 2147483646 w 342"/>
              <a:gd name="T21" fmla="*/ 2147483646 h 117"/>
              <a:gd name="T22" fmla="*/ 2147483646 w 342"/>
              <a:gd name="T23" fmla="*/ 2147483646 h 117"/>
              <a:gd name="T24" fmla="*/ 2147483646 w 342"/>
              <a:gd name="T25" fmla="*/ 2147483646 h 117"/>
              <a:gd name="T26" fmla="*/ 2147483646 w 342"/>
              <a:gd name="T27" fmla="*/ 2147483646 h 117"/>
              <a:gd name="T28" fmla="*/ 2147483646 w 342"/>
              <a:gd name="T29" fmla="*/ 2147483646 h 117"/>
              <a:gd name="T30" fmla="*/ 2147483646 w 342"/>
              <a:gd name="T31" fmla="*/ 2147483646 h 117"/>
              <a:gd name="T32" fmla="*/ 2147483646 w 342"/>
              <a:gd name="T33" fmla="*/ 2147483646 h 117"/>
              <a:gd name="T34" fmla="*/ 2147483646 w 342"/>
              <a:gd name="T35" fmla="*/ 2147483646 h 117"/>
              <a:gd name="T36" fmla="*/ 2147483646 w 342"/>
              <a:gd name="T37" fmla="*/ 2147483646 h 117"/>
              <a:gd name="T38" fmla="*/ 2147483646 w 342"/>
              <a:gd name="T39" fmla="*/ 2147483646 h 117"/>
              <a:gd name="T40" fmla="*/ 2147483646 w 342"/>
              <a:gd name="T41" fmla="*/ 2147483646 h 117"/>
              <a:gd name="T42" fmla="*/ 2147483646 w 342"/>
              <a:gd name="T43" fmla="*/ 2147483646 h 117"/>
              <a:gd name="T44" fmla="*/ 0 w 342"/>
              <a:gd name="T45" fmla="*/ 2147483646 h 117"/>
              <a:gd name="T46" fmla="*/ 2147483646 w 342"/>
              <a:gd name="T47" fmla="*/ 2147483646 h 117"/>
              <a:gd name="T48" fmla="*/ 2147483646 w 342"/>
              <a:gd name="T49" fmla="*/ 2147483646 h 117"/>
              <a:gd name="T50" fmla="*/ 2147483646 w 342"/>
              <a:gd name="T51" fmla="*/ 2147483646 h 117"/>
              <a:gd name="T52" fmla="*/ 2147483646 w 342"/>
              <a:gd name="T53" fmla="*/ 2147483646 h 117"/>
              <a:gd name="T54" fmla="*/ 2147483646 w 342"/>
              <a:gd name="T55" fmla="*/ 2147483646 h 117"/>
              <a:gd name="T56" fmla="*/ 2147483646 w 342"/>
              <a:gd name="T57" fmla="*/ 2147483646 h 117"/>
              <a:gd name="T58" fmla="*/ 2147483646 w 342"/>
              <a:gd name="T59" fmla="*/ 2147483646 h 117"/>
              <a:gd name="T60" fmla="*/ 2147483646 w 342"/>
              <a:gd name="T61" fmla="*/ 2147483646 h 117"/>
              <a:gd name="T62" fmla="*/ 2147483646 w 342"/>
              <a:gd name="T63" fmla="*/ 2147483646 h 117"/>
              <a:gd name="T64" fmla="*/ 2147483646 w 342"/>
              <a:gd name="T65" fmla="*/ 2147483646 h 117"/>
              <a:gd name="T66" fmla="*/ 2147483646 w 342"/>
              <a:gd name="T67" fmla="*/ 2147483646 h 117"/>
              <a:gd name="T68" fmla="*/ 2147483646 w 342"/>
              <a:gd name="T69" fmla="*/ 2147483646 h 117"/>
              <a:gd name="T70" fmla="*/ 2147483646 w 342"/>
              <a:gd name="T71" fmla="*/ 2147483646 h 117"/>
              <a:gd name="T72" fmla="*/ 2147483646 w 342"/>
              <a:gd name="T73" fmla="*/ 2147483646 h 117"/>
              <a:gd name="T74" fmla="*/ 2147483646 w 342"/>
              <a:gd name="T75" fmla="*/ 2147483646 h 117"/>
              <a:gd name="T76" fmla="*/ 2147483646 w 342"/>
              <a:gd name="T77" fmla="*/ 2147483646 h 117"/>
              <a:gd name="T78" fmla="*/ 2147483646 w 342"/>
              <a:gd name="T79" fmla="*/ 2147483646 h 117"/>
              <a:gd name="T80" fmla="*/ 2147483646 w 342"/>
              <a:gd name="T81" fmla="*/ 0 h 117"/>
              <a:gd name="T82" fmla="*/ 2147483646 w 342"/>
              <a:gd name="T83" fmla="*/ 0 h 117"/>
              <a:gd name="T84" fmla="*/ 2147483646 w 342"/>
              <a:gd name="T85" fmla="*/ 0 h 117"/>
              <a:gd name="T86" fmla="*/ 2147483646 w 342"/>
              <a:gd name="T87" fmla="*/ 0 h 11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42" h="117">
                <a:moveTo>
                  <a:pt x="342" y="0"/>
                </a:moveTo>
                <a:lnTo>
                  <a:pt x="342" y="49"/>
                </a:lnTo>
                <a:lnTo>
                  <a:pt x="335" y="49"/>
                </a:lnTo>
                <a:lnTo>
                  <a:pt x="327" y="53"/>
                </a:lnTo>
                <a:lnTo>
                  <a:pt x="312" y="53"/>
                </a:lnTo>
                <a:lnTo>
                  <a:pt x="297" y="53"/>
                </a:lnTo>
                <a:lnTo>
                  <a:pt x="278" y="57"/>
                </a:lnTo>
                <a:lnTo>
                  <a:pt x="259" y="57"/>
                </a:lnTo>
                <a:lnTo>
                  <a:pt x="237" y="61"/>
                </a:lnTo>
                <a:lnTo>
                  <a:pt x="214" y="64"/>
                </a:lnTo>
                <a:lnTo>
                  <a:pt x="188" y="68"/>
                </a:lnTo>
                <a:lnTo>
                  <a:pt x="165" y="72"/>
                </a:lnTo>
                <a:lnTo>
                  <a:pt x="143" y="80"/>
                </a:lnTo>
                <a:lnTo>
                  <a:pt x="120" y="87"/>
                </a:lnTo>
                <a:lnTo>
                  <a:pt x="101" y="91"/>
                </a:lnTo>
                <a:lnTo>
                  <a:pt x="82" y="98"/>
                </a:lnTo>
                <a:lnTo>
                  <a:pt x="67" y="106"/>
                </a:lnTo>
                <a:lnTo>
                  <a:pt x="52" y="110"/>
                </a:lnTo>
                <a:lnTo>
                  <a:pt x="41" y="113"/>
                </a:lnTo>
                <a:lnTo>
                  <a:pt x="37" y="117"/>
                </a:lnTo>
                <a:lnTo>
                  <a:pt x="33" y="117"/>
                </a:lnTo>
                <a:lnTo>
                  <a:pt x="0" y="80"/>
                </a:lnTo>
                <a:lnTo>
                  <a:pt x="3" y="76"/>
                </a:lnTo>
                <a:lnTo>
                  <a:pt x="11" y="72"/>
                </a:lnTo>
                <a:lnTo>
                  <a:pt x="22" y="68"/>
                </a:lnTo>
                <a:lnTo>
                  <a:pt x="37" y="61"/>
                </a:lnTo>
                <a:lnTo>
                  <a:pt x="56" y="57"/>
                </a:lnTo>
                <a:lnTo>
                  <a:pt x="79" y="49"/>
                </a:lnTo>
                <a:lnTo>
                  <a:pt x="101" y="42"/>
                </a:lnTo>
                <a:lnTo>
                  <a:pt x="124" y="34"/>
                </a:lnTo>
                <a:lnTo>
                  <a:pt x="146" y="27"/>
                </a:lnTo>
                <a:lnTo>
                  <a:pt x="173" y="19"/>
                </a:lnTo>
                <a:lnTo>
                  <a:pt x="195" y="16"/>
                </a:lnTo>
                <a:lnTo>
                  <a:pt x="218" y="12"/>
                </a:lnTo>
                <a:lnTo>
                  <a:pt x="240" y="8"/>
                </a:lnTo>
                <a:lnTo>
                  <a:pt x="263" y="8"/>
                </a:lnTo>
                <a:lnTo>
                  <a:pt x="286" y="4"/>
                </a:lnTo>
                <a:lnTo>
                  <a:pt x="304" y="4"/>
                </a:lnTo>
                <a:lnTo>
                  <a:pt x="320" y="4"/>
                </a:lnTo>
                <a:lnTo>
                  <a:pt x="335" y="0"/>
                </a:lnTo>
                <a:lnTo>
                  <a:pt x="34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112" name="Freeform 8"/>
          <p:cNvSpPr>
            <a:spLocks/>
          </p:cNvSpPr>
          <p:nvPr/>
        </p:nvSpPr>
        <p:spPr bwMode="auto">
          <a:xfrm>
            <a:off x="5765800" y="2268538"/>
            <a:ext cx="542925" cy="185737"/>
          </a:xfrm>
          <a:custGeom>
            <a:avLst/>
            <a:gdLst>
              <a:gd name="T0" fmla="*/ 2147483646 w 342"/>
              <a:gd name="T1" fmla="*/ 0 h 117"/>
              <a:gd name="T2" fmla="*/ 2147483646 w 342"/>
              <a:gd name="T3" fmla="*/ 2147483646 h 117"/>
              <a:gd name="T4" fmla="*/ 2147483646 w 342"/>
              <a:gd name="T5" fmla="*/ 2147483646 h 117"/>
              <a:gd name="T6" fmla="*/ 2147483646 w 342"/>
              <a:gd name="T7" fmla="*/ 2147483646 h 117"/>
              <a:gd name="T8" fmla="*/ 2147483646 w 342"/>
              <a:gd name="T9" fmla="*/ 2147483646 h 117"/>
              <a:gd name="T10" fmla="*/ 2147483646 w 342"/>
              <a:gd name="T11" fmla="*/ 2147483646 h 117"/>
              <a:gd name="T12" fmla="*/ 2147483646 w 342"/>
              <a:gd name="T13" fmla="*/ 2147483646 h 117"/>
              <a:gd name="T14" fmla="*/ 2147483646 w 342"/>
              <a:gd name="T15" fmla="*/ 2147483646 h 117"/>
              <a:gd name="T16" fmla="*/ 2147483646 w 342"/>
              <a:gd name="T17" fmla="*/ 2147483646 h 117"/>
              <a:gd name="T18" fmla="*/ 2147483646 w 342"/>
              <a:gd name="T19" fmla="*/ 2147483646 h 117"/>
              <a:gd name="T20" fmla="*/ 2147483646 w 342"/>
              <a:gd name="T21" fmla="*/ 2147483646 h 117"/>
              <a:gd name="T22" fmla="*/ 2147483646 w 342"/>
              <a:gd name="T23" fmla="*/ 2147483646 h 117"/>
              <a:gd name="T24" fmla="*/ 2147483646 w 342"/>
              <a:gd name="T25" fmla="*/ 2147483646 h 117"/>
              <a:gd name="T26" fmla="*/ 2147483646 w 342"/>
              <a:gd name="T27" fmla="*/ 2147483646 h 117"/>
              <a:gd name="T28" fmla="*/ 2147483646 w 342"/>
              <a:gd name="T29" fmla="*/ 2147483646 h 117"/>
              <a:gd name="T30" fmla="*/ 2147483646 w 342"/>
              <a:gd name="T31" fmla="*/ 2147483646 h 117"/>
              <a:gd name="T32" fmla="*/ 2147483646 w 342"/>
              <a:gd name="T33" fmla="*/ 2147483646 h 117"/>
              <a:gd name="T34" fmla="*/ 2147483646 w 342"/>
              <a:gd name="T35" fmla="*/ 2147483646 h 117"/>
              <a:gd name="T36" fmla="*/ 2147483646 w 342"/>
              <a:gd name="T37" fmla="*/ 2147483646 h 117"/>
              <a:gd name="T38" fmla="*/ 2147483646 w 342"/>
              <a:gd name="T39" fmla="*/ 2147483646 h 117"/>
              <a:gd name="T40" fmla="*/ 2147483646 w 342"/>
              <a:gd name="T41" fmla="*/ 2147483646 h 117"/>
              <a:gd name="T42" fmla="*/ 2147483646 w 342"/>
              <a:gd name="T43" fmla="*/ 2147483646 h 117"/>
              <a:gd name="T44" fmla="*/ 0 w 342"/>
              <a:gd name="T45" fmla="*/ 2147483646 h 117"/>
              <a:gd name="T46" fmla="*/ 2147483646 w 342"/>
              <a:gd name="T47" fmla="*/ 2147483646 h 117"/>
              <a:gd name="T48" fmla="*/ 2147483646 w 342"/>
              <a:gd name="T49" fmla="*/ 2147483646 h 117"/>
              <a:gd name="T50" fmla="*/ 2147483646 w 342"/>
              <a:gd name="T51" fmla="*/ 2147483646 h 117"/>
              <a:gd name="T52" fmla="*/ 2147483646 w 342"/>
              <a:gd name="T53" fmla="*/ 2147483646 h 117"/>
              <a:gd name="T54" fmla="*/ 2147483646 w 342"/>
              <a:gd name="T55" fmla="*/ 2147483646 h 117"/>
              <a:gd name="T56" fmla="*/ 2147483646 w 342"/>
              <a:gd name="T57" fmla="*/ 2147483646 h 117"/>
              <a:gd name="T58" fmla="*/ 2147483646 w 342"/>
              <a:gd name="T59" fmla="*/ 2147483646 h 117"/>
              <a:gd name="T60" fmla="*/ 2147483646 w 342"/>
              <a:gd name="T61" fmla="*/ 2147483646 h 117"/>
              <a:gd name="T62" fmla="*/ 2147483646 w 342"/>
              <a:gd name="T63" fmla="*/ 2147483646 h 117"/>
              <a:gd name="T64" fmla="*/ 2147483646 w 342"/>
              <a:gd name="T65" fmla="*/ 2147483646 h 117"/>
              <a:gd name="T66" fmla="*/ 2147483646 w 342"/>
              <a:gd name="T67" fmla="*/ 2147483646 h 117"/>
              <a:gd name="T68" fmla="*/ 2147483646 w 342"/>
              <a:gd name="T69" fmla="*/ 2147483646 h 117"/>
              <a:gd name="T70" fmla="*/ 2147483646 w 342"/>
              <a:gd name="T71" fmla="*/ 2147483646 h 117"/>
              <a:gd name="T72" fmla="*/ 2147483646 w 342"/>
              <a:gd name="T73" fmla="*/ 2147483646 h 117"/>
              <a:gd name="T74" fmla="*/ 2147483646 w 342"/>
              <a:gd name="T75" fmla="*/ 2147483646 h 117"/>
              <a:gd name="T76" fmla="*/ 2147483646 w 342"/>
              <a:gd name="T77" fmla="*/ 2147483646 h 117"/>
              <a:gd name="T78" fmla="*/ 2147483646 w 342"/>
              <a:gd name="T79" fmla="*/ 2147483646 h 117"/>
              <a:gd name="T80" fmla="*/ 2147483646 w 342"/>
              <a:gd name="T81" fmla="*/ 0 h 117"/>
              <a:gd name="T82" fmla="*/ 2147483646 w 342"/>
              <a:gd name="T83" fmla="*/ 0 h 117"/>
              <a:gd name="T84" fmla="*/ 2147483646 w 342"/>
              <a:gd name="T85" fmla="*/ 0 h 117"/>
              <a:gd name="T86" fmla="*/ 2147483646 w 342"/>
              <a:gd name="T87" fmla="*/ 0 h 11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42" h="117">
                <a:moveTo>
                  <a:pt x="342" y="0"/>
                </a:moveTo>
                <a:lnTo>
                  <a:pt x="342" y="49"/>
                </a:lnTo>
                <a:lnTo>
                  <a:pt x="335" y="49"/>
                </a:lnTo>
                <a:lnTo>
                  <a:pt x="327" y="53"/>
                </a:lnTo>
                <a:lnTo>
                  <a:pt x="312" y="53"/>
                </a:lnTo>
                <a:lnTo>
                  <a:pt x="297" y="53"/>
                </a:lnTo>
                <a:lnTo>
                  <a:pt x="278" y="57"/>
                </a:lnTo>
                <a:lnTo>
                  <a:pt x="259" y="57"/>
                </a:lnTo>
                <a:lnTo>
                  <a:pt x="237" y="61"/>
                </a:lnTo>
                <a:lnTo>
                  <a:pt x="214" y="64"/>
                </a:lnTo>
                <a:lnTo>
                  <a:pt x="188" y="68"/>
                </a:lnTo>
                <a:lnTo>
                  <a:pt x="165" y="72"/>
                </a:lnTo>
                <a:lnTo>
                  <a:pt x="143" y="80"/>
                </a:lnTo>
                <a:lnTo>
                  <a:pt x="120" y="87"/>
                </a:lnTo>
                <a:lnTo>
                  <a:pt x="101" y="91"/>
                </a:lnTo>
                <a:lnTo>
                  <a:pt x="82" y="98"/>
                </a:lnTo>
                <a:lnTo>
                  <a:pt x="67" y="106"/>
                </a:lnTo>
                <a:lnTo>
                  <a:pt x="52" y="110"/>
                </a:lnTo>
                <a:lnTo>
                  <a:pt x="41" y="113"/>
                </a:lnTo>
                <a:lnTo>
                  <a:pt x="37" y="117"/>
                </a:lnTo>
                <a:lnTo>
                  <a:pt x="33" y="117"/>
                </a:lnTo>
                <a:lnTo>
                  <a:pt x="0" y="80"/>
                </a:lnTo>
                <a:lnTo>
                  <a:pt x="3" y="76"/>
                </a:lnTo>
                <a:lnTo>
                  <a:pt x="11" y="72"/>
                </a:lnTo>
                <a:lnTo>
                  <a:pt x="22" y="68"/>
                </a:lnTo>
                <a:lnTo>
                  <a:pt x="37" y="61"/>
                </a:lnTo>
                <a:lnTo>
                  <a:pt x="56" y="57"/>
                </a:lnTo>
                <a:lnTo>
                  <a:pt x="79" y="49"/>
                </a:lnTo>
                <a:lnTo>
                  <a:pt x="101" y="42"/>
                </a:lnTo>
                <a:lnTo>
                  <a:pt x="124" y="34"/>
                </a:lnTo>
                <a:lnTo>
                  <a:pt x="146" y="27"/>
                </a:lnTo>
                <a:lnTo>
                  <a:pt x="173" y="19"/>
                </a:lnTo>
                <a:lnTo>
                  <a:pt x="195" y="16"/>
                </a:lnTo>
                <a:lnTo>
                  <a:pt x="218" y="12"/>
                </a:lnTo>
                <a:lnTo>
                  <a:pt x="240" y="8"/>
                </a:lnTo>
                <a:lnTo>
                  <a:pt x="263" y="8"/>
                </a:lnTo>
                <a:lnTo>
                  <a:pt x="286" y="4"/>
                </a:lnTo>
                <a:lnTo>
                  <a:pt x="304" y="4"/>
                </a:lnTo>
                <a:lnTo>
                  <a:pt x="320" y="4"/>
                </a:lnTo>
                <a:lnTo>
                  <a:pt x="335" y="0"/>
                </a:lnTo>
                <a:lnTo>
                  <a:pt x="342"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113" name="Freeform 9"/>
          <p:cNvSpPr>
            <a:spLocks/>
          </p:cNvSpPr>
          <p:nvPr/>
        </p:nvSpPr>
        <p:spPr bwMode="auto">
          <a:xfrm>
            <a:off x="5041900" y="2413000"/>
            <a:ext cx="735013" cy="769938"/>
          </a:xfrm>
          <a:custGeom>
            <a:avLst/>
            <a:gdLst>
              <a:gd name="T0" fmla="*/ 2147483646 w 463"/>
              <a:gd name="T1" fmla="*/ 0 h 485"/>
              <a:gd name="T2" fmla="*/ 2147483646 w 463"/>
              <a:gd name="T3" fmla="*/ 2147483646 h 485"/>
              <a:gd name="T4" fmla="*/ 2147483646 w 463"/>
              <a:gd name="T5" fmla="*/ 2147483646 h 485"/>
              <a:gd name="T6" fmla="*/ 2147483646 w 463"/>
              <a:gd name="T7" fmla="*/ 2147483646 h 485"/>
              <a:gd name="T8" fmla="*/ 2147483646 w 463"/>
              <a:gd name="T9" fmla="*/ 2147483646 h 485"/>
              <a:gd name="T10" fmla="*/ 2147483646 w 463"/>
              <a:gd name="T11" fmla="*/ 2147483646 h 485"/>
              <a:gd name="T12" fmla="*/ 2147483646 w 463"/>
              <a:gd name="T13" fmla="*/ 2147483646 h 485"/>
              <a:gd name="T14" fmla="*/ 2147483646 w 463"/>
              <a:gd name="T15" fmla="*/ 2147483646 h 485"/>
              <a:gd name="T16" fmla="*/ 2147483646 w 463"/>
              <a:gd name="T17" fmla="*/ 2147483646 h 485"/>
              <a:gd name="T18" fmla="*/ 2147483646 w 463"/>
              <a:gd name="T19" fmla="*/ 2147483646 h 485"/>
              <a:gd name="T20" fmla="*/ 2147483646 w 463"/>
              <a:gd name="T21" fmla="*/ 2147483646 h 485"/>
              <a:gd name="T22" fmla="*/ 2147483646 w 463"/>
              <a:gd name="T23" fmla="*/ 2147483646 h 485"/>
              <a:gd name="T24" fmla="*/ 2147483646 w 463"/>
              <a:gd name="T25" fmla="*/ 2147483646 h 485"/>
              <a:gd name="T26" fmla="*/ 2147483646 w 463"/>
              <a:gd name="T27" fmla="*/ 2147483646 h 485"/>
              <a:gd name="T28" fmla="*/ 2147483646 w 463"/>
              <a:gd name="T29" fmla="*/ 2147483646 h 485"/>
              <a:gd name="T30" fmla="*/ 2147483646 w 463"/>
              <a:gd name="T31" fmla="*/ 2147483646 h 485"/>
              <a:gd name="T32" fmla="*/ 2147483646 w 463"/>
              <a:gd name="T33" fmla="*/ 2147483646 h 485"/>
              <a:gd name="T34" fmla="*/ 2147483646 w 463"/>
              <a:gd name="T35" fmla="*/ 2147483646 h 485"/>
              <a:gd name="T36" fmla="*/ 2147483646 w 463"/>
              <a:gd name="T37" fmla="*/ 2147483646 h 485"/>
              <a:gd name="T38" fmla="*/ 2147483646 w 463"/>
              <a:gd name="T39" fmla="*/ 2147483646 h 485"/>
              <a:gd name="T40" fmla="*/ 2147483646 w 463"/>
              <a:gd name="T41" fmla="*/ 2147483646 h 485"/>
              <a:gd name="T42" fmla="*/ 2147483646 w 463"/>
              <a:gd name="T43" fmla="*/ 2147483646 h 485"/>
              <a:gd name="T44" fmla="*/ 2147483646 w 463"/>
              <a:gd name="T45" fmla="*/ 2147483646 h 485"/>
              <a:gd name="T46" fmla="*/ 2147483646 w 463"/>
              <a:gd name="T47" fmla="*/ 2147483646 h 485"/>
              <a:gd name="T48" fmla="*/ 0 w 463"/>
              <a:gd name="T49" fmla="*/ 2147483646 h 485"/>
              <a:gd name="T50" fmla="*/ 2147483646 w 463"/>
              <a:gd name="T51" fmla="*/ 2147483646 h 485"/>
              <a:gd name="T52" fmla="*/ 2147483646 w 463"/>
              <a:gd name="T53" fmla="*/ 2147483646 h 485"/>
              <a:gd name="T54" fmla="*/ 2147483646 w 463"/>
              <a:gd name="T55" fmla="*/ 2147483646 h 485"/>
              <a:gd name="T56" fmla="*/ 2147483646 w 463"/>
              <a:gd name="T57" fmla="*/ 2147483646 h 485"/>
              <a:gd name="T58" fmla="*/ 2147483646 w 463"/>
              <a:gd name="T59" fmla="*/ 2147483646 h 485"/>
              <a:gd name="T60" fmla="*/ 2147483646 w 463"/>
              <a:gd name="T61" fmla="*/ 2147483646 h 485"/>
              <a:gd name="T62" fmla="*/ 2147483646 w 463"/>
              <a:gd name="T63" fmla="*/ 2147483646 h 485"/>
              <a:gd name="T64" fmla="*/ 2147483646 w 463"/>
              <a:gd name="T65" fmla="*/ 2147483646 h 485"/>
              <a:gd name="T66" fmla="*/ 2147483646 w 463"/>
              <a:gd name="T67" fmla="*/ 2147483646 h 485"/>
              <a:gd name="T68" fmla="*/ 2147483646 w 463"/>
              <a:gd name="T69" fmla="*/ 2147483646 h 485"/>
              <a:gd name="T70" fmla="*/ 2147483646 w 463"/>
              <a:gd name="T71" fmla="*/ 2147483646 h 485"/>
              <a:gd name="T72" fmla="*/ 2147483646 w 463"/>
              <a:gd name="T73" fmla="*/ 2147483646 h 485"/>
              <a:gd name="T74" fmla="*/ 2147483646 w 463"/>
              <a:gd name="T75" fmla="*/ 2147483646 h 485"/>
              <a:gd name="T76" fmla="*/ 2147483646 w 463"/>
              <a:gd name="T77" fmla="*/ 2147483646 h 485"/>
              <a:gd name="T78" fmla="*/ 2147483646 w 463"/>
              <a:gd name="T79" fmla="*/ 2147483646 h 485"/>
              <a:gd name="T80" fmla="*/ 2147483646 w 463"/>
              <a:gd name="T81" fmla="*/ 2147483646 h 485"/>
              <a:gd name="T82" fmla="*/ 2147483646 w 463"/>
              <a:gd name="T83" fmla="*/ 2147483646 h 485"/>
              <a:gd name="T84" fmla="*/ 2147483646 w 463"/>
              <a:gd name="T85" fmla="*/ 2147483646 h 485"/>
              <a:gd name="T86" fmla="*/ 2147483646 w 463"/>
              <a:gd name="T87" fmla="*/ 2147483646 h 485"/>
              <a:gd name="T88" fmla="*/ 2147483646 w 463"/>
              <a:gd name="T89" fmla="*/ 2147483646 h 485"/>
              <a:gd name="T90" fmla="*/ 2147483646 w 463"/>
              <a:gd name="T91" fmla="*/ 0 h 485"/>
              <a:gd name="T92" fmla="*/ 2147483646 w 463"/>
              <a:gd name="T93" fmla="*/ 0 h 48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463" h="485">
                <a:moveTo>
                  <a:pt x="425" y="0"/>
                </a:moveTo>
                <a:lnTo>
                  <a:pt x="463" y="45"/>
                </a:lnTo>
                <a:lnTo>
                  <a:pt x="456" y="45"/>
                </a:lnTo>
                <a:lnTo>
                  <a:pt x="441" y="53"/>
                </a:lnTo>
                <a:lnTo>
                  <a:pt x="418" y="68"/>
                </a:lnTo>
                <a:lnTo>
                  <a:pt x="388" y="83"/>
                </a:lnTo>
                <a:lnTo>
                  <a:pt x="354" y="105"/>
                </a:lnTo>
                <a:lnTo>
                  <a:pt x="316" y="132"/>
                </a:lnTo>
                <a:lnTo>
                  <a:pt x="279" y="158"/>
                </a:lnTo>
                <a:lnTo>
                  <a:pt x="241" y="192"/>
                </a:lnTo>
                <a:lnTo>
                  <a:pt x="203" y="226"/>
                </a:lnTo>
                <a:lnTo>
                  <a:pt x="173" y="263"/>
                </a:lnTo>
                <a:lnTo>
                  <a:pt x="154" y="290"/>
                </a:lnTo>
                <a:lnTo>
                  <a:pt x="139" y="316"/>
                </a:lnTo>
                <a:lnTo>
                  <a:pt x="124" y="339"/>
                </a:lnTo>
                <a:lnTo>
                  <a:pt x="113" y="354"/>
                </a:lnTo>
                <a:lnTo>
                  <a:pt x="102" y="369"/>
                </a:lnTo>
                <a:lnTo>
                  <a:pt x="94" y="384"/>
                </a:lnTo>
                <a:lnTo>
                  <a:pt x="90" y="391"/>
                </a:lnTo>
                <a:lnTo>
                  <a:pt x="87" y="399"/>
                </a:lnTo>
                <a:lnTo>
                  <a:pt x="83" y="403"/>
                </a:lnTo>
                <a:lnTo>
                  <a:pt x="83" y="406"/>
                </a:lnTo>
                <a:lnTo>
                  <a:pt x="117" y="421"/>
                </a:lnTo>
                <a:lnTo>
                  <a:pt x="4" y="485"/>
                </a:lnTo>
                <a:lnTo>
                  <a:pt x="0" y="369"/>
                </a:lnTo>
                <a:lnTo>
                  <a:pt x="30" y="380"/>
                </a:lnTo>
                <a:lnTo>
                  <a:pt x="34" y="376"/>
                </a:lnTo>
                <a:lnTo>
                  <a:pt x="38" y="369"/>
                </a:lnTo>
                <a:lnTo>
                  <a:pt x="42" y="354"/>
                </a:lnTo>
                <a:lnTo>
                  <a:pt x="53" y="335"/>
                </a:lnTo>
                <a:lnTo>
                  <a:pt x="68" y="312"/>
                </a:lnTo>
                <a:lnTo>
                  <a:pt x="83" y="286"/>
                </a:lnTo>
                <a:lnTo>
                  <a:pt x="102" y="260"/>
                </a:lnTo>
                <a:lnTo>
                  <a:pt x="124" y="229"/>
                </a:lnTo>
                <a:lnTo>
                  <a:pt x="151" y="196"/>
                </a:lnTo>
                <a:lnTo>
                  <a:pt x="181" y="165"/>
                </a:lnTo>
                <a:lnTo>
                  <a:pt x="215" y="135"/>
                </a:lnTo>
                <a:lnTo>
                  <a:pt x="249" y="109"/>
                </a:lnTo>
                <a:lnTo>
                  <a:pt x="282" y="83"/>
                </a:lnTo>
                <a:lnTo>
                  <a:pt x="313" y="60"/>
                </a:lnTo>
                <a:lnTo>
                  <a:pt x="343" y="45"/>
                </a:lnTo>
                <a:lnTo>
                  <a:pt x="369" y="30"/>
                </a:lnTo>
                <a:lnTo>
                  <a:pt x="392" y="15"/>
                </a:lnTo>
                <a:lnTo>
                  <a:pt x="410" y="7"/>
                </a:lnTo>
                <a:lnTo>
                  <a:pt x="422" y="4"/>
                </a:lnTo>
                <a:lnTo>
                  <a:pt x="425"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114" name="Rectangle 10"/>
          <p:cNvSpPr>
            <a:spLocks noChangeArrowheads="1"/>
          </p:cNvSpPr>
          <p:nvPr/>
        </p:nvSpPr>
        <p:spPr bwMode="auto">
          <a:xfrm rot="-780000">
            <a:off x="5727700" y="2124075"/>
            <a:ext cx="1238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1600">
                <a:solidFill>
                  <a:srgbClr val="000000"/>
                </a:solidFill>
                <a:latin typeface="Arial" charset="0"/>
              </a:rPr>
              <a:t>T</a:t>
            </a:r>
            <a:endParaRPr lang="en-US" altLang="en-US" sz="2400">
              <a:latin typeface="Times New Roman" charset="0"/>
            </a:endParaRPr>
          </a:p>
        </p:txBody>
      </p:sp>
      <p:sp>
        <p:nvSpPr>
          <p:cNvPr id="47115" name="Rectangle 11"/>
          <p:cNvSpPr>
            <a:spLocks noChangeArrowheads="1"/>
          </p:cNvSpPr>
          <p:nvPr/>
        </p:nvSpPr>
        <p:spPr bwMode="auto">
          <a:xfrm rot="-780000">
            <a:off x="5824538" y="2065338"/>
            <a:ext cx="4397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1600">
                <a:solidFill>
                  <a:srgbClr val="000000"/>
                </a:solidFill>
                <a:latin typeface="Arial" charset="0"/>
              </a:rPr>
              <a:t>oken</a:t>
            </a:r>
            <a:endParaRPr lang="en-US" altLang="en-US" sz="2400">
              <a:latin typeface="Times New Roman" charset="0"/>
            </a:endParaRPr>
          </a:p>
        </p:txBody>
      </p:sp>
      <p:sp>
        <p:nvSpPr>
          <p:cNvPr id="47116" name="Rectangle 12"/>
          <p:cNvSpPr>
            <a:spLocks noChangeArrowheads="1"/>
          </p:cNvSpPr>
          <p:nvPr/>
        </p:nvSpPr>
        <p:spPr bwMode="auto">
          <a:xfrm rot="-2520000">
            <a:off x="4983163" y="2420938"/>
            <a:ext cx="5873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1600">
                <a:solidFill>
                  <a:srgbClr val="000000"/>
                </a:solidFill>
                <a:latin typeface="Arial" charset="0"/>
              </a:rPr>
              <a:t>Frame</a:t>
            </a:r>
            <a:endParaRPr lang="en-US" altLang="en-US" sz="2400">
              <a:latin typeface="Times New Roman" charset="0"/>
            </a:endParaRPr>
          </a:p>
        </p:txBody>
      </p:sp>
      <p:sp>
        <p:nvSpPr>
          <p:cNvPr id="47117" name="Freeform 13"/>
          <p:cNvSpPr>
            <a:spLocks/>
          </p:cNvSpPr>
          <p:nvPr/>
        </p:nvSpPr>
        <p:spPr bwMode="auto">
          <a:xfrm>
            <a:off x="2000250" y="1592263"/>
            <a:ext cx="596900" cy="401637"/>
          </a:xfrm>
          <a:custGeom>
            <a:avLst/>
            <a:gdLst>
              <a:gd name="T0" fmla="*/ 2147483646 w 376"/>
              <a:gd name="T1" fmla="*/ 2147483646 h 253"/>
              <a:gd name="T2" fmla="*/ 2147483646 w 376"/>
              <a:gd name="T3" fmla="*/ 0 h 253"/>
              <a:gd name="T4" fmla="*/ 0 w 376"/>
              <a:gd name="T5" fmla="*/ 0 h 253"/>
              <a:gd name="T6" fmla="*/ 0 w 376"/>
              <a:gd name="T7" fmla="*/ 2147483646 h 253"/>
              <a:gd name="T8" fmla="*/ 2147483646 w 376"/>
              <a:gd name="T9" fmla="*/ 2147483646 h 253"/>
              <a:gd name="T10" fmla="*/ 2147483646 w 376"/>
              <a:gd name="T11" fmla="*/ 2147483646 h 25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6" h="253">
                <a:moveTo>
                  <a:pt x="376" y="249"/>
                </a:moveTo>
                <a:lnTo>
                  <a:pt x="376" y="0"/>
                </a:lnTo>
                <a:lnTo>
                  <a:pt x="0" y="0"/>
                </a:lnTo>
                <a:lnTo>
                  <a:pt x="0" y="253"/>
                </a:lnTo>
                <a:lnTo>
                  <a:pt x="376" y="253"/>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118" name="Line 14"/>
          <p:cNvSpPr>
            <a:spLocks noChangeShapeType="1"/>
          </p:cNvSpPr>
          <p:nvPr/>
        </p:nvSpPr>
        <p:spPr bwMode="auto">
          <a:xfrm>
            <a:off x="2292350" y="1993900"/>
            <a:ext cx="6350" cy="41116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19" name="Freeform 15"/>
          <p:cNvSpPr>
            <a:spLocks/>
          </p:cNvSpPr>
          <p:nvPr/>
        </p:nvSpPr>
        <p:spPr bwMode="auto">
          <a:xfrm>
            <a:off x="1498600" y="2273300"/>
            <a:ext cx="739775" cy="300038"/>
          </a:xfrm>
          <a:custGeom>
            <a:avLst/>
            <a:gdLst>
              <a:gd name="T0" fmla="*/ 2147483646 w 466"/>
              <a:gd name="T1" fmla="*/ 2147483646 h 189"/>
              <a:gd name="T2" fmla="*/ 2147483646 w 466"/>
              <a:gd name="T3" fmla="*/ 2147483646 h 189"/>
              <a:gd name="T4" fmla="*/ 2147483646 w 466"/>
              <a:gd name="T5" fmla="*/ 2147483646 h 189"/>
              <a:gd name="T6" fmla="*/ 2147483646 w 466"/>
              <a:gd name="T7" fmla="*/ 2147483646 h 189"/>
              <a:gd name="T8" fmla="*/ 2147483646 w 466"/>
              <a:gd name="T9" fmla="*/ 2147483646 h 189"/>
              <a:gd name="T10" fmla="*/ 2147483646 w 466"/>
              <a:gd name="T11" fmla="*/ 2147483646 h 189"/>
              <a:gd name="T12" fmla="*/ 2147483646 w 466"/>
              <a:gd name="T13" fmla="*/ 2147483646 h 189"/>
              <a:gd name="T14" fmla="*/ 2147483646 w 466"/>
              <a:gd name="T15" fmla="*/ 2147483646 h 189"/>
              <a:gd name="T16" fmla="*/ 2147483646 w 466"/>
              <a:gd name="T17" fmla="*/ 2147483646 h 189"/>
              <a:gd name="T18" fmla="*/ 2147483646 w 466"/>
              <a:gd name="T19" fmla="*/ 2147483646 h 189"/>
              <a:gd name="T20" fmla="*/ 2147483646 w 466"/>
              <a:gd name="T21" fmla="*/ 2147483646 h 189"/>
              <a:gd name="T22" fmla="*/ 2147483646 w 466"/>
              <a:gd name="T23" fmla="*/ 2147483646 h 189"/>
              <a:gd name="T24" fmla="*/ 2147483646 w 466"/>
              <a:gd name="T25" fmla="*/ 2147483646 h 189"/>
              <a:gd name="T26" fmla="*/ 2147483646 w 466"/>
              <a:gd name="T27" fmla="*/ 2147483646 h 189"/>
              <a:gd name="T28" fmla="*/ 2147483646 w 466"/>
              <a:gd name="T29" fmla="*/ 2147483646 h 189"/>
              <a:gd name="T30" fmla="*/ 2147483646 w 466"/>
              <a:gd name="T31" fmla="*/ 2147483646 h 189"/>
              <a:gd name="T32" fmla="*/ 2147483646 w 466"/>
              <a:gd name="T33" fmla="*/ 2147483646 h 189"/>
              <a:gd name="T34" fmla="*/ 2147483646 w 466"/>
              <a:gd name="T35" fmla="*/ 2147483646 h 189"/>
              <a:gd name="T36" fmla="*/ 2147483646 w 466"/>
              <a:gd name="T37" fmla="*/ 2147483646 h 189"/>
              <a:gd name="T38" fmla="*/ 2147483646 w 466"/>
              <a:gd name="T39" fmla="*/ 2147483646 h 189"/>
              <a:gd name="T40" fmla="*/ 2147483646 w 466"/>
              <a:gd name="T41" fmla="*/ 2147483646 h 189"/>
              <a:gd name="T42" fmla="*/ 2147483646 w 466"/>
              <a:gd name="T43" fmla="*/ 0 h 189"/>
              <a:gd name="T44" fmla="*/ 2147483646 w 466"/>
              <a:gd name="T45" fmla="*/ 0 h 189"/>
              <a:gd name="T46" fmla="*/ 2147483646 w 466"/>
              <a:gd name="T47" fmla="*/ 0 h 189"/>
              <a:gd name="T48" fmla="*/ 2147483646 w 466"/>
              <a:gd name="T49" fmla="*/ 0 h 189"/>
              <a:gd name="T50" fmla="*/ 2147483646 w 466"/>
              <a:gd name="T51" fmla="*/ 0 h 189"/>
              <a:gd name="T52" fmla="*/ 2147483646 w 466"/>
              <a:gd name="T53" fmla="*/ 2147483646 h 189"/>
              <a:gd name="T54" fmla="*/ 2147483646 w 466"/>
              <a:gd name="T55" fmla="*/ 2147483646 h 189"/>
              <a:gd name="T56" fmla="*/ 2147483646 w 466"/>
              <a:gd name="T57" fmla="*/ 2147483646 h 189"/>
              <a:gd name="T58" fmla="*/ 2147483646 w 466"/>
              <a:gd name="T59" fmla="*/ 2147483646 h 189"/>
              <a:gd name="T60" fmla="*/ 2147483646 w 466"/>
              <a:gd name="T61" fmla="*/ 2147483646 h 189"/>
              <a:gd name="T62" fmla="*/ 2147483646 w 466"/>
              <a:gd name="T63" fmla="*/ 2147483646 h 189"/>
              <a:gd name="T64" fmla="*/ 2147483646 w 466"/>
              <a:gd name="T65" fmla="*/ 2147483646 h 189"/>
              <a:gd name="T66" fmla="*/ 2147483646 w 466"/>
              <a:gd name="T67" fmla="*/ 2147483646 h 189"/>
              <a:gd name="T68" fmla="*/ 2147483646 w 466"/>
              <a:gd name="T69" fmla="*/ 2147483646 h 189"/>
              <a:gd name="T70" fmla="*/ 2147483646 w 466"/>
              <a:gd name="T71" fmla="*/ 2147483646 h 189"/>
              <a:gd name="T72" fmla="*/ 2147483646 w 466"/>
              <a:gd name="T73" fmla="*/ 2147483646 h 189"/>
              <a:gd name="T74" fmla="*/ 2147483646 w 466"/>
              <a:gd name="T75" fmla="*/ 2147483646 h 189"/>
              <a:gd name="T76" fmla="*/ 2147483646 w 466"/>
              <a:gd name="T77" fmla="*/ 2147483646 h 189"/>
              <a:gd name="T78" fmla="*/ 2147483646 w 466"/>
              <a:gd name="T79" fmla="*/ 2147483646 h 189"/>
              <a:gd name="T80" fmla="*/ 2147483646 w 466"/>
              <a:gd name="T81" fmla="*/ 2147483646 h 189"/>
              <a:gd name="T82" fmla="*/ 2147483646 w 466"/>
              <a:gd name="T83" fmla="*/ 2147483646 h 189"/>
              <a:gd name="T84" fmla="*/ 2147483646 w 466"/>
              <a:gd name="T85" fmla="*/ 2147483646 h 189"/>
              <a:gd name="T86" fmla="*/ 2147483646 w 466"/>
              <a:gd name="T87" fmla="*/ 2147483646 h 189"/>
              <a:gd name="T88" fmla="*/ 0 w 466"/>
              <a:gd name="T89" fmla="*/ 2147483646 h 189"/>
              <a:gd name="T90" fmla="*/ 2147483646 w 466"/>
              <a:gd name="T91" fmla="*/ 2147483646 h 189"/>
              <a:gd name="T92" fmla="*/ 2147483646 w 466"/>
              <a:gd name="T93" fmla="*/ 2147483646 h 189"/>
              <a:gd name="T94" fmla="*/ 2147483646 w 466"/>
              <a:gd name="T95" fmla="*/ 2147483646 h 18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466" h="189">
                <a:moveTo>
                  <a:pt x="97" y="136"/>
                </a:moveTo>
                <a:lnTo>
                  <a:pt x="109" y="132"/>
                </a:lnTo>
                <a:lnTo>
                  <a:pt x="128" y="125"/>
                </a:lnTo>
                <a:lnTo>
                  <a:pt x="146" y="113"/>
                </a:lnTo>
                <a:lnTo>
                  <a:pt x="169" y="106"/>
                </a:lnTo>
                <a:lnTo>
                  <a:pt x="195" y="95"/>
                </a:lnTo>
                <a:lnTo>
                  <a:pt x="222" y="87"/>
                </a:lnTo>
                <a:lnTo>
                  <a:pt x="248" y="80"/>
                </a:lnTo>
                <a:lnTo>
                  <a:pt x="271" y="72"/>
                </a:lnTo>
                <a:lnTo>
                  <a:pt x="293" y="64"/>
                </a:lnTo>
                <a:lnTo>
                  <a:pt x="312" y="61"/>
                </a:lnTo>
                <a:lnTo>
                  <a:pt x="338" y="57"/>
                </a:lnTo>
                <a:lnTo>
                  <a:pt x="361" y="53"/>
                </a:lnTo>
                <a:lnTo>
                  <a:pt x="383" y="49"/>
                </a:lnTo>
                <a:lnTo>
                  <a:pt x="402" y="49"/>
                </a:lnTo>
                <a:lnTo>
                  <a:pt x="421" y="46"/>
                </a:lnTo>
                <a:lnTo>
                  <a:pt x="436" y="46"/>
                </a:lnTo>
                <a:lnTo>
                  <a:pt x="447" y="46"/>
                </a:lnTo>
                <a:lnTo>
                  <a:pt x="459" y="46"/>
                </a:lnTo>
                <a:lnTo>
                  <a:pt x="466" y="46"/>
                </a:lnTo>
                <a:lnTo>
                  <a:pt x="462" y="0"/>
                </a:lnTo>
                <a:lnTo>
                  <a:pt x="459" y="0"/>
                </a:lnTo>
                <a:lnTo>
                  <a:pt x="455" y="0"/>
                </a:lnTo>
                <a:lnTo>
                  <a:pt x="444" y="0"/>
                </a:lnTo>
                <a:lnTo>
                  <a:pt x="429" y="0"/>
                </a:lnTo>
                <a:lnTo>
                  <a:pt x="410" y="4"/>
                </a:lnTo>
                <a:lnTo>
                  <a:pt x="391" y="4"/>
                </a:lnTo>
                <a:lnTo>
                  <a:pt x="368" y="8"/>
                </a:lnTo>
                <a:lnTo>
                  <a:pt x="346" y="8"/>
                </a:lnTo>
                <a:lnTo>
                  <a:pt x="323" y="12"/>
                </a:lnTo>
                <a:lnTo>
                  <a:pt x="301" y="16"/>
                </a:lnTo>
                <a:lnTo>
                  <a:pt x="282" y="19"/>
                </a:lnTo>
                <a:lnTo>
                  <a:pt x="263" y="27"/>
                </a:lnTo>
                <a:lnTo>
                  <a:pt x="248" y="31"/>
                </a:lnTo>
                <a:lnTo>
                  <a:pt x="229" y="34"/>
                </a:lnTo>
                <a:lnTo>
                  <a:pt x="214" y="38"/>
                </a:lnTo>
                <a:lnTo>
                  <a:pt x="199" y="46"/>
                </a:lnTo>
                <a:lnTo>
                  <a:pt x="184" y="49"/>
                </a:lnTo>
                <a:lnTo>
                  <a:pt x="169" y="53"/>
                </a:lnTo>
                <a:lnTo>
                  <a:pt x="154" y="61"/>
                </a:lnTo>
                <a:lnTo>
                  <a:pt x="143" y="64"/>
                </a:lnTo>
                <a:lnTo>
                  <a:pt x="75" y="98"/>
                </a:lnTo>
                <a:lnTo>
                  <a:pt x="52" y="76"/>
                </a:lnTo>
                <a:lnTo>
                  <a:pt x="0" y="189"/>
                </a:lnTo>
                <a:lnTo>
                  <a:pt x="116" y="162"/>
                </a:lnTo>
                <a:lnTo>
                  <a:pt x="97" y="140"/>
                </a:lnTo>
                <a:lnTo>
                  <a:pt x="97" y="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120" name="Freeform 16"/>
          <p:cNvSpPr>
            <a:spLocks/>
          </p:cNvSpPr>
          <p:nvPr/>
        </p:nvSpPr>
        <p:spPr bwMode="auto">
          <a:xfrm>
            <a:off x="1498600" y="2273300"/>
            <a:ext cx="739775" cy="300038"/>
          </a:xfrm>
          <a:custGeom>
            <a:avLst/>
            <a:gdLst>
              <a:gd name="T0" fmla="*/ 2147483646 w 466"/>
              <a:gd name="T1" fmla="*/ 2147483646 h 189"/>
              <a:gd name="T2" fmla="*/ 2147483646 w 466"/>
              <a:gd name="T3" fmla="*/ 2147483646 h 189"/>
              <a:gd name="T4" fmla="*/ 2147483646 w 466"/>
              <a:gd name="T5" fmla="*/ 2147483646 h 189"/>
              <a:gd name="T6" fmla="*/ 2147483646 w 466"/>
              <a:gd name="T7" fmla="*/ 2147483646 h 189"/>
              <a:gd name="T8" fmla="*/ 2147483646 w 466"/>
              <a:gd name="T9" fmla="*/ 2147483646 h 189"/>
              <a:gd name="T10" fmla="*/ 2147483646 w 466"/>
              <a:gd name="T11" fmla="*/ 2147483646 h 189"/>
              <a:gd name="T12" fmla="*/ 2147483646 w 466"/>
              <a:gd name="T13" fmla="*/ 2147483646 h 189"/>
              <a:gd name="T14" fmla="*/ 2147483646 w 466"/>
              <a:gd name="T15" fmla="*/ 2147483646 h 189"/>
              <a:gd name="T16" fmla="*/ 2147483646 w 466"/>
              <a:gd name="T17" fmla="*/ 2147483646 h 189"/>
              <a:gd name="T18" fmla="*/ 2147483646 w 466"/>
              <a:gd name="T19" fmla="*/ 2147483646 h 189"/>
              <a:gd name="T20" fmla="*/ 2147483646 w 466"/>
              <a:gd name="T21" fmla="*/ 2147483646 h 189"/>
              <a:gd name="T22" fmla="*/ 2147483646 w 466"/>
              <a:gd name="T23" fmla="*/ 2147483646 h 189"/>
              <a:gd name="T24" fmla="*/ 2147483646 w 466"/>
              <a:gd name="T25" fmla="*/ 2147483646 h 189"/>
              <a:gd name="T26" fmla="*/ 2147483646 w 466"/>
              <a:gd name="T27" fmla="*/ 2147483646 h 189"/>
              <a:gd name="T28" fmla="*/ 2147483646 w 466"/>
              <a:gd name="T29" fmla="*/ 2147483646 h 189"/>
              <a:gd name="T30" fmla="*/ 2147483646 w 466"/>
              <a:gd name="T31" fmla="*/ 2147483646 h 189"/>
              <a:gd name="T32" fmla="*/ 2147483646 w 466"/>
              <a:gd name="T33" fmla="*/ 2147483646 h 189"/>
              <a:gd name="T34" fmla="*/ 2147483646 w 466"/>
              <a:gd name="T35" fmla="*/ 2147483646 h 189"/>
              <a:gd name="T36" fmla="*/ 2147483646 w 466"/>
              <a:gd name="T37" fmla="*/ 2147483646 h 189"/>
              <a:gd name="T38" fmla="*/ 2147483646 w 466"/>
              <a:gd name="T39" fmla="*/ 2147483646 h 189"/>
              <a:gd name="T40" fmla="*/ 2147483646 w 466"/>
              <a:gd name="T41" fmla="*/ 2147483646 h 189"/>
              <a:gd name="T42" fmla="*/ 2147483646 w 466"/>
              <a:gd name="T43" fmla="*/ 0 h 189"/>
              <a:gd name="T44" fmla="*/ 2147483646 w 466"/>
              <a:gd name="T45" fmla="*/ 0 h 189"/>
              <a:gd name="T46" fmla="*/ 2147483646 w 466"/>
              <a:gd name="T47" fmla="*/ 0 h 189"/>
              <a:gd name="T48" fmla="*/ 2147483646 w 466"/>
              <a:gd name="T49" fmla="*/ 0 h 189"/>
              <a:gd name="T50" fmla="*/ 2147483646 w 466"/>
              <a:gd name="T51" fmla="*/ 0 h 189"/>
              <a:gd name="T52" fmla="*/ 2147483646 w 466"/>
              <a:gd name="T53" fmla="*/ 2147483646 h 189"/>
              <a:gd name="T54" fmla="*/ 2147483646 w 466"/>
              <a:gd name="T55" fmla="*/ 2147483646 h 189"/>
              <a:gd name="T56" fmla="*/ 2147483646 w 466"/>
              <a:gd name="T57" fmla="*/ 2147483646 h 189"/>
              <a:gd name="T58" fmla="*/ 2147483646 w 466"/>
              <a:gd name="T59" fmla="*/ 2147483646 h 189"/>
              <a:gd name="T60" fmla="*/ 2147483646 w 466"/>
              <a:gd name="T61" fmla="*/ 2147483646 h 189"/>
              <a:gd name="T62" fmla="*/ 2147483646 w 466"/>
              <a:gd name="T63" fmla="*/ 2147483646 h 189"/>
              <a:gd name="T64" fmla="*/ 2147483646 w 466"/>
              <a:gd name="T65" fmla="*/ 2147483646 h 189"/>
              <a:gd name="T66" fmla="*/ 2147483646 w 466"/>
              <a:gd name="T67" fmla="*/ 2147483646 h 189"/>
              <a:gd name="T68" fmla="*/ 2147483646 w 466"/>
              <a:gd name="T69" fmla="*/ 2147483646 h 189"/>
              <a:gd name="T70" fmla="*/ 2147483646 w 466"/>
              <a:gd name="T71" fmla="*/ 2147483646 h 189"/>
              <a:gd name="T72" fmla="*/ 2147483646 w 466"/>
              <a:gd name="T73" fmla="*/ 2147483646 h 189"/>
              <a:gd name="T74" fmla="*/ 2147483646 w 466"/>
              <a:gd name="T75" fmla="*/ 2147483646 h 189"/>
              <a:gd name="T76" fmla="*/ 2147483646 w 466"/>
              <a:gd name="T77" fmla="*/ 2147483646 h 189"/>
              <a:gd name="T78" fmla="*/ 2147483646 w 466"/>
              <a:gd name="T79" fmla="*/ 2147483646 h 189"/>
              <a:gd name="T80" fmla="*/ 2147483646 w 466"/>
              <a:gd name="T81" fmla="*/ 2147483646 h 189"/>
              <a:gd name="T82" fmla="*/ 2147483646 w 466"/>
              <a:gd name="T83" fmla="*/ 2147483646 h 189"/>
              <a:gd name="T84" fmla="*/ 2147483646 w 466"/>
              <a:gd name="T85" fmla="*/ 2147483646 h 189"/>
              <a:gd name="T86" fmla="*/ 2147483646 w 466"/>
              <a:gd name="T87" fmla="*/ 2147483646 h 189"/>
              <a:gd name="T88" fmla="*/ 0 w 466"/>
              <a:gd name="T89" fmla="*/ 2147483646 h 189"/>
              <a:gd name="T90" fmla="*/ 2147483646 w 466"/>
              <a:gd name="T91" fmla="*/ 2147483646 h 189"/>
              <a:gd name="T92" fmla="*/ 2147483646 w 466"/>
              <a:gd name="T93" fmla="*/ 2147483646 h 18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466" h="189">
                <a:moveTo>
                  <a:pt x="97" y="136"/>
                </a:moveTo>
                <a:lnTo>
                  <a:pt x="109" y="132"/>
                </a:lnTo>
                <a:lnTo>
                  <a:pt x="128" y="125"/>
                </a:lnTo>
                <a:lnTo>
                  <a:pt x="146" y="113"/>
                </a:lnTo>
                <a:lnTo>
                  <a:pt x="169" y="106"/>
                </a:lnTo>
                <a:lnTo>
                  <a:pt x="195" y="95"/>
                </a:lnTo>
                <a:lnTo>
                  <a:pt x="222" y="87"/>
                </a:lnTo>
                <a:lnTo>
                  <a:pt x="248" y="80"/>
                </a:lnTo>
                <a:lnTo>
                  <a:pt x="271" y="72"/>
                </a:lnTo>
                <a:lnTo>
                  <a:pt x="293" y="64"/>
                </a:lnTo>
                <a:lnTo>
                  <a:pt x="312" y="61"/>
                </a:lnTo>
                <a:lnTo>
                  <a:pt x="338" y="57"/>
                </a:lnTo>
                <a:lnTo>
                  <a:pt x="361" y="53"/>
                </a:lnTo>
                <a:lnTo>
                  <a:pt x="383" y="49"/>
                </a:lnTo>
                <a:lnTo>
                  <a:pt x="402" y="49"/>
                </a:lnTo>
                <a:lnTo>
                  <a:pt x="421" y="46"/>
                </a:lnTo>
                <a:lnTo>
                  <a:pt x="436" y="46"/>
                </a:lnTo>
                <a:lnTo>
                  <a:pt x="447" y="46"/>
                </a:lnTo>
                <a:lnTo>
                  <a:pt x="459" y="46"/>
                </a:lnTo>
                <a:lnTo>
                  <a:pt x="466" y="46"/>
                </a:lnTo>
                <a:lnTo>
                  <a:pt x="462" y="0"/>
                </a:lnTo>
                <a:lnTo>
                  <a:pt x="459" y="0"/>
                </a:lnTo>
                <a:lnTo>
                  <a:pt x="455" y="0"/>
                </a:lnTo>
                <a:lnTo>
                  <a:pt x="444" y="0"/>
                </a:lnTo>
                <a:lnTo>
                  <a:pt x="429" y="0"/>
                </a:lnTo>
                <a:lnTo>
                  <a:pt x="410" y="4"/>
                </a:lnTo>
                <a:lnTo>
                  <a:pt x="391" y="4"/>
                </a:lnTo>
                <a:lnTo>
                  <a:pt x="368" y="8"/>
                </a:lnTo>
                <a:lnTo>
                  <a:pt x="346" y="8"/>
                </a:lnTo>
                <a:lnTo>
                  <a:pt x="323" y="12"/>
                </a:lnTo>
                <a:lnTo>
                  <a:pt x="301" y="16"/>
                </a:lnTo>
                <a:lnTo>
                  <a:pt x="282" y="19"/>
                </a:lnTo>
                <a:lnTo>
                  <a:pt x="263" y="27"/>
                </a:lnTo>
                <a:lnTo>
                  <a:pt x="248" y="31"/>
                </a:lnTo>
                <a:lnTo>
                  <a:pt x="229" y="34"/>
                </a:lnTo>
                <a:lnTo>
                  <a:pt x="214" y="38"/>
                </a:lnTo>
                <a:lnTo>
                  <a:pt x="199" y="46"/>
                </a:lnTo>
                <a:lnTo>
                  <a:pt x="184" y="49"/>
                </a:lnTo>
                <a:lnTo>
                  <a:pt x="169" y="53"/>
                </a:lnTo>
                <a:lnTo>
                  <a:pt x="154" y="61"/>
                </a:lnTo>
                <a:lnTo>
                  <a:pt x="143" y="64"/>
                </a:lnTo>
                <a:lnTo>
                  <a:pt x="75" y="98"/>
                </a:lnTo>
                <a:lnTo>
                  <a:pt x="52" y="76"/>
                </a:lnTo>
                <a:lnTo>
                  <a:pt x="0" y="189"/>
                </a:lnTo>
                <a:lnTo>
                  <a:pt x="116" y="162"/>
                </a:lnTo>
                <a:lnTo>
                  <a:pt x="97" y="14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121" name="Freeform 17"/>
          <p:cNvSpPr>
            <a:spLocks/>
          </p:cNvSpPr>
          <p:nvPr/>
        </p:nvSpPr>
        <p:spPr bwMode="auto">
          <a:xfrm>
            <a:off x="2322513" y="2214563"/>
            <a:ext cx="973137" cy="542925"/>
          </a:xfrm>
          <a:custGeom>
            <a:avLst/>
            <a:gdLst>
              <a:gd name="T0" fmla="*/ 2147483646 w 613"/>
              <a:gd name="T1" fmla="*/ 2147483646 h 342"/>
              <a:gd name="T2" fmla="*/ 2147483646 w 613"/>
              <a:gd name="T3" fmla="*/ 2147483646 h 342"/>
              <a:gd name="T4" fmla="*/ 2147483646 w 613"/>
              <a:gd name="T5" fmla="*/ 2147483646 h 342"/>
              <a:gd name="T6" fmla="*/ 2147483646 w 613"/>
              <a:gd name="T7" fmla="*/ 2147483646 h 342"/>
              <a:gd name="T8" fmla="*/ 2147483646 w 613"/>
              <a:gd name="T9" fmla="*/ 2147483646 h 342"/>
              <a:gd name="T10" fmla="*/ 2147483646 w 613"/>
              <a:gd name="T11" fmla="*/ 2147483646 h 342"/>
              <a:gd name="T12" fmla="*/ 2147483646 w 613"/>
              <a:gd name="T13" fmla="*/ 2147483646 h 342"/>
              <a:gd name="T14" fmla="*/ 2147483646 w 613"/>
              <a:gd name="T15" fmla="*/ 2147483646 h 342"/>
              <a:gd name="T16" fmla="*/ 2147483646 w 613"/>
              <a:gd name="T17" fmla="*/ 2147483646 h 342"/>
              <a:gd name="T18" fmla="*/ 2147483646 w 613"/>
              <a:gd name="T19" fmla="*/ 2147483646 h 342"/>
              <a:gd name="T20" fmla="*/ 2147483646 w 613"/>
              <a:gd name="T21" fmla="*/ 2147483646 h 342"/>
              <a:gd name="T22" fmla="*/ 2147483646 w 613"/>
              <a:gd name="T23" fmla="*/ 2147483646 h 342"/>
              <a:gd name="T24" fmla="*/ 2147483646 w 613"/>
              <a:gd name="T25" fmla="*/ 2147483646 h 342"/>
              <a:gd name="T26" fmla="*/ 2147483646 w 613"/>
              <a:gd name="T27" fmla="*/ 2147483646 h 342"/>
              <a:gd name="T28" fmla="*/ 2147483646 w 613"/>
              <a:gd name="T29" fmla="*/ 2147483646 h 342"/>
              <a:gd name="T30" fmla="*/ 2147483646 w 613"/>
              <a:gd name="T31" fmla="*/ 2147483646 h 342"/>
              <a:gd name="T32" fmla="*/ 2147483646 w 613"/>
              <a:gd name="T33" fmla="*/ 2147483646 h 342"/>
              <a:gd name="T34" fmla="*/ 2147483646 w 613"/>
              <a:gd name="T35" fmla="*/ 2147483646 h 342"/>
              <a:gd name="T36" fmla="*/ 2147483646 w 613"/>
              <a:gd name="T37" fmla="*/ 2147483646 h 342"/>
              <a:gd name="T38" fmla="*/ 2147483646 w 613"/>
              <a:gd name="T39" fmla="*/ 2147483646 h 342"/>
              <a:gd name="T40" fmla="*/ 2147483646 w 613"/>
              <a:gd name="T41" fmla="*/ 2147483646 h 342"/>
              <a:gd name="T42" fmla="*/ 2147483646 w 613"/>
              <a:gd name="T43" fmla="*/ 2147483646 h 342"/>
              <a:gd name="T44" fmla="*/ 2147483646 w 613"/>
              <a:gd name="T45" fmla="*/ 2147483646 h 342"/>
              <a:gd name="T46" fmla="*/ 0 w 613"/>
              <a:gd name="T47" fmla="*/ 2147483646 h 342"/>
              <a:gd name="T48" fmla="*/ 2147483646 w 613"/>
              <a:gd name="T49" fmla="*/ 0 h 342"/>
              <a:gd name="T50" fmla="*/ 2147483646 w 613"/>
              <a:gd name="T51" fmla="*/ 2147483646 h 342"/>
              <a:gd name="T52" fmla="*/ 2147483646 w 613"/>
              <a:gd name="T53" fmla="*/ 2147483646 h 342"/>
              <a:gd name="T54" fmla="*/ 2147483646 w 613"/>
              <a:gd name="T55" fmla="*/ 2147483646 h 342"/>
              <a:gd name="T56" fmla="*/ 2147483646 w 613"/>
              <a:gd name="T57" fmla="*/ 2147483646 h 342"/>
              <a:gd name="T58" fmla="*/ 2147483646 w 613"/>
              <a:gd name="T59" fmla="*/ 2147483646 h 342"/>
              <a:gd name="T60" fmla="*/ 2147483646 w 613"/>
              <a:gd name="T61" fmla="*/ 2147483646 h 342"/>
              <a:gd name="T62" fmla="*/ 2147483646 w 613"/>
              <a:gd name="T63" fmla="*/ 2147483646 h 342"/>
              <a:gd name="T64" fmla="*/ 2147483646 w 613"/>
              <a:gd name="T65" fmla="*/ 2147483646 h 342"/>
              <a:gd name="T66" fmla="*/ 2147483646 w 613"/>
              <a:gd name="T67" fmla="*/ 2147483646 h 342"/>
              <a:gd name="T68" fmla="*/ 2147483646 w 613"/>
              <a:gd name="T69" fmla="*/ 2147483646 h 342"/>
              <a:gd name="T70" fmla="*/ 2147483646 w 613"/>
              <a:gd name="T71" fmla="*/ 2147483646 h 342"/>
              <a:gd name="T72" fmla="*/ 2147483646 w 613"/>
              <a:gd name="T73" fmla="*/ 2147483646 h 342"/>
              <a:gd name="T74" fmla="*/ 2147483646 w 613"/>
              <a:gd name="T75" fmla="*/ 2147483646 h 342"/>
              <a:gd name="T76" fmla="*/ 2147483646 w 613"/>
              <a:gd name="T77" fmla="*/ 2147483646 h 342"/>
              <a:gd name="T78" fmla="*/ 2147483646 w 613"/>
              <a:gd name="T79" fmla="*/ 2147483646 h 342"/>
              <a:gd name="T80" fmla="*/ 2147483646 w 613"/>
              <a:gd name="T81" fmla="*/ 2147483646 h 342"/>
              <a:gd name="T82" fmla="*/ 2147483646 w 613"/>
              <a:gd name="T83" fmla="*/ 2147483646 h 342"/>
              <a:gd name="T84" fmla="*/ 2147483646 w 613"/>
              <a:gd name="T85" fmla="*/ 2147483646 h 342"/>
              <a:gd name="T86" fmla="*/ 2147483646 w 613"/>
              <a:gd name="T87" fmla="*/ 2147483646 h 342"/>
              <a:gd name="T88" fmla="*/ 2147483646 w 613"/>
              <a:gd name="T89" fmla="*/ 2147483646 h 342"/>
              <a:gd name="T90" fmla="*/ 2147483646 w 613"/>
              <a:gd name="T91" fmla="*/ 2147483646 h 342"/>
              <a:gd name="T92" fmla="*/ 2147483646 w 613"/>
              <a:gd name="T93" fmla="*/ 2147483646 h 34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613" h="342">
                <a:moveTo>
                  <a:pt x="613" y="290"/>
                </a:moveTo>
                <a:lnTo>
                  <a:pt x="583" y="342"/>
                </a:lnTo>
                <a:lnTo>
                  <a:pt x="580" y="339"/>
                </a:lnTo>
                <a:lnTo>
                  <a:pt x="568" y="327"/>
                </a:lnTo>
                <a:lnTo>
                  <a:pt x="549" y="309"/>
                </a:lnTo>
                <a:lnTo>
                  <a:pt x="523" y="286"/>
                </a:lnTo>
                <a:lnTo>
                  <a:pt x="493" y="263"/>
                </a:lnTo>
                <a:lnTo>
                  <a:pt x="459" y="237"/>
                </a:lnTo>
                <a:lnTo>
                  <a:pt x="421" y="211"/>
                </a:lnTo>
                <a:lnTo>
                  <a:pt x="380" y="184"/>
                </a:lnTo>
                <a:lnTo>
                  <a:pt x="339" y="162"/>
                </a:lnTo>
                <a:lnTo>
                  <a:pt x="294" y="139"/>
                </a:lnTo>
                <a:lnTo>
                  <a:pt x="263" y="128"/>
                </a:lnTo>
                <a:lnTo>
                  <a:pt x="233" y="120"/>
                </a:lnTo>
                <a:lnTo>
                  <a:pt x="207" y="109"/>
                </a:lnTo>
                <a:lnTo>
                  <a:pt x="184" y="105"/>
                </a:lnTo>
                <a:lnTo>
                  <a:pt x="162" y="98"/>
                </a:lnTo>
                <a:lnTo>
                  <a:pt x="143" y="94"/>
                </a:lnTo>
                <a:lnTo>
                  <a:pt x="132" y="90"/>
                </a:lnTo>
                <a:lnTo>
                  <a:pt x="120" y="90"/>
                </a:lnTo>
                <a:lnTo>
                  <a:pt x="113" y="86"/>
                </a:lnTo>
                <a:lnTo>
                  <a:pt x="109" y="86"/>
                </a:lnTo>
                <a:lnTo>
                  <a:pt x="113" y="124"/>
                </a:lnTo>
                <a:lnTo>
                  <a:pt x="0" y="64"/>
                </a:lnTo>
                <a:lnTo>
                  <a:pt x="113" y="0"/>
                </a:lnTo>
                <a:lnTo>
                  <a:pt x="113" y="34"/>
                </a:lnTo>
                <a:lnTo>
                  <a:pt x="117" y="37"/>
                </a:lnTo>
                <a:lnTo>
                  <a:pt x="128" y="37"/>
                </a:lnTo>
                <a:lnTo>
                  <a:pt x="147" y="41"/>
                </a:lnTo>
                <a:lnTo>
                  <a:pt x="169" y="45"/>
                </a:lnTo>
                <a:lnTo>
                  <a:pt x="196" y="53"/>
                </a:lnTo>
                <a:lnTo>
                  <a:pt x="226" y="60"/>
                </a:lnTo>
                <a:lnTo>
                  <a:pt x="263" y="71"/>
                </a:lnTo>
                <a:lnTo>
                  <a:pt x="297" y="83"/>
                </a:lnTo>
                <a:lnTo>
                  <a:pt x="335" y="98"/>
                </a:lnTo>
                <a:lnTo>
                  <a:pt x="376" y="117"/>
                </a:lnTo>
                <a:lnTo>
                  <a:pt x="414" y="139"/>
                </a:lnTo>
                <a:lnTo>
                  <a:pt x="452" y="162"/>
                </a:lnTo>
                <a:lnTo>
                  <a:pt x="485" y="184"/>
                </a:lnTo>
                <a:lnTo>
                  <a:pt x="516" y="207"/>
                </a:lnTo>
                <a:lnTo>
                  <a:pt x="546" y="229"/>
                </a:lnTo>
                <a:lnTo>
                  <a:pt x="568" y="248"/>
                </a:lnTo>
                <a:lnTo>
                  <a:pt x="587" y="263"/>
                </a:lnTo>
                <a:lnTo>
                  <a:pt x="602" y="278"/>
                </a:lnTo>
                <a:lnTo>
                  <a:pt x="610" y="286"/>
                </a:lnTo>
                <a:lnTo>
                  <a:pt x="613" y="29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122" name="Rectangle 18"/>
          <p:cNvSpPr>
            <a:spLocks noChangeArrowheads="1"/>
          </p:cNvSpPr>
          <p:nvPr/>
        </p:nvSpPr>
        <p:spPr bwMode="auto">
          <a:xfrm rot="-660000">
            <a:off x="1598613" y="2117725"/>
            <a:ext cx="1238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1600">
                <a:solidFill>
                  <a:srgbClr val="000000"/>
                </a:solidFill>
                <a:latin typeface="Arial" charset="0"/>
              </a:rPr>
              <a:t>T</a:t>
            </a:r>
            <a:endParaRPr lang="en-US" altLang="en-US" sz="2400">
              <a:latin typeface="Times New Roman" charset="0"/>
            </a:endParaRPr>
          </a:p>
        </p:txBody>
      </p:sp>
      <p:sp>
        <p:nvSpPr>
          <p:cNvPr id="47123" name="Rectangle 19"/>
          <p:cNvSpPr>
            <a:spLocks noChangeArrowheads="1"/>
          </p:cNvSpPr>
          <p:nvPr/>
        </p:nvSpPr>
        <p:spPr bwMode="auto">
          <a:xfrm rot="-660000">
            <a:off x="1697038" y="2071688"/>
            <a:ext cx="4397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1600">
                <a:solidFill>
                  <a:srgbClr val="000000"/>
                </a:solidFill>
                <a:latin typeface="Arial" charset="0"/>
              </a:rPr>
              <a:t>oken</a:t>
            </a:r>
            <a:endParaRPr lang="en-US" altLang="en-US" sz="2400">
              <a:latin typeface="Times New Roman" charset="0"/>
            </a:endParaRPr>
          </a:p>
        </p:txBody>
      </p:sp>
      <p:sp>
        <p:nvSpPr>
          <p:cNvPr id="47124" name="Rectangle 20"/>
          <p:cNvSpPr>
            <a:spLocks noChangeArrowheads="1"/>
          </p:cNvSpPr>
          <p:nvPr/>
        </p:nvSpPr>
        <p:spPr bwMode="auto">
          <a:xfrm rot="1260000">
            <a:off x="2673350" y="2178050"/>
            <a:ext cx="5873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1600">
                <a:solidFill>
                  <a:srgbClr val="000000"/>
                </a:solidFill>
                <a:latin typeface="Arial" charset="0"/>
              </a:rPr>
              <a:t>Frame</a:t>
            </a:r>
            <a:endParaRPr lang="en-US" altLang="en-US" sz="2400">
              <a:latin typeface="Times New Roman" charset="0"/>
            </a:endParaRPr>
          </a:p>
        </p:txBody>
      </p:sp>
      <p:sp>
        <p:nvSpPr>
          <p:cNvPr id="47125" name="Rectangle 21"/>
          <p:cNvSpPr>
            <a:spLocks noChangeArrowheads="1"/>
          </p:cNvSpPr>
          <p:nvPr/>
        </p:nvSpPr>
        <p:spPr bwMode="auto">
          <a:xfrm>
            <a:off x="5135563" y="5153025"/>
            <a:ext cx="2484437"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1600">
                <a:solidFill>
                  <a:srgbClr val="000000"/>
                </a:solidFill>
                <a:latin typeface="Arial" charset="0"/>
              </a:rPr>
              <a:t>Release after Transmission</a:t>
            </a:r>
          </a:p>
          <a:p>
            <a:pPr>
              <a:spcBef>
                <a:spcPct val="0"/>
              </a:spcBef>
              <a:buFontTx/>
              <a:buNone/>
            </a:pPr>
            <a:r>
              <a:rPr lang="en-US" altLang="en-US" sz="1600">
                <a:solidFill>
                  <a:srgbClr val="000000"/>
                </a:solidFill>
                <a:latin typeface="Arial" charset="0"/>
              </a:rPr>
              <a:t>     (used by FDDI)</a:t>
            </a:r>
            <a:endParaRPr lang="en-US" altLang="en-US" sz="2400">
              <a:latin typeface="Times New Roman" charset="0"/>
            </a:endParaRPr>
          </a:p>
        </p:txBody>
      </p:sp>
      <p:sp>
        <p:nvSpPr>
          <p:cNvPr id="47126" name="Rectangle 22"/>
          <p:cNvSpPr>
            <a:spLocks noChangeArrowheads="1"/>
          </p:cNvSpPr>
          <p:nvPr/>
        </p:nvSpPr>
        <p:spPr bwMode="auto">
          <a:xfrm>
            <a:off x="1263650" y="5070475"/>
            <a:ext cx="2198688"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1600">
                <a:solidFill>
                  <a:srgbClr val="000000"/>
                </a:solidFill>
                <a:latin typeface="Arial" charset="0"/>
              </a:rPr>
              <a:t>Release after Reception</a:t>
            </a:r>
          </a:p>
          <a:p>
            <a:pPr>
              <a:spcBef>
                <a:spcPct val="0"/>
              </a:spcBef>
              <a:buFontTx/>
              <a:buNone/>
            </a:pPr>
            <a:r>
              <a:rPr lang="en-US" altLang="en-US" sz="1600">
                <a:solidFill>
                  <a:srgbClr val="000000"/>
                </a:solidFill>
                <a:latin typeface="Arial" charset="0"/>
              </a:rPr>
              <a:t> (used by Token Ring)</a:t>
            </a:r>
            <a:endParaRPr lang="en-US" altLang="en-US" sz="2400">
              <a:latin typeface="Times New Roman" charset="0"/>
            </a:endParaRPr>
          </a:p>
        </p:txBody>
      </p:sp>
      <p:sp>
        <p:nvSpPr>
          <p:cNvPr id="26"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ECF9D65B-2160-C547-8D5C-602F4B0C9D4B}" type="slidenum">
              <a:rPr lang="en-US" altLang="en-US" sz="1200"/>
              <a:pPr>
                <a:spcBef>
                  <a:spcPct val="0"/>
                </a:spcBef>
                <a:buFontTx/>
                <a:buNone/>
              </a:pPr>
              <a:t>32</a:t>
            </a:fld>
            <a:endParaRPr lang="en-US" altLang="en-US" sz="1200"/>
          </a:p>
        </p:txBody>
      </p:sp>
      <p:sp>
        <p:nvSpPr>
          <p:cNvPr id="329730" name="Rectangle 2"/>
          <p:cNvSpPr>
            <a:spLocks noGrp="1" noChangeArrowheads="1"/>
          </p:cNvSpPr>
          <p:nvPr>
            <p:ph type="title"/>
          </p:nvPr>
        </p:nvSpPr>
        <p:spPr>
          <a:xfrm>
            <a:off x="533400" y="222250"/>
            <a:ext cx="7772400" cy="1143000"/>
          </a:xfrm>
        </p:spPr>
        <p:txBody>
          <a:bodyPr/>
          <a:lstStyle/>
          <a:p>
            <a:pPr>
              <a:defRPr/>
            </a:pPr>
            <a:r>
              <a:rPr lang="en-US" dirty="0" smtClean="0">
                <a:cs typeface="+mj-cs"/>
              </a:rPr>
              <a:t>Token Ring Performance</a:t>
            </a:r>
          </a:p>
        </p:txBody>
      </p:sp>
      <p:sp>
        <p:nvSpPr>
          <p:cNvPr id="329731" name="Rectangle 3"/>
          <p:cNvSpPr>
            <a:spLocks noGrp="1" noChangeArrowheads="1"/>
          </p:cNvSpPr>
          <p:nvPr>
            <p:ph type="body" idx="1"/>
          </p:nvPr>
        </p:nvSpPr>
        <p:spPr>
          <a:xfrm>
            <a:off x="685800" y="1365250"/>
            <a:ext cx="7772400" cy="4114800"/>
          </a:xfrm>
        </p:spPr>
        <p:txBody>
          <a:bodyPr/>
          <a:lstStyle/>
          <a:p>
            <a:pPr>
              <a:defRPr/>
            </a:pPr>
            <a:r>
              <a:rPr lang="en-US" dirty="0" smtClean="0">
                <a:cs typeface="+mn-cs"/>
              </a:rPr>
              <a:t>Efficiency with “release after reception”</a:t>
            </a:r>
          </a:p>
          <a:p>
            <a:pPr lvl="1">
              <a:buFontTx/>
              <a:buNone/>
              <a:defRPr/>
            </a:pPr>
            <a:endParaRPr lang="en-US" dirty="0" smtClean="0"/>
          </a:p>
          <a:p>
            <a:pPr lvl="1">
              <a:buFontTx/>
              <a:buNone/>
              <a:defRPr/>
            </a:pPr>
            <a:endParaRPr lang="en-US" dirty="0"/>
          </a:p>
          <a:p>
            <a:pPr lvl="1">
              <a:buFontTx/>
              <a:buNone/>
              <a:defRPr/>
            </a:pPr>
            <a:endParaRPr lang="en-US" dirty="0" smtClean="0"/>
          </a:p>
          <a:p>
            <a:pPr lvl="1">
              <a:buFontTx/>
              <a:buNone/>
              <a:defRPr/>
            </a:pPr>
            <a:endParaRPr lang="en-US" dirty="0"/>
          </a:p>
          <a:p>
            <a:pPr lvl="1">
              <a:buFontTx/>
              <a:buNone/>
              <a:defRPr/>
            </a:pPr>
            <a:endParaRPr lang="en-US" dirty="0" smtClean="0"/>
          </a:p>
          <a:p>
            <a:pPr lvl="1">
              <a:buFontTx/>
              <a:buNone/>
              <a:defRPr/>
            </a:pPr>
            <a:endParaRPr lang="en-US" dirty="0"/>
          </a:p>
          <a:p>
            <a:pPr lvl="1">
              <a:buFontTx/>
              <a:buNone/>
              <a:defRPr/>
            </a:pPr>
            <a:endParaRPr lang="en-US" dirty="0" smtClean="0"/>
          </a:p>
          <a:p>
            <a:pPr lvl="1">
              <a:buFontTx/>
              <a:buNone/>
              <a:defRPr/>
            </a:pPr>
            <a:endParaRPr lang="en-US" dirty="0"/>
          </a:p>
          <a:p>
            <a:pPr lvl="1">
              <a:buFontTx/>
              <a:buNone/>
              <a:defRPr/>
            </a:pPr>
            <a:endParaRPr lang="en-US" dirty="0" smtClean="0"/>
          </a:p>
        </p:txBody>
      </p:sp>
      <p:graphicFrame>
        <p:nvGraphicFramePr>
          <p:cNvPr id="49156" name="Object 4"/>
          <p:cNvGraphicFramePr>
            <a:graphicFrameLocks noChangeAspect="1"/>
          </p:cNvGraphicFramePr>
          <p:nvPr/>
        </p:nvGraphicFramePr>
        <p:xfrm>
          <a:off x="1981200" y="1936750"/>
          <a:ext cx="979488" cy="842963"/>
        </p:xfrm>
        <a:graphic>
          <a:graphicData uri="http://schemas.openxmlformats.org/presentationml/2006/ole">
            <mc:AlternateContent xmlns:mc="http://schemas.openxmlformats.org/markup-compatibility/2006">
              <mc:Choice xmlns:v="urn:schemas-microsoft-com:vml" Requires="v">
                <p:oleObj spid="_x0000_s49167" name="Equation" r:id="rId4" imgW="457002" imgH="393529" progId="Equation.3">
                  <p:embed/>
                </p:oleObj>
              </mc:Choice>
              <mc:Fallback>
                <p:oleObj name="Equation" r:id="rId4" imgW="457002" imgH="393529"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1936750"/>
                        <a:ext cx="979488" cy="842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49157" name="Object 5"/>
          <p:cNvGraphicFramePr>
            <a:graphicFrameLocks noChangeAspect="1"/>
          </p:cNvGraphicFramePr>
          <p:nvPr/>
        </p:nvGraphicFramePr>
        <p:xfrm>
          <a:off x="2892425" y="2720975"/>
          <a:ext cx="2001838" cy="1036638"/>
        </p:xfrm>
        <a:graphic>
          <a:graphicData uri="http://schemas.openxmlformats.org/presentationml/2006/ole">
            <mc:AlternateContent xmlns:mc="http://schemas.openxmlformats.org/markup-compatibility/2006">
              <mc:Choice xmlns:v="urn:schemas-microsoft-com:vml" Requires="v">
                <p:oleObj spid="_x0000_s49168" name="Equation" r:id="rId6" imgW="761669" imgH="393529" progId="Equation.3">
                  <p:embed/>
                </p:oleObj>
              </mc:Choice>
              <mc:Fallback>
                <p:oleObj name="Equation" r:id="rId6" imgW="761669" imgH="393529"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2425" y="2720975"/>
                        <a:ext cx="2001838" cy="1036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49158" name="Text Box 6"/>
          <p:cNvSpPr txBox="1">
            <a:spLocks noChangeArrowheads="1"/>
          </p:cNvSpPr>
          <p:nvPr/>
        </p:nvSpPr>
        <p:spPr bwMode="auto">
          <a:xfrm>
            <a:off x="1268413" y="2986088"/>
            <a:ext cx="2819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eaLnBrk="1" hangingPunct="1">
              <a:spcBef>
                <a:spcPct val="50000"/>
              </a:spcBef>
              <a:buFontTx/>
              <a:buNone/>
            </a:pPr>
            <a:r>
              <a:rPr lang="en-US" altLang="x-none">
                <a:latin typeface="Times New Roman" charset="0"/>
              </a:rPr>
              <a:t>where</a:t>
            </a:r>
          </a:p>
        </p:txBody>
      </p:sp>
      <p:sp>
        <p:nvSpPr>
          <p:cNvPr id="10" name="Rectangle 3"/>
          <p:cNvSpPr txBox="1">
            <a:spLocks noChangeArrowheads="1"/>
          </p:cNvSpPr>
          <p:nvPr/>
        </p:nvSpPr>
        <p:spPr bwMode="auto">
          <a:xfrm>
            <a:off x="823913" y="4402138"/>
            <a:ext cx="7772400" cy="1150937"/>
          </a:xfrm>
          <a:prstGeom prst="rect">
            <a:avLst/>
          </a:prstGeom>
          <a:noFill/>
          <a:ln>
            <a:noFill/>
          </a:ln>
          <a:effectLst/>
          <a:extLst>
            <a:ext uri="{FAA26D3D-D897-4be2-8F04-BA451C77F1D7}">
              <ma14:placeholderFlag xmlns:ma14="http://schemas.microsoft.com/office/mac/drawingml/2011/main" val="1"/>
            </a:ext>
            <a:ext uri="{909E8E84-426E-40dd-AFC4-6F175D3DCCD1}"/>
            <a:ext uri="{91240B29-F687-4f45-9708-019B960494DF}"/>
            <a:ext uri="{AF507438-7753-43e0-B8FC-AC1667EBCBE1}"/>
          </a:extLst>
        </p:spPr>
        <p:txBody>
          <a:bodyPr/>
          <a:lstStyle>
            <a:lvl1pPr marL="342900" indent="-342900" algn="l" rtl="0" eaLnBrk="0" fontAlgn="base" hangingPunct="0">
              <a:spcBef>
                <a:spcPct val="20000"/>
              </a:spcBef>
              <a:spcAft>
                <a:spcPct val="0"/>
              </a:spcAft>
              <a:buChar char="•"/>
              <a:defRPr sz="2800">
                <a:solidFill>
                  <a:schemeClr val="tx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99"/>
                </a:solidFill>
                <a:latin typeface="+mn-lt"/>
                <a:ea typeface="+mn-ea"/>
              </a:defRPr>
            </a:lvl2pPr>
            <a:lvl3pPr marL="1143000" indent="-228600" algn="l" rtl="0" eaLnBrk="0" fontAlgn="base" hangingPunct="0">
              <a:spcBef>
                <a:spcPct val="20000"/>
              </a:spcBef>
              <a:spcAft>
                <a:spcPct val="0"/>
              </a:spcAft>
              <a:buChar char="•"/>
              <a:defRPr>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1600">
                <a:solidFill>
                  <a:schemeClr val="tx1"/>
                </a:solidFill>
                <a:latin typeface="+mn-lt"/>
                <a:ea typeface="+mn-ea"/>
              </a:defRPr>
            </a:lvl6pPr>
            <a:lvl7pPr marL="2971800" indent="-228600" algn="l" rtl="0" eaLnBrk="0" fontAlgn="base" hangingPunct="0">
              <a:spcBef>
                <a:spcPct val="20000"/>
              </a:spcBef>
              <a:spcAft>
                <a:spcPct val="0"/>
              </a:spcAft>
              <a:buChar char="»"/>
              <a:defRPr sz="1600">
                <a:solidFill>
                  <a:schemeClr val="tx1"/>
                </a:solidFill>
                <a:latin typeface="+mn-lt"/>
                <a:ea typeface="+mn-ea"/>
              </a:defRPr>
            </a:lvl7pPr>
            <a:lvl8pPr marL="3429000" indent="-228600" algn="l" rtl="0" eaLnBrk="0" fontAlgn="base" hangingPunct="0">
              <a:spcBef>
                <a:spcPct val="20000"/>
              </a:spcBef>
              <a:spcAft>
                <a:spcPct val="0"/>
              </a:spcAft>
              <a:buChar char="»"/>
              <a:defRPr sz="1600">
                <a:solidFill>
                  <a:schemeClr val="tx1"/>
                </a:solidFill>
                <a:latin typeface="+mn-lt"/>
                <a:ea typeface="+mn-ea"/>
              </a:defRPr>
            </a:lvl8pPr>
            <a:lvl9pPr marL="3886200" indent="-228600" algn="l" rtl="0" eaLnBrk="0" fontAlgn="base" hangingPunct="0">
              <a:spcBef>
                <a:spcPct val="20000"/>
              </a:spcBef>
              <a:spcAft>
                <a:spcPct val="0"/>
              </a:spcAft>
              <a:buChar char="»"/>
              <a:defRPr sz="1600">
                <a:solidFill>
                  <a:schemeClr val="tx1"/>
                </a:solidFill>
                <a:latin typeface="+mn-lt"/>
                <a:ea typeface="+mn-ea"/>
              </a:defRPr>
            </a:lvl9pPr>
          </a:lstStyle>
          <a:p>
            <a:pPr>
              <a:defRPr/>
            </a:pPr>
            <a:r>
              <a:rPr lang="en-US" kern="0" dirty="0" smtClean="0">
                <a:cs typeface="+mn-cs"/>
              </a:rPr>
              <a:t>What is the efficiency with “release </a:t>
            </a:r>
            <a:r>
              <a:rPr lang="en-US" kern="0" smtClean="0">
                <a:cs typeface="+mn-cs"/>
              </a:rPr>
              <a:t>after transmission” ?</a:t>
            </a:r>
          </a:p>
          <a:p>
            <a:pPr lvl="1">
              <a:buFontTx/>
              <a:buNone/>
              <a:defRPr/>
            </a:pPr>
            <a:endParaRPr lang="en-US" kern="0" dirty="0" smtClean="0"/>
          </a:p>
          <a:p>
            <a:pPr lvl="1">
              <a:buFontTx/>
              <a:buNone/>
              <a:defRPr/>
            </a:pPr>
            <a:endParaRPr lang="en-US" kern="0" dirty="0" smtClean="0"/>
          </a:p>
          <a:p>
            <a:pPr lvl="1">
              <a:buFontTx/>
              <a:buNone/>
              <a:defRPr/>
            </a:pPr>
            <a:endParaRPr lang="en-US" kern="0" dirty="0" smtClean="0"/>
          </a:p>
          <a:p>
            <a:pPr lvl="1">
              <a:buFontTx/>
              <a:buNone/>
              <a:defRPr/>
            </a:pPr>
            <a:endParaRPr lang="en-US" kern="0" dirty="0" smtClean="0"/>
          </a:p>
          <a:p>
            <a:pPr lvl="1">
              <a:buFontTx/>
              <a:buNone/>
              <a:defRPr/>
            </a:pPr>
            <a:endParaRPr lang="en-US" kern="0" dirty="0" smtClean="0"/>
          </a:p>
          <a:p>
            <a:pPr lvl="1">
              <a:buFontTx/>
              <a:buNone/>
              <a:defRPr/>
            </a:pPr>
            <a:endParaRPr lang="en-US" kern="0" dirty="0" smtClean="0"/>
          </a:p>
          <a:p>
            <a:pPr lvl="1">
              <a:buFontTx/>
              <a:buNone/>
              <a:defRPr/>
            </a:pPr>
            <a:endParaRPr lang="en-US" kern="0" dirty="0" smtClean="0"/>
          </a:p>
        </p:txBody>
      </p:sp>
      <p:sp>
        <p:nvSpPr>
          <p:cNvPr id="11"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1"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5DA8B3AA-7870-124B-BB34-3E39F148B52A}" type="slidenum">
              <a:rPr lang="en-US" altLang="en-US" sz="1200"/>
              <a:pPr>
                <a:spcBef>
                  <a:spcPct val="0"/>
                </a:spcBef>
                <a:buFontTx/>
                <a:buNone/>
              </a:pPr>
              <a:t>33</a:t>
            </a:fld>
            <a:endParaRPr lang="en-US" altLang="en-US" sz="1200"/>
          </a:p>
        </p:txBody>
      </p:sp>
      <p:sp>
        <p:nvSpPr>
          <p:cNvPr id="179202" name="Rectangle 2"/>
          <p:cNvSpPr>
            <a:spLocks noGrp="1" noChangeArrowheads="1"/>
          </p:cNvSpPr>
          <p:nvPr>
            <p:ph type="title"/>
          </p:nvPr>
        </p:nvSpPr>
        <p:spPr>
          <a:xfrm>
            <a:off x="676275" y="114300"/>
            <a:ext cx="7772400" cy="990600"/>
          </a:xfrm>
        </p:spPr>
        <p:txBody>
          <a:bodyPr/>
          <a:lstStyle/>
          <a:p>
            <a:pPr>
              <a:defRPr/>
            </a:pPr>
            <a:r>
              <a:rPr lang="en-US" sz="3600" smtClean="0">
                <a:cs typeface="+mj-cs"/>
              </a:rPr>
              <a:t>Random Access Protocols</a:t>
            </a:r>
          </a:p>
        </p:txBody>
      </p:sp>
      <p:sp>
        <p:nvSpPr>
          <p:cNvPr id="179203" name="Rectangle 3"/>
          <p:cNvSpPr>
            <a:spLocks noGrp="1" noChangeArrowheads="1"/>
          </p:cNvSpPr>
          <p:nvPr>
            <p:ph type="body" idx="1"/>
          </p:nvPr>
        </p:nvSpPr>
        <p:spPr>
          <a:xfrm>
            <a:off x="685800" y="1104900"/>
            <a:ext cx="7772400" cy="4914900"/>
          </a:xfrm>
        </p:spPr>
        <p:txBody>
          <a:bodyPr/>
          <a:lstStyle/>
          <a:p>
            <a:r>
              <a:rPr lang="en-US" altLang="en-US" sz="2400"/>
              <a:t>When node has packet to send</a:t>
            </a:r>
          </a:p>
          <a:p>
            <a:pPr lvl="1"/>
            <a:r>
              <a:rPr lang="en-US" altLang="en-US" sz="1800"/>
              <a:t>transmit at full channel data rate R.</a:t>
            </a:r>
          </a:p>
          <a:p>
            <a:pPr lvl="1"/>
            <a:r>
              <a:rPr lang="en-US" altLang="en-US" sz="1800"/>
              <a:t>no </a:t>
            </a:r>
            <a:r>
              <a:rPr lang="en-US" altLang="en-US" sz="1800" i="1"/>
              <a:t>a priori</a:t>
            </a:r>
            <a:r>
              <a:rPr lang="en-US" altLang="en-US" sz="1800"/>
              <a:t> coordination among nodes</a:t>
            </a:r>
          </a:p>
          <a:p>
            <a:r>
              <a:rPr lang="en-US" altLang="en-US" sz="2400"/>
              <a:t>two or more transmitting nodes -&gt; </a:t>
            </a:r>
            <a:r>
              <a:rPr lang="ja-JP" altLang="en-US" sz="2400">
                <a:latin typeface="Arial" charset="0"/>
              </a:rPr>
              <a:t>“</a:t>
            </a:r>
            <a:r>
              <a:rPr lang="en-US" altLang="ja-JP" sz="2400"/>
              <a:t>collision</a:t>
            </a:r>
            <a:r>
              <a:rPr lang="ja-JP" altLang="en-US" sz="2400">
                <a:latin typeface="Arial" charset="0"/>
              </a:rPr>
              <a:t>”</a:t>
            </a:r>
            <a:r>
              <a:rPr lang="en-US" altLang="ja-JP" sz="2400"/>
              <a:t>,</a:t>
            </a:r>
          </a:p>
          <a:p>
            <a:r>
              <a:rPr lang="en-US" altLang="en-US" sz="2400">
                <a:solidFill>
                  <a:srgbClr val="FF0000"/>
                </a:solidFill>
              </a:rPr>
              <a:t>random access MAC protocol</a:t>
            </a:r>
            <a:r>
              <a:rPr lang="en-US" altLang="en-US" sz="2400"/>
              <a:t> specifies: </a:t>
            </a:r>
          </a:p>
          <a:p>
            <a:pPr lvl="1"/>
            <a:r>
              <a:rPr lang="en-US" altLang="en-US" sz="1800"/>
              <a:t>how to detect or avoid collisions</a:t>
            </a:r>
          </a:p>
          <a:p>
            <a:pPr lvl="1"/>
            <a:r>
              <a:rPr lang="en-US" altLang="en-US" sz="1800"/>
              <a:t>how to recover from collisions (e.g., via delayed retransmissions)</a:t>
            </a:r>
          </a:p>
          <a:p>
            <a:pPr lvl="1"/>
            <a:endParaRPr lang="en-US" altLang="en-US" sz="1800"/>
          </a:p>
          <a:p>
            <a:r>
              <a:rPr lang="en-US" altLang="en-US" sz="2400"/>
              <a:t>Examples of random access MAC protocols:</a:t>
            </a:r>
          </a:p>
          <a:p>
            <a:pPr lvl="1"/>
            <a:r>
              <a:rPr lang="en-US" altLang="en-US" sz="1800"/>
              <a:t>ALOHA</a:t>
            </a:r>
          </a:p>
          <a:p>
            <a:pPr lvl="1"/>
            <a:r>
              <a:rPr lang="en-US" altLang="en-US" sz="1800"/>
              <a:t>slotted ALOHA</a:t>
            </a:r>
          </a:p>
          <a:p>
            <a:pPr lvl="1"/>
            <a:r>
              <a:rPr lang="en-US" altLang="en-US" sz="1800"/>
              <a:t>CSMA, CSMA/CD, CSMA/CA</a:t>
            </a:r>
          </a:p>
        </p:txBody>
      </p:sp>
      <p:sp>
        <p:nvSpPr>
          <p:cNvPr id="7"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9203">
                                            <p:txEl>
                                              <p:pRg st="0" end="0"/>
                                            </p:txEl>
                                          </p:spTgt>
                                        </p:tgtEl>
                                        <p:attrNameLst>
                                          <p:attrName>style.visibility</p:attrName>
                                        </p:attrNameLst>
                                      </p:cBhvr>
                                      <p:to>
                                        <p:strVal val="visible"/>
                                      </p:to>
                                    </p:set>
                                    <p:anim calcmode="lin" valueType="num">
                                      <p:cBhvr additive="base">
                                        <p:cTn id="7" dur="500" fill="hold"/>
                                        <p:tgtEl>
                                          <p:spTgt spid="17920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920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79203">
                                            <p:txEl>
                                              <p:pRg st="1" end="1"/>
                                            </p:txEl>
                                          </p:spTgt>
                                        </p:tgtEl>
                                        <p:attrNameLst>
                                          <p:attrName>style.visibility</p:attrName>
                                        </p:attrNameLst>
                                      </p:cBhvr>
                                      <p:to>
                                        <p:strVal val="visible"/>
                                      </p:to>
                                    </p:set>
                                    <p:anim calcmode="lin" valueType="num">
                                      <p:cBhvr additive="base">
                                        <p:cTn id="11" dur="500" fill="hold"/>
                                        <p:tgtEl>
                                          <p:spTgt spid="17920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7920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79203">
                                            <p:txEl>
                                              <p:pRg st="2" end="2"/>
                                            </p:txEl>
                                          </p:spTgt>
                                        </p:tgtEl>
                                        <p:attrNameLst>
                                          <p:attrName>style.visibility</p:attrName>
                                        </p:attrNameLst>
                                      </p:cBhvr>
                                      <p:to>
                                        <p:strVal val="visible"/>
                                      </p:to>
                                    </p:set>
                                    <p:anim calcmode="lin" valueType="num">
                                      <p:cBhvr additive="base">
                                        <p:cTn id="15" dur="500" fill="hold"/>
                                        <p:tgtEl>
                                          <p:spTgt spid="17920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7920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179203">
                                            <p:txEl>
                                              <p:pRg st="3" end="3"/>
                                            </p:txEl>
                                          </p:spTgt>
                                        </p:tgtEl>
                                        <p:attrNameLst>
                                          <p:attrName>style.visibility</p:attrName>
                                        </p:attrNameLst>
                                      </p:cBhvr>
                                      <p:to>
                                        <p:strVal val="visible"/>
                                      </p:to>
                                    </p:set>
                                    <p:anim calcmode="lin" valueType="num">
                                      <p:cBhvr additive="base">
                                        <p:cTn id="21" dur="500" fill="hold"/>
                                        <p:tgtEl>
                                          <p:spTgt spid="179203">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7920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79203">
                                            <p:txEl>
                                              <p:pRg st="4" end="4"/>
                                            </p:txEl>
                                          </p:spTgt>
                                        </p:tgtEl>
                                        <p:attrNameLst>
                                          <p:attrName>style.visibility</p:attrName>
                                        </p:attrNameLst>
                                      </p:cBhvr>
                                      <p:to>
                                        <p:strVal val="visible"/>
                                      </p:to>
                                    </p:set>
                                    <p:anim calcmode="lin" valueType="num">
                                      <p:cBhvr additive="base">
                                        <p:cTn id="27" dur="500" fill="hold"/>
                                        <p:tgtEl>
                                          <p:spTgt spid="179203">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79203">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79203">
                                            <p:txEl>
                                              <p:pRg st="5" end="5"/>
                                            </p:txEl>
                                          </p:spTgt>
                                        </p:tgtEl>
                                        <p:attrNameLst>
                                          <p:attrName>style.visibility</p:attrName>
                                        </p:attrNameLst>
                                      </p:cBhvr>
                                      <p:to>
                                        <p:strVal val="visible"/>
                                      </p:to>
                                    </p:set>
                                    <p:anim calcmode="lin" valueType="num">
                                      <p:cBhvr additive="base">
                                        <p:cTn id="31" dur="500" fill="hold"/>
                                        <p:tgtEl>
                                          <p:spTgt spid="179203">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79203">
                                            <p:txEl>
                                              <p:pRg st="5" end="5"/>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79203">
                                            <p:txEl>
                                              <p:pRg st="6" end="6"/>
                                            </p:txEl>
                                          </p:spTgt>
                                        </p:tgtEl>
                                        <p:attrNameLst>
                                          <p:attrName>style.visibility</p:attrName>
                                        </p:attrNameLst>
                                      </p:cBhvr>
                                      <p:to>
                                        <p:strVal val="visible"/>
                                      </p:to>
                                    </p:set>
                                    <p:anim calcmode="lin" valueType="num">
                                      <p:cBhvr additive="base">
                                        <p:cTn id="35" dur="500" fill="hold"/>
                                        <p:tgtEl>
                                          <p:spTgt spid="179203">
                                            <p:txEl>
                                              <p:pRg st="6" end="6"/>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7920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179203">
                                            <p:txEl>
                                              <p:pRg st="8" end="8"/>
                                            </p:txEl>
                                          </p:spTgt>
                                        </p:tgtEl>
                                        <p:attrNameLst>
                                          <p:attrName>style.visibility</p:attrName>
                                        </p:attrNameLst>
                                      </p:cBhvr>
                                      <p:to>
                                        <p:strVal val="visible"/>
                                      </p:to>
                                    </p:set>
                                    <p:anim calcmode="lin" valueType="num">
                                      <p:cBhvr additive="base">
                                        <p:cTn id="41" dur="500" fill="hold"/>
                                        <p:tgtEl>
                                          <p:spTgt spid="179203">
                                            <p:txEl>
                                              <p:pRg st="8" end="8"/>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179203">
                                            <p:txEl>
                                              <p:pRg st="8" end="8"/>
                                            </p:txEl>
                                          </p:spTgt>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179203">
                                            <p:txEl>
                                              <p:pRg st="9" end="9"/>
                                            </p:txEl>
                                          </p:spTgt>
                                        </p:tgtEl>
                                        <p:attrNameLst>
                                          <p:attrName>style.visibility</p:attrName>
                                        </p:attrNameLst>
                                      </p:cBhvr>
                                      <p:to>
                                        <p:strVal val="visible"/>
                                      </p:to>
                                    </p:set>
                                    <p:anim calcmode="lin" valueType="num">
                                      <p:cBhvr additive="base">
                                        <p:cTn id="45" dur="500" fill="hold"/>
                                        <p:tgtEl>
                                          <p:spTgt spid="179203">
                                            <p:txEl>
                                              <p:pRg st="9" end="9"/>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79203">
                                            <p:txEl>
                                              <p:pRg st="9" end="9"/>
                                            </p:txEl>
                                          </p:spTgt>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179203">
                                            <p:txEl>
                                              <p:pRg st="10" end="10"/>
                                            </p:txEl>
                                          </p:spTgt>
                                        </p:tgtEl>
                                        <p:attrNameLst>
                                          <p:attrName>style.visibility</p:attrName>
                                        </p:attrNameLst>
                                      </p:cBhvr>
                                      <p:to>
                                        <p:strVal val="visible"/>
                                      </p:to>
                                    </p:set>
                                    <p:anim calcmode="lin" valueType="num">
                                      <p:cBhvr additive="base">
                                        <p:cTn id="49" dur="500" fill="hold"/>
                                        <p:tgtEl>
                                          <p:spTgt spid="179203">
                                            <p:txEl>
                                              <p:pRg st="10" end="1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79203">
                                            <p:txEl>
                                              <p:pRg st="10" end="10"/>
                                            </p:txEl>
                                          </p:spTgt>
                                        </p:tgtEl>
                                        <p:attrNameLst>
                                          <p:attrName>ppt_y</p:attrName>
                                        </p:attrNameLst>
                                      </p:cBhvr>
                                      <p:tavLst>
                                        <p:tav tm="0">
                                          <p:val>
                                            <p:strVal val="#ppt_y"/>
                                          </p:val>
                                        </p:tav>
                                        <p:tav tm="100000">
                                          <p:val>
                                            <p:strVal val="#ppt_y"/>
                                          </p:val>
                                        </p:tav>
                                      </p:tavLst>
                                    </p:anim>
                                  </p:childTnLst>
                                </p:cTn>
                              </p:par>
                              <p:par>
                                <p:cTn id="51" presetID="2" presetClass="entr" presetSubtype="8" fill="hold" grpId="0" nodeType="withEffect">
                                  <p:stCondLst>
                                    <p:cond delay="0"/>
                                  </p:stCondLst>
                                  <p:childTnLst>
                                    <p:set>
                                      <p:cBhvr>
                                        <p:cTn id="52" dur="1" fill="hold">
                                          <p:stCondLst>
                                            <p:cond delay="0"/>
                                          </p:stCondLst>
                                        </p:cTn>
                                        <p:tgtEl>
                                          <p:spTgt spid="179203">
                                            <p:txEl>
                                              <p:pRg st="11" end="11"/>
                                            </p:txEl>
                                          </p:spTgt>
                                        </p:tgtEl>
                                        <p:attrNameLst>
                                          <p:attrName>style.visibility</p:attrName>
                                        </p:attrNameLst>
                                      </p:cBhvr>
                                      <p:to>
                                        <p:strVal val="visible"/>
                                      </p:to>
                                    </p:set>
                                    <p:anim calcmode="lin" valueType="num">
                                      <p:cBhvr additive="base">
                                        <p:cTn id="53" dur="500" fill="hold"/>
                                        <p:tgtEl>
                                          <p:spTgt spid="179203">
                                            <p:txEl>
                                              <p:pRg st="11" end="11"/>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179203">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3"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73339EDE-0FD2-FB4F-8800-72A3C837B041}" type="slidenum">
              <a:rPr lang="en-US" altLang="en-US" sz="1200"/>
              <a:pPr>
                <a:spcBef>
                  <a:spcPct val="0"/>
                </a:spcBef>
                <a:buFontTx/>
                <a:buNone/>
              </a:pPr>
              <a:t>34</a:t>
            </a:fld>
            <a:endParaRPr lang="en-US" altLang="en-US" sz="1200"/>
          </a:p>
        </p:txBody>
      </p:sp>
      <p:sp>
        <p:nvSpPr>
          <p:cNvPr id="183298" name="Rectangle 2"/>
          <p:cNvSpPr>
            <a:spLocks noGrp="1" noChangeArrowheads="1"/>
          </p:cNvSpPr>
          <p:nvPr>
            <p:ph type="title"/>
          </p:nvPr>
        </p:nvSpPr>
        <p:spPr>
          <a:xfrm>
            <a:off x="609600" y="381000"/>
            <a:ext cx="7772400" cy="838200"/>
          </a:xfrm>
        </p:spPr>
        <p:txBody>
          <a:bodyPr/>
          <a:lstStyle/>
          <a:p>
            <a:pPr>
              <a:defRPr/>
            </a:pPr>
            <a:r>
              <a:rPr lang="en-US" smtClean="0">
                <a:cs typeface="+mj-cs"/>
              </a:rPr>
              <a:t>Pure (unslotted) ALOHA</a:t>
            </a:r>
          </a:p>
        </p:txBody>
      </p:sp>
      <p:sp>
        <p:nvSpPr>
          <p:cNvPr id="183299" name="Rectangle 3"/>
          <p:cNvSpPr>
            <a:spLocks noGrp="1" noChangeArrowheads="1"/>
          </p:cNvSpPr>
          <p:nvPr>
            <p:ph type="body" idx="1"/>
          </p:nvPr>
        </p:nvSpPr>
        <p:spPr>
          <a:xfrm>
            <a:off x="609600" y="1066800"/>
            <a:ext cx="8343900" cy="4648200"/>
          </a:xfrm>
        </p:spPr>
        <p:txBody>
          <a:bodyPr/>
          <a:lstStyle/>
          <a:p>
            <a:pPr>
              <a:defRPr/>
            </a:pPr>
            <a:r>
              <a:rPr lang="en-US" sz="2400" smtClean="0">
                <a:cs typeface="+mn-cs"/>
              </a:rPr>
              <a:t>unslotted Aloha: simple, no synchronization</a:t>
            </a:r>
          </a:p>
          <a:p>
            <a:pPr>
              <a:defRPr/>
            </a:pPr>
            <a:r>
              <a:rPr lang="en-US" sz="2400" smtClean="0">
                <a:cs typeface="+mn-cs"/>
              </a:rPr>
              <a:t>when frame first arrives</a:t>
            </a:r>
          </a:p>
          <a:p>
            <a:pPr lvl="1">
              <a:defRPr/>
            </a:pPr>
            <a:r>
              <a:rPr lang="en-US" sz="1800" smtClean="0"/>
              <a:t> transmit immediately </a:t>
            </a:r>
          </a:p>
          <a:p>
            <a:pPr>
              <a:defRPr/>
            </a:pPr>
            <a:r>
              <a:rPr lang="en-US" sz="2400" smtClean="0">
                <a:solidFill>
                  <a:srgbClr val="FF0000"/>
                </a:solidFill>
                <a:cs typeface="+mn-cs"/>
              </a:rPr>
              <a:t>collision can happen!</a:t>
            </a:r>
          </a:p>
          <a:p>
            <a:pPr lvl="1">
              <a:defRPr/>
            </a:pPr>
            <a:r>
              <a:rPr lang="en-US" sz="1800" smtClean="0"/>
              <a:t>frame sent at t</a:t>
            </a:r>
            <a:r>
              <a:rPr lang="en-US" sz="1800" baseline="-25000" smtClean="0"/>
              <a:t>0</a:t>
            </a:r>
            <a:r>
              <a:rPr lang="en-US" sz="1800" smtClean="0"/>
              <a:t> collides with other frames sent in [t</a:t>
            </a:r>
            <a:r>
              <a:rPr lang="en-US" sz="1800" baseline="-25000" smtClean="0"/>
              <a:t>0</a:t>
            </a:r>
            <a:r>
              <a:rPr lang="en-US" sz="1800" smtClean="0"/>
              <a:t>-1,t</a:t>
            </a:r>
            <a:r>
              <a:rPr lang="en-US" sz="1800" baseline="-25000" smtClean="0"/>
              <a:t>0</a:t>
            </a:r>
            <a:r>
              <a:rPr lang="en-US" sz="1800" smtClean="0"/>
              <a:t>+1]</a:t>
            </a:r>
          </a:p>
        </p:txBody>
      </p:sp>
      <p:pic>
        <p:nvPicPr>
          <p:cNvPr id="52228" name="Picture 4" descr="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200400"/>
            <a:ext cx="6629400" cy="277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49" name="Slide Number Placeholder 6"/>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6B177FC2-C206-814E-900B-2AF2426F509D}" type="slidenum">
              <a:rPr lang="en-US" altLang="en-US" sz="1200"/>
              <a:pPr>
                <a:spcBef>
                  <a:spcPct val="0"/>
                </a:spcBef>
                <a:buFontTx/>
                <a:buNone/>
              </a:pPr>
              <a:t>35</a:t>
            </a:fld>
            <a:endParaRPr lang="en-US" altLang="en-US" sz="1200"/>
          </a:p>
        </p:txBody>
      </p:sp>
      <p:sp>
        <p:nvSpPr>
          <p:cNvPr id="180226" name="Rectangle 2"/>
          <p:cNvSpPr>
            <a:spLocks noGrp="1" noChangeArrowheads="1"/>
          </p:cNvSpPr>
          <p:nvPr>
            <p:ph type="title"/>
          </p:nvPr>
        </p:nvSpPr>
        <p:spPr>
          <a:xfrm>
            <a:off x="685800" y="457200"/>
            <a:ext cx="7772400" cy="914400"/>
          </a:xfrm>
        </p:spPr>
        <p:txBody>
          <a:bodyPr/>
          <a:lstStyle/>
          <a:p>
            <a:pPr>
              <a:defRPr/>
            </a:pPr>
            <a:r>
              <a:rPr lang="en-US" smtClean="0">
                <a:cs typeface="+mj-cs"/>
              </a:rPr>
              <a:t>Slotted ALOHA</a:t>
            </a:r>
          </a:p>
        </p:txBody>
      </p:sp>
      <p:sp>
        <p:nvSpPr>
          <p:cNvPr id="180227" name="Rectangle 3"/>
          <p:cNvSpPr>
            <a:spLocks noGrp="1" noChangeArrowheads="1"/>
          </p:cNvSpPr>
          <p:nvPr>
            <p:ph type="body" sz="half" idx="1"/>
          </p:nvPr>
        </p:nvSpPr>
        <p:spPr>
          <a:xfrm>
            <a:off x="354013" y="1600200"/>
            <a:ext cx="3989387" cy="4648200"/>
          </a:xfrm>
        </p:spPr>
        <p:txBody>
          <a:bodyPr/>
          <a:lstStyle/>
          <a:p>
            <a:pPr>
              <a:lnSpc>
                <a:spcPct val="90000"/>
              </a:lnSpc>
              <a:buFontTx/>
              <a:buNone/>
              <a:defRPr/>
            </a:pPr>
            <a:r>
              <a:rPr lang="en-US" sz="2400" u="sng" smtClean="0">
                <a:solidFill>
                  <a:srgbClr val="FF0000"/>
                </a:solidFill>
                <a:cs typeface="+mn-cs"/>
              </a:rPr>
              <a:t>Assumptions</a:t>
            </a:r>
            <a:endParaRPr lang="en-US" sz="2400" smtClean="0">
              <a:cs typeface="+mn-cs"/>
            </a:endParaRPr>
          </a:p>
          <a:p>
            <a:pPr>
              <a:lnSpc>
                <a:spcPct val="90000"/>
              </a:lnSpc>
              <a:defRPr/>
            </a:pPr>
            <a:r>
              <a:rPr lang="en-US" sz="2400" smtClean="0">
                <a:cs typeface="+mn-cs"/>
              </a:rPr>
              <a:t>all frames same size</a:t>
            </a:r>
          </a:p>
          <a:p>
            <a:pPr>
              <a:lnSpc>
                <a:spcPct val="90000"/>
              </a:lnSpc>
              <a:defRPr/>
            </a:pPr>
            <a:r>
              <a:rPr lang="en-US" sz="2400" smtClean="0">
                <a:cs typeface="+mn-cs"/>
              </a:rPr>
              <a:t>time is divided into equal size slots, time to transmit 1 frame</a:t>
            </a:r>
          </a:p>
          <a:p>
            <a:pPr>
              <a:lnSpc>
                <a:spcPct val="90000"/>
              </a:lnSpc>
              <a:defRPr/>
            </a:pPr>
            <a:r>
              <a:rPr lang="en-US" sz="2400" smtClean="0">
                <a:cs typeface="+mn-cs"/>
              </a:rPr>
              <a:t>nodes start to transmit frames only at beginning of slots</a:t>
            </a:r>
          </a:p>
          <a:p>
            <a:pPr>
              <a:lnSpc>
                <a:spcPct val="90000"/>
              </a:lnSpc>
              <a:defRPr/>
            </a:pPr>
            <a:r>
              <a:rPr lang="en-US" sz="2400" smtClean="0">
                <a:cs typeface="+mn-cs"/>
              </a:rPr>
              <a:t>nodes are synchronized</a:t>
            </a:r>
          </a:p>
          <a:p>
            <a:pPr>
              <a:lnSpc>
                <a:spcPct val="90000"/>
              </a:lnSpc>
              <a:defRPr/>
            </a:pPr>
            <a:r>
              <a:rPr lang="en-US" sz="2400" smtClean="0">
                <a:cs typeface="+mn-cs"/>
              </a:rPr>
              <a:t>if 2 or more nodes transmit in slot, all nodes detect collision</a:t>
            </a:r>
          </a:p>
        </p:txBody>
      </p:sp>
      <p:sp>
        <p:nvSpPr>
          <p:cNvPr id="180228" name="Rectangle 4"/>
          <p:cNvSpPr>
            <a:spLocks noGrp="1" noChangeArrowheads="1"/>
          </p:cNvSpPr>
          <p:nvPr>
            <p:ph type="body" sz="half" idx="2"/>
          </p:nvPr>
        </p:nvSpPr>
        <p:spPr>
          <a:xfrm>
            <a:off x="4495800" y="1600200"/>
            <a:ext cx="4332288" cy="4648200"/>
          </a:xfrm>
        </p:spPr>
        <p:txBody>
          <a:bodyPr/>
          <a:lstStyle/>
          <a:p>
            <a:pPr>
              <a:buFontTx/>
              <a:buNone/>
              <a:defRPr/>
            </a:pPr>
            <a:r>
              <a:rPr lang="en-US" sz="2400" u="sng" smtClean="0">
                <a:solidFill>
                  <a:srgbClr val="FF0000"/>
                </a:solidFill>
                <a:cs typeface="+mn-cs"/>
              </a:rPr>
              <a:t>Operation</a:t>
            </a:r>
            <a:endParaRPr lang="en-US" sz="2400" smtClean="0">
              <a:cs typeface="+mn-cs"/>
            </a:endParaRPr>
          </a:p>
          <a:p>
            <a:pPr>
              <a:defRPr/>
            </a:pPr>
            <a:r>
              <a:rPr lang="en-US" sz="2400" smtClean="0">
                <a:cs typeface="+mn-cs"/>
              </a:rPr>
              <a:t>when node obtains fresh frame, it transmits in next slot</a:t>
            </a:r>
          </a:p>
          <a:p>
            <a:pPr>
              <a:defRPr/>
            </a:pPr>
            <a:r>
              <a:rPr lang="en-US" sz="2400" smtClean="0">
                <a:cs typeface="+mn-cs"/>
              </a:rPr>
              <a:t>no collision, node can send new frame in next slot</a:t>
            </a:r>
          </a:p>
          <a:p>
            <a:pPr>
              <a:defRPr/>
            </a:pPr>
            <a:r>
              <a:rPr lang="en-US" sz="2400" smtClean="0">
                <a:cs typeface="+mn-cs"/>
              </a:rPr>
              <a:t>if collision, node retransmits frame in each subsequent slot with prob. p until success</a:t>
            </a:r>
          </a:p>
        </p:txBody>
      </p:sp>
      <p:sp>
        <p:nvSpPr>
          <p:cNvPr id="8"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0227"/>
                                        </p:tgtEl>
                                        <p:attrNameLst>
                                          <p:attrName>style.visibility</p:attrName>
                                        </p:attrNameLst>
                                      </p:cBhvr>
                                      <p:to>
                                        <p:strVal val="visible"/>
                                      </p:to>
                                    </p:set>
                                    <p:anim calcmode="lin" valueType="num">
                                      <p:cBhvr additive="base">
                                        <p:cTn id="7" dur="500" fill="hold"/>
                                        <p:tgtEl>
                                          <p:spTgt spid="180227"/>
                                        </p:tgtEl>
                                        <p:attrNameLst>
                                          <p:attrName>ppt_x</p:attrName>
                                        </p:attrNameLst>
                                      </p:cBhvr>
                                      <p:tavLst>
                                        <p:tav tm="0">
                                          <p:val>
                                            <p:strVal val="0-#ppt_w/2"/>
                                          </p:val>
                                        </p:tav>
                                        <p:tav tm="100000">
                                          <p:val>
                                            <p:strVal val="#ppt_x"/>
                                          </p:val>
                                        </p:tav>
                                      </p:tavLst>
                                    </p:anim>
                                    <p:anim calcmode="lin" valueType="num">
                                      <p:cBhvr additive="base">
                                        <p:cTn id="8" dur="500" fill="hold"/>
                                        <p:tgtEl>
                                          <p:spTgt spid="18022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80228">
                                            <p:txEl>
                                              <p:pRg st="0" end="0"/>
                                            </p:txEl>
                                          </p:spTgt>
                                        </p:tgtEl>
                                        <p:attrNameLst>
                                          <p:attrName>style.visibility</p:attrName>
                                        </p:attrNameLst>
                                      </p:cBhvr>
                                      <p:to>
                                        <p:strVal val="visible"/>
                                      </p:to>
                                    </p:set>
                                    <p:anim calcmode="lin" valueType="num">
                                      <p:cBhvr additive="base">
                                        <p:cTn id="13" dur="500" fill="hold"/>
                                        <p:tgtEl>
                                          <p:spTgt spid="180228">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8022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80228">
                                            <p:txEl>
                                              <p:pRg st="1" end="1"/>
                                            </p:txEl>
                                          </p:spTgt>
                                        </p:tgtEl>
                                        <p:attrNameLst>
                                          <p:attrName>style.visibility</p:attrName>
                                        </p:attrNameLst>
                                      </p:cBhvr>
                                      <p:to>
                                        <p:strVal val="visible"/>
                                      </p:to>
                                    </p:set>
                                    <p:anim calcmode="lin" valueType="num">
                                      <p:cBhvr additive="base">
                                        <p:cTn id="19" dur="500" fill="hold"/>
                                        <p:tgtEl>
                                          <p:spTgt spid="180228">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8022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80228">
                                            <p:txEl>
                                              <p:pRg st="2" end="2"/>
                                            </p:txEl>
                                          </p:spTgt>
                                        </p:tgtEl>
                                        <p:attrNameLst>
                                          <p:attrName>style.visibility</p:attrName>
                                        </p:attrNameLst>
                                      </p:cBhvr>
                                      <p:to>
                                        <p:strVal val="visible"/>
                                      </p:to>
                                    </p:set>
                                    <p:anim calcmode="lin" valueType="num">
                                      <p:cBhvr additive="base">
                                        <p:cTn id="25" dur="500" fill="hold"/>
                                        <p:tgtEl>
                                          <p:spTgt spid="180228">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8022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80228">
                                            <p:txEl>
                                              <p:pRg st="3" end="3"/>
                                            </p:txEl>
                                          </p:spTgt>
                                        </p:tgtEl>
                                        <p:attrNameLst>
                                          <p:attrName>style.visibility</p:attrName>
                                        </p:attrNameLst>
                                      </p:cBhvr>
                                      <p:to>
                                        <p:strVal val="visible"/>
                                      </p:to>
                                    </p:set>
                                    <p:anim calcmode="lin" valueType="num">
                                      <p:cBhvr additive="base">
                                        <p:cTn id="31" dur="500" fill="hold"/>
                                        <p:tgtEl>
                                          <p:spTgt spid="180228">
                                            <p:txEl>
                                              <p:pRg st="3" end="3"/>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80228">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7" grpId="0" autoUpdateAnimBg="0"/>
      <p:bldP spid="180228"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Number Placeholder 6"/>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C27713BB-3E44-A743-BF37-AA85C1AA2B16}" type="slidenum">
              <a:rPr lang="en-US" altLang="en-US" sz="1200"/>
              <a:pPr>
                <a:spcBef>
                  <a:spcPct val="0"/>
                </a:spcBef>
                <a:buFontTx/>
                <a:buNone/>
              </a:pPr>
              <a:t>36</a:t>
            </a:fld>
            <a:endParaRPr lang="en-US" altLang="en-US" sz="1200"/>
          </a:p>
        </p:txBody>
      </p:sp>
      <p:sp>
        <p:nvSpPr>
          <p:cNvPr id="181250" name="Rectangle 2"/>
          <p:cNvSpPr>
            <a:spLocks noGrp="1" noChangeArrowheads="1"/>
          </p:cNvSpPr>
          <p:nvPr>
            <p:ph type="title"/>
          </p:nvPr>
        </p:nvSpPr>
        <p:spPr>
          <a:xfrm>
            <a:off x="292100" y="0"/>
            <a:ext cx="7772400" cy="1143000"/>
          </a:xfrm>
        </p:spPr>
        <p:txBody>
          <a:bodyPr/>
          <a:lstStyle/>
          <a:p>
            <a:pPr>
              <a:defRPr/>
            </a:pPr>
            <a:r>
              <a:rPr lang="en-US" smtClean="0">
                <a:cs typeface="+mj-cs"/>
              </a:rPr>
              <a:t>Slotted ALOHA</a:t>
            </a:r>
          </a:p>
        </p:txBody>
      </p:sp>
      <p:sp>
        <p:nvSpPr>
          <p:cNvPr id="181251" name="Rectangle 3"/>
          <p:cNvSpPr>
            <a:spLocks noGrp="1" noChangeArrowheads="1"/>
          </p:cNvSpPr>
          <p:nvPr>
            <p:ph type="body" sz="half" idx="1"/>
          </p:nvPr>
        </p:nvSpPr>
        <p:spPr>
          <a:xfrm>
            <a:off x="533400" y="3124200"/>
            <a:ext cx="3810000" cy="2895600"/>
          </a:xfrm>
        </p:spPr>
        <p:txBody>
          <a:bodyPr/>
          <a:lstStyle/>
          <a:p>
            <a:pPr>
              <a:buFontTx/>
              <a:buNone/>
              <a:defRPr/>
            </a:pPr>
            <a:r>
              <a:rPr lang="en-US" sz="2000" u="sng" smtClean="0">
                <a:solidFill>
                  <a:srgbClr val="FF0000"/>
                </a:solidFill>
                <a:cs typeface="+mn-cs"/>
              </a:rPr>
              <a:t>Pros</a:t>
            </a:r>
            <a:endParaRPr lang="en-US" sz="2000" smtClean="0">
              <a:cs typeface="+mn-cs"/>
            </a:endParaRPr>
          </a:p>
          <a:p>
            <a:pPr>
              <a:defRPr/>
            </a:pPr>
            <a:r>
              <a:rPr lang="en-US" sz="2000" smtClean="0">
                <a:cs typeface="+mn-cs"/>
              </a:rPr>
              <a:t>single active node can continuously transmit at full rate of channel</a:t>
            </a:r>
          </a:p>
          <a:p>
            <a:pPr>
              <a:defRPr/>
            </a:pPr>
            <a:r>
              <a:rPr lang="en-US" sz="2000" smtClean="0">
                <a:cs typeface="+mn-cs"/>
              </a:rPr>
              <a:t>highly decentralized: only slots in nodes need to be in sync</a:t>
            </a:r>
          </a:p>
          <a:p>
            <a:pPr>
              <a:defRPr/>
            </a:pPr>
            <a:r>
              <a:rPr lang="en-US" sz="2000" smtClean="0">
                <a:cs typeface="+mn-cs"/>
              </a:rPr>
              <a:t>simple</a:t>
            </a:r>
          </a:p>
          <a:p>
            <a:pPr>
              <a:defRPr/>
            </a:pPr>
            <a:endParaRPr lang="en-US" sz="2000" smtClean="0">
              <a:cs typeface="+mn-cs"/>
            </a:endParaRPr>
          </a:p>
        </p:txBody>
      </p:sp>
      <p:sp>
        <p:nvSpPr>
          <p:cNvPr id="181252" name="Rectangle 4"/>
          <p:cNvSpPr>
            <a:spLocks noGrp="1" noChangeArrowheads="1"/>
          </p:cNvSpPr>
          <p:nvPr>
            <p:ph type="body" sz="half" idx="2"/>
          </p:nvPr>
        </p:nvSpPr>
        <p:spPr>
          <a:xfrm>
            <a:off x="4724400" y="3200400"/>
            <a:ext cx="3810000" cy="2593975"/>
          </a:xfrm>
        </p:spPr>
        <p:txBody>
          <a:bodyPr/>
          <a:lstStyle/>
          <a:p>
            <a:pPr>
              <a:buFontTx/>
              <a:buNone/>
              <a:defRPr/>
            </a:pPr>
            <a:r>
              <a:rPr lang="en-US" sz="2000" u="sng" smtClean="0">
                <a:solidFill>
                  <a:srgbClr val="FF0000"/>
                </a:solidFill>
                <a:cs typeface="+mn-cs"/>
              </a:rPr>
              <a:t>Cons</a:t>
            </a:r>
            <a:endParaRPr lang="en-US" sz="2000" smtClean="0">
              <a:cs typeface="+mn-cs"/>
            </a:endParaRPr>
          </a:p>
          <a:p>
            <a:pPr>
              <a:defRPr/>
            </a:pPr>
            <a:r>
              <a:rPr lang="en-US" sz="2000" smtClean="0">
                <a:cs typeface="+mn-cs"/>
              </a:rPr>
              <a:t>collisions, wasting slots</a:t>
            </a:r>
          </a:p>
          <a:p>
            <a:pPr>
              <a:defRPr/>
            </a:pPr>
            <a:r>
              <a:rPr lang="en-US" sz="2000" smtClean="0">
                <a:cs typeface="+mn-cs"/>
              </a:rPr>
              <a:t>idle slots</a:t>
            </a:r>
          </a:p>
          <a:p>
            <a:pPr>
              <a:defRPr/>
            </a:pPr>
            <a:r>
              <a:rPr lang="en-US" sz="2000" smtClean="0">
                <a:cs typeface="+mn-cs"/>
              </a:rPr>
              <a:t>nodes may be able to detect collision in less than time to transmit packet</a:t>
            </a:r>
          </a:p>
        </p:txBody>
      </p:sp>
      <p:pic>
        <p:nvPicPr>
          <p:cNvPr id="54277" name="Picture 5" descr="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066800"/>
            <a:ext cx="8089900" cy="195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8" name="Text Box 6"/>
          <p:cNvSpPr txBox="1">
            <a:spLocks noChangeArrowheads="1"/>
          </p:cNvSpPr>
          <p:nvPr/>
        </p:nvSpPr>
        <p:spPr bwMode="auto">
          <a:xfrm>
            <a:off x="6858000" y="1066800"/>
            <a:ext cx="19812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x-none" sz="1800" b="1">
                <a:latin typeface="Arial" charset="0"/>
              </a:rPr>
              <a:t>Success (S), Collision (C),  Empty (E) slots</a:t>
            </a:r>
            <a:endParaRPr lang="en-US" altLang="x-none" sz="1800" b="1">
              <a:latin typeface="Times New Roman" charset="0"/>
            </a:endParaRPr>
          </a:p>
          <a:p>
            <a:pPr>
              <a:spcBef>
                <a:spcPct val="0"/>
              </a:spcBef>
              <a:buFontTx/>
              <a:buNone/>
            </a:pPr>
            <a:endParaRPr lang="en-US" altLang="x-none" sz="1800" b="1"/>
          </a:p>
        </p:txBody>
      </p:sp>
      <p:sp>
        <p:nvSpPr>
          <p:cNvPr id="10"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Number Placeholder 6"/>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29E81066-B4B6-AD49-931E-D7BAAE51E68E}" type="slidenum">
              <a:rPr lang="en-US" altLang="en-US" sz="1200"/>
              <a:pPr>
                <a:spcBef>
                  <a:spcPct val="0"/>
                </a:spcBef>
                <a:buFontTx/>
                <a:buNone/>
              </a:pPr>
              <a:t>37</a:t>
            </a:fld>
            <a:endParaRPr lang="en-US" altLang="en-US" sz="1200"/>
          </a:p>
        </p:txBody>
      </p:sp>
      <p:sp>
        <p:nvSpPr>
          <p:cNvPr id="182274" name="Rectangle 2"/>
          <p:cNvSpPr>
            <a:spLocks noGrp="1" noChangeArrowheads="1"/>
          </p:cNvSpPr>
          <p:nvPr>
            <p:ph type="title"/>
          </p:nvPr>
        </p:nvSpPr>
        <p:spPr>
          <a:xfrm>
            <a:off x="0" y="0"/>
            <a:ext cx="7772400" cy="1143000"/>
          </a:xfrm>
        </p:spPr>
        <p:txBody>
          <a:bodyPr/>
          <a:lstStyle/>
          <a:p>
            <a:pPr>
              <a:defRPr/>
            </a:pPr>
            <a:r>
              <a:rPr lang="en-US" smtClean="0">
                <a:cs typeface="+mj-cs"/>
              </a:rPr>
              <a:t>Slotted Aloha efficiency</a:t>
            </a:r>
          </a:p>
        </p:txBody>
      </p:sp>
      <p:sp>
        <p:nvSpPr>
          <p:cNvPr id="182275" name="Rectangle 3"/>
          <p:cNvSpPr>
            <a:spLocks noGrp="1" noChangeArrowheads="1"/>
          </p:cNvSpPr>
          <p:nvPr>
            <p:ph type="body" sz="half" idx="1"/>
          </p:nvPr>
        </p:nvSpPr>
        <p:spPr>
          <a:xfrm>
            <a:off x="361950" y="2986088"/>
            <a:ext cx="3810000" cy="3128962"/>
          </a:xfrm>
        </p:spPr>
        <p:txBody>
          <a:bodyPr/>
          <a:lstStyle/>
          <a:p>
            <a:pPr>
              <a:lnSpc>
                <a:spcPct val="90000"/>
              </a:lnSpc>
              <a:defRPr/>
            </a:pPr>
            <a:r>
              <a:rPr lang="en-US" sz="2000" dirty="0" smtClean="0">
                <a:cs typeface="+mn-cs"/>
              </a:rPr>
              <a:t>Suppose N nodes with many frames to send, each transmits in slot with probability </a:t>
            </a:r>
            <a:r>
              <a:rPr lang="en-US" sz="2000" i="1" dirty="0" smtClean="0">
                <a:cs typeface="+mn-cs"/>
              </a:rPr>
              <a:t>p</a:t>
            </a:r>
          </a:p>
          <a:p>
            <a:pPr>
              <a:lnSpc>
                <a:spcPct val="90000"/>
              </a:lnSpc>
              <a:defRPr/>
            </a:pPr>
            <a:r>
              <a:rPr lang="en-US" sz="2000" dirty="0" err="1" smtClean="0">
                <a:cs typeface="+mn-cs"/>
              </a:rPr>
              <a:t>prob</a:t>
            </a:r>
            <a:r>
              <a:rPr lang="en-US" sz="2000" dirty="0" smtClean="0">
                <a:cs typeface="+mn-cs"/>
              </a:rPr>
              <a:t> that 1st node has success in a slot</a:t>
            </a:r>
            <a:r>
              <a:rPr lang="en-US" sz="1800" dirty="0" smtClean="0">
                <a:cs typeface="+mn-cs"/>
              </a:rPr>
              <a:t>            = p(1-p)</a:t>
            </a:r>
            <a:r>
              <a:rPr lang="en-US" sz="1800" b="1" baseline="30000" dirty="0" smtClean="0">
                <a:cs typeface="+mn-cs"/>
              </a:rPr>
              <a:t>N-1</a:t>
            </a:r>
          </a:p>
          <a:p>
            <a:pPr>
              <a:lnSpc>
                <a:spcPct val="90000"/>
              </a:lnSpc>
              <a:defRPr/>
            </a:pPr>
            <a:r>
              <a:rPr lang="en-US" sz="2000" dirty="0" err="1" smtClean="0">
                <a:cs typeface="+mn-cs"/>
              </a:rPr>
              <a:t>prob</a:t>
            </a:r>
            <a:r>
              <a:rPr lang="en-US" sz="2000" dirty="0" smtClean="0">
                <a:cs typeface="+mn-cs"/>
              </a:rPr>
              <a:t> that any node has a success</a:t>
            </a:r>
            <a:r>
              <a:rPr lang="en-US" sz="1800" dirty="0" smtClean="0">
                <a:cs typeface="+mn-cs"/>
              </a:rPr>
              <a:t> = </a:t>
            </a:r>
            <a:r>
              <a:rPr lang="en-US" sz="1800" dirty="0" err="1" smtClean="0">
                <a:cs typeface="+mn-cs"/>
              </a:rPr>
              <a:t>Np</a:t>
            </a:r>
            <a:r>
              <a:rPr lang="en-US" sz="1800" dirty="0" smtClean="0">
                <a:cs typeface="+mn-cs"/>
              </a:rPr>
              <a:t>(1-p)</a:t>
            </a:r>
            <a:r>
              <a:rPr lang="en-US" sz="1800" b="1" baseline="30000" dirty="0" smtClean="0">
                <a:cs typeface="+mn-cs"/>
              </a:rPr>
              <a:t>N-1</a:t>
            </a:r>
          </a:p>
        </p:txBody>
      </p:sp>
      <p:sp>
        <p:nvSpPr>
          <p:cNvPr id="182276" name="Rectangle 4"/>
          <p:cNvSpPr>
            <a:spLocks noGrp="1" noChangeArrowheads="1"/>
          </p:cNvSpPr>
          <p:nvPr>
            <p:ph type="body" sz="half" idx="2"/>
          </p:nvPr>
        </p:nvSpPr>
        <p:spPr>
          <a:xfrm>
            <a:off x="5148263" y="1108075"/>
            <a:ext cx="3810000" cy="3163888"/>
          </a:xfrm>
        </p:spPr>
        <p:txBody>
          <a:bodyPr/>
          <a:lstStyle/>
          <a:p>
            <a:pPr>
              <a:defRPr/>
            </a:pPr>
            <a:r>
              <a:rPr lang="en-US" sz="2400" smtClean="0">
                <a:cs typeface="+mn-cs"/>
              </a:rPr>
              <a:t>For max efficiency with N nodes, find p* that maximizes </a:t>
            </a:r>
            <a:br>
              <a:rPr lang="en-US" sz="2400" smtClean="0">
                <a:cs typeface="+mn-cs"/>
              </a:rPr>
            </a:br>
            <a:r>
              <a:rPr lang="en-US" sz="2400" smtClean="0">
                <a:cs typeface="+mn-cs"/>
              </a:rPr>
              <a:t>Np(1-p)</a:t>
            </a:r>
            <a:r>
              <a:rPr lang="en-US" sz="2400" b="1" baseline="30000" smtClean="0">
                <a:cs typeface="+mn-cs"/>
              </a:rPr>
              <a:t>N-1</a:t>
            </a:r>
            <a:endParaRPr lang="en-US" sz="2000" b="1" baseline="30000" smtClean="0">
              <a:cs typeface="+mn-cs"/>
            </a:endParaRPr>
          </a:p>
          <a:p>
            <a:pPr>
              <a:defRPr/>
            </a:pPr>
            <a:r>
              <a:rPr lang="en-US" sz="2400" smtClean="0">
                <a:cs typeface="+mn-cs"/>
              </a:rPr>
              <a:t>For many nodes, take limit of Np*(1-p*)</a:t>
            </a:r>
            <a:r>
              <a:rPr lang="en-US" sz="2400" b="1" baseline="30000" smtClean="0">
                <a:cs typeface="+mn-cs"/>
              </a:rPr>
              <a:t>N-1 </a:t>
            </a:r>
            <a:r>
              <a:rPr lang="en-US" sz="2400" smtClean="0">
                <a:cs typeface="+mn-cs"/>
              </a:rPr>
              <a:t>as N goes to infinity, gives 1/e = .37</a:t>
            </a:r>
            <a:endParaRPr lang="en-US" sz="2400" b="1" baseline="30000" smtClean="0">
              <a:cs typeface="+mn-cs"/>
            </a:endParaRPr>
          </a:p>
        </p:txBody>
      </p:sp>
      <p:sp>
        <p:nvSpPr>
          <p:cNvPr id="55301" name="Text Box 5"/>
          <p:cNvSpPr txBox="1">
            <a:spLocks noChangeArrowheads="1"/>
          </p:cNvSpPr>
          <p:nvPr/>
        </p:nvSpPr>
        <p:spPr bwMode="auto">
          <a:xfrm>
            <a:off x="361950" y="1143000"/>
            <a:ext cx="4614863" cy="1577975"/>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2400" b="1">
                <a:solidFill>
                  <a:srgbClr val="FF0000"/>
                </a:solidFill>
              </a:rPr>
              <a:t>Efficiency</a:t>
            </a:r>
            <a:r>
              <a:rPr lang="en-US" altLang="en-US" sz="2400"/>
              <a:t> is the long-run </a:t>
            </a:r>
            <a:br>
              <a:rPr lang="en-US" altLang="en-US" sz="2400"/>
            </a:br>
            <a:r>
              <a:rPr lang="en-US" altLang="en-US" sz="2400"/>
              <a:t>fraction of successful slots </a:t>
            </a:r>
            <a:br>
              <a:rPr lang="en-US" altLang="en-US" sz="2400"/>
            </a:br>
            <a:r>
              <a:rPr lang="en-US" altLang="en-US" sz="2400"/>
              <a:t>when there</a:t>
            </a:r>
            <a:r>
              <a:rPr lang="ja-JP" altLang="en-US" sz="2400">
                <a:latin typeface="Arial" charset="0"/>
              </a:rPr>
              <a:t>’</a:t>
            </a:r>
            <a:r>
              <a:rPr lang="en-US" altLang="ja-JP" sz="2400"/>
              <a:t>s many nodes, each </a:t>
            </a:r>
            <a:br>
              <a:rPr lang="en-US" altLang="ja-JP" sz="2400"/>
            </a:br>
            <a:r>
              <a:rPr lang="en-US" altLang="ja-JP" sz="2400"/>
              <a:t>with many frames to send</a:t>
            </a:r>
            <a:endParaRPr lang="en-US" altLang="en-US" sz="1800"/>
          </a:p>
        </p:txBody>
      </p:sp>
      <p:sp>
        <p:nvSpPr>
          <p:cNvPr id="55302" name="Text Box 6"/>
          <p:cNvSpPr txBox="1">
            <a:spLocks noChangeArrowheads="1"/>
          </p:cNvSpPr>
          <p:nvPr/>
        </p:nvSpPr>
        <p:spPr bwMode="auto">
          <a:xfrm>
            <a:off x="5410200" y="4343400"/>
            <a:ext cx="2846388" cy="1577975"/>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x-none" sz="2400" i="1">
                <a:solidFill>
                  <a:srgbClr val="FF0000"/>
                </a:solidFill>
              </a:rPr>
              <a:t>At best:</a:t>
            </a:r>
            <a:r>
              <a:rPr lang="en-US" altLang="x-none" sz="2400"/>
              <a:t> channel</a:t>
            </a:r>
          </a:p>
          <a:p>
            <a:pPr>
              <a:spcBef>
                <a:spcPct val="0"/>
              </a:spcBef>
              <a:buFontTx/>
              <a:buNone/>
            </a:pPr>
            <a:r>
              <a:rPr lang="en-US" altLang="x-none" sz="2400"/>
              <a:t>used for useful </a:t>
            </a:r>
          </a:p>
          <a:p>
            <a:pPr>
              <a:spcBef>
                <a:spcPct val="0"/>
              </a:spcBef>
              <a:buFontTx/>
              <a:buNone/>
            </a:pPr>
            <a:r>
              <a:rPr lang="en-US" altLang="x-none" sz="2400"/>
              <a:t>transmissions 37%</a:t>
            </a:r>
          </a:p>
          <a:p>
            <a:pPr>
              <a:spcBef>
                <a:spcPct val="0"/>
              </a:spcBef>
              <a:buFontTx/>
              <a:buNone/>
            </a:pPr>
            <a:r>
              <a:rPr lang="en-US" altLang="x-none" sz="2400"/>
              <a:t>of time!</a:t>
            </a:r>
            <a:endParaRPr lang="en-US" altLang="x-none" sz="1800"/>
          </a:p>
        </p:txBody>
      </p:sp>
      <p:sp>
        <p:nvSpPr>
          <p:cNvPr id="10"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172F8D05-DB15-104E-B2FC-58C23C5376A3}" type="slidenum">
              <a:rPr lang="en-US" altLang="en-US" sz="1200"/>
              <a:pPr>
                <a:spcBef>
                  <a:spcPct val="0"/>
                </a:spcBef>
                <a:buFontTx/>
                <a:buNone/>
              </a:pPr>
              <a:t>38</a:t>
            </a:fld>
            <a:endParaRPr lang="en-US" altLang="en-US" sz="1200"/>
          </a:p>
        </p:txBody>
      </p:sp>
      <p:sp>
        <p:nvSpPr>
          <p:cNvPr id="184322" name="Rectangle 2"/>
          <p:cNvSpPr>
            <a:spLocks noGrp="1" noChangeArrowheads="1"/>
          </p:cNvSpPr>
          <p:nvPr>
            <p:ph type="title"/>
          </p:nvPr>
        </p:nvSpPr>
        <p:spPr>
          <a:xfrm>
            <a:off x="552450" y="142875"/>
            <a:ext cx="7772400" cy="914400"/>
          </a:xfrm>
        </p:spPr>
        <p:txBody>
          <a:bodyPr/>
          <a:lstStyle/>
          <a:p>
            <a:pPr>
              <a:defRPr/>
            </a:pPr>
            <a:r>
              <a:rPr lang="en-US" sz="3600" smtClean="0">
                <a:cs typeface="+mj-cs"/>
              </a:rPr>
              <a:t>Pure Aloha Efficiency</a:t>
            </a:r>
            <a:endParaRPr lang="en-US" smtClean="0">
              <a:cs typeface="+mj-cs"/>
            </a:endParaRPr>
          </a:p>
        </p:txBody>
      </p:sp>
      <p:sp>
        <p:nvSpPr>
          <p:cNvPr id="56323" name="Rectangle 3"/>
          <p:cNvSpPr>
            <a:spLocks noGrp="1" noChangeArrowheads="1"/>
          </p:cNvSpPr>
          <p:nvPr>
            <p:ph type="body" idx="1"/>
          </p:nvPr>
        </p:nvSpPr>
        <p:spPr>
          <a:xfrm>
            <a:off x="533400" y="1328738"/>
            <a:ext cx="8264525" cy="4648200"/>
          </a:xfrm>
        </p:spPr>
        <p:txBody>
          <a:bodyPr/>
          <a:lstStyle/>
          <a:p>
            <a:pPr>
              <a:buFontTx/>
              <a:buNone/>
            </a:pPr>
            <a:r>
              <a:rPr lang="en-US" altLang="en-US" sz="2000"/>
              <a:t>P(success by given node) = P(node transmits) </a:t>
            </a:r>
            <a:r>
              <a:rPr lang="en-US" altLang="en-US" baseline="16000"/>
              <a:t>.</a:t>
            </a:r>
            <a:endParaRPr lang="en-US" altLang="en-US" sz="2000"/>
          </a:p>
          <a:p>
            <a:pPr>
              <a:buFontTx/>
              <a:buNone/>
            </a:pPr>
            <a:r>
              <a:rPr lang="en-US" altLang="en-US" sz="2000"/>
              <a:t>                                         P(no other node transmits in [p</a:t>
            </a:r>
            <a:r>
              <a:rPr lang="en-US" altLang="en-US" sz="2000" baseline="-25000"/>
              <a:t>0</a:t>
            </a:r>
            <a:r>
              <a:rPr lang="en-US" altLang="en-US" sz="2000"/>
              <a:t>-1,p</a:t>
            </a:r>
            <a:r>
              <a:rPr lang="en-US" altLang="en-US" sz="2000" baseline="-25000"/>
              <a:t>0</a:t>
            </a:r>
            <a:r>
              <a:rPr lang="en-US" altLang="en-US" sz="2000"/>
              <a:t>] </a:t>
            </a:r>
            <a:r>
              <a:rPr lang="en-US" altLang="en-US" baseline="16000"/>
              <a:t>.</a:t>
            </a:r>
            <a:endParaRPr lang="en-US" altLang="en-US" sz="2000"/>
          </a:p>
          <a:p>
            <a:pPr>
              <a:buFontTx/>
              <a:buNone/>
            </a:pPr>
            <a:r>
              <a:rPr lang="en-US" altLang="en-US" sz="2000"/>
              <a:t>                                         P(no other node transmits in [p</a:t>
            </a:r>
            <a:r>
              <a:rPr lang="en-US" altLang="en-US" sz="2000" baseline="-25000"/>
              <a:t>0</a:t>
            </a:r>
            <a:r>
              <a:rPr lang="en-US" altLang="en-US" sz="2000"/>
              <a:t>,p</a:t>
            </a:r>
            <a:r>
              <a:rPr lang="en-US" altLang="en-US" sz="2000" baseline="-25000"/>
              <a:t>0</a:t>
            </a:r>
            <a:r>
              <a:rPr lang="en-US" altLang="en-US" sz="2000"/>
              <a:t>+1] </a:t>
            </a:r>
          </a:p>
          <a:p>
            <a:pPr>
              <a:buFontTx/>
              <a:buNone/>
            </a:pPr>
            <a:r>
              <a:rPr lang="en-US" altLang="en-US" sz="2000"/>
              <a:t>                                      = p </a:t>
            </a:r>
            <a:r>
              <a:rPr lang="en-US" altLang="en-US" baseline="16000"/>
              <a:t>. </a:t>
            </a:r>
            <a:r>
              <a:rPr lang="en-US" altLang="en-US" sz="2000"/>
              <a:t>(1-p)</a:t>
            </a:r>
            <a:r>
              <a:rPr lang="en-US" altLang="en-US" sz="2000" b="1" baseline="30000"/>
              <a:t>N-1</a:t>
            </a:r>
            <a:r>
              <a:rPr lang="en-US" altLang="en-US" baseline="16000"/>
              <a:t> . </a:t>
            </a:r>
            <a:r>
              <a:rPr lang="en-US" altLang="en-US" sz="2000"/>
              <a:t>(1-p)</a:t>
            </a:r>
            <a:r>
              <a:rPr lang="en-US" altLang="en-US" sz="2000" b="1" baseline="30000"/>
              <a:t>N-1</a:t>
            </a:r>
          </a:p>
          <a:p>
            <a:pPr>
              <a:buFontTx/>
              <a:buNone/>
            </a:pPr>
            <a:r>
              <a:rPr lang="en-US" altLang="en-US" sz="2000" b="1" baseline="30000"/>
              <a:t>                                        </a:t>
            </a:r>
            <a:r>
              <a:rPr lang="en-US" altLang="en-US" sz="2000" b="1"/>
              <a:t>= </a:t>
            </a:r>
            <a:r>
              <a:rPr lang="en-US" altLang="en-US" sz="2000"/>
              <a:t>p </a:t>
            </a:r>
            <a:r>
              <a:rPr lang="en-US" altLang="en-US" baseline="16000"/>
              <a:t>. </a:t>
            </a:r>
            <a:r>
              <a:rPr lang="en-US" altLang="en-US" sz="2000"/>
              <a:t>(1-p)</a:t>
            </a:r>
            <a:r>
              <a:rPr lang="en-US" altLang="en-US" sz="2000" b="1" baseline="30000"/>
              <a:t>2(N-1)</a:t>
            </a:r>
            <a:r>
              <a:rPr lang="en-US" altLang="en-US" baseline="16000"/>
              <a:t> </a:t>
            </a:r>
            <a:endParaRPr lang="en-US" altLang="en-US" sz="2000"/>
          </a:p>
          <a:p>
            <a:pPr>
              <a:buFontTx/>
              <a:buNone/>
            </a:pPr>
            <a:endParaRPr lang="en-US" altLang="en-US" baseline="16000"/>
          </a:p>
          <a:p>
            <a:pPr>
              <a:buFontTx/>
              <a:buNone/>
            </a:pPr>
            <a:r>
              <a:rPr lang="en-US" altLang="en-US" baseline="16000"/>
              <a:t>                              … choosing optimum p and then letting n -&gt; infty ...</a:t>
            </a:r>
          </a:p>
          <a:p>
            <a:pPr>
              <a:buFontTx/>
              <a:buNone/>
            </a:pPr>
            <a:r>
              <a:rPr lang="en-US" altLang="en-US" baseline="16000"/>
              <a:t>                                        </a:t>
            </a:r>
            <a:br>
              <a:rPr lang="en-US" altLang="en-US" baseline="16000"/>
            </a:br>
            <a:r>
              <a:rPr lang="en-US" altLang="en-US" baseline="16000"/>
              <a:t>                                    = 1/(2e) = .18 </a:t>
            </a:r>
            <a:r>
              <a:rPr lang="en-US" altLang="en-US" sz="2000"/>
              <a:t>	</a:t>
            </a:r>
            <a:endParaRPr lang="en-US" altLang="en-US" sz="2400" b="1" i="1"/>
          </a:p>
          <a:p>
            <a:endParaRPr lang="en-US" altLang="en-US"/>
          </a:p>
        </p:txBody>
      </p:sp>
      <p:sp>
        <p:nvSpPr>
          <p:cNvPr id="56324" name="Text Box 4"/>
          <p:cNvSpPr txBox="1">
            <a:spLocks noChangeArrowheads="1"/>
          </p:cNvSpPr>
          <p:nvPr/>
        </p:nvSpPr>
        <p:spPr bwMode="auto">
          <a:xfrm>
            <a:off x="1219200" y="5105400"/>
            <a:ext cx="3795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x-none" sz="2400">
                <a:solidFill>
                  <a:srgbClr val="FF0000"/>
                </a:solidFill>
              </a:rPr>
              <a:t>Efficiency is even worse !</a:t>
            </a:r>
          </a:p>
        </p:txBody>
      </p:sp>
      <p:sp>
        <p:nvSpPr>
          <p:cNvPr id="8"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D14301D2-6711-DA43-9A5D-853B3B622F3D}" type="slidenum">
              <a:rPr lang="en-US" altLang="en-US" sz="1200"/>
              <a:pPr>
                <a:spcBef>
                  <a:spcPct val="0"/>
                </a:spcBef>
                <a:buFontTx/>
                <a:buNone/>
              </a:pPr>
              <a:t>39</a:t>
            </a:fld>
            <a:endParaRPr lang="en-US" altLang="en-US" sz="1200"/>
          </a:p>
        </p:txBody>
      </p:sp>
      <p:sp>
        <p:nvSpPr>
          <p:cNvPr id="204802" name="Rectangle 2"/>
          <p:cNvSpPr>
            <a:spLocks noGrp="1" noChangeArrowheads="1"/>
          </p:cNvSpPr>
          <p:nvPr>
            <p:ph type="title"/>
          </p:nvPr>
        </p:nvSpPr>
        <p:spPr>
          <a:xfrm>
            <a:off x="728663" y="188913"/>
            <a:ext cx="7772400" cy="914400"/>
          </a:xfrm>
        </p:spPr>
        <p:txBody>
          <a:bodyPr/>
          <a:lstStyle/>
          <a:p>
            <a:pPr>
              <a:defRPr/>
            </a:pPr>
            <a:r>
              <a:rPr lang="en-US" sz="3600" smtClean="0">
                <a:cs typeface="+mj-cs"/>
              </a:rPr>
              <a:t>Performance of Aloha Protocols</a:t>
            </a:r>
          </a:p>
        </p:txBody>
      </p:sp>
      <p:grpSp>
        <p:nvGrpSpPr>
          <p:cNvPr id="57347" name="Group 3"/>
          <p:cNvGrpSpPr>
            <a:grpSpLocks/>
          </p:cNvGrpSpPr>
          <p:nvPr/>
        </p:nvGrpSpPr>
        <p:grpSpPr bwMode="auto">
          <a:xfrm>
            <a:off x="1295400" y="1524000"/>
            <a:ext cx="6645275" cy="3798888"/>
            <a:chOff x="1359" y="2330"/>
            <a:chExt cx="2985" cy="1739"/>
          </a:xfrm>
        </p:grpSpPr>
        <p:sp>
          <p:nvSpPr>
            <p:cNvPr id="57351" name="Line 4"/>
            <p:cNvSpPr>
              <a:spLocks noChangeShapeType="1"/>
            </p:cNvSpPr>
            <p:nvPr/>
          </p:nvSpPr>
          <p:spPr bwMode="auto">
            <a:xfrm>
              <a:off x="1648" y="3758"/>
              <a:ext cx="269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52" name="Line 5"/>
            <p:cNvSpPr>
              <a:spLocks noChangeShapeType="1"/>
            </p:cNvSpPr>
            <p:nvPr/>
          </p:nvSpPr>
          <p:spPr bwMode="auto">
            <a:xfrm flipH="1" flipV="1">
              <a:off x="1645" y="2330"/>
              <a:ext cx="0" cy="142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53" name="Line 6"/>
            <p:cNvSpPr>
              <a:spLocks noChangeShapeType="1"/>
            </p:cNvSpPr>
            <p:nvPr/>
          </p:nvSpPr>
          <p:spPr bwMode="auto">
            <a:xfrm>
              <a:off x="2083" y="3719"/>
              <a:ext cx="0" cy="8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54" name="Line 7"/>
            <p:cNvSpPr>
              <a:spLocks noChangeShapeType="1"/>
            </p:cNvSpPr>
            <p:nvPr/>
          </p:nvSpPr>
          <p:spPr bwMode="auto">
            <a:xfrm>
              <a:off x="2538" y="3717"/>
              <a:ext cx="0" cy="8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55" name="Line 8"/>
            <p:cNvSpPr>
              <a:spLocks noChangeShapeType="1"/>
            </p:cNvSpPr>
            <p:nvPr/>
          </p:nvSpPr>
          <p:spPr bwMode="auto">
            <a:xfrm>
              <a:off x="2981" y="3712"/>
              <a:ext cx="0" cy="8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56" name="Line 9"/>
            <p:cNvSpPr>
              <a:spLocks noChangeShapeType="1"/>
            </p:cNvSpPr>
            <p:nvPr/>
          </p:nvSpPr>
          <p:spPr bwMode="auto">
            <a:xfrm>
              <a:off x="3419" y="3715"/>
              <a:ext cx="0" cy="8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57" name="Line 10"/>
            <p:cNvSpPr>
              <a:spLocks noChangeShapeType="1"/>
            </p:cNvSpPr>
            <p:nvPr/>
          </p:nvSpPr>
          <p:spPr bwMode="auto">
            <a:xfrm>
              <a:off x="4306" y="3713"/>
              <a:ext cx="0" cy="8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58" name="Line 11"/>
            <p:cNvSpPr>
              <a:spLocks noChangeShapeType="1"/>
            </p:cNvSpPr>
            <p:nvPr/>
          </p:nvSpPr>
          <p:spPr bwMode="auto">
            <a:xfrm>
              <a:off x="1602" y="2548"/>
              <a:ext cx="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59" name="Line 12"/>
            <p:cNvSpPr>
              <a:spLocks noChangeShapeType="1"/>
            </p:cNvSpPr>
            <p:nvPr/>
          </p:nvSpPr>
          <p:spPr bwMode="auto">
            <a:xfrm>
              <a:off x="1598" y="2861"/>
              <a:ext cx="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60" name="Line 13"/>
            <p:cNvSpPr>
              <a:spLocks noChangeShapeType="1"/>
            </p:cNvSpPr>
            <p:nvPr/>
          </p:nvSpPr>
          <p:spPr bwMode="auto">
            <a:xfrm>
              <a:off x="1603" y="3168"/>
              <a:ext cx="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61" name="Line 14"/>
            <p:cNvSpPr>
              <a:spLocks noChangeShapeType="1"/>
            </p:cNvSpPr>
            <p:nvPr/>
          </p:nvSpPr>
          <p:spPr bwMode="auto">
            <a:xfrm>
              <a:off x="1605" y="3453"/>
              <a:ext cx="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62" name="Freeform 15"/>
            <p:cNvSpPr>
              <a:spLocks/>
            </p:cNvSpPr>
            <p:nvPr/>
          </p:nvSpPr>
          <p:spPr bwMode="auto">
            <a:xfrm>
              <a:off x="1641" y="3198"/>
              <a:ext cx="2693" cy="554"/>
            </a:xfrm>
            <a:custGeom>
              <a:avLst/>
              <a:gdLst>
                <a:gd name="T0" fmla="*/ 0 w 2693"/>
                <a:gd name="T1" fmla="*/ 554 h 554"/>
                <a:gd name="T2" fmla="*/ 145 w 2693"/>
                <a:gd name="T3" fmla="*/ 238 h 554"/>
                <a:gd name="T4" fmla="*/ 297 w 2693"/>
                <a:gd name="T5" fmla="*/ 60 h 554"/>
                <a:gd name="T6" fmla="*/ 404 w 2693"/>
                <a:gd name="T7" fmla="*/ 11 h 554"/>
                <a:gd name="T8" fmla="*/ 508 w 2693"/>
                <a:gd name="T9" fmla="*/ 7 h 554"/>
                <a:gd name="T10" fmla="*/ 673 w 2693"/>
                <a:gd name="T11" fmla="*/ 53 h 554"/>
                <a:gd name="T12" fmla="*/ 904 w 2693"/>
                <a:gd name="T13" fmla="*/ 152 h 554"/>
                <a:gd name="T14" fmla="*/ 1174 w 2693"/>
                <a:gd name="T15" fmla="*/ 271 h 554"/>
                <a:gd name="T16" fmla="*/ 1438 w 2693"/>
                <a:gd name="T17" fmla="*/ 389 h 554"/>
                <a:gd name="T18" fmla="*/ 1708 w 2693"/>
                <a:gd name="T19" fmla="*/ 475 h 554"/>
                <a:gd name="T20" fmla="*/ 1972 w 2693"/>
                <a:gd name="T21" fmla="*/ 521 h 554"/>
                <a:gd name="T22" fmla="*/ 2275 w 2693"/>
                <a:gd name="T23" fmla="*/ 528 h 554"/>
                <a:gd name="T24" fmla="*/ 2532 w 2693"/>
                <a:gd name="T25" fmla="*/ 528 h 554"/>
                <a:gd name="T26" fmla="*/ 2693 w 2693"/>
                <a:gd name="T27" fmla="*/ 527 h 55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693" h="554">
                  <a:moveTo>
                    <a:pt x="0" y="554"/>
                  </a:moveTo>
                  <a:cubicBezTo>
                    <a:pt x="48" y="437"/>
                    <a:pt x="96" y="320"/>
                    <a:pt x="145" y="238"/>
                  </a:cubicBezTo>
                  <a:cubicBezTo>
                    <a:pt x="194" y="156"/>
                    <a:pt x="254" y="98"/>
                    <a:pt x="297" y="60"/>
                  </a:cubicBezTo>
                  <a:cubicBezTo>
                    <a:pt x="340" y="22"/>
                    <a:pt x="369" y="20"/>
                    <a:pt x="404" y="11"/>
                  </a:cubicBezTo>
                  <a:cubicBezTo>
                    <a:pt x="439" y="2"/>
                    <a:pt x="463" y="0"/>
                    <a:pt x="508" y="7"/>
                  </a:cubicBezTo>
                  <a:cubicBezTo>
                    <a:pt x="553" y="14"/>
                    <a:pt x="607" y="29"/>
                    <a:pt x="673" y="53"/>
                  </a:cubicBezTo>
                  <a:cubicBezTo>
                    <a:pt x="739" y="77"/>
                    <a:pt x="821" y="116"/>
                    <a:pt x="904" y="152"/>
                  </a:cubicBezTo>
                  <a:cubicBezTo>
                    <a:pt x="987" y="188"/>
                    <a:pt x="1085" y="232"/>
                    <a:pt x="1174" y="271"/>
                  </a:cubicBezTo>
                  <a:cubicBezTo>
                    <a:pt x="1263" y="310"/>
                    <a:pt x="1349" y="355"/>
                    <a:pt x="1438" y="389"/>
                  </a:cubicBezTo>
                  <a:cubicBezTo>
                    <a:pt x="1527" y="423"/>
                    <a:pt x="1619" y="453"/>
                    <a:pt x="1708" y="475"/>
                  </a:cubicBezTo>
                  <a:cubicBezTo>
                    <a:pt x="1797" y="497"/>
                    <a:pt x="1878" y="512"/>
                    <a:pt x="1972" y="521"/>
                  </a:cubicBezTo>
                  <a:cubicBezTo>
                    <a:pt x="2066" y="530"/>
                    <a:pt x="2182" y="527"/>
                    <a:pt x="2275" y="528"/>
                  </a:cubicBezTo>
                  <a:cubicBezTo>
                    <a:pt x="2368" y="529"/>
                    <a:pt x="2462" y="528"/>
                    <a:pt x="2532" y="528"/>
                  </a:cubicBezTo>
                  <a:cubicBezTo>
                    <a:pt x="2602" y="528"/>
                    <a:pt x="2660" y="527"/>
                    <a:pt x="2693" y="527"/>
                  </a:cubicBezTo>
                </a:path>
              </a:pathLst>
            </a:custGeom>
            <a:noFill/>
            <a:ln w="28575" cap="flat" cmpd="sng">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7363" name="Freeform 16"/>
            <p:cNvSpPr>
              <a:spLocks/>
            </p:cNvSpPr>
            <p:nvPr/>
          </p:nvSpPr>
          <p:spPr bwMode="auto">
            <a:xfrm>
              <a:off x="1648" y="2655"/>
              <a:ext cx="2696" cy="1104"/>
            </a:xfrm>
            <a:custGeom>
              <a:avLst/>
              <a:gdLst>
                <a:gd name="T0" fmla="*/ 0 w 2696"/>
                <a:gd name="T1" fmla="*/ 1104 h 1104"/>
                <a:gd name="T2" fmla="*/ 125 w 2696"/>
                <a:gd name="T3" fmla="*/ 702 h 1104"/>
                <a:gd name="T4" fmla="*/ 268 w 2696"/>
                <a:gd name="T5" fmla="*/ 419 h 1104"/>
                <a:gd name="T6" fmla="*/ 406 w 2696"/>
                <a:gd name="T7" fmla="*/ 239 h 1104"/>
                <a:gd name="T8" fmla="*/ 547 w 2696"/>
                <a:gd name="T9" fmla="*/ 110 h 1104"/>
                <a:gd name="T10" fmla="*/ 719 w 2696"/>
                <a:gd name="T11" fmla="*/ 22 h 1104"/>
                <a:gd name="T12" fmla="*/ 877 w 2696"/>
                <a:gd name="T13" fmla="*/ 2 h 1104"/>
                <a:gd name="T14" fmla="*/ 1027 w 2696"/>
                <a:gd name="T15" fmla="*/ 11 h 1104"/>
                <a:gd name="T16" fmla="*/ 1183 w 2696"/>
                <a:gd name="T17" fmla="*/ 59 h 1104"/>
                <a:gd name="T18" fmla="*/ 1351 w 2696"/>
                <a:gd name="T19" fmla="*/ 115 h 1104"/>
                <a:gd name="T20" fmla="*/ 1589 w 2696"/>
                <a:gd name="T21" fmla="*/ 227 h 1104"/>
                <a:gd name="T22" fmla="*/ 1833 w 2696"/>
                <a:gd name="T23" fmla="*/ 345 h 1104"/>
                <a:gd name="T24" fmla="*/ 2064 w 2696"/>
                <a:gd name="T25" fmla="*/ 464 h 1104"/>
                <a:gd name="T26" fmla="*/ 2294 w 2696"/>
                <a:gd name="T27" fmla="*/ 570 h 1104"/>
                <a:gd name="T28" fmla="*/ 2532 w 2696"/>
                <a:gd name="T29" fmla="*/ 669 h 1104"/>
                <a:gd name="T30" fmla="*/ 2696 w 2696"/>
                <a:gd name="T31" fmla="*/ 708 h 110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696" h="1104">
                  <a:moveTo>
                    <a:pt x="0" y="1104"/>
                  </a:moveTo>
                  <a:cubicBezTo>
                    <a:pt x="37" y="964"/>
                    <a:pt x="80" y="816"/>
                    <a:pt x="125" y="702"/>
                  </a:cubicBezTo>
                  <a:cubicBezTo>
                    <a:pt x="170" y="588"/>
                    <a:pt x="221" y="496"/>
                    <a:pt x="268" y="419"/>
                  </a:cubicBezTo>
                  <a:cubicBezTo>
                    <a:pt x="315" y="342"/>
                    <a:pt x="360" y="290"/>
                    <a:pt x="406" y="239"/>
                  </a:cubicBezTo>
                  <a:cubicBezTo>
                    <a:pt x="452" y="188"/>
                    <a:pt x="495" y="146"/>
                    <a:pt x="547" y="110"/>
                  </a:cubicBezTo>
                  <a:cubicBezTo>
                    <a:pt x="599" y="74"/>
                    <a:pt x="664" y="40"/>
                    <a:pt x="719" y="22"/>
                  </a:cubicBezTo>
                  <a:cubicBezTo>
                    <a:pt x="774" y="4"/>
                    <a:pt x="826" y="4"/>
                    <a:pt x="877" y="2"/>
                  </a:cubicBezTo>
                  <a:cubicBezTo>
                    <a:pt x="928" y="0"/>
                    <a:pt x="976" y="2"/>
                    <a:pt x="1027" y="11"/>
                  </a:cubicBezTo>
                  <a:cubicBezTo>
                    <a:pt x="1078" y="20"/>
                    <a:pt x="1129" y="42"/>
                    <a:pt x="1183" y="59"/>
                  </a:cubicBezTo>
                  <a:cubicBezTo>
                    <a:pt x="1237" y="76"/>
                    <a:pt x="1283" y="87"/>
                    <a:pt x="1351" y="115"/>
                  </a:cubicBezTo>
                  <a:cubicBezTo>
                    <a:pt x="1419" y="143"/>
                    <a:pt x="1509" y="189"/>
                    <a:pt x="1589" y="227"/>
                  </a:cubicBezTo>
                  <a:cubicBezTo>
                    <a:pt x="1669" y="265"/>
                    <a:pt x="1754" y="306"/>
                    <a:pt x="1833" y="345"/>
                  </a:cubicBezTo>
                  <a:cubicBezTo>
                    <a:pt x="1912" y="384"/>
                    <a:pt x="1987" y="427"/>
                    <a:pt x="2064" y="464"/>
                  </a:cubicBezTo>
                  <a:cubicBezTo>
                    <a:pt x="2141" y="501"/>
                    <a:pt x="2216" y="536"/>
                    <a:pt x="2294" y="570"/>
                  </a:cubicBezTo>
                  <a:cubicBezTo>
                    <a:pt x="2372" y="604"/>
                    <a:pt x="2465" y="646"/>
                    <a:pt x="2532" y="669"/>
                  </a:cubicBezTo>
                  <a:cubicBezTo>
                    <a:pt x="2599" y="692"/>
                    <a:pt x="2647" y="700"/>
                    <a:pt x="2696" y="708"/>
                  </a:cubicBezTo>
                </a:path>
              </a:pathLst>
            </a:custGeom>
            <a:noFill/>
            <a:ln w="28575" cap="flat" cmpd="sng">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7364" name="Line 17"/>
            <p:cNvSpPr>
              <a:spLocks noChangeShapeType="1"/>
            </p:cNvSpPr>
            <p:nvPr/>
          </p:nvSpPr>
          <p:spPr bwMode="auto">
            <a:xfrm flipV="1">
              <a:off x="1648" y="3211"/>
              <a:ext cx="435" cy="7"/>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65" name="Line 18"/>
            <p:cNvSpPr>
              <a:spLocks noChangeShapeType="1"/>
            </p:cNvSpPr>
            <p:nvPr/>
          </p:nvSpPr>
          <p:spPr bwMode="auto">
            <a:xfrm>
              <a:off x="2073" y="3208"/>
              <a:ext cx="7" cy="554"/>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66" name="Line 19"/>
            <p:cNvSpPr>
              <a:spLocks noChangeShapeType="1"/>
            </p:cNvSpPr>
            <p:nvPr/>
          </p:nvSpPr>
          <p:spPr bwMode="auto">
            <a:xfrm>
              <a:off x="2531" y="2690"/>
              <a:ext cx="6" cy="1062"/>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67" name="Line 20"/>
            <p:cNvSpPr>
              <a:spLocks noChangeShapeType="1"/>
            </p:cNvSpPr>
            <p:nvPr/>
          </p:nvSpPr>
          <p:spPr bwMode="auto">
            <a:xfrm flipV="1">
              <a:off x="1664" y="2648"/>
              <a:ext cx="864" cy="17"/>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68" name="Text Box 21"/>
            <p:cNvSpPr txBox="1">
              <a:spLocks noChangeArrowheads="1"/>
            </p:cNvSpPr>
            <p:nvPr/>
          </p:nvSpPr>
          <p:spPr bwMode="auto">
            <a:xfrm>
              <a:off x="2136" y="3860"/>
              <a:ext cx="1470"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x-none" sz="2400"/>
                <a:t>G = offered load = Np</a:t>
              </a:r>
              <a:endParaRPr lang="en-US" altLang="x-none"/>
            </a:p>
          </p:txBody>
        </p:sp>
        <p:sp>
          <p:nvSpPr>
            <p:cNvPr id="57369" name="Text Box 22"/>
            <p:cNvSpPr txBox="1">
              <a:spLocks noChangeArrowheads="1"/>
            </p:cNvSpPr>
            <p:nvPr/>
          </p:nvSpPr>
          <p:spPr bwMode="auto">
            <a:xfrm>
              <a:off x="1960" y="3777"/>
              <a:ext cx="193"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x-none" sz="1400">
                  <a:latin typeface="Arial" charset="0"/>
                </a:rPr>
                <a:t>0.5</a:t>
              </a:r>
              <a:endParaRPr lang="en-US" altLang="x-none" sz="1800"/>
            </a:p>
          </p:txBody>
        </p:sp>
        <p:sp>
          <p:nvSpPr>
            <p:cNvPr id="57370" name="Text Box 23"/>
            <p:cNvSpPr txBox="1">
              <a:spLocks noChangeArrowheads="1"/>
            </p:cNvSpPr>
            <p:nvPr/>
          </p:nvSpPr>
          <p:spPr bwMode="auto">
            <a:xfrm>
              <a:off x="2398" y="3777"/>
              <a:ext cx="193"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x-none" sz="1400">
                  <a:latin typeface="Arial" charset="0"/>
                </a:rPr>
                <a:t>1.0</a:t>
              </a:r>
              <a:endParaRPr lang="en-US" altLang="x-none" sz="1800"/>
            </a:p>
          </p:txBody>
        </p:sp>
        <p:sp>
          <p:nvSpPr>
            <p:cNvPr id="57371" name="Text Box 24"/>
            <p:cNvSpPr txBox="1">
              <a:spLocks noChangeArrowheads="1"/>
            </p:cNvSpPr>
            <p:nvPr/>
          </p:nvSpPr>
          <p:spPr bwMode="auto">
            <a:xfrm>
              <a:off x="2845" y="3768"/>
              <a:ext cx="193"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x-none" sz="1400">
                  <a:latin typeface="Arial" charset="0"/>
                </a:rPr>
                <a:t>1.5</a:t>
              </a:r>
              <a:endParaRPr lang="en-US" altLang="x-none" sz="1800"/>
            </a:p>
          </p:txBody>
        </p:sp>
        <p:sp>
          <p:nvSpPr>
            <p:cNvPr id="57372" name="Text Box 25"/>
            <p:cNvSpPr txBox="1">
              <a:spLocks noChangeArrowheads="1"/>
            </p:cNvSpPr>
            <p:nvPr/>
          </p:nvSpPr>
          <p:spPr bwMode="auto">
            <a:xfrm>
              <a:off x="3289" y="3774"/>
              <a:ext cx="194"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x-none" sz="1400">
                  <a:latin typeface="Arial" charset="0"/>
                </a:rPr>
                <a:t>2.0</a:t>
              </a:r>
              <a:endParaRPr lang="en-US" altLang="x-none" sz="1800"/>
            </a:p>
          </p:txBody>
        </p:sp>
        <p:sp>
          <p:nvSpPr>
            <p:cNvPr id="57373" name="Text Box 26"/>
            <p:cNvSpPr txBox="1">
              <a:spLocks noChangeArrowheads="1"/>
            </p:cNvSpPr>
            <p:nvPr/>
          </p:nvSpPr>
          <p:spPr bwMode="auto">
            <a:xfrm>
              <a:off x="1371" y="3352"/>
              <a:ext cx="193"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x-none" sz="1400">
                  <a:latin typeface="Arial" charset="0"/>
                </a:rPr>
                <a:t>0.1</a:t>
              </a:r>
              <a:endParaRPr lang="en-US" altLang="x-none" sz="1800"/>
            </a:p>
          </p:txBody>
        </p:sp>
        <p:sp>
          <p:nvSpPr>
            <p:cNvPr id="57374" name="Text Box 27"/>
            <p:cNvSpPr txBox="1">
              <a:spLocks noChangeArrowheads="1"/>
            </p:cNvSpPr>
            <p:nvPr/>
          </p:nvSpPr>
          <p:spPr bwMode="auto">
            <a:xfrm>
              <a:off x="1375" y="3058"/>
              <a:ext cx="193"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x-none" sz="1400">
                  <a:latin typeface="Arial" charset="0"/>
                </a:rPr>
                <a:t>0.2</a:t>
              </a:r>
              <a:endParaRPr lang="en-US" altLang="x-none" sz="1800"/>
            </a:p>
          </p:txBody>
        </p:sp>
        <p:sp>
          <p:nvSpPr>
            <p:cNvPr id="57375" name="Text Box 28"/>
            <p:cNvSpPr txBox="1">
              <a:spLocks noChangeArrowheads="1"/>
            </p:cNvSpPr>
            <p:nvPr/>
          </p:nvSpPr>
          <p:spPr bwMode="auto">
            <a:xfrm>
              <a:off x="1359" y="2778"/>
              <a:ext cx="193"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x-none" sz="1400">
                  <a:latin typeface="Arial" charset="0"/>
                </a:rPr>
                <a:t>0.3</a:t>
              </a:r>
              <a:endParaRPr lang="en-US" altLang="x-none" sz="1800"/>
            </a:p>
          </p:txBody>
        </p:sp>
        <p:sp>
          <p:nvSpPr>
            <p:cNvPr id="57376" name="Text Box 29"/>
            <p:cNvSpPr txBox="1">
              <a:spLocks noChangeArrowheads="1"/>
            </p:cNvSpPr>
            <p:nvPr/>
          </p:nvSpPr>
          <p:spPr bwMode="auto">
            <a:xfrm>
              <a:off x="1363" y="2459"/>
              <a:ext cx="194"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x-none" sz="1400">
                  <a:latin typeface="Arial" charset="0"/>
                </a:rPr>
                <a:t>0.4</a:t>
              </a:r>
              <a:endParaRPr lang="en-US" altLang="x-none" sz="1800"/>
            </a:p>
          </p:txBody>
        </p:sp>
        <p:sp>
          <p:nvSpPr>
            <p:cNvPr id="57377" name="Text Box 30"/>
            <p:cNvSpPr txBox="1">
              <a:spLocks noChangeArrowheads="1"/>
            </p:cNvSpPr>
            <p:nvPr/>
          </p:nvSpPr>
          <p:spPr bwMode="auto">
            <a:xfrm>
              <a:off x="3380" y="3472"/>
              <a:ext cx="55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x-none" sz="1600" b="1">
                  <a:solidFill>
                    <a:srgbClr val="FF0000"/>
                  </a:solidFill>
                </a:rPr>
                <a:t>Pure Aloha</a:t>
              </a:r>
              <a:endParaRPr lang="en-US" altLang="x-none" sz="1800" b="1"/>
            </a:p>
          </p:txBody>
        </p:sp>
        <p:sp>
          <p:nvSpPr>
            <p:cNvPr id="57378" name="Text Box 31"/>
            <p:cNvSpPr txBox="1">
              <a:spLocks noChangeArrowheads="1"/>
            </p:cNvSpPr>
            <p:nvPr/>
          </p:nvSpPr>
          <p:spPr bwMode="auto">
            <a:xfrm>
              <a:off x="3635" y="2935"/>
              <a:ext cx="693"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x-none" sz="1600" b="1">
                  <a:solidFill>
                    <a:srgbClr val="FF0000"/>
                  </a:solidFill>
                </a:rPr>
                <a:t>Slotted Aloha</a:t>
              </a:r>
              <a:endParaRPr lang="en-US" altLang="x-none" sz="1800" b="1"/>
            </a:p>
          </p:txBody>
        </p:sp>
      </p:grpSp>
      <p:sp>
        <p:nvSpPr>
          <p:cNvPr id="57348" name="Text Box 32"/>
          <p:cNvSpPr txBox="1">
            <a:spLocks noChangeArrowheads="1"/>
          </p:cNvSpPr>
          <p:nvPr/>
        </p:nvSpPr>
        <p:spPr bwMode="auto">
          <a:xfrm rot="-5391161">
            <a:off x="-1019175" y="2543175"/>
            <a:ext cx="39592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2000"/>
              <a:t>S = throughput = </a:t>
            </a:r>
            <a:r>
              <a:rPr lang="ja-JP" altLang="en-US" sz="2000">
                <a:latin typeface="Arial" charset="0"/>
              </a:rPr>
              <a:t>“</a:t>
            </a:r>
            <a:r>
              <a:rPr lang="en-US" altLang="ja-JP" sz="2000"/>
              <a:t>goodput</a:t>
            </a:r>
            <a:r>
              <a:rPr lang="ja-JP" altLang="en-US" sz="2000">
                <a:latin typeface="Arial" charset="0"/>
              </a:rPr>
              <a:t>”</a:t>
            </a:r>
            <a:r>
              <a:rPr lang="en-US" altLang="ja-JP" sz="2000"/>
              <a:t> </a:t>
            </a:r>
          </a:p>
          <a:p>
            <a:pPr>
              <a:spcBef>
                <a:spcPct val="0"/>
              </a:spcBef>
              <a:buFontTx/>
              <a:buNone/>
            </a:pPr>
            <a:r>
              <a:rPr lang="en-US" altLang="en-US" sz="2000"/>
              <a:t>     (success rate)</a:t>
            </a:r>
            <a:endParaRPr lang="en-US" altLang="en-US" sz="2400"/>
          </a:p>
        </p:txBody>
      </p:sp>
      <p:sp>
        <p:nvSpPr>
          <p:cNvPr id="57349" name="Text Box 33"/>
          <p:cNvSpPr txBox="1">
            <a:spLocks noChangeArrowheads="1"/>
          </p:cNvSpPr>
          <p:nvPr/>
        </p:nvSpPr>
        <p:spPr bwMode="auto">
          <a:xfrm>
            <a:off x="533400" y="5486400"/>
            <a:ext cx="4868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x-none" sz="2400">
                <a:solidFill>
                  <a:srgbClr val="FF0000"/>
                </a:solidFill>
                <a:latin typeface="Times New Roman" charset="0"/>
              </a:rPr>
              <a:t>Can we do better with random access?</a:t>
            </a:r>
          </a:p>
        </p:txBody>
      </p:sp>
      <p:sp>
        <p:nvSpPr>
          <p:cNvPr id="37"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7"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3EFC3C34-6298-3B46-802B-6019F7941E5D}" type="slidenum">
              <a:rPr lang="en-US" altLang="en-US" sz="1200">
                <a:ea typeface="MS PGothic" charset="-128"/>
              </a:rPr>
              <a:pPr>
                <a:spcBef>
                  <a:spcPct val="0"/>
                </a:spcBef>
                <a:buFontTx/>
                <a:buNone/>
              </a:pPr>
              <a:t>4</a:t>
            </a:fld>
            <a:endParaRPr lang="en-US" altLang="en-US" sz="1200">
              <a:ea typeface="MS PGothic" charset="-128"/>
            </a:endParaRPr>
          </a:p>
        </p:txBody>
      </p:sp>
      <p:sp>
        <p:nvSpPr>
          <p:cNvPr id="145410" name="Rectangle 2"/>
          <p:cNvSpPr>
            <a:spLocks noGrp="1" noChangeArrowheads="1"/>
          </p:cNvSpPr>
          <p:nvPr>
            <p:ph type="title"/>
          </p:nvPr>
        </p:nvSpPr>
        <p:spPr>
          <a:xfrm>
            <a:off x="609600" y="304800"/>
            <a:ext cx="7772400" cy="533400"/>
          </a:xfrm>
        </p:spPr>
        <p:txBody>
          <a:bodyPr/>
          <a:lstStyle/>
          <a:p>
            <a:pPr>
              <a:defRPr/>
            </a:pPr>
            <a:r>
              <a:rPr lang="en-US" sz="3400" smtClean="0">
                <a:cs typeface="+mj-cs"/>
              </a:rPr>
              <a:t>Data Link Layer Functions</a:t>
            </a:r>
          </a:p>
        </p:txBody>
      </p:sp>
      <p:sp>
        <p:nvSpPr>
          <p:cNvPr id="19459" name="Rectangle 3"/>
          <p:cNvSpPr>
            <a:spLocks noGrp="1" noChangeArrowheads="1"/>
          </p:cNvSpPr>
          <p:nvPr>
            <p:ph type="body" idx="1"/>
          </p:nvPr>
        </p:nvSpPr>
        <p:spPr>
          <a:xfrm>
            <a:off x="457200" y="914400"/>
            <a:ext cx="8153400" cy="5181600"/>
          </a:xfrm>
        </p:spPr>
        <p:txBody>
          <a:bodyPr/>
          <a:lstStyle/>
          <a:p>
            <a:r>
              <a:rPr lang="en-US" altLang="en-US" sz="2000" i="1">
                <a:solidFill>
                  <a:srgbClr val="FF0000"/>
                </a:solidFill>
              </a:rPr>
              <a:t>Framing</a:t>
            </a:r>
            <a:endParaRPr lang="en-US" altLang="en-US" sz="2000" i="1"/>
          </a:p>
          <a:p>
            <a:pPr lvl="1"/>
            <a:r>
              <a:rPr lang="en-US" altLang="en-US"/>
              <a:t>sender (transmitter): encapsulate datagram into frame, adding header, trailer, transmit frame</a:t>
            </a:r>
          </a:p>
          <a:p>
            <a:pPr lvl="1"/>
            <a:r>
              <a:rPr lang="en-US" altLang="en-US"/>
              <a:t>receiver: detect beginning of frames, receive frame, decapsulate frame, stripping off header, trailer</a:t>
            </a:r>
          </a:p>
          <a:p>
            <a:r>
              <a:rPr lang="en-US" altLang="en-US" sz="2000" i="1">
                <a:solidFill>
                  <a:srgbClr val="FF0000"/>
                </a:solidFill>
              </a:rPr>
              <a:t>Link Access (Media Access Control)</a:t>
            </a:r>
            <a:endParaRPr lang="en-US" altLang="en-US" sz="2000" i="1"/>
          </a:p>
          <a:p>
            <a:pPr lvl="1"/>
            <a:r>
              <a:rPr lang="en-US" altLang="en-US"/>
              <a:t>determine whether it</a:t>
            </a:r>
            <a:r>
              <a:rPr lang="ja-JP" altLang="en-US">
                <a:latin typeface="Arial" charset="0"/>
              </a:rPr>
              <a:t>’</a:t>
            </a:r>
            <a:r>
              <a:rPr lang="en-US" altLang="ja-JP"/>
              <a:t>s Okay to transmit over the link</a:t>
            </a:r>
          </a:p>
          <a:p>
            <a:pPr lvl="2"/>
            <a:r>
              <a:rPr lang="en-US" altLang="en-US"/>
              <a:t>particularly important when link shared by many nodes</a:t>
            </a:r>
          </a:p>
          <a:p>
            <a:pPr lvl="3"/>
            <a:r>
              <a:rPr lang="en-US" altLang="en-US" sz="1800"/>
              <a:t>also an issue over </a:t>
            </a:r>
            <a:r>
              <a:rPr lang="ja-JP" altLang="en-US" sz="1800">
                <a:latin typeface="Arial" charset="0"/>
              </a:rPr>
              <a:t>“</a:t>
            </a:r>
            <a:r>
              <a:rPr lang="en-US" altLang="ja-JP" sz="1800"/>
              <a:t>half-duplex</a:t>
            </a:r>
            <a:r>
              <a:rPr lang="ja-JP" altLang="en-US" sz="1800">
                <a:latin typeface="Arial" charset="0"/>
              </a:rPr>
              <a:t>”</a:t>
            </a:r>
            <a:r>
              <a:rPr lang="en-US" altLang="ja-JP" sz="1800"/>
              <a:t> point-to-point link (why?)  </a:t>
            </a:r>
          </a:p>
          <a:p>
            <a:pPr lvl="2"/>
            <a:r>
              <a:rPr lang="en-US" altLang="en-US"/>
              <a:t>need </a:t>
            </a:r>
            <a:r>
              <a:rPr lang="en-US" altLang="en-US">
                <a:solidFill>
                  <a:srgbClr val="6600FF"/>
                </a:solidFill>
              </a:rPr>
              <a:t>media access control</a:t>
            </a:r>
            <a:r>
              <a:rPr lang="en-US" altLang="en-US"/>
              <a:t> (MAC)</a:t>
            </a:r>
          </a:p>
          <a:p>
            <a:pPr lvl="1"/>
            <a:r>
              <a:rPr lang="ja-JP" altLang="en-US">
                <a:solidFill>
                  <a:srgbClr val="FF0000"/>
                </a:solidFill>
                <a:latin typeface="Arial" charset="0"/>
              </a:rPr>
              <a:t>“</a:t>
            </a:r>
            <a:r>
              <a:rPr lang="en-US" altLang="ja-JP">
                <a:solidFill>
                  <a:srgbClr val="FF0000"/>
                </a:solidFill>
              </a:rPr>
              <a:t>physical addresses</a:t>
            </a:r>
            <a:r>
              <a:rPr lang="ja-JP" altLang="en-US">
                <a:solidFill>
                  <a:srgbClr val="FF0000"/>
                </a:solidFill>
                <a:latin typeface="Arial" charset="0"/>
              </a:rPr>
              <a:t>”</a:t>
            </a:r>
            <a:r>
              <a:rPr lang="en-US" altLang="ja-JP"/>
              <a:t> identify sender/receiver on a link!</a:t>
            </a:r>
          </a:p>
          <a:p>
            <a:pPr lvl="2"/>
            <a:r>
              <a:rPr lang="en-US" altLang="en-US"/>
              <a:t>particularly important when link shared by many nodes, while over point-to-point link, not necessary </a:t>
            </a:r>
          </a:p>
          <a:p>
            <a:pPr lvl="2"/>
            <a:r>
              <a:rPr lang="ja-JP" altLang="en-US">
                <a:latin typeface="Arial" charset="0"/>
              </a:rPr>
              <a:t>“</a:t>
            </a:r>
            <a:r>
              <a:rPr lang="en-US" altLang="ja-JP"/>
              <a:t>physical addresses</a:t>
            </a:r>
            <a:r>
              <a:rPr lang="ja-JP" altLang="en-US">
                <a:latin typeface="Arial" charset="0"/>
              </a:rPr>
              <a:t>”</a:t>
            </a:r>
            <a:r>
              <a:rPr lang="en-US" altLang="ja-JP"/>
              <a:t> often referred to as </a:t>
            </a:r>
            <a:r>
              <a:rPr lang="ja-JP" altLang="en-US">
                <a:latin typeface="Arial" charset="0"/>
              </a:rPr>
              <a:t>“</a:t>
            </a:r>
            <a:r>
              <a:rPr lang="en-US" altLang="ja-JP"/>
              <a:t>MAC</a:t>
            </a:r>
            <a:r>
              <a:rPr lang="ja-JP" altLang="en-US">
                <a:latin typeface="Arial" charset="0"/>
              </a:rPr>
              <a:t>”</a:t>
            </a:r>
            <a:r>
              <a:rPr lang="en-US" altLang="ja-JP"/>
              <a:t> addresses</a:t>
            </a:r>
          </a:p>
          <a:p>
            <a:pPr lvl="3"/>
            <a:r>
              <a:rPr lang="en-US" altLang="en-US" sz="1800">
                <a:solidFill>
                  <a:srgbClr val="FF0000"/>
                </a:solidFill>
              </a:rPr>
              <a:t>different from IP addresses (which are logical &amp; global)!</a:t>
            </a:r>
          </a:p>
        </p:txBody>
      </p:sp>
      <p:sp>
        <p:nvSpPr>
          <p:cNvPr id="5"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3"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99CBBADE-5E2A-714A-A2A7-B70587D95D56}" type="slidenum">
              <a:rPr lang="en-US" altLang="en-US" sz="1200"/>
              <a:pPr>
                <a:spcBef>
                  <a:spcPct val="0"/>
                </a:spcBef>
                <a:buFontTx/>
                <a:buNone/>
              </a:pPr>
              <a:t>40</a:t>
            </a:fld>
            <a:endParaRPr lang="en-US" altLang="en-US" sz="1200"/>
          </a:p>
        </p:txBody>
      </p:sp>
      <p:sp>
        <p:nvSpPr>
          <p:cNvPr id="207874" name="Rectangle 2"/>
          <p:cNvSpPr>
            <a:spLocks noGrp="1" noChangeArrowheads="1"/>
          </p:cNvSpPr>
          <p:nvPr>
            <p:ph type="title"/>
          </p:nvPr>
        </p:nvSpPr>
        <p:spPr>
          <a:xfrm>
            <a:off x="609600" y="228600"/>
            <a:ext cx="7772400" cy="914400"/>
          </a:xfrm>
        </p:spPr>
        <p:txBody>
          <a:bodyPr/>
          <a:lstStyle/>
          <a:p>
            <a:pPr>
              <a:defRPr/>
            </a:pPr>
            <a:r>
              <a:rPr lang="en-US" sz="3600" smtClean="0">
                <a:cs typeface="+mj-cs"/>
              </a:rPr>
              <a:t>Carrier Sense Multiple Access</a:t>
            </a:r>
          </a:p>
        </p:txBody>
      </p:sp>
      <p:sp>
        <p:nvSpPr>
          <p:cNvPr id="207875" name="Rectangle 3"/>
          <p:cNvSpPr>
            <a:spLocks noGrp="1" noChangeArrowheads="1"/>
          </p:cNvSpPr>
          <p:nvPr>
            <p:ph type="body" idx="1"/>
          </p:nvPr>
        </p:nvSpPr>
        <p:spPr>
          <a:xfrm>
            <a:off x="685800" y="990600"/>
            <a:ext cx="7772400" cy="4953000"/>
          </a:xfrm>
        </p:spPr>
        <p:txBody>
          <a:bodyPr/>
          <a:lstStyle/>
          <a:p>
            <a:pPr>
              <a:lnSpc>
                <a:spcPct val="90000"/>
              </a:lnSpc>
            </a:pPr>
            <a:r>
              <a:rPr lang="en-US" altLang="en-US" sz="2000"/>
              <a:t>Aloha is inefficient (and rude): </a:t>
            </a:r>
          </a:p>
          <a:p>
            <a:pPr lvl="1">
              <a:lnSpc>
                <a:spcPct val="90000"/>
              </a:lnSpc>
            </a:pPr>
            <a:r>
              <a:rPr lang="en-US" altLang="en-US" sz="1800"/>
              <a:t>doesn</a:t>
            </a:r>
            <a:r>
              <a:rPr lang="ja-JP" altLang="en-US" sz="1800">
                <a:latin typeface="Arial" charset="0"/>
              </a:rPr>
              <a:t>’</a:t>
            </a:r>
            <a:r>
              <a:rPr lang="en-US" altLang="ja-JP" sz="1800"/>
              <a:t>t listen before talking</a:t>
            </a:r>
          </a:p>
          <a:p>
            <a:pPr>
              <a:lnSpc>
                <a:spcPct val="90000"/>
              </a:lnSpc>
            </a:pPr>
            <a:r>
              <a:rPr lang="en-US" altLang="en-US" sz="2200">
                <a:solidFill>
                  <a:srgbClr val="FF0000"/>
                </a:solidFill>
              </a:rPr>
              <a:t>CSMA: Listen before transmit</a:t>
            </a:r>
            <a:r>
              <a:rPr lang="en-US" altLang="en-US" sz="2000"/>
              <a:t> </a:t>
            </a:r>
          </a:p>
          <a:p>
            <a:pPr lvl="1">
              <a:lnSpc>
                <a:spcPct val="90000"/>
              </a:lnSpc>
            </a:pPr>
            <a:r>
              <a:rPr lang="en-US" altLang="en-US" sz="1800">
                <a:solidFill>
                  <a:srgbClr val="6600FF"/>
                </a:solidFill>
              </a:rPr>
              <a:t>Human analogy: don</a:t>
            </a:r>
            <a:r>
              <a:rPr lang="ja-JP" altLang="en-US" sz="1800">
                <a:solidFill>
                  <a:srgbClr val="6600FF"/>
                </a:solidFill>
                <a:latin typeface="Arial" charset="0"/>
              </a:rPr>
              <a:t>’</a:t>
            </a:r>
            <a:r>
              <a:rPr lang="en-US" altLang="ja-JP" sz="1800">
                <a:solidFill>
                  <a:srgbClr val="6600FF"/>
                </a:solidFill>
              </a:rPr>
              <a:t>t interrupt others!</a:t>
            </a:r>
          </a:p>
          <a:p>
            <a:pPr lvl="1">
              <a:lnSpc>
                <a:spcPct val="90000"/>
              </a:lnSpc>
            </a:pPr>
            <a:r>
              <a:rPr lang="en-US" altLang="en-US" sz="1800"/>
              <a:t>If channel idle, transmit entire packet</a:t>
            </a:r>
          </a:p>
          <a:p>
            <a:pPr lvl="1">
              <a:lnSpc>
                <a:spcPct val="90000"/>
              </a:lnSpc>
            </a:pPr>
            <a:r>
              <a:rPr lang="en-US" altLang="en-US" sz="1800"/>
              <a:t>If busy, defer transmission</a:t>
            </a:r>
          </a:p>
          <a:p>
            <a:pPr lvl="2">
              <a:lnSpc>
                <a:spcPct val="90000"/>
              </a:lnSpc>
            </a:pPr>
            <a:r>
              <a:rPr lang="en-US" altLang="en-US"/>
              <a:t>How long should we wait?</a:t>
            </a:r>
          </a:p>
          <a:p>
            <a:pPr>
              <a:lnSpc>
                <a:spcPct val="90000"/>
              </a:lnSpc>
            </a:pPr>
            <a:r>
              <a:rPr lang="en-US" altLang="en-US" sz="1800">
                <a:solidFill>
                  <a:srgbClr val="FF0000"/>
                </a:solidFill>
              </a:rPr>
              <a:t>Persistent vs. Nonpersistent</a:t>
            </a:r>
            <a:r>
              <a:rPr lang="en-US" altLang="en-US" sz="1800"/>
              <a:t> CSMA</a:t>
            </a:r>
            <a:r>
              <a:rPr lang="en-US" altLang="en-US" sz="2400"/>
              <a:t> </a:t>
            </a:r>
          </a:p>
          <a:p>
            <a:pPr lvl="1">
              <a:lnSpc>
                <a:spcPct val="90000"/>
              </a:lnSpc>
            </a:pPr>
            <a:r>
              <a:rPr lang="en-US" altLang="en-US" sz="1800"/>
              <a:t>Nonpersistent: </a:t>
            </a:r>
          </a:p>
          <a:p>
            <a:pPr lvl="2">
              <a:lnSpc>
                <a:spcPct val="90000"/>
              </a:lnSpc>
            </a:pPr>
            <a:r>
              <a:rPr lang="en-US" altLang="en-US"/>
              <a:t>if idle, transmit</a:t>
            </a:r>
          </a:p>
          <a:p>
            <a:pPr lvl="2">
              <a:lnSpc>
                <a:spcPct val="90000"/>
              </a:lnSpc>
            </a:pPr>
            <a:r>
              <a:rPr lang="en-US" altLang="en-US"/>
              <a:t>if busy, wait random amount of time</a:t>
            </a:r>
          </a:p>
          <a:p>
            <a:pPr lvl="1">
              <a:lnSpc>
                <a:spcPct val="90000"/>
              </a:lnSpc>
            </a:pPr>
            <a:r>
              <a:rPr lang="en-US" altLang="en-US" sz="1800"/>
              <a:t>p-persistent</a:t>
            </a:r>
          </a:p>
          <a:p>
            <a:pPr lvl="2">
              <a:lnSpc>
                <a:spcPct val="90000"/>
              </a:lnSpc>
            </a:pPr>
            <a:r>
              <a:rPr lang="en-US" altLang="en-US"/>
              <a:t>If idle, transmit with probability p</a:t>
            </a:r>
          </a:p>
          <a:p>
            <a:pPr lvl="2">
              <a:lnSpc>
                <a:spcPct val="90000"/>
              </a:lnSpc>
            </a:pPr>
            <a:r>
              <a:rPr lang="en-US" altLang="en-US"/>
              <a:t>If busy, wait till it becomes idle</a:t>
            </a:r>
          </a:p>
          <a:p>
            <a:pPr lvl="2">
              <a:lnSpc>
                <a:spcPct val="90000"/>
              </a:lnSpc>
            </a:pPr>
            <a:r>
              <a:rPr lang="en-US" altLang="en-US"/>
              <a:t>If collision, wait random amount of time</a:t>
            </a:r>
          </a:p>
          <a:p>
            <a:pPr>
              <a:lnSpc>
                <a:spcPct val="90000"/>
              </a:lnSpc>
            </a:pPr>
            <a:r>
              <a:rPr lang="en-US" altLang="en-US" sz="2200">
                <a:solidFill>
                  <a:srgbClr val="FF0000"/>
                </a:solidFill>
              </a:rPr>
              <a:t>Can carrier sense avoid collisions completely?</a:t>
            </a:r>
          </a:p>
        </p:txBody>
      </p:sp>
      <p:sp>
        <p:nvSpPr>
          <p:cNvPr id="7"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78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0787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20787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0787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20787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20787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07875">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20787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20787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207875">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207875">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207875">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499"/>
                                          </p:stCondLst>
                                        </p:cTn>
                                        <p:tgtEl>
                                          <p:spTgt spid="207875">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499"/>
                                          </p:stCondLst>
                                        </p:cTn>
                                        <p:tgtEl>
                                          <p:spTgt spid="207875">
                                            <p:txEl>
                                              <p:pRg st="13" end="1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499"/>
                                          </p:stCondLst>
                                        </p:cTn>
                                        <p:tgtEl>
                                          <p:spTgt spid="207875">
                                            <p:txEl>
                                              <p:pRg st="14" end="14"/>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07875">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5"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74F075C7-606F-834D-A508-3D0BF1489C84}" type="slidenum">
              <a:rPr lang="en-US" altLang="en-US" sz="1200"/>
              <a:pPr>
                <a:spcBef>
                  <a:spcPct val="0"/>
                </a:spcBef>
                <a:buFontTx/>
                <a:buNone/>
              </a:pPr>
              <a:t>41</a:t>
            </a:fld>
            <a:endParaRPr lang="en-US" altLang="en-US" sz="1200"/>
          </a:p>
        </p:txBody>
      </p:sp>
      <p:sp>
        <p:nvSpPr>
          <p:cNvPr id="186370" name="Rectangle 2"/>
          <p:cNvSpPr>
            <a:spLocks noGrp="1" noChangeArrowheads="1"/>
          </p:cNvSpPr>
          <p:nvPr>
            <p:ph type="title"/>
          </p:nvPr>
        </p:nvSpPr>
        <p:spPr>
          <a:xfrm>
            <a:off x="457200" y="0"/>
            <a:ext cx="7772400" cy="1143000"/>
          </a:xfrm>
        </p:spPr>
        <p:txBody>
          <a:bodyPr/>
          <a:lstStyle/>
          <a:p>
            <a:pPr>
              <a:defRPr/>
            </a:pPr>
            <a:r>
              <a:rPr lang="en-US" sz="3600" smtClean="0">
                <a:cs typeface="+mj-cs"/>
              </a:rPr>
              <a:t>CSMA Collisions</a:t>
            </a:r>
          </a:p>
        </p:txBody>
      </p:sp>
      <p:pic>
        <p:nvPicPr>
          <p:cNvPr id="61443" name="Picture 3" descr="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3413" y="1322388"/>
            <a:ext cx="4287837" cy="454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4" name="Rectangle 4"/>
          <p:cNvSpPr>
            <a:spLocks noChangeArrowheads="1"/>
          </p:cNvSpPr>
          <p:nvPr/>
        </p:nvSpPr>
        <p:spPr bwMode="auto">
          <a:xfrm>
            <a:off x="307975" y="1536700"/>
            <a:ext cx="379412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2400">
                <a:solidFill>
                  <a:schemeClr val="accent2"/>
                </a:solidFill>
              </a:rPr>
              <a:t>collisions </a:t>
            </a:r>
            <a:r>
              <a:rPr lang="en-US" altLang="en-US" sz="2400" i="1">
                <a:solidFill>
                  <a:schemeClr val="accent2"/>
                </a:solidFill>
              </a:rPr>
              <a:t>can</a:t>
            </a:r>
            <a:r>
              <a:rPr lang="en-US" altLang="en-US" sz="2400">
                <a:solidFill>
                  <a:schemeClr val="accent2"/>
                </a:solidFill>
              </a:rPr>
              <a:t> still occur:</a:t>
            </a:r>
            <a:endParaRPr lang="en-US" altLang="en-US" sz="2400"/>
          </a:p>
          <a:p>
            <a:pPr>
              <a:spcBef>
                <a:spcPct val="0"/>
              </a:spcBef>
              <a:buFontTx/>
              <a:buNone/>
            </a:pPr>
            <a:r>
              <a:rPr lang="en-US" altLang="en-US" sz="2000"/>
              <a:t>propagation delay means </a:t>
            </a:r>
          </a:p>
          <a:p>
            <a:pPr>
              <a:spcBef>
                <a:spcPct val="0"/>
              </a:spcBef>
              <a:buFontTx/>
              <a:buNone/>
            </a:pPr>
            <a:r>
              <a:rPr lang="en-US" altLang="en-US" sz="2000"/>
              <a:t>two nodes may not hear</a:t>
            </a:r>
          </a:p>
          <a:p>
            <a:pPr>
              <a:spcBef>
                <a:spcPct val="0"/>
              </a:spcBef>
              <a:buFontTx/>
              <a:buNone/>
            </a:pPr>
            <a:r>
              <a:rPr lang="en-US" altLang="en-US" sz="2000"/>
              <a:t>each other</a:t>
            </a:r>
            <a:r>
              <a:rPr lang="ja-JP" altLang="en-US" sz="2000">
                <a:latin typeface="Arial" charset="0"/>
              </a:rPr>
              <a:t>’</a:t>
            </a:r>
            <a:r>
              <a:rPr lang="en-US" altLang="ja-JP" sz="2000"/>
              <a:t>s transmission</a:t>
            </a:r>
            <a:endParaRPr lang="en-US" altLang="en-US" sz="2400">
              <a:latin typeface="Times New Roman" charset="0"/>
            </a:endParaRPr>
          </a:p>
        </p:txBody>
      </p:sp>
      <p:sp>
        <p:nvSpPr>
          <p:cNvPr id="61445" name="Rectangle 5"/>
          <p:cNvSpPr>
            <a:spLocks noChangeArrowheads="1"/>
          </p:cNvSpPr>
          <p:nvPr/>
        </p:nvSpPr>
        <p:spPr bwMode="auto">
          <a:xfrm>
            <a:off x="307975" y="3059113"/>
            <a:ext cx="34988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x-none" sz="2400">
                <a:solidFill>
                  <a:schemeClr val="accent2"/>
                </a:solidFill>
              </a:rPr>
              <a:t>collision:</a:t>
            </a:r>
            <a:endParaRPr lang="en-US" altLang="x-none" sz="2400"/>
          </a:p>
          <a:p>
            <a:pPr>
              <a:spcBef>
                <a:spcPct val="0"/>
              </a:spcBef>
              <a:buFontTx/>
              <a:buNone/>
            </a:pPr>
            <a:r>
              <a:rPr lang="en-US" altLang="x-none" sz="2000"/>
              <a:t>entire packet transmission </a:t>
            </a:r>
          </a:p>
          <a:p>
            <a:pPr>
              <a:spcBef>
                <a:spcPct val="0"/>
              </a:spcBef>
              <a:buFontTx/>
              <a:buNone/>
            </a:pPr>
            <a:r>
              <a:rPr lang="en-US" altLang="x-none" sz="2000"/>
              <a:t>time wasted</a:t>
            </a:r>
            <a:endParaRPr lang="en-US" altLang="x-none" sz="2000">
              <a:latin typeface="Times New Roman" charset="0"/>
            </a:endParaRPr>
          </a:p>
        </p:txBody>
      </p:sp>
      <p:sp>
        <p:nvSpPr>
          <p:cNvPr id="61446" name="Rectangle 6"/>
          <p:cNvSpPr>
            <a:spLocks noChangeArrowheads="1"/>
          </p:cNvSpPr>
          <p:nvPr/>
        </p:nvSpPr>
        <p:spPr bwMode="auto">
          <a:xfrm>
            <a:off x="4724400" y="914400"/>
            <a:ext cx="35464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x-none" sz="1600"/>
              <a:t>spatial layout of nodes </a:t>
            </a:r>
            <a:endParaRPr lang="en-US" altLang="x-none" sz="2000">
              <a:latin typeface="Times New Roman" charset="0"/>
            </a:endParaRPr>
          </a:p>
        </p:txBody>
      </p:sp>
      <p:sp>
        <p:nvSpPr>
          <p:cNvPr id="61447" name="Rectangle 7"/>
          <p:cNvSpPr>
            <a:spLocks noChangeArrowheads="1"/>
          </p:cNvSpPr>
          <p:nvPr/>
        </p:nvSpPr>
        <p:spPr bwMode="auto">
          <a:xfrm>
            <a:off x="307975" y="4125913"/>
            <a:ext cx="4135438"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x-none" sz="2400">
                <a:solidFill>
                  <a:schemeClr val="accent2"/>
                </a:solidFill>
              </a:rPr>
              <a:t>note:</a:t>
            </a:r>
            <a:endParaRPr lang="en-US" altLang="x-none" sz="2400"/>
          </a:p>
          <a:p>
            <a:pPr>
              <a:spcBef>
                <a:spcPct val="0"/>
              </a:spcBef>
              <a:buFontTx/>
              <a:buNone/>
            </a:pPr>
            <a:r>
              <a:rPr lang="en-US" altLang="x-none" sz="2000"/>
              <a:t>role of distance &amp; propagation delay in determining collision probability</a:t>
            </a:r>
            <a:endParaRPr lang="en-US" altLang="x-none" sz="2000">
              <a:latin typeface="Times New Roman" charset="0"/>
            </a:endParaRPr>
          </a:p>
        </p:txBody>
      </p:sp>
      <p:sp>
        <p:nvSpPr>
          <p:cNvPr id="11"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5"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53BCA894-9E98-2145-AD51-7C7A98439EF7}" type="slidenum">
              <a:rPr lang="en-US" altLang="en-US" sz="1200"/>
              <a:pPr>
                <a:spcBef>
                  <a:spcPct val="0"/>
                </a:spcBef>
                <a:buFontTx/>
                <a:buNone/>
              </a:pPr>
              <a:t>42</a:t>
            </a:fld>
            <a:endParaRPr lang="en-US" altLang="en-US" sz="1200"/>
          </a:p>
        </p:txBody>
      </p:sp>
      <p:sp>
        <p:nvSpPr>
          <p:cNvPr id="187394" name="Rectangle 2"/>
          <p:cNvSpPr>
            <a:spLocks noGrp="1" noChangeArrowheads="1"/>
          </p:cNvSpPr>
          <p:nvPr>
            <p:ph type="title"/>
          </p:nvPr>
        </p:nvSpPr>
        <p:spPr>
          <a:xfrm>
            <a:off x="685800" y="304800"/>
            <a:ext cx="7772400" cy="1143000"/>
          </a:xfrm>
        </p:spPr>
        <p:txBody>
          <a:bodyPr/>
          <a:lstStyle/>
          <a:p>
            <a:pPr>
              <a:defRPr/>
            </a:pPr>
            <a:r>
              <a:rPr lang="en-US" sz="3600" smtClean="0">
                <a:cs typeface="+mj-cs"/>
              </a:rPr>
              <a:t>CSMA/CD (Collision Detection)</a:t>
            </a:r>
          </a:p>
        </p:txBody>
      </p:sp>
      <p:sp>
        <p:nvSpPr>
          <p:cNvPr id="187395" name="Rectangle 3"/>
          <p:cNvSpPr>
            <a:spLocks noGrp="1" noChangeArrowheads="1"/>
          </p:cNvSpPr>
          <p:nvPr>
            <p:ph type="body" idx="1"/>
          </p:nvPr>
        </p:nvSpPr>
        <p:spPr>
          <a:xfrm>
            <a:off x="522288" y="1433513"/>
            <a:ext cx="8264525" cy="4648200"/>
          </a:xfrm>
        </p:spPr>
        <p:txBody>
          <a:bodyPr/>
          <a:lstStyle/>
          <a:p>
            <a:pPr>
              <a:buFontTx/>
              <a:buNone/>
              <a:defRPr/>
            </a:pPr>
            <a:r>
              <a:rPr lang="en-US" sz="2400" smtClean="0">
                <a:solidFill>
                  <a:srgbClr val="FF0000"/>
                </a:solidFill>
                <a:cs typeface="+mn-cs"/>
              </a:rPr>
              <a:t>CSMA/CD:</a:t>
            </a:r>
            <a:r>
              <a:rPr lang="en-US" sz="2400" smtClean="0">
                <a:cs typeface="+mn-cs"/>
              </a:rPr>
              <a:t> carrier sensing, deferral as in CSMA</a:t>
            </a:r>
          </a:p>
          <a:p>
            <a:pPr lvl="1">
              <a:defRPr/>
            </a:pPr>
            <a:r>
              <a:rPr lang="en-US" smtClean="0"/>
              <a:t>collisions </a:t>
            </a:r>
            <a:r>
              <a:rPr lang="en-US" i="1" smtClean="0"/>
              <a:t>detected</a:t>
            </a:r>
            <a:r>
              <a:rPr lang="en-US" smtClean="0"/>
              <a:t> within short time</a:t>
            </a:r>
          </a:p>
          <a:p>
            <a:pPr lvl="1">
              <a:defRPr/>
            </a:pPr>
            <a:r>
              <a:rPr lang="en-US" smtClean="0"/>
              <a:t>colliding transmissions aborted, reducing channel wastage </a:t>
            </a:r>
          </a:p>
          <a:p>
            <a:pPr>
              <a:defRPr/>
            </a:pPr>
            <a:r>
              <a:rPr lang="en-US" sz="2400" smtClean="0">
                <a:solidFill>
                  <a:schemeClr val="accent2"/>
                </a:solidFill>
                <a:cs typeface="+mn-cs"/>
              </a:rPr>
              <a:t>human analogy: the polite conversationalist</a:t>
            </a:r>
            <a:r>
              <a:rPr lang="en-US" smtClean="0">
                <a:cs typeface="+mn-cs"/>
              </a:rPr>
              <a:t> </a:t>
            </a:r>
          </a:p>
          <a:p>
            <a:pPr lvl="1">
              <a:defRPr/>
            </a:pPr>
            <a:r>
              <a:rPr lang="en-US" smtClean="0"/>
              <a:t>talking while keep listening, stop if collision detected</a:t>
            </a:r>
            <a:endParaRPr lang="en-US" sz="1800" smtClean="0"/>
          </a:p>
          <a:p>
            <a:pPr>
              <a:defRPr/>
            </a:pPr>
            <a:r>
              <a:rPr lang="en-US" sz="2400" smtClean="0">
                <a:cs typeface="+mn-cs"/>
              </a:rPr>
              <a:t>How to detect collision?</a:t>
            </a:r>
          </a:p>
          <a:p>
            <a:pPr lvl="1">
              <a:defRPr/>
            </a:pPr>
            <a:r>
              <a:rPr lang="en-US" smtClean="0"/>
              <a:t>easy in wired LANs: measure signal strengths, compare transmitted, received signals</a:t>
            </a:r>
          </a:p>
          <a:p>
            <a:pPr lvl="1">
              <a:defRPr/>
            </a:pPr>
            <a:r>
              <a:rPr lang="en-US" smtClean="0"/>
              <a:t>difficult in wireless LANs: receiver shut off while transmitting</a:t>
            </a:r>
          </a:p>
        </p:txBody>
      </p:sp>
      <p:sp>
        <p:nvSpPr>
          <p:cNvPr id="7"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7395">
                                            <p:txEl>
                                              <p:pRg st="0" end="0"/>
                                            </p:txEl>
                                          </p:spTgt>
                                        </p:tgtEl>
                                        <p:attrNameLst>
                                          <p:attrName>style.visibility</p:attrName>
                                        </p:attrNameLst>
                                      </p:cBhvr>
                                      <p:to>
                                        <p:strVal val="visible"/>
                                      </p:to>
                                    </p:set>
                                    <p:anim calcmode="lin" valueType="num">
                                      <p:cBhvr additive="base">
                                        <p:cTn id="7" dur="500" fill="hold"/>
                                        <p:tgtEl>
                                          <p:spTgt spid="1873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739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87395">
                                            <p:txEl>
                                              <p:pRg st="1" end="1"/>
                                            </p:txEl>
                                          </p:spTgt>
                                        </p:tgtEl>
                                        <p:attrNameLst>
                                          <p:attrName>style.visibility</p:attrName>
                                        </p:attrNameLst>
                                      </p:cBhvr>
                                      <p:to>
                                        <p:strVal val="visible"/>
                                      </p:to>
                                    </p:set>
                                    <p:anim calcmode="lin" valueType="num">
                                      <p:cBhvr additive="base">
                                        <p:cTn id="11" dur="500" fill="hold"/>
                                        <p:tgtEl>
                                          <p:spTgt spid="187395">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8739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87395">
                                            <p:txEl>
                                              <p:pRg st="2" end="2"/>
                                            </p:txEl>
                                          </p:spTgt>
                                        </p:tgtEl>
                                        <p:attrNameLst>
                                          <p:attrName>style.visibility</p:attrName>
                                        </p:attrNameLst>
                                      </p:cBhvr>
                                      <p:to>
                                        <p:strVal val="visible"/>
                                      </p:to>
                                    </p:set>
                                    <p:anim calcmode="lin" valueType="num">
                                      <p:cBhvr additive="base">
                                        <p:cTn id="15" dur="500" fill="hold"/>
                                        <p:tgtEl>
                                          <p:spTgt spid="187395">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8739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187395">
                                            <p:txEl>
                                              <p:pRg st="3" end="3"/>
                                            </p:txEl>
                                          </p:spTgt>
                                        </p:tgtEl>
                                        <p:attrNameLst>
                                          <p:attrName>style.visibility</p:attrName>
                                        </p:attrNameLst>
                                      </p:cBhvr>
                                      <p:to>
                                        <p:strVal val="visible"/>
                                      </p:to>
                                    </p:set>
                                    <p:anim calcmode="lin" valueType="num">
                                      <p:cBhvr additive="base">
                                        <p:cTn id="21" dur="500" fill="hold"/>
                                        <p:tgtEl>
                                          <p:spTgt spid="187395">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87395">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187395">
                                            <p:txEl>
                                              <p:pRg st="4" end="4"/>
                                            </p:txEl>
                                          </p:spTgt>
                                        </p:tgtEl>
                                        <p:attrNameLst>
                                          <p:attrName>style.visibility</p:attrName>
                                        </p:attrNameLst>
                                      </p:cBhvr>
                                      <p:to>
                                        <p:strVal val="visible"/>
                                      </p:to>
                                    </p:set>
                                    <p:anim calcmode="lin" valueType="num">
                                      <p:cBhvr additive="base">
                                        <p:cTn id="25" dur="500" fill="hold"/>
                                        <p:tgtEl>
                                          <p:spTgt spid="187395">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8739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87395">
                                            <p:txEl>
                                              <p:pRg st="5" end="5"/>
                                            </p:txEl>
                                          </p:spTgt>
                                        </p:tgtEl>
                                        <p:attrNameLst>
                                          <p:attrName>style.visibility</p:attrName>
                                        </p:attrNameLst>
                                      </p:cBhvr>
                                      <p:to>
                                        <p:strVal val="visible"/>
                                      </p:to>
                                    </p:set>
                                    <p:anim calcmode="lin" valueType="num">
                                      <p:cBhvr additive="base">
                                        <p:cTn id="31" dur="500" fill="hold"/>
                                        <p:tgtEl>
                                          <p:spTgt spid="187395">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87395">
                                            <p:txEl>
                                              <p:pRg st="5" end="5"/>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87395">
                                            <p:txEl>
                                              <p:pRg st="6" end="6"/>
                                            </p:txEl>
                                          </p:spTgt>
                                        </p:tgtEl>
                                        <p:attrNameLst>
                                          <p:attrName>style.visibility</p:attrName>
                                        </p:attrNameLst>
                                      </p:cBhvr>
                                      <p:to>
                                        <p:strVal val="visible"/>
                                      </p:to>
                                    </p:set>
                                    <p:anim calcmode="lin" valueType="num">
                                      <p:cBhvr additive="base">
                                        <p:cTn id="35" dur="500" fill="hold"/>
                                        <p:tgtEl>
                                          <p:spTgt spid="187395">
                                            <p:txEl>
                                              <p:pRg st="6" end="6"/>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87395">
                                            <p:txEl>
                                              <p:pRg st="6" end="6"/>
                                            </p:tx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187395">
                                            <p:txEl>
                                              <p:pRg st="7" end="7"/>
                                            </p:txEl>
                                          </p:spTgt>
                                        </p:tgtEl>
                                        <p:attrNameLst>
                                          <p:attrName>style.visibility</p:attrName>
                                        </p:attrNameLst>
                                      </p:cBhvr>
                                      <p:to>
                                        <p:strVal val="visible"/>
                                      </p:to>
                                    </p:set>
                                    <p:anim calcmode="lin" valueType="num">
                                      <p:cBhvr additive="base">
                                        <p:cTn id="39" dur="500" fill="hold"/>
                                        <p:tgtEl>
                                          <p:spTgt spid="187395">
                                            <p:txEl>
                                              <p:pRg st="7" end="7"/>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187395">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5"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0C440C2F-601C-A645-9A95-A1F2E4F63346}" type="slidenum">
              <a:rPr lang="en-US" altLang="en-US" sz="1200"/>
              <a:pPr>
                <a:spcBef>
                  <a:spcPct val="0"/>
                </a:spcBef>
                <a:buFontTx/>
                <a:buNone/>
              </a:pPr>
              <a:t>43</a:t>
            </a:fld>
            <a:endParaRPr lang="en-US" altLang="en-US" sz="1200"/>
          </a:p>
        </p:txBody>
      </p:sp>
      <p:sp>
        <p:nvSpPr>
          <p:cNvPr id="218114" name="Rectangle 2"/>
          <p:cNvSpPr>
            <a:spLocks noGrp="1" noChangeArrowheads="1"/>
          </p:cNvSpPr>
          <p:nvPr>
            <p:ph type="title"/>
          </p:nvPr>
        </p:nvSpPr>
        <p:spPr>
          <a:xfrm>
            <a:off x="685800" y="228600"/>
            <a:ext cx="7772400" cy="1143000"/>
          </a:xfrm>
        </p:spPr>
        <p:txBody>
          <a:bodyPr/>
          <a:lstStyle/>
          <a:p>
            <a:pPr>
              <a:defRPr/>
            </a:pPr>
            <a:r>
              <a:rPr lang="en-US" sz="3600" smtClean="0">
                <a:cs typeface="+mj-cs"/>
              </a:rPr>
              <a:t>CSMA/CD: Illustration</a:t>
            </a:r>
          </a:p>
        </p:txBody>
      </p:sp>
      <p:pic>
        <p:nvPicPr>
          <p:cNvPr id="63491" name="Picture 3" descr="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524000"/>
            <a:ext cx="5764213" cy="411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54878FA2-110E-DC4B-81D7-9C4D063DA732}" type="slidenum">
              <a:rPr lang="en-US" altLang="en-US" sz="1200"/>
              <a:pPr>
                <a:spcBef>
                  <a:spcPct val="0"/>
                </a:spcBef>
                <a:buFontTx/>
                <a:buNone/>
              </a:pPr>
              <a:t>44</a:t>
            </a:fld>
            <a:endParaRPr lang="en-US" altLang="en-US" sz="1200"/>
          </a:p>
        </p:txBody>
      </p:sp>
      <p:sp>
        <p:nvSpPr>
          <p:cNvPr id="307202" name="Rectangle 2"/>
          <p:cNvSpPr>
            <a:spLocks noGrp="1" noChangeArrowheads="1"/>
          </p:cNvSpPr>
          <p:nvPr>
            <p:ph type="title"/>
          </p:nvPr>
        </p:nvSpPr>
        <p:spPr>
          <a:xfrm>
            <a:off x="685800" y="177800"/>
            <a:ext cx="7772400" cy="838200"/>
          </a:xfrm>
        </p:spPr>
        <p:txBody>
          <a:bodyPr/>
          <a:lstStyle/>
          <a:p>
            <a:pPr>
              <a:defRPr/>
            </a:pPr>
            <a:r>
              <a:rPr lang="en-US" sz="3600" dirty="0" smtClean="0">
                <a:cs typeface="+mj-cs"/>
              </a:rPr>
              <a:t>Ethernet</a:t>
            </a:r>
          </a:p>
        </p:txBody>
      </p:sp>
      <p:sp>
        <p:nvSpPr>
          <p:cNvPr id="65539" name="Rectangle 3"/>
          <p:cNvSpPr>
            <a:spLocks noGrp="1" noChangeArrowheads="1"/>
          </p:cNvSpPr>
          <p:nvPr>
            <p:ph type="body" idx="1"/>
          </p:nvPr>
        </p:nvSpPr>
        <p:spPr>
          <a:xfrm>
            <a:off x="685800" y="977900"/>
            <a:ext cx="7519988" cy="2133600"/>
          </a:xfrm>
        </p:spPr>
        <p:txBody>
          <a:bodyPr/>
          <a:lstStyle/>
          <a:p>
            <a:pPr>
              <a:lnSpc>
                <a:spcPct val="90000"/>
              </a:lnSpc>
              <a:buFontTx/>
              <a:buNone/>
            </a:pPr>
            <a:r>
              <a:rPr lang="ja-JP" altLang="en-US" sz="2400">
                <a:latin typeface="Arial" charset="0"/>
              </a:rPr>
              <a:t>“</a:t>
            </a:r>
            <a:r>
              <a:rPr lang="en-US" altLang="ja-JP" sz="2400"/>
              <a:t>Dominant</a:t>
            </a:r>
            <a:r>
              <a:rPr lang="ja-JP" altLang="en-US" sz="2400">
                <a:latin typeface="Arial" charset="0"/>
              </a:rPr>
              <a:t>”</a:t>
            </a:r>
            <a:r>
              <a:rPr lang="en-US" altLang="ja-JP" sz="2400"/>
              <a:t> LAN technology today: </a:t>
            </a:r>
          </a:p>
          <a:p>
            <a:pPr>
              <a:lnSpc>
                <a:spcPct val="90000"/>
              </a:lnSpc>
            </a:pPr>
            <a:r>
              <a:rPr lang="en-US" altLang="en-US" sz="2400"/>
              <a:t>cheap $20 or less for 100 Mbps or even 1Gbps!</a:t>
            </a:r>
          </a:p>
          <a:p>
            <a:pPr>
              <a:lnSpc>
                <a:spcPct val="90000"/>
              </a:lnSpc>
            </a:pPr>
            <a:r>
              <a:rPr lang="en-US" altLang="en-US" sz="2400"/>
              <a:t>first widely used LAN technology</a:t>
            </a:r>
          </a:p>
          <a:p>
            <a:pPr>
              <a:lnSpc>
                <a:spcPct val="90000"/>
              </a:lnSpc>
            </a:pPr>
            <a:r>
              <a:rPr lang="en-US" altLang="en-US" sz="2400"/>
              <a:t>Simpler, cheaper than alternative technologies such as token ring LANs</a:t>
            </a:r>
          </a:p>
          <a:p>
            <a:pPr>
              <a:lnSpc>
                <a:spcPct val="90000"/>
              </a:lnSpc>
            </a:pPr>
            <a:r>
              <a:rPr lang="en-US" altLang="en-US" sz="2400"/>
              <a:t>Kept up with speed race: 10, 100, 1 Gbps, 10 Gbps, 40 Gbps, and now 100 Gbps</a:t>
            </a:r>
            <a:endParaRPr lang="en-US" altLang="en-US"/>
          </a:p>
        </p:txBody>
      </p:sp>
      <p:pic>
        <p:nvPicPr>
          <p:cNvPr id="65540" name="Picture 4" descr="551 metcalfe-en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263" y="3746500"/>
            <a:ext cx="5192712" cy="219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1" name="Text Box 5"/>
          <p:cNvSpPr txBox="1">
            <a:spLocks noChangeArrowheads="1"/>
          </p:cNvSpPr>
          <p:nvPr/>
        </p:nvSpPr>
        <p:spPr bwMode="auto">
          <a:xfrm>
            <a:off x="6218238" y="4487863"/>
            <a:ext cx="26193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1800"/>
              <a:t>Metcalfe</a:t>
            </a:r>
            <a:r>
              <a:rPr lang="ja-JP" altLang="en-US" sz="1800">
                <a:latin typeface="Arial" charset="0"/>
              </a:rPr>
              <a:t>’</a:t>
            </a:r>
            <a:r>
              <a:rPr lang="en-US" altLang="ja-JP" sz="1800"/>
              <a:t>s Ethernet</a:t>
            </a:r>
          </a:p>
          <a:p>
            <a:pPr>
              <a:spcBef>
                <a:spcPct val="0"/>
              </a:spcBef>
              <a:buFontTx/>
              <a:buNone/>
            </a:pPr>
            <a:r>
              <a:rPr lang="en-US" altLang="en-US" sz="1800"/>
              <a:t>sketch</a:t>
            </a:r>
          </a:p>
        </p:txBody>
      </p:sp>
      <p:sp>
        <p:nvSpPr>
          <p:cNvPr id="9"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A41DFD09-E86F-0E41-9CEE-D1CBB7CD5414}" type="slidenum">
              <a:rPr lang="en-US" altLang="en-US" sz="1200"/>
              <a:pPr>
                <a:spcBef>
                  <a:spcPct val="0"/>
                </a:spcBef>
                <a:buFontTx/>
                <a:buNone/>
              </a:pPr>
              <a:t>45</a:t>
            </a:fld>
            <a:endParaRPr lang="en-US" altLang="en-US" sz="1200"/>
          </a:p>
        </p:txBody>
      </p:sp>
      <p:sp>
        <p:nvSpPr>
          <p:cNvPr id="308226" name="Rectangle 2"/>
          <p:cNvSpPr>
            <a:spLocks noGrp="1" noChangeArrowheads="1"/>
          </p:cNvSpPr>
          <p:nvPr>
            <p:ph type="title"/>
          </p:nvPr>
        </p:nvSpPr>
        <p:spPr>
          <a:xfrm>
            <a:off x="685800" y="346075"/>
            <a:ext cx="7772400" cy="609600"/>
          </a:xfrm>
        </p:spPr>
        <p:txBody>
          <a:bodyPr/>
          <a:lstStyle/>
          <a:p>
            <a:pPr>
              <a:defRPr/>
            </a:pPr>
            <a:r>
              <a:rPr lang="en-US" sz="3600" smtClean="0">
                <a:cs typeface="+mj-cs"/>
              </a:rPr>
              <a:t>Ethernet Frame Format</a:t>
            </a:r>
          </a:p>
        </p:txBody>
      </p:sp>
      <p:sp>
        <p:nvSpPr>
          <p:cNvPr id="308227" name="Rectangle 3"/>
          <p:cNvSpPr>
            <a:spLocks noGrp="1" noChangeArrowheads="1"/>
          </p:cNvSpPr>
          <p:nvPr>
            <p:ph type="body" idx="1"/>
          </p:nvPr>
        </p:nvSpPr>
        <p:spPr>
          <a:xfrm>
            <a:off x="609600" y="990600"/>
            <a:ext cx="7772400" cy="4525963"/>
          </a:xfrm>
        </p:spPr>
        <p:txBody>
          <a:bodyPr/>
          <a:lstStyle/>
          <a:p>
            <a:pPr>
              <a:buFontTx/>
              <a:buNone/>
              <a:defRPr/>
            </a:pPr>
            <a:r>
              <a:rPr lang="en-US" sz="2000" smtClean="0">
                <a:cs typeface="+mn-cs"/>
              </a:rPr>
              <a:t>Sending adapter encapsulates IP datagram (or other network layer protocol packet) in </a:t>
            </a:r>
            <a:r>
              <a:rPr lang="en-US" sz="2000" smtClean="0">
                <a:solidFill>
                  <a:srgbClr val="FF0000"/>
                </a:solidFill>
                <a:cs typeface="+mn-cs"/>
              </a:rPr>
              <a:t>Ethernet frame</a:t>
            </a:r>
            <a:r>
              <a:rPr lang="en-US" sz="2400" smtClean="0">
                <a:solidFill>
                  <a:srgbClr val="FF0000"/>
                </a:solidFill>
                <a:cs typeface="+mn-cs"/>
              </a:rPr>
              <a:t> </a:t>
            </a:r>
            <a:endParaRPr lang="en-US" sz="2400" smtClean="0">
              <a:cs typeface="+mn-cs"/>
            </a:endParaRPr>
          </a:p>
          <a:p>
            <a:pPr>
              <a:defRPr/>
            </a:pPr>
            <a:endParaRPr lang="en-US" sz="2400" b="1" smtClean="0">
              <a:cs typeface="+mn-cs"/>
            </a:endParaRPr>
          </a:p>
          <a:p>
            <a:pPr>
              <a:defRPr/>
            </a:pPr>
            <a:endParaRPr lang="en-US" b="1" smtClean="0">
              <a:cs typeface="+mn-cs"/>
            </a:endParaRPr>
          </a:p>
          <a:p>
            <a:pPr>
              <a:buFontTx/>
              <a:buNone/>
              <a:defRPr/>
            </a:pPr>
            <a:endParaRPr lang="en-US" smtClean="0">
              <a:solidFill>
                <a:srgbClr val="FF0000"/>
              </a:solidFill>
              <a:cs typeface="+mn-cs"/>
            </a:endParaRPr>
          </a:p>
          <a:p>
            <a:pPr>
              <a:buFontTx/>
              <a:buNone/>
              <a:defRPr/>
            </a:pPr>
            <a:endParaRPr lang="en-US" smtClean="0">
              <a:solidFill>
                <a:srgbClr val="FF0000"/>
              </a:solidFill>
              <a:cs typeface="+mn-cs"/>
            </a:endParaRPr>
          </a:p>
          <a:p>
            <a:pPr>
              <a:buFontTx/>
              <a:buNone/>
              <a:defRPr/>
            </a:pPr>
            <a:endParaRPr lang="en-US" smtClean="0">
              <a:solidFill>
                <a:srgbClr val="FF0000"/>
              </a:solidFill>
              <a:cs typeface="+mn-cs"/>
            </a:endParaRPr>
          </a:p>
        </p:txBody>
      </p:sp>
      <p:sp>
        <p:nvSpPr>
          <p:cNvPr id="66564" name="Text Box 4"/>
          <p:cNvSpPr txBox="1">
            <a:spLocks noChangeArrowheads="1"/>
          </p:cNvSpPr>
          <p:nvPr/>
        </p:nvSpPr>
        <p:spPr bwMode="auto">
          <a:xfrm>
            <a:off x="609600" y="1676400"/>
            <a:ext cx="2400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x-none" sz="2400">
                <a:solidFill>
                  <a:srgbClr val="000099"/>
                </a:solidFill>
                <a:latin typeface="Times New Roman" charset="0"/>
              </a:rPr>
              <a:t>DIX frame format</a:t>
            </a:r>
          </a:p>
        </p:txBody>
      </p:sp>
      <p:sp>
        <p:nvSpPr>
          <p:cNvPr id="66565" name="Text Box 5"/>
          <p:cNvSpPr txBox="1">
            <a:spLocks noChangeArrowheads="1"/>
          </p:cNvSpPr>
          <p:nvPr/>
        </p:nvSpPr>
        <p:spPr bwMode="auto">
          <a:xfrm>
            <a:off x="762000" y="3124200"/>
            <a:ext cx="2492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x-none" sz="2400">
                <a:solidFill>
                  <a:srgbClr val="000099"/>
                </a:solidFill>
                <a:latin typeface="Times New Roman" charset="0"/>
              </a:rPr>
              <a:t>IEEE 802.3 format</a:t>
            </a:r>
          </a:p>
        </p:txBody>
      </p:sp>
      <p:grpSp>
        <p:nvGrpSpPr>
          <p:cNvPr id="66566" name="Group 6"/>
          <p:cNvGrpSpPr>
            <a:grpSpLocks/>
          </p:cNvGrpSpPr>
          <p:nvPr/>
        </p:nvGrpSpPr>
        <p:grpSpPr bwMode="auto">
          <a:xfrm>
            <a:off x="914400" y="2133600"/>
            <a:ext cx="7054850" cy="930275"/>
            <a:chOff x="480" y="1632"/>
            <a:chExt cx="4540" cy="671"/>
          </a:xfrm>
        </p:grpSpPr>
        <p:sp>
          <p:nvSpPr>
            <p:cNvPr id="66593" name="Freeform 7"/>
            <p:cNvSpPr>
              <a:spLocks/>
            </p:cNvSpPr>
            <p:nvPr/>
          </p:nvSpPr>
          <p:spPr bwMode="auto">
            <a:xfrm>
              <a:off x="4367" y="1863"/>
              <a:ext cx="194" cy="411"/>
            </a:xfrm>
            <a:custGeom>
              <a:avLst/>
              <a:gdLst>
                <a:gd name="T0" fmla="*/ 44 w 200"/>
                <a:gd name="T1" fmla="*/ 159 h 448"/>
                <a:gd name="T2" fmla="*/ 139 w 200"/>
                <a:gd name="T3" fmla="*/ 159 h 448"/>
                <a:gd name="T4" fmla="*/ 139 w 200"/>
                <a:gd name="T5" fmla="*/ 0 h 448"/>
                <a:gd name="T6" fmla="*/ 44 w 200"/>
                <a:gd name="T7" fmla="*/ 0 h 448"/>
                <a:gd name="T8" fmla="*/ 0 w 200"/>
                <a:gd name="T9" fmla="*/ 53 h 448"/>
                <a:gd name="T10" fmla="*/ 99 w 200"/>
                <a:gd name="T11" fmla="*/ 53 h 448"/>
                <a:gd name="T12" fmla="*/ 44 w 200"/>
                <a:gd name="T13" fmla="*/ 159 h 448"/>
                <a:gd name="T14" fmla="*/ 44 w 200"/>
                <a:gd name="T15" fmla="*/ 159 h 44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0" h="448">
                  <a:moveTo>
                    <a:pt x="63" y="448"/>
                  </a:moveTo>
                  <a:lnTo>
                    <a:pt x="200" y="448"/>
                  </a:lnTo>
                  <a:lnTo>
                    <a:pt x="200" y="0"/>
                  </a:lnTo>
                  <a:lnTo>
                    <a:pt x="63" y="0"/>
                  </a:lnTo>
                  <a:lnTo>
                    <a:pt x="0" y="148"/>
                  </a:lnTo>
                  <a:lnTo>
                    <a:pt x="142" y="148"/>
                  </a:lnTo>
                  <a:lnTo>
                    <a:pt x="63" y="448"/>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594" name="Freeform 8"/>
            <p:cNvSpPr>
              <a:spLocks/>
            </p:cNvSpPr>
            <p:nvPr/>
          </p:nvSpPr>
          <p:spPr bwMode="auto">
            <a:xfrm>
              <a:off x="4367" y="1863"/>
              <a:ext cx="194" cy="411"/>
            </a:xfrm>
            <a:custGeom>
              <a:avLst/>
              <a:gdLst>
                <a:gd name="T0" fmla="*/ 44 w 200"/>
                <a:gd name="T1" fmla="*/ 159 h 448"/>
                <a:gd name="T2" fmla="*/ 139 w 200"/>
                <a:gd name="T3" fmla="*/ 159 h 448"/>
                <a:gd name="T4" fmla="*/ 139 w 200"/>
                <a:gd name="T5" fmla="*/ 0 h 448"/>
                <a:gd name="T6" fmla="*/ 44 w 200"/>
                <a:gd name="T7" fmla="*/ 0 h 448"/>
                <a:gd name="T8" fmla="*/ 0 w 200"/>
                <a:gd name="T9" fmla="*/ 53 h 448"/>
                <a:gd name="T10" fmla="*/ 99 w 200"/>
                <a:gd name="T11" fmla="*/ 53 h 448"/>
                <a:gd name="T12" fmla="*/ 44 w 200"/>
                <a:gd name="T13" fmla="*/ 159 h 448"/>
                <a:gd name="T14" fmla="*/ 44 w 200"/>
                <a:gd name="T15" fmla="*/ 159 h 44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0" h="448">
                  <a:moveTo>
                    <a:pt x="63" y="448"/>
                  </a:moveTo>
                  <a:lnTo>
                    <a:pt x="200" y="448"/>
                  </a:lnTo>
                  <a:lnTo>
                    <a:pt x="200" y="0"/>
                  </a:lnTo>
                  <a:lnTo>
                    <a:pt x="63" y="0"/>
                  </a:lnTo>
                  <a:lnTo>
                    <a:pt x="0" y="148"/>
                  </a:lnTo>
                  <a:lnTo>
                    <a:pt x="142" y="148"/>
                  </a:lnTo>
                  <a:lnTo>
                    <a:pt x="63" y="448"/>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6595" name="Freeform 9"/>
            <p:cNvSpPr>
              <a:spLocks/>
            </p:cNvSpPr>
            <p:nvPr/>
          </p:nvSpPr>
          <p:spPr bwMode="auto">
            <a:xfrm>
              <a:off x="3571" y="1863"/>
              <a:ext cx="857" cy="411"/>
            </a:xfrm>
            <a:custGeom>
              <a:avLst/>
              <a:gdLst>
                <a:gd name="T0" fmla="*/ 558 w 884"/>
                <a:gd name="T1" fmla="*/ 159 h 448"/>
                <a:gd name="T2" fmla="*/ 0 w 884"/>
                <a:gd name="T3" fmla="*/ 159 h 448"/>
                <a:gd name="T4" fmla="*/ 0 w 884"/>
                <a:gd name="T5" fmla="*/ 0 h 448"/>
                <a:gd name="T6" fmla="*/ 558 w 884"/>
                <a:gd name="T7" fmla="*/ 0 h 448"/>
                <a:gd name="T8" fmla="*/ 500 w 884"/>
                <a:gd name="T9" fmla="*/ 71 h 448"/>
                <a:gd name="T10" fmla="*/ 610 w 884"/>
                <a:gd name="T11" fmla="*/ 71 h 448"/>
                <a:gd name="T12" fmla="*/ 558 w 884"/>
                <a:gd name="T13" fmla="*/ 159 h 448"/>
                <a:gd name="T14" fmla="*/ 558 w 884"/>
                <a:gd name="T15" fmla="*/ 159 h 44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84" h="448">
                  <a:moveTo>
                    <a:pt x="811" y="448"/>
                  </a:moveTo>
                  <a:lnTo>
                    <a:pt x="0" y="448"/>
                  </a:lnTo>
                  <a:lnTo>
                    <a:pt x="0" y="0"/>
                  </a:lnTo>
                  <a:lnTo>
                    <a:pt x="811" y="0"/>
                  </a:lnTo>
                  <a:lnTo>
                    <a:pt x="726" y="201"/>
                  </a:lnTo>
                  <a:lnTo>
                    <a:pt x="884" y="201"/>
                  </a:lnTo>
                  <a:lnTo>
                    <a:pt x="811" y="448"/>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596" name="Freeform 10"/>
            <p:cNvSpPr>
              <a:spLocks/>
            </p:cNvSpPr>
            <p:nvPr/>
          </p:nvSpPr>
          <p:spPr bwMode="auto">
            <a:xfrm>
              <a:off x="3571" y="1863"/>
              <a:ext cx="857" cy="411"/>
            </a:xfrm>
            <a:custGeom>
              <a:avLst/>
              <a:gdLst>
                <a:gd name="T0" fmla="*/ 558 w 884"/>
                <a:gd name="T1" fmla="*/ 159 h 448"/>
                <a:gd name="T2" fmla="*/ 0 w 884"/>
                <a:gd name="T3" fmla="*/ 159 h 448"/>
                <a:gd name="T4" fmla="*/ 0 w 884"/>
                <a:gd name="T5" fmla="*/ 0 h 448"/>
                <a:gd name="T6" fmla="*/ 558 w 884"/>
                <a:gd name="T7" fmla="*/ 0 h 448"/>
                <a:gd name="T8" fmla="*/ 500 w 884"/>
                <a:gd name="T9" fmla="*/ 71 h 448"/>
                <a:gd name="T10" fmla="*/ 610 w 884"/>
                <a:gd name="T11" fmla="*/ 71 h 448"/>
                <a:gd name="T12" fmla="*/ 558 w 884"/>
                <a:gd name="T13" fmla="*/ 159 h 448"/>
                <a:gd name="T14" fmla="*/ 558 w 884"/>
                <a:gd name="T15" fmla="*/ 159 h 44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84" h="448">
                  <a:moveTo>
                    <a:pt x="811" y="448"/>
                  </a:moveTo>
                  <a:lnTo>
                    <a:pt x="0" y="448"/>
                  </a:lnTo>
                  <a:lnTo>
                    <a:pt x="0" y="0"/>
                  </a:lnTo>
                  <a:lnTo>
                    <a:pt x="811" y="0"/>
                  </a:lnTo>
                  <a:lnTo>
                    <a:pt x="726" y="201"/>
                  </a:lnTo>
                  <a:lnTo>
                    <a:pt x="884" y="201"/>
                  </a:lnTo>
                  <a:lnTo>
                    <a:pt x="811" y="448"/>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6597" name="Rectangle 11"/>
            <p:cNvSpPr>
              <a:spLocks noChangeArrowheads="1"/>
            </p:cNvSpPr>
            <p:nvPr/>
          </p:nvSpPr>
          <p:spPr bwMode="auto">
            <a:xfrm>
              <a:off x="1632" y="1892"/>
              <a:ext cx="370"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2200">
                  <a:solidFill>
                    <a:srgbClr val="000000"/>
                  </a:solidFill>
                  <a:latin typeface="Arial" charset="0"/>
                </a:rPr>
                <a:t>Dest</a:t>
              </a:r>
              <a:endParaRPr lang="en-US" altLang="en-US" sz="2400">
                <a:latin typeface="Times New Roman" charset="0"/>
              </a:endParaRPr>
            </a:p>
          </p:txBody>
        </p:sp>
        <p:sp>
          <p:nvSpPr>
            <p:cNvPr id="66598" name="Rectangle 12"/>
            <p:cNvSpPr>
              <a:spLocks noChangeArrowheads="1"/>
            </p:cNvSpPr>
            <p:nvPr/>
          </p:nvSpPr>
          <p:spPr bwMode="auto">
            <a:xfrm>
              <a:off x="1632" y="2056"/>
              <a:ext cx="361"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2200">
                  <a:solidFill>
                    <a:srgbClr val="000000"/>
                  </a:solidFill>
                  <a:latin typeface="Arial" charset="0"/>
                </a:rPr>
                <a:t>addr</a:t>
              </a:r>
              <a:endParaRPr lang="en-US" altLang="en-US" sz="2400">
                <a:latin typeface="Times New Roman" charset="0"/>
              </a:endParaRPr>
            </a:p>
          </p:txBody>
        </p:sp>
        <p:sp>
          <p:nvSpPr>
            <p:cNvPr id="66599" name="Freeform 13"/>
            <p:cNvSpPr>
              <a:spLocks/>
            </p:cNvSpPr>
            <p:nvPr/>
          </p:nvSpPr>
          <p:spPr bwMode="auto">
            <a:xfrm>
              <a:off x="480" y="1863"/>
              <a:ext cx="4540" cy="411"/>
            </a:xfrm>
            <a:custGeom>
              <a:avLst/>
              <a:gdLst>
                <a:gd name="T0" fmla="*/ 3221 w 4684"/>
                <a:gd name="T1" fmla="*/ 159 h 448"/>
                <a:gd name="T2" fmla="*/ 3221 w 4684"/>
                <a:gd name="T3" fmla="*/ 0 h 448"/>
                <a:gd name="T4" fmla="*/ 0 w 4684"/>
                <a:gd name="T5" fmla="*/ 0 h 448"/>
                <a:gd name="T6" fmla="*/ 0 w 4684"/>
                <a:gd name="T7" fmla="*/ 159 h 448"/>
                <a:gd name="T8" fmla="*/ 3221 w 4684"/>
                <a:gd name="T9" fmla="*/ 159 h 448"/>
                <a:gd name="T10" fmla="*/ 3221 w 4684"/>
                <a:gd name="T11" fmla="*/ 159 h 4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684" h="448">
                  <a:moveTo>
                    <a:pt x="4684" y="448"/>
                  </a:moveTo>
                  <a:lnTo>
                    <a:pt x="4684" y="0"/>
                  </a:lnTo>
                  <a:lnTo>
                    <a:pt x="0" y="0"/>
                  </a:lnTo>
                  <a:lnTo>
                    <a:pt x="0" y="448"/>
                  </a:lnTo>
                  <a:lnTo>
                    <a:pt x="4684" y="448"/>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6600" name="Line 14"/>
            <p:cNvSpPr>
              <a:spLocks noChangeShapeType="1"/>
            </p:cNvSpPr>
            <p:nvPr/>
          </p:nvSpPr>
          <p:spPr bwMode="auto">
            <a:xfrm>
              <a:off x="1387" y="1863"/>
              <a:ext cx="1" cy="41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01" name="Line 15"/>
            <p:cNvSpPr>
              <a:spLocks noChangeShapeType="1"/>
            </p:cNvSpPr>
            <p:nvPr/>
          </p:nvSpPr>
          <p:spPr bwMode="auto">
            <a:xfrm>
              <a:off x="2237" y="1886"/>
              <a:ext cx="5" cy="406"/>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02" name="Line 16"/>
            <p:cNvSpPr>
              <a:spLocks noChangeShapeType="1"/>
            </p:cNvSpPr>
            <p:nvPr/>
          </p:nvSpPr>
          <p:spPr bwMode="auto">
            <a:xfrm>
              <a:off x="3571" y="1863"/>
              <a:ext cx="1" cy="41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03" name="Rectangle 17"/>
            <p:cNvSpPr>
              <a:spLocks noChangeArrowheads="1"/>
            </p:cNvSpPr>
            <p:nvPr/>
          </p:nvSpPr>
          <p:spPr bwMode="auto">
            <a:xfrm>
              <a:off x="576" y="1632"/>
              <a:ext cx="580"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2200">
                  <a:solidFill>
                    <a:srgbClr val="000000"/>
                  </a:solidFill>
                  <a:latin typeface="Arial" charset="0"/>
                </a:rPr>
                <a:t>8 bytes</a:t>
              </a:r>
              <a:endParaRPr lang="en-US" altLang="en-US" sz="2400">
                <a:latin typeface="Times New Roman" charset="0"/>
              </a:endParaRPr>
            </a:p>
          </p:txBody>
        </p:sp>
        <p:sp>
          <p:nvSpPr>
            <p:cNvPr id="66604" name="Rectangle 18"/>
            <p:cNvSpPr>
              <a:spLocks noChangeArrowheads="1"/>
            </p:cNvSpPr>
            <p:nvPr/>
          </p:nvSpPr>
          <p:spPr bwMode="auto">
            <a:xfrm>
              <a:off x="1714" y="1632"/>
              <a:ext cx="100"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2200">
                  <a:solidFill>
                    <a:srgbClr val="000000"/>
                  </a:solidFill>
                  <a:latin typeface="Arial" charset="0"/>
                </a:rPr>
                <a:t>6</a:t>
              </a:r>
              <a:endParaRPr lang="en-US" altLang="en-US" sz="2400">
                <a:latin typeface="Times New Roman" charset="0"/>
              </a:endParaRPr>
            </a:p>
          </p:txBody>
        </p:sp>
        <p:sp>
          <p:nvSpPr>
            <p:cNvPr id="66605" name="Rectangle 19"/>
            <p:cNvSpPr>
              <a:spLocks noChangeArrowheads="1"/>
            </p:cNvSpPr>
            <p:nvPr/>
          </p:nvSpPr>
          <p:spPr bwMode="auto">
            <a:xfrm>
              <a:off x="4668" y="1632"/>
              <a:ext cx="100"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2200">
                  <a:solidFill>
                    <a:srgbClr val="000000"/>
                  </a:solidFill>
                  <a:latin typeface="Arial" charset="0"/>
                </a:rPr>
                <a:t>4</a:t>
              </a:r>
              <a:endParaRPr lang="en-US" altLang="en-US" sz="2400">
                <a:latin typeface="Times New Roman" charset="0"/>
              </a:endParaRPr>
            </a:p>
          </p:txBody>
        </p:sp>
        <p:sp>
          <p:nvSpPr>
            <p:cNvPr id="66606" name="Rectangle 20"/>
            <p:cNvSpPr>
              <a:spLocks noChangeArrowheads="1"/>
            </p:cNvSpPr>
            <p:nvPr/>
          </p:nvSpPr>
          <p:spPr bwMode="auto">
            <a:xfrm>
              <a:off x="4612" y="1966"/>
              <a:ext cx="390"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2200">
                  <a:solidFill>
                    <a:srgbClr val="000000"/>
                  </a:solidFill>
                  <a:latin typeface="Arial" charset="0"/>
                </a:rPr>
                <a:t>CRC</a:t>
              </a:r>
              <a:endParaRPr lang="en-US" altLang="en-US" sz="2400">
                <a:latin typeface="Times New Roman" charset="0"/>
              </a:endParaRPr>
            </a:p>
          </p:txBody>
        </p:sp>
        <p:sp>
          <p:nvSpPr>
            <p:cNvPr id="66607" name="Rectangle 21"/>
            <p:cNvSpPr>
              <a:spLocks noChangeArrowheads="1"/>
            </p:cNvSpPr>
            <p:nvPr/>
          </p:nvSpPr>
          <p:spPr bwMode="auto">
            <a:xfrm>
              <a:off x="582" y="1966"/>
              <a:ext cx="770"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2200">
                  <a:solidFill>
                    <a:srgbClr val="000000"/>
                  </a:solidFill>
                  <a:latin typeface="Arial" charset="0"/>
                </a:rPr>
                <a:t>Preamble</a:t>
              </a:r>
              <a:endParaRPr lang="en-US" altLang="en-US" sz="2400">
                <a:latin typeface="Times New Roman" charset="0"/>
              </a:endParaRPr>
            </a:p>
          </p:txBody>
        </p:sp>
        <p:sp>
          <p:nvSpPr>
            <p:cNvPr id="66608" name="Rectangle 22"/>
            <p:cNvSpPr>
              <a:spLocks noChangeArrowheads="1"/>
            </p:cNvSpPr>
            <p:nvPr/>
          </p:nvSpPr>
          <p:spPr bwMode="auto">
            <a:xfrm>
              <a:off x="2423" y="1885"/>
              <a:ext cx="270"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2200">
                  <a:solidFill>
                    <a:srgbClr val="000000"/>
                  </a:solidFill>
                  <a:latin typeface="Arial" charset="0"/>
                </a:rPr>
                <a:t>Src</a:t>
              </a:r>
              <a:endParaRPr lang="en-US" altLang="en-US" sz="2400">
                <a:latin typeface="Times New Roman" charset="0"/>
              </a:endParaRPr>
            </a:p>
          </p:txBody>
        </p:sp>
        <p:sp>
          <p:nvSpPr>
            <p:cNvPr id="66609" name="Rectangle 23"/>
            <p:cNvSpPr>
              <a:spLocks noChangeArrowheads="1"/>
            </p:cNvSpPr>
            <p:nvPr/>
          </p:nvSpPr>
          <p:spPr bwMode="auto">
            <a:xfrm>
              <a:off x="2423" y="2062"/>
              <a:ext cx="361"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2200">
                  <a:solidFill>
                    <a:srgbClr val="000000"/>
                  </a:solidFill>
                  <a:latin typeface="Arial" charset="0"/>
                </a:rPr>
                <a:t>addr</a:t>
              </a:r>
              <a:endParaRPr lang="en-US" altLang="en-US" sz="2400">
                <a:latin typeface="Times New Roman" charset="0"/>
              </a:endParaRPr>
            </a:p>
          </p:txBody>
        </p:sp>
        <p:sp>
          <p:nvSpPr>
            <p:cNvPr id="66610" name="Line 24"/>
            <p:cNvSpPr>
              <a:spLocks noChangeShapeType="1"/>
            </p:cNvSpPr>
            <p:nvPr/>
          </p:nvSpPr>
          <p:spPr bwMode="auto">
            <a:xfrm>
              <a:off x="2935" y="1886"/>
              <a:ext cx="5" cy="406"/>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11" name="Rectangle 25"/>
            <p:cNvSpPr>
              <a:spLocks noChangeArrowheads="1"/>
            </p:cNvSpPr>
            <p:nvPr/>
          </p:nvSpPr>
          <p:spPr bwMode="auto">
            <a:xfrm>
              <a:off x="3132" y="1965"/>
              <a:ext cx="401"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2200">
                  <a:solidFill>
                    <a:srgbClr val="000000"/>
                  </a:solidFill>
                  <a:latin typeface="Arial" charset="0"/>
                </a:rPr>
                <a:t>Type</a:t>
              </a:r>
              <a:endParaRPr lang="en-US" altLang="en-US" sz="2400">
                <a:latin typeface="Times New Roman" charset="0"/>
              </a:endParaRPr>
            </a:p>
          </p:txBody>
        </p:sp>
        <p:sp>
          <p:nvSpPr>
            <p:cNvPr id="66612" name="Rectangle 26"/>
            <p:cNvSpPr>
              <a:spLocks noChangeArrowheads="1"/>
            </p:cNvSpPr>
            <p:nvPr/>
          </p:nvSpPr>
          <p:spPr bwMode="auto">
            <a:xfrm>
              <a:off x="3796" y="1965"/>
              <a:ext cx="380"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2200">
                  <a:solidFill>
                    <a:srgbClr val="000000"/>
                  </a:solidFill>
                  <a:latin typeface="Arial" charset="0"/>
                </a:rPr>
                <a:t>Data</a:t>
              </a:r>
              <a:endParaRPr lang="en-US" altLang="en-US" sz="2400">
                <a:latin typeface="Times New Roman" charset="0"/>
              </a:endParaRPr>
            </a:p>
          </p:txBody>
        </p:sp>
        <p:sp>
          <p:nvSpPr>
            <p:cNvPr id="66613" name="Rectangle 27"/>
            <p:cNvSpPr>
              <a:spLocks noChangeArrowheads="1"/>
            </p:cNvSpPr>
            <p:nvPr/>
          </p:nvSpPr>
          <p:spPr bwMode="auto">
            <a:xfrm>
              <a:off x="3168" y="1632"/>
              <a:ext cx="9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2400">
                  <a:latin typeface="Times New Roman" charset="0"/>
                </a:rPr>
                <a:t>2</a:t>
              </a:r>
            </a:p>
          </p:txBody>
        </p:sp>
        <p:sp>
          <p:nvSpPr>
            <p:cNvPr id="66614" name="Rectangle 28"/>
            <p:cNvSpPr>
              <a:spLocks noChangeArrowheads="1"/>
            </p:cNvSpPr>
            <p:nvPr/>
          </p:nvSpPr>
          <p:spPr bwMode="auto">
            <a:xfrm>
              <a:off x="2556" y="1632"/>
              <a:ext cx="100"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2200">
                  <a:solidFill>
                    <a:srgbClr val="000000"/>
                  </a:solidFill>
                  <a:latin typeface="Arial" charset="0"/>
                </a:rPr>
                <a:t>6</a:t>
              </a:r>
              <a:endParaRPr lang="en-US" altLang="en-US" sz="2400">
                <a:latin typeface="Times New Roman" charset="0"/>
              </a:endParaRPr>
            </a:p>
          </p:txBody>
        </p:sp>
        <p:sp>
          <p:nvSpPr>
            <p:cNvPr id="66615" name="Rectangle 29"/>
            <p:cNvSpPr>
              <a:spLocks noChangeArrowheads="1"/>
            </p:cNvSpPr>
            <p:nvPr/>
          </p:nvSpPr>
          <p:spPr bwMode="auto">
            <a:xfrm>
              <a:off x="3696" y="1632"/>
              <a:ext cx="556"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2400">
                  <a:latin typeface="Times New Roman" charset="0"/>
                </a:rPr>
                <a:t>0-1500</a:t>
              </a:r>
            </a:p>
          </p:txBody>
        </p:sp>
      </p:grpSp>
      <p:grpSp>
        <p:nvGrpSpPr>
          <p:cNvPr id="66567" name="Group 30"/>
          <p:cNvGrpSpPr>
            <a:grpSpLocks/>
          </p:cNvGrpSpPr>
          <p:nvPr/>
        </p:nvGrpSpPr>
        <p:grpSpPr bwMode="auto">
          <a:xfrm>
            <a:off x="914400" y="3657600"/>
            <a:ext cx="7054850" cy="930275"/>
            <a:chOff x="576" y="2592"/>
            <a:chExt cx="4444" cy="586"/>
          </a:xfrm>
        </p:grpSpPr>
        <p:sp>
          <p:nvSpPr>
            <p:cNvPr id="66570" name="Freeform 31"/>
            <p:cNvSpPr>
              <a:spLocks/>
            </p:cNvSpPr>
            <p:nvPr/>
          </p:nvSpPr>
          <p:spPr bwMode="auto">
            <a:xfrm>
              <a:off x="4381" y="2794"/>
              <a:ext cx="190" cy="359"/>
            </a:xfrm>
            <a:custGeom>
              <a:avLst/>
              <a:gdLst>
                <a:gd name="T0" fmla="*/ 34 w 200"/>
                <a:gd name="T1" fmla="*/ 31 h 448"/>
                <a:gd name="T2" fmla="*/ 108 w 200"/>
                <a:gd name="T3" fmla="*/ 31 h 448"/>
                <a:gd name="T4" fmla="*/ 108 w 200"/>
                <a:gd name="T5" fmla="*/ 0 h 448"/>
                <a:gd name="T6" fmla="*/ 34 w 200"/>
                <a:gd name="T7" fmla="*/ 0 h 448"/>
                <a:gd name="T8" fmla="*/ 0 w 200"/>
                <a:gd name="T9" fmla="*/ 10 h 448"/>
                <a:gd name="T10" fmla="*/ 78 w 200"/>
                <a:gd name="T11" fmla="*/ 10 h 448"/>
                <a:gd name="T12" fmla="*/ 34 w 200"/>
                <a:gd name="T13" fmla="*/ 31 h 448"/>
                <a:gd name="T14" fmla="*/ 34 w 200"/>
                <a:gd name="T15" fmla="*/ 31 h 44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0" h="448">
                  <a:moveTo>
                    <a:pt x="63" y="448"/>
                  </a:moveTo>
                  <a:lnTo>
                    <a:pt x="200" y="448"/>
                  </a:lnTo>
                  <a:lnTo>
                    <a:pt x="200" y="0"/>
                  </a:lnTo>
                  <a:lnTo>
                    <a:pt x="63" y="0"/>
                  </a:lnTo>
                  <a:lnTo>
                    <a:pt x="0" y="148"/>
                  </a:lnTo>
                  <a:lnTo>
                    <a:pt x="142" y="148"/>
                  </a:lnTo>
                  <a:lnTo>
                    <a:pt x="63" y="448"/>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571" name="Freeform 32"/>
            <p:cNvSpPr>
              <a:spLocks/>
            </p:cNvSpPr>
            <p:nvPr/>
          </p:nvSpPr>
          <p:spPr bwMode="auto">
            <a:xfrm>
              <a:off x="4381" y="2794"/>
              <a:ext cx="190" cy="359"/>
            </a:xfrm>
            <a:custGeom>
              <a:avLst/>
              <a:gdLst>
                <a:gd name="T0" fmla="*/ 34 w 200"/>
                <a:gd name="T1" fmla="*/ 31 h 448"/>
                <a:gd name="T2" fmla="*/ 108 w 200"/>
                <a:gd name="T3" fmla="*/ 31 h 448"/>
                <a:gd name="T4" fmla="*/ 108 w 200"/>
                <a:gd name="T5" fmla="*/ 0 h 448"/>
                <a:gd name="T6" fmla="*/ 34 w 200"/>
                <a:gd name="T7" fmla="*/ 0 h 448"/>
                <a:gd name="T8" fmla="*/ 0 w 200"/>
                <a:gd name="T9" fmla="*/ 10 h 448"/>
                <a:gd name="T10" fmla="*/ 78 w 200"/>
                <a:gd name="T11" fmla="*/ 10 h 448"/>
                <a:gd name="T12" fmla="*/ 34 w 200"/>
                <a:gd name="T13" fmla="*/ 31 h 448"/>
                <a:gd name="T14" fmla="*/ 34 w 200"/>
                <a:gd name="T15" fmla="*/ 31 h 44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0" h="448">
                  <a:moveTo>
                    <a:pt x="63" y="448"/>
                  </a:moveTo>
                  <a:lnTo>
                    <a:pt x="200" y="448"/>
                  </a:lnTo>
                  <a:lnTo>
                    <a:pt x="200" y="0"/>
                  </a:lnTo>
                  <a:lnTo>
                    <a:pt x="63" y="0"/>
                  </a:lnTo>
                  <a:lnTo>
                    <a:pt x="0" y="148"/>
                  </a:lnTo>
                  <a:lnTo>
                    <a:pt x="142" y="148"/>
                  </a:lnTo>
                  <a:lnTo>
                    <a:pt x="63" y="448"/>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6572" name="Freeform 33"/>
            <p:cNvSpPr>
              <a:spLocks/>
            </p:cNvSpPr>
            <p:nvPr/>
          </p:nvSpPr>
          <p:spPr bwMode="auto">
            <a:xfrm>
              <a:off x="3602" y="2794"/>
              <a:ext cx="839" cy="359"/>
            </a:xfrm>
            <a:custGeom>
              <a:avLst/>
              <a:gdLst>
                <a:gd name="T0" fmla="*/ 434 w 884"/>
                <a:gd name="T1" fmla="*/ 31 h 448"/>
                <a:gd name="T2" fmla="*/ 0 w 884"/>
                <a:gd name="T3" fmla="*/ 31 h 448"/>
                <a:gd name="T4" fmla="*/ 0 w 884"/>
                <a:gd name="T5" fmla="*/ 0 h 448"/>
                <a:gd name="T6" fmla="*/ 434 w 884"/>
                <a:gd name="T7" fmla="*/ 0 h 448"/>
                <a:gd name="T8" fmla="*/ 388 w 884"/>
                <a:gd name="T9" fmla="*/ 14 h 448"/>
                <a:gd name="T10" fmla="*/ 472 w 884"/>
                <a:gd name="T11" fmla="*/ 14 h 448"/>
                <a:gd name="T12" fmla="*/ 434 w 884"/>
                <a:gd name="T13" fmla="*/ 31 h 448"/>
                <a:gd name="T14" fmla="*/ 434 w 884"/>
                <a:gd name="T15" fmla="*/ 31 h 44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84" h="448">
                  <a:moveTo>
                    <a:pt x="811" y="448"/>
                  </a:moveTo>
                  <a:lnTo>
                    <a:pt x="0" y="448"/>
                  </a:lnTo>
                  <a:lnTo>
                    <a:pt x="0" y="0"/>
                  </a:lnTo>
                  <a:lnTo>
                    <a:pt x="811" y="0"/>
                  </a:lnTo>
                  <a:lnTo>
                    <a:pt x="726" y="201"/>
                  </a:lnTo>
                  <a:lnTo>
                    <a:pt x="884" y="201"/>
                  </a:lnTo>
                  <a:lnTo>
                    <a:pt x="811" y="448"/>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573" name="Freeform 34"/>
            <p:cNvSpPr>
              <a:spLocks/>
            </p:cNvSpPr>
            <p:nvPr/>
          </p:nvSpPr>
          <p:spPr bwMode="auto">
            <a:xfrm>
              <a:off x="3602" y="2794"/>
              <a:ext cx="839" cy="359"/>
            </a:xfrm>
            <a:custGeom>
              <a:avLst/>
              <a:gdLst>
                <a:gd name="T0" fmla="*/ 434 w 884"/>
                <a:gd name="T1" fmla="*/ 31 h 448"/>
                <a:gd name="T2" fmla="*/ 0 w 884"/>
                <a:gd name="T3" fmla="*/ 31 h 448"/>
                <a:gd name="T4" fmla="*/ 0 w 884"/>
                <a:gd name="T5" fmla="*/ 0 h 448"/>
                <a:gd name="T6" fmla="*/ 434 w 884"/>
                <a:gd name="T7" fmla="*/ 0 h 448"/>
                <a:gd name="T8" fmla="*/ 388 w 884"/>
                <a:gd name="T9" fmla="*/ 14 h 448"/>
                <a:gd name="T10" fmla="*/ 472 w 884"/>
                <a:gd name="T11" fmla="*/ 14 h 448"/>
                <a:gd name="T12" fmla="*/ 434 w 884"/>
                <a:gd name="T13" fmla="*/ 31 h 448"/>
                <a:gd name="T14" fmla="*/ 434 w 884"/>
                <a:gd name="T15" fmla="*/ 31 h 44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84" h="448">
                  <a:moveTo>
                    <a:pt x="811" y="448"/>
                  </a:moveTo>
                  <a:lnTo>
                    <a:pt x="0" y="448"/>
                  </a:lnTo>
                  <a:lnTo>
                    <a:pt x="0" y="0"/>
                  </a:lnTo>
                  <a:lnTo>
                    <a:pt x="811" y="0"/>
                  </a:lnTo>
                  <a:lnTo>
                    <a:pt x="726" y="201"/>
                  </a:lnTo>
                  <a:lnTo>
                    <a:pt x="884" y="201"/>
                  </a:lnTo>
                  <a:lnTo>
                    <a:pt x="811" y="448"/>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6574" name="Rectangle 35"/>
            <p:cNvSpPr>
              <a:spLocks noChangeArrowheads="1"/>
            </p:cNvSpPr>
            <p:nvPr/>
          </p:nvSpPr>
          <p:spPr bwMode="auto">
            <a:xfrm>
              <a:off x="1704" y="2819"/>
              <a:ext cx="362"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2200">
                  <a:solidFill>
                    <a:srgbClr val="000000"/>
                  </a:solidFill>
                  <a:latin typeface="Arial" charset="0"/>
                </a:rPr>
                <a:t>Dest</a:t>
              </a:r>
              <a:endParaRPr lang="en-US" altLang="en-US" sz="2400">
                <a:latin typeface="Times New Roman" charset="0"/>
              </a:endParaRPr>
            </a:p>
          </p:txBody>
        </p:sp>
        <p:sp>
          <p:nvSpPr>
            <p:cNvPr id="66575" name="Rectangle 36"/>
            <p:cNvSpPr>
              <a:spLocks noChangeArrowheads="1"/>
            </p:cNvSpPr>
            <p:nvPr/>
          </p:nvSpPr>
          <p:spPr bwMode="auto">
            <a:xfrm>
              <a:off x="1704" y="2962"/>
              <a:ext cx="353"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2200">
                  <a:solidFill>
                    <a:srgbClr val="000000"/>
                  </a:solidFill>
                  <a:latin typeface="Arial" charset="0"/>
                </a:rPr>
                <a:t>addr</a:t>
              </a:r>
              <a:endParaRPr lang="en-US" altLang="en-US" sz="2400">
                <a:latin typeface="Times New Roman" charset="0"/>
              </a:endParaRPr>
            </a:p>
          </p:txBody>
        </p:sp>
        <p:sp>
          <p:nvSpPr>
            <p:cNvPr id="66576" name="Freeform 37"/>
            <p:cNvSpPr>
              <a:spLocks/>
            </p:cNvSpPr>
            <p:nvPr/>
          </p:nvSpPr>
          <p:spPr bwMode="auto">
            <a:xfrm>
              <a:off x="576" y="2794"/>
              <a:ext cx="4444" cy="359"/>
            </a:xfrm>
            <a:custGeom>
              <a:avLst/>
              <a:gdLst>
                <a:gd name="T0" fmla="*/ 2491 w 4684"/>
                <a:gd name="T1" fmla="*/ 31 h 448"/>
                <a:gd name="T2" fmla="*/ 2491 w 4684"/>
                <a:gd name="T3" fmla="*/ 0 h 448"/>
                <a:gd name="T4" fmla="*/ 0 w 4684"/>
                <a:gd name="T5" fmla="*/ 0 h 448"/>
                <a:gd name="T6" fmla="*/ 0 w 4684"/>
                <a:gd name="T7" fmla="*/ 31 h 448"/>
                <a:gd name="T8" fmla="*/ 2491 w 4684"/>
                <a:gd name="T9" fmla="*/ 31 h 448"/>
                <a:gd name="T10" fmla="*/ 2491 w 4684"/>
                <a:gd name="T11" fmla="*/ 31 h 4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684" h="448">
                  <a:moveTo>
                    <a:pt x="4684" y="448"/>
                  </a:moveTo>
                  <a:lnTo>
                    <a:pt x="4684" y="0"/>
                  </a:lnTo>
                  <a:lnTo>
                    <a:pt x="0" y="0"/>
                  </a:lnTo>
                  <a:lnTo>
                    <a:pt x="0" y="448"/>
                  </a:lnTo>
                  <a:lnTo>
                    <a:pt x="4684" y="448"/>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6577" name="Line 38"/>
            <p:cNvSpPr>
              <a:spLocks noChangeShapeType="1"/>
            </p:cNvSpPr>
            <p:nvPr/>
          </p:nvSpPr>
          <p:spPr bwMode="auto">
            <a:xfrm>
              <a:off x="1464" y="2794"/>
              <a:ext cx="1" cy="359"/>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578" name="Line 39"/>
            <p:cNvSpPr>
              <a:spLocks noChangeShapeType="1"/>
            </p:cNvSpPr>
            <p:nvPr/>
          </p:nvSpPr>
          <p:spPr bwMode="auto">
            <a:xfrm>
              <a:off x="2296" y="2814"/>
              <a:ext cx="5" cy="35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579" name="Line 40"/>
            <p:cNvSpPr>
              <a:spLocks noChangeShapeType="1"/>
            </p:cNvSpPr>
            <p:nvPr/>
          </p:nvSpPr>
          <p:spPr bwMode="auto">
            <a:xfrm>
              <a:off x="3602" y="2794"/>
              <a:ext cx="1" cy="359"/>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580" name="Rectangle 41"/>
            <p:cNvSpPr>
              <a:spLocks noChangeArrowheads="1"/>
            </p:cNvSpPr>
            <p:nvPr/>
          </p:nvSpPr>
          <p:spPr bwMode="auto">
            <a:xfrm>
              <a:off x="670" y="2592"/>
              <a:ext cx="56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2200">
                  <a:solidFill>
                    <a:srgbClr val="000000"/>
                  </a:solidFill>
                  <a:latin typeface="Arial" charset="0"/>
                </a:rPr>
                <a:t>8 bytes</a:t>
              </a:r>
              <a:endParaRPr lang="en-US" altLang="en-US" sz="2400">
                <a:latin typeface="Times New Roman" charset="0"/>
              </a:endParaRPr>
            </a:p>
          </p:txBody>
        </p:sp>
        <p:sp>
          <p:nvSpPr>
            <p:cNvPr id="66581" name="Rectangle 42"/>
            <p:cNvSpPr>
              <a:spLocks noChangeArrowheads="1"/>
            </p:cNvSpPr>
            <p:nvPr/>
          </p:nvSpPr>
          <p:spPr bwMode="auto">
            <a:xfrm>
              <a:off x="1784" y="2592"/>
              <a:ext cx="9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2200">
                  <a:solidFill>
                    <a:srgbClr val="000000"/>
                  </a:solidFill>
                  <a:latin typeface="Arial" charset="0"/>
                </a:rPr>
                <a:t>6</a:t>
              </a:r>
              <a:endParaRPr lang="en-US" altLang="en-US" sz="2400">
                <a:latin typeface="Times New Roman" charset="0"/>
              </a:endParaRPr>
            </a:p>
          </p:txBody>
        </p:sp>
        <p:sp>
          <p:nvSpPr>
            <p:cNvPr id="66582" name="Rectangle 43"/>
            <p:cNvSpPr>
              <a:spLocks noChangeArrowheads="1"/>
            </p:cNvSpPr>
            <p:nvPr/>
          </p:nvSpPr>
          <p:spPr bwMode="auto">
            <a:xfrm>
              <a:off x="4675" y="2592"/>
              <a:ext cx="9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2200">
                  <a:solidFill>
                    <a:srgbClr val="000000"/>
                  </a:solidFill>
                  <a:latin typeface="Arial" charset="0"/>
                </a:rPr>
                <a:t>4</a:t>
              </a:r>
              <a:endParaRPr lang="en-US" altLang="en-US" sz="2400">
                <a:latin typeface="Times New Roman" charset="0"/>
              </a:endParaRPr>
            </a:p>
          </p:txBody>
        </p:sp>
        <p:sp>
          <p:nvSpPr>
            <p:cNvPr id="66583" name="Rectangle 44"/>
            <p:cNvSpPr>
              <a:spLocks noChangeArrowheads="1"/>
            </p:cNvSpPr>
            <p:nvPr/>
          </p:nvSpPr>
          <p:spPr bwMode="auto">
            <a:xfrm>
              <a:off x="4621" y="2884"/>
              <a:ext cx="381"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2200">
                  <a:solidFill>
                    <a:srgbClr val="000000"/>
                  </a:solidFill>
                  <a:latin typeface="Arial" charset="0"/>
                </a:rPr>
                <a:t>CRC</a:t>
              </a:r>
              <a:endParaRPr lang="en-US" altLang="en-US" sz="2400">
                <a:latin typeface="Times New Roman" charset="0"/>
              </a:endParaRPr>
            </a:p>
          </p:txBody>
        </p:sp>
        <p:sp>
          <p:nvSpPr>
            <p:cNvPr id="66584" name="Rectangle 45"/>
            <p:cNvSpPr>
              <a:spLocks noChangeArrowheads="1"/>
            </p:cNvSpPr>
            <p:nvPr/>
          </p:nvSpPr>
          <p:spPr bwMode="auto">
            <a:xfrm>
              <a:off x="676" y="2884"/>
              <a:ext cx="75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2200">
                  <a:solidFill>
                    <a:srgbClr val="000000"/>
                  </a:solidFill>
                  <a:latin typeface="Arial" charset="0"/>
                </a:rPr>
                <a:t>Preamble</a:t>
              </a:r>
              <a:endParaRPr lang="en-US" altLang="en-US" sz="2400">
                <a:latin typeface="Times New Roman" charset="0"/>
              </a:endParaRPr>
            </a:p>
          </p:txBody>
        </p:sp>
        <p:sp>
          <p:nvSpPr>
            <p:cNvPr id="66585" name="Rectangle 46"/>
            <p:cNvSpPr>
              <a:spLocks noChangeArrowheads="1"/>
            </p:cNvSpPr>
            <p:nvPr/>
          </p:nvSpPr>
          <p:spPr bwMode="auto">
            <a:xfrm>
              <a:off x="2478" y="2813"/>
              <a:ext cx="26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2200">
                  <a:solidFill>
                    <a:srgbClr val="000000"/>
                  </a:solidFill>
                  <a:latin typeface="Arial" charset="0"/>
                </a:rPr>
                <a:t>Src</a:t>
              </a:r>
              <a:endParaRPr lang="en-US" altLang="en-US" sz="2400">
                <a:latin typeface="Times New Roman" charset="0"/>
              </a:endParaRPr>
            </a:p>
          </p:txBody>
        </p:sp>
        <p:sp>
          <p:nvSpPr>
            <p:cNvPr id="66586" name="Rectangle 47"/>
            <p:cNvSpPr>
              <a:spLocks noChangeArrowheads="1"/>
            </p:cNvSpPr>
            <p:nvPr/>
          </p:nvSpPr>
          <p:spPr bwMode="auto">
            <a:xfrm>
              <a:off x="2478" y="2968"/>
              <a:ext cx="353"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2200">
                  <a:solidFill>
                    <a:srgbClr val="000000"/>
                  </a:solidFill>
                  <a:latin typeface="Arial" charset="0"/>
                </a:rPr>
                <a:t>addr</a:t>
              </a:r>
              <a:endParaRPr lang="en-US" altLang="en-US" sz="2400">
                <a:latin typeface="Times New Roman" charset="0"/>
              </a:endParaRPr>
            </a:p>
          </p:txBody>
        </p:sp>
        <p:sp>
          <p:nvSpPr>
            <p:cNvPr id="66587" name="Line 48"/>
            <p:cNvSpPr>
              <a:spLocks noChangeShapeType="1"/>
            </p:cNvSpPr>
            <p:nvPr/>
          </p:nvSpPr>
          <p:spPr bwMode="auto">
            <a:xfrm>
              <a:off x="2979" y="2814"/>
              <a:ext cx="5" cy="35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588" name="Rectangle 49"/>
            <p:cNvSpPr>
              <a:spLocks noChangeArrowheads="1"/>
            </p:cNvSpPr>
            <p:nvPr/>
          </p:nvSpPr>
          <p:spPr bwMode="auto">
            <a:xfrm>
              <a:off x="3024" y="2880"/>
              <a:ext cx="53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2200">
                  <a:solidFill>
                    <a:srgbClr val="000000"/>
                  </a:solidFill>
                  <a:latin typeface="Arial" charset="0"/>
                </a:rPr>
                <a:t>Length</a:t>
              </a:r>
              <a:endParaRPr lang="en-US" altLang="en-US" sz="2400">
                <a:latin typeface="Times New Roman" charset="0"/>
              </a:endParaRPr>
            </a:p>
          </p:txBody>
        </p:sp>
        <p:sp>
          <p:nvSpPr>
            <p:cNvPr id="66589" name="Rectangle 50"/>
            <p:cNvSpPr>
              <a:spLocks noChangeArrowheads="1"/>
            </p:cNvSpPr>
            <p:nvPr/>
          </p:nvSpPr>
          <p:spPr bwMode="auto">
            <a:xfrm>
              <a:off x="3822" y="2883"/>
              <a:ext cx="372"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2200">
                  <a:solidFill>
                    <a:srgbClr val="000000"/>
                  </a:solidFill>
                  <a:latin typeface="Arial" charset="0"/>
                </a:rPr>
                <a:t>Data</a:t>
              </a:r>
              <a:endParaRPr lang="en-US" altLang="en-US" sz="2400">
                <a:latin typeface="Times New Roman" charset="0"/>
              </a:endParaRPr>
            </a:p>
          </p:txBody>
        </p:sp>
        <p:sp>
          <p:nvSpPr>
            <p:cNvPr id="66590" name="Rectangle 51"/>
            <p:cNvSpPr>
              <a:spLocks noChangeArrowheads="1"/>
            </p:cNvSpPr>
            <p:nvPr/>
          </p:nvSpPr>
          <p:spPr bwMode="auto">
            <a:xfrm>
              <a:off x="3207" y="2592"/>
              <a:ext cx="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2400">
                  <a:latin typeface="Times New Roman" charset="0"/>
                </a:rPr>
                <a:t>2</a:t>
              </a:r>
            </a:p>
          </p:txBody>
        </p:sp>
        <p:sp>
          <p:nvSpPr>
            <p:cNvPr id="66591" name="Rectangle 52"/>
            <p:cNvSpPr>
              <a:spLocks noChangeArrowheads="1"/>
            </p:cNvSpPr>
            <p:nvPr/>
          </p:nvSpPr>
          <p:spPr bwMode="auto">
            <a:xfrm>
              <a:off x="2608" y="2592"/>
              <a:ext cx="9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2200">
                  <a:solidFill>
                    <a:srgbClr val="000000"/>
                  </a:solidFill>
                  <a:latin typeface="Arial" charset="0"/>
                </a:rPr>
                <a:t>6</a:t>
              </a:r>
              <a:endParaRPr lang="en-US" altLang="en-US" sz="2400">
                <a:latin typeface="Times New Roman" charset="0"/>
              </a:endParaRPr>
            </a:p>
          </p:txBody>
        </p:sp>
        <p:sp>
          <p:nvSpPr>
            <p:cNvPr id="66592" name="Rectangle 53"/>
            <p:cNvSpPr>
              <a:spLocks noChangeArrowheads="1"/>
            </p:cNvSpPr>
            <p:nvPr/>
          </p:nvSpPr>
          <p:spPr bwMode="auto">
            <a:xfrm>
              <a:off x="3724" y="2592"/>
              <a:ext cx="5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2400">
                  <a:latin typeface="Times New Roman" charset="0"/>
                </a:rPr>
                <a:t>0-1500</a:t>
              </a:r>
            </a:p>
          </p:txBody>
        </p:sp>
      </p:grpSp>
      <p:sp>
        <p:nvSpPr>
          <p:cNvPr id="308278" name="Text Box 54"/>
          <p:cNvSpPr txBox="1">
            <a:spLocks noChangeArrowheads="1"/>
          </p:cNvSpPr>
          <p:nvPr/>
        </p:nvSpPr>
        <p:spPr bwMode="auto">
          <a:xfrm>
            <a:off x="381000" y="4724400"/>
            <a:ext cx="8482013"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pPr>
            <a:r>
              <a:rPr lang="en-US" altLang="en-US" sz="2400">
                <a:solidFill>
                  <a:srgbClr val="000099"/>
                </a:solidFill>
                <a:latin typeface="Times New Roman" charset="0"/>
              </a:rPr>
              <a:t> </a:t>
            </a:r>
            <a:r>
              <a:rPr lang="en-US" altLang="en-US" sz="2000">
                <a:solidFill>
                  <a:srgbClr val="000099"/>
                </a:solidFill>
              </a:rPr>
              <a:t>Ethernet has a maximum frame size: data portion &lt;=1500 bytes</a:t>
            </a:r>
          </a:p>
          <a:p>
            <a:pPr>
              <a:spcBef>
                <a:spcPct val="0"/>
              </a:spcBef>
            </a:pPr>
            <a:r>
              <a:rPr lang="en-US" altLang="en-US" sz="2000">
                <a:solidFill>
                  <a:srgbClr val="000099"/>
                </a:solidFill>
              </a:rPr>
              <a:t> It has imposed a minimum frame size: 64 bytes (excluding preamble)</a:t>
            </a:r>
          </a:p>
          <a:p>
            <a:pPr>
              <a:spcBef>
                <a:spcPct val="0"/>
              </a:spcBef>
              <a:buFontTx/>
              <a:buNone/>
            </a:pPr>
            <a:r>
              <a:rPr lang="en-US" altLang="en-US" sz="2000">
                <a:solidFill>
                  <a:srgbClr val="000099"/>
                </a:solidFill>
              </a:rPr>
              <a:t>    If data portion &lt;46 bytes, pad with </a:t>
            </a:r>
            <a:r>
              <a:rPr lang="ja-JP" altLang="en-US" sz="2000">
                <a:solidFill>
                  <a:srgbClr val="000099"/>
                </a:solidFill>
                <a:latin typeface="Arial" charset="0"/>
              </a:rPr>
              <a:t>“</a:t>
            </a:r>
            <a:r>
              <a:rPr lang="en-US" altLang="ja-JP" sz="2000">
                <a:solidFill>
                  <a:srgbClr val="000099"/>
                </a:solidFill>
              </a:rPr>
              <a:t>junk</a:t>
            </a:r>
            <a:r>
              <a:rPr lang="ja-JP" altLang="en-US" sz="2000">
                <a:solidFill>
                  <a:srgbClr val="000099"/>
                </a:solidFill>
                <a:latin typeface="Arial" charset="0"/>
              </a:rPr>
              <a:t>”</a:t>
            </a:r>
            <a:r>
              <a:rPr lang="en-US" altLang="ja-JP" sz="2000">
                <a:solidFill>
                  <a:srgbClr val="000099"/>
                </a:solidFill>
              </a:rPr>
              <a:t> to make it 46 bytes</a:t>
            </a:r>
          </a:p>
          <a:p>
            <a:pPr>
              <a:spcBef>
                <a:spcPct val="0"/>
              </a:spcBef>
              <a:buFontTx/>
              <a:buNone/>
            </a:pPr>
            <a:r>
              <a:rPr lang="en-US" altLang="en-US" sz="2000">
                <a:solidFill>
                  <a:srgbClr val="000099"/>
                </a:solidFill>
              </a:rPr>
              <a:t> </a:t>
            </a:r>
            <a:r>
              <a:rPr lang="en-US" altLang="en-US" sz="2000">
                <a:solidFill>
                  <a:srgbClr val="FF0000"/>
                </a:solidFill>
              </a:rPr>
              <a:t>Q: Why minimum frame size in Ethernet?</a:t>
            </a:r>
          </a:p>
        </p:txBody>
      </p:sp>
      <p:sp>
        <p:nvSpPr>
          <p:cNvPr id="58"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827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8617FFB8-5CC3-6741-99FB-40856C4B1245}" type="slidenum">
              <a:rPr lang="en-US" altLang="en-US" sz="1200"/>
              <a:pPr>
                <a:spcBef>
                  <a:spcPct val="0"/>
                </a:spcBef>
                <a:buFontTx/>
                <a:buNone/>
              </a:pPr>
              <a:t>46</a:t>
            </a:fld>
            <a:endParaRPr lang="en-US" altLang="en-US" sz="1200"/>
          </a:p>
        </p:txBody>
      </p:sp>
      <p:sp>
        <p:nvSpPr>
          <p:cNvPr id="309250" name="Rectangle 2"/>
          <p:cNvSpPr>
            <a:spLocks noGrp="1" noChangeArrowheads="1"/>
          </p:cNvSpPr>
          <p:nvPr>
            <p:ph type="title"/>
          </p:nvPr>
        </p:nvSpPr>
        <p:spPr>
          <a:xfrm>
            <a:off x="685800" y="228600"/>
            <a:ext cx="7772400" cy="914400"/>
          </a:xfrm>
        </p:spPr>
        <p:txBody>
          <a:bodyPr/>
          <a:lstStyle/>
          <a:p>
            <a:pPr>
              <a:defRPr/>
            </a:pPr>
            <a:r>
              <a:rPr lang="en-US" sz="3600" smtClean="0">
                <a:cs typeface="+mj-cs"/>
              </a:rPr>
              <a:t>Fields in Ethernet Frame Format</a:t>
            </a:r>
          </a:p>
        </p:txBody>
      </p:sp>
      <p:sp>
        <p:nvSpPr>
          <p:cNvPr id="67587" name="Rectangle 3"/>
          <p:cNvSpPr>
            <a:spLocks noGrp="1" noChangeArrowheads="1"/>
          </p:cNvSpPr>
          <p:nvPr>
            <p:ph type="body" idx="1"/>
          </p:nvPr>
        </p:nvSpPr>
        <p:spPr>
          <a:xfrm>
            <a:off x="838200" y="1143000"/>
            <a:ext cx="7772400" cy="4876800"/>
          </a:xfrm>
        </p:spPr>
        <p:txBody>
          <a:bodyPr/>
          <a:lstStyle/>
          <a:p>
            <a:pPr>
              <a:lnSpc>
                <a:spcPct val="90000"/>
              </a:lnSpc>
            </a:pPr>
            <a:r>
              <a:rPr lang="en-US" altLang="en-US" sz="2200">
                <a:solidFill>
                  <a:srgbClr val="FF0000"/>
                </a:solidFill>
              </a:rPr>
              <a:t>Preamble:</a:t>
            </a:r>
            <a:r>
              <a:rPr lang="en-US" altLang="en-US" sz="2200"/>
              <a:t> </a:t>
            </a:r>
          </a:p>
          <a:p>
            <a:pPr lvl="1">
              <a:lnSpc>
                <a:spcPct val="90000"/>
              </a:lnSpc>
            </a:pPr>
            <a:r>
              <a:rPr lang="en-US" altLang="en-US" sz="1800"/>
              <a:t>7 bytes with pattern 10101010 followed by one byte with pattern 10101011 (SoF: start-of-frame)</a:t>
            </a:r>
          </a:p>
          <a:p>
            <a:pPr lvl="1">
              <a:lnSpc>
                <a:spcPct val="90000"/>
              </a:lnSpc>
            </a:pPr>
            <a:r>
              <a:rPr lang="en-US" altLang="en-US" sz="1800"/>
              <a:t> used to synchronize receiver, sender clock rates, and identify beginning of  a frame</a:t>
            </a:r>
            <a:endParaRPr lang="en-US" altLang="en-US" sz="1800">
              <a:solidFill>
                <a:srgbClr val="FF0000"/>
              </a:solidFill>
            </a:endParaRPr>
          </a:p>
          <a:p>
            <a:pPr>
              <a:lnSpc>
                <a:spcPct val="90000"/>
              </a:lnSpc>
            </a:pPr>
            <a:r>
              <a:rPr lang="en-US" altLang="en-US" sz="2200">
                <a:solidFill>
                  <a:srgbClr val="FF0000"/>
                </a:solidFill>
              </a:rPr>
              <a:t>Addresses:</a:t>
            </a:r>
            <a:r>
              <a:rPr lang="en-US" altLang="en-US" sz="2200"/>
              <a:t> 6 bytes</a:t>
            </a:r>
          </a:p>
          <a:p>
            <a:pPr lvl="1">
              <a:lnSpc>
                <a:spcPct val="90000"/>
              </a:lnSpc>
            </a:pPr>
            <a:r>
              <a:rPr lang="en-US" altLang="en-US" sz="1800"/>
              <a:t>if adapter receives frame with matching destination address, or with broadcast address (eg ARP packet), it passes data in frame to net-layer protocol</a:t>
            </a:r>
          </a:p>
          <a:p>
            <a:pPr lvl="1">
              <a:lnSpc>
                <a:spcPct val="90000"/>
              </a:lnSpc>
            </a:pPr>
            <a:r>
              <a:rPr lang="en-US" altLang="en-US" sz="1800"/>
              <a:t>otherwise, adapter discards frame</a:t>
            </a:r>
          </a:p>
          <a:p>
            <a:pPr>
              <a:lnSpc>
                <a:spcPct val="90000"/>
              </a:lnSpc>
            </a:pPr>
            <a:r>
              <a:rPr lang="en-US" altLang="en-US" sz="2200">
                <a:solidFill>
                  <a:srgbClr val="FF0000"/>
                </a:solidFill>
              </a:rPr>
              <a:t>Type:</a:t>
            </a:r>
            <a:r>
              <a:rPr lang="en-US" altLang="en-US" sz="2200"/>
              <a:t> indicates the higher layer protocol, mostly IP but others may be supported such as Novell IPX and AppleTalk)</a:t>
            </a:r>
          </a:p>
          <a:p>
            <a:pPr lvl="1">
              <a:lnSpc>
                <a:spcPct val="90000"/>
              </a:lnSpc>
            </a:pPr>
            <a:r>
              <a:rPr lang="en-US" altLang="en-US" sz="1800"/>
              <a:t>802.3: Length gives data size; </a:t>
            </a:r>
            <a:r>
              <a:rPr lang="ja-JP" altLang="en-US" sz="1800">
                <a:latin typeface="Arial" charset="0"/>
              </a:rPr>
              <a:t>“</a:t>
            </a:r>
            <a:r>
              <a:rPr lang="en-US" altLang="ja-JP" sz="1800"/>
              <a:t>protocol type</a:t>
            </a:r>
            <a:r>
              <a:rPr lang="ja-JP" altLang="en-US" sz="1800">
                <a:latin typeface="Arial" charset="0"/>
              </a:rPr>
              <a:t>”</a:t>
            </a:r>
            <a:r>
              <a:rPr lang="en-US" altLang="ja-JP" sz="1800"/>
              <a:t> included in data</a:t>
            </a:r>
          </a:p>
          <a:p>
            <a:pPr>
              <a:lnSpc>
                <a:spcPct val="90000"/>
              </a:lnSpc>
            </a:pPr>
            <a:r>
              <a:rPr lang="en-US" altLang="en-US" sz="2200">
                <a:solidFill>
                  <a:srgbClr val="FF0000"/>
                </a:solidFill>
              </a:rPr>
              <a:t>CRC:</a:t>
            </a:r>
            <a:r>
              <a:rPr lang="en-US" altLang="en-US" sz="2200"/>
              <a:t> checked at receiver, if error is detected, the frame is simply dropped</a:t>
            </a:r>
          </a:p>
        </p:txBody>
      </p:sp>
      <p:sp>
        <p:nvSpPr>
          <p:cNvPr id="7"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81E1CC99-B2DB-B84C-B947-C3D0D242AE8B}" type="slidenum">
              <a:rPr lang="en-US" altLang="en-US" sz="1200"/>
              <a:pPr>
                <a:spcBef>
                  <a:spcPct val="0"/>
                </a:spcBef>
                <a:buFontTx/>
                <a:buNone/>
              </a:pPr>
              <a:t>47</a:t>
            </a:fld>
            <a:endParaRPr lang="en-US" altLang="en-US" sz="1200"/>
          </a:p>
        </p:txBody>
      </p:sp>
      <p:sp>
        <p:nvSpPr>
          <p:cNvPr id="310274" name="Rectangle 2"/>
          <p:cNvSpPr>
            <a:spLocks noGrp="1" noChangeArrowheads="1"/>
          </p:cNvSpPr>
          <p:nvPr>
            <p:ph type="title"/>
          </p:nvPr>
        </p:nvSpPr>
        <p:spPr>
          <a:xfrm>
            <a:off x="685800" y="190500"/>
            <a:ext cx="7772400" cy="1143000"/>
          </a:xfrm>
        </p:spPr>
        <p:txBody>
          <a:bodyPr/>
          <a:lstStyle/>
          <a:p>
            <a:pPr>
              <a:defRPr/>
            </a:pPr>
            <a:r>
              <a:rPr lang="en-US" smtClean="0">
                <a:cs typeface="+mj-cs"/>
              </a:rPr>
              <a:t>Ethernet and IEEE 802.3</a:t>
            </a:r>
          </a:p>
        </p:txBody>
      </p:sp>
      <p:sp>
        <p:nvSpPr>
          <p:cNvPr id="310275" name="Rectangle 3"/>
          <p:cNvSpPr>
            <a:spLocks noGrp="1" noChangeArrowheads="1"/>
          </p:cNvSpPr>
          <p:nvPr>
            <p:ph type="body" idx="1"/>
          </p:nvPr>
        </p:nvSpPr>
        <p:spPr>
          <a:xfrm>
            <a:off x="685800" y="1600200"/>
            <a:ext cx="7772400" cy="4114800"/>
          </a:xfrm>
        </p:spPr>
        <p:txBody>
          <a:bodyPr/>
          <a:lstStyle/>
          <a:p>
            <a:pPr>
              <a:buFontTx/>
              <a:buNone/>
              <a:defRPr/>
            </a:pPr>
            <a:r>
              <a:rPr lang="en-US" sz="2400" dirty="0" smtClean="0">
                <a:cs typeface="+mn-cs"/>
              </a:rPr>
              <a:t>1-persistent CSMA/CD</a:t>
            </a:r>
          </a:p>
          <a:p>
            <a:pPr>
              <a:defRPr/>
            </a:pPr>
            <a:r>
              <a:rPr lang="en-US" sz="2400" dirty="0" smtClean="0">
                <a:cs typeface="+mn-cs"/>
              </a:rPr>
              <a:t>Carrier sense: station listens to channel first</a:t>
            </a:r>
          </a:p>
          <a:p>
            <a:pPr lvl="1">
              <a:defRPr/>
            </a:pPr>
            <a:r>
              <a:rPr lang="en-US" sz="1800" dirty="0" smtClean="0">
                <a:solidFill>
                  <a:srgbClr val="FF0000"/>
                </a:solidFill>
              </a:rPr>
              <a:t>Listen before talking</a:t>
            </a:r>
          </a:p>
          <a:p>
            <a:pPr>
              <a:defRPr/>
            </a:pPr>
            <a:r>
              <a:rPr lang="en-US" sz="2400" dirty="0" smtClean="0">
                <a:cs typeface="+mn-cs"/>
              </a:rPr>
              <a:t>If idle, station may initiate transmission</a:t>
            </a:r>
          </a:p>
          <a:p>
            <a:pPr lvl="1">
              <a:defRPr/>
            </a:pPr>
            <a:r>
              <a:rPr lang="en-US" sz="1800" dirty="0" smtClean="0">
                <a:solidFill>
                  <a:srgbClr val="FF0000"/>
                </a:solidFill>
              </a:rPr>
              <a:t>Talk if quiet</a:t>
            </a:r>
          </a:p>
          <a:p>
            <a:pPr>
              <a:defRPr/>
            </a:pPr>
            <a:r>
              <a:rPr lang="en-US" sz="2400" dirty="0" smtClean="0">
                <a:cs typeface="+mn-cs"/>
              </a:rPr>
              <a:t>Collision detection: continuously monitor channel</a:t>
            </a:r>
          </a:p>
          <a:p>
            <a:pPr lvl="1">
              <a:defRPr/>
            </a:pPr>
            <a:r>
              <a:rPr lang="en-US" sz="1800" dirty="0" smtClean="0">
                <a:solidFill>
                  <a:srgbClr val="FF0000"/>
                </a:solidFill>
              </a:rPr>
              <a:t>Listen while talking</a:t>
            </a:r>
          </a:p>
          <a:p>
            <a:pPr>
              <a:defRPr/>
            </a:pPr>
            <a:r>
              <a:rPr lang="en-US" sz="2400" dirty="0" smtClean="0">
                <a:cs typeface="+mn-cs"/>
              </a:rPr>
              <a:t>If collision, stop transmission</a:t>
            </a:r>
          </a:p>
          <a:p>
            <a:pPr lvl="1">
              <a:defRPr/>
            </a:pPr>
            <a:r>
              <a:rPr lang="en-US" sz="1800" dirty="0" smtClean="0">
                <a:solidFill>
                  <a:srgbClr val="FF0000"/>
                </a:solidFill>
              </a:rPr>
              <a:t>One talker at a time</a:t>
            </a:r>
          </a:p>
        </p:txBody>
      </p:sp>
      <p:sp>
        <p:nvSpPr>
          <p:cNvPr id="7"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Number Placeholder 6"/>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1EE5B4F0-8843-A64F-B71D-9C0CB2C8D92D}" type="slidenum">
              <a:rPr lang="en-US" altLang="en-US" sz="1200"/>
              <a:pPr>
                <a:spcBef>
                  <a:spcPct val="0"/>
                </a:spcBef>
                <a:buFontTx/>
                <a:buNone/>
              </a:pPr>
              <a:t>48</a:t>
            </a:fld>
            <a:endParaRPr lang="en-US" altLang="en-US" sz="1200"/>
          </a:p>
        </p:txBody>
      </p:sp>
      <p:sp>
        <p:nvSpPr>
          <p:cNvPr id="312322" name="Rectangle 2"/>
          <p:cNvSpPr>
            <a:spLocks noGrp="1" noChangeArrowheads="1"/>
          </p:cNvSpPr>
          <p:nvPr>
            <p:ph type="title"/>
          </p:nvPr>
        </p:nvSpPr>
        <p:spPr>
          <a:xfrm>
            <a:off x="533400" y="0"/>
            <a:ext cx="7772400" cy="1143000"/>
          </a:xfrm>
        </p:spPr>
        <p:txBody>
          <a:bodyPr/>
          <a:lstStyle/>
          <a:p>
            <a:pPr>
              <a:defRPr/>
            </a:pPr>
            <a:r>
              <a:rPr lang="en-US" sz="3600" smtClean="0">
                <a:cs typeface="+mj-cs"/>
              </a:rPr>
              <a:t>Ethernet CSMA/CD Algorithm</a:t>
            </a:r>
          </a:p>
        </p:txBody>
      </p:sp>
      <p:sp>
        <p:nvSpPr>
          <p:cNvPr id="70659" name="Rectangle 3"/>
          <p:cNvSpPr>
            <a:spLocks noGrp="1" noChangeArrowheads="1"/>
          </p:cNvSpPr>
          <p:nvPr>
            <p:ph type="body" sz="half" idx="1"/>
          </p:nvPr>
        </p:nvSpPr>
        <p:spPr>
          <a:xfrm>
            <a:off x="276225" y="1289050"/>
            <a:ext cx="4351338" cy="4648200"/>
          </a:xfrm>
        </p:spPr>
        <p:txBody>
          <a:bodyPr/>
          <a:lstStyle/>
          <a:p>
            <a:pPr>
              <a:buFontTx/>
              <a:buNone/>
            </a:pPr>
            <a:r>
              <a:rPr lang="en-US" altLang="en-US" sz="2000"/>
              <a:t>1. Adaptor gets datagram from and creates frame</a:t>
            </a:r>
          </a:p>
          <a:p>
            <a:pPr>
              <a:buFontTx/>
              <a:buNone/>
            </a:pPr>
            <a:r>
              <a:rPr lang="en-US" altLang="en-US" sz="2000"/>
              <a:t>2. If adapter senses channel idle, it starts to transmit frame. If it senses channel busy, waits until channel idle and then transmits</a:t>
            </a:r>
          </a:p>
          <a:p>
            <a:pPr>
              <a:buFontTx/>
              <a:buNone/>
            </a:pPr>
            <a:r>
              <a:rPr lang="en-US" altLang="en-US" sz="2000"/>
              <a:t>3. If adapter transmits entire frame without detecting another transmission, the adapter is done with frame ! Signal to network layer </a:t>
            </a:r>
            <a:r>
              <a:rPr lang="ja-JP" altLang="en-US" sz="2000">
                <a:latin typeface="Arial" charset="0"/>
              </a:rPr>
              <a:t>“</a:t>
            </a:r>
            <a:r>
              <a:rPr lang="en-US" altLang="ja-JP" sz="2000"/>
              <a:t>transmit OK</a:t>
            </a:r>
            <a:r>
              <a:rPr lang="ja-JP" altLang="en-US" sz="2000">
                <a:latin typeface="Arial" charset="0"/>
              </a:rPr>
              <a:t>”</a:t>
            </a:r>
            <a:endParaRPr lang="en-US" altLang="en-US" sz="2000"/>
          </a:p>
        </p:txBody>
      </p:sp>
      <p:sp>
        <p:nvSpPr>
          <p:cNvPr id="70660" name="Rectangle 4"/>
          <p:cNvSpPr>
            <a:spLocks noGrp="1" noChangeArrowheads="1"/>
          </p:cNvSpPr>
          <p:nvPr>
            <p:ph type="body" sz="half" idx="2"/>
          </p:nvPr>
        </p:nvSpPr>
        <p:spPr>
          <a:xfrm>
            <a:off x="4627563" y="1289050"/>
            <a:ext cx="4335462" cy="4648200"/>
          </a:xfrm>
        </p:spPr>
        <p:txBody>
          <a:bodyPr/>
          <a:lstStyle/>
          <a:p>
            <a:pPr>
              <a:buFontTx/>
              <a:buNone/>
            </a:pPr>
            <a:r>
              <a:rPr lang="en-US" altLang="en-US" sz="2000"/>
              <a:t>4. If adapter detects another transmission while transmitting,  aborts and sends jam signal</a:t>
            </a:r>
          </a:p>
          <a:p>
            <a:pPr>
              <a:buFontTx/>
              <a:buNone/>
            </a:pPr>
            <a:r>
              <a:rPr lang="en-US" altLang="en-US" sz="2000"/>
              <a:t>5. After aborting, adapter enters </a:t>
            </a:r>
            <a:r>
              <a:rPr lang="en-US" altLang="en-US" sz="2000">
                <a:solidFill>
                  <a:srgbClr val="FF0000"/>
                </a:solidFill>
              </a:rPr>
              <a:t>exponential backoff</a:t>
            </a:r>
            <a:r>
              <a:rPr lang="en-US" altLang="en-US" sz="2000"/>
              <a:t>: after the mth collision, adapter chooses a K at random from </a:t>
            </a:r>
            <a:br>
              <a:rPr lang="en-US" altLang="en-US" sz="2000"/>
            </a:br>
            <a:r>
              <a:rPr lang="en-US" altLang="en-US" sz="2000"/>
              <a:t>{0,1,2,…,2</a:t>
            </a:r>
            <a:r>
              <a:rPr lang="en-US" altLang="en-US" sz="2000" b="1" baseline="30000"/>
              <a:t>m</a:t>
            </a:r>
            <a:r>
              <a:rPr lang="en-US" altLang="en-US" sz="2000"/>
              <a:t>-1}. Adapter waits K*512 bit times and returns to Step 2</a:t>
            </a:r>
          </a:p>
          <a:p>
            <a:pPr>
              <a:buFontTx/>
              <a:buNone/>
            </a:pPr>
            <a:r>
              <a:rPr lang="en-US" altLang="en-US" sz="2000"/>
              <a:t>6.  Quit after 16 attempts, signal to network layer </a:t>
            </a:r>
            <a:r>
              <a:rPr lang="ja-JP" altLang="en-US" sz="2000">
                <a:latin typeface="Arial" charset="0"/>
              </a:rPr>
              <a:t>“</a:t>
            </a:r>
            <a:r>
              <a:rPr lang="en-US" altLang="ja-JP" sz="2000"/>
              <a:t>transmit error</a:t>
            </a:r>
            <a:r>
              <a:rPr lang="ja-JP" altLang="en-US" sz="2000">
                <a:latin typeface="Arial" charset="0"/>
              </a:rPr>
              <a:t>”</a:t>
            </a:r>
            <a:endParaRPr lang="en-US" altLang="ja-JP" sz="2000"/>
          </a:p>
          <a:p>
            <a:pPr>
              <a:buFontTx/>
              <a:buNone/>
            </a:pPr>
            <a:r>
              <a:rPr lang="en-US" altLang="en-US" sz="1800"/>
              <a:t> </a:t>
            </a:r>
            <a:r>
              <a:rPr lang="en-US" altLang="en-US" sz="2000"/>
              <a:t> </a:t>
            </a:r>
          </a:p>
        </p:txBody>
      </p:sp>
      <p:sp>
        <p:nvSpPr>
          <p:cNvPr id="8"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Number Placeholder 6"/>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650F54CF-9B6D-1243-92AC-D1ED8973DB68}" type="slidenum">
              <a:rPr lang="en-US" altLang="en-US" sz="1200"/>
              <a:pPr>
                <a:spcBef>
                  <a:spcPct val="0"/>
                </a:spcBef>
                <a:buFontTx/>
                <a:buNone/>
              </a:pPr>
              <a:t>49</a:t>
            </a:fld>
            <a:endParaRPr lang="en-US" altLang="en-US" sz="1200"/>
          </a:p>
        </p:txBody>
      </p:sp>
      <p:sp>
        <p:nvSpPr>
          <p:cNvPr id="71682" name="Rectangle 2"/>
          <p:cNvSpPr>
            <a:spLocks noGrp="1" noChangeArrowheads="1"/>
          </p:cNvSpPr>
          <p:nvPr>
            <p:ph type="title"/>
          </p:nvPr>
        </p:nvSpPr>
        <p:spPr>
          <a:xfrm>
            <a:off x="685800" y="381000"/>
            <a:ext cx="7772400" cy="838200"/>
          </a:xfrm>
        </p:spPr>
        <p:txBody>
          <a:bodyPr/>
          <a:lstStyle/>
          <a:p>
            <a:r>
              <a:rPr lang="en-US" altLang="en-US" sz="3600"/>
              <a:t>Ethernet</a:t>
            </a:r>
            <a:r>
              <a:rPr lang="ja-JP" altLang="en-US" sz="3600">
                <a:latin typeface="Arial" charset="0"/>
              </a:rPr>
              <a:t>’</a:t>
            </a:r>
            <a:r>
              <a:rPr lang="en-US" altLang="ja-JP" sz="3600"/>
              <a:t>s CSMA/CD (more)</a:t>
            </a:r>
            <a:endParaRPr lang="en-US" altLang="en-US"/>
          </a:p>
        </p:txBody>
      </p:sp>
      <p:sp>
        <p:nvSpPr>
          <p:cNvPr id="313347" name="Rectangle 3"/>
          <p:cNvSpPr>
            <a:spLocks noGrp="1" noChangeArrowheads="1"/>
          </p:cNvSpPr>
          <p:nvPr>
            <p:ph type="body" sz="half" idx="1"/>
          </p:nvPr>
        </p:nvSpPr>
        <p:spPr>
          <a:xfrm>
            <a:off x="533400" y="1371600"/>
            <a:ext cx="3810000" cy="3011488"/>
          </a:xfrm>
        </p:spPr>
        <p:txBody>
          <a:bodyPr/>
          <a:lstStyle/>
          <a:p>
            <a:pPr>
              <a:buFontTx/>
              <a:buNone/>
              <a:defRPr/>
            </a:pPr>
            <a:r>
              <a:rPr lang="en-US" sz="2000" smtClean="0">
                <a:solidFill>
                  <a:srgbClr val="FF0000"/>
                </a:solidFill>
                <a:cs typeface="+mn-cs"/>
              </a:rPr>
              <a:t>Jam Signal:</a:t>
            </a:r>
            <a:r>
              <a:rPr lang="en-US" sz="2000" smtClean="0">
                <a:cs typeface="+mn-cs"/>
              </a:rPr>
              <a:t> make sure all other transmitters are aware of collision; 48 bits;</a:t>
            </a:r>
          </a:p>
          <a:p>
            <a:pPr>
              <a:buFontTx/>
              <a:buNone/>
              <a:defRPr/>
            </a:pPr>
            <a:r>
              <a:rPr lang="en-US" sz="2000" smtClean="0">
                <a:solidFill>
                  <a:srgbClr val="FF0000"/>
                </a:solidFill>
                <a:cs typeface="+mn-cs"/>
              </a:rPr>
              <a:t>Bit time:</a:t>
            </a:r>
            <a:r>
              <a:rPr lang="en-US" sz="2000" smtClean="0">
                <a:cs typeface="+mn-cs"/>
              </a:rPr>
              <a:t> .1 microsec for 10 Mbps Ethernet ;</a:t>
            </a:r>
            <a:br>
              <a:rPr lang="en-US" sz="2000" smtClean="0">
                <a:cs typeface="+mn-cs"/>
              </a:rPr>
            </a:br>
            <a:r>
              <a:rPr lang="en-US" sz="2000" smtClean="0">
                <a:cs typeface="+mn-cs"/>
              </a:rPr>
              <a:t>for K=1023, wait time is about 50 msec</a:t>
            </a:r>
          </a:p>
          <a:p>
            <a:pPr>
              <a:buFontTx/>
              <a:buNone/>
              <a:defRPr/>
            </a:pPr>
            <a:r>
              <a:rPr lang="en-US" sz="2000" smtClean="0">
                <a:cs typeface="+mn-cs"/>
              </a:rPr>
              <a:t> </a:t>
            </a:r>
          </a:p>
          <a:p>
            <a:pPr>
              <a:buFontTx/>
              <a:buNone/>
              <a:defRPr/>
            </a:pPr>
            <a:endParaRPr lang="en-US" sz="2000" smtClean="0">
              <a:cs typeface="+mn-cs"/>
            </a:endParaRPr>
          </a:p>
        </p:txBody>
      </p:sp>
      <p:sp>
        <p:nvSpPr>
          <p:cNvPr id="71684" name="Rectangle 4"/>
          <p:cNvSpPr>
            <a:spLocks noGrp="1" noChangeArrowheads="1"/>
          </p:cNvSpPr>
          <p:nvPr>
            <p:ph type="body" sz="half" idx="2"/>
          </p:nvPr>
        </p:nvSpPr>
        <p:spPr>
          <a:xfrm>
            <a:off x="4343400" y="1295400"/>
            <a:ext cx="3810000" cy="4648200"/>
          </a:xfrm>
        </p:spPr>
        <p:txBody>
          <a:bodyPr/>
          <a:lstStyle/>
          <a:p>
            <a:pPr>
              <a:buFontTx/>
              <a:buNone/>
            </a:pPr>
            <a:r>
              <a:rPr lang="en-US" altLang="en-US" sz="2000">
                <a:solidFill>
                  <a:srgbClr val="FF0000"/>
                </a:solidFill>
              </a:rPr>
              <a:t>Exponential Backoff:</a:t>
            </a:r>
            <a:r>
              <a:rPr lang="en-US" altLang="en-US" sz="2000"/>
              <a:t> </a:t>
            </a:r>
          </a:p>
          <a:p>
            <a:r>
              <a:rPr lang="en-US" altLang="en-US" sz="2000" i="1">
                <a:solidFill>
                  <a:schemeClr val="accent2"/>
                </a:solidFill>
              </a:rPr>
              <a:t>Goal</a:t>
            </a:r>
            <a:r>
              <a:rPr lang="en-US" altLang="en-US" sz="2000"/>
              <a:t>: adapt retransmission attempts to estimated current load</a:t>
            </a:r>
          </a:p>
          <a:p>
            <a:pPr lvl="1"/>
            <a:r>
              <a:rPr lang="en-US" altLang="en-US" sz="1800"/>
              <a:t>heavy load: random wait will be longer</a:t>
            </a:r>
          </a:p>
          <a:p>
            <a:r>
              <a:rPr lang="en-US" altLang="en-US" sz="2000"/>
              <a:t>first collision: choose K from {0,1}; delay is K x 512 bit transmission times</a:t>
            </a:r>
          </a:p>
          <a:p>
            <a:r>
              <a:rPr lang="en-US" altLang="en-US" sz="2000"/>
              <a:t>after second collision: choose K from {0,1,2,3}…</a:t>
            </a:r>
          </a:p>
          <a:p>
            <a:r>
              <a:rPr lang="en-US" altLang="en-US" sz="2000"/>
              <a:t>after ten collisions, choose K from {0,1,2,3,4,…,1023}</a:t>
            </a:r>
          </a:p>
        </p:txBody>
      </p:sp>
      <p:sp>
        <p:nvSpPr>
          <p:cNvPr id="71685" name="Text Box 5"/>
          <p:cNvSpPr txBox="1">
            <a:spLocks noChangeArrowheads="1"/>
          </p:cNvSpPr>
          <p:nvPr/>
        </p:nvSpPr>
        <p:spPr bwMode="auto">
          <a:xfrm>
            <a:off x="641350" y="4498975"/>
            <a:ext cx="3179763" cy="1025525"/>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x-none" sz="2000"/>
              <a:t>See/interact with Java</a:t>
            </a:r>
          </a:p>
          <a:p>
            <a:pPr>
              <a:spcBef>
                <a:spcPct val="0"/>
              </a:spcBef>
              <a:buFontTx/>
              <a:buNone/>
            </a:pPr>
            <a:r>
              <a:rPr lang="en-US" altLang="x-none" sz="2000"/>
              <a:t>applet on AWL Web site:</a:t>
            </a:r>
          </a:p>
          <a:p>
            <a:pPr>
              <a:spcBef>
                <a:spcPct val="0"/>
              </a:spcBef>
              <a:buFontTx/>
              <a:buNone/>
            </a:pPr>
            <a:r>
              <a:rPr lang="en-US" altLang="x-none" sz="2000"/>
              <a:t>highly recommended !</a:t>
            </a:r>
          </a:p>
        </p:txBody>
      </p:sp>
      <p:sp>
        <p:nvSpPr>
          <p:cNvPr id="9"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1"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B2C1F9DA-9647-0C4E-9B5A-13DA66786D73}" type="slidenum">
              <a:rPr lang="en-US" altLang="en-US" sz="1200">
                <a:ea typeface="MS PGothic" charset="-128"/>
              </a:rPr>
              <a:pPr>
                <a:spcBef>
                  <a:spcPct val="0"/>
                </a:spcBef>
                <a:buFontTx/>
                <a:buNone/>
              </a:pPr>
              <a:t>5</a:t>
            </a:fld>
            <a:endParaRPr lang="en-US" altLang="en-US" sz="1200">
              <a:ea typeface="MS PGothic" charset="-128"/>
            </a:endParaRPr>
          </a:p>
        </p:txBody>
      </p:sp>
      <p:sp>
        <p:nvSpPr>
          <p:cNvPr id="146434" name="Rectangle 2"/>
          <p:cNvSpPr>
            <a:spLocks noGrp="1" noChangeArrowheads="1"/>
          </p:cNvSpPr>
          <p:nvPr>
            <p:ph type="title"/>
          </p:nvPr>
        </p:nvSpPr>
        <p:spPr>
          <a:xfrm>
            <a:off x="762000" y="381000"/>
            <a:ext cx="7772400" cy="609600"/>
          </a:xfrm>
        </p:spPr>
        <p:txBody>
          <a:bodyPr/>
          <a:lstStyle/>
          <a:p>
            <a:pPr>
              <a:defRPr/>
            </a:pPr>
            <a:r>
              <a:rPr lang="en-US" sz="3400" dirty="0" smtClean="0">
                <a:cs typeface="+mj-cs"/>
              </a:rPr>
              <a:t>Other Data Link Layer Functions</a:t>
            </a:r>
          </a:p>
        </p:txBody>
      </p:sp>
      <p:sp>
        <p:nvSpPr>
          <p:cNvPr id="20483" name="Rectangle 3"/>
          <p:cNvSpPr>
            <a:spLocks noGrp="1" noChangeArrowheads="1"/>
          </p:cNvSpPr>
          <p:nvPr>
            <p:ph type="body" idx="1"/>
          </p:nvPr>
        </p:nvSpPr>
        <p:spPr>
          <a:xfrm>
            <a:off x="685800" y="1066800"/>
            <a:ext cx="7772400" cy="4648200"/>
          </a:xfrm>
        </p:spPr>
        <p:txBody>
          <a:bodyPr/>
          <a:lstStyle/>
          <a:p>
            <a:pPr>
              <a:lnSpc>
                <a:spcPct val="90000"/>
              </a:lnSpc>
            </a:pPr>
            <a:r>
              <a:rPr lang="en-US" altLang="en-US" sz="2000">
                <a:solidFill>
                  <a:srgbClr val="FF0000"/>
                </a:solidFill>
              </a:rPr>
              <a:t>Error Detection (commonly implemented)</a:t>
            </a:r>
            <a:endParaRPr lang="en-US" altLang="en-US" sz="2000"/>
          </a:p>
          <a:p>
            <a:pPr lvl="1">
              <a:lnSpc>
                <a:spcPct val="90000"/>
              </a:lnSpc>
            </a:pPr>
            <a:r>
              <a:rPr lang="en-US" altLang="en-US" sz="1800"/>
              <a:t>errors caused by signal attenuation, noise, etc. </a:t>
            </a:r>
          </a:p>
          <a:p>
            <a:pPr lvl="1">
              <a:lnSpc>
                <a:spcPct val="90000"/>
              </a:lnSpc>
            </a:pPr>
            <a:r>
              <a:rPr lang="en-US" altLang="en-US" sz="1800"/>
              <a:t>sender computes  </a:t>
            </a:r>
            <a:r>
              <a:rPr lang="ja-JP" altLang="en-US" sz="1800">
                <a:latin typeface="Arial" charset="0"/>
              </a:rPr>
              <a:t>“</a:t>
            </a:r>
            <a:r>
              <a:rPr lang="en-US" altLang="ja-JP" sz="1800"/>
              <a:t>checksum</a:t>
            </a:r>
            <a:r>
              <a:rPr lang="ja-JP" altLang="en-US" sz="1800">
                <a:latin typeface="Arial" charset="0"/>
              </a:rPr>
              <a:t>”</a:t>
            </a:r>
            <a:r>
              <a:rPr lang="en-US" altLang="ja-JP" sz="1800"/>
              <a:t>, attaches to frame</a:t>
            </a:r>
          </a:p>
          <a:p>
            <a:pPr lvl="1">
              <a:lnSpc>
                <a:spcPct val="90000"/>
              </a:lnSpc>
            </a:pPr>
            <a:r>
              <a:rPr lang="en-US" altLang="en-US" sz="1800"/>
              <a:t>receiver detects presence of errors by verifying </a:t>
            </a:r>
            <a:r>
              <a:rPr lang="ja-JP" altLang="en-US" sz="1800">
                <a:latin typeface="Arial" charset="0"/>
              </a:rPr>
              <a:t>“</a:t>
            </a:r>
            <a:r>
              <a:rPr lang="en-US" altLang="ja-JP" sz="1800"/>
              <a:t>checksum</a:t>
            </a:r>
            <a:r>
              <a:rPr lang="ja-JP" altLang="en-US" sz="1800">
                <a:latin typeface="Arial" charset="0"/>
              </a:rPr>
              <a:t>”</a:t>
            </a:r>
            <a:endParaRPr lang="en-US" altLang="ja-JP" sz="1800"/>
          </a:p>
          <a:p>
            <a:pPr lvl="2">
              <a:lnSpc>
                <a:spcPct val="90000"/>
              </a:lnSpc>
            </a:pPr>
            <a:r>
              <a:rPr lang="en-US" altLang="en-US"/>
              <a:t>drops corrupted frame, may ask sender for retransmission</a:t>
            </a:r>
          </a:p>
          <a:p>
            <a:pPr lvl="1">
              <a:lnSpc>
                <a:spcPct val="90000"/>
              </a:lnSpc>
            </a:pPr>
            <a:r>
              <a:rPr lang="en-US" altLang="en-US" sz="1800"/>
              <a:t>Commonly used </a:t>
            </a:r>
            <a:r>
              <a:rPr lang="ja-JP" altLang="en-US" sz="1800">
                <a:latin typeface="Arial" charset="0"/>
              </a:rPr>
              <a:t>“</a:t>
            </a:r>
            <a:r>
              <a:rPr lang="en-US" altLang="ja-JP" sz="1800"/>
              <a:t>checksum</a:t>
            </a:r>
            <a:r>
              <a:rPr lang="ja-JP" altLang="en-US" sz="1800">
                <a:latin typeface="Arial" charset="0"/>
              </a:rPr>
              <a:t>”</a:t>
            </a:r>
            <a:r>
              <a:rPr lang="en-US" altLang="ja-JP" sz="1800"/>
              <a:t>: cyclic redundancy code (CRC)</a:t>
            </a:r>
            <a:r>
              <a:rPr lang="en-US" altLang="ja-JP"/>
              <a:t> </a:t>
            </a:r>
          </a:p>
          <a:p>
            <a:pPr>
              <a:lnSpc>
                <a:spcPct val="90000"/>
              </a:lnSpc>
            </a:pPr>
            <a:r>
              <a:rPr lang="en-US" altLang="en-US" sz="2000">
                <a:solidFill>
                  <a:srgbClr val="FF0000"/>
                </a:solidFill>
              </a:rPr>
              <a:t>Reliable Delivery between adjacent nodes (optional)</a:t>
            </a:r>
          </a:p>
          <a:p>
            <a:pPr lvl="1">
              <a:lnSpc>
                <a:spcPct val="90000"/>
              </a:lnSpc>
            </a:pPr>
            <a:r>
              <a:rPr lang="en-US" altLang="en-US" sz="1800"/>
              <a:t>using, e.g., go-back-N or selective repeat protocol</a:t>
            </a:r>
          </a:p>
          <a:p>
            <a:pPr lvl="2">
              <a:lnSpc>
                <a:spcPct val="90000"/>
              </a:lnSpc>
            </a:pPr>
            <a:r>
              <a:rPr lang="en-US" altLang="en-US"/>
              <a:t>seldom used on low bit error link (fiber, some twisted pair)</a:t>
            </a:r>
          </a:p>
          <a:p>
            <a:pPr lvl="2">
              <a:lnSpc>
                <a:spcPct val="90000"/>
              </a:lnSpc>
            </a:pPr>
            <a:r>
              <a:rPr lang="en-US" altLang="en-US"/>
              <a:t>wireless links: high error rates</a:t>
            </a:r>
          </a:p>
          <a:p>
            <a:pPr lvl="2">
              <a:lnSpc>
                <a:spcPct val="90000"/>
              </a:lnSpc>
            </a:pPr>
            <a:r>
              <a:rPr lang="en-US" altLang="en-US"/>
              <a:t>Q: why both link-level and end-end reliability?</a:t>
            </a:r>
          </a:p>
          <a:p>
            <a:pPr>
              <a:lnSpc>
                <a:spcPct val="90000"/>
              </a:lnSpc>
            </a:pPr>
            <a:r>
              <a:rPr lang="en-US" altLang="en-US" sz="2000">
                <a:solidFill>
                  <a:srgbClr val="FF0000"/>
                </a:solidFill>
              </a:rPr>
              <a:t>Error Correction (optional)</a:t>
            </a:r>
            <a:endParaRPr lang="en-US" altLang="en-US" sz="2000"/>
          </a:p>
          <a:p>
            <a:pPr lvl="1">
              <a:lnSpc>
                <a:spcPct val="90000"/>
              </a:lnSpc>
            </a:pPr>
            <a:r>
              <a:rPr lang="en-US" altLang="en-US" sz="1800"/>
              <a:t>receiver identifies </a:t>
            </a:r>
            <a:r>
              <a:rPr lang="en-US" altLang="en-US" sz="1800" i="1">
                <a:solidFill>
                  <a:srgbClr val="FF0000"/>
                </a:solidFill>
              </a:rPr>
              <a:t>and corrects</a:t>
            </a:r>
            <a:r>
              <a:rPr lang="en-US" altLang="en-US" sz="1800"/>
              <a:t> bit error(s) without resorting to retransmission, using forward error correction (FEC) codes</a:t>
            </a:r>
            <a:endParaRPr lang="en-US" altLang="en-US" sz="1800" i="1">
              <a:solidFill>
                <a:srgbClr val="FF0000"/>
              </a:solidFill>
            </a:endParaRPr>
          </a:p>
          <a:p>
            <a:pPr>
              <a:lnSpc>
                <a:spcPct val="90000"/>
              </a:lnSpc>
            </a:pPr>
            <a:r>
              <a:rPr lang="en-US" altLang="en-US" sz="2000">
                <a:solidFill>
                  <a:srgbClr val="FF0000"/>
                </a:solidFill>
              </a:rPr>
              <a:t>Flow Control (optional)</a:t>
            </a:r>
            <a:endParaRPr lang="en-US" altLang="en-US" sz="2000"/>
          </a:p>
          <a:p>
            <a:pPr lvl="1">
              <a:lnSpc>
                <a:spcPct val="90000"/>
              </a:lnSpc>
            </a:pPr>
            <a:r>
              <a:rPr lang="en-US" altLang="en-US" sz="1800"/>
              <a:t>negotiating transmission rates between two nodes</a:t>
            </a:r>
          </a:p>
        </p:txBody>
      </p:sp>
      <p:sp>
        <p:nvSpPr>
          <p:cNvPr id="5"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7D49F535-7A6E-DC43-978C-CB03910D7E5F}" type="slidenum">
              <a:rPr lang="en-US" altLang="en-US" sz="1200"/>
              <a:pPr>
                <a:spcBef>
                  <a:spcPct val="0"/>
                </a:spcBef>
                <a:buFontTx/>
                <a:buNone/>
              </a:pPr>
              <a:t>50</a:t>
            </a:fld>
            <a:endParaRPr lang="en-US" altLang="en-US" sz="1200"/>
          </a:p>
        </p:txBody>
      </p:sp>
      <p:sp>
        <p:nvSpPr>
          <p:cNvPr id="314370" name="Rectangle 2"/>
          <p:cNvSpPr>
            <a:spLocks noGrp="1" noChangeArrowheads="1"/>
          </p:cNvSpPr>
          <p:nvPr>
            <p:ph type="title"/>
          </p:nvPr>
        </p:nvSpPr>
        <p:spPr>
          <a:xfrm>
            <a:off x="685800" y="533400"/>
            <a:ext cx="7772400" cy="838200"/>
          </a:xfrm>
        </p:spPr>
        <p:txBody>
          <a:bodyPr/>
          <a:lstStyle/>
          <a:p>
            <a:pPr>
              <a:defRPr/>
            </a:pPr>
            <a:r>
              <a:rPr lang="en-US" smtClean="0">
                <a:cs typeface="+mj-cs"/>
              </a:rPr>
              <a:t>IEEE 802.3 Parameters</a:t>
            </a:r>
          </a:p>
        </p:txBody>
      </p:sp>
      <p:sp>
        <p:nvSpPr>
          <p:cNvPr id="72707" name="Rectangle 3"/>
          <p:cNvSpPr>
            <a:spLocks noGrp="1" noChangeArrowheads="1"/>
          </p:cNvSpPr>
          <p:nvPr>
            <p:ph type="body" idx="1"/>
          </p:nvPr>
        </p:nvSpPr>
        <p:spPr>
          <a:xfrm>
            <a:off x="609600" y="1295400"/>
            <a:ext cx="7772400" cy="4648200"/>
          </a:xfrm>
        </p:spPr>
        <p:txBody>
          <a:bodyPr/>
          <a:lstStyle/>
          <a:p>
            <a:r>
              <a:rPr lang="en-US" altLang="en-US" sz="2400"/>
              <a:t>1 bit time = time to transmit one bit</a:t>
            </a:r>
          </a:p>
          <a:p>
            <a:pPr lvl="1"/>
            <a:r>
              <a:rPr lang="en-US" altLang="en-US"/>
              <a:t>10 Mbps </a:t>
            </a:r>
            <a:r>
              <a:rPr lang="en-US" altLang="en-US">
                <a:sym typeface="Wingdings" charset="2"/>
              </a:rPr>
              <a:t> 1 bit time = 0.1 </a:t>
            </a:r>
            <a:r>
              <a:rPr lang="en-US" altLang="en-US">
                <a:sym typeface="Symbol" charset="2"/>
              </a:rPr>
              <a:t>microseconds </a:t>
            </a:r>
          </a:p>
          <a:p>
            <a:r>
              <a:rPr lang="en-US" altLang="en-US" sz="2400">
                <a:sym typeface="Symbol" charset="2"/>
              </a:rPr>
              <a:t>Maximum network diameter &lt;= 2.5km</a:t>
            </a:r>
          </a:p>
          <a:p>
            <a:pPr lvl="1"/>
            <a:r>
              <a:rPr lang="en-US" altLang="en-US">
                <a:sym typeface="Symbol" charset="2"/>
              </a:rPr>
              <a:t>Maximum 4 repeaters</a:t>
            </a:r>
          </a:p>
          <a:p>
            <a:r>
              <a:rPr lang="ja-JP" altLang="en-US">
                <a:solidFill>
                  <a:srgbClr val="FF0000"/>
                </a:solidFill>
                <a:latin typeface="Arial" charset="0"/>
                <a:sym typeface="Symbol" charset="2"/>
              </a:rPr>
              <a:t>“</a:t>
            </a:r>
            <a:r>
              <a:rPr lang="en-US" altLang="ja-JP">
                <a:solidFill>
                  <a:srgbClr val="FF0000"/>
                </a:solidFill>
                <a:sym typeface="Symbol" charset="2"/>
              </a:rPr>
              <a:t>Collision Domain</a:t>
            </a:r>
            <a:r>
              <a:rPr lang="ja-JP" altLang="en-US">
                <a:solidFill>
                  <a:srgbClr val="FF0000"/>
                </a:solidFill>
                <a:latin typeface="Arial" charset="0"/>
                <a:sym typeface="Symbol" charset="2"/>
              </a:rPr>
              <a:t>”</a:t>
            </a:r>
            <a:r>
              <a:rPr lang="en-US" altLang="ja-JP">
                <a:sym typeface="Symbol" charset="2"/>
              </a:rPr>
              <a:t> </a:t>
            </a:r>
          </a:p>
          <a:p>
            <a:pPr lvl="1"/>
            <a:r>
              <a:rPr lang="en-US" altLang="en-US">
                <a:sym typeface="Symbol" charset="2"/>
              </a:rPr>
              <a:t>Distance within which collision can be detected </a:t>
            </a:r>
          </a:p>
          <a:p>
            <a:pPr lvl="1"/>
            <a:r>
              <a:rPr lang="en-US" altLang="en-US">
                <a:sym typeface="Symbol" charset="2"/>
              </a:rPr>
              <a:t>IEEE 802.3 specifies:</a:t>
            </a:r>
          </a:p>
          <a:p>
            <a:pPr>
              <a:buFontTx/>
              <a:buNone/>
            </a:pPr>
            <a:r>
              <a:rPr lang="en-US" altLang="en-US" sz="2400">
                <a:sym typeface="Symbol" charset="2"/>
              </a:rPr>
              <a:t>         </a:t>
            </a:r>
            <a:r>
              <a:rPr lang="en-US" altLang="en-US" sz="2400">
                <a:solidFill>
                  <a:srgbClr val="FF0000"/>
                </a:solidFill>
                <a:sym typeface="Symbol" charset="2"/>
              </a:rPr>
              <a:t>worst case collision detection time: </a:t>
            </a:r>
            <a:r>
              <a:rPr lang="en-US" altLang="en-US" sz="2400">
                <a:solidFill>
                  <a:srgbClr val="FF0000"/>
                </a:solidFill>
              </a:rPr>
              <a:t>51.2 </a:t>
            </a:r>
            <a:endParaRPr lang="en-US" altLang="en-US" sz="2400">
              <a:solidFill>
                <a:srgbClr val="FF0000"/>
              </a:solidFill>
              <a:sym typeface="Symbol" charset="2"/>
            </a:endParaRPr>
          </a:p>
          <a:p>
            <a:r>
              <a:rPr lang="en-US" altLang="en-US"/>
              <a:t> </a:t>
            </a:r>
            <a:r>
              <a:rPr lang="en-US" altLang="en-US" sz="2400"/>
              <a:t>Why minimum frame size?</a:t>
            </a:r>
          </a:p>
          <a:p>
            <a:pPr lvl="1"/>
            <a:r>
              <a:rPr lang="en-US" altLang="en-US"/>
              <a:t>51.2  </a:t>
            </a:r>
            <a:r>
              <a:rPr lang="en-US" altLang="en-US">
                <a:sym typeface="Symbol" charset="2"/>
              </a:rPr>
              <a:t>   =&gt; minimum # of bits can be transited at 10Mpbs is 512 bits  =&gt; 64 bytes is required for collision detection</a:t>
            </a:r>
          </a:p>
        </p:txBody>
      </p:sp>
      <p:graphicFrame>
        <p:nvGraphicFramePr>
          <p:cNvPr id="72708" name="Object 1"/>
          <p:cNvGraphicFramePr>
            <a:graphicFrameLocks noChangeAspect="1"/>
          </p:cNvGraphicFramePr>
          <p:nvPr/>
        </p:nvGraphicFramePr>
        <p:xfrm>
          <a:off x="7315200" y="4267200"/>
          <a:ext cx="390525" cy="317500"/>
        </p:xfrm>
        <a:graphic>
          <a:graphicData uri="http://schemas.openxmlformats.org/presentationml/2006/ole">
            <mc:AlternateContent xmlns:mc="http://schemas.openxmlformats.org/markup-compatibility/2006">
              <mc:Choice xmlns:v="urn:schemas-microsoft-com:vml" Requires="v">
                <p:oleObj spid="_x0000_s72720" name="Equation" r:id="rId4" imgW="203200" imgH="165100" progId="Equation.DSMT4">
                  <p:embed/>
                </p:oleObj>
              </mc:Choice>
              <mc:Fallback>
                <p:oleObj name="Equation" r:id="rId4" imgW="203200" imgH="1651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15200" y="4267200"/>
                        <a:ext cx="39052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2709" name="Object 6"/>
          <p:cNvGraphicFramePr>
            <a:graphicFrameLocks noChangeAspect="1"/>
          </p:cNvGraphicFramePr>
          <p:nvPr/>
        </p:nvGraphicFramePr>
        <p:xfrm>
          <a:off x="6272213" y="1766888"/>
          <a:ext cx="585787" cy="366712"/>
        </p:xfrm>
        <a:graphic>
          <a:graphicData uri="http://schemas.openxmlformats.org/presentationml/2006/ole">
            <mc:AlternateContent xmlns:mc="http://schemas.openxmlformats.org/markup-compatibility/2006">
              <mc:Choice xmlns:v="urn:schemas-microsoft-com:vml" Requires="v">
                <p:oleObj spid="_x0000_s72721" name="Equation" r:id="rId6" imgW="304800" imgH="190500" progId="Equation.DSMT4">
                  <p:embed/>
                </p:oleObj>
              </mc:Choice>
              <mc:Fallback>
                <p:oleObj name="Equation" r:id="rId6" imgW="304800" imgH="190500"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72213" y="1766888"/>
                        <a:ext cx="5857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2710" name="Object 7"/>
          <p:cNvGraphicFramePr>
            <a:graphicFrameLocks noChangeAspect="1"/>
          </p:cNvGraphicFramePr>
          <p:nvPr/>
        </p:nvGraphicFramePr>
        <p:xfrm>
          <a:off x="1905000" y="5181600"/>
          <a:ext cx="390525" cy="319088"/>
        </p:xfrm>
        <a:graphic>
          <a:graphicData uri="http://schemas.openxmlformats.org/presentationml/2006/ole">
            <mc:AlternateContent xmlns:mc="http://schemas.openxmlformats.org/markup-compatibility/2006">
              <mc:Choice xmlns:v="urn:schemas-microsoft-com:vml" Requires="v">
                <p:oleObj spid="_x0000_s72722" name="Equation" r:id="rId8" imgW="203200" imgH="165100" progId="Equation.DSMT4">
                  <p:embed/>
                </p:oleObj>
              </mc:Choice>
              <mc:Fallback>
                <p:oleObj name="Equation" r:id="rId8" imgW="203200" imgH="165100" progId="Equation.DSMT4">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05000" y="5181600"/>
                        <a:ext cx="390525"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E236D700-81BF-CB45-A1D6-6BE4FB34B6F1}" type="slidenum">
              <a:rPr lang="en-US" altLang="en-US" sz="1200"/>
              <a:pPr>
                <a:spcBef>
                  <a:spcPct val="0"/>
                </a:spcBef>
                <a:buFontTx/>
                <a:buNone/>
              </a:pPr>
              <a:t>51</a:t>
            </a:fld>
            <a:endParaRPr lang="en-US" altLang="en-US" sz="1200"/>
          </a:p>
        </p:txBody>
      </p:sp>
      <p:sp>
        <p:nvSpPr>
          <p:cNvPr id="316418" name="Rectangle 2"/>
          <p:cNvSpPr>
            <a:spLocks noGrp="1" noChangeArrowheads="1"/>
          </p:cNvSpPr>
          <p:nvPr>
            <p:ph type="title"/>
          </p:nvPr>
        </p:nvSpPr>
        <p:spPr>
          <a:xfrm>
            <a:off x="685800" y="457200"/>
            <a:ext cx="7772400" cy="1143000"/>
          </a:xfrm>
        </p:spPr>
        <p:txBody>
          <a:bodyPr/>
          <a:lstStyle/>
          <a:p>
            <a:pPr>
              <a:defRPr/>
            </a:pPr>
            <a:r>
              <a:rPr lang="en-US" sz="3200" smtClean="0">
                <a:cs typeface="+mj-cs"/>
              </a:rPr>
              <a:t>Worst Case Collision Detection Time</a:t>
            </a:r>
          </a:p>
        </p:txBody>
      </p:sp>
      <p:pic>
        <p:nvPicPr>
          <p:cNvPr id="74755" name="Picture 3" descr="4-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828800"/>
            <a:ext cx="86106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08352152-9773-CC44-914D-BA9DF841B3F6}" type="slidenum">
              <a:rPr lang="en-US" altLang="en-US" sz="1200"/>
              <a:pPr>
                <a:spcBef>
                  <a:spcPct val="0"/>
                </a:spcBef>
                <a:buFontTx/>
                <a:buNone/>
              </a:pPr>
              <a:t>52</a:t>
            </a:fld>
            <a:endParaRPr lang="en-US" altLang="en-US" sz="1200"/>
          </a:p>
        </p:txBody>
      </p:sp>
      <p:sp>
        <p:nvSpPr>
          <p:cNvPr id="318466" name="Rectangle 2"/>
          <p:cNvSpPr>
            <a:spLocks noGrp="1" noChangeArrowheads="1"/>
          </p:cNvSpPr>
          <p:nvPr>
            <p:ph type="title"/>
          </p:nvPr>
        </p:nvSpPr>
        <p:spPr>
          <a:xfrm>
            <a:off x="647700" y="61913"/>
            <a:ext cx="7772400" cy="1143000"/>
          </a:xfrm>
        </p:spPr>
        <p:txBody>
          <a:bodyPr/>
          <a:lstStyle/>
          <a:p>
            <a:pPr>
              <a:defRPr/>
            </a:pPr>
            <a:r>
              <a:rPr lang="en-US" sz="3600" smtClean="0">
                <a:cs typeface="+mj-cs"/>
              </a:rPr>
              <a:t>CSMA/CD Efficiency</a:t>
            </a:r>
          </a:p>
        </p:txBody>
      </p:sp>
      <p:sp>
        <p:nvSpPr>
          <p:cNvPr id="318467" name="Rectangle 3"/>
          <p:cNvSpPr>
            <a:spLocks noGrp="1" noChangeArrowheads="1"/>
          </p:cNvSpPr>
          <p:nvPr>
            <p:ph type="body" idx="1"/>
          </p:nvPr>
        </p:nvSpPr>
        <p:spPr>
          <a:xfrm>
            <a:off x="762000" y="1371600"/>
            <a:ext cx="7772400" cy="1490663"/>
          </a:xfrm>
        </p:spPr>
        <p:txBody>
          <a:bodyPr/>
          <a:lstStyle/>
          <a:p>
            <a:pPr>
              <a:lnSpc>
                <a:spcPct val="90000"/>
              </a:lnSpc>
              <a:buFontTx/>
              <a:buNone/>
              <a:defRPr/>
            </a:pPr>
            <a:r>
              <a:rPr lang="en-US" sz="2200" smtClean="0">
                <a:cs typeface="+mn-cs"/>
              </a:rPr>
              <a:t>Relevant parameters</a:t>
            </a:r>
          </a:p>
          <a:p>
            <a:pPr lvl="1">
              <a:lnSpc>
                <a:spcPct val="90000"/>
              </a:lnSpc>
              <a:defRPr/>
            </a:pPr>
            <a:r>
              <a:rPr lang="en-US" sz="1800" smtClean="0"/>
              <a:t>cable length, signal speed, frame size, bandwidth</a:t>
            </a:r>
          </a:p>
          <a:p>
            <a:pPr>
              <a:lnSpc>
                <a:spcPct val="90000"/>
              </a:lnSpc>
              <a:defRPr/>
            </a:pPr>
            <a:r>
              <a:rPr lang="en-US" sz="2400" smtClean="0">
                <a:cs typeface="+mn-cs"/>
              </a:rPr>
              <a:t>T</a:t>
            </a:r>
            <a:r>
              <a:rPr lang="en-US" sz="2400" baseline="-25000" smtClean="0">
                <a:cs typeface="+mn-cs"/>
              </a:rPr>
              <a:t>prop</a:t>
            </a:r>
            <a:r>
              <a:rPr lang="en-US" sz="2400" smtClean="0">
                <a:cs typeface="+mn-cs"/>
              </a:rPr>
              <a:t> = max prop between 2 nodes in LAN</a:t>
            </a:r>
          </a:p>
          <a:p>
            <a:pPr>
              <a:lnSpc>
                <a:spcPct val="90000"/>
              </a:lnSpc>
              <a:defRPr/>
            </a:pPr>
            <a:r>
              <a:rPr lang="en-US" sz="2400" smtClean="0">
                <a:cs typeface="+mn-cs"/>
              </a:rPr>
              <a:t>t</a:t>
            </a:r>
            <a:r>
              <a:rPr lang="en-US" sz="2400" baseline="-25000" smtClean="0">
                <a:cs typeface="+mn-cs"/>
              </a:rPr>
              <a:t>trans</a:t>
            </a:r>
            <a:r>
              <a:rPr lang="en-US" sz="2400" smtClean="0">
                <a:cs typeface="+mn-cs"/>
              </a:rPr>
              <a:t> = time to transmit max-size frame</a:t>
            </a:r>
            <a:endParaRPr lang="en-US" smtClean="0">
              <a:cs typeface="+mn-cs"/>
            </a:endParaRPr>
          </a:p>
          <a:p>
            <a:pPr>
              <a:lnSpc>
                <a:spcPct val="90000"/>
              </a:lnSpc>
              <a:defRPr/>
            </a:pPr>
            <a:endParaRPr lang="en-US" smtClean="0">
              <a:cs typeface="+mn-cs"/>
            </a:endParaRPr>
          </a:p>
          <a:p>
            <a:pPr>
              <a:lnSpc>
                <a:spcPct val="90000"/>
              </a:lnSpc>
              <a:defRPr/>
            </a:pPr>
            <a:endParaRPr lang="en-US" smtClean="0">
              <a:cs typeface="+mn-cs"/>
            </a:endParaRPr>
          </a:p>
          <a:p>
            <a:pPr>
              <a:lnSpc>
                <a:spcPct val="90000"/>
              </a:lnSpc>
              <a:defRPr/>
            </a:pPr>
            <a:endParaRPr lang="en-US" sz="2400" smtClean="0">
              <a:cs typeface="+mn-cs"/>
            </a:endParaRPr>
          </a:p>
          <a:p>
            <a:pPr>
              <a:lnSpc>
                <a:spcPct val="90000"/>
              </a:lnSpc>
              <a:defRPr/>
            </a:pPr>
            <a:r>
              <a:rPr lang="en-US" sz="2200" smtClean="0">
                <a:cs typeface="+mn-cs"/>
              </a:rPr>
              <a:t>Efficiency goes to 1 as t</a:t>
            </a:r>
            <a:r>
              <a:rPr lang="en-US" sz="2200" baseline="-25000" smtClean="0">
                <a:cs typeface="+mn-cs"/>
              </a:rPr>
              <a:t>prop</a:t>
            </a:r>
            <a:r>
              <a:rPr lang="en-US" sz="2200" smtClean="0">
                <a:cs typeface="+mn-cs"/>
              </a:rPr>
              <a:t> goes to 0</a:t>
            </a:r>
          </a:p>
          <a:p>
            <a:pPr>
              <a:lnSpc>
                <a:spcPct val="90000"/>
              </a:lnSpc>
              <a:defRPr/>
            </a:pPr>
            <a:r>
              <a:rPr lang="en-US" sz="2200" smtClean="0">
                <a:cs typeface="+mn-cs"/>
              </a:rPr>
              <a:t>Goes to 1 as t</a:t>
            </a:r>
            <a:r>
              <a:rPr lang="en-US" sz="2200" baseline="-25000" smtClean="0">
                <a:cs typeface="+mn-cs"/>
              </a:rPr>
              <a:t>trans</a:t>
            </a:r>
            <a:r>
              <a:rPr lang="en-US" sz="2200" smtClean="0">
                <a:cs typeface="+mn-cs"/>
              </a:rPr>
              <a:t> goes to infinity</a:t>
            </a:r>
          </a:p>
          <a:p>
            <a:pPr>
              <a:lnSpc>
                <a:spcPct val="90000"/>
              </a:lnSpc>
              <a:defRPr/>
            </a:pPr>
            <a:r>
              <a:rPr lang="en-US" sz="2200" smtClean="0">
                <a:cs typeface="+mn-cs"/>
              </a:rPr>
              <a:t>Much better than ALOHA, but still decentralized, simple, and cheap</a:t>
            </a:r>
          </a:p>
        </p:txBody>
      </p:sp>
      <p:graphicFrame>
        <p:nvGraphicFramePr>
          <p:cNvPr id="76804" name="Object 4"/>
          <p:cNvGraphicFramePr>
            <a:graphicFrameLocks noChangeAspect="1"/>
          </p:cNvGraphicFramePr>
          <p:nvPr/>
        </p:nvGraphicFramePr>
        <p:xfrm>
          <a:off x="1524000" y="3048000"/>
          <a:ext cx="4176713" cy="1111250"/>
        </p:xfrm>
        <a:graphic>
          <a:graphicData uri="http://schemas.openxmlformats.org/presentationml/2006/ole">
            <mc:AlternateContent xmlns:mc="http://schemas.openxmlformats.org/markup-compatibility/2006">
              <mc:Choice xmlns:v="urn:schemas-microsoft-com:vml" Requires="v">
                <p:oleObj spid="_x0000_s76810" name="Microsoft Equation 3.0" r:id="rId3" imgW="1663700" imgH="444500" progId="Equation.3">
                  <p:embed/>
                </p:oleObj>
              </mc:Choice>
              <mc:Fallback>
                <p:oleObj name="Microsoft Equation 3.0" r:id="rId3" imgW="1663700" imgH="4445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3048000"/>
                        <a:ext cx="4176713" cy="1111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8"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FDD83ACD-5D73-3147-9E18-CEE32555D972}" type="slidenum">
              <a:rPr lang="en-US" altLang="en-US" sz="1200"/>
              <a:pPr>
                <a:spcBef>
                  <a:spcPct val="0"/>
                </a:spcBef>
                <a:buFontTx/>
                <a:buNone/>
              </a:pPr>
              <a:t>53</a:t>
            </a:fld>
            <a:endParaRPr lang="en-US" altLang="en-US" sz="1200"/>
          </a:p>
        </p:txBody>
      </p:sp>
      <p:sp>
        <p:nvSpPr>
          <p:cNvPr id="319490" name="Rectangle 2"/>
          <p:cNvSpPr>
            <a:spLocks noGrp="1" noChangeArrowheads="1"/>
          </p:cNvSpPr>
          <p:nvPr>
            <p:ph type="title"/>
          </p:nvPr>
        </p:nvSpPr>
        <p:spPr>
          <a:xfrm>
            <a:off x="762000" y="381000"/>
            <a:ext cx="7772400" cy="609600"/>
          </a:xfrm>
        </p:spPr>
        <p:txBody>
          <a:bodyPr/>
          <a:lstStyle/>
          <a:p>
            <a:pPr>
              <a:defRPr/>
            </a:pPr>
            <a:r>
              <a:rPr lang="en-US" sz="3600" smtClean="0">
                <a:cs typeface="+mj-cs"/>
              </a:rPr>
              <a:t>Ethernet Technologies: 10Base2</a:t>
            </a:r>
            <a:endParaRPr lang="en-US" smtClean="0">
              <a:cs typeface="+mj-cs"/>
            </a:endParaRPr>
          </a:p>
        </p:txBody>
      </p:sp>
      <p:sp>
        <p:nvSpPr>
          <p:cNvPr id="319491" name="Rectangle 3"/>
          <p:cNvSpPr>
            <a:spLocks noGrp="1" noChangeArrowheads="1"/>
          </p:cNvSpPr>
          <p:nvPr>
            <p:ph type="body" idx="1"/>
          </p:nvPr>
        </p:nvSpPr>
        <p:spPr>
          <a:xfrm>
            <a:off x="674688" y="1139825"/>
            <a:ext cx="8054975" cy="2286000"/>
          </a:xfrm>
        </p:spPr>
        <p:txBody>
          <a:bodyPr/>
          <a:lstStyle/>
          <a:p>
            <a:pPr>
              <a:lnSpc>
                <a:spcPct val="90000"/>
              </a:lnSpc>
              <a:defRPr/>
            </a:pPr>
            <a:r>
              <a:rPr lang="en-US" sz="2400" smtClean="0">
                <a:solidFill>
                  <a:schemeClr val="accent2"/>
                </a:solidFill>
                <a:cs typeface="+mn-cs"/>
              </a:rPr>
              <a:t>10:</a:t>
            </a:r>
            <a:r>
              <a:rPr lang="en-US" sz="2400" smtClean="0">
                <a:cs typeface="+mn-cs"/>
              </a:rPr>
              <a:t> 10Mbps; </a:t>
            </a:r>
            <a:r>
              <a:rPr lang="en-US" sz="2400" smtClean="0">
                <a:solidFill>
                  <a:schemeClr val="accent2"/>
                </a:solidFill>
                <a:cs typeface="+mn-cs"/>
              </a:rPr>
              <a:t>2:</a:t>
            </a:r>
            <a:r>
              <a:rPr lang="en-US" sz="2400" smtClean="0">
                <a:cs typeface="+mn-cs"/>
              </a:rPr>
              <a:t> under 200 meters max cable length</a:t>
            </a:r>
          </a:p>
          <a:p>
            <a:pPr>
              <a:lnSpc>
                <a:spcPct val="90000"/>
              </a:lnSpc>
              <a:defRPr/>
            </a:pPr>
            <a:r>
              <a:rPr lang="en-US" sz="2400" smtClean="0">
                <a:cs typeface="+mn-cs"/>
              </a:rPr>
              <a:t>thin coaxial cable in a bus topology</a:t>
            </a:r>
          </a:p>
          <a:p>
            <a:pPr>
              <a:lnSpc>
                <a:spcPct val="90000"/>
              </a:lnSpc>
              <a:defRPr/>
            </a:pPr>
            <a:endParaRPr lang="en-US" sz="2400" smtClean="0">
              <a:cs typeface="+mn-cs"/>
            </a:endParaRPr>
          </a:p>
          <a:p>
            <a:pPr>
              <a:lnSpc>
                <a:spcPct val="90000"/>
              </a:lnSpc>
              <a:defRPr/>
            </a:pPr>
            <a:endParaRPr lang="en-US" sz="2400" smtClean="0">
              <a:cs typeface="+mn-cs"/>
            </a:endParaRPr>
          </a:p>
          <a:p>
            <a:pPr>
              <a:lnSpc>
                <a:spcPct val="90000"/>
              </a:lnSpc>
              <a:defRPr/>
            </a:pPr>
            <a:endParaRPr lang="en-US" sz="2400" smtClean="0">
              <a:cs typeface="+mn-cs"/>
            </a:endParaRPr>
          </a:p>
          <a:p>
            <a:pPr>
              <a:lnSpc>
                <a:spcPct val="90000"/>
              </a:lnSpc>
              <a:defRPr/>
            </a:pPr>
            <a:endParaRPr lang="en-US" sz="2400" smtClean="0">
              <a:cs typeface="+mn-cs"/>
            </a:endParaRPr>
          </a:p>
          <a:p>
            <a:pPr>
              <a:lnSpc>
                <a:spcPct val="90000"/>
              </a:lnSpc>
              <a:defRPr/>
            </a:pPr>
            <a:endParaRPr lang="en-US" sz="2400" smtClean="0">
              <a:cs typeface="+mn-cs"/>
            </a:endParaRPr>
          </a:p>
          <a:p>
            <a:pPr>
              <a:lnSpc>
                <a:spcPct val="90000"/>
              </a:lnSpc>
              <a:defRPr/>
            </a:pPr>
            <a:endParaRPr lang="en-US" sz="2400" smtClean="0">
              <a:cs typeface="+mn-cs"/>
            </a:endParaRPr>
          </a:p>
          <a:p>
            <a:pPr>
              <a:lnSpc>
                <a:spcPct val="90000"/>
              </a:lnSpc>
              <a:defRPr/>
            </a:pPr>
            <a:r>
              <a:rPr lang="en-US" sz="2400" smtClean="0">
                <a:cs typeface="+mn-cs"/>
              </a:rPr>
              <a:t>repeaters used to connect up to multiple segments</a:t>
            </a:r>
          </a:p>
          <a:p>
            <a:pPr>
              <a:lnSpc>
                <a:spcPct val="90000"/>
              </a:lnSpc>
              <a:defRPr/>
            </a:pPr>
            <a:r>
              <a:rPr lang="en-US" sz="2400" smtClean="0">
                <a:cs typeface="+mn-cs"/>
              </a:rPr>
              <a:t>repeater repeats bits it hears on one interface to its other interfaces: physical layer device only!</a:t>
            </a:r>
          </a:p>
          <a:p>
            <a:pPr>
              <a:lnSpc>
                <a:spcPct val="90000"/>
              </a:lnSpc>
              <a:defRPr/>
            </a:pPr>
            <a:r>
              <a:rPr lang="en-US" sz="2400" smtClean="0">
                <a:cs typeface="+mn-cs"/>
              </a:rPr>
              <a:t>has become a legacy technology</a:t>
            </a:r>
          </a:p>
        </p:txBody>
      </p:sp>
      <p:pic>
        <p:nvPicPr>
          <p:cNvPr id="77828" name="Picture 4" descr="554 10Base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981200"/>
            <a:ext cx="6324600" cy="225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59CCE282-22AB-5649-9411-B2E8F16C0CB5}" type="slidenum">
              <a:rPr lang="en-US" altLang="en-US" sz="1200"/>
              <a:pPr>
                <a:spcBef>
                  <a:spcPct val="0"/>
                </a:spcBef>
                <a:buFontTx/>
                <a:buNone/>
              </a:pPr>
              <a:t>54</a:t>
            </a:fld>
            <a:endParaRPr lang="en-US" altLang="en-US" sz="1200"/>
          </a:p>
        </p:txBody>
      </p:sp>
      <p:sp>
        <p:nvSpPr>
          <p:cNvPr id="320514" name="Rectangle 2"/>
          <p:cNvSpPr>
            <a:spLocks noGrp="1" noChangeArrowheads="1"/>
          </p:cNvSpPr>
          <p:nvPr>
            <p:ph type="title"/>
          </p:nvPr>
        </p:nvSpPr>
        <p:spPr>
          <a:xfrm>
            <a:off x="522288" y="0"/>
            <a:ext cx="7772400" cy="1143000"/>
          </a:xfrm>
        </p:spPr>
        <p:txBody>
          <a:bodyPr/>
          <a:lstStyle/>
          <a:p>
            <a:pPr>
              <a:defRPr/>
            </a:pPr>
            <a:r>
              <a:rPr lang="en-US" sz="3600" smtClean="0">
                <a:cs typeface="+mj-cs"/>
              </a:rPr>
              <a:t>10BaseT and 100BaseT</a:t>
            </a:r>
          </a:p>
        </p:txBody>
      </p:sp>
      <p:sp>
        <p:nvSpPr>
          <p:cNvPr id="78851" name="Rectangle 3"/>
          <p:cNvSpPr>
            <a:spLocks noGrp="1" noChangeArrowheads="1"/>
          </p:cNvSpPr>
          <p:nvPr>
            <p:ph type="body" idx="1"/>
          </p:nvPr>
        </p:nvSpPr>
        <p:spPr>
          <a:xfrm>
            <a:off x="485775" y="977900"/>
            <a:ext cx="7772400" cy="2319338"/>
          </a:xfrm>
        </p:spPr>
        <p:txBody>
          <a:bodyPr/>
          <a:lstStyle/>
          <a:p>
            <a:pPr>
              <a:lnSpc>
                <a:spcPct val="90000"/>
              </a:lnSpc>
            </a:pPr>
            <a:r>
              <a:rPr lang="en-US" altLang="en-US" sz="2400"/>
              <a:t>10/100 Mbps rate; latter called </a:t>
            </a:r>
            <a:r>
              <a:rPr lang="ja-JP" altLang="en-US" sz="2400">
                <a:latin typeface="Arial" charset="0"/>
              </a:rPr>
              <a:t>“</a:t>
            </a:r>
            <a:r>
              <a:rPr lang="en-US" altLang="ja-JP" sz="2400"/>
              <a:t>fast ethernet</a:t>
            </a:r>
            <a:r>
              <a:rPr lang="ja-JP" altLang="en-US" sz="2400">
                <a:latin typeface="Arial" charset="0"/>
              </a:rPr>
              <a:t>”</a:t>
            </a:r>
            <a:endParaRPr lang="en-US" altLang="ja-JP" sz="2400"/>
          </a:p>
          <a:p>
            <a:pPr>
              <a:lnSpc>
                <a:spcPct val="90000"/>
              </a:lnSpc>
            </a:pPr>
            <a:r>
              <a:rPr lang="en-US" altLang="en-US" sz="2400">
                <a:solidFill>
                  <a:schemeClr val="accent2"/>
                </a:solidFill>
              </a:rPr>
              <a:t>T</a:t>
            </a:r>
            <a:r>
              <a:rPr lang="en-US" altLang="en-US" sz="2400"/>
              <a:t> stands for Twisted Pair</a:t>
            </a:r>
          </a:p>
          <a:p>
            <a:pPr>
              <a:lnSpc>
                <a:spcPct val="90000"/>
              </a:lnSpc>
            </a:pPr>
            <a:r>
              <a:rPr lang="en-US" altLang="en-US" sz="2400"/>
              <a:t>Nodes connect to a hub: </a:t>
            </a:r>
            <a:r>
              <a:rPr lang="ja-JP" altLang="en-US" sz="2400">
                <a:latin typeface="Arial" charset="0"/>
              </a:rPr>
              <a:t>“</a:t>
            </a:r>
            <a:r>
              <a:rPr lang="en-US" altLang="ja-JP" sz="2400"/>
              <a:t>star topology</a:t>
            </a:r>
            <a:r>
              <a:rPr lang="ja-JP" altLang="en-US" sz="2400">
                <a:latin typeface="Arial" charset="0"/>
              </a:rPr>
              <a:t>”</a:t>
            </a:r>
            <a:r>
              <a:rPr lang="en-US" altLang="ja-JP" sz="2400"/>
              <a:t>; 100 m max distance between nodes and hub</a:t>
            </a:r>
          </a:p>
          <a:p>
            <a:pPr>
              <a:lnSpc>
                <a:spcPct val="90000"/>
              </a:lnSpc>
            </a:pPr>
            <a:endParaRPr lang="en-US" altLang="en-US" sz="2400"/>
          </a:p>
          <a:p>
            <a:pPr>
              <a:lnSpc>
                <a:spcPct val="90000"/>
              </a:lnSpc>
            </a:pPr>
            <a:endParaRPr lang="en-US" altLang="en-US" sz="2400"/>
          </a:p>
          <a:p>
            <a:pPr>
              <a:lnSpc>
                <a:spcPct val="90000"/>
              </a:lnSpc>
            </a:pPr>
            <a:endParaRPr lang="en-US" altLang="en-US" sz="2400"/>
          </a:p>
          <a:p>
            <a:pPr>
              <a:lnSpc>
                <a:spcPct val="90000"/>
              </a:lnSpc>
            </a:pPr>
            <a:endParaRPr lang="en-US" altLang="en-US" sz="2400"/>
          </a:p>
          <a:p>
            <a:pPr>
              <a:lnSpc>
                <a:spcPct val="90000"/>
              </a:lnSpc>
            </a:pPr>
            <a:r>
              <a:rPr lang="en-US" altLang="en-US" sz="2400"/>
              <a:t>Hubs are essentially physical-layer repeaters:</a:t>
            </a:r>
          </a:p>
          <a:p>
            <a:pPr lvl="1">
              <a:lnSpc>
                <a:spcPct val="90000"/>
              </a:lnSpc>
            </a:pPr>
            <a:r>
              <a:rPr lang="en-US" altLang="en-US"/>
              <a:t>bits coming in one link go out all other links</a:t>
            </a:r>
          </a:p>
          <a:p>
            <a:pPr lvl="1">
              <a:lnSpc>
                <a:spcPct val="90000"/>
              </a:lnSpc>
            </a:pPr>
            <a:r>
              <a:rPr lang="en-US" altLang="en-US"/>
              <a:t>no frame buffering</a:t>
            </a:r>
          </a:p>
          <a:p>
            <a:pPr lvl="1">
              <a:lnSpc>
                <a:spcPct val="90000"/>
              </a:lnSpc>
            </a:pPr>
            <a:r>
              <a:rPr lang="en-US" altLang="en-US"/>
              <a:t>no CSMA/CD at hub: adapters detect collisions</a:t>
            </a:r>
          </a:p>
          <a:p>
            <a:pPr lvl="1">
              <a:lnSpc>
                <a:spcPct val="90000"/>
              </a:lnSpc>
            </a:pPr>
            <a:r>
              <a:rPr lang="en-US" altLang="en-US"/>
              <a:t>provides net management functionality</a:t>
            </a:r>
          </a:p>
        </p:txBody>
      </p:sp>
      <p:grpSp>
        <p:nvGrpSpPr>
          <p:cNvPr id="78852" name="Group 4"/>
          <p:cNvGrpSpPr>
            <a:grpSpLocks/>
          </p:cNvGrpSpPr>
          <p:nvPr/>
        </p:nvGrpSpPr>
        <p:grpSpPr bwMode="auto">
          <a:xfrm>
            <a:off x="2667000" y="2590800"/>
            <a:ext cx="3429000" cy="1330325"/>
            <a:chOff x="3404" y="3132"/>
            <a:chExt cx="2160" cy="838"/>
          </a:xfrm>
        </p:grpSpPr>
        <p:grpSp>
          <p:nvGrpSpPr>
            <p:cNvPr id="78854" name="Group 5"/>
            <p:cNvGrpSpPr>
              <a:grpSpLocks/>
            </p:cNvGrpSpPr>
            <p:nvPr/>
          </p:nvGrpSpPr>
          <p:grpSpPr bwMode="auto">
            <a:xfrm>
              <a:off x="3623" y="3132"/>
              <a:ext cx="1941" cy="838"/>
              <a:chOff x="1985" y="2778"/>
              <a:chExt cx="1941" cy="838"/>
            </a:xfrm>
          </p:grpSpPr>
          <p:sp>
            <p:nvSpPr>
              <p:cNvPr id="78856" name="Rectangle 6"/>
              <p:cNvSpPr>
                <a:spLocks noChangeArrowheads="1"/>
              </p:cNvSpPr>
              <p:nvPr/>
            </p:nvSpPr>
            <p:spPr bwMode="auto">
              <a:xfrm>
                <a:off x="2485" y="3246"/>
                <a:ext cx="69" cy="69"/>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lgn="ctr">
                  <a:spcBef>
                    <a:spcPct val="0"/>
                  </a:spcBef>
                  <a:buFontTx/>
                  <a:buNone/>
                </a:pPr>
                <a:endParaRPr lang="x-none" altLang="x-none" sz="1800"/>
              </a:p>
            </p:txBody>
          </p:sp>
          <p:sp>
            <p:nvSpPr>
              <p:cNvPr id="78857" name="Oval 7"/>
              <p:cNvSpPr>
                <a:spLocks noChangeArrowheads="1"/>
              </p:cNvSpPr>
              <p:nvPr/>
            </p:nvSpPr>
            <p:spPr bwMode="auto">
              <a:xfrm>
                <a:off x="2135" y="2874"/>
                <a:ext cx="54" cy="53"/>
              </a:xfrm>
              <a:prstGeom prst="ellipse">
                <a:avLst/>
              </a:prstGeom>
              <a:solidFill>
                <a:schemeClr val="accent2"/>
              </a:solidFill>
              <a:ln w="9525">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latin typeface="Times New Roman" charset="0"/>
                </a:endParaRPr>
              </a:p>
            </p:txBody>
          </p:sp>
          <p:sp>
            <p:nvSpPr>
              <p:cNvPr id="78858" name="Oval 8"/>
              <p:cNvSpPr>
                <a:spLocks noChangeArrowheads="1"/>
              </p:cNvSpPr>
              <p:nvPr/>
            </p:nvSpPr>
            <p:spPr bwMode="auto">
              <a:xfrm>
                <a:off x="1985" y="3193"/>
                <a:ext cx="54" cy="53"/>
              </a:xfrm>
              <a:prstGeom prst="ellipse">
                <a:avLst/>
              </a:prstGeom>
              <a:solidFill>
                <a:schemeClr val="accent2"/>
              </a:solidFill>
              <a:ln w="9525">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latin typeface="Times New Roman" charset="0"/>
                </a:endParaRPr>
              </a:p>
            </p:txBody>
          </p:sp>
          <p:sp>
            <p:nvSpPr>
              <p:cNvPr id="78859" name="Oval 9"/>
              <p:cNvSpPr>
                <a:spLocks noChangeArrowheads="1"/>
              </p:cNvSpPr>
              <p:nvPr/>
            </p:nvSpPr>
            <p:spPr bwMode="auto">
              <a:xfrm>
                <a:off x="2228" y="3563"/>
                <a:ext cx="54" cy="53"/>
              </a:xfrm>
              <a:prstGeom prst="ellipse">
                <a:avLst/>
              </a:prstGeom>
              <a:solidFill>
                <a:schemeClr val="accent2"/>
              </a:solidFill>
              <a:ln w="9525">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latin typeface="Times New Roman" charset="0"/>
                </a:endParaRPr>
              </a:p>
            </p:txBody>
          </p:sp>
          <p:sp>
            <p:nvSpPr>
              <p:cNvPr id="78860" name="Oval 10"/>
              <p:cNvSpPr>
                <a:spLocks noChangeArrowheads="1"/>
              </p:cNvSpPr>
              <p:nvPr/>
            </p:nvSpPr>
            <p:spPr bwMode="auto">
              <a:xfrm>
                <a:off x="2877" y="2927"/>
                <a:ext cx="54" cy="53"/>
              </a:xfrm>
              <a:prstGeom prst="ellipse">
                <a:avLst/>
              </a:prstGeom>
              <a:solidFill>
                <a:schemeClr val="accent2"/>
              </a:solidFill>
              <a:ln w="9525">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latin typeface="Times New Roman" charset="0"/>
                </a:endParaRPr>
              </a:p>
            </p:txBody>
          </p:sp>
          <p:sp>
            <p:nvSpPr>
              <p:cNvPr id="78861" name="Oval 11"/>
              <p:cNvSpPr>
                <a:spLocks noChangeArrowheads="1"/>
              </p:cNvSpPr>
              <p:nvPr/>
            </p:nvSpPr>
            <p:spPr bwMode="auto">
              <a:xfrm>
                <a:off x="2500" y="2778"/>
                <a:ext cx="54" cy="53"/>
              </a:xfrm>
              <a:prstGeom prst="ellipse">
                <a:avLst/>
              </a:prstGeom>
              <a:solidFill>
                <a:schemeClr val="accent2"/>
              </a:solidFill>
              <a:ln w="9525">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latin typeface="Times New Roman" charset="0"/>
                </a:endParaRPr>
              </a:p>
            </p:txBody>
          </p:sp>
          <p:sp>
            <p:nvSpPr>
              <p:cNvPr id="78862" name="Oval 12"/>
              <p:cNvSpPr>
                <a:spLocks noChangeArrowheads="1"/>
              </p:cNvSpPr>
              <p:nvPr/>
            </p:nvSpPr>
            <p:spPr bwMode="auto">
              <a:xfrm>
                <a:off x="2985" y="3262"/>
                <a:ext cx="54" cy="53"/>
              </a:xfrm>
              <a:prstGeom prst="ellipse">
                <a:avLst/>
              </a:prstGeom>
              <a:solidFill>
                <a:schemeClr val="accent2"/>
              </a:solidFill>
              <a:ln w="9525">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latin typeface="Times New Roman" charset="0"/>
                </a:endParaRPr>
              </a:p>
            </p:txBody>
          </p:sp>
          <p:sp>
            <p:nvSpPr>
              <p:cNvPr id="78863" name="Line 13"/>
              <p:cNvSpPr>
                <a:spLocks noChangeShapeType="1"/>
              </p:cNvSpPr>
              <p:nvPr/>
            </p:nvSpPr>
            <p:spPr bwMode="auto">
              <a:xfrm flipH="1">
                <a:off x="2531" y="2807"/>
                <a:ext cx="7" cy="4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8864" name="Line 14"/>
              <p:cNvSpPr>
                <a:spLocks noChangeShapeType="1"/>
              </p:cNvSpPr>
              <p:nvPr/>
            </p:nvSpPr>
            <p:spPr bwMode="auto">
              <a:xfrm flipH="1">
                <a:off x="2546" y="2969"/>
                <a:ext cx="369" cy="3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8865" name="Line 15"/>
              <p:cNvSpPr>
                <a:spLocks noChangeShapeType="1"/>
              </p:cNvSpPr>
              <p:nvPr/>
            </p:nvSpPr>
            <p:spPr bwMode="auto">
              <a:xfrm flipH="1">
                <a:off x="2531" y="3292"/>
                <a:ext cx="46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8866" name="Line 16"/>
              <p:cNvSpPr>
                <a:spLocks noChangeShapeType="1"/>
              </p:cNvSpPr>
              <p:nvPr/>
            </p:nvSpPr>
            <p:spPr bwMode="auto">
              <a:xfrm flipV="1">
                <a:off x="2261" y="3284"/>
                <a:ext cx="247" cy="3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8867" name="Line 17"/>
              <p:cNvSpPr>
                <a:spLocks noChangeShapeType="1"/>
              </p:cNvSpPr>
              <p:nvPr/>
            </p:nvSpPr>
            <p:spPr bwMode="auto">
              <a:xfrm>
                <a:off x="2023" y="3215"/>
                <a:ext cx="462" cy="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8868" name="Line 18"/>
              <p:cNvSpPr>
                <a:spLocks noChangeShapeType="1"/>
              </p:cNvSpPr>
              <p:nvPr/>
            </p:nvSpPr>
            <p:spPr bwMode="auto">
              <a:xfrm>
                <a:off x="2177" y="2923"/>
                <a:ext cx="323" cy="34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8869" name="Text Box 19"/>
              <p:cNvSpPr txBox="1">
                <a:spLocks noChangeArrowheads="1"/>
              </p:cNvSpPr>
              <p:nvPr/>
            </p:nvSpPr>
            <p:spPr bwMode="auto">
              <a:xfrm>
                <a:off x="2496" y="3357"/>
                <a:ext cx="143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x-none" sz="1800">
                    <a:solidFill>
                      <a:schemeClr val="accent1"/>
                    </a:solidFill>
                  </a:rPr>
                  <a:t>(repeating) hub</a:t>
                </a:r>
                <a:endParaRPr lang="en-US" altLang="x-none" sz="1800"/>
              </a:p>
            </p:txBody>
          </p:sp>
        </p:grpSp>
        <p:sp>
          <p:nvSpPr>
            <p:cNvPr id="78855" name="Text Box 20"/>
            <p:cNvSpPr txBox="1">
              <a:spLocks noChangeArrowheads="1"/>
            </p:cNvSpPr>
            <p:nvPr/>
          </p:nvSpPr>
          <p:spPr bwMode="auto">
            <a:xfrm>
              <a:off x="3404" y="3303"/>
              <a:ext cx="50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x-none" sz="1800">
                  <a:solidFill>
                    <a:schemeClr val="accent2"/>
                  </a:solidFill>
                </a:rPr>
                <a:t>nodes</a:t>
              </a:r>
              <a:endParaRPr lang="en-US" altLang="x-none" sz="1800"/>
            </a:p>
          </p:txBody>
        </p:sp>
      </p:grpSp>
      <p:sp>
        <p:nvSpPr>
          <p:cNvPr id="24"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5741D7F2-9075-EE41-84A1-307B614D3B1E}" type="slidenum">
              <a:rPr lang="en-US" altLang="en-US" sz="1200"/>
              <a:pPr>
                <a:spcBef>
                  <a:spcPct val="0"/>
                </a:spcBef>
                <a:buFontTx/>
                <a:buNone/>
              </a:pPr>
              <a:t>55</a:t>
            </a:fld>
            <a:endParaRPr lang="en-US" altLang="en-US" sz="1200"/>
          </a:p>
        </p:txBody>
      </p:sp>
      <p:sp>
        <p:nvSpPr>
          <p:cNvPr id="321538" name="Rectangle 2"/>
          <p:cNvSpPr>
            <a:spLocks noGrp="1" noChangeArrowheads="1"/>
          </p:cNvSpPr>
          <p:nvPr>
            <p:ph type="title"/>
          </p:nvPr>
        </p:nvSpPr>
        <p:spPr>
          <a:xfrm>
            <a:off x="457200" y="152400"/>
            <a:ext cx="7772400" cy="990600"/>
          </a:xfrm>
        </p:spPr>
        <p:txBody>
          <a:bodyPr/>
          <a:lstStyle/>
          <a:p>
            <a:pPr>
              <a:defRPr/>
            </a:pPr>
            <a:r>
              <a:rPr lang="en-US" sz="3200" smtClean="0">
                <a:cs typeface="+mj-cs"/>
              </a:rPr>
              <a:t>100Base T (Fast) Ethernet: Issues</a:t>
            </a:r>
          </a:p>
        </p:txBody>
      </p:sp>
      <p:sp>
        <p:nvSpPr>
          <p:cNvPr id="79875" name="Rectangle 3"/>
          <p:cNvSpPr>
            <a:spLocks noChangeArrowheads="1"/>
          </p:cNvSpPr>
          <p:nvPr/>
        </p:nvSpPr>
        <p:spPr bwMode="auto">
          <a:xfrm>
            <a:off x="533400" y="990600"/>
            <a:ext cx="83820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r>
              <a:rPr lang="en-US" altLang="en-US" sz="2400"/>
              <a:t>1 bit time = time to transmit one bit</a:t>
            </a:r>
          </a:p>
          <a:p>
            <a:pPr lvl="1"/>
            <a:r>
              <a:rPr lang="en-US" altLang="en-US">
                <a:solidFill>
                  <a:srgbClr val="FF0000"/>
                </a:solidFill>
              </a:rPr>
              <a:t>100 Mbps </a:t>
            </a:r>
            <a:r>
              <a:rPr lang="en-US" altLang="en-US">
                <a:solidFill>
                  <a:srgbClr val="FF0000"/>
                </a:solidFill>
                <a:sym typeface="Wingdings" charset="2"/>
              </a:rPr>
              <a:t> 1 bit time = 0.01      (</a:t>
            </a:r>
            <a:r>
              <a:rPr lang="en-US" altLang="en-US">
                <a:solidFill>
                  <a:srgbClr val="FF0000"/>
                </a:solidFill>
                <a:sym typeface="Symbol" charset="2"/>
              </a:rPr>
              <a:t>microseconds) </a:t>
            </a:r>
          </a:p>
          <a:p>
            <a:r>
              <a:rPr lang="en-US" altLang="en-US" sz="2000">
                <a:solidFill>
                  <a:srgbClr val="000099"/>
                </a:solidFill>
                <a:sym typeface="Symbol" charset="2"/>
              </a:rPr>
              <a:t>If we keep the same </a:t>
            </a:r>
            <a:r>
              <a:rPr lang="ja-JP" altLang="en-US" sz="2000">
                <a:solidFill>
                  <a:srgbClr val="000099"/>
                </a:solidFill>
                <a:latin typeface="Arial" charset="0"/>
                <a:sym typeface="Symbol" charset="2"/>
              </a:rPr>
              <a:t>“</a:t>
            </a:r>
            <a:r>
              <a:rPr lang="en-US" altLang="ja-JP" sz="2000">
                <a:solidFill>
                  <a:srgbClr val="000099"/>
                </a:solidFill>
                <a:sym typeface="Symbol" charset="2"/>
              </a:rPr>
              <a:t>collision domain</a:t>
            </a:r>
            <a:r>
              <a:rPr lang="ja-JP" altLang="en-US" sz="2000">
                <a:solidFill>
                  <a:srgbClr val="000099"/>
                </a:solidFill>
                <a:latin typeface="Arial" charset="0"/>
                <a:sym typeface="Symbol" charset="2"/>
              </a:rPr>
              <a:t>”</a:t>
            </a:r>
            <a:r>
              <a:rPr lang="en-US" altLang="ja-JP" sz="2000">
                <a:solidFill>
                  <a:srgbClr val="000099"/>
                </a:solidFill>
                <a:sym typeface="Symbol" charset="2"/>
              </a:rPr>
              <a:t>, i.e.,</a:t>
            </a:r>
          </a:p>
          <a:p>
            <a:pPr>
              <a:buFontTx/>
              <a:buNone/>
            </a:pPr>
            <a:r>
              <a:rPr lang="en-US" altLang="en-US" sz="2000">
                <a:solidFill>
                  <a:srgbClr val="000099"/>
                </a:solidFill>
                <a:sym typeface="Symbol" charset="2"/>
              </a:rPr>
              <a:t>    worst case collision detection time kept at </a:t>
            </a:r>
            <a:r>
              <a:rPr lang="en-US" altLang="en-US" sz="2000">
                <a:solidFill>
                  <a:srgbClr val="000099"/>
                </a:solidFill>
              </a:rPr>
              <a:t>51.2 </a:t>
            </a:r>
            <a:r>
              <a:rPr lang="en-US" altLang="en-US" sz="2000">
                <a:solidFill>
                  <a:srgbClr val="000099"/>
                </a:solidFill>
                <a:sym typeface="Symbol" charset="2"/>
              </a:rPr>
              <a:t>(microseconds</a:t>
            </a:r>
          </a:p>
          <a:p>
            <a:pPr lvl="1">
              <a:buFontTx/>
              <a:buNone/>
            </a:pPr>
            <a:r>
              <a:rPr lang="en-US" altLang="en-US">
                <a:sym typeface="Symbol" charset="2"/>
              </a:rPr>
              <a:t>Q: What will be the minimum frame size?</a:t>
            </a:r>
          </a:p>
          <a:p>
            <a:pPr lvl="1"/>
            <a:r>
              <a:rPr lang="en-US" altLang="en-US"/>
              <a:t>51.2 </a:t>
            </a:r>
            <a:r>
              <a:rPr lang="en-US" altLang="en-US">
                <a:sym typeface="Symbol" charset="2"/>
              </a:rPr>
              <a:t>    =&gt; minimum # of bits can be transited at 100Mpbs is 5120 bits  =&gt; 640 bytes is required for collision detection</a:t>
            </a:r>
          </a:p>
          <a:p>
            <a:pPr lvl="1"/>
            <a:r>
              <a:rPr lang="en-US" altLang="en-US">
                <a:sym typeface="Symbol" charset="2"/>
              </a:rPr>
              <a:t>This requires change of frame format and protocol! </a:t>
            </a:r>
            <a:endParaRPr lang="en-US" altLang="en-US">
              <a:solidFill>
                <a:srgbClr val="FF0000"/>
              </a:solidFill>
              <a:sym typeface="Symbol" charset="2"/>
            </a:endParaRPr>
          </a:p>
          <a:p>
            <a:r>
              <a:rPr lang="en-US" altLang="en-US" sz="2400">
                <a:solidFill>
                  <a:srgbClr val="FF0000"/>
                </a:solidFill>
                <a:sym typeface="Symbol" charset="2"/>
              </a:rPr>
              <a:t>Or we can keep the same minimum frame size, but reduce </a:t>
            </a:r>
            <a:r>
              <a:rPr lang="ja-JP" altLang="en-US" sz="2400">
                <a:solidFill>
                  <a:srgbClr val="FF0000"/>
                </a:solidFill>
                <a:latin typeface="Arial" charset="0"/>
                <a:sym typeface="Symbol" charset="2"/>
              </a:rPr>
              <a:t>“</a:t>
            </a:r>
            <a:r>
              <a:rPr lang="en-US" altLang="ja-JP" sz="2400">
                <a:solidFill>
                  <a:srgbClr val="FF0000"/>
                </a:solidFill>
                <a:sym typeface="Symbol" charset="2"/>
              </a:rPr>
              <a:t>collision domain</a:t>
            </a:r>
            <a:r>
              <a:rPr lang="ja-JP" altLang="en-US" sz="2400">
                <a:solidFill>
                  <a:srgbClr val="FF0000"/>
                </a:solidFill>
                <a:latin typeface="Arial" charset="0"/>
                <a:sym typeface="Symbol" charset="2"/>
              </a:rPr>
              <a:t>”</a:t>
            </a:r>
            <a:r>
              <a:rPr lang="en-US" altLang="ja-JP" sz="2400">
                <a:solidFill>
                  <a:srgbClr val="FF0000"/>
                </a:solidFill>
                <a:sym typeface="Symbol" charset="2"/>
              </a:rPr>
              <a:t>  or network diameter!</a:t>
            </a:r>
          </a:p>
          <a:p>
            <a:pPr lvl="1">
              <a:buFontTx/>
              <a:buChar char="•"/>
            </a:pPr>
            <a:r>
              <a:rPr lang="en-US" altLang="en-US" sz="2200">
                <a:solidFill>
                  <a:srgbClr val="FF0000"/>
                </a:solidFill>
              </a:rPr>
              <a:t>from 51.2 </a:t>
            </a:r>
            <a:r>
              <a:rPr lang="en-US" altLang="en-US" sz="2200">
                <a:solidFill>
                  <a:srgbClr val="FF0000"/>
                </a:solidFill>
                <a:sym typeface="Symbol" charset="2"/>
              </a:rPr>
              <a:t>     to 5.12     !</a:t>
            </a:r>
            <a:r>
              <a:rPr lang="en-US" altLang="en-US" sz="2200">
                <a:solidFill>
                  <a:srgbClr val="FF0000"/>
                </a:solidFill>
              </a:rPr>
              <a:t> </a:t>
            </a:r>
          </a:p>
          <a:p>
            <a:pPr lvl="1">
              <a:buFontTx/>
              <a:buChar char="•"/>
            </a:pPr>
            <a:r>
              <a:rPr lang="en-US" altLang="en-US" sz="2200">
                <a:solidFill>
                  <a:srgbClr val="FF0000"/>
                </a:solidFill>
                <a:sym typeface="Symbol" charset="2"/>
              </a:rPr>
              <a:t>maximum network diameter     100 m! </a:t>
            </a:r>
          </a:p>
        </p:txBody>
      </p:sp>
      <p:graphicFrame>
        <p:nvGraphicFramePr>
          <p:cNvPr id="79876" name="Object 1"/>
          <p:cNvGraphicFramePr>
            <a:graphicFrameLocks noChangeAspect="1"/>
          </p:cNvGraphicFramePr>
          <p:nvPr/>
        </p:nvGraphicFramePr>
        <p:xfrm>
          <a:off x="4876800" y="1524000"/>
          <a:ext cx="374650" cy="304800"/>
        </p:xfrm>
        <a:graphic>
          <a:graphicData uri="http://schemas.openxmlformats.org/presentationml/2006/ole">
            <mc:AlternateContent xmlns:mc="http://schemas.openxmlformats.org/markup-compatibility/2006">
              <mc:Choice xmlns:v="urn:schemas-microsoft-com:vml" Requires="v">
                <p:oleObj spid="_x0000_s79894" name="Equation" r:id="rId3" imgW="203200" imgH="165100" progId="Equation.DSMT4">
                  <p:embed/>
                </p:oleObj>
              </mc:Choice>
              <mc:Fallback>
                <p:oleObj name="Equation" r:id="rId3" imgW="203200" imgH="1651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1524000"/>
                        <a:ext cx="3746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9877" name="Object 7"/>
          <p:cNvGraphicFramePr>
            <a:graphicFrameLocks noChangeAspect="1"/>
          </p:cNvGraphicFramePr>
          <p:nvPr/>
        </p:nvGraphicFramePr>
        <p:xfrm>
          <a:off x="2667000" y="4800600"/>
          <a:ext cx="374650" cy="304800"/>
        </p:xfrm>
        <a:graphic>
          <a:graphicData uri="http://schemas.openxmlformats.org/presentationml/2006/ole">
            <mc:AlternateContent xmlns:mc="http://schemas.openxmlformats.org/markup-compatibility/2006">
              <mc:Choice xmlns:v="urn:schemas-microsoft-com:vml" Requires="v">
                <p:oleObj spid="_x0000_s79895" name="Equation" r:id="rId5" imgW="203200" imgH="165100" progId="Equation.DSMT4">
                  <p:embed/>
                </p:oleObj>
              </mc:Choice>
              <mc:Fallback>
                <p:oleObj name="Equation" r:id="rId5" imgW="203200" imgH="1651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4800600"/>
                        <a:ext cx="3746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9878" name="Object 8"/>
          <p:cNvGraphicFramePr>
            <a:graphicFrameLocks noChangeAspect="1"/>
          </p:cNvGraphicFramePr>
          <p:nvPr/>
        </p:nvGraphicFramePr>
        <p:xfrm>
          <a:off x="4038600" y="4800600"/>
          <a:ext cx="374650" cy="304800"/>
        </p:xfrm>
        <a:graphic>
          <a:graphicData uri="http://schemas.openxmlformats.org/presentationml/2006/ole">
            <mc:AlternateContent xmlns:mc="http://schemas.openxmlformats.org/markup-compatibility/2006">
              <mc:Choice xmlns:v="urn:schemas-microsoft-com:vml" Requires="v">
                <p:oleObj spid="_x0000_s79896" name="Equation" r:id="rId6" imgW="203200" imgH="165100" progId="Equation.DSMT4">
                  <p:embed/>
                </p:oleObj>
              </mc:Choice>
              <mc:Fallback>
                <p:oleObj name="Equation" r:id="rId6" imgW="203200" imgH="16510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4800600"/>
                        <a:ext cx="3746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9879" name="Object 9"/>
          <p:cNvGraphicFramePr>
            <a:graphicFrameLocks noChangeAspect="1"/>
          </p:cNvGraphicFramePr>
          <p:nvPr/>
        </p:nvGraphicFramePr>
        <p:xfrm>
          <a:off x="1828800" y="2971800"/>
          <a:ext cx="374650" cy="304800"/>
        </p:xfrm>
        <a:graphic>
          <a:graphicData uri="http://schemas.openxmlformats.org/presentationml/2006/ole">
            <mc:AlternateContent xmlns:mc="http://schemas.openxmlformats.org/markup-compatibility/2006">
              <mc:Choice xmlns:v="urn:schemas-microsoft-com:vml" Requires="v">
                <p:oleObj spid="_x0000_s79897" name="Equation" r:id="rId7" imgW="203200" imgH="165100" progId="Equation.DSMT4">
                  <p:embed/>
                </p:oleObj>
              </mc:Choice>
              <mc:Fallback>
                <p:oleObj name="Equation" r:id="rId7" imgW="203200" imgH="16510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28800" y="2971800"/>
                        <a:ext cx="3746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9880" name="Object 2"/>
          <p:cNvGraphicFramePr>
            <a:graphicFrameLocks noChangeAspect="1"/>
          </p:cNvGraphicFramePr>
          <p:nvPr/>
        </p:nvGraphicFramePr>
        <p:xfrm>
          <a:off x="5029200" y="5197475"/>
          <a:ext cx="304800" cy="365125"/>
        </p:xfrm>
        <a:graphic>
          <a:graphicData uri="http://schemas.openxmlformats.org/presentationml/2006/ole">
            <mc:AlternateContent xmlns:mc="http://schemas.openxmlformats.org/markup-compatibility/2006">
              <mc:Choice xmlns:v="urn:schemas-microsoft-com:vml" Requires="v">
                <p:oleObj spid="_x0000_s79898" name="Equation" r:id="rId9" imgW="127000" imgH="152400" progId="Equation.DSMT4">
                  <p:embed/>
                </p:oleObj>
              </mc:Choice>
              <mc:Fallback>
                <p:oleObj name="Equation" r:id="rId9" imgW="127000" imgH="152400" progId="Equation.DSMT4">
                  <p:embed/>
                  <p:pic>
                    <p:nvPicPr>
                      <p:cNvPr id="0" name="Object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29200" y="5197475"/>
                        <a:ext cx="30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319DD703-6792-0F4E-8206-8F3A0DEE3FD9}" type="slidenum">
              <a:rPr lang="en-US" altLang="en-US" sz="1200"/>
              <a:pPr>
                <a:spcBef>
                  <a:spcPct val="0"/>
                </a:spcBef>
                <a:buFontTx/>
                <a:buNone/>
              </a:pPr>
              <a:t>56</a:t>
            </a:fld>
            <a:endParaRPr lang="en-US" altLang="en-US" sz="1200"/>
          </a:p>
        </p:txBody>
      </p:sp>
      <p:sp>
        <p:nvSpPr>
          <p:cNvPr id="322562" name="Rectangle 2"/>
          <p:cNvSpPr>
            <a:spLocks noGrp="1" noChangeArrowheads="1"/>
          </p:cNvSpPr>
          <p:nvPr>
            <p:ph type="title"/>
          </p:nvPr>
        </p:nvSpPr>
        <p:spPr>
          <a:xfrm>
            <a:off x="381000" y="4763"/>
            <a:ext cx="7772400" cy="990600"/>
          </a:xfrm>
        </p:spPr>
        <p:txBody>
          <a:bodyPr/>
          <a:lstStyle/>
          <a:p>
            <a:pPr>
              <a:defRPr/>
            </a:pPr>
            <a:r>
              <a:rPr lang="en-US" sz="3600" dirty="0" smtClean="0">
                <a:cs typeface="+mj-cs"/>
              </a:rPr>
              <a:t>Gigabit Ethernet &amp; Beyond</a:t>
            </a:r>
          </a:p>
        </p:txBody>
      </p:sp>
      <p:sp>
        <p:nvSpPr>
          <p:cNvPr id="322563" name="Rectangle 3"/>
          <p:cNvSpPr>
            <a:spLocks noGrp="1" noChangeArrowheads="1"/>
          </p:cNvSpPr>
          <p:nvPr>
            <p:ph type="body" idx="1"/>
          </p:nvPr>
        </p:nvSpPr>
        <p:spPr>
          <a:xfrm>
            <a:off x="398463" y="838200"/>
            <a:ext cx="7772400" cy="3465513"/>
          </a:xfrm>
        </p:spPr>
        <p:txBody>
          <a:bodyPr/>
          <a:lstStyle/>
          <a:p>
            <a:pPr marL="0" indent="0">
              <a:buFontTx/>
              <a:buNone/>
              <a:defRPr/>
            </a:pPr>
            <a:r>
              <a:rPr lang="en-US" altLang="en-US" dirty="0" smtClean="0">
                <a:solidFill>
                  <a:srgbClr val="FF0000"/>
                </a:solidFill>
              </a:rPr>
              <a:t>Gigabit Ethernet:</a:t>
            </a:r>
          </a:p>
          <a:p>
            <a:pPr>
              <a:defRPr/>
            </a:pPr>
            <a:r>
              <a:rPr lang="en-US" altLang="en-US" sz="2400" dirty="0" smtClean="0"/>
              <a:t>use </a:t>
            </a:r>
            <a:r>
              <a:rPr lang="en-US" altLang="en-US" sz="2400" dirty="0"/>
              <a:t>standard Ethernet frame format</a:t>
            </a:r>
          </a:p>
          <a:p>
            <a:pPr>
              <a:defRPr/>
            </a:pPr>
            <a:r>
              <a:rPr lang="en-US" altLang="en-US" sz="2400" dirty="0"/>
              <a:t>allows for </a:t>
            </a:r>
            <a:r>
              <a:rPr lang="en-US" altLang="en-US" sz="2400" i="1" dirty="0"/>
              <a:t>point-to-point</a:t>
            </a:r>
            <a:r>
              <a:rPr lang="en-US" altLang="en-US" sz="2400" dirty="0"/>
              <a:t> links and </a:t>
            </a:r>
            <a:r>
              <a:rPr lang="en-US" altLang="en-US" sz="2400" i="1" dirty="0"/>
              <a:t>shared </a:t>
            </a:r>
            <a:r>
              <a:rPr lang="en-US" altLang="en-US" sz="2400" dirty="0"/>
              <a:t>broadcast channels</a:t>
            </a:r>
          </a:p>
          <a:p>
            <a:pPr>
              <a:defRPr/>
            </a:pPr>
            <a:r>
              <a:rPr lang="en-US" altLang="en-US" sz="2400" dirty="0"/>
              <a:t>in </a:t>
            </a:r>
            <a:r>
              <a:rPr lang="en-US" altLang="en-US" sz="2400" i="1" dirty="0"/>
              <a:t>shared</a:t>
            </a:r>
            <a:r>
              <a:rPr lang="en-US" altLang="en-US" sz="2400" dirty="0"/>
              <a:t> mode, CSMA/CD is used; short distances between nodes to be efficient</a:t>
            </a:r>
          </a:p>
          <a:p>
            <a:pPr lvl="1">
              <a:defRPr/>
            </a:pPr>
            <a:r>
              <a:rPr lang="en-US" altLang="en-US" dirty="0"/>
              <a:t>a</a:t>
            </a:r>
            <a:r>
              <a:rPr lang="en-US" altLang="en-US" dirty="0" smtClean="0"/>
              <a:t>lso uses </a:t>
            </a:r>
            <a:r>
              <a:rPr lang="en-US" altLang="en-US" dirty="0"/>
              <a:t>hubs, called </a:t>
            </a:r>
            <a:r>
              <a:rPr lang="ja-JP" altLang="en-US" dirty="0" smtClean="0">
                <a:latin typeface="Arial" charset="0"/>
              </a:rPr>
              <a:t>“</a:t>
            </a:r>
            <a:r>
              <a:rPr lang="en-US" altLang="ja-JP" dirty="0"/>
              <a:t>Buffered Distributors</a:t>
            </a:r>
            <a:r>
              <a:rPr lang="ja-JP" altLang="en-US" dirty="0">
                <a:latin typeface="Arial" charset="0"/>
              </a:rPr>
              <a:t>”</a:t>
            </a:r>
            <a:endParaRPr lang="en-US" altLang="ja-JP" dirty="0"/>
          </a:p>
          <a:p>
            <a:pPr>
              <a:defRPr/>
            </a:pPr>
            <a:r>
              <a:rPr lang="en-US" altLang="en-US" sz="2400" dirty="0">
                <a:solidFill>
                  <a:srgbClr val="FF0000"/>
                </a:solidFill>
              </a:rPr>
              <a:t>Full-Duplex </a:t>
            </a:r>
            <a:r>
              <a:rPr lang="en-US" altLang="en-US" sz="2400" dirty="0" smtClean="0"/>
              <a:t>at 1 </a:t>
            </a:r>
            <a:r>
              <a:rPr lang="en-US" altLang="en-US" sz="2400" dirty="0" err="1" smtClean="0"/>
              <a:t>Gbps</a:t>
            </a:r>
            <a:r>
              <a:rPr lang="en-US" altLang="en-US" sz="2400" dirty="0" smtClean="0"/>
              <a:t> for </a:t>
            </a:r>
            <a:r>
              <a:rPr lang="en-US" altLang="en-US" sz="2400" dirty="0" smtClean="0">
                <a:solidFill>
                  <a:srgbClr val="FF0000"/>
                </a:solidFill>
              </a:rPr>
              <a:t>point-to-point </a:t>
            </a:r>
            <a:r>
              <a:rPr lang="en-US" altLang="en-US" sz="2400" dirty="0" smtClean="0"/>
              <a:t>links</a:t>
            </a:r>
          </a:p>
        </p:txBody>
      </p:sp>
      <p:sp>
        <p:nvSpPr>
          <p:cNvPr id="7" name="Rectangle 3"/>
          <p:cNvSpPr txBox="1">
            <a:spLocks noChangeArrowheads="1"/>
          </p:cNvSpPr>
          <p:nvPr/>
        </p:nvSpPr>
        <p:spPr bwMode="auto">
          <a:xfrm>
            <a:off x="381000" y="4381500"/>
            <a:ext cx="7772400" cy="1562100"/>
          </a:xfrm>
          <a:prstGeom prst="rect">
            <a:avLst/>
          </a:prstGeom>
          <a:noFill/>
          <a:ln>
            <a:noFill/>
          </a:ln>
          <a:effectLst/>
          <a:extLst>
            <a:ext uri="{FAA26D3D-D897-4be2-8F04-BA451C77F1D7}">
              <ma14:placeholderFlag xmlns:ma14="http://schemas.microsoft.com/office/mac/drawingml/2011/main" val="1"/>
            </a:ext>
            <a:ext uri="{909E8E84-426E-40dd-AFC4-6F175D3DCCD1}"/>
            <a:ext uri="{91240B29-F687-4f45-9708-019B960494DF}"/>
            <a:ext uri="{AF507438-7753-43e0-B8FC-AC1667EBCBE1}"/>
          </a:extLst>
        </p:spPr>
        <p:txBody>
          <a:bodyPr/>
          <a:lstStyle>
            <a:lvl1pPr marL="342900" indent="-342900" algn="l" rtl="0" eaLnBrk="0" fontAlgn="base" hangingPunct="0">
              <a:spcBef>
                <a:spcPct val="20000"/>
              </a:spcBef>
              <a:spcAft>
                <a:spcPct val="0"/>
              </a:spcAft>
              <a:buChar char="•"/>
              <a:defRPr sz="2800">
                <a:solidFill>
                  <a:schemeClr val="tx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99"/>
                </a:solidFill>
                <a:latin typeface="+mn-lt"/>
                <a:ea typeface="+mn-ea"/>
              </a:defRPr>
            </a:lvl2pPr>
            <a:lvl3pPr marL="1143000" indent="-228600" algn="l" rtl="0" eaLnBrk="0" fontAlgn="base" hangingPunct="0">
              <a:spcBef>
                <a:spcPct val="20000"/>
              </a:spcBef>
              <a:spcAft>
                <a:spcPct val="0"/>
              </a:spcAft>
              <a:buChar char="•"/>
              <a:defRPr>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1600">
                <a:solidFill>
                  <a:schemeClr val="tx1"/>
                </a:solidFill>
                <a:latin typeface="+mn-lt"/>
                <a:ea typeface="+mn-ea"/>
              </a:defRPr>
            </a:lvl6pPr>
            <a:lvl7pPr marL="2971800" indent="-228600" algn="l" rtl="0" eaLnBrk="0" fontAlgn="base" hangingPunct="0">
              <a:spcBef>
                <a:spcPct val="20000"/>
              </a:spcBef>
              <a:spcAft>
                <a:spcPct val="0"/>
              </a:spcAft>
              <a:buChar char="»"/>
              <a:defRPr sz="1600">
                <a:solidFill>
                  <a:schemeClr val="tx1"/>
                </a:solidFill>
                <a:latin typeface="+mn-lt"/>
                <a:ea typeface="+mn-ea"/>
              </a:defRPr>
            </a:lvl7pPr>
            <a:lvl8pPr marL="3429000" indent="-228600" algn="l" rtl="0" eaLnBrk="0" fontAlgn="base" hangingPunct="0">
              <a:spcBef>
                <a:spcPct val="20000"/>
              </a:spcBef>
              <a:spcAft>
                <a:spcPct val="0"/>
              </a:spcAft>
              <a:buChar char="»"/>
              <a:defRPr sz="1600">
                <a:solidFill>
                  <a:schemeClr val="tx1"/>
                </a:solidFill>
                <a:latin typeface="+mn-lt"/>
                <a:ea typeface="+mn-ea"/>
              </a:defRPr>
            </a:lvl8pPr>
            <a:lvl9pPr marL="3886200" indent="-228600" algn="l" rtl="0" eaLnBrk="0" fontAlgn="base" hangingPunct="0">
              <a:spcBef>
                <a:spcPct val="20000"/>
              </a:spcBef>
              <a:spcAft>
                <a:spcPct val="0"/>
              </a:spcAft>
              <a:buChar char="»"/>
              <a:defRPr sz="1600">
                <a:solidFill>
                  <a:schemeClr val="tx1"/>
                </a:solidFill>
                <a:latin typeface="+mn-lt"/>
                <a:ea typeface="+mn-ea"/>
              </a:defRPr>
            </a:lvl9pPr>
          </a:lstStyle>
          <a:p>
            <a:pPr>
              <a:buFont typeface="Wingdings" charset="2"/>
              <a:buChar char="§"/>
              <a:defRPr/>
            </a:pPr>
            <a:r>
              <a:rPr lang="en-US" altLang="en-US" sz="2400" kern="0" dirty="0" smtClean="0">
                <a:solidFill>
                  <a:srgbClr val="002060"/>
                </a:solidFill>
              </a:rPr>
              <a:t>Now: 10 &amp; 40 </a:t>
            </a:r>
            <a:r>
              <a:rPr lang="en-US" altLang="en-US" sz="2400" kern="0" dirty="0" err="1" smtClean="0">
                <a:solidFill>
                  <a:srgbClr val="002060"/>
                </a:solidFill>
              </a:rPr>
              <a:t>Gbps</a:t>
            </a:r>
            <a:r>
              <a:rPr lang="en-US" altLang="en-US" sz="2400" kern="0" dirty="0">
                <a:solidFill>
                  <a:srgbClr val="002060"/>
                </a:solidFill>
              </a:rPr>
              <a:t> </a:t>
            </a:r>
            <a:r>
              <a:rPr lang="en-US" altLang="en-US" sz="2400" kern="0" dirty="0" smtClean="0">
                <a:solidFill>
                  <a:srgbClr val="002060"/>
                </a:solidFill>
              </a:rPr>
              <a:t>are widely available</a:t>
            </a:r>
          </a:p>
          <a:p>
            <a:pPr>
              <a:buFont typeface="Wingdings" charset="2"/>
              <a:buChar char="§"/>
              <a:defRPr/>
            </a:pPr>
            <a:r>
              <a:rPr lang="en-US" altLang="en-US" sz="2400" kern="0" dirty="0">
                <a:solidFill>
                  <a:srgbClr val="002060"/>
                </a:solidFill>
              </a:rPr>
              <a:t>A</a:t>
            </a:r>
            <a:r>
              <a:rPr lang="en-US" altLang="en-US" sz="2400" kern="0" dirty="0" smtClean="0">
                <a:solidFill>
                  <a:srgbClr val="002060"/>
                </a:solidFill>
              </a:rPr>
              <a:t>nd 100 </a:t>
            </a:r>
            <a:r>
              <a:rPr lang="en-US" altLang="en-US" sz="2400" kern="0" dirty="0" err="1" smtClean="0">
                <a:solidFill>
                  <a:srgbClr val="002060"/>
                </a:solidFill>
              </a:rPr>
              <a:t>Gbps</a:t>
            </a:r>
            <a:r>
              <a:rPr lang="en-US" altLang="en-US" sz="2400" kern="0" dirty="0" smtClean="0">
                <a:solidFill>
                  <a:srgbClr val="002060"/>
                </a:solidFill>
              </a:rPr>
              <a:t> is also here !</a:t>
            </a:r>
          </a:p>
          <a:p>
            <a:pPr>
              <a:buFont typeface="Wingdings" charset="2"/>
              <a:buChar char="§"/>
              <a:defRPr/>
            </a:pPr>
            <a:r>
              <a:rPr lang="en-US" altLang="en-US" sz="2400" kern="0" dirty="0" smtClean="0">
                <a:solidFill>
                  <a:srgbClr val="002060"/>
                </a:solidFill>
              </a:rPr>
              <a:t>All are used in “point-to-point” settings with Ethernet switches</a:t>
            </a:r>
          </a:p>
        </p:txBody>
      </p:sp>
      <p:sp>
        <p:nvSpPr>
          <p:cNvPr id="8"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05A01AE1-754D-1045-8A3A-1A3BE415DED2}" type="slidenum">
              <a:rPr lang="en-US" altLang="en-US" sz="1200"/>
              <a:pPr>
                <a:spcBef>
                  <a:spcPct val="0"/>
                </a:spcBef>
                <a:buFontTx/>
                <a:buNone/>
              </a:pPr>
              <a:t>57</a:t>
            </a:fld>
            <a:endParaRPr lang="en-US" altLang="en-US" sz="1200"/>
          </a:p>
        </p:txBody>
      </p:sp>
      <p:sp>
        <p:nvSpPr>
          <p:cNvPr id="323586" name="Rectangle 2"/>
          <p:cNvSpPr>
            <a:spLocks noGrp="1" noChangeArrowheads="1"/>
          </p:cNvSpPr>
          <p:nvPr>
            <p:ph type="title"/>
          </p:nvPr>
        </p:nvSpPr>
        <p:spPr>
          <a:xfrm>
            <a:off x="685800" y="304800"/>
            <a:ext cx="7772400" cy="1143000"/>
          </a:xfrm>
        </p:spPr>
        <p:txBody>
          <a:bodyPr/>
          <a:lstStyle/>
          <a:p>
            <a:pPr>
              <a:defRPr/>
            </a:pPr>
            <a:r>
              <a:rPr lang="en-US" smtClean="0">
                <a:cs typeface="+mj-cs"/>
              </a:rPr>
              <a:t>Ethernet Summary</a:t>
            </a:r>
          </a:p>
        </p:txBody>
      </p:sp>
      <p:sp>
        <p:nvSpPr>
          <p:cNvPr id="323587" name="Rectangle 3"/>
          <p:cNvSpPr>
            <a:spLocks noGrp="1" noChangeArrowheads="1"/>
          </p:cNvSpPr>
          <p:nvPr>
            <p:ph type="body" idx="1"/>
          </p:nvPr>
        </p:nvSpPr>
        <p:spPr>
          <a:xfrm>
            <a:off x="914400" y="1600200"/>
            <a:ext cx="7772400" cy="4114800"/>
          </a:xfrm>
        </p:spPr>
        <p:txBody>
          <a:bodyPr/>
          <a:lstStyle/>
          <a:p>
            <a:pPr>
              <a:lnSpc>
                <a:spcPct val="90000"/>
              </a:lnSpc>
              <a:defRPr/>
            </a:pPr>
            <a:r>
              <a:rPr lang="en-US" dirty="0" smtClean="0">
                <a:cs typeface="+mn-cs"/>
              </a:rPr>
              <a:t>1-persistent CSMA/CD</a:t>
            </a:r>
          </a:p>
          <a:p>
            <a:pPr>
              <a:lnSpc>
                <a:spcPct val="90000"/>
              </a:lnSpc>
              <a:defRPr/>
            </a:pPr>
            <a:r>
              <a:rPr lang="en-US" dirty="0" smtClean="0">
                <a:cs typeface="+mn-cs"/>
              </a:rPr>
              <a:t>10Base Ethernet</a:t>
            </a:r>
          </a:p>
          <a:p>
            <a:pPr lvl="1">
              <a:lnSpc>
                <a:spcPct val="90000"/>
              </a:lnSpc>
              <a:defRPr/>
            </a:pPr>
            <a:r>
              <a:rPr lang="en-US" dirty="0" smtClean="0"/>
              <a:t>51.2 </a:t>
            </a:r>
            <a:r>
              <a:rPr lang="en-US" dirty="0" smtClean="0">
                <a:sym typeface="Symbol" charset="0"/>
              </a:rPr>
              <a:t>    to </a:t>
            </a:r>
            <a:r>
              <a:rPr lang="en-US" dirty="0" smtClean="0">
                <a:solidFill>
                  <a:schemeClr val="accent2"/>
                </a:solidFill>
                <a:sym typeface="Symbol" charset="0"/>
              </a:rPr>
              <a:t>seize</a:t>
            </a:r>
            <a:r>
              <a:rPr lang="en-US" dirty="0" smtClean="0">
                <a:sym typeface="Symbol" charset="0"/>
              </a:rPr>
              <a:t> the channel</a:t>
            </a:r>
          </a:p>
          <a:p>
            <a:pPr lvl="1">
              <a:lnSpc>
                <a:spcPct val="90000"/>
              </a:lnSpc>
              <a:defRPr/>
            </a:pPr>
            <a:r>
              <a:rPr lang="en-US" dirty="0" smtClean="0">
                <a:sym typeface="Symbol" charset="0"/>
              </a:rPr>
              <a:t>Collision not possible after </a:t>
            </a:r>
            <a:r>
              <a:rPr lang="en-US" dirty="0" smtClean="0"/>
              <a:t>51.2 </a:t>
            </a:r>
            <a:endParaRPr lang="en-US" dirty="0" smtClean="0">
              <a:sym typeface="Symbol" charset="0"/>
            </a:endParaRPr>
          </a:p>
          <a:p>
            <a:pPr lvl="1">
              <a:lnSpc>
                <a:spcPct val="90000"/>
              </a:lnSpc>
              <a:defRPr/>
            </a:pPr>
            <a:r>
              <a:rPr lang="en-US" dirty="0" smtClean="0">
                <a:sym typeface="Symbol" charset="0"/>
              </a:rPr>
              <a:t>Minimum frame size of 64 bytes</a:t>
            </a:r>
          </a:p>
          <a:p>
            <a:pPr lvl="1">
              <a:lnSpc>
                <a:spcPct val="90000"/>
              </a:lnSpc>
              <a:defRPr/>
            </a:pPr>
            <a:r>
              <a:rPr lang="en-US" dirty="0" smtClean="0">
                <a:sym typeface="Symbol" charset="0"/>
              </a:rPr>
              <a:t>Binary exponential </a:t>
            </a:r>
            <a:r>
              <a:rPr lang="en-US" dirty="0" err="1" smtClean="0">
                <a:sym typeface="Symbol" charset="0"/>
              </a:rPr>
              <a:t>backoff</a:t>
            </a:r>
            <a:endParaRPr lang="en-US" dirty="0" smtClean="0">
              <a:sym typeface="Symbol" charset="0"/>
            </a:endParaRPr>
          </a:p>
          <a:p>
            <a:pPr lvl="1">
              <a:lnSpc>
                <a:spcPct val="90000"/>
              </a:lnSpc>
              <a:defRPr/>
            </a:pPr>
            <a:r>
              <a:rPr lang="en-US" dirty="0" smtClean="0">
                <a:sym typeface="Symbol" charset="0"/>
              </a:rPr>
              <a:t>Works better under light load</a:t>
            </a:r>
          </a:p>
          <a:p>
            <a:pPr lvl="1">
              <a:lnSpc>
                <a:spcPct val="90000"/>
              </a:lnSpc>
              <a:defRPr/>
            </a:pPr>
            <a:r>
              <a:rPr lang="en-US" dirty="0" smtClean="0">
                <a:sym typeface="Symbol" charset="0"/>
              </a:rPr>
              <a:t>Delivery time non-deterministic</a:t>
            </a:r>
          </a:p>
          <a:p>
            <a:pPr>
              <a:lnSpc>
                <a:spcPct val="90000"/>
              </a:lnSpc>
              <a:defRPr/>
            </a:pPr>
            <a:r>
              <a:rPr lang="en-US" dirty="0" smtClean="0">
                <a:cs typeface="+mn-cs"/>
                <a:sym typeface="Symbol" charset="0"/>
              </a:rPr>
              <a:t>Evolution of Ethernet: Fast (100BaseT) and Gigabit Ethernet, and beyond</a:t>
            </a:r>
          </a:p>
        </p:txBody>
      </p:sp>
      <p:graphicFrame>
        <p:nvGraphicFramePr>
          <p:cNvPr id="81924" name="Object 6"/>
          <p:cNvGraphicFramePr>
            <a:graphicFrameLocks noChangeAspect="1"/>
          </p:cNvGraphicFramePr>
          <p:nvPr/>
        </p:nvGraphicFramePr>
        <p:xfrm>
          <a:off x="2286000" y="2590800"/>
          <a:ext cx="304800" cy="249238"/>
        </p:xfrm>
        <a:graphic>
          <a:graphicData uri="http://schemas.openxmlformats.org/presentationml/2006/ole">
            <mc:AlternateContent xmlns:mc="http://schemas.openxmlformats.org/markup-compatibility/2006">
              <mc:Choice xmlns:v="urn:schemas-microsoft-com:vml" Requires="v">
                <p:oleObj spid="_x0000_s81933" name="Equation" r:id="rId4" imgW="203200" imgH="165100" progId="Equation.DSMT4">
                  <p:embed/>
                </p:oleObj>
              </mc:Choice>
              <mc:Fallback>
                <p:oleObj name="Equation" r:id="rId4" imgW="203200" imgH="16510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2590800"/>
                        <a:ext cx="304800"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1925" name="Object 7"/>
          <p:cNvGraphicFramePr>
            <a:graphicFrameLocks noChangeAspect="1"/>
          </p:cNvGraphicFramePr>
          <p:nvPr/>
        </p:nvGraphicFramePr>
        <p:xfrm>
          <a:off x="5486400" y="2895600"/>
          <a:ext cx="390525" cy="319088"/>
        </p:xfrm>
        <a:graphic>
          <a:graphicData uri="http://schemas.openxmlformats.org/presentationml/2006/ole">
            <mc:AlternateContent xmlns:mc="http://schemas.openxmlformats.org/markup-compatibility/2006">
              <mc:Choice xmlns:v="urn:schemas-microsoft-com:vml" Requires="v">
                <p:oleObj spid="_x0000_s81934" name="Equation" r:id="rId6" imgW="203200" imgH="165100" progId="Equation.DSMT4">
                  <p:embed/>
                </p:oleObj>
              </mc:Choice>
              <mc:Fallback>
                <p:oleObj name="Equation" r:id="rId6" imgW="203200" imgH="165100" progId="Equation.DSMT4">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86400" y="2895600"/>
                        <a:ext cx="390525"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E3AC20AF-119B-E442-919B-7F4E2373986C}" type="slidenum">
              <a:rPr lang="en-US" altLang="en-US" sz="1200"/>
              <a:pPr>
                <a:spcBef>
                  <a:spcPct val="0"/>
                </a:spcBef>
                <a:buFontTx/>
                <a:buNone/>
              </a:pPr>
              <a:t>58</a:t>
            </a:fld>
            <a:endParaRPr lang="en-US" altLang="en-US" sz="1200"/>
          </a:p>
        </p:txBody>
      </p:sp>
      <p:sp>
        <p:nvSpPr>
          <p:cNvPr id="327682" name="Rectangle 2"/>
          <p:cNvSpPr>
            <a:spLocks noGrp="1" noChangeArrowheads="1"/>
          </p:cNvSpPr>
          <p:nvPr>
            <p:ph type="title"/>
          </p:nvPr>
        </p:nvSpPr>
        <p:spPr>
          <a:xfrm>
            <a:off x="609600" y="228600"/>
            <a:ext cx="7772400" cy="1143000"/>
          </a:xfrm>
        </p:spPr>
        <p:txBody>
          <a:bodyPr/>
          <a:lstStyle/>
          <a:p>
            <a:pPr>
              <a:defRPr/>
            </a:pPr>
            <a:r>
              <a:rPr lang="en-US" smtClean="0">
                <a:cs typeface="+mj-cs"/>
              </a:rPr>
              <a:t>Token Ring (IEEE 802.5)</a:t>
            </a:r>
          </a:p>
        </p:txBody>
      </p:sp>
      <p:sp>
        <p:nvSpPr>
          <p:cNvPr id="327683" name="Rectangle 3"/>
          <p:cNvSpPr>
            <a:spLocks noGrp="1" noChangeArrowheads="1"/>
          </p:cNvSpPr>
          <p:nvPr>
            <p:ph type="body" idx="1"/>
          </p:nvPr>
        </p:nvSpPr>
        <p:spPr>
          <a:xfrm>
            <a:off x="685800" y="1371600"/>
            <a:ext cx="7772400" cy="4114800"/>
          </a:xfrm>
        </p:spPr>
        <p:txBody>
          <a:bodyPr/>
          <a:lstStyle/>
          <a:p>
            <a:pPr>
              <a:defRPr/>
            </a:pPr>
            <a:r>
              <a:rPr lang="en-US" smtClean="0">
                <a:cs typeface="+mn-cs"/>
              </a:rPr>
              <a:t>Station</a:t>
            </a:r>
          </a:p>
          <a:p>
            <a:pPr lvl="1">
              <a:defRPr/>
            </a:pPr>
            <a:r>
              <a:rPr lang="en-US" smtClean="0"/>
              <a:t>Wait for token to arrive</a:t>
            </a:r>
          </a:p>
          <a:p>
            <a:pPr lvl="1">
              <a:defRPr/>
            </a:pPr>
            <a:r>
              <a:rPr lang="en-US" smtClean="0"/>
              <a:t>Hold the token and start data transmission</a:t>
            </a:r>
          </a:p>
          <a:p>
            <a:pPr lvl="2">
              <a:defRPr/>
            </a:pPr>
            <a:r>
              <a:rPr lang="en-US" sz="2000" smtClean="0"/>
              <a:t>Maximum token holding time </a:t>
            </a:r>
            <a:r>
              <a:rPr lang="en-US" sz="2000" smtClean="0">
                <a:sym typeface="Wingdings" charset="0"/>
              </a:rPr>
              <a:t> max packet size</a:t>
            </a:r>
          </a:p>
          <a:p>
            <a:pPr lvl="1">
              <a:defRPr/>
            </a:pPr>
            <a:r>
              <a:rPr lang="en-US" smtClean="0"/>
              <a:t>Strip the data frame off the ring</a:t>
            </a:r>
          </a:p>
          <a:p>
            <a:pPr lvl="2">
              <a:defRPr/>
            </a:pPr>
            <a:r>
              <a:rPr lang="en-US" sz="2000" smtClean="0"/>
              <a:t>After it has gone around the ring</a:t>
            </a:r>
          </a:p>
          <a:p>
            <a:pPr lvl="1">
              <a:defRPr/>
            </a:pPr>
            <a:r>
              <a:rPr lang="en-US" smtClean="0"/>
              <a:t>When done, release the token to next station</a:t>
            </a:r>
          </a:p>
          <a:p>
            <a:pPr>
              <a:defRPr/>
            </a:pPr>
            <a:r>
              <a:rPr lang="en-US" smtClean="0">
                <a:cs typeface="+mn-cs"/>
              </a:rPr>
              <a:t>When no station has data to send</a:t>
            </a:r>
          </a:p>
          <a:p>
            <a:pPr lvl="1">
              <a:defRPr/>
            </a:pPr>
            <a:r>
              <a:rPr lang="en-US" smtClean="0"/>
              <a:t>Token circulates continuously</a:t>
            </a:r>
          </a:p>
          <a:p>
            <a:pPr lvl="1">
              <a:defRPr/>
            </a:pPr>
            <a:r>
              <a:rPr lang="en-US" smtClean="0"/>
              <a:t>Ring must have sufficient delay to contain the token</a:t>
            </a:r>
          </a:p>
        </p:txBody>
      </p:sp>
      <p:sp>
        <p:nvSpPr>
          <p:cNvPr id="7"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1C4893D9-0E6B-F941-A582-03FF6BD219C3}" type="slidenum">
              <a:rPr lang="en-US" altLang="en-US" sz="1200"/>
              <a:pPr>
                <a:spcBef>
                  <a:spcPct val="0"/>
                </a:spcBef>
                <a:buFontTx/>
                <a:buNone/>
              </a:pPr>
              <a:t>59</a:t>
            </a:fld>
            <a:endParaRPr lang="en-US" altLang="en-US" sz="1200"/>
          </a:p>
        </p:txBody>
      </p:sp>
      <p:sp>
        <p:nvSpPr>
          <p:cNvPr id="325634" name="Rectangle 2"/>
          <p:cNvSpPr>
            <a:spLocks noGrp="1" noChangeArrowheads="1"/>
          </p:cNvSpPr>
          <p:nvPr>
            <p:ph type="title"/>
          </p:nvPr>
        </p:nvSpPr>
        <p:spPr>
          <a:xfrm>
            <a:off x="685800" y="381000"/>
            <a:ext cx="7772400" cy="1143000"/>
          </a:xfrm>
        </p:spPr>
        <p:txBody>
          <a:bodyPr/>
          <a:lstStyle/>
          <a:p>
            <a:pPr>
              <a:defRPr/>
            </a:pPr>
            <a:r>
              <a:rPr lang="en-US" smtClean="0">
                <a:cs typeface="+mj-cs"/>
              </a:rPr>
              <a:t>Ring Topology</a:t>
            </a:r>
          </a:p>
        </p:txBody>
      </p:sp>
      <p:pic>
        <p:nvPicPr>
          <p:cNvPr id="86019" name="Picture 3" descr="4-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752600"/>
            <a:ext cx="8839200" cy="429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268" name="Freeform 92"/>
          <p:cNvSpPr>
            <a:spLocks/>
          </p:cNvSpPr>
          <p:nvPr/>
        </p:nvSpPr>
        <p:spPr bwMode="auto">
          <a:xfrm>
            <a:off x="5656263" y="2616200"/>
            <a:ext cx="2308225" cy="3028950"/>
          </a:xfrm>
          <a:custGeom>
            <a:avLst/>
            <a:gdLst>
              <a:gd name="T0" fmla="*/ 0 w 1454"/>
              <a:gd name="T1" fmla="*/ 2147483647 h 1908"/>
              <a:gd name="T2" fmla="*/ 50403125 w 1454"/>
              <a:gd name="T3" fmla="*/ 2147483647 h 1908"/>
              <a:gd name="T4" fmla="*/ 708164700 w 1454"/>
              <a:gd name="T5" fmla="*/ 0 h 1908"/>
              <a:gd name="T6" fmla="*/ 2147483647 w 1454"/>
              <a:gd name="T7" fmla="*/ 758567825 h 1908"/>
              <a:gd name="T8" fmla="*/ 2147483647 w 1454"/>
              <a:gd name="T9" fmla="*/ 2147483647 h 1908"/>
              <a:gd name="T10" fmla="*/ 624998750 w 1454"/>
              <a:gd name="T11" fmla="*/ 2147483647 h 1908"/>
              <a:gd name="T12" fmla="*/ 0 w 1454"/>
              <a:gd name="T13" fmla="*/ 2147483647 h 19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54" h="1908">
                <a:moveTo>
                  <a:pt x="0" y="1728"/>
                </a:moveTo>
                <a:cubicBezTo>
                  <a:pt x="15" y="1684"/>
                  <a:pt x="4" y="1697"/>
                  <a:pt x="20" y="1681"/>
                </a:cubicBezTo>
                <a:lnTo>
                  <a:pt x="281" y="0"/>
                </a:lnTo>
                <a:lnTo>
                  <a:pt x="1246" y="301"/>
                </a:lnTo>
                <a:lnTo>
                  <a:pt x="1454" y="1493"/>
                </a:lnTo>
                <a:lnTo>
                  <a:pt x="248" y="1908"/>
                </a:lnTo>
                <a:lnTo>
                  <a:pt x="0" y="1728"/>
                </a:lnTo>
                <a:close/>
              </a:path>
            </a:pathLst>
          </a:custGeom>
          <a:gradFill rotWithShape="1">
            <a:gsLst>
              <a:gs pos="0">
                <a:srgbClr val="000099"/>
              </a:gs>
              <a:gs pos="50000">
                <a:schemeClr val="bg1"/>
              </a:gs>
              <a:gs pos="100000">
                <a:srgbClr val="000099"/>
              </a:gs>
            </a:gsLst>
            <a:lin ang="189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en-US"/>
          </a:p>
        </p:txBody>
      </p:sp>
      <p:sp>
        <p:nvSpPr>
          <p:cNvPr id="8199" name="Rectangle 3"/>
          <p:cNvSpPr>
            <a:spLocks noGrp="1" noChangeArrowheads="1"/>
          </p:cNvSpPr>
          <p:nvPr>
            <p:ph type="body" sz="half" idx="1"/>
          </p:nvPr>
        </p:nvSpPr>
        <p:spPr>
          <a:xfrm>
            <a:off x="398463" y="1208088"/>
            <a:ext cx="4075112" cy="4659312"/>
          </a:xfrm>
        </p:spPr>
        <p:txBody>
          <a:bodyPr/>
          <a:lstStyle/>
          <a:p>
            <a:pPr>
              <a:defRPr/>
            </a:pPr>
            <a:r>
              <a:rPr lang="en-US" sz="2200" dirty="0">
                <a:cs typeface="+mn-cs"/>
              </a:rPr>
              <a:t>in each and every host</a:t>
            </a:r>
          </a:p>
          <a:p>
            <a:pPr>
              <a:defRPr/>
            </a:pPr>
            <a:r>
              <a:rPr lang="en-US" sz="2200" dirty="0">
                <a:cs typeface="+mn-cs"/>
              </a:rPr>
              <a:t>link layer implemented in </a:t>
            </a:r>
            <a:r>
              <a:rPr lang="ja-JP" altLang="en-US" sz="2200" dirty="0">
                <a:cs typeface="+mn-cs"/>
              </a:rPr>
              <a:t>“</a:t>
            </a:r>
            <a:r>
              <a:rPr lang="en-US" sz="2200" dirty="0">
                <a:cs typeface="+mn-cs"/>
              </a:rPr>
              <a:t>adaptor</a:t>
            </a:r>
            <a:r>
              <a:rPr lang="ja-JP" altLang="en-US" sz="2200" dirty="0">
                <a:cs typeface="+mn-cs"/>
              </a:rPr>
              <a:t>”</a:t>
            </a:r>
            <a:r>
              <a:rPr lang="en-US" sz="2200" dirty="0">
                <a:cs typeface="+mn-cs"/>
              </a:rPr>
              <a:t> (aka </a:t>
            </a:r>
            <a:r>
              <a:rPr lang="en-US" sz="2200" i="1" dirty="0">
                <a:solidFill>
                  <a:srgbClr val="CC0000"/>
                </a:solidFill>
                <a:cs typeface="+mn-cs"/>
              </a:rPr>
              <a:t>network interface card</a:t>
            </a:r>
            <a:r>
              <a:rPr lang="en-US" sz="2200" dirty="0">
                <a:cs typeface="+mn-cs"/>
              </a:rPr>
              <a:t> NIC</a:t>
            </a:r>
            <a:r>
              <a:rPr lang="en-US" sz="2200" dirty="0" smtClean="0">
                <a:cs typeface="+mn-cs"/>
              </a:rPr>
              <a:t>) or on a chip</a:t>
            </a:r>
            <a:endParaRPr lang="en-US" sz="2200" dirty="0">
              <a:cs typeface="+mn-cs"/>
            </a:endParaRPr>
          </a:p>
          <a:p>
            <a:pPr lvl="1">
              <a:defRPr/>
            </a:pPr>
            <a:r>
              <a:rPr lang="en-US" sz="2200" dirty="0" smtClean="0"/>
              <a:t>Ethernet </a:t>
            </a:r>
            <a:r>
              <a:rPr lang="en-US" sz="2200" dirty="0"/>
              <a:t>card, 802.11 </a:t>
            </a:r>
            <a:r>
              <a:rPr lang="en-US" sz="2200" dirty="0" smtClean="0"/>
              <a:t>card; Ethernet chipset</a:t>
            </a:r>
            <a:endParaRPr lang="en-US" sz="2200" dirty="0"/>
          </a:p>
          <a:p>
            <a:pPr lvl="1">
              <a:defRPr/>
            </a:pPr>
            <a:r>
              <a:rPr lang="en-US" sz="2200" dirty="0"/>
              <a:t>implements link, physical layer</a:t>
            </a:r>
          </a:p>
          <a:p>
            <a:pPr>
              <a:defRPr/>
            </a:pPr>
            <a:r>
              <a:rPr lang="en-US" sz="2200" dirty="0">
                <a:cs typeface="+mn-cs"/>
              </a:rPr>
              <a:t>attaches into </a:t>
            </a:r>
            <a:r>
              <a:rPr lang="en-US" sz="2200" dirty="0" smtClean="0">
                <a:cs typeface="+mn-cs"/>
              </a:rPr>
              <a:t>host’s </a:t>
            </a:r>
            <a:r>
              <a:rPr lang="en-US" sz="2200" dirty="0">
                <a:cs typeface="+mn-cs"/>
              </a:rPr>
              <a:t>system buses</a:t>
            </a:r>
          </a:p>
          <a:p>
            <a:pPr>
              <a:defRPr/>
            </a:pPr>
            <a:r>
              <a:rPr lang="en-US" sz="2200" dirty="0">
                <a:cs typeface="+mn-cs"/>
              </a:rPr>
              <a:t>combination of hardware, software, firmware</a:t>
            </a:r>
          </a:p>
          <a:p>
            <a:pPr lvl="1">
              <a:defRPr/>
            </a:pPr>
            <a:endParaRPr lang="en-US" sz="2200" dirty="0"/>
          </a:p>
        </p:txBody>
      </p:sp>
      <p:sp>
        <p:nvSpPr>
          <p:cNvPr id="8200" name="Rectangle 42"/>
          <p:cNvSpPr>
            <a:spLocks noChangeArrowheads="1"/>
          </p:cNvSpPr>
          <p:nvPr/>
        </p:nvSpPr>
        <p:spPr bwMode="auto">
          <a:xfrm>
            <a:off x="6129338" y="2614613"/>
            <a:ext cx="1836737" cy="24018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8201" name="Rectangle 44"/>
          <p:cNvSpPr>
            <a:spLocks noChangeArrowheads="1"/>
          </p:cNvSpPr>
          <p:nvPr/>
        </p:nvSpPr>
        <p:spPr bwMode="auto">
          <a:xfrm>
            <a:off x="6578600" y="4552950"/>
            <a:ext cx="666750" cy="2825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8202" name="Rectangle 45"/>
          <p:cNvSpPr>
            <a:spLocks noChangeArrowheads="1"/>
          </p:cNvSpPr>
          <p:nvPr/>
        </p:nvSpPr>
        <p:spPr bwMode="auto">
          <a:xfrm>
            <a:off x="6578600" y="3965575"/>
            <a:ext cx="657225" cy="51911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eaLnBrk="1" hangingPunct="1">
              <a:defRPr/>
            </a:pPr>
            <a:r>
              <a:rPr lang="en-US" sz="1200" dirty="0">
                <a:latin typeface="Arial" charset="0"/>
                <a:ea typeface="MS PGothic" pitchFamily="34" charset="-128"/>
              </a:rPr>
              <a:t>controller</a:t>
            </a:r>
          </a:p>
        </p:txBody>
      </p:sp>
      <p:sp>
        <p:nvSpPr>
          <p:cNvPr id="8203" name="Text Box 46"/>
          <p:cNvSpPr txBox="1">
            <a:spLocks noChangeArrowheads="1"/>
          </p:cNvSpPr>
          <p:nvPr/>
        </p:nvSpPr>
        <p:spPr bwMode="auto">
          <a:xfrm>
            <a:off x="6384925" y="4562475"/>
            <a:ext cx="1036638"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eaLnBrk="1" hangingPunct="1">
              <a:defRPr/>
            </a:pPr>
            <a:r>
              <a:rPr lang="en-US" sz="1200" i="0" dirty="0" smtClean="0">
                <a:latin typeface="Arial" charset="0"/>
              </a:rPr>
              <a:t>physical</a:t>
            </a:r>
          </a:p>
          <a:p>
            <a:pPr algn="ctr" eaLnBrk="1" hangingPunct="1">
              <a:defRPr/>
            </a:pPr>
            <a:r>
              <a:rPr lang="en-US" sz="1200" i="0" dirty="0" smtClean="0">
                <a:latin typeface="Arial" charset="0"/>
              </a:rPr>
              <a:t>transmission</a:t>
            </a:r>
          </a:p>
        </p:txBody>
      </p:sp>
      <p:sp>
        <p:nvSpPr>
          <p:cNvPr id="21511" name="Freeform 47"/>
          <p:cNvSpPr>
            <a:spLocks/>
          </p:cNvSpPr>
          <p:nvPr/>
        </p:nvSpPr>
        <p:spPr bwMode="auto">
          <a:xfrm>
            <a:off x="6630988" y="3484563"/>
            <a:ext cx="200025" cy="460375"/>
          </a:xfrm>
          <a:custGeom>
            <a:avLst/>
            <a:gdLst>
              <a:gd name="T0" fmla="*/ 0 w 361"/>
              <a:gd name="T1" fmla="*/ 0 h 478"/>
              <a:gd name="T2" fmla="*/ 0 w 361"/>
              <a:gd name="T3" fmla="*/ 2147483646 h 478"/>
              <a:gd name="T4" fmla="*/ 2147483646 w 361"/>
              <a:gd name="T5" fmla="*/ 2147483646 h 478"/>
              <a:gd name="T6" fmla="*/ 2147483646 w 361"/>
              <a:gd name="T7" fmla="*/ 2147483646 h 4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1" h="478">
                <a:moveTo>
                  <a:pt x="0" y="0"/>
                </a:moveTo>
                <a:lnTo>
                  <a:pt x="0" y="230"/>
                </a:lnTo>
                <a:lnTo>
                  <a:pt x="361" y="230"/>
                </a:lnTo>
                <a:lnTo>
                  <a:pt x="359" y="478"/>
                </a:lnTo>
              </a:path>
            </a:pathLst>
          </a:custGeom>
          <a:noFill/>
          <a:ln w="38100" cmpd="sng">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5" name="Line 48"/>
          <p:cNvSpPr>
            <a:spLocks noChangeShapeType="1"/>
          </p:cNvSpPr>
          <p:nvPr/>
        </p:nvSpPr>
        <p:spPr bwMode="auto">
          <a:xfrm>
            <a:off x="6496050" y="3657600"/>
            <a:ext cx="13589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206" name="Line 49"/>
          <p:cNvSpPr>
            <a:spLocks noChangeShapeType="1"/>
          </p:cNvSpPr>
          <p:nvPr/>
        </p:nvSpPr>
        <p:spPr bwMode="auto">
          <a:xfrm flipV="1">
            <a:off x="6891338" y="3665538"/>
            <a:ext cx="0" cy="3000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207" name="Rectangle 50"/>
          <p:cNvSpPr>
            <a:spLocks noChangeArrowheads="1"/>
          </p:cNvSpPr>
          <p:nvPr/>
        </p:nvSpPr>
        <p:spPr bwMode="auto">
          <a:xfrm>
            <a:off x="6384925" y="2967038"/>
            <a:ext cx="657225" cy="519112"/>
          </a:xfrm>
          <a:prstGeom prst="rect">
            <a:avLst/>
          </a:prstGeom>
          <a:solidFill>
            <a:schemeClr val="bg1"/>
          </a:solidFill>
          <a:ln w="28575">
            <a:solidFill>
              <a:srgbClr val="FF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eaLnBrk="1" hangingPunct="1">
              <a:defRPr/>
            </a:pPr>
            <a:r>
              <a:rPr lang="en-US" sz="1200" dirty="0">
                <a:latin typeface="Arial" charset="0"/>
                <a:ea typeface="MS PGothic" pitchFamily="34" charset="-128"/>
              </a:rPr>
              <a:t>cpu</a:t>
            </a:r>
          </a:p>
        </p:txBody>
      </p:sp>
      <p:sp>
        <p:nvSpPr>
          <p:cNvPr id="8208" name="Rectangle 51"/>
          <p:cNvSpPr>
            <a:spLocks noChangeArrowheads="1"/>
          </p:cNvSpPr>
          <p:nvPr/>
        </p:nvSpPr>
        <p:spPr bwMode="auto">
          <a:xfrm>
            <a:off x="7204075" y="2968625"/>
            <a:ext cx="657225" cy="51911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eaLnBrk="1" hangingPunct="1">
              <a:defRPr/>
            </a:pPr>
            <a:r>
              <a:rPr lang="en-US" sz="1200" dirty="0">
                <a:latin typeface="Arial" charset="0"/>
                <a:ea typeface="MS PGothic" pitchFamily="34" charset="-128"/>
              </a:rPr>
              <a:t>memory</a:t>
            </a:r>
          </a:p>
        </p:txBody>
      </p:sp>
      <p:sp>
        <p:nvSpPr>
          <p:cNvPr id="8209" name="Line 52"/>
          <p:cNvSpPr>
            <a:spLocks noChangeShapeType="1"/>
          </p:cNvSpPr>
          <p:nvPr/>
        </p:nvSpPr>
        <p:spPr bwMode="auto">
          <a:xfrm flipH="1" flipV="1">
            <a:off x="6688138" y="3487738"/>
            <a:ext cx="1587" cy="1698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210" name="Line 53"/>
          <p:cNvSpPr>
            <a:spLocks noChangeShapeType="1"/>
          </p:cNvSpPr>
          <p:nvPr/>
        </p:nvSpPr>
        <p:spPr bwMode="auto">
          <a:xfrm flipH="1" flipV="1">
            <a:off x="7561263" y="3489325"/>
            <a:ext cx="1587" cy="1714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211" name="Text Box 54"/>
          <p:cNvSpPr txBox="1">
            <a:spLocks noChangeArrowheads="1"/>
          </p:cNvSpPr>
          <p:nvPr/>
        </p:nvSpPr>
        <p:spPr bwMode="auto">
          <a:xfrm>
            <a:off x="8008938" y="3786188"/>
            <a:ext cx="879475"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sz="1200" dirty="0" smtClean="0">
                <a:latin typeface="Arial" charset="0"/>
              </a:rPr>
              <a:t>host </a:t>
            </a:r>
          </a:p>
          <a:p>
            <a:pPr eaLnBrk="1" hangingPunct="1">
              <a:defRPr/>
            </a:pPr>
            <a:r>
              <a:rPr lang="en-US" sz="1200" dirty="0" smtClean="0">
                <a:latin typeface="Arial" charset="0"/>
              </a:rPr>
              <a:t>bus </a:t>
            </a:r>
          </a:p>
          <a:p>
            <a:pPr eaLnBrk="1" hangingPunct="1">
              <a:defRPr/>
            </a:pPr>
            <a:r>
              <a:rPr lang="en-US" sz="1200" dirty="0" smtClean="0">
                <a:latin typeface="Arial" charset="0"/>
              </a:rPr>
              <a:t>(e.g., PCI)</a:t>
            </a:r>
          </a:p>
        </p:txBody>
      </p:sp>
      <p:sp>
        <p:nvSpPr>
          <p:cNvPr id="8212" name="Line 55"/>
          <p:cNvSpPr>
            <a:spLocks noChangeShapeType="1"/>
          </p:cNvSpPr>
          <p:nvPr/>
        </p:nvSpPr>
        <p:spPr bwMode="auto">
          <a:xfrm flipH="1">
            <a:off x="6891338" y="4273550"/>
            <a:ext cx="12700" cy="339725"/>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213" name="Line 56"/>
          <p:cNvSpPr>
            <a:spLocks noChangeShapeType="1"/>
          </p:cNvSpPr>
          <p:nvPr/>
        </p:nvSpPr>
        <p:spPr bwMode="auto">
          <a:xfrm>
            <a:off x="6889750" y="4806950"/>
            <a:ext cx="0" cy="366713"/>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214" name="Line 57"/>
          <p:cNvSpPr>
            <a:spLocks noChangeShapeType="1"/>
          </p:cNvSpPr>
          <p:nvPr/>
        </p:nvSpPr>
        <p:spPr bwMode="auto">
          <a:xfrm flipH="1" flipV="1">
            <a:off x="7686675" y="3662363"/>
            <a:ext cx="382588" cy="2682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215" name="Text Box 58"/>
          <p:cNvSpPr txBox="1">
            <a:spLocks noChangeArrowheads="1"/>
          </p:cNvSpPr>
          <p:nvPr/>
        </p:nvSpPr>
        <p:spPr bwMode="auto">
          <a:xfrm>
            <a:off x="7296150" y="5356225"/>
            <a:ext cx="1273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sz="1200" dirty="0" smtClean="0">
                <a:latin typeface="Arial" charset="0"/>
              </a:rPr>
              <a:t>network adapter</a:t>
            </a:r>
          </a:p>
          <a:p>
            <a:pPr eaLnBrk="1" hangingPunct="1">
              <a:defRPr/>
            </a:pPr>
            <a:r>
              <a:rPr lang="en-US" sz="1200" dirty="0" smtClean="0">
                <a:latin typeface="Arial" charset="0"/>
              </a:rPr>
              <a:t>card</a:t>
            </a:r>
          </a:p>
        </p:txBody>
      </p:sp>
      <p:sp>
        <p:nvSpPr>
          <p:cNvPr id="8216" name="Line 59"/>
          <p:cNvSpPr>
            <a:spLocks noChangeShapeType="1"/>
          </p:cNvSpPr>
          <p:nvPr/>
        </p:nvSpPr>
        <p:spPr bwMode="auto">
          <a:xfrm flipH="1" flipV="1">
            <a:off x="7504113" y="4679950"/>
            <a:ext cx="271462" cy="7508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217" name="Rectangle 43"/>
          <p:cNvSpPr>
            <a:spLocks noChangeArrowheads="1"/>
          </p:cNvSpPr>
          <p:nvPr/>
        </p:nvSpPr>
        <p:spPr bwMode="auto">
          <a:xfrm>
            <a:off x="6351588" y="3854450"/>
            <a:ext cx="1122362" cy="1082675"/>
          </a:xfrm>
          <a:prstGeom prst="rect">
            <a:avLst/>
          </a:prstGeom>
          <a:noFill/>
          <a:ln w="28575">
            <a:solidFill>
              <a:srgbClr val="FF0000"/>
            </a:solidFill>
            <a:prstDash val="dash"/>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grpSp>
        <p:nvGrpSpPr>
          <p:cNvPr id="306260" name="Group 84"/>
          <p:cNvGrpSpPr>
            <a:grpSpLocks/>
          </p:cNvGrpSpPr>
          <p:nvPr/>
        </p:nvGrpSpPr>
        <p:grpSpPr bwMode="auto">
          <a:xfrm>
            <a:off x="5091113" y="2743200"/>
            <a:ext cx="1466850" cy="2065338"/>
            <a:chOff x="2691" y="1728"/>
            <a:chExt cx="924" cy="1301"/>
          </a:xfrm>
        </p:grpSpPr>
        <p:sp>
          <p:nvSpPr>
            <p:cNvPr id="21534" name="Freeform 62"/>
            <p:cNvSpPr>
              <a:spLocks/>
            </p:cNvSpPr>
            <p:nvPr/>
          </p:nvSpPr>
          <p:spPr bwMode="auto">
            <a:xfrm>
              <a:off x="3225" y="2509"/>
              <a:ext cx="390" cy="520"/>
            </a:xfrm>
            <a:custGeom>
              <a:avLst/>
              <a:gdLst>
                <a:gd name="T0" fmla="*/ 390 w 390"/>
                <a:gd name="T1" fmla="*/ 0 h 520"/>
                <a:gd name="T2" fmla="*/ 0 w 390"/>
                <a:gd name="T3" fmla="*/ 221 h 520"/>
                <a:gd name="T4" fmla="*/ 3 w 390"/>
                <a:gd name="T5" fmla="*/ 433 h 520"/>
                <a:gd name="T6" fmla="*/ 388 w 390"/>
                <a:gd name="T7" fmla="*/ 520 h 520"/>
                <a:gd name="T8" fmla="*/ 390 w 390"/>
                <a:gd name="T9" fmla="*/ 0 h 5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0" h="520">
                  <a:moveTo>
                    <a:pt x="390" y="0"/>
                  </a:moveTo>
                  <a:lnTo>
                    <a:pt x="0" y="221"/>
                  </a:lnTo>
                  <a:lnTo>
                    <a:pt x="3" y="433"/>
                  </a:lnTo>
                  <a:lnTo>
                    <a:pt x="388" y="520"/>
                  </a:lnTo>
                  <a:lnTo>
                    <a:pt x="390" y="0"/>
                  </a:lnTo>
                  <a:close/>
                </a:path>
              </a:pathLst>
            </a:custGeom>
            <a:gradFill rotWithShape="1">
              <a:gsLst>
                <a:gs pos="0">
                  <a:srgbClr val="FF0000"/>
                </a:gs>
                <a:gs pos="100000">
                  <a:srgbClr val="FFFF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35" name="Freeform 63"/>
            <p:cNvSpPr>
              <a:spLocks/>
            </p:cNvSpPr>
            <p:nvPr/>
          </p:nvSpPr>
          <p:spPr bwMode="auto">
            <a:xfrm>
              <a:off x="3222" y="1767"/>
              <a:ext cx="275" cy="443"/>
            </a:xfrm>
            <a:custGeom>
              <a:avLst/>
              <a:gdLst>
                <a:gd name="T0" fmla="*/ 264 w 275"/>
                <a:gd name="T1" fmla="*/ 108 h 443"/>
                <a:gd name="T2" fmla="*/ 0 w 275"/>
                <a:gd name="T3" fmla="*/ 0 h 443"/>
                <a:gd name="T4" fmla="*/ 2 w 275"/>
                <a:gd name="T5" fmla="*/ 443 h 443"/>
                <a:gd name="T6" fmla="*/ 275 w 275"/>
                <a:gd name="T7" fmla="*/ 412 h 443"/>
                <a:gd name="T8" fmla="*/ 264 w 275"/>
                <a:gd name="T9" fmla="*/ 108 h 4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443">
                  <a:moveTo>
                    <a:pt x="264" y="108"/>
                  </a:moveTo>
                  <a:lnTo>
                    <a:pt x="0" y="0"/>
                  </a:lnTo>
                  <a:lnTo>
                    <a:pt x="2" y="443"/>
                  </a:lnTo>
                  <a:lnTo>
                    <a:pt x="275" y="412"/>
                  </a:lnTo>
                  <a:lnTo>
                    <a:pt x="264" y="108"/>
                  </a:lnTo>
                  <a:close/>
                </a:path>
              </a:pathLst>
            </a:custGeom>
            <a:gradFill rotWithShape="1">
              <a:gsLst>
                <a:gs pos="0">
                  <a:srgbClr val="FF0000"/>
                </a:gs>
                <a:gs pos="100000">
                  <a:srgbClr val="FFFF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26" name="Rectangle 64"/>
            <p:cNvSpPr>
              <a:spLocks noChangeArrowheads="1"/>
            </p:cNvSpPr>
            <p:nvPr/>
          </p:nvSpPr>
          <p:spPr bwMode="auto">
            <a:xfrm>
              <a:off x="2737" y="1775"/>
              <a:ext cx="489" cy="52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8227" name="Text Box 65"/>
            <p:cNvSpPr txBox="1">
              <a:spLocks noChangeArrowheads="1"/>
            </p:cNvSpPr>
            <p:nvPr/>
          </p:nvSpPr>
          <p:spPr bwMode="auto">
            <a:xfrm>
              <a:off x="2691" y="1728"/>
              <a:ext cx="572"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eaLnBrk="1" hangingPunct="1">
                <a:defRPr/>
              </a:pPr>
              <a:r>
                <a:rPr lang="en-US" sz="1200" i="0" dirty="0" smtClean="0">
                  <a:latin typeface="Arial" charset="0"/>
                </a:rPr>
                <a:t>application</a:t>
              </a:r>
            </a:p>
            <a:p>
              <a:pPr algn="ctr" eaLnBrk="1" hangingPunct="1">
                <a:defRPr/>
              </a:pPr>
              <a:r>
                <a:rPr lang="en-US" sz="1200" i="0" dirty="0" smtClean="0">
                  <a:latin typeface="Arial" charset="0"/>
                </a:rPr>
                <a:t>transport</a:t>
              </a:r>
            </a:p>
            <a:p>
              <a:pPr algn="ctr" eaLnBrk="1" hangingPunct="1">
                <a:defRPr/>
              </a:pPr>
              <a:r>
                <a:rPr lang="en-US" sz="1200" i="0" dirty="0" smtClean="0">
                  <a:latin typeface="Arial" charset="0"/>
                </a:rPr>
                <a:t>network</a:t>
              </a:r>
            </a:p>
            <a:p>
              <a:pPr algn="ctr" eaLnBrk="1" hangingPunct="1">
                <a:defRPr/>
              </a:pPr>
              <a:r>
                <a:rPr lang="en-US" sz="1200" i="0" dirty="0" smtClean="0">
                  <a:latin typeface="Arial" charset="0"/>
                </a:rPr>
                <a:t>link</a:t>
              </a:r>
            </a:p>
          </p:txBody>
        </p:sp>
        <p:sp>
          <p:nvSpPr>
            <p:cNvPr id="8228" name="Line 66"/>
            <p:cNvSpPr>
              <a:spLocks noChangeShapeType="1"/>
            </p:cNvSpPr>
            <p:nvPr/>
          </p:nvSpPr>
          <p:spPr bwMode="auto">
            <a:xfrm>
              <a:off x="2737" y="1886"/>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229" name="Line 67"/>
            <p:cNvSpPr>
              <a:spLocks noChangeShapeType="1"/>
            </p:cNvSpPr>
            <p:nvPr/>
          </p:nvSpPr>
          <p:spPr bwMode="auto">
            <a:xfrm>
              <a:off x="2737" y="1991"/>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230" name="Line 68"/>
            <p:cNvSpPr>
              <a:spLocks noChangeShapeType="1"/>
            </p:cNvSpPr>
            <p:nvPr/>
          </p:nvSpPr>
          <p:spPr bwMode="auto">
            <a:xfrm>
              <a:off x="2735" y="2098"/>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231" name="Line 69"/>
            <p:cNvSpPr>
              <a:spLocks noChangeShapeType="1"/>
            </p:cNvSpPr>
            <p:nvPr/>
          </p:nvSpPr>
          <p:spPr bwMode="auto">
            <a:xfrm>
              <a:off x="2738" y="2206"/>
              <a:ext cx="484"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232" name="Rectangle 70"/>
            <p:cNvSpPr>
              <a:spLocks noChangeArrowheads="1"/>
            </p:cNvSpPr>
            <p:nvPr/>
          </p:nvSpPr>
          <p:spPr bwMode="auto">
            <a:xfrm>
              <a:off x="2695" y="2212"/>
              <a:ext cx="552" cy="11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8233" name="Line 71"/>
            <p:cNvSpPr>
              <a:spLocks noChangeShapeType="1"/>
            </p:cNvSpPr>
            <p:nvPr/>
          </p:nvSpPr>
          <p:spPr bwMode="auto">
            <a:xfrm>
              <a:off x="2738" y="2224"/>
              <a:ext cx="0" cy="6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234" name="Line 72"/>
            <p:cNvSpPr>
              <a:spLocks noChangeShapeType="1"/>
            </p:cNvSpPr>
            <p:nvPr/>
          </p:nvSpPr>
          <p:spPr bwMode="auto">
            <a:xfrm>
              <a:off x="3225" y="2218"/>
              <a:ext cx="0" cy="64"/>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235" name="Rectangle 73"/>
            <p:cNvSpPr>
              <a:spLocks noChangeArrowheads="1"/>
            </p:cNvSpPr>
            <p:nvPr/>
          </p:nvSpPr>
          <p:spPr bwMode="auto">
            <a:xfrm>
              <a:off x="2737" y="2415"/>
              <a:ext cx="489" cy="5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8236" name="Text Box 74"/>
            <p:cNvSpPr txBox="1">
              <a:spLocks noChangeArrowheads="1"/>
            </p:cNvSpPr>
            <p:nvPr/>
          </p:nvSpPr>
          <p:spPr bwMode="auto">
            <a:xfrm>
              <a:off x="2745" y="2345"/>
              <a:ext cx="462"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eaLnBrk="1" hangingPunct="1">
                <a:defRPr/>
              </a:pPr>
              <a:endParaRPr lang="en-US" sz="1200" i="0" dirty="0" smtClean="0">
                <a:latin typeface="Arial" charset="0"/>
              </a:endParaRPr>
            </a:p>
            <a:p>
              <a:pPr algn="ctr" eaLnBrk="1" hangingPunct="1">
                <a:defRPr/>
              </a:pPr>
              <a:endParaRPr lang="en-US" sz="1200" i="0" dirty="0" smtClean="0">
                <a:latin typeface="Arial" charset="0"/>
              </a:endParaRPr>
            </a:p>
            <a:p>
              <a:pPr algn="ctr" eaLnBrk="1" hangingPunct="1">
                <a:defRPr/>
              </a:pPr>
              <a:endParaRPr lang="en-US" sz="1200" i="0" dirty="0" smtClean="0">
                <a:latin typeface="Arial" charset="0"/>
              </a:endParaRPr>
            </a:p>
            <a:p>
              <a:pPr algn="ctr" eaLnBrk="1" hangingPunct="1">
                <a:defRPr/>
              </a:pPr>
              <a:r>
                <a:rPr lang="en-US" sz="1200" i="0" dirty="0" smtClean="0">
                  <a:latin typeface="Arial" charset="0"/>
                </a:rPr>
                <a:t>link</a:t>
              </a:r>
            </a:p>
            <a:p>
              <a:pPr algn="ctr" eaLnBrk="1" hangingPunct="1">
                <a:defRPr/>
              </a:pPr>
              <a:r>
                <a:rPr lang="en-US" sz="1200" i="0" dirty="0" smtClean="0">
                  <a:latin typeface="Arial" charset="0"/>
                </a:rPr>
                <a:t>physical</a:t>
              </a:r>
            </a:p>
          </p:txBody>
        </p:sp>
        <p:sp>
          <p:nvSpPr>
            <p:cNvPr id="8237" name="Line 75"/>
            <p:cNvSpPr>
              <a:spLocks noChangeShapeType="1"/>
            </p:cNvSpPr>
            <p:nvPr/>
          </p:nvSpPr>
          <p:spPr bwMode="auto">
            <a:xfrm>
              <a:off x="2737" y="2526"/>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238" name="Line 76"/>
            <p:cNvSpPr>
              <a:spLocks noChangeShapeType="1"/>
            </p:cNvSpPr>
            <p:nvPr/>
          </p:nvSpPr>
          <p:spPr bwMode="auto">
            <a:xfrm>
              <a:off x="2737" y="2632"/>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239" name="Line 77"/>
            <p:cNvSpPr>
              <a:spLocks noChangeShapeType="1"/>
            </p:cNvSpPr>
            <p:nvPr/>
          </p:nvSpPr>
          <p:spPr bwMode="auto">
            <a:xfrm>
              <a:off x="2735" y="2721"/>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240" name="Line 78"/>
            <p:cNvSpPr>
              <a:spLocks noChangeShapeType="1"/>
            </p:cNvSpPr>
            <p:nvPr/>
          </p:nvSpPr>
          <p:spPr bwMode="auto">
            <a:xfrm>
              <a:off x="2733" y="2836"/>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241" name="Rectangle 79"/>
            <p:cNvSpPr>
              <a:spLocks noChangeArrowheads="1"/>
            </p:cNvSpPr>
            <p:nvPr/>
          </p:nvSpPr>
          <p:spPr bwMode="auto">
            <a:xfrm>
              <a:off x="2719" y="2390"/>
              <a:ext cx="518" cy="29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8242" name="Line 80"/>
            <p:cNvSpPr>
              <a:spLocks noChangeShapeType="1"/>
            </p:cNvSpPr>
            <p:nvPr/>
          </p:nvSpPr>
          <p:spPr bwMode="auto">
            <a:xfrm>
              <a:off x="2737" y="2614"/>
              <a:ext cx="0" cy="6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243" name="Line 81"/>
            <p:cNvSpPr>
              <a:spLocks noChangeShapeType="1"/>
            </p:cNvSpPr>
            <p:nvPr/>
          </p:nvSpPr>
          <p:spPr bwMode="auto">
            <a:xfrm>
              <a:off x="3226" y="2614"/>
              <a:ext cx="0" cy="64"/>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244" name="Rectangle 82"/>
            <p:cNvSpPr>
              <a:spLocks noChangeArrowheads="1"/>
            </p:cNvSpPr>
            <p:nvPr/>
          </p:nvSpPr>
          <p:spPr bwMode="auto">
            <a:xfrm>
              <a:off x="2736" y="1778"/>
              <a:ext cx="490" cy="431"/>
            </a:xfrm>
            <a:prstGeom prst="rect">
              <a:avLst/>
            </a:prstGeom>
            <a:noFill/>
            <a:ln w="127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8245" name="Rectangle 83"/>
            <p:cNvSpPr>
              <a:spLocks noChangeArrowheads="1"/>
            </p:cNvSpPr>
            <p:nvPr/>
          </p:nvSpPr>
          <p:spPr bwMode="auto">
            <a:xfrm>
              <a:off x="2733" y="2721"/>
              <a:ext cx="489" cy="219"/>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grpSp>
      <p:pic>
        <p:nvPicPr>
          <p:cNvPr id="8219" name="Picture 8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3300" y="1122363"/>
            <a:ext cx="1350963" cy="1350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pic>
        <p:nvPicPr>
          <p:cNvPr id="8220" name="Picture 8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1317625"/>
            <a:ext cx="1143000" cy="117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grpSp>
        <p:nvGrpSpPr>
          <p:cNvPr id="21528" name="Group 89"/>
          <p:cNvGrpSpPr>
            <a:grpSpLocks/>
          </p:cNvGrpSpPr>
          <p:nvPr/>
        </p:nvGrpSpPr>
        <p:grpSpPr bwMode="auto">
          <a:xfrm>
            <a:off x="5062538" y="5251450"/>
            <a:ext cx="1109662" cy="1095375"/>
            <a:chOff x="-44" y="1473"/>
            <a:chExt cx="981" cy="1105"/>
          </a:xfrm>
        </p:grpSpPr>
        <p:pic>
          <p:nvPicPr>
            <p:cNvPr id="21532" name="Picture 90" descr="desktop_computer_stylized_mediu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33" name="Freeform 91"/>
            <p:cNvSpPr>
              <a:spLocks/>
            </p:cNvSpPr>
            <p:nvPr/>
          </p:nvSpPr>
          <p:spPr bwMode="auto">
            <a:xfrm flipH="1">
              <a:off x="374" y="1579"/>
              <a:ext cx="477" cy="506"/>
            </a:xfrm>
            <a:custGeom>
              <a:avLst/>
              <a:gdLst>
                <a:gd name="T0" fmla="*/ 0 w 356"/>
                <a:gd name="T1" fmla="*/ 0 h 368"/>
                <a:gd name="T2" fmla="*/ 43382 w 356"/>
                <a:gd name="T3" fmla="*/ 3172 h 368"/>
                <a:gd name="T4" fmla="*/ 51464 w 356"/>
                <a:gd name="T5" fmla="*/ 66095 h 368"/>
                <a:gd name="T6" fmla="*/ 11342 w 356"/>
                <a:gd name="T7" fmla="*/ 8266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56" name="Rectangle 2"/>
          <p:cNvSpPr>
            <a:spLocks noGrp="1" noChangeArrowheads="1"/>
          </p:cNvSpPr>
          <p:nvPr>
            <p:ph type="title"/>
          </p:nvPr>
        </p:nvSpPr>
        <p:spPr>
          <a:xfrm>
            <a:off x="384175" y="152400"/>
            <a:ext cx="8251825" cy="1143000"/>
          </a:xfrm>
        </p:spPr>
        <p:txBody>
          <a:bodyPr/>
          <a:lstStyle/>
          <a:p>
            <a:pPr>
              <a:defRPr/>
            </a:pPr>
            <a:r>
              <a:rPr lang="en-US" sz="3400" dirty="0">
                <a:cs typeface="+mj-cs"/>
              </a:rPr>
              <a:t>Where is the </a:t>
            </a:r>
            <a:r>
              <a:rPr lang="en-US" sz="3400" dirty="0" smtClean="0">
                <a:cs typeface="+mj-cs"/>
              </a:rPr>
              <a:t>Link Layer Implemented</a:t>
            </a:r>
            <a:r>
              <a:rPr lang="en-US" sz="3400" dirty="0">
                <a:cs typeface="+mj-cs"/>
              </a:rPr>
              <a:t>?</a:t>
            </a:r>
          </a:p>
        </p:txBody>
      </p:sp>
      <p:sp>
        <p:nvSpPr>
          <p:cNvPr id="2153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47D5DD36-C0E2-AA4D-8499-60ACA2036B69}" type="slidenum">
              <a:rPr lang="en-US" altLang="en-US" sz="1200">
                <a:ea typeface="MS PGothic" charset="-128"/>
              </a:rPr>
              <a:pPr>
                <a:spcBef>
                  <a:spcPct val="0"/>
                </a:spcBef>
                <a:buFontTx/>
                <a:buNone/>
              </a:pPr>
              <a:t>6</a:t>
            </a:fld>
            <a:endParaRPr lang="en-US" altLang="en-US" sz="1200">
              <a:ea typeface="MS PGothic" charset="-128"/>
            </a:endParaRPr>
          </a:p>
        </p:txBody>
      </p:sp>
      <p:sp>
        <p:nvSpPr>
          <p:cNvPr id="52"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306260"/>
                                        </p:tgtEl>
                                        <p:attrNameLst>
                                          <p:attrName>style.visibility</p:attrName>
                                        </p:attrNameLst>
                                      </p:cBhvr>
                                      <p:to>
                                        <p:strVal val="visible"/>
                                      </p:to>
                                    </p:set>
                                    <p:animEffect transition="in" filter="wipe(right)">
                                      <p:cBhvr>
                                        <p:cTn id="7" dur="1000"/>
                                        <p:tgtEl>
                                          <p:spTgt spid="306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67724A97-3483-FD48-A185-A4F8FAF60C5E}" type="slidenum">
              <a:rPr lang="en-US" altLang="en-US" sz="1200"/>
              <a:pPr>
                <a:spcBef>
                  <a:spcPct val="0"/>
                </a:spcBef>
                <a:buFontTx/>
                <a:buNone/>
              </a:pPr>
              <a:t>60</a:t>
            </a:fld>
            <a:endParaRPr lang="en-US" altLang="en-US" sz="1200"/>
          </a:p>
        </p:txBody>
      </p:sp>
      <p:sp>
        <p:nvSpPr>
          <p:cNvPr id="331778" name="Rectangle 2"/>
          <p:cNvSpPr>
            <a:spLocks noGrp="1" noChangeArrowheads="1"/>
          </p:cNvSpPr>
          <p:nvPr>
            <p:ph type="title"/>
          </p:nvPr>
        </p:nvSpPr>
        <p:spPr>
          <a:xfrm>
            <a:off x="457200" y="185738"/>
            <a:ext cx="7772400" cy="1143000"/>
          </a:xfrm>
        </p:spPr>
        <p:txBody>
          <a:bodyPr/>
          <a:lstStyle/>
          <a:p>
            <a:pPr>
              <a:defRPr/>
            </a:pPr>
            <a:r>
              <a:rPr lang="en-US" dirty="0" smtClean="0">
                <a:cs typeface="+mj-cs"/>
              </a:rPr>
              <a:t>Token Release after Reception</a:t>
            </a:r>
          </a:p>
        </p:txBody>
      </p:sp>
      <p:sp>
        <p:nvSpPr>
          <p:cNvPr id="88067" name="Freeform 4"/>
          <p:cNvSpPr>
            <a:spLocks/>
          </p:cNvSpPr>
          <p:nvPr/>
        </p:nvSpPr>
        <p:spPr bwMode="auto">
          <a:xfrm>
            <a:off x="1752600" y="2411413"/>
            <a:ext cx="2443163" cy="2438400"/>
          </a:xfrm>
          <a:custGeom>
            <a:avLst/>
            <a:gdLst>
              <a:gd name="T0" fmla="*/ 2147483646 w 1539"/>
              <a:gd name="T1" fmla="*/ 2147483646 h 1536"/>
              <a:gd name="T2" fmla="*/ 2147483646 w 1539"/>
              <a:gd name="T3" fmla="*/ 2147483646 h 1536"/>
              <a:gd name="T4" fmla="*/ 2147483646 w 1539"/>
              <a:gd name="T5" fmla="*/ 2147483646 h 1536"/>
              <a:gd name="T6" fmla="*/ 2147483646 w 1539"/>
              <a:gd name="T7" fmla="*/ 2147483646 h 1536"/>
              <a:gd name="T8" fmla="*/ 2147483646 w 1539"/>
              <a:gd name="T9" fmla="*/ 2147483646 h 1536"/>
              <a:gd name="T10" fmla="*/ 2147483646 w 1539"/>
              <a:gd name="T11" fmla="*/ 2147483646 h 1536"/>
              <a:gd name="T12" fmla="*/ 2147483646 w 1539"/>
              <a:gd name="T13" fmla="*/ 2147483646 h 1536"/>
              <a:gd name="T14" fmla="*/ 2147483646 w 1539"/>
              <a:gd name="T15" fmla="*/ 2147483646 h 1536"/>
              <a:gd name="T16" fmla="*/ 2147483646 w 1539"/>
              <a:gd name="T17" fmla="*/ 2147483646 h 1536"/>
              <a:gd name="T18" fmla="*/ 2147483646 w 1539"/>
              <a:gd name="T19" fmla="*/ 2147483646 h 1536"/>
              <a:gd name="T20" fmla="*/ 2147483646 w 1539"/>
              <a:gd name="T21" fmla="*/ 2147483646 h 1536"/>
              <a:gd name="T22" fmla="*/ 2147483646 w 1539"/>
              <a:gd name="T23" fmla="*/ 2147483646 h 1536"/>
              <a:gd name="T24" fmla="*/ 2147483646 w 1539"/>
              <a:gd name="T25" fmla="*/ 2147483646 h 1536"/>
              <a:gd name="T26" fmla="*/ 2147483646 w 1539"/>
              <a:gd name="T27" fmla="*/ 2147483646 h 1536"/>
              <a:gd name="T28" fmla="*/ 2147483646 w 1539"/>
              <a:gd name="T29" fmla="*/ 2147483646 h 1536"/>
              <a:gd name="T30" fmla="*/ 2147483646 w 1539"/>
              <a:gd name="T31" fmla="*/ 2147483646 h 1536"/>
              <a:gd name="T32" fmla="*/ 2147483646 w 1539"/>
              <a:gd name="T33" fmla="*/ 2147483646 h 1536"/>
              <a:gd name="T34" fmla="*/ 2147483646 w 1539"/>
              <a:gd name="T35" fmla="*/ 2147483646 h 1536"/>
              <a:gd name="T36" fmla="*/ 2147483646 w 1539"/>
              <a:gd name="T37" fmla="*/ 2147483646 h 1536"/>
              <a:gd name="T38" fmla="*/ 2147483646 w 1539"/>
              <a:gd name="T39" fmla="*/ 2147483646 h 1536"/>
              <a:gd name="T40" fmla="*/ 2147483646 w 1539"/>
              <a:gd name="T41" fmla="*/ 0 h 1536"/>
              <a:gd name="T42" fmla="*/ 2147483646 w 1539"/>
              <a:gd name="T43" fmla="*/ 2147483646 h 1536"/>
              <a:gd name="T44" fmla="*/ 2147483646 w 1539"/>
              <a:gd name="T45" fmla="*/ 2147483646 h 1536"/>
              <a:gd name="T46" fmla="*/ 2147483646 w 1539"/>
              <a:gd name="T47" fmla="*/ 2147483646 h 1536"/>
              <a:gd name="T48" fmla="*/ 2147483646 w 1539"/>
              <a:gd name="T49" fmla="*/ 2147483646 h 1536"/>
              <a:gd name="T50" fmla="*/ 2147483646 w 1539"/>
              <a:gd name="T51" fmla="*/ 2147483646 h 1536"/>
              <a:gd name="T52" fmla="*/ 2147483646 w 1539"/>
              <a:gd name="T53" fmla="*/ 2147483646 h 1536"/>
              <a:gd name="T54" fmla="*/ 2147483646 w 1539"/>
              <a:gd name="T55" fmla="*/ 2147483646 h 1536"/>
              <a:gd name="T56" fmla="*/ 2147483646 w 1539"/>
              <a:gd name="T57" fmla="*/ 2147483646 h 1536"/>
              <a:gd name="T58" fmla="*/ 2147483646 w 1539"/>
              <a:gd name="T59" fmla="*/ 2147483646 h 1536"/>
              <a:gd name="T60" fmla="*/ 0 w 1539"/>
              <a:gd name="T61" fmla="*/ 2147483646 h 1536"/>
              <a:gd name="T62" fmla="*/ 2147483646 w 1539"/>
              <a:gd name="T63" fmla="*/ 2147483646 h 1536"/>
              <a:gd name="T64" fmla="*/ 2147483646 w 1539"/>
              <a:gd name="T65" fmla="*/ 2147483646 h 1536"/>
              <a:gd name="T66" fmla="*/ 2147483646 w 1539"/>
              <a:gd name="T67" fmla="*/ 2147483646 h 1536"/>
              <a:gd name="T68" fmla="*/ 2147483646 w 1539"/>
              <a:gd name="T69" fmla="*/ 2147483646 h 1536"/>
              <a:gd name="T70" fmla="*/ 2147483646 w 1539"/>
              <a:gd name="T71" fmla="*/ 2147483646 h 1536"/>
              <a:gd name="T72" fmla="*/ 2147483646 w 1539"/>
              <a:gd name="T73" fmla="*/ 2147483646 h 1536"/>
              <a:gd name="T74" fmla="*/ 2147483646 w 1539"/>
              <a:gd name="T75" fmla="*/ 2147483646 h 1536"/>
              <a:gd name="T76" fmla="*/ 2147483646 w 1539"/>
              <a:gd name="T77" fmla="*/ 2147483646 h 1536"/>
              <a:gd name="T78" fmla="*/ 2147483646 w 1539"/>
              <a:gd name="T79" fmla="*/ 2147483646 h 1536"/>
              <a:gd name="T80" fmla="*/ 2147483646 w 1539"/>
              <a:gd name="T81" fmla="*/ 2147483646 h 1536"/>
              <a:gd name="T82" fmla="*/ 2147483646 w 1539"/>
              <a:gd name="T83" fmla="*/ 2147483646 h 1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539" h="1536">
                <a:moveTo>
                  <a:pt x="768" y="1536"/>
                </a:moveTo>
                <a:lnTo>
                  <a:pt x="896" y="1525"/>
                </a:lnTo>
                <a:lnTo>
                  <a:pt x="1012" y="1498"/>
                </a:lnTo>
                <a:lnTo>
                  <a:pt x="1121" y="1450"/>
                </a:lnTo>
                <a:lnTo>
                  <a:pt x="1223" y="1389"/>
                </a:lnTo>
                <a:lnTo>
                  <a:pt x="1313" y="1310"/>
                </a:lnTo>
                <a:lnTo>
                  <a:pt x="1389" y="1220"/>
                </a:lnTo>
                <a:lnTo>
                  <a:pt x="1453" y="1122"/>
                </a:lnTo>
                <a:lnTo>
                  <a:pt x="1498" y="1009"/>
                </a:lnTo>
                <a:lnTo>
                  <a:pt x="1528" y="892"/>
                </a:lnTo>
                <a:lnTo>
                  <a:pt x="1539" y="768"/>
                </a:lnTo>
                <a:lnTo>
                  <a:pt x="1528" y="644"/>
                </a:lnTo>
                <a:lnTo>
                  <a:pt x="1498" y="523"/>
                </a:lnTo>
                <a:lnTo>
                  <a:pt x="1453" y="414"/>
                </a:lnTo>
                <a:lnTo>
                  <a:pt x="1389" y="313"/>
                </a:lnTo>
                <a:lnTo>
                  <a:pt x="1313" y="222"/>
                </a:lnTo>
                <a:lnTo>
                  <a:pt x="1223" y="147"/>
                </a:lnTo>
                <a:lnTo>
                  <a:pt x="1121" y="83"/>
                </a:lnTo>
                <a:lnTo>
                  <a:pt x="1012" y="38"/>
                </a:lnTo>
                <a:lnTo>
                  <a:pt x="896" y="8"/>
                </a:lnTo>
                <a:lnTo>
                  <a:pt x="771" y="0"/>
                </a:lnTo>
                <a:lnTo>
                  <a:pt x="647" y="8"/>
                </a:lnTo>
                <a:lnTo>
                  <a:pt x="527" y="38"/>
                </a:lnTo>
                <a:lnTo>
                  <a:pt x="418" y="83"/>
                </a:lnTo>
                <a:lnTo>
                  <a:pt x="316" y="147"/>
                </a:lnTo>
                <a:lnTo>
                  <a:pt x="226" y="222"/>
                </a:lnTo>
                <a:lnTo>
                  <a:pt x="150" y="313"/>
                </a:lnTo>
                <a:lnTo>
                  <a:pt x="86" y="414"/>
                </a:lnTo>
                <a:lnTo>
                  <a:pt x="41" y="523"/>
                </a:lnTo>
                <a:lnTo>
                  <a:pt x="11" y="644"/>
                </a:lnTo>
                <a:lnTo>
                  <a:pt x="0" y="768"/>
                </a:lnTo>
                <a:lnTo>
                  <a:pt x="11" y="892"/>
                </a:lnTo>
                <a:lnTo>
                  <a:pt x="41" y="1009"/>
                </a:lnTo>
                <a:lnTo>
                  <a:pt x="86" y="1122"/>
                </a:lnTo>
                <a:lnTo>
                  <a:pt x="150" y="1220"/>
                </a:lnTo>
                <a:lnTo>
                  <a:pt x="226" y="1310"/>
                </a:lnTo>
                <a:lnTo>
                  <a:pt x="316" y="1389"/>
                </a:lnTo>
                <a:lnTo>
                  <a:pt x="418" y="1450"/>
                </a:lnTo>
                <a:lnTo>
                  <a:pt x="527" y="1498"/>
                </a:lnTo>
                <a:lnTo>
                  <a:pt x="647" y="1525"/>
                </a:lnTo>
                <a:lnTo>
                  <a:pt x="771" y="1536"/>
                </a:lnTo>
              </a:path>
            </a:pathLst>
          </a:custGeom>
          <a:noFill/>
          <a:ln w="12700">
            <a:solidFill>
              <a:srgbClr val="00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8068" name="Freeform 13"/>
          <p:cNvSpPr>
            <a:spLocks/>
          </p:cNvSpPr>
          <p:nvPr/>
        </p:nvSpPr>
        <p:spPr bwMode="auto">
          <a:xfrm>
            <a:off x="2690813" y="1592263"/>
            <a:ext cx="596900" cy="401637"/>
          </a:xfrm>
          <a:custGeom>
            <a:avLst/>
            <a:gdLst>
              <a:gd name="T0" fmla="*/ 2147483646 w 376"/>
              <a:gd name="T1" fmla="*/ 2147483646 h 253"/>
              <a:gd name="T2" fmla="*/ 2147483646 w 376"/>
              <a:gd name="T3" fmla="*/ 0 h 253"/>
              <a:gd name="T4" fmla="*/ 0 w 376"/>
              <a:gd name="T5" fmla="*/ 0 h 253"/>
              <a:gd name="T6" fmla="*/ 0 w 376"/>
              <a:gd name="T7" fmla="*/ 2147483646 h 253"/>
              <a:gd name="T8" fmla="*/ 2147483646 w 376"/>
              <a:gd name="T9" fmla="*/ 2147483646 h 253"/>
              <a:gd name="T10" fmla="*/ 2147483646 w 376"/>
              <a:gd name="T11" fmla="*/ 2147483646 h 25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6" h="253">
                <a:moveTo>
                  <a:pt x="376" y="249"/>
                </a:moveTo>
                <a:lnTo>
                  <a:pt x="376" y="0"/>
                </a:lnTo>
                <a:lnTo>
                  <a:pt x="0" y="0"/>
                </a:lnTo>
                <a:lnTo>
                  <a:pt x="0" y="253"/>
                </a:lnTo>
                <a:lnTo>
                  <a:pt x="376" y="253"/>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8069" name="Line 14"/>
          <p:cNvSpPr>
            <a:spLocks noChangeShapeType="1"/>
          </p:cNvSpPr>
          <p:nvPr/>
        </p:nvSpPr>
        <p:spPr bwMode="auto">
          <a:xfrm>
            <a:off x="2982913" y="1993900"/>
            <a:ext cx="6350" cy="41116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070" name="Freeform 15"/>
          <p:cNvSpPr>
            <a:spLocks/>
          </p:cNvSpPr>
          <p:nvPr/>
        </p:nvSpPr>
        <p:spPr bwMode="auto">
          <a:xfrm>
            <a:off x="2189163" y="2273300"/>
            <a:ext cx="739775" cy="300038"/>
          </a:xfrm>
          <a:custGeom>
            <a:avLst/>
            <a:gdLst>
              <a:gd name="T0" fmla="*/ 2147483646 w 466"/>
              <a:gd name="T1" fmla="*/ 2147483646 h 189"/>
              <a:gd name="T2" fmla="*/ 2147483646 w 466"/>
              <a:gd name="T3" fmla="*/ 2147483646 h 189"/>
              <a:gd name="T4" fmla="*/ 2147483646 w 466"/>
              <a:gd name="T5" fmla="*/ 2147483646 h 189"/>
              <a:gd name="T6" fmla="*/ 2147483646 w 466"/>
              <a:gd name="T7" fmla="*/ 2147483646 h 189"/>
              <a:gd name="T8" fmla="*/ 2147483646 w 466"/>
              <a:gd name="T9" fmla="*/ 2147483646 h 189"/>
              <a:gd name="T10" fmla="*/ 2147483646 w 466"/>
              <a:gd name="T11" fmla="*/ 2147483646 h 189"/>
              <a:gd name="T12" fmla="*/ 2147483646 w 466"/>
              <a:gd name="T13" fmla="*/ 2147483646 h 189"/>
              <a:gd name="T14" fmla="*/ 2147483646 w 466"/>
              <a:gd name="T15" fmla="*/ 2147483646 h 189"/>
              <a:gd name="T16" fmla="*/ 2147483646 w 466"/>
              <a:gd name="T17" fmla="*/ 2147483646 h 189"/>
              <a:gd name="T18" fmla="*/ 2147483646 w 466"/>
              <a:gd name="T19" fmla="*/ 2147483646 h 189"/>
              <a:gd name="T20" fmla="*/ 2147483646 w 466"/>
              <a:gd name="T21" fmla="*/ 2147483646 h 189"/>
              <a:gd name="T22" fmla="*/ 2147483646 w 466"/>
              <a:gd name="T23" fmla="*/ 2147483646 h 189"/>
              <a:gd name="T24" fmla="*/ 2147483646 w 466"/>
              <a:gd name="T25" fmla="*/ 2147483646 h 189"/>
              <a:gd name="T26" fmla="*/ 2147483646 w 466"/>
              <a:gd name="T27" fmla="*/ 2147483646 h 189"/>
              <a:gd name="T28" fmla="*/ 2147483646 w 466"/>
              <a:gd name="T29" fmla="*/ 2147483646 h 189"/>
              <a:gd name="T30" fmla="*/ 2147483646 w 466"/>
              <a:gd name="T31" fmla="*/ 2147483646 h 189"/>
              <a:gd name="T32" fmla="*/ 2147483646 w 466"/>
              <a:gd name="T33" fmla="*/ 2147483646 h 189"/>
              <a:gd name="T34" fmla="*/ 2147483646 w 466"/>
              <a:gd name="T35" fmla="*/ 2147483646 h 189"/>
              <a:gd name="T36" fmla="*/ 2147483646 w 466"/>
              <a:gd name="T37" fmla="*/ 2147483646 h 189"/>
              <a:gd name="T38" fmla="*/ 2147483646 w 466"/>
              <a:gd name="T39" fmla="*/ 2147483646 h 189"/>
              <a:gd name="T40" fmla="*/ 2147483646 w 466"/>
              <a:gd name="T41" fmla="*/ 2147483646 h 189"/>
              <a:gd name="T42" fmla="*/ 2147483646 w 466"/>
              <a:gd name="T43" fmla="*/ 0 h 189"/>
              <a:gd name="T44" fmla="*/ 2147483646 w 466"/>
              <a:gd name="T45" fmla="*/ 0 h 189"/>
              <a:gd name="T46" fmla="*/ 2147483646 w 466"/>
              <a:gd name="T47" fmla="*/ 0 h 189"/>
              <a:gd name="T48" fmla="*/ 2147483646 w 466"/>
              <a:gd name="T49" fmla="*/ 0 h 189"/>
              <a:gd name="T50" fmla="*/ 2147483646 w 466"/>
              <a:gd name="T51" fmla="*/ 0 h 189"/>
              <a:gd name="T52" fmla="*/ 2147483646 w 466"/>
              <a:gd name="T53" fmla="*/ 2147483646 h 189"/>
              <a:gd name="T54" fmla="*/ 2147483646 w 466"/>
              <a:gd name="T55" fmla="*/ 2147483646 h 189"/>
              <a:gd name="T56" fmla="*/ 2147483646 w 466"/>
              <a:gd name="T57" fmla="*/ 2147483646 h 189"/>
              <a:gd name="T58" fmla="*/ 2147483646 w 466"/>
              <a:gd name="T59" fmla="*/ 2147483646 h 189"/>
              <a:gd name="T60" fmla="*/ 2147483646 w 466"/>
              <a:gd name="T61" fmla="*/ 2147483646 h 189"/>
              <a:gd name="T62" fmla="*/ 2147483646 w 466"/>
              <a:gd name="T63" fmla="*/ 2147483646 h 189"/>
              <a:gd name="T64" fmla="*/ 2147483646 w 466"/>
              <a:gd name="T65" fmla="*/ 2147483646 h 189"/>
              <a:gd name="T66" fmla="*/ 2147483646 w 466"/>
              <a:gd name="T67" fmla="*/ 2147483646 h 189"/>
              <a:gd name="T68" fmla="*/ 2147483646 w 466"/>
              <a:gd name="T69" fmla="*/ 2147483646 h 189"/>
              <a:gd name="T70" fmla="*/ 2147483646 w 466"/>
              <a:gd name="T71" fmla="*/ 2147483646 h 189"/>
              <a:gd name="T72" fmla="*/ 2147483646 w 466"/>
              <a:gd name="T73" fmla="*/ 2147483646 h 189"/>
              <a:gd name="T74" fmla="*/ 2147483646 w 466"/>
              <a:gd name="T75" fmla="*/ 2147483646 h 189"/>
              <a:gd name="T76" fmla="*/ 2147483646 w 466"/>
              <a:gd name="T77" fmla="*/ 2147483646 h 189"/>
              <a:gd name="T78" fmla="*/ 2147483646 w 466"/>
              <a:gd name="T79" fmla="*/ 2147483646 h 189"/>
              <a:gd name="T80" fmla="*/ 2147483646 w 466"/>
              <a:gd name="T81" fmla="*/ 2147483646 h 189"/>
              <a:gd name="T82" fmla="*/ 2147483646 w 466"/>
              <a:gd name="T83" fmla="*/ 2147483646 h 189"/>
              <a:gd name="T84" fmla="*/ 2147483646 w 466"/>
              <a:gd name="T85" fmla="*/ 2147483646 h 189"/>
              <a:gd name="T86" fmla="*/ 2147483646 w 466"/>
              <a:gd name="T87" fmla="*/ 2147483646 h 189"/>
              <a:gd name="T88" fmla="*/ 0 w 466"/>
              <a:gd name="T89" fmla="*/ 2147483646 h 189"/>
              <a:gd name="T90" fmla="*/ 2147483646 w 466"/>
              <a:gd name="T91" fmla="*/ 2147483646 h 189"/>
              <a:gd name="T92" fmla="*/ 2147483646 w 466"/>
              <a:gd name="T93" fmla="*/ 2147483646 h 189"/>
              <a:gd name="T94" fmla="*/ 2147483646 w 466"/>
              <a:gd name="T95" fmla="*/ 2147483646 h 18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466" h="189">
                <a:moveTo>
                  <a:pt x="97" y="136"/>
                </a:moveTo>
                <a:lnTo>
                  <a:pt x="109" y="132"/>
                </a:lnTo>
                <a:lnTo>
                  <a:pt x="128" y="125"/>
                </a:lnTo>
                <a:lnTo>
                  <a:pt x="146" y="113"/>
                </a:lnTo>
                <a:lnTo>
                  <a:pt x="169" y="106"/>
                </a:lnTo>
                <a:lnTo>
                  <a:pt x="195" y="95"/>
                </a:lnTo>
                <a:lnTo>
                  <a:pt x="222" y="87"/>
                </a:lnTo>
                <a:lnTo>
                  <a:pt x="248" y="80"/>
                </a:lnTo>
                <a:lnTo>
                  <a:pt x="271" y="72"/>
                </a:lnTo>
                <a:lnTo>
                  <a:pt x="293" y="64"/>
                </a:lnTo>
                <a:lnTo>
                  <a:pt x="312" y="61"/>
                </a:lnTo>
                <a:lnTo>
                  <a:pt x="338" y="57"/>
                </a:lnTo>
                <a:lnTo>
                  <a:pt x="361" y="53"/>
                </a:lnTo>
                <a:lnTo>
                  <a:pt x="383" y="49"/>
                </a:lnTo>
                <a:lnTo>
                  <a:pt x="402" y="49"/>
                </a:lnTo>
                <a:lnTo>
                  <a:pt x="421" y="46"/>
                </a:lnTo>
                <a:lnTo>
                  <a:pt x="436" y="46"/>
                </a:lnTo>
                <a:lnTo>
                  <a:pt x="447" y="46"/>
                </a:lnTo>
                <a:lnTo>
                  <a:pt x="459" y="46"/>
                </a:lnTo>
                <a:lnTo>
                  <a:pt x="466" y="46"/>
                </a:lnTo>
                <a:lnTo>
                  <a:pt x="462" y="0"/>
                </a:lnTo>
                <a:lnTo>
                  <a:pt x="459" y="0"/>
                </a:lnTo>
                <a:lnTo>
                  <a:pt x="455" y="0"/>
                </a:lnTo>
                <a:lnTo>
                  <a:pt x="444" y="0"/>
                </a:lnTo>
                <a:lnTo>
                  <a:pt x="429" y="0"/>
                </a:lnTo>
                <a:lnTo>
                  <a:pt x="410" y="4"/>
                </a:lnTo>
                <a:lnTo>
                  <a:pt x="391" y="4"/>
                </a:lnTo>
                <a:lnTo>
                  <a:pt x="368" y="8"/>
                </a:lnTo>
                <a:lnTo>
                  <a:pt x="346" y="8"/>
                </a:lnTo>
                <a:lnTo>
                  <a:pt x="323" y="12"/>
                </a:lnTo>
                <a:lnTo>
                  <a:pt x="301" y="16"/>
                </a:lnTo>
                <a:lnTo>
                  <a:pt x="282" y="19"/>
                </a:lnTo>
                <a:lnTo>
                  <a:pt x="263" y="27"/>
                </a:lnTo>
                <a:lnTo>
                  <a:pt x="248" y="31"/>
                </a:lnTo>
                <a:lnTo>
                  <a:pt x="229" y="34"/>
                </a:lnTo>
                <a:lnTo>
                  <a:pt x="214" y="38"/>
                </a:lnTo>
                <a:lnTo>
                  <a:pt x="199" y="46"/>
                </a:lnTo>
                <a:lnTo>
                  <a:pt x="184" y="49"/>
                </a:lnTo>
                <a:lnTo>
                  <a:pt x="169" y="53"/>
                </a:lnTo>
                <a:lnTo>
                  <a:pt x="154" y="61"/>
                </a:lnTo>
                <a:lnTo>
                  <a:pt x="143" y="64"/>
                </a:lnTo>
                <a:lnTo>
                  <a:pt x="75" y="98"/>
                </a:lnTo>
                <a:lnTo>
                  <a:pt x="52" y="76"/>
                </a:lnTo>
                <a:lnTo>
                  <a:pt x="0" y="189"/>
                </a:lnTo>
                <a:lnTo>
                  <a:pt x="116" y="162"/>
                </a:lnTo>
                <a:lnTo>
                  <a:pt x="97" y="140"/>
                </a:lnTo>
                <a:lnTo>
                  <a:pt x="97" y="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071" name="Freeform 16"/>
          <p:cNvSpPr>
            <a:spLocks/>
          </p:cNvSpPr>
          <p:nvPr/>
        </p:nvSpPr>
        <p:spPr bwMode="auto">
          <a:xfrm>
            <a:off x="2189163" y="2273300"/>
            <a:ext cx="739775" cy="300038"/>
          </a:xfrm>
          <a:custGeom>
            <a:avLst/>
            <a:gdLst>
              <a:gd name="T0" fmla="*/ 2147483646 w 466"/>
              <a:gd name="T1" fmla="*/ 2147483646 h 189"/>
              <a:gd name="T2" fmla="*/ 2147483646 w 466"/>
              <a:gd name="T3" fmla="*/ 2147483646 h 189"/>
              <a:gd name="T4" fmla="*/ 2147483646 w 466"/>
              <a:gd name="T5" fmla="*/ 2147483646 h 189"/>
              <a:gd name="T6" fmla="*/ 2147483646 w 466"/>
              <a:gd name="T7" fmla="*/ 2147483646 h 189"/>
              <a:gd name="T8" fmla="*/ 2147483646 w 466"/>
              <a:gd name="T9" fmla="*/ 2147483646 h 189"/>
              <a:gd name="T10" fmla="*/ 2147483646 w 466"/>
              <a:gd name="T11" fmla="*/ 2147483646 h 189"/>
              <a:gd name="T12" fmla="*/ 2147483646 w 466"/>
              <a:gd name="T13" fmla="*/ 2147483646 h 189"/>
              <a:gd name="T14" fmla="*/ 2147483646 w 466"/>
              <a:gd name="T15" fmla="*/ 2147483646 h 189"/>
              <a:gd name="T16" fmla="*/ 2147483646 w 466"/>
              <a:gd name="T17" fmla="*/ 2147483646 h 189"/>
              <a:gd name="T18" fmla="*/ 2147483646 w 466"/>
              <a:gd name="T19" fmla="*/ 2147483646 h 189"/>
              <a:gd name="T20" fmla="*/ 2147483646 w 466"/>
              <a:gd name="T21" fmla="*/ 2147483646 h 189"/>
              <a:gd name="T22" fmla="*/ 2147483646 w 466"/>
              <a:gd name="T23" fmla="*/ 2147483646 h 189"/>
              <a:gd name="T24" fmla="*/ 2147483646 w 466"/>
              <a:gd name="T25" fmla="*/ 2147483646 h 189"/>
              <a:gd name="T26" fmla="*/ 2147483646 w 466"/>
              <a:gd name="T27" fmla="*/ 2147483646 h 189"/>
              <a:gd name="T28" fmla="*/ 2147483646 w 466"/>
              <a:gd name="T29" fmla="*/ 2147483646 h 189"/>
              <a:gd name="T30" fmla="*/ 2147483646 w 466"/>
              <a:gd name="T31" fmla="*/ 2147483646 h 189"/>
              <a:gd name="T32" fmla="*/ 2147483646 w 466"/>
              <a:gd name="T33" fmla="*/ 2147483646 h 189"/>
              <a:gd name="T34" fmla="*/ 2147483646 w 466"/>
              <a:gd name="T35" fmla="*/ 2147483646 h 189"/>
              <a:gd name="T36" fmla="*/ 2147483646 w 466"/>
              <a:gd name="T37" fmla="*/ 2147483646 h 189"/>
              <a:gd name="T38" fmla="*/ 2147483646 w 466"/>
              <a:gd name="T39" fmla="*/ 2147483646 h 189"/>
              <a:gd name="T40" fmla="*/ 2147483646 w 466"/>
              <a:gd name="T41" fmla="*/ 2147483646 h 189"/>
              <a:gd name="T42" fmla="*/ 2147483646 w 466"/>
              <a:gd name="T43" fmla="*/ 0 h 189"/>
              <a:gd name="T44" fmla="*/ 2147483646 w 466"/>
              <a:gd name="T45" fmla="*/ 0 h 189"/>
              <a:gd name="T46" fmla="*/ 2147483646 w 466"/>
              <a:gd name="T47" fmla="*/ 0 h 189"/>
              <a:gd name="T48" fmla="*/ 2147483646 w 466"/>
              <a:gd name="T49" fmla="*/ 0 h 189"/>
              <a:gd name="T50" fmla="*/ 2147483646 w 466"/>
              <a:gd name="T51" fmla="*/ 0 h 189"/>
              <a:gd name="T52" fmla="*/ 2147483646 w 466"/>
              <a:gd name="T53" fmla="*/ 2147483646 h 189"/>
              <a:gd name="T54" fmla="*/ 2147483646 w 466"/>
              <a:gd name="T55" fmla="*/ 2147483646 h 189"/>
              <a:gd name="T56" fmla="*/ 2147483646 w 466"/>
              <a:gd name="T57" fmla="*/ 2147483646 h 189"/>
              <a:gd name="T58" fmla="*/ 2147483646 w 466"/>
              <a:gd name="T59" fmla="*/ 2147483646 h 189"/>
              <a:gd name="T60" fmla="*/ 2147483646 w 466"/>
              <a:gd name="T61" fmla="*/ 2147483646 h 189"/>
              <a:gd name="T62" fmla="*/ 2147483646 w 466"/>
              <a:gd name="T63" fmla="*/ 2147483646 h 189"/>
              <a:gd name="T64" fmla="*/ 2147483646 w 466"/>
              <a:gd name="T65" fmla="*/ 2147483646 h 189"/>
              <a:gd name="T66" fmla="*/ 2147483646 w 466"/>
              <a:gd name="T67" fmla="*/ 2147483646 h 189"/>
              <a:gd name="T68" fmla="*/ 2147483646 w 466"/>
              <a:gd name="T69" fmla="*/ 2147483646 h 189"/>
              <a:gd name="T70" fmla="*/ 2147483646 w 466"/>
              <a:gd name="T71" fmla="*/ 2147483646 h 189"/>
              <a:gd name="T72" fmla="*/ 2147483646 w 466"/>
              <a:gd name="T73" fmla="*/ 2147483646 h 189"/>
              <a:gd name="T74" fmla="*/ 2147483646 w 466"/>
              <a:gd name="T75" fmla="*/ 2147483646 h 189"/>
              <a:gd name="T76" fmla="*/ 2147483646 w 466"/>
              <a:gd name="T77" fmla="*/ 2147483646 h 189"/>
              <a:gd name="T78" fmla="*/ 2147483646 w 466"/>
              <a:gd name="T79" fmla="*/ 2147483646 h 189"/>
              <a:gd name="T80" fmla="*/ 2147483646 w 466"/>
              <a:gd name="T81" fmla="*/ 2147483646 h 189"/>
              <a:gd name="T82" fmla="*/ 2147483646 w 466"/>
              <a:gd name="T83" fmla="*/ 2147483646 h 189"/>
              <a:gd name="T84" fmla="*/ 2147483646 w 466"/>
              <a:gd name="T85" fmla="*/ 2147483646 h 189"/>
              <a:gd name="T86" fmla="*/ 2147483646 w 466"/>
              <a:gd name="T87" fmla="*/ 2147483646 h 189"/>
              <a:gd name="T88" fmla="*/ 0 w 466"/>
              <a:gd name="T89" fmla="*/ 2147483646 h 189"/>
              <a:gd name="T90" fmla="*/ 2147483646 w 466"/>
              <a:gd name="T91" fmla="*/ 2147483646 h 189"/>
              <a:gd name="T92" fmla="*/ 2147483646 w 466"/>
              <a:gd name="T93" fmla="*/ 2147483646 h 18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466" h="189">
                <a:moveTo>
                  <a:pt x="97" y="136"/>
                </a:moveTo>
                <a:lnTo>
                  <a:pt x="109" y="132"/>
                </a:lnTo>
                <a:lnTo>
                  <a:pt x="128" y="125"/>
                </a:lnTo>
                <a:lnTo>
                  <a:pt x="146" y="113"/>
                </a:lnTo>
                <a:lnTo>
                  <a:pt x="169" y="106"/>
                </a:lnTo>
                <a:lnTo>
                  <a:pt x="195" y="95"/>
                </a:lnTo>
                <a:lnTo>
                  <a:pt x="222" y="87"/>
                </a:lnTo>
                <a:lnTo>
                  <a:pt x="248" y="80"/>
                </a:lnTo>
                <a:lnTo>
                  <a:pt x="271" y="72"/>
                </a:lnTo>
                <a:lnTo>
                  <a:pt x="293" y="64"/>
                </a:lnTo>
                <a:lnTo>
                  <a:pt x="312" y="61"/>
                </a:lnTo>
                <a:lnTo>
                  <a:pt x="338" y="57"/>
                </a:lnTo>
                <a:lnTo>
                  <a:pt x="361" y="53"/>
                </a:lnTo>
                <a:lnTo>
                  <a:pt x="383" y="49"/>
                </a:lnTo>
                <a:lnTo>
                  <a:pt x="402" y="49"/>
                </a:lnTo>
                <a:lnTo>
                  <a:pt x="421" y="46"/>
                </a:lnTo>
                <a:lnTo>
                  <a:pt x="436" y="46"/>
                </a:lnTo>
                <a:lnTo>
                  <a:pt x="447" y="46"/>
                </a:lnTo>
                <a:lnTo>
                  <a:pt x="459" y="46"/>
                </a:lnTo>
                <a:lnTo>
                  <a:pt x="466" y="46"/>
                </a:lnTo>
                <a:lnTo>
                  <a:pt x="462" y="0"/>
                </a:lnTo>
                <a:lnTo>
                  <a:pt x="459" y="0"/>
                </a:lnTo>
                <a:lnTo>
                  <a:pt x="455" y="0"/>
                </a:lnTo>
                <a:lnTo>
                  <a:pt x="444" y="0"/>
                </a:lnTo>
                <a:lnTo>
                  <a:pt x="429" y="0"/>
                </a:lnTo>
                <a:lnTo>
                  <a:pt x="410" y="4"/>
                </a:lnTo>
                <a:lnTo>
                  <a:pt x="391" y="4"/>
                </a:lnTo>
                <a:lnTo>
                  <a:pt x="368" y="8"/>
                </a:lnTo>
                <a:lnTo>
                  <a:pt x="346" y="8"/>
                </a:lnTo>
                <a:lnTo>
                  <a:pt x="323" y="12"/>
                </a:lnTo>
                <a:lnTo>
                  <a:pt x="301" y="16"/>
                </a:lnTo>
                <a:lnTo>
                  <a:pt x="282" y="19"/>
                </a:lnTo>
                <a:lnTo>
                  <a:pt x="263" y="27"/>
                </a:lnTo>
                <a:lnTo>
                  <a:pt x="248" y="31"/>
                </a:lnTo>
                <a:lnTo>
                  <a:pt x="229" y="34"/>
                </a:lnTo>
                <a:lnTo>
                  <a:pt x="214" y="38"/>
                </a:lnTo>
                <a:lnTo>
                  <a:pt x="199" y="46"/>
                </a:lnTo>
                <a:lnTo>
                  <a:pt x="184" y="49"/>
                </a:lnTo>
                <a:lnTo>
                  <a:pt x="169" y="53"/>
                </a:lnTo>
                <a:lnTo>
                  <a:pt x="154" y="61"/>
                </a:lnTo>
                <a:lnTo>
                  <a:pt x="143" y="64"/>
                </a:lnTo>
                <a:lnTo>
                  <a:pt x="75" y="98"/>
                </a:lnTo>
                <a:lnTo>
                  <a:pt x="52" y="76"/>
                </a:lnTo>
                <a:lnTo>
                  <a:pt x="0" y="189"/>
                </a:lnTo>
                <a:lnTo>
                  <a:pt x="116" y="162"/>
                </a:lnTo>
                <a:lnTo>
                  <a:pt x="97" y="14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8072" name="Freeform 17"/>
          <p:cNvSpPr>
            <a:spLocks/>
          </p:cNvSpPr>
          <p:nvPr/>
        </p:nvSpPr>
        <p:spPr bwMode="auto">
          <a:xfrm>
            <a:off x="3013075" y="2214563"/>
            <a:ext cx="973138" cy="542925"/>
          </a:xfrm>
          <a:custGeom>
            <a:avLst/>
            <a:gdLst>
              <a:gd name="T0" fmla="*/ 2147483646 w 613"/>
              <a:gd name="T1" fmla="*/ 2147483646 h 342"/>
              <a:gd name="T2" fmla="*/ 2147483646 w 613"/>
              <a:gd name="T3" fmla="*/ 2147483646 h 342"/>
              <a:gd name="T4" fmla="*/ 2147483646 w 613"/>
              <a:gd name="T5" fmla="*/ 2147483646 h 342"/>
              <a:gd name="T6" fmla="*/ 2147483646 w 613"/>
              <a:gd name="T7" fmla="*/ 2147483646 h 342"/>
              <a:gd name="T8" fmla="*/ 2147483646 w 613"/>
              <a:gd name="T9" fmla="*/ 2147483646 h 342"/>
              <a:gd name="T10" fmla="*/ 2147483646 w 613"/>
              <a:gd name="T11" fmla="*/ 2147483646 h 342"/>
              <a:gd name="T12" fmla="*/ 2147483646 w 613"/>
              <a:gd name="T13" fmla="*/ 2147483646 h 342"/>
              <a:gd name="T14" fmla="*/ 2147483646 w 613"/>
              <a:gd name="T15" fmla="*/ 2147483646 h 342"/>
              <a:gd name="T16" fmla="*/ 2147483646 w 613"/>
              <a:gd name="T17" fmla="*/ 2147483646 h 342"/>
              <a:gd name="T18" fmla="*/ 2147483646 w 613"/>
              <a:gd name="T19" fmla="*/ 2147483646 h 342"/>
              <a:gd name="T20" fmla="*/ 2147483646 w 613"/>
              <a:gd name="T21" fmla="*/ 2147483646 h 342"/>
              <a:gd name="T22" fmla="*/ 2147483646 w 613"/>
              <a:gd name="T23" fmla="*/ 2147483646 h 342"/>
              <a:gd name="T24" fmla="*/ 2147483646 w 613"/>
              <a:gd name="T25" fmla="*/ 2147483646 h 342"/>
              <a:gd name="T26" fmla="*/ 2147483646 w 613"/>
              <a:gd name="T27" fmla="*/ 2147483646 h 342"/>
              <a:gd name="T28" fmla="*/ 2147483646 w 613"/>
              <a:gd name="T29" fmla="*/ 2147483646 h 342"/>
              <a:gd name="T30" fmla="*/ 2147483646 w 613"/>
              <a:gd name="T31" fmla="*/ 2147483646 h 342"/>
              <a:gd name="T32" fmla="*/ 2147483646 w 613"/>
              <a:gd name="T33" fmla="*/ 2147483646 h 342"/>
              <a:gd name="T34" fmla="*/ 2147483646 w 613"/>
              <a:gd name="T35" fmla="*/ 2147483646 h 342"/>
              <a:gd name="T36" fmla="*/ 2147483646 w 613"/>
              <a:gd name="T37" fmla="*/ 2147483646 h 342"/>
              <a:gd name="T38" fmla="*/ 2147483646 w 613"/>
              <a:gd name="T39" fmla="*/ 2147483646 h 342"/>
              <a:gd name="T40" fmla="*/ 2147483646 w 613"/>
              <a:gd name="T41" fmla="*/ 2147483646 h 342"/>
              <a:gd name="T42" fmla="*/ 2147483646 w 613"/>
              <a:gd name="T43" fmla="*/ 2147483646 h 342"/>
              <a:gd name="T44" fmla="*/ 2147483646 w 613"/>
              <a:gd name="T45" fmla="*/ 2147483646 h 342"/>
              <a:gd name="T46" fmla="*/ 0 w 613"/>
              <a:gd name="T47" fmla="*/ 2147483646 h 342"/>
              <a:gd name="T48" fmla="*/ 2147483646 w 613"/>
              <a:gd name="T49" fmla="*/ 0 h 342"/>
              <a:gd name="T50" fmla="*/ 2147483646 w 613"/>
              <a:gd name="T51" fmla="*/ 2147483646 h 342"/>
              <a:gd name="T52" fmla="*/ 2147483646 w 613"/>
              <a:gd name="T53" fmla="*/ 2147483646 h 342"/>
              <a:gd name="T54" fmla="*/ 2147483646 w 613"/>
              <a:gd name="T55" fmla="*/ 2147483646 h 342"/>
              <a:gd name="T56" fmla="*/ 2147483646 w 613"/>
              <a:gd name="T57" fmla="*/ 2147483646 h 342"/>
              <a:gd name="T58" fmla="*/ 2147483646 w 613"/>
              <a:gd name="T59" fmla="*/ 2147483646 h 342"/>
              <a:gd name="T60" fmla="*/ 2147483646 w 613"/>
              <a:gd name="T61" fmla="*/ 2147483646 h 342"/>
              <a:gd name="T62" fmla="*/ 2147483646 w 613"/>
              <a:gd name="T63" fmla="*/ 2147483646 h 342"/>
              <a:gd name="T64" fmla="*/ 2147483646 w 613"/>
              <a:gd name="T65" fmla="*/ 2147483646 h 342"/>
              <a:gd name="T66" fmla="*/ 2147483646 w 613"/>
              <a:gd name="T67" fmla="*/ 2147483646 h 342"/>
              <a:gd name="T68" fmla="*/ 2147483646 w 613"/>
              <a:gd name="T69" fmla="*/ 2147483646 h 342"/>
              <a:gd name="T70" fmla="*/ 2147483646 w 613"/>
              <a:gd name="T71" fmla="*/ 2147483646 h 342"/>
              <a:gd name="T72" fmla="*/ 2147483646 w 613"/>
              <a:gd name="T73" fmla="*/ 2147483646 h 342"/>
              <a:gd name="T74" fmla="*/ 2147483646 w 613"/>
              <a:gd name="T75" fmla="*/ 2147483646 h 342"/>
              <a:gd name="T76" fmla="*/ 2147483646 w 613"/>
              <a:gd name="T77" fmla="*/ 2147483646 h 342"/>
              <a:gd name="T78" fmla="*/ 2147483646 w 613"/>
              <a:gd name="T79" fmla="*/ 2147483646 h 342"/>
              <a:gd name="T80" fmla="*/ 2147483646 w 613"/>
              <a:gd name="T81" fmla="*/ 2147483646 h 342"/>
              <a:gd name="T82" fmla="*/ 2147483646 w 613"/>
              <a:gd name="T83" fmla="*/ 2147483646 h 342"/>
              <a:gd name="T84" fmla="*/ 2147483646 w 613"/>
              <a:gd name="T85" fmla="*/ 2147483646 h 342"/>
              <a:gd name="T86" fmla="*/ 2147483646 w 613"/>
              <a:gd name="T87" fmla="*/ 2147483646 h 342"/>
              <a:gd name="T88" fmla="*/ 2147483646 w 613"/>
              <a:gd name="T89" fmla="*/ 2147483646 h 342"/>
              <a:gd name="T90" fmla="*/ 2147483646 w 613"/>
              <a:gd name="T91" fmla="*/ 2147483646 h 342"/>
              <a:gd name="T92" fmla="*/ 2147483646 w 613"/>
              <a:gd name="T93" fmla="*/ 2147483646 h 34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613" h="342">
                <a:moveTo>
                  <a:pt x="613" y="290"/>
                </a:moveTo>
                <a:lnTo>
                  <a:pt x="583" y="342"/>
                </a:lnTo>
                <a:lnTo>
                  <a:pt x="580" y="339"/>
                </a:lnTo>
                <a:lnTo>
                  <a:pt x="568" y="327"/>
                </a:lnTo>
                <a:lnTo>
                  <a:pt x="549" y="309"/>
                </a:lnTo>
                <a:lnTo>
                  <a:pt x="523" y="286"/>
                </a:lnTo>
                <a:lnTo>
                  <a:pt x="493" y="263"/>
                </a:lnTo>
                <a:lnTo>
                  <a:pt x="459" y="237"/>
                </a:lnTo>
                <a:lnTo>
                  <a:pt x="421" y="211"/>
                </a:lnTo>
                <a:lnTo>
                  <a:pt x="380" y="184"/>
                </a:lnTo>
                <a:lnTo>
                  <a:pt x="339" y="162"/>
                </a:lnTo>
                <a:lnTo>
                  <a:pt x="294" y="139"/>
                </a:lnTo>
                <a:lnTo>
                  <a:pt x="263" y="128"/>
                </a:lnTo>
                <a:lnTo>
                  <a:pt x="233" y="120"/>
                </a:lnTo>
                <a:lnTo>
                  <a:pt x="207" y="109"/>
                </a:lnTo>
                <a:lnTo>
                  <a:pt x="184" y="105"/>
                </a:lnTo>
                <a:lnTo>
                  <a:pt x="162" y="98"/>
                </a:lnTo>
                <a:lnTo>
                  <a:pt x="143" y="94"/>
                </a:lnTo>
                <a:lnTo>
                  <a:pt x="132" y="90"/>
                </a:lnTo>
                <a:lnTo>
                  <a:pt x="120" y="90"/>
                </a:lnTo>
                <a:lnTo>
                  <a:pt x="113" y="86"/>
                </a:lnTo>
                <a:lnTo>
                  <a:pt x="109" y="86"/>
                </a:lnTo>
                <a:lnTo>
                  <a:pt x="113" y="124"/>
                </a:lnTo>
                <a:lnTo>
                  <a:pt x="0" y="64"/>
                </a:lnTo>
                <a:lnTo>
                  <a:pt x="113" y="0"/>
                </a:lnTo>
                <a:lnTo>
                  <a:pt x="113" y="34"/>
                </a:lnTo>
                <a:lnTo>
                  <a:pt x="117" y="37"/>
                </a:lnTo>
                <a:lnTo>
                  <a:pt x="128" y="37"/>
                </a:lnTo>
                <a:lnTo>
                  <a:pt x="147" y="41"/>
                </a:lnTo>
                <a:lnTo>
                  <a:pt x="169" y="45"/>
                </a:lnTo>
                <a:lnTo>
                  <a:pt x="196" y="53"/>
                </a:lnTo>
                <a:lnTo>
                  <a:pt x="226" y="60"/>
                </a:lnTo>
                <a:lnTo>
                  <a:pt x="263" y="71"/>
                </a:lnTo>
                <a:lnTo>
                  <a:pt x="297" y="83"/>
                </a:lnTo>
                <a:lnTo>
                  <a:pt x="335" y="98"/>
                </a:lnTo>
                <a:lnTo>
                  <a:pt x="376" y="117"/>
                </a:lnTo>
                <a:lnTo>
                  <a:pt x="414" y="139"/>
                </a:lnTo>
                <a:lnTo>
                  <a:pt x="452" y="162"/>
                </a:lnTo>
                <a:lnTo>
                  <a:pt x="485" y="184"/>
                </a:lnTo>
                <a:lnTo>
                  <a:pt x="516" y="207"/>
                </a:lnTo>
                <a:lnTo>
                  <a:pt x="546" y="229"/>
                </a:lnTo>
                <a:lnTo>
                  <a:pt x="568" y="248"/>
                </a:lnTo>
                <a:lnTo>
                  <a:pt x="587" y="263"/>
                </a:lnTo>
                <a:lnTo>
                  <a:pt x="602" y="278"/>
                </a:lnTo>
                <a:lnTo>
                  <a:pt x="610" y="286"/>
                </a:lnTo>
                <a:lnTo>
                  <a:pt x="613" y="29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8073" name="Rectangle 18"/>
          <p:cNvSpPr>
            <a:spLocks noChangeArrowheads="1"/>
          </p:cNvSpPr>
          <p:nvPr/>
        </p:nvSpPr>
        <p:spPr bwMode="auto">
          <a:xfrm rot="-660000">
            <a:off x="2289175" y="2117725"/>
            <a:ext cx="1238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1600">
                <a:solidFill>
                  <a:srgbClr val="000000"/>
                </a:solidFill>
                <a:latin typeface="Arial" charset="0"/>
              </a:rPr>
              <a:t>T</a:t>
            </a:r>
            <a:endParaRPr lang="en-US" altLang="en-US" sz="2400">
              <a:latin typeface="Times New Roman" charset="0"/>
            </a:endParaRPr>
          </a:p>
        </p:txBody>
      </p:sp>
      <p:sp>
        <p:nvSpPr>
          <p:cNvPr id="88074" name="Rectangle 19"/>
          <p:cNvSpPr>
            <a:spLocks noChangeArrowheads="1"/>
          </p:cNvSpPr>
          <p:nvPr/>
        </p:nvSpPr>
        <p:spPr bwMode="auto">
          <a:xfrm rot="-660000">
            <a:off x="2387600" y="2071688"/>
            <a:ext cx="4397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1600">
                <a:solidFill>
                  <a:srgbClr val="000000"/>
                </a:solidFill>
                <a:latin typeface="Arial" charset="0"/>
              </a:rPr>
              <a:t>oken</a:t>
            </a:r>
            <a:endParaRPr lang="en-US" altLang="en-US" sz="2400">
              <a:latin typeface="Times New Roman" charset="0"/>
            </a:endParaRPr>
          </a:p>
        </p:txBody>
      </p:sp>
      <p:sp>
        <p:nvSpPr>
          <p:cNvPr id="88075" name="Rectangle 20"/>
          <p:cNvSpPr>
            <a:spLocks noChangeArrowheads="1"/>
          </p:cNvSpPr>
          <p:nvPr/>
        </p:nvSpPr>
        <p:spPr bwMode="auto">
          <a:xfrm rot="1260000">
            <a:off x="3363913" y="2178050"/>
            <a:ext cx="5873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1600">
                <a:solidFill>
                  <a:srgbClr val="000000"/>
                </a:solidFill>
                <a:latin typeface="Arial" charset="0"/>
              </a:rPr>
              <a:t>Frame</a:t>
            </a:r>
            <a:endParaRPr lang="en-US" altLang="en-US" sz="2400">
              <a:latin typeface="Times New Roman" charset="0"/>
            </a:endParaRPr>
          </a:p>
        </p:txBody>
      </p:sp>
      <p:sp>
        <p:nvSpPr>
          <p:cNvPr id="88076" name="Rectangle 22"/>
          <p:cNvSpPr>
            <a:spLocks noChangeArrowheads="1"/>
          </p:cNvSpPr>
          <p:nvPr/>
        </p:nvSpPr>
        <p:spPr bwMode="auto">
          <a:xfrm>
            <a:off x="4343400" y="1592263"/>
            <a:ext cx="37258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2000">
                <a:solidFill>
                  <a:srgbClr val="000000"/>
                </a:solidFill>
                <a:latin typeface="Arial" charset="0"/>
              </a:rPr>
              <a:t>Release after Reception</a:t>
            </a:r>
          </a:p>
        </p:txBody>
      </p:sp>
      <p:sp>
        <p:nvSpPr>
          <p:cNvPr id="26" name="Rectangle 22"/>
          <p:cNvSpPr>
            <a:spLocks noChangeArrowheads="1"/>
          </p:cNvSpPr>
          <p:nvPr/>
        </p:nvSpPr>
        <p:spPr bwMode="auto">
          <a:xfrm>
            <a:off x="4484688" y="3984625"/>
            <a:ext cx="4278312" cy="135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defRPr/>
            </a:pPr>
            <a:r>
              <a:rPr lang="en-US" altLang="en-US" sz="2200" dirty="0" smtClean="0">
                <a:solidFill>
                  <a:srgbClr val="002060"/>
                </a:solidFill>
                <a:latin typeface="+mn-lt"/>
              </a:rPr>
              <a:t>In token passing protocols, sender is always responsible for removing the frame it has transmitted! (Why?)</a:t>
            </a:r>
          </a:p>
        </p:txBody>
      </p:sp>
      <p:sp>
        <p:nvSpPr>
          <p:cNvPr id="27"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D0C9F501-51F2-244C-8903-38DD2C3508AE}" type="slidenum">
              <a:rPr lang="en-US" altLang="en-US" sz="1200"/>
              <a:pPr>
                <a:spcBef>
                  <a:spcPct val="0"/>
                </a:spcBef>
                <a:buFontTx/>
                <a:buNone/>
              </a:pPr>
              <a:t>61</a:t>
            </a:fld>
            <a:endParaRPr lang="en-US" altLang="en-US" sz="1200"/>
          </a:p>
        </p:txBody>
      </p:sp>
      <p:sp>
        <p:nvSpPr>
          <p:cNvPr id="333826" name="Rectangle 2"/>
          <p:cNvSpPr>
            <a:spLocks noGrp="1" noChangeArrowheads="1"/>
          </p:cNvSpPr>
          <p:nvPr>
            <p:ph type="title"/>
          </p:nvPr>
        </p:nvSpPr>
        <p:spPr/>
        <p:txBody>
          <a:bodyPr/>
          <a:lstStyle/>
          <a:p>
            <a:pPr>
              <a:defRPr/>
            </a:pPr>
            <a:r>
              <a:rPr lang="en-US" smtClean="0">
                <a:cs typeface="+mj-cs"/>
              </a:rPr>
              <a:t>Tokens and Data Frames</a:t>
            </a:r>
          </a:p>
        </p:txBody>
      </p:sp>
      <p:grpSp>
        <p:nvGrpSpPr>
          <p:cNvPr id="90115" name="Group 3"/>
          <p:cNvGrpSpPr>
            <a:grpSpLocks/>
          </p:cNvGrpSpPr>
          <p:nvPr/>
        </p:nvGrpSpPr>
        <p:grpSpPr bwMode="auto">
          <a:xfrm>
            <a:off x="315913" y="3130550"/>
            <a:ext cx="8332787" cy="757238"/>
            <a:chOff x="199" y="1972"/>
            <a:chExt cx="5249" cy="477"/>
          </a:xfrm>
        </p:grpSpPr>
        <p:sp>
          <p:nvSpPr>
            <p:cNvPr id="90117" name="Freeform 4"/>
            <p:cNvSpPr>
              <a:spLocks/>
            </p:cNvSpPr>
            <p:nvPr/>
          </p:nvSpPr>
          <p:spPr bwMode="auto">
            <a:xfrm>
              <a:off x="3294" y="2140"/>
              <a:ext cx="222" cy="309"/>
            </a:xfrm>
            <a:custGeom>
              <a:avLst/>
              <a:gdLst>
                <a:gd name="T0" fmla="*/ 39 w 222"/>
                <a:gd name="T1" fmla="*/ 305 h 309"/>
                <a:gd name="T2" fmla="*/ 222 w 222"/>
                <a:gd name="T3" fmla="*/ 309 h 309"/>
                <a:gd name="T4" fmla="*/ 222 w 222"/>
                <a:gd name="T5" fmla="*/ 0 h 309"/>
                <a:gd name="T6" fmla="*/ 43 w 222"/>
                <a:gd name="T7" fmla="*/ 0 h 309"/>
                <a:gd name="T8" fmla="*/ 0 w 222"/>
                <a:gd name="T9" fmla="*/ 101 h 309"/>
                <a:gd name="T10" fmla="*/ 96 w 222"/>
                <a:gd name="T11" fmla="*/ 101 h 309"/>
                <a:gd name="T12" fmla="*/ 43 w 222"/>
                <a:gd name="T13" fmla="*/ 309 h 309"/>
                <a:gd name="T14" fmla="*/ 43 w 222"/>
                <a:gd name="T15" fmla="*/ 309 h 309"/>
                <a:gd name="T16" fmla="*/ 39 w 222"/>
                <a:gd name="T17" fmla="*/ 305 h 3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22" h="309">
                  <a:moveTo>
                    <a:pt x="39" y="305"/>
                  </a:moveTo>
                  <a:lnTo>
                    <a:pt x="222" y="309"/>
                  </a:lnTo>
                  <a:lnTo>
                    <a:pt x="222" y="0"/>
                  </a:lnTo>
                  <a:lnTo>
                    <a:pt x="43" y="0"/>
                  </a:lnTo>
                  <a:lnTo>
                    <a:pt x="0" y="101"/>
                  </a:lnTo>
                  <a:lnTo>
                    <a:pt x="96" y="101"/>
                  </a:lnTo>
                  <a:lnTo>
                    <a:pt x="43" y="309"/>
                  </a:lnTo>
                  <a:lnTo>
                    <a:pt x="39" y="305"/>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118" name="Freeform 5"/>
            <p:cNvSpPr>
              <a:spLocks/>
            </p:cNvSpPr>
            <p:nvPr/>
          </p:nvSpPr>
          <p:spPr bwMode="auto">
            <a:xfrm>
              <a:off x="3294" y="2140"/>
              <a:ext cx="222" cy="309"/>
            </a:xfrm>
            <a:custGeom>
              <a:avLst/>
              <a:gdLst>
                <a:gd name="T0" fmla="*/ 39 w 222"/>
                <a:gd name="T1" fmla="*/ 305 h 309"/>
                <a:gd name="T2" fmla="*/ 222 w 222"/>
                <a:gd name="T3" fmla="*/ 309 h 309"/>
                <a:gd name="T4" fmla="*/ 222 w 222"/>
                <a:gd name="T5" fmla="*/ 0 h 309"/>
                <a:gd name="T6" fmla="*/ 43 w 222"/>
                <a:gd name="T7" fmla="*/ 0 h 309"/>
                <a:gd name="T8" fmla="*/ 0 w 222"/>
                <a:gd name="T9" fmla="*/ 101 h 309"/>
                <a:gd name="T10" fmla="*/ 96 w 222"/>
                <a:gd name="T11" fmla="*/ 101 h 309"/>
                <a:gd name="T12" fmla="*/ 43 w 222"/>
                <a:gd name="T13" fmla="*/ 309 h 309"/>
                <a:gd name="T14" fmla="*/ 43 w 222"/>
                <a:gd name="T15" fmla="*/ 309 h 3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22" h="309">
                  <a:moveTo>
                    <a:pt x="39" y="305"/>
                  </a:moveTo>
                  <a:lnTo>
                    <a:pt x="222" y="309"/>
                  </a:lnTo>
                  <a:lnTo>
                    <a:pt x="222" y="0"/>
                  </a:lnTo>
                  <a:lnTo>
                    <a:pt x="43" y="0"/>
                  </a:lnTo>
                  <a:lnTo>
                    <a:pt x="0" y="101"/>
                  </a:lnTo>
                  <a:lnTo>
                    <a:pt x="96" y="101"/>
                  </a:lnTo>
                  <a:lnTo>
                    <a:pt x="43" y="309"/>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0119" name="Freeform 6"/>
            <p:cNvSpPr>
              <a:spLocks/>
            </p:cNvSpPr>
            <p:nvPr/>
          </p:nvSpPr>
          <p:spPr bwMode="auto">
            <a:xfrm>
              <a:off x="2781" y="2140"/>
              <a:ext cx="556" cy="309"/>
            </a:xfrm>
            <a:custGeom>
              <a:avLst/>
              <a:gdLst>
                <a:gd name="T0" fmla="*/ 502 w 556"/>
                <a:gd name="T1" fmla="*/ 305 h 309"/>
                <a:gd name="T2" fmla="*/ 0 w 556"/>
                <a:gd name="T3" fmla="*/ 309 h 309"/>
                <a:gd name="T4" fmla="*/ 0 w 556"/>
                <a:gd name="T5" fmla="*/ 0 h 309"/>
                <a:gd name="T6" fmla="*/ 505 w 556"/>
                <a:gd name="T7" fmla="*/ 0 h 309"/>
                <a:gd name="T8" fmla="*/ 448 w 556"/>
                <a:gd name="T9" fmla="*/ 140 h 309"/>
                <a:gd name="T10" fmla="*/ 556 w 556"/>
                <a:gd name="T11" fmla="*/ 140 h 309"/>
                <a:gd name="T12" fmla="*/ 505 w 556"/>
                <a:gd name="T13" fmla="*/ 309 h 309"/>
                <a:gd name="T14" fmla="*/ 505 w 556"/>
                <a:gd name="T15" fmla="*/ 309 h 309"/>
                <a:gd name="T16" fmla="*/ 502 w 556"/>
                <a:gd name="T17" fmla="*/ 305 h 3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56" h="309">
                  <a:moveTo>
                    <a:pt x="502" y="305"/>
                  </a:moveTo>
                  <a:lnTo>
                    <a:pt x="0" y="309"/>
                  </a:lnTo>
                  <a:lnTo>
                    <a:pt x="0" y="0"/>
                  </a:lnTo>
                  <a:lnTo>
                    <a:pt x="505" y="0"/>
                  </a:lnTo>
                  <a:lnTo>
                    <a:pt x="448" y="140"/>
                  </a:lnTo>
                  <a:lnTo>
                    <a:pt x="556" y="140"/>
                  </a:lnTo>
                  <a:lnTo>
                    <a:pt x="505" y="309"/>
                  </a:lnTo>
                  <a:lnTo>
                    <a:pt x="502" y="305"/>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120" name="Freeform 7"/>
            <p:cNvSpPr>
              <a:spLocks/>
            </p:cNvSpPr>
            <p:nvPr/>
          </p:nvSpPr>
          <p:spPr bwMode="auto">
            <a:xfrm>
              <a:off x="2781" y="2140"/>
              <a:ext cx="556" cy="309"/>
            </a:xfrm>
            <a:custGeom>
              <a:avLst/>
              <a:gdLst>
                <a:gd name="T0" fmla="*/ 502 w 556"/>
                <a:gd name="T1" fmla="*/ 305 h 309"/>
                <a:gd name="T2" fmla="*/ 0 w 556"/>
                <a:gd name="T3" fmla="*/ 309 h 309"/>
                <a:gd name="T4" fmla="*/ 0 w 556"/>
                <a:gd name="T5" fmla="*/ 0 h 309"/>
                <a:gd name="T6" fmla="*/ 505 w 556"/>
                <a:gd name="T7" fmla="*/ 0 h 309"/>
                <a:gd name="T8" fmla="*/ 448 w 556"/>
                <a:gd name="T9" fmla="*/ 140 h 309"/>
                <a:gd name="T10" fmla="*/ 556 w 556"/>
                <a:gd name="T11" fmla="*/ 140 h 309"/>
                <a:gd name="T12" fmla="*/ 505 w 556"/>
                <a:gd name="T13" fmla="*/ 309 h 309"/>
                <a:gd name="T14" fmla="*/ 505 w 556"/>
                <a:gd name="T15" fmla="*/ 309 h 3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56" h="309">
                  <a:moveTo>
                    <a:pt x="502" y="305"/>
                  </a:moveTo>
                  <a:lnTo>
                    <a:pt x="0" y="309"/>
                  </a:lnTo>
                  <a:lnTo>
                    <a:pt x="0" y="0"/>
                  </a:lnTo>
                  <a:lnTo>
                    <a:pt x="505" y="0"/>
                  </a:lnTo>
                  <a:lnTo>
                    <a:pt x="448" y="140"/>
                  </a:lnTo>
                  <a:lnTo>
                    <a:pt x="556" y="140"/>
                  </a:lnTo>
                  <a:lnTo>
                    <a:pt x="505" y="309"/>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0121" name="Freeform 8"/>
            <p:cNvSpPr>
              <a:spLocks/>
            </p:cNvSpPr>
            <p:nvPr/>
          </p:nvSpPr>
          <p:spPr bwMode="auto">
            <a:xfrm>
              <a:off x="2368" y="2140"/>
              <a:ext cx="413" cy="309"/>
            </a:xfrm>
            <a:custGeom>
              <a:avLst/>
              <a:gdLst>
                <a:gd name="T0" fmla="*/ 413 w 413"/>
                <a:gd name="T1" fmla="*/ 305 h 309"/>
                <a:gd name="T2" fmla="*/ 0 w 413"/>
                <a:gd name="T3" fmla="*/ 309 h 309"/>
                <a:gd name="T4" fmla="*/ 0 w 413"/>
                <a:gd name="T5" fmla="*/ 0 h 309"/>
                <a:gd name="T6" fmla="*/ 413 w 413"/>
                <a:gd name="T7" fmla="*/ 0 h 309"/>
                <a:gd name="T8" fmla="*/ 413 w 413"/>
                <a:gd name="T9" fmla="*/ 309 h 309"/>
                <a:gd name="T10" fmla="*/ 413 w 413"/>
                <a:gd name="T11" fmla="*/ 309 h 30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3" h="309">
                  <a:moveTo>
                    <a:pt x="413" y="305"/>
                  </a:moveTo>
                  <a:lnTo>
                    <a:pt x="0" y="309"/>
                  </a:lnTo>
                  <a:lnTo>
                    <a:pt x="0" y="0"/>
                  </a:lnTo>
                  <a:lnTo>
                    <a:pt x="413" y="0"/>
                  </a:lnTo>
                  <a:lnTo>
                    <a:pt x="413" y="309"/>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0122" name="Rectangle 9"/>
            <p:cNvSpPr>
              <a:spLocks noChangeArrowheads="1"/>
            </p:cNvSpPr>
            <p:nvPr/>
          </p:nvSpPr>
          <p:spPr bwMode="auto">
            <a:xfrm>
              <a:off x="2888" y="2212"/>
              <a:ext cx="312"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1500">
                  <a:solidFill>
                    <a:srgbClr val="000000"/>
                  </a:solidFill>
                  <a:latin typeface="Arial" charset="0"/>
                </a:rPr>
                <a:t>Body</a:t>
              </a:r>
              <a:endParaRPr lang="en-US" altLang="en-US" sz="2400">
                <a:latin typeface="Times New Roman" charset="0"/>
              </a:endParaRPr>
            </a:p>
          </p:txBody>
        </p:sp>
        <p:sp>
          <p:nvSpPr>
            <p:cNvPr id="90123" name="Rectangle 10"/>
            <p:cNvSpPr>
              <a:spLocks noChangeArrowheads="1"/>
            </p:cNvSpPr>
            <p:nvPr/>
          </p:nvSpPr>
          <p:spPr bwMode="auto">
            <a:xfrm>
              <a:off x="3598" y="2212"/>
              <a:ext cx="606"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1500">
                  <a:solidFill>
                    <a:srgbClr val="000000"/>
                  </a:solidFill>
                  <a:latin typeface="Arial" charset="0"/>
                </a:rPr>
                <a:t>Checksum</a:t>
              </a:r>
              <a:endParaRPr lang="en-US" altLang="en-US" sz="2400">
                <a:latin typeface="Times New Roman" charset="0"/>
              </a:endParaRPr>
            </a:p>
          </p:txBody>
        </p:sp>
        <p:sp>
          <p:nvSpPr>
            <p:cNvPr id="90124" name="Rectangle 11"/>
            <p:cNvSpPr>
              <a:spLocks noChangeArrowheads="1"/>
            </p:cNvSpPr>
            <p:nvPr/>
          </p:nvSpPr>
          <p:spPr bwMode="auto">
            <a:xfrm>
              <a:off x="2454" y="2158"/>
              <a:ext cx="1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1500">
                  <a:solidFill>
                    <a:srgbClr val="000000"/>
                  </a:solidFill>
                  <a:latin typeface="Arial" charset="0"/>
                </a:rPr>
                <a:t>Src</a:t>
              </a:r>
              <a:endParaRPr lang="en-US" altLang="en-US" sz="2400">
                <a:latin typeface="Times New Roman" charset="0"/>
              </a:endParaRPr>
            </a:p>
          </p:txBody>
        </p:sp>
        <p:sp>
          <p:nvSpPr>
            <p:cNvPr id="90125" name="Rectangle 12"/>
            <p:cNvSpPr>
              <a:spLocks noChangeArrowheads="1"/>
            </p:cNvSpPr>
            <p:nvPr/>
          </p:nvSpPr>
          <p:spPr bwMode="auto">
            <a:xfrm>
              <a:off x="2454" y="2277"/>
              <a:ext cx="24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1500">
                  <a:solidFill>
                    <a:srgbClr val="000000"/>
                  </a:solidFill>
                  <a:latin typeface="Arial" charset="0"/>
                </a:rPr>
                <a:t>addr</a:t>
              </a:r>
              <a:endParaRPr lang="en-US" altLang="en-US" sz="2400">
                <a:latin typeface="Times New Roman" charset="0"/>
              </a:endParaRPr>
            </a:p>
          </p:txBody>
        </p:sp>
        <p:sp>
          <p:nvSpPr>
            <p:cNvPr id="90126" name="Rectangle 13"/>
            <p:cNvSpPr>
              <a:spLocks noChangeArrowheads="1"/>
            </p:cNvSpPr>
            <p:nvPr/>
          </p:nvSpPr>
          <p:spPr bwMode="auto">
            <a:xfrm>
              <a:off x="2924" y="1972"/>
              <a:ext cx="470"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1500">
                  <a:solidFill>
                    <a:srgbClr val="000000"/>
                  </a:solidFill>
                  <a:latin typeface="Arial" charset="0"/>
                </a:rPr>
                <a:t>Variable</a:t>
              </a:r>
              <a:endParaRPr lang="en-US" altLang="en-US" sz="2400">
                <a:latin typeface="Times New Roman" charset="0"/>
              </a:endParaRPr>
            </a:p>
          </p:txBody>
        </p:sp>
        <p:sp>
          <p:nvSpPr>
            <p:cNvPr id="90127" name="Rectangle 14"/>
            <p:cNvSpPr>
              <a:spLocks noChangeArrowheads="1"/>
            </p:cNvSpPr>
            <p:nvPr/>
          </p:nvSpPr>
          <p:spPr bwMode="auto">
            <a:xfrm>
              <a:off x="2501" y="1972"/>
              <a:ext cx="183"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1500">
                  <a:solidFill>
                    <a:srgbClr val="000000"/>
                  </a:solidFill>
                  <a:latin typeface="Arial" charset="0"/>
                </a:rPr>
                <a:t>48</a:t>
              </a:r>
              <a:endParaRPr lang="en-US" altLang="en-US" sz="2400">
                <a:latin typeface="Times New Roman" charset="0"/>
              </a:endParaRPr>
            </a:p>
          </p:txBody>
        </p:sp>
        <p:sp>
          <p:nvSpPr>
            <p:cNvPr id="90128" name="Freeform 15"/>
            <p:cNvSpPr>
              <a:spLocks/>
            </p:cNvSpPr>
            <p:nvPr/>
          </p:nvSpPr>
          <p:spPr bwMode="auto">
            <a:xfrm>
              <a:off x="1942" y="2140"/>
              <a:ext cx="426" cy="309"/>
            </a:xfrm>
            <a:custGeom>
              <a:avLst/>
              <a:gdLst>
                <a:gd name="T0" fmla="*/ 426 w 426"/>
                <a:gd name="T1" fmla="*/ 305 h 309"/>
                <a:gd name="T2" fmla="*/ 0 w 426"/>
                <a:gd name="T3" fmla="*/ 309 h 309"/>
                <a:gd name="T4" fmla="*/ 0 w 426"/>
                <a:gd name="T5" fmla="*/ 0 h 309"/>
                <a:gd name="T6" fmla="*/ 426 w 426"/>
                <a:gd name="T7" fmla="*/ 0 h 309"/>
                <a:gd name="T8" fmla="*/ 426 w 426"/>
                <a:gd name="T9" fmla="*/ 309 h 309"/>
                <a:gd name="T10" fmla="*/ 426 w 426"/>
                <a:gd name="T11" fmla="*/ 309 h 30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6" h="309">
                  <a:moveTo>
                    <a:pt x="426" y="305"/>
                  </a:moveTo>
                  <a:lnTo>
                    <a:pt x="0" y="309"/>
                  </a:lnTo>
                  <a:lnTo>
                    <a:pt x="0" y="0"/>
                  </a:lnTo>
                  <a:lnTo>
                    <a:pt x="426" y="0"/>
                  </a:lnTo>
                  <a:lnTo>
                    <a:pt x="426" y="309"/>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0129" name="Rectangle 16"/>
            <p:cNvSpPr>
              <a:spLocks noChangeArrowheads="1"/>
            </p:cNvSpPr>
            <p:nvPr/>
          </p:nvSpPr>
          <p:spPr bwMode="auto">
            <a:xfrm>
              <a:off x="2031" y="2158"/>
              <a:ext cx="24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1500">
                  <a:solidFill>
                    <a:srgbClr val="000000"/>
                  </a:solidFill>
                  <a:latin typeface="Arial" charset="0"/>
                </a:rPr>
                <a:t>Dest</a:t>
              </a:r>
              <a:endParaRPr lang="en-US" altLang="en-US" sz="2400">
                <a:latin typeface="Times New Roman" charset="0"/>
              </a:endParaRPr>
            </a:p>
          </p:txBody>
        </p:sp>
        <p:sp>
          <p:nvSpPr>
            <p:cNvPr id="90130" name="Rectangle 17"/>
            <p:cNvSpPr>
              <a:spLocks noChangeArrowheads="1"/>
            </p:cNvSpPr>
            <p:nvPr/>
          </p:nvSpPr>
          <p:spPr bwMode="auto">
            <a:xfrm>
              <a:off x="2031" y="2277"/>
              <a:ext cx="24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1500">
                  <a:solidFill>
                    <a:srgbClr val="000000"/>
                  </a:solidFill>
                  <a:latin typeface="Arial" charset="0"/>
                </a:rPr>
                <a:t>addr</a:t>
              </a:r>
              <a:endParaRPr lang="en-US" altLang="en-US" sz="2400">
                <a:latin typeface="Times New Roman" charset="0"/>
              </a:endParaRPr>
            </a:p>
          </p:txBody>
        </p:sp>
        <p:sp>
          <p:nvSpPr>
            <p:cNvPr id="90131" name="Rectangle 18"/>
            <p:cNvSpPr>
              <a:spLocks noChangeArrowheads="1"/>
            </p:cNvSpPr>
            <p:nvPr/>
          </p:nvSpPr>
          <p:spPr bwMode="auto">
            <a:xfrm>
              <a:off x="2078" y="1972"/>
              <a:ext cx="183"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1500">
                  <a:solidFill>
                    <a:srgbClr val="000000"/>
                  </a:solidFill>
                  <a:latin typeface="Arial" charset="0"/>
                </a:rPr>
                <a:t>48</a:t>
              </a:r>
              <a:endParaRPr lang="en-US" altLang="en-US" sz="2400">
                <a:latin typeface="Times New Roman" charset="0"/>
              </a:endParaRPr>
            </a:p>
          </p:txBody>
        </p:sp>
        <p:sp>
          <p:nvSpPr>
            <p:cNvPr id="90132" name="Freeform 19"/>
            <p:cNvSpPr>
              <a:spLocks/>
            </p:cNvSpPr>
            <p:nvPr/>
          </p:nvSpPr>
          <p:spPr bwMode="auto">
            <a:xfrm>
              <a:off x="3516" y="2140"/>
              <a:ext cx="731" cy="309"/>
            </a:xfrm>
            <a:custGeom>
              <a:avLst/>
              <a:gdLst>
                <a:gd name="T0" fmla="*/ 728 w 731"/>
                <a:gd name="T1" fmla="*/ 305 h 309"/>
                <a:gd name="T2" fmla="*/ 0 w 731"/>
                <a:gd name="T3" fmla="*/ 309 h 309"/>
                <a:gd name="T4" fmla="*/ 0 w 731"/>
                <a:gd name="T5" fmla="*/ 0 h 309"/>
                <a:gd name="T6" fmla="*/ 731 w 731"/>
                <a:gd name="T7" fmla="*/ 0 h 309"/>
                <a:gd name="T8" fmla="*/ 731 w 731"/>
                <a:gd name="T9" fmla="*/ 309 h 309"/>
                <a:gd name="T10" fmla="*/ 731 w 731"/>
                <a:gd name="T11" fmla="*/ 309 h 30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31" h="309">
                  <a:moveTo>
                    <a:pt x="728" y="305"/>
                  </a:moveTo>
                  <a:lnTo>
                    <a:pt x="0" y="309"/>
                  </a:lnTo>
                  <a:lnTo>
                    <a:pt x="0" y="0"/>
                  </a:lnTo>
                  <a:lnTo>
                    <a:pt x="731" y="0"/>
                  </a:lnTo>
                  <a:lnTo>
                    <a:pt x="731" y="309"/>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0133" name="Rectangle 20"/>
            <p:cNvSpPr>
              <a:spLocks noChangeArrowheads="1"/>
            </p:cNvSpPr>
            <p:nvPr/>
          </p:nvSpPr>
          <p:spPr bwMode="auto">
            <a:xfrm>
              <a:off x="3810" y="1972"/>
              <a:ext cx="183"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1500">
                  <a:solidFill>
                    <a:srgbClr val="000000"/>
                  </a:solidFill>
                  <a:latin typeface="Arial" charset="0"/>
                </a:rPr>
                <a:t>32</a:t>
              </a:r>
              <a:endParaRPr lang="en-US" altLang="en-US" sz="2400">
                <a:latin typeface="Times New Roman" charset="0"/>
              </a:endParaRPr>
            </a:p>
          </p:txBody>
        </p:sp>
        <p:sp>
          <p:nvSpPr>
            <p:cNvPr id="90134" name="Freeform 21"/>
            <p:cNvSpPr>
              <a:spLocks/>
            </p:cNvSpPr>
            <p:nvPr/>
          </p:nvSpPr>
          <p:spPr bwMode="auto">
            <a:xfrm>
              <a:off x="4247" y="2140"/>
              <a:ext cx="642" cy="309"/>
            </a:xfrm>
            <a:custGeom>
              <a:avLst/>
              <a:gdLst>
                <a:gd name="T0" fmla="*/ 639 w 642"/>
                <a:gd name="T1" fmla="*/ 305 h 309"/>
                <a:gd name="T2" fmla="*/ 0 w 642"/>
                <a:gd name="T3" fmla="*/ 309 h 309"/>
                <a:gd name="T4" fmla="*/ 0 w 642"/>
                <a:gd name="T5" fmla="*/ 0 h 309"/>
                <a:gd name="T6" fmla="*/ 642 w 642"/>
                <a:gd name="T7" fmla="*/ 0 h 309"/>
                <a:gd name="T8" fmla="*/ 642 w 642"/>
                <a:gd name="T9" fmla="*/ 309 h 309"/>
                <a:gd name="T10" fmla="*/ 642 w 642"/>
                <a:gd name="T11" fmla="*/ 309 h 30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2" h="309">
                  <a:moveTo>
                    <a:pt x="639" y="305"/>
                  </a:moveTo>
                  <a:lnTo>
                    <a:pt x="0" y="309"/>
                  </a:lnTo>
                  <a:lnTo>
                    <a:pt x="0" y="0"/>
                  </a:lnTo>
                  <a:lnTo>
                    <a:pt x="642" y="0"/>
                  </a:lnTo>
                  <a:lnTo>
                    <a:pt x="642" y="309"/>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0135" name="Rectangle 22"/>
            <p:cNvSpPr>
              <a:spLocks noChangeArrowheads="1"/>
            </p:cNvSpPr>
            <p:nvPr/>
          </p:nvSpPr>
          <p:spPr bwMode="auto">
            <a:xfrm>
              <a:off x="4333" y="2158"/>
              <a:ext cx="351"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1500">
                  <a:solidFill>
                    <a:srgbClr val="000000"/>
                  </a:solidFill>
                  <a:latin typeface="Arial" charset="0"/>
                </a:rPr>
                <a:t>End</a:t>
              </a:r>
              <a:endParaRPr lang="en-US" altLang="en-US" sz="2400">
                <a:latin typeface="Times New Roman" charset="0"/>
              </a:endParaRPr>
            </a:p>
          </p:txBody>
        </p:sp>
        <p:sp>
          <p:nvSpPr>
            <p:cNvPr id="90136" name="Rectangle 23"/>
            <p:cNvSpPr>
              <a:spLocks noChangeArrowheads="1"/>
            </p:cNvSpPr>
            <p:nvPr/>
          </p:nvSpPr>
          <p:spPr bwMode="auto">
            <a:xfrm>
              <a:off x="4333" y="2277"/>
              <a:ext cx="484"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1500">
                  <a:solidFill>
                    <a:srgbClr val="000000"/>
                  </a:solidFill>
                  <a:latin typeface="Arial" charset="0"/>
                </a:rPr>
                <a:t>delimiter</a:t>
              </a:r>
              <a:endParaRPr lang="en-US" altLang="en-US" sz="2400">
                <a:latin typeface="Times New Roman" charset="0"/>
              </a:endParaRPr>
            </a:p>
          </p:txBody>
        </p:sp>
        <p:sp>
          <p:nvSpPr>
            <p:cNvPr id="90137" name="Rectangle 24"/>
            <p:cNvSpPr>
              <a:spLocks noChangeArrowheads="1"/>
            </p:cNvSpPr>
            <p:nvPr/>
          </p:nvSpPr>
          <p:spPr bwMode="auto">
            <a:xfrm>
              <a:off x="4527" y="1972"/>
              <a:ext cx="118"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1500">
                  <a:solidFill>
                    <a:srgbClr val="000000"/>
                  </a:solidFill>
                  <a:latin typeface="Arial" charset="0"/>
                </a:rPr>
                <a:t>8</a:t>
              </a:r>
              <a:endParaRPr lang="en-US" altLang="en-US" sz="2400">
                <a:latin typeface="Times New Roman" charset="0"/>
              </a:endParaRPr>
            </a:p>
          </p:txBody>
        </p:sp>
        <p:sp>
          <p:nvSpPr>
            <p:cNvPr id="90138" name="Freeform 25"/>
            <p:cNvSpPr>
              <a:spLocks/>
            </p:cNvSpPr>
            <p:nvPr/>
          </p:nvSpPr>
          <p:spPr bwMode="auto">
            <a:xfrm>
              <a:off x="4889" y="2140"/>
              <a:ext cx="506" cy="309"/>
            </a:xfrm>
            <a:custGeom>
              <a:avLst/>
              <a:gdLst>
                <a:gd name="T0" fmla="*/ 506 w 506"/>
                <a:gd name="T1" fmla="*/ 305 h 309"/>
                <a:gd name="T2" fmla="*/ 0 w 506"/>
                <a:gd name="T3" fmla="*/ 309 h 309"/>
                <a:gd name="T4" fmla="*/ 0 w 506"/>
                <a:gd name="T5" fmla="*/ 0 h 309"/>
                <a:gd name="T6" fmla="*/ 506 w 506"/>
                <a:gd name="T7" fmla="*/ 0 h 309"/>
                <a:gd name="T8" fmla="*/ 506 w 506"/>
                <a:gd name="T9" fmla="*/ 309 h 309"/>
                <a:gd name="T10" fmla="*/ 506 w 506"/>
                <a:gd name="T11" fmla="*/ 309 h 30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06" h="309">
                  <a:moveTo>
                    <a:pt x="506" y="305"/>
                  </a:moveTo>
                  <a:lnTo>
                    <a:pt x="0" y="309"/>
                  </a:lnTo>
                  <a:lnTo>
                    <a:pt x="0" y="0"/>
                  </a:lnTo>
                  <a:lnTo>
                    <a:pt x="506" y="0"/>
                  </a:lnTo>
                  <a:lnTo>
                    <a:pt x="506" y="309"/>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0139" name="Rectangle 26"/>
            <p:cNvSpPr>
              <a:spLocks noChangeArrowheads="1"/>
            </p:cNvSpPr>
            <p:nvPr/>
          </p:nvSpPr>
          <p:spPr bwMode="auto">
            <a:xfrm>
              <a:off x="4975" y="2158"/>
              <a:ext cx="473"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1500">
                  <a:solidFill>
                    <a:srgbClr val="000000"/>
                  </a:solidFill>
                  <a:latin typeface="Arial" charset="0"/>
                </a:rPr>
                <a:t>Frame</a:t>
              </a:r>
              <a:endParaRPr lang="en-US" altLang="en-US" sz="2400">
                <a:latin typeface="Times New Roman" charset="0"/>
              </a:endParaRPr>
            </a:p>
          </p:txBody>
        </p:sp>
        <p:sp>
          <p:nvSpPr>
            <p:cNvPr id="90140" name="Rectangle 27"/>
            <p:cNvSpPr>
              <a:spLocks noChangeArrowheads="1"/>
            </p:cNvSpPr>
            <p:nvPr/>
          </p:nvSpPr>
          <p:spPr bwMode="auto">
            <a:xfrm>
              <a:off x="4975" y="2277"/>
              <a:ext cx="366"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1500">
                  <a:solidFill>
                    <a:srgbClr val="000000"/>
                  </a:solidFill>
                  <a:latin typeface="Arial" charset="0"/>
                </a:rPr>
                <a:t>status</a:t>
              </a:r>
              <a:endParaRPr lang="en-US" altLang="en-US" sz="2400">
                <a:latin typeface="Times New Roman" charset="0"/>
              </a:endParaRPr>
            </a:p>
          </p:txBody>
        </p:sp>
        <p:sp>
          <p:nvSpPr>
            <p:cNvPr id="90141" name="Rectangle 28"/>
            <p:cNvSpPr>
              <a:spLocks noChangeArrowheads="1"/>
            </p:cNvSpPr>
            <p:nvPr/>
          </p:nvSpPr>
          <p:spPr bwMode="auto">
            <a:xfrm>
              <a:off x="5101" y="1972"/>
              <a:ext cx="118"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1500">
                  <a:solidFill>
                    <a:srgbClr val="000000"/>
                  </a:solidFill>
                  <a:latin typeface="Arial" charset="0"/>
                </a:rPr>
                <a:t>8</a:t>
              </a:r>
              <a:endParaRPr lang="en-US" altLang="en-US" sz="2400">
                <a:latin typeface="Times New Roman" charset="0"/>
              </a:endParaRPr>
            </a:p>
          </p:txBody>
        </p:sp>
        <p:sp>
          <p:nvSpPr>
            <p:cNvPr id="90142" name="Freeform 29"/>
            <p:cNvSpPr>
              <a:spLocks/>
            </p:cNvSpPr>
            <p:nvPr/>
          </p:nvSpPr>
          <p:spPr bwMode="auto">
            <a:xfrm>
              <a:off x="1408" y="2140"/>
              <a:ext cx="534" cy="309"/>
            </a:xfrm>
            <a:custGeom>
              <a:avLst/>
              <a:gdLst>
                <a:gd name="T0" fmla="*/ 534 w 534"/>
                <a:gd name="T1" fmla="*/ 305 h 309"/>
                <a:gd name="T2" fmla="*/ 0 w 534"/>
                <a:gd name="T3" fmla="*/ 309 h 309"/>
                <a:gd name="T4" fmla="*/ 0 w 534"/>
                <a:gd name="T5" fmla="*/ 0 h 309"/>
                <a:gd name="T6" fmla="*/ 534 w 534"/>
                <a:gd name="T7" fmla="*/ 0 h 309"/>
                <a:gd name="T8" fmla="*/ 534 w 534"/>
                <a:gd name="T9" fmla="*/ 309 h 309"/>
                <a:gd name="T10" fmla="*/ 534 w 534"/>
                <a:gd name="T11" fmla="*/ 309 h 30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34" h="309">
                  <a:moveTo>
                    <a:pt x="534" y="305"/>
                  </a:moveTo>
                  <a:lnTo>
                    <a:pt x="0" y="309"/>
                  </a:lnTo>
                  <a:lnTo>
                    <a:pt x="0" y="0"/>
                  </a:lnTo>
                  <a:lnTo>
                    <a:pt x="534" y="0"/>
                  </a:lnTo>
                  <a:lnTo>
                    <a:pt x="534" y="309"/>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0143" name="Rectangle 30"/>
            <p:cNvSpPr>
              <a:spLocks noChangeArrowheads="1"/>
            </p:cNvSpPr>
            <p:nvPr/>
          </p:nvSpPr>
          <p:spPr bwMode="auto">
            <a:xfrm>
              <a:off x="1494" y="2158"/>
              <a:ext cx="473"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1500">
                  <a:solidFill>
                    <a:srgbClr val="000000"/>
                  </a:solidFill>
                  <a:latin typeface="Arial" charset="0"/>
                </a:rPr>
                <a:t>Frame</a:t>
              </a:r>
              <a:endParaRPr lang="en-US" altLang="en-US" sz="2400">
                <a:latin typeface="Times New Roman" charset="0"/>
              </a:endParaRPr>
            </a:p>
          </p:txBody>
        </p:sp>
        <p:sp>
          <p:nvSpPr>
            <p:cNvPr id="90144" name="Rectangle 31"/>
            <p:cNvSpPr>
              <a:spLocks noChangeArrowheads="1"/>
            </p:cNvSpPr>
            <p:nvPr/>
          </p:nvSpPr>
          <p:spPr bwMode="auto">
            <a:xfrm>
              <a:off x="1494" y="2277"/>
              <a:ext cx="398"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1500">
                  <a:solidFill>
                    <a:srgbClr val="000000"/>
                  </a:solidFill>
                  <a:latin typeface="Arial" charset="0"/>
                </a:rPr>
                <a:t>control</a:t>
              </a:r>
              <a:endParaRPr lang="en-US" altLang="en-US" sz="2400">
                <a:latin typeface="Times New Roman" charset="0"/>
              </a:endParaRPr>
            </a:p>
          </p:txBody>
        </p:sp>
        <p:sp>
          <p:nvSpPr>
            <p:cNvPr id="90145" name="Rectangle 32"/>
            <p:cNvSpPr>
              <a:spLocks noChangeArrowheads="1"/>
            </p:cNvSpPr>
            <p:nvPr/>
          </p:nvSpPr>
          <p:spPr bwMode="auto">
            <a:xfrm>
              <a:off x="1637" y="1972"/>
              <a:ext cx="118"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1500">
                  <a:solidFill>
                    <a:srgbClr val="000000"/>
                  </a:solidFill>
                  <a:latin typeface="Arial" charset="0"/>
                </a:rPr>
                <a:t>8</a:t>
              </a:r>
              <a:endParaRPr lang="en-US" altLang="en-US" sz="2400">
                <a:latin typeface="Times New Roman" charset="0"/>
              </a:endParaRPr>
            </a:p>
          </p:txBody>
        </p:sp>
        <p:sp>
          <p:nvSpPr>
            <p:cNvPr id="90146" name="Freeform 33"/>
            <p:cNvSpPr>
              <a:spLocks/>
            </p:cNvSpPr>
            <p:nvPr/>
          </p:nvSpPr>
          <p:spPr bwMode="auto">
            <a:xfrm>
              <a:off x="845" y="2140"/>
              <a:ext cx="563" cy="309"/>
            </a:xfrm>
            <a:custGeom>
              <a:avLst/>
              <a:gdLst>
                <a:gd name="T0" fmla="*/ 559 w 563"/>
                <a:gd name="T1" fmla="*/ 305 h 309"/>
                <a:gd name="T2" fmla="*/ 0 w 563"/>
                <a:gd name="T3" fmla="*/ 309 h 309"/>
                <a:gd name="T4" fmla="*/ 0 w 563"/>
                <a:gd name="T5" fmla="*/ 0 h 309"/>
                <a:gd name="T6" fmla="*/ 563 w 563"/>
                <a:gd name="T7" fmla="*/ 0 h 309"/>
                <a:gd name="T8" fmla="*/ 563 w 563"/>
                <a:gd name="T9" fmla="*/ 309 h 309"/>
                <a:gd name="T10" fmla="*/ 563 w 563"/>
                <a:gd name="T11" fmla="*/ 309 h 30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63" h="309">
                  <a:moveTo>
                    <a:pt x="559" y="305"/>
                  </a:moveTo>
                  <a:lnTo>
                    <a:pt x="0" y="309"/>
                  </a:lnTo>
                  <a:lnTo>
                    <a:pt x="0" y="0"/>
                  </a:lnTo>
                  <a:lnTo>
                    <a:pt x="563" y="0"/>
                  </a:lnTo>
                  <a:lnTo>
                    <a:pt x="563" y="309"/>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0147" name="Rectangle 34"/>
            <p:cNvSpPr>
              <a:spLocks noChangeArrowheads="1"/>
            </p:cNvSpPr>
            <p:nvPr/>
          </p:nvSpPr>
          <p:spPr bwMode="auto">
            <a:xfrm>
              <a:off x="931" y="2158"/>
              <a:ext cx="527"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1500">
                  <a:solidFill>
                    <a:srgbClr val="000000"/>
                  </a:solidFill>
                  <a:latin typeface="Arial" charset="0"/>
                </a:rPr>
                <a:t>Access</a:t>
              </a:r>
              <a:endParaRPr lang="en-US" altLang="en-US" sz="2400">
                <a:latin typeface="Times New Roman" charset="0"/>
              </a:endParaRPr>
            </a:p>
          </p:txBody>
        </p:sp>
        <p:sp>
          <p:nvSpPr>
            <p:cNvPr id="90148" name="Rectangle 35"/>
            <p:cNvSpPr>
              <a:spLocks noChangeArrowheads="1"/>
            </p:cNvSpPr>
            <p:nvPr/>
          </p:nvSpPr>
          <p:spPr bwMode="auto">
            <a:xfrm>
              <a:off x="931" y="2277"/>
              <a:ext cx="398"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1500">
                  <a:solidFill>
                    <a:srgbClr val="000000"/>
                  </a:solidFill>
                  <a:latin typeface="Arial" charset="0"/>
                </a:rPr>
                <a:t>control</a:t>
              </a:r>
              <a:endParaRPr lang="en-US" altLang="en-US" sz="2400">
                <a:latin typeface="Times New Roman" charset="0"/>
              </a:endParaRPr>
            </a:p>
          </p:txBody>
        </p:sp>
        <p:sp>
          <p:nvSpPr>
            <p:cNvPr id="90149" name="Rectangle 36"/>
            <p:cNvSpPr>
              <a:spLocks noChangeArrowheads="1"/>
            </p:cNvSpPr>
            <p:nvPr/>
          </p:nvSpPr>
          <p:spPr bwMode="auto">
            <a:xfrm>
              <a:off x="1088" y="1972"/>
              <a:ext cx="118"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1500">
                  <a:solidFill>
                    <a:srgbClr val="000000"/>
                  </a:solidFill>
                  <a:latin typeface="Arial" charset="0"/>
                </a:rPr>
                <a:t>8</a:t>
              </a:r>
              <a:endParaRPr lang="en-US" altLang="en-US" sz="2400">
                <a:latin typeface="Times New Roman" charset="0"/>
              </a:endParaRPr>
            </a:p>
          </p:txBody>
        </p:sp>
        <p:sp>
          <p:nvSpPr>
            <p:cNvPr id="90150" name="Freeform 37"/>
            <p:cNvSpPr>
              <a:spLocks/>
            </p:cNvSpPr>
            <p:nvPr/>
          </p:nvSpPr>
          <p:spPr bwMode="auto">
            <a:xfrm>
              <a:off x="199" y="2140"/>
              <a:ext cx="646" cy="309"/>
            </a:xfrm>
            <a:custGeom>
              <a:avLst/>
              <a:gdLst>
                <a:gd name="T0" fmla="*/ 646 w 646"/>
                <a:gd name="T1" fmla="*/ 305 h 309"/>
                <a:gd name="T2" fmla="*/ 0 w 646"/>
                <a:gd name="T3" fmla="*/ 309 h 309"/>
                <a:gd name="T4" fmla="*/ 0 w 646"/>
                <a:gd name="T5" fmla="*/ 0 h 309"/>
                <a:gd name="T6" fmla="*/ 646 w 646"/>
                <a:gd name="T7" fmla="*/ 0 h 309"/>
                <a:gd name="T8" fmla="*/ 646 w 646"/>
                <a:gd name="T9" fmla="*/ 309 h 309"/>
                <a:gd name="T10" fmla="*/ 646 w 646"/>
                <a:gd name="T11" fmla="*/ 309 h 30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9">
                  <a:moveTo>
                    <a:pt x="646" y="305"/>
                  </a:moveTo>
                  <a:lnTo>
                    <a:pt x="0" y="309"/>
                  </a:lnTo>
                  <a:lnTo>
                    <a:pt x="0" y="0"/>
                  </a:lnTo>
                  <a:lnTo>
                    <a:pt x="646" y="0"/>
                  </a:lnTo>
                  <a:lnTo>
                    <a:pt x="646" y="309"/>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0151" name="Rectangle 38"/>
            <p:cNvSpPr>
              <a:spLocks noChangeArrowheads="1"/>
            </p:cNvSpPr>
            <p:nvPr/>
          </p:nvSpPr>
          <p:spPr bwMode="auto">
            <a:xfrm>
              <a:off x="289" y="2158"/>
              <a:ext cx="387"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1500">
                  <a:solidFill>
                    <a:srgbClr val="000000"/>
                  </a:solidFill>
                  <a:latin typeface="Arial" charset="0"/>
                </a:rPr>
                <a:t>Start</a:t>
              </a:r>
              <a:endParaRPr lang="en-US" altLang="en-US" sz="2400">
                <a:latin typeface="Times New Roman" charset="0"/>
              </a:endParaRPr>
            </a:p>
          </p:txBody>
        </p:sp>
        <p:sp>
          <p:nvSpPr>
            <p:cNvPr id="90152" name="Rectangle 39"/>
            <p:cNvSpPr>
              <a:spLocks noChangeArrowheads="1"/>
            </p:cNvSpPr>
            <p:nvPr/>
          </p:nvSpPr>
          <p:spPr bwMode="auto">
            <a:xfrm>
              <a:off x="289" y="2277"/>
              <a:ext cx="484"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1500">
                  <a:solidFill>
                    <a:srgbClr val="000000"/>
                  </a:solidFill>
                  <a:latin typeface="Arial" charset="0"/>
                </a:rPr>
                <a:t>delimiter</a:t>
              </a:r>
              <a:endParaRPr lang="en-US" altLang="en-US" sz="2400">
                <a:latin typeface="Times New Roman" charset="0"/>
              </a:endParaRPr>
            </a:p>
          </p:txBody>
        </p:sp>
        <p:sp>
          <p:nvSpPr>
            <p:cNvPr id="90153" name="Rectangle 40"/>
            <p:cNvSpPr>
              <a:spLocks noChangeArrowheads="1"/>
            </p:cNvSpPr>
            <p:nvPr/>
          </p:nvSpPr>
          <p:spPr bwMode="auto">
            <a:xfrm>
              <a:off x="479" y="1972"/>
              <a:ext cx="118"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en-US" sz="1500">
                  <a:solidFill>
                    <a:srgbClr val="000000"/>
                  </a:solidFill>
                  <a:latin typeface="Arial" charset="0"/>
                </a:rPr>
                <a:t>8</a:t>
              </a:r>
              <a:endParaRPr lang="en-US" altLang="en-US" sz="2400">
                <a:latin typeface="Times New Roman" charset="0"/>
              </a:endParaRPr>
            </a:p>
          </p:txBody>
        </p:sp>
      </p:grpSp>
      <p:sp>
        <p:nvSpPr>
          <p:cNvPr id="44"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3DB33C4A-6DBF-3245-B981-A2D7A39A5E47}" type="slidenum">
              <a:rPr lang="en-US" altLang="en-US" sz="1200"/>
              <a:pPr>
                <a:spcBef>
                  <a:spcPct val="0"/>
                </a:spcBef>
                <a:buFontTx/>
                <a:buNone/>
              </a:pPr>
              <a:t>62</a:t>
            </a:fld>
            <a:endParaRPr lang="en-US" altLang="en-US" sz="1200"/>
          </a:p>
        </p:txBody>
      </p:sp>
      <p:sp>
        <p:nvSpPr>
          <p:cNvPr id="335874" name="Rectangle 2"/>
          <p:cNvSpPr>
            <a:spLocks noGrp="1" noChangeArrowheads="1"/>
          </p:cNvSpPr>
          <p:nvPr>
            <p:ph type="title"/>
          </p:nvPr>
        </p:nvSpPr>
        <p:spPr>
          <a:xfrm>
            <a:off x="685800" y="279400"/>
            <a:ext cx="7772400" cy="1143000"/>
          </a:xfrm>
        </p:spPr>
        <p:txBody>
          <a:bodyPr/>
          <a:lstStyle/>
          <a:p>
            <a:pPr>
              <a:defRPr/>
            </a:pPr>
            <a:r>
              <a:rPr lang="en-US" smtClean="0">
                <a:cs typeface="+mj-cs"/>
              </a:rPr>
              <a:t>Token Ring Frame Fields</a:t>
            </a:r>
          </a:p>
        </p:txBody>
      </p:sp>
      <p:sp>
        <p:nvSpPr>
          <p:cNvPr id="335875" name="Rectangle 3"/>
          <p:cNvSpPr>
            <a:spLocks noGrp="1" noChangeArrowheads="1"/>
          </p:cNvSpPr>
          <p:nvPr>
            <p:ph type="body" idx="1"/>
          </p:nvPr>
        </p:nvSpPr>
        <p:spPr>
          <a:xfrm>
            <a:off x="673100" y="1746250"/>
            <a:ext cx="7772400" cy="4114800"/>
          </a:xfrm>
        </p:spPr>
        <p:txBody>
          <a:bodyPr/>
          <a:lstStyle/>
          <a:p>
            <a:pPr>
              <a:defRPr/>
            </a:pPr>
            <a:r>
              <a:rPr lang="en-US" dirty="0" smtClean="0">
                <a:cs typeface="+mn-cs"/>
              </a:rPr>
              <a:t>Access Control</a:t>
            </a:r>
          </a:p>
          <a:p>
            <a:pPr lvl="1">
              <a:defRPr/>
            </a:pPr>
            <a:r>
              <a:rPr lang="en-US" dirty="0" smtClean="0"/>
              <a:t>Token bit:   0 </a:t>
            </a:r>
            <a:r>
              <a:rPr lang="en-US" dirty="0" smtClean="0">
                <a:sym typeface="Wingdings" charset="0"/>
              </a:rPr>
              <a:t> token    1  data</a:t>
            </a:r>
          </a:p>
          <a:p>
            <a:pPr lvl="1">
              <a:defRPr/>
            </a:pPr>
            <a:r>
              <a:rPr lang="en-US" dirty="0" smtClean="0"/>
              <a:t>Monitor bit:  used for monitoring ring</a:t>
            </a:r>
          </a:p>
          <a:p>
            <a:pPr lvl="1">
              <a:defRPr/>
            </a:pPr>
            <a:r>
              <a:rPr lang="en-US" dirty="0" smtClean="0"/>
              <a:t>Priority and reservation bits: multiple priorities</a:t>
            </a:r>
          </a:p>
          <a:p>
            <a:pPr>
              <a:defRPr/>
            </a:pPr>
            <a:r>
              <a:rPr lang="en-US" dirty="0" smtClean="0">
                <a:cs typeface="+mn-cs"/>
              </a:rPr>
              <a:t>Frame Status</a:t>
            </a:r>
          </a:p>
          <a:p>
            <a:pPr lvl="1">
              <a:defRPr/>
            </a:pPr>
            <a:r>
              <a:rPr lang="en-US" dirty="0" smtClean="0"/>
              <a:t>Set by destination, read by sender</a:t>
            </a:r>
          </a:p>
          <a:p>
            <a:pPr>
              <a:defRPr/>
            </a:pPr>
            <a:r>
              <a:rPr lang="en-US" dirty="0" smtClean="0">
                <a:cs typeface="+mn-cs"/>
              </a:rPr>
              <a:t>Frame control</a:t>
            </a:r>
          </a:p>
          <a:p>
            <a:pPr lvl="1">
              <a:defRPr/>
            </a:pPr>
            <a:r>
              <a:rPr lang="en-US" dirty="0" smtClean="0"/>
              <a:t>Various control frames for ring maintenance</a:t>
            </a:r>
          </a:p>
        </p:txBody>
      </p:sp>
      <p:sp>
        <p:nvSpPr>
          <p:cNvPr id="7"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347BD691-7AE8-5D4C-9B43-D3D134776D0D}" type="slidenum">
              <a:rPr lang="en-US" altLang="en-US" sz="1200"/>
              <a:pPr>
                <a:spcBef>
                  <a:spcPct val="0"/>
                </a:spcBef>
                <a:buFontTx/>
                <a:buNone/>
              </a:pPr>
              <a:t>63</a:t>
            </a:fld>
            <a:endParaRPr lang="en-US" altLang="en-US" sz="1200"/>
          </a:p>
        </p:txBody>
      </p:sp>
      <p:sp>
        <p:nvSpPr>
          <p:cNvPr id="337922" name="Rectangle 2"/>
          <p:cNvSpPr>
            <a:spLocks noGrp="1" noChangeArrowheads="1"/>
          </p:cNvSpPr>
          <p:nvPr>
            <p:ph type="title"/>
          </p:nvPr>
        </p:nvSpPr>
        <p:spPr/>
        <p:txBody>
          <a:bodyPr/>
          <a:lstStyle/>
          <a:p>
            <a:pPr>
              <a:defRPr/>
            </a:pPr>
            <a:r>
              <a:rPr lang="en-US" smtClean="0">
                <a:cs typeface="+mj-cs"/>
              </a:rPr>
              <a:t>Priority and Reservation</a:t>
            </a:r>
          </a:p>
        </p:txBody>
      </p:sp>
      <p:sp>
        <p:nvSpPr>
          <p:cNvPr id="337923" name="Rectangle 3"/>
          <p:cNvSpPr>
            <a:spLocks noGrp="1" noChangeArrowheads="1"/>
          </p:cNvSpPr>
          <p:nvPr>
            <p:ph type="body" idx="1"/>
          </p:nvPr>
        </p:nvSpPr>
        <p:spPr/>
        <p:txBody>
          <a:bodyPr/>
          <a:lstStyle/>
          <a:p>
            <a:pPr>
              <a:defRPr/>
            </a:pPr>
            <a:r>
              <a:rPr lang="en-US" smtClean="0">
                <a:cs typeface="+mn-cs"/>
              </a:rPr>
              <a:t>Token carries priority bits</a:t>
            </a:r>
          </a:p>
          <a:p>
            <a:pPr lvl="1">
              <a:defRPr/>
            </a:pPr>
            <a:r>
              <a:rPr lang="en-US" smtClean="0"/>
              <a:t>Only stations with frames of </a:t>
            </a:r>
            <a:r>
              <a:rPr lang="en-US" smtClean="0">
                <a:solidFill>
                  <a:schemeClr val="accent2"/>
                </a:solidFill>
              </a:rPr>
              <a:t>equal or higher</a:t>
            </a:r>
            <a:r>
              <a:rPr lang="en-US" smtClean="0"/>
              <a:t> priority can grab the token</a:t>
            </a:r>
          </a:p>
          <a:p>
            <a:pPr>
              <a:defRPr/>
            </a:pPr>
            <a:r>
              <a:rPr lang="en-US" smtClean="0">
                <a:cs typeface="+mn-cs"/>
              </a:rPr>
              <a:t>A station can make reservation</a:t>
            </a:r>
          </a:p>
          <a:p>
            <a:pPr lvl="1">
              <a:defRPr/>
            </a:pPr>
            <a:r>
              <a:rPr lang="en-US" smtClean="0"/>
              <a:t>When a data frame goes by</a:t>
            </a:r>
          </a:p>
          <a:p>
            <a:pPr lvl="1">
              <a:defRPr/>
            </a:pPr>
            <a:r>
              <a:rPr lang="en-US" smtClean="0"/>
              <a:t>If a higher priority has not been reserved</a:t>
            </a:r>
          </a:p>
          <a:p>
            <a:pPr>
              <a:defRPr/>
            </a:pPr>
            <a:r>
              <a:rPr lang="en-US" smtClean="0">
                <a:cs typeface="+mn-cs"/>
              </a:rPr>
              <a:t>A station raising the priority is responsible for lowering it again</a:t>
            </a:r>
          </a:p>
        </p:txBody>
      </p:sp>
      <p:sp>
        <p:nvSpPr>
          <p:cNvPr id="7"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1AA38DF0-2B90-4D4E-9335-9B54AF4761FB}" type="slidenum">
              <a:rPr lang="en-US" altLang="en-US" sz="1200"/>
              <a:pPr>
                <a:spcBef>
                  <a:spcPct val="0"/>
                </a:spcBef>
                <a:buFontTx/>
                <a:buNone/>
              </a:pPr>
              <a:t>64</a:t>
            </a:fld>
            <a:endParaRPr lang="en-US" altLang="en-US" sz="1200"/>
          </a:p>
        </p:txBody>
      </p:sp>
      <p:sp>
        <p:nvSpPr>
          <p:cNvPr id="339970" name="Rectangle 2"/>
          <p:cNvSpPr>
            <a:spLocks noGrp="1" noChangeArrowheads="1"/>
          </p:cNvSpPr>
          <p:nvPr>
            <p:ph type="title"/>
          </p:nvPr>
        </p:nvSpPr>
        <p:spPr>
          <a:xfrm>
            <a:off x="685800" y="0"/>
            <a:ext cx="7772400" cy="1143000"/>
          </a:xfrm>
        </p:spPr>
        <p:txBody>
          <a:bodyPr/>
          <a:lstStyle/>
          <a:p>
            <a:pPr>
              <a:defRPr/>
            </a:pPr>
            <a:r>
              <a:rPr lang="en-US" smtClean="0">
                <a:cs typeface="+mj-cs"/>
              </a:rPr>
              <a:t>Ring Maintenance</a:t>
            </a:r>
          </a:p>
        </p:txBody>
      </p:sp>
      <p:sp>
        <p:nvSpPr>
          <p:cNvPr id="339971" name="Rectangle 3"/>
          <p:cNvSpPr>
            <a:spLocks noGrp="1" noChangeArrowheads="1"/>
          </p:cNvSpPr>
          <p:nvPr>
            <p:ph type="body" idx="1"/>
          </p:nvPr>
        </p:nvSpPr>
        <p:spPr>
          <a:xfrm>
            <a:off x="685800" y="1143000"/>
            <a:ext cx="7772400" cy="4724400"/>
          </a:xfrm>
        </p:spPr>
        <p:txBody>
          <a:bodyPr/>
          <a:lstStyle/>
          <a:p>
            <a:pPr>
              <a:lnSpc>
                <a:spcPct val="90000"/>
              </a:lnSpc>
              <a:defRPr/>
            </a:pPr>
            <a:r>
              <a:rPr lang="en-US" smtClean="0">
                <a:cs typeface="+mn-cs"/>
              </a:rPr>
              <a:t>Each ring has a </a:t>
            </a:r>
            <a:r>
              <a:rPr lang="en-US" smtClean="0">
                <a:solidFill>
                  <a:schemeClr val="accent2"/>
                </a:solidFill>
                <a:cs typeface="+mn-cs"/>
              </a:rPr>
              <a:t>monitor</a:t>
            </a:r>
            <a:r>
              <a:rPr lang="en-US" smtClean="0">
                <a:cs typeface="+mn-cs"/>
              </a:rPr>
              <a:t> station</a:t>
            </a:r>
          </a:p>
          <a:p>
            <a:pPr>
              <a:lnSpc>
                <a:spcPct val="90000"/>
              </a:lnSpc>
              <a:defRPr/>
            </a:pPr>
            <a:r>
              <a:rPr lang="en-US" smtClean="0">
                <a:cs typeface="+mn-cs"/>
              </a:rPr>
              <a:t>How to select a monitor?</a:t>
            </a:r>
          </a:p>
          <a:p>
            <a:pPr lvl="1">
              <a:lnSpc>
                <a:spcPct val="90000"/>
              </a:lnSpc>
              <a:defRPr/>
            </a:pPr>
            <a:r>
              <a:rPr lang="en-US" smtClean="0"/>
              <a:t>Election/self-promotion: CLAIM_TOKEN</a:t>
            </a:r>
          </a:p>
          <a:p>
            <a:pPr>
              <a:lnSpc>
                <a:spcPct val="90000"/>
              </a:lnSpc>
              <a:defRPr/>
            </a:pPr>
            <a:r>
              <a:rPr lang="en-US" smtClean="0">
                <a:cs typeface="+mn-cs"/>
              </a:rPr>
              <a:t>Responsibilities</a:t>
            </a:r>
          </a:p>
          <a:p>
            <a:pPr lvl="1">
              <a:lnSpc>
                <a:spcPct val="90000"/>
              </a:lnSpc>
              <a:defRPr/>
            </a:pPr>
            <a:r>
              <a:rPr lang="en-US" smtClean="0"/>
              <a:t>Insert additional delay</a:t>
            </a:r>
          </a:p>
          <a:p>
            <a:pPr lvl="2">
              <a:lnSpc>
                <a:spcPct val="90000"/>
              </a:lnSpc>
              <a:defRPr/>
            </a:pPr>
            <a:r>
              <a:rPr lang="en-US" sz="2000" smtClean="0"/>
              <a:t>To accommodate the token</a:t>
            </a:r>
          </a:p>
          <a:p>
            <a:pPr lvl="1">
              <a:lnSpc>
                <a:spcPct val="90000"/>
              </a:lnSpc>
              <a:defRPr/>
            </a:pPr>
            <a:r>
              <a:rPr lang="en-US" smtClean="0"/>
              <a:t>Check for lost token</a:t>
            </a:r>
          </a:p>
          <a:p>
            <a:pPr lvl="2">
              <a:lnSpc>
                <a:spcPct val="90000"/>
              </a:lnSpc>
              <a:defRPr/>
            </a:pPr>
            <a:r>
              <a:rPr lang="en-US" sz="2000" smtClean="0"/>
              <a:t>Regenerate token</a:t>
            </a:r>
          </a:p>
          <a:p>
            <a:pPr lvl="1">
              <a:lnSpc>
                <a:spcPct val="90000"/>
              </a:lnSpc>
              <a:defRPr/>
            </a:pPr>
            <a:r>
              <a:rPr lang="en-US" smtClean="0"/>
              <a:t>Watch for orphan frames</a:t>
            </a:r>
          </a:p>
          <a:p>
            <a:pPr lvl="2">
              <a:lnSpc>
                <a:spcPct val="90000"/>
              </a:lnSpc>
              <a:defRPr/>
            </a:pPr>
            <a:r>
              <a:rPr lang="en-US" sz="2000" smtClean="0"/>
              <a:t>Drain them off the ring</a:t>
            </a:r>
          </a:p>
          <a:p>
            <a:pPr lvl="1">
              <a:lnSpc>
                <a:spcPct val="90000"/>
              </a:lnSpc>
              <a:defRPr/>
            </a:pPr>
            <a:r>
              <a:rPr lang="en-US" smtClean="0"/>
              <a:t>Watch for garbled frames</a:t>
            </a:r>
          </a:p>
          <a:p>
            <a:pPr lvl="2">
              <a:lnSpc>
                <a:spcPct val="90000"/>
              </a:lnSpc>
              <a:defRPr/>
            </a:pPr>
            <a:r>
              <a:rPr lang="en-US" sz="2000" smtClean="0"/>
              <a:t>Clean up the ring and regenerate token</a:t>
            </a:r>
          </a:p>
        </p:txBody>
      </p:sp>
      <p:sp>
        <p:nvSpPr>
          <p:cNvPr id="7"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0CD40886-E87B-F548-81C8-0C2186A69A3F}" type="slidenum">
              <a:rPr lang="en-US" altLang="en-US" sz="1200"/>
              <a:pPr>
                <a:spcBef>
                  <a:spcPct val="0"/>
                </a:spcBef>
                <a:buFontTx/>
                <a:buNone/>
              </a:pPr>
              <a:t>65</a:t>
            </a:fld>
            <a:endParaRPr lang="en-US" altLang="en-US" sz="1200"/>
          </a:p>
        </p:txBody>
      </p:sp>
      <p:sp>
        <p:nvSpPr>
          <p:cNvPr id="342018" name="Rectangle 2"/>
          <p:cNvSpPr>
            <a:spLocks noGrp="1" noChangeArrowheads="1"/>
          </p:cNvSpPr>
          <p:nvPr>
            <p:ph type="title"/>
          </p:nvPr>
        </p:nvSpPr>
        <p:spPr>
          <a:xfrm>
            <a:off x="685800" y="457200"/>
            <a:ext cx="7772400" cy="1143000"/>
          </a:xfrm>
        </p:spPr>
        <p:txBody>
          <a:bodyPr/>
          <a:lstStyle/>
          <a:p>
            <a:pPr>
              <a:defRPr/>
            </a:pPr>
            <a:r>
              <a:rPr lang="en-US" smtClean="0">
                <a:cs typeface="+mj-cs"/>
              </a:rPr>
              <a:t>Fault Scenarios</a:t>
            </a:r>
          </a:p>
        </p:txBody>
      </p:sp>
      <p:sp>
        <p:nvSpPr>
          <p:cNvPr id="342019" name="Rectangle 3"/>
          <p:cNvSpPr>
            <a:spLocks noGrp="1" noChangeArrowheads="1"/>
          </p:cNvSpPr>
          <p:nvPr>
            <p:ph type="body" idx="1"/>
          </p:nvPr>
        </p:nvSpPr>
        <p:spPr>
          <a:xfrm>
            <a:off x="685800" y="1676400"/>
            <a:ext cx="7772400" cy="4114800"/>
          </a:xfrm>
        </p:spPr>
        <p:txBody>
          <a:bodyPr/>
          <a:lstStyle/>
          <a:p>
            <a:pPr>
              <a:defRPr/>
            </a:pPr>
            <a:r>
              <a:rPr lang="en-US" smtClean="0">
                <a:cs typeface="+mn-cs"/>
              </a:rPr>
              <a:t>What to do if ring breaks?</a:t>
            </a:r>
          </a:p>
          <a:p>
            <a:pPr lvl="1">
              <a:defRPr/>
            </a:pPr>
            <a:r>
              <a:rPr lang="en-US" smtClean="0"/>
              <a:t>Everyone participates in detecting ring breaks</a:t>
            </a:r>
          </a:p>
          <a:p>
            <a:pPr lvl="1">
              <a:defRPr/>
            </a:pPr>
            <a:r>
              <a:rPr lang="en-US" smtClean="0"/>
              <a:t>Send beacon frames</a:t>
            </a:r>
          </a:p>
          <a:p>
            <a:pPr lvl="1">
              <a:defRPr/>
            </a:pPr>
            <a:r>
              <a:rPr lang="en-US" smtClean="0"/>
              <a:t>Figure out which stations are down</a:t>
            </a:r>
          </a:p>
          <a:p>
            <a:pPr lvl="1">
              <a:defRPr/>
            </a:pPr>
            <a:r>
              <a:rPr lang="en-US" smtClean="0"/>
              <a:t>By-pass them if possible</a:t>
            </a:r>
          </a:p>
          <a:p>
            <a:pPr>
              <a:defRPr/>
            </a:pPr>
            <a:r>
              <a:rPr lang="en-US" smtClean="0">
                <a:cs typeface="+mn-cs"/>
              </a:rPr>
              <a:t>What happens if monitor dies?</a:t>
            </a:r>
          </a:p>
          <a:p>
            <a:pPr lvl="1">
              <a:defRPr/>
            </a:pPr>
            <a:r>
              <a:rPr lang="en-US" smtClean="0"/>
              <a:t>Everyone gets a chance to become the new king</a:t>
            </a:r>
          </a:p>
          <a:p>
            <a:pPr>
              <a:defRPr/>
            </a:pPr>
            <a:r>
              <a:rPr lang="en-US" smtClean="0">
                <a:cs typeface="+mn-cs"/>
              </a:rPr>
              <a:t>What if monitor goes berserk?</a:t>
            </a:r>
          </a:p>
        </p:txBody>
      </p:sp>
      <p:sp>
        <p:nvSpPr>
          <p:cNvPr id="7"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068037F7-0DA8-6047-A84B-2E83E4BC426E}" type="slidenum">
              <a:rPr lang="en-US" altLang="en-US" sz="1200"/>
              <a:pPr>
                <a:spcBef>
                  <a:spcPct val="0"/>
                </a:spcBef>
                <a:buFontTx/>
                <a:buNone/>
              </a:pPr>
              <a:t>66</a:t>
            </a:fld>
            <a:endParaRPr lang="en-US" altLang="en-US" sz="1200"/>
          </a:p>
        </p:txBody>
      </p:sp>
      <p:pic>
        <p:nvPicPr>
          <p:cNvPr id="100354" name="Picture 2" descr="dilbe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143000"/>
            <a:ext cx="88392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55" name="Footer Placeholder 4"/>
          <p:cNvSpPr txBox="1">
            <a:spLocks/>
          </p:cNvSpPr>
          <p:nvPr/>
        </p:nvSpPr>
        <p:spPr bwMode="auto">
          <a:xfrm>
            <a:off x="2819400" y="6248400"/>
            <a:ext cx="350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lgn="ctr">
              <a:spcBef>
                <a:spcPct val="0"/>
              </a:spcBef>
              <a:buFontTx/>
              <a:buNone/>
            </a:pPr>
            <a:r>
              <a:rPr lang="en-US" altLang="x-none" sz="1200"/>
              <a:t>CSci4211:          Data Link Layer: Part 2</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A0981617-8EE9-3543-AAD6-16D8844D4BB2}" type="slidenum">
              <a:rPr lang="en-US" altLang="en-US" sz="1200"/>
              <a:pPr>
                <a:spcBef>
                  <a:spcPct val="0"/>
                </a:spcBef>
                <a:buFontTx/>
                <a:buNone/>
              </a:pPr>
              <a:t>67</a:t>
            </a:fld>
            <a:endParaRPr lang="en-US" altLang="en-US" sz="1200"/>
          </a:p>
        </p:txBody>
      </p:sp>
      <p:sp>
        <p:nvSpPr>
          <p:cNvPr id="344066" name="Rectangle 2"/>
          <p:cNvSpPr>
            <a:spLocks noGrp="1" noChangeArrowheads="1"/>
          </p:cNvSpPr>
          <p:nvPr>
            <p:ph type="title"/>
          </p:nvPr>
        </p:nvSpPr>
        <p:spPr>
          <a:xfrm>
            <a:off x="533400" y="228600"/>
            <a:ext cx="7772400" cy="1143000"/>
          </a:xfrm>
        </p:spPr>
        <p:txBody>
          <a:bodyPr/>
          <a:lstStyle/>
          <a:p>
            <a:pPr>
              <a:defRPr/>
            </a:pPr>
            <a:r>
              <a:rPr lang="en-US" smtClean="0">
                <a:cs typeface="+mj-cs"/>
              </a:rPr>
              <a:t>Token Ring Summary</a:t>
            </a:r>
          </a:p>
        </p:txBody>
      </p:sp>
      <p:sp>
        <p:nvSpPr>
          <p:cNvPr id="344067" name="Rectangle 3"/>
          <p:cNvSpPr>
            <a:spLocks noGrp="1" noChangeArrowheads="1"/>
          </p:cNvSpPr>
          <p:nvPr>
            <p:ph type="body" idx="1"/>
          </p:nvPr>
        </p:nvSpPr>
        <p:spPr>
          <a:xfrm>
            <a:off x="685800" y="1676400"/>
            <a:ext cx="7772400" cy="4114800"/>
          </a:xfrm>
        </p:spPr>
        <p:txBody>
          <a:bodyPr/>
          <a:lstStyle/>
          <a:p>
            <a:pPr>
              <a:lnSpc>
                <a:spcPct val="90000"/>
              </a:lnSpc>
              <a:defRPr/>
            </a:pPr>
            <a:r>
              <a:rPr lang="en-US" smtClean="0">
                <a:cs typeface="+mn-cs"/>
              </a:rPr>
              <a:t>Stations take </a:t>
            </a:r>
            <a:r>
              <a:rPr lang="en-US" smtClean="0">
                <a:solidFill>
                  <a:schemeClr val="accent2"/>
                </a:solidFill>
                <a:cs typeface="+mn-cs"/>
              </a:rPr>
              <a:t>turns</a:t>
            </a:r>
            <a:r>
              <a:rPr lang="en-US" smtClean="0">
                <a:cs typeface="+mn-cs"/>
              </a:rPr>
              <a:t> to transmit</a:t>
            </a:r>
          </a:p>
          <a:p>
            <a:pPr>
              <a:lnSpc>
                <a:spcPct val="90000"/>
              </a:lnSpc>
              <a:defRPr/>
            </a:pPr>
            <a:r>
              <a:rPr lang="en-US" smtClean="0">
                <a:cs typeface="+mn-cs"/>
              </a:rPr>
              <a:t>Only the station with the token can transmit</a:t>
            </a:r>
          </a:p>
          <a:p>
            <a:pPr>
              <a:lnSpc>
                <a:spcPct val="90000"/>
              </a:lnSpc>
              <a:defRPr/>
            </a:pPr>
            <a:r>
              <a:rPr lang="en-US" smtClean="0">
                <a:cs typeface="+mn-cs"/>
              </a:rPr>
              <a:t>Sender receives its own transmission</a:t>
            </a:r>
          </a:p>
          <a:p>
            <a:pPr lvl="1">
              <a:lnSpc>
                <a:spcPct val="90000"/>
              </a:lnSpc>
              <a:defRPr/>
            </a:pPr>
            <a:r>
              <a:rPr lang="en-US" smtClean="0"/>
              <a:t>Drains its frame off the ring</a:t>
            </a:r>
          </a:p>
          <a:p>
            <a:pPr>
              <a:lnSpc>
                <a:spcPct val="90000"/>
              </a:lnSpc>
              <a:defRPr/>
            </a:pPr>
            <a:r>
              <a:rPr lang="en-US" smtClean="0">
                <a:cs typeface="+mn-cs"/>
              </a:rPr>
              <a:t>Releases token after transmission/reception</a:t>
            </a:r>
          </a:p>
          <a:p>
            <a:pPr>
              <a:lnSpc>
                <a:spcPct val="90000"/>
              </a:lnSpc>
              <a:defRPr/>
            </a:pPr>
            <a:r>
              <a:rPr lang="en-US" smtClean="0">
                <a:cs typeface="+mn-cs"/>
              </a:rPr>
              <a:t>Deterministic delivery possible</a:t>
            </a:r>
          </a:p>
          <a:p>
            <a:pPr>
              <a:lnSpc>
                <a:spcPct val="90000"/>
              </a:lnSpc>
              <a:defRPr/>
            </a:pPr>
            <a:r>
              <a:rPr lang="en-US" smtClean="0">
                <a:cs typeface="+mn-cs"/>
              </a:rPr>
              <a:t>High throughput under heavy load</a:t>
            </a:r>
          </a:p>
        </p:txBody>
      </p:sp>
      <p:sp>
        <p:nvSpPr>
          <p:cNvPr id="7"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Slide Number Placeholder 6"/>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85534E85-FD2A-8147-968C-0D135F70D675}" type="slidenum">
              <a:rPr lang="en-US" altLang="en-US" sz="1200"/>
              <a:pPr>
                <a:spcBef>
                  <a:spcPct val="0"/>
                </a:spcBef>
                <a:buFontTx/>
                <a:buNone/>
              </a:pPr>
              <a:t>68</a:t>
            </a:fld>
            <a:endParaRPr lang="en-US" altLang="en-US" sz="1200"/>
          </a:p>
        </p:txBody>
      </p:sp>
      <p:sp>
        <p:nvSpPr>
          <p:cNvPr id="345090" name="Rectangle 2"/>
          <p:cNvSpPr>
            <a:spLocks noGrp="1" noChangeArrowheads="1"/>
          </p:cNvSpPr>
          <p:nvPr>
            <p:ph type="title"/>
          </p:nvPr>
        </p:nvSpPr>
        <p:spPr/>
        <p:txBody>
          <a:bodyPr/>
          <a:lstStyle/>
          <a:p>
            <a:pPr>
              <a:defRPr/>
            </a:pPr>
            <a:r>
              <a:rPr lang="en-US" smtClean="0">
                <a:cs typeface="+mj-cs"/>
              </a:rPr>
              <a:t>Ethernet </a:t>
            </a:r>
            <a:r>
              <a:rPr lang="en-US" i="1" smtClean="0">
                <a:cs typeface="+mj-cs"/>
              </a:rPr>
              <a:t>vs</a:t>
            </a:r>
            <a:r>
              <a:rPr lang="en-US" smtClean="0">
                <a:cs typeface="+mj-cs"/>
              </a:rPr>
              <a:t> Token Ring</a:t>
            </a:r>
          </a:p>
        </p:txBody>
      </p:sp>
      <p:sp>
        <p:nvSpPr>
          <p:cNvPr id="345091" name="Rectangle 3"/>
          <p:cNvSpPr>
            <a:spLocks noGrp="1" noChangeArrowheads="1"/>
          </p:cNvSpPr>
          <p:nvPr>
            <p:ph type="body" sz="half" idx="1"/>
          </p:nvPr>
        </p:nvSpPr>
        <p:spPr/>
        <p:txBody>
          <a:bodyPr/>
          <a:lstStyle/>
          <a:p>
            <a:pPr>
              <a:defRPr/>
            </a:pPr>
            <a:r>
              <a:rPr lang="en-US" sz="2400" smtClean="0">
                <a:cs typeface="+mn-cs"/>
              </a:rPr>
              <a:t>Non-deterministic</a:t>
            </a:r>
          </a:p>
          <a:p>
            <a:pPr>
              <a:defRPr/>
            </a:pPr>
            <a:r>
              <a:rPr lang="en-US" sz="2400" smtClean="0">
                <a:cs typeface="+mn-cs"/>
              </a:rPr>
              <a:t>No delays at low loads</a:t>
            </a:r>
          </a:p>
          <a:p>
            <a:pPr>
              <a:defRPr/>
            </a:pPr>
            <a:r>
              <a:rPr lang="en-US" sz="2400" smtClean="0">
                <a:cs typeface="+mn-cs"/>
              </a:rPr>
              <a:t>Low throughput under heavy load</a:t>
            </a:r>
          </a:p>
          <a:p>
            <a:pPr>
              <a:defRPr/>
            </a:pPr>
            <a:r>
              <a:rPr lang="en-US" sz="2400" smtClean="0">
                <a:cs typeface="+mn-cs"/>
              </a:rPr>
              <a:t>No priorities</a:t>
            </a:r>
          </a:p>
          <a:p>
            <a:pPr>
              <a:defRPr/>
            </a:pPr>
            <a:r>
              <a:rPr lang="en-US" sz="2400" smtClean="0">
                <a:cs typeface="+mn-cs"/>
              </a:rPr>
              <a:t>No management overhead</a:t>
            </a:r>
          </a:p>
          <a:p>
            <a:pPr>
              <a:defRPr/>
            </a:pPr>
            <a:r>
              <a:rPr lang="en-US" sz="2400" smtClean="0">
                <a:cs typeface="+mn-cs"/>
              </a:rPr>
              <a:t>Large minimum size</a:t>
            </a:r>
          </a:p>
        </p:txBody>
      </p:sp>
      <p:sp>
        <p:nvSpPr>
          <p:cNvPr id="345092" name="Rectangle 4"/>
          <p:cNvSpPr>
            <a:spLocks noGrp="1" noChangeArrowheads="1"/>
          </p:cNvSpPr>
          <p:nvPr>
            <p:ph type="body" sz="half" idx="2"/>
          </p:nvPr>
        </p:nvSpPr>
        <p:spPr/>
        <p:txBody>
          <a:bodyPr/>
          <a:lstStyle/>
          <a:p>
            <a:pPr>
              <a:defRPr/>
            </a:pPr>
            <a:r>
              <a:rPr lang="en-US" sz="2400" smtClean="0">
                <a:cs typeface="+mn-cs"/>
              </a:rPr>
              <a:t>Deterministic</a:t>
            </a:r>
          </a:p>
          <a:p>
            <a:pPr>
              <a:defRPr/>
            </a:pPr>
            <a:r>
              <a:rPr lang="en-US" sz="2400" smtClean="0">
                <a:cs typeface="+mn-cs"/>
              </a:rPr>
              <a:t>Substantial delays at low loads</a:t>
            </a:r>
          </a:p>
          <a:p>
            <a:pPr>
              <a:defRPr/>
            </a:pPr>
            <a:r>
              <a:rPr lang="en-US" sz="2400" smtClean="0">
                <a:cs typeface="+mn-cs"/>
              </a:rPr>
              <a:t>High throughput under heavy load</a:t>
            </a:r>
          </a:p>
          <a:p>
            <a:pPr>
              <a:defRPr/>
            </a:pPr>
            <a:r>
              <a:rPr lang="en-US" sz="2400" smtClean="0">
                <a:cs typeface="+mn-cs"/>
              </a:rPr>
              <a:t>Multiple priorities</a:t>
            </a:r>
          </a:p>
          <a:p>
            <a:pPr>
              <a:defRPr/>
            </a:pPr>
            <a:r>
              <a:rPr lang="en-US" sz="2400" smtClean="0">
                <a:cs typeface="+mn-cs"/>
              </a:rPr>
              <a:t>Complex management</a:t>
            </a:r>
          </a:p>
          <a:p>
            <a:pPr>
              <a:defRPr/>
            </a:pPr>
            <a:r>
              <a:rPr lang="en-US" sz="2400" smtClean="0">
                <a:cs typeface="+mn-cs"/>
              </a:rPr>
              <a:t>Small frames possible</a:t>
            </a:r>
          </a:p>
        </p:txBody>
      </p:sp>
      <p:sp>
        <p:nvSpPr>
          <p:cNvPr id="8"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44"/>
          <p:cNvSpPr>
            <a:spLocks noChangeArrowheads="1"/>
          </p:cNvSpPr>
          <p:nvPr/>
        </p:nvSpPr>
        <p:spPr bwMode="auto">
          <a:xfrm>
            <a:off x="1184275" y="2446338"/>
            <a:ext cx="955675" cy="700087"/>
          </a:xfrm>
          <a:prstGeom prst="rect">
            <a:avLst/>
          </a:prstGeom>
          <a:noFill/>
          <a:ln w="9525">
            <a:solidFill>
              <a:schemeClr val="tx1"/>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Times New Roman" charset="0"/>
            </a:endParaRPr>
          </a:p>
        </p:txBody>
      </p:sp>
      <p:sp>
        <p:nvSpPr>
          <p:cNvPr id="103426" name="Text Box 45"/>
          <p:cNvSpPr txBox="1">
            <a:spLocks noChangeArrowheads="1"/>
          </p:cNvSpPr>
          <p:nvPr/>
        </p:nvSpPr>
        <p:spPr bwMode="auto">
          <a:xfrm>
            <a:off x="623888" y="1905000"/>
            <a:ext cx="1925637"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lgn="ctr">
              <a:lnSpc>
                <a:spcPct val="80000"/>
              </a:lnSpc>
              <a:spcBef>
                <a:spcPct val="0"/>
              </a:spcBef>
              <a:buFontTx/>
              <a:buNone/>
            </a:pPr>
            <a:r>
              <a:rPr lang="en-US" altLang="x-none" sz="1600">
                <a:solidFill>
                  <a:srgbClr val="000000"/>
                </a:solidFill>
                <a:latin typeface="Arial" charset="0"/>
              </a:rPr>
              <a:t>cable headend</a:t>
            </a:r>
          </a:p>
        </p:txBody>
      </p:sp>
      <p:sp>
        <p:nvSpPr>
          <p:cNvPr id="103427" name="Text Box 126"/>
          <p:cNvSpPr txBox="1">
            <a:spLocks noChangeArrowheads="1"/>
          </p:cNvSpPr>
          <p:nvPr/>
        </p:nvSpPr>
        <p:spPr bwMode="auto">
          <a:xfrm>
            <a:off x="1049338" y="2416175"/>
            <a:ext cx="9509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eaLnBrk="1" hangingPunct="1">
              <a:spcBef>
                <a:spcPct val="0"/>
              </a:spcBef>
              <a:buFontTx/>
              <a:buNone/>
            </a:pPr>
            <a:r>
              <a:rPr lang="en-US" altLang="x-none" sz="1600">
                <a:solidFill>
                  <a:srgbClr val="000000"/>
                </a:solidFill>
                <a:latin typeface="Arial" charset="0"/>
              </a:rPr>
              <a:t>CMTS</a:t>
            </a:r>
          </a:p>
        </p:txBody>
      </p:sp>
      <p:sp>
        <p:nvSpPr>
          <p:cNvPr id="103428" name="AutoShape 127"/>
          <p:cNvSpPr>
            <a:spLocks noChangeArrowheads="1"/>
          </p:cNvSpPr>
          <p:nvPr/>
        </p:nvSpPr>
        <p:spPr bwMode="auto">
          <a:xfrm>
            <a:off x="1089025" y="2182813"/>
            <a:ext cx="1206500" cy="261937"/>
          </a:xfrm>
          <a:prstGeom prst="triangle">
            <a:avLst>
              <a:gd name="adj" fmla="val 50000"/>
            </a:avLst>
          </a:prstGeom>
          <a:noFill/>
          <a:ln w="9525">
            <a:solidFill>
              <a:schemeClr val="tx1"/>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grpSp>
        <p:nvGrpSpPr>
          <p:cNvPr id="103429" name="Group 128"/>
          <p:cNvGrpSpPr>
            <a:grpSpLocks/>
          </p:cNvGrpSpPr>
          <p:nvPr/>
        </p:nvGrpSpPr>
        <p:grpSpPr bwMode="auto">
          <a:xfrm>
            <a:off x="481013" y="3559175"/>
            <a:ext cx="2000250" cy="811213"/>
            <a:chOff x="3240" y="1830"/>
            <a:chExt cx="1372" cy="723"/>
          </a:xfrm>
        </p:grpSpPr>
        <p:sp>
          <p:nvSpPr>
            <p:cNvPr id="103562" name="Freeform 129"/>
            <p:cNvSpPr>
              <a:spLocks/>
            </p:cNvSpPr>
            <p:nvPr/>
          </p:nvSpPr>
          <p:spPr bwMode="auto">
            <a:xfrm>
              <a:off x="3240" y="1830"/>
              <a:ext cx="1372" cy="723"/>
            </a:xfrm>
            <a:custGeom>
              <a:avLst/>
              <a:gdLst>
                <a:gd name="T0" fmla="*/ 1509012 w 765"/>
                <a:gd name="T1" fmla="*/ 5729 h 459"/>
                <a:gd name="T2" fmla="*/ 1027025 w 765"/>
                <a:gd name="T3" fmla="*/ 40395 h 459"/>
                <a:gd name="T4" fmla="*/ 340902 w 765"/>
                <a:gd name="T5" fmla="*/ 58024 h 459"/>
                <a:gd name="T6" fmla="*/ 49874 w 765"/>
                <a:gd name="T7" fmla="*/ 194383 h 459"/>
                <a:gd name="T8" fmla="*/ 640932 w 765"/>
                <a:gd name="T9" fmla="*/ 256788 h 459"/>
                <a:gd name="T10" fmla="*/ 1233656 w 765"/>
                <a:gd name="T11" fmla="*/ 246677 h 459"/>
                <a:gd name="T12" fmla="*/ 2079640 w 765"/>
                <a:gd name="T13" fmla="*/ 256788 h 459"/>
                <a:gd name="T14" fmla="*/ 2485867 w 765"/>
                <a:gd name="T15" fmla="*/ 251149 h 459"/>
                <a:gd name="T16" fmla="*/ 2678580 w 765"/>
                <a:gd name="T17" fmla="*/ 215337 h 459"/>
                <a:gd name="T18" fmla="*/ 2671282 w 765"/>
                <a:gd name="T19" fmla="*/ 91397 h 459"/>
                <a:gd name="T20" fmla="*/ 2357408 w 765"/>
                <a:gd name="T21" fmla="*/ 19830 h 459"/>
                <a:gd name="T22" fmla="*/ 1509012 w 765"/>
                <a:gd name="T23" fmla="*/ 5729 h 4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65" h="459">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rotWithShape="1">
              <a:gsLst>
                <a:gs pos="0">
                  <a:srgbClr val="00CCFF"/>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63" name="Line 130"/>
            <p:cNvSpPr>
              <a:spLocks noChangeShapeType="1"/>
            </p:cNvSpPr>
            <p:nvPr/>
          </p:nvSpPr>
          <p:spPr bwMode="auto">
            <a:xfrm flipV="1">
              <a:off x="3763" y="2054"/>
              <a:ext cx="108" cy="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64" name="Line 131"/>
            <p:cNvSpPr>
              <a:spLocks noChangeShapeType="1"/>
            </p:cNvSpPr>
            <p:nvPr/>
          </p:nvSpPr>
          <p:spPr bwMode="auto">
            <a:xfrm>
              <a:off x="3616" y="2204"/>
              <a:ext cx="0" cy="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65" name="Line 132"/>
            <p:cNvSpPr>
              <a:spLocks noChangeShapeType="1"/>
            </p:cNvSpPr>
            <p:nvPr/>
          </p:nvSpPr>
          <p:spPr bwMode="auto">
            <a:xfrm flipV="1">
              <a:off x="3763" y="2114"/>
              <a:ext cx="226" cy="2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66" name="Line 133"/>
            <p:cNvSpPr>
              <a:spLocks noChangeShapeType="1"/>
            </p:cNvSpPr>
            <p:nvPr/>
          </p:nvSpPr>
          <p:spPr bwMode="auto">
            <a:xfrm>
              <a:off x="4076" y="2113"/>
              <a:ext cx="0" cy="1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67" name="Line 134"/>
            <p:cNvSpPr>
              <a:spLocks noChangeShapeType="1"/>
            </p:cNvSpPr>
            <p:nvPr/>
          </p:nvSpPr>
          <p:spPr bwMode="auto">
            <a:xfrm>
              <a:off x="3779" y="2380"/>
              <a:ext cx="1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68" name="Line 135"/>
            <p:cNvSpPr>
              <a:spLocks noChangeShapeType="1"/>
            </p:cNvSpPr>
            <p:nvPr/>
          </p:nvSpPr>
          <p:spPr bwMode="auto">
            <a:xfrm>
              <a:off x="4255" y="2372"/>
              <a:ext cx="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03569" name="Group 136"/>
            <p:cNvGrpSpPr>
              <a:grpSpLocks/>
            </p:cNvGrpSpPr>
            <p:nvPr/>
          </p:nvGrpSpPr>
          <p:grpSpPr bwMode="auto">
            <a:xfrm>
              <a:off x="3860" y="1969"/>
              <a:ext cx="335" cy="148"/>
              <a:chOff x="4650" y="1129"/>
              <a:chExt cx="246" cy="95"/>
            </a:xfrm>
          </p:grpSpPr>
          <p:sp>
            <p:nvSpPr>
              <p:cNvPr id="103599"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Times New Roman" charset="0"/>
                </a:endParaRPr>
              </a:p>
            </p:txBody>
          </p:sp>
          <p:sp>
            <p:nvSpPr>
              <p:cNvPr id="103600"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lgn="ctr">
                  <a:spcBef>
                    <a:spcPct val="0"/>
                  </a:spcBef>
                  <a:buFontTx/>
                  <a:buNone/>
                </a:pPr>
                <a:endParaRPr lang="x-none" altLang="x-none" sz="2400">
                  <a:solidFill>
                    <a:srgbClr val="000000"/>
                  </a:solidFill>
                  <a:latin typeface="Times New Roman" charset="0"/>
                </a:endParaRPr>
              </a:p>
            </p:txBody>
          </p:sp>
          <p:sp>
            <p:nvSpPr>
              <p:cNvPr id="103601"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Times New Roman" charset="0"/>
                </a:endParaRPr>
              </a:p>
            </p:txBody>
          </p:sp>
          <p:grpSp>
            <p:nvGrpSpPr>
              <p:cNvPr id="103602" name="Group 140"/>
              <p:cNvGrpSpPr>
                <a:grpSpLocks/>
              </p:cNvGrpSpPr>
              <p:nvPr/>
            </p:nvGrpSpPr>
            <p:grpSpPr bwMode="auto">
              <a:xfrm>
                <a:off x="4699" y="1145"/>
                <a:ext cx="138" cy="29"/>
                <a:chOff x="2468" y="1332"/>
                <a:chExt cx="310" cy="60"/>
              </a:xfrm>
            </p:grpSpPr>
            <p:sp>
              <p:nvSpPr>
                <p:cNvPr id="103605" name="Freeform 141"/>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606" name="Freeform 142"/>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03603" name="Line 143"/>
              <p:cNvSpPr>
                <a:spLocks noChangeShapeType="1"/>
              </p:cNvSpPr>
              <p:nvPr/>
            </p:nvSpPr>
            <p:spPr bwMode="auto">
              <a:xfrm>
                <a:off x="4650"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04" name="Line 144"/>
              <p:cNvSpPr>
                <a:spLocks noChangeShapeType="1"/>
              </p:cNvSpPr>
              <p:nvPr/>
            </p:nvSpPr>
            <p:spPr bwMode="auto">
              <a:xfrm>
                <a:off x="4894" y="1160"/>
                <a:ext cx="0"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3570" name="Group 145"/>
            <p:cNvGrpSpPr>
              <a:grpSpLocks/>
            </p:cNvGrpSpPr>
            <p:nvPr/>
          </p:nvGrpSpPr>
          <p:grpSpPr bwMode="auto">
            <a:xfrm>
              <a:off x="3922" y="2284"/>
              <a:ext cx="336" cy="154"/>
              <a:chOff x="4650" y="1129"/>
              <a:chExt cx="246" cy="95"/>
            </a:xfrm>
          </p:grpSpPr>
          <p:sp>
            <p:nvSpPr>
              <p:cNvPr id="103591"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Times New Roman" charset="0"/>
                </a:endParaRPr>
              </a:p>
            </p:txBody>
          </p:sp>
          <p:sp>
            <p:nvSpPr>
              <p:cNvPr id="103592"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lgn="ctr">
                  <a:spcBef>
                    <a:spcPct val="0"/>
                  </a:spcBef>
                  <a:buFontTx/>
                  <a:buNone/>
                </a:pPr>
                <a:endParaRPr lang="x-none" altLang="x-none" sz="2400">
                  <a:solidFill>
                    <a:srgbClr val="000000"/>
                  </a:solidFill>
                  <a:latin typeface="Times New Roman" charset="0"/>
                </a:endParaRPr>
              </a:p>
            </p:txBody>
          </p:sp>
          <p:sp>
            <p:nvSpPr>
              <p:cNvPr id="103593"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Times New Roman" charset="0"/>
                </a:endParaRPr>
              </a:p>
            </p:txBody>
          </p:sp>
          <p:grpSp>
            <p:nvGrpSpPr>
              <p:cNvPr id="103594" name="Group 149"/>
              <p:cNvGrpSpPr>
                <a:grpSpLocks/>
              </p:cNvGrpSpPr>
              <p:nvPr/>
            </p:nvGrpSpPr>
            <p:grpSpPr bwMode="auto">
              <a:xfrm>
                <a:off x="4699" y="1145"/>
                <a:ext cx="138" cy="29"/>
                <a:chOff x="2468" y="1332"/>
                <a:chExt cx="310" cy="60"/>
              </a:xfrm>
            </p:grpSpPr>
            <p:sp>
              <p:nvSpPr>
                <p:cNvPr id="103597" name="Freeform 15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598" name="Freeform 15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03595" name="Line 152"/>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96" name="Line 153"/>
              <p:cNvSpPr>
                <a:spLocks noChangeShapeType="1"/>
              </p:cNvSpPr>
              <p:nvPr/>
            </p:nvSpPr>
            <p:spPr bwMode="auto">
              <a:xfrm>
                <a:off x="4894" y="1161"/>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3571" name="Group 154"/>
            <p:cNvGrpSpPr>
              <a:grpSpLocks/>
            </p:cNvGrpSpPr>
            <p:nvPr/>
          </p:nvGrpSpPr>
          <p:grpSpPr bwMode="auto">
            <a:xfrm>
              <a:off x="3443" y="2054"/>
              <a:ext cx="335" cy="149"/>
              <a:chOff x="4650" y="1129"/>
              <a:chExt cx="246" cy="95"/>
            </a:xfrm>
          </p:grpSpPr>
          <p:sp>
            <p:nvSpPr>
              <p:cNvPr id="103583"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Times New Roman" charset="0"/>
                </a:endParaRPr>
              </a:p>
            </p:txBody>
          </p:sp>
          <p:sp>
            <p:nvSpPr>
              <p:cNvPr id="103584"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lgn="ctr">
                  <a:spcBef>
                    <a:spcPct val="0"/>
                  </a:spcBef>
                  <a:buFontTx/>
                  <a:buNone/>
                </a:pPr>
                <a:endParaRPr lang="x-none" altLang="x-none" sz="2400">
                  <a:solidFill>
                    <a:srgbClr val="000000"/>
                  </a:solidFill>
                  <a:latin typeface="Times New Roman" charset="0"/>
                </a:endParaRPr>
              </a:p>
            </p:txBody>
          </p:sp>
          <p:sp>
            <p:nvSpPr>
              <p:cNvPr id="103585"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Times New Roman" charset="0"/>
                </a:endParaRPr>
              </a:p>
            </p:txBody>
          </p:sp>
          <p:grpSp>
            <p:nvGrpSpPr>
              <p:cNvPr id="103586" name="Group 158"/>
              <p:cNvGrpSpPr>
                <a:grpSpLocks/>
              </p:cNvGrpSpPr>
              <p:nvPr/>
            </p:nvGrpSpPr>
            <p:grpSpPr bwMode="auto">
              <a:xfrm>
                <a:off x="4699" y="1145"/>
                <a:ext cx="138" cy="29"/>
                <a:chOff x="2468" y="1332"/>
                <a:chExt cx="310" cy="60"/>
              </a:xfrm>
            </p:grpSpPr>
            <p:sp>
              <p:nvSpPr>
                <p:cNvPr id="103589" name="Freeform 15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590" name="Freeform 16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03587" name="Line 161"/>
              <p:cNvSpPr>
                <a:spLocks noChangeShapeType="1"/>
              </p:cNvSpPr>
              <p:nvPr/>
            </p:nvSpPr>
            <p:spPr bwMode="auto">
              <a:xfrm>
                <a:off x="4650"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88" name="Line 162"/>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3572" name="Group 163"/>
            <p:cNvGrpSpPr>
              <a:grpSpLocks/>
            </p:cNvGrpSpPr>
            <p:nvPr/>
          </p:nvGrpSpPr>
          <p:grpSpPr bwMode="auto">
            <a:xfrm>
              <a:off x="3452" y="2284"/>
              <a:ext cx="336" cy="148"/>
              <a:chOff x="4650" y="1129"/>
              <a:chExt cx="246" cy="95"/>
            </a:xfrm>
          </p:grpSpPr>
          <p:sp>
            <p:nvSpPr>
              <p:cNvPr id="103575"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Times New Roman" charset="0"/>
                </a:endParaRPr>
              </a:p>
            </p:txBody>
          </p:sp>
          <p:sp>
            <p:nvSpPr>
              <p:cNvPr id="103576"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lgn="ctr">
                  <a:spcBef>
                    <a:spcPct val="0"/>
                  </a:spcBef>
                  <a:buFontTx/>
                  <a:buNone/>
                </a:pPr>
                <a:endParaRPr lang="x-none" altLang="x-none" sz="2400">
                  <a:solidFill>
                    <a:srgbClr val="000000"/>
                  </a:solidFill>
                  <a:latin typeface="Times New Roman" charset="0"/>
                </a:endParaRPr>
              </a:p>
            </p:txBody>
          </p:sp>
          <p:sp>
            <p:nvSpPr>
              <p:cNvPr id="103577"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Times New Roman" charset="0"/>
                </a:endParaRPr>
              </a:p>
            </p:txBody>
          </p:sp>
          <p:grpSp>
            <p:nvGrpSpPr>
              <p:cNvPr id="103578" name="Group 167"/>
              <p:cNvGrpSpPr>
                <a:grpSpLocks/>
              </p:cNvGrpSpPr>
              <p:nvPr/>
            </p:nvGrpSpPr>
            <p:grpSpPr bwMode="auto">
              <a:xfrm>
                <a:off x="4699" y="1145"/>
                <a:ext cx="138" cy="29"/>
                <a:chOff x="2468" y="1332"/>
                <a:chExt cx="310" cy="60"/>
              </a:xfrm>
            </p:grpSpPr>
            <p:sp>
              <p:nvSpPr>
                <p:cNvPr id="103581" name="Freeform 16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582" name="Freeform 16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03579" name="Line 170"/>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80" name="Line 171"/>
              <p:cNvSpPr>
                <a:spLocks noChangeShapeType="1"/>
              </p:cNvSpPr>
              <p:nvPr/>
            </p:nvSpPr>
            <p:spPr bwMode="auto">
              <a:xfrm>
                <a:off x="4893"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03573" name="Line 172"/>
            <p:cNvSpPr>
              <a:spLocks noChangeShapeType="1"/>
            </p:cNvSpPr>
            <p:nvPr/>
          </p:nvSpPr>
          <p:spPr bwMode="auto">
            <a:xfrm>
              <a:off x="4423" y="2370"/>
              <a:ext cx="152" cy="0"/>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3574" name="Text Box 580"/>
            <p:cNvSpPr txBox="1">
              <a:spLocks noChangeArrowheads="1"/>
            </p:cNvSpPr>
            <p:nvPr/>
          </p:nvSpPr>
          <p:spPr bwMode="auto">
            <a:xfrm>
              <a:off x="4231" y="1988"/>
              <a:ext cx="3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x-none" sz="1800">
                  <a:solidFill>
                    <a:srgbClr val="000000"/>
                  </a:solidFill>
                  <a:latin typeface="Arial" charset="0"/>
                </a:rPr>
                <a:t>ISP</a:t>
              </a:r>
            </a:p>
          </p:txBody>
        </p:sp>
      </p:grpSp>
      <p:sp>
        <p:nvSpPr>
          <p:cNvPr id="103430" name="Freeform 174"/>
          <p:cNvSpPr>
            <a:spLocks/>
          </p:cNvSpPr>
          <p:nvPr/>
        </p:nvSpPr>
        <p:spPr bwMode="auto">
          <a:xfrm flipH="1">
            <a:off x="1563688" y="2871788"/>
            <a:ext cx="163512" cy="927100"/>
          </a:xfrm>
          <a:custGeom>
            <a:avLst/>
            <a:gdLst>
              <a:gd name="T0" fmla="*/ 0 w 130"/>
              <a:gd name="T1" fmla="*/ 0 h 584"/>
              <a:gd name="T2" fmla="*/ 2147483646 w 130"/>
              <a:gd name="T3" fmla="*/ 0 h 584"/>
              <a:gd name="T4" fmla="*/ 2147483646 w 130"/>
              <a:gd name="T5" fmla="*/ 2147483646 h 584"/>
              <a:gd name="T6" fmla="*/ 0 60000 65536"/>
              <a:gd name="T7" fmla="*/ 0 60000 65536"/>
              <a:gd name="T8" fmla="*/ 0 60000 65536"/>
            </a:gdLst>
            <a:ahLst/>
            <a:cxnLst>
              <a:cxn ang="T6">
                <a:pos x="T0" y="T1"/>
              </a:cxn>
              <a:cxn ang="T7">
                <a:pos x="T2" y="T3"/>
              </a:cxn>
              <a:cxn ang="T8">
                <a:pos x="T4" y="T5"/>
              </a:cxn>
            </a:cxnLst>
            <a:rect l="0" t="0" r="r" b="b"/>
            <a:pathLst>
              <a:path w="130" h="584">
                <a:moveTo>
                  <a:pt x="0" y="0"/>
                </a:moveTo>
                <a:lnTo>
                  <a:pt x="130" y="0"/>
                </a:lnTo>
                <a:lnTo>
                  <a:pt x="130" y="584"/>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431" name="Line 176"/>
          <p:cNvSpPr>
            <a:spLocks noChangeShapeType="1"/>
          </p:cNvSpPr>
          <p:nvPr/>
        </p:nvSpPr>
        <p:spPr bwMode="auto">
          <a:xfrm flipH="1" flipV="1">
            <a:off x="1903413" y="2995613"/>
            <a:ext cx="452437" cy="38100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32" name="Text Box 177"/>
          <p:cNvSpPr txBox="1">
            <a:spLocks noChangeArrowheads="1"/>
          </p:cNvSpPr>
          <p:nvPr/>
        </p:nvSpPr>
        <p:spPr bwMode="auto">
          <a:xfrm>
            <a:off x="1885950" y="3201988"/>
            <a:ext cx="174148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lgn="r">
              <a:lnSpc>
                <a:spcPct val="85000"/>
              </a:lnSpc>
              <a:spcBef>
                <a:spcPct val="0"/>
              </a:spcBef>
              <a:buFontTx/>
              <a:buNone/>
            </a:pPr>
            <a:r>
              <a:rPr lang="en-US" altLang="x-none" sz="1400">
                <a:solidFill>
                  <a:srgbClr val="000000"/>
                </a:solidFill>
                <a:latin typeface="Arial" charset="0"/>
              </a:rPr>
              <a:t>cable modem</a:t>
            </a:r>
          </a:p>
          <a:p>
            <a:pPr algn="r">
              <a:lnSpc>
                <a:spcPct val="85000"/>
              </a:lnSpc>
              <a:spcBef>
                <a:spcPct val="0"/>
              </a:spcBef>
              <a:buFontTx/>
              <a:buNone/>
            </a:pPr>
            <a:r>
              <a:rPr lang="en-US" altLang="x-none" sz="1400">
                <a:solidFill>
                  <a:srgbClr val="000000"/>
                </a:solidFill>
                <a:latin typeface="Arial" charset="0"/>
              </a:rPr>
              <a:t>termination system</a:t>
            </a:r>
          </a:p>
        </p:txBody>
      </p:sp>
      <p:sp>
        <p:nvSpPr>
          <p:cNvPr id="57382" name="Rectangle 3"/>
          <p:cNvSpPr>
            <a:spLocks noChangeArrowheads="1"/>
          </p:cNvSpPr>
          <p:nvPr/>
        </p:nvSpPr>
        <p:spPr bwMode="auto">
          <a:xfrm>
            <a:off x="569913" y="4559300"/>
            <a:ext cx="8401050" cy="2090738"/>
          </a:xfrm>
          <a:prstGeom prst="rect">
            <a:avLst/>
          </a:prstGeom>
          <a:noFill/>
          <a:ln>
            <a:noFill/>
          </a:ln>
          <a:extLst>
            <a:ext uri="{909E8E84-426E-40dd-AFC4-6F175D3DCCD1}"/>
            <a:ext uri="{91240B29-F687-4f45-9708-019B960494DF}"/>
          </a:extLst>
        </p:spPr>
        <p:txBody>
          <a:bodyPr/>
          <a:lstStyle/>
          <a:p>
            <a:pPr marL="231775" indent="-231775" eaLnBrk="1" hangingPunct="1">
              <a:lnSpc>
                <a:spcPct val="85000"/>
              </a:lnSpc>
              <a:spcBef>
                <a:spcPct val="20000"/>
              </a:spcBef>
              <a:buClr>
                <a:srgbClr val="000099"/>
              </a:buClr>
              <a:buSzPct val="100000"/>
              <a:buFont typeface="Wingdings" charset="2"/>
              <a:buChar char="§"/>
              <a:defRPr/>
            </a:pPr>
            <a:r>
              <a:rPr lang="en-US" sz="2000" dirty="0">
                <a:solidFill>
                  <a:srgbClr val="CC0000"/>
                </a:solidFill>
                <a:latin typeface="Gill Sans MT" charset="0"/>
              </a:rPr>
              <a:t>multiple </a:t>
            </a:r>
            <a:r>
              <a:rPr lang="en-US" sz="2000" dirty="0">
                <a:solidFill>
                  <a:srgbClr val="000000"/>
                </a:solidFill>
                <a:latin typeface="Gill Sans MT" charset="0"/>
              </a:rPr>
              <a:t>40Mbps downstream (broadcast) channels </a:t>
            </a:r>
            <a:r>
              <a:rPr lang="en-US" sz="2000" dirty="0">
                <a:latin typeface="Gill Sans MT" charset="0"/>
              </a:rPr>
              <a:t>(each: 6MHz)</a:t>
            </a:r>
            <a:endParaRPr lang="en-US" sz="2000" dirty="0">
              <a:solidFill>
                <a:srgbClr val="000000"/>
              </a:solidFill>
              <a:latin typeface="Gill Sans MT" charset="0"/>
            </a:endParaRPr>
          </a:p>
          <a:p>
            <a:pPr marL="800100" lvl="1" indent="-342900" eaLnBrk="1" hangingPunct="1">
              <a:lnSpc>
                <a:spcPct val="85000"/>
              </a:lnSpc>
              <a:spcBef>
                <a:spcPct val="20000"/>
              </a:spcBef>
              <a:buClr>
                <a:srgbClr val="000099"/>
              </a:buClr>
              <a:buSzPct val="100000"/>
              <a:buFont typeface="Wingdings" charset="0"/>
              <a:buChar char="§"/>
              <a:defRPr/>
            </a:pPr>
            <a:r>
              <a:rPr lang="en-US" sz="2000" dirty="0">
                <a:solidFill>
                  <a:srgbClr val="000000"/>
                </a:solidFill>
                <a:latin typeface="Gill Sans MT" charset="0"/>
              </a:rPr>
              <a:t>single CMTS transmits into channels </a:t>
            </a:r>
          </a:p>
          <a:p>
            <a:pPr marL="231775" indent="-231775" eaLnBrk="1" hangingPunct="1">
              <a:lnSpc>
                <a:spcPct val="85000"/>
              </a:lnSpc>
              <a:spcBef>
                <a:spcPct val="20000"/>
              </a:spcBef>
              <a:buClr>
                <a:srgbClr val="000099"/>
              </a:buClr>
              <a:buSzPct val="100000"/>
              <a:buFont typeface="Wingdings" charset="2"/>
              <a:buChar char="§"/>
              <a:defRPr/>
            </a:pPr>
            <a:r>
              <a:rPr lang="en-US" sz="2000" dirty="0">
                <a:solidFill>
                  <a:srgbClr val="CC0000"/>
                </a:solidFill>
                <a:latin typeface="Gill Sans MT" charset="0"/>
              </a:rPr>
              <a:t>multiple</a:t>
            </a:r>
            <a:r>
              <a:rPr lang="en-US" sz="2000" dirty="0">
                <a:solidFill>
                  <a:srgbClr val="000099"/>
                </a:solidFill>
                <a:latin typeface="Gill Sans MT" charset="0"/>
              </a:rPr>
              <a:t> </a:t>
            </a:r>
            <a:r>
              <a:rPr lang="en-US" sz="2000" dirty="0">
                <a:solidFill>
                  <a:srgbClr val="000000"/>
                </a:solidFill>
                <a:latin typeface="Gill Sans MT" charset="0"/>
              </a:rPr>
              <a:t>30 Mbps upstream channels </a:t>
            </a:r>
            <a:r>
              <a:rPr lang="en-US" sz="2000" dirty="0">
                <a:latin typeface="Gill Sans MT" charset="0"/>
              </a:rPr>
              <a:t>(each: 6.4MHz)</a:t>
            </a:r>
            <a:endParaRPr lang="en-US" sz="2000" dirty="0">
              <a:solidFill>
                <a:srgbClr val="000000"/>
              </a:solidFill>
              <a:latin typeface="Gill Sans MT" charset="0"/>
            </a:endParaRPr>
          </a:p>
          <a:p>
            <a:pPr marL="681038" lvl="1" indent="-223838" eaLnBrk="1" hangingPunct="1">
              <a:lnSpc>
                <a:spcPct val="85000"/>
              </a:lnSpc>
              <a:spcBef>
                <a:spcPct val="20000"/>
              </a:spcBef>
              <a:buClr>
                <a:srgbClr val="000099"/>
              </a:buClr>
              <a:buSzPct val="100000"/>
              <a:buFont typeface="Wingdings" charset="0"/>
              <a:buChar char="§"/>
              <a:defRPr/>
            </a:pPr>
            <a:r>
              <a:rPr lang="en-US" sz="2000" dirty="0">
                <a:solidFill>
                  <a:srgbClr val="CC0000"/>
                </a:solidFill>
                <a:latin typeface="Gill Sans MT" charset="0"/>
              </a:rPr>
              <a:t>multiple access: </a:t>
            </a:r>
            <a:r>
              <a:rPr lang="en-US" sz="2000" dirty="0">
                <a:solidFill>
                  <a:srgbClr val="000000"/>
                </a:solidFill>
                <a:latin typeface="Gill Sans MT" charset="0"/>
              </a:rPr>
              <a:t>all users contend for certain upstream channel time slots (others assigned)</a:t>
            </a:r>
          </a:p>
        </p:txBody>
      </p:sp>
      <p:sp>
        <p:nvSpPr>
          <p:cNvPr id="115722" name="Title 41"/>
          <p:cNvSpPr>
            <a:spLocks/>
          </p:cNvSpPr>
          <p:nvPr/>
        </p:nvSpPr>
        <p:spPr bwMode="auto">
          <a:xfrm>
            <a:off x="623888" y="41275"/>
            <a:ext cx="5622925" cy="835025"/>
          </a:xfrm>
          <a:prstGeom prst="rect">
            <a:avLst/>
          </a:prstGeom>
          <a:noFill/>
          <a:ln>
            <a:noFill/>
          </a:ln>
          <a:extLst>
            <a:ext uri="{909E8E84-426E-40dd-AFC4-6F175D3DCCD1}"/>
            <a:ext uri="{91240B29-F687-4f45-9708-019B960494DF}"/>
          </a:extLst>
        </p:spPr>
        <p:txBody>
          <a:bodyPr anchor="ctr"/>
          <a:lstStyle/>
          <a:p>
            <a:pPr eaLnBrk="1" hangingPunct="1">
              <a:defRPr/>
            </a:pPr>
            <a:r>
              <a:rPr lang="en-US" sz="4000" dirty="0">
                <a:solidFill>
                  <a:srgbClr val="000099"/>
                </a:solidFill>
                <a:latin typeface="+mj-lt"/>
              </a:rPr>
              <a:t>Cable Access Network</a:t>
            </a:r>
          </a:p>
        </p:txBody>
      </p:sp>
      <p:grpSp>
        <p:nvGrpSpPr>
          <p:cNvPr id="103435" name="Group 2"/>
          <p:cNvGrpSpPr>
            <a:grpSpLocks/>
          </p:cNvGrpSpPr>
          <p:nvPr/>
        </p:nvGrpSpPr>
        <p:grpSpPr bwMode="auto">
          <a:xfrm>
            <a:off x="6440488" y="1905000"/>
            <a:ext cx="2268537" cy="1457325"/>
            <a:chOff x="419100" y="1239838"/>
            <a:chExt cx="2268538" cy="1456437"/>
          </a:xfrm>
        </p:grpSpPr>
        <p:sp>
          <p:nvSpPr>
            <p:cNvPr id="103543" name="Rectangle 9"/>
            <p:cNvSpPr>
              <a:spLocks noChangeArrowheads="1"/>
            </p:cNvSpPr>
            <p:nvPr/>
          </p:nvSpPr>
          <p:spPr bwMode="auto">
            <a:xfrm>
              <a:off x="657225" y="1650750"/>
              <a:ext cx="1793876" cy="92653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3544" name="Line 7"/>
            <p:cNvSpPr>
              <a:spLocks noChangeShapeType="1"/>
            </p:cNvSpPr>
            <p:nvPr/>
          </p:nvSpPr>
          <p:spPr bwMode="auto">
            <a:xfrm flipV="1">
              <a:off x="958850" y="2201863"/>
              <a:ext cx="365125"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3545" name="Text Box 39"/>
            <p:cNvSpPr txBox="1">
              <a:spLocks noChangeArrowheads="1"/>
            </p:cNvSpPr>
            <p:nvPr/>
          </p:nvSpPr>
          <p:spPr bwMode="auto">
            <a:xfrm>
              <a:off x="1237199" y="2264475"/>
              <a:ext cx="7747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lgn="ctr">
                <a:lnSpc>
                  <a:spcPct val="80000"/>
                </a:lnSpc>
                <a:spcBef>
                  <a:spcPct val="0"/>
                </a:spcBef>
                <a:buFontTx/>
                <a:buNone/>
              </a:pPr>
              <a:r>
                <a:rPr lang="en-US" altLang="x-none" sz="1400">
                  <a:solidFill>
                    <a:srgbClr val="000000"/>
                  </a:solidFill>
                  <a:latin typeface="Arial" charset="0"/>
                </a:rPr>
                <a:t>cable</a:t>
              </a:r>
            </a:p>
            <a:p>
              <a:pPr algn="ctr">
                <a:lnSpc>
                  <a:spcPct val="80000"/>
                </a:lnSpc>
                <a:spcBef>
                  <a:spcPct val="0"/>
                </a:spcBef>
                <a:buFontTx/>
                <a:buNone/>
              </a:pPr>
              <a:r>
                <a:rPr lang="en-US" altLang="x-none" sz="1400">
                  <a:solidFill>
                    <a:srgbClr val="000000"/>
                  </a:solidFill>
                  <a:latin typeface="Arial" charset="0"/>
                </a:rPr>
                <a:t>modem</a:t>
              </a:r>
            </a:p>
          </p:txBody>
        </p:sp>
        <p:sp>
          <p:nvSpPr>
            <p:cNvPr id="103546" name="Text Box 41"/>
            <p:cNvSpPr txBox="1">
              <a:spLocks noChangeArrowheads="1"/>
            </p:cNvSpPr>
            <p:nvPr/>
          </p:nvSpPr>
          <p:spPr bwMode="auto">
            <a:xfrm>
              <a:off x="608202" y="2331583"/>
              <a:ext cx="70643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lgn="ctr">
                <a:lnSpc>
                  <a:spcPct val="80000"/>
                </a:lnSpc>
                <a:spcBef>
                  <a:spcPct val="0"/>
                </a:spcBef>
                <a:buFontTx/>
                <a:buNone/>
              </a:pPr>
              <a:r>
                <a:rPr lang="en-US" altLang="x-none" sz="1400">
                  <a:solidFill>
                    <a:srgbClr val="000000"/>
                  </a:solidFill>
                  <a:latin typeface="Arial" charset="0"/>
                </a:rPr>
                <a:t>splitter</a:t>
              </a:r>
            </a:p>
          </p:txBody>
        </p:sp>
        <p:grpSp>
          <p:nvGrpSpPr>
            <p:cNvPr id="103547" name="Group 13"/>
            <p:cNvGrpSpPr>
              <a:grpSpLocks/>
            </p:cNvGrpSpPr>
            <p:nvPr/>
          </p:nvGrpSpPr>
          <p:grpSpPr bwMode="auto">
            <a:xfrm>
              <a:off x="1304925" y="2078038"/>
              <a:ext cx="614363" cy="220662"/>
              <a:chOff x="322" y="890"/>
              <a:chExt cx="872" cy="339"/>
            </a:xfrm>
          </p:grpSpPr>
          <p:sp>
            <p:nvSpPr>
              <p:cNvPr id="103556" name="Rectangle 14"/>
              <p:cNvSpPr>
                <a:spLocks noChangeArrowheads="1"/>
              </p:cNvSpPr>
              <p:nvPr/>
            </p:nvSpPr>
            <p:spPr bwMode="auto">
              <a:xfrm>
                <a:off x="322" y="1004"/>
                <a:ext cx="872" cy="224"/>
              </a:xfrm>
              <a:prstGeom prst="rect">
                <a:avLst/>
              </a:prstGeom>
              <a:solidFill>
                <a:srgbClr val="FFFF99"/>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3557" name="Rectangle 15"/>
              <p:cNvSpPr>
                <a:spLocks noChangeArrowheads="1"/>
              </p:cNvSpPr>
              <p:nvPr/>
            </p:nvSpPr>
            <p:spPr bwMode="auto">
              <a:xfrm>
                <a:off x="394" y="1072"/>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3558" name="Rectangle 16"/>
              <p:cNvSpPr>
                <a:spLocks noChangeArrowheads="1"/>
              </p:cNvSpPr>
              <p:nvPr/>
            </p:nvSpPr>
            <p:spPr bwMode="auto">
              <a:xfrm>
                <a:off x="466" y="1072"/>
                <a:ext cx="56"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3559" name="Rectangle 17"/>
              <p:cNvSpPr>
                <a:spLocks noChangeArrowheads="1"/>
              </p:cNvSpPr>
              <p:nvPr/>
            </p:nvSpPr>
            <p:spPr bwMode="auto">
              <a:xfrm>
                <a:off x="541" y="1070"/>
                <a:ext cx="56"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3560" name="Rectangle 18"/>
              <p:cNvSpPr>
                <a:spLocks noChangeArrowheads="1"/>
              </p:cNvSpPr>
              <p:nvPr/>
            </p:nvSpPr>
            <p:spPr bwMode="auto">
              <a:xfrm>
                <a:off x="615" y="1070"/>
                <a:ext cx="56"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3561" name="AutoShape 19"/>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FF99"/>
              </a:solidFill>
              <a:ln w="9525">
                <a:solidFill>
                  <a:schemeClr val="tx1"/>
                </a:solidFill>
                <a:miter lim="800000"/>
                <a:headEnd/>
                <a:tailEnd/>
              </a:ln>
            </p:spPr>
            <p:txBody>
              <a:bodyPr wrap="none" anchor="ctr"/>
              <a:lstStyle/>
              <a:p>
                <a:endParaRPr lang="en-US"/>
              </a:p>
            </p:txBody>
          </p:sp>
        </p:grpSp>
        <p:sp>
          <p:nvSpPr>
            <p:cNvPr id="103548" name="AutoShape 21"/>
            <p:cNvSpPr>
              <a:spLocks noChangeArrowheads="1"/>
            </p:cNvSpPr>
            <p:nvPr/>
          </p:nvSpPr>
          <p:spPr bwMode="auto">
            <a:xfrm>
              <a:off x="419100" y="1239838"/>
              <a:ext cx="2268538" cy="468028"/>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3549" name="Rectangle 22"/>
            <p:cNvSpPr>
              <a:spLocks noChangeArrowheads="1"/>
            </p:cNvSpPr>
            <p:nvPr/>
          </p:nvSpPr>
          <p:spPr bwMode="auto">
            <a:xfrm>
              <a:off x="906462" y="2133056"/>
              <a:ext cx="166688" cy="144374"/>
            </a:xfrm>
            <a:prstGeom prst="rect">
              <a:avLst/>
            </a:prstGeom>
            <a:solidFill>
              <a:srgbClr val="000099"/>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3550" name="Freeform 23"/>
            <p:cNvSpPr>
              <a:spLocks/>
            </p:cNvSpPr>
            <p:nvPr/>
          </p:nvSpPr>
          <p:spPr bwMode="auto">
            <a:xfrm flipH="1">
              <a:off x="970845" y="1691922"/>
              <a:ext cx="479425" cy="434975"/>
            </a:xfrm>
            <a:custGeom>
              <a:avLst/>
              <a:gdLst>
                <a:gd name="T0" fmla="*/ 2147483646 w 381"/>
                <a:gd name="T1" fmla="*/ 2147483646 h 274"/>
                <a:gd name="T2" fmla="*/ 2147483646 w 381"/>
                <a:gd name="T3" fmla="*/ 2147483646 h 274"/>
                <a:gd name="T4" fmla="*/ 0 w 381"/>
                <a:gd name="T5" fmla="*/ 0 h 274"/>
                <a:gd name="T6" fmla="*/ 0 60000 65536"/>
                <a:gd name="T7" fmla="*/ 0 60000 65536"/>
                <a:gd name="T8" fmla="*/ 0 60000 65536"/>
              </a:gdLst>
              <a:ahLst/>
              <a:cxnLst>
                <a:cxn ang="T6">
                  <a:pos x="T0" y="T1"/>
                </a:cxn>
                <a:cxn ang="T7">
                  <a:pos x="T2" y="T3"/>
                </a:cxn>
                <a:cxn ang="T8">
                  <a:pos x="T4" y="T5"/>
                </a:cxn>
              </a:cxnLst>
              <a:rect l="0" t="0" r="r" b="b"/>
              <a:pathLst>
                <a:path w="381" h="274">
                  <a:moveTo>
                    <a:pt x="381" y="274"/>
                  </a:moveTo>
                  <a:lnTo>
                    <a:pt x="381" y="130"/>
                  </a:lnTo>
                  <a:lnTo>
                    <a:pt x="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551" name="Line 24"/>
            <p:cNvSpPr>
              <a:spLocks noChangeShapeType="1"/>
            </p:cNvSpPr>
            <p:nvPr/>
          </p:nvSpPr>
          <p:spPr bwMode="auto">
            <a:xfrm flipH="1">
              <a:off x="1917701" y="2215556"/>
              <a:ext cx="2397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03552" name="Picture 25" descr="tv"/>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4844" y="1355725"/>
              <a:ext cx="755650" cy="67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3553" name="Group 181"/>
            <p:cNvGrpSpPr>
              <a:grpSpLocks/>
            </p:cNvGrpSpPr>
            <p:nvPr/>
          </p:nvGrpSpPr>
          <p:grpSpPr bwMode="auto">
            <a:xfrm>
              <a:off x="1854097" y="1780738"/>
              <a:ext cx="609600" cy="609600"/>
              <a:chOff x="-44" y="1473"/>
              <a:chExt cx="981" cy="1105"/>
            </a:xfrm>
          </p:grpSpPr>
          <p:pic>
            <p:nvPicPr>
              <p:cNvPr id="103554" name="Picture 182"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555" name="Freeform 183"/>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en-US"/>
              </a:p>
            </p:txBody>
          </p:sp>
        </p:grpSp>
      </p:grpSp>
      <p:grpSp>
        <p:nvGrpSpPr>
          <p:cNvPr id="103436" name="Group 8"/>
          <p:cNvGrpSpPr>
            <a:grpSpLocks/>
          </p:cNvGrpSpPr>
          <p:nvPr/>
        </p:nvGrpSpPr>
        <p:grpSpPr bwMode="auto">
          <a:xfrm>
            <a:off x="1998663" y="2130425"/>
            <a:ext cx="4938712" cy="1389063"/>
            <a:chOff x="4327270" y="1745934"/>
            <a:chExt cx="4938730" cy="1388847"/>
          </a:xfrm>
        </p:grpSpPr>
        <p:sp>
          <p:nvSpPr>
            <p:cNvPr id="103447" name="Line 94"/>
            <p:cNvSpPr>
              <a:spLocks noChangeShapeType="1"/>
            </p:cNvSpPr>
            <p:nvPr/>
          </p:nvSpPr>
          <p:spPr bwMode="auto">
            <a:xfrm>
              <a:off x="4327270" y="2504641"/>
              <a:ext cx="493873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03448" name="Group 7"/>
            <p:cNvGrpSpPr>
              <a:grpSpLocks/>
            </p:cNvGrpSpPr>
            <p:nvPr/>
          </p:nvGrpSpPr>
          <p:grpSpPr bwMode="auto">
            <a:xfrm flipH="1">
              <a:off x="5534163" y="1745934"/>
              <a:ext cx="2894013" cy="752475"/>
              <a:chOff x="5534163" y="1745934"/>
              <a:chExt cx="2894013" cy="752475"/>
            </a:xfrm>
          </p:grpSpPr>
          <p:grpSp>
            <p:nvGrpSpPr>
              <p:cNvPr id="103488" name="Group 26"/>
              <p:cNvGrpSpPr>
                <a:grpSpLocks/>
              </p:cNvGrpSpPr>
              <p:nvPr/>
            </p:nvGrpSpPr>
            <p:grpSpPr bwMode="auto">
              <a:xfrm>
                <a:off x="5534163" y="1752284"/>
                <a:ext cx="850900" cy="527050"/>
                <a:chOff x="-490" y="1664"/>
                <a:chExt cx="1429" cy="842"/>
              </a:xfrm>
            </p:grpSpPr>
            <p:sp>
              <p:nvSpPr>
                <p:cNvPr id="103527" name="AutoShape 27"/>
                <p:cNvSpPr>
                  <a:spLocks noChangeArrowheads="1"/>
                </p:cNvSpPr>
                <p:nvPr/>
              </p:nvSpPr>
              <p:spPr bwMode="auto">
                <a:xfrm>
                  <a:off x="-489"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grpSp>
              <p:nvGrpSpPr>
                <p:cNvPr id="103528" name="Group 28"/>
                <p:cNvGrpSpPr>
                  <a:grpSpLocks/>
                </p:cNvGrpSpPr>
                <p:nvPr/>
              </p:nvGrpSpPr>
              <p:grpSpPr bwMode="auto">
                <a:xfrm>
                  <a:off x="-427" y="1737"/>
                  <a:ext cx="1217" cy="769"/>
                  <a:chOff x="-427" y="1737"/>
                  <a:chExt cx="1217" cy="769"/>
                </a:xfrm>
              </p:grpSpPr>
              <p:sp>
                <p:nvSpPr>
                  <p:cNvPr id="103529" name="Rectangle 29"/>
                  <p:cNvSpPr>
                    <a:spLocks noChangeArrowheads="1"/>
                  </p:cNvSpPr>
                  <p:nvPr/>
                </p:nvSpPr>
                <p:spPr bwMode="auto">
                  <a:xfrm>
                    <a:off x="-335" y="1923"/>
                    <a:ext cx="1125"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3530" name="Line 7"/>
                  <p:cNvSpPr>
                    <a:spLocks noChangeShapeType="1"/>
                  </p:cNvSpPr>
                  <p:nvPr/>
                </p:nvSpPr>
                <p:spPr bwMode="auto">
                  <a:xfrm flipV="1">
                    <a:off x="-150" y="2270"/>
                    <a:ext cx="23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103531" name="Group 31"/>
                  <p:cNvGrpSpPr>
                    <a:grpSpLocks/>
                  </p:cNvGrpSpPr>
                  <p:nvPr/>
                </p:nvGrpSpPr>
                <p:grpSpPr bwMode="auto">
                  <a:xfrm>
                    <a:off x="68" y="2192"/>
                    <a:ext cx="387" cy="139"/>
                    <a:chOff x="322" y="890"/>
                    <a:chExt cx="872" cy="339"/>
                  </a:xfrm>
                </p:grpSpPr>
                <p:sp>
                  <p:nvSpPr>
                    <p:cNvPr id="103537" name="Rectangle 32"/>
                    <p:cNvSpPr>
                      <a:spLocks noChangeArrowheads="1"/>
                    </p:cNvSpPr>
                    <p:nvPr/>
                  </p:nvSpPr>
                  <p:spPr bwMode="auto">
                    <a:xfrm>
                      <a:off x="322" y="1000"/>
                      <a:ext cx="871" cy="229"/>
                    </a:xfrm>
                    <a:prstGeom prst="rect">
                      <a:avLst/>
                    </a:prstGeom>
                    <a:solidFill>
                      <a:srgbClr val="FFFF99"/>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3538" name="Rectangle 33"/>
                    <p:cNvSpPr>
                      <a:spLocks noChangeArrowheads="1"/>
                    </p:cNvSpPr>
                    <p:nvPr/>
                  </p:nvSpPr>
                  <p:spPr bwMode="auto">
                    <a:xfrm>
                      <a:off x="394"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3539" name="Rectangle 34"/>
                    <p:cNvSpPr>
                      <a:spLocks noChangeArrowheads="1"/>
                    </p:cNvSpPr>
                    <p:nvPr/>
                  </p:nvSpPr>
                  <p:spPr bwMode="auto">
                    <a:xfrm>
                      <a:off x="466"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3540" name="Rectangle 35"/>
                    <p:cNvSpPr>
                      <a:spLocks noChangeArrowheads="1"/>
                    </p:cNvSpPr>
                    <p:nvPr/>
                  </p:nvSpPr>
                  <p:spPr bwMode="auto">
                    <a:xfrm>
                      <a:off x="538"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3541" name="Rectangle 36"/>
                    <p:cNvSpPr>
                      <a:spLocks noChangeArrowheads="1"/>
                    </p:cNvSpPr>
                    <p:nvPr/>
                  </p:nvSpPr>
                  <p:spPr bwMode="auto">
                    <a:xfrm>
                      <a:off x="616"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3542" name="AutoShape 37"/>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FF99"/>
                    </a:solidFill>
                    <a:ln w="9525">
                      <a:solidFill>
                        <a:schemeClr val="tx1"/>
                      </a:solidFill>
                      <a:miter lim="800000"/>
                      <a:headEnd/>
                      <a:tailEnd/>
                    </a:ln>
                  </p:spPr>
                  <p:txBody>
                    <a:bodyPr wrap="none" anchor="ctr"/>
                    <a:lstStyle/>
                    <a:p>
                      <a:endParaRPr lang="en-US"/>
                    </a:p>
                  </p:txBody>
                </p:sp>
              </p:grpSp>
              <p:pic>
                <p:nvPicPr>
                  <p:cNvPr id="103532" name="Picture 38" descr="desktop_computer_stylized_sm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533" name="Rectangle 39"/>
                  <p:cNvSpPr>
                    <a:spLocks noChangeArrowheads="1"/>
                  </p:cNvSpPr>
                  <p:nvPr/>
                </p:nvSpPr>
                <p:spPr bwMode="auto">
                  <a:xfrm>
                    <a:off x="529" y="2232"/>
                    <a:ext cx="104" cy="91"/>
                  </a:xfrm>
                  <a:prstGeom prst="rect">
                    <a:avLst/>
                  </a:prstGeom>
                  <a:solidFill>
                    <a:srgbClr val="000099"/>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3534" name="Freeform 40"/>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Lst>
                    <a:ahLst/>
                    <a:cxnLst>
                      <a:cxn ang="T6">
                        <a:pos x="T0" y="T1"/>
                      </a:cxn>
                      <a:cxn ang="T7">
                        <a:pos x="T2" y="T3"/>
                      </a:cxn>
                      <a:cxn ang="T8">
                        <a:pos x="T4" y="T5"/>
                      </a:cxn>
                    </a:cxnLst>
                    <a:rect l="0" t="0" r="r" b="b"/>
                    <a:pathLst>
                      <a:path w="381" h="274">
                        <a:moveTo>
                          <a:pt x="381" y="274"/>
                        </a:moveTo>
                        <a:lnTo>
                          <a:pt x="381" y="130"/>
                        </a:lnTo>
                        <a:lnTo>
                          <a:pt x="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535" name="Line 41"/>
                  <p:cNvSpPr>
                    <a:spLocks noChangeShapeType="1"/>
                  </p:cNvSpPr>
                  <p:nvPr/>
                </p:nvSpPr>
                <p:spPr bwMode="auto">
                  <a:xfrm flipH="1">
                    <a:off x="470" y="2270"/>
                    <a:ext cx="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03536" name="Picture 42" descr="tv"/>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103489" name="Group 43"/>
              <p:cNvGrpSpPr>
                <a:grpSpLocks/>
              </p:cNvGrpSpPr>
              <p:nvPr/>
            </p:nvGrpSpPr>
            <p:grpSpPr bwMode="auto">
              <a:xfrm>
                <a:off x="6435863" y="1745934"/>
                <a:ext cx="850900" cy="527050"/>
                <a:chOff x="-490" y="1664"/>
                <a:chExt cx="1429" cy="842"/>
              </a:xfrm>
            </p:grpSpPr>
            <p:sp>
              <p:nvSpPr>
                <p:cNvPr id="103511" name="AutoShape 44"/>
                <p:cNvSpPr>
                  <a:spLocks noChangeArrowheads="1"/>
                </p:cNvSpPr>
                <p:nvPr/>
              </p:nvSpPr>
              <p:spPr bwMode="auto">
                <a:xfrm>
                  <a:off x="-489"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grpSp>
              <p:nvGrpSpPr>
                <p:cNvPr id="103512" name="Group 45"/>
                <p:cNvGrpSpPr>
                  <a:grpSpLocks/>
                </p:cNvGrpSpPr>
                <p:nvPr/>
              </p:nvGrpSpPr>
              <p:grpSpPr bwMode="auto">
                <a:xfrm>
                  <a:off x="-427" y="1737"/>
                  <a:ext cx="1217" cy="769"/>
                  <a:chOff x="-427" y="1737"/>
                  <a:chExt cx="1217" cy="769"/>
                </a:xfrm>
              </p:grpSpPr>
              <p:sp>
                <p:nvSpPr>
                  <p:cNvPr id="103513" name="Rectangle 46"/>
                  <p:cNvSpPr>
                    <a:spLocks noChangeArrowheads="1"/>
                  </p:cNvSpPr>
                  <p:nvPr/>
                </p:nvSpPr>
                <p:spPr bwMode="auto">
                  <a:xfrm>
                    <a:off x="-335" y="1923"/>
                    <a:ext cx="1125"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3514" name="Line 7"/>
                  <p:cNvSpPr>
                    <a:spLocks noChangeShapeType="1"/>
                  </p:cNvSpPr>
                  <p:nvPr/>
                </p:nvSpPr>
                <p:spPr bwMode="auto">
                  <a:xfrm flipV="1">
                    <a:off x="-150" y="2270"/>
                    <a:ext cx="23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103515" name="Group 48"/>
                  <p:cNvGrpSpPr>
                    <a:grpSpLocks/>
                  </p:cNvGrpSpPr>
                  <p:nvPr/>
                </p:nvGrpSpPr>
                <p:grpSpPr bwMode="auto">
                  <a:xfrm>
                    <a:off x="68" y="2192"/>
                    <a:ext cx="387" cy="139"/>
                    <a:chOff x="322" y="890"/>
                    <a:chExt cx="872" cy="339"/>
                  </a:xfrm>
                </p:grpSpPr>
                <p:sp>
                  <p:nvSpPr>
                    <p:cNvPr id="103521" name="Rectangle 49"/>
                    <p:cNvSpPr>
                      <a:spLocks noChangeArrowheads="1"/>
                    </p:cNvSpPr>
                    <p:nvPr/>
                  </p:nvSpPr>
                  <p:spPr bwMode="auto">
                    <a:xfrm>
                      <a:off x="322" y="1000"/>
                      <a:ext cx="871" cy="229"/>
                    </a:xfrm>
                    <a:prstGeom prst="rect">
                      <a:avLst/>
                    </a:prstGeom>
                    <a:solidFill>
                      <a:srgbClr val="FFFF99"/>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3522" name="Rectangle 50"/>
                    <p:cNvSpPr>
                      <a:spLocks noChangeArrowheads="1"/>
                    </p:cNvSpPr>
                    <p:nvPr/>
                  </p:nvSpPr>
                  <p:spPr bwMode="auto">
                    <a:xfrm>
                      <a:off x="394"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3523" name="Rectangle 51"/>
                    <p:cNvSpPr>
                      <a:spLocks noChangeArrowheads="1"/>
                    </p:cNvSpPr>
                    <p:nvPr/>
                  </p:nvSpPr>
                  <p:spPr bwMode="auto">
                    <a:xfrm>
                      <a:off x="466"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3524" name="Rectangle 52"/>
                    <p:cNvSpPr>
                      <a:spLocks noChangeArrowheads="1"/>
                    </p:cNvSpPr>
                    <p:nvPr/>
                  </p:nvSpPr>
                  <p:spPr bwMode="auto">
                    <a:xfrm>
                      <a:off x="538"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3525" name="Rectangle 53"/>
                    <p:cNvSpPr>
                      <a:spLocks noChangeArrowheads="1"/>
                    </p:cNvSpPr>
                    <p:nvPr/>
                  </p:nvSpPr>
                  <p:spPr bwMode="auto">
                    <a:xfrm>
                      <a:off x="616"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3526" name="AutoShape 54"/>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FF99"/>
                    </a:solidFill>
                    <a:ln w="9525">
                      <a:solidFill>
                        <a:schemeClr val="tx1"/>
                      </a:solidFill>
                      <a:miter lim="800000"/>
                      <a:headEnd/>
                      <a:tailEnd/>
                    </a:ln>
                  </p:spPr>
                  <p:txBody>
                    <a:bodyPr wrap="none" anchor="ctr"/>
                    <a:lstStyle/>
                    <a:p>
                      <a:endParaRPr lang="en-US"/>
                    </a:p>
                  </p:txBody>
                </p:sp>
              </p:grpSp>
              <p:pic>
                <p:nvPicPr>
                  <p:cNvPr id="103516" name="Picture 55" descr="desktop_computer_stylized_sm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517" name="Rectangle 56"/>
                  <p:cNvSpPr>
                    <a:spLocks noChangeArrowheads="1"/>
                  </p:cNvSpPr>
                  <p:nvPr/>
                </p:nvSpPr>
                <p:spPr bwMode="auto">
                  <a:xfrm>
                    <a:off x="529" y="2232"/>
                    <a:ext cx="104" cy="91"/>
                  </a:xfrm>
                  <a:prstGeom prst="rect">
                    <a:avLst/>
                  </a:prstGeom>
                  <a:solidFill>
                    <a:srgbClr val="000099"/>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3518" name="Freeform 57"/>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Lst>
                    <a:ahLst/>
                    <a:cxnLst>
                      <a:cxn ang="T6">
                        <a:pos x="T0" y="T1"/>
                      </a:cxn>
                      <a:cxn ang="T7">
                        <a:pos x="T2" y="T3"/>
                      </a:cxn>
                      <a:cxn ang="T8">
                        <a:pos x="T4" y="T5"/>
                      </a:cxn>
                    </a:cxnLst>
                    <a:rect l="0" t="0" r="r" b="b"/>
                    <a:pathLst>
                      <a:path w="381" h="274">
                        <a:moveTo>
                          <a:pt x="381" y="274"/>
                        </a:moveTo>
                        <a:lnTo>
                          <a:pt x="381" y="130"/>
                        </a:lnTo>
                        <a:lnTo>
                          <a:pt x="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519" name="Line 58"/>
                  <p:cNvSpPr>
                    <a:spLocks noChangeShapeType="1"/>
                  </p:cNvSpPr>
                  <p:nvPr/>
                </p:nvSpPr>
                <p:spPr bwMode="auto">
                  <a:xfrm flipH="1">
                    <a:off x="470" y="2270"/>
                    <a:ext cx="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03520" name="Picture 59" descr="tv"/>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103490" name="Group 95"/>
              <p:cNvGrpSpPr>
                <a:grpSpLocks/>
              </p:cNvGrpSpPr>
              <p:nvPr/>
            </p:nvGrpSpPr>
            <p:grpSpPr bwMode="auto">
              <a:xfrm>
                <a:off x="7577276" y="1753872"/>
                <a:ext cx="850900" cy="527050"/>
                <a:chOff x="-490" y="1664"/>
                <a:chExt cx="1429" cy="842"/>
              </a:xfrm>
            </p:grpSpPr>
            <p:sp>
              <p:nvSpPr>
                <p:cNvPr id="103495" name="AutoShape 96"/>
                <p:cNvSpPr>
                  <a:spLocks noChangeArrowheads="1"/>
                </p:cNvSpPr>
                <p:nvPr/>
              </p:nvSpPr>
              <p:spPr bwMode="auto">
                <a:xfrm>
                  <a:off x="-489"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grpSp>
              <p:nvGrpSpPr>
                <p:cNvPr id="103496" name="Group 97"/>
                <p:cNvGrpSpPr>
                  <a:grpSpLocks/>
                </p:cNvGrpSpPr>
                <p:nvPr/>
              </p:nvGrpSpPr>
              <p:grpSpPr bwMode="auto">
                <a:xfrm>
                  <a:off x="-427" y="1737"/>
                  <a:ext cx="1217" cy="769"/>
                  <a:chOff x="-427" y="1737"/>
                  <a:chExt cx="1217" cy="769"/>
                </a:xfrm>
              </p:grpSpPr>
              <p:sp>
                <p:nvSpPr>
                  <p:cNvPr id="103497" name="Rectangle 98"/>
                  <p:cNvSpPr>
                    <a:spLocks noChangeArrowheads="1"/>
                  </p:cNvSpPr>
                  <p:nvPr/>
                </p:nvSpPr>
                <p:spPr bwMode="auto">
                  <a:xfrm>
                    <a:off x="-335" y="1923"/>
                    <a:ext cx="1125"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3498" name="Line 7"/>
                  <p:cNvSpPr>
                    <a:spLocks noChangeShapeType="1"/>
                  </p:cNvSpPr>
                  <p:nvPr/>
                </p:nvSpPr>
                <p:spPr bwMode="auto">
                  <a:xfrm flipV="1">
                    <a:off x="-150" y="2270"/>
                    <a:ext cx="23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103499" name="Group 100"/>
                  <p:cNvGrpSpPr>
                    <a:grpSpLocks/>
                  </p:cNvGrpSpPr>
                  <p:nvPr/>
                </p:nvGrpSpPr>
                <p:grpSpPr bwMode="auto">
                  <a:xfrm>
                    <a:off x="68" y="2192"/>
                    <a:ext cx="387" cy="139"/>
                    <a:chOff x="322" y="890"/>
                    <a:chExt cx="872" cy="339"/>
                  </a:xfrm>
                </p:grpSpPr>
                <p:sp>
                  <p:nvSpPr>
                    <p:cNvPr id="103505" name="Rectangle 101"/>
                    <p:cNvSpPr>
                      <a:spLocks noChangeArrowheads="1"/>
                    </p:cNvSpPr>
                    <p:nvPr/>
                  </p:nvSpPr>
                  <p:spPr bwMode="auto">
                    <a:xfrm>
                      <a:off x="322" y="1000"/>
                      <a:ext cx="871" cy="229"/>
                    </a:xfrm>
                    <a:prstGeom prst="rect">
                      <a:avLst/>
                    </a:prstGeom>
                    <a:solidFill>
                      <a:srgbClr val="FFFF99"/>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3506" name="Rectangle 102"/>
                    <p:cNvSpPr>
                      <a:spLocks noChangeArrowheads="1"/>
                    </p:cNvSpPr>
                    <p:nvPr/>
                  </p:nvSpPr>
                  <p:spPr bwMode="auto">
                    <a:xfrm>
                      <a:off x="394"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3507" name="Rectangle 103"/>
                    <p:cNvSpPr>
                      <a:spLocks noChangeArrowheads="1"/>
                    </p:cNvSpPr>
                    <p:nvPr/>
                  </p:nvSpPr>
                  <p:spPr bwMode="auto">
                    <a:xfrm>
                      <a:off x="466"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3508" name="Rectangle 104"/>
                    <p:cNvSpPr>
                      <a:spLocks noChangeArrowheads="1"/>
                    </p:cNvSpPr>
                    <p:nvPr/>
                  </p:nvSpPr>
                  <p:spPr bwMode="auto">
                    <a:xfrm>
                      <a:off x="538"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3509" name="Rectangle 105"/>
                    <p:cNvSpPr>
                      <a:spLocks noChangeArrowheads="1"/>
                    </p:cNvSpPr>
                    <p:nvPr/>
                  </p:nvSpPr>
                  <p:spPr bwMode="auto">
                    <a:xfrm>
                      <a:off x="616"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3510" name="AutoShape 106"/>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FF99"/>
                    </a:solidFill>
                    <a:ln w="9525">
                      <a:solidFill>
                        <a:schemeClr val="tx1"/>
                      </a:solidFill>
                      <a:miter lim="800000"/>
                      <a:headEnd/>
                      <a:tailEnd/>
                    </a:ln>
                  </p:spPr>
                  <p:txBody>
                    <a:bodyPr wrap="none" anchor="ctr"/>
                    <a:lstStyle/>
                    <a:p>
                      <a:endParaRPr lang="en-US"/>
                    </a:p>
                  </p:txBody>
                </p:sp>
              </p:grpSp>
              <p:pic>
                <p:nvPicPr>
                  <p:cNvPr id="103500" name="Picture 107" descr="desktop_computer_stylized_sm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501" name="Rectangle 108"/>
                  <p:cNvSpPr>
                    <a:spLocks noChangeArrowheads="1"/>
                  </p:cNvSpPr>
                  <p:nvPr/>
                </p:nvSpPr>
                <p:spPr bwMode="auto">
                  <a:xfrm>
                    <a:off x="529" y="2232"/>
                    <a:ext cx="104" cy="91"/>
                  </a:xfrm>
                  <a:prstGeom prst="rect">
                    <a:avLst/>
                  </a:prstGeom>
                  <a:solidFill>
                    <a:srgbClr val="000099"/>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3502" name="Freeform 109"/>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Lst>
                    <a:ahLst/>
                    <a:cxnLst>
                      <a:cxn ang="T6">
                        <a:pos x="T0" y="T1"/>
                      </a:cxn>
                      <a:cxn ang="T7">
                        <a:pos x="T2" y="T3"/>
                      </a:cxn>
                      <a:cxn ang="T8">
                        <a:pos x="T4" y="T5"/>
                      </a:cxn>
                    </a:cxnLst>
                    <a:rect l="0" t="0" r="r" b="b"/>
                    <a:pathLst>
                      <a:path w="381" h="274">
                        <a:moveTo>
                          <a:pt x="381" y="274"/>
                        </a:moveTo>
                        <a:lnTo>
                          <a:pt x="381" y="130"/>
                        </a:lnTo>
                        <a:lnTo>
                          <a:pt x="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503" name="Line 110"/>
                  <p:cNvSpPr>
                    <a:spLocks noChangeShapeType="1"/>
                  </p:cNvSpPr>
                  <p:nvPr/>
                </p:nvSpPr>
                <p:spPr bwMode="auto">
                  <a:xfrm flipH="1">
                    <a:off x="470" y="2270"/>
                    <a:ext cx="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03504" name="Picture 111" descr="tv"/>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03491" name="Text Box 112"/>
              <p:cNvSpPr txBox="1">
                <a:spLocks noChangeArrowheads="1"/>
              </p:cNvSpPr>
              <p:nvPr/>
            </p:nvSpPr>
            <p:spPr bwMode="auto">
              <a:xfrm>
                <a:off x="7188723" y="1823710"/>
                <a:ext cx="488952" cy="457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x-none" sz="2400">
                    <a:solidFill>
                      <a:srgbClr val="969696"/>
                    </a:solidFill>
                    <a:latin typeface="Times New Roman" charset="0"/>
                  </a:rPr>
                  <a:t>…</a:t>
                </a:r>
              </a:p>
            </p:txBody>
          </p:sp>
          <p:sp>
            <p:nvSpPr>
              <p:cNvPr id="103492" name="Line 113"/>
              <p:cNvSpPr>
                <a:spLocks noChangeShapeType="1"/>
              </p:cNvSpPr>
              <p:nvPr/>
            </p:nvSpPr>
            <p:spPr bwMode="auto">
              <a:xfrm flipH="1">
                <a:off x="6169544" y="2164969"/>
                <a:ext cx="3175" cy="3333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93" name="Line 114"/>
              <p:cNvSpPr>
                <a:spLocks noChangeShapeType="1"/>
              </p:cNvSpPr>
              <p:nvPr/>
            </p:nvSpPr>
            <p:spPr bwMode="auto">
              <a:xfrm flipH="1">
                <a:off x="7074423" y="2164969"/>
                <a:ext cx="3175" cy="3333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94" name="Line 115"/>
              <p:cNvSpPr>
                <a:spLocks noChangeShapeType="1"/>
              </p:cNvSpPr>
              <p:nvPr/>
            </p:nvSpPr>
            <p:spPr bwMode="auto">
              <a:xfrm flipH="1">
                <a:off x="8211077" y="2164969"/>
                <a:ext cx="3175" cy="3333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3449" name="Group 5"/>
            <p:cNvGrpSpPr>
              <a:grpSpLocks/>
            </p:cNvGrpSpPr>
            <p:nvPr/>
          </p:nvGrpSpPr>
          <p:grpSpPr bwMode="auto">
            <a:xfrm flipH="1">
              <a:off x="7298039" y="2490881"/>
              <a:ext cx="850900" cy="627063"/>
              <a:chOff x="6488251" y="2501584"/>
              <a:chExt cx="850900" cy="627063"/>
            </a:xfrm>
          </p:grpSpPr>
          <p:grpSp>
            <p:nvGrpSpPr>
              <p:cNvPr id="103470" name="Group 77"/>
              <p:cNvGrpSpPr>
                <a:grpSpLocks/>
              </p:cNvGrpSpPr>
              <p:nvPr/>
            </p:nvGrpSpPr>
            <p:grpSpPr bwMode="auto">
              <a:xfrm>
                <a:off x="6488251" y="2601597"/>
                <a:ext cx="850900" cy="527050"/>
                <a:chOff x="-490" y="1664"/>
                <a:chExt cx="1429" cy="842"/>
              </a:xfrm>
            </p:grpSpPr>
            <p:sp>
              <p:nvSpPr>
                <p:cNvPr id="103472" name="AutoShape 78"/>
                <p:cNvSpPr>
                  <a:spLocks noChangeArrowheads="1"/>
                </p:cNvSpPr>
                <p:nvPr/>
              </p:nvSpPr>
              <p:spPr bwMode="auto">
                <a:xfrm>
                  <a:off x="-489" y="1663"/>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grpSp>
              <p:nvGrpSpPr>
                <p:cNvPr id="103473" name="Group 79"/>
                <p:cNvGrpSpPr>
                  <a:grpSpLocks/>
                </p:cNvGrpSpPr>
                <p:nvPr/>
              </p:nvGrpSpPr>
              <p:grpSpPr bwMode="auto">
                <a:xfrm>
                  <a:off x="-427" y="1737"/>
                  <a:ext cx="1217" cy="769"/>
                  <a:chOff x="-427" y="1737"/>
                  <a:chExt cx="1217" cy="769"/>
                </a:xfrm>
              </p:grpSpPr>
              <p:sp>
                <p:nvSpPr>
                  <p:cNvPr id="103474" name="Rectangle 80"/>
                  <p:cNvSpPr>
                    <a:spLocks noChangeArrowheads="1"/>
                  </p:cNvSpPr>
                  <p:nvPr/>
                </p:nvSpPr>
                <p:spPr bwMode="auto">
                  <a:xfrm>
                    <a:off x="-329" y="1922"/>
                    <a:ext cx="1120"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3475" name="Line 7"/>
                  <p:cNvSpPr>
                    <a:spLocks noChangeShapeType="1"/>
                  </p:cNvSpPr>
                  <p:nvPr/>
                </p:nvSpPr>
                <p:spPr bwMode="auto">
                  <a:xfrm flipV="1">
                    <a:off x="-150" y="2270"/>
                    <a:ext cx="23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103476" name="Group 82"/>
                  <p:cNvGrpSpPr>
                    <a:grpSpLocks/>
                  </p:cNvGrpSpPr>
                  <p:nvPr/>
                </p:nvGrpSpPr>
                <p:grpSpPr bwMode="auto">
                  <a:xfrm>
                    <a:off x="68" y="2192"/>
                    <a:ext cx="387" cy="139"/>
                    <a:chOff x="322" y="890"/>
                    <a:chExt cx="872" cy="339"/>
                  </a:xfrm>
                </p:grpSpPr>
                <p:sp>
                  <p:nvSpPr>
                    <p:cNvPr id="103482" name="Rectangle 83"/>
                    <p:cNvSpPr>
                      <a:spLocks noChangeArrowheads="1"/>
                    </p:cNvSpPr>
                    <p:nvPr/>
                  </p:nvSpPr>
                  <p:spPr bwMode="auto">
                    <a:xfrm>
                      <a:off x="322" y="998"/>
                      <a:ext cx="871" cy="229"/>
                    </a:xfrm>
                    <a:prstGeom prst="rect">
                      <a:avLst/>
                    </a:prstGeom>
                    <a:solidFill>
                      <a:srgbClr val="FFFF99"/>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3483" name="Rectangle 84"/>
                    <p:cNvSpPr>
                      <a:spLocks noChangeArrowheads="1"/>
                    </p:cNvSpPr>
                    <p:nvPr/>
                  </p:nvSpPr>
                  <p:spPr bwMode="auto">
                    <a:xfrm>
                      <a:off x="394" y="1072"/>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3484" name="Rectangle 85"/>
                    <p:cNvSpPr>
                      <a:spLocks noChangeArrowheads="1"/>
                    </p:cNvSpPr>
                    <p:nvPr/>
                  </p:nvSpPr>
                  <p:spPr bwMode="auto">
                    <a:xfrm>
                      <a:off x="466" y="1072"/>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3485" name="Rectangle 86"/>
                    <p:cNvSpPr>
                      <a:spLocks noChangeArrowheads="1"/>
                    </p:cNvSpPr>
                    <p:nvPr/>
                  </p:nvSpPr>
                  <p:spPr bwMode="auto">
                    <a:xfrm>
                      <a:off x="539" y="1066"/>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3486" name="Rectangle 87"/>
                    <p:cNvSpPr>
                      <a:spLocks noChangeArrowheads="1"/>
                    </p:cNvSpPr>
                    <p:nvPr/>
                  </p:nvSpPr>
                  <p:spPr bwMode="auto">
                    <a:xfrm>
                      <a:off x="617" y="1066"/>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3487" name="AutoShape 88"/>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FF99"/>
                    </a:solidFill>
                    <a:ln w="9525">
                      <a:solidFill>
                        <a:schemeClr val="tx1"/>
                      </a:solidFill>
                      <a:miter lim="800000"/>
                      <a:headEnd/>
                      <a:tailEnd/>
                    </a:ln>
                  </p:spPr>
                  <p:txBody>
                    <a:bodyPr wrap="none" anchor="ctr"/>
                    <a:lstStyle/>
                    <a:p>
                      <a:endParaRPr lang="en-US"/>
                    </a:p>
                  </p:txBody>
                </p:sp>
              </p:grpSp>
              <p:pic>
                <p:nvPicPr>
                  <p:cNvPr id="103477" name="Picture 89" descr="desktop_computer_stylized_sm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78" name="Rectangle 90"/>
                  <p:cNvSpPr>
                    <a:spLocks noChangeArrowheads="1"/>
                  </p:cNvSpPr>
                  <p:nvPr/>
                </p:nvSpPr>
                <p:spPr bwMode="auto">
                  <a:xfrm>
                    <a:off x="529" y="2231"/>
                    <a:ext cx="104" cy="91"/>
                  </a:xfrm>
                  <a:prstGeom prst="rect">
                    <a:avLst/>
                  </a:prstGeom>
                  <a:solidFill>
                    <a:srgbClr val="000099"/>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3479" name="Freeform 91"/>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Lst>
                    <a:ahLst/>
                    <a:cxnLst>
                      <a:cxn ang="T6">
                        <a:pos x="T0" y="T1"/>
                      </a:cxn>
                      <a:cxn ang="T7">
                        <a:pos x="T2" y="T3"/>
                      </a:cxn>
                      <a:cxn ang="T8">
                        <a:pos x="T4" y="T5"/>
                      </a:cxn>
                    </a:cxnLst>
                    <a:rect l="0" t="0" r="r" b="b"/>
                    <a:pathLst>
                      <a:path w="381" h="274">
                        <a:moveTo>
                          <a:pt x="381" y="274"/>
                        </a:moveTo>
                        <a:lnTo>
                          <a:pt x="381" y="130"/>
                        </a:lnTo>
                        <a:lnTo>
                          <a:pt x="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480" name="Line 92"/>
                  <p:cNvSpPr>
                    <a:spLocks noChangeShapeType="1"/>
                  </p:cNvSpPr>
                  <p:nvPr/>
                </p:nvSpPr>
                <p:spPr bwMode="auto">
                  <a:xfrm flipH="1">
                    <a:off x="471" y="2269"/>
                    <a:ext cx="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03481" name="Picture 93" descr="tv"/>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03471" name="Freeform 116"/>
              <p:cNvSpPr>
                <a:spLocks/>
              </p:cNvSpPr>
              <p:nvPr/>
            </p:nvSpPr>
            <p:spPr bwMode="auto">
              <a:xfrm>
                <a:off x="7159763" y="2501584"/>
                <a:ext cx="127000" cy="476250"/>
              </a:xfrm>
              <a:custGeom>
                <a:avLst/>
                <a:gdLst>
                  <a:gd name="T0" fmla="*/ 0 w 80"/>
                  <a:gd name="T1" fmla="*/ 2147483646 h 300"/>
                  <a:gd name="T2" fmla="*/ 2147483646 w 80"/>
                  <a:gd name="T3" fmla="*/ 2147483646 h 300"/>
                  <a:gd name="T4" fmla="*/ 2147483646 w 80"/>
                  <a:gd name="T5" fmla="*/ 0 h 300"/>
                  <a:gd name="T6" fmla="*/ 0 60000 65536"/>
                  <a:gd name="T7" fmla="*/ 0 60000 65536"/>
                  <a:gd name="T8" fmla="*/ 0 60000 65536"/>
                </a:gdLst>
                <a:ahLst/>
                <a:cxnLst>
                  <a:cxn ang="T6">
                    <a:pos x="T0" y="T1"/>
                  </a:cxn>
                  <a:cxn ang="T7">
                    <a:pos x="T2" y="T3"/>
                  </a:cxn>
                  <a:cxn ang="T8">
                    <a:pos x="T4" y="T5"/>
                  </a:cxn>
                </a:cxnLst>
                <a:rect l="0" t="0" r="r" b="b"/>
                <a:pathLst>
                  <a:path w="80" h="300">
                    <a:moveTo>
                      <a:pt x="0" y="300"/>
                    </a:moveTo>
                    <a:lnTo>
                      <a:pt x="80" y="300"/>
                    </a:lnTo>
                    <a:lnTo>
                      <a:pt x="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03450" name="Group 186"/>
            <p:cNvGrpSpPr>
              <a:grpSpLocks/>
            </p:cNvGrpSpPr>
            <p:nvPr/>
          </p:nvGrpSpPr>
          <p:grpSpPr bwMode="auto">
            <a:xfrm flipH="1">
              <a:off x="5984260" y="2507718"/>
              <a:ext cx="850900" cy="627063"/>
              <a:chOff x="6488251" y="2501584"/>
              <a:chExt cx="850900" cy="627063"/>
            </a:xfrm>
          </p:grpSpPr>
          <p:grpSp>
            <p:nvGrpSpPr>
              <p:cNvPr id="103452" name="Group 77"/>
              <p:cNvGrpSpPr>
                <a:grpSpLocks/>
              </p:cNvGrpSpPr>
              <p:nvPr/>
            </p:nvGrpSpPr>
            <p:grpSpPr bwMode="auto">
              <a:xfrm>
                <a:off x="6488251" y="2601597"/>
                <a:ext cx="850900" cy="527050"/>
                <a:chOff x="-490" y="1664"/>
                <a:chExt cx="1429" cy="842"/>
              </a:xfrm>
            </p:grpSpPr>
            <p:sp>
              <p:nvSpPr>
                <p:cNvPr id="103454" name="AutoShape 78"/>
                <p:cNvSpPr>
                  <a:spLocks noChangeArrowheads="1"/>
                </p:cNvSpPr>
                <p:nvPr/>
              </p:nvSpPr>
              <p:spPr bwMode="auto">
                <a:xfrm>
                  <a:off x="-491"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grpSp>
              <p:nvGrpSpPr>
                <p:cNvPr id="103455" name="Group 79"/>
                <p:cNvGrpSpPr>
                  <a:grpSpLocks/>
                </p:cNvGrpSpPr>
                <p:nvPr/>
              </p:nvGrpSpPr>
              <p:grpSpPr bwMode="auto">
                <a:xfrm>
                  <a:off x="-427" y="1737"/>
                  <a:ext cx="1217" cy="769"/>
                  <a:chOff x="-427" y="1737"/>
                  <a:chExt cx="1217" cy="769"/>
                </a:xfrm>
              </p:grpSpPr>
              <p:sp>
                <p:nvSpPr>
                  <p:cNvPr id="103456" name="Rectangle 80"/>
                  <p:cNvSpPr>
                    <a:spLocks noChangeArrowheads="1"/>
                  </p:cNvSpPr>
                  <p:nvPr/>
                </p:nvSpPr>
                <p:spPr bwMode="auto">
                  <a:xfrm>
                    <a:off x="-339"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3457" name="Line 7"/>
                  <p:cNvSpPr>
                    <a:spLocks noChangeShapeType="1"/>
                  </p:cNvSpPr>
                  <p:nvPr/>
                </p:nvSpPr>
                <p:spPr bwMode="auto">
                  <a:xfrm flipV="1">
                    <a:off x="-150" y="2270"/>
                    <a:ext cx="23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103458" name="Group 82"/>
                  <p:cNvGrpSpPr>
                    <a:grpSpLocks/>
                  </p:cNvGrpSpPr>
                  <p:nvPr/>
                </p:nvGrpSpPr>
                <p:grpSpPr bwMode="auto">
                  <a:xfrm>
                    <a:off x="68" y="2192"/>
                    <a:ext cx="387" cy="139"/>
                    <a:chOff x="322" y="890"/>
                    <a:chExt cx="872" cy="339"/>
                  </a:xfrm>
                </p:grpSpPr>
                <p:sp>
                  <p:nvSpPr>
                    <p:cNvPr id="103464" name="Rectangle 83"/>
                    <p:cNvSpPr>
                      <a:spLocks noChangeArrowheads="1"/>
                    </p:cNvSpPr>
                    <p:nvPr/>
                  </p:nvSpPr>
                  <p:spPr bwMode="auto">
                    <a:xfrm>
                      <a:off x="319" y="1000"/>
                      <a:ext cx="853" cy="229"/>
                    </a:xfrm>
                    <a:prstGeom prst="rect">
                      <a:avLst/>
                    </a:prstGeom>
                    <a:solidFill>
                      <a:srgbClr val="FFFF99"/>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3465" name="Rectangle 84"/>
                    <p:cNvSpPr>
                      <a:spLocks noChangeArrowheads="1"/>
                    </p:cNvSpPr>
                    <p:nvPr/>
                  </p:nvSpPr>
                  <p:spPr bwMode="auto">
                    <a:xfrm>
                      <a:off x="373"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3466" name="Rectangle 85"/>
                    <p:cNvSpPr>
                      <a:spLocks noChangeArrowheads="1"/>
                    </p:cNvSpPr>
                    <p:nvPr/>
                  </p:nvSpPr>
                  <p:spPr bwMode="auto">
                    <a:xfrm>
                      <a:off x="445"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3467" name="Rectangle 86"/>
                    <p:cNvSpPr>
                      <a:spLocks noChangeArrowheads="1"/>
                    </p:cNvSpPr>
                    <p:nvPr/>
                  </p:nvSpPr>
                  <p:spPr bwMode="auto">
                    <a:xfrm>
                      <a:off x="517"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3468" name="Rectangle 87"/>
                    <p:cNvSpPr>
                      <a:spLocks noChangeArrowheads="1"/>
                    </p:cNvSpPr>
                    <p:nvPr/>
                  </p:nvSpPr>
                  <p:spPr bwMode="auto">
                    <a:xfrm>
                      <a:off x="59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3469" name="AutoShape 88"/>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FF99"/>
                    </a:solidFill>
                    <a:ln w="9525">
                      <a:solidFill>
                        <a:schemeClr val="tx1"/>
                      </a:solidFill>
                      <a:miter lim="800000"/>
                      <a:headEnd/>
                      <a:tailEnd/>
                    </a:ln>
                  </p:spPr>
                  <p:txBody>
                    <a:bodyPr wrap="none" anchor="ctr"/>
                    <a:lstStyle/>
                    <a:p>
                      <a:endParaRPr lang="en-US"/>
                    </a:p>
                  </p:txBody>
                </p:sp>
              </p:grpSp>
              <p:pic>
                <p:nvPicPr>
                  <p:cNvPr id="103459" name="Picture 89" descr="desktop_computer_stylized_sm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60" name="Rectangle 90"/>
                  <p:cNvSpPr>
                    <a:spLocks noChangeArrowheads="1"/>
                  </p:cNvSpPr>
                  <p:nvPr/>
                </p:nvSpPr>
                <p:spPr bwMode="auto">
                  <a:xfrm>
                    <a:off x="528" y="2232"/>
                    <a:ext cx="104" cy="91"/>
                  </a:xfrm>
                  <a:prstGeom prst="rect">
                    <a:avLst/>
                  </a:prstGeom>
                  <a:solidFill>
                    <a:srgbClr val="000099"/>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3461" name="Freeform 91"/>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Lst>
                    <a:ahLst/>
                    <a:cxnLst>
                      <a:cxn ang="T6">
                        <a:pos x="T0" y="T1"/>
                      </a:cxn>
                      <a:cxn ang="T7">
                        <a:pos x="T2" y="T3"/>
                      </a:cxn>
                      <a:cxn ang="T8">
                        <a:pos x="T4" y="T5"/>
                      </a:cxn>
                    </a:cxnLst>
                    <a:rect l="0" t="0" r="r" b="b"/>
                    <a:pathLst>
                      <a:path w="381" h="274">
                        <a:moveTo>
                          <a:pt x="381" y="274"/>
                        </a:moveTo>
                        <a:lnTo>
                          <a:pt x="381" y="130"/>
                        </a:lnTo>
                        <a:lnTo>
                          <a:pt x="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462" name="Line 92"/>
                  <p:cNvSpPr>
                    <a:spLocks noChangeShapeType="1"/>
                  </p:cNvSpPr>
                  <p:nvPr/>
                </p:nvSpPr>
                <p:spPr bwMode="auto">
                  <a:xfrm flipH="1">
                    <a:off x="469" y="2270"/>
                    <a:ext cx="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03463" name="Picture 93" descr="tv"/>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03453" name="Freeform 116"/>
              <p:cNvSpPr>
                <a:spLocks/>
              </p:cNvSpPr>
              <p:nvPr/>
            </p:nvSpPr>
            <p:spPr bwMode="auto">
              <a:xfrm>
                <a:off x="7159763" y="2501584"/>
                <a:ext cx="127000" cy="476250"/>
              </a:xfrm>
              <a:custGeom>
                <a:avLst/>
                <a:gdLst>
                  <a:gd name="T0" fmla="*/ 0 w 80"/>
                  <a:gd name="T1" fmla="*/ 2147483646 h 300"/>
                  <a:gd name="T2" fmla="*/ 2147483646 w 80"/>
                  <a:gd name="T3" fmla="*/ 2147483646 h 300"/>
                  <a:gd name="T4" fmla="*/ 2147483646 w 80"/>
                  <a:gd name="T5" fmla="*/ 0 h 300"/>
                  <a:gd name="T6" fmla="*/ 0 60000 65536"/>
                  <a:gd name="T7" fmla="*/ 0 60000 65536"/>
                  <a:gd name="T8" fmla="*/ 0 60000 65536"/>
                </a:gdLst>
                <a:ahLst/>
                <a:cxnLst>
                  <a:cxn ang="T6">
                    <a:pos x="T0" y="T1"/>
                  </a:cxn>
                  <a:cxn ang="T7">
                    <a:pos x="T2" y="T3"/>
                  </a:cxn>
                  <a:cxn ang="T8">
                    <a:pos x="T4" y="T5"/>
                  </a:cxn>
                </a:cxnLst>
                <a:rect l="0" t="0" r="r" b="b"/>
                <a:pathLst>
                  <a:path w="80" h="300">
                    <a:moveTo>
                      <a:pt x="0" y="300"/>
                    </a:moveTo>
                    <a:lnTo>
                      <a:pt x="80" y="300"/>
                    </a:lnTo>
                    <a:lnTo>
                      <a:pt x="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03451" name="Text Box 112"/>
            <p:cNvSpPr txBox="1">
              <a:spLocks noChangeArrowheads="1"/>
            </p:cNvSpPr>
            <p:nvPr/>
          </p:nvSpPr>
          <p:spPr bwMode="auto">
            <a:xfrm>
              <a:off x="6787904" y="2596702"/>
              <a:ext cx="488952" cy="457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x-none" sz="2400">
                  <a:solidFill>
                    <a:srgbClr val="969696"/>
                  </a:solidFill>
                  <a:latin typeface="Times New Roman" charset="0"/>
                </a:rPr>
                <a:t>…</a:t>
              </a:r>
            </a:p>
          </p:txBody>
        </p:sp>
      </p:grpSp>
      <p:grpSp>
        <p:nvGrpSpPr>
          <p:cNvPr id="11" name="Group 10"/>
          <p:cNvGrpSpPr>
            <a:grpSpLocks/>
          </p:cNvGrpSpPr>
          <p:nvPr/>
        </p:nvGrpSpPr>
        <p:grpSpPr bwMode="auto">
          <a:xfrm>
            <a:off x="1620838" y="890588"/>
            <a:ext cx="6373812" cy="938212"/>
            <a:chOff x="1987247" y="1333114"/>
            <a:chExt cx="5338532" cy="938762"/>
          </a:xfrm>
        </p:grpSpPr>
        <p:sp>
          <p:nvSpPr>
            <p:cNvPr id="103445" name="Text Box 6"/>
            <p:cNvSpPr txBox="1">
              <a:spLocks noChangeArrowheads="1"/>
            </p:cNvSpPr>
            <p:nvPr/>
          </p:nvSpPr>
          <p:spPr bwMode="auto">
            <a:xfrm>
              <a:off x="1987247" y="1333114"/>
              <a:ext cx="5338532" cy="517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lgn="ctr">
                <a:lnSpc>
                  <a:spcPct val="85000"/>
                </a:lnSpc>
                <a:spcBef>
                  <a:spcPct val="0"/>
                </a:spcBef>
                <a:buFontTx/>
                <a:buNone/>
              </a:pPr>
              <a:r>
                <a:rPr lang="en-US" altLang="x-none" sz="1600">
                  <a:solidFill>
                    <a:srgbClr val="000000"/>
                  </a:solidFill>
                  <a:latin typeface="Arial" charset="0"/>
                </a:rPr>
                <a:t>Internet frames, TV channels, control  transmitted </a:t>
              </a:r>
            </a:p>
            <a:p>
              <a:pPr algn="ctr">
                <a:lnSpc>
                  <a:spcPct val="85000"/>
                </a:lnSpc>
                <a:spcBef>
                  <a:spcPct val="0"/>
                </a:spcBef>
                <a:buFontTx/>
                <a:buNone/>
              </a:pPr>
              <a:r>
                <a:rPr lang="en-US" altLang="x-none" sz="1600">
                  <a:solidFill>
                    <a:srgbClr val="000000"/>
                  </a:solidFill>
                  <a:latin typeface="Arial" charset="0"/>
                </a:rPr>
                <a:t>downstream at different frequencies</a:t>
              </a:r>
            </a:p>
          </p:txBody>
        </p:sp>
        <p:sp>
          <p:nvSpPr>
            <p:cNvPr id="103446" name="Right Arrow 9"/>
            <p:cNvSpPr>
              <a:spLocks noChangeArrowheads="1"/>
            </p:cNvSpPr>
            <p:nvPr/>
          </p:nvSpPr>
          <p:spPr bwMode="auto">
            <a:xfrm>
              <a:off x="3457110" y="1787244"/>
              <a:ext cx="2387053" cy="484632"/>
            </a:xfrm>
            <a:prstGeom prst="rightArrow">
              <a:avLst>
                <a:gd name="adj1" fmla="val 50000"/>
                <a:gd name="adj2" fmla="val 50007"/>
              </a:avLst>
            </a:prstGeom>
            <a:gradFill rotWithShape="1">
              <a:gsLst>
                <a:gs pos="0">
                  <a:srgbClr val="FFFFFF"/>
                </a:gs>
                <a:gs pos="100000">
                  <a:srgbClr val="0000FF"/>
                </a:gs>
              </a:gsLst>
              <a:lin ang="0"/>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latin typeface="Arial" charset="0"/>
              </a:endParaRPr>
            </a:p>
          </p:txBody>
        </p:sp>
      </p:grpSp>
      <p:grpSp>
        <p:nvGrpSpPr>
          <p:cNvPr id="12" name="Group 11"/>
          <p:cNvGrpSpPr>
            <a:grpSpLocks/>
          </p:cNvGrpSpPr>
          <p:nvPr/>
        </p:nvGrpSpPr>
        <p:grpSpPr bwMode="auto">
          <a:xfrm>
            <a:off x="2998788" y="3476625"/>
            <a:ext cx="5995987" cy="944563"/>
            <a:chOff x="2810374" y="3867998"/>
            <a:chExt cx="5997028" cy="944803"/>
          </a:xfrm>
        </p:grpSpPr>
        <p:sp>
          <p:nvSpPr>
            <p:cNvPr id="103443" name="Text Box 6"/>
            <p:cNvSpPr txBox="1">
              <a:spLocks noChangeArrowheads="1"/>
            </p:cNvSpPr>
            <p:nvPr/>
          </p:nvSpPr>
          <p:spPr bwMode="auto">
            <a:xfrm>
              <a:off x="2810374" y="4295145"/>
              <a:ext cx="5997028" cy="51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lgn="ctr">
                <a:lnSpc>
                  <a:spcPct val="85000"/>
                </a:lnSpc>
                <a:spcBef>
                  <a:spcPct val="0"/>
                </a:spcBef>
                <a:buFontTx/>
                <a:buNone/>
              </a:pPr>
              <a:r>
                <a:rPr lang="en-US" altLang="x-none" sz="1600">
                  <a:solidFill>
                    <a:srgbClr val="000000"/>
                  </a:solidFill>
                  <a:latin typeface="Arial" charset="0"/>
                </a:rPr>
                <a:t>upstream Internet frames, TV control,  transmitted </a:t>
              </a:r>
            </a:p>
            <a:p>
              <a:pPr algn="ctr">
                <a:lnSpc>
                  <a:spcPct val="85000"/>
                </a:lnSpc>
                <a:spcBef>
                  <a:spcPct val="0"/>
                </a:spcBef>
                <a:buFontTx/>
                <a:buNone/>
              </a:pPr>
              <a:r>
                <a:rPr lang="en-US" altLang="x-none" sz="1600">
                  <a:solidFill>
                    <a:srgbClr val="000000"/>
                  </a:solidFill>
                  <a:latin typeface="Arial" charset="0"/>
                </a:rPr>
                <a:t>upstream at different frequencies in time slots</a:t>
              </a:r>
            </a:p>
          </p:txBody>
        </p:sp>
        <p:sp>
          <p:nvSpPr>
            <p:cNvPr id="103444" name="Right Arrow 213"/>
            <p:cNvSpPr>
              <a:spLocks noChangeArrowheads="1"/>
            </p:cNvSpPr>
            <p:nvPr/>
          </p:nvSpPr>
          <p:spPr bwMode="auto">
            <a:xfrm rot="10800000">
              <a:off x="4197454" y="3867998"/>
              <a:ext cx="2387053" cy="484632"/>
            </a:xfrm>
            <a:prstGeom prst="rightArrow">
              <a:avLst>
                <a:gd name="adj1" fmla="val 50000"/>
                <a:gd name="adj2" fmla="val 50007"/>
              </a:avLst>
            </a:prstGeom>
            <a:gradFill rotWithShape="1">
              <a:gsLst>
                <a:gs pos="0">
                  <a:srgbClr val="FFFFFF"/>
                </a:gs>
                <a:gs pos="100000">
                  <a:srgbClr val="0000FF"/>
                </a:gs>
              </a:gsLst>
              <a:lin ang="0"/>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latin typeface="Arial" charset="0"/>
              </a:endParaRPr>
            </a:p>
          </p:txBody>
        </p:sp>
      </p:grpSp>
      <p:pic>
        <p:nvPicPr>
          <p:cNvPr id="103439"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25613" y="2571750"/>
            <a:ext cx="2603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40" name="Slide Number Placeholder 5"/>
          <p:cNvSpPr>
            <a:spLocks noGrp="1"/>
          </p:cNvSpPr>
          <p:nvPr>
            <p:ph type="sldNum" sz="quarter" idx="12"/>
          </p:nvPr>
        </p:nvSpPr>
        <p:spPr>
          <a:xfrm>
            <a:off x="8456613" y="6523038"/>
            <a:ext cx="547687" cy="2714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x-none" sz="1200">
                <a:latin typeface="Tahoma" charset="0"/>
              </a:rPr>
              <a:t>58</a:t>
            </a:r>
          </a:p>
        </p:txBody>
      </p:sp>
      <p:sp>
        <p:nvSpPr>
          <p:cNvPr id="185"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
        <p:nvSpPr>
          <p:cNvPr id="103442" name="Text Box 126"/>
          <p:cNvSpPr txBox="1">
            <a:spLocks noChangeArrowheads="1"/>
          </p:cNvSpPr>
          <p:nvPr/>
        </p:nvSpPr>
        <p:spPr bwMode="auto">
          <a:xfrm>
            <a:off x="282575" y="889000"/>
            <a:ext cx="1789113"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eaLnBrk="1" hangingPunct="1">
              <a:spcBef>
                <a:spcPct val="0"/>
              </a:spcBef>
              <a:buFontTx/>
              <a:buNone/>
            </a:pPr>
            <a:r>
              <a:rPr lang="en-US" altLang="x-none" sz="1400">
                <a:solidFill>
                  <a:srgbClr val="000000"/>
                </a:solidFill>
                <a:latin typeface="Arial" charset="0"/>
              </a:rPr>
              <a:t>CMTS:</a:t>
            </a:r>
          </a:p>
          <a:p>
            <a:pPr eaLnBrk="1" hangingPunct="1">
              <a:spcBef>
                <a:spcPct val="0"/>
              </a:spcBef>
              <a:buFontTx/>
              <a:buNone/>
            </a:pPr>
            <a:r>
              <a:rPr lang="en-US" altLang="x-none" sz="1400">
                <a:solidFill>
                  <a:srgbClr val="000000"/>
                </a:solidFill>
                <a:latin typeface="Arial" charset="0"/>
              </a:rPr>
              <a:t>cable modem </a:t>
            </a:r>
          </a:p>
          <a:p>
            <a:pPr eaLnBrk="1" hangingPunct="1">
              <a:spcBef>
                <a:spcPct val="0"/>
              </a:spcBef>
              <a:buFontTx/>
              <a:buNone/>
            </a:pPr>
            <a:r>
              <a:rPr lang="en-US" altLang="x-none" sz="1400">
                <a:solidFill>
                  <a:srgbClr val="000000"/>
                </a:solidFill>
                <a:latin typeface="Arial" charset="0"/>
              </a:rPr>
              <a:t>termination system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9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right)">
                                      <p:cBhvr>
                                        <p:cTn id="12" dur="900"/>
                                        <p:tgtEl>
                                          <p:spTgt spid="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73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8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3"/>
          <p:cNvSpPr>
            <a:spLocks noGrp="1" noChangeArrowheads="1"/>
          </p:cNvSpPr>
          <p:nvPr>
            <p:ph type="body" sz="half" idx="1"/>
          </p:nvPr>
        </p:nvSpPr>
        <p:spPr>
          <a:xfrm>
            <a:off x="425450" y="3811588"/>
            <a:ext cx="4067175" cy="1935162"/>
          </a:xfrm>
        </p:spPr>
        <p:txBody>
          <a:bodyPr/>
          <a:lstStyle/>
          <a:p>
            <a:pPr>
              <a:defRPr/>
            </a:pPr>
            <a:r>
              <a:rPr lang="en-US" sz="2400" dirty="0">
                <a:cs typeface="+mn-cs"/>
              </a:rPr>
              <a:t>sending side:</a:t>
            </a:r>
          </a:p>
          <a:p>
            <a:pPr lvl="1">
              <a:defRPr/>
            </a:pPr>
            <a:r>
              <a:rPr lang="en-US" sz="2200" dirty="0"/>
              <a:t>encapsulates datagram in frame</a:t>
            </a:r>
          </a:p>
          <a:p>
            <a:pPr lvl="1">
              <a:defRPr/>
            </a:pPr>
            <a:r>
              <a:rPr lang="en-US" sz="2200" dirty="0"/>
              <a:t>adds error checking bits, rdt, flow control, etc.</a:t>
            </a:r>
          </a:p>
        </p:txBody>
      </p:sp>
      <p:sp>
        <p:nvSpPr>
          <p:cNvPr id="9222" name="Rectangle 4"/>
          <p:cNvSpPr>
            <a:spLocks noGrp="1" noChangeArrowheads="1"/>
          </p:cNvSpPr>
          <p:nvPr>
            <p:ph type="body" sz="half" idx="2"/>
          </p:nvPr>
        </p:nvSpPr>
        <p:spPr>
          <a:xfrm>
            <a:off x="4508500" y="3810000"/>
            <a:ext cx="4090988" cy="1851025"/>
          </a:xfrm>
        </p:spPr>
        <p:txBody>
          <a:bodyPr/>
          <a:lstStyle/>
          <a:p>
            <a:pPr>
              <a:defRPr/>
            </a:pPr>
            <a:r>
              <a:rPr lang="en-US" sz="2400" dirty="0">
                <a:cs typeface="+mn-cs"/>
              </a:rPr>
              <a:t>receiving side</a:t>
            </a:r>
          </a:p>
          <a:p>
            <a:pPr lvl="1">
              <a:defRPr/>
            </a:pPr>
            <a:r>
              <a:rPr lang="en-US" sz="2200" dirty="0"/>
              <a:t>looks for errors, rdt, flow control, </a:t>
            </a:r>
            <a:r>
              <a:rPr lang="en-US" sz="2200" dirty="0" smtClean="0"/>
              <a:t>etc.</a:t>
            </a:r>
            <a:endParaRPr lang="en-US" sz="2200" dirty="0"/>
          </a:p>
          <a:p>
            <a:pPr lvl="1">
              <a:defRPr/>
            </a:pPr>
            <a:r>
              <a:rPr lang="en-US" sz="2200" dirty="0"/>
              <a:t>extracts datagram, passes to upper layer at receiving </a:t>
            </a:r>
            <a:r>
              <a:rPr lang="en-US" sz="2200" dirty="0" smtClean="0"/>
              <a:t>side</a:t>
            </a:r>
            <a:endParaRPr lang="en-US" sz="2200" dirty="0"/>
          </a:p>
        </p:txBody>
      </p:sp>
      <p:sp>
        <p:nvSpPr>
          <p:cNvPr id="9223" name="Rectangle 27"/>
          <p:cNvSpPr>
            <a:spLocks noChangeArrowheads="1"/>
          </p:cNvSpPr>
          <p:nvPr/>
        </p:nvSpPr>
        <p:spPr bwMode="auto">
          <a:xfrm>
            <a:off x="4113213" y="3087688"/>
            <a:ext cx="1444625" cy="212725"/>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224" name="Rectangle 28"/>
          <p:cNvSpPr>
            <a:spLocks noChangeArrowheads="1"/>
          </p:cNvSpPr>
          <p:nvPr/>
        </p:nvSpPr>
        <p:spPr bwMode="auto">
          <a:xfrm>
            <a:off x="1957388" y="1066800"/>
            <a:ext cx="1944687" cy="1770063"/>
          </a:xfrm>
          <a:prstGeom prst="rect">
            <a:avLst/>
          </a:prstGeom>
          <a:solidFill>
            <a:schemeClr val="bg1"/>
          </a:solidFill>
          <a:ln w="9525">
            <a:solidFill>
              <a:schemeClr val="tx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225" name="Line 29"/>
          <p:cNvSpPr>
            <a:spLocks noChangeShapeType="1"/>
          </p:cNvSpPr>
          <p:nvPr/>
        </p:nvSpPr>
        <p:spPr bwMode="auto">
          <a:xfrm>
            <a:off x="2052638" y="1585913"/>
            <a:ext cx="0" cy="3937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9226" name="Rectangle 30"/>
          <p:cNvSpPr>
            <a:spLocks noChangeArrowheads="1"/>
          </p:cNvSpPr>
          <p:nvPr/>
        </p:nvSpPr>
        <p:spPr bwMode="auto">
          <a:xfrm>
            <a:off x="2193925" y="1906588"/>
            <a:ext cx="1187450" cy="866775"/>
          </a:xfrm>
          <a:prstGeom prst="rect">
            <a:avLst/>
          </a:prstGeom>
          <a:solidFill>
            <a:srgbClr val="FF0000"/>
          </a:solidFill>
          <a:ln w="9525">
            <a:solidFill>
              <a:schemeClr val="tx1"/>
            </a:solidFill>
            <a:prstDash val="dash"/>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227" name="Rectangle 31"/>
          <p:cNvSpPr>
            <a:spLocks noChangeArrowheads="1"/>
          </p:cNvSpPr>
          <p:nvPr/>
        </p:nvSpPr>
        <p:spPr bwMode="auto">
          <a:xfrm>
            <a:off x="2435225" y="2466975"/>
            <a:ext cx="704850" cy="2254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228" name="Rectangle 32"/>
          <p:cNvSpPr>
            <a:spLocks noChangeArrowheads="1"/>
          </p:cNvSpPr>
          <p:nvPr/>
        </p:nvSpPr>
        <p:spPr bwMode="auto">
          <a:xfrm>
            <a:off x="2435225" y="1995488"/>
            <a:ext cx="695325" cy="4159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eaLnBrk="1" hangingPunct="1">
              <a:defRPr/>
            </a:pPr>
            <a:r>
              <a:rPr lang="en-US" sz="1200" dirty="0">
                <a:latin typeface="Arial" charset="0"/>
                <a:ea typeface="MS PGothic" pitchFamily="34" charset="-128"/>
              </a:rPr>
              <a:t>controller</a:t>
            </a:r>
          </a:p>
        </p:txBody>
      </p:sp>
      <p:sp>
        <p:nvSpPr>
          <p:cNvPr id="9229" name="Line 33"/>
          <p:cNvSpPr>
            <a:spLocks noChangeShapeType="1"/>
          </p:cNvSpPr>
          <p:nvPr/>
        </p:nvSpPr>
        <p:spPr bwMode="auto">
          <a:xfrm>
            <a:off x="2346325" y="1749425"/>
            <a:ext cx="1438275"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9230" name="Line 34"/>
          <p:cNvSpPr>
            <a:spLocks noChangeShapeType="1"/>
          </p:cNvSpPr>
          <p:nvPr/>
        </p:nvSpPr>
        <p:spPr bwMode="auto">
          <a:xfrm flipV="1">
            <a:off x="2763838" y="1755775"/>
            <a:ext cx="0" cy="239713"/>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9231" name="Rectangle 35"/>
          <p:cNvSpPr>
            <a:spLocks noChangeArrowheads="1"/>
          </p:cNvSpPr>
          <p:nvPr/>
        </p:nvSpPr>
        <p:spPr bwMode="auto">
          <a:xfrm>
            <a:off x="2228850" y="1195388"/>
            <a:ext cx="695325" cy="415925"/>
          </a:xfrm>
          <a:prstGeom prst="rect">
            <a:avLst/>
          </a:prstGeom>
          <a:solidFill>
            <a:schemeClr val="bg1"/>
          </a:solidFill>
          <a:ln w="9525">
            <a:solidFill>
              <a:schemeClr val="tx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eaLnBrk="1" hangingPunct="1">
              <a:defRPr/>
            </a:pPr>
            <a:endParaRPr lang="en-US" sz="1400" dirty="0">
              <a:latin typeface="Arial" charset="0"/>
              <a:ea typeface="MS PGothic" pitchFamily="34" charset="-128"/>
            </a:endParaRPr>
          </a:p>
        </p:txBody>
      </p:sp>
      <p:sp>
        <p:nvSpPr>
          <p:cNvPr id="9232" name="Rectangle 36"/>
          <p:cNvSpPr>
            <a:spLocks noChangeArrowheads="1"/>
          </p:cNvSpPr>
          <p:nvPr/>
        </p:nvSpPr>
        <p:spPr bwMode="auto">
          <a:xfrm>
            <a:off x="3095625" y="1196975"/>
            <a:ext cx="695325" cy="415925"/>
          </a:xfrm>
          <a:prstGeom prst="rect">
            <a:avLst/>
          </a:prstGeom>
          <a:solidFill>
            <a:schemeClr val="bg1"/>
          </a:solidFill>
          <a:ln w="9525">
            <a:solidFill>
              <a:schemeClr val="tx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eaLnBrk="1" hangingPunct="1">
              <a:defRPr/>
            </a:pPr>
            <a:endParaRPr lang="en-US" sz="1400" dirty="0">
              <a:latin typeface="Arial" charset="0"/>
              <a:ea typeface="MS PGothic" pitchFamily="34" charset="-128"/>
            </a:endParaRPr>
          </a:p>
        </p:txBody>
      </p:sp>
      <p:sp>
        <p:nvSpPr>
          <p:cNvPr id="9233" name="Line 37"/>
          <p:cNvSpPr>
            <a:spLocks noChangeShapeType="1"/>
          </p:cNvSpPr>
          <p:nvPr/>
        </p:nvSpPr>
        <p:spPr bwMode="auto">
          <a:xfrm flipH="1" flipV="1">
            <a:off x="2551113" y="1611313"/>
            <a:ext cx="1587" cy="138112"/>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9234" name="Line 38"/>
          <p:cNvSpPr>
            <a:spLocks noChangeShapeType="1"/>
          </p:cNvSpPr>
          <p:nvPr/>
        </p:nvSpPr>
        <p:spPr bwMode="auto">
          <a:xfrm flipH="1" flipV="1">
            <a:off x="3475038" y="1614488"/>
            <a:ext cx="0" cy="136525"/>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9235" name="Rectangle 39"/>
          <p:cNvSpPr>
            <a:spLocks noChangeArrowheads="1"/>
          </p:cNvSpPr>
          <p:nvPr/>
        </p:nvSpPr>
        <p:spPr bwMode="auto">
          <a:xfrm>
            <a:off x="5832475" y="1123950"/>
            <a:ext cx="1944688" cy="1731963"/>
          </a:xfrm>
          <a:prstGeom prst="rect">
            <a:avLst/>
          </a:prstGeom>
          <a:solidFill>
            <a:schemeClr val="bg1"/>
          </a:solidFill>
          <a:ln w="9525">
            <a:solidFill>
              <a:schemeClr val="tx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236" name="Rectangle 40"/>
          <p:cNvSpPr>
            <a:spLocks noChangeArrowheads="1"/>
          </p:cNvSpPr>
          <p:nvPr/>
        </p:nvSpPr>
        <p:spPr bwMode="auto">
          <a:xfrm>
            <a:off x="6069013" y="1925638"/>
            <a:ext cx="1187450" cy="866775"/>
          </a:xfrm>
          <a:prstGeom prst="rect">
            <a:avLst/>
          </a:prstGeom>
          <a:solidFill>
            <a:srgbClr val="FF0000"/>
          </a:solidFill>
          <a:ln w="9525">
            <a:solidFill>
              <a:schemeClr val="tx1"/>
            </a:solidFill>
            <a:prstDash val="dash"/>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237" name="Rectangle 41"/>
          <p:cNvSpPr>
            <a:spLocks noChangeArrowheads="1"/>
          </p:cNvSpPr>
          <p:nvPr/>
        </p:nvSpPr>
        <p:spPr bwMode="auto">
          <a:xfrm>
            <a:off x="6310313" y="2486025"/>
            <a:ext cx="703262" cy="2254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238" name="Rectangle 42"/>
          <p:cNvSpPr>
            <a:spLocks noChangeArrowheads="1"/>
          </p:cNvSpPr>
          <p:nvPr/>
        </p:nvSpPr>
        <p:spPr bwMode="auto">
          <a:xfrm>
            <a:off x="6310313" y="2014538"/>
            <a:ext cx="695325" cy="4159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eaLnBrk="1" hangingPunct="1">
              <a:defRPr/>
            </a:pPr>
            <a:r>
              <a:rPr lang="en-US" sz="1200" dirty="0">
                <a:latin typeface="Arial" charset="0"/>
                <a:ea typeface="MS PGothic" pitchFamily="34" charset="-128"/>
              </a:rPr>
              <a:t>controller</a:t>
            </a:r>
          </a:p>
        </p:txBody>
      </p:sp>
      <p:sp>
        <p:nvSpPr>
          <p:cNvPr id="9239" name="Line 43"/>
          <p:cNvSpPr>
            <a:spLocks noChangeShapeType="1"/>
          </p:cNvSpPr>
          <p:nvPr/>
        </p:nvSpPr>
        <p:spPr bwMode="auto">
          <a:xfrm>
            <a:off x="6221413" y="1768475"/>
            <a:ext cx="1438275"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9240" name="Line 44"/>
          <p:cNvSpPr>
            <a:spLocks noChangeShapeType="1"/>
          </p:cNvSpPr>
          <p:nvPr/>
        </p:nvSpPr>
        <p:spPr bwMode="auto">
          <a:xfrm flipV="1">
            <a:off x="6638925" y="1774825"/>
            <a:ext cx="0" cy="239713"/>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9241" name="Rectangle 45"/>
          <p:cNvSpPr>
            <a:spLocks noChangeArrowheads="1"/>
          </p:cNvSpPr>
          <p:nvPr/>
        </p:nvSpPr>
        <p:spPr bwMode="auto">
          <a:xfrm>
            <a:off x="6103938" y="1214438"/>
            <a:ext cx="695325" cy="415925"/>
          </a:xfrm>
          <a:prstGeom prst="rect">
            <a:avLst/>
          </a:prstGeom>
          <a:solidFill>
            <a:schemeClr val="bg1"/>
          </a:solidFill>
          <a:ln w="9525">
            <a:solidFill>
              <a:schemeClr val="tx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eaLnBrk="1" hangingPunct="1">
              <a:defRPr/>
            </a:pPr>
            <a:endParaRPr lang="en-US" sz="1400" dirty="0">
              <a:latin typeface="Arial" charset="0"/>
              <a:ea typeface="MS PGothic" pitchFamily="34" charset="-128"/>
            </a:endParaRPr>
          </a:p>
        </p:txBody>
      </p:sp>
      <p:sp>
        <p:nvSpPr>
          <p:cNvPr id="9242" name="Rectangle 46"/>
          <p:cNvSpPr>
            <a:spLocks noChangeArrowheads="1"/>
          </p:cNvSpPr>
          <p:nvPr/>
        </p:nvSpPr>
        <p:spPr bwMode="auto">
          <a:xfrm>
            <a:off x="6970713" y="1216025"/>
            <a:ext cx="695325" cy="415925"/>
          </a:xfrm>
          <a:prstGeom prst="rect">
            <a:avLst/>
          </a:prstGeom>
          <a:solidFill>
            <a:schemeClr val="bg1"/>
          </a:solidFill>
          <a:ln w="9525">
            <a:solidFill>
              <a:schemeClr val="tx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eaLnBrk="1" hangingPunct="1">
              <a:defRPr/>
            </a:pPr>
            <a:endParaRPr lang="en-US" sz="1400" dirty="0">
              <a:latin typeface="Arial" charset="0"/>
              <a:ea typeface="MS PGothic" pitchFamily="34" charset="-128"/>
            </a:endParaRPr>
          </a:p>
        </p:txBody>
      </p:sp>
      <p:sp>
        <p:nvSpPr>
          <p:cNvPr id="9243" name="Line 47"/>
          <p:cNvSpPr>
            <a:spLocks noChangeShapeType="1"/>
          </p:cNvSpPr>
          <p:nvPr/>
        </p:nvSpPr>
        <p:spPr bwMode="auto">
          <a:xfrm flipH="1" flipV="1">
            <a:off x="6426200" y="1630363"/>
            <a:ext cx="1588" cy="138112"/>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9244" name="Line 48"/>
          <p:cNvSpPr>
            <a:spLocks noChangeShapeType="1"/>
          </p:cNvSpPr>
          <p:nvPr/>
        </p:nvSpPr>
        <p:spPr bwMode="auto">
          <a:xfrm flipH="1" flipV="1">
            <a:off x="7350125" y="1633538"/>
            <a:ext cx="0" cy="136525"/>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9245" name="Text Box 49"/>
          <p:cNvSpPr txBox="1">
            <a:spLocks noChangeArrowheads="1"/>
          </p:cNvSpPr>
          <p:nvPr/>
        </p:nvSpPr>
        <p:spPr bwMode="auto">
          <a:xfrm>
            <a:off x="1935163" y="2752725"/>
            <a:ext cx="13350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sz="1600" dirty="0" smtClean="0">
                <a:latin typeface="Arial" charset="0"/>
              </a:rPr>
              <a:t>sending host</a:t>
            </a:r>
          </a:p>
        </p:txBody>
      </p:sp>
      <p:sp>
        <p:nvSpPr>
          <p:cNvPr id="9246" name="Text Box 50"/>
          <p:cNvSpPr txBox="1">
            <a:spLocks noChangeArrowheads="1"/>
          </p:cNvSpPr>
          <p:nvPr/>
        </p:nvSpPr>
        <p:spPr bwMode="auto">
          <a:xfrm>
            <a:off x="5727700" y="2751138"/>
            <a:ext cx="14382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sz="1600" dirty="0" smtClean="0">
                <a:latin typeface="Arial" charset="0"/>
              </a:rPr>
              <a:t>receiving host</a:t>
            </a:r>
          </a:p>
        </p:txBody>
      </p:sp>
      <p:sp>
        <p:nvSpPr>
          <p:cNvPr id="9247" name="Rectangle 51"/>
          <p:cNvSpPr>
            <a:spLocks noChangeArrowheads="1"/>
          </p:cNvSpPr>
          <p:nvPr/>
        </p:nvSpPr>
        <p:spPr bwMode="auto">
          <a:xfrm>
            <a:off x="1512888" y="1660525"/>
            <a:ext cx="717550" cy="1698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248" name="Text Box 52"/>
          <p:cNvSpPr txBox="1">
            <a:spLocks noChangeArrowheads="1"/>
          </p:cNvSpPr>
          <p:nvPr/>
        </p:nvSpPr>
        <p:spPr bwMode="auto">
          <a:xfrm>
            <a:off x="1476375" y="1616075"/>
            <a:ext cx="8255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sz="1200" i="0" dirty="0" smtClean="0">
                <a:latin typeface="Arial" charset="0"/>
              </a:rPr>
              <a:t>datagram</a:t>
            </a:r>
          </a:p>
        </p:txBody>
      </p:sp>
      <p:sp>
        <p:nvSpPr>
          <p:cNvPr id="9249" name="Line 53"/>
          <p:cNvSpPr>
            <a:spLocks noChangeShapeType="1"/>
          </p:cNvSpPr>
          <p:nvPr/>
        </p:nvSpPr>
        <p:spPr bwMode="auto">
          <a:xfrm>
            <a:off x="5961063" y="1563688"/>
            <a:ext cx="0" cy="392112"/>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9250" name="Rectangle 54"/>
          <p:cNvSpPr>
            <a:spLocks noChangeArrowheads="1"/>
          </p:cNvSpPr>
          <p:nvPr/>
        </p:nvSpPr>
        <p:spPr bwMode="auto">
          <a:xfrm>
            <a:off x="5422900" y="1679575"/>
            <a:ext cx="715963" cy="1698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251" name="Text Box 55"/>
          <p:cNvSpPr txBox="1">
            <a:spLocks noChangeArrowheads="1"/>
          </p:cNvSpPr>
          <p:nvPr/>
        </p:nvSpPr>
        <p:spPr bwMode="auto">
          <a:xfrm>
            <a:off x="5386388" y="1635125"/>
            <a:ext cx="823912"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sz="1200" i="0" dirty="0" smtClean="0">
                <a:latin typeface="Arial" charset="0"/>
              </a:rPr>
              <a:t>datagram</a:t>
            </a:r>
          </a:p>
        </p:txBody>
      </p:sp>
      <p:sp>
        <p:nvSpPr>
          <p:cNvPr id="23584" name="Freeform 56"/>
          <p:cNvSpPr>
            <a:spLocks/>
          </p:cNvSpPr>
          <p:nvPr/>
        </p:nvSpPr>
        <p:spPr bwMode="auto">
          <a:xfrm>
            <a:off x="2768600" y="2597150"/>
            <a:ext cx="3883025" cy="447675"/>
          </a:xfrm>
          <a:custGeom>
            <a:avLst/>
            <a:gdLst>
              <a:gd name="T0" fmla="*/ 0 w 2597"/>
              <a:gd name="T1" fmla="*/ 0 h 384"/>
              <a:gd name="T2" fmla="*/ 0 w 2597"/>
              <a:gd name="T3" fmla="*/ 2147483646 h 384"/>
              <a:gd name="T4" fmla="*/ 2147483646 w 2597"/>
              <a:gd name="T5" fmla="*/ 2147483646 h 384"/>
              <a:gd name="T6" fmla="*/ 2147483646 w 2597"/>
              <a:gd name="T7" fmla="*/ 2147483646 h 3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97" h="384">
                <a:moveTo>
                  <a:pt x="0" y="0"/>
                </a:moveTo>
                <a:lnTo>
                  <a:pt x="0" y="384"/>
                </a:lnTo>
                <a:lnTo>
                  <a:pt x="2597" y="384"/>
                </a:lnTo>
                <a:lnTo>
                  <a:pt x="2597" y="18"/>
                </a:lnTo>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3" name="Rectangle 57"/>
          <p:cNvSpPr>
            <a:spLocks noChangeArrowheads="1"/>
          </p:cNvSpPr>
          <p:nvPr/>
        </p:nvSpPr>
        <p:spPr bwMode="auto">
          <a:xfrm>
            <a:off x="4681538" y="3113088"/>
            <a:ext cx="717550" cy="1698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254" name="Text Box 58"/>
          <p:cNvSpPr txBox="1">
            <a:spLocks noChangeArrowheads="1"/>
          </p:cNvSpPr>
          <p:nvPr/>
        </p:nvSpPr>
        <p:spPr bwMode="auto">
          <a:xfrm>
            <a:off x="4654550" y="3068638"/>
            <a:ext cx="82391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sz="1200" i="0" dirty="0" smtClean="0">
                <a:latin typeface="Arial" charset="0"/>
              </a:rPr>
              <a:t>datagram</a:t>
            </a:r>
          </a:p>
        </p:txBody>
      </p:sp>
      <p:sp>
        <p:nvSpPr>
          <p:cNvPr id="9255" name="Line 59"/>
          <p:cNvSpPr>
            <a:spLocks noChangeShapeType="1"/>
          </p:cNvSpPr>
          <p:nvPr/>
        </p:nvSpPr>
        <p:spPr bwMode="auto">
          <a:xfrm>
            <a:off x="5654675" y="3205163"/>
            <a:ext cx="2762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9256" name="Text Box 60"/>
          <p:cNvSpPr txBox="1">
            <a:spLocks noChangeArrowheads="1"/>
          </p:cNvSpPr>
          <p:nvPr/>
        </p:nvSpPr>
        <p:spPr bwMode="auto">
          <a:xfrm>
            <a:off x="2244725" y="3362325"/>
            <a:ext cx="7048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sz="1600" dirty="0" smtClean="0">
                <a:latin typeface="Arial" charset="0"/>
              </a:rPr>
              <a:t>frame</a:t>
            </a:r>
          </a:p>
        </p:txBody>
      </p:sp>
      <p:sp>
        <p:nvSpPr>
          <p:cNvPr id="9257" name="Line 61"/>
          <p:cNvSpPr>
            <a:spLocks noChangeShapeType="1"/>
          </p:cNvSpPr>
          <p:nvPr/>
        </p:nvSpPr>
        <p:spPr bwMode="auto">
          <a:xfrm flipV="1">
            <a:off x="2873375" y="3268663"/>
            <a:ext cx="1155700" cy="2127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45" name="Rectangle 2"/>
          <p:cNvSpPr>
            <a:spLocks noGrp="1" noChangeArrowheads="1"/>
          </p:cNvSpPr>
          <p:nvPr>
            <p:ph type="title"/>
          </p:nvPr>
        </p:nvSpPr>
        <p:spPr>
          <a:xfrm>
            <a:off x="455613" y="88900"/>
            <a:ext cx="7772400" cy="1143000"/>
          </a:xfrm>
        </p:spPr>
        <p:txBody>
          <a:bodyPr/>
          <a:lstStyle/>
          <a:p>
            <a:pPr>
              <a:defRPr/>
            </a:pPr>
            <a:r>
              <a:rPr lang="en-US" sz="3400" dirty="0">
                <a:cs typeface="+mj-cs"/>
              </a:rPr>
              <a:t>Adaptors </a:t>
            </a:r>
            <a:r>
              <a:rPr lang="en-US" sz="3400" dirty="0" smtClean="0">
                <a:cs typeface="+mj-cs"/>
              </a:rPr>
              <a:t>Communicating</a:t>
            </a:r>
            <a:endParaRPr lang="en-US" sz="3400" dirty="0">
              <a:cs typeface="+mj-cs"/>
            </a:endParaRPr>
          </a:p>
        </p:txBody>
      </p:sp>
      <p:sp>
        <p:nvSpPr>
          <p:cNvPr id="23591"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4FFE5674-AB94-9A4E-889B-EA3CC8EF1DCF}" type="slidenum">
              <a:rPr lang="en-US" altLang="en-US" sz="1200">
                <a:ea typeface="MS PGothic" charset="-128"/>
              </a:rPr>
              <a:pPr>
                <a:spcBef>
                  <a:spcPct val="0"/>
                </a:spcBef>
                <a:buFontTx/>
                <a:buNone/>
              </a:pPr>
              <a:t>7</a:t>
            </a:fld>
            <a:endParaRPr lang="en-US" altLang="en-US" sz="1200">
              <a:ea typeface="MS PGothic" charset="-128"/>
            </a:endParaRPr>
          </a:p>
        </p:txBody>
      </p:sp>
      <p:sp>
        <p:nvSpPr>
          <p:cNvPr id="41"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24" name="Rectangle 4"/>
          <p:cNvSpPr>
            <a:spLocks noChangeArrowheads="1"/>
          </p:cNvSpPr>
          <p:nvPr/>
        </p:nvSpPr>
        <p:spPr bwMode="auto">
          <a:xfrm>
            <a:off x="898525" y="3937000"/>
            <a:ext cx="7832725" cy="2289175"/>
          </a:xfrm>
          <a:prstGeom prst="rect">
            <a:avLst/>
          </a:prstGeom>
          <a:noFill/>
          <a:ln>
            <a:noFill/>
          </a:ln>
          <a:effectLst/>
          <a:extLst>
            <a:ext uri="{909E8E84-426E-40dd-AFC4-6F175D3DCCD1}"/>
            <a:ext uri="{91240B29-F687-4f45-9708-019B960494DF}"/>
            <a:ext uri="{AF507438-7753-43e0-B8FC-AC1667EBCBE1}"/>
          </a:extLst>
        </p:spPr>
        <p:txBody>
          <a:bodyPr/>
          <a:lstStyle/>
          <a:p>
            <a:pPr marL="342900" indent="-342900">
              <a:lnSpc>
                <a:spcPct val="85000"/>
              </a:lnSpc>
              <a:spcBef>
                <a:spcPct val="20000"/>
              </a:spcBef>
              <a:buClr>
                <a:srgbClr val="000099"/>
              </a:buClr>
              <a:buSzPct val="65000"/>
              <a:defRPr/>
            </a:pPr>
            <a:r>
              <a:rPr lang="en-US" sz="2200" dirty="0">
                <a:solidFill>
                  <a:srgbClr val="CC0000"/>
                </a:solidFill>
                <a:latin typeface="Gill Sans MT" charset="0"/>
              </a:rPr>
              <a:t>DOCSIS: </a:t>
            </a:r>
            <a:r>
              <a:rPr lang="en-US" sz="2200" dirty="0">
                <a:latin typeface="Gill Sans MT" charset="0"/>
              </a:rPr>
              <a:t>data over cable service interface spec </a:t>
            </a:r>
            <a:endParaRPr lang="en-US" sz="2200" b="1" dirty="0">
              <a:latin typeface="Gill Sans MT" charset="0"/>
            </a:endParaRPr>
          </a:p>
          <a:p>
            <a:pPr marL="231775" indent="-231775">
              <a:lnSpc>
                <a:spcPct val="85000"/>
              </a:lnSpc>
              <a:spcBef>
                <a:spcPct val="20000"/>
              </a:spcBef>
              <a:buClr>
                <a:srgbClr val="000099"/>
              </a:buClr>
              <a:buSzPct val="100000"/>
              <a:buFont typeface="Wingdings" charset="2"/>
              <a:buChar char="§"/>
              <a:defRPr/>
            </a:pPr>
            <a:r>
              <a:rPr lang="en-US" sz="2200" dirty="0">
                <a:latin typeface="Gill Sans MT" charset="0"/>
              </a:rPr>
              <a:t>FDM over upstream, downstream frequency channels</a:t>
            </a:r>
            <a:endParaRPr lang="en-US" sz="1800" dirty="0">
              <a:latin typeface="Gill Sans MT" charset="0"/>
            </a:endParaRPr>
          </a:p>
          <a:p>
            <a:pPr marL="231775" indent="-231775">
              <a:lnSpc>
                <a:spcPct val="85000"/>
              </a:lnSpc>
              <a:spcBef>
                <a:spcPct val="20000"/>
              </a:spcBef>
              <a:buClr>
                <a:srgbClr val="000099"/>
              </a:buClr>
              <a:buSzPct val="100000"/>
              <a:buFont typeface="Wingdings" charset="2"/>
              <a:buChar char="§"/>
              <a:defRPr/>
            </a:pPr>
            <a:r>
              <a:rPr lang="en-US" sz="2200" dirty="0">
                <a:latin typeface="Gill Sans MT" charset="0"/>
              </a:rPr>
              <a:t>TDM upstream: some slots assigned, some have contention</a:t>
            </a:r>
          </a:p>
          <a:p>
            <a:pPr marL="681038" lvl="1" indent="-223838">
              <a:lnSpc>
                <a:spcPct val="85000"/>
              </a:lnSpc>
              <a:spcBef>
                <a:spcPct val="20000"/>
              </a:spcBef>
              <a:buClr>
                <a:srgbClr val="000099"/>
              </a:buClr>
              <a:buSzPct val="100000"/>
              <a:buFont typeface="Arial"/>
              <a:buChar char="•"/>
              <a:defRPr/>
            </a:pPr>
            <a:r>
              <a:rPr lang="en-US" sz="2200" dirty="0">
                <a:latin typeface="Gill Sans MT" charset="0"/>
              </a:rPr>
              <a:t>downstream MAP frame: assigns upstream slots</a:t>
            </a:r>
          </a:p>
          <a:p>
            <a:pPr marL="681038" lvl="1" indent="-223838">
              <a:lnSpc>
                <a:spcPct val="85000"/>
              </a:lnSpc>
              <a:spcBef>
                <a:spcPct val="20000"/>
              </a:spcBef>
              <a:buClr>
                <a:srgbClr val="000099"/>
              </a:buClr>
              <a:buSzPct val="100000"/>
              <a:buFont typeface="Arial"/>
              <a:buChar char="•"/>
              <a:defRPr/>
            </a:pPr>
            <a:r>
              <a:rPr lang="en-US" sz="2200" dirty="0">
                <a:latin typeface="Gill Sans MT" charset="0"/>
              </a:rPr>
              <a:t>request for upstream slots (and data) transmitted random access (binary backoff) in selected slots (“content slots”)</a:t>
            </a:r>
          </a:p>
          <a:p>
            <a:pPr marL="342900" indent="-342900">
              <a:lnSpc>
                <a:spcPct val="85000"/>
              </a:lnSpc>
              <a:spcBef>
                <a:spcPct val="20000"/>
              </a:spcBef>
              <a:buClr>
                <a:srgbClr val="000099"/>
              </a:buClr>
              <a:buSzPct val="65000"/>
              <a:buFont typeface="Wingdings" charset="0"/>
              <a:buNone/>
              <a:defRPr/>
            </a:pPr>
            <a:r>
              <a:rPr lang="en-US" sz="2200" dirty="0">
                <a:latin typeface="Gill Sans MT" charset="0"/>
              </a:rPr>
              <a:t> </a:t>
            </a:r>
          </a:p>
        </p:txBody>
      </p:sp>
      <p:grpSp>
        <p:nvGrpSpPr>
          <p:cNvPr id="104450" name="Group 3"/>
          <p:cNvGrpSpPr>
            <a:grpSpLocks/>
          </p:cNvGrpSpPr>
          <p:nvPr/>
        </p:nvGrpSpPr>
        <p:grpSpPr bwMode="auto">
          <a:xfrm>
            <a:off x="636588" y="1143000"/>
            <a:ext cx="8008937" cy="2705100"/>
            <a:chOff x="871157" y="3598021"/>
            <a:chExt cx="8009425" cy="2705644"/>
          </a:xfrm>
        </p:grpSpPr>
        <p:sp>
          <p:nvSpPr>
            <p:cNvPr id="6" name="Rectangle 5"/>
            <p:cNvSpPr/>
            <p:nvPr/>
          </p:nvSpPr>
          <p:spPr>
            <a:xfrm>
              <a:off x="4227336" y="3679000"/>
              <a:ext cx="970021" cy="42553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latin typeface="Arial"/>
                <a:cs typeface="Arial"/>
              </a:endParaRPr>
            </a:p>
          </p:txBody>
        </p:sp>
        <p:sp>
          <p:nvSpPr>
            <p:cNvPr id="104455" name="TextBox 6"/>
            <p:cNvSpPr txBox="1">
              <a:spLocks noChangeArrowheads="1"/>
            </p:cNvSpPr>
            <p:nvPr/>
          </p:nvSpPr>
          <p:spPr bwMode="auto">
            <a:xfrm>
              <a:off x="4154488" y="3716338"/>
              <a:ext cx="10364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lnSpc>
                  <a:spcPts val="1200"/>
                </a:lnSpc>
                <a:spcBef>
                  <a:spcPct val="0"/>
                </a:spcBef>
                <a:buFontTx/>
                <a:buNone/>
              </a:pPr>
              <a:r>
                <a:rPr lang="en-US" altLang="x-none" sz="1000" i="1">
                  <a:latin typeface="Arial" charset="0"/>
                </a:rPr>
                <a:t>MAP frame for</a:t>
              </a:r>
            </a:p>
            <a:p>
              <a:pPr>
                <a:lnSpc>
                  <a:spcPts val="1200"/>
                </a:lnSpc>
                <a:spcBef>
                  <a:spcPct val="0"/>
                </a:spcBef>
                <a:buFontTx/>
                <a:buNone/>
              </a:pPr>
              <a:r>
                <a:rPr lang="en-US" altLang="x-none" sz="1000" i="1">
                  <a:latin typeface="Arial" charset="0"/>
                </a:rPr>
                <a:t>Interval [t1, t2]</a:t>
              </a:r>
            </a:p>
          </p:txBody>
        </p:sp>
        <p:sp>
          <p:nvSpPr>
            <p:cNvPr id="104456" name="TextBox 28"/>
            <p:cNvSpPr txBox="1">
              <a:spLocks noChangeArrowheads="1"/>
            </p:cNvSpPr>
            <p:nvPr/>
          </p:nvSpPr>
          <p:spPr bwMode="auto">
            <a:xfrm>
              <a:off x="6127750" y="5278438"/>
              <a:ext cx="27528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x-none" sz="1400" i="1">
                  <a:latin typeface="Arial" charset="0"/>
                </a:rPr>
                <a:t>Residences with cable modems</a:t>
              </a:r>
            </a:p>
          </p:txBody>
        </p:sp>
        <p:sp>
          <p:nvSpPr>
            <p:cNvPr id="30" name="Down Arrow 29"/>
            <p:cNvSpPr/>
            <p:nvPr/>
          </p:nvSpPr>
          <p:spPr>
            <a:xfrm rot="16200000">
              <a:off x="4257473" y="2472510"/>
              <a:ext cx="390604" cy="3607020"/>
            </a:xfrm>
            <a:prstGeom prst="down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latin typeface="Arial"/>
                <a:cs typeface="Arial"/>
              </a:endParaRPr>
            </a:p>
          </p:txBody>
        </p:sp>
        <p:sp>
          <p:nvSpPr>
            <p:cNvPr id="31" name="Down Arrow 30"/>
            <p:cNvSpPr/>
            <p:nvPr/>
          </p:nvSpPr>
          <p:spPr>
            <a:xfrm rot="5400000">
              <a:off x="4198733" y="2898046"/>
              <a:ext cx="374725" cy="3607020"/>
            </a:xfrm>
            <a:prstGeom prst="down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latin typeface="Arial"/>
                <a:cs typeface="Arial"/>
              </a:endParaRPr>
            </a:p>
          </p:txBody>
        </p:sp>
        <p:sp>
          <p:nvSpPr>
            <p:cNvPr id="104459" name="TextBox 31"/>
            <p:cNvSpPr txBox="1">
              <a:spLocks noChangeArrowheads="1"/>
            </p:cNvSpPr>
            <p:nvPr/>
          </p:nvSpPr>
          <p:spPr bwMode="auto">
            <a:xfrm>
              <a:off x="3505200" y="4124325"/>
              <a:ext cx="174525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x-none" sz="1200" i="1">
                  <a:latin typeface="Arial" charset="0"/>
                </a:rPr>
                <a:t>Downstream channel i</a:t>
              </a:r>
            </a:p>
          </p:txBody>
        </p:sp>
        <p:sp>
          <p:nvSpPr>
            <p:cNvPr id="104460" name="TextBox 32"/>
            <p:cNvSpPr txBox="1">
              <a:spLocks noChangeArrowheads="1"/>
            </p:cNvSpPr>
            <p:nvPr/>
          </p:nvSpPr>
          <p:spPr bwMode="auto">
            <a:xfrm>
              <a:off x="3648075" y="4546600"/>
              <a:ext cx="154853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x-none" sz="1200" i="1">
                  <a:latin typeface="Arial" charset="0"/>
                </a:rPr>
                <a:t>Upstream channel j</a:t>
              </a:r>
            </a:p>
          </p:txBody>
        </p:sp>
        <p:pic>
          <p:nvPicPr>
            <p:cNvPr id="10446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0223" y="3796499"/>
              <a:ext cx="817612" cy="242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5" name="Straight Connector 34"/>
            <p:cNvCxnSpPr/>
            <p:nvPr/>
          </p:nvCxnSpPr>
          <p:spPr>
            <a:xfrm>
              <a:off x="3060452" y="5238239"/>
              <a:ext cx="2756068" cy="476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119194" y="5044525"/>
              <a:ext cx="0" cy="1905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3204924" y="5130267"/>
              <a:ext cx="3175" cy="1079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3285891" y="5130267"/>
              <a:ext cx="3175" cy="1079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3366859" y="5133443"/>
              <a:ext cx="1587" cy="1063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3447826" y="5133443"/>
              <a:ext cx="1588" cy="1063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3528794" y="5133443"/>
              <a:ext cx="1587" cy="1063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3608174" y="5133443"/>
              <a:ext cx="3175" cy="1063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3689141" y="5133443"/>
              <a:ext cx="3175" cy="1063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3770109" y="5133443"/>
              <a:ext cx="3175" cy="1063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3851076" y="5133443"/>
              <a:ext cx="3175" cy="1063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3939981" y="5133443"/>
              <a:ext cx="1588" cy="1063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4019361" y="5133443"/>
              <a:ext cx="3175" cy="1063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4100329" y="5133443"/>
              <a:ext cx="3175" cy="1063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4181296" y="5133443"/>
              <a:ext cx="3175" cy="1063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4262264" y="5133443"/>
              <a:ext cx="3175" cy="1063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4343231" y="5133443"/>
              <a:ext cx="1588" cy="1063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4424198" y="5133443"/>
              <a:ext cx="1587" cy="1063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4505165" y="5133443"/>
              <a:ext cx="1588" cy="1063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4584545" y="5133443"/>
              <a:ext cx="3175" cy="1063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4678214" y="5133443"/>
              <a:ext cx="3175" cy="1063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4767119" y="5133443"/>
              <a:ext cx="1587" cy="1063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4848086" y="5133443"/>
              <a:ext cx="1588" cy="1063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4929054" y="5133443"/>
              <a:ext cx="1587" cy="1063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008434" y="5133443"/>
              <a:ext cx="3175" cy="1063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089401" y="5133443"/>
              <a:ext cx="3175" cy="1063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170369" y="5133443"/>
              <a:ext cx="3175" cy="1063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5251336" y="5133443"/>
              <a:ext cx="3175" cy="1063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a:off x="5332304" y="5133443"/>
              <a:ext cx="1587" cy="1063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5413271" y="5133443"/>
              <a:ext cx="1588" cy="1063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5508527" y="5044525"/>
              <a:ext cx="0" cy="1905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4493" name="TextBox 65"/>
            <p:cNvSpPr txBox="1">
              <a:spLocks noChangeArrowheads="1"/>
            </p:cNvSpPr>
            <p:nvPr/>
          </p:nvSpPr>
          <p:spPr bwMode="auto">
            <a:xfrm>
              <a:off x="2998788" y="5230813"/>
              <a:ext cx="35583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x-none" sz="1600" i="1">
                  <a:latin typeface="Arial" charset="0"/>
                </a:rPr>
                <a:t>t</a:t>
              </a:r>
              <a:r>
                <a:rPr lang="en-US" altLang="x-none" sz="1600" i="1" baseline="-25000">
                  <a:latin typeface="Arial" charset="0"/>
                </a:rPr>
                <a:t>1</a:t>
              </a:r>
            </a:p>
          </p:txBody>
        </p:sp>
        <p:sp>
          <p:nvSpPr>
            <p:cNvPr id="104494" name="TextBox 66"/>
            <p:cNvSpPr txBox="1">
              <a:spLocks noChangeArrowheads="1"/>
            </p:cNvSpPr>
            <p:nvPr/>
          </p:nvSpPr>
          <p:spPr bwMode="auto">
            <a:xfrm>
              <a:off x="5389563" y="5246688"/>
              <a:ext cx="35583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x-none" sz="1600" i="1">
                  <a:latin typeface="Arial" charset="0"/>
                </a:rPr>
                <a:t>t</a:t>
              </a:r>
              <a:r>
                <a:rPr lang="en-US" altLang="x-none" sz="1600" i="1" baseline="-25000">
                  <a:latin typeface="Arial" charset="0"/>
                </a:rPr>
                <a:t>2</a:t>
              </a:r>
            </a:p>
          </p:txBody>
        </p:sp>
        <p:cxnSp>
          <p:nvCxnSpPr>
            <p:cNvPr id="68" name="Straight Connector 67"/>
            <p:cNvCxnSpPr/>
            <p:nvPr/>
          </p:nvCxnSpPr>
          <p:spPr>
            <a:xfrm>
              <a:off x="3111255" y="5322393"/>
              <a:ext cx="577885" cy="3176"/>
            </a:xfrm>
            <a:prstGeom prst="line">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3679615" y="5328744"/>
              <a:ext cx="1870189" cy="1588"/>
            </a:xfrm>
            <a:prstGeom prst="line">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3400198" y="5376379"/>
              <a:ext cx="4763" cy="512866"/>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4573433" y="5384318"/>
              <a:ext cx="6350" cy="514453"/>
            </a:xfrm>
            <a:prstGeom prst="line">
              <a:avLst/>
            </a:prstGeom>
          </p:spPr>
          <p:style>
            <a:lnRef idx="1">
              <a:schemeClr val="accent1"/>
            </a:lnRef>
            <a:fillRef idx="0">
              <a:schemeClr val="accent1"/>
            </a:fillRef>
            <a:effectRef idx="0">
              <a:schemeClr val="accent1"/>
            </a:effectRef>
            <a:fontRef idx="minor">
              <a:schemeClr val="tx1"/>
            </a:fontRef>
          </p:style>
        </p:cxnSp>
        <p:sp>
          <p:nvSpPr>
            <p:cNvPr id="104499" name="TextBox 71"/>
            <p:cNvSpPr txBox="1">
              <a:spLocks noChangeArrowheads="1"/>
            </p:cNvSpPr>
            <p:nvPr/>
          </p:nvSpPr>
          <p:spPr bwMode="auto">
            <a:xfrm>
              <a:off x="4476750" y="5842000"/>
              <a:ext cx="32080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x-none" sz="1200" i="1">
                  <a:latin typeface="Arial" charset="0"/>
                </a:rPr>
                <a:t>Assigned minislots containing cable modem</a:t>
              </a:r>
            </a:p>
            <a:p>
              <a:pPr>
                <a:spcBef>
                  <a:spcPct val="0"/>
                </a:spcBef>
                <a:buFontTx/>
                <a:buNone/>
              </a:pPr>
              <a:r>
                <a:rPr lang="en-US" altLang="x-none" sz="1200" i="1">
                  <a:latin typeface="Arial" charset="0"/>
                </a:rPr>
                <a:t>upstream data frames</a:t>
              </a:r>
            </a:p>
          </p:txBody>
        </p:sp>
        <p:sp>
          <p:nvSpPr>
            <p:cNvPr id="104500" name="TextBox 72"/>
            <p:cNvSpPr txBox="1">
              <a:spLocks noChangeArrowheads="1"/>
            </p:cNvSpPr>
            <p:nvPr/>
          </p:nvSpPr>
          <p:spPr bwMode="auto">
            <a:xfrm>
              <a:off x="2579688" y="5840413"/>
              <a:ext cx="18904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r>
                <a:rPr lang="en-US" altLang="x-none" sz="1200" i="1">
                  <a:latin typeface="Arial" charset="0"/>
                </a:rPr>
                <a:t>Minislots containing </a:t>
              </a:r>
            </a:p>
            <a:p>
              <a:pPr>
                <a:spcBef>
                  <a:spcPct val="0"/>
                </a:spcBef>
                <a:buFontTx/>
                <a:buNone/>
              </a:pPr>
              <a:r>
                <a:rPr lang="en-US" altLang="x-none" sz="1200" i="1">
                  <a:latin typeface="Arial" charset="0"/>
                </a:rPr>
                <a:t>minislots request frames</a:t>
              </a:r>
            </a:p>
          </p:txBody>
        </p:sp>
        <p:sp>
          <p:nvSpPr>
            <p:cNvPr id="104501" name="Rectangle 44"/>
            <p:cNvSpPr>
              <a:spLocks noChangeArrowheads="1"/>
            </p:cNvSpPr>
            <p:nvPr/>
          </p:nvSpPr>
          <p:spPr bwMode="auto">
            <a:xfrm>
              <a:off x="1431405" y="4202429"/>
              <a:ext cx="955675" cy="700088"/>
            </a:xfrm>
            <a:prstGeom prst="rect">
              <a:avLst/>
            </a:prstGeom>
            <a:noFill/>
            <a:ln w="9525">
              <a:solidFill>
                <a:schemeClr val="tx1"/>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Times New Roman" charset="0"/>
              </a:endParaRPr>
            </a:p>
          </p:txBody>
        </p:sp>
        <p:sp>
          <p:nvSpPr>
            <p:cNvPr id="104502" name="Text Box 45"/>
            <p:cNvSpPr txBox="1">
              <a:spLocks noChangeArrowheads="1"/>
            </p:cNvSpPr>
            <p:nvPr/>
          </p:nvSpPr>
          <p:spPr bwMode="auto">
            <a:xfrm>
              <a:off x="871157" y="3661398"/>
              <a:ext cx="1925637"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lgn="ctr">
                <a:lnSpc>
                  <a:spcPct val="80000"/>
                </a:lnSpc>
                <a:spcBef>
                  <a:spcPct val="0"/>
                </a:spcBef>
                <a:buFontTx/>
                <a:buNone/>
              </a:pPr>
              <a:r>
                <a:rPr lang="en-US" altLang="x-none" sz="1600">
                  <a:solidFill>
                    <a:srgbClr val="000000"/>
                  </a:solidFill>
                  <a:latin typeface="Arial" charset="0"/>
                </a:rPr>
                <a:t>cable headend</a:t>
              </a:r>
            </a:p>
          </p:txBody>
        </p:sp>
        <p:sp>
          <p:nvSpPr>
            <p:cNvPr id="104503" name="Text Box 126"/>
            <p:cNvSpPr txBox="1">
              <a:spLocks noChangeArrowheads="1"/>
            </p:cNvSpPr>
            <p:nvPr/>
          </p:nvSpPr>
          <p:spPr bwMode="auto">
            <a:xfrm>
              <a:off x="1296633" y="4171224"/>
              <a:ext cx="950970" cy="336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eaLnBrk="1" hangingPunct="1">
                <a:spcBef>
                  <a:spcPct val="0"/>
                </a:spcBef>
                <a:buFontTx/>
                <a:buNone/>
              </a:pPr>
              <a:r>
                <a:rPr lang="en-US" altLang="x-none" sz="1600">
                  <a:solidFill>
                    <a:srgbClr val="000000"/>
                  </a:solidFill>
                  <a:latin typeface="Arial" charset="0"/>
                </a:rPr>
                <a:t>CMTS</a:t>
              </a:r>
            </a:p>
          </p:txBody>
        </p:sp>
        <p:sp>
          <p:nvSpPr>
            <p:cNvPr id="104504" name="AutoShape 127"/>
            <p:cNvSpPr>
              <a:spLocks noChangeArrowheads="1"/>
            </p:cNvSpPr>
            <p:nvPr/>
          </p:nvSpPr>
          <p:spPr bwMode="auto">
            <a:xfrm>
              <a:off x="1336322" y="3939403"/>
              <a:ext cx="1206574" cy="261990"/>
            </a:xfrm>
            <a:prstGeom prst="triangle">
              <a:avLst>
                <a:gd name="adj" fmla="val 50000"/>
              </a:avLst>
            </a:prstGeom>
            <a:noFill/>
            <a:ln w="9525">
              <a:solidFill>
                <a:schemeClr val="tx1"/>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pic>
          <p:nvPicPr>
            <p:cNvPr id="10450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2949" y="4326831"/>
              <a:ext cx="258778" cy="520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4506" name="Group 77"/>
            <p:cNvGrpSpPr>
              <a:grpSpLocks/>
            </p:cNvGrpSpPr>
            <p:nvPr/>
          </p:nvGrpSpPr>
          <p:grpSpPr bwMode="auto">
            <a:xfrm flipH="1">
              <a:off x="6302761" y="3598021"/>
              <a:ext cx="1034814" cy="625180"/>
              <a:chOff x="-490" y="1664"/>
              <a:chExt cx="1429" cy="842"/>
            </a:xfrm>
          </p:grpSpPr>
          <p:sp>
            <p:nvSpPr>
              <p:cNvPr id="104558" name="AutoShape 78"/>
              <p:cNvSpPr>
                <a:spLocks noChangeArrowheads="1"/>
              </p:cNvSpPr>
              <p:nvPr/>
            </p:nvSpPr>
            <p:spPr bwMode="auto">
              <a:xfrm>
                <a:off x="-490" y="1664"/>
                <a:ext cx="1429" cy="295"/>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grpSp>
            <p:nvGrpSpPr>
              <p:cNvPr id="104559" name="Group 79"/>
              <p:cNvGrpSpPr>
                <a:grpSpLocks/>
              </p:cNvGrpSpPr>
              <p:nvPr/>
            </p:nvGrpSpPr>
            <p:grpSpPr bwMode="auto">
              <a:xfrm>
                <a:off x="-427" y="1737"/>
                <a:ext cx="1217" cy="769"/>
                <a:chOff x="-427" y="1737"/>
                <a:chExt cx="1217" cy="769"/>
              </a:xfrm>
            </p:grpSpPr>
            <p:sp>
              <p:nvSpPr>
                <p:cNvPr id="104560" name="Rectangle 80"/>
                <p:cNvSpPr>
                  <a:spLocks noChangeArrowheads="1"/>
                </p:cNvSpPr>
                <p:nvPr/>
              </p:nvSpPr>
              <p:spPr bwMode="auto">
                <a:xfrm>
                  <a:off x="-336" y="1923"/>
                  <a:ext cx="1127" cy="584"/>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4561" name="Line 7"/>
                <p:cNvSpPr>
                  <a:spLocks noChangeShapeType="1"/>
                </p:cNvSpPr>
                <p:nvPr/>
              </p:nvSpPr>
              <p:spPr bwMode="auto">
                <a:xfrm flipV="1">
                  <a:off x="-150" y="2270"/>
                  <a:ext cx="23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104562" name="Group 82"/>
                <p:cNvGrpSpPr>
                  <a:grpSpLocks/>
                </p:cNvGrpSpPr>
                <p:nvPr/>
              </p:nvGrpSpPr>
              <p:grpSpPr bwMode="auto">
                <a:xfrm>
                  <a:off x="68" y="2192"/>
                  <a:ext cx="387" cy="139"/>
                  <a:chOff x="322" y="890"/>
                  <a:chExt cx="872" cy="339"/>
                </a:xfrm>
              </p:grpSpPr>
              <p:sp>
                <p:nvSpPr>
                  <p:cNvPr id="104568" name="Rectangle 83"/>
                  <p:cNvSpPr>
                    <a:spLocks noChangeArrowheads="1"/>
                  </p:cNvSpPr>
                  <p:nvPr/>
                </p:nvSpPr>
                <p:spPr bwMode="auto">
                  <a:xfrm>
                    <a:off x="340" y="1000"/>
                    <a:ext cx="850" cy="229"/>
                  </a:xfrm>
                  <a:prstGeom prst="rect">
                    <a:avLst/>
                  </a:prstGeom>
                  <a:solidFill>
                    <a:srgbClr val="FFFF99"/>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4569" name="Rectangle 84"/>
                  <p:cNvSpPr>
                    <a:spLocks noChangeArrowheads="1"/>
                  </p:cNvSpPr>
                  <p:nvPr/>
                </p:nvSpPr>
                <p:spPr bwMode="auto">
                  <a:xfrm>
                    <a:off x="409" y="1073"/>
                    <a:ext cx="40" cy="5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4570" name="Rectangle 85"/>
                  <p:cNvSpPr>
                    <a:spLocks noChangeArrowheads="1"/>
                  </p:cNvSpPr>
                  <p:nvPr/>
                </p:nvSpPr>
                <p:spPr bwMode="auto">
                  <a:xfrm>
                    <a:off x="468" y="1073"/>
                    <a:ext cx="54" cy="57"/>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4571" name="Rectangle 86"/>
                  <p:cNvSpPr>
                    <a:spLocks noChangeArrowheads="1"/>
                  </p:cNvSpPr>
                  <p:nvPr/>
                </p:nvSpPr>
                <p:spPr bwMode="auto">
                  <a:xfrm>
                    <a:off x="537" y="1068"/>
                    <a:ext cx="59" cy="5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4572" name="Rectangle 87"/>
                  <p:cNvSpPr>
                    <a:spLocks noChangeArrowheads="1"/>
                  </p:cNvSpPr>
                  <p:nvPr/>
                </p:nvSpPr>
                <p:spPr bwMode="auto">
                  <a:xfrm>
                    <a:off x="616" y="1068"/>
                    <a:ext cx="54" cy="5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4573" name="AutoShape 88"/>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FF99"/>
                  </a:solidFill>
                  <a:ln w="9525">
                    <a:solidFill>
                      <a:schemeClr val="tx1"/>
                    </a:solidFill>
                    <a:miter lim="800000"/>
                    <a:headEnd/>
                    <a:tailEnd/>
                  </a:ln>
                </p:spPr>
                <p:txBody>
                  <a:bodyPr wrap="none" anchor="ctr"/>
                  <a:lstStyle/>
                  <a:p>
                    <a:endParaRPr lang="en-US"/>
                  </a:p>
                </p:txBody>
              </p:sp>
            </p:grpSp>
            <p:pic>
              <p:nvPicPr>
                <p:cNvPr id="104563" name="Picture 89" descr="desktop_computer_stylized_sm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564" name="Rectangle 90"/>
                <p:cNvSpPr>
                  <a:spLocks noChangeArrowheads="1"/>
                </p:cNvSpPr>
                <p:nvPr/>
              </p:nvSpPr>
              <p:spPr bwMode="auto">
                <a:xfrm>
                  <a:off x="530" y="2233"/>
                  <a:ext cx="103" cy="90"/>
                </a:xfrm>
                <a:prstGeom prst="rect">
                  <a:avLst/>
                </a:prstGeom>
                <a:solidFill>
                  <a:srgbClr val="000099"/>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4565" name="Freeform 91"/>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Lst>
                  <a:ahLst/>
                  <a:cxnLst>
                    <a:cxn ang="T6">
                      <a:pos x="T0" y="T1"/>
                    </a:cxn>
                    <a:cxn ang="T7">
                      <a:pos x="T2" y="T3"/>
                    </a:cxn>
                    <a:cxn ang="T8">
                      <a:pos x="T4" y="T5"/>
                    </a:cxn>
                  </a:cxnLst>
                  <a:rect l="0" t="0" r="r" b="b"/>
                  <a:pathLst>
                    <a:path w="381" h="274">
                      <a:moveTo>
                        <a:pt x="381" y="274"/>
                      </a:moveTo>
                      <a:lnTo>
                        <a:pt x="381" y="130"/>
                      </a:lnTo>
                      <a:lnTo>
                        <a:pt x="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4566" name="Line 92"/>
                <p:cNvSpPr>
                  <a:spLocks noChangeShapeType="1"/>
                </p:cNvSpPr>
                <p:nvPr/>
              </p:nvSpPr>
              <p:spPr bwMode="auto">
                <a:xfrm flipH="1">
                  <a:off x="470" y="2271"/>
                  <a:ext cx="15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04567" name="Picture 93" descr="tv"/>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104507" name="Group 77"/>
            <p:cNvGrpSpPr>
              <a:grpSpLocks/>
            </p:cNvGrpSpPr>
            <p:nvPr/>
          </p:nvGrpSpPr>
          <p:grpSpPr bwMode="auto">
            <a:xfrm flipH="1">
              <a:off x="7513460" y="3950311"/>
              <a:ext cx="1034814" cy="625180"/>
              <a:chOff x="-490" y="1664"/>
              <a:chExt cx="1429" cy="842"/>
            </a:xfrm>
          </p:grpSpPr>
          <p:sp>
            <p:nvSpPr>
              <p:cNvPr id="104542" name="AutoShape 78"/>
              <p:cNvSpPr>
                <a:spLocks noChangeArrowheads="1"/>
              </p:cNvSpPr>
              <p:nvPr/>
            </p:nvSpPr>
            <p:spPr bwMode="auto">
              <a:xfrm>
                <a:off x="-491" y="1664"/>
                <a:ext cx="1429" cy="295"/>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grpSp>
            <p:nvGrpSpPr>
              <p:cNvPr id="104543" name="Group 79"/>
              <p:cNvGrpSpPr>
                <a:grpSpLocks/>
              </p:cNvGrpSpPr>
              <p:nvPr/>
            </p:nvGrpSpPr>
            <p:grpSpPr bwMode="auto">
              <a:xfrm>
                <a:off x="-427" y="1737"/>
                <a:ext cx="1217" cy="769"/>
                <a:chOff x="-427" y="1737"/>
                <a:chExt cx="1217" cy="769"/>
              </a:xfrm>
            </p:grpSpPr>
            <p:sp>
              <p:nvSpPr>
                <p:cNvPr id="104544" name="Rectangle 80"/>
                <p:cNvSpPr>
                  <a:spLocks noChangeArrowheads="1"/>
                </p:cNvSpPr>
                <p:nvPr/>
              </p:nvSpPr>
              <p:spPr bwMode="auto">
                <a:xfrm>
                  <a:off x="-337" y="1923"/>
                  <a:ext cx="1127" cy="584"/>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4545" name="Line 7"/>
                <p:cNvSpPr>
                  <a:spLocks noChangeShapeType="1"/>
                </p:cNvSpPr>
                <p:nvPr/>
              </p:nvSpPr>
              <p:spPr bwMode="auto">
                <a:xfrm flipV="1">
                  <a:off x="-150" y="2270"/>
                  <a:ext cx="23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104546" name="Group 82"/>
                <p:cNvGrpSpPr>
                  <a:grpSpLocks/>
                </p:cNvGrpSpPr>
                <p:nvPr/>
              </p:nvGrpSpPr>
              <p:grpSpPr bwMode="auto">
                <a:xfrm>
                  <a:off x="68" y="2192"/>
                  <a:ext cx="387" cy="139"/>
                  <a:chOff x="322" y="890"/>
                  <a:chExt cx="872" cy="339"/>
                </a:xfrm>
              </p:grpSpPr>
              <p:sp>
                <p:nvSpPr>
                  <p:cNvPr id="104552" name="Rectangle 83"/>
                  <p:cNvSpPr>
                    <a:spLocks noChangeArrowheads="1"/>
                  </p:cNvSpPr>
                  <p:nvPr/>
                </p:nvSpPr>
                <p:spPr bwMode="auto">
                  <a:xfrm>
                    <a:off x="323" y="1001"/>
                    <a:ext cx="864" cy="229"/>
                  </a:xfrm>
                  <a:prstGeom prst="rect">
                    <a:avLst/>
                  </a:prstGeom>
                  <a:solidFill>
                    <a:srgbClr val="FFFF99"/>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4553" name="Rectangle 84"/>
                  <p:cNvSpPr>
                    <a:spLocks noChangeArrowheads="1"/>
                  </p:cNvSpPr>
                  <p:nvPr/>
                </p:nvSpPr>
                <p:spPr bwMode="auto">
                  <a:xfrm>
                    <a:off x="392" y="1074"/>
                    <a:ext cx="54" cy="5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4554" name="Rectangle 85"/>
                  <p:cNvSpPr>
                    <a:spLocks noChangeArrowheads="1"/>
                  </p:cNvSpPr>
                  <p:nvPr/>
                </p:nvSpPr>
                <p:spPr bwMode="auto">
                  <a:xfrm>
                    <a:off x="466" y="1074"/>
                    <a:ext cx="54" cy="57"/>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4555" name="Rectangle 86"/>
                  <p:cNvSpPr>
                    <a:spLocks noChangeArrowheads="1"/>
                  </p:cNvSpPr>
                  <p:nvPr/>
                </p:nvSpPr>
                <p:spPr bwMode="auto">
                  <a:xfrm>
                    <a:off x="535" y="1069"/>
                    <a:ext cx="59" cy="5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4556" name="Rectangle 87"/>
                  <p:cNvSpPr>
                    <a:spLocks noChangeArrowheads="1"/>
                  </p:cNvSpPr>
                  <p:nvPr/>
                </p:nvSpPr>
                <p:spPr bwMode="auto">
                  <a:xfrm>
                    <a:off x="614" y="1069"/>
                    <a:ext cx="54" cy="5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4557" name="AutoShape 88"/>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FF99"/>
                  </a:solidFill>
                  <a:ln w="9525">
                    <a:solidFill>
                      <a:schemeClr val="tx1"/>
                    </a:solidFill>
                    <a:miter lim="800000"/>
                    <a:headEnd/>
                    <a:tailEnd/>
                  </a:ln>
                </p:spPr>
                <p:txBody>
                  <a:bodyPr wrap="none" anchor="ctr"/>
                  <a:lstStyle/>
                  <a:p>
                    <a:endParaRPr lang="en-US"/>
                  </a:p>
                </p:txBody>
              </p:sp>
            </p:grpSp>
            <p:pic>
              <p:nvPicPr>
                <p:cNvPr id="104547" name="Picture 89" descr="desktop_computer_stylized_sm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548" name="Rectangle 90"/>
                <p:cNvSpPr>
                  <a:spLocks noChangeArrowheads="1"/>
                </p:cNvSpPr>
                <p:nvPr/>
              </p:nvSpPr>
              <p:spPr bwMode="auto">
                <a:xfrm>
                  <a:off x="529" y="2233"/>
                  <a:ext cx="103" cy="90"/>
                </a:xfrm>
                <a:prstGeom prst="rect">
                  <a:avLst/>
                </a:prstGeom>
                <a:solidFill>
                  <a:srgbClr val="000099"/>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4549" name="Freeform 91"/>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Lst>
                  <a:ahLst/>
                  <a:cxnLst>
                    <a:cxn ang="T6">
                      <a:pos x="T0" y="T1"/>
                    </a:cxn>
                    <a:cxn ang="T7">
                      <a:pos x="T2" y="T3"/>
                    </a:cxn>
                    <a:cxn ang="T8">
                      <a:pos x="T4" y="T5"/>
                    </a:cxn>
                  </a:cxnLst>
                  <a:rect l="0" t="0" r="r" b="b"/>
                  <a:pathLst>
                    <a:path w="381" h="274">
                      <a:moveTo>
                        <a:pt x="381" y="274"/>
                      </a:moveTo>
                      <a:lnTo>
                        <a:pt x="381" y="130"/>
                      </a:lnTo>
                      <a:lnTo>
                        <a:pt x="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4550" name="Line 92"/>
                <p:cNvSpPr>
                  <a:spLocks noChangeShapeType="1"/>
                </p:cNvSpPr>
                <p:nvPr/>
              </p:nvSpPr>
              <p:spPr bwMode="auto">
                <a:xfrm flipH="1">
                  <a:off x="470" y="2272"/>
                  <a:ext cx="15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04551" name="Picture 93" descr="tv"/>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104508" name="Group 77"/>
            <p:cNvGrpSpPr>
              <a:grpSpLocks/>
            </p:cNvGrpSpPr>
            <p:nvPr/>
          </p:nvGrpSpPr>
          <p:grpSpPr bwMode="auto">
            <a:xfrm flipH="1">
              <a:off x="7313560" y="4655807"/>
              <a:ext cx="1034814" cy="625180"/>
              <a:chOff x="-490" y="1664"/>
              <a:chExt cx="1429" cy="842"/>
            </a:xfrm>
          </p:grpSpPr>
          <p:sp>
            <p:nvSpPr>
              <p:cNvPr id="104526" name="AutoShape 78"/>
              <p:cNvSpPr>
                <a:spLocks noChangeArrowheads="1"/>
              </p:cNvSpPr>
              <p:nvPr/>
            </p:nvSpPr>
            <p:spPr bwMode="auto">
              <a:xfrm>
                <a:off x="-491" y="1664"/>
                <a:ext cx="1429" cy="295"/>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grpSp>
            <p:nvGrpSpPr>
              <p:cNvPr id="104527" name="Group 79"/>
              <p:cNvGrpSpPr>
                <a:grpSpLocks/>
              </p:cNvGrpSpPr>
              <p:nvPr/>
            </p:nvGrpSpPr>
            <p:grpSpPr bwMode="auto">
              <a:xfrm>
                <a:off x="-427" y="1737"/>
                <a:ext cx="1217" cy="769"/>
                <a:chOff x="-427" y="1737"/>
                <a:chExt cx="1217" cy="769"/>
              </a:xfrm>
            </p:grpSpPr>
            <p:sp>
              <p:nvSpPr>
                <p:cNvPr id="104528" name="Rectangle 80"/>
                <p:cNvSpPr>
                  <a:spLocks noChangeArrowheads="1"/>
                </p:cNvSpPr>
                <p:nvPr/>
              </p:nvSpPr>
              <p:spPr bwMode="auto">
                <a:xfrm>
                  <a:off x="-337" y="1922"/>
                  <a:ext cx="1127" cy="584"/>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4529" name="Line 7"/>
                <p:cNvSpPr>
                  <a:spLocks noChangeShapeType="1"/>
                </p:cNvSpPr>
                <p:nvPr/>
              </p:nvSpPr>
              <p:spPr bwMode="auto">
                <a:xfrm flipV="1">
                  <a:off x="-150" y="2270"/>
                  <a:ext cx="23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104530" name="Group 82"/>
                <p:cNvGrpSpPr>
                  <a:grpSpLocks/>
                </p:cNvGrpSpPr>
                <p:nvPr/>
              </p:nvGrpSpPr>
              <p:grpSpPr bwMode="auto">
                <a:xfrm>
                  <a:off x="68" y="2192"/>
                  <a:ext cx="387" cy="139"/>
                  <a:chOff x="322" y="890"/>
                  <a:chExt cx="872" cy="339"/>
                </a:xfrm>
              </p:grpSpPr>
              <p:sp>
                <p:nvSpPr>
                  <p:cNvPr id="104536" name="Rectangle 83"/>
                  <p:cNvSpPr>
                    <a:spLocks noChangeArrowheads="1"/>
                  </p:cNvSpPr>
                  <p:nvPr/>
                </p:nvSpPr>
                <p:spPr bwMode="auto">
                  <a:xfrm>
                    <a:off x="323" y="999"/>
                    <a:ext cx="864" cy="229"/>
                  </a:xfrm>
                  <a:prstGeom prst="rect">
                    <a:avLst/>
                  </a:prstGeom>
                  <a:solidFill>
                    <a:srgbClr val="FFFF99"/>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4537" name="Rectangle 84"/>
                  <p:cNvSpPr>
                    <a:spLocks noChangeArrowheads="1"/>
                  </p:cNvSpPr>
                  <p:nvPr/>
                </p:nvSpPr>
                <p:spPr bwMode="auto">
                  <a:xfrm>
                    <a:off x="392" y="1072"/>
                    <a:ext cx="54" cy="5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4538" name="Rectangle 85"/>
                  <p:cNvSpPr>
                    <a:spLocks noChangeArrowheads="1"/>
                  </p:cNvSpPr>
                  <p:nvPr/>
                </p:nvSpPr>
                <p:spPr bwMode="auto">
                  <a:xfrm>
                    <a:off x="466" y="1072"/>
                    <a:ext cx="54" cy="57"/>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4539" name="Rectangle 86"/>
                  <p:cNvSpPr>
                    <a:spLocks noChangeArrowheads="1"/>
                  </p:cNvSpPr>
                  <p:nvPr/>
                </p:nvSpPr>
                <p:spPr bwMode="auto">
                  <a:xfrm>
                    <a:off x="536" y="1067"/>
                    <a:ext cx="59" cy="5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4540" name="Rectangle 87"/>
                  <p:cNvSpPr>
                    <a:spLocks noChangeArrowheads="1"/>
                  </p:cNvSpPr>
                  <p:nvPr/>
                </p:nvSpPr>
                <p:spPr bwMode="auto">
                  <a:xfrm>
                    <a:off x="615" y="1067"/>
                    <a:ext cx="54" cy="5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4541" name="AutoShape 88"/>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FF99"/>
                  </a:solidFill>
                  <a:ln w="9525">
                    <a:solidFill>
                      <a:schemeClr val="tx1"/>
                    </a:solidFill>
                    <a:miter lim="800000"/>
                    <a:headEnd/>
                    <a:tailEnd/>
                  </a:ln>
                </p:spPr>
                <p:txBody>
                  <a:bodyPr wrap="none" anchor="ctr"/>
                  <a:lstStyle/>
                  <a:p>
                    <a:endParaRPr lang="en-US"/>
                  </a:p>
                </p:txBody>
              </p:sp>
            </p:grpSp>
            <p:pic>
              <p:nvPicPr>
                <p:cNvPr id="104531" name="Picture 89" descr="desktop_computer_stylized_sm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532" name="Rectangle 90"/>
                <p:cNvSpPr>
                  <a:spLocks noChangeArrowheads="1"/>
                </p:cNvSpPr>
                <p:nvPr/>
              </p:nvSpPr>
              <p:spPr bwMode="auto">
                <a:xfrm>
                  <a:off x="529" y="2232"/>
                  <a:ext cx="103" cy="90"/>
                </a:xfrm>
                <a:prstGeom prst="rect">
                  <a:avLst/>
                </a:prstGeom>
                <a:solidFill>
                  <a:srgbClr val="000099"/>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4533" name="Freeform 91"/>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Lst>
                  <a:ahLst/>
                  <a:cxnLst>
                    <a:cxn ang="T6">
                      <a:pos x="T0" y="T1"/>
                    </a:cxn>
                    <a:cxn ang="T7">
                      <a:pos x="T2" y="T3"/>
                    </a:cxn>
                    <a:cxn ang="T8">
                      <a:pos x="T4" y="T5"/>
                    </a:cxn>
                  </a:cxnLst>
                  <a:rect l="0" t="0" r="r" b="b"/>
                  <a:pathLst>
                    <a:path w="381" h="274">
                      <a:moveTo>
                        <a:pt x="381" y="274"/>
                      </a:moveTo>
                      <a:lnTo>
                        <a:pt x="381" y="130"/>
                      </a:lnTo>
                      <a:lnTo>
                        <a:pt x="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4534" name="Line 92"/>
                <p:cNvSpPr>
                  <a:spLocks noChangeShapeType="1"/>
                </p:cNvSpPr>
                <p:nvPr/>
              </p:nvSpPr>
              <p:spPr bwMode="auto">
                <a:xfrm flipH="1">
                  <a:off x="470" y="2271"/>
                  <a:ext cx="15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04535" name="Picture 93" descr="tv"/>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104509" name="Group 77"/>
            <p:cNvGrpSpPr>
              <a:grpSpLocks/>
            </p:cNvGrpSpPr>
            <p:nvPr/>
          </p:nvGrpSpPr>
          <p:grpSpPr bwMode="auto">
            <a:xfrm flipH="1">
              <a:off x="6254794" y="4337877"/>
              <a:ext cx="1034814" cy="625180"/>
              <a:chOff x="-490" y="1664"/>
              <a:chExt cx="1429" cy="842"/>
            </a:xfrm>
          </p:grpSpPr>
          <p:sp>
            <p:nvSpPr>
              <p:cNvPr id="104510" name="AutoShape 78"/>
              <p:cNvSpPr>
                <a:spLocks noChangeArrowheads="1"/>
              </p:cNvSpPr>
              <p:nvPr/>
            </p:nvSpPr>
            <p:spPr bwMode="auto">
              <a:xfrm>
                <a:off x="-490" y="1664"/>
                <a:ext cx="1429" cy="295"/>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grpSp>
            <p:nvGrpSpPr>
              <p:cNvPr id="104511" name="Group 79"/>
              <p:cNvGrpSpPr>
                <a:grpSpLocks/>
              </p:cNvGrpSpPr>
              <p:nvPr/>
            </p:nvGrpSpPr>
            <p:grpSpPr bwMode="auto">
              <a:xfrm>
                <a:off x="-427" y="1737"/>
                <a:ext cx="1217" cy="769"/>
                <a:chOff x="-427" y="1737"/>
                <a:chExt cx="1217" cy="769"/>
              </a:xfrm>
            </p:grpSpPr>
            <p:sp>
              <p:nvSpPr>
                <p:cNvPr id="104512" name="Rectangle 80"/>
                <p:cNvSpPr>
                  <a:spLocks noChangeArrowheads="1"/>
                </p:cNvSpPr>
                <p:nvPr/>
              </p:nvSpPr>
              <p:spPr bwMode="auto">
                <a:xfrm>
                  <a:off x="-337" y="1923"/>
                  <a:ext cx="1127" cy="584"/>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4513" name="Line 7"/>
                <p:cNvSpPr>
                  <a:spLocks noChangeShapeType="1"/>
                </p:cNvSpPr>
                <p:nvPr/>
              </p:nvSpPr>
              <p:spPr bwMode="auto">
                <a:xfrm flipV="1">
                  <a:off x="-150" y="2270"/>
                  <a:ext cx="23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104514" name="Group 82"/>
                <p:cNvGrpSpPr>
                  <a:grpSpLocks/>
                </p:cNvGrpSpPr>
                <p:nvPr/>
              </p:nvGrpSpPr>
              <p:grpSpPr bwMode="auto">
                <a:xfrm>
                  <a:off x="68" y="2192"/>
                  <a:ext cx="387" cy="139"/>
                  <a:chOff x="322" y="890"/>
                  <a:chExt cx="872" cy="339"/>
                </a:xfrm>
              </p:grpSpPr>
              <p:sp>
                <p:nvSpPr>
                  <p:cNvPr id="104520" name="Rectangle 83"/>
                  <p:cNvSpPr>
                    <a:spLocks noChangeArrowheads="1"/>
                  </p:cNvSpPr>
                  <p:nvPr/>
                </p:nvSpPr>
                <p:spPr bwMode="auto">
                  <a:xfrm>
                    <a:off x="324" y="1000"/>
                    <a:ext cx="864" cy="229"/>
                  </a:xfrm>
                  <a:prstGeom prst="rect">
                    <a:avLst/>
                  </a:prstGeom>
                  <a:solidFill>
                    <a:srgbClr val="FFFF99"/>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4521" name="Rectangle 84"/>
                  <p:cNvSpPr>
                    <a:spLocks noChangeArrowheads="1"/>
                  </p:cNvSpPr>
                  <p:nvPr/>
                </p:nvSpPr>
                <p:spPr bwMode="auto">
                  <a:xfrm>
                    <a:off x="393" y="1073"/>
                    <a:ext cx="54" cy="5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4522" name="Rectangle 85"/>
                  <p:cNvSpPr>
                    <a:spLocks noChangeArrowheads="1"/>
                  </p:cNvSpPr>
                  <p:nvPr/>
                </p:nvSpPr>
                <p:spPr bwMode="auto">
                  <a:xfrm>
                    <a:off x="467" y="1073"/>
                    <a:ext cx="54" cy="57"/>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4523" name="Rectangle 86"/>
                  <p:cNvSpPr>
                    <a:spLocks noChangeArrowheads="1"/>
                  </p:cNvSpPr>
                  <p:nvPr/>
                </p:nvSpPr>
                <p:spPr bwMode="auto">
                  <a:xfrm>
                    <a:off x="536" y="1068"/>
                    <a:ext cx="59" cy="5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4524" name="Rectangle 87"/>
                  <p:cNvSpPr>
                    <a:spLocks noChangeArrowheads="1"/>
                  </p:cNvSpPr>
                  <p:nvPr/>
                </p:nvSpPr>
                <p:spPr bwMode="auto">
                  <a:xfrm>
                    <a:off x="615" y="1068"/>
                    <a:ext cx="54" cy="5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4525" name="AutoShape 88"/>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FF99"/>
                  </a:solidFill>
                  <a:ln w="9525">
                    <a:solidFill>
                      <a:schemeClr val="tx1"/>
                    </a:solidFill>
                    <a:miter lim="800000"/>
                    <a:headEnd/>
                    <a:tailEnd/>
                  </a:ln>
                </p:spPr>
                <p:txBody>
                  <a:bodyPr wrap="none" anchor="ctr"/>
                  <a:lstStyle/>
                  <a:p>
                    <a:endParaRPr lang="en-US"/>
                  </a:p>
                </p:txBody>
              </p:sp>
            </p:grpSp>
            <p:pic>
              <p:nvPicPr>
                <p:cNvPr id="104515" name="Picture 89" descr="desktop_computer_stylized_sm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516" name="Rectangle 90"/>
                <p:cNvSpPr>
                  <a:spLocks noChangeArrowheads="1"/>
                </p:cNvSpPr>
                <p:nvPr/>
              </p:nvSpPr>
              <p:spPr bwMode="auto">
                <a:xfrm>
                  <a:off x="529" y="2233"/>
                  <a:ext cx="103" cy="90"/>
                </a:xfrm>
                <a:prstGeom prst="rect">
                  <a:avLst/>
                </a:prstGeom>
                <a:solidFill>
                  <a:srgbClr val="000099"/>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endParaRPr lang="x-none" altLang="x-none" sz="2400">
                    <a:solidFill>
                      <a:srgbClr val="000000"/>
                    </a:solidFill>
                    <a:latin typeface="Arial" charset="0"/>
                  </a:endParaRPr>
                </a:p>
              </p:txBody>
            </p:sp>
            <p:sp>
              <p:nvSpPr>
                <p:cNvPr id="104517" name="Freeform 91"/>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Lst>
                  <a:ahLst/>
                  <a:cxnLst>
                    <a:cxn ang="T6">
                      <a:pos x="T0" y="T1"/>
                    </a:cxn>
                    <a:cxn ang="T7">
                      <a:pos x="T2" y="T3"/>
                    </a:cxn>
                    <a:cxn ang="T8">
                      <a:pos x="T4" y="T5"/>
                    </a:cxn>
                  </a:cxnLst>
                  <a:rect l="0" t="0" r="r" b="b"/>
                  <a:pathLst>
                    <a:path w="381" h="274">
                      <a:moveTo>
                        <a:pt x="381" y="274"/>
                      </a:moveTo>
                      <a:lnTo>
                        <a:pt x="381" y="130"/>
                      </a:lnTo>
                      <a:lnTo>
                        <a:pt x="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4518" name="Line 92"/>
                <p:cNvSpPr>
                  <a:spLocks noChangeShapeType="1"/>
                </p:cNvSpPr>
                <p:nvPr/>
              </p:nvSpPr>
              <p:spPr bwMode="auto">
                <a:xfrm flipH="1">
                  <a:off x="470" y="2271"/>
                  <a:ext cx="15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04519" name="Picture 93" descr="tv"/>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sp>
        <p:nvSpPr>
          <p:cNvPr id="116741" name="Title 41"/>
          <p:cNvSpPr>
            <a:spLocks/>
          </p:cNvSpPr>
          <p:nvPr/>
        </p:nvSpPr>
        <p:spPr bwMode="auto">
          <a:xfrm>
            <a:off x="1544638" y="22225"/>
            <a:ext cx="5622925" cy="835025"/>
          </a:xfrm>
          <a:prstGeom prst="rect">
            <a:avLst/>
          </a:prstGeom>
          <a:noFill/>
          <a:ln>
            <a:noFill/>
          </a:ln>
          <a:extLst>
            <a:ext uri="{909E8E84-426E-40dd-AFC4-6F175D3DCCD1}"/>
            <a:ext uri="{91240B29-F687-4f45-9708-019B960494DF}"/>
          </a:extLst>
        </p:spPr>
        <p:txBody>
          <a:bodyPr anchor="ctr"/>
          <a:lstStyle/>
          <a:p>
            <a:pPr eaLnBrk="1" hangingPunct="1">
              <a:defRPr/>
            </a:pPr>
            <a:r>
              <a:rPr lang="en-US" sz="4000" dirty="0">
                <a:solidFill>
                  <a:srgbClr val="000099"/>
                </a:solidFill>
                <a:latin typeface="+mj-lt"/>
              </a:rPr>
              <a:t>Cable Access Network</a:t>
            </a:r>
          </a:p>
        </p:txBody>
      </p:sp>
      <p:sp>
        <p:nvSpPr>
          <p:cNvPr id="104452" name="Slide Number Placeholder 5"/>
          <p:cNvSpPr>
            <a:spLocks noGrp="1"/>
          </p:cNvSpPr>
          <p:nvPr>
            <p:ph type="sldNum" sz="quarter" idx="12"/>
          </p:nvPr>
        </p:nvSpPr>
        <p:spPr>
          <a:xfrm>
            <a:off x="8456613" y="6523038"/>
            <a:ext cx="547687" cy="2714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22307BED-4822-3C42-B7E9-67F8BEDC473D}" type="slidenum">
              <a:rPr lang="en-US" altLang="x-none" sz="1200">
                <a:latin typeface="Tahoma" charset="0"/>
              </a:rPr>
              <a:pPr>
                <a:spcBef>
                  <a:spcPct val="0"/>
                </a:spcBef>
                <a:buFontTx/>
                <a:buNone/>
              </a:pPr>
              <a:t>70</a:t>
            </a:fld>
            <a:endParaRPr lang="en-US" altLang="x-none" sz="1200">
              <a:latin typeface="Tahoma" charset="0"/>
            </a:endParaRPr>
          </a:p>
        </p:txBody>
      </p:sp>
      <p:sp>
        <p:nvSpPr>
          <p:cNvPr id="130"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ＭＳ Ｐゴシック" charset="-128"/>
              </a:defRPr>
            </a:lvl1pPr>
            <a:lvl2pPr marL="742950" indent="-285750">
              <a:spcBef>
                <a:spcPct val="20000"/>
              </a:spcBef>
              <a:buChar char="–"/>
              <a:defRPr sz="2000">
                <a:solidFill>
                  <a:srgbClr val="000099"/>
                </a:solidFill>
                <a:latin typeface="Comic Sans MS" charset="0"/>
                <a:ea typeface="ＭＳ Ｐゴシック" charset="-128"/>
              </a:defRPr>
            </a:lvl2pPr>
            <a:lvl3pPr marL="1143000" indent="-228600">
              <a:spcBef>
                <a:spcPct val="20000"/>
              </a:spcBef>
              <a:buChar char="•"/>
              <a:defRPr>
                <a:solidFill>
                  <a:schemeClr val="tx1"/>
                </a:solidFill>
                <a:latin typeface="Comic Sans MS" charset="0"/>
                <a:ea typeface="ＭＳ Ｐゴシック" charset="-128"/>
              </a:defRPr>
            </a:lvl3pPr>
            <a:lvl4pPr marL="1600200" indent="-228600">
              <a:spcBef>
                <a:spcPct val="20000"/>
              </a:spcBef>
              <a:buChar char="–"/>
              <a:defRPr sz="1600">
                <a:solidFill>
                  <a:schemeClr val="tx1"/>
                </a:solidFill>
                <a:latin typeface="Comic Sans MS" charset="0"/>
                <a:ea typeface="ＭＳ Ｐゴシック" charset="-128"/>
              </a:defRPr>
            </a:lvl4pPr>
            <a:lvl5pPr marL="2057400" indent="-228600">
              <a:spcBef>
                <a:spcPct val="20000"/>
              </a:spcBef>
              <a:buChar char="»"/>
              <a:defRPr sz="1600">
                <a:solidFill>
                  <a:schemeClr val="tx1"/>
                </a:solidFill>
                <a:latin typeface="Comic Sans MS"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omic Sans MS"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omic Sans MS"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omic Sans MS"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omic Sans MS" charset="0"/>
                <a:ea typeface="ＭＳ Ｐゴシック" charset="-128"/>
              </a:defRPr>
            </a:lvl9pPr>
          </a:lstStyle>
          <a:p>
            <a:pPr>
              <a:spcBef>
                <a:spcPct val="0"/>
              </a:spcBef>
              <a:buFontTx/>
              <a:buNone/>
            </a:pPr>
            <a:fld id="{8A01FEA2-E19E-5144-A3FF-9903AFB829F6}" type="slidenum">
              <a:rPr lang="en-US" altLang="en-US" sz="1200"/>
              <a:pPr>
                <a:spcBef>
                  <a:spcPct val="0"/>
                </a:spcBef>
                <a:buFontTx/>
                <a:buNone/>
              </a:pPr>
              <a:t>71</a:t>
            </a:fld>
            <a:endParaRPr lang="en-US" altLang="en-US" sz="1200"/>
          </a:p>
        </p:txBody>
      </p:sp>
      <p:sp>
        <p:nvSpPr>
          <p:cNvPr id="191490" name="Rectangle 2"/>
          <p:cNvSpPr>
            <a:spLocks noGrp="1" noChangeArrowheads="1"/>
          </p:cNvSpPr>
          <p:nvPr>
            <p:ph type="title"/>
          </p:nvPr>
        </p:nvSpPr>
        <p:spPr>
          <a:xfrm>
            <a:off x="609600" y="66675"/>
            <a:ext cx="7772400" cy="847725"/>
          </a:xfrm>
        </p:spPr>
        <p:txBody>
          <a:bodyPr/>
          <a:lstStyle/>
          <a:p>
            <a:pPr>
              <a:defRPr/>
            </a:pPr>
            <a:r>
              <a:rPr lang="en-US" smtClean="0">
                <a:cs typeface="+mj-cs"/>
              </a:rPr>
              <a:t> </a:t>
            </a:r>
            <a:r>
              <a:rPr lang="en-US" sz="3600" smtClean="0">
                <a:cs typeface="+mj-cs"/>
              </a:rPr>
              <a:t>Summary of MAC Protocols</a:t>
            </a:r>
          </a:p>
        </p:txBody>
      </p:sp>
      <p:sp>
        <p:nvSpPr>
          <p:cNvPr id="191491" name="Rectangle 3"/>
          <p:cNvSpPr>
            <a:spLocks noGrp="1" noChangeArrowheads="1"/>
          </p:cNvSpPr>
          <p:nvPr>
            <p:ph type="body" idx="1"/>
          </p:nvPr>
        </p:nvSpPr>
        <p:spPr>
          <a:xfrm>
            <a:off x="609600" y="838200"/>
            <a:ext cx="7772400" cy="4724400"/>
          </a:xfrm>
        </p:spPr>
        <p:txBody>
          <a:bodyPr/>
          <a:lstStyle/>
          <a:p>
            <a:pPr>
              <a:lnSpc>
                <a:spcPct val="90000"/>
              </a:lnSpc>
              <a:defRPr/>
            </a:pPr>
            <a:r>
              <a:rPr lang="en-US" sz="2400" dirty="0" smtClean="0">
                <a:cs typeface="+mn-cs"/>
              </a:rPr>
              <a:t>Why media access control?</a:t>
            </a:r>
          </a:p>
          <a:p>
            <a:pPr lvl="1">
              <a:lnSpc>
                <a:spcPct val="90000"/>
              </a:lnSpc>
              <a:defRPr/>
            </a:pPr>
            <a:r>
              <a:rPr lang="en-US" sz="1800" dirty="0" smtClean="0"/>
              <a:t>Shared media: only one user can send at a time</a:t>
            </a:r>
          </a:p>
          <a:p>
            <a:pPr lvl="1">
              <a:lnSpc>
                <a:spcPct val="90000"/>
              </a:lnSpc>
              <a:defRPr/>
            </a:pPr>
            <a:r>
              <a:rPr lang="en-US" sz="1800" dirty="0" smtClean="0"/>
              <a:t>Media access control: determine who has access</a:t>
            </a:r>
          </a:p>
          <a:p>
            <a:pPr>
              <a:lnSpc>
                <a:spcPct val="90000"/>
              </a:lnSpc>
              <a:defRPr/>
            </a:pPr>
            <a:r>
              <a:rPr lang="en-US" sz="2400" dirty="0" smtClean="0">
                <a:cs typeface="+mn-cs"/>
              </a:rPr>
              <a:t>MAC issues: </a:t>
            </a:r>
          </a:p>
          <a:p>
            <a:pPr lvl="1">
              <a:lnSpc>
                <a:spcPct val="90000"/>
              </a:lnSpc>
              <a:defRPr/>
            </a:pPr>
            <a:r>
              <a:rPr lang="en-US" sz="1800" dirty="0" smtClean="0"/>
              <a:t>distributed, using the same channel for regulating access </a:t>
            </a:r>
          </a:p>
          <a:p>
            <a:pPr>
              <a:lnSpc>
                <a:spcPct val="90000"/>
              </a:lnSpc>
              <a:defRPr/>
            </a:pPr>
            <a:r>
              <a:rPr lang="en-US" sz="2400" dirty="0" smtClean="0">
                <a:cs typeface="+mn-cs"/>
              </a:rPr>
              <a:t>What do you do with a shared media?</a:t>
            </a:r>
          </a:p>
          <a:p>
            <a:pPr lvl="1">
              <a:lnSpc>
                <a:spcPct val="90000"/>
              </a:lnSpc>
              <a:defRPr/>
            </a:pPr>
            <a:r>
              <a:rPr lang="en-US" dirty="0" smtClean="0"/>
              <a:t>Channel Partitioning, by time, frequency or code</a:t>
            </a:r>
          </a:p>
          <a:p>
            <a:pPr lvl="2">
              <a:lnSpc>
                <a:spcPct val="90000"/>
              </a:lnSpc>
              <a:defRPr/>
            </a:pPr>
            <a:r>
              <a:rPr lang="en-US" dirty="0" smtClean="0"/>
              <a:t>Time Division, Code Division, Frequency Division</a:t>
            </a:r>
          </a:p>
          <a:p>
            <a:pPr lvl="1">
              <a:lnSpc>
                <a:spcPct val="90000"/>
              </a:lnSpc>
              <a:defRPr/>
            </a:pPr>
            <a:r>
              <a:rPr lang="en-US" dirty="0" smtClean="0"/>
              <a:t>Random Access (dynamic)</a:t>
            </a:r>
          </a:p>
          <a:p>
            <a:pPr lvl="2">
              <a:lnSpc>
                <a:spcPct val="90000"/>
              </a:lnSpc>
              <a:defRPr/>
            </a:pPr>
            <a:r>
              <a:rPr lang="en-US" dirty="0" smtClean="0"/>
              <a:t>ALOHA, S-ALOHA, CSMA, CSMA/CD</a:t>
            </a:r>
          </a:p>
          <a:p>
            <a:pPr lvl="2">
              <a:lnSpc>
                <a:spcPct val="90000"/>
              </a:lnSpc>
              <a:defRPr/>
            </a:pPr>
            <a:r>
              <a:rPr lang="en-US" dirty="0" smtClean="0"/>
              <a:t>carrier sensing easy in some technologies (wire), hard in others (wireless)</a:t>
            </a:r>
          </a:p>
          <a:p>
            <a:pPr lvl="2">
              <a:lnSpc>
                <a:spcPct val="90000"/>
              </a:lnSpc>
              <a:defRPr/>
            </a:pPr>
            <a:r>
              <a:rPr lang="en-US" dirty="0" smtClean="0"/>
              <a:t>CSMA/CD used in Ethernet; CSMA/CA used in </a:t>
            </a:r>
            <a:r>
              <a:rPr lang="en-US" dirty="0" err="1" smtClean="0"/>
              <a:t>WiFi</a:t>
            </a:r>
            <a:r>
              <a:rPr lang="en-US" dirty="0" smtClean="0"/>
              <a:t>/802.11</a:t>
            </a:r>
          </a:p>
          <a:p>
            <a:pPr lvl="1">
              <a:lnSpc>
                <a:spcPct val="90000"/>
              </a:lnSpc>
              <a:defRPr/>
            </a:pPr>
            <a:r>
              <a:rPr lang="en-US" sz="1800" dirty="0" smtClean="0"/>
              <a:t>Taking Turns</a:t>
            </a:r>
          </a:p>
          <a:p>
            <a:pPr lvl="2">
              <a:lnSpc>
                <a:spcPct val="90000"/>
              </a:lnSpc>
              <a:defRPr/>
            </a:pPr>
            <a:r>
              <a:rPr lang="en-US" dirty="0" smtClean="0"/>
              <a:t>polling from a central site, token passing (Bluetooth, Token Ring, FDDI)</a:t>
            </a:r>
          </a:p>
        </p:txBody>
      </p:sp>
      <p:sp>
        <p:nvSpPr>
          <p:cNvPr id="7" name="Footer Placeholder 4"/>
          <p:cNvSpPr>
            <a:spLocks noGrp="1"/>
          </p:cNvSpPr>
          <p:nvPr>
            <p:ph type="ftr" sz="quarter" idx="11"/>
          </p:nvPr>
        </p:nvSpPr>
        <p:spPr>
          <a:xfrm>
            <a:off x="3048000" y="6248400"/>
            <a:ext cx="3505200" cy="457200"/>
          </a:xfrm>
        </p:spPr>
        <p:txBody>
          <a:bodyPr/>
          <a:lstStyle/>
          <a:p>
            <a:pPr>
              <a:defRPr/>
            </a:pPr>
            <a:r>
              <a:rPr lang="en-US"/>
              <a:t>CSci4211:          Data Link </a:t>
            </a:r>
            <a:r>
              <a:rPr lang="en-US" smtClean="0"/>
              <a:t>Layer: Part 2</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2"/>
          <p:cNvSpPr>
            <a:spLocks noGrp="1" noChangeArrowheads="1"/>
          </p:cNvSpPr>
          <p:nvPr>
            <p:ph type="title"/>
          </p:nvPr>
        </p:nvSpPr>
        <p:spPr>
          <a:xfrm>
            <a:off x="685800" y="346075"/>
            <a:ext cx="7772400" cy="609600"/>
          </a:xfrm>
        </p:spPr>
        <p:txBody>
          <a:bodyPr/>
          <a:lstStyle/>
          <a:p>
            <a:pPr>
              <a:defRPr/>
            </a:pPr>
            <a:r>
              <a:rPr lang="en-US" sz="3400" dirty="0">
                <a:cs typeface="+mj-cs"/>
              </a:rPr>
              <a:t>Ethernet </a:t>
            </a:r>
            <a:r>
              <a:rPr lang="en-US" sz="3400" dirty="0" smtClean="0">
                <a:cs typeface="+mj-cs"/>
              </a:rPr>
              <a:t>Frame </a:t>
            </a:r>
            <a:r>
              <a:rPr lang="en-US" sz="3400" dirty="0">
                <a:cs typeface="+mj-cs"/>
              </a:rPr>
              <a:t>S</a:t>
            </a:r>
            <a:r>
              <a:rPr lang="en-US" sz="3400" dirty="0" smtClean="0">
                <a:cs typeface="+mj-cs"/>
              </a:rPr>
              <a:t>tructure</a:t>
            </a:r>
            <a:endParaRPr lang="en-US" sz="3400" dirty="0">
              <a:cs typeface="+mj-cs"/>
            </a:endParaRPr>
          </a:p>
        </p:txBody>
      </p:sp>
      <p:sp>
        <p:nvSpPr>
          <p:cNvPr id="54277" name="Rectangle 3"/>
          <p:cNvSpPr>
            <a:spLocks noGrp="1" noChangeArrowheads="1"/>
          </p:cNvSpPr>
          <p:nvPr>
            <p:ph type="body" idx="1"/>
          </p:nvPr>
        </p:nvSpPr>
        <p:spPr>
          <a:xfrm>
            <a:off x="652463" y="1609725"/>
            <a:ext cx="7772400" cy="4343400"/>
          </a:xfrm>
        </p:spPr>
        <p:txBody>
          <a:bodyPr/>
          <a:lstStyle/>
          <a:p>
            <a:pPr>
              <a:buFont typeface="Wingdings" charset="0"/>
              <a:buNone/>
              <a:defRPr/>
            </a:pPr>
            <a:r>
              <a:rPr lang="en-US" sz="2400" dirty="0" smtClean="0">
                <a:cs typeface="+mn-cs"/>
              </a:rPr>
              <a:t>sending </a:t>
            </a:r>
            <a:r>
              <a:rPr lang="en-US" sz="2400" dirty="0">
                <a:cs typeface="+mn-cs"/>
              </a:rPr>
              <a:t>adapter encapsulates IP datagram (or other network layer protocol packet) in </a:t>
            </a:r>
            <a:r>
              <a:rPr lang="en-US" sz="2400" dirty="0">
                <a:solidFill>
                  <a:srgbClr val="CC0000"/>
                </a:solidFill>
                <a:cs typeface="+mn-cs"/>
              </a:rPr>
              <a:t>Ethernet frame</a:t>
            </a:r>
          </a:p>
          <a:p>
            <a:pPr>
              <a:defRPr/>
            </a:pPr>
            <a:endParaRPr lang="en-US" sz="2400" b="1" dirty="0">
              <a:cs typeface="+mn-cs"/>
            </a:endParaRPr>
          </a:p>
          <a:p>
            <a:pPr>
              <a:defRPr/>
            </a:pPr>
            <a:endParaRPr lang="en-US" sz="2400" b="1" dirty="0">
              <a:cs typeface="+mn-cs"/>
            </a:endParaRPr>
          </a:p>
          <a:p>
            <a:pPr>
              <a:buFont typeface="Wingdings" charset="0"/>
              <a:buNone/>
              <a:defRPr/>
            </a:pPr>
            <a:endParaRPr lang="en-US" sz="2400" dirty="0">
              <a:solidFill>
                <a:srgbClr val="FF0000"/>
              </a:solidFill>
              <a:cs typeface="+mn-cs"/>
            </a:endParaRPr>
          </a:p>
          <a:p>
            <a:pPr>
              <a:buFont typeface="Wingdings" charset="0"/>
              <a:buNone/>
              <a:defRPr/>
            </a:pPr>
            <a:r>
              <a:rPr lang="en-US" sz="2400" i="1" dirty="0" smtClean="0">
                <a:solidFill>
                  <a:srgbClr val="CC0000"/>
                </a:solidFill>
                <a:cs typeface="+mn-cs"/>
              </a:rPr>
              <a:t>preamble</a:t>
            </a:r>
            <a:r>
              <a:rPr lang="en-US" sz="2400" i="1" dirty="0">
                <a:solidFill>
                  <a:srgbClr val="CC0000"/>
                </a:solidFill>
                <a:cs typeface="+mn-cs"/>
              </a:rPr>
              <a:t>: </a:t>
            </a:r>
          </a:p>
          <a:p>
            <a:pPr>
              <a:defRPr/>
            </a:pPr>
            <a:r>
              <a:rPr lang="en-US" sz="2400" dirty="0">
                <a:cs typeface="+mn-cs"/>
              </a:rPr>
              <a:t>7 bytes with pattern 10101010 followed by one byte with pattern 10101011</a:t>
            </a:r>
          </a:p>
          <a:p>
            <a:pPr>
              <a:defRPr/>
            </a:pPr>
            <a:r>
              <a:rPr lang="en-US" sz="2400" dirty="0">
                <a:cs typeface="+mn-cs"/>
              </a:rPr>
              <a:t> used to synchronize receiver, sender clock rates</a:t>
            </a:r>
          </a:p>
        </p:txBody>
      </p:sp>
      <p:grpSp>
        <p:nvGrpSpPr>
          <p:cNvPr id="65539" name="Group 51"/>
          <p:cNvGrpSpPr>
            <a:grpSpLocks/>
          </p:cNvGrpSpPr>
          <p:nvPr/>
        </p:nvGrpSpPr>
        <p:grpSpPr bwMode="auto">
          <a:xfrm>
            <a:off x="1516063" y="2373313"/>
            <a:ext cx="6291262" cy="993775"/>
            <a:chOff x="940711" y="4902593"/>
            <a:chExt cx="6291001" cy="992895"/>
          </a:xfrm>
        </p:grpSpPr>
        <p:sp>
          <p:nvSpPr>
            <p:cNvPr id="65542" name="Line 10"/>
            <p:cNvSpPr>
              <a:spLocks noChangeShapeType="1"/>
            </p:cNvSpPr>
            <p:nvPr/>
          </p:nvSpPr>
          <p:spPr bwMode="auto">
            <a:xfrm>
              <a:off x="3570934" y="5199463"/>
              <a:ext cx="0" cy="2046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43" name="Rectangle 1"/>
            <p:cNvSpPr>
              <a:spLocks noChangeArrowheads="1"/>
            </p:cNvSpPr>
            <p:nvPr/>
          </p:nvSpPr>
          <p:spPr bwMode="auto">
            <a:xfrm>
              <a:off x="976959" y="5272489"/>
              <a:ext cx="6254753" cy="547846"/>
            </a:xfrm>
            <a:prstGeom prst="rect">
              <a:avLst/>
            </a:prstGeom>
            <a:solidFill>
              <a:srgbClr val="00B050"/>
            </a:solidFill>
            <a:ln w="9525">
              <a:solidFill>
                <a:schemeClr val="bg1"/>
              </a:solidFill>
              <a:round/>
              <a:headEnd/>
              <a:tailEnd/>
            </a:ln>
          </p:spPr>
          <p:txBody>
            <a:bodyPr wrap="none"/>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cxnSp>
          <p:nvCxnSpPr>
            <p:cNvPr id="16" name="Straight Connector 3"/>
            <p:cNvCxnSpPr>
              <a:cxnSpLocks noChangeShapeType="1"/>
            </p:cNvCxnSpPr>
            <p:nvPr/>
          </p:nvCxnSpPr>
          <p:spPr bwMode="auto">
            <a:xfrm>
              <a:off x="1970955" y="5262636"/>
              <a:ext cx="0" cy="550375"/>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cxnSp>
        <p:cxnSp>
          <p:nvCxnSpPr>
            <p:cNvPr id="17" name="Straight Connector 32"/>
            <p:cNvCxnSpPr>
              <a:cxnSpLocks noChangeShapeType="1"/>
            </p:cNvCxnSpPr>
            <p:nvPr/>
          </p:nvCxnSpPr>
          <p:spPr bwMode="auto">
            <a:xfrm>
              <a:off x="2701175" y="5265808"/>
              <a:ext cx="0" cy="583683"/>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cxnSp>
        <p:cxnSp>
          <p:nvCxnSpPr>
            <p:cNvPr id="18" name="Straight Connector 33"/>
            <p:cNvCxnSpPr>
              <a:cxnSpLocks noChangeShapeType="1"/>
            </p:cNvCxnSpPr>
            <p:nvPr/>
          </p:nvCxnSpPr>
          <p:spPr bwMode="auto">
            <a:xfrm>
              <a:off x="3429808" y="5270567"/>
              <a:ext cx="0" cy="548789"/>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cxnSp>
        <p:cxnSp>
          <p:nvCxnSpPr>
            <p:cNvPr id="19" name="Straight Connector 34"/>
            <p:cNvCxnSpPr>
              <a:cxnSpLocks noChangeShapeType="1"/>
            </p:cNvCxnSpPr>
            <p:nvPr/>
          </p:nvCxnSpPr>
          <p:spPr bwMode="auto">
            <a:xfrm>
              <a:off x="3683797" y="5265808"/>
              <a:ext cx="0" cy="58051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cxnSp>
        <p:cxnSp>
          <p:nvCxnSpPr>
            <p:cNvPr id="20" name="Straight Connector 35"/>
            <p:cNvCxnSpPr>
              <a:cxnSpLocks noChangeShapeType="1"/>
            </p:cNvCxnSpPr>
            <p:nvPr/>
          </p:nvCxnSpPr>
          <p:spPr bwMode="auto">
            <a:xfrm>
              <a:off x="5650628" y="5272152"/>
              <a:ext cx="0" cy="623336"/>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cxnSp>
        <p:sp>
          <p:nvSpPr>
            <p:cNvPr id="65549" name="TextBox 5"/>
            <p:cNvSpPr txBox="1">
              <a:spLocks noChangeArrowheads="1"/>
            </p:cNvSpPr>
            <p:nvPr/>
          </p:nvSpPr>
          <p:spPr bwMode="auto">
            <a:xfrm>
              <a:off x="1910352" y="5332220"/>
              <a:ext cx="844810" cy="410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lnSpc>
                  <a:spcPts val="1200"/>
                </a:lnSpc>
                <a:spcBef>
                  <a:spcPct val="0"/>
                </a:spcBef>
                <a:buFontTx/>
                <a:buNone/>
              </a:pPr>
              <a:r>
                <a:rPr lang="en-US" altLang="en-US" sz="1400" i="1">
                  <a:solidFill>
                    <a:schemeClr val="bg1"/>
                  </a:solidFill>
                  <a:latin typeface="Arial" charset="0"/>
                </a:rPr>
                <a:t>dest.</a:t>
              </a:r>
            </a:p>
            <a:p>
              <a:pPr algn="ctr">
                <a:lnSpc>
                  <a:spcPts val="1200"/>
                </a:lnSpc>
                <a:spcBef>
                  <a:spcPct val="0"/>
                </a:spcBef>
                <a:buFontTx/>
                <a:buNone/>
              </a:pPr>
              <a:r>
                <a:rPr lang="en-US" altLang="en-US" sz="1400" i="1">
                  <a:solidFill>
                    <a:schemeClr val="bg1"/>
                  </a:solidFill>
                  <a:latin typeface="Arial" charset="0"/>
                </a:rPr>
                <a:t>address</a:t>
              </a:r>
            </a:p>
          </p:txBody>
        </p:sp>
        <p:sp>
          <p:nvSpPr>
            <p:cNvPr id="65550" name="TextBox 37"/>
            <p:cNvSpPr txBox="1">
              <a:spLocks noChangeArrowheads="1"/>
            </p:cNvSpPr>
            <p:nvPr/>
          </p:nvSpPr>
          <p:spPr bwMode="auto">
            <a:xfrm>
              <a:off x="2673645" y="5340803"/>
              <a:ext cx="844810" cy="410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lnSpc>
                  <a:spcPts val="1200"/>
                </a:lnSpc>
                <a:spcBef>
                  <a:spcPct val="0"/>
                </a:spcBef>
                <a:buFontTx/>
                <a:buNone/>
              </a:pPr>
              <a:r>
                <a:rPr lang="en-US" altLang="en-US" sz="1400" i="1">
                  <a:solidFill>
                    <a:schemeClr val="bg1"/>
                  </a:solidFill>
                  <a:latin typeface="Arial" charset="0"/>
                </a:rPr>
                <a:t>source</a:t>
              </a:r>
            </a:p>
            <a:p>
              <a:pPr algn="ctr">
                <a:lnSpc>
                  <a:spcPts val="1200"/>
                </a:lnSpc>
                <a:spcBef>
                  <a:spcPct val="0"/>
                </a:spcBef>
                <a:buFontTx/>
                <a:buNone/>
              </a:pPr>
              <a:r>
                <a:rPr lang="en-US" altLang="en-US" sz="1400" i="1">
                  <a:solidFill>
                    <a:schemeClr val="bg1"/>
                  </a:solidFill>
                  <a:latin typeface="Arial" charset="0"/>
                </a:rPr>
                <a:t>address</a:t>
              </a:r>
            </a:p>
          </p:txBody>
        </p:sp>
        <p:sp>
          <p:nvSpPr>
            <p:cNvPr id="65551" name="TextBox 38"/>
            <p:cNvSpPr txBox="1">
              <a:spLocks noChangeArrowheads="1"/>
            </p:cNvSpPr>
            <p:nvPr/>
          </p:nvSpPr>
          <p:spPr bwMode="auto">
            <a:xfrm>
              <a:off x="4053534" y="5353451"/>
              <a:ext cx="1377407"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lnSpc>
                  <a:spcPts val="1200"/>
                </a:lnSpc>
                <a:spcBef>
                  <a:spcPct val="0"/>
                </a:spcBef>
                <a:buFontTx/>
                <a:buNone/>
              </a:pPr>
              <a:r>
                <a:rPr lang="en-US" altLang="en-US" sz="1600" i="1">
                  <a:solidFill>
                    <a:schemeClr val="bg1"/>
                  </a:solidFill>
                  <a:latin typeface="Arial" charset="0"/>
                </a:rPr>
                <a:t>data (payload)</a:t>
              </a:r>
            </a:p>
          </p:txBody>
        </p:sp>
        <p:sp>
          <p:nvSpPr>
            <p:cNvPr id="65552" name="TextBox 39"/>
            <p:cNvSpPr txBox="1">
              <a:spLocks noChangeArrowheads="1"/>
            </p:cNvSpPr>
            <p:nvPr/>
          </p:nvSpPr>
          <p:spPr bwMode="auto">
            <a:xfrm>
              <a:off x="5941065" y="5431291"/>
              <a:ext cx="85557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lnSpc>
                  <a:spcPts val="1200"/>
                </a:lnSpc>
                <a:spcBef>
                  <a:spcPct val="0"/>
                </a:spcBef>
                <a:buFontTx/>
                <a:buNone/>
              </a:pPr>
              <a:r>
                <a:rPr lang="en-US" altLang="en-US" sz="1600" i="1">
                  <a:solidFill>
                    <a:schemeClr val="bg1"/>
                  </a:solidFill>
                  <a:latin typeface="Arial" charset="0"/>
                </a:rPr>
                <a:t>CRC</a:t>
              </a:r>
            </a:p>
          </p:txBody>
        </p:sp>
        <p:sp>
          <p:nvSpPr>
            <p:cNvPr id="65553" name="TextBox 40"/>
            <p:cNvSpPr txBox="1">
              <a:spLocks noChangeArrowheads="1"/>
            </p:cNvSpPr>
            <p:nvPr/>
          </p:nvSpPr>
          <p:spPr bwMode="auto">
            <a:xfrm>
              <a:off x="940711" y="5444340"/>
              <a:ext cx="107012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lnSpc>
                  <a:spcPts val="1200"/>
                </a:lnSpc>
                <a:spcBef>
                  <a:spcPct val="0"/>
                </a:spcBef>
                <a:buFontTx/>
                <a:buNone/>
              </a:pPr>
              <a:r>
                <a:rPr lang="en-US" altLang="en-US" sz="1600" i="1">
                  <a:solidFill>
                    <a:schemeClr val="bg1"/>
                  </a:solidFill>
                  <a:latin typeface="Arial" charset="0"/>
                </a:rPr>
                <a:t>preamble</a:t>
              </a:r>
            </a:p>
          </p:txBody>
        </p:sp>
        <p:sp>
          <p:nvSpPr>
            <p:cNvPr id="65554" name="Text Box 9"/>
            <p:cNvSpPr txBox="1">
              <a:spLocks noChangeArrowheads="1"/>
            </p:cNvSpPr>
            <p:nvPr/>
          </p:nvSpPr>
          <p:spPr bwMode="auto">
            <a:xfrm>
              <a:off x="3321504" y="4902593"/>
              <a:ext cx="77026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1600" i="1">
                  <a:solidFill>
                    <a:srgbClr val="000000"/>
                  </a:solidFill>
                  <a:latin typeface="Arial" charset="0"/>
                </a:rPr>
                <a:t>type</a:t>
              </a:r>
            </a:p>
          </p:txBody>
        </p:sp>
      </p:grpSp>
      <p:sp>
        <p:nvSpPr>
          <p:cNvPr id="3" name="灯片编号占位符 2"/>
          <p:cNvSpPr>
            <a:spLocks noGrp="1"/>
          </p:cNvSpPr>
          <p:nvPr>
            <p:ph type="sldNum" sz="quarter" idx="12"/>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4834EC8E-2E1D-DF4C-9082-800F7006ED51}" type="slidenum">
              <a:rPr lang="en-US" altLang="en-US" sz="1200" smtClean="0">
                <a:latin typeface="Comic Sans MS" charset="0"/>
              </a:rPr>
              <a:pPr>
                <a:defRPr/>
              </a:pPr>
              <a:t>8</a:t>
            </a:fld>
            <a:endParaRPr lang="en-US" altLang="en-US" sz="1200" smtClean="0">
              <a:latin typeface="Comic Sans MS" charset="0"/>
            </a:endParaRPr>
          </a:p>
        </p:txBody>
      </p:sp>
      <p:sp>
        <p:nvSpPr>
          <p:cNvPr id="21" name="Footer Placeholder 5"/>
          <p:cNvSpPr>
            <a:spLocks noGrp="1"/>
          </p:cNvSpPr>
          <p:nvPr>
            <p:ph type="ftr" sz="quarter" idx="11"/>
          </p:nvPr>
        </p:nvSpPr>
        <p:spPr/>
        <p:txBody>
          <a:bodyPr/>
          <a:lstStyle/>
          <a:p>
            <a:pPr>
              <a:defRPr/>
            </a:pPr>
            <a:r>
              <a:rPr lang="en-US" dirty="0"/>
              <a:t>CSci4211:          Data Link </a:t>
            </a:r>
            <a:r>
              <a:rPr lang="en-US" dirty="0" smtClean="0"/>
              <a:t>Layer: Part 1</a:t>
            </a:r>
            <a:endParaRPr lang="en-US" dirty="0"/>
          </a:p>
        </p:txBody>
      </p:sp>
    </p:spTree>
    <p:extLst>
      <p:ext uri="{BB962C8B-B14F-4D97-AF65-F5344CB8AC3E}">
        <p14:creationId xmlns:p14="http://schemas.microsoft.com/office/powerpoint/2010/main" val="5969581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lvl1pPr>
              <a:spcBef>
                <a:spcPct val="20000"/>
              </a:spcBef>
              <a:buChar char="•"/>
              <a:defRPr sz="2800">
                <a:solidFill>
                  <a:schemeClr val="tx1"/>
                </a:solidFill>
                <a:latin typeface="Comic Sans MS" charset="0"/>
                <a:ea typeface="MS PGothic"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defRPr/>
            </a:pPr>
            <a:fld id="{74185D6D-6654-B84C-8AD6-D42D7D70B109}" type="slidenum">
              <a:rPr lang="en-US" altLang="en-US" sz="1200" smtClean="0"/>
              <a:pPr>
                <a:spcBef>
                  <a:spcPct val="0"/>
                </a:spcBef>
                <a:buFontTx/>
                <a:buNone/>
                <a:defRPr/>
              </a:pPr>
              <a:t>9</a:t>
            </a:fld>
            <a:endParaRPr lang="en-US" altLang="en-US" sz="1200" smtClean="0"/>
          </a:p>
        </p:txBody>
      </p:sp>
      <p:sp>
        <p:nvSpPr>
          <p:cNvPr id="222210" name="Rectangle 2"/>
          <p:cNvSpPr>
            <a:spLocks noGrp="1" noChangeArrowheads="1"/>
          </p:cNvSpPr>
          <p:nvPr>
            <p:ph type="title"/>
          </p:nvPr>
        </p:nvSpPr>
        <p:spPr>
          <a:xfrm>
            <a:off x="609600" y="0"/>
            <a:ext cx="7772400" cy="914400"/>
          </a:xfrm>
        </p:spPr>
        <p:txBody>
          <a:bodyPr/>
          <a:lstStyle/>
          <a:p>
            <a:pPr>
              <a:defRPr/>
            </a:pPr>
            <a:r>
              <a:rPr lang="en-US" sz="3600" smtClean="0">
                <a:ea typeface="+mj-ea"/>
                <a:cs typeface="+mj-cs"/>
              </a:rPr>
              <a:t>Error Detection</a:t>
            </a:r>
          </a:p>
        </p:txBody>
      </p:sp>
      <p:pic>
        <p:nvPicPr>
          <p:cNvPr id="27651" name="Picture 3" descr="521 Error Detec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2819400"/>
            <a:ext cx="5670550" cy="310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2212" name="Text Box 4"/>
          <p:cNvSpPr txBox="1">
            <a:spLocks noChangeArrowheads="1"/>
          </p:cNvSpPr>
          <p:nvPr/>
        </p:nvSpPr>
        <p:spPr bwMode="auto">
          <a:xfrm>
            <a:off x="533400" y="914400"/>
            <a:ext cx="83312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defRPr sz="2400">
                <a:solidFill>
                  <a:schemeClr val="tx1"/>
                </a:solidFill>
                <a:latin typeface="Times New Roman" pitchFamily="18" charset="0"/>
                <a:ea typeface="MS PGothic" pitchFamily="34" charset="-128"/>
              </a:defRPr>
            </a:lvl1pPr>
            <a:lvl2pPr>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r>
              <a:rPr lang="en-US" altLang="en-US" sz="2000" smtClean="0">
                <a:latin typeface="Comic Sans MS" pitchFamily="66" charset="0"/>
              </a:rPr>
              <a:t>EDC= Error Detection and Correction bits (redundancy)</a:t>
            </a:r>
          </a:p>
          <a:p>
            <a:pPr>
              <a:defRPr/>
            </a:pPr>
            <a:r>
              <a:rPr lang="en-US" altLang="en-US" sz="2000" smtClean="0">
                <a:latin typeface="Comic Sans MS" pitchFamily="66" charset="0"/>
              </a:rPr>
              <a:t>D    = Data protected by error checking, may include header fields </a:t>
            </a:r>
            <a:br>
              <a:rPr lang="en-US" altLang="en-US" sz="2000" smtClean="0">
                <a:latin typeface="Comic Sans MS" pitchFamily="66" charset="0"/>
              </a:rPr>
            </a:br>
            <a:endParaRPr lang="en-US" altLang="en-US" sz="2000" smtClean="0">
              <a:latin typeface="Comic Sans MS" pitchFamily="66" charset="0"/>
            </a:endParaRPr>
          </a:p>
          <a:p>
            <a:pPr>
              <a:buFontTx/>
              <a:buChar char="•"/>
              <a:defRPr/>
            </a:pPr>
            <a:r>
              <a:rPr lang="en-US" altLang="en-US" sz="2000" smtClean="0">
                <a:latin typeface="Comic Sans MS" pitchFamily="66" charset="0"/>
              </a:rPr>
              <a:t> Error detection not 100% reliable!</a:t>
            </a:r>
          </a:p>
          <a:p>
            <a:pPr lvl="1">
              <a:buFontTx/>
              <a:buChar char="•"/>
              <a:defRPr/>
            </a:pPr>
            <a:r>
              <a:rPr lang="en-US" altLang="en-US" sz="2000" smtClean="0">
                <a:latin typeface="Comic Sans MS" pitchFamily="66" charset="0"/>
              </a:rPr>
              <a:t> protocol may miss some errors, but rarely</a:t>
            </a:r>
          </a:p>
          <a:p>
            <a:pPr lvl="1">
              <a:buFontTx/>
              <a:buChar char="•"/>
              <a:defRPr/>
            </a:pPr>
            <a:r>
              <a:rPr lang="en-US" altLang="en-US" sz="2000" smtClean="0">
                <a:latin typeface="Comic Sans MS" pitchFamily="66" charset="0"/>
              </a:rPr>
              <a:t> larger EDC field yields better detection and correction</a:t>
            </a:r>
          </a:p>
        </p:txBody>
      </p:sp>
      <p:sp>
        <p:nvSpPr>
          <p:cNvPr id="8" name="Footer Placeholder 5"/>
          <p:cNvSpPr>
            <a:spLocks noGrp="1"/>
          </p:cNvSpPr>
          <p:nvPr>
            <p:ph type="ftr" sz="quarter" idx="11"/>
          </p:nvPr>
        </p:nvSpPr>
        <p:spPr/>
        <p:txBody>
          <a:bodyPr/>
          <a:lstStyle/>
          <a:p>
            <a:pPr>
              <a:defRPr/>
            </a:pPr>
            <a:r>
              <a:rPr lang="en-US" dirty="0"/>
              <a:t>CSci4211:          Data Link </a:t>
            </a:r>
            <a:r>
              <a:rPr lang="en-US" dirty="0" smtClean="0"/>
              <a:t>Layer: Part 1</a:t>
            </a:r>
            <a:endParaRPr lang="en-US" dirty="0"/>
          </a:p>
        </p:txBody>
      </p:sp>
    </p:spTree>
    <p:extLst>
      <p:ext uri="{BB962C8B-B14F-4D97-AF65-F5344CB8AC3E}">
        <p14:creationId xmlns:p14="http://schemas.microsoft.com/office/powerpoint/2010/main" val="1664645661"/>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Comic Sans MS"/>
        <a:ea typeface="ＭＳ Ｐゴシック"/>
        <a:cs typeface=""/>
      </a:majorFont>
      <a:minorFont>
        <a:latin typeface="Comic Sans MS"/>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ea typeface="ＭＳ Ｐゴシック"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C:\WINDOWS\Application Data\Microsoft\Templates\Blank Presentation.pot</Template>
  <TotalTime>3759</TotalTime>
  <Words>6045</Words>
  <Application>Microsoft Macintosh PowerPoint</Application>
  <PresentationFormat>On-screen Show (4:3)</PresentationFormat>
  <Paragraphs>984</Paragraphs>
  <Slides>71</Slides>
  <Notes>29</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3</vt:i4>
      </vt:variant>
      <vt:variant>
        <vt:lpstr>Slide Titles</vt:lpstr>
      </vt:variant>
      <vt:variant>
        <vt:i4>71</vt:i4>
      </vt:variant>
    </vt:vector>
  </HeadingPairs>
  <TitlesOfParts>
    <vt:vector size="86" baseType="lpstr">
      <vt:lpstr>Avenir Next Demi Bold</vt:lpstr>
      <vt:lpstr>Comic Sans MS</vt:lpstr>
      <vt:lpstr>Courier New</vt:lpstr>
      <vt:lpstr>Gill Sans MT</vt:lpstr>
      <vt:lpstr>MS PGothic</vt:lpstr>
      <vt:lpstr>ＭＳ Ｐゴシック</vt:lpstr>
      <vt:lpstr>Symbol</vt:lpstr>
      <vt:lpstr>Tahoma</vt:lpstr>
      <vt:lpstr>Times New Roman</vt:lpstr>
      <vt:lpstr>Wingdings</vt:lpstr>
      <vt:lpstr>Arial</vt:lpstr>
      <vt:lpstr>Blank Presentation</vt:lpstr>
      <vt:lpstr>Clip</vt:lpstr>
      <vt:lpstr>Equation</vt:lpstr>
      <vt:lpstr>Microsoft Equation 3.0</vt:lpstr>
      <vt:lpstr>Data Link Layer: Part 2</vt:lpstr>
      <vt:lpstr>Data Link Layer: Basic Functions Recap</vt:lpstr>
      <vt:lpstr>What Does Data Link Layer Do? </vt:lpstr>
      <vt:lpstr>Data Link Layer Functions</vt:lpstr>
      <vt:lpstr>Other Data Link Layer Functions</vt:lpstr>
      <vt:lpstr>Where is the Link Layer Implemented?</vt:lpstr>
      <vt:lpstr>Adaptors Communicating</vt:lpstr>
      <vt:lpstr>Ethernet Frame Structure</vt:lpstr>
      <vt:lpstr>Error Detection</vt:lpstr>
      <vt:lpstr>Parity Checking</vt:lpstr>
      <vt:lpstr>Internet Checksum (Review)</vt:lpstr>
      <vt:lpstr>Checksumming: Cyclic Redundancy Check</vt:lpstr>
      <vt:lpstr>CRC Example</vt:lpstr>
      <vt:lpstr>Point to Point Data Link Control</vt:lpstr>
      <vt:lpstr>PPP Design Requirements [RFC 1557]</vt:lpstr>
      <vt:lpstr>PPP Non-Requirements</vt:lpstr>
      <vt:lpstr>PPP Data Frame</vt:lpstr>
      <vt:lpstr>PPP Data Frame</vt:lpstr>
      <vt:lpstr>Byte Stuffing</vt:lpstr>
      <vt:lpstr>Byte Stuffing</vt:lpstr>
      <vt:lpstr>PPP Link/Network Control Protocols</vt:lpstr>
      <vt:lpstr>Multiple Access Links:  MAC Protocols</vt:lpstr>
      <vt:lpstr>Broadcast LAN: Media Access Control </vt:lpstr>
      <vt:lpstr>MAC Protocols: a Taxonomy</vt:lpstr>
      <vt:lpstr>Taxonomy of MAC Protocols</vt:lpstr>
      <vt:lpstr>Channel Partitioning MAC protocols: TDMA</vt:lpstr>
      <vt:lpstr>Channel Partitioning MAC Protocols: FDMA</vt:lpstr>
      <vt:lpstr>“Taking Turns” MAC protocols</vt:lpstr>
      <vt:lpstr>“Taking Turns” MAC Protocols</vt:lpstr>
      <vt:lpstr>Token Ring Topology</vt:lpstr>
      <vt:lpstr>Token Release</vt:lpstr>
      <vt:lpstr>Token Ring Performance</vt:lpstr>
      <vt:lpstr>Random Access Protocols</vt:lpstr>
      <vt:lpstr>Pure (unslotted) ALOHA</vt:lpstr>
      <vt:lpstr>Slotted ALOHA</vt:lpstr>
      <vt:lpstr>Slotted ALOHA</vt:lpstr>
      <vt:lpstr>Slotted Aloha efficiency</vt:lpstr>
      <vt:lpstr>Pure Aloha Efficiency</vt:lpstr>
      <vt:lpstr>Performance of Aloha Protocols</vt:lpstr>
      <vt:lpstr>Carrier Sense Multiple Access</vt:lpstr>
      <vt:lpstr>CSMA Collisions</vt:lpstr>
      <vt:lpstr>CSMA/CD (Collision Detection)</vt:lpstr>
      <vt:lpstr>CSMA/CD: Illustration</vt:lpstr>
      <vt:lpstr>Ethernet</vt:lpstr>
      <vt:lpstr>Ethernet Frame Format</vt:lpstr>
      <vt:lpstr>Fields in Ethernet Frame Format</vt:lpstr>
      <vt:lpstr>Ethernet and IEEE 802.3</vt:lpstr>
      <vt:lpstr>Ethernet CSMA/CD Algorithm</vt:lpstr>
      <vt:lpstr>Ethernet’s CSMA/CD (more)</vt:lpstr>
      <vt:lpstr>IEEE 802.3 Parameters</vt:lpstr>
      <vt:lpstr>Worst Case Collision Detection Time</vt:lpstr>
      <vt:lpstr>CSMA/CD Efficiency</vt:lpstr>
      <vt:lpstr>Ethernet Technologies: 10Base2</vt:lpstr>
      <vt:lpstr>10BaseT and 100BaseT</vt:lpstr>
      <vt:lpstr>100Base T (Fast) Ethernet: Issues</vt:lpstr>
      <vt:lpstr>Gigabit Ethernet &amp; Beyond</vt:lpstr>
      <vt:lpstr>Ethernet Summary</vt:lpstr>
      <vt:lpstr>Token Ring (IEEE 802.5)</vt:lpstr>
      <vt:lpstr>Ring Topology</vt:lpstr>
      <vt:lpstr>Token Release after Reception</vt:lpstr>
      <vt:lpstr>Tokens and Data Frames</vt:lpstr>
      <vt:lpstr>Token Ring Frame Fields</vt:lpstr>
      <vt:lpstr>Priority and Reservation</vt:lpstr>
      <vt:lpstr>Ring Maintenance</vt:lpstr>
      <vt:lpstr>Fault Scenarios</vt:lpstr>
      <vt:lpstr>PowerPoint Presentation</vt:lpstr>
      <vt:lpstr>Token Ring Summary</vt:lpstr>
      <vt:lpstr>Ethernet vs Token Ring</vt:lpstr>
      <vt:lpstr>PowerPoint Presentation</vt:lpstr>
      <vt:lpstr>PowerPoint Presentation</vt:lpstr>
      <vt:lpstr> Summary of MAC Protocols</vt:lpstr>
    </vt:vector>
  </TitlesOfParts>
  <Company>Stanford University</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CS244a: An Introduction to Computer Networks</dc:title>
  <dc:creator>Nick McKeown</dc:creator>
  <cp:lastModifiedBy>Microsoft Office User</cp:lastModifiedBy>
  <cp:revision>135</cp:revision>
  <dcterms:created xsi:type="dcterms:W3CDTF">1999-12-30T18:54:40Z</dcterms:created>
  <dcterms:modified xsi:type="dcterms:W3CDTF">2017-10-21T16:59:52Z</dcterms:modified>
</cp:coreProperties>
</file>