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handoutMasterIdLst>
    <p:handoutMasterId r:id="rId124"/>
  </p:handoutMasterIdLst>
  <p:sldIdLst>
    <p:sldId id="468" r:id="rId2"/>
    <p:sldId id="460" r:id="rId3"/>
    <p:sldId id="331" r:id="rId4"/>
    <p:sldId id="394" r:id="rId5"/>
    <p:sldId id="395" r:id="rId6"/>
    <p:sldId id="396" r:id="rId7"/>
    <p:sldId id="397" r:id="rId8"/>
    <p:sldId id="390" r:id="rId9"/>
    <p:sldId id="391" r:id="rId10"/>
    <p:sldId id="393" r:id="rId11"/>
    <p:sldId id="398" r:id="rId12"/>
    <p:sldId id="392"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388" r:id="rId31"/>
    <p:sldId id="389" r:id="rId32"/>
    <p:sldId id="424" r:id="rId33"/>
    <p:sldId id="465" r:id="rId34"/>
    <p:sldId id="426" r:id="rId35"/>
    <p:sldId id="427" r:id="rId36"/>
    <p:sldId id="464" r:id="rId37"/>
    <p:sldId id="429" r:id="rId38"/>
    <p:sldId id="437" r:id="rId39"/>
    <p:sldId id="438" r:id="rId40"/>
    <p:sldId id="440" r:id="rId41"/>
    <p:sldId id="439" r:id="rId42"/>
    <p:sldId id="442" r:id="rId43"/>
    <p:sldId id="534" r:id="rId44"/>
    <p:sldId id="430" r:id="rId45"/>
    <p:sldId id="431" r:id="rId46"/>
    <p:sldId id="432" r:id="rId47"/>
    <p:sldId id="433" r:id="rId48"/>
    <p:sldId id="434" r:id="rId49"/>
    <p:sldId id="435" r:id="rId50"/>
    <p:sldId id="436" r:id="rId51"/>
    <p:sldId id="533" r:id="rId52"/>
    <p:sldId id="535" r:id="rId53"/>
    <p:sldId id="536" r:id="rId54"/>
    <p:sldId id="537" r:id="rId55"/>
    <p:sldId id="538" r:id="rId56"/>
    <p:sldId id="539" r:id="rId57"/>
    <p:sldId id="544" r:id="rId58"/>
    <p:sldId id="545" r:id="rId59"/>
    <p:sldId id="546" r:id="rId60"/>
    <p:sldId id="540" r:id="rId61"/>
    <p:sldId id="541" r:id="rId62"/>
    <p:sldId id="547" r:id="rId63"/>
    <p:sldId id="542" r:id="rId64"/>
    <p:sldId id="548" r:id="rId65"/>
    <p:sldId id="549" r:id="rId66"/>
    <p:sldId id="543" r:id="rId67"/>
    <p:sldId id="550" r:id="rId68"/>
    <p:sldId id="551" r:id="rId69"/>
    <p:sldId id="552" r:id="rId70"/>
    <p:sldId id="553" r:id="rId71"/>
    <p:sldId id="554" r:id="rId72"/>
    <p:sldId id="555" r:id="rId73"/>
    <p:sldId id="556" r:id="rId74"/>
    <p:sldId id="557" r:id="rId75"/>
    <p:sldId id="558" r:id="rId76"/>
    <p:sldId id="559" r:id="rId77"/>
    <p:sldId id="564" r:id="rId78"/>
    <p:sldId id="560" r:id="rId79"/>
    <p:sldId id="561" r:id="rId80"/>
    <p:sldId id="562" r:id="rId81"/>
    <p:sldId id="563" r:id="rId82"/>
    <p:sldId id="565" r:id="rId83"/>
    <p:sldId id="586" r:id="rId84"/>
    <p:sldId id="566" r:id="rId85"/>
    <p:sldId id="567" r:id="rId86"/>
    <p:sldId id="568" r:id="rId87"/>
    <p:sldId id="569" r:id="rId88"/>
    <p:sldId id="570" r:id="rId89"/>
    <p:sldId id="571" r:id="rId90"/>
    <p:sldId id="572" r:id="rId91"/>
    <p:sldId id="573" r:id="rId92"/>
    <p:sldId id="574" r:id="rId93"/>
    <p:sldId id="575" r:id="rId94"/>
    <p:sldId id="576" r:id="rId95"/>
    <p:sldId id="577" r:id="rId96"/>
    <p:sldId id="578" r:id="rId97"/>
    <p:sldId id="579" r:id="rId98"/>
    <p:sldId id="580" r:id="rId99"/>
    <p:sldId id="581" r:id="rId100"/>
    <p:sldId id="582" r:id="rId101"/>
    <p:sldId id="583" r:id="rId102"/>
    <p:sldId id="584" r:id="rId103"/>
    <p:sldId id="585" r:id="rId104"/>
    <p:sldId id="605" r:id="rId105"/>
    <p:sldId id="606" r:id="rId106"/>
    <p:sldId id="589" r:id="rId107"/>
    <p:sldId id="590" r:id="rId108"/>
    <p:sldId id="591" r:id="rId109"/>
    <p:sldId id="592" r:id="rId110"/>
    <p:sldId id="593" r:id="rId111"/>
    <p:sldId id="594" r:id="rId112"/>
    <p:sldId id="595" r:id="rId113"/>
    <p:sldId id="596" r:id="rId114"/>
    <p:sldId id="597" r:id="rId115"/>
    <p:sldId id="598" r:id="rId116"/>
    <p:sldId id="599" r:id="rId117"/>
    <p:sldId id="600" r:id="rId118"/>
    <p:sldId id="601" r:id="rId119"/>
    <p:sldId id="602" r:id="rId120"/>
    <p:sldId id="603" r:id="rId121"/>
    <p:sldId id="604" r:id="rId122"/>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9900"/>
    <a:srgbClr val="FF0000"/>
    <a:srgbClr val="FF0066"/>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68" autoAdjust="0"/>
    <p:restoredTop sz="93321"/>
  </p:normalViewPr>
  <p:slideViewPr>
    <p:cSldViewPr>
      <p:cViewPr>
        <p:scale>
          <a:sx n="84" d="100"/>
          <a:sy n="84" d="100"/>
        </p:scale>
        <p:origin x="624" y="264"/>
      </p:cViewPr>
      <p:guideLst>
        <p:guide orient="horz" pos="2160"/>
        <p:guide pos="2880"/>
      </p:guideLst>
    </p:cSldViewPr>
  </p:slideViewPr>
  <p:outlineViewPr>
    <p:cViewPr>
      <p:scale>
        <a:sx n="33" d="100"/>
        <a:sy n="33" d="100"/>
      </p:scale>
      <p:origin x="0" y="-98656"/>
    </p:cViewPr>
  </p:outlineViewPr>
  <p:notesTextViewPr>
    <p:cViewPr>
      <p:scale>
        <a:sx n="100" d="100"/>
        <a:sy n="100" d="100"/>
      </p:scale>
      <p:origin x="0" y="0"/>
    </p:cViewPr>
  </p:notesTextViewPr>
  <p:sorterViewPr>
    <p:cViewPr>
      <p:scale>
        <a:sx n="66" d="100"/>
        <a:sy n="66" d="100"/>
      </p:scale>
      <p:origin x="0" y="8272"/>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notesMaster" Target="notesMasters/notesMaster1.xml"/><Relationship Id="rId124" Type="http://schemas.openxmlformats.org/officeDocument/2006/relationships/handoutMaster" Target="handoutMasters/handoutMaster1.xml"/><Relationship Id="rId125" Type="http://schemas.openxmlformats.org/officeDocument/2006/relationships/presProps" Target="presProps.xml"/><Relationship Id="rId126" Type="http://schemas.openxmlformats.org/officeDocument/2006/relationships/viewProps" Target="viewProps.xml"/><Relationship Id="rId127" Type="http://schemas.openxmlformats.org/officeDocument/2006/relationships/theme" Target="theme/theme1.xml"/><Relationship Id="rId12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image" Target="../media/image4.wmf"/><Relationship Id="rId2"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1" Type="http://schemas.openxmlformats.org/officeDocument/2006/relationships/image" Target="../media/image18.wmf"/><Relationship Id="rId2"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F6888FA-08AA-DC40-BCE4-C085C067C84B}" type="slidenum">
              <a:rPr lang="en-US"/>
              <a:pPr>
                <a:defRPr/>
              </a:pPr>
              <a:t>‹#›</a:t>
            </a:fld>
            <a:endParaRPr lang="en-US"/>
          </a:p>
        </p:txBody>
      </p:sp>
    </p:spTree>
    <p:extLst>
      <p:ext uri="{BB962C8B-B14F-4D97-AF65-F5344CB8AC3E}">
        <p14:creationId xmlns:p14="http://schemas.microsoft.com/office/powerpoint/2010/main" val="949013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3075" name="Rectangle 3"/>
          <p:cNvSpPr>
            <a:spLocks noGrp="1" noChangeArrowheads="1"/>
          </p:cNvSpPr>
          <p:nvPr>
            <p:ph type="dt"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3348A64-A39E-7B47-97D6-D8B67E592007}" type="slidenum">
              <a:rPr lang="en-US"/>
              <a:pPr>
                <a:defRPr/>
              </a:pPr>
              <a:t>‹#›</a:t>
            </a:fld>
            <a:endParaRPr lang="en-US"/>
          </a:p>
        </p:txBody>
      </p:sp>
    </p:spTree>
    <p:extLst>
      <p:ext uri="{BB962C8B-B14F-4D97-AF65-F5344CB8AC3E}">
        <p14:creationId xmlns:p14="http://schemas.microsoft.com/office/powerpoint/2010/main" val="22313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0C33E5-850F-1D4E-B0E8-1EAC37B5DBFE}" type="slidenum">
              <a:rPr lang="en-US" sz="1200"/>
              <a:pPr/>
              <a:t>1</a:t>
            </a:fld>
            <a:endParaRPr lang="en-US" sz="1200"/>
          </a:p>
        </p:txBody>
      </p:sp>
      <p:sp>
        <p:nvSpPr>
          <p:cNvPr id="287746" name="Rectangle 2"/>
          <p:cNvSpPr>
            <a:spLocks noGrp="1" noRot="1" noChangeAspect="1" noChangeArrowheads="1" noTextEdit="1"/>
          </p:cNvSpPr>
          <p:nvPr>
            <p:ph type="sldImg"/>
          </p:nvPr>
        </p:nvSpPr>
        <p:spPr>
          <a:solidFill>
            <a:srgbClr val="FFFFFF"/>
          </a:solidFill>
          <a:ln/>
        </p:spPr>
      </p:sp>
      <p:sp>
        <p:nvSpPr>
          <p:cNvPr id="287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632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30A7790-700E-1144-8795-F790F05DF4A1}" type="slidenum">
              <a:rPr lang="en-US" sz="1200"/>
              <a:pPr/>
              <a:t>11</a:t>
            </a:fld>
            <a:endParaRPr lang="en-US" sz="1200"/>
          </a:p>
        </p:txBody>
      </p:sp>
      <p:sp>
        <p:nvSpPr>
          <p:cNvPr id="37890" name="Rectangle 2"/>
          <p:cNvSpPr>
            <a:spLocks noGrp="1" noRot="1" noChangeAspect="1" noChangeArrowheads="1" noTextEdit="1"/>
          </p:cNvSpPr>
          <p:nvPr>
            <p:ph type="sldImg"/>
          </p:nvPr>
        </p:nvSpPr>
        <p:spPr>
          <a:solidFill>
            <a:srgbClr val="FFFFFF"/>
          </a:solidFill>
          <a:ln/>
        </p:spPr>
      </p:sp>
      <p:sp>
        <p:nvSpPr>
          <p:cNvPr id="37891" name="Rectangle 3"/>
          <p:cNvSpPr>
            <a:spLocks noGrp="1" noChangeArrowheads="1"/>
          </p:cNvSpPr>
          <p:nvPr>
            <p:ph type="body" idx="1"/>
          </p:nvPr>
        </p:nvSpPr>
        <p:spPr>
          <a:solidFill>
            <a:srgbClr val="FFFFFF"/>
          </a:solidFill>
          <a:ln>
            <a:solidFill>
              <a:srgbClr val="000000"/>
            </a:solidFill>
          </a:ln>
        </p:spPr>
        <p:txBody>
          <a:bodyPr/>
          <a:lstStyle/>
          <a:p>
            <a:r>
              <a:rPr lang="en-US" sz="1600">
                <a:latin typeface="Times New Roman" charset="0"/>
              </a:rPr>
              <a:t>Under circuit switching, all the resources needed by a call are dedicated to that call for the duration of the call. This is used in telephone networks. Good thing about it is its guaranteed service. You are assured of the required resources for the entire duration of the call. The bad thing is that  resources are not utilized efficiently. There may be silent periods during the talk but the dedicated network resources cannot be used by other calls. Whether you are shouting or silent you consume the same amount of network resources.</a:t>
            </a:r>
          </a:p>
          <a:p>
            <a:endParaRPr lang="en-US" sz="1600">
              <a:latin typeface="Times New Roman" charset="0"/>
            </a:endParaRPr>
          </a:p>
          <a:p>
            <a:r>
              <a:rPr lang="en-US" sz="1600">
                <a:latin typeface="Times New Roman" charset="0"/>
              </a:rPr>
              <a:t>What happens when the resource demands exceed the resources available. For example, there is only one circuit/link. Lets say is A is currently occupying the circuits between C-D and D-E. Now suppose B wants to call E. Then B is blocked. Once call is admitted, you are guaranteed to have good quality of service.</a:t>
            </a:r>
          </a:p>
          <a:p>
            <a:endParaRPr lang="en-US" sz="1600">
              <a:latin typeface="Times New Roman" charset="0"/>
            </a:endParaRPr>
          </a:p>
        </p:txBody>
      </p:sp>
    </p:spTree>
    <p:extLst>
      <p:ext uri="{BB962C8B-B14F-4D97-AF65-F5344CB8AC3E}">
        <p14:creationId xmlns:p14="http://schemas.microsoft.com/office/powerpoint/2010/main" val="131877026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70A1FF2-208B-8946-B405-69D0D4D8FF0B}" type="slidenum">
              <a:rPr lang="en-US" sz="1200"/>
              <a:pPr/>
              <a:t>113</a:t>
            </a:fld>
            <a:endParaRPr lang="en-US" sz="1200"/>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57290376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ED797A0-F615-9A4C-8253-235776B4E778}" type="slidenum">
              <a:rPr lang="en-US" sz="1200"/>
              <a:pPr/>
              <a:t>114</a:t>
            </a:fld>
            <a:endParaRPr lang="en-US" sz="1200"/>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45131203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7A301A0-766E-0F4F-92A1-7BBBE70ACD9B}" type="slidenum">
              <a:rPr lang="en-US" sz="1200"/>
              <a:pPr/>
              <a:t>115</a:t>
            </a:fld>
            <a:endParaRPr lang="en-US" sz="1200"/>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68749557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8381315-F3A1-6246-B134-1B8359F2DB12}" type="slidenum">
              <a:rPr lang="en-US" sz="1200"/>
              <a:pPr/>
              <a:t>116</a:t>
            </a:fld>
            <a:endParaRPr lang="en-US" sz="1200"/>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1956970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DFE7D76-D571-8F49-906E-7476FEE5365C}" type="slidenum">
              <a:rPr lang="en-US" sz="1200"/>
              <a:pPr/>
              <a:t>117</a:t>
            </a:fld>
            <a:endParaRPr lang="en-US" sz="1200"/>
          </a:p>
        </p:txBody>
      </p:sp>
      <p:sp>
        <p:nvSpPr>
          <p:cNvPr id="199682" name="Rectangle 2"/>
          <p:cNvSpPr>
            <a:spLocks noGrp="1" noRot="1" noChangeAspect="1" noChangeArrowheads="1" noTextEdit="1"/>
          </p:cNvSpPr>
          <p:nvPr>
            <p:ph type="sldImg"/>
          </p:nvPr>
        </p:nvSpPr>
        <p:spPr>
          <a:solidFill>
            <a:srgbClr val="FFFFFF"/>
          </a:solidFill>
          <a:ln/>
        </p:spPr>
      </p:sp>
      <p:sp>
        <p:nvSpPr>
          <p:cNvPr id="199683"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Times New Roman" charset="0"/>
            </a:endParaRPr>
          </a:p>
        </p:txBody>
      </p:sp>
    </p:spTree>
    <p:extLst>
      <p:ext uri="{BB962C8B-B14F-4D97-AF65-F5344CB8AC3E}">
        <p14:creationId xmlns:p14="http://schemas.microsoft.com/office/powerpoint/2010/main" val="1886304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64CE3B1-F6CC-1F41-853C-3B37F57F8FBF}" type="slidenum">
              <a:rPr lang="en-US" sz="1200"/>
              <a:pPr/>
              <a:t>118</a:t>
            </a:fld>
            <a:endParaRPr lang="en-US" sz="1200"/>
          </a:p>
        </p:txBody>
      </p:sp>
      <p:sp>
        <p:nvSpPr>
          <p:cNvPr id="201730" name="Rectangle 2"/>
          <p:cNvSpPr>
            <a:spLocks noGrp="1" noRot="1" noChangeAspect="1" noChangeArrowheads="1" noTextEdit="1"/>
          </p:cNvSpPr>
          <p:nvPr>
            <p:ph type="sldImg"/>
          </p:nvPr>
        </p:nvSpPr>
        <p:spPr>
          <a:solidFill>
            <a:srgbClr val="FFFFFF"/>
          </a:solidFill>
          <a:ln/>
        </p:spPr>
      </p:sp>
      <p:sp>
        <p:nvSpPr>
          <p:cNvPr id="201731"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Times New Roman" charset="0"/>
            </a:endParaRPr>
          </a:p>
        </p:txBody>
      </p:sp>
    </p:spTree>
    <p:extLst>
      <p:ext uri="{BB962C8B-B14F-4D97-AF65-F5344CB8AC3E}">
        <p14:creationId xmlns:p14="http://schemas.microsoft.com/office/powerpoint/2010/main" val="3094115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64CE3B1-F6CC-1F41-853C-3B37F57F8FBF}" type="slidenum">
              <a:rPr lang="en-US" sz="1200"/>
              <a:pPr/>
              <a:t>119</a:t>
            </a:fld>
            <a:endParaRPr lang="en-US" sz="1200"/>
          </a:p>
        </p:txBody>
      </p:sp>
      <p:sp>
        <p:nvSpPr>
          <p:cNvPr id="201730" name="Rectangle 2"/>
          <p:cNvSpPr>
            <a:spLocks noGrp="1" noRot="1" noChangeAspect="1" noChangeArrowheads="1" noTextEdit="1"/>
          </p:cNvSpPr>
          <p:nvPr>
            <p:ph type="sldImg"/>
          </p:nvPr>
        </p:nvSpPr>
        <p:spPr>
          <a:solidFill>
            <a:srgbClr val="FFFFFF"/>
          </a:solidFill>
          <a:ln/>
        </p:spPr>
      </p:sp>
      <p:sp>
        <p:nvSpPr>
          <p:cNvPr id="201731"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Times New Roman" charset="0"/>
            </a:endParaRPr>
          </a:p>
        </p:txBody>
      </p:sp>
    </p:spTree>
    <p:extLst>
      <p:ext uri="{BB962C8B-B14F-4D97-AF65-F5344CB8AC3E}">
        <p14:creationId xmlns:p14="http://schemas.microsoft.com/office/powerpoint/2010/main" val="49032757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7091231-9AA6-044F-BE34-61DE8217D9FB}" type="slidenum">
              <a:rPr lang="en-US" sz="1200"/>
              <a:pPr/>
              <a:t>120</a:t>
            </a:fld>
            <a:endParaRPr lang="en-US" sz="1200"/>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7451316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64CE3B1-F6CC-1F41-853C-3B37F57F8FBF}" type="slidenum">
              <a:rPr lang="en-US" sz="1200"/>
              <a:pPr/>
              <a:t>121</a:t>
            </a:fld>
            <a:endParaRPr lang="en-US" sz="1200"/>
          </a:p>
        </p:txBody>
      </p:sp>
      <p:sp>
        <p:nvSpPr>
          <p:cNvPr id="201730" name="Rectangle 2"/>
          <p:cNvSpPr>
            <a:spLocks noGrp="1" noRot="1" noChangeAspect="1" noChangeArrowheads="1" noTextEdit="1"/>
          </p:cNvSpPr>
          <p:nvPr>
            <p:ph type="sldImg"/>
          </p:nvPr>
        </p:nvSpPr>
        <p:spPr>
          <a:solidFill>
            <a:srgbClr val="FFFFFF"/>
          </a:solidFill>
          <a:ln/>
        </p:spPr>
      </p:sp>
      <p:sp>
        <p:nvSpPr>
          <p:cNvPr id="201731"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Times New Roman" charset="0"/>
            </a:endParaRPr>
          </a:p>
        </p:txBody>
      </p:sp>
    </p:spTree>
    <p:extLst>
      <p:ext uri="{BB962C8B-B14F-4D97-AF65-F5344CB8AC3E}">
        <p14:creationId xmlns:p14="http://schemas.microsoft.com/office/powerpoint/2010/main" val="89787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6ACAAD49-EA9E-A648-9642-9276169E589D}" type="slidenum">
              <a:rPr lang="en-US" altLang="zh-CN" sz="1200" smtClean="0">
                <a:ea typeface="宋体" charset="0"/>
              </a:rPr>
              <a:pPr>
                <a:defRPr/>
              </a:pPr>
              <a:t>12</a:t>
            </a:fld>
            <a:endParaRPr lang="en-US" altLang="zh-CN" sz="1200" smtClean="0">
              <a:ea typeface="宋体"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393173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7E27879D-9190-064A-B8EB-C8DC09FEF5CF}" type="slidenum">
              <a:rPr lang="en-US" altLang="zh-CN" sz="1200" smtClean="0">
                <a:ea typeface="宋体" charset="0"/>
              </a:rPr>
              <a:pPr>
                <a:defRPr/>
              </a:pPr>
              <a:t>13</a:t>
            </a:fld>
            <a:endParaRPr lang="en-US" altLang="zh-CN" sz="1200" smtClean="0">
              <a:ea typeface="宋体"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26132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B45DAF5-B626-8D45-B6FF-C58233FA52F8}" type="slidenum">
              <a:rPr lang="en-US" sz="1200"/>
              <a:pPr/>
              <a:t>14</a:t>
            </a:fld>
            <a:endParaRPr lang="en-US" sz="1200"/>
          </a:p>
        </p:txBody>
      </p:sp>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sz="1600">
              <a:latin typeface="Times New Roman" charset="0"/>
            </a:endParaRPr>
          </a:p>
        </p:txBody>
      </p:sp>
    </p:spTree>
    <p:extLst>
      <p:ext uri="{BB962C8B-B14F-4D97-AF65-F5344CB8AC3E}">
        <p14:creationId xmlns:p14="http://schemas.microsoft.com/office/powerpoint/2010/main" val="54410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51C87BD0-4561-2F40-BDDD-4F69C0EED99B}" type="slidenum">
              <a:rPr lang="en-US" altLang="zh-CN" sz="1200" smtClean="0">
                <a:ea typeface="宋体" charset="0"/>
              </a:rPr>
              <a:pPr>
                <a:defRPr/>
              </a:pPr>
              <a:t>15</a:t>
            </a:fld>
            <a:endParaRPr lang="en-US" altLang="zh-CN" sz="1200" smtClean="0">
              <a:ea typeface="宋体"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84808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71C3E5C6-F46B-2A48-8D48-E013A0A4F3EB}" type="slidenum">
              <a:rPr lang="en-US" altLang="zh-CN" sz="1200" smtClean="0">
                <a:ea typeface="宋体" charset="0"/>
              </a:rPr>
              <a:pPr>
                <a:defRPr/>
              </a:pPr>
              <a:t>16</a:t>
            </a:fld>
            <a:endParaRPr lang="en-US" altLang="zh-CN" sz="1200" smtClean="0">
              <a:ea typeface="宋体"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995715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F7930A8A-74B3-E945-A85A-E25FE43C7A78}" type="slidenum">
              <a:rPr lang="en-US" altLang="zh-CN" sz="1200" smtClean="0">
                <a:ea typeface="宋体" charset="0"/>
              </a:rPr>
              <a:pPr>
                <a:defRPr/>
              </a:pPr>
              <a:t>17</a:t>
            </a:fld>
            <a:endParaRPr lang="en-US" altLang="zh-CN" sz="1200" smtClean="0">
              <a:ea typeface="宋体"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793057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76E8B13-B863-EA45-9341-9AB9E1264D19}" type="slidenum">
              <a:rPr lang="en-US" sz="1200"/>
              <a:pPr/>
              <a:t>18</a:t>
            </a:fld>
            <a:endParaRPr lang="en-US" sz="1200"/>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p:spPr>
        <p:txBody>
          <a:bodyPr/>
          <a:lstStyle/>
          <a:p>
            <a:r>
              <a:rPr lang="en-US" sz="1600">
                <a:latin typeface="Times New Roman" charset="0"/>
              </a:rPr>
              <a:t>Is packet switching is always preferable? Ideally we want circuit switching type service with the efficiency of packet switching. Computer networks use packet switching. </a:t>
            </a:r>
          </a:p>
        </p:txBody>
      </p:sp>
    </p:spTree>
    <p:extLst>
      <p:ext uri="{BB962C8B-B14F-4D97-AF65-F5344CB8AC3E}">
        <p14:creationId xmlns:p14="http://schemas.microsoft.com/office/powerpoint/2010/main" val="285905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FF37C33B-99B1-D648-8AD9-FF96A31E758D}" type="slidenum">
              <a:rPr lang="en-US" altLang="zh-CN" sz="1300">
                <a:ea typeface="宋体" charset="0"/>
                <a:cs typeface="宋体" charset="0"/>
              </a:rPr>
              <a:pPr/>
              <a:t>19</a:t>
            </a:fld>
            <a:endParaRPr lang="en-US" altLang="zh-CN" sz="1300">
              <a:ea typeface="宋体" charset="0"/>
              <a:cs typeface="宋体"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231025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5632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66A1EDC-FD15-514D-B99E-21299770884D}" type="slidenum">
              <a:rPr lang="en-US" sz="1200"/>
              <a:pPr/>
              <a:t>20</a:t>
            </a:fld>
            <a:endParaRPr lang="en-US" sz="1200"/>
          </a:p>
        </p:txBody>
      </p:sp>
    </p:spTree>
    <p:extLst>
      <p:ext uri="{BB962C8B-B14F-4D97-AF65-F5344CB8AC3E}">
        <p14:creationId xmlns:p14="http://schemas.microsoft.com/office/powerpoint/2010/main" val="1992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A7A0B7A-FC69-AF44-B361-AA9918F20C82}" type="slidenum">
              <a:rPr lang="en-US" sz="1200"/>
              <a:pPr/>
              <a:t>3</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Times New Roman" charset="0"/>
            </a:endParaRPr>
          </a:p>
        </p:txBody>
      </p:sp>
    </p:spTree>
    <p:extLst>
      <p:ext uri="{BB962C8B-B14F-4D97-AF65-F5344CB8AC3E}">
        <p14:creationId xmlns:p14="http://schemas.microsoft.com/office/powerpoint/2010/main" val="1780953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D56880E1-8055-2643-98BC-3FE3BE80EA30}" type="slidenum">
              <a:rPr lang="en-US" altLang="zh-CN" sz="1300">
                <a:ea typeface="宋体" charset="0"/>
                <a:cs typeface="宋体" charset="0"/>
              </a:rPr>
              <a:pPr/>
              <a:t>21</a:t>
            </a:fld>
            <a:endParaRPr lang="en-US" altLang="zh-CN" sz="1300">
              <a:ea typeface="宋体" charset="0"/>
              <a:cs typeface="宋体"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076806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6041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7894847-D309-5941-AA52-B9DAB8462889}" type="slidenum">
              <a:rPr lang="en-US" sz="1200"/>
              <a:pPr/>
              <a:t>22</a:t>
            </a:fld>
            <a:endParaRPr lang="en-US" sz="1200"/>
          </a:p>
        </p:txBody>
      </p:sp>
    </p:spTree>
    <p:extLst>
      <p:ext uri="{BB962C8B-B14F-4D97-AF65-F5344CB8AC3E}">
        <p14:creationId xmlns:p14="http://schemas.microsoft.com/office/powerpoint/2010/main" val="1043832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624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83CBF1-679C-724C-9238-E5371AACFBC0}" type="slidenum">
              <a:rPr lang="en-US" sz="1200"/>
              <a:pPr/>
              <a:t>23</a:t>
            </a:fld>
            <a:endParaRPr lang="en-US" sz="1200"/>
          </a:p>
        </p:txBody>
      </p:sp>
    </p:spTree>
    <p:extLst>
      <p:ext uri="{BB962C8B-B14F-4D97-AF65-F5344CB8AC3E}">
        <p14:creationId xmlns:p14="http://schemas.microsoft.com/office/powerpoint/2010/main" val="691911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53604648-46D2-9741-BE1A-EAD3CE7C51DA}" type="slidenum">
              <a:rPr lang="en-US" altLang="zh-CN" sz="1300">
                <a:ea typeface="宋体" charset="0"/>
                <a:cs typeface="宋体" charset="0"/>
              </a:rPr>
              <a:pPr/>
              <a:t>24</a:t>
            </a:fld>
            <a:endParaRPr lang="en-US" altLang="zh-CN" sz="1300">
              <a:ea typeface="宋体" charset="0"/>
              <a:cs typeface="宋体"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332413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D7B02E43-3DFD-C84F-859F-9DC84B7D12D7}" type="slidenum">
              <a:rPr lang="en-US" altLang="zh-CN" sz="1300">
                <a:ea typeface="宋体" charset="0"/>
                <a:cs typeface="宋体" charset="0"/>
              </a:rPr>
              <a:pPr/>
              <a:t>25</a:t>
            </a:fld>
            <a:endParaRPr lang="en-US" altLang="zh-CN" sz="1300">
              <a:ea typeface="宋体" charset="0"/>
              <a:cs typeface="宋体"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268795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5458F806-AEC4-5C42-99C4-921AA78DE8D0}" type="slidenum">
              <a:rPr lang="en-US" altLang="zh-CN" sz="1300">
                <a:ea typeface="宋体" charset="0"/>
                <a:cs typeface="宋体" charset="0"/>
              </a:rPr>
              <a:pPr/>
              <a:t>26</a:t>
            </a:fld>
            <a:endParaRPr lang="en-US" altLang="zh-CN" sz="1300">
              <a:ea typeface="宋体" charset="0"/>
              <a:cs typeface="宋体"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3975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99C51D-D0BB-F94D-8D48-996547599585}" type="slidenum">
              <a:rPr lang="en-US" sz="1200"/>
              <a:pPr/>
              <a:t>31</a:t>
            </a:fld>
            <a:endParaRPr 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114016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p:spPr>
      </p:sp>
      <p:sp>
        <p:nvSpPr>
          <p:cNvPr id="7577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7577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A282A52-D9AA-D345-BAC3-9AFD455E9012}" type="slidenum">
              <a:rPr lang="en-US" sz="1200"/>
              <a:pPr/>
              <a:t>32</a:t>
            </a:fld>
            <a:endParaRPr lang="en-US" sz="1200"/>
          </a:p>
        </p:txBody>
      </p:sp>
    </p:spTree>
    <p:extLst>
      <p:ext uri="{BB962C8B-B14F-4D97-AF65-F5344CB8AC3E}">
        <p14:creationId xmlns:p14="http://schemas.microsoft.com/office/powerpoint/2010/main" val="1510964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15015" indent="-275006">
              <a:defRPr sz="2300">
                <a:solidFill>
                  <a:schemeClr val="tx1"/>
                </a:solidFill>
                <a:latin typeface="Times New Roman" charset="0"/>
                <a:ea typeface="ＭＳ Ｐゴシック" charset="0"/>
              </a:defRPr>
            </a:lvl2pPr>
            <a:lvl3pPr marL="1100023" indent="-220005">
              <a:defRPr sz="2300">
                <a:solidFill>
                  <a:schemeClr val="tx1"/>
                </a:solidFill>
                <a:latin typeface="Times New Roman" charset="0"/>
                <a:ea typeface="ＭＳ Ｐゴシック" charset="0"/>
              </a:defRPr>
            </a:lvl3pPr>
            <a:lvl4pPr marL="1540032" indent="-220005">
              <a:defRPr sz="2300">
                <a:solidFill>
                  <a:schemeClr val="tx1"/>
                </a:solidFill>
                <a:latin typeface="Times New Roman" charset="0"/>
                <a:ea typeface="ＭＳ Ｐゴシック" charset="0"/>
              </a:defRPr>
            </a:lvl4pPr>
            <a:lvl5pPr marL="1980042" indent="-220005">
              <a:defRPr sz="2300">
                <a:solidFill>
                  <a:schemeClr val="tx1"/>
                </a:solidFill>
                <a:latin typeface="Times New Roman" charset="0"/>
                <a:ea typeface="ＭＳ Ｐゴシック" charset="0"/>
              </a:defRPr>
            </a:lvl5pPr>
            <a:lvl6pPr marL="2420051" indent="-220005" eaLnBrk="0" fontAlgn="base" hangingPunct="0">
              <a:spcBef>
                <a:spcPct val="0"/>
              </a:spcBef>
              <a:spcAft>
                <a:spcPct val="0"/>
              </a:spcAft>
              <a:defRPr sz="2300">
                <a:solidFill>
                  <a:schemeClr val="tx1"/>
                </a:solidFill>
                <a:latin typeface="Times New Roman" charset="0"/>
                <a:ea typeface="ＭＳ Ｐゴシック" charset="0"/>
              </a:defRPr>
            </a:lvl6pPr>
            <a:lvl7pPr marL="2860060" indent="-220005" eaLnBrk="0" fontAlgn="base" hangingPunct="0">
              <a:spcBef>
                <a:spcPct val="0"/>
              </a:spcBef>
              <a:spcAft>
                <a:spcPct val="0"/>
              </a:spcAft>
              <a:defRPr sz="2300">
                <a:solidFill>
                  <a:schemeClr val="tx1"/>
                </a:solidFill>
                <a:latin typeface="Times New Roman" charset="0"/>
                <a:ea typeface="ＭＳ Ｐゴシック" charset="0"/>
              </a:defRPr>
            </a:lvl7pPr>
            <a:lvl8pPr marL="3300070" indent="-220005" eaLnBrk="0" fontAlgn="base" hangingPunct="0">
              <a:spcBef>
                <a:spcPct val="0"/>
              </a:spcBef>
              <a:spcAft>
                <a:spcPct val="0"/>
              </a:spcAft>
              <a:defRPr sz="2300">
                <a:solidFill>
                  <a:schemeClr val="tx1"/>
                </a:solidFill>
                <a:latin typeface="Times New Roman" charset="0"/>
                <a:ea typeface="ＭＳ Ｐゴシック" charset="0"/>
              </a:defRPr>
            </a:lvl8pPr>
            <a:lvl9pPr marL="3740079" indent="-220005" eaLnBrk="0" fontAlgn="base" hangingPunct="0">
              <a:spcBef>
                <a:spcPct val="0"/>
              </a:spcBef>
              <a:spcAft>
                <a:spcPct val="0"/>
              </a:spcAft>
              <a:defRPr sz="2300">
                <a:solidFill>
                  <a:schemeClr val="tx1"/>
                </a:solidFill>
                <a:latin typeface="Times New Roman" charset="0"/>
                <a:ea typeface="ＭＳ Ｐゴシック" charset="0"/>
              </a:defRPr>
            </a:lvl9pPr>
          </a:lstStyle>
          <a:p>
            <a:pPr>
              <a:defRPr/>
            </a:pPr>
            <a:fld id="{F9093A41-7BF5-BA48-A900-A2CF8D169BEB}" type="slidenum">
              <a:rPr lang="en-US" sz="1300" smtClean="0"/>
              <a:pPr>
                <a:defRPr/>
              </a:pPr>
              <a:t>33</a:t>
            </a:fld>
            <a:endParaRPr lang="en-US" sz="1300" smtClean="0"/>
          </a:p>
        </p:txBody>
      </p:sp>
      <p:sp>
        <p:nvSpPr>
          <p:cNvPr id="77826" name="Rectangle 2"/>
          <p:cNvSpPr>
            <a:spLocks noGrp="1" noRot="1" noChangeAspect="1" noChangeArrowheads="1" noTextEdit="1"/>
          </p:cNvSpPr>
          <p:nvPr>
            <p:ph type="sldImg"/>
          </p:nvPr>
        </p:nvSpPr>
        <p:spPr>
          <a:xfrm>
            <a:off x="1069975" y="704850"/>
            <a:ext cx="4697413" cy="3524250"/>
          </a:xfrm>
          <a:ln/>
        </p:spPr>
      </p:sp>
      <p:sp>
        <p:nvSpPr>
          <p:cNvPr id="77827" name="Rectangle 3"/>
          <p:cNvSpPr>
            <a:spLocks noGrp="1" noChangeArrowheads="1"/>
          </p:cNvSpPr>
          <p:nvPr>
            <p:ph type="body" idx="1"/>
          </p:nvPr>
        </p:nvSpPr>
        <p:spPr>
          <a:xfrm>
            <a:off x="909638" y="4462463"/>
            <a:ext cx="5011737" cy="4229100"/>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103607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35A5A007-2356-5246-B331-7D08E76A4C24}" type="slidenum">
              <a:rPr lang="en-US" altLang="zh-CN" sz="1300">
                <a:ea typeface="宋体" charset="0"/>
                <a:cs typeface="宋体" charset="0"/>
              </a:rPr>
              <a:pPr/>
              <a:t>34</a:t>
            </a:fld>
            <a:endParaRPr lang="en-US" altLang="zh-CN" sz="1300">
              <a:ea typeface="宋体" charset="0"/>
              <a:cs typeface="宋体"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58857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1BE5790-78C2-1645-A01D-9683977166CB}" type="slidenum">
              <a:rPr lang="en-US" sz="1200"/>
              <a:pPr/>
              <a:t>4</a:t>
            </a:fld>
            <a:endParaRPr lang="en-US" sz="1200"/>
          </a:p>
        </p:txBody>
      </p:sp>
    </p:spTree>
    <p:extLst>
      <p:ext uri="{BB962C8B-B14F-4D97-AF65-F5344CB8AC3E}">
        <p14:creationId xmlns:p14="http://schemas.microsoft.com/office/powerpoint/2010/main" val="860419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1203A2E-DABD-5745-A0E9-8BE6EA97AC58}" type="slidenum">
              <a:rPr lang="en-US" sz="1200"/>
              <a:pPr/>
              <a:t>35</a:t>
            </a:fld>
            <a:endParaRPr lang="en-US" sz="1200"/>
          </a:p>
        </p:txBody>
      </p:sp>
      <p:sp>
        <p:nvSpPr>
          <p:cNvPr id="81922" name="Rectangle 2"/>
          <p:cNvSpPr>
            <a:spLocks noGrp="1" noRot="1" noChangeAspect="1" noChangeArrowheads="1" noTextEdit="1"/>
          </p:cNvSpPr>
          <p:nvPr>
            <p:ph type="sldImg"/>
          </p:nvPr>
        </p:nvSpPr>
        <p:spPr>
          <a:solidFill>
            <a:srgbClr val="FFFFFF"/>
          </a:solidFill>
          <a:ln/>
        </p:spPr>
      </p:sp>
      <p:sp>
        <p:nvSpPr>
          <p:cNvPr id="81923"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Network software is designed using layered approach to make the complex system manageable. Layer N uses the services provided by the lower layers to offer a service to upper layers. Interfaces define the services offered by a layer.</a:t>
            </a:r>
          </a:p>
          <a:p>
            <a:endParaRPr lang="en-US">
              <a:latin typeface="Times New Roman" charset="0"/>
            </a:endParaRPr>
          </a:p>
          <a:p>
            <a:r>
              <a:rPr lang="en-US">
                <a:latin typeface="Times New Roman" charset="0"/>
              </a:rPr>
              <a:t>By keeping the interface same, the implementation of a layer can be changed without affecting the rest of the system. This type of information and complexity hiding is similar to object oriented approach.</a:t>
            </a:r>
          </a:p>
          <a:p>
            <a:endParaRPr lang="en-US">
              <a:latin typeface="Times New Roman" charset="0"/>
            </a:endParaRPr>
          </a:p>
        </p:txBody>
      </p:sp>
    </p:spTree>
    <p:extLst>
      <p:ext uri="{BB962C8B-B14F-4D97-AF65-F5344CB8AC3E}">
        <p14:creationId xmlns:p14="http://schemas.microsoft.com/office/powerpoint/2010/main" val="867119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F557323-7763-3741-A849-9B521FEEDBA7}" type="slidenum">
              <a:rPr lang="en-US" sz="1200"/>
              <a:pPr/>
              <a:t>36</a:t>
            </a:fld>
            <a:endParaRPr lang="en-US" sz="1200"/>
          </a:p>
        </p:txBody>
      </p:sp>
      <p:sp>
        <p:nvSpPr>
          <p:cNvPr id="83970" name="Rectangle 2"/>
          <p:cNvSpPr>
            <a:spLocks noGrp="1" noRot="1" noChangeAspect="1" noChangeArrowheads="1" noTextEdit="1"/>
          </p:cNvSpPr>
          <p:nvPr>
            <p:ph type="sldImg"/>
          </p:nvPr>
        </p:nvSpPr>
        <p:spPr>
          <a:solidFill>
            <a:srgbClr val="FFFFFF"/>
          </a:solidFill>
          <a:ln/>
        </p:spPr>
      </p:sp>
      <p:sp>
        <p:nvSpPr>
          <p:cNvPr id="83971"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Lets look at the relation between services, protocols and interfaces. The interface of a layer defines the service provided by that layer and protocols are used to implement the service according to the interface specification. The protocol is between peer entities and they communicate with each other using the service provided by the lower layer.</a:t>
            </a:r>
          </a:p>
          <a:p>
            <a:endParaRPr lang="en-US">
              <a:latin typeface="Times New Roman" charset="0"/>
            </a:endParaRPr>
          </a:p>
          <a:p>
            <a:r>
              <a:rPr lang="en-US">
                <a:latin typeface="Times New Roman" charset="0"/>
              </a:rPr>
              <a:t>Here is an example of communication between peer layers. It is important to understand the difference between logical vs physical communication. For example, layer 4</a:t>
            </a:r>
            <a:r>
              <a:rPr lang="ja-JP" altLang="en-US">
                <a:latin typeface="Times New Roman" charset="0"/>
              </a:rPr>
              <a:t>’</a:t>
            </a:r>
            <a:r>
              <a:rPr lang="en-US" altLang="ja-JP">
                <a:latin typeface="Times New Roman" charset="0"/>
              </a:rPr>
              <a:t>s communicate with each other using a layer 4 protocol. They exchange messages as if they can talk to each other directly. But in reality, messages go thru the router. Layer 4 uses the services offered by layer 3 to send the message to layer 4 on the other side. The dotted line shows the logical communication path and the solid line, physical communication path. This approach allows design, implementation and testing of a layer software independent of other layers.</a:t>
            </a:r>
          </a:p>
          <a:p>
            <a:endParaRPr lang="en-US">
              <a:latin typeface="Times New Roman" charset="0"/>
            </a:endParaRPr>
          </a:p>
        </p:txBody>
      </p:sp>
    </p:spTree>
    <p:extLst>
      <p:ext uri="{BB962C8B-B14F-4D97-AF65-F5344CB8AC3E}">
        <p14:creationId xmlns:p14="http://schemas.microsoft.com/office/powerpoint/2010/main" val="1731822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E4DF759A-417C-BA43-AA51-98B4298FF93E}" type="slidenum">
              <a:rPr lang="en-US" altLang="zh-CN" sz="1200">
                <a:ea typeface="宋体" charset="0"/>
                <a:cs typeface="宋体" charset="0"/>
              </a:rPr>
              <a:pPr/>
              <a:t>37</a:t>
            </a:fld>
            <a:endParaRPr lang="en-US" altLang="zh-CN" sz="1200">
              <a:ea typeface="宋体" charset="0"/>
              <a:cs typeface="宋体"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93355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53437E3-5FA9-E045-9B0F-590D5822AC97}" type="slidenum">
              <a:rPr lang="en-US" sz="1200"/>
              <a:pPr/>
              <a:t>38</a:t>
            </a:fld>
            <a:endParaRPr lang="en-US" sz="1200"/>
          </a:p>
        </p:txBody>
      </p:sp>
      <p:sp>
        <p:nvSpPr>
          <p:cNvPr id="88066" name="Rectangle 2"/>
          <p:cNvSpPr>
            <a:spLocks noGrp="1" noRot="1" noChangeAspect="1" noChangeArrowheads="1" noTextEdit="1"/>
          </p:cNvSpPr>
          <p:nvPr>
            <p:ph type="sldImg"/>
          </p:nvPr>
        </p:nvSpPr>
        <p:spPr>
          <a:solidFill>
            <a:srgbClr val="FFFFFF"/>
          </a:solidFill>
          <a:ln/>
        </p:spPr>
      </p:sp>
      <p:sp>
        <p:nvSpPr>
          <p:cNvPr id="88067"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Some terminology here. The packets exchanged between peer entities are called PDUs. Packets handed to a layer by an upper layer is called SDU. Data at one layer is encapsulated in a PDU packet at the next layer. This is like putting an envelope within another envelope. A protocol at a layer doesn</a:t>
            </a:r>
            <a:r>
              <a:rPr lang="ja-JP" altLang="en-US">
                <a:latin typeface="Times New Roman" charset="0"/>
              </a:rPr>
              <a:t>’</a:t>
            </a:r>
            <a:r>
              <a:rPr lang="en-US" altLang="ja-JP">
                <a:latin typeface="Times New Roman" charset="0"/>
              </a:rPr>
              <a:t>t interpret the data handed by the upper layer. For example, application layer data such as HTTP request message is encapsulated in TCP packet, which in turn in IP and then in Ethernet packet. Each of the layers treat the upper layer</a:t>
            </a:r>
            <a:r>
              <a:rPr lang="ja-JP" altLang="en-US">
                <a:latin typeface="Times New Roman" charset="0"/>
              </a:rPr>
              <a:t>’</a:t>
            </a:r>
            <a:r>
              <a:rPr lang="en-US" altLang="ja-JP">
                <a:latin typeface="Times New Roman" charset="0"/>
              </a:rPr>
              <a:t>s packet as simply payload.</a:t>
            </a:r>
          </a:p>
          <a:p>
            <a:endParaRPr lang="en-US">
              <a:latin typeface="Times New Roman" charset="0"/>
            </a:endParaRPr>
          </a:p>
        </p:txBody>
      </p:sp>
    </p:spTree>
    <p:extLst>
      <p:ext uri="{BB962C8B-B14F-4D97-AF65-F5344CB8AC3E}">
        <p14:creationId xmlns:p14="http://schemas.microsoft.com/office/powerpoint/2010/main" val="721594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006220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FDAE3A6-438B-744D-AD39-F6D9C7479B26}" type="slidenum">
              <a:rPr lang="en-US" sz="1200"/>
              <a:pPr/>
              <a:t>40</a:t>
            </a:fld>
            <a:endParaRPr lang="en-US" sz="1200"/>
          </a:p>
        </p:txBody>
      </p:sp>
      <p:sp>
        <p:nvSpPr>
          <p:cNvPr id="108546" name="Rectangle 2"/>
          <p:cNvSpPr>
            <a:spLocks noGrp="1" noRot="1" noChangeAspect="1" noChangeArrowheads="1" noTextEdit="1"/>
          </p:cNvSpPr>
          <p:nvPr>
            <p:ph type="sldImg"/>
          </p:nvPr>
        </p:nvSpPr>
        <p:spPr>
          <a:solidFill>
            <a:srgbClr val="FFFFFF"/>
          </a:solidFill>
          <a:ln/>
        </p:spPr>
      </p:sp>
      <p:sp>
        <p:nvSpPr>
          <p:cNvPr id="1085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976482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5541055-5A99-9D47-B1C7-63EC6431ABBF}" type="slidenum">
              <a:rPr lang="en-US" sz="1200"/>
              <a:pPr/>
              <a:t>41</a:t>
            </a:fld>
            <a:endParaRPr lang="en-US" sz="1200"/>
          </a:p>
        </p:txBody>
      </p:sp>
      <p:sp>
        <p:nvSpPr>
          <p:cNvPr id="110594" name="Rectangle 2"/>
          <p:cNvSpPr>
            <a:spLocks noGrp="1" noRot="1" noChangeAspect="1" noChangeArrowheads="1" noTextEdit="1"/>
          </p:cNvSpPr>
          <p:nvPr>
            <p:ph type="sldImg"/>
          </p:nvPr>
        </p:nvSpPr>
        <p:spPr>
          <a:solidFill>
            <a:srgbClr val="FFFFFF"/>
          </a:solidFill>
          <a:ln/>
        </p:spPr>
      </p:sp>
      <p:sp>
        <p:nvSpPr>
          <p:cNvPr id="110595"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What are the fundamental problems in networking. There are many things that can go wrong.</a:t>
            </a:r>
          </a:p>
          <a:p>
            <a:endParaRPr lang="en-US">
              <a:latin typeface="Times New Roman" charset="0"/>
            </a:endParaRPr>
          </a:p>
          <a:p>
            <a:r>
              <a:rPr lang="en-US">
                <a:latin typeface="Times New Roman" charset="0"/>
              </a:rPr>
              <a:t>Due to noise and interference, it is possible that a bit transmitted as 0 is interpreted as 1 at the receiver. As we discussed earlier, in packet switching it is possible that buffers at a congested link may overflow. This results in packet loss. We will see later that it is not necessary that all the packets to a destination follow the same path. Each packet is routed in isolation and so it possible that two packets take two different paths, experience different delays and reach the destination out of order. How do we deal with link and node failures. The cable may get cut. This is not as unusual as it seems. The systems may crash.</a:t>
            </a:r>
          </a:p>
          <a:p>
            <a:endParaRPr lang="en-US">
              <a:latin typeface="Times New Roman" charset="0"/>
            </a:endParaRPr>
          </a:p>
          <a:p>
            <a:r>
              <a:rPr lang="en-US">
                <a:latin typeface="Times New Roman" charset="0"/>
              </a:rPr>
              <a:t>So what can be done. Lets look some potential solutions. One way to deal with bit level errors is to add redundancy in the packet so that we can detect such bit errors and discard the packet. Or we can add enough redundancy such that we know how to correct/repair the error. We can use selective retransmission with timeout to recover the lost packets. If each packet received is acknowledged, sender can retransmit a packet if the acknowledgement doesn</a:t>
            </a:r>
            <a:r>
              <a:rPr lang="ja-JP" altLang="en-US">
                <a:latin typeface="Times New Roman" charset="0"/>
              </a:rPr>
              <a:t>’</a:t>
            </a:r>
            <a:r>
              <a:rPr lang="en-US" altLang="ja-JP">
                <a:latin typeface="Times New Roman" charset="0"/>
              </a:rPr>
              <a:t>t reach within the timeout period. To deal with out of order delivery, we can assign each packet a sequence number and buffer the packets reached out of order at the receiver and reorder them at the receiver. A router can send are you alive packets to its neighbors periodically to confirm that the link and the node are up. If it doesn</a:t>
            </a:r>
            <a:r>
              <a:rPr lang="ja-JP" altLang="en-US">
                <a:latin typeface="Times New Roman" charset="0"/>
              </a:rPr>
              <a:t>’</a:t>
            </a:r>
            <a:r>
              <a:rPr lang="en-US" altLang="ja-JP">
                <a:latin typeface="Times New Roman" charset="0"/>
              </a:rPr>
              <a:t>t get a response, it can declare them down and reset the routing tables such that failed links and nodes are avoided. </a:t>
            </a:r>
          </a:p>
          <a:p>
            <a:endParaRPr lang="en-US">
              <a:latin typeface="Times New Roman" charset="0"/>
            </a:endParaRPr>
          </a:p>
          <a:p>
            <a:r>
              <a:rPr lang="en-US">
                <a:latin typeface="Times New Roman" charset="0"/>
              </a:rPr>
              <a:t>These are not the only problems. This is just a small representative list of problems. The basic goal of networking software is to fill the gap between expectations of applications and the capabilities of the underlying technology. For example, if applications expect a reliable transmission and underlying channel is noisy, it</a:t>
            </a:r>
            <a:r>
              <a:rPr lang="ja-JP" altLang="en-US">
                <a:latin typeface="Times New Roman" charset="0"/>
              </a:rPr>
              <a:t>’</a:t>
            </a:r>
            <a:r>
              <a:rPr lang="en-US" altLang="ja-JP">
                <a:latin typeface="Times New Roman" charset="0"/>
              </a:rPr>
              <a:t>s the job of networking software to add error correction bits or error detection bits with retransmission. The networking software that addresses these problems is generally designed in a modular way to make the complexity manageable.</a:t>
            </a:r>
          </a:p>
          <a:p>
            <a:endParaRPr lang="en-US">
              <a:latin typeface="Times New Roman" charset="0"/>
            </a:endParaRPr>
          </a:p>
        </p:txBody>
      </p:sp>
    </p:spTree>
    <p:extLst>
      <p:ext uri="{BB962C8B-B14F-4D97-AF65-F5344CB8AC3E}">
        <p14:creationId xmlns:p14="http://schemas.microsoft.com/office/powerpoint/2010/main" val="1915782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CDA8682-FB1D-1248-930C-F74E0B8C05B1}" type="slidenum">
              <a:rPr lang="en-US" sz="1200"/>
              <a:pPr/>
              <a:t>42</a:t>
            </a:fld>
            <a:endParaRPr lang="en-US" sz="1200"/>
          </a:p>
        </p:txBody>
      </p:sp>
      <p:sp>
        <p:nvSpPr>
          <p:cNvPr id="112642" name="Rectangle 2"/>
          <p:cNvSpPr>
            <a:spLocks noGrp="1" noRot="1" noChangeAspect="1" noChangeArrowheads="1" noTextEdit="1"/>
          </p:cNvSpPr>
          <p:nvPr>
            <p:ph type="sldImg"/>
          </p:nvPr>
        </p:nvSpPr>
        <p:spPr>
          <a:solidFill>
            <a:srgbClr val="FFFFFF"/>
          </a:solidFill>
          <a:ln/>
        </p:spPr>
      </p:sp>
      <p:sp>
        <p:nvSpPr>
          <p:cNvPr id="112643"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What are the fundamental problems in networking. There are many things that can go wrong.</a:t>
            </a:r>
          </a:p>
          <a:p>
            <a:endParaRPr lang="en-US">
              <a:latin typeface="Times New Roman" charset="0"/>
            </a:endParaRPr>
          </a:p>
          <a:p>
            <a:r>
              <a:rPr lang="en-US">
                <a:latin typeface="Times New Roman" charset="0"/>
              </a:rPr>
              <a:t>Due to noise and interference, it is possible that a bit transmitted as 0 is interpreted as 1 at the receiver. As we discussed earlier, in packet switching it is possible that buffers at a congested link may overflow. This results in packet loss. We will see later that it is not necessary that all the packets to a destination follow the same path. Each packet is routed in isolation and so it possible that two packets take two different paths, experience different delays and reach the destination out of order. How do we deal with link and node failures. The cable may get cut. This is not as unusual as it seems. The systems may crash.</a:t>
            </a:r>
          </a:p>
          <a:p>
            <a:endParaRPr lang="en-US">
              <a:latin typeface="Times New Roman" charset="0"/>
            </a:endParaRPr>
          </a:p>
          <a:p>
            <a:r>
              <a:rPr lang="en-US">
                <a:latin typeface="Times New Roman" charset="0"/>
              </a:rPr>
              <a:t>So what can be done. Lets look some potential solutions. One way to deal with bit level errors is to add redundancy in the packet so that we can detect such bit errors and discard the packet. Or we can add enough redundancy such that we know how to correct/repair the error. We can use selective retransmission with timeout to recover the lost packets. If each packet received is acknowledged, sender can retransmit a packet if the acknowledgement doesn</a:t>
            </a:r>
            <a:r>
              <a:rPr lang="ja-JP" altLang="en-US">
                <a:latin typeface="Times New Roman" charset="0"/>
              </a:rPr>
              <a:t>’</a:t>
            </a:r>
            <a:r>
              <a:rPr lang="en-US" altLang="ja-JP">
                <a:latin typeface="Times New Roman" charset="0"/>
              </a:rPr>
              <a:t>t reach within the timeout period. To deal with out of order delivery, we can assign each packet a sequence number and buffer the packets reached out of order at the receiver and reorder them at the receiver. A router can send are you alive packets to its neighbors periodically to confirm that the link and the node are up. If it doesn</a:t>
            </a:r>
            <a:r>
              <a:rPr lang="ja-JP" altLang="en-US">
                <a:latin typeface="Times New Roman" charset="0"/>
              </a:rPr>
              <a:t>’</a:t>
            </a:r>
            <a:r>
              <a:rPr lang="en-US" altLang="ja-JP">
                <a:latin typeface="Times New Roman" charset="0"/>
              </a:rPr>
              <a:t>t get a response, it can declare them down and reset the routing tables such that failed links and nodes are avoided. </a:t>
            </a:r>
          </a:p>
          <a:p>
            <a:endParaRPr lang="en-US">
              <a:latin typeface="Times New Roman" charset="0"/>
            </a:endParaRPr>
          </a:p>
          <a:p>
            <a:r>
              <a:rPr lang="en-US">
                <a:latin typeface="Times New Roman" charset="0"/>
              </a:rPr>
              <a:t>These are not the only problems. This is just a small representative list of problems. The basic goal of networking software is to fill the gap between expectations of applications and the capabilities of the underlying technology. For example, if applications expect a reliable transmission and underlying channel is noisy, it</a:t>
            </a:r>
            <a:r>
              <a:rPr lang="ja-JP" altLang="en-US">
                <a:latin typeface="Times New Roman" charset="0"/>
              </a:rPr>
              <a:t>’</a:t>
            </a:r>
            <a:r>
              <a:rPr lang="en-US" altLang="ja-JP">
                <a:latin typeface="Times New Roman" charset="0"/>
              </a:rPr>
              <a:t>s the job of networking software to add error correction bits or error detection bits with retransmission. The networking software that addresses these problems is generally designed in a modular way to make the complexity manageable.</a:t>
            </a:r>
          </a:p>
          <a:p>
            <a:endParaRPr lang="en-US">
              <a:latin typeface="Times New Roman" charset="0"/>
            </a:endParaRPr>
          </a:p>
        </p:txBody>
      </p:sp>
    </p:spTree>
    <p:extLst>
      <p:ext uri="{BB962C8B-B14F-4D97-AF65-F5344CB8AC3E}">
        <p14:creationId xmlns:p14="http://schemas.microsoft.com/office/powerpoint/2010/main" val="1339015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99C51D-D0BB-F94D-8D48-996547599585}" type="slidenum">
              <a:rPr lang="en-US" sz="1200"/>
              <a:pPr/>
              <a:t>43</a:t>
            </a:fld>
            <a:endParaRPr 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2364060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9421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37CC8D9-5BFF-5D4D-8565-3E09C9B391C3}" type="slidenum">
              <a:rPr lang="en-US" sz="1200"/>
              <a:pPr/>
              <a:t>44</a:t>
            </a:fld>
            <a:endParaRPr lang="en-US" sz="1200"/>
          </a:p>
        </p:txBody>
      </p:sp>
    </p:spTree>
    <p:extLst>
      <p:ext uri="{BB962C8B-B14F-4D97-AF65-F5344CB8AC3E}">
        <p14:creationId xmlns:p14="http://schemas.microsoft.com/office/powerpoint/2010/main" val="124918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2560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92ECAAD-67E0-7E47-9A8F-69741D208F96}" type="slidenum">
              <a:rPr lang="en-US" sz="1200"/>
              <a:pPr/>
              <a:t>5</a:t>
            </a:fld>
            <a:endParaRPr lang="en-US" sz="1200"/>
          </a:p>
        </p:txBody>
      </p:sp>
    </p:spTree>
    <p:extLst>
      <p:ext uri="{BB962C8B-B14F-4D97-AF65-F5344CB8AC3E}">
        <p14:creationId xmlns:p14="http://schemas.microsoft.com/office/powerpoint/2010/main" val="2062368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C5B14F41-2F52-5840-8E4F-0088B8434A0A}" type="slidenum">
              <a:rPr lang="en-US" altLang="zh-CN" sz="1300">
                <a:ea typeface="宋体" charset="0"/>
                <a:cs typeface="宋体" charset="0"/>
              </a:rPr>
              <a:pPr/>
              <a:t>45</a:t>
            </a:fld>
            <a:endParaRPr lang="en-US" altLang="zh-CN" sz="1300">
              <a:ea typeface="宋体" charset="0"/>
              <a:cs typeface="宋体"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556620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437">
              <a:defRPr sz="2300">
                <a:solidFill>
                  <a:schemeClr val="tx1"/>
                </a:solidFill>
                <a:latin typeface="Times New Roman" charset="0"/>
                <a:ea typeface="ＭＳ Ｐゴシック" charset="0"/>
              </a:defRPr>
            </a:lvl1pPr>
            <a:lvl2pPr marL="715015" indent="-275006" defTabSz="930437">
              <a:defRPr sz="2300">
                <a:solidFill>
                  <a:schemeClr val="tx1"/>
                </a:solidFill>
                <a:latin typeface="Times New Roman" charset="0"/>
                <a:ea typeface="ＭＳ Ｐゴシック" charset="0"/>
              </a:defRPr>
            </a:lvl2pPr>
            <a:lvl3pPr marL="1100023" indent="-220005" defTabSz="930437">
              <a:defRPr sz="2300">
                <a:solidFill>
                  <a:schemeClr val="tx1"/>
                </a:solidFill>
                <a:latin typeface="Times New Roman" charset="0"/>
                <a:ea typeface="ＭＳ Ｐゴシック" charset="0"/>
              </a:defRPr>
            </a:lvl3pPr>
            <a:lvl4pPr marL="1540032" indent="-220005" defTabSz="930437">
              <a:defRPr sz="2300">
                <a:solidFill>
                  <a:schemeClr val="tx1"/>
                </a:solidFill>
                <a:latin typeface="Times New Roman" charset="0"/>
                <a:ea typeface="ＭＳ Ｐゴシック" charset="0"/>
              </a:defRPr>
            </a:lvl4pPr>
            <a:lvl5pPr marL="1980042" indent="-220005" defTabSz="930437">
              <a:defRPr sz="2300">
                <a:solidFill>
                  <a:schemeClr val="tx1"/>
                </a:solidFill>
                <a:latin typeface="Times New Roman" charset="0"/>
                <a:ea typeface="ＭＳ Ｐゴシック" charset="0"/>
              </a:defRPr>
            </a:lvl5pPr>
            <a:lvl6pPr marL="2420051" indent="-220005" defTabSz="930437" eaLnBrk="0" fontAlgn="base" hangingPunct="0">
              <a:spcBef>
                <a:spcPct val="0"/>
              </a:spcBef>
              <a:spcAft>
                <a:spcPct val="0"/>
              </a:spcAft>
              <a:defRPr sz="2300">
                <a:solidFill>
                  <a:schemeClr val="tx1"/>
                </a:solidFill>
                <a:latin typeface="Times New Roman" charset="0"/>
                <a:ea typeface="ＭＳ Ｐゴシック" charset="0"/>
              </a:defRPr>
            </a:lvl6pPr>
            <a:lvl7pPr marL="2860060" indent="-220005" defTabSz="930437" eaLnBrk="0" fontAlgn="base" hangingPunct="0">
              <a:spcBef>
                <a:spcPct val="0"/>
              </a:spcBef>
              <a:spcAft>
                <a:spcPct val="0"/>
              </a:spcAft>
              <a:defRPr sz="2300">
                <a:solidFill>
                  <a:schemeClr val="tx1"/>
                </a:solidFill>
                <a:latin typeface="Times New Roman" charset="0"/>
                <a:ea typeface="ＭＳ Ｐゴシック" charset="0"/>
              </a:defRPr>
            </a:lvl7pPr>
            <a:lvl8pPr marL="3300070" indent="-220005" defTabSz="930437" eaLnBrk="0" fontAlgn="base" hangingPunct="0">
              <a:spcBef>
                <a:spcPct val="0"/>
              </a:spcBef>
              <a:spcAft>
                <a:spcPct val="0"/>
              </a:spcAft>
              <a:defRPr sz="2300">
                <a:solidFill>
                  <a:schemeClr val="tx1"/>
                </a:solidFill>
                <a:latin typeface="Times New Roman" charset="0"/>
                <a:ea typeface="ＭＳ Ｐゴシック" charset="0"/>
              </a:defRPr>
            </a:lvl8pPr>
            <a:lvl9pPr marL="3740079" indent="-220005" defTabSz="930437" eaLnBrk="0" fontAlgn="base" hangingPunct="0">
              <a:spcBef>
                <a:spcPct val="0"/>
              </a:spcBef>
              <a:spcAft>
                <a:spcPct val="0"/>
              </a:spcAft>
              <a:defRPr sz="2300">
                <a:solidFill>
                  <a:schemeClr val="tx1"/>
                </a:solidFill>
                <a:latin typeface="Times New Roman" charset="0"/>
                <a:ea typeface="ＭＳ Ｐゴシック" charset="0"/>
              </a:defRPr>
            </a:lvl9pPr>
          </a:lstStyle>
          <a:p>
            <a:pPr>
              <a:defRPr/>
            </a:pPr>
            <a:fld id="{FC429818-60A7-5146-9EFB-8CB580F91AA5}" type="slidenum">
              <a:rPr lang="en-US" sz="1300" smtClean="0"/>
              <a:pPr>
                <a:defRPr/>
              </a:pPr>
              <a:t>46</a:t>
            </a:fld>
            <a:endParaRPr lang="en-US" sz="1300" smtClean="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681220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B031BC49-3E75-F643-A88F-BB648069D59B}" type="slidenum">
              <a:rPr lang="en-US" altLang="zh-CN" sz="1300">
                <a:ea typeface="宋体" charset="0"/>
                <a:cs typeface="宋体" charset="0"/>
              </a:rPr>
              <a:pPr/>
              <a:t>47</a:t>
            </a:fld>
            <a:endParaRPr lang="en-US" altLang="zh-CN" sz="1300">
              <a:ea typeface="宋体" charset="0"/>
              <a:cs typeface="宋体"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043554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04822C13-AEF6-3348-A3D7-807B6ED68357}" type="slidenum">
              <a:rPr lang="en-US" altLang="zh-CN" sz="1300">
                <a:ea typeface="宋体" charset="0"/>
                <a:cs typeface="宋体" charset="0"/>
              </a:rPr>
              <a:pPr/>
              <a:t>48</a:t>
            </a:fld>
            <a:endParaRPr lang="en-US" altLang="zh-CN" sz="1300">
              <a:ea typeface="宋体" charset="0"/>
              <a:cs typeface="宋体"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516729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8144A59A-057E-E040-A114-0AE484621EF5}" type="slidenum">
              <a:rPr lang="en-US" altLang="zh-CN" sz="1300">
                <a:ea typeface="宋体" charset="0"/>
                <a:cs typeface="宋体" charset="0"/>
              </a:rPr>
              <a:pPr/>
              <a:t>49</a:t>
            </a:fld>
            <a:endParaRPr lang="en-US" altLang="zh-CN" sz="1300">
              <a:ea typeface="宋体" charset="0"/>
              <a:cs typeface="宋体"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251342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971" tIns="43986" rIns="87971" bIns="43986"/>
          <a:lstStyle/>
          <a:p>
            <a:endParaRPr lang="en-US">
              <a:latin typeface="Times New Roman" charset="0"/>
            </a:endParaRPr>
          </a:p>
        </p:txBody>
      </p:sp>
    </p:spTree>
    <p:extLst>
      <p:ext uri="{BB962C8B-B14F-4D97-AF65-F5344CB8AC3E}">
        <p14:creationId xmlns:p14="http://schemas.microsoft.com/office/powerpoint/2010/main" val="209282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0C33E5-850F-1D4E-B0E8-1EAC37B5DBFE}" type="slidenum">
              <a:rPr lang="en-US" sz="1200"/>
              <a:pPr/>
              <a:t>52</a:t>
            </a:fld>
            <a:endParaRPr lang="en-US" sz="1200"/>
          </a:p>
        </p:txBody>
      </p:sp>
      <p:sp>
        <p:nvSpPr>
          <p:cNvPr id="287746" name="Rectangle 2"/>
          <p:cNvSpPr>
            <a:spLocks noGrp="1" noRot="1" noChangeAspect="1" noChangeArrowheads="1" noTextEdit="1"/>
          </p:cNvSpPr>
          <p:nvPr>
            <p:ph type="sldImg"/>
          </p:nvPr>
        </p:nvSpPr>
        <p:spPr>
          <a:solidFill>
            <a:srgbClr val="FFFFFF"/>
          </a:solidFill>
          <a:ln/>
        </p:spPr>
      </p:sp>
      <p:sp>
        <p:nvSpPr>
          <p:cNvPr id="287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915317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A7A0B7A-FC69-AF44-B361-AA9918F20C82}" type="slidenum">
              <a:rPr lang="en-US" sz="1200"/>
              <a:pPr/>
              <a:t>53</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3608509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300">
                <a:solidFill>
                  <a:schemeClr val="tx1"/>
                </a:solidFill>
                <a:latin typeface="Times New Roman" charset="0"/>
                <a:ea typeface="ＭＳ Ｐゴシック" charset="0"/>
              </a:defRPr>
            </a:lvl1pPr>
            <a:lvl2pPr marL="715015" indent="-275006">
              <a:defRPr sz="2300">
                <a:solidFill>
                  <a:schemeClr val="tx1"/>
                </a:solidFill>
                <a:latin typeface="Times New Roman" charset="0"/>
                <a:ea typeface="ＭＳ Ｐゴシック" charset="0"/>
              </a:defRPr>
            </a:lvl2pPr>
            <a:lvl3pPr marL="1100023" indent="-220005">
              <a:defRPr sz="2300">
                <a:solidFill>
                  <a:schemeClr val="tx1"/>
                </a:solidFill>
                <a:latin typeface="Times New Roman" charset="0"/>
                <a:ea typeface="ＭＳ Ｐゴシック" charset="0"/>
              </a:defRPr>
            </a:lvl3pPr>
            <a:lvl4pPr marL="1540032" indent="-220005">
              <a:defRPr sz="2300">
                <a:solidFill>
                  <a:schemeClr val="tx1"/>
                </a:solidFill>
                <a:latin typeface="Times New Roman" charset="0"/>
                <a:ea typeface="ＭＳ Ｐゴシック" charset="0"/>
              </a:defRPr>
            </a:lvl4pPr>
            <a:lvl5pPr marL="1980042" indent="-220005">
              <a:defRPr sz="2300">
                <a:solidFill>
                  <a:schemeClr val="tx1"/>
                </a:solidFill>
                <a:latin typeface="Times New Roman" charset="0"/>
                <a:ea typeface="ＭＳ Ｐゴシック" charset="0"/>
              </a:defRPr>
            </a:lvl5pPr>
            <a:lvl6pPr marL="2420051" indent="-220005" eaLnBrk="0" fontAlgn="base" hangingPunct="0">
              <a:spcBef>
                <a:spcPct val="0"/>
              </a:spcBef>
              <a:spcAft>
                <a:spcPct val="0"/>
              </a:spcAft>
              <a:defRPr sz="2300">
                <a:solidFill>
                  <a:schemeClr val="tx1"/>
                </a:solidFill>
                <a:latin typeface="Times New Roman" charset="0"/>
                <a:ea typeface="ＭＳ Ｐゴシック" charset="0"/>
              </a:defRPr>
            </a:lvl6pPr>
            <a:lvl7pPr marL="2860060" indent="-220005" eaLnBrk="0" fontAlgn="base" hangingPunct="0">
              <a:spcBef>
                <a:spcPct val="0"/>
              </a:spcBef>
              <a:spcAft>
                <a:spcPct val="0"/>
              </a:spcAft>
              <a:defRPr sz="2300">
                <a:solidFill>
                  <a:schemeClr val="tx1"/>
                </a:solidFill>
                <a:latin typeface="Times New Roman" charset="0"/>
                <a:ea typeface="ＭＳ Ｐゴシック" charset="0"/>
              </a:defRPr>
            </a:lvl7pPr>
            <a:lvl8pPr marL="3300070" indent="-220005" eaLnBrk="0" fontAlgn="base" hangingPunct="0">
              <a:spcBef>
                <a:spcPct val="0"/>
              </a:spcBef>
              <a:spcAft>
                <a:spcPct val="0"/>
              </a:spcAft>
              <a:defRPr sz="2300">
                <a:solidFill>
                  <a:schemeClr val="tx1"/>
                </a:solidFill>
                <a:latin typeface="Times New Roman" charset="0"/>
                <a:ea typeface="ＭＳ Ｐゴシック" charset="0"/>
              </a:defRPr>
            </a:lvl8pPr>
            <a:lvl9pPr marL="3740079" indent="-220005" eaLnBrk="0" fontAlgn="base" hangingPunct="0">
              <a:spcBef>
                <a:spcPct val="0"/>
              </a:spcBef>
              <a:spcAft>
                <a:spcPct val="0"/>
              </a:spcAft>
              <a:defRPr sz="2300">
                <a:solidFill>
                  <a:schemeClr val="tx1"/>
                </a:solidFill>
                <a:latin typeface="Times New Roman" charset="0"/>
                <a:ea typeface="ＭＳ Ｐゴシック" charset="0"/>
              </a:defRPr>
            </a:lvl9pPr>
          </a:lstStyle>
          <a:p>
            <a:pPr>
              <a:defRPr/>
            </a:pPr>
            <a:fld id="{F9093A41-7BF5-BA48-A900-A2CF8D169BEB}" type="slidenum">
              <a:rPr lang="en-US" sz="1300" smtClean="0"/>
              <a:pPr>
                <a:defRPr/>
              </a:pPr>
              <a:t>54</a:t>
            </a:fld>
            <a:endParaRPr lang="en-US" sz="1300" smtClean="0"/>
          </a:p>
        </p:txBody>
      </p:sp>
      <p:sp>
        <p:nvSpPr>
          <p:cNvPr id="77826" name="Rectangle 2"/>
          <p:cNvSpPr>
            <a:spLocks noGrp="1" noRot="1" noChangeAspect="1" noChangeArrowheads="1" noTextEdit="1"/>
          </p:cNvSpPr>
          <p:nvPr>
            <p:ph type="sldImg"/>
          </p:nvPr>
        </p:nvSpPr>
        <p:spPr>
          <a:xfrm>
            <a:off x="1069975" y="704850"/>
            <a:ext cx="4697413" cy="3524250"/>
          </a:xfrm>
          <a:ln/>
        </p:spPr>
      </p:sp>
      <p:sp>
        <p:nvSpPr>
          <p:cNvPr id="77827" name="Rectangle 3"/>
          <p:cNvSpPr>
            <a:spLocks noGrp="1" noChangeArrowheads="1"/>
          </p:cNvSpPr>
          <p:nvPr>
            <p:ph type="body" idx="1"/>
          </p:nvPr>
        </p:nvSpPr>
        <p:spPr>
          <a:xfrm>
            <a:off x="909638" y="4462463"/>
            <a:ext cx="5011737" cy="4229100"/>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858108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1203A2E-DABD-5745-A0E9-8BE6EA97AC58}" type="slidenum">
              <a:rPr lang="en-US" sz="1200"/>
              <a:pPr/>
              <a:t>55</a:t>
            </a:fld>
            <a:endParaRPr lang="en-US" sz="1200"/>
          </a:p>
        </p:txBody>
      </p:sp>
      <p:sp>
        <p:nvSpPr>
          <p:cNvPr id="81922" name="Rectangle 2"/>
          <p:cNvSpPr>
            <a:spLocks noGrp="1" noRot="1" noChangeAspect="1" noChangeArrowheads="1" noTextEdit="1"/>
          </p:cNvSpPr>
          <p:nvPr>
            <p:ph type="sldImg"/>
          </p:nvPr>
        </p:nvSpPr>
        <p:spPr>
          <a:solidFill>
            <a:srgbClr val="FFFFFF"/>
          </a:solidFill>
          <a:ln/>
        </p:spPr>
      </p:sp>
      <p:sp>
        <p:nvSpPr>
          <p:cNvPr id="81923"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Network software is designed using layered approach to make the complex system manageable. Layer N uses the services provided by the lower layers to offer a service to upper layers. Interfaces define the services offered by a layer.</a:t>
            </a:r>
          </a:p>
          <a:p>
            <a:endParaRPr lang="en-US">
              <a:latin typeface="Times New Roman" charset="0"/>
            </a:endParaRPr>
          </a:p>
          <a:p>
            <a:r>
              <a:rPr lang="en-US">
                <a:latin typeface="Times New Roman" charset="0"/>
              </a:rPr>
              <a:t>By keeping the interface same, the implementation of a layer can be changed without affecting the rest of the system. This type of information and complexity hiding is similar to object oriented approach.</a:t>
            </a:r>
          </a:p>
          <a:p>
            <a:endParaRPr lang="en-US">
              <a:latin typeface="Times New Roman" charset="0"/>
            </a:endParaRPr>
          </a:p>
        </p:txBody>
      </p:sp>
    </p:spTree>
    <p:extLst>
      <p:ext uri="{BB962C8B-B14F-4D97-AF65-F5344CB8AC3E}">
        <p14:creationId xmlns:p14="http://schemas.microsoft.com/office/powerpoint/2010/main" val="888167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389666A6-A830-1547-9B50-B774E2146DA7}" type="slidenum">
              <a:rPr lang="en-US" altLang="zh-CN" sz="1200" smtClean="0">
                <a:ea typeface="宋体" charset="0"/>
              </a:rPr>
              <a:pPr>
                <a:defRPr/>
              </a:pPr>
              <a:t>6</a:t>
            </a:fld>
            <a:endParaRPr lang="en-US" altLang="zh-CN" sz="1200" smtClean="0">
              <a:ea typeface="宋体"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835047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F557323-7763-3741-A849-9B521FEEDBA7}" type="slidenum">
              <a:rPr lang="en-US" sz="1200"/>
              <a:pPr/>
              <a:t>56</a:t>
            </a:fld>
            <a:endParaRPr lang="en-US" sz="1200"/>
          </a:p>
        </p:txBody>
      </p:sp>
      <p:sp>
        <p:nvSpPr>
          <p:cNvPr id="83970" name="Rectangle 2"/>
          <p:cNvSpPr>
            <a:spLocks noGrp="1" noRot="1" noChangeAspect="1" noChangeArrowheads="1" noTextEdit="1"/>
          </p:cNvSpPr>
          <p:nvPr>
            <p:ph type="sldImg"/>
          </p:nvPr>
        </p:nvSpPr>
        <p:spPr>
          <a:solidFill>
            <a:srgbClr val="FFFFFF"/>
          </a:solidFill>
          <a:ln/>
        </p:spPr>
      </p:sp>
      <p:sp>
        <p:nvSpPr>
          <p:cNvPr id="83971"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Lets look at the relation between services, protocols and interfaces. The interface of a layer defines the service provided by that layer and protocols are used to implement the service according to the interface specification. The protocol is between peer entities and they communicate with each other using the service provided by the lower layer.</a:t>
            </a:r>
          </a:p>
          <a:p>
            <a:endParaRPr lang="en-US">
              <a:latin typeface="Times New Roman" charset="0"/>
            </a:endParaRPr>
          </a:p>
          <a:p>
            <a:r>
              <a:rPr lang="en-US">
                <a:latin typeface="Times New Roman" charset="0"/>
              </a:rPr>
              <a:t>Here is an example of communication between peer layers. It is important to understand the difference between logical vs physical communication. For example, layer 4</a:t>
            </a:r>
            <a:r>
              <a:rPr lang="ja-JP" altLang="en-US">
                <a:latin typeface="Times New Roman" charset="0"/>
              </a:rPr>
              <a:t>’</a:t>
            </a:r>
            <a:r>
              <a:rPr lang="en-US" altLang="ja-JP">
                <a:latin typeface="Times New Roman" charset="0"/>
              </a:rPr>
              <a:t>s communicate with each other using a layer 4 protocol. They exchange messages as if they can talk to each other directly. But in reality, messages go thru the router. Layer 4 uses the services offered by layer 3 to send the message to layer 4 on the other side. The dotted line shows the logical communication path and the solid line, physical communication path. This approach allows design, implementation and testing of a layer software independent of other layers.</a:t>
            </a:r>
          </a:p>
          <a:p>
            <a:endParaRPr lang="en-US">
              <a:latin typeface="Times New Roman" charset="0"/>
            </a:endParaRPr>
          </a:p>
        </p:txBody>
      </p:sp>
    </p:spTree>
    <p:extLst>
      <p:ext uri="{BB962C8B-B14F-4D97-AF65-F5344CB8AC3E}">
        <p14:creationId xmlns:p14="http://schemas.microsoft.com/office/powerpoint/2010/main" val="1324861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53437E3-5FA9-E045-9B0F-590D5822AC97}" type="slidenum">
              <a:rPr lang="en-US" sz="1200"/>
              <a:pPr/>
              <a:t>57</a:t>
            </a:fld>
            <a:endParaRPr lang="en-US" sz="1200"/>
          </a:p>
        </p:txBody>
      </p:sp>
      <p:sp>
        <p:nvSpPr>
          <p:cNvPr id="88066" name="Rectangle 2"/>
          <p:cNvSpPr>
            <a:spLocks noGrp="1" noRot="1" noChangeAspect="1" noChangeArrowheads="1" noTextEdit="1"/>
          </p:cNvSpPr>
          <p:nvPr>
            <p:ph type="sldImg"/>
          </p:nvPr>
        </p:nvSpPr>
        <p:spPr>
          <a:solidFill>
            <a:srgbClr val="FFFFFF"/>
          </a:solidFill>
          <a:ln/>
        </p:spPr>
      </p:sp>
      <p:sp>
        <p:nvSpPr>
          <p:cNvPr id="88067"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rPr>
              <a:t>Some terminology here. The packets exchanged between peer entities are called PDUs. Packets handed to a layer by an upper layer is called SDU. Data at one layer is encapsulated in a PDU packet at the next layer. This is like putting an envelope within another envelope. A protocol at a layer doesn</a:t>
            </a:r>
            <a:r>
              <a:rPr lang="ja-JP" altLang="en-US">
                <a:latin typeface="Times New Roman" charset="0"/>
              </a:rPr>
              <a:t>’</a:t>
            </a:r>
            <a:r>
              <a:rPr lang="en-US" altLang="ja-JP">
                <a:latin typeface="Times New Roman" charset="0"/>
              </a:rPr>
              <a:t>t interpret the data handed by the upper layer. For example, application layer data such as HTTP request message is encapsulated in TCP packet, which in turn in IP and then in Ethernet packet. Each of the layers treat the upper layer</a:t>
            </a:r>
            <a:r>
              <a:rPr lang="ja-JP" altLang="en-US">
                <a:latin typeface="Times New Roman" charset="0"/>
              </a:rPr>
              <a:t>’</a:t>
            </a:r>
            <a:r>
              <a:rPr lang="en-US" altLang="ja-JP">
                <a:latin typeface="Times New Roman" charset="0"/>
              </a:rPr>
              <a:t>s packet as simply payload.</a:t>
            </a:r>
          </a:p>
          <a:p>
            <a:endParaRPr lang="en-US">
              <a:latin typeface="Times New Roman" charset="0"/>
            </a:endParaRPr>
          </a:p>
        </p:txBody>
      </p:sp>
    </p:spTree>
    <p:extLst>
      <p:ext uri="{BB962C8B-B14F-4D97-AF65-F5344CB8AC3E}">
        <p14:creationId xmlns:p14="http://schemas.microsoft.com/office/powerpoint/2010/main" val="6298734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313426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sz="2400">
                <a:solidFill>
                  <a:schemeClr val="tx1"/>
                </a:solidFill>
                <a:latin typeface="Times New Roman" charset="0"/>
                <a:ea typeface="ＭＳ Ｐゴシック" charset="0"/>
                <a:cs typeface="ＭＳ Ｐゴシック" charset="0"/>
              </a:defRPr>
            </a:lvl1pPr>
            <a:lvl2pPr marL="742950" indent="-285750" defTabSz="930275">
              <a:defRPr sz="2400">
                <a:solidFill>
                  <a:schemeClr val="tx1"/>
                </a:solidFill>
                <a:latin typeface="Times New Roman" charset="0"/>
                <a:ea typeface="ＭＳ Ｐゴシック" charset="0"/>
              </a:defRPr>
            </a:lvl2pPr>
            <a:lvl3pPr marL="1143000" indent="-228600" defTabSz="930275">
              <a:defRPr sz="2400">
                <a:solidFill>
                  <a:schemeClr val="tx1"/>
                </a:solidFill>
                <a:latin typeface="Times New Roman" charset="0"/>
                <a:ea typeface="ＭＳ Ｐゴシック" charset="0"/>
              </a:defRPr>
            </a:lvl3pPr>
            <a:lvl4pPr marL="1600200" indent="-228600" defTabSz="930275">
              <a:defRPr sz="2400">
                <a:solidFill>
                  <a:schemeClr val="tx1"/>
                </a:solidFill>
                <a:latin typeface="Times New Roman" charset="0"/>
                <a:ea typeface="ＭＳ Ｐゴシック" charset="0"/>
              </a:defRPr>
            </a:lvl4pPr>
            <a:lvl5pPr marL="2057400" indent="-228600" defTabSz="930275">
              <a:defRPr sz="2400">
                <a:solidFill>
                  <a:schemeClr val="tx1"/>
                </a:solidFill>
                <a:latin typeface="Times New Roman"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Times New Roman" charset="0"/>
                <a:ea typeface="ＭＳ Ｐゴシック" charset="0"/>
              </a:defRPr>
            </a:lvl9pPr>
          </a:lstStyle>
          <a:p>
            <a:fld id="{35A5A007-2356-5246-B331-7D08E76A4C24}" type="slidenum">
              <a:rPr lang="en-US" altLang="zh-CN" sz="1300">
                <a:ea typeface="宋体" charset="0"/>
                <a:cs typeface="宋体" charset="0"/>
              </a:rPr>
              <a:pPr/>
              <a:t>59</a:t>
            </a:fld>
            <a:endParaRPr lang="en-US" altLang="zh-CN" sz="1300">
              <a:ea typeface="宋体" charset="0"/>
              <a:cs typeface="宋体"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177035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6500F06-1174-F34E-BCAB-4445E7AFB807}" type="slidenum">
              <a:rPr lang="en-US" sz="1200"/>
              <a:pPr/>
              <a:t>60</a:t>
            </a:fld>
            <a:endParaRPr lang="en-US" sz="1200"/>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0318513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F35F1BA-D985-EA4E-A173-E51830EB1CAC}" type="slidenum">
              <a:rPr lang="en-US" sz="1200"/>
              <a:pPr/>
              <a:t>61</a:t>
            </a:fld>
            <a:endParaRPr lang="en-US" sz="12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9779214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23F803-B8F9-4053-9AC4-0E58A0C7D2CB}" type="slidenum">
              <a:rPr lang="en-US" smtClean="0"/>
              <a:pPr/>
              <a:t>62</a:t>
            </a:fld>
            <a:endParaRPr lang="en-US"/>
          </a:p>
        </p:txBody>
      </p:sp>
    </p:spTree>
    <p:extLst>
      <p:ext uri="{BB962C8B-B14F-4D97-AF65-F5344CB8AC3E}">
        <p14:creationId xmlns:p14="http://schemas.microsoft.com/office/powerpoint/2010/main" val="20025268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491433C-E565-194C-87C6-CCBD16B5A0B4}" type="slidenum">
              <a:rPr lang="en-US" sz="1200"/>
              <a:pPr/>
              <a:t>63</a:t>
            </a:fld>
            <a:endParaRPr lang="en-US" sz="1200"/>
          </a:p>
        </p:txBody>
      </p:sp>
      <p:sp>
        <p:nvSpPr>
          <p:cNvPr id="137218" name="Rectangle 2"/>
          <p:cNvSpPr>
            <a:spLocks noGrp="1" noRot="1" noChangeAspect="1" noChangeArrowheads="1" noTextEdit="1"/>
          </p:cNvSpPr>
          <p:nvPr>
            <p:ph type="sldImg"/>
          </p:nvPr>
        </p:nvSpPr>
        <p:spPr>
          <a:xfrm>
            <a:off x="250825" y="731838"/>
            <a:ext cx="2224088" cy="1668462"/>
          </a:xfrm>
          <a:solidFill>
            <a:srgbClr val="FFFFFF"/>
          </a:solidFill>
          <a:ln/>
        </p:spPr>
      </p:sp>
      <p:sp>
        <p:nvSpPr>
          <p:cNvPr id="137219" name="Rectangle 3"/>
          <p:cNvSpPr>
            <a:spLocks noGrp="1" noChangeArrowheads="1"/>
          </p:cNvSpPr>
          <p:nvPr>
            <p:ph type="body" idx="1"/>
          </p:nvPr>
        </p:nvSpPr>
        <p:spPr>
          <a:xfrm>
            <a:off x="396875" y="2611438"/>
            <a:ext cx="6067425" cy="6088062"/>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9987498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C06F4D2E-71E8-3D47-82F5-A544D7A90D8A}" type="slidenum">
              <a:rPr lang="en-US" altLang="en-US" sz="1300">
                <a:latin typeface="Times New Roman" charset="0"/>
              </a:rPr>
              <a:pPr/>
              <a:t>64</a:t>
            </a:fld>
            <a:endParaRPr lang="en-US" altLang="en-US" sz="1300">
              <a:latin typeface="Times New Roman" charset="0"/>
            </a:endParaRPr>
          </a:p>
        </p:txBody>
      </p:sp>
    </p:spTree>
    <p:extLst>
      <p:ext uri="{BB962C8B-B14F-4D97-AF65-F5344CB8AC3E}">
        <p14:creationId xmlns:p14="http://schemas.microsoft.com/office/powerpoint/2010/main" val="397294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CA75E485-BDCC-C441-B83E-30AAE84BDC8E}" type="slidenum">
              <a:rPr lang="en-US" altLang="en-US" sz="1300">
                <a:latin typeface="Times New Roman" charset="0"/>
              </a:rPr>
              <a:pPr/>
              <a:t>65</a:t>
            </a:fld>
            <a:endParaRPr lang="en-US" altLang="en-US" sz="1300">
              <a:latin typeface="Times New Roman" charset="0"/>
            </a:endParaRPr>
          </a:p>
        </p:txBody>
      </p:sp>
    </p:spTree>
    <p:extLst>
      <p:ext uri="{BB962C8B-B14F-4D97-AF65-F5344CB8AC3E}">
        <p14:creationId xmlns:p14="http://schemas.microsoft.com/office/powerpoint/2010/main" val="82693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CEB767CE-28B4-A943-ACA1-294242AA6A40}" type="slidenum">
              <a:rPr lang="en-US" altLang="zh-CN" sz="1200" smtClean="0">
                <a:ea typeface="宋体" charset="0"/>
              </a:rPr>
              <a:pPr>
                <a:defRPr/>
              </a:pPr>
              <a:t>7</a:t>
            </a:fld>
            <a:endParaRPr lang="en-US" altLang="zh-CN" sz="1200" smtClean="0">
              <a:ea typeface="宋体"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6375519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188615C-610A-6E47-A0C6-58C8B2500307}" type="slidenum">
              <a:rPr lang="en-US" sz="1200"/>
              <a:pPr/>
              <a:t>66</a:t>
            </a:fld>
            <a:endParaRPr lang="en-US" sz="1200"/>
          </a:p>
        </p:txBody>
      </p:sp>
      <p:sp>
        <p:nvSpPr>
          <p:cNvPr id="139266" name="Rectangle 2"/>
          <p:cNvSpPr>
            <a:spLocks noGrp="1" noRot="1" noChangeAspect="1" noChangeArrowheads="1" noTextEdit="1"/>
          </p:cNvSpPr>
          <p:nvPr>
            <p:ph type="sldImg"/>
          </p:nvPr>
        </p:nvSpPr>
        <p:spPr>
          <a:xfrm>
            <a:off x="250825" y="731838"/>
            <a:ext cx="2224088" cy="1668462"/>
          </a:xfrm>
          <a:solidFill>
            <a:srgbClr val="FFFFFF"/>
          </a:solidFill>
          <a:ln/>
        </p:spPr>
      </p:sp>
      <p:sp>
        <p:nvSpPr>
          <p:cNvPr id="139267" name="Rectangle 3"/>
          <p:cNvSpPr>
            <a:spLocks noGrp="1" noChangeArrowheads="1"/>
          </p:cNvSpPr>
          <p:nvPr>
            <p:ph type="body" idx="1"/>
          </p:nvPr>
        </p:nvSpPr>
        <p:spPr>
          <a:xfrm>
            <a:off x="396875" y="2611438"/>
            <a:ext cx="6067425" cy="6088062"/>
          </a:xfrm>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6644187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512DC-AE57-4E7E-9F48-8DD65122B344}" type="slidenum">
              <a:rPr lang="en-US"/>
              <a:pPr/>
              <a:t>67</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6982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0C33E5-850F-1D4E-B0E8-1EAC37B5DBFE}" type="slidenum">
              <a:rPr lang="en-US" sz="1200"/>
              <a:pPr/>
              <a:t>68</a:t>
            </a:fld>
            <a:endParaRPr lang="en-US" sz="1200"/>
          </a:p>
        </p:txBody>
      </p:sp>
      <p:sp>
        <p:nvSpPr>
          <p:cNvPr id="287746" name="Rectangle 2"/>
          <p:cNvSpPr>
            <a:spLocks noGrp="1" noRot="1" noChangeAspect="1" noChangeArrowheads="1" noTextEdit="1"/>
          </p:cNvSpPr>
          <p:nvPr>
            <p:ph type="sldImg"/>
          </p:nvPr>
        </p:nvSpPr>
        <p:spPr>
          <a:solidFill>
            <a:srgbClr val="FFFFFF"/>
          </a:solidFill>
          <a:ln/>
        </p:spPr>
      </p:sp>
      <p:sp>
        <p:nvSpPr>
          <p:cNvPr id="287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8450147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F35F1BA-D985-EA4E-A173-E51830EB1CAC}" type="slidenum">
              <a:rPr lang="en-US" sz="1200"/>
              <a:pPr/>
              <a:t>69</a:t>
            </a:fld>
            <a:endParaRPr lang="en-US" sz="12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7745677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F8D21A5-BF74-6A41-B1A5-A268D683CB09}" type="slidenum">
              <a:rPr lang="en-US"/>
              <a:pPr>
                <a:defRPr/>
              </a:pPr>
              <a:t>70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988751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BAACA-5348-4E9C-A45E-433B613A5ED2}" type="slidenum">
              <a:rPr lang="en-US"/>
              <a:pPr/>
              <a:t>71</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39449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F6267-49B9-4C03-A606-4B47E92E90C7}" type="slidenum">
              <a:rPr lang="en-US"/>
              <a:pPr/>
              <a:t>72</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80032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CF0A3-F593-49F7-B515-88D5978CA30E}" type="slidenum">
              <a:rPr lang="en-US"/>
              <a:pPr/>
              <a:t>73</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58724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B4DC-2F59-4ED1-8945-2A7743B4CFE8}" type="slidenum">
              <a:rPr lang="en-US"/>
              <a:pPr/>
              <a:t>74</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41893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F4436-F621-40CF-9358-80F77D08D8A9}" type="slidenum">
              <a:rPr lang="en-US"/>
              <a:pPr/>
              <a:t>75</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628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B5F2D5A0-33B7-F548-8892-0006F9FF8ECD}" type="slidenum">
              <a:rPr lang="en-US" altLang="zh-CN" sz="1200" smtClean="0">
                <a:ea typeface="宋体" charset="0"/>
              </a:rPr>
              <a:pPr>
                <a:defRPr/>
              </a:pPr>
              <a:t>8</a:t>
            </a:fld>
            <a:endParaRPr lang="en-US" altLang="zh-CN" sz="1200" smtClean="0">
              <a:ea typeface="宋体"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1859768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776AE-A92F-49C2-AA12-6D7E8EBAE7FD}" type="slidenum">
              <a:rPr lang="en-US"/>
              <a:pPr/>
              <a:t>76</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55773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03E0F-2B2D-4712-B70E-7FD80DF2B3CD}" type="slidenum">
              <a:rPr lang="en-US"/>
              <a:pPr/>
              <a:t>77</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890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A84A909-E3BE-BE4A-9F4E-CF61C2364020}" type="slidenum">
              <a:rPr lang="en-US" altLang="en-US"/>
              <a:pPr/>
              <a:t>78</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9077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8EDD9AD-726B-0E42-8A2B-5CBB0EAF1F3C}" type="slidenum">
              <a:rPr lang="en-US" altLang="en-US"/>
              <a:pPr/>
              <a:t>79</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79196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E388399-FB47-5B4D-9120-291CD9E7D756}" type="slidenum">
              <a:rPr lang="en-US" altLang="en-US"/>
              <a:pPr/>
              <a:t>80</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28324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3364F74-23F9-644C-9D78-20D41CD7A27C}" type="slidenum">
              <a:rPr lang="en-US" altLang="en-US"/>
              <a:pPr/>
              <a:t>81</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86897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0C33E5-850F-1D4E-B0E8-1EAC37B5DBFE}" type="slidenum">
              <a:rPr lang="en-US" sz="1200"/>
              <a:pPr/>
              <a:t>82</a:t>
            </a:fld>
            <a:endParaRPr lang="en-US" sz="1200"/>
          </a:p>
        </p:txBody>
      </p:sp>
      <p:sp>
        <p:nvSpPr>
          <p:cNvPr id="287746" name="Rectangle 2"/>
          <p:cNvSpPr>
            <a:spLocks noGrp="1" noRot="1" noChangeAspect="1" noChangeArrowheads="1" noTextEdit="1"/>
          </p:cNvSpPr>
          <p:nvPr>
            <p:ph type="sldImg"/>
          </p:nvPr>
        </p:nvSpPr>
        <p:spPr>
          <a:solidFill>
            <a:srgbClr val="FFFFFF"/>
          </a:solidFill>
          <a:ln/>
        </p:spPr>
      </p:sp>
      <p:sp>
        <p:nvSpPr>
          <p:cNvPr id="287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5168685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F35F1BA-D985-EA4E-A173-E51830EB1CAC}" type="slidenum">
              <a:rPr lang="en-US" sz="1200"/>
              <a:pPr/>
              <a:t>83</a:t>
            </a:fld>
            <a:endParaRPr lang="en-US" sz="12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3569022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D4E673-2CC1-3B46-9F39-E0DA035C7B2E}" type="slidenum">
              <a:rPr lang="en-US"/>
              <a:pPr>
                <a:defRPr/>
              </a:pPr>
              <a:t>86</a:t>
            </a:fld>
            <a:endParaRPr lang="en-US"/>
          </a:p>
        </p:txBody>
      </p:sp>
      <p:sp>
        <p:nvSpPr>
          <p:cNvPr id="104450" name="Rectangle 2"/>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104451" name="Rectangle 3"/>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5847269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03A959-088A-5F45-83F5-22DD7B53F71A}" type="slidenum">
              <a:rPr lang="en-US"/>
              <a:pPr>
                <a:defRPr/>
              </a:pPr>
              <a:t>87</a:t>
            </a:fld>
            <a:endParaRPr lang="en-US"/>
          </a:p>
        </p:txBody>
      </p:sp>
      <p:sp>
        <p:nvSpPr>
          <p:cNvPr id="10649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10649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733540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70E353B6-95A4-574A-A243-12AF35B07967}" type="slidenum">
              <a:rPr lang="en-US" altLang="zh-CN" sz="1200" smtClean="0">
                <a:ea typeface="宋体" charset="0"/>
              </a:rPr>
              <a:pPr>
                <a:defRPr/>
              </a:pPr>
              <a:t>9</a:t>
            </a:fld>
            <a:endParaRPr lang="en-US" altLang="zh-CN" sz="1200" smtClean="0">
              <a:ea typeface="宋体"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a:latin typeface="Times New Roman" charset="0"/>
                <a:ea typeface="宋体" charset="0"/>
                <a:cs typeface="宋体" charset="0"/>
              </a:rPr>
              <a:t>Two simple multiple access control techniques.</a:t>
            </a:r>
          </a:p>
          <a:p>
            <a:endParaRPr lang="en-US" altLang="zh-CN">
              <a:latin typeface="Times New Roman" charset="0"/>
              <a:ea typeface="宋体" charset="0"/>
              <a:cs typeface="宋体" charset="0"/>
            </a:endParaRPr>
          </a:p>
          <a:p>
            <a:r>
              <a:rPr lang="en-US" altLang="zh-CN">
                <a:latin typeface="Times New Roman" charset="0"/>
                <a:ea typeface="宋体" charset="0"/>
                <a:cs typeface="宋体" charset="0"/>
              </a:rPr>
              <a:t>Each mobile’s share of the bandwidth is divided into portions for the uplink and the downlink. Also, possibly, out of band signaling.</a:t>
            </a:r>
          </a:p>
          <a:p>
            <a:endParaRPr lang="en-US" altLang="zh-CN">
              <a:latin typeface="Times New Roman" charset="0"/>
              <a:ea typeface="宋体" charset="0"/>
              <a:cs typeface="宋体" charset="0"/>
            </a:endParaRPr>
          </a:p>
          <a:p>
            <a:r>
              <a:rPr lang="en-US" altLang="zh-CN">
                <a:latin typeface="Times New Roman" charset="0"/>
                <a:ea typeface="宋体" charset="0"/>
                <a:cs typeface="宋体" charset="0"/>
              </a:rPr>
              <a:t>As we will see, used in AMPS, GSM, IS-54/136</a:t>
            </a:r>
          </a:p>
        </p:txBody>
      </p:sp>
    </p:spTree>
    <p:extLst>
      <p:ext uri="{BB962C8B-B14F-4D97-AF65-F5344CB8AC3E}">
        <p14:creationId xmlns:p14="http://schemas.microsoft.com/office/powerpoint/2010/main" val="11783237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88</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847715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C3F7FE7-4492-1A4B-A20D-27315A4F1C9E}" type="slidenum">
              <a:rPr lang="en-US" sz="1200"/>
              <a:pPr/>
              <a:t>89</a:t>
            </a:fld>
            <a:endParaRPr lang="en-US" sz="1200"/>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709053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90</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3091179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91</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8405609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92</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917315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93</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2057184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94</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6935827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95</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9181010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8808A3-A75F-0C4E-A104-05C2D588CDFB}" type="slidenum">
              <a:rPr lang="en-US"/>
              <a:pPr>
                <a:defRPr/>
              </a:pPr>
              <a:t>96</a:t>
            </a:fld>
            <a:endParaRPr lang="en-US"/>
          </a:p>
        </p:txBody>
      </p:sp>
      <p:sp>
        <p:nvSpPr>
          <p:cNvPr id="96258"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96259"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9785388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9AECBA0-A2E7-124F-89F1-B53E04CE7439}" type="slidenum">
              <a:rPr lang="en-US"/>
              <a:pPr>
                <a:defRPr/>
              </a:pPr>
              <a:t>97</a:t>
            </a:fld>
            <a:endParaRPr lang="en-US"/>
          </a:p>
        </p:txBody>
      </p:sp>
      <p:sp>
        <p:nvSpPr>
          <p:cNvPr id="192514"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192515"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970671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132">
              <a:defRPr sz="2400">
                <a:solidFill>
                  <a:schemeClr val="tx1"/>
                </a:solidFill>
                <a:latin typeface="Times New Roman" charset="0"/>
                <a:ea typeface="ＭＳ Ｐゴシック" charset="0"/>
              </a:defRPr>
            </a:lvl1pPr>
            <a:lvl2pPr marL="748745" indent="-287979" defTabSz="931132">
              <a:defRPr sz="2400">
                <a:solidFill>
                  <a:schemeClr val="tx1"/>
                </a:solidFill>
                <a:latin typeface="Times New Roman" charset="0"/>
                <a:ea typeface="ＭＳ Ｐゴシック" charset="0"/>
              </a:defRPr>
            </a:lvl2pPr>
            <a:lvl3pPr marL="1151915" indent="-230383" defTabSz="931132">
              <a:defRPr sz="2400">
                <a:solidFill>
                  <a:schemeClr val="tx1"/>
                </a:solidFill>
                <a:latin typeface="Times New Roman" charset="0"/>
                <a:ea typeface="ＭＳ Ｐゴシック" charset="0"/>
              </a:defRPr>
            </a:lvl3pPr>
            <a:lvl4pPr marL="1612682" indent="-230383" defTabSz="931132">
              <a:defRPr sz="2400">
                <a:solidFill>
                  <a:schemeClr val="tx1"/>
                </a:solidFill>
                <a:latin typeface="Times New Roman" charset="0"/>
                <a:ea typeface="ＭＳ Ｐゴシック" charset="0"/>
              </a:defRPr>
            </a:lvl4pPr>
            <a:lvl5pPr marL="2073448" indent="-230383" defTabSz="931132">
              <a:defRPr sz="2400">
                <a:solidFill>
                  <a:schemeClr val="tx1"/>
                </a:solidFill>
                <a:latin typeface="Times New Roman" charset="0"/>
                <a:ea typeface="ＭＳ Ｐゴシック" charset="0"/>
              </a:defRPr>
            </a:lvl5pPr>
            <a:lvl6pPr marL="2534214" indent="-230383" defTabSz="931132" eaLnBrk="0" fontAlgn="base" hangingPunct="0">
              <a:spcBef>
                <a:spcPct val="0"/>
              </a:spcBef>
              <a:spcAft>
                <a:spcPct val="0"/>
              </a:spcAft>
              <a:defRPr sz="2400">
                <a:solidFill>
                  <a:schemeClr val="tx1"/>
                </a:solidFill>
                <a:latin typeface="Times New Roman" charset="0"/>
                <a:ea typeface="ＭＳ Ｐゴシック" charset="0"/>
              </a:defRPr>
            </a:lvl6pPr>
            <a:lvl7pPr marL="2994980" indent="-230383" defTabSz="931132" eaLnBrk="0" fontAlgn="base" hangingPunct="0">
              <a:spcBef>
                <a:spcPct val="0"/>
              </a:spcBef>
              <a:spcAft>
                <a:spcPct val="0"/>
              </a:spcAft>
              <a:defRPr sz="2400">
                <a:solidFill>
                  <a:schemeClr val="tx1"/>
                </a:solidFill>
                <a:latin typeface="Times New Roman" charset="0"/>
                <a:ea typeface="ＭＳ Ｐゴシック" charset="0"/>
              </a:defRPr>
            </a:lvl7pPr>
            <a:lvl8pPr marL="3455746" indent="-230383" defTabSz="931132" eaLnBrk="0" fontAlgn="base" hangingPunct="0">
              <a:spcBef>
                <a:spcPct val="0"/>
              </a:spcBef>
              <a:spcAft>
                <a:spcPct val="0"/>
              </a:spcAft>
              <a:defRPr sz="2400">
                <a:solidFill>
                  <a:schemeClr val="tx1"/>
                </a:solidFill>
                <a:latin typeface="Times New Roman" charset="0"/>
                <a:ea typeface="ＭＳ Ｐゴシック" charset="0"/>
              </a:defRPr>
            </a:lvl8pPr>
            <a:lvl9pPr marL="3916512" indent="-230383" defTabSz="931132"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4C4FCB59-4CC7-2D48-AD69-008EFDDEE7B9}" type="slidenum">
              <a:rPr lang="en-US" altLang="zh-CN" sz="1200" smtClean="0">
                <a:ea typeface="宋体" charset="0"/>
              </a:rPr>
              <a:pPr>
                <a:defRPr/>
              </a:pPr>
              <a:t>10</a:t>
            </a:fld>
            <a:endParaRPr lang="en-US" altLang="zh-CN" sz="1200" smtClean="0">
              <a:ea typeface="宋体"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atin typeface="Times New Roman" charset="0"/>
              <a:ea typeface="宋体" charset="0"/>
              <a:cs typeface="宋体" charset="0"/>
            </a:endParaRPr>
          </a:p>
        </p:txBody>
      </p:sp>
    </p:spTree>
    <p:extLst>
      <p:ext uri="{BB962C8B-B14F-4D97-AF65-F5344CB8AC3E}">
        <p14:creationId xmlns:p14="http://schemas.microsoft.com/office/powerpoint/2010/main" val="21408429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028356-E4B2-FE41-84A6-3CDD284F4E6A}" type="slidenum">
              <a:rPr lang="en-US"/>
              <a:pPr>
                <a:defRPr/>
              </a:pPr>
              <a:t>98</a:t>
            </a:fld>
            <a:endParaRPr lang="en-US"/>
          </a:p>
        </p:txBody>
      </p:sp>
      <p:sp>
        <p:nvSpPr>
          <p:cNvPr id="195586" name="Rectangle 1026"/>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195587" name="Rectangle 1027"/>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7692516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52DE6A8-2F96-1245-B72B-B69833FE92AF}" type="slidenum">
              <a:rPr lang="en-US"/>
              <a:pPr>
                <a:defRPr/>
              </a:pPr>
              <a:t>99</a:t>
            </a:fld>
            <a:endParaRPr lang="en-US"/>
          </a:p>
        </p:txBody>
      </p:sp>
      <p:sp>
        <p:nvSpPr>
          <p:cNvPr id="86018" name="Rectangle 2"/>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140827887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07EB6D-D514-654C-A9A1-415757A5DA15}" type="slidenum">
              <a:rPr lang="en-US"/>
              <a:pPr>
                <a:defRPr/>
              </a:pPr>
              <a:t>100</a:t>
            </a:fld>
            <a:endParaRPr lang="en-US"/>
          </a:p>
        </p:txBody>
      </p:sp>
      <p:sp>
        <p:nvSpPr>
          <p:cNvPr id="88066" name="Rectangle 2"/>
          <p:cNvSpPr>
            <a:spLocks noGrp="1" noRot="1" noChangeAspect="1" noChangeArrowheads="1" noTextEdit="1"/>
          </p:cNvSpPr>
          <p:nvPr>
            <p:ph type="sldImg"/>
          </p:nvPr>
        </p:nvSpPr>
        <p:spPr>
          <a:xfrm>
            <a:off x="1069975" y="704850"/>
            <a:ext cx="4695825" cy="3522663"/>
          </a:xfrm>
          <a:solidFill>
            <a:srgbClr val="FFFFFF"/>
          </a:solidFill>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a:xfrm>
            <a:off x="909666" y="4462011"/>
            <a:ext cx="5011682" cy="4229029"/>
          </a:xfrm>
          <a:solidFill>
            <a:srgbClr val="FFFFFF"/>
          </a:solidFill>
          <a:ln>
            <a:solidFill>
              <a:srgbClr val="000000"/>
            </a:solidFill>
            <a:miter lim="800000"/>
            <a:headEnd/>
            <a:tailEnd/>
          </a:ln>
        </p:spPr>
        <p:txBody>
          <a:bodyPr/>
          <a:lstStyle/>
          <a:p>
            <a:pPr>
              <a:defRPr/>
            </a:pPr>
            <a:endParaRPr lang="en-US" dirty="0" smtClean="0">
              <a:cs typeface="+mn-cs"/>
            </a:endParaRPr>
          </a:p>
        </p:txBody>
      </p:sp>
    </p:spTree>
    <p:extLst>
      <p:ext uri="{BB962C8B-B14F-4D97-AF65-F5344CB8AC3E}">
        <p14:creationId xmlns:p14="http://schemas.microsoft.com/office/powerpoint/2010/main" val="9401345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C3F7FE7-4492-1A4B-A20D-27315A4F1C9E}" type="slidenum">
              <a:rPr lang="en-US" sz="1200"/>
              <a:pPr/>
              <a:t>101</a:t>
            </a:fld>
            <a:endParaRPr lang="en-US" sz="1200"/>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635144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89255B1-9AE5-104B-BE89-19DE0592C5D0}" type="slidenum">
              <a:rPr lang="en-US" altLang="en-US" sz="1200"/>
              <a:pPr/>
              <a:t>102</a:t>
            </a:fld>
            <a:endParaRPr lang="en-US" altLang="en-US" sz="1200"/>
          </a:p>
        </p:txBody>
      </p:sp>
      <p:sp>
        <p:nvSpPr>
          <p:cNvPr id="54274" name="Rectangle 2"/>
          <p:cNvSpPr>
            <a:spLocks noGrp="1" noRot="1" noChangeAspect="1" noChangeArrowheads="1" noTextEdit="1"/>
          </p:cNvSpPr>
          <p:nvPr>
            <p:ph type="sldImg"/>
          </p:nvPr>
        </p:nvSpPr>
        <p:spPr>
          <a:xfrm>
            <a:off x="1181100" y="696913"/>
            <a:ext cx="4640263" cy="3479800"/>
          </a:xfrm>
          <a:solidFill>
            <a:srgbClr val="FFFFFF"/>
          </a:solidFill>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a:xfrm>
            <a:off x="931863" y="4408488"/>
            <a:ext cx="5133975" cy="4178300"/>
          </a:xfrm>
          <a:solidFill>
            <a:srgbClr val="FFFFFF"/>
          </a:solidFill>
          <a:ln>
            <a:solidFill>
              <a:srgbClr val="000000"/>
            </a:solidFill>
            <a:miter lim="800000"/>
            <a:headEnd/>
            <a:tailEnd/>
          </a:ln>
        </p:spPr>
        <p:txBody>
          <a:bodyPr/>
          <a:lstStyle/>
          <a:p>
            <a:endParaRPr lang="en-US" altLang="en-US" dirty="0">
              <a:ea typeface="ＭＳ Ｐゴシック" charset="-128"/>
            </a:endParaRPr>
          </a:p>
        </p:txBody>
      </p:sp>
    </p:spTree>
    <p:extLst>
      <p:ext uri="{BB962C8B-B14F-4D97-AF65-F5344CB8AC3E}">
        <p14:creationId xmlns:p14="http://schemas.microsoft.com/office/powerpoint/2010/main" val="17437516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ECB328-225D-2143-BC91-62566A1B9AD8}" type="slidenum">
              <a:rPr lang="en-US" altLang="en-US" sz="1200"/>
              <a:pPr/>
              <a:t>103</a:t>
            </a:fld>
            <a:endParaRPr lang="en-US" altLang="en-US" sz="1200"/>
          </a:p>
        </p:txBody>
      </p:sp>
      <p:sp>
        <p:nvSpPr>
          <p:cNvPr id="199682" name="Rectangle 2"/>
          <p:cNvSpPr>
            <a:spLocks noGrp="1" noRot="1" noChangeAspect="1" noChangeArrowheads="1" noTextEdit="1"/>
          </p:cNvSpPr>
          <p:nvPr>
            <p:ph type="sldImg"/>
          </p:nvPr>
        </p:nvSpPr>
        <p:spPr>
          <a:xfrm>
            <a:off x="1181100" y="696913"/>
            <a:ext cx="4640263" cy="3479800"/>
          </a:xfrm>
          <a:solidFill>
            <a:srgbClr val="FFFFFF"/>
          </a:solidFill>
          <a:ln/>
          <a:extLst>
            <a:ext uri="{FAA26D3D-D897-4be2-8F04-BA451C77F1D7}">
              <ma14:placeholderFlag xmlns:ma14="http://schemas.microsoft.com/office/mac/drawingml/2011/main" val="1"/>
            </a:ext>
          </a:extLst>
        </p:spPr>
      </p:sp>
      <p:sp>
        <p:nvSpPr>
          <p:cNvPr id="199683" name="Rectangle 3"/>
          <p:cNvSpPr>
            <a:spLocks noGrp="1" noChangeArrowheads="1"/>
          </p:cNvSpPr>
          <p:nvPr>
            <p:ph type="body" idx="1"/>
          </p:nvPr>
        </p:nvSpPr>
        <p:spPr>
          <a:xfrm>
            <a:off x="931863" y="4408488"/>
            <a:ext cx="5133975" cy="4178300"/>
          </a:xfrm>
          <a:solidFill>
            <a:srgbClr val="FFFFFF"/>
          </a:solidFill>
          <a:ln>
            <a:solidFill>
              <a:srgbClr val="000000"/>
            </a:solidFill>
            <a:miter lim="800000"/>
            <a:headEnd/>
            <a:tailEnd/>
          </a:ln>
        </p:spPr>
        <p:txBody>
          <a:bodyPr/>
          <a:lstStyle/>
          <a:p>
            <a:endParaRPr lang="en-US" altLang="en-US" dirty="0">
              <a:ea typeface="ＭＳ Ｐゴシック" charset="-128"/>
            </a:endParaRPr>
          </a:p>
        </p:txBody>
      </p:sp>
    </p:spTree>
    <p:extLst>
      <p:ext uri="{BB962C8B-B14F-4D97-AF65-F5344CB8AC3E}">
        <p14:creationId xmlns:p14="http://schemas.microsoft.com/office/powerpoint/2010/main" val="91777964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0C33E5-850F-1D4E-B0E8-1EAC37B5DBFE}" type="slidenum">
              <a:rPr lang="en-US" sz="1200"/>
              <a:pPr/>
              <a:t>104</a:t>
            </a:fld>
            <a:endParaRPr lang="en-US" sz="1200"/>
          </a:p>
        </p:txBody>
      </p:sp>
      <p:sp>
        <p:nvSpPr>
          <p:cNvPr id="287746" name="Rectangle 2"/>
          <p:cNvSpPr>
            <a:spLocks noGrp="1" noRot="1" noChangeAspect="1" noChangeArrowheads="1" noTextEdit="1"/>
          </p:cNvSpPr>
          <p:nvPr>
            <p:ph type="sldImg"/>
          </p:nvPr>
        </p:nvSpPr>
        <p:spPr>
          <a:solidFill>
            <a:srgbClr val="FFFFFF"/>
          </a:solidFill>
          <a:ln/>
        </p:spPr>
      </p:sp>
      <p:sp>
        <p:nvSpPr>
          <p:cNvPr id="287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0606121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04F2EDC-D775-724B-A1DF-16354CD705F2}" type="slidenum">
              <a:rPr lang="en-US" sz="1200"/>
              <a:pPr/>
              <a:t>105</a:t>
            </a:fld>
            <a:endParaRPr lang="en-US" sz="1200"/>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361370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3702382-4277-FB44-83F6-ECF53E6B3F98}" type="slidenum">
              <a:rPr lang="en-US" sz="1200"/>
              <a:pPr/>
              <a:t>106</a:t>
            </a:fld>
            <a:endParaRPr lang="en-US" sz="1200"/>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4582733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EE37B15-2809-F242-BCD4-6F8451E9412E}" type="slidenum">
              <a:rPr lang="en-US" sz="1200"/>
              <a:pPr/>
              <a:t>112</a:t>
            </a:fld>
            <a:endParaRPr lang="en-US" sz="1200"/>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8120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5" name="Rectangle 6"/>
          <p:cNvSpPr>
            <a:spLocks noGrp="1" noChangeArrowheads="1"/>
          </p:cNvSpPr>
          <p:nvPr>
            <p:ph type="sldNum" sz="quarter" idx="11"/>
          </p:nvPr>
        </p:nvSpPr>
        <p:spPr>
          <a:ln/>
        </p:spPr>
        <p:txBody>
          <a:bodyPr/>
          <a:lstStyle>
            <a:lvl1pPr>
              <a:defRPr/>
            </a:lvl1pPr>
          </a:lstStyle>
          <a:p>
            <a:pPr>
              <a:defRPr/>
            </a:pPr>
            <a:fld id="{F2D0C1CD-6FA6-6D46-A2F5-E4831131F1BF}" type="slidenum">
              <a:rPr lang="en-US"/>
              <a:pPr>
                <a:defRPr/>
              </a:pPr>
              <a:t>‹#›</a:t>
            </a:fld>
            <a:endParaRPr lang="en-US"/>
          </a:p>
        </p:txBody>
      </p:sp>
    </p:spTree>
    <p:extLst>
      <p:ext uri="{BB962C8B-B14F-4D97-AF65-F5344CB8AC3E}">
        <p14:creationId xmlns:p14="http://schemas.microsoft.com/office/powerpoint/2010/main" val="9507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5" name="Rectangle 6"/>
          <p:cNvSpPr>
            <a:spLocks noGrp="1" noChangeArrowheads="1"/>
          </p:cNvSpPr>
          <p:nvPr>
            <p:ph type="sldNum" sz="quarter" idx="11"/>
          </p:nvPr>
        </p:nvSpPr>
        <p:spPr>
          <a:ln/>
        </p:spPr>
        <p:txBody>
          <a:bodyPr/>
          <a:lstStyle>
            <a:lvl1pPr>
              <a:defRPr/>
            </a:lvl1pPr>
          </a:lstStyle>
          <a:p>
            <a:pPr>
              <a:defRPr/>
            </a:pPr>
            <a:fld id="{E075A41D-ABE3-1649-B15C-C25B5FB5EC01}" type="slidenum">
              <a:rPr lang="en-US"/>
              <a:pPr>
                <a:defRPr/>
              </a:pPr>
              <a:t>‹#›</a:t>
            </a:fld>
            <a:endParaRPr lang="en-US"/>
          </a:p>
        </p:txBody>
      </p:sp>
    </p:spTree>
    <p:extLst>
      <p:ext uri="{BB962C8B-B14F-4D97-AF65-F5344CB8AC3E}">
        <p14:creationId xmlns:p14="http://schemas.microsoft.com/office/powerpoint/2010/main" val="121587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5" name="Rectangle 6"/>
          <p:cNvSpPr>
            <a:spLocks noGrp="1" noChangeArrowheads="1"/>
          </p:cNvSpPr>
          <p:nvPr>
            <p:ph type="sldNum" sz="quarter" idx="11"/>
          </p:nvPr>
        </p:nvSpPr>
        <p:spPr>
          <a:ln/>
        </p:spPr>
        <p:txBody>
          <a:bodyPr/>
          <a:lstStyle>
            <a:lvl1pPr>
              <a:defRPr/>
            </a:lvl1pPr>
          </a:lstStyle>
          <a:p>
            <a:pPr>
              <a:defRPr/>
            </a:pPr>
            <a:fld id="{C4CF62DF-6FB7-324C-8701-F9122563F6FD}" type="slidenum">
              <a:rPr lang="en-US"/>
              <a:pPr>
                <a:defRPr/>
              </a:pPr>
              <a:t>‹#›</a:t>
            </a:fld>
            <a:endParaRPr lang="en-US"/>
          </a:p>
        </p:txBody>
      </p:sp>
    </p:spTree>
    <p:extLst>
      <p:ext uri="{BB962C8B-B14F-4D97-AF65-F5344CB8AC3E}">
        <p14:creationId xmlns:p14="http://schemas.microsoft.com/office/powerpoint/2010/main" val="355547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a:t>CSci4211:                     Introduction</a:t>
            </a:r>
          </a:p>
        </p:txBody>
      </p:sp>
      <p:sp>
        <p:nvSpPr>
          <p:cNvPr id="6" name="Rectangle 6"/>
          <p:cNvSpPr>
            <a:spLocks noGrp="1" noChangeArrowheads="1"/>
          </p:cNvSpPr>
          <p:nvPr>
            <p:ph type="sldNum" sz="quarter" idx="11"/>
          </p:nvPr>
        </p:nvSpPr>
        <p:spPr/>
        <p:txBody>
          <a:bodyPr/>
          <a:lstStyle>
            <a:lvl1pPr>
              <a:defRPr/>
            </a:lvl1pPr>
          </a:lstStyle>
          <a:p>
            <a:pPr>
              <a:defRPr/>
            </a:pPr>
            <a:fld id="{51479983-DF36-AD4F-8AC2-86E443AF5C93}" type="slidenum">
              <a:rPr lang="en-US"/>
              <a:pPr>
                <a:defRPr/>
              </a:pPr>
              <a:t>‹#›</a:t>
            </a:fld>
            <a:endParaRPr lang="en-US"/>
          </a:p>
        </p:txBody>
      </p:sp>
    </p:spTree>
    <p:extLst>
      <p:ext uri="{BB962C8B-B14F-4D97-AF65-F5344CB8AC3E}">
        <p14:creationId xmlns:p14="http://schemas.microsoft.com/office/powerpoint/2010/main" val="282063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a:t>CSci4211:                     Introduction</a:t>
            </a:r>
          </a:p>
        </p:txBody>
      </p:sp>
      <p:sp>
        <p:nvSpPr>
          <p:cNvPr id="6" name="Rectangle 6"/>
          <p:cNvSpPr>
            <a:spLocks noGrp="1" noChangeArrowheads="1"/>
          </p:cNvSpPr>
          <p:nvPr>
            <p:ph type="sldNum" sz="quarter" idx="11"/>
          </p:nvPr>
        </p:nvSpPr>
        <p:spPr/>
        <p:txBody>
          <a:bodyPr/>
          <a:lstStyle>
            <a:lvl1pPr>
              <a:defRPr/>
            </a:lvl1pPr>
          </a:lstStyle>
          <a:p>
            <a:pPr>
              <a:defRPr/>
            </a:pPr>
            <a:fld id="{F07F57A8-7D67-E745-B074-E8D6F944C6F0}" type="slidenum">
              <a:rPr lang="en-US"/>
              <a:pPr>
                <a:defRPr/>
              </a:pPr>
              <a:t>‹#›</a:t>
            </a:fld>
            <a:endParaRPr lang="en-US"/>
          </a:p>
        </p:txBody>
      </p:sp>
    </p:spTree>
    <p:extLst>
      <p:ext uri="{BB962C8B-B14F-4D97-AF65-F5344CB8AC3E}">
        <p14:creationId xmlns:p14="http://schemas.microsoft.com/office/powerpoint/2010/main" val="248651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5"/>
          <p:cNvSpPr>
            <a:spLocks noGrp="1" noChangeArrowheads="1"/>
          </p:cNvSpPr>
          <p:nvPr>
            <p:ph type="ftr" sz="quarter" idx="10"/>
          </p:nvPr>
        </p:nvSpPr>
        <p:spPr/>
        <p:txBody>
          <a:bodyPr/>
          <a:lstStyle>
            <a:lvl1pPr>
              <a:defRPr/>
            </a:lvl1pPr>
          </a:lstStyle>
          <a:p>
            <a:pPr>
              <a:defRPr/>
            </a:pPr>
            <a:r>
              <a:rPr lang="en-US"/>
              <a:t>CSci4211:                     Introduction</a:t>
            </a:r>
          </a:p>
        </p:txBody>
      </p:sp>
      <p:sp>
        <p:nvSpPr>
          <p:cNvPr id="5" name="Rectangle 6"/>
          <p:cNvSpPr>
            <a:spLocks noGrp="1" noChangeArrowheads="1"/>
          </p:cNvSpPr>
          <p:nvPr>
            <p:ph type="sldNum" sz="quarter" idx="11"/>
          </p:nvPr>
        </p:nvSpPr>
        <p:spPr/>
        <p:txBody>
          <a:bodyPr/>
          <a:lstStyle>
            <a:lvl1pPr>
              <a:defRPr/>
            </a:lvl1pPr>
          </a:lstStyle>
          <a:p>
            <a:pPr>
              <a:defRPr/>
            </a:pPr>
            <a:fld id="{2446B6CB-EBC9-BD4F-95D6-D6EC3EBABA88}" type="slidenum">
              <a:rPr lang="en-US"/>
              <a:pPr>
                <a:defRPr/>
              </a:pPr>
              <a:t>‹#›</a:t>
            </a:fld>
            <a:endParaRPr lang="en-US"/>
          </a:p>
        </p:txBody>
      </p:sp>
    </p:spTree>
    <p:extLst>
      <p:ext uri="{BB962C8B-B14F-4D97-AF65-F5344CB8AC3E}">
        <p14:creationId xmlns:p14="http://schemas.microsoft.com/office/powerpoint/2010/main" val="216907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a:t>CSci4211:                     Introduction</a:t>
            </a:r>
          </a:p>
        </p:txBody>
      </p:sp>
      <p:sp>
        <p:nvSpPr>
          <p:cNvPr id="6" name="Rectangle 6"/>
          <p:cNvSpPr>
            <a:spLocks noGrp="1" noChangeArrowheads="1"/>
          </p:cNvSpPr>
          <p:nvPr>
            <p:ph type="sldNum" sz="quarter" idx="11"/>
          </p:nvPr>
        </p:nvSpPr>
        <p:spPr/>
        <p:txBody>
          <a:bodyPr/>
          <a:lstStyle>
            <a:lvl1pPr>
              <a:defRPr/>
            </a:lvl1pPr>
          </a:lstStyle>
          <a:p>
            <a:pPr>
              <a:defRPr/>
            </a:pPr>
            <a:fld id="{5EC53528-B7B7-8645-A0BF-F172AB81B51E}" type="slidenum">
              <a:rPr lang="en-US"/>
              <a:pPr>
                <a:defRPr/>
              </a:pPr>
              <a:t>‹#›</a:t>
            </a:fld>
            <a:endParaRPr lang="en-US"/>
          </a:p>
        </p:txBody>
      </p:sp>
    </p:spTree>
    <p:extLst>
      <p:ext uri="{BB962C8B-B14F-4D97-AF65-F5344CB8AC3E}">
        <p14:creationId xmlns:p14="http://schemas.microsoft.com/office/powerpoint/2010/main" val="1875965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6CD00913-8217-4B62-A994-DB2BCBEE3366}" type="slidenum">
              <a:rPr lang="en-US"/>
              <a:pPr>
                <a:defRPr/>
              </a:pPr>
              <a:t>‹#›</a:t>
            </a:fld>
            <a:endParaRPr lang="en-US"/>
          </a:p>
        </p:txBody>
      </p:sp>
    </p:spTree>
    <p:extLst>
      <p:ext uri="{BB962C8B-B14F-4D97-AF65-F5344CB8AC3E}">
        <p14:creationId xmlns:p14="http://schemas.microsoft.com/office/powerpoint/2010/main" val="123602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5" name="Rectangle 6"/>
          <p:cNvSpPr>
            <a:spLocks noGrp="1" noChangeArrowheads="1"/>
          </p:cNvSpPr>
          <p:nvPr>
            <p:ph type="sldNum" sz="quarter" idx="11"/>
          </p:nvPr>
        </p:nvSpPr>
        <p:spPr>
          <a:ln/>
        </p:spPr>
        <p:txBody>
          <a:bodyPr/>
          <a:lstStyle>
            <a:lvl1pPr>
              <a:defRPr/>
            </a:lvl1pPr>
          </a:lstStyle>
          <a:p>
            <a:pPr>
              <a:defRPr/>
            </a:pPr>
            <a:fld id="{E57AF972-5423-5843-B1EA-37186D2E9C6C}" type="slidenum">
              <a:rPr lang="en-US"/>
              <a:pPr>
                <a:defRPr/>
              </a:pPr>
              <a:t>‹#›</a:t>
            </a:fld>
            <a:endParaRPr lang="en-US"/>
          </a:p>
        </p:txBody>
      </p:sp>
    </p:spTree>
    <p:extLst>
      <p:ext uri="{BB962C8B-B14F-4D97-AF65-F5344CB8AC3E}">
        <p14:creationId xmlns:p14="http://schemas.microsoft.com/office/powerpoint/2010/main" val="268470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5" name="Rectangle 6"/>
          <p:cNvSpPr>
            <a:spLocks noGrp="1" noChangeArrowheads="1"/>
          </p:cNvSpPr>
          <p:nvPr>
            <p:ph type="sldNum" sz="quarter" idx="11"/>
          </p:nvPr>
        </p:nvSpPr>
        <p:spPr>
          <a:ln/>
        </p:spPr>
        <p:txBody>
          <a:bodyPr/>
          <a:lstStyle>
            <a:lvl1pPr>
              <a:defRPr/>
            </a:lvl1pPr>
          </a:lstStyle>
          <a:p>
            <a:pPr>
              <a:defRPr/>
            </a:pPr>
            <a:fld id="{6161FE73-A437-6740-BEE4-50BD0FF2FE2E}" type="slidenum">
              <a:rPr lang="en-US"/>
              <a:pPr>
                <a:defRPr/>
              </a:pPr>
              <a:t>‹#›</a:t>
            </a:fld>
            <a:endParaRPr lang="en-US"/>
          </a:p>
        </p:txBody>
      </p:sp>
    </p:spTree>
    <p:extLst>
      <p:ext uri="{BB962C8B-B14F-4D97-AF65-F5344CB8AC3E}">
        <p14:creationId xmlns:p14="http://schemas.microsoft.com/office/powerpoint/2010/main" val="142766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6" name="Rectangle 6"/>
          <p:cNvSpPr>
            <a:spLocks noGrp="1" noChangeArrowheads="1"/>
          </p:cNvSpPr>
          <p:nvPr>
            <p:ph type="sldNum" sz="quarter" idx="11"/>
          </p:nvPr>
        </p:nvSpPr>
        <p:spPr>
          <a:ln/>
        </p:spPr>
        <p:txBody>
          <a:bodyPr/>
          <a:lstStyle>
            <a:lvl1pPr>
              <a:defRPr/>
            </a:lvl1pPr>
          </a:lstStyle>
          <a:p>
            <a:pPr>
              <a:defRPr/>
            </a:pPr>
            <a:fld id="{7EA47919-78E7-D841-9C6E-98388C40244E}" type="slidenum">
              <a:rPr lang="en-US"/>
              <a:pPr>
                <a:defRPr/>
              </a:pPr>
              <a:t>‹#›</a:t>
            </a:fld>
            <a:endParaRPr lang="en-US"/>
          </a:p>
        </p:txBody>
      </p:sp>
    </p:spTree>
    <p:extLst>
      <p:ext uri="{BB962C8B-B14F-4D97-AF65-F5344CB8AC3E}">
        <p14:creationId xmlns:p14="http://schemas.microsoft.com/office/powerpoint/2010/main" val="79154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8" name="Rectangle 6"/>
          <p:cNvSpPr>
            <a:spLocks noGrp="1" noChangeArrowheads="1"/>
          </p:cNvSpPr>
          <p:nvPr>
            <p:ph type="sldNum" sz="quarter" idx="11"/>
          </p:nvPr>
        </p:nvSpPr>
        <p:spPr>
          <a:ln/>
        </p:spPr>
        <p:txBody>
          <a:bodyPr/>
          <a:lstStyle>
            <a:lvl1pPr>
              <a:defRPr/>
            </a:lvl1pPr>
          </a:lstStyle>
          <a:p>
            <a:pPr>
              <a:defRPr/>
            </a:pPr>
            <a:fld id="{4D2B754B-56DE-4F43-8CBC-1B8789D4304A}" type="slidenum">
              <a:rPr lang="en-US"/>
              <a:pPr>
                <a:defRPr/>
              </a:pPr>
              <a:t>‹#›</a:t>
            </a:fld>
            <a:endParaRPr lang="en-US"/>
          </a:p>
        </p:txBody>
      </p:sp>
    </p:spTree>
    <p:extLst>
      <p:ext uri="{BB962C8B-B14F-4D97-AF65-F5344CB8AC3E}">
        <p14:creationId xmlns:p14="http://schemas.microsoft.com/office/powerpoint/2010/main" val="57293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4" name="Rectangle 6"/>
          <p:cNvSpPr>
            <a:spLocks noGrp="1" noChangeArrowheads="1"/>
          </p:cNvSpPr>
          <p:nvPr>
            <p:ph type="sldNum" sz="quarter" idx="11"/>
          </p:nvPr>
        </p:nvSpPr>
        <p:spPr>
          <a:ln/>
        </p:spPr>
        <p:txBody>
          <a:bodyPr/>
          <a:lstStyle>
            <a:lvl1pPr>
              <a:defRPr/>
            </a:lvl1pPr>
          </a:lstStyle>
          <a:p>
            <a:pPr>
              <a:defRPr/>
            </a:pPr>
            <a:fld id="{D0B08C00-74C4-AB43-9249-7CE3E9C1ADD3}" type="slidenum">
              <a:rPr lang="en-US"/>
              <a:pPr>
                <a:defRPr/>
              </a:pPr>
              <a:t>‹#›</a:t>
            </a:fld>
            <a:endParaRPr lang="en-US"/>
          </a:p>
        </p:txBody>
      </p:sp>
    </p:spTree>
    <p:extLst>
      <p:ext uri="{BB962C8B-B14F-4D97-AF65-F5344CB8AC3E}">
        <p14:creationId xmlns:p14="http://schemas.microsoft.com/office/powerpoint/2010/main" val="429335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3" name="Rectangle 6"/>
          <p:cNvSpPr>
            <a:spLocks noGrp="1" noChangeArrowheads="1"/>
          </p:cNvSpPr>
          <p:nvPr>
            <p:ph type="sldNum" sz="quarter" idx="11"/>
          </p:nvPr>
        </p:nvSpPr>
        <p:spPr>
          <a:ln/>
        </p:spPr>
        <p:txBody>
          <a:bodyPr/>
          <a:lstStyle>
            <a:lvl1pPr>
              <a:defRPr/>
            </a:lvl1pPr>
          </a:lstStyle>
          <a:p>
            <a:pPr>
              <a:defRPr/>
            </a:pPr>
            <a:fld id="{329DAC31-E246-1047-84A5-156FA2FCAF49}" type="slidenum">
              <a:rPr lang="en-US"/>
              <a:pPr>
                <a:defRPr/>
              </a:pPr>
              <a:t>‹#›</a:t>
            </a:fld>
            <a:endParaRPr lang="en-US"/>
          </a:p>
        </p:txBody>
      </p:sp>
    </p:spTree>
    <p:extLst>
      <p:ext uri="{BB962C8B-B14F-4D97-AF65-F5344CB8AC3E}">
        <p14:creationId xmlns:p14="http://schemas.microsoft.com/office/powerpoint/2010/main" val="344632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6" name="Rectangle 6"/>
          <p:cNvSpPr>
            <a:spLocks noGrp="1" noChangeArrowheads="1"/>
          </p:cNvSpPr>
          <p:nvPr>
            <p:ph type="sldNum" sz="quarter" idx="11"/>
          </p:nvPr>
        </p:nvSpPr>
        <p:spPr>
          <a:ln/>
        </p:spPr>
        <p:txBody>
          <a:bodyPr/>
          <a:lstStyle>
            <a:lvl1pPr>
              <a:defRPr/>
            </a:lvl1pPr>
          </a:lstStyle>
          <a:p>
            <a:pPr>
              <a:defRPr/>
            </a:pPr>
            <a:fld id="{66E8864B-DFEA-6F4F-B561-6F016E7631C4}" type="slidenum">
              <a:rPr lang="en-US"/>
              <a:pPr>
                <a:defRPr/>
              </a:pPr>
              <a:t>‹#›</a:t>
            </a:fld>
            <a:endParaRPr lang="en-US"/>
          </a:p>
        </p:txBody>
      </p:sp>
    </p:spTree>
    <p:extLst>
      <p:ext uri="{BB962C8B-B14F-4D97-AF65-F5344CB8AC3E}">
        <p14:creationId xmlns:p14="http://schemas.microsoft.com/office/powerpoint/2010/main" val="72357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Weekly Summary </a:t>
            </a:r>
          </a:p>
        </p:txBody>
      </p:sp>
      <p:sp>
        <p:nvSpPr>
          <p:cNvPr id="6" name="Rectangle 6"/>
          <p:cNvSpPr>
            <a:spLocks noGrp="1" noChangeArrowheads="1"/>
          </p:cNvSpPr>
          <p:nvPr>
            <p:ph type="sldNum" sz="quarter" idx="11"/>
          </p:nvPr>
        </p:nvSpPr>
        <p:spPr>
          <a:ln/>
        </p:spPr>
        <p:txBody>
          <a:bodyPr/>
          <a:lstStyle>
            <a:lvl1pPr>
              <a:defRPr/>
            </a:lvl1pPr>
          </a:lstStyle>
          <a:p>
            <a:pPr>
              <a:defRPr/>
            </a:pPr>
            <a:fld id="{5D1D69CC-B6B3-1648-888A-37557F0513A2}" type="slidenum">
              <a:rPr lang="en-US"/>
              <a:pPr>
                <a:defRPr/>
              </a:pPr>
              <a:t>‹#›</a:t>
            </a:fld>
            <a:endParaRPr lang="en-US"/>
          </a:p>
        </p:txBody>
      </p:sp>
    </p:spTree>
    <p:extLst>
      <p:ext uri="{BB962C8B-B14F-4D97-AF65-F5344CB8AC3E}">
        <p14:creationId xmlns:p14="http://schemas.microsoft.com/office/powerpoint/2010/main" val="14917242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ea typeface="+mn-ea"/>
                <a:cs typeface="+mn-cs"/>
              </a:defRPr>
            </a:lvl1pPr>
          </a:lstStyle>
          <a:p>
            <a:pPr>
              <a:defRPr/>
            </a:pPr>
            <a:r>
              <a:rPr lang="en-US"/>
              <a:t>CSci4211:                  Weekly Summary </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mic Sans MS" charset="0"/>
                <a:cs typeface="+mn-cs"/>
              </a:defRPr>
            </a:lvl1pPr>
          </a:lstStyle>
          <a:p>
            <a:pPr>
              <a:defRPr/>
            </a:pPr>
            <a:fld id="{23A1C93A-88B3-CF47-ABB2-50A23E4CB438}" type="slidenum">
              <a:rPr lang="en-US"/>
              <a:pPr>
                <a:defRPr/>
              </a:pPr>
              <a:t>‹#›</a:t>
            </a:fld>
            <a:endParaRPr lang="en-US"/>
          </a:p>
        </p:txBody>
      </p:sp>
      <p:sp>
        <p:nvSpPr>
          <p:cNvPr id="2" name="Line 7"/>
          <p:cNvSpPr>
            <a:spLocks noChangeShapeType="1"/>
          </p:cNvSpPr>
          <p:nvPr userDrawn="1"/>
        </p:nvSpPr>
        <p:spPr bwMode="auto">
          <a:xfrm>
            <a:off x="533400" y="6096000"/>
            <a:ext cx="807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60" r:id="rId12"/>
    <p:sldLayoutId id="2147483761" r:id="rId13"/>
    <p:sldLayoutId id="2147483762" r:id="rId14"/>
    <p:sldLayoutId id="2147483763" r:id="rId15"/>
    <p:sldLayoutId id="2147483764" r:id="rId16"/>
  </p:sldLayoutIdLst>
  <p:hf hdr="0" dt="0"/>
  <p:txStyles>
    <p:titleStyle>
      <a:lvl1pPr algn="ctr" rtl="0" eaLnBrk="0" fontAlgn="base" hangingPunct="0">
        <a:spcBef>
          <a:spcPct val="0"/>
        </a:spcBef>
        <a:spcAft>
          <a:spcPct val="0"/>
        </a:spcAft>
        <a:defRPr sz="4000">
          <a:solidFill>
            <a:srgbClr val="000099"/>
          </a:solidFill>
          <a:latin typeface="+mj-lt"/>
          <a:ea typeface="ＭＳ Ｐゴシック" charset="0"/>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ＭＳ Ｐゴシック" charset="0"/>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ＭＳ Ｐゴシック" charset="0"/>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ＭＳ Ｐゴシック" charset="0"/>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ＭＳ Ｐゴシック" charset="0"/>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ＭＳ Ｐゴシック" charset="0"/>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image" Target="../media/image8.wmf"/><Relationship Id="rId21" Type="http://schemas.openxmlformats.org/officeDocument/2006/relationships/oleObject" Target="../embeddings/oleObject13.bin"/><Relationship Id="rId22" Type="http://schemas.openxmlformats.org/officeDocument/2006/relationships/oleObject" Target="../embeddings/oleObject14.bin"/><Relationship Id="rId23" Type="http://schemas.openxmlformats.org/officeDocument/2006/relationships/oleObject" Target="../embeddings/oleObject15.bin"/><Relationship Id="rId10" Type="http://schemas.openxmlformats.org/officeDocument/2006/relationships/oleObject" Target="../embeddings/oleObject5.bin"/><Relationship Id="rId11" Type="http://schemas.openxmlformats.org/officeDocument/2006/relationships/oleObject" Target="../embeddings/oleObject6.bin"/><Relationship Id="rId12" Type="http://schemas.openxmlformats.org/officeDocument/2006/relationships/oleObject" Target="../embeddings/oleObject7.bin"/><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6.wmf"/><Relationship Id="rId16" Type="http://schemas.openxmlformats.org/officeDocument/2006/relationships/oleObject" Target="../embeddings/oleObject10.bin"/><Relationship Id="rId17" Type="http://schemas.openxmlformats.org/officeDocument/2006/relationships/oleObject" Target="../embeddings/oleObject11.bin"/><Relationship Id="rId18" Type="http://schemas.openxmlformats.org/officeDocument/2006/relationships/image" Target="../media/image7.wmf"/><Relationship Id="rId19" Type="http://schemas.openxmlformats.org/officeDocument/2006/relationships/oleObject" Target="../embeddings/oleObject12.bin"/><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8" Type="http://schemas.openxmlformats.org/officeDocument/2006/relationships/oleObject" Target="../embeddings/oleObject3.bin"/></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2.xml"/><Relationship Id="rId4" Type="http://schemas.openxmlformats.org/officeDocument/2006/relationships/oleObject" Target="../embeddings/oleObject93.bin"/><Relationship Id="rId5" Type="http://schemas.openxmlformats.org/officeDocument/2006/relationships/image" Target="../media/image4.wmf"/><Relationship Id="rId6" Type="http://schemas.openxmlformats.org/officeDocument/2006/relationships/oleObject" Target="../embeddings/oleObject94.bin"/><Relationship Id="rId1" Type="http://schemas.openxmlformats.org/officeDocument/2006/relationships/vmlDrawing" Target="../drawings/vmlDrawing30.vml"/><Relationship Id="rId2"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95.bin"/><Relationship Id="rId4" Type="http://schemas.openxmlformats.org/officeDocument/2006/relationships/image" Target="../media/image44.wmf"/><Relationship Id="rId5" Type="http://schemas.openxmlformats.org/officeDocument/2006/relationships/oleObject" Target="../embeddings/oleObject96.bin"/><Relationship Id="rId6" Type="http://schemas.openxmlformats.org/officeDocument/2006/relationships/image" Target="../media/image45.wmf"/><Relationship Id="rId1" Type="http://schemas.openxmlformats.org/officeDocument/2006/relationships/vmlDrawing" Target="../drawings/vmlDrawing31.vm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3.png"/></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97.bin"/><Relationship Id="rId4" Type="http://schemas.openxmlformats.org/officeDocument/2006/relationships/image" Target="../media/image46.w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4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 Id="rId3" Type="http://schemas.openxmlformats.org/officeDocument/2006/relationships/image" Target="../media/image48.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 Id="rId3" Type="http://schemas.openxmlformats.org/officeDocument/2006/relationships/image" Target="../media/image4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4.xml"/><Relationship Id="rId3" Type="http://schemas.openxmlformats.org/officeDocument/2006/relationships/image" Target="../media/image50.png"/></Relationships>
</file>

<file path=ppt/slides/_rels/slide118.xml.rels><?xml version="1.0" encoding="UTF-8" standalone="yes"?>
<Relationships xmlns="http://schemas.openxmlformats.org/package/2006/relationships"><Relationship Id="rId3" Type="http://schemas.openxmlformats.org/officeDocument/2006/relationships/hyperlink" Target="http://media.pearsoncmg.com/aw/ecs_kurose_compnetwork_6/video_applets/GBNindex.html" TargetMode="External"/><Relationship Id="rId4" Type="http://schemas.openxmlformats.org/officeDocument/2006/relationships/hyperlink" Target="http://media.pearsoncmg.com/aw/ecs_kurose_compnetwork_6/video_applets/SRindex.html" TargetMode="External"/><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19.xml.rels><?xml version="1.0" encoding="UTF-8" standalone="yes"?>
<Relationships xmlns="http://schemas.openxmlformats.org/package/2006/relationships"><Relationship Id="rId3" Type="http://schemas.openxmlformats.org/officeDocument/2006/relationships/image" Target="../media/image51.emf"/><Relationship Id="rId4" Type="http://schemas.openxmlformats.org/officeDocument/2006/relationships/image" Target="../media/image52.emf"/><Relationship Id="rId5" Type="http://schemas.openxmlformats.org/officeDocument/2006/relationships/image" Target="../media/image53.emf"/><Relationship Id="rId6" Type="http://schemas.openxmlformats.org/officeDocument/2006/relationships/image" Target="../media/image54.emf"/><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 Id="rId3" Type="http://schemas.openxmlformats.org/officeDocument/2006/relationships/image" Target="../media/image5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6.bin"/><Relationship Id="rId5" Type="http://schemas.openxmlformats.org/officeDocument/2006/relationships/image" Target="../media/image4.wmf"/><Relationship Id="rId6" Type="http://schemas.openxmlformats.org/officeDocument/2006/relationships/oleObject" Target="../embeddings/oleObject17.bin"/><Relationship Id="rId7" Type="http://schemas.openxmlformats.org/officeDocument/2006/relationships/oleObject" Target="../embeddings/oleObject18.bin"/><Relationship Id="rId8" Type="http://schemas.openxmlformats.org/officeDocument/2006/relationships/oleObject" Target="../embeddings/oleObject19.bin"/><Relationship Id="rId9" Type="http://schemas.openxmlformats.org/officeDocument/2006/relationships/oleObject" Target="../embeddings/oleObject20.bin"/><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1.bin"/><Relationship Id="rId5" Type="http://schemas.openxmlformats.org/officeDocument/2006/relationships/image" Target="../media/image4.wmf"/><Relationship Id="rId6" Type="http://schemas.openxmlformats.org/officeDocument/2006/relationships/oleObject" Target="../embeddings/oleObject22.bin"/><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3.bin"/><Relationship Id="rId5"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4.bin"/><Relationship Id="rId5" Type="http://schemas.openxmlformats.org/officeDocument/2006/relationships/image" Target="../media/image4.wmf"/><Relationship Id="rId6" Type="http://schemas.openxmlformats.org/officeDocument/2006/relationships/oleObject" Target="../embeddings/oleObject25.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6.bin"/><Relationship Id="rId5" Type="http://schemas.openxmlformats.org/officeDocument/2006/relationships/image" Target="../media/image4.wmf"/><Relationship Id="rId6" Type="http://schemas.openxmlformats.org/officeDocument/2006/relationships/oleObject" Target="../embeddings/oleObject27.bin"/><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8.bin"/><Relationship Id="rId5"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9.bin"/><Relationship Id="rId5" Type="http://schemas.openxmlformats.org/officeDocument/2006/relationships/image" Target="../media/image4.wmf"/><Relationship Id="rId6" Type="http://schemas.openxmlformats.org/officeDocument/2006/relationships/oleObject" Target="../embeddings/oleObject30.bin"/><Relationship Id="rId7" Type="http://schemas.openxmlformats.org/officeDocument/2006/relationships/oleObject" Target="../embeddings/oleObject31.bin"/><Relationship Id="rId8" Type="http://schemas.openxmlformats.org/officeDocument/2006/relationships/oleObject" Target="../embeddings/oleObject32.bin"/><Relationship Id="rId9" Type="http://schemas.openxmlformats.org/officeDocument/2006/relationships/oleObject" Target="../embeddings/oleObject33.bin"/><Relationship Id="rId1" Type="http://schemas.openxmlformats.org/officeDocument/2006/relationships/vmlDrawing" Target="../drawings/vmlDrawing8.vml"/><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34.bin"/><Relationship Id="rId5" Type="http://schemas.openxmlformats.org/officeDocument/2006/relationships/image" Target="../media/image4.wmf"/><Relationship Id="rId6" Type="http://schemas.openxmlformats.org/officeDocument/2006/relationships/oleObject" Target="../embeddings/oleObject35.bin"/><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wmf"/><Relationship Id="rId5" Type="http://schemas.openxmlformats.org/officeDocument/2006/relationships/oleObject" Target="../embeddings/oleObject38.bin"/><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wmf"/><Relationship Id="rId5" Type="http://schemas.openxmlformats.org/officeDocument/2006/relationships/oleObject" Target="../embeddings/oleObject40.bin"/><Relationship Id="rId6" Type="http://schemas.openxmlformats.org/officeDocument/2006/relationships/oleObject" Target="../embeddings/oleObject41.bin"/><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42.bin"/><Relationship Id="rId5" Type="http://schemas.openxmlformats.org/officeDocument/2006/relationships/image" Target="../media/image4.wmf"/><Relationship Id="rId6" Type="http://schemas.openxmlformats.org/officeDocument/2006/relationships/oleObject" Target="../embeddings/oleObject43.bin"/><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1" Type="http://schemas.openxmlformats.org/officeDocument/2006/relationships/image" Target="../media/image21.wmf"/><Relationship Id="rId12" Type="http://schemas.openxmlformats.org/officeDocument/2006/relationships/oleObject" Target="../embeddings/oleObject48.bin"/><Relationship Id="rId13" Type="http://schemas.openxmlformats.org/officeDocument/2006/relationships/image" Target="../media/image22.wmf"/><Relationship Id="rId14" Type="http://schemas.openxmlformats.org/officeDocument/2006/relationships/oleObject" Target="../embeddings/oleObject49.bin"/><Relationship Id="rId15" Type="http://schemas.openxmlformats.org/officeDocument/2006/relationships/oleObject" Target="../embeddings/oleObject50.bin"/><Relationship Id="rId16" Type="http://schemas.openxmlformats.org/officeDocument/2006/relationships/oleObject" Target="../embeddings/oleObject51.bin"/><Relationship Id="rId17" Type="http://schemas.openxmlformats.org/officeDocument/2006/relationships/oleObject" Target="../embeddings/oleObject52.bin"/><Relationship Id="rId1" Type="http://schemas.openxmlformats.org/officeDocument/2006/relationships/vmlDrawing" Target="../drawings/vmlDrawing14.vml"/><Relationship Id="rId2" Type="http://schemas.openxmlformats.org/officeDocument/2006/relationships/slideLayout" Target="../slideLayouts/slideLayout2.xml"/><Relationship Id="rId3" Type="http://schemas.openxmlformats.org/officeDocument/2006/relationships/notesSlide" Target="../notesSlides/notesSlide39.xml"/><Relationship Id="rId4" Type="http://schemas.openxmlformats.org/officeDocument/2006/relationships/oleObject" Target="../embeddings/oleObject44.bin"/><Relationship Id="rId5" Type="http://schemas.openxmlformats.org/officeDocument/2006/relationships/image" Target="../media/image18.wmf"/><Relationship Id="rId6" Type="http://schemas.openxmlformats.org/officeDocument/2006/relationships/oleObject" Target="../embeddings/oleObject45.bin"/><Relationship Id="rId7" Type="http://schemas.openxmlformats.org/officeDocument/2006/relationships/image" Target="../media/image19.wmf"/><Relationship Id="rId8" Type="http://schemas.openxmlformats.org/officeDocument/2006/relationships/oleObject" Target="../embeddings/oleObject46.bin"/><Relationship Id="rId9" Type="http://schemas.openxmlformats.org/officeDocument/2006/relationships/image" Target="../media/image20.wmf"/><Relationship Id="rId10" Type="http://schemas.openxmlformats.org/officeDocument/2006/relationships/oleObject" Target="../embeddings/oleObject4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53.bin"/><Relationship Id="rId5" Type="http://schemas.openxmlformats.org/officeDocument/2006/relationships/image" Target="../media/image4.wmf"/><Relationship Id="rId6" Type="http://schemas.openxmlformats.org/officeDocument/2006/relationships/oleObject" Target="../embeddings/oleObject54.bin"/><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55.bin"/><Relationship Id="rId5" Type="http://schemas.openxmlformats.org/officeDocument/2006/relationships/image" Target="../media/image4.wmf"/><Relationship Id="rId6" Type="http://schemas.openxmlformats.org/officeDocument/2006/relationships/oleObject" Target="../embeddings/oleObject56.bin"/><Relationship Id="rId1" Type="http://schemas.openxmlformats.org/officeDocument/2006/relationships/vmlDrawing" Target="../drawings/vmlDrawing16.v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image" Target="../media/image1.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9" Type="http://schemas.openxmlformats.org/officeDocument/2006/relationships/image" Target="../media/image27.wmf"/><Relationship Id="rId20" Type="http://schemas.openxmlformats.org/officeDocument/2006/relationships/oleObject" Target="../embeddings/oleObject68.bin"/><Relationship Id="rId21" Type="http://schemas.openxmlformats.org/officeDocument/2006/relationships/oleObject" Target="../embeddings/oleObject69.bin"/><Relationship Id="rId22" Type="http://schemas.openxmlformats.org/officeDocument/2006/relationships/image" Target="../media/image31.png"/><Relationship Id="rId10" Type="http://schemas.openxmlformats.org/officeDocument/2006/relationships/oleObject" Target="../embeddings/oleObject59.bin"/><Relationship Id="rId11" Type="http://schemas.openxmlformats.org/officeDocument/2006/relationships/oleObject" Target="../embeddings/oleObject60.bin"/><Relationship Id="rId12" Type="http://schemas.openxmlformats.org/officeDocument/2006/relationships/oleObject" Target="../embeddings/oleObject61.bin"/><Relationship Id="rId13" Type="http://schemas.openxmlformats.org/officeDocument/2006/relationships/image" Target="../media/image28.wmf"/><Relationship Id="rId14" Type="http://schemas.openxmlformats.org/officeDocument/2006/relationships/oleObject" Target="../embeddings/oleObject62.bin"/><Relationship Id="rId15" Type="http://schemas.openxmlformats.org/officeDocument/2006/relationships/oleObject" Target="../embeddings/oleObject63.bin"/><Relationship Id="rId16" Type="http://schemas.openxmlformats.org/officeDocument/2006/relationships/oleObject" Target="../embeddings/oleObject64.bin"/><Relationship Id="rId17" Type="http://schemas.openxmlformats.org/officeDocument/2006/relationships/oleObject" Target="../embeddings/oleObject65.bin"/><Relationship Id="rId18" Type="http://schemas.openxmlformats.org/officeDocument/2006/relationships/oleObject" Target="../embeddings/oleObject66.bin"/><Relationship Id="rId19" Type="http://schemas.openxmlformats.org/officeDocument/2006/relationships/oleObject" Target="../embeddings/oleObject67.bin"/><Relationship Id="rId1" Type="http://schemas.openxmlformats.org/officeDocument/2006/relationships/vmlDrawing" Target="../drawings/vmlDrawing17.vml"/><Relationship Id="rId2" Type="http://schemas.openxmlformats.org/officeDocument/2006/relationships/slideLayout" Target="../slideLayouts/slideLayout16.xml"/><Relationship Id="rId3" Type="http://schemas.openxmlformats.org/officeDocument/2006/relationships/notesSlide" Target="../notesSlides/notesSlide56.xml"/><Relationship Id="rId4" Type="http://schemas.openxmlformats.org/officeDocument/2006/relationships/image" Target="../media/image29.wmf"/><Relationship Id="rId5" Type="http://schemas.openxmlformats.org/officeDocument/2006/relationships/image" Target="../media/image30.png"/><Relationship Id="rId6" Type="http://schemas.openxmlformats.org/officeDocument/2006/relationships/oleObject" Target="../embeddings/oleObject57.bin"/><Relationship Id="rId7" Type="http://schemas.openxmlformats.org/officeDocument/2006/relationships/image" Target="../media/image26.wmf"/><Relationship Id="rId8" Type="http://schemas.openxmlformats.org/officeDocument/2006/relationships/oleObject" Target="../embeddings/oleObject58.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70.bin"/><Relationship Id="rId5" Type="http://schemas.openxmlformats.org/officeDocument/2006/relationships/image" Target="../media/image32.wmf"/><Relationship Id="rId6" Type="http://schemas.openxmlformats.org/officeDocument/2006/relationships/oleObject" Target="../embeddings/oleObject71.bin"/><Relationship Id="rId7" Type="http://schemas.openxmlformats.org/officeDocument/2006/relationships/image" Target="../media/image20.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72.bin"/><Relationship Id="rId5" Type="http://schemas.openxmlformats.org/officeDocument/2006/relationships/image" Target="../media/image33.wmf"/><Relationship Id="rId6" Type="http://schemas.openxmlformats.org/officeDocument/2006/relationships/oleObject" Target="../embeddings/oleObject73.bin"/><Relationship Id="rId7" Type="http://schemas.openxmlformats.org/officeDocument/2006/relationships/image" Target="../media/image34.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oleObject" Target="../embeddings/oleObject74.bin"/><Relationship Id="rId5" Type="http://schemas.openxmlformats.org/officeDocument/2006/relationships/image" Target="../media/image28.wmf"/><Relationship Id="rId6" Type="http://schemas.openxmlformats.org/officeDocument/2006/relationships/oleObject" Target="../embeddings/oleObject75.bin"/><Relationship Id="rId1" Type="http://schemas.openxmlformats.org/officeDocument/2006/relationships/vmlDrawing" Target="../drawings/vmlDrawing20.vml"/><Relationship Id="rId2"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36.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oleObject" Target="../embeddings/oleObject76.bin"/><Relationship Id="rId5" Type="http://schemas.openxmlformats.org/officeDocument/2006/relationships/image" Target="../media/image40.emf"/><Relationship Id="rId1" Type="http://schemas.openxmlformats.org/officeDocument/2006/relationships/vmlDrawing" Target="../drawings/vmlDrawing21.vml"/><Relationship Id="rId2"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oleObject" Target="../embeddings/oleObject77.bin"/><Relationship Id="rId5" Type="http://schemas.openxmlformats.org/officeDocument/2006/relationships/image" Target="../media/image4.wmf"/><Relationship Id="rId6" Type="http://schemas.openxmlformats.org/officeDocument/2006/relationships/oleObject" Target="../embeddings/oleObject78.bin"/><Relationship Id="rId1" Type="http://schemas.openxmlformats.org/officeDocument/2006/relationships/vmlDrawing" Target="../drawings/vmlDrawing22.vml"/><Relationship Id="rId2"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oleObject" Target="../embeddings/oleObject79.bin"/><Relationship Id="rId5" Type="http://schemas.openxmlformats.org/officeDocument/2006/relationships/image" Target="../media/image4.wmf"/><Relationship Id="rId6" Type="http://schemas.openxmlformats.org/officeDocument/2006/relationships/oleObject" Target="../embeddings/oleObject80.bin"/><Relationship Id="rId7" Type="http://schemas.openxmlformats.org/officeDocument/2006/relationships/image" Target="../media/image41.png"/><Relationship Id="rId8" Type="http://schemas.openxmlformats.org/officeDocument/2006/relationships/image" Target="../media/image42.jpeg"/><Relationship Id="rId1" Type="http://schemas.openxmlformats.org/officeDocument/2006/relationships/vmlDrawing" Target="../drawings/vmlDrawing23.vml"/><Relationship Id="rId2"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3.xml"/><Relationship Id="rId4" Type="http://schemas.openxmlformats.org/officeDocument/2006/relationships/oleObject" Target="../embeddings/oleObject81.bin"/><Relationship Id="rId5" Type="http://schemas.openxmlformats.org/officeDocument/2006/relationships/image" Target="../media/image4.wmf"/><Relationship Id="rId6" Type="http://schemas.openxmlformats.org/officeDocument/2006/relationships/oleObject" Target="../embeddings/oleObject82.bin"/><Relationship Id="rId7" Type="http://schemas.openxmlformats.org/officeDocument/2006/relationships/image" Target="../media/image41.png"/><Relationship Id="rId8" Type="http://schemas.openxmlformats.org/officeDocument/2006/relationships/image" Target="../media/image42.jpeg"/><Relationship Id="rId1" Type="http://schemas.openxmlformats.org/officeDocument/2006/relationships/vmlDrawing" Target="../drawings/vmlDrawing24.vml"/><Relationship Id="rId2"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oleObject" Target="../embeddings/oleObject83.bin"/><Relationship Id="rId5" Type="http://schemas.openxmlformats.org/officeDocument/2006/relationships/image" Target="../media/image4.wmf"/><Relationship Id="rId6" Type="http://schemas.openxmlformats.org/officeDocument/2006/relationships/oleObject" Target="../embeddings/oleObject84.bin"/><Relationship Id="rId7" Type="http://schemas.openxmlformats.org/officeDocument/2006/relationships/image" Target="../media/image41.png"/><Relationship Id="rId8" Type="http://schemas.openxmlformats.org/officeDocument/2006/relationships/image" Target="../media/image42.jpeg"/><Relationship Id="rId1" Type="http://schemas.openxmlformats.org/officeDocument/2006/relationships/vmlDrawing" Target="../drawings/vmlDrawing25.vml"/><Relationship Id="rId2"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5.xml"/><Relationship Id="rId4" Type="http://schemas.openxmlformats.org/officeDocument/2006/relationships/oleObject" Target="../embeddings/oleObject85.bin"/><Relationship Id="rId5" Type="http://schemas.openxmlformats.org/officeDocument/2006/relationships/image" Target="../media/image4.wmf"/><Relationship Id="rId6" Type="http://schemas.openxmlformats.org/officeDocument/2006/relationships/oleObject" Target="../embeddings/oleObject86.bin"/><Relationship Id="rId7" Type="http://schemas.openxmlformats.org/officeDocument/2006/relationships/image" Target="../media/image41.png"/><Relationship Id="rId1" Type="http://schemas.openxmlformats.org/officeDocument/2006/relationships/vmlDrawing" Target="../drawings/vmlDrawing26.vml"/><Relationship Id="rId2"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oleObject" Target="../embeddings/oleObject87.bin"/><Relationship Id="rId5" Type="http://schemas.openxmlformats.org/officeDocument/2006/relationships/image" Target="../media/image4.wmf"/><Relationship Id="rId6" Type="http://schemas.openxmlformats.org/officeDocument/2006/relationships/oleObject" Target="../embeddings/oleObject88.bin"/><Relationship Id="rId7" Type="http://schemas.openxmlformats.org/officeDocument/2006/relationships/image" Target="../media/image41.png"/><Relationship Id="rId8" Type="http://schemas.openxmlformats.org/officeDocument/2006/relationships/image" Target="../media/image42.jpeg"/><Relationship Id="rId1" Type="http://schemas.openxmlformats.org/officeDocument/2006/relationships/vmlDrawing" Target="../drawings/vmlDrawing27.vml"/><Relationship Id="rId2"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oleObject" Target="../embeddings/oleObject89.bin"/><Relationship Id="rId5" Type="http://schemas.openxmlformats.org/officeDocument/2006/relationships/image" Target="../media/image4.wmf"/><Relationship Id="rId6" Type="http://schemas.openxmlformats.org/officeDocument/2006/relationships/oleObject" Target="../embeddings/oleObject90.bin"/><Relationship Id="rId7" Type="http://schemas.openxmlformats.org/officeDocument/2006/relationships/image" Target="../media/image41.png"/><Relationship Id="rId8" Type="http://schemas.openxmlformats.org/officeDocument/2006/relationships/image" Target="../media/image42.jpeg"/><Relationship Id="rId1" Type="http://schemas.openxmlformats.org/officeDocument/2006/relationships/vmlDrawing" Target="../drawings/vmlDrawing28.vml"/><Relationship Id="rId2"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8.xml"/><Relationship Id="rId4" Type="http://schemas.openxmlformats.org/officeDocument/2006/relationships/oleObject" Target="../embeddings/oleObject91.bin"/><Relationship Id="rId5" Type="http://schemas.openxmlformats.org/officeDocument/2006/relationships/image" Target="../media/image4.wmf"/><Relationship Id="rId6" Type="http://schemas.openxmlformats.org/officeDocument/2006/relationships/oleObject" Target="../embeddings/oleObject92.bin"/><Relationship Id="rId7" Type="http://schemas.openxmlformats.org/officeDocument/2006/relationships/image" Target="../media/image41.png"/><Relationship Id="rId1" Type="http://schemas.openxmlformats.org/officeDocument/2006/relationships/vmlDrawing" Target="../drawings/vmlDrawing29.vml"/><Relationship Id="rId2"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86722"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134B3FB-6F4B-4B41-BD65-EB980FA73E15}" type="slidenum">
              <a:rPr lang="en-US" sz="1200">
                <a:latin typeface="Comic Sans MS" charset="0"/>
              </a:rPr>
              <a:pPr/>
              <a:t>1</a:t>
            </a:fld>
            <a:endParaRPr lang="en-US" sz="1200">
              <a:latin typeface="Comic Sans MS" charset="0"/>
            </a:endParaRPr>
          </a:p>
        </p:txBody>
      </p:sp>
      <p:sp>
        <p:nvSpPr>
          <p:cNvPr id="286723" name="Rectangle 2"/>
          <p:cNvSpPr>
            <a:spLocks noGrp="1" noChangeArrowheads="1"/>
          </p:cNvSpPr>
          <p:nvPr>
            <p:ph type="ctrTitle"/>
          </p:nvPr>
        </p:nvSpPr>
        <p:spPr>
          <a:xfrm>
            <a:off x="381000" y="152400"/>
            <a:ext cx="8153400" cy="762000"/>
          </a:xfrm>
        </p:spPr>
        <p:txBody>
          <a:bodyPr/>
          <a:lstStyle/>
          <a:p>
            <a:r>
              <a:rPr lang="en-US" sz="3200" i="1" dirty="0">
                <a:latin typeface="Comic Sans MS" charset="0"/>
              </a:rPr>
              <a:t>Announcement &amp; Reminder </a:t>
            </a:r>
            <a:r>
              <a:rPr lang="en-US" sz="3200" i="1" dirty="0" smtClean="0">
                <a:latin typeface="Comic Sans MS" charset="0"/>
              </a:rPr>
              <a:t>(Sep 18)</a:t>
            </a:r>
            <a:endParaRPr lang="en-US" sz="3200" dirty="0">
              <a:latin typeface="Comic Sans MS" charset="0"/>
            </a:endParaRPr>
          </a:p>
        </p:txBody>
      </p:sp>
      <p:sp>
        <p:nvSpPr>
          <p:cNvPr id="112643" name="Rectangle 3"/>
          <p:cNvSpPr>
            <a:spLocks noChangeArrowheads="1"/>
          </p:cNvSpPr>
          <p:nvPr/>
        </p:nvSpPr>
        <p:spPr bwMode="auto">
          <a:xfrm>
            <a:off x="609600" y="1219200"/>
            <a:ext cx="7924800" cy="4223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nSpc>
                <a:spcPct val="110000"/>
              </a:lnSpc>
              <a:buFontTx/>
              <a:buChar char="•"/>
              <a:defRPr/>
            </a:pPr>
            <a:r>
              <a:rPr lang="en-US" dirty="0" smtClean="0">
                <a:solidFill>
                  <a:srgbClr val="000099"/>
                </a:solidFill>
                <a:latin typeface="Comic Sans MS" charset="0"/>
              </a:rPr>
              <a:t> </a:t>
            </a:r>
            <a:r>
              <a:rPr lang="en-US" dirty="0" err="1">
                <a:solidFill>
                  <a:srgbClr val="0000FF"/>
                </a:solidFill>
                <a:latin typeface="Comic Sans MS" charset="0"/>
              </a:rPr>
              <a:t>Hw</a:t>
            </a:r>
            <a:r>
              <a:rPr lang="en-US" dirty="0">
                <a:solidFill>
                  <a:srgbClr val="0000FF"/>
                </a:solidFill>
                <a:latin typeface="Comic Sans MS" charset="0"/>
              </a:rPr>
              <a:t> #1:   </a:t>
            </a:r>
            <a:r>
              <a:rPr lang="en-US" dirty="0">
                <a:solidFill>
                  <a:srgbClr val="FF0000"/>
                </a:solidFill>
                <a:latin typeface="Comic Sans MS" charset="0"/>
              </a:rPr>
              <a:t>due: Friday Oct </a:t>
            </a:r>
            <a:r>
              <a:rPr lang="en-US" dirty="0" smtClean="0">
                <a:solidFill>
                  <a:srgbClr val="FF0000"/>
                </a:solidFill>
                <a:latin typeface="Comic Sans MS" charset="0"/>
              </a:rPr>
              <a:t>6 11:59pm</a:t>
            </a:r>
          </a:p>
          <a:p>
            <a:pPr lvl="1">
              <a:lnSpc>
                <a:spcPct val="110000"/>
              </a:lnSpc>
              <a:buFontTx/>
              <a:buChar char="•"/>
              <a:defRPr/>
            </a:pPr>
            <a:r>
              <a:rPr lang="en-US" dirty="0">
                <a:solidFill>
                  <a:srgbClr val="FF0000"/>
                </a:solidFill>
                <a:latin typeface="Comic Sans MS" charset="0"/>
              </a:rPr>
              <a:t> </a:t>
            </a:r>
            <a:r>
              <a:rPr lang="en-US" dirty="0" smtClean="0">
                <a:solidFill>
                  <a:schemeClr val="accent2"/>
                </a:solidFill>
                <a:latin typeface="Comic Sans MS" charset="0"/>
              </a:rPr>
              <a:t>submission online using the class Moodle site</a:t>
            </a:r>
            <a:endParaRPr lang="en-US" dirty="0">
              <a:solidFill>
                <a:schemeClr val="accent2"/>
              </a:solidFill>
              <a:latin typeface="Comic Sans MS" charset="0"/>
            </a:endParaRPr>
          </a:p>
          <a:p>
            <a:pPr>
              <a:lnSpc>
                <a:spcPct val="110000"/>
              </a:lnSpc>
              <a:defRPr/>
            </a:pPr>
            <a:r>
              <a:rPr lang="en-US" sz="800" dirty="0">
                <a:solidFill>
                  <a:srgbClr val="0000FF"/>
                </a:solidFill>
                <a:latin typeface="Comic Sans MS" charset="0"/>
              </a:rPr>
              <a:t> </a:t>
            </a:r>
          </a:p>
          <a:p>
            <a:pPr>
              <a:lnSpc>
                <a:spcPct val="110000"/>
              </a:lnSpc>
              <a:defRPr/>
            </a:pPr>
            <a:r>
              <a:rPr lang="en-US" sz="800" dirty="0">
                <a:solidFill>
                  <a:srgbClr val="000099"/>
                </a:solidFill>
                <a:latin typeface="Comic Sans MS" charset="0"/>
              </a:rPr>
              <a:t> </a:t>
            </a:r>
            <a:endParaRPr lang="en-US" sz="2000" b="1" dirty="0">
              <a:solidFill>
                <a:srgbClr val="000099"/>
              </a:solidFill>
              <a:latin typeface="Comic Sans MS" charset="0"/>
            </a:endParaRPr>
          </a:p>
          <a:p>
            <a:pPr>
              <a:lnSpc>
                <a:spcPct val="110000"/>
              </a:lnSpc>
              <a:defRPr/>
            </a:pPr>
            <a:r>
              <a:rPr lang="en-US" b="1" dirty="0">
                <a:solidFill>
                  <a:srgbClr val="000099"/>
                </a:solidFill>
                <a:latin typeface="Comic Sans MS" charset="0"/>
              </a:rPr>
              <a:t>       Please start working on them</a:t>
            </a:r>
            <a:r>
              <a:rPr lang="en-US" b="1" dirty="0" smtClean="0">
                <a:solidFill>
                  <a:srgbClr val="000099"/>
                </a:solidFill>
                <a:latin typeface="Comic Sans MS" charset="0"/>
              </a:rPr>
              <a:t>!</a:t>
            </a:r>
            <a:endParaRPr lang="en-US" dirty="0" smtClean="0">
              <a:solidFill>
                <a:srgbClr val="000099"/>
              </a:solidFill>
              <a:latin typeface="Comic Sans MS" charset="0"/>
            </a:endParaRPr>
          </a:p>
          <a:p>
            <a:pPr>
              <a:lnSpc>
                <a:spcPct val="110000"/>
              </a:lnSpc>
              <a:buFontTx/>
              <a:buChar char="•"/>
              <a:defRPr/>
            </a:pPr>
            <a:endParaRPr lang="en-US" dirty="0">
              <a:solidFill>
                <a:srgbClr val="000099"/>
              </a:solidFill>
              <a:latin typeface="Comic Sans MS" charset="0"/>
            </a:endParaRPr>
          </a:p>
          <a:p>
            <a:pPr>
              <a:lnSpc>
                <a:spcPct val="110000"/>
              </a:lnSpc>
              <a:buFontTx/>
              <a:buChar char="•"/>
              <a:defRPr/>
            </a:pPr>
            <a:r>
              <a:rPr lang="en-US" dirty="0" smtClean="0">
                <a:solidFill>
                  <a:srgbClr val="0000FF"/>
                </a:solidFill>
                <a:latin typeface="Comic Sans MS" charset="0"/>
              </a:rPr>
              <a:t> Next week: </a:t>
            </a:r>
            <a:r>
              <a:rPr lang="en-US" dirty="0" smtClean="0">
                <a:solidFill>
                  <a:srgbClr val="000090"/>
                </a:solidFill>
                <a:latin typeface="Comic Sans MS" charset="0"/>
              </a:rPr>
              <a:t>Programming </a:t>
            </a:r>
            <a:r>
              <a:rPr lang="en-US" dirty="0">
                <a:solidFill>
                  <a:srgbClr val="000090"/>
                </a:solidFill>
                <a:latin typeface="Comic Sans MS" charset="0"/>
              </a:rPr>
              <a:t>Project # </a:t>
            </a:r>
            <a:r>
              <a:rPr lang="en-US" dirty="0" smtClean="0">
                <a:solidFill>
                  <a:srgbClr val="000090"/>
                </a:solidFill>
                <a:latin typeface="Comic Sans MS" charset="0"/>
              </a:rPr>
              <a:t>1 will be handed out!</a:t>
            </a:r>
            <a:endParaRPr lang="en-US" dirty="0">
              <a:solidFill>
                <a:srgbClr val="000090"/>
              </a:solidFill>
              <a:latin typeface="Comic Sans MS" charset="0"/>
            </a:endParaRPr>
          </a:p>
          <a:p>
            <a:pPr>
              <a:lnSpc>
                <a:spcPct val="110000"/>
              </a:lnSpc>
              <a:defRPr/>
            </a:pPr>
            <a:r>
              <a:rPr lang="en-US" dirty="0">
                <a:solidFill>
                  <a:srgbClr val="000090"/>
                </a:solidFill>
                <a:latin typeface="Comic Sans MS" charset="0"/>
              </a:rPr>
              <a:t>             </a:t>
            </a:r>
            <a:r>
              <a:rPr lang="en-US" dirty="0">
                <a:solidFill>
                  <a:srgbClr val="0000FF"/>
                </a:solidFill>
                <a:latin typeface="Comic Sans MS" charset="0"/>
              </a:rPr>
              <a:t> </a:t>
            </a:r>
            <a:r>
              <a:rPr lang="en-US" dirty="0">
                <a:solidFill>
                  <a:srgbClr val="FF0000"/>
                </a:solidFill>
                <a:latin typeface="Comic Sans MS" charset="0"/>
              </a:rPr>
              <a:t>Due </a:t>
            </a:r>
            <a:r>
              <a:rPr lang="en-US" dirty="0" smtClean="0">
                <a:solidFill>
                  <a:srgbClr val="FF0000"/>
                </a:solidFill>
                <a:latin typeface="Comic Sans MS" charset="0"/>
              </a:rPr>
              <a:t>Monday Oct 15  11:59pm </a:t>
            </a:r>
          </a:p>
          <a:p>
            <a:pPr>
              <a:lnSpc>
                <a:spcPct val="110000"/>
              </a:lnSpc>
              <a:defRPr/>
            </a:pPr>
            <a:endParaRPr lang="en-US" dirty="0" smtClean="0">
              <a:solidFill>
                <a:srgbClr val="000099"/>
              </a:solidFill>
              <a:latin typeface="Comic Sans MS" charset="0"/>
            </a:endParaRPr>
          </a:p>
          <a:p>
            <a:pPr lvl="1">
              <a:lnSpc>
                <a:spcPct val="110000"/>
              </a:lnSpc>
              <a:defRPr/>
            </a:pPr>
            <a:r>
              <a:rPr lang="en-US" sz="800" dirty="0" smtClean="0">
                <a:solidFill>
                  <a:srgbClr val="000099"/>
                </a:solidFill>
                <a:latin typeface="Comic Sans MS" charset="0"/>
              </a:rPr>
              <a:t>  </a:t>
            </a:r>
            <a:endParaRPr lang="en-US" sz="800" dirty="0">
              <a:solidFill>
                <a:srgbClr val="000099"/>
              </a:solidFill>
              <a:latin typeface="Comic Sans MS" charset="0"/>
            </a:endParaRPr>
          </a:p>
          <a:p>
            <a:pPr>
              <a:lnSpc>
                <a:spcPct val="110000"/>
              </a:lnSpc>
              <a:buFontTx/>
              <a:buChar char="•"/>
              <a:defRPr/>
            </a:pPr>
            <a:endParaRPr lang="en-US" sz="2000" b="1" dirty="0">
              <a:solidFill>
                <a:srgbClr val="000099"/>
              </a:solidFill>
              <a:latin typeface="Comic Sans MS" charset="0"/>
            </a:endParaRPr>
          </a:p>
          <a:p>
            <a:pPr>
              <a:lnSpc>
                <a:spcPct val="110000"/>
              </a:lnSpc>
              <a:defRPr/>
            </a:pPr>
            <a:endParaRPr lang="en-US" sz="800" dirty="0">
              <a:solidFill>
                <a:srgbClr val="000099"/>
              </a:solidFill>
              <a:latin typeface="Comic Sans MS" charset="0"/>
            </a:endParaRPr>
          </a:p>
        </p:txBody>
      </p:sp>
    </p:spTree>
    <p:extLst>
      <p:ext uri="{BB962C8B-B14F-4D97-AF65-F5344CB8AC3E}">
        <p14:creationId xmlns:p14="http://schemas.microsoft.com/office/powerpoint/2010/main" val="2144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dissolv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dissolv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dissolve">
                                      <p:cBhvr>
                                        <p:cTn id="22" dur="500"/>
                                        <p:tgtEl>
                                          <p:spTgt spid="11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dissolve">
                                      <p:cBhvr>
                                        <p:cTn id="27" dur="500"/>
                                        <p:tgtEl>
                                          <p:spTgt spid="112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43">
                                            <p:txEl>
                                              <p:pRg st="6" end="6"/>
                                            </p:txEl>
                                          </p:spTgt>
                                        </p:tgtEl>
                                        <p:attrNameLst>
                                          <p:attrName>style.visibility</p:attrName>
                                        </p:attrNameLst>
                                      </p:cBhvr>
                                      <p:to>
                                        <p:strVal val="visible"/>
                                      </p:to>
                                    </p:set>
                                    <p:animEffect transition="in" filter="dissolve">
                                      <p:cBhvr>
                                        <p:cTn id="32" dur="500"/>
                                        <p:tgtEl>
                                          <p:spTgt spid="1126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43">
                                            <p:txEl>
                                              <p:pRg st="7" end="7"/>
                                            </p:txEl>
                                          </p:spTgt>
                                        </p:tgtEl>
                                        <p:attrNameLst>
                                          <p:attrName>style.visibility</p:attrName>
                                        </p:attrNameLst>
                                      </p:cBhvr>
                                      <p:to>
                                        <p:strVal val="visible"/>
                                      </p:to>
                                    </p:set>
                                    <p:animEffect transition="in" filter="dissolve">
                                      <p:cBhvr>
                                        <p:cTn id="37" dur="500"/>
                                        <p:tgtEl>
                                          <p:spTgt spid="11264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43">
                                            <p:txEl>
                                              <p:pRg st="9" end="9"/>
                                            </p:txEl>
                                          </p:spTgt>
                                        </p:tgtEl>
                                        <p:attrNameLst>
                                          <p:attrName>style.visibility</p:attrName>
                                        </p:attrNameLst>
                                      </p:cBhvr>
                                      <p:to>
                                        <p:strVal val="visible"/>
                                      </p:to>
                                    </p:set>
                                    <p:animEffect transition="in" filter="dissolve">
                                      <p:cBhvr>
                                        <p:cTn id="42" dur="500"/>
                                        <p:tgtEl>
                                          <p:spTgt spid="1126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26"/>
          <p:cNvSpPr>
            <a:spLocks noGrp="1" noChangeArrowheads="1"/>
          </p:cNvSpPr>
          <p:nvPr>
            <p:ph type="title" idx="4294967295"/>
          </p:nvPr>
        </p:nvSpPr>
        <p:spPr>
          <a:xfrm>
            <a:off x="685800" y="457200"/>
            <a:ext cx="7772400" cy="1143000"/>
          </a:xfrm>
        </p:spPr>
        <p:txBody>
          <a:bodyPr/>
          <a:lstStyle/>
          <a:p>
            <a:r>
              <a:rPr lang="en-US" altLang="zh-CN" sz="3600">
                <a:latin typeface="Comic Sans MS" charset="0"/>
                <a:ea typeface="宋体" charset="0"/>
                <a:cs typeface="宋体" charset="0"/>
              </a:rPr>
              <a:t>Networks with Circuit Switching</a:t>
            </a:r>
            <a:br>
              <a:rPr lang="en-US" altLang="zh-CN" sz="3600">
                <a:latin typeface="Comic Sans MS" charset="0"/>
                <a:ea typeface="宋体" charset="0"/>
                <a:cs typeface="宋体" charset="0"/>
              </a:rPr>
            </a:br>
            <a:r>
              <a:rPr lang="en-US" altLang="zh-CN" sz="2600">
                <a:solidFill>
                  <a:srgbClr val="0000FF"/>
                </a:solidFill>
                <a:latin typeface="Comic Sans MS" charset="0"/>
                <a:ea typeface="宋体" charset="0"/>
                <a:cs typeface="宋体" charset="0"/>
              </a:rPr>
              <a:t>e.g., conventional (fixed-line) telephone networks</a:t>
            </a:r>
            <a:br>
              <a:rPr lang="en-US" altLang="zh-CN" sz="2600">
                <a:solidFill>
                  <a:srgbClr val="0000FF"/>
                </a:solidFill>
                <a:latin typeface="Comic Sans MS" charset="0"/>
                <a:ea typeface="宋体" charset="0"/>
                <a:cs typeface="宋体" charset="0"/>
              </a:rPr>
            </a:br>
            <a:endParaRPr lang="en-US" altLang="zh-CN" sz="2600">
              <a:solidFill>
                <a:srgbClr val="0000FF"/>
              </a:solidFill>
              <a:latin typeface="Comic Sans MS" charset="0"/>
              <a:ea typeface="宋体" charset="0"/>
              <a:cs typeface="宋体" charset="0"/>
            </a:endParaRPr>
          </a:p>
        </p:txBody>
      </p:sp>
      <p:sp>
        <p:nvSpPr>
          <p:cNvPr id="34818" name="Rectangle 1027"/>
          <p:cNvSpPr>
            <a:spLocks noGrp="1" noChangeArrowheads="1"/>
          </p:cNvSpPr>
          <p:nvPr>
            <p:ph type="body" sz="half" idx="4294967295"/>
          </p:nvPr>
        </p:nvSpPr>
        <p:spPr>
          <a:xfrm>
            <a:off x="457200" y="1676400"/>
            <a:ext cx="3810000" cy="4648200"/>
          </a:xfrm>
        </p:spPr>
        <p:txBody>
          <a:bodyPr/>
          <a:lstStyle/>
          <a:p>
            <a:pPr>
              <a:buFont typeface="Wingdings" charset="0"/>
              <a:buNone/>
            </a:pPr>
            <a:r>
              <a:rPr lang="en-US" altLang="zh-CN">
                <a:solidFill>
                  <a:srgbClr val="FF0000"/>
                </a:solidFill>
                <a:latin typeface="Comic Sans MS" charset="0"/>
                <a:ea typeface="宋体" charset="0"/>
                <a:cs typeface="宋体" charset="0"/>
              </a:rPr>
              <a:t>End-end resources reserved for “call”</a:t>
            </a:r>
          </a:p>
          <a:p>
            <a:r>
              <a:rPr lang="en-US" altLang="zh-CN" sz="2400">
                <a:latin typeface="Comic Sans MS" charset="0"/>
                <a:ea typeface="宋体" charset="0"/>
                <a:cs typeface="宋体" charset="0"/>
              </a:rPr>
              <a:t>link bandwidth,  switch capacity</a:t>
            </a:r>
          </a:p>
          <a:p>
            <a:r>
              <a:rPr lang="en-US" altLang="zh-CN" sz="2400">
                <a:latin typeface="Comic Sans MS" charset="0"/>
                <a:ea typeface="宋体" charset="0"/>
                <a:cs typeface="宋体" charset="0"/>
              </a:rPr>
              <a:t>dedicated resources: no sharing</a:t>
            </a:r>
          </a:p>
          <a:p>
            <a:r>
              <a:rPr lang="en-US" altLang="zh-CN" sz="2400">
                <a:latin typeface="Comic Sans MS" charset="0"/>
                <a:ea typeface="宋体" charset="0"/>
                <a:cs typeface="宋体" charset="0"/>
              </a:rPr>
              <a:t>circuit-like (guaranteed) performance</a:t>
            </a:r>
          </a:p>
          <a:p>
            <a:r>
              <a:rPr lang="en-US" altLang="zh-CN" sz="2400">
                <a:latin typeface="Comic Sans MS" charset="0"/>
                <a:ea typeface="宋体" charset="0"/>
                <a:cs typeface="宋体" charset="0"/>
              </a:rPr>
              <a:t>call setup required</a:t>
            </a:r>
          </a:p>
          <a:p>
            <a:endParaRPr lang="en-US" altLang="zh-CN" sz="2400">
              <a:latin typeface="Comic Sans MS" charset="0"/>
              <a:ea typeface="宋体" charset="0"/>
              <a:cs typeface="宋体" charset="0"/>
            </a:endParaRPr>
          </a:p>
        </p:txBody>
      </p:sp>
      <p:sp>
        <p:nvSpPr>
          <p:cNvPr id="34819" name="Freeform 1032"/>
          <p:cNvSpPr>
            <a:spLocks/>
          </p:cNvSpPr>
          <p:nvPr/>
        </p:nvSpPr>
        <p:spPr bwMode="auto">
          <a:xfrm>
            <a:off x="6711950" y="1717675"/>
            <a:ext cx="2046288" cy="204946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4820" name="Freeform 1033"/>
          <p:cNvSpPr>
            <a:spLocks/>
          </p:cNvSpPr>
          <p:nvPr/>
        </p:nvSpPr>
        <p:spPr bwMode="auto">
          <a:xfrm>
            <a:off x="4575175" y="1543050"/>
            <a:ext cx="2122488" cy="194310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4821" name="Freeform 1034"/>
          <p:cNvSpPr>
            <a:spLocks/>
          </p:cNvSpPr>
          <p:nvPr/>
        </p:nvSpPr>
        <p:spPr bwMode="auto">
          <a:xfrm>
            <a:off x="4994275" y="3317875"/>
            <a:ext cx="3382963" cy="27146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nvGrpSpPr>
          <p:cNvPr id="34822" name="Group 1035"/>
          <p:cNvGrpSpPr>
            <a:grpSpLocks/>
          </p:cNvGrpSpPr>
          <p:nvPr/>
        </p:nvGrpSpPr>
        <p:grpSpPr bwMode="auto">
          <a:xfrm>
            <a:off x="4708525" y="1708150"/>
            <a:ext cx="835025" cy="390525"/>
            <a:chOff x="3552" y="246"/>
            <a:chExt cx="527" cy="248"/>
          </a:xfrm>
        </p:grpSpPr>
        <p:graphicFrame>
          <p:nvGraphicFramePr>
            <p:cNvPr id="35040" name="Object 103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9875" name="Clip" r:id="rId4" imgW="1307079" imgH="1083682" progId="MS_ClipArt_Gallery.2">
                    <p:embed/>
                  </p:oleObj>
                </mc:Choice>
                <mc:Fallback>
                  <p:oleObj name="Clip" r:id="rId4" imgW="1307079" imgH="1083682" progId="MS_ClipArt_Gallery.2">
                    <p:embed/>
                    <p:pic>
                      <p:nvPicPr>
                        <p:cNvPr id="0" name="Object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041" name="Object 103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9876" name="Clip" r:id="rId6" imgW="682368" imgH="480541" progId="MS_ClipArt_Gallery.2">
                    <p:embed/>
                  </p:oleObj>
                </mc:Choice>
                <mc:Fallback>
                  <p:oleObj name="Clip" r:id="rId6" imgW="682368" imgH="480541" progId="MS_ClipArt_Gallery.2">
                    <p:embed/>
                    <p:pic>
                      <p:nvPicPr>
                        <p:cNvPr id="0" name="Object 10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042" name="Line 1038"/>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823" name="Group 1039"/>
          <p:cNvGrpSpPr>
            <a:grpSpLocks/>
          </p:cNvGrpSpPr>
          <p:nvPr/>
        </p:nvGrpSpPr>
        <p:grpSpPr bwMode="auto">
          <a:xfrm>
            <a:off x="4708525" y="2436813"/>
            <a:ext cx="835025" cy="390525"/>
            <a:chOff x="3552" y="246"/>
            <a:chExt cx="527" cy="248"/>
          </a:xfrm>
        </p:grpSpPr>
        <p:graphicFrame>
          <p:nvGraphicFramePr>
            <p:cNvPr id="35037" name="Object 104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9877" name="Clip" r:id="rId8" imgW="1307079" imgH="1083682" progId="MS_ClipArt_Gallery.2">
                    <p:embed/>
                  </p:oleObj>
                </mc:Choice>
                <mc:Fallback>
                  <p:oleObj name="Clip" r:id="rId8" imgW="1307079" imgH="1083682" progId="MS_ClipArt_Gallery.2">
                    <p:embed/>
                    <p:pic>
                      <p:nvPicPr>
                        <p:cNvPr id="0" name="Object 1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038" name="Object 104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9878" name="Clip" r:id="rId9" imgW="682368" imgH="480541" progId="MS_ClipArt_Gallery.2">
                    <p:embed/>
                  </p:oleObj>
                </mc:Choice>
                <mc:Fallback>
                  <p:oleObj name="Clip" r:id="rId9" imgW="682368" imgH="480541" progId="MS_ClipArt_Gallery.2">
                    <p:embed/>
                    <p:pic>
                      <p:nvPicPr>
                        <p:cNvPr id="0" name="Object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039" name="Line 1042"/>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824" name="Group 1043"/>
          <p:cNvGrpSpPr>
            <a:grpSpLocks/>
          </p:cNvGrpSpPr>
          <p:nvPr/>
        </p:nvGrpSpPr>
        <p:grpSpPr bwMode="auto">
          <a:xfrm>
            <a:off x="5137150" y="2176463"/>
            <a:ext cx="79375" cy="261937"/>
            <a:chOff x="3842" y="406"/>
            <a:chExt cx="51" cy="167"/>
          </a:xfrm>
        </p:grpSpPr>
        <p:sp>
          <p:nvSpPr>
            <p:cNvPr id="35034" name="Oval 104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5035" name="Oval 104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5036" name="Oval 104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grpSp>
      <p:grpSp>
        <p:nvGrpSpPr>
          <p:cNvPr id="34825" name="Group 1047"/>
          <p:cNvGrpSpPr>
            <a:grpSpLocks/>
          </p:cNvGrpSpPr>
          <p:nvPr/>
        </p:nvGrpSpPr>
        <p:grpSpPr bwMode="auto">
          <a:xfrm>
            <a:off x="5670550" y="2792413"/>
            <a:ext cx="238125" cy="482600"/>
            <a:chOff x="4180" y="783"/>
            <a:chExt cx="150" cy="307"/>
          </a:xfrm>
        </p:grpSpPr>
        <p:sp>
          <p:nvSpPr>
            <p:cNvPr id="35026" name="AutoShape 1048"/>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5027" name="Rectangle 1049"/>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5028" name="Rectangle 105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5029" name="AutoShape 105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5030" name="Line 1052"/>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031" name="Line 1053"/>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032" name="Rectangle 105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5033" name="Rectangle 1055"/>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grpSp>
      <p:grpSp>
        <p:nvGrpSpPr>
          <p:cNvPr id="34826" name="Group 1056"/>
          <p:cNvGrpSpPr>
            <a:grpSpLocks/>
          </p:cNvGrpSpPr>
          <p:nvPr/>
        </p:nvGrpSpPr>
        <p:grpSpPr bwMode="auto">
          <a:xfrm rot="-5400000">
            <a:off x="6022976" y="2897187"/>
            <a:ext cx="100012" cy="265113"/>
            <a:chOff x="3842" y="406"/>
            <a:chExt cx="51" cy="167"/>
          </a:xfrm>
        </p:grpSpPr>
        <p:sp>
          <p:nvSpPr>
            <p:cNvPr id="35023" name="Oval 105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5024" name="Oval 105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5025" name="Oval 105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grpSp>
      <p:sp>
        <p:nvSpPr>
          <p:cNvPr id="34827" name="Line 1060"/>
          <p:cNvSpPr>
            <a:spLocks noChangeShapeType="1"/>
          </p:cNvSpPr>
          <p:nvPr/>
        </p:nvSpPr>
        <p:spPr bwMode="auto">
          <a:xfrm>
            <a:off x="5826125" y="2679700"/>
            <a:ext cx="563563" cy="15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28" name="Line 1061"/>
          <p:cNvSpPr>
            <a:spLocks noChangeShapeType="1"/>
          </p:cNvSpPr>
          <p:nvPr/>
        </p:nvSpPr>
        <p:spPr bwMode="auto">
          <a:xfrm>
            <a:off x="5829300" y="2674938"/>
            <a:ext cx="3175" cy="1174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29" name="Line 1062"/>
          <p:cNvSpPr>
            <a:spLocks noChangeShapeType="1"/>
          </p:cNvSpPr>
          <p:nvPr/>
        </p:nvSpPr>
        <p:spPr bwMode="auto">
          <a:xfrm>
            <a:off x="6392863" y="2673350"/>
            <a:ext cx="1587" cy="1000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0" name="Line 1063"/>
          <p:cNvSpPr>
            <a:spLocks noChangeShapeType="1"/>
          </p:cNvSpPr>
          <p:nvPr/>
        </p:nvSpPr>
        <p:spPr bwMode="auto">
          <a:xfrm>
            <a:off x="5484813" y="2019300"/>
            <a:ext cx="328612" cy="3238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1" name="Line 1064"/>
          <p:cNvSpPr>
            <a:spLocks noChangeShapeType="1"/>
          </p:cNvSpPr>
          <p:nvPr/>
        </p:nvSpPr>
        <p:spPr bwMode="auto">
          <a:xfrm flipV="1">
            <a:off x="5499100" y="2368550"/>
            <a:ext cx="314325" cy="4032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2" name="Line 1065"/>
          <p:cNvSpPr>
            <a:spLocks noChangeShapeType="1"/>
          </p:cNvSpPr>
          <p:nvPr/>
        </p:nvSpPr>
        <p:spPr bwMode="auto">
          <a:xfrm flipV="1">
            <a:off x="6099175" y="2473325"/>
            <a:ext cx="1588" cy="2000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4833" name="Group 1066"/>
          <p:cNvGrpSpPr>
            <a:grpSpLocks/>
          </p:cNvGrpSpPr>
          <p:nvPr/>
        </p:nvGrpSpPr>
        <p:grpSpPr bwMode="auto">
          <a:xfrm>
            <a:off x="6234113" y="2763838"/>
            <a:ext cx="238125" cy="484187"/>
            <a:chOff x="4180" y="783"/>
            <a:chExt cx="150" cy="307"/>
          </a:xfrm>
        </p:grpSpPr>
        <p:sp>
          <p:nvSpPr>
            <p:cNvPr id="35015" name="AutoShape 106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5016" name="Rectangle 106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5017" name="Rectangle 106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5018" name="AutoShape 107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5019" name="Line 107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020" name="Line 107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021" name="Rectangle 107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5022" name="Rectangle 107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grpSp>
      <p:grpSp>
        <p:nvGrpSpPr>
          <p:cNvPr id="34834" name="Group 1075"/>
          <p:cNvGrpSpPr>
            <a:grpSpLocks/>
          </p:cNvGrpSpPr>
          <p:nvPr/>
        </p:nvGrpSpPr>
        <p:grpSpPr bwMode="auto">
          <a:xfrm>
            <a:off x="5145088" y="3521075"/>
            <a:ext cx="546100" cy="1133475"/>
            <a:chOff x="3314" y="1248"/>
            <a:chExt cx="344" cy="694"/>
          </a:xfrm>
        </p:grpSpPr>
        <p:graphicFrame>
          <p:nvGraphicFramePr>
            <p:cNvPr id="35006" name="Object 1076"/>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39879" name="Clip" r:id="rId10" imgW="1307079" imgH="1083682" progId="MS_ClipArt_Gallery.2">
                    <p:embed/>
                  </p:oleObj>
                </mc:Choice>
                <mc:Fallback>
                  <p:oleObj name="Clip" r:id="rId10" imgW="1307079" imgH="1083682" progId="MS_ClipArt_Gallery.2">
                    <p:embed/>
                    <p:pic>
                      <p:nvPicPr>
                        <p:cNvPr id="0" name="Object 10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007" name="Line 1077"/>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35008" name="Object 1078"/>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39880" name="Clip" r:id="rId11" imgW="1307079" imgH="1083682" progId="MS_ClipArt_Gallery.2">
                    <p:embed/>
                  </p:oleObj>
                </mc:Choice>
                <mc:Fallback>
                  <p:oleObj name="Clip" r:id="rId11" imgW="1307079" imgH="1083682" progId="MS_ClipArt_Gallery.2">
                    <p:embed/>
                    <p:pic>
                      <p:nvPicPr>
                        <p:cNvPr id="0" name="Object 10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009" name="Line 1079"/>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5010" name="Group 1080"/>
            <p:cNvGrpSpPr>
              <a:grpSpLocks/>
            </p:cNvGrpSpPr>
            <p:nvPr/>
          </p:nvGrpSpPr>
          <p:grpSpPr bwMode="auto">
            <a:xfrm>
              <a:off x="3404" y="1504"/>
              <a:ext cx="51" cy="167"/>
              <a:chOff x="3842" y="406"/>
              <a:chExt cx="51" cy="167"/>
            </a:xfrm>
          </p:grpSpPr>
          <p:sp>
            <p:nvSpPr>
              <p:cNvPr id="35012" name="Oval 108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5013" name="Oval 108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5014" name="Oval 108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grpSp>
        <p:sp>
          <p:nvSpPr>
            <p:cNvPr id="35011" name="Line 1084"/>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aphicFrame>
        <p:nvGraphicFramePr>
          <p:cNvPr id="34835" name="Object 1085"/>
          <p:cNvGraphicFramePr>
            <a:graphicFrameLocks noChangeAspect="1"/>
          </p:cNvGraphicFramePr>
          <p:nvPr/>
        </p:nvGraphicFramePr>
        <p:xfrm>
          <a:off x="6132513" y="4756150"/>
          <a:ext cx="476250" cy="406400"/>
        </p:xfrm>
        <a:graphic>
          <a:graphicData uri="http://schemas.openxmlformats.org/presentationml/2006/ole">
            <mc:AlternateContent xmlns:mc="http://schemas.openxmlformats.org/markup-compatibility/2006">
              <mc:Choice xmlns:v="urn:schemas-microsoft-com:vml" Requires="v">
                <p:oleObj spid="_x0000_s139881" name="Clip" r:id="rId12" imgW="1307079" imgH="1083682" progId="MS_ClipArt_Gallery.2">
                  <p:embed/>
                </p:oleObj>
              </mc:Choice>
              <mc:Fallback>
                <p:oleObj name="Clip" r:id="rId12" imgW="1307079" imgH="1083682" progId="MS_ClipArt_Gallery.2">
                  <p:embed/>
                  <p:pic>
                    <p:nvPicPr>
                      <p:cNvPr id="0" name="Object 10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2513" y="4756150"/>
                        <a:ext cx="476250" cy="406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36" name="Object 1086"/>
          <p:cNvGraphicFramePr>
            <a:graphicFrameLocks noChangeAspect="1"/>
          </p:cNvGraphicFramePr>
          <p:nvPr/>
        </p:nvGraphicFramePr>
        <p:xfrm>
          <a:off x="5434013" y="4743450"/>
          <a:ext cx="473075" cy="403225"/>
        </p:xfrm>
        <a:graphic>
          <a:graphicData uri="http://schemas.openxmlformats.org/presentationml/2006/ole">
            <mc:AlternateContent xmlns:mc="http://schemas.openxmlformats.org/markup-compatibility/2006">
              <mc:Choice xmlns:v="urn:schemas-microsoft-com:vml" Requires="v">
                <p:oleObj spid="_x0000_s139882" name="Clip" r:id="rId13" imgW="1307079" imgH="1083682" progId="MS_ClipArt_Gallery.2">
                  <p:embed/>
                </p:oleObj>
              </mc:Choice>
              <mc:Fallback>
                <p:oleObj name="Clip" r:id="rId13" imgW="1307079" imgH="1083682" progId="MS_ClipArt_Gallery.2">
                  <p:embed/>
                  <p:pic>
                    <p:nvPicPr>
                      <p:cNvPr id="0" name="Object 10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013" y="4743450"/>
                        <a:ext cx="473075" cy="403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37" name="Oval 1087"/>
          <p:cNvSpPr>
            <a:spLocks noChangeArrowheads="1"/>
          </p:cNvSpPr>
          <p:nvPr/>
        </p:nvSpPr>
        <p:spPr bwMode="auto">
          <a:xfrm rot="-5400000">
            <a:off x="5906294" y="4872832"/>
            <a:ext cx="76200" cy="7461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4838" name="Oval 1088"/>
          <p:cNvSpPr>
            <a:spLocks noChangeArrowheads="1"/>
          </p:cNvSpPr>
          <p:nvPr/>
        </p:nvSpPr>
        <p:spPr bwMode="auto">
          <a:xfrm rot="-5400000">
            <a:off x="6002338" y="4870450"/>
            <a:ext cx="77787" cy="74613"/>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4839" name="Oval 1089"/>
          <p:cNvSpPr>
            <a:spLocks noChangeArrowheads="1"/>
          </p:cNvSpPr>
          <p:nvPr/>
        </p:nvSpPr>
        <p:spPr bwMode="auto">
          <a:xfrm rot="-5400000">
            <a:off x="6090444" y="4876007"/>
            <a:ext cx="76200" cy="7461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34840" name="Line 1090"/>
          <p:cNvSpPr>
            <a:spLocks noChangeShapeType="1"/>
          </p:cNvSpPr>
          <p:nvPr/>
        </p:nvSpPr>
        <p:spPr bwMode="auto">
          <a:xfrm rot="-5400000">
            <a:off x="6386513" y="4725988"/>
            <a:ext cx="73025" cy="31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41" name="Line 1091"/>
          <p:cNvSpPr>
            <a:spLocks noChangeShapeType="1"/>
          </p:cNvSpPr>
          <p:nvPr/>
        </p:nvSpPr>
        <p:spPr bwMode="auto">
          <a:xfrm rot="5400000" flipH="1">
            <a:off x="5672931" y="4715669"/>
            <a:ext cx="7778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42" name="Line 1092"/>
          <p:cNvSpPr>
            <a:spLocks noChangeShapeType="1"/>
          </p:cNvSpPr>
          <p:nvPr/>
        </p:nvSpPr>
        <p:spPr bwMode="auto">
          <a:xfrm rot="16200000" flipV="1">
            <a:off x="6071394" y="4328319"/>
            <a:ext cx="0" cy="7127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43" name="Line 1093"/>
          <p:cNvSpPr>
            <a:spLocks noChangeShapeType="1"/>
          </p:cNvSpPr>
          <p:nvPr/>
        </p:nvSpPr>
        <p:spPr bwMode="auto">
          <a:xfrm flipV="1">
            <a:off x="5691188" y="4225925"/>
            <a:ext cx="106362" cy="47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44" name="Line 1094"/>
          <p:cNvSpPr>
            <a:spLocks noChangeShapeType="1"/>
          </p:cNvSpPr>
          <p:nvPr/>
        </p:nvSpPr>
        <p:spPr bwMode="auto">
          <a:xfrm>
            <a:off x="6375400" y="4283075"/>
            <a:ext cx="344488" cy="4714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45" name="Line 1095"/>
          <p:cNvSpPr>
            <a:spLocks noChangeShapeType="1"/>
          </p:cNvSpPr>
          <p:nvPr/>
        </p:nvSpPr>
        <p:spPr bwMode="auto">
          <a:xfrm flipH="1">
            <a:off x="7280275" y="4278313"/>
            <a:ext cx="317500" cy="4810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34846" name="Object 1096"/>
          <p:cNvGraphicFramePr>
            <a:graphicFrameLocks noChangeAspect="1"/>
          </p:cNvGraphicFramePr>
          <p:nvPr/>
        </p:nvGraphicFramePr>
        <p:xfrm>
          <a:off x="7481888" y="3732213"/>
          <a:ext cx="231775" cy="293687"/>
        </p:xfrm>
        <a:graphic>
          <a:graphicData uri="http://schemas.openxmlformats.org/presentationml/2006/ole">
            <mc:AlternateContent xmlns:mc="http://schemas.openxmlformats.org/markup-compatibility/2006">
              <mc:Choice xmlns:v="urn:schemas-microsoft-com:vml" Requires="v">
                <p:oleObj spid="_x0000_s139883" name="Clip" r:id="rId14" imgW="983255" imgH="1207724" progId="MS_ClipArt_Gallery.2">
                  <p:embed/>
                </p:oleObj>
              </mc:Choice>
              <mc:Fallback>
                <p:oleObj name="Clip" r:id="rId14" imgW="983255" imgH="1207724" progId="MS_ClipArt_Gallery.2">
                  <p:embed/>
                  <p:pic>
                    <p:nvPicPr>
                      <p:cNvPr id="0" name="Object 10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1888" y="3732213"/>
                        <a:ext cx="231775" cy="293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47" name="Object 1097"/>
          <p:cNvGraphicFramePr>
            <a:graphicFrameLocks noChangeAspect="1"/>
          </p:cNvGraphicFramePr>
          <p:nvPr/>
        </p:nvGraphicFramePr>
        <p:xfrm>
          <a:off x="5961063" y="3830638"/>
          <a:ext cx="231775" cy="293687"/>
        </p:xfrm>
        <a:graphic>
          <a:graphicData uri="http://schemas.openxmlformats.org/presentationml/2006/ole">
            <mc:AlternateContent xmlns:mc="http://schemas.openxmlformats.org/markup-compatibility/2006">
              <mc:Choice xmlns:v="urn:schemas-microsoft-com:vml" Requires="v">
                <p:oleObj spid="_x0000_s139884" name="Clip" r:id="rId16" imgW="983255" imgH="1207724" progId="MS_ClipArt_Gallery.2">
                  <p:embed/>
                </p:oleObj>
              </mc:Choice>
              <mc:Fallback>
                <p:oleObj name="Clip" r:id="rId16" imgW="983255" imgH="1207724" progId="MS_ClipArt_Gallery.2">
                  <p:embed/>
                  <p:pic>
                    <p:nvPicPr>
                      <p:cNvPr id="0" name="Object 10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61063" y="3830638"/>
                        <a:ext cx="231775" cy="293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48" name="Freeform 1098"/>
          <p:cNvSpPr>
            <a:spLocks/>
          </p:cNvSpPr>
          <p:nvPr/>
        </p:nvSpPr>
        <p:spPr bwMode="auto">
          <a:xfrm>
            <a:off x="6053138" y="3554413"/>
            <a:ext cx="1539875" cy="373062"/>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34849" name="Group 1099"/>
          <p:cNvGrpSpPr>
            <a:grpSpLocks/>
          </p:cNvGrpSpPr>
          <p:nvPr/>
        </p:nvGrpSpPr>
        <p:grpSpPr bwMode="auto">
          <a:xfrm>
            <a:off x="6356350" y="5294313"/>
            <a:ext cx="463550" cy="522287"/>
            <a:chOff x="2870" y="1518"/>
            <a:chExt cx="292" cy="320"/>
          </a:xfrm>
        </p:grpSpPr>
        <p:graphicFrame>
          <p:nvGraphicFramePr>
            <p:cNvPr id="35004" name="Object 110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9885" name="Clip" r:id="rId17" imgW="826793" imgH="840481" progId="MS_ClipArt_Gallery.2">
                    <p:embed/>
                  </p:oleObj>
                </mc:Choice>
                <mc:Fallback>
                  <p:oleObj name="Clip" r:id="rId17" imgW="826793" imgH="840481" progId="MS_ClipArt_Gallery.2">
                    <p:embed/>
                    <p:pic>
                      <p:nvPicPr>
                        <p:cNvPr id="0" name="Object 1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005" name="Object 110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9886" name="Clip" r:id="rId19" imgW="1268227" imgH="1200237" progId="MS_ClipArt_Gallery.2">
                    <p:embed/>
                  </p:oleObj>
                </mc:Choice>
                <mc:Fallback>
                  <p:oleObj name="Clip" r:id="rId19" imgW="1268227" imgH="1200237" progId="MS_ClipArt_Gallery.2">
                    <p:embed/>
                    <p:pic>
                      <p:nvPicPr>
                        <p:cNvPr id="0" name="Object 11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4850" name="Group 1102"/>
          <p:cNvGrpSpPr>
            <a:grpSpLocks/>
          </p:cNvGrpSpPr>
          <p:nvPr/>
        </p:nvGrpSpPr>
        <p:grpSpPr bwMode="auto">
          <a:xfrm>
            <a:off x="7242175" y="5334000"/>
            <a:ext cx="461963" cy="522288"/>
            <a:chOff x="2870" y="1518"/>
            <a:chExt cx="292" cy="320"/>
          </a:xfrm>
        </p:grpSpPr>
        <p:graphicFrame>
          <p:nvGraphicFramePr>
            <p:cNvPr id="35002" name="Object 110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9887" name="Clip" r:id="rId21" imgW="826793" imgH="840481" progId="MS_ClipArt_Gallery.2">
                    <p:embed/>
                  </p:oleObj>
                </mc:Choice>
                <mc:Fallback>
                  <p:oleObj name="Clip" r:id="rId21" imgW="826793" imgH="840481" progId="MS_ClipArt_Gallery.2">
                    <p:embed/>
                    <p:pic>
                      <p:nvPicPr>
                        <p:cNvPr id="0" name="Object 1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003" name="Object 110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9888" name="Clip" r:id="rId22" imgW="1268227" imgH="1200237" progId="MS_ClipArt_Gallery.2">
                    <p:embed/>
                  </p:oleObj>
                </mc:Choice>
                <mc:Fallback>
                  <p:oleObj name="Clip" r:id="rId22" imgW="1268227" imgH="1200237" progId="MS_ClipArt_Gallery.2">
                    <p:embed/>
                    <p:pic>
                      <p:nvPicPr>
                        <p:cNvPr id="0" name="Object 1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4851" name="Group 1105"/>
          <p:cNvGrpSpPr>
            <a:grpSpLocks/>
          </p:cNvGrpSpPr>
          <p:nvPr/>
        </p:nvGrpSpPr>
        <p:grpSpPr bwMode="auto">
          <a:xfrm>
            <a:off x="6770688" y="4986338"/>
            <a:ext cx="431800" cy="460375"/>
            <a:chOff x="4733" y="2082"/>
            <a:chExt cx="272" cy="282"/>
          </a:xfrm>
        </p:grpSpPr>
        <p:graphicFrame>
          <p:nvGraphicFramePr>
            <p:cNvPr id="35000" name="Object 110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39889" name="Clip" r:id="rId23" imgW="826793" imgH="840481" progId="MS_ClipArt_Gallery.2">
                    <p:embed/>
                  </p:oleObj>
                </mc:Choice>
                <mc:Fallback>
                  <p:oleObj name="Clip" r:id="rId23" imgW="826793" imgH="840481" progId="MS_ClipArt_Gallery.2">
                    <p:embed/>
                    <p:pic>
                      <p:nvPicPr>
                        <p:cNvPr id="0" name="Object 1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001" name="Rectangle 110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grpSp>
      <p:sp>
        <p:nvSpPr>
          <p:cNvPr id="34852" name="Line 1108"/>
          <p:cNvSpPr>
            <a:spLocks noChangeShapeType="1"/>
          </p:cNvSpPr>
          <p:nvPr/>
        </p:nvSpPr>
        <p:spPr bwMode="auto">
          <a:xfrm>
            <a:off x="7118350" y="4867275"/>
            <a:ext cx="0" cy="279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4853" name="Group 1109"/>
          <p:cNvGrpSpPr>
            <a:grpSpLocks/>
          </p:cNvGrpSpPr>
          <p:nvPr/>
        </p:nvGrpSpPr>
        <p:grpSpPr bwMode="auto">
          <a:xfrm>
            <a:off x="7939088" y="4162425"/>
            <a:ext cx="236537" cy="501650"/>
            <a:chOff x="4180" y="783"/>
            <a:chExt cx="150" cy="307"/>
          </a:xfrm>
        </p:grpSpPr>
        <p:sp>
          <p:nvSpPr>
            <p:cNvPr id="34992" name="AutoShape 111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4993" name="Rectangle 111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4994" name="Rectangle 11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4995" name="AutoShape 11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4996" name="Line 111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97" name="Line 111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98" name="Rectangle 11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4999" name="Rectangle 111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grpSp>
      <p:grpSp>
        <p:nvGrpSpPr>
          <p:cNvPr id="34854" name="Group 1118"/>
          <p:cNvGrpSpPr>
            <a:grpSpLocks/>
          </p:cNvGrpSpPr>
          <p:nvPr/>
        </p:nvGrpSpPr>
        <p:grpSpPr bwMode="auto">
          <a:xfrm>
            <a:off x="7924800" y="4706938"/>
            <a:ext cx="236538" cy="500062"/>
            <a:chOff x="4180" y="783"/>
            <a:chExt cx="150" cy="307"/>
          </a:xfrm>
        </p:grpSpPr>
        <p:sp>
          <p:nvSpPr>
            <p:cNvPr id="34984" name="AutoShape 111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4985" name="Rectangle 112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sp>
          <p:nvSpPr>
            <p:cNvPr id="34986" name="Rectangle 11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4987" name="AutoShape 11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4988" name="Line 112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89" name="Line 112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90" name="Rectangle 11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4991" name="Rectangle 112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ea typeface="宋体" charset="0"/>
                <a:cs typeface="宋体" charset="0"/>
              </a:endParaRPr>
            </a:p>
          </p:txBody>
        </p:sp>
      </p:grpSp>
      <p:sp>
        <p:nvSpPr>
          <p:cNvPr id="34855" name="Line 1127"/>
          <p:cNvSpPr>
            <a:spLocks noChangeShapeType="1"/>
          </p:cNvSpPr>
          <p:nvPr/>
        </p:nvSpPr>
        <p:spPr bwMode="auto">
          <a:xfrm rot="5400000" flipH="1">
            <a:off x="7473157" y="4620419"/>
            <a:ext cx="74771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56" name="Line 1128"/>
          <p:cNvSpPr>
            <a:spLocks noChangeShapeType="1"/>
          </p:cNvSpPr>
          <p:nvPr/>
        </p:nvSpPr>
        <p:spPr bwMode="auto">
          <a:xfrm rot="-5400000">
            <a:off x="7900988" y="4932362"/>
            <a:ext cx="0" cy="1174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57" name="Line 1129"/>
          <p:cNvSpPr>
            <a:spLocks noChangeShapeType="1"/>
          </p:cNvSpPr>
          <p:nvPr/>
        </p:nvSpPr>
        <p:spPr bwMode="auto">
          <a:xfrm rot="-5400000">
            <a:off x="7889875" y="4357688"/>
            <a:ext cx="0" cy="1016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58" name="Line 1130"/>
          <p:cNvSpPr>
            <a:spLocks noChangeShapeType="1"/>
          </p:cNvSpPr>
          <p:nvPr/>
        </p:nvSpPr>
        <p:spPr bwMode="auto">
          <a:xfrm flipV="1">
            <a:off x="6388100" y="2081213"/>
            <a:ext cx="520700" cy="2540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59" name="Line 1131"/>
          <p:cNvSpPr>
            <a:spLocks noChangeShapeType="1"/>
          </p:cNvSpPr>
          <p:nvPr/>
        </p:nvSpPr>
        <p:spPr bwMode="auto">
          <a:xfrm>
            <a:off x="7451725" y="2062163"/>
            <a:ext cx="552450" cy="2540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0" name="Line 1132"/>
          <p:cNvSpPr>
            <a:spLocks noChangeShapeType="1"/>
          </p:cNvSpPr>
          <p:nvPr/>
        </p:nvSpPr>
        <p:spPr bwMode="auto">
          <a:xfrm flipH="1">
            <a:off x="8042275" y="2473325"/>
            <a:ext cx="273050" cy="8334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1" name="Line 1133"/>
          <p:cNvSpPr>
            <a:spLocks noChangeShapeType="1"/>
          </p:cNvSpPr>
          <p:nvPr/>
        </p:nvSpPr>
        <p:spPr bwMode="auto">
          <a:xfrm>
            <a:off x="7165975" y="2198688"/>
            <a:ext cx="0" cy="5286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2" name="Line 1134"/>
          <p:cNvSpPr>
            <a:spLocks noChangeShapeType="1"/>
          </p:cNvSpPr>
          <p:nvPr/>
        </p:nvSpPr>
        <p:spPr bwMode="auto">
          <a:xfrm>
            <a:off x="7194550" y="2990850"/>
            <a:ext cx="608013" cy="4508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3" name="Line 1135"/>
          <p:cNvSpPr>
            <a:spLocks noChangeShapeType="1"/>
          </p:cNvSpPr>
          <p:nvPr/>
        </p:nvSpPr>
        <p:spPr bwMode="auto">
          <a:xfrm flipH="1">
            <a:off x="7718425" y="3560763"/>
            <a:ext cx="303213" cy="4413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4" name="Line 1136"/>
          <p:cNvSpPr>
            <a:spLocks noChangeShapeType="1"/>
          </p:cNvSpPr>
          <p:nvPr/>
        </p:nvSpPr>
        <p:spPr bwMode="auto">
          <a:xfrm flipH="1">
            <a:off x="7459663" y="2433638"/>
            <a:ext cx="638175" cy="469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5" name="Line 1137"/>
          <p:cNvSpPr>
            <a:spLocks noChangeShapeType="1"/>
          </p:cNvSpPr>
          <p:nvPr/>
        </p:nvSpPr>
        <p:spPr bwMode="auto">
          <a:xfrm flipH="1">
            <a:off x="7470775" y="1749425"/>
            <a:ext cx="398463" cy="3127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66" name="Line 1138"/>
          <p:cNvSpPr>
            <a:spLocks noChangeShapeType="1"/>
          </p:cNvSpPr>
          <p:nvPr/>
        </p:nvSpPr>
        <p:spPr bwMode="auto">
          <a:xfrm flipH="1">
            <a:off x="8286750" y="1963738"/>
            <a:ext cx="230188" cy="215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4867" name="Group 1139"/>
          <p:cNvGrpSpPr>
            <a:grpSpLocks/>
          </p:cNvGrpSpPr>
          <p:nvPr/>
        </p:nvGrpSpPr>
        <p:grpSpPr bwMode="auto">
          <a:xfrm>
            <a:off x="5797550" y="2198688"/>
            <a:ext cx="569913" cy="285750"/>
            <a:chOff x="3600" y="219"/>
            <a:chExt cx="360" cy="175"/>
          </a:xfrm>
        </p:grpSpPr>
        <p:sp>
          <p:nvSpPr>
            <p:cNvPr id="34971" name="Oval 1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972" name="Line 11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73" name="Line 11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74" name="Rectangle 11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975" name="Oval 1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976" name="Group 1145"/>
            <p:cNvGrpSpPr>
              <a:grpSpLocks/>
            </p:cNvGrpSpPr>
            <p:nvPr/>
          </p:nvGrpSpPr>
          <p:grpSpPr bwMode="auto">
            <a:xfrm>
              <a:off x="3686" y="244"/>
              <a:ext cx="177" cy="66"/>
              <a:chOff x="2848" y="848"/>
              <a:chExt cx="140" cy="98"/>
            </a:xfrm>
          </p:grpSpPr>
          <p:sp>
            <p:nvSpPr>
              <p:cNvPr id="34981" name="Line 1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82" name="Line 1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83" name="Line 1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977" name="Group 1149"/>
            <p:cNvGrpSpPr>
              <a:grpSpLocks/>
            </p:cNvGrpSpPr>
            <p:nvPr/>
          </p:nvGrpSpPr>
          <p:grpSpPr bwMode="auto">
            <a:xfrm flipV="1">
              <a:off x="3686" y="243"/>
              <a:ext cx="177" cy="66"/>
              <a:chOff x="2848" y="848"/>
              <a:chExt cx="140" cy="98"/>
            </a:xfrm>
          </p:grpSpPr>
          <p:sp>
            <p:nvSpPr>
              <p:cNvPr id="34978" name="Line 1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79" name="Line 1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80" name="Line 1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68" name="Group 1153"/>
          <p:cNvGrpSpPr>
            <a:grpSpLocks/>
          </p:cNvGrpSpPr>
          <p:nvPr/>
        </p:nvGrpSpPr>
        <p:grpSpPr bwMode="auto">
          <a:xfrm>
            <a:off x="6880225" y="1919288"/>
            <a:ext cx="571500" cy="285750"/>
            <a:chOff x="3600" y="219"/>
            <a:chExt cx="360" cy="175"/>
          </a:xfrm>
        </p:grpSpPr>
        <p:sp>
          <p:nvSpPr>
            <p:cNvPr id="34958" name="Oval 1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959" name="Line 11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60" name="Line 11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61" name="Rectangle 11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962" name="Oval 1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963" name="Group 1159"/>
            <p:cNvGrpSpPr>
              <a:grpSpLocks/>
            </p:cNvGrpSpPr>
            <p:nvPr/>
          </p:nvGrpSpPr>
          <p:grpSpPr bwMode="auto">
            <a:xfrm>
              <a:off x="3686" y="244"/>
              <a:ext cx="177" cy="66"/>
              <a:chOff x="2848" y="848"/>
              <a:chExt cx="140" cy="98"/>
            </a:xfrm>
          </p:grpSpPr>
          <p:sp>
            <p:nvSpPr>
              <p:cNvPr id="34968" name="Line 1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69" name="Line 1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70" name="Line 1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964" name="Group 1163"/>
            <p:cNvGrpSpPr>
              <a:grpSpLocks/>
            </p:cNvGrpSpPr>
            <p:nvPr/>
          </p:nvGrpSpPr>
          <p:grpSpPr bwMode="auto">
            <a:xfrm flipV="1">
              <a:off x="3686" y="243"/>
              <a:ext cx="177" cy="66"/>
              <a:chOff x="2848" y="848"/>
              <a:chExt cx="140" cy="98"/>
            </a:xfrm>
          </p:grpSpPr>
          <p:sp>
            <p:nvSpPr>
              <p:cNvPr id="34965" name="Line 1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66" name="Line 1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67" name="Line 1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69" name="Group 1167"/>
          <p:cNvGrpSpPr>
            <a:grpSpLocks/>
          </p:cNvGrpSpPr>
          <p:nvPr/>
        </p:nvGrpSpPr>
        <p:grpSpPr bwMode="auto">
          <a:xfrm>
            <a:off x="6900863" y="2724150"/>
            <a:ext cx="569912" cy="285750"/>
            <a:chOff x="3600" y="219"/>
            <a:chExt cx="360" cy="175"/>
          </a:xfrm>
        </p:grpSpPr>
        <p:sp>
          <p:nvSpPr>
            <p:cNvPr id="34945" name="Oval 1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946" name="Line 11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47" name="Line 11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48" name="Rectangle 11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949" name="Oval 1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950" name="Group 1173"/>
            <p:cNvGrpSpPr>
              <a:grpSpLocks/>
            </p:cNvGrpSpPr>
            <p:nvPr/>
          </p:nvGrpSpPr>
          <p:grpSpPr bwMode="auto">
            <a:xfrm>
              <a:off x="3686" y="244"/>
              <a:ext cx="177" cy="66"/>
              <a:chOff x="2848" y="848"/>
              <a:chExt cx="140" cy="98"/>
            </a:xfrm>
          </p:grpSpPr>
          <p:sp>
            <p:nvSpPr>
              <p:cNvPr id="34955" name="Line 1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56" name="Line 1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57" name="Line 1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951" name="Group 1177"/>
            <p:cNvGrpSpPr>
              <a:grpSpLocks/>
            </p:cNvGrpSpPr>
            <p:nvPr/>
          </p:nvGrpSpPr>
          <p:grpSpPr bwMode="auto">
            <a:xfrm flipV="1">
              <a:off x="3686" y="243"/>
              <a:ext cx="177" cy="66"/>
              <a:chOff x="2848" y="848"/>
              <a:chExt cx="140" cy="98"/>
            </a:xfrm>
          </p:grpSpPr>
          <p:sp>
            <p:nvSpPr>
              <p:cNvPr id="34952" name="Line 1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53" name="Line 1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54" name="Line 1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70" name="Group 1181"/>
          <p:cNvGrpSpPr>
            <a:grpSpLocks/>
          </p:cNvGrpSpPr>
          <p:nvPr/>
        </p:nvGrpSpPr>
        <p:grpSpPr bwMode="auto">
          <a:xfrm>
            <a:off x="8004175" y="2174875"/>
            <a:ext cx="568325" cy="284163"/>
            <a:chOff x="3600" y="219"/>
            <a:chExt cx="360" cy="175"/>
          </a:xfrm>
        </p:grpSpPr>
        <p:sp>
          <p:nvSpPr>
            <p:cNvPr id="34932" name="Oval 1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933" name="Line 11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34" name="Line 11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35" name="Rectangle 11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936" name="Oval 1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937" name="Group 1187"/>
            <p:cNvGrpSpPr>
              <a:grpSpLocks/>
            </p:cNvGrpSpPr>
            <p:nvPr/>
          </p:nvGrpSpPr>
          <p:grpSpPr bwMode="auto">
            <a:xfrm>
              <a:off x="3686" y="244"/>
              <a:ext cx="177" cy="66"/>
              <a:chOff x="2848" y="848"/>
              <a:chExt cx="140" cy="98"/>
            </a:xfrm>
          </p:grpSpPr>
          <p:sp>
            <p:nvSpPr>
              <p:cNvPr id="34942" name="Line 1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43" name="Line 1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44" name="Line 1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938" name="Group 1191"/>
            <p:cNvGrpSpPr>
              <a:grpSpLocks/>
            </p:cNvGrpSpPr>
            <p:nvPr/>
          </p:nvGrpSpPr>
          <p:grpSpPr bwMode="auto">
            <a:xfrm flipV="1">
              <a:off x="3686" y="243"/>
              <a:ext cx="177" cy="66"/>
              <a:chOff x="2848" y="848"/>
              <a:chExt cx="140" cy="98"/>
            </a:xfrm>
          </p:grpSpPr>
          <p:sp>
            <p:nvSpPr>
              <p:cNvPr id="34939" name="Line 1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40" name="Line 1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41" name="Line 1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71" name="Group 1195"/>
          <p:cNvGrpSpPr>
            <a:grpSpLocks/>
          </p:cNvGrpSpPr>
          <p:nvPr/>
        </p:nvGrpSpPr>
        <p:grpSpPr bwMode="auto">
          <a:xfrm>
            <a:off x="7783513" y="3271838"/>
            <a:ext cx="569912" cy="284162"/>
            <a:chOff x="3600" y="219"/>
            <a:chExt cx="360" cy="175"/>
          </a:xfrm>
        </p:grpSpPr>
        <p:sp>
          <p:nvSpPr>
            <p:cNvPr id="34919" name="Oval 1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920" name="Line 11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21" name="Line 11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22" name="Rectangle 11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923" name="Oval 1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924" name="Group 1201"/>
            <p:cNvGrpSpPr>
              <a:grpSpLocks/>
            </p:cNvGrpSpPr>
            <p:nvPr/>
          </p:nvGrpSpPr>
          <p:grpSpPr bwMode="auto">
            <a:xfrm>
              <a:off x="3686" y="244"/>
              <a:ext cx="177" cy="66"/>
              <a:chOff x="2848" y="848"/>
              <a:chExt cx="140" cy="98"/>
            </a:xfrm>
          </p:grpSpPr>
          <p:sp>
            <p:nvSpPr>
              <p:cNvPr id="34929" name="Line 12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30" name="Line 12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31" name="Line 12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925" name="Group 1205"/>
            <p:cNvGrpSpPr>
              <a:grpSpLocks/>
            </p:cNvGrpSpPr>
            <p:nvPr/>
          </p:nvGrpSpPr>
          <p:grpSpPr bwMode="auto">
            <a:xfrm flipV="1">
              <a:off x="3686" y="243"/>
              <a:ext cx="177" cy="66"/>
              <a:chOff x="2848" y="848"/>
              <a:chExt cx="140" cy="98"/>
            </a:xfrm>
          </p:grpSpPr>
          <p:sp>
            <p:nvSpPr>
              <p:cNvPr id="34926" name="Line 1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27" name="Line 1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28" name="Line 1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72" name="Group 1209"/>
          <p:cNvGrpSpPr>
            <a:grpSpLocks/>
          </p:cNvGrpSpPr>
          <p:nvPr/>
        </p:nvGrpSpPr>
        <p:grpSpPr bwMode="auto">
          <a:xfrm>
            <a:off x="7404100" y="3986213"/>
            <a:ext cx="569913" cy="287337"/>
            <a:chOff x="3600" y="219"/>
            <a:chExt cx="360" cy="175"/>
          </a:xfrm>
        </p:grpSpPr>
        <p:sp>
          <p:nvSpPr>
            <p:cNvPr id="34906" name="Oval 1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907" name="Line 12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08" name="Line 12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09" name="Rectangle 12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910" name="Oval 1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911" name="Group 1215"/>
            <p:cNvGrpSpPr>
              <a:grpSpLocks/>
            </p:cNvGrpSpPr>
            <p:nvPr/>
          </p:nvGrpSpPr>
          <p:grpSpPr bwMode="auto">
            <a:xfrm>
              <a:off x="3686" y="244"/>
              <a:ext cx="177" cy="66"/>
              <a:chOff x="2848" y="848"/>
              <a:chExt cx="140" cy="98"/>
            </a:xfrm>
          </p:grpSpPr>
          <p:sp>
            <p:nvSpPr>
              <p:cNvPr id="34916" name="Line 12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17" name="Line 12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18" name="Line 12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912" name="Group 1219"/>
            <p:cNvGrpSpPr>
              <a:grpSpLocks/>
            </p:cNvGrpSpPr>
            <p:nvPr/>
          </p:nvGrpSpPr>
          <p:grpSpPr bwMode="auto">
            <a:xfrm flipV="1">
              <a:off x="3686" y="243"/>
              <a:ext cx="177" cy="66"/>
              <a:chOff x="2848" y="848"/>
              <a:chExt cx="140" cy="98"/>
            </a:xfrm>
          </p:grpSpPr>
          <p:sp>
            <p:nvSpPr>
              <p:cNvPr id="34913" name="Line 1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14" name="Line 1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15" name="Line 1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73" name="Group 1223"/>
          <p:cNvGrpSpPr>
            <a:grpSpLocks/>
          </p:cNvGrpSpPr>
          <p:nvPr/>
        </p:nvGrpSpPr>
        <p:grpSpPr bwMode="auto">
          <a:xfrm>
            <a:off x="6710363" y="4584700"/>
            <a:ext cx="569912" cy="284163"/>
            <a:chOff x="3600" y="219"/>
            <a:chExt cx="360" cy="175"/>
          </a:xfrm>
        </p:grpSpPr>
        <p:sp>
          <p:nvSpPr>
            <p:cNvPr id="34893" name="Oval 12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894" name="Line 122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95" name="Line 122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96" name="Rectangle 122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897" name="Oval 12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898" name="Group 1229"/>
            <p:cNvGrpSpPr>
              <a:grpSpLocks/>
            </p:cNvGrpSpPr>
            <p:nvPr/>
          </p:nvGrpSpPr>
          <p:grpSpPr bwMode="auto">
            <a:xfrm>
              <a:off x="3686" y="244"/>
              <a:ext cx="177" cy="66"/>
              <a:chOff x="2848" y="848"/>
              <a:chExt cx="140" cy="98"/>
            </a:xfrm>
          </p:grpSpPr>
          <p:sp>
            <p:nvSpPr>
              <p:cNvPr id="34903" name="Line 12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04" name="Line 12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05" name="Line 12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899" name="Group 1233"/>
            <p:cNvGrpSpPr>
              <a:grpSpLocks/>
            </p:cNvGrpSpPr>
            <p:nvPr/>
          </p:nvGrpSpPr>
          <p:grpSpPr bwMode="auto">
            <a:xfrm flipV="1">
              <a:off x="3686" y="243"/>
              <a:ext cx="177" cy="66"/>
              <a:chOff x="2848" y="848"/>
              <a:chExt cx="140" cy="98"/>
            </a:xfrm>
          </p:grpSpPr>
          <p:sp>
            <p:nvSpPr>
              <p:cNvPr id="34900" name="Line 1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01" name="Line 1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902" name="Line 1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34874" name="Group 1237"/>
          <p:cNvGrpSpPr>
            <a:grpSpLocks/>
          </p:cNvGrpSpPr>
          <p:nvPr/>
        </p:nvGrpSpPr>
        <p:grpSpPr bwMode="auto">
          <a:xfrm>
            <a:off x="5797550" y="4124325"/>
            <a:ext cx="569913" cy="284163"/>
            <a:chOff x="3600" y="219"/>
            <a:chExt cx="360" cy="175"/>
          </a:xfrm>
        </p:grpSpPr>
        <p:sp>
          <p:nvSpPr>
            <p:cNvPr id="34880" name="Oval 12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34881" name="Line 12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82" name="Line 12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83" name="Rectangle 12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34884" name="Oval 12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34885" name="Group 1243"/>
            <p:cNvGrpSpPr>
              <a:grpSpLocks/>
            </p:cNvGrpSpPr>
            <p:nvPr/>
          </p:nvGrpSpPr>
          <p:grpSpPr bwMode="auto">
            <a:xfrm>
              <a:off x="3686" y="244"/>
              <a:ext cx="177" cy="66"/>
              <a:chOff x="2848" y="848"/>
              <a:chExt cx="140" cy="98"/>
            </a:xfrm>
          </p:grpSpPr>
          <p:sp>
            <p:nvSpPr>
              <p:cNvPr id="34890" name="Line 12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91" name="Line 12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92" name="Line 12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886" name="Group 1247"/>
            <p:cNvGrpSpPr>
              <a:grpSpLocks/>
            </p:cNvGrpSpPr>
            <p:nvPr/>
          </p:nvGrpSpPr>
          <p:grpSpPr bwMode="auto">
            <a:xfrm flipV="1">
              <a:off x="3686" y="243"/>
              <a:ext cx="177" cy="66"/>
              <a:chOff x="2848" y="848"/>
              <a:chExt cx="140" cy="98"/>
            </a:xfrm>
          </p:grpSpPr>
          <p:sp>
            <p:nvSpPr>
              <p:cNvPr id="34887" name="Line 12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88" name="Line 12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89" name="Line 12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34875" name="Freeform 1251"/>
          <p:cNvSpPr>
            <a:spLocks/>
          </p:cNvSpPr>
          <p:nvPr/>
        </p:nvSpPr>
        <p:spPr bwMode="auto">
          <a:xfrm>
            <a:off x="5124450" y="1933575"/>
            <a:ext cx="3038475" cy="3114675"/>
          </a:xfrm>
          <a:custGeom>
            <a:avLst/>
            <a:gdLst>
              <a:gd name="T0" fmla="*/ 0 w 1914"/>
              <a:gd name="T1" fmla="*/ 0 h 1962"/>
              <a:gd name="T2" fmla="*/ 2147483647 w 1914"/>
              <a:gd name="T3" fmla="*/ 2147483647 h 1962"/>
              <a:gd name="T4" fmla="*/ 2147483647 w 1914"/>
              <a:gd name="T5" fmla="*/ 2147483647 h 1962"/>
              <a:gd name="T6" fmla="*/ 2147483647 w 1914"/>
              <a:gd name="T7" fmla="*/ 2147483647 h 1962"/>
              <a:gd name="T8" fmla="*/ 2147483647 w 1914"/>
              <a:gd name="T9" fmla="*/ 2147483647 h 1962"/>
              <a:gd name="T10" fmla="*/ 2147483647 w 1914"/>
              <a:gd name="T11" fmla="*/ 2147483647 h 1962"/>
              <a:gd name="T12" fmla="*/ 2147483647 w 1914"/>
              <a:gd name="T13" fmla="*/ 2147483647 h 1962"/>
              <a:gd name="T14" fmla="*/ 2147483647 w 1914"/>
              <a:gd name="T15" fmla="*/ 2147483647 h 1962"/>
              <a:gd name="T16" fmla="*/ 2147483647 w 1914"/>
              <a:gd name="T17" fmla="*/ 2147483647 h 1962"/>
              <a:gd name="T18" fmla="*/ 2147483647 w 1914"/>
              <a:gd name="T19" fmla="*/ 2147483647 h 1962"/>
              <a:gd name="T20" fmla="*/ 2147483647 w 1914"/>
              <a:gd name="T21" fmla="*/ 2147483647 h 19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4"/>
              <a:gd name="T34" fmla="*/ 0 h 1962"/>
              <a:gd name="T35" fmla="*/ 1914 w 1914"/>
              <a:gd name="T36" fmla="*/ 1962 h 19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4" h="1962">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w="57150">
            <a:solidFill>
              <a:schemeClr val="accent2"/>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76" name="Freeform 1254"/>
          <p:cNvSpPr>
            <a:spLocks/>
          </p:cNvSpPr>
          <p:nvPr/>
        </p:nvSpPr>
        <p:spPr bwMode="auto">
          <a:xfrm>
            <a:off x="5991225" y="2152650"/>
            <a:ext cx="1924050" cy="2990850"/>
          </a:xfrm>
          <a:custGeom>
            <a:avLst/>
            <a:gdLst>
              <a:gd name="T0" fmla="*/ 0 w 1212"/>
              <a:gd name="T1" fmla="*/ 2147483647 h 1884"/>
              <a:gd name="T2" fmla="*/ 0 w 1212"/>
              <a:gd name="T3" fmla="*/ 2147483647 h 1884"/>
              <a:gd name="T4" fmla="*/ 2147483647 w 1212"/>
              <a:gd name="T5" fmla="*/ 2147483647 h 1884"/>
              <a:gd name="T6" fmla="*/ 2147483647 w 1212"/>
              <a:gd name="T7" fmla="*/ 0 h 1884"/>
              <a:gd name="T8" fmla="*/ 2147483647 w 1212"/>
              <a:gd name="T9" fmla="*/ 0 h 1884"/>
              <a:gd name="T10" fmla="*/ 2147483647 w 1212"/>
              <a:gd name="T11" fmla="*/ 2147483647 h 1884"/>
              <a:gd name="T12" fmla="*/ 2147483647 w 1212"/>
              <a:gd name="T13" fmla="*/ 2147483647 h 1884"/>
              <a:gd name="T14" fmla="*/ 2147483647 w 1212"/>
              <a:gd name="T15" fmla="*/ 2147483647 h 1884"/>
              <a:gd name="T16" fmla="*/ 2147483647 w 1212"/>
              <a:gd name="T17" fmla="*/ 2147483647 h 18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2"/>
              <a:gd name="T28" fmla="*/ 0 h 1884"/>
              <a:gd name="T29" fmla="*/ 1212 w 1212"/>
              <a:gd name="T30" fmla="*/ 1884 h 18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2" h="1884">
                <a:moveTo>
                  <a:pt x="0" y="702"/>
                </a:moveTo>
                <a:lnTo>
                  <a:pt x="0" y="228"/>
                </a:lnTo>
                <a:lnTo>
                  <a:pt x="156" y="228"/>
                </a:lnTo>
                <a:lnTo>
                  <a:pt x="612" y="0"/>
                </a:lnTo>
                <a:lnTo>
                  <a:pt x="714" y="0"/>
                </a:lnTo>
                <a:lnTo>
                  <a:pt x="714" y="558"/>
                </a:lnTo>
                <a:lnTo>
                  <a:pt x="1212" y="912"/>
                </a:lnTo>
                <a:lnTo>
                  <a:pt x="720" y="1668"/>
                </a:lnTo>
                <a:lnTo>
                  <a:pt x="720" y="1884"/>
                </a:lnTo>
              </a:path>
            </a:pathLst>
          </a:custGeom>
          <a:noFill/>
          <a:ln w="57150">
            <a:solidFill>
              <a:srgbClr val="FF0000"/>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4877" name="Line 1256"/>
          <p:cNvSpPr>
            <a:spLocks noChangeShapeType="1"/>
          </p:cNvSpPr>
          <p:nvPr/>
        </p:nvSpPr>
        <p:spPr bwMode="auto">
          <a:xfrm>
            <a:off x="6080125" y="4416425"/>
            <a:ext cx="1588" cy="2524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 name="Footer Placeholder 5"/>
          <p:cNvSpPr>
            <a:spLocks noGrp="1"/>
          </p:cNvSpPr>
          <p:nvPr>
            <p:ph type="ftr" sz="quarter" idx="10"/>
          </p:nvPr>
        </p:nvSpPr>
        <p:spPr/>
        <p:txBody>
          <a:bodyPr/>
          <a:lstStyle/>
          <a:p>
            <a:pPr>
              <a:defRPr/>
            </a:pPr>
            <a:r>
              <a:rPr lang="en-US" dirty="0"/>
              <a:t>CSci4211:                     Introduction</a:t>
            </a:r>
          </a:p>
        </p:txBody>
      </p:sp>
      <p:sp>
        <p:nvSpPr>
          <p:cNvPr id="34879"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2B8EF46-FA4E-EF45-80B0-481F282A6BC3}" type="slidenum">
              <a:rPr lang="en-US" sz="1200">
                <a:latin typeface="Comic Sans MS" charset="0"/>
              </a:rPr>
              <a:pPr/>
              <a:t>10</a:t>
            </a:fld>
            <a:endParaRPr lang="en-US" sz="1200">
              <a:latin typeface="Comic Sans MS"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1"/>
          </p:nvPr>
        </p:nvSpPr>
        <p:spPr/>
        <p:txBody>
          <a:bodyPr/>
          <a:lstStyle/>
          <a:p>
            <a:pPr>
              <a:defRPr/>
            </a:pPr>
            <a:fld id="{5A96F516-4AF5-584B-A64E-BEB30C869DFD}" type="slidenum">
              <a:rPr lang="en-US"/>
              <a:pPr>
                <a:defRPr/>
              </a:pPr>
              <a:t>100</a:t>
            </a:fld>
            <a:endParaRPr lang="en-US"/>
          </a:p>
        </p:txBody>
      </p:sp>
      <p:sp>
        <p:nvSpPr>
          <p:cNvPr id="87042" name="Rectangle 1026"/>
          <p:cNvSpPr>
            <a:spLocks noGrp="1" noChangeArrowheads="1"/>
          </p:cNvSpPr>
          <p:nvPr>
            <p:ph type="body" sz="half" idx="2"/>
          </p:nvPr>
        </p:nvSpPr>
        <p:spPr>
          <a:xfrm>
            <a:off x="5943600" y="1600200"/>
            <a:ext cx="2733675" cy="3962400"/>
          </a:xfrm>
        </p:spPr>
        <p:txBody>
          <a:bodyPr/>
          <a:lstStyle/>
          <a:p>
            <a:pPr>
              <a:spcBef>
                <a:spcPct val="60000"/>
              </a:spcBef>
              <a:buFontTx/>
              <a:buNone/>
              <a:defRPr/>
            </a:pPr>
            <a:r>
              <a:rPr lang="en-US" sz="2400" u="sng" smtClean="0">
                <a:solidFill>
                  <a:srgbClr val="FF0000"/>
                </a:solidFill>
                <a:cs typeface="+mn-cs"/>
              </a:rPr>
              <a:t>Question:</a:t>
            </a:r>
          </a:p>
          <a:p>
            <a:pPr>
              <a:spcBef>
                <a:spcPct val="60000"/>
              </a:spcBef>
              <a:buFontTx/>
              <a:buNone/>
              <a:defRPr/>
            </a:pPr>
            <a:r>
              <a:rPr lang="en-US" sz="2000" smtClean="0">
                <a:solidFill>
                  <a:srgbClr val="FF0000"/>
                </a:solidFill>
                <a:cs typeface="+mn-cs"/>
              </a:rPr>
              <a:t>   a. What kind of </a:t>
            </a:r>
            <a:r>
              <a:rPr lang="ja-JP" altLang="en-US" sz="2000" smtClean="0">
                <a:solidFill>
                  <a:srgbClr val="FF0000"/>
                </a:solidFill>
                <a:latin typeface="Arial"/>
                <a:cs typeface="+mn-cs"/>
              </a:rPr>
              <a:t>“</a:t>
            </a:r>
            <a:r>
              <a:rPr lang="en-US" sz="2000" smtClean="0">
                <a:solidFill>
                  <a:srgbClr val="FF0000"/>
                </a:solidFill>
                <a:cs typeface="+mn-cs"/>
              </a:rPr>
              <a:t>state</a:t>
            </a:r>
            <a:r>
              <a:rPr lang="ja-JP" altLang="en-US" sz="2000" smtClean="0">
                <a:solidFill>
                  <a:srgbClr val="FF0000"/>
                </a:solidFill>
                <a:latin typeface="Arial"/>
                <a:cs typeface="+mn-cs"/>
              </a:rPr>
              <a:t>”</a:t>
            </a:r>
            <a:r>
              <a:rPr lang="en-US" sz="2000" smtClean="0">
                <a:solidFill>
                  <a:srgbClr val="FF0000"/>
                </a:solidFill>
                <a:cs typeface="+mn-cs"/>
              </a:rPr>
              <a:t> client and server need to maintain?</a:t>
            </a:r>
          </a:p>
          <a:p>
            <a:pPr>
              <a:spcBef>
                <a:spcPct val="60000"/>
              </a:spcBef>
              <a:buFontTx/>
              <a:buNone/>
              <a:defRPr/>
            </a:pPr>
            <a:r>
              <a:rPr lang="en-US" sz="2000" smtClean="0">
                <a:solidFill>
                  <a:srgbClr val="FF0000"/>
                </a:solidFill>
                <a:cs typeface="+mn-cs"/>
              </a:rPr>
              <a:t>  b. What initial sequence # should client (and server) use?</a:t>
            </a:r>
          </a:p>
        </p:txBody>
      </p:sp>
      <p:sp>
        <p:nvSpPr>
          <p:cNvPr id="87043" name="Rectangle 1027"/>
          <p:cNvSpPr>
            <a:spLocks noGrp="1" noChangeArrowheads="1"/>
          </p:cNvSpPr>
          <p:nvPr>
            <p:ph type="title"/>
          </p:nvPr>
        </p:nvSpPr>
        <p:spPr>
          <a:xfrm>
            <a:off x="590550" y="514350"/>
            <a:ext cx="7772400" cy="895350"/>
          </a:xfrm>
        </p:spPr>
        <p:txBody>
          <a:bodyPr/>
          <a:lstStyle/>
          <a:p>
            <a:pPr>
              <a:defRPr/>
            </a:pPr>
            <a:r>
              <a:rPr lang="en-US" sz="3200" smtClean="0">
                <a:cs typeface="+mj-cs"/>
              </a:rPr>
              <a:t>TCP 3-Way Hand-Shake</a:t>
            </a:r>
            <a:endParaRPr lang="en-US" smtClean="0">
              <a:cs typeface="+mj-cs"/>
            </a:endParaRPr>
          </a:p>
        </p:txBody>
      </p:sp>
      <p:sp>
        <p:nvSpPr>
          <p:cNvPr id="87045" name="Line 1029"/>
          <p:cNvSpPr>
            <a:spLocks noChangeShapeType="1"/>
          </p:cNvSpPr>
          <p:nvPr/>
        </p:nvSpPr>
        <p:spPr bwMode="auto">
          <a:xfrm>
            <a:off x="1530350" y="2192338"/>
            <a:ext cx="2813050" cy="62706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33798" name="Object 1030"/>
          <p:cNvGraphicFramePr>
            <a:graphicFrameLocks noChangeAspect="1"/>
          </p:cNvGraphicFramePr>
          <p:nvPr/>
        </p:nvGraphicFramePr>
        <p:xfrm>
          <a:off x="1117600" y="1524000"/>
          <a:ext cx="485775" cy="385763"/>
        </p:xfrm>
        <a:graphic>
          <a:graphicData uri="http://schemas.openxmlformats.org/presentationml/2006/ole">
            <mc:AlternateContent xmlns:mc="http://schemas.openxmlformats.org/markup-compatibility/2006">
              <mc:Choice xmlns:v="urn:schemas-microsoft-com:vml" Requires="v">
                <p:oleObj spid="_x0000_s154636"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1524000"/>
                        <a:ext cx="485775" cy="385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7047" name="Text Box 1031"/>
          <p:cNvSpPr txBox="1">
            <a:spLocks noChangeArrowheads="1"/>
          </p:cNvSpPr>
          <p:nvPr/>
        </p:nvSpPr>
        <p:spPr bwMode="auto">
          <a:xfrm>
            <a:off x="1562100" y="1500188"/>
            <a:ext cx="782638"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client</a:t>
            </a:r>
            <a:endParaRPr lang="en-US" sz="1800">
              <a:cs typeface="+mn-cs"/>
            </a:endParaRPr>
          </a:p>
        </p:txBody>
      </p:sp>
      <p:sp>
        <p:nvSpPr>
          <p:cNvPr id="87048" name="Text Box 1032"/>
          <p:cNvSpPr txBox="1">
            <a:spLocks noChangeArrowheads="1"/>
          </p:cNvSpPr>
          <p:nvPr/>
        </p:nvSpPr>
        <p:spPr bwMode="auto">
          <a:xfrm rot="706751">
            <a:off x="2003425" y="2124075"/>
            <a:ext cx="172243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a:solidFill>
                  <a:schemeClr val="tx2"/>
                </a:solidFill>
                <a:latin typeface="Arial" charset="0"/>
                <a:cs typeface="+mn-cs"/>
              </a:rPr>
              <a:t>SYN, seq=x</a:t>
            </a:r>
            <a:endParaRPr lang="en-US" sz="1800">
              <a:solidFill>
                <a:schemeClr val="tx2"/>
              </a:solidFill>
              <a:cs typeface="+mn-cs"/>
            </a:endParaRPr>
          </a:p>
        </p:txBody>
      </p:sp>
      <p:graphicFrame>
        <p:nvGraphicFramePr>
          <p:cNvPr id="33801" name="Object 1033"/>
          <p:cNvGraphicFramePr>
            <a:graphicFrameLocks noChangeAspect="1"/>
          </p:cNvGraphicFramePr>
          <p:nvPr/>
        </p:nvGraphicFramePr>
        <p:xfrm>
          <a:off x="4419600" y="1524000"/>
          <a:ext cx="485775" cy="385763"/>
        </p:xfrm>
        <a:graphic>
          <a:graphicData uri="http://schemas.openxmlformats.org/presentationml/2006/ole">
            <mc:AlternateContent xmlns:mc="http://schemas.openxmlformats.org/markup-compatibility/2006">
              <mc:Choice xmlns:v="urn:schemas-microsoft-com:vml" Requires="v">
                <p:oleObj spid="_x0000_s154637"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524000"/>
                        <a:ext cx="485775" cy="385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7050" name="Text Box 1034"/>
          <p:cNvSpPr txBox="1">
            <a:spLocks noChangeArrowheads="1"/>
          </p:cNvSpPr>
          <p:nvPr/>
        </p:nvSpPr>
        <p:spPr bwMode="auto">
          <a:xfrm>
            <a:off x="3470275" y="1576388"/>
            <a:ext cx="87630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tx2"/>
                </a:solidFill>
                <a:latin typeface="Comic Sans MS" charset="0"/>
                <a:cs typeface="+mn-cs"/>
              </a:rPr>
              <a:t>server</a:t>
            </a:r>
          </a:p>
        </p:txBody>
      </p:sp>
      <p:sp>
        <p:nvSpPr>
          <p:cNvPr id="87051" name="Line 1035"/>
          <p:cNvSpPr>
            <a:spLocks noChangeShapeType="1"/>
          </p:cNvSpPr>
          <p:nvPr/>
        </p:nvSpPr>
        <p:spPr bwMode="auto">
          <a:xfrm>
            <a:off x="1600200" y="4724400"/>
            <a:ext cx="2819400" cy="6858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7053" name="Line 1037"/>
          <p:cNvSpPr>
            <a:spLocks noChangeShapeType="1"/>
          </p:cNvSpPr>
          <p:nvPr/>
        </p:nvSpPr>
        <p:spPr bwMode="auto">
          <a:xfrm flipH="1">
            <a:off x="4419600" y="2133600"/>
            <a:ext cx="0" cy="34099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7054" name="Line 1038"/>
          <p:cNvSpPr>
            <a:spLocks noChangeShapeType="1"/>
          </p:cNvSpPr>
          <p:nvPr/>
        </p:nvSpPr>
        <p:spPr bwMode="auto">
          <a:xfrm flipH="1">
            <a:off x="1524000" y="3200400"/>
            <a:ext cx="2800350" cy="10668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7055" name="Text Box 1039"/>
          <p:cNvSpPr txBox="1">
            <a:spLocks noChangeArrowheads="1"/>
          </p:cNvSpPr>
          <p:nvPr/>
        </p:nvSpPr>
        <p:spPr bwMode="auto">
          <a:xfrm rot="-1328037">
            <a:off x="1524000" y="3276600"/>
            <a:ext cx="27447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a:solidFill>
                  <a:schemeClr val="tx2"/>
                </a:solidFill>
                <a:latin typeface="Arial" charset="0"/>
                <a:cs typeface="+mn-cs"/>
              </a:rPr>
              <a:t>SYN+ACK, seq=y, ack=x</a:t>
            </a:r>
            <a:endParaRPr lang="en-US" sz="1800">
              <a:solidFill>
                <a:schemeClr val="tx2"/>
              </a:solidFill>
              <a:cs typeface="+mn-cs"/>
            </a:endParaRPr>
          </a:p>
        </p:txBody>
      </p:sp>
      <p:sp>
        <p:nvSpPr>
          <p:cNvPr id="87056" name="Text Box 1040"/>
          <p:cNvSpPr txBox="1">
            <a:spLocks noChangeArrowheads="1"/>
          </p:cNvSpPr>
          <p:nvPr/>
        </p:nvSpPr>
        <p:spPr bwMode="auto">
          <a:xfrm rot="706751">
            <a:off x="1730375" y="4648200"/>
            <a:ext cx="212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Arial" charset="0"/>
                <a:cs typeface="+mn-cs"/>
              </a:rPr>
              <a:t>ACK, seq=x, ack=y</a:t>
            </a:r>
          </a:p>
        </p:txBody>
      </p:sp>
      <p:sp>
        <p:nvSpPr>
          <p:cNvPr id="87059" name="Line 1043"/>
          <p:cNvSpPr>
            <a:spLocks noChangeShapeType="1"/>
          </p:cNvSpPr>
          <p:nvPr/>
        </p:nvSpPr>
        <p:spPr bwMode="auto">
          <a:xfrm>
            <a:off x="1520825" y="2116138"/>
            <a:ext cx="0" cy="33432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7060" name="Text Box 1044"/>
          <p:cNvSpPr txBox="1">
            <a:spLocks noChangeArrowheads="1"/>
          </p:cNvSpPr>
          <p:nvPr/>
        </p:nvSpPr>
        <p:spPr bwMode="auto">
          <a:xfrm>
            <a:off x="152400" y="1981200"/>
            <a:ext cx="1314450"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initiate </a:t>
            </a:r>
          </a:p>
          <a:p>
            <a:pPr algn="ctr">
              <a:defRPr/>
            </a:pPr>
            <a:r>
              <a:rPr lang="en-US" sz="1800">
                <a:latin typeface="Comic Sans MS" charset="0"/>
                <a:cs typeface="+mn-cs"/>
              </a:rPr>
              <a:t>connection</a:t>
            </a:r>
          </a:p>
        </p:txBody>
      </p:sp>
      <p:sp>
        <p:nvSpPr>
          <p:cNvPr id="87062" name="Text Box 1046"/>
          <p:cNvSpPr txBox="1">
            <a:spLocks noChangeArrowheads="1"/>
          </p:cNvSpPr>
          <p:nvPr/>
        </p:nvSpPr>
        <p:spPr bwMode="auto">
          <a:xfrm>
            <a:off x="0" y="4343400"/>
            <a:ext cx="1409700"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connection</a:t>
            </a:r>
          </a:p>
          <a:p>
            <a:pPr algn="ctr">
              <a:defRPr/>
            </a:pPr>
            <a:r>
              <a:rPr lang="en-US" sz="1800">
                <a:latin typeface="Comic Sans MS" charset="0"/>
                <a:cs typeface="+mn-cs"/>
              </a:rPr>
              <a:t>established</a:t>
            </a:r>
          </a:p>
        </p:txBody>
      </p:sp>
      <p:sp>
        <p:nvSpPr>
          <p:cNvPr id="87066" name="Text Box 1050"/>
          <p:cNvSpPr txBox="1">
            <a:spLocks noChangeArrowheads="1"/>
          </p:cNvSpPr>
          <p:nvPr/>
        </p:nvSpPr>
        <p:spPr bwMode="auto">
          <a:xfrm>
            <a:off x="4419600" y="4953000"/>
            <a:ext cx="1409700" cy="915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connection </a:t>
            </a:r>
          </a:p>
          <a:p>
            <a:pPr algn="ctr">
              <a:defRPr/>
            </a:pPr>
            <a:r>
              <a:rPr lang="en-US" sz="1800">
                <a:latin typeface="Comic Sans MS" charset="0"/>
                <a:cs typeface="+mn-cs"/>
              </a:rPr>
              <a:t>established</a:t>
            </a:r>
          </a:p>
          <a:p>
            <a:pPr algn="ctr">
              <a:defRPr/>
            </a:pPr>
            <a:endParaRPr lang="en-US" sz="1800">
              <a:latin typeface="Comic Sans MS" charset="0"/>
              <a:cs typeface="+mn-cs"/>
            </a:endParaRPr>
          </a:p>
        </p:txBody>
      </p:sp>
      <p:sp>
        <p:nvSpPr>
          <p:cNvPr id="87067" name="Text Box 1051"/>
          <p:cNvSpPr txBox="1">
            <a:spLocks noChangeArrowheads="1"/>
          </p:cNvSpPr>
          <p:nvPr/>
        </p:nvSpPr>
        <p:spPr bwMode="auto">
          <a:xfrm>
            <a:off x="4419600" y="2590800"/>
            <a:ext cx="1165225" cy="1190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SYN</a:t>
            </a:r>
          </a:p>
          <a:p>
            <a:pPr algn="ctr">
              <a:defRPr/>
            </a:pPr>
            <a:r>
              <a:rPr lang="en-US" sz="1800">
                <a:latin typeface="Comic Sans MS" charset="0"/>
                <a:cs typeface="+mn-cs"/>
              </a:rPr>
              <a:t>received </a:t>
            </a:r>
          </a:p>
          <a:p>
            <a:pPr algn="ctr">
              <a:defRPr/>
            </a:pPr>
            <a:endParaRPr lang="en-US" sz="1800">
              <a:latin typeface="Comic Sans MS" charset="0"/>
              <a:cs typeface="+mn-cs"/>
            </a:endParaRPr>
          </a:p>
          <a:p>
            <a:pPr algn="ctr">
              <a:defRPr/>
            </a:pPr>
            <a:endParaRPr lang="en-US" sz="1800">
              <a:latin typeface="Comic Sans MS" charset="0"/>
              <a:cs typeface="+mn-cs"/>
            </a:endParaRPr>
          </a:p>
        </p:txBody>
      </p:sp>
      <p:sp>
        <p:nvSpPr>
          <p:cNvPr id="87068" name="Text Box 1052"/>
          <p:cNvSpPr txBox="1">
            <a:spLocks noChangeArrowheads="1"/>
          </p:cNvSpPr>
          <p:nvPr/>
        </p:nvSpPr>
        <p:spPr bwMode="auto">
          <a:xfrm rot="706751">
            <a:off x="1752600" y="5105400"/>
            <a:ext cx="203041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Arial" charset="0"/>
                <a:cs typeface="+mn-cs"/>
              </a:rPr>
              <a:t>(1</a:t>
            </a:r>
            <a:r>
              <a:rPr lang="en-US" sz="1800" baseline="30000">
                <a:latin typeface="Arial" charset="0"/>
                <a:cs typeface="+mn-cs"/>
              </a:rPr>
              <a:t>st</a:t>
            </a:r>
            <a:r>
              <a:rPr lang="en-US" sz="1800">
                <a:latin typeface="Arial" charset="0"/>
                <a:cs typeface="+mn-cs"/>
              </a:rPr>
              <a:t> data segment)</a:t>
            </a:r>
          </a:p>
        </p:txBody>
      </p:sp>
      <p:sp>
        <p:nvSpPr>
          <p:cNvPr id="24"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5257953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156674"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8A1A97C-1EBA-9049-8F73-D953E1B44625}" type="slidenum">
              <a:rPr lang="en-US" sz="1200">
                <a:latin typeface="Comic Sans MS" charset="0"/>
              </a:rPr>
              <a:pPr/>
              <a:t>101</a:t>
            </a:fld>
            <a:endParaRPr lang="en-US" sz="1200">
              <a:latin typeface="Comic Sans MS" charset="0"/>
            </a:endParaRPr>
          </a:p>
        </p:txBody>
      </p:sp>
      <p:sp>
        <p:nvSpPr>
          <p:cNvPr id="57347" name="Rectangle 3"/>
          <p:cNvSpPr>
            <a:spLocks noChangeArrowheads="1"/>
          </p:cNvSpPr>
          <p:nvPr/>
        </p:nvSpPr>
        <p:spPr bwMode="auto">
          <a:xfrm>
            <a:off x="495300" y="762000"/>
            <a:ext cx="8077200" cy="575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r>
              <a:rPr lang="en-US" dirty="0" smtClean="0">
                <a:solidFill>
                  <a:srgbClr val="FF0000"/>
                </a:solidFill>
                <a:latin typeface="Comic Sans MS" charset="0"/>
              </a:rPr>
              <a:t>TCP Connection Set-up Design Questions</a:t>
            </a:r>
            <a:endParaRPr lang="en-US" sz="2000" dirty="0" smtClean="0">
              <a:solidFill>
                <a:srgbClr val="000090"/>
              </a:solidFill>
              <a:latin typeface="Comic Sans MS" charset="0"/>
            </a:endParaRPr>
          </a:p>
          <a:p>
            <a:pPr lvl="1">
              <a:buFontTx/>
              <a:buChar char="•"/>
            </a:pPr>
            <a:endParaRPr lang="en-US" sz="400" dirty="0" smtClean="0">
              <a:solidFill>
                <a:srgbClr val="000099"/>
              </a:solidFill>
              <a:latin typeface="Comic Sans MS" charset="0"/>
            </a:endParaRPr>
          </a:p>
          <a:p>
            <a:pPr lvl="2">
              <a:buFontTx/>
              <a:buChar char="•"/>
            </a:pPr>
            <a:endParaRPr lang="en-US" sz="400" dirty="0">
              <a:solidFill>
                <a:srgbClr val="000099"/>
              </a:solidFill>
              <a:latin typeface="Comic Sans MS" charset="0"/>
            </a:endParaRPr>
          </a:p>
          <a:p>
            <a:pPr marL="342900" indent="-342900">
              <a:buFont typeface="Wingdings" charset="2"/>
              <a:buChar char="q"/>
            </a:pPr>
            <a:r>
              <a:rPr lang="en-US" dirty="0" smtClean="0">
                <a:solidFill>
                  <a:srgbClr val="002060"/>
                </a:solidFill>
                <a:latin typeface="Comic Sans MS" charset="0"/>
              </a:rPr>
              <a:t>Why Three-Way, not, say Two-Way, Handshake?</a:t>
            </a:r>
            <a:endParaRPr lang="en-US" dirty="0">
              <a:solidFill>
                <a:srgbClr val="002060"/>
              </a:solidFill>
              <a:latin typeface="Comic Sans MS" charset="0"/>
            </a:endParaRPr>
          </a:p>
          <a:p>
            <a:pPr marL="800100" lvl="1" indent="-342900">
              <a:buFont typeface="Wingdings" charset="2"/>
              <a:buChar char="§"/>
            </a:pPr>
            <a:r>
              <a:rPr lang="en-US" sz="2000" dirty="0">
                <a:solidFill>
                  <a:srgbClr val="000099"/>
                </a:solidFill>
                <a:latin typeface="Comic Sans MS" charset="0"/>
              </a:rPr>
              <a:t> </a:t>
            </a:r>
            <a:r>
              <a:rPr lang="en-US" sz="2000" dirty="0" smtClean="0">
                <a:solidFill>
                  <a:srgbClr val="000099"/>
                </a:solidFill>
                <a:latin typeface="Comic Sans MS" charset="0"/>
              </a:rPr>
              <a:t>e.g., client: SYN (x); server: SYNACK(</a:t>
            </a:r>
            <a:r>
              <a:rPr lang="en-US" sz="2000" dirty="0" err="1" smtClean="0">
                <a:solidFill>
                  <a:srgbClr val="000099"/>
                </a:solidFill>
                <a:latin typeface="Comic Sans MS" charset="0"/>
              </a:rPr>
              <a:t>y,x</a:t>
            </a:r>
            <a:r>
              <a:rPr lang="en-US" sz="2000" dirty="0" smtClean="0">
                <a:solidFill>
                  <a:srgbClr val="000099"/>
                </a:solidFill>
                <a:latin typeface="Comic Sans MS" charset="0"/>
              </a:rPr>
              <a:t>)</a:t>
            </a:r>
          </a:p>
          <a:p>
            <a:pPr marL="800100" lvl="1" indent="-342900">
              <a:buFont typeface="Wingdings" charset="2"/>
              <a:buChar char="§"/>
            </a:pPr>
            <a:endParaRPr lang="en-US" sz="800" dirty="0" smtClean="0">
              <a:latin typeface="Comic Sans MS" charset="0"/>
            </a:endParaRPr>
          </a:p>
          <a:p>
            <a:pPr marL="342900" indent="-342900">
              <a:buFont typeface="Wingdings" charset="2"/>
              <a:buChar char="q"/>
            </a:pPr>
            <a:r>
              <a:rPr lang="en-US" dirty="0" smtClean="0">
                <a:solidFill>
                  <a:srgbClr val="002060"/>
                </a:solidFill>
                <a:latin typeface="Comic Sans MS" charset="0"/>
              </a:rPr>
              <a:t>Why Do Both Client and Server Need to Choose a </a:t>
            </a:r>
            <a:r>
              <a:rPr lang="en-US" i="1" dirty="0" smtClean="0">
                <a:solidFill>
                  <a:schemeClr val="accent2"/>
                </a:solidFill>
                <a:latin typeface="Comic Sans MS" charset="0"/>
              </a:rPr>
              <a:t>Unique</a:t>
            </a:r>
            <a:r>
              <a:rPr lang="en-US" dirty="0" smtClean="0">
                <a:solidFill>
                  <a:srgbClr val="002060"/>
                </a:solidFill>
                <a:latin typeface="Comic Sans MS" charset="0"/>
              </a:rPr>
              <a:t> Seq. # to number its byte stream?</a:t>
            </a:r>
          </a:p>
          <a:p>
            <a:pPr marL="342900" indent="-342900">
              <a:buFont typeface="Wingdings" charset="2"/>
              <a:buChar char="§"/>
            </a:pPr>
            <a:endParaRPr lang="en-US" sz="400" dirty="0">
              <a:solidFill>
                <a:srgbClr val="002060"/>
              </a:solidFill>
              <a:latin typeface="Comic Sans MS" charset="0"/>
            </a:endParaRPr>
          </a:p>
          <a:p>
            <a:pPr marL="800100" lvl="1" indent="-342900">
              <a:buFont typeface="Wingdings" charset="2"/>
              <a:buChar char="§"/>
            </a:pPr>
            <a:r>
              <a:rPr lang="en-US" sz="2000" dirty="0">
                <a:solidFill>
                  <a:srgbClr val="000099"/>
                </a:solidFill>
                <a:latin typeface="Comic Sans MS" charset="0"/>
              </a:rPr>
              <a:t> </a:t>
            </a:r>
            <a:r>
              <a:rPr lang="en-US" sz="2000" dirty="0" smtClean="0">
                <a:solidFill>
                  <a:srgbClr val="FF0000"/>
                </a:solidFill>
                <a:latin typeface="Comic Sans MS" charset="0"/>
              </a:rPr>
              <a:t>Unique </a:t>
            </a:r>
            <a:r>
              <a:rPr lang="en-US" sz="2000" dirty="0" smtClean="0">
                <a:solidFill>
                  <a:srgbClr val="FF0000"/>
                </a:solidFill>
                <a:latin typeface="Comic Sans MS" charset="0"/>
                <a:sym typeface="Wingdings"/>
              </a:rPr>
              <a:t>  each connection between the same source and destination host pair (and port number pair) must have a different sequence number</a:t>
            </a:r>
          </a:p>
          <a:p>
            <a:pPr marL="1257300" lvl="2" indent="-342900">
              <a:buFont typeface="Arial" charset="0"/>
              <a:buChar char="•"/>
            </a:pPr>
            <a:r>
              <a:rPr lang="en-US" sz="1800" dirty="0" smtClean="0">
                <a:latin typeface="Comic Sans MS" charset="0"/>
                <a:sym typeface="Wingdings"/>
              </a:rPr>
              <a:t>Recall: each TCP connection is identified by a 5-tuple &lt;</a:t>
            </a:r>
            <a:r>
              <a:rPr lang="en-US" sz="1800" dirty="0" err="1" smtClean="0">
                <a:latin typeface="Comic Sans MS" charset="0"/>
                <a:sym typeface="Wingdings"/>
              </a:rPr>
              <a:t>src</a:t>
            </a:r>
            <a:r>
              <a:rPr lang="en-US" sz="1800" dirty="0" smtClean="0">
                <a:latin typeface="Comic Sans MS" charset="0"/>
                <a:sym typeface="Wingdings"/>
              </a:rPr>
              <a:t> IP, </a:t>
            </a:r>
            <a:r>
              <a:rPr lang="en-US" sz="1800" dirty="0" err="1" smtClean="0">
                <a:latin typeface="Comic Sans MS" charset="0"/>
                <a:sym typeface="Wingdings"/>
              </a:rPr>
              <a:t>dst</a:t>
            </a:r>
            <a:r>
              <a:rPr lang="en-US" sz="1800" dirty="0" smtClean="0">
                <a:latin typeface="Comic Sans MS" charset="0"/>
                <a:sym typeface="Wingdings"/>
              </a:rPr>
              <a:t> IP, </a:t>
            </a:r>
            <a:r>
              <a:rPr lang="en-US" sz="1800" dirty="0" err="1" smtClean="0">
                <a:latin typeface="Comic Sans MS" charset="0"/>
                <a:sym typeface="Wingdings"/>
              </a:rPr>
              <a:t>src</a:t>
            </a:r>
            <a:r>
              <a:rPr lang="en-US" sz="1800" dirty="0" smtClean="0">
                <a:latin typeface="Comic Sans MS" charset="0"/>
                <a:sym typeface="Wingdings"/>
              </a:rPr>
              <a:t> port, </a:t>
            </a:r>
            <a:r>
              <a:rPr lang="en-US" sz="1800" dirty="0" err="1" smtClean="0">
                <a:latin typeface="Comic Sans MS" charset="0"/>
                <a:sym typeface="Wingdings"/>
              </a:rPr>
              <a:t>dst</a:t>
            </a:r>
            <a:r>
              <a:rPr lang="en-US" sz="1800" dirty="0" smtClean="0">
                <a:latin typeface="Comic Sans MS" charset="0"/>
                <a:sym typeface="Wingdings"/>
              </a:rPr>
              <a:t> port, TCP&gt;</a:t>
            </a:r>
          </a:p>
          <a:p>
            <a:pPr marL="1257300" lvl="2" indent="-342900">
              <a:buFont typeface="Arial" charset="0"/>
              <a:buChar char="•"/>
            </a:pPr>
            <a:endParaRPr lang="en-US" sz="800" dirty="0" smtClean="0">
              <a:solidFill>
                <a:srgbClr val="FF0000"/>
              </a:solidFill>
              <a:latin typeface="Comic Sans MS" charset="0"/>
              <a:sym typeface="Wingdings"/>
            </a:endParaRPr>
          </a:p>
          <a:p>
            <a:pPr marL="800100" lvl="1" indent="-342900">
              <a:buFont typeface="Wingdings" charset="2"/>
              <a:buChar char="§"/>
            </a:pPr>
            <a:endParaRPr lang="en-US" sz="400" dirty="0" smtClean="0">
              <a:solidFill>
                <a:schemeClr val="accent6"/>
              </a:solidFill>
              <a:latin typeface="Comic Sans MS" charset="0"/>
              <a:sym typeface="Wingdings"/>
            </a:endParaRPr>
          </a:p>
          <a:p>
            <a:pPr marL="342900" indent="-342900">
              <a:buFont typeface="Wingdings" charset="2"/>
              <a:buChar char="q"/>
            </a:pPr>
            <a:r>
              <a:rPr lang="en-US" sz="2200" dirty="0" smtClean="0">
                <a:solidFill>
                  <a:srgbClr val="FF0000"/>
                </a:solidFill>
                <a:latin typeface="Comic Sans MS" charset="0"/>
                <a:sym typeface="Wingdings"/>
              </a:rPr>
              <a:t>Problems: “old” duplicate packets (“ghost” packets) </a:t>
            </a:r>
            <a:r>
              <a:rPr lang="en-US" sz="2200" dirty="0" smtClean="0">
                <a:solidFill>
                  <a:schemeClr val="accent6"/>
                </a:solidFill>
                <a:latin typeface="Comic Sans MS" charset="0"/>
                <a:sym typeface="Wingdings"/>
              </a:rPr>
              <a:t>from previous (instantiation of the “same”) connection </a:t>
            </a:r>
          </a:p>
          <a:p>
            <a:r>
              <a:rPr lang="en-US" sz="2000" dirty="0">
                <a:solidFill>
                  <a:schemeClr val="accent6"/>
                </a:solidFill>
                <a:latin typeface="Comic Sans MS" charset="0"/>
                <a:sym typeface="Wingdings"/>
              </a:rPr>
              <a:t> </a:t>
            </a:r>
            <a:r>
              <a:rPr lang="en-US" sz="2000" dirty="0" smtClean="0">
                <a:solidFill>
                  <a:schemeClr val="accent6"/>
                </a:solidFill>
                <a:latin typeface="Comic Sans MS" charset="0"/>
                <a:sym typeface="Wingdings"/>
              </a:rPr>
              <a:t>   </a:t>
            </a:r>
            <a:r>
              <a:rPr lang="en-US" sz="2000" dirty="0" smtClean="0">
                <a:solidFill>
                  <a:srgbClr val="FF0000"/>
                </a:solidFill>
                <a:latin typeface="Comic Sans MS" charset="0"/>
                <a:sym typeface="Wingdings"/>
              </a:rPr>
              <a:t>  can create  “half-open” connection (that we want to avoid!)</a:t>
            </a:r>
          </a:p>
          <a:p>
            <a:pPr marL="342900" indent="-342900">
              <a:buFont typeface="Wingdings" charset="2"/>
              <a:buChar char="q"/>
            </a:pPr>
            <a:endParaRPr lang="en-US" sz="2000" dirty="0" smtClean="0">
              <a:solidFill>
                <a:schemeClr val="accent6"/>
              </a:solidFill>
              <a:latin typeface="Comic Sans MS" charset="0"/>
              <a:sym typeface="Wingdings"/>
            </a:endParaRPr>
          </a:p>
          <a:p>
            <a:pPr marL="342900" indent="-342900">
              <a:buFont typeface="Wingdings" charset="2"/>
              <a:buChar char="q"/>
            </a:pPr>
            <a:endParaRPr lang="en-US" sz="2000" dirty="0">
              <a:solidFill>
                <a:schemeClr val="accent6"/>
              </a:solidFill>
              <a:latin typeface="Comic Sans MS" charset="0"/>
            </a:endParaRPr>
          </a:p>
          <a:p>
            <a:pPr lvl="1">
              <a:buFontTx/>
              <a:buChar char="•"/>
            </a:pPr>
            <a:endParaRPr lang="en-US" sz="2000" dirty="0">
              <a:solidFill>
                <a:srgbClr val="6600FF"/>
              </a:solidFill>
              <a:latin typeface="Comic Sans MS" charset="0"/>
            </a:endParaRPr>
          </a:p>
        </p:txBody>
      </p:sp>
      <p:sp>
        <p:nvSpPr>
          <p:cNvPr id="2" name="Title 1"/>
          <p:cNvSpPr>
            <a:spLocks noGrp="1"/>
          </p:cNvSpPr>
          <p:nvPr>
            <p:ph type="ctrTitle"/>
          </p:nvPr>
        </p:nvSpPr>
        <p:spPr>
          <a:xfrm>
            <a:off x="304800" y="381000"/>
            <a:ext cx="7772400" cy="760868"/>
          </a:xfrm>
        </p:spPr>
        <p:txBody>
          <a:bodyPr/>
          <a:lstStyle/>
          <a:p>
            <a:r>
              <a:rPr lang="en-US" dirty="0">
                <a:solidFill>
                  <a:srgbClr val="000090"/>
                </a:solidFill>
                <a:latin typeface="Comic Sans MS" charset="0"/>
              </a:rPr>
              <a:t>TCP: Some Key Issues </a:t>
            </a:r>
            <a:br>
              <a:rPr lang="en-US" dirty="0">
                <a:solidFill>
                  <a:srgbClr val="000090"/>
                </a:solidFill>
                <a:latin typeface="Comic Sans MS" charset="0"/>
              </a:rPr>
            </a:br>
            <a:endParaRPr lang="en-US" dirty="0">
              <a:solidFill>
                <a:srgbClr val="000090"/>
              </a:solidFill>
            </a:endParaRPr>
          </a:p>
        </p:txBody>
      </p:sp>
    </p:spTree>
    <p:extLst>
      <p:ext uri="{BB962C8B-B14F-4D97-AF65-F5344CB8AC3E}">
        <p14:creationId xmlns:p14="http://schemas.microsoft.com/office/powerpoint/2010/main" val="180482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7347">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7347">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347">
                                            <p:txEl>
                                              <p:pRg st="12" end="1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3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C5C8EAC-40C9-2D43-AF1B-CBA9F3DD91E2}" type="slidenum">
              <a:rPr lang="en-US" altLang="en-US" sz="1200">
                <a:latin typeface="Comic Sans MS" charset="0"/>
              </a:rPr>
              <a:pPr/>
              <a:t>102</a:t>
            </a:fld>
            <a:endParaRPr lang="en-US" altLang="en-US" sz="1200">
              <a:latin typeface="Comic Sans MS" charset="0"/>
            </a:endParaRPr>
          </a:p>
        </p:txBody>
      </p:sp>
      <p:sp>
        <p:nvSpPr>
          <p:cNvPr id="53250" name="Rectangle 2"/>
          <p:cNvSpPr>
            <a:spLocks noGrp="1" noChangeArrowheads="1"/>
          </p:cNvSpPr>
          <p:nvPr>
            <p:ph type="title"/>
          </p:nvPr>
        </p:nvSpPr>
        <p:spPr>
          <a:xfrm>
            <a:off x="533400" y="381000"/>
            <a:ext cx="8305800" cy="1066800"/>
          </a:xfrm>
        </p:spPr>
        <p:txBody>
          <a:bodyPr/>
          <a:lstStyle/>
          <a:p>
            <a:pPr>
              <a:defRPr/>
            </a:pPr>
            <a:r>
              <a:rPr lang="en-US" sz="3200" smtClean="0">
                <a:cs typeface="+mj-cs"/>
              </a:rPr>
              <a:t>Connection Setup Error Scenarios</a:t>
            </a:r>
          </a:p>
        </p:txBody>
      </p:sp>
      <p:sp>
        <p:nvSpPr>
          <p:cNvPr id="53251" name="Rectangle 3"/>
          <p:cNvSpPr>
            <a:spLocks noGrp="1" noChangeArrowheads="1"/>
          </p:cNvSpPr>
          <p:nvPr>
            <p:ph type="body" idx="1"/>
          </p:nvPr>
        </p:nvSpPr>
        <p:spPr>
          <a:xfrm>
            <a:off x="685800" y="1524000"/>
            <a:ext cx="7772400" cy="4343400"/>
          </a:xfrm>
        </p:spPr>
        <p:txBody>
          <a:bodyPr/>
          <a:lstStyle/>
          <a:p>
            <a:pPr>
              <a:defRPr/>
            </a:pPr>
            <a:r>
              <a:rPr lang="en-US" sz="2400" dirty="0" smtClean="0">
                <a:cs typeface="+mn-cs"/>
              </a:rPr>
              <a:t>Lost (control) packets</a:t>
            </a:r>
          </a:p>
          <a:p>
            <a:pPr lvl="1">
              <a:defRPr/>
            </a:pPr>
            <a:r>
              <a:rPr lang="en-US" dirty="0" smtClean="0">
                <a:solidFill>
                  <a:schemeClr val="accent2"/>
                </a:solidFill>
              </a:rPr>
              <a:t>What happen if SYN lost?  client vs. server actions</a:t>
            </a:r>
          </a:p>
          <a:p>
            <a:pPr lvl="1">
              <a:defRPr/>
            </a:pPr>
            <a:r>
              <a:rPr lang="en-US" dirty="0" smtClean="0">
                <a:solidFill>
                  <a:schemeClr val="accent2"/>
                </a:solidFill>
              </a:rPr>
              <a:t>What happen if SYN+ACK lost? client vs. server actions</a:t>
            </a:r>
          </a:p>
          <a:p>
            <a:pPr lvl="1">
              <a:defRPr/>
            </a:pPr>
            <a:r>
              <a:rPr lang="en-US" dirty="0" smtClean="0">
                <a:solidFill>
                  <a:schemeClr val="accent2"/>
                </a:solidFill>
              </a:rPr>
              <a:t>What happen if ACK lost? client vs. server actions</a:t>
            </a:r>
          </a:p>
          <a:p>
            <a:pPr>
              <a:defRPr/>
            </a:pPr>
            <a:endParaRPr lang="en-US" sz="2400" dirty="0" smtClean="0">
              <a:cs typeface="+mn-cs"/>
            </a:endParaRPr>
          </a:p>
          <a:p>
            <a:pPr>
              <a:defRPr/>
            </a:pPr>
            <a:r>
              <a:rPr lang="en-US" sz="2400" dirty="0" smtClean="0">
                <a:cs typeface="+mn-cs"/>
              </a:rPr>
              <a:t>Duplicate (control) packets</a:t>
            </a:r>
          </a:p>
          <a:p>
            <a:pPr lvl="1">
              <a:defRPr/>
            </a:pPr>
            <a:r>
              <a:rPr lang="en-US" dirty="0" smtClean="0"/>
              <a:t>What does server do if duplicate SYN received?</a:t>
            </a:r>
          </a:p>
          <a:p>
            <a:pPr lvl="1">
              <a:defRPr/>
            </a:pPr>
            <a:r>
              <a:rPr lang="en-US" dirty="0" smtClean="0"/>
              <a:t>What does client do if duplicate SYN+ACK received?</a:t>
            </a:r>
          </a:p>
          <a:p>
            <a:pPr lvl="1">
              <a:defRPr/>
            </a:pPr>
            <a:r>
              <a:rPr lang="en-US" dirty="0" smtClean="0"/>
              <a:t>What does server do if duplicate ACK received?</a:t>
            </a:r>
          </a:p>
          <a:p>
            <a:pPr lvl="1">
              <a:defRPr/>
            </a:pPr>
            <a:endParaRPr lang="en-US" dirty="0" smtClean="0"/>
          </a:p>
        </p:txBody>
      </p:sp>
      <p:sp>
        <p:nvSpPr>
          <p:cNvPr id="7"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58504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25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325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32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2896B23-21D8-0846-930C-08188294537B}" type="slidenum">
              <a:rPr lang="en-US" altLang="en-US" sz="1200">
                <a:latin typeface="Comic Sans MS" charset="0"/>
              </a:rPr>
              <a:pPr/>
              <a:t>103</a:t>
            </a:fld>
            <a:endParaRPr lang="en-US" altLang="en-US" sz="1200">
              <a:latin typeface="Comic Sans MS" charset="0"/>
            </a:endParaRPr>
          </a:p>
        </p:txBody>
      </p:sp>
      <p:sp>
        <p:nvSpPr>
          <p:cNvPr id="198658" name="Rectangle 2"/>
          <p:cNvSpPr>
            <a:spLocks noGrp="1" noChangeArrowheads="1"/>
          </p:cNvSpPr>
          <p:nvPr>
            <p:ph type="title"/>
          </p:nvPr>
        </p:nvSpPr>
        <p:spPr>
          <a:xfrm>
            <a:off x="609600" y="228600"/>
            <a:ext cx="8305800" cy="1066800"/>
          </a:xfrm>
        </p:spPr>
        <p:txBody>
          <a:bodyPr/>
          <a:lstStyle/>
          <a:p>
            <a:r>
              <a:rPr lang="en-US" altLang="en-US" sz="3200"/>
              <a:t>Connection Setup Error Scenarios </a:t>
            </a:r>
            <a:r>
              <a:rPr lang="en-US" altLang="en-US" sz="2400"/>
              <a:t>(cont</a:t>
            </a:r>
            <a:r>
              <a:rPr lang="ja-JP" altLang="en-US" sz="2400">
                <a:latin typeface="Arial" charset="0"/>
              </a:rPr>
              <a:t>’</a:t>
            </a:r>
            <a:r>
              <a:rPr lang="en-US" altLang="ja-JP" sz="2400"/>
              <a:t>d)</a:t>
            </a:r>
            <a:endParaRPr lang="en-US" altLang="en-US" sz="2400"/>
          </a:p>
        </p:txBody>
      </p:sp>
      <p:sp>
        <p:nvSpPr>
          <p:cNvPr id="198659" name="Rectangle 3"/>
          <p:cNvSpPr>
            <a:spLocks noGrp="1" noChangeArrowheads="1"/>
          </p:cNvSpPr>
          <p:nvPr>
            <p:ph type="body" idx="1"/>
          </p:nvPr>
        </p:nvSpPr>
        <p:spPr>
          <a:xfrm>
            <a:off x="685800" y="1143000"/>
            <a:ext cx="7772400" cy="4800600"/>
          </a:xfrm>
        </p:spPr>
        <p:txBody>
          <a:bodyPr/>
          <a:lstStyle/>
          <a:p>
            <a:r>
              <a:rPr lang="en-US" altLang="en-US" sz="2400" dirty="0"/>
              <a:t>Importance of </a:t>
            </a:r>
            <a:r>
              <a:rPr lang="en-US" altLang="en-US" sz="2400" dirty="0">
                <a:solidFill>
                  <a:srgbClr val="FF0000"/>
                </a:solidFill>
              </a:rPr>
              <a:t>(unique)</a:t>
            </a:r>
            <a:r>
              <a:rPr lang="en-US" altLang="en-US" sz="2400" dirty="0"/>
              <a:t> initial seq. no.?</a:t>
            </a:r>
          </a:p>
          <a:p>
            <a:pPr lvl="1"/>
            <a:r>
              <a:rPr lang="en-US" altLang="en-US" sz="1800" dirty="0"/>
              <a:t>When receiving SYN, how does server know it</a:t>
            </a:r>
            <a:r>
              <a:rPr lang="ja-JP" altLang="en-US" sz="1800" dirty="0">
                <a:latin typeface="Arial" charset="0"/>
              </a:rPr>
              <a:t>’</a:t>
            </a:r>
            <a:r>
              <a:rPr lang="en-US" altLang="ja-JP" sz="1800" dirty="0"/>
              <a:t>s a new connection request?</a:t>
            </a:r>
          </a:p>
          <a:p>
            <a:pPr lvl="1"/>
            <a:r>
              <a:rPr lang="en-US" altLang="en-US" sz="1800" dirty="0"/>
              <a:t>When receiving SYN+ACK, how does client know it</a:t>
            </a:r>
            <a:r>
              <a:rPr lang="ja-JP" altLang="en-US" sz="1800" dirty="0">
                <a:latin typeface="Arial" charset="0"/>
              </a:rPr>
              <a:t>’</a:t>
            </a:r>
            <a:r>
              <a:rPr lang="en-US" altLang="ja-JP" sz="1800" dirty="0"/>
              <a:t>s </a:t>
            </a:r>
            <a:r>
              <a:rPr lang="en-US" altLang="ja-JP" sz="1800"/>
              <a:t>a </a:t>
            </a:r>
            <a:r>
              <a:rPr lang="en-US" altLang="ja-JP" sz="1800" smtClean="0"/>
              <a:t>legitimate response, </a:t>
            </a:r>
            <a:r>
              <a:rPr lang="en-US" altLang="ja-JP" sz="1800" dirty="0"/>
              <a:t>i.e., a response to its SYN request</a:t>
            </a:r>
            <a:r>
              <a:rPr lang="en-US" altLang="ja-JP" sz="1800" dirty="0" smtClean="0"/>
              <a:t>?</a:t>
            </a:r>
          </a:p>
          <a:p>
            <a:pPr lvl="1"/>
            <a:endParaRPr lang="en-US" altLang="ja-JP" sz="400" dirty="0"/>
          </a:p>
          <a:p>
            <a:r>
              <a:rPr lang="en-US" altLang="en-US" sz="2400" dirty="0"/>
              <a:t>Dealing with </a:t>
            </a:r>
            <a:r>
              <a:rPr lang="en-US" altLang="en-US" sz="2400" dirty="0">
                <a:solidFill>
                  <a:srgbClr val="FF0000"/>
                </a:solidFill>
              </a:rPr>
              <a:t>old duplicate</a:t>
            </a:r>
            <a:r>
              <a:rPr lang="en-US" altLang="en-US" sz="2400" dirty="0"/>
              <a:t> </a:t>
            </a:r>
            <a:r>
              <a:rPr lang="en-US" altLang="en-US" sz="2400" dirty="0">
                <a:solidFill>
                  <a:srgbClr val="CC0099"/>
                </a:solidFill>
              </a:rPr>
              <a:t>(aka </a:t>
            </a:r>
            <a:r>
              <a:rPr lang="ja-JP" altLang="en-US" sz="2400" dirty="0">
                <a:solidFill>
                  <a:srgbClr val="CC0099"/>
                </a:solidFill>
              </a:rPr>
              <a:t>“</a:t>
            </a:r>
            <a:r>
              <a:rPr lang="en-US" altLang="ja-JP" sz="2400" dirty="0">
                <a:solidFill>
                  <a:srgbClr val="CC0099"/>
                </a:solidFill>
              </a:rPr>
              <a:t>ghost</a:t>
            </a:r>
            <a:r>
              <a:rPr lang="ja-JP" altLang="en-US" sz="2400" dirty="0">
                <a:solidFill>
                  <a:srgbClr val="CC0099"/>
                </a:solidFill>
              </a:rPr>
              <a:t>”</a:t>
            </a:r>
            <a:r>
              <a:rPr lang="en-US" altLang="ja-JP" sz="2400" dirty="0">
                <a:solidFill>
                  <a:srgbClr val="CC0099"/>
                </a:solidFill>
              </a:rPr>
              <a:t>)</a:t>
            </a:r>
            <a:r>
              <a:rPr lang="en-US" altLang="ja-JP" sz="2400" dirty="0"/>
              <a:t> packets from old connections (or from malicious users)</a:t>
            </a:r>
          </a:p>
          <a:p>
            <a:pPr lvl="1"/>
            <a:r>
              <a:rPr lang="en-US" altLang="en-US" sz="1800" dirty="0"/>
              <a:t>If not careful: </a:t>
            </a:r>
            <a:r>
              <a:rPr lang="ja-JP" altLang="en-US" sz="1800" dirty="0">
                <a:latin typeface="Arial" charset="0"/>
              </a:rPr>
              <a:t>“</a:t>
            </a:r>
            <a:r>
              <a:rPr lang="en-US" altLang="ja-JP" sz="1800" dirty="0"/>
              <a:t>TCP Hijacking</a:t>
            </a:r>
            <a:r>
              <a:rPr lang="ja-JP" altLang="en-US" sz="1800" dirty="0">
                <a:latin typeface="Arial" charset="0"/>
              </a:rPr>
              <a:t>”</a:t>
            </a:r>
            <a:r>
              <a:rPr lang="en-US" altLang="ja-JP" sz="1800" dirty="0"/>
              <a:t> </a:t>
            </a:r>
            <a:r>
              <a:rPr lang="en-US" altLang="ja-JP" sz="1800" dirty="0" smtClean="0"/>
              <a:t> [i.e., </a:t>
            </a:r>
            <a:r>
              <a:rPr lang="en-US" altLang="ja-JP" sz="1800" dirty="0" err="1" smtClean="0"/>
              <a:t>Mitnick</a:t>
            </a:r>
            <a:r>
              <a:rPr lang="en-US" altLang="ja-JP" sz="1800" dirty="0" smtClean="0"/>
              <a:t> attack]</a:t>
            </a:r>
            <a:endParaRPr lang="en-US" altLang="ja-JP" sz="1800" dirty="0"/>
          </a:p>
          <a:p>
            <a:endParaRPr lang="en-US" altLang="en-US" sz="400" dirty="0"/>
          </a:p>
          <a:p>
            <a:r>
              <a:rPr lang="en-US" altLang="en-US" sz="2200" dirty="0" smtClean="0"/>
              <a:t>How </a:t>
            </a:r>
            <a:r>
              <a:rPr lang="en-US" altLang="en-US" sz="2200" dirty="0"/>
              <a:t>to choose unique initial seq. no.?</a:t>
            </a:r>
          </a:p>
          <a:p>
            <a:pPr lvl="1"/>
            <a:r>
              <a:rPr lang="en-US" altLang="en-US" sz="1600" dirty="0" smtClean="0"/>
              <a:t>In practice:  </a:t>
            </a:r>
            <a:r>
              <a:rPr lang="en-US" altLang="en-US" sz="1800" dirty="0"/>
              <a:t>randomly choose a </a:t>
            </a:r>
            <a:r>
              <a:rPr lang="en-US" altLang="en-US" sz="1800" dirty="0" smtClean="0"/>
              <a:t>number (out of 2</a:t>
            </a:r>
            <a:r>
              <a:rPr lang="en-US" altLang="en-US" sz="1800" baseline="30000" dirty="0" smtClean="0"/>
              <a:t>32</a:t>
            </a:r>
            <a:r>
              <a:rPr lang="en-US" altLang="en-US" sz="1800" dirty="0" smtClean="0"/>
              <a:t> possible #’s) </a:t>
            </a:r>
            <a:r>
              <a:rPr lang="en-US" altLang="en-US" sz="1800" dirty="0"/>
              <a:t> </a:t>
            </a:r>
            <a:r>
              <a:rPr lang="en-US" altLang="en-US" sz="1800" dirty="0" smtClean="0"/>
              <a:t>and </a:t>
            </a:r>
            <a:r>
              <a:rPr lang="en-US" altLang="en-US" sz="1800" dirty="0"/>
              <a:t>add to last </a:t>
            </a:r>
            <a:r>
              <a:rPr lang="en-US" altLang="en-US" sz="1800" dirty="0" err="1"/>
              <a:t>syn</a:t>
            </a:r>
            <a:r>
              <a:rPr lang="en-US" altLang="en-US" sz="1800" dirty="0"/>
              <a:t># </a:t>
            </a:r>
            <a:r>
              <a:rPr lang="en-US" altLang="en-US" sz="1800" dirty="0" smtClean="0"/>
              <a:t>used</a:t>
            </a:r>
          </a:p>
          <a:p>
            <a:pPr lvl="1"/>
            <a:endParaRPr lang="en-US" altLang="en-US" sz="800" dirty="0"/>
          </a:p>
          <a:p>
            <a:r>
              <a:rPr lang="en-US" altLang="en-US" sz="2200" dirty="0"/>
              <a:t>Other security concern:</a:t>
            </a:r>
          </a:p>
          <a:p>
            <a:pPr lvl="1"/>
            <a:r>
              <a:rPr lang="ja-JP" altLang="en-US" sz="1800" dirty="0">
                <a:latin typeface="Arial" charset="0"/>
              </a:rPr>
              <a:t>“</a:t>
            </a:r>
            <a:r>
              <a:rPr lang="en-US" altLang="ja-JP" sz="1800" dirty="0"/>
              <a:t>SYN Flood</a:t>
            </a:r>
            <a:r>
              <a:rPr lang="ja-JP" altLang="en-US" sz="1800" dirty="0">
                <a:latin typeface="Arial" charset="0"/>
              </a:rPr>
              <a:t>”</a:t>
            </a:r>
            <a:r>
              <a:rPr lang="en-US" altLang="ja-JP" sz="1800" dirty="0"/>
              <a:t>  -- denial-of-service attack</a:t>
            </a:r>
          </a:p>
          <a:p>
            <a:pPr>
              <a:buFontTx/>
              <a:buNone/>
            </a:pPr>
            <a:r>
              <a:rPr lang="en-US" altLang="en-US" sz="2000" dirty="0"/>
              <a:t>  </a:t>
            </a:r>
          </a:p>
          <a:p>
            <a:pPr lvl="1"/>
            <a:endParaRPr lang="en-US" altLang="en-US" sz="1800" dirty="0"/>
          </a:p>
        </p:txBody>
      </p:sp>
      <p:sp>
        <p:nvSpPr>
          <p:cNvPr id="7" name="Footer Placeholder 3"/>
          <p:cNvSpPr txBox="1">
            <a:spLocks/>
          </p:cNvSpPr>
          <p:nvPr/>
        </p:nvSpPr>
        <p:spPr bwMode="auto">
          <a:xfrm>
            <a:off x="3086100" y="638556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524819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86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5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865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865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8659">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86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CSci4211:                  Weekly Summary </a:t>
            </a:r>
          </a:p>
        </p:txBody>
      </p:sp>
      <p:sp>
        <p:nvSpPr>
          <p:cNvPr id="286722"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134B3FB-6F4B-4B41-BD65-EB980FA73E15}" type="slidenum">
              <a:rPr lang="en-US" sz="1200">
                <a:latin typeface="Comic Sans MS" charset="0"/>
              </a:rPr>
              <a:pPr/>
              <a:t>104</a:t>
            </a:fld>
            <a:endParaRPr lang="en-US" sz="1200">
              <a:latin typeface="Comic Sans MS" charset="0"/>
            </a:endParaRPr>
          </a:p>
        </p:txBody>
      </p:sp>
      <p:sp>
        <p:nvSpPr>
          <p:cNvPr id="286723" name="Rectangle 2"/>
          <p:cNvSpPr>
            <a:spLocks noGrp="1" noChangeArrowheads="1"/>
          </p:cNvSpPr>
          <p:nvPr>
            <p:ph type="ctrTitle"/>
          </p:nvPr>
        </p:nvSpPr>
        <p:spPr>
          <a:xfrm>
            <a:off x="381000" y="152400"/>
            <a:ext cx="8153400" cy="762000"/>
          </a:xfrm>
        </p:spPr>
        <p:txBody>
          <a:bodyPr/>
          <a:lstStyle/>
          <a:p>
            <a:r>
              <a:rPr lang="en-US" sz="3200" i="1" dirty="0">
                <a:latin typeface="Comic Sans MS" charset="0"/>
              </a:rPr>
              <a:t>Announcement &amp; Reminder </a:t>
            </a:r>
            <a:r>
              <a:rPr lang="en-US" sz="3200" i="1" dirty="0" smtClean="0">
                <a:latin typeface="Comic Sans MS" charset="0"/>
              </a:rPr>
              <a:t>(Oct </a:t>
            </a:r>
            <a:r>
              <a:rPr lang="en-US" sz="3200" i="1" dirty="0" smtClean="0">
                <a:latin typeface="Comic Sans MS" charset="0"/>
              </a:rPr>
              <a:t>16)</a:t>
            </a:r>
            <a:endParaRPr lang="en-US" sz="3200" dirty="0">
              <a:latin typeface="Comic Sans MS" charset="0"/>
            </a:endParaRPr>
          </a:p>
        </p:txBody>
      </p:sp>
      <p:sp>
        <p:nvSpPr>
          <p:cNvPr id="112643" name="Rectangle 3"/>
          <p:cNvSpPr>
            <a:spLocks noChangeArrowheads="1"/>
          </p:cNvSpPr>
          <p:nvPr/>
        </p:nvSpPr>
        <p:spPr bwMode="auto">
          <a:xfrm>
            <a:off x="609600" y="1373422"/>
            <a:ext cx="7924800" cy="550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marL="342900" indent="-342900">
              <a:lnSpc>
                <a:spcPct val="110000"/>
              </a:lnSpc>
              <a:buFont typeface="Wingdings" charset="2"/>
              <a:buChar char="§"/>
              <a:defRPr/>
            </a:pPr>
            <a:r>
              <a:rPr lang="en-US" dirty="0">
                <a:solidFill>
                  <a:srgbClr val="FF0000"/>
                </a:solidFill>
                <a:latin typeface="Comic Sans MS" charset="0"/>
              </a:rPr>
              <a:t> </a:t>
            </a:r>
            <a:r>
              <a:rPr lang="en-US" b="1" dirty="0" smtClean="0">
                <a:solidFill>
                  <a:srgbClr val="FF0000"/>
                </a:solidFill>
                <a:latin typeface="Comic Sans MS" charset="0"/>
              </a:rPr>
              <a:t>Take-home </a:t>
            </a:r>
            <a:r>
              <a:rPr lang="en-US" b="1" dirty="0">
                <a:solidFill>
                  <a:srgbClr val="FF0000"/>
                </a:solidFill>
                <a:latin typeface="Comic Sans MS" charset="0"/>
              </a:rPr>
              <a:t>quiz </a:t>
            </a:r>
            <a:r>
              <a:rPr lang="en-US" b="1" dirty="0" smtClean="0">
                <a:solidFill>
                  <a:srgbClr val="FF0000"/>
                </a:solidFill>
                <a:latin typeface="Comic Sans MS" charset="0"/>
              </a:rPr>
              <a:t>I: due Friday Oct 20  11:59pm </a:t>
            </a:r>
          </a:p>
          <a:p>
            <a:pPr marL="800100" lvl="1" indent="-342900">
              <a:lnSpc>
                <a:spcPct val="110000"/>
              </a:lnSpc>
              <a:buFont typeface="Arial" charset="0"/>
              <a:buChar char="•"/>
              <a:defRPr/>
            </a:pPr>
            <a:r>
              <a:rPr lang="en-US" dirty="0" smtClean="0">
                <a:solidFill>
                  <a:srgbClr val="FF0000"/>
                </a:solidFill>
                <a:latin typeface="Comic Sans MS" charset="0"/>
              </a:rPr>
              <a:t>Has been posted to the class mailing list earlier</a:t>
            </a:r>
          </a:p>
          <a:p>
            <a:pPr marL="800100" lvl="1" indent="-342900">
              <a:lnSpc>
                <a:spcPct val="110000"/>
              </a:lnSpc>
              <a:buFont typeface="Arial" charset="0"/>
              <a:buChar char="•"/>
              <a:defRPr/>
            </a:pPr>
            <a:r>
              <a:rPr lang="en-US" dirty="0" smtClean="0">
                <a:solidFill>
                  <a:srgbClr val="FF0000"/>
                </a:solidFill>
                <a:latin typeface="Comic Sans MS" charset="0"/>
              </a:rPr>
              <a:t>Please submit via Moodle class website</a:t>
            </a:r>
          </a:p>
          <a:p>
            <a:pPr>
              <a:lnSpc>
                <a:spcPct val="110000"/>
              </a:lnSpc>
              <a:buFontTx/>
              <a:buChar char="•"/>
              <a:defRPr/>
            </a:pPr>
            <a:r>
              <a:rPr lang="en-US" sz="800" dirty="0" smtClean="0">
                <a:solidFill>
                  <a:srgbClr val="0000FF"/>
                </a:solidFill>
                <a:latin typeface="Comic Sans MS" charset="0"/>
              </a:rPr>
              <a:t> </a:t>
            </a:r>
          </a:p>
          <a:p>
            <a:pPr>
              <a:lnSpc>
                <a:spcPct val="110000"/>
              </a:lnSpc>
              <a:defRPr/>
            </a:pPr>
            <a:r>
              <a:rPr lang="en-US" sz="800" dirty="0" smtClean="0">
                <a:solidFill>
                  <a:srgbClr val="000099"/>
                </a:solidFill>
                <a:latin typeface="Comic Sans MS" charset="0"/>
              </a:rPr>
              <a:t> </a:t>
            </a:r>
            <a:r>
              <a:rPr lang="en-US" b="1" dirty="0" smtClean="0">
                <a:solidFill>
                  <a:srgbClr val="000099"/>
                </a:solidFill>
                <a:latin typeface="Comic Sans MS" charset="0"/>
              </a:rPr>
              <a:t>  </a:t>
            </a:r>
            <a:endParaRPr lang="en-US" b="1" dirty="0">
              <a:solidFill>
                <a:srgbClr val="000099"/>
              </a:solidFill>
              <a:latin typeface="Comic Sans MS" charset="0"/>
            </a:endParaRPr>
          </a:p>
          <a:p>
            <a:pPr marL="342900" indent="-342900">
              <a:lnSpc>
                <a:spcPct val="110000"/>
              </a:lnSpc>
              <a:buFont typeface="Wingdings" charset="2"/>
              <a:buChar char="§"/>
              <a:defRPr/>
            </a:pPr>
            <a:r>
              <a:rPr lang="en-US" dirty="0">
                <a:solidFill>
                  <a:srgbClr val="000090"/>
                </a:solidFill>
                <a:latin typeface="Comic Sans MS" charset="0"/>
              </a:rPr>
              <a:t>Programming Project # 2</a:t>
            </a:r>
            <a:r>
              <a:rPr lang="en-US" dirty="0" smtClean="0">
                <a:solidFill>
                  <a:srgbClr val="000090"/>
                </a:solidFill>
                <a:latin typeface="Comic Sans MS" charset="0"/>
              </a:rPr>
              <a:t>  </a:t>
            </a:r>
            <a:r>
              <a:rPr lang="en-US" dirty="0" smtClean="0">
                <a:solidFill>
                  <a:srgbClr val="FF0000"/>
                </a:solidFill>
                <a:latin typeface="Comic Sans MS" charset="0"/>
              </a:rPr>
              <a:t>Due Sunday </a:t>
            </a:r>
            <a:r>
              <a:rPr lang="en-US" dirty="0">
                <a:solidFill>
                  <a:srgbClr val="FF0000"/>
                </a:solidFill>
                <a:latin typeface="Comic Sans MS" charset="0"/>
              </a:rPr>
              <a:t>Oct </a:t>
            </a:r>
            <a:r>
              <a:rPr lang="en-US" dirty="0" smtClean="0">
                <a:solidFill>
                  <a:srgbClr val="FF0000"/>
                </a:solidFill>
                <a:latin typeface="Comic Sans MS" charset="0"/>
              </a:rPr>
              <a:t>29  11:55pm  </a:t>
            </a:r>
          </a:p>
          <a:p>
            <a:pPr marL="800100" lvl="1" indent="-342900">
              <a:lnSpc>
                <a:spcPct val="110000"/>
              </a:lnSpc>
              <a:buFont typeface="Arial" charset="0"/>
              <a:buChar char="•"/>
              <a:defRPr/>
            </a:pPr>
            <a:r>
              <a:rPr lang="en-US" sz="2200" dirty="0" smtClean="0">
                <a:solidFill>
                  <a:srgbClr val="002060"/>
                </a:solidFill>
                <a:latin typeface="Comic Sans MS" charset="0"/>
              </a:rPr>
              <a:t>TA </a:t>
            </a:r>
            <a:r>
              <a:rPr lang="en-US" sz="2200" dirty="0" err="1" smtClean="0">
                <a:solidFill>
                  <a:srgbClr val="002060"/>
                </a:solidFill>
                <a:latin typeface="Comic Sans MS" charset="0"/>
              </a:rPr>
              <a:t>Anas</a:t>
            </a:r>
            <a:r>
              <a:rPr lang="en-US" sz="2200" dirty="0" smtClean="0">
                <a:solidFill>
                  <a:srgbClr val="002060"/>
                </a:solidFill>
                <a:latin typeface="Comic Sans MS" charset="0"/>
              </a:rPr>
              <a:t> will provide a short overview in today’s class.</a:t>
            </a:r>
          </a:p>
          <a:p>
            <a:pPr marL="342900" indent="-342900">
              <a:lnSpc>
                <a:spcPct val="110000"/>
              </a:lnSpc>
              <a:buFont typeface="Arial" charset="0"/>
              <a:buChar char="•"/>
              <a:defRPr/>
            </a:pPr>
            <a:endParaRPr lang="en-US" dirty="0">
              <a:solidFill>
                <a:srgbClr val="FF0000"/>
              </a:solidFill>
              <a:latin typeface="Comic Sans MS" charset="0"/>
            </a:endParaRPr>
          </a:p>
          <a:p>
            <a:pPr marL="342900" indent="-342900">
              <a:lnSpc>
                <a:spcPct val="110000"/>
              </a:lnSpc>
              <a:buFont typeface="Arial" charset="0"/>
              <a:buChar char="•"/>
              <a:defRPr/>
            </a:pPr>
            <a:r>
              <a:rPr lang="en-US" dirty="0" err="1">
                <a:solidFill>
                  <a:srgbClr val="0000FF"/>
                </a:solidFill>
                <a:latin typeface="Comic Sans MS" charset="0"/>
              </a:rPr>
              <a:t>Hw</a:t>
            </a:r>
            <a:r>
              <a:rPr lang="en-US" dirty="0">
                <a:solidFill>
                  <a:srgbClr val="0000FF"/>
                </a:solidFill>
                <a:latin typeface="Comic Sans MS" charset="0"/>
              </a:rPr>
              <a:t> #</a:t>
            </a:r>
            <a:r>
              <a:rPr lang="en-US" dirty="0" smtClean="0">
                <a:solidFill>
                  <a:srgbClr val="0000FF"/>
                </a:solidFill>
                <a:latin typeface="Comic Sans MS" charset="0"/>
              </a:rPr>
              <a:t>1 sample solutions (will be posted/shared with you)</a:t>
            </a:r>
            <a:endParaRPr lang="en-US" dirty="0" smtClean="0">
              <a:solidFill>
                <a:srgbClr val="FF0000"/>
              </a:solidFill>
              <a:latin typeface="Comic Sans MS" charset="0"/>
            </a:endParaRPr>
          </a:p>
          <a:p>
            <a:pPr>
              <a:lnSpc>
                <a:spcPct val="110000"/>
              </a:lnSpc>
              <a:defRPr/>
            </a:pPr>
            <a:endParaRPr lang="en-US" b="1" dirty="0" smtClean="0">
              <a:solidFill>
                <a:srgbClr val="000099"/>
              </a:solidFill>
              <a:latin typeface="Comic Sans MS" charset="0"/>
            </a:endParaRPr>
          </a:p>
          <a:p>
            <a:pPr>
              <a:lnSpc>
                <a:spcPct val="110000"/>
              </a:lnSpc>
              <a:defRPr/>
            </a:pPr>
            <a:endParaRPr lang="en-US" sz="2000" b="1" dirty="0">
              <a:solidFill>
                <a:srgbClr val="000099"/>
              </a:solidFill>
              <a:latin typeface="Comic Sans MS" charset="0"/>
            </a:endParaRPr>
          </a:p>
          <a:p>
            <a:pPr>
              <a:lnSpc>
                <a:spcPct val="110000"/>
              </a:lnSpc>
              <a:defRPr/>
            </a:pPr>
            <a:endParaRPr lang="en-US" sz="800" dirty="0">
              <a:solidFill>
                <a:srgbClr val="000099"/>
              </a:solidFill>
              <a:latin typeface="Comic Sans MS" charset="0"/>
            </a:endParaRPr>
          </a:p>
        </p:txBody>
      </p:sp>
    </p:spTree>
    <p:extLst>
      <p:ext uri="{BB962C8B-B14F-4D97-AF65-F5344CB8AC3E}">
        <p14:creationId xmlns:p14="http://schemas.microsoft.com/office/powerpoint/2010/main" val="100314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dissolv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dissolv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dissolve">
                                      <p:cBhvr>
                                        <p:cTn id="22" dur="500"/>
                                        <p:tgtEl>
                                          <p:spTgt spid="11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dissolve">
                                      <p:cBhvr>
                                        <p:cTn id="27" dur="500"/>
                                        <p:tgtEl>
                                          <p:spTgt spid="112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Effect transition="in" filter="dissolve">
                                      <p:cBhvr>
                                        <p:cTn id="32" dur="500"/>
                                        <p:tgtEl>
                                          <p:spTgt spid="1126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Effect transition="in" filter="dissolve">
                                      <p:cBhvr>
                                        <p:cTn id="37" dur="500"/>
                                        <p:tgtEl>
                                          <p:spTgt spid="1126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43">
                                            <p:txEl>
                                              <p:pRg st="8" end="8"/>
                                            </p:txEl>
                                          </p:spTgt>
                                        </p:tgtEl>
                                        <p:attrNameLst>
                                          <p:attrName>style.visibility</p:attrName>
                                        </p:attrNameLst>
                                      </p:cBhvr>
                                      <p:to>
                                        <p:strVal val="visible"/>
                                      </p:to>
                                    </p:set>
                                    <p:animEffect transition="in" filter="dissolve">
                                      <p:cBhvr>
                                        <p:cTn id="42" dur="500"/>
                                        <p:tgtEl>
                                          <p:spTgt spid="11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CSci4211:  </a:t>
            </a:r>
            <a:r>
              <a:rPr lang="en-US" dirty="0" smtClean="0"/>
              <a:t>Weekly Summary </a:t>
            </a:r>
            <a:endParaRPr lang="en-US" dirty="0"/>
          </a:p>
        </p:txBody>
      </p:sp>
      <p:sp>
        <p:nvSpPr>
          <p:cNvPr id="15462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771DE11-9FAB-6F4F-BBB6-7972DE09A0CB}" type="slidenum">
              <a:rPr lang="en-US" sz="1200">
                <a:latin typeface="Comic Sans MS" charset="0"/>
              </a:rPr>
              <a:pPr/>
              <a:t>105</a:t>
            </a:fld>
            <a:endParaRPr lang="en-US" sz="1200">
              <a:latin typeface="Comic Sans MS" charset="0"/>
            </a:endParaRPr>
          </a:p>
        </p:txBody>
      </p:sp>
      <p:sp>
        <p:nvSpPr>
          <p:cNvPr id="154627" name="Rectangle 2"/>
          <p:cNvSpPr>
            <a:spLocks noGrp="1" noChangeArrowheads="1"/>
          </p:cNvSpPr>
          <p:nvPr>
            <p:ph type="title"/>
          </p:nvPr>
        </p:nvSpPr>
        <p:spPr>
          <a:xfrm>
            <a:off x="609600" y="152400"/>
            <a:ext cx="8077200" cy="685800"/>
          </a:xfrm>
        </p:spPr>
        <p:txBody>
          <a:bodyPr/>
          <a:lstStyle/>
          <a:p>
            <a:r>
              <a:rPr lang="en-US" sz="3200" i="1" dirty="0">
                <a:latin typeface="Comic Sans MS" charset="0"/>
              </a:rPr>
              <a:t>What We Learned Last Time </a:t>
            </a:r>
            <a:r>
              <a:rPr lang="en-US" sz="3200" i="1" dirty="0" smtClean="0">
                <a:latin typeface="Comic Sans MS" charset="0"/>
              </a:rPr>
              <a:t>(Oct </a:t>
            </a:r>
            <a:r>
              <a:rPr lang="en-US" sz="3200" i="1" dirty="0">
                <a:latin typeface="Comic Sans MS" charset="0"/>
              </a:rPr>
              <a:t>9</a:t>
            </a:r>
            <a:r>
              <a:rPr lang="en-US" sz="3200" i="1" dirty="0" smtClean="0">
                <a:latin typeface="Comic Sans MS" charset="0"/>
              </a:rPr>
              <a:t>)</a:t>
            </a:r>
            <a:endParaRPr lang="en-US" sz="3200" dirty="0">
              <a:latin typeface="Comic Sans MS" charset="0"/>
            </a:endParaRPr>
          </a:p>
        </p:txBody>
      </p:sp>
      <p:sp>
        <p:nvSpPr>
          <p:cNvPr id="23556" name="Rectangle 3"/>
          <p:cNvSpPr>
            <a:spLocks noGrp="1" noChangeArrowheads="1"/>
          </p:cNvSpPr>
          <p:nvPr>
            <p:ph type="body" idx="1"/>
          </p:nvPr>
        </p:nvSpPr>
        <p:spPr>
          <a:xfrm>
            <a:off x="609600" y="762000"/>
            <a:ext cx="8153400" cy="5334000"/>
          </a:xfrm>
        </p:spPr>
        <p:txBody>
          <a:bodyPr/>
          <a:lstStyle/>
          <a:p>
            <a:pPr marL="0" indent="0">
              <a:lnSpc>
                <a:spcPct val="90000"/>
              </a:lnSpc>
              <a:buClr>
                <a:srgbClr val="000099"/>
              </a:buClr>
              <a:buSzPct val="75000"/>
              <a:buNone/>
              <a:defRPr/>
            </a:pPr>
            <a:r>
              <a:rPr lang="en-US" sz="2000" b="1" dirty="0" smtClean="0">
                <a:solidFill>
                  <a:srgbClr val="00B050"/>
                </a:solidFill>
                <a:latin typeface="Comic Sans MS" charset="0"/>
              </a:rPr>
              <a:t>Reviewed:  </a:t>
            </a:r>
            <a:r>
              <a:rPr lang="en-US" sz="2000" b="1" dirty="0" smtClean="0">
                <a:solidFill>
                  <a:srgbClr val="000099"/>
                </a:solidFill>
                <a:latin typeface="Comic Sans MS" charset="0"/>
              </a:rPr>
              <a:t>transport layer (UDP &amp; TCP)</a:t>
            </a:r>
            <a:endParaRPr lang="en-US" b="1" dirty="0" smtClean="0">
              <a:solidFill>
                <a:srgbClr val="000099"/>
              </a:solidFill>
              <a:latin typeface="Comic Sans MS" charset="0"/>
            </a:endParaRPr>
          </a:p>
          <a:p>
            <a:pPr>
              <a:lnSpc>
                <a:spcPct val="110000"/>
              </a:lnSpc>
              <a:buFont typeface="Wingdings" charset="2"/>
              <a:buChar char="§"/>
              <a:defRPr/>
            </a:pPr>
            <a:r>
              <a:rPr lang="en-US" sz="2200" dirty="0" smtClean="0">
                <a:solidFill>
                  <a:srgbClr val="000099"/>
                </a:solidFill>
                <a:latin typeface="Comic Sans MS" charset="0"/>
              </a:rPr>
              <a:t>multiplexing/de-multiplexing: </a:t>
            </a:r>
            <a:r>
              <a:rPr lang="en-US" sz="2200" dirty="0" err="1" smtClean="0">
                <a:solidFill>
                  <a:srgbClr val="000099"/>
                </a:solidFill>
                <a:latin typeface="Comic Sans MS" charset="0"/>
              </a:rPr>
              <a:t>src</a:t>
            </a:r>
            <a:r>
              <a:rPr lang="en-US" sz="2200" dirty="0" smtClean="0">
                <a:solidFill>
                  <a:srgbClr val="000099"/>
                </a:solidFill>
                <a:latin typeface="Comic Sans MS" charset="0"/>
              </a:rPr>
              <a:t> &amp; </a:t>
            </a:r>
            <a:r>
              <a:rPr lang="en-US" sz="2200" dirty="0" err="1" smtClean="0">
                <a:solidFill>
                  <a:srgbClr val="000099"/>
                </a:solidFill>
                <a:latin typeface="Comic Sans MS" charset="0"/>
              </a:rPr>
              <a:t>dst</a:t>
            </a:r>
            <a:r>
              <a:rPr lang="en-US" sz="2200" dirty="0" smtClean="0">
                <a:solidFill>
                  <a:srgbClr val="000099"/>
                </a:solidFill>
                <a:latin typeface="Comic Sans MS" charset="0"/>
              </a:rPr>
              <a:t> port no.’s</a:t>
            </a:r>
          </a:p>
          <a:p>
            <a:pPr>
              <a:lnSpc>
                <a:spcPct val="110000"/>
              </a:lnSpc>
              <a:buFont typeface="Wingdings" charset="2"/>
              <a:buChar char="§"/>
              <a:defRPr/>
            </a:pPr>
            <a:r>
              <a:rPr lang="en-US" sz="2200" dirty="0" smtClean="0">
                <a:latin typeface="Comic Sans MS" charset="0"/>
              </a:rPr>
              <a:t>UDP:</a:t>
            </a:r>
            <a:r>
              <a:rPr lang="en-US" sz="2200" b="1" dirty="0" smtClean="0">
                <a:latin typeface="Comic Sans MS" charset="0"/>
              </a:rPr>
              <a:t> </a:t>
            </a:r>
            <a:r>
              <a:rPr lang="en-US" sz="2200" dirty="0" smtClean="0">
                <a:latin typeface="Comic Sans MS" charset="0"/>
              </a:rPr>
              <a:t>connectionless transport service – checksum, length</a:t>
            </a:r>
            <a:endParaRPr lang="en-US" sz="2200" dirty="0">
              <a:solidFill>
                <a:srgbClr val="000099"/>
              </a:solidFill>
              <a:latin typeface="Comic Sans MS" charset="0"/>
            </a:endParaRPr>
          </a:p>
          <a:p>
            <a:pPr>
              <a:lnSpc>
                <a:spcPct val="110000"/>
              </a:lnSpc>
              <a:buFont typeface="Wingdings" charset="2"/>
              <a:buChar char="§"/>
              <a:defRPr/>
            </a:pPr>
            <a:r>
              <a:rPr lang="en-US" sz="2200" dirty="0" smtClean="0">
                <a:latin typeface="Comic Sans MS" charset="0"/>
              </a:rPr>
              <a:t>TCP: connection-oriented, reliable service </a:t>
            </a:r>
          </a:p>
          <a:p>
            <a:pPr lvl="1">
              <a:lnSpc>
                <a:spcPct val="110000"/>
              </a:lnSpc>
              <a:buFontTx/>
              <a:buChar char="•"/>
              <a:defRPr/>
            </a:pPr>
            <a:r>
              <a:rPr lang="en-US" dirty="0">
                <a:latin typeface="Comic Sans MS" charset="0"/>
              </a:rPr>
              <a:t> </a:t>
            </a:r>
            <a:r>
              <a:rPr lang="en-US" sz="1800" dirty="0" err="1">
                <a:latin typeface="Comic Sans MS" charset="0"/>
              </a:rPr>
              <a:t>seq</a:t>
            </a:r>
            <a:r>
              <a:rPr lang="en-US" sz="1800" dirty="0">
                <a:latin typeface="Comic Sans MS" charset="0"/>
              </a:rPr>
              <a:t> #, </a:t>
            </a:r>
            <a:r>
              <a:rPr lang="en-US" sz="1800" dirty="0" err="1">
                <a:latin typeface="Comic Sans MS" charset="0"/>
              </a:rPr>
              <a:t>ack</a:t>
            </a:r>
            <a:r>
              <a:rPr lang="en-US" sz="1800" dirty="0">
                <a:latin typeface="Comic Sans MS" charset="0"/>
              </a:rPr>
              <a:t> #, special </a:t>
            </a:r>
            <a:r>
              <a:rPr lang="ja-JP" altLang="en-US" sz="1800" dirty="0">
                <a:latin typeface="Comic Sans MS" charset="0"/>
              </a:rPr>
              <a:t>“</a:t>
            </a:r>
            <a:r>
              <a:rPr lang="en-US" altLang="ja-JP" sz="1800" dirty="0">
                <a:latin typeface="Comic Sans MS" charset="0"/>
              </a:rPr>
              <a:t>flags</a:t>
            </a:r>
            <a:r>
              <a:rPr lang="ja-JP" altLang="en-US" sz="1800" dirty="0">
                <a:latin typeface="Comic Sans MS" charset="0"/>
              </a:rPr>
              <a:t>”</a:t>
            </a:r>
            <a:r>
              <a:rPr lang="en-US" altLang="ja-JP" sz="1800" dirty="0">
                <a:latin typeface="Comic Sans MS" charset="0"/>
              </a:rPr>
              <a:t> (</a:t>
            </a:r>
            <a:r>
              <a:rPr lang="en-US" altLang="ja-JP" sz="1800" dirty="0">
                <a:solidFill>
                  <a:srgbClr val="FF0000"/>
                </a:solidFill>
                <a:latin typeface="Comic Sans MS" charset="0"/>
              </a:rPr>
              <a:t>SYN, ACK, FIN, RST</a:t>
            </a:r>
            <a:r>
              <a:rPr lang="en-US" altLang="ja-JP" sz="1800" dirty="0">
                <a:latin typeface="Comic Sans MS" charset="0"/>
              </a:rPr>
              <a:t>) </a:t>
            </a:r>
            <a:endParaRPr lang="en-US" sz="1800" dirty="0" smtClean="0">
              <a:latin typeface="Comic Sans MS" charset="0"/>
            </a:endParaRPr>
          </a:p>
          <a:p>
            <a:pPr lvl="1">
              <a:lnSpc>
                <a:spcPct val="110000"/>
              </a:lnSpc>
              <a:buFontTx/>
              <a:buChar char="•"/>
              <a:defRPr/>
            </a:pPr>
            <a:r>
              <a:rPr lang="en-US" sz="1800" dirty="0" smtClean="0">
                <a:solidFill>
                  <a:srgbClr val="0000FF"/>
                </a:solidFill>
                <a:latin typeface="Comic Sans MS" charset="0"/>
              </a:rPr>
              <a:t>connection management</a:t>
            </a:r>
            <a:r>
              <a:rPr lang="en-US" sz="1800" dirty="0" smtClean="0">
                <a:latin typeface="Comic Sans MS" charset="0"/>
              </a:rPr>
              <a:t>: </a:t>
            </a:r>
          </a:p>
          <a:p>
            <a:pPr lvl="1">
              <a:lnSpc>
                <a:spcPct val="110000"/>
              </a:lnSpc>
              <a:buFontTx/>
              <a:buChar char="•"/>
              <a:defRPr/>
            </a:pPr>
            <a:r>
              <a:rPr lang="en-US" sz="1800" dirty="0" smtClean="0">
                <a:solidFill>
                  <a:srgbClr val="FF0000"/>
                </a:solidFill>
                <a:latin typeface="Comic Sans MS" charset="0"/>
              </a:rPr>
              <a:t>3-way handshake set-up &amp; timed wait shut-down</a:t>
            </a:r>
          </a:p>
          <a:p>
            <a:pPr lvl="1">
              <a:lnSpc>
                <a:spcPct val="110000"/>
              </a:lnSpc>
              <a:buFontTx/>
              <a:buChar char="•"/>
              <a:defRPr/>
            </a:pPr>
            <a:r>
              <a:rPr lang="en-US" sz="1800" dirty="0" smtClean="0">
                <a:solidFill>
                  <a:srgbClr val="FF0000"/>
                </a:solidFill>
                <a:latin typeface="Comic Sans MS" charset="0"/>
              </a:rPr>
              <a:t>Key challenges: old, duplicate messages! </a:t>
            </a:r>
            <a:endParaRPr lang="en-US" sz="1800" dirty="0">
              <a:solidFill>
                <a:srgbClr val="FF0000"/>
              </a:solidFill>
              <a:latin typeface="Comic Sans MS" charset="0"/>
            </a:endParaRPr>
          </a:p>
          <a:p>
            <a:pPr marL="57150" indent="0">
              <a:lnSpc>
                <a:spcPct val="110000"/>
              </a:lnSpc>
              <a:buNone/>
              <a:defRPr/>
            </a:pPr>
            <a:r>
              <a:rPr lang="en-US" sz="2400" dirty="0" smtClean="0">
                <a:solidFill>
                  <a:srgbClr val="00B050"/>
                </a:solidFill>
                <a:latin typeface="Comic Sans MS" charset="0"/>
              </a:rPr>
              <a:t>New material: reliable data transfer protocols</a:t>
            </a:r>
          </a:p>
          <a:p>
            <a:pPr>
              <a:lnSpc>
                <a:spcPct val="110000"/>
              </a:lnSpc>
              <a:buFont typeface="Wingdings" charset="2"/>
              <a:buChar char="§"/>
              <a:defRPr/>
            </a:pPr>
            <a:r>
              <a:rPr lang="en-US" sz="2200" dirty="0" smtClean="0">
                <a:latin typeface="Comic Sans MS" charset="0"/>
              </a:rPr>
              <a:t>A simply </a:t>
            </a:r>
            <a:r>
              <a:rPr lang="en-US" sz="2200" dirty="0">
                <a:latin typeface="Comic Sans MS" charset="0"/>
              </a:rPr>
              <a:t>reliable data transfer protocol </a:t>
            </a:r>
            <a:r>
              <a:rPr lang="en-US" sz="2200" dirty="0" smtClean="0">
                <a:latin typeface="Comic Sans MS" charset="0"/>
              </a:rPr>
              <a:t>: </a:t>
            </a:r>
            <a:r>
              <a:rPr lang="en-US" sz="2200" dirty="0" smtClean="0">
                <a:solidFill>
                  <a:srgbClr val="FF0000"/>
                </a:solidFill>
                <a:latin typeface="Comic Sans MS" charset="0"/>
              </a:rPr>
              <a:t>stop &amp; wait</a:t>
            </a:r>
          </a:p>
          <a:p>
            <a:pPr>
              <a:lnSpc>
                <a:spcPct val="110000"/>
              </a:lnSpc>
              <a:buFont typeface="Wingdings" charset="2"/>
              <a:buChar char="§"/>
              <a:defRPr/>
            </a:pPr>
            <a:r>
              <a:rPr lang="en-US" sz="2400" dirty="0" smtClean="0">
                <a:solidFill>
                  <a:srgbClr val="FF0000"/>
                </a:solidFill>
                <a:latin typeface="Comic Sans MS" charset="0"/>
              </a:rPr>
              <a:t>Efficiency of Protocol Design: stop-&amp;-wait</a:t>
            </a:r>
          </a:p>
          <a:p>
            <a:pPr>
              <a:lnSpc>
                <a:spcPct val="110000"/>
              </a:lnSpc>
              <a:buFont typeface="Wingdings" charset="2"/>
              <a:buChar char="§"/>
              <a:defRPr/>
            </a:pPr>
            <a:r>
              <a:rPr lang="en-US" sz="2400" dirty="0" smtClean="0">
                <a:solidFill>
                  <a:srgbClr val="FF0000"/>
                </a:solidFill>
                <a:latin typeface="Comic Sans MS" charset="0"/>
              </a:rPr>
              <a:t>Pipelining Protocols</a:t>
            </a:r>
            <a:r>
              <a:rPr lang="en-US" sz="2400" smtClean="0">
                <a:solidFill>
                  <a:srgbClr val="FF0000"/>
                </a:solidFill>
                <a:latin typeface="Comic Sans MS" charset="0"/>
              </a:rPr>
              <a:t>: Go-Back-N </a:t>
            </a:r>
            <a:r>
              <a:rPr lang="en-US" sz="2400" dirty="0" smtClean="0">
                <a:solidFill>
                  <a:srgbClr val="FF0000"/>
                </a:solidFill>
                <a:latin typeface="Comic Sans MS" charset="0"/>
              </a:rPr>
              <a:t>and Selective Repeat</a:t>
            </a:r>
          </a:p>
          <a:p>
            <a:pPr marL="0" indent="0">
              <a:lnSpc>
                <a:spcPct val="90000"/>
              </a:lnSpc>
              <a:buClr>
                <a:srgbClr val="000099"/>
              </a:buClr>
              <a:buSzPct val="75000"/>
              <a:buFontTx/>
              <a:buNone/>
              <a:defRPr/>
            </a:pPr>
            <a:endParaRPr lang="en-US" sz="2400" dirty="0">
              <a:latin typeface="Comic Sans MS" charset="0"/>
            </a:endParaRPr>
          </a:p>
        </p:txBody>
      </p:sp>
    </p:spTree>
    <p:extLst>
      <p:ext uri="{BB962C8B-B14F-4D97-AF65-F5344CB8AC3E}">
        <p14:creationId xmlns:p14="http://schemas.microsoft.com/office/powerpoint/2010/main" val="2388399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186370"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47E6AC-6982-2649-94CD-AF2FDAF9F85E}" type="slidenum">
              <a:rPr lang="en-US" sz="1200">
                <a:latin typeface="Comic Sans MS" charset="0"/>
              </a:rPr>
              <a:pPr/>
              <a:t>106</a:t>
            </a:fld>
            <a:endParaRPr lang="en-US" sz="1200">
              <a:latin typeface="Comic Sans MS" charset="0"/>
            </a:endParaRPr>
          </a:p>
        </p:txBody>
      </p:sp>
      <p:sp>
        <p:nvSpPr>
          <p:cNvPr id="186371" name="Rectangle 2"/>
          <p:cNvSpPr>
            <a:spLocks noGrp="1" noChangeArrowheads="1"/>
          </p:cNvSpPr>
          <p:nvPr>
            <p:ph type="ctrTitle"/>
          </p:nvPr>
        </p:nvSpPr>
        <p:spPr>
          <a:xfrm>
            <a:off x="381000" y="152400"/>
            <a:ext cx="8153400" cy="762000"/>
          </a:xfrm>
        </p:spPr>
        <p:txBody>
          <a:bodyPr/>
          <a:lstStyle/>
          <a:p>
            <a:r>
              <a:rPr lang="en-US" sz="3200" dirty="0" smtClean="0">
                <a:latin typeface="Comic Sans MS" charset="0"/>
              </a:rPr>
              <a:t>Reliable Data Transfer Protocols</a:t>
            </a:r>
            <a:endParaRPr lang="en-US" sz="3200" dirty="0">
              <a:latin typeface="Comic Sans MS" charset="0"/>
            </a:endParaRPr>
          </a:p>
        </p:txBody>
      </p:sp>
      <p:sp>
        <p:nvSpPr>
          <p:cNvPr id="2" name="Rectangle 3"/>
          <p:cNvSpPr>
            <a:spLocks noChangeArrowheads="1"/>
          </p:cNvSpPr>
          <p:nvPr/>
        </p:nvSpPr>
        <p:spPr bwMode="auto">
          <a:xfrm>
            <a:off x="304800" y="762000"/>
            <a:ext cx="8534400" cy="571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defRPr/>
            </a:pPr>
            <a:r>
              <a:rPr lang="en-US" sz="2800" b="1" dirty="0">
                <a:solidFill>
                  <a:srgbClr val="000099"/>
                </a:solidFill>
                <a:latin typeface="Comic Sans MS" charset="0"/>
              </a:rPr>
              <a:t> </a:t>
            </a:r>
            <a:r>
              <a:rPr lang="en-US" dirty="0">
                <a:solidFill>
                  <a:srgbClr val="0000FF"/>
                </a:solidFill>
                <a:latin typeface="Comic Sans MS" charset="0"/>
              </a:rPr>
              <a:t>Reliable Data Transfer Protocols</a:t>
            </a:r>
          </a:p>
          <a:p>
            <a:pPr marL="342900" indent="-342900">
              <a:buClr>
                <a:srgbClr val="000090"/>
              </a:buClr>
              <a:buFont typeface="Arial"/>
              <a:buChar char="•"/>
              <a:defRPr/>
            </a:pPr>
            <a:r>
              <a:rPr lang="en-US" sz="2200" dirty="0">
                <a:solidFill>
                  <a:srgbClr val="FF0000"/>
                </a:solidFill>
                <a:latin typeface="Comic Sans MS" charset="0"/>
              </a:rPr>
              <a:t>basic mechanisms: seq. no, ACK, timer, retransmission</a:t>
            </a:r>
          </a:p>
          <a:p>
            <a:pPr marL="457200" indent="-457200">
              <a:buFont typeface="Arial"/>
              <a:buChar char="•"/>
              <a:defRPr/>
            </a:pPr>
            <a:r>
              <a:rPr lang="en-US" sz="2200" dirty="0">
                <a:solidFill>
                  <a:srgbClr val="000099"/>
                </a:solidFill>
                <a:latin typeface="Comic Sans MS" charset="0"/>
              </a:rPr>
              <a:t>Simplest protocol: Stop-&amp;-Wait</a:t>
            </a:r>
          </a:p>
          <a:p>
            <a:pPr marL="914400" lvl="1" indent="-457200">
              <a:buFont typeface="Arial"/>
              <a:buChar char="•"/>
              <a:defRPr/>
            </a:pPr>
            <a:r>
              <a:rPr lang="en-US" sz="2000" dirty="0">
                <a:solidFill>
                  <a:srgbClr val="000099"/>
                </a:solidFill>
                <a:latin typeface="Comic Sans MS" charset="0"/>
              </a:rPr>
              <a:t>To ensure correct operations of the  protocol: </a:t>
            </a:r>
          </a:p>
          <a:p>
            <a:pPr lvl="1">
              <a:defRPr/>
            </a:pPr>
            <a:r>
              <a:rPr lang="en-US" sz="2000" dirty="0">
                <a:solidFill>
                  <a:srgbClr val="000099"/>
                </a:solidFill>
                <a:latin typeface="Comic Sans MS" charset="0"/>
              </a:rPr>
              <a:t>        </a:t>
            </a:r>
            <a:r>
              <a:rPr lang="en-US" sz="2000" dirty="0">
                <a:solidFill>
                  <a:srgbClr val="FF0000"/>
                </a:solidFill>
                <a:latin typeface="Comic Sans MS" charset="0"/>
              </a:rPr>
              <a:t>at least 1-bit (0 or 1) needed for seq. no.  (why?)</a:t>
            </a:r>
          </a:p>
          <a:p>
            <a:pPr marL="457200" indent="-457200">
              <a:buFont typeface="Arial"/>
              <a:buChar char="•"/>
              <a:defRPr/>
            </a:pPr>
            <a:r>
              <a:rPr lang="en-US" dirty="0">
                <a:solidFill>
                  <a:srgbClr val="000099"/>
                </a:solidFill>
                <a:latin typeface="Comic Sans MS" charset="0"/>
              </a:rPr>
              <a:t>More </a:t>
            </a:r>
            <a:r>
              <a:rPr lang="en-US" i="1" dirty="0">
                <a:solidFill>
                  <a:srgbClr val="000099"/>
                </a:solidFill>
                <a:latin typeface="Comic Sans MS" charset="0"/>
              </a:rPr>
              <a:t>efficient</a:t>
            </a:r>
            <a:r>
              <a:rPr lang="en-US" dirty="0">
                <a:solidFill>
                  <a:srgbClr val="000099"/>
                </a:solidFill>
                <a:latin typeface="Comic Sans MS" charset="0"/>
              </a:rPr>
              <a:t> reliable data transfer protocols</a:t>
            </a:r>
          </a:p>
          <a:p>
            <a:pPr lvl="1">
              <a:buFontTx/>
              <a:buChar char="•"/>
              <a:defRPr/>
            </a:pPr>
            <a:r>
              <a:rPr lang="en-US" dirty="0">
                <a:solidFill>
                  <a:srgbClr val="000099"/>
                </a:solidFill>
                <a:latin typeface="Comic Sans MS" charset="0"/>
              </a:rPr>
              <a:t> </a:t>
            </a:r>
            <a:r>
              <a:rPr lang="en-US" sz="2000" dirty="0">
                <a:solidFill>
                  <a:srgbClr val="000099"/>
                </a:solidFill>
                <a:latin typeface="Comic Sans MS" charset="0"/>
              </a:rPr>
              <a:t>What</a:t>
            </a:r>
            <a:r>
              <a:rPr lang="ja-JP" altLang="en-US" sz="2000" dirty="0">
                <a:solidFill>
                  <a:srgbClr val="000099"/>
                </a:solidFill>
                <a:latin typeface="Comic Sans MS" charset="0"/>
              </a:rPr>
              <a:t>’</a:t>
            </a:r>
            <a:r>
              <a:rPr lang="en-US" altLang="ja-JP" sz="2000" dirty="0">
                <a:solidFill>
                  <a:srgbClr val="000099"/>
                </a:solidFill>
                <a:latin typeface="Comic Sans MS" charset="0"/>
              </a:rPr>
              <a:t>s the </a:t>
            </a:r>
            <a:r>
              <a:rPr lang="en-US" altLang="ja-JP" sz="2000" dirty="0">
                <a:solidFill>
                  <a:srgbClr val="6600FF"/>
                </a:solidFill>
                <a:latin typeface="Comic Sans MS" charset="0"/>
              </a:rPr>
              <a:t>problem with </a:t>
            </a:r>
            <a:r>
              <a:rPr lang="en-US" altLang="ja-JP" sz="2000" dirty="0" smtClean="0">
                <a:solidFill>
                  <a:srgbClr val="6600FF"/>
                </a:solidFill>
                <a:latin typeface="Comic Sans MS" charset="0"/>
              </a:rPr>
              <a:t>Stop &amp; Wait </a:t>
            </a:r>
            <a:r>
              <a:rPr lang="en-US" altLang="ja-JP" sz="2000" dirty="0">
                <a:solidFill>
                  <a:srgbClr val="6600FF"/>
                </a:solidFill>
                <a:latin typeface="Comic Sans MS" charset="0"/>
              </a:rPr>
              <a:t>protocol</a:t>
            </a:r>
            <a:r>
              <a:rPr lang="en-US" altLang="ja-JP" sz="2000" dirty="0">
                <a:solidFill>
                  <a:srgbClr val="000099"/>
                </a:solidFill>
                <a:latin typeface="Comic Sans MS" charset="0"/>
              </a:rPr>
              <a:t>?</a:t>
            </a:r>
          </a:p>
          <a:p>
            <a:pPr lvl="1">
              <a:buFontTx/>
              <a:buChar char="•"/>
              <a:defRPr/>
            </a:pPr>
            <a:r>
              <a:rPr lang="en-US" sz="2000" dirty="0">
                <a:solidFill>
                  <a:srgbClr val="000099"/>
                </a:solidFill>
                <a:latin typeface="Comic Sans MS" charset="0"/>
              </a:rPr>
              <a:t> Sliding window protocols: </a:t>
            </a:r>
            <a:r>
              <a:rPr lang="en-US" sz="2000" dirty="0">
                <a:solidFill>
                  <a:srgbClr val="6600FF"/>
                </a:solidFill>
                <a:latin typeface="Comic Sans MS" charset="0"/>
              </a:rPr>
              <a:t>Go-Back-N</a:t>
            </a:r>
            <a:r>
              <a:rPr lang="en-US" sz="2000" dirty="0">
                <a:solidFill>
                  <a:srgbClr val="000099"/>
                </a:solidFill>
                <a:latin typeface="Comic Sans MS" charset="0"/>
              </a:rPr>
              <a:t> and </a:t>
            </a:r>
            <a:r>
              <a:rPr lang="en-US" sz="2000" dirty="0">
                <a:solidFill>
                  <a:srgbClr val="6600FF"/>
                </a:solidFill>
                <a:latin typeface="Comic Sans MS" charset="0"/>
              </a:rPr>
              <a:t>Selective Repeat</a:t>
            </a:r>
          </a:p>
          <a:p>
            <a:pPr lvl="2">
              <a:buFontTx/>
              <a:buChar char="•"/>
              <a:defRPr/>
            </a:pPr>
            <a:r>
              <a:rPr lang="en-US" dirty="0">
                <a:solidFill>
                  <a:srgbClr val="000099"/>
                </a:solidFill>
                <a:latin typeface="Comic Sans MS" charset="0"/>
              </a:rPr>
              <a:t> </a:t>
            </a:r>
            <a:r>
              <a:rPr lang="en-US" sz="2000" dirty="0">
                <a:solidFill>
                  <a:srgbClr val="FF0000"/>
                </a:solidFill>
                <a:latin typeface="Comic Sans MS" charset="0"/>
              </a:rPr>
              <a:t>concept of </a:t>
            </a:r>
            <a:r>
              <a:rPr lang="ja-JP" altLang="en-US" sz="2000" dirty="0">
                <a:solidFill>
                  <a:srgbClr val="FF0000"/>
                </a:solidFill>
                <a:latin typeface="Comic Sans MS" charset="0"/>
              </a:rPr>
              <a:t>”</a:t>
            </a:r>
            <a:r>
              <a:rPr lang="en-US" altLang="ja-JP" sz="2000" dirty="0">
                <a:solidFill>
                  <a:srgbClr val="FF0000"/>
                </a:solidFill>
                <a:latin typeface="Comic Sans MS" charset="0"/>
              </a:rPr>
              <a:t>sliding window</a:t>
            </a:r>
            <a:r>
              <a:rPr lang="ja-JP" altLang="en-US" sz="2000" dirty="0">
                <a:solidFill>
                  <a:srgbClr val="FF0000"/>
                </a:solidFill>
                <a:latin typeface="Comic Sans MS" charset="0"/>
              </a:rPr>
              <a:t>”</a:t>
            </a:r>
            <a:endParaRPr lang="en-US" altLang="ja-JP" sz="2000" dirty="0">
              <a:solidFill>
                <a:srgbClr val="FF0000"/>
              </a:solidFill>
              <a:latin typeface="Comic Sans MS" charset="0"/>
            </a:endParaRPr>
          </a:p>
          <a:p>
            <a:pPr lvl="2">
              <a:buFontTx/>
              <a:buChar char="•"/>
              <a:defRPr/>
            </a:pPr>
            <a:r>
              <a:rPr lang="en-US" dirty="0">
                <a:solidFill>
                  <a:srgbClr val="000099"/>
                </a:solidFill>
                <a:latin typeface="Comic Sans MS" charset="0"/>
              </a:rPr>
              <a:t> </a:t>
            </a:r>
            <a:r>
              <a:rPr lang="en-US" sz="2000" dirty="0">
                <a:solidFill>
                  <a:srgbClr val="FF0000"/>
                </a:solidFill>
                <a:latin typeface="Comic Sans MS" charset="0"/>
              </a:rPr>
              <a:t>sender algorithm:</a:t>
            </a:r>
            <a:r>
              <a:rPr lang="en-US" dirty="0">
                <a:solidFill>
                  <a:srgbClr val="000099"/>
                </a:solidFill>
                <a:latin typeface="Comic Sans MS" charset="0"/>
              </a:rPr>
              <a:t> </a:t>
            </a:r>
          </a:p>
          <a:p>
            <a:pPr lvl="3">
              <a:buFontTx/>
              <a:buChar char="•"/>
              <a:defRPr/>
            </a:pPr>
            <a:r>
              <a:rPr lang="en-US" sz="1800" dirty="0">
                <a:solidFill>
                  <a:srgbClr val="000099"/>
                </a:solidFill>
                <a:latin typeface="Comic Sans MS" charset="0"/>
              </a:rPr>
              <a:t>when to retransmit, when to send new packets? when to move window forward?</a:t>
            </a:r>
          </a:p>
          <a:p>
            <a:pPr lvl="2">
              <a:buFontTx/>
              <a:buChar char="•"/>
              <a:defRPr/>
            </a:pPr>
            <a:r>
              <a:rPr lang="en-US" dirty="0">
                <a:solidFill>
                  <a:srgbClr val="000099"/>
                </a:solidFill>
                <a:latin typeface="Comic Sans MS" charset="0"/>
              </a:rPr>
              <a:t> </a:t>
            </a:r>
            <a:r>
              <a:rPr lang="en-US" sz="2000" dirty="0">
                <a:solidFill>
                  <a:srgbClr val="FF0000"/>
                </a:solidFill>
                <a:latin typeface="Comic Sans MS" charset="0"/>
              </a:rPr>
              <a:t>receiver algorithm:</a:t>
            </a:r>
            <a:r>
              <a:rPr lang="en-US" dirty="0">
                <a:solidFill>
                  <a:srgbClr val="000099"/>
                </a:solidFill>
                <a:latin typeface="Comic Sans MS" charset="0"/>
              </a:rPr>
              <a:t> </a:t>
            </a:r>
          </a:p>
          <a:p>
            <a:pPr lvl="3">
              <a:buFontTx/>
              <a:buChar char="•"/>
              <a:defRPr/>
            </a:pPr>
            <a:r>
              <a:rPr lang="en-US" sz="1800" dirty="0">
                <a:solidFill>
                  <a:srgbClr val="000099"/>
                </a:solidFill>
                <a:latin typeface="Comic Sans MS" charset="0"/>
              </a:rPr>
              <a:t>when/what to acknowledge? when to move window forward? when to buffer packets, and when to pass to upper layer? </a:t>
            </a:r>
          </a:p>
          <a:p>
            <a:pPr lvl="2">
              <a:buFontTx/>
              <a:buChar char="•"/>
              <a:defRPr/>
            </a:pPr>
            <a:r>
              <a:rPr lang="en-US" sz="2000" dirty="0">
                <a:solidFill>
                  <a:srgbClr val="0000FF"/>
                </a:solidFill>
                <a:latin typeface="Comic Sans MS" charset="0"/>
              </a:rPr>
              <a:t>relationship between window size &amp; seq. no. space </a:t>
            </a:r>
          </a:p>
          <a:p>
            <a:pPr lvl="1">
              <a:lnSpc>
                <a:spcPct val="110000"/>
              </a:lnSpc>
              <a:buFontTx/>
              <a:buChar char="•"/>
              <a:defRPr/>
            </a:pPr>
            <a:endParaRPr lang="en-US" sz="2000" dirty="0">
              <a:solidFill>
                <a:srgbClr val="6600FF"/>
              </a:solidFill>
              <a:latin typeface="Comic Sans MS" charset="0"/>
            </a:endParaRPr>
          </a:p>
        </p:txBody>
      </p:sp>
    </p:spTree>
    <p:extLst>
      <p:ext uri="{BB962C8B-B14F-4D97-AF65-F5344CB8AC3E}">
        <p14:creationId xmlns:p14="http://schemas.microsoft.com/office/powerpoint/2010/main" val="1254887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dissolve">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dissolve">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dissolve">
                                      <p:cBhvr>
                                        <p:cTn id="42" dur="500"/>
                                        <p:tgtEl>
                                          <p:spTgt spid="2">
                                            <p:txEl>
                                              <p:pRg st="7" end="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dissolve">
                                      <p:cBhvr>
                                        <p:cTn id="45" dur="500"/>
                                        <p:tgtEl>
                                          <p:spTgt spid="2">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dissolve">
                                      <p:cBhvr>
                                        <p:cTn id="48" dur="500"/>
                                        <p:tgtEl>
                                          <p:spTgt spid="2">
                                            <p:txEl>
                                              <p:pRg st="9" end="9"/>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dissolve">
                                      <p:cBhvr>
                                        <p:cTn id="51" dur="500"/>
                                        <p:tgtEl>
                                          <p:spTgt spid="2">
                                            <p:txEl>
                                              <p:pRg st="10" end="10"/>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
                                            <p:txEl>
                                              <p:pRg st="11" end="11"/>
                                            </p:txEl>
                                          </p:spTgt>
                                        </p:tgtEl>
                                        <p:attrNameLst>
                                          <p:attrName>style.visibility</p:attrName>
                                        </p:attrNameLst>
                                      </p:cBhvr>
                                      <p:to>
                                        <p:strVal val="visible"/>
                                      </p:to>
                                    </p:set>
                                    <p:animEffect transition="in" filter="dissolve">
                                      <p:cBhvr>
                                        <p:cTn id="54" dur="500"/>
                                        <p:tgtEl>
                                          <p:spTgt spid="2">
                                            <p:txEl>
                                              <p:pRg st="11" end="11"/>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dissolve">
                                      <p:cBhvr>
                                        <p:cTn id="57" dur="500"/>
                                        <p:tgtEl>
                                          <p:spTgt spid="2">
                                            <p:txEl>
                                              <p:pRg st="12" end="12"/>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13" end="13"/>
                                            </p:txEl>
                                          </p:spTgt>
                                        </p:tgtEl>
                                        <p:attrNameLst>
                                          <p:attrName>style.visibility</p:attrName>
                                        </p:attrNameLst>
                                      </p:cBhvr>
                                      <p:to>
                                        <p:strVal val="visible"/>
                                      </p:to>
                                    </p:set>
                                    <p:animEffect transition="in" filter="dissolve">
                                      <p:cBhvr>
                                        <p:cTn id="60"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395D198E-F6DA-8C41-9900-63EF10497F96}" type="slidenum">
              <a:rPr lang="en-US"/>
              <a:pPr>
                <a:defRPr/>
              </a:pPr>
              <a:t>107</a:t>
            </a:fld>
            <a:endParaRPr lang="en-US"/>
          </a:p>
        </p:txBody>
      </p:sp>
      <p:sp>
        <p:nvSpPr>
          <p:cNvPr id="67586" name="Rectangle 2050"/>
          <p:cNvSpPr>
            <a:spLocks noGrp="1" noChangeArrowheads="1"/>
          </p:cNvSpPr>
          <p:nvPr>
            <p:ph type="title"/>
          </p:nvPr>
        </p:nvSpPr>
        <p:spPr>
          <a:xfrm>
            <a:off x="381000" y="381000"/>
            <a:ext cx="8153400" cy="990600"/>
          </a:xfrm>
        </p:spPr>
        <p:txBody>
          <a:bodyPr/>
          <a:lstStyle/>
          <a:p>
            <a:pPr>
              <a:defRPr/>
            </a:pPr>
            <a:r>
              <a:rPr lang="en-US" sz="3200" dirty="0" smtClean="0">
                <a:cs typeface="+mj-cs"/>
              </a:rPr>
              <a:t>Simple Reliable Data Transfer Protocol</a:t>
            </a:r>
            <a:endParaRPr lang="en-US" dirty="0" smtClean="0">
              <a:cs typeface="+mj-cs"/>
            </a:endParaRPr>
          </a:p>
        </p:txBody>
      </p:sp>
      <p:sp>
        <p:nvSpPr>
          <p:cNvPr id="67587" name="Rectangle 2051"/>
          <p:cNvSpPr>
            <a:spLocks noGrp="1" noChangeArrowheads="1"/>
          </p:cNvSpPr>
          <p:nvPr>
            <p:ph type="body" idx="1"/>
          </p:nvPr>
        </p:nvSpPr>
        <p:spPr>
          <a:xfrm>
            <a:off x="381000" y="1143000"/>
            <a:ext cx="8305800" cy="4572000"/>
          </a:xfrm>
        </p:spPr>
        <p:txBody>
          <a:bodyPr/>
          <a:lstStyle/>
          <a:p>
            <a:pPr marL="0" indent="0">
              <a:buNone/>
              <a:defRPr/>
            </a:pPr>
            <a:r>
              <a:rPr lang="ja-JP" altLang="en-US" sz="2400" dirty="0" smtClean="0">
                <a:solidFill>
                  <a:srgbClr val="0000FF"/>
                </a:solidFill>
                <a:latin typeface="Arial"/>
                <a:cs typeface="+mn-cs"/>
              </a:rPr>
              <a:t>“</a:t>
            </a:r>
            <a:r>
              <a:rPr lang="en-US" sz="2400" dirty="0" smtClean="0">
                <a:solidFill>
                  <a:srgbClr val="0000FF"/>
                </a:solidFill>
                <a:cs typeface="+mn-cs"/>
              </a:rPr>
              <a:t>Stop-and-Wait</a:t>
            </a:r>
            <a:r>
              <a:rPr lang="ja-JP" altLang="en-US" sz="2400" dirty="0" smtClean="0">
                <a:solidFill>
                  <a:srgbClr val="0000FF"/>
                </a:solidFill>
                <a:latin typeface="Arial"/>
                <a:cs typeface="+mn-cs"/>
              </a:rPr>
              <a:t>”</a:t>
            </a:r>
            <a:r>
              <a:rPr lang="en-US" sz="2400" dirty="0" smtClean="0">
                <a:solidFill>
                  <a:srgbClr val="0000FF"/>
                </a:solidFill>
                <a:cs typeface="+mn-cs"/>
              </a:rPr>
              <a:t>  Protocol</a:t>
            </a:r>
            <a:r>
              <a:rPr lang="en-US" dirty="0" smtClean="0">
                <a:solidFill>
                  <a:srgbClr val="0000FF"/>
                </a:solidFill>
                <a:cs typeface="+mn-cs"/>
              </a:rPr>
              <a:t>  </a:t>
            </a:r>
            <a:r>
              <a:rPr lang="en-US" sz="2000" dirty="0" smtClean="0">
                <a:solidFill>
                  <a:srgbClr val="0000FF"/>
                </a:solidFill>
                <a:cs typeface="+mn-cs"/>
              </a:rPr>
              <a:t>(rdt3.0 in the textbook)</a:t>
            </a:r>
          </a:p>
          <a:p>
            <a:pPr lvl="1">
              <a:defRPr/>
            </a:pPr>
            <a:r>
              <a:rPr lang="en-US" dirty="0" smtClean="0"/>
              <a:t>also called Alternating Bit Protocol</a:t>
            </a:r>
          </a:p>
          <a:p>
            <a:pPr>
              <a:defRPr/>
            </a:pPr>
            <a:r>
              <a:rPr lang="en-US" sz="2400" dirty="0" smtClean="0">
                <a:cs typeface="+mn-cs"/>
              </a:rPr>
              <a:t>Sender: </a:t>
            </a:r>
          </a:p>
          <a:p>
            <a:pPr lvl="1">
              <a:defRPr/>
            </a:pPr>
            <a:r>
              <a:rPr lang="en-US" dirty="0" err="1" smtClean="0"/>
              <a:t>i</a:t>
            </a:r>
            <a:r>
              <a:rPr lang="en-US" dirty="0" smtClean="0"/>
              <a:t>) send data segment (n bytes) w/ </a:t>
            </a:r>
            <a:r>
              <a:rPr lang="en-US" dirty="0" err="1" smtClean="0"/>
              <a:t>seq</a:t>
            </a:r>
            <a:r>
              <a:rPr lang="en-US" dirty="0" smtClean="0"/>
              <a:t> =x</a:t>
            </a:r>
          </a:p>
          <a:p>
            <a:pPr lvl="2">
              <a:defRPr/>
            </a:pPr>
            <a:r>
              <a:rPr lang="en-US" dirty="0" smtClean="0"/>
              <a:t>buffer data segment, set timer, retransmit if time out </a:t>
            </a:r>
          </a:p>
          <a:p>
            <a:pPr lvl="1">
              <a:defRPr/>
            </a:pPr>
            <a:r>
              <a:rPr lang="en-US" dirty="0" smtClean="0"/>
              <a:t>ii) wait for ACK w/</a:t>
            </a:r>
            <a:r>
              <a:rPr lang="en-US" dirty="0" err="1" smtClean="0"/>
              <a:t>ack</a:t>
            </a:r>
            <a:r>
              <a:rPr lang="en-US" dirty="0" smtClean="0"/>
              <a:t> = </a:t>
            </a:r>
            <a:r>
              <a:rPr lang="en-US" dirty="0" err="1" smtClean="0"/>
              <a:t>x+n</a:t>
            </a:r>
            <a:r>
              <a:rPr lang="en-US" dirty="0" smtClean="0"/>
              <a:t>; if received, set x:=</a:t>
            </a:r>
            <a:r>
              <a:rPr lang="en-US" dirty="0" err="1" smtClean="0"/>
              <a:t>x+n</a:t>
            </a:r>
            <a:r>
              <a:rPr lang="en-US" dirty="0" smtClean="0"/>
              <a:t>, go to </a:t>
            </a:r>
            <a:r>
              <a:rPr lang="en-US" dirty="0" err="1" smtClean="0"/>
              <a:t>i</a:t>
            </a:r>
            <a:r>
              <a:rPr lang="en-US" dirty="0" smtClean="0"/>
              <a:t>) </a:t>
            </a:r>
          </a:p>
          <a:p>
            <a:pPr lvl="2">
              <a:defRPr/>
            </a:pPr>
            <a:r>
              <a:rPr lang="en-US" dirty="0" smtClean="0"/>
              <a:t>retransmit if ACK w/ </a:t>
            </a:r>
            <a:r>
              <a:rPr lang="ja-JP" altLang="en-US" dirty="0" smtClean="0">
                <a:latin typeface="Arial"/>
              </a:rPr>
              <a:t>“</a:t>
            </a:r>
            <a:r>
              <a:rPr lang="en-US" dirty="0" smtClean="0"/>
              <a:t>incorrect</a:t>
            </a:r>
            <a:r>
              <a:rPr lang="ja-JP" altLang="en-US" dirty="0" smtClean="0">
                <a:latin typeface="Arial"/>
              </a:rPr>
              <a:t>”</a:t>
            </a:r>
            <a:r>
              <a:rPr lang="en-US" dirty="0" smtClean="0"/>
              <a:t> </a:t>
            </a:r>
            <a:r>
              <a:rPr lang="en-US" dirty="0" err="1" smtClean="0"/>
              <a:t>ack</a:t>
            </a:r>
            <a:r>
              <a:rPr lang="en-US" dirty="0" smtClean="0"/>
              <a:t> no. received </a:t>
            </a:r>
          </a:p>
          <a:p>
            <a:pPr>
              <a:defRPr/>
            </a:pPr>
            <a:r>
              <a:rPr lang="en-US" sz="2400" dirty="0" smtClean="0">
                <a:cs typeface="+mn-cs"/>
              </a:rPr>
              <a:t>Receiver:</a:t>
            </a:r>
          </a:p>
          <a:p>
            <a:pPr lvl="1">
              <a:defRPr/>
            </a:pPr>
            <a:r>
              <a:rPr lang="en-US" dirty="0" err="1" smtClean="0"/>
              <a:t>i</a:t>
            </a:r>
            <a:r>
              <a:rPr lang="en-US" dirty="0" smtClean="0"/>
              <a:t>) expect data segment w/ </a:t>
            </a:r>
            <a:r>
              <a:rPr lang="en-US" dirty="0" err="1" smtClean="0"/>
              <a:t>seq</a:t>
            </a:r>
            <a:r>
              <a:rPr lang="en-US" dirty="0" smtClean="0"/>
              <a:t> =x; if received, send ACK w/ </a:t>
            </a:r>
            <a:r>
              <a:rPr lang="en-US" dirty="0" err="1" smtClean="0"/>
              <a:t>ack</a:t>
            </a:r>
            <a:r>
              <a:rPr lang="en-US" dirty="0" smtClean="0"/>
              <a:t>=</a:t>
            </a:r>
            <a:r>
              <a:rPr lang="en-US" dirty="0" err="1" smtClean="0"/>
              <a:t>x+n</a:t>
            </a:r>
            <a:r>
              <a:rPr lang="en-US" dirty="0" smtClean="0"/>
              <a:t>, set x:=</a:t>
            </a:r>
            <a:r>
              <a:rPr lang="en-US" dirty="0" err="1" smtClean="0"/>
              <a:t>x+n</a:t>
            </a:r>
            <a:r>
              <a:rPr lang="en-US" dirty="0" smtClean="0"/>
              <a:t>, go to </a:t>
            </a:r>
            <a:r>
              <a:rPr lang="en-US" dirty="0" err="1" smtClean="0"/>
              <a:t>i</a:t>
            </a:r>
            <a:r>
              <a:rPr lang="en-US" dirty="0" smtClean="0"/>
              <a:t>) </a:t>
            </a:r>
          </a:p>
          <a:p>
            <a:pPr lvl="2">
              <a:defRPr/>
            </a:pPr>
            <a:r>
              <a:rPr lang="en-US" dirty="0" smtClean="0"/>
              <a:t>if data segment w/ </a:t>
            </a:r>
            <a:r>
              <a:rPr lang="ja-JP" altLang="en-US" dirty="0" smtClean="0">
                <a:latin typeface="Arial"/>
              </a:rPr>
              <a:t>“</a:t>
            </a:r>
            <a:r>
              <a:rPr lang="en-US" dirty="0" smtClean="0"/>
              <a:t>incorrect</a:t>
            </a:r>
            <a:r>
              <a:rPr lang="ja-JP" altLang="en-US" dirty="0" smtClean="0">
                <a:latin typeface="Arial"/>
              </a:rPr>
              <a:t>”</a:t>
            </a:r>
            <a:r>
              <a:rPr lang="en-US" dirty="0" smtClean="0"/>
              <a:t> </a:t>
            </a:r>
            <a:r>
              <a:rPr lang="en-US" dirty="0" err="1" smtClean="0"/>
              <a:t>seq</a:t>
            </a:r>
            <a:r>
              <a:rPr lang="en-US" dirty="0" smtClean="0"/>
              <a:t> no received, discard data segment, and retransmit ACK. </a:t>
            </a:r>
          </a:p>
        </p:txBody>
      </p:sp>
      <p:sp>
        <p:nvSpPr>
          <p:cNvPr id="7" name="Footer Placeholder 3"/>
          <p:cNvSpPr txBox="1">
            <a:spLocks/>
          </p:cNvSpPr>
          <p:nvPr/>
        </p:nvSpPr>
        <p:spPr bwMode="auto">
          <a:xfrm>
            <a:off x="3200400" y="61722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dirty="0" smtClean="0"/>
              <a:t>CSci4211:                  Weekly Summary </a:t>
            </a:r>
            <a:endParaRPr lang="en-US" dirty="0"/>
          </a:p>
        </p:txBody>
      </p:sp>
    </p:spTree>
    <p:extLst>
      <p:ext uri="{BB962C8B-B14F-4D97-AF65-F5344CB8AC3E}">
        <p14:creationId xmlns:p14="http://schemas.microsoft.com/office/powerpoint/2010/main" val="13231966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Footer Placeholder 4"/>
          <p:cNvSpPr>
            <a:spLocks noGrp="1"/>
          </p:cNvSpPr>
          <p:nvPr>
            <p:ph type="ftr" sz="quarter" idx="10"/>
          </p:nvPr>
        </p:nvSpPr>
        <p:spPr/>
        <p:txBody>
          <a:bodyPr/>
          <a:lstStyle/>
          <a:p>
            <a:pPr>
              <a:defRPr/>
            </a:pPr>
            <a:r>
              <a:rPr lang="en-US"/>
              <a:t>CSci4211:       Transport Layer: Part II </a:t>
            </a:r>
          </a:p>
        </p:txBody>
      </p:sp>
      <p:sp>
        <p:nvSpPr>
          <p:cNvPr id="39" name="Slide Number Placeholder 5"/>
          <p:cNvSpPr>
            <a:spLocks noGrp="1"/>
          </p:cNvSpPr>
          <p:nvPr>
            <p:ph type="sldNum" sz="quarter" idx="11"/>
          </p:nvPr>
        </p:nvSpPr>
        <p:spPr/>
        <p:txBody>
          <a:bodyPr/>
          <a:lstStyle/>
          <a:p>
            <a:pPr>
              <a:defRPr/>
            </a:pPr>
            <a:fld id="{67D05DDA-7AEA-954D-9D56-C1FD3654BA64}" type="slidenum">
              <a:rPr lang="en-US"/>
              <a:pPr>
                <a:defRPr/>
              </a:pPr>
              <a:t>108</a:t>
            </a:fld>
            <a:endParaRPr lang="en-US"/>
          </a:p>
        </p:txBody>
      </p:sp>
      <p:pic>
        <p:nvPicPr>
          <p:cNvPr id="17411" name="Picture 1037" descr="rdt_pipelin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6105525" cy="237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661" name="Rectangle 1077"/>
          <p:cNvSpPr>
            <a:spLocks noChangeArrowheads="1"/>
          </p:cNvSpPr>
          <p:nvPr/>
        </p:nvSpPr>
        <p:spPr bwMode="auto">
          <a:xfrm>
            <a:off x="3505200" y="685800"/>
            <a:ext cx="5638800" cy="4038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610" name="Rectangle 1026"/>
          <p:cNvSpPr>
            <a:spLocks noGrp="1" noChangeArrowheads="1"/>
          </p:cNvSpPr>
          <p:nvPr>
            <p:ph type="title"/>
          </p:nvPr>
        </p:nvSpPr>
        <p:spPr>
          <a:xfrm>
            <a:off x="-762000" y="7162800"/>
            <a:ext cx="7772400" cy="1143000"/>
          </a:xfrm>
        </p:spPr>
        <p:txBody>
          <a:bodyPr/>
          <a:lstStyle/>
          <a:p>
            <a:pPr>
              <a:defRPr/>
            </a:pPr>
            <a:r>
              <a:rPr lang="en-US" smtClean="0">
                <a:cs typeface="+mj-cs"/>
              </a:rPr>
              <a:t>Problem with Stop-and-Wait</a:t>
            </a:r>
          </a:p>
        </p:txBody>
      </p:sp>
      <p:sp>
        <p:nvSpPr>
          <p:cNvPr id="68611" name="Rectangle 1027"/>
          <p:cNvSpPr>
            <a:spLocks noGrp="1" noChangeArrowheads="1"/>
          </p:cNvSpPr>
          <p:nvPr>
            <p:ph type="body" idx="1"/>
          </p:nvPr>
        </p:nvSpPr>
        <p:spPr>
          <a:xfrm>
            <a:off x="685800" y="4800600"/>
            <a:ext cx="7772400" cy="1600200"/>
          </a:xfrm>
        </p:spPr>
        <p:txBody>
          <a:bodyPr/>
          <a:lstStyle/>
          <a:p>
            <a:pPr>
              <a:defRPr/>
            </a:pPr>
            <a:r>
              <a:rPr lang="en-US" sz="2400" smtClean="0">
                <a:cs typeface="+mn-cs"/>
              </a:rPr>
              <a:t>Can</a:t>
            </a:r>
            <a:r>
              <a:rPr lang="ja-JP" altLang="en-US" sz="2400" smtClean="0">
                <a:latin typeface="Arial"/>
                <a:cs typeface="+mn-cs"/>
              </a:rPr>
              <a:t>’</a:t>
            </a:r>
            <a:r>
              <a:rPr lang="en-US" sz="2400" smtClean="0">
                <a:cs typeface="+mn-cs"/>
              </a:rPr>
              <a:t>t keep the pipe full</a:t>
            </a:r>
            <a:endParaRPr lang="en-US" sz="2400" smtClean="0">
              <a:cs typeface="+mn-cs"/>
              <a:sym typeface="Wingdings" charset="0"/>
            </a:endParaRPr>
          </a:p>
          <a:p>
            <a:pPr lvl="1">
              <a:defRPr/>
            </a:pPr>
            <a:r>
              <a:rPr lang="en-US" smtClean="0">
                <a:solidFill>
                  <a:srgbClr val="FF0000"/>
                </a:solidFill>
              </a:rPr>
              <a:t>Utilization</a:t>
            </a:r>
            <a:r>
              <a:rPr lang="en-US" smtClean="0"/>
              <a:t> is low </a:t>
            </a:r>
          </a:p>
          <a:p>
            <a:pPr lvl="1">
              <a:buFontTx/>
              <a:buNone/>
              <a:defRPr/>
            </a:pPr>
            <a:r>
              <a:rPr lang="en-US" smtClean="0"/>
              <a:t>       when </a:t>
            </a:r>
            <a:r>
              <a:rPr lang="en-US" smtClean="0">
                <a:solidFill>
                  <a:srgbClr val="FF0000"/>
                </a:solidFill>
              </a:rPr>
              <a:t>bandwidth-delay product</a:t>
            </a:r>
            <a:r>
              <a:rPr lang="en-US" smtClean="0"/>
              <a:t> (R x RTT)is large!</a:t>
            </a:r>
          </a:p>
        </p:txBody>
      </p:sp>
      <p:grpSp>
        <p:nvGrpSpPr>
          <p:cNvPr id="17415" name="Group 1076"/>
          <p:cNvGrpSpPr>
            <a:grpSpLocks/>
          </p:cNvGrpSpPr>
          <p:nvPr/>
        </p:nvGrpSpPr>
        <p:grpSpPr bwMode="auto">
          <a:xfrm>
            <a:off x="2590800" y="914400"/>
            <a:ext cx="6357938" cy="3657600"/>
            <a:chOff x="336" y="576"/>
            <a:chExt cx="5157" cy="2304"/>
          </a:xfrm>
        </p:grpSpPr>
        <p:sp>
          <p:nvSpPr>
            <p:cNvPr id="68657" name="Rectangle 1073"/>
            <p:cNvSpPr>
              <a:spLocks noChangeArrowheads="1"/>
            </p:cNvSpPr>
            <p:nvPr/>
          </p:nvSpPr>
          <p:spPr bwMode="auto">
            <a:xfrm>
              <a:off x="2256" y="576"/>
              <a:ext cx="1968" cy="23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619" name="Text Box 1035"/>
            <p:cNvSpPr txBox="1">
              <a:spLocks noChangeArrowheads="1"/>
            </p:cNvSpPr>
            <p:nvPr/>
          </p:nvSpPr>
          <p:spPr bwMode="auto">
            <a:xfrm>
              <a:off x="2352" y="720"/>
              <a:ext cx="64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solidFill>
                    <a:schemeClr val="accent2"/>
                  </a:solidFill>
                  <a:cs typeface="+mn-cs"/>
                </a:rPr>
                <a:t>Sender</a:t>
              </a:r>
              <a:endParaRPr lang="en-US" b="1">
                <a:solidFill>
                  <a:schemeClr val="accent2"/>
                </a:solidFill>
                <a:cs typeface="+mn-cs"/>
              </a:endParaRPr>
            </a:p>
          </p:txBody>
        </p:sp>
        <p:sp>
          <p:nvSpPr>
            <p:cNvPr id="68620" name="Text Box 1036"/>
            <p:cNvSpPr txBox="1">
              <a:spLocks noChangeArrowheads="1"/>
            </p:cNvSpPr>
            <p:nvPr/>
          </p:nvSpPr>
          <p:spPr bwMode="auto">
            <a:xfrm>
              <a:off x="3648" y="768"/>
              <a:ext cx="76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solidFill>
                    <a:srgbClr val="009900"/>
                  </a:solidFill>
                  <a:cs typeface="+mn-cs"/>
                </a:rPr>
                <a:t>Receiver</a:t>
              </a:r>
              <a:endParaRPr lang="en-US" b="1">
                <a:solidFill>
                  <a:srgbClr val="009900"/>
                </a:solidFill>
                <a:cs typeface="+mn-cs"/>
              </a:endParaRPr>
            </a:p>
          </p:txBody>
        </p:sp>
        <p:sp>
          <p:nvSpPr>
            <p:cNvPr id="68623" name="Text Box 1039"/>
            <p:cNvSpPr txBox="1">
              <a:spLocks noChangeArrowheads="1"/>
            </p:cNvSpPr>
            <p:nvPr/>
          </p:nvSpPr>
          <p:spPr bwMode="auto">
            <a:xfrm rot="810603">
              <a:off x="2923" y="1129"/>
              <a:ext cx="113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solidFill>
                    <a:schemeClr val="accent2"/>
                  </a:solidFill>
                  <a:cs typeface="+mn-cs"/>
                </a:rPr>
                <a:t>data (L bytes)</a:t>
              </a:r>
              <a:endParaRPr lang="en-US" b="1">
                <a:solidFill>
                  <a:schemeClr val="accent2"/>
                </a:solidFill>
                <a:cs typeface="+mn-cs"/>
              </a:endParaRPr>
            </a:p>
          </p:txBody>
        </p:sp>
        <p:sp>
          <p:nvSpPr>
            <p:cNvPr id="68626" name="Text Box 1042"/>
            <p:cNvSpPr txBox="1">
              <a:spLocks noChangeArrowheads="1"/>
            </p:cNvSpPr>
            <p:nvPr/>
          </p:nvSpPr>
          <p:spPr bwMode="auto">
            <a:xfrm rot="-712919">
              <a:off x="2927" y="1814"/>
              <a:ext cx="51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solidFill>
                    <a:srgbClr val="009900"/>
                  </a:solidFill>
                  <a:cs typeface="+mn-cs"/>
                </a:rPr>
                <a:t>ACK</a:t>
              </a:r>
              <a:endParaRPr lang="en-US" b="1">
                <a:solidFill>
                  <a:srgbClr val="009900"/>
                </a:solidFill>
                <a:cs typeface="+mn-cs"/>
              </a:endParaRPr>
            </a:p>
          </p:txBody>
        </p:sp>
        <p:sp>
          <p:nvSpPr>
            <p:cNvPr id="17422" name="Line 1046"/>
            <p:cNvSpPr>
              <a:spLocks noChangeShapeType="1"/>
            </p:cNvSpPr>
            <p:nvPr/>
          </p:nvSpPr>
          <p:spPr bwMode="auto">
            <a:xfrm>
              <a:off x="2526" y="1022"/>
              <a:ext cx="1403" cy="58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3" name="Text Box 1047"/>
            <p:cNvSpPr txBox="1">
              <a:spLocks noChangeArrowheads="1"/>
            </p:cNvSpPr>
            <p:nvPr/>
          </p:nvSpPr>
          <p:spPr bwMode="auto">
            <a:xfrm>
              <a:off x="336" y="893"/>
              <a:ext cx="2132" cy="22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b="1">
                  <a:latin typeface="Arial" charset="0"/>
                </a:rPr>
                <a:t>first packet bit transmitted, t = 0</a:t>
              </a:r>
            </a:p>
          </p:txBody>
        </p:sp>
        <p:sp>
          <p:nvSpPr>
            <p:cNvPr id="17424" name="Line 1048"/>
            <p:cNvSpPr>
              <a:spLocks noChangeShapeType="1"/>
            </p:cNvSpPr>
            <p:nvPr/>
          </p:nvSpPr>
          <p:spPr bwMode="auto">
            <a:xfrm>
              <a:off x="2519" y="884"/>
              <a:ext cx="15" cy="183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25" name="Line 1049"/>
            <p:cNvSpPr>
              <a:spLocks noChangeShapeType="1"/>
            </p:cNvSpPr>
            <p:nvPr/>
          </p:nvSpPr>
          <p:spPr bwMode="auto">
            <a:xfrm>
              <a:off x="3936" y="912"/>
              <a:ext cx="14" cy="182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26" name="Line 1052"/>
            <p:cNvSpPr>
              <a:spLocks noChangeShapeType="1"/>
            </p:cNvSpPr>
            <p:nvPr/>
          </p:nvSpPr>
          <p:spPr bwMode="auto">
            <a:xfrm>
              <a:off x="2534" y="1019"/>
              <a:ext cx="1380" cy="2"/>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7" name="Line 1053"/>
            <p:cNvSpPr>
              <a:spLocks noChangeShapeType="1"/>
            </p:cNvSpPr>
            <p:nvPr/>
          </p:nvSpPr>
          <p:spPr bwMode="auto">
            <a:xfrm>
              <a:off x="2537" y="2349"/>
              <a:ext cx="1381"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8" name="Line 1054"/>
            <p:cNvSpPr>
              <a:spLocks noChangeShapeType="1"/>
            </p:cNvSpPr>
            <p:nvPr/>
          </p:nvSpPr>
          <p:spPr bwMode="auto">
            <a:xfrm flipV="1">
              <a:off x="2537" y="1755"/>
              <a:ext cx="1392" cy="581"/>
            </a:xfrm>
            <a:prstGeom prst="line">
              <a:avLst/>
            </a:prstGeom>
            <a:noFill/>
            <a:ln w="9525">
              <a:solidFill>
                <a:srgbClr val="008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9" name="Freeform 1055"/>
            <p:cNvSpPr>
              <a:spLocks/>
            </p:cNvSpPr>
            <p:nvPr/>
          </p:nvSpPr>
          <p:spPr bwMode="auto">
            <a:xfrm>
              <a:off x="2523" y="1018"/>
              <a:ext cx="1406" cy="728"/>
            </a:xfrm>
            <a:custGeom>
              <a:avLst/>
              <a:gdLst>
                <a:gd name="T0" fmla="*/ 0 w 2902"/>
                <a:gd name="T1" fmla="*/ 0 h 1185"/>
                <a:gd name="T2" fmla="*/ 18 w 2902"/>
                <a:gd name="T3" fmla="*/ 31 h 1185"/>
                <a:gd name="T4" fmla="*/ 18 w 2902"/>
                <a:gd name="T5" fmla="*/ 39 h 1185"/>
                <a:gd name="T6" fmla="*/ 0 w 2902"/>
                <a:gd name="T7" fmla="*/ 9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17430" name="Line 1056"/>
            <p:cNvSpPr>
              <a:spLocks noChangeShapeType="1"/>
            </p:cNvSpPr>
            <p:nvPr/>
          </p:nvSpPr>
          <p:spPr bwMode="auto">
            <a:xfrm flipH="1">
              <a:off x="2432" y="1018"/>
              <a:ext cx="8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1" name="Line 1057"/>
            <p:cNvSpPr>
              <a:spLocks noChangeShapeType="1"/>
            </p:cNvSpPr>
            <p:nvPr/>
          </p:nvSpPr>
          <p:spPr bwMode="auto">
            <a:xfrm flipH="1">
              <a:off x="2432" y="1170"/>
              <a:ext cx="8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2" name="Line 1058"/>
            <p:cNvSpPr>
              <a:spLocks noChangeShapeType="1"/>
            </p:cNvSpPr>
            <p:nvPr/>
          </p:nvSpPr>
          <p:spPr bwMode="auto">
            <a:xfrm flipH="1">
              <a:off x="2439" y="2341"/>
              <a:ext cx="8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3" name="Text Box 1059"/>
            <p:cNvSpPr txBox="1">
              <a:spLocks noChangeArrowheads="1"/>
            </p:cNvSpPr>
            <p:nvPr/>
          </p:nvSpPr>
          <p:spPr bwMode="auto">
            <a:xfrm>
              <a:off x="2021" y="1631"/>
              <a:ext cx="5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b="1">
                  <a:solidFill>
                    <a:srgbClr val="FF0000"/>
                  </a:solidFill>
                  <a:latin typeface="Arial" charset="0"/>
                </a:rPr>
                <a:t>RTT</a:t>
              </a:r>
              <a:r>
                <a:rPr lang="en-US" sz="1000">
                  <a:latin typeface="Arial" charset="0"/>
                </a:rPr>
                <a:t> </a:t>
              </a:r>
              <a:endParaRPr lang="en-US"/>
            </a:p>
          </p:txBody>
        </p:sp>
        <p:sp>
          <p:nvSpPr>
            <p:cNvPr id="17434" name="Line 1060"/>
            <p:cNvSpPr>
              <a:spLocks noChangeShapeType="1"/>
            </p:cNvSpPr>
            <p:nvPr/>
          </p:nvSpPr>
          <p:spPr bwMode="auto">
            <a:xfrm>
              <a:off x="2448" y="1824"/>
              <a:ext cx="7" cy="5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35" name="Line 1061"/>
            <p:cNvSpPr>
              <a:spLocks noChangeShapeType="1"/>
            </p:cNvSpPr>
            <p:nvPr/>
          </p:nvSpPr>
          <p:spPr bwMode="auto">
            <a:xfrm flipV="1">
              <a:off x="2445" y="1201"/>
              <a:ext cx="2" cy="48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36" name="Line 1062"/>
            <p:cNvSpPr>
              <a:spLocks noChangeShapeType="1"/>
            </p:cNvSpPr>
            <p:nvPr/>
          </p:nvSpPr>
          <p:spPr bwMode="auto">
            <a:xfrm flipH="1">
              <a:off x="3914" y="1594"/>
              <a:ext cx="8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7" name="Text Box 1063"/>
            <p:cNvSpPr txBox="1">
              <a:spLocks noChangeArrowheads="1"/>
            </p:cNvSpPr>
            <p:nvPr/>
          </p:nvSpPr>
          <p:spPr bwMode="auto">
            <a:xfrm>
              <a:off x="3965" y="1483"/>
              <a:ext cx="1528" cy="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first packet bit arrives</a:t>
              </a:r>
              <a:endParaRPr lang="en-US" sz="1600" b="1"/>
            </a:p>
          </p:txBody>
        </p:sp>
        <p:sp>
          <p:nvSpPr>
            <p:cNvPr id="17438" name="Line 1064"/>
            <p:cNvSpPr>
              <a:spLocks noChangeShapeType="1"/>
            </p:cNvSpPr>
            <p:nvPr/>
          </p:nvSpPr>
          <p:spPr bwMode="auto">
            <a:xfrm>
              <a:off x="3929" y="1751"/>
              <a:ext cx="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9" name="Text Box 1065"/>
            <p:cNvSpPr txBox="1">
              <a:spLocks noChangeArrowheads="1"/>
            </p:cNvSpPr>
            <p:nvPr/>
          </p:nvSpPr>
          <p:spPr bwMode="auto">
            <a:xfrm>
              <a:off x="805" y="2135"/>
              <a:ext cx="1692" cy="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b="1">
                  <a:latin typeface="Arial" charset="0"/>
                </a:rPr>
                <a:t>ACK arrives, send next  packet, </a:t>
              </a:r>
              <a:r>
                <a:rPr lang="en-US" sz="1600" b="1">
                  <a:solidFill>
                    <a:srgbClr val="FF0000"/>
                  </a:solidFill>
                  <a:latin typeface="Arial" charset="0"/>
                </a:rPr>
                <a:t>t = RTT + L / R</a:t>
              </a:r>
              <a:endParaRPr lang="en-US" sz="1600" b="1">
                <a:solidFill>
                  <a:srgbClr val="FF0000"/>
                </a:solidFill>
              </a:endParaRPr>
            </a:p>
          </p:txBody>
        </p:sp>
        <p:sp>
          <p:nvSpPr>
            <p:cNvPr id="17440" name="Freeform 1066"/>
            <p:cNvSpPr>
              <a:spLocks/>
            </p:cNvSpPr>
            <p:nvPr/>
          </p:nvSpPr>
          <p:spPr bwMode="auto">
            <a:xfrm>
              <a:off x="2534" y="2346"/>
              <a:ext cx="894" cy="364"/>
            </a:xfrm>
            <a:custGeom>
              <a:avLst/>
              <a:gdLst>
                <a:gd name="T0" fmla="*/ 0 w 1845"/>
                <a:gd name="T1" fmla="*/ 0 h 592"/>
                <a:gd name="T2" fmla="*/ 12 w 1845"/>
                <a:gd name="T3" fmla="*/ 20 h 592"/>
                <a:gd name="T4" fmla="*/ 7 w 1845"/>
                <a:gd name="T5" fmla="*/ 20 h 592"/>
                <a:gd name="T6" fmla="*/ 0 w 1845"/>
                <a:gd name="T7" fmla="*/ 9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17441" name="Group 1067"/>
            <p:cNvGrpSpPr>
              <a:grpSpLocks/>
            </p:cNvGrpSpPr>
            <p:nvPr/>
          </p:nvGrpSpPr>
          <p:grpSpPr bwMode="auto">
            <a:xfrm>
              <a:off x="2530" y="2341"/>
              <a:ext cx="807" cy="337"/>
              <a:chOff x="12315" y="13225"/>
              <a:chExt cx="2775" cy="913"/>
            </a:xfrm>
          </p:grpSpPr>
          <p:sp>
            <p:nvSpPr>
              <p:cNvPr id="17444" name="Line 1068"/>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5" name="Line 1069"/>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7442" name="Line 1070"/>
            <p:cNvSpPr>
              <a:spLocks noChangeShapeType="1"/>
            </p:cNvSpPr>
            <p:nvPr/>
          </p:nvSpPr>
          <p:spPr bwMode="auto">
            <a:xfrm>
              <a:off x="2530" y="2493"/>
              <a:ext cx="200" cy="7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3" name="Line 1071"/>
            <p:cNvSpPr>
              <a:spLocks noChangeShapeType="1"/>
            </p:cNvSpPr>
            <p:nvPr/>
          </p:nvSpPr>
          <p:spPr bwMode="auto">
            <a:xfrm>
              <a:off x="2734" y="2571"/>
              <a:ext cx="341" cy="148"/>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68662" name="Rectangle 1078"/>
          <p:cNvSpPr>
            <a:spLocks noChangeArrowheads="1"/>
          </p:cNvSpPr>
          <p:nvPr/>
        </p:nvSpPr>
        <p:spPr bwMode="auto">
          <a:xfrm>
            <a:off x="304800" y="152400"/>
            <a:ext cx="81534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en-US" sz="3200">
                <a:solidFill>
                  <a:srgbClr val="000099"/>
                </a:solidFill>
                <a:latin typeface="Comic Sans MS" charset="0"/>
                <a:cs typeface="+mn-cs"/>
              </a:rPr>
              <a:t>Problem with Stop &amp; Wait Protocol</a:t>
            </a:r>
            <a:endParaRPr lang="en-US" sz="4000">
              <a:solidFill>
                <a:srgbClr val="000099"/>
              </a:solidFill>
              <a:latin typeface="Comic Sans MS" charset="0"/>
              <a:cs typeface="+mn-cs"/>
            </a:endParaRPr>
          </a:p>
        </p:txBody>
      </p:sp>
      <p:sp>
        <p:nvSpPr>
          <p:cNvPr id="40"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a:p>
        </p:txBody>
      </p:sp>
    </p:spTree>
    <p:extLst>
      <p:ext uri="{BB962C8B-B14F-4D97-AF65-F5344CB8AC3E}">
        <p14:creationId xmlns:p14="http://schemas.microsoft.com/office/powerpoint/2010/main" val="1772797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dissolve">
                                      <p:cBhvr>
                                        <p:cTn id="7" dur="500"/>
                                        <p:tgtEl>
                                          <p:spTgt spid="686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dissolve">
                                      <p:cBhvr>
                                        <p:cTn id="10" dur="500"/>
                                        <p:tgtEl>
                                          <p:spTgt spid="686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dissolve">
                                      <p:cBhvr>
                                        <p:cTn id="13" dur="500"/>
                                        <p:tgtEl>
                                          <p:spTgt spid="68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6"/>
          <p:cNvSpPr>
            <a:spLocks noGrp="1"/>
          </p:cNvSpPr>
          <p:nvPr>
            <p:ph type="sldNum" sz="quarter" idx="11"/>
          </p:nvPr>
        </p:nvSpPr>
        <p:spPr/>
        <p:txBody>
          <a:bodyPr/>
          <a:lstStyle/>
          <a:p>
            <a:pPr>
              <a:defRPr/>
            </a:pPr>
            <a:fld id="{9FAEF12C-FD2F-EB4B-AEB2-DC78E498B72B}" type="slidenum">
              <a:rPr lang="en-US"/>
              <a:pPr>
                <a:defRPr/>
              </a:pPr>
              <a:t>109</a:t>
            </a:fld>
            <a:endParaRPr lang="en-US"/>
          </a:p>
        </p:txBody>
      </p:sp>
      <p:sp>
        <p:nvSpPr>
          <p:cNvPr id="45058" name="Rectangle 2"/>
          <p:cNvSpPr>
            <a:spLocks noGrp="1" noChangeArrowheads="1"/>
          </p:cNvSpPr>
          <p:nvPr>
            <p:ph type="title"/>
          </p:nvPr>
        </p:nvSpPr>
        <p:spPr>
          <a:xfrm>
            <a:off x="533400" y="228600"/>
            <a:ext cx="7772400" cy="914400"/>
          </a:xfrm>
        </p:spPr>
        <p:txBody>
          <a:bodyPr/>
          <a:lstStyle/>
          <a:p>
            <a:pPr>
              <a:defRPr/>
            </a:pPr>
            <a:r>
              <a:rPr lang="en-US" sz="3600" smtClean="0">
                <a:cs typeface="+mj-cs"/>
              </a:rPr>
              <a:t>Stop &amp; Wait: Performance Analysis</a:t>
            </a:r>
            <a:endParaRPr lang="en-US" smtClean="0">
              <a:cs typeface="+mj-cs"/>
            </a:endParaRPr>
          </a:p>
        </p:txBody>
      </p:sp>
      <p:sp>
        <p:nvSpPr>
          <p:cNvPr id="45059" name="Rectangle 3"/>
          <p:cNvSpPr>
            <a:spLocks noGrp="1" noChangeArrowheads="1"/>
          </p:cNvSpPr>
          <p:nvPr>
            <p:ph type="body" sz="half" idx="1"/>
          </p:nvPr>
        </p:nvSpPr>
        <p:spPr>
          <a:xfrm>
            <a:off x="533400" y="990600"/>
            <a:ext cx="8372475" cy="1143000"/>
          </a:xfrm>
        </p:spPr>
        <p:txBody>
          <a:bodyPr/>
          <a:lstStyle/>
          <a:p>
            <a:pPr>
              <a:buFontTx/>
              <a:buNone/>
              <a:defRPr/>
            </a:pPr>
            <a:r>
              <a:rPr lang="en-US" sz="2000" dirty="0" smtClean="0">
                <a:solidFill>
                  <a:schemeClr val="accent2"/>
                </a:solidFill>
                <a:cs typeface="+mn-cs"/>
              </a:rPr>
              <a:t>Example: </a:t>
            </a:r>
          </a:p>
          <a:p>
            <a:pPr>
              <a:buFontTx/>
              <a:buNone/>
              <a:defRPr/>
            </a:pPr>
            <a:r>
              <a:rPr lang="en-US" sz="2000" dirty="0" smtClean="0">
                <a:solidFill>
                  <a:schemeClr val="accent2"/>
                </a:solidFill>
                <a:cs typeface="+mn-cs"/>
              </a:rPr>
              <a:t> 1 </a:t>
            </a:r>
            <a:r>
              <a:rPr lang="en-US" sz="2000" dirty="0" err="1" smtClean="0">
                <a:solidFill>
                  <a:schemeClr val="accent2"/>
                </a:solidFill>
                <a:cs typeface="+mn-cs"/>
              </a:rPr>
              <a:t>Gbps</a:t>
            </a:r>
            <a:r>
              <a:rPr lang="en-US" sz="2000" dirty="0" smtClean="0">
                <a:solidFill>
                  <a:schemeClr val="accent2"/>
                </a:solidFill>
                <a:cs typeface="+mn-cs"/>
              </a:rPr>
              <a:t> connection, 15 </a:t>
            </a:r>
            <a:r>
              <a:rPr lang="en-US" sz="2000" dirty="0" err="1" smtClean="0">
                <a:solidFill>
                  <a:schemeClr val="accent2"/>
                </a:solidFill>
                <a:cs typeface="+mn-cs"/>
              </a:rPr>
              <a:t>ms</a:t>
            </a:r>
            <a:r>
              <a:rPr lang="en-US" sz="2000" dirty="0" smtClean="0">
                <a:solidFill>
                  <a:schemeClr val="accent2"/>
                </a:solidFill>
                <a:cs typeface="+mn-cs"/>
              </a:rPr>
              <a:t> end-end prop. delay, </a:t>
            </a:r>
          </a:p>
          <a:p>
            <a:pPr>
              <a:buFontTx/>
              <a:buNone/>
              <a:defRPr/>
            </a:pPr>
            <a:r>
              <a:rPr lang="en-US" sz="2000" dirty="0" smtClean="0">
                <a:solidFill>
                  <a:schemeClr val="accent2"/>
                </a:solidFill>
                <a:cs typeface="+mn-cs"/>
              </a:rPr>
              <a:t> data segment size: 1 KB = 8Kb;  </a:t>
            </a:r>
            <a:r>
              <a:rPr lang="en-US" sz="2000" dirty="0" err="1" smtClean="0">
                <a:solidFill>
                  <a:schemeClr val="accent2"/>
                </a:solidFill>
                <a:cs typeface="+mn-cs"/>
              </a:rPr>
              <a:t>ack</a:t>
            </a:r>
            <a:r>
              <a:rPr lang="en-US" sz="2000" dirty="0" smtClean="0">
                <a:solidFill>
                  <a:schemeClr val="accent2"/>
                </a:solidFill>
                <a:cs typeface="+mn-cs"/>
              </a:rPr>
              <a:t> segment size: assume negligible</a:t>
            </a:r>
          </a:p>
          <a:p>
            <a:pPr>
              <a:defRPr/>
            </a:pPr>
            <a:endParaRPr lang="en-US" sz="2000" dirty="0" smtClean="0">
              <a:solidFill>
                <a:schemeClr val="accent2"/>
              </a:solidFill>
              <a:cs typeface="+mn-cs"/>
            </a:endParaRPr>
          </a:p>
        </p:txBody>
      </p:sp>
      <p:sp>
        <p:nvSpPr>
          <p:cNvPr id="45067" name="Rectangle 11"/>
          <p:cNvSpPr>
            <a:spLocks noChangeArrowheads="1"/>
          </p:cNvSpPr>
          <p:nvPr/>
        </p:nvSpPr>
        <p:spPr bwMode="auto">
          <a:xfrm>
            <a:off x="381000" y="4267200"/>
            <a:ext cx="8372475" cy="614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742950" lvl="1" indent="-285750">
              <a:spcBef>
                <a:spcPct val="20000"/>
              </a:spcBef>
              <a:buFontTx/>
              <a:buChar char="–"/>
              <a:defRPr/>
            </a:pPr>
            <a:r>
              <a:rPr lang="en-US" sz="1800">
                <a:solidFill>
                  <a:srgbClr val="000099"/>
                </a:solidFill>
                <a:latin typeface="Comic Sans MS" charset="0"/>
                <a:cs typeface="+mn-cs"/>
              </a:rPr>
              <a:t>U </a:t>
            </a:r>
            <a:r>
              <a:rPr lang="en-US" sz="1800" b="1" baseline="-25000">
                <a:solidFill>
                  <a:srgbClr val="000099"/>
                </a:solidFill>
                <a:latin typeface="Comic Sans MS" charset="0"/>
                <a:cs typeface="+mn-cs"/>
              </a:rPr>
              <a:t>sender</a:t>
            </a:r>
            <a:r>
              <a:rPr lang="en-US" sz="1800">
                <a:solidFill>
                  <a:srgbClr val="000099"/>
                </a:solidFill>
                <a:latin typeface="Comic Sans MS" charset="0"/>
                <a:cs typeface="+mn-cs"/>
              </a:rPr>
              <a:t>: </a:t>
            </a:r>
            <a:r>
              <a:rPr lang="en-US" sz="1800">
                <a:solidFill>
                  <a:srgbClr val="FF0000"/>
                </a:solidFill>
                <a:latin typeface="Comic Sans MS" charset="0"/>
                <a:cs typeface="+mn-cs"/>
              </a:rPr>
              <a:t>utilization</a:t>
            </a:r>
            <a:r>
              <a:rPr lang="en-US" sz="1800">
                <a:solidFill>
                  <a:srgbClr val="000099"/>
                </a:solidFill>
                <a:latin typeface="Comic Sans MS" charset="0"/>
                <a:cs typeface="+mn-cs"/>
              </a:rPr>
              <a:t>,  i.e., fraction of time sender busy sending</a:t>
            </a:r>
          </a:p>
          <a:p>
            <a:pPr marL="742950" lvl="1" indent="-285750">
              <a:spcBef>
                <a:spcPct val="20000"/>
              </a:spcBef>
              <a:buFontTx/>
              <a:buChar char="–"/>
              <a:defRPr/>
            </a:pPr>
            <a:r>
              <a:rPr lang="en-US" sz="1800">
                <a:solidFill>
                  <a:srgbClr val="000099"/>
                </a:solidFill>
                <a:latin typeface="Comic Sans MS" charset="0"/>
                <a:cs typeface="+mn-cs"/>
              </a:rPr>
              <a:t>1KB data segment every 30 msec (round trip time) </a:t>
            </a:r>
          </a:p>
          <a:p>
            <a:pPr marL="742950" lvl="1" indent="-285750">
              <a:spcBef>
                <a:spcPct val="20000"/>
              </a:spcBef>
              <a:defRPr/>
            </a:pPr>
            <a:r>
              <a:rPr lang="en-US" sz="1800">
                <a:solidFill>
                  <a:srgbClr val="000099"/>
                </a:solidFill>
                <a:latin typeface="Comic Sans MS" charset="0"/>
                <a:cs typeface="+mn-cs"/>
              </a:rPr>
              <a:t>         --&gt; 0.027% x 1 Gbps = 33kB/sec throughput over 1 Gbps link</a:t>
            </a:r>
          </a:p>
        </p:txBody>
      </p:sp>
      <p:graphicFrame>
        <p:nvGraphicFramePr>
          <p:cNvPr id="45073" name="Object 17"/>
          <p:cNvGraphicFramePr>
            <a:graphicFrameLocks noChangeAspect="1"/>
          </p:cNvGraphicFramePr>
          <p:nvPr/>
        </p:nvGraphicFramePr>
        <p:xfrm>
          <a:off x="685800" y="3429000"/>
          <a:ext cx="7113588" cy="762000"/>
        </p:xfrm>
        <a:graphic>
          <a:graphicData uri="http://schemas.openxmlformats.org/presentationml/2006/ole">
            <mc:AlternateContent xmlns:mc="http://schemas.openxmlformats.org/markup-compatibility/2006">
              <mc:Choice xmlns:v="urn:schemas-microsoft-com:vml" Requires="v">
                <p:oleObj spid="_x0000_s160771" name="Equation" r:id="rId3" imgW="3454400" imgH="393700" progId="Equation.3">
                  <p:embed/>
                </p:oleObj>
              </mc:Choice>
              <mc:Fallback>
                <p:oleObj name="Equation" r:id="rId3" imgW="34544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429000"/>
                        <a:ext cx="7113588"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075" name="Object 19"/>
          <p:cNvGraphicFramePr>
            <a:graphicFrameLocks noChangeAspect="1"/>
          </p:cNvGraphicFramePr>
          <p:nvPr/>
        </p:nvGraphicFramePr>
        <p:xfrm>
          <a:off x="838200" y="2133600"/>
          <a:ext cx="5673725" cy="1219200"/>
        </p:xfrm>
        <a:graphic>
          <a:graphicData uri="http://schemas.openxmlformats.org/presentationml/2006/ole">
            <mc:AlternateContent xmlns:mc="http://schemas.openxmlformats.org/markup-compatibility/2006">
              <mc:Choice xmlns:v="urn:schemas-microsoft-com:vml" Requires="v">
                <p:oleObj spid="_x0000_s160772" name="Equation" r:id="rId5" imgW="2730500" imgH="635000" progId="Equation.3">
                  <p:embed/>
                </p:oleObj>
              </mc:Choice>
              <mc:Fallback>
                <p:oleObj name="Equation" r:id="rId5" imgW="2730500" imgH="63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133600"/>
                        <a:ext cx="5673725" cy="1219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5076" name="Text Box 20"/>
          <p:cNvSpPr txBox="1">
            <a:spLocks noChangeArrowheads="1"/>
          </p:cNvSpPr>
          <p:nvPr/>
        </p:nvSpPr>
        <p:spPr bwMode="auto">
          <a:xfrm>
            <a:off x="381000" y="5257800"/>
            <a:ext cx="76104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vl="1">
              <a:spcBef>
                <a:spcPct val="20000"/>
              </a:spcBef>
              <a:defRPr/>
            </a:pPr>
            <a:r>
              <a:rPr lang="en-US" sz="2000">
                <a:solidFill>
                  <a:srgbClr val="FF0000"/>
                </a:solidFill>
                <a:latin typeface="Comic Sans MS" charset="0"/>
                <a:cs typeface="+mn-cs"/>
              </a:rPr>
              <a:t>Moral of story: </a:t>
            </a:r>
          </a:p>
          <a:p>
            <a:pPr lvl="1">
              <a:spcBef>
                <a:spcPct val="20000"/>
              </a:spcBef>
              <a:defRPr/>
            </a:pPr>
            <a:r>
              <a:rPr lang="en-US" sz="2000">
                <a:solidFill>
                  <a:srgbClr val="FF0000"/>
                </a:solidFill>
                <a:latin typeface="Comic Sans MS" charset="0"/>
                <a:cs typeface="+mn-cs"/>
              </a:rPr>
              <a:t> network protocol </a:t>
            </a:r>
            <a:r>
              <a:rPr lang="en-US" sz="2000" b="1" i="1">
                <a:solidFill>
                  <a:srgbClr val="FF0000"/>
                </a:solidFill>
                <a:latin typeface="Comic Sans MS" charset="0"/>
                <a:cs typeface="+mn-cs"/>
              </a:rPr>
              <a:t>limits</a:t>
            </a:r>
            <a:r>
              <a:rPr lang="en-US" sz="2000">
                <a:solidFill>
                  <a:srgbClr val="FF0000"/>
                </a:solidFill>
                <a:latin typeface="Comic Sans MS" charset="0"/>
                <a:cs typeface="+mn-cs"/>
              </a:rPr>
              <a:t> use of physical resources!</a:t>
            </a:r>
          </a:p>
          <a:p>
            <a:pPr>
              <a:defRPr/>
            </a:pPr>
            <a:endParaRPr lang="en-US" sz="2000">
              <a:cs typeface="+mn-cs"/>
            </a:endParaRPr>
          </a:p>
        </p:txBody>
      </p:sp>
      <p:sp>
        <p:nvSpPr>
          <p:cNvPr id="11" name="Footer Placeholder 3"/>
          <p:cNvSpPr txBox="1">
            <a:spLocks/>
          </p:cNvSpPr>
          <p:nvPr/>
        </p:nvSpPr>
        <p:spPr bwMode="auto">
          <a:xfrm>
            <a:off x="3200400" y="63246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a:p>
        </p:txBody>
      </p:sp>
    </p:spTree>
    <p:extLst>
      <p:ext uri="{BB962C8B-B14F-4D97-AF65-F5344CB8AC3E}">
        <p14:creationId xmlns:p14="http://schemas.microsoft.com/office/powerpoint/2010/main" val="1217934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dissolve">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dissolve">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dissolve">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5075"/>
                                        </p:tgtEl>
                                        <p:attrNameLst>
                                          <p:attrName>style.visibility</p:attrName>
                                        </p:attrNameLst>
                                      </p:cBhvr>
                                      <p:to>
                                        <p:strVal val="visible"/>
                                      </p:to>
                                    </p:set>
                                    <p:animEffect transition="in" filter="dissolve">
                                      <p:cBhvr>
                                        <p:cTn id="22" dur="500"/>
                                        <p:tgtEl>
                                          <p:spTgt spid="450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5073"/>
                                        </p:tgtEl>
                                        <p:attrNameLst>
                                          <p:attrName>style.visibility</p:attrName>
                                        </p:attrNameLst>
                                      </p:cBhvr>
                                      <p:to>
                                        <p:strVal val="visible"/>
                                      </p:to>
                                    </p:set>
                                    <p:animEffect transition="in" filter="dissolve">
                                      <p:cBhvr>
                                        <p:cTn id="27" dur="500"/>
                                        <p:tgtEl>
                                          <p:spTgt spid="450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5067"/>
                                        </p:tgtEl>
                                        <p:attrNameLst>
                                          <p:attrName>style.visibility</p:attrName>
                                        </p:attrNameLst>
                                      </p:cBhvr>
                                      <p:to>
                                        <p:strVal val="visible"/>
                                      </p:to>
                                    </p:set>
                                    <p:animEffect transition="in" filter="dissolve">
                                      <p:cBhvr>
                                        <p:cTn id="32" dur="500"/>
                                        <p:tgtEl>
                                          <p:spTgt spid="450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76"/>
                                        </p:tgtEl>
                                        <p:attrNameLst>
                                          <p:attrName>style.visibility</p:attrName>
                                        </p:attrNameLst>
                                      </p:cBhvr>
                                      <p:to>
                                        <p:strVal val="visible"/>
                                      </p:to>
                                    </p:set>
                                    <p:anim calcmode="lin" valueType="num">
                                      <p:cBhvr additive="base">
                                        <p:cTn id="37" dur="500" fill="hold"/>
                                        <p:tgtEl>
                                          <p:spTgt spid="45076"/>
                                        </p:tgtEl>
                                        <p:attrNameLst>
                                          <p:attrName>ppt_x</p:attrName>
                                        </p:attrNameLst>
                                      </p:cBhvr>
                                      <p:tavLst>
                                        <p:tav tm="0">
                                          <p:val>
                                            <p:strVal val="0-#ppt_w/2"/>
                                          </p:val>
                                        </p:tav>
                                        <p:tav tm="100000">
                                          <p:val>
                                            <p:strVal val="#ppt_x"/>
                                          </p:val>
                                        </p:tav>
                                      </p:tavLst>
                                    </p:anim>
                                    <p:anim calcmode="lin" valueType="num">
                                      <p:cBhvr additive="base">
                                        <p:cTn id="38" dur="500" fill="hold"/>
                                        <p:tgtEl>
                                          <p:spTgt spid="45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7" grpId="0" autoUpdateAnimBg="0"/>
      <p:bldP spid="4507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CSci4211:                     Introduction</a:t>
            </a:r>
          </a:p>
        </p:txBody>
      </p:sp>
      <p:sp>
        <p:nvSpPr>
          <p:cNvPr id="36866"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83A8CFA-FC09-8048-A639-0E4F81D078BF}" type="slidenum">
              <a:rPr lang="en-US" sz="1200">
                <a:latin typeface="Comic Sans MS" charset="0"/>
              </a:rPr>
              <a:pPr/>
              <a:t>11</a:t>
            </a:fld>
            <a:endParaRPr lang="en-US" sz="1200">
              <a:latin typeface="Comic Sans MS" charset="0"/>
            </a:endParaRPr>
          </a:p>
        </p:txBody>
      </p:sp>
      <p:sp>
        <p:nvSpPr>
          <p:cNvPr id="36867" name="Rectangle 2"/>
          <p:cNvSpPr>
            <a:spLocks noGrp="1" noChangeArrowheads="1"/>
          </p:cNvSpPr>
          <p:nvPr>
            <p:ph type="title"/>
          </p:nvPr>
        </p:nvSpPr>
        <p:spPr>
          <a:xfrm>
            <a:off x="685800" y="33338"/>
            <a:ext cx="7772400" cy="1143000"/>
          </a:xfrm>
        </p:spPr>
        <p:txBody>
          <a:bodyPr/>
          <a:lstStyle/>
          <a:p>
            <a:r>
              <a:rPr lang="en-US">
                <a:latin typeface="Comic Sans MS" charset="0"/>
              </a:rPr>
              <a:t>Circuit Switched Networks</a:t>
            </a:r>
          </a:p>
        </p:txBody>
      </p:sp>
      <p:sp>
        <p:nvSpPr>
          <p:cNvPr id="36868" name="Rectangle 3"/>
          <p:cNvSpPr>
            <a:spLocks noGrp="1" noChangeArrowheads="1"/>
          </p:cNvSpPr>
          <p:nvPr>
            <p:ph type="body" sz="half" idx="1"/>
          </p:nvPr>
        </p:nvSpPr>
        <p:spPr>
          <a:xfrm>
            <a:off x="762000" y="1066800"/>
            <a:ext cx="7772400" cy="1524000"/>
          </a:xfrm>
        </p:spPr>
        <p:txBody>
          <a:bodyPr/>
          <a:lstStyle/>
          <a:p>
            <a:r>
              <a:rPr lang="en-US" sz="2400">
                <a:latin typeface="Comic Sans MS" charset="0"/>
              </a:rPr>
              <a:t>All resources (e.g. communication links) needed by a call dedicated to that call for its duration</a:t>
            </a:r>
          </a:p>
          <a:p>
            <a:pPr lvl="1"/>
            <a:r>
              <a:rPr lang="en-US" sz="1800">
                <a:latin typeface="Comic Sans MS" charset="0"/>
              </a:rPr>
              <a:t>Example: telephone network</a:t>
            </a:r>
          </a:p>
          <a:p>
            <a:pPr lvl="1"/>
            <a:r>
              <a:rPr lang="en-US" sz="1800">
                <a:solidFill>
                  <a:srgbClr val="FF0000"/>
                </a:solidFill>
                <a:latin typeface="Comic Sans MS" charset="0"/>
              </a:rPr>
              <a:t>Call blocking when all resources are used</a:t>
            </a:r>
          </a:p>
        </p:txBody>
      </p:sp>
      <p:pic>
        <p:nvPicPr>
          <p:cNvPr id="36869" name="Picture 4" descr="fig-2-circuit-swit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90800"/>
            <a:ext cx="5029200"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1"/>
          </p:nvPr>
        </p:nvSpPr>
        <p:spPr/>
        <p:txBody>
          <a:bodyPr/>
          <a:lstStyle/>
          <a:p>
            <a:pPr>
              <a:defRPr/>
            </a:pPr>
            <a:fld id="{5FA2025C-D9A7-9845-A579-00EB344E400C}" type="slidenum">
              <a:rPr lang="en-US"/>
              <a:pPr>
                <a:defRPr/>
              </a:pPr>
              <a:t>110</a:t>
            </a:fld>
            <a:endParaRPr lang="en-US"/>
          </a:p>
        </p:txBody>
      </p:sp>
      <p:sp>
        <p:nvSpPr>
          <p:cNvPr id="47106" name="Rectangle 2"/>
          <p:cNvSpPr>
            <a:spLocks noGrp="1" noChangeArrowheads="1"/>
          </p:cNvSpPr>
          <p:nvPr>
            <p:ph type="title"/>
          </p:nvPr>
        </p:nvSpPr>
        <p:spPr>
          <a:xfrm>
            <a:off x="685800" y="152400"/>
            <a:ext cx="7772400" cy="1143000"/>
          </a:xfrm>
        </p:spPr>
        <p:txBody>
          <a:bodyPr/>
          <a:lstStyle/>
          <a:p>
            <a:pPr>
              <a:defRPr/>
            </a:pPr>
            <a:r>
              <a:rPr lang="en-US" sz="3600" smtClean="0">
                <a:cs typeface="+mj-cs"/>
              </a:rPr>
              <a:t>Pipelined Protocols</a:t>
            </a:r>
            <a:endParaRPr lang="en-US" smtClean="0">
              <a:cs typeface="+mj-cs"/>
            </a:endParaRPr>
          </a:p>
        </p:txBody>
      </p:sp>
      <p:sp>
        <p:nvSpPr>
          <p:cNvPr id="47107" name="Rectangle 3"/>
          <p:cNvSpPr>
            <a:spLocks noGrp="1" noChangeArrowheads="1"/>
          </p:cNvSpPr>
          <p:nvPr>
            <p:ph type="body" sz="half" idx="1"/>
          </p:nvPr>
        </p:nvSpPr>
        <p:spPr>
          <a:xfrm>
            <a:off x="533400" y="990600"/>
            <a:ext cx="7591425" cy="4876800"/>
          </a:xfrm>
        </p:spPr>
        <p:txBody>
          <a:bodyPr/>
          <a:lstStyle/>
          <a:p>
            <a:pPr>
              <a:buFontTx/>
              <a:buNone/>
              <a:defRPr/>
            </a:pPr>
            <a:r>
              <a:rPr lang="en-US" sz="2400" smtClean="0">
                <a:solidFill>
                  <a:srgbClr val="FF0000"/>
                </a:solidFill>
                <a:cs typeface="+mn-cs"/>
              </a:rPr>
              <a:t>Pipelining:</a:t>
            </a:r>
            <a:r>
              <a:rPr lang="en-US" sz="2400" smtClean="0">
                <a:cs typeface="+mn-cs"/>
              </a:rPr>
              <a:t> sender allows multiple, </a:t>
            </a:r>
            <a:r>
              <a:rPr lang="ja-JP" altLang="en-US" sz="2400" smtClean="0">
                <a:latin typeface="Arial"/>
                <a:cs typeface="+mn-cs"/>
              </a:rPr>
              <a:t>“</a:t>
            </a:r>
            <a:r>
              <a:rPr lang="en-US" sz="2400" smtClean="0">
                <a:cs typeface="+mn-cs"/>
              </a:rPr>
              <a:t>in-flight</a:t>
            </a:r>
            <a:r>
              <a:rPr lang="ja-JP" altLang="en-US" sz="2400" smtClean="0">
                <a:latin typeface="Arial"/>
                <a:cs typeface="+mn-cs"/>
              </a:rPr>
              <a:t>”</a:t>
            </a:r>
            <a:r>
              <a:rPr lang="en-US" sz="2400" smtClean="0">
                <a:cs typeface="+mn-cs"/>
              </a:rPr>
              <a:t>, yet-to-be-acknowledged data segments</a:t>
            </a:r>
          </a:p>
          <a:p>
            <a:pPr lvl="1">
              <a:defRPr/>
            </a:pPr>
            <a:r>
              <a:rPr lang="en-US" sz="2000" smtClean="0"/>
              <a:t>range of sequence numbers must be increased</a:t>
            </a:r>
          </a:p>
          <a:p>
            <a:pPr lvl="1">
              <a:defRPr/>
            </a:pPr>
            <a:r>
              <a:rPr lang="en-US" sz="2000" smtClean="0"/>
              <a:t>buffering at sender and/or receiver</a:t>
            </a:r>
          </a:p>
        </p:txBody>
      </p:sp>
      <p:sp>
        <p:nvSpPr>
          <p:cNvPr id="47108" name="Rectangle 4"/>
          <p:cNvSpPr>
            <a:spLocks noGrp="1" noChangeArrowheads="1"/>
          </p:cNvSpPr>
          <p:nvPr>
            <p:ph type="body" sz="half" idx="2"/>
          </p:nvPr>
        </p:nvSpPr>
        <p:spPr>
          <a:xfrm>
            <a:off x="381000" y="5105400"/>
            <a:ext cx="8286750" cy="1076325"/>
          </a:xfrm>
        </p:spPr>
        <p:txBody>
          <a:bodyPr/>
          <a:lstStyle/>
          <a:p>
            <a:pPr>
              <a:defRPr/>
            </a:pPr>
            <a:r>
              <a:rPr lang="en-US" sz="2400" smtClean="0">
                <a:cs typeface="+mn-cs"/>
              </a:rPr>
              <a:t>Two generic forms of pipelined protocols: </a:t>
            </a:r>
          </a:p>
          <a:p>
            <a:pPr>
              <a:buFontTx/>
              <a:buNone/>
              <a:defRPr/>
            </a:pPr>
            <a:r>
              <a:rPr lang="en-US" sz="2400" i="1" smtClean="0">
                <a:solidFill>
                  <a:srgbClr val="FF0000"/>
                </a:solidFill>
                <a:cs typeface="+mn-cs"/>
              </a:rPr>
              <a:t>                Go-Back-N   and Selective Repeat</a:t>
            </a:r>
          </a:p>
        </p:txBody>
      </p:sp>
      <p:pic>
        <p:nvPicPr>
          <p:cNvPr id="19462" name="Picture 5" descr="rdt_pipelin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6105525" cy="237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3"/>
          <p:cNvSpPr txBox="1">
            <a:spLocks/>
          </p:cNvSpPr>
          <p:nvPr/>
        </p:nvSpPr>
        <p:spPr bwMode="auto">
          <a:xfrm>
            <a:off x="3200400" y="63246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a:p>
        </p:txBody>
      </p:sp>
    </p:spTree>
    <p:extLst>
      <p:ext uri="{BB962C8B-B14F-4D97-AF65-F5344CB8AC3E}">
        <p14:creationId xmlns:p14="http://schemas.microsoft.com/office/powerpoint/2010/main" val="124468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p:cNvSpPr>
            <a:spLocks noGrp="1"/>
          </p:cNvSpPr>
          <p:nvPr>
            <p:ph type="sldNum" sz="quarter" idx="11"/>
          </p:nvPr>
        </p:nvSpPr>
        <p:spPr/>
        <p:txBody>
          <a:bodyPr/>
          <a:lstStyle/>
          <a:p>
            <a:pPr>
              <a:defRPr/>
            </a:pPr>
            <a:fld id="{FDEE9D1E-C59D-AB4A-9DC3-CE777868A077}" type="slidenum">
              <a:rPr lang="en-US"/>
              <a:pPr>
                <a:defRPr/>
              </a:pPr>
              <a:t>111</a:t>
            </a:fld>
            <a:endParaRPr lang="en-US"/>
          </a:p>
        </p:txBody>
      </p:sp>
      <p:sp>
        <p:nvSpPr>
          <p:cNvPr id="48130" name="Rectangle 2"/>
          <p:cNvSpPr>
            <a:spLocks noGrp="1" noChangeArrowheads="1"/>
          </p:cNvSpPr>
          <p:nvPr>
            <p:ph type="title"/>
          </p:nvPr>
        </p:nvSpPr>
        <p:spPr>
          <a:xfrm>
            <a:off x="762000" y="0"/>
            <a:ext cx="7772400" cy="1143000"/>
          </a:xfrm>
        </p:spPr>
        <p:txBody>
          <a:bodyPr/>
          <a:lstStyle/>
          <a:p>
            <a:pPr>
              <a:defRPr/>
            </a:pPr>
            <a:r>
              <a:rPr lang="en-US" sz="3600" smtClean="0">
                <a:cs typeface="+mj-cs"/>
              </a:rPr>
              <a:t>Pipelining: Increased Utilization</a:t>
            </a:r>
          </a:p>
        </p:txBody>
      </p:sp>
      <p:sp>
        <p:nvSpPr>
          <p:cNvPr id="20484" name="Line 3"/>
          <p:cNvSpPr>
            <a:spLocks noChangeShapeType="1"/>
          </p:cNvSpPr>
          <p:nvPr/>
        </p:nvSpPr>
        <p:spPr bwMode="auto">
          <a:xfrm>
            <a:off x="3171825" y="1778000"/>
            <a:ext cx="2082800" cy="9318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485" name="Text Box 4"/>
          <p:cNvSpPr txBox="1">
            <a:spLocks noChangeArrowheads="1"/>
          </p:cNvSpPr>
          <p:nvPr/>
        </p:nvSpPr>
        <p:spPr bwMode="auto">
          <a:xfrm>
            <a:off x="0" y="1571625"/>
            <a:ext cx="3086100" cy="3540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a:latin typeface="Arial" charset="0"/>
              </a:rPr>
              <a:t>first packet bit transmitted, t</a:t>
            </a:r>
            <a:r>
              <a:rPr lang="en-US" sz="1600" b="1">
                <a:latin typeface="Arial" charset="0"/>
              </a:rPr>
              <a:t> </a:t>
            </a:r>
            <a:r>
              <a:rPr lang="en-US" sz="1600">
                <a:latin typeface="Arial" charset="0"/>
              </a:rPr>
              <a:t>= 0</a:t>
            </a:r>
            <a:endParaRPr lang="en-US" sz="1600"/>
          </a:p>
        </p:txBody>
      </p:sp>
      <p:sp>
        <p:nvSpPr>
          <p:cNvPr id="20486" name="Line 5"/>
          <p:cNvSpPr>
            <a:spLocks noChangeShapeType="1"/>
          </p:cNvSpPr>
          <p:nvPr/>
        </p:nvSpPr>
        <p:spPr bwMode="auto">
          <a:xfrm>
            <a:off x="3162300" y="1555750"/>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87" name="Line 6"/>
          <p:cNvSpPr>
            <a:spLocks noChangeShapeType="1"/>
          </p:cNvSpPr>
          <p:nvPr/>
        </p:nvSpPr>
        <p:spPr bwMode="auto">
          <a:xfrm>
            <a:off x="5243513" y="1568450"/>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88" name="Text Box 7"/>
          <p:cNvSpPr txBox="1">
            <a:spLocks noChangeArrowheads="1"/>
          </p:cNvSpPr>
          <p:nvPr/>
        </p:nvSpPr>
        <p:spPr bwMode="auto">
          <a:xfrm>
            <a:off x="2590800" y="914400"/>
            <a:ext cx="1042988" cy="3556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b="1">
                <a:latin typeface="Arial" charset="0"/>
              </a:rPr>
              <a:t>sender</a:t>
            </a:r>
            <a:endParaRPr lang="en-US" sz="1600" b="1"/>
          </a:p>
        </p:txBody>
      </p:sp>
      <p:sp>
        <p:nvSpPr>
          <p:cNvPr id="20489" name="Text Box 8"/>
          <p:cNvSpPr txBox="1">
            <a:spLocks noChangeArrowheads="1"/>
          </p:cNvSpPr>
          <p:nvPr/>
        </p:nvSpPr>
        <p:spPr bwMode="auto">
          <a:xfrm>
            <a:off x="4648200" y="914400"/>
            <a:ext cx="1108075" cy="3556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b="1">
                <a:latin typeface="Arial" charset="0"/>
              </a:rPr>
              <a:t>receiver</a:t>
            </a:r>
            <a:endParaRPr lang="en-US" sz="1600" b="1"/>
          </a:p>
        </p:txBody>
      </p:sp>
      <p:sp>
        <p:nvSpPr>
          <p:cNvPr id="20490" name="Line 9"/>
          <p:cNvSpPr>
            <a:spLocks noChangeShapeType="1"/>
          </p:cNvSpPr>
          <p:nvPr/>
        </p:nvSpPr>
        <p:spPr bwMode="auto">
          <a:xfrm>
            <a:off x="3182938" y="1773238"/>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491" name="Line 10"/>
          <p:cNvSpPr>
            <a:spLocks noChangeShapeType="1"/>
          </p:cNvSpPr>
          <p:nvPr/>
        </p:nvSpPr>
        <p:spPr bwMode="auto">
          <a:xfrm>
            <a:off x="3189288" y="3905250"/>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492" name="Freeform 11"/>
          <p:cNvSpPr>
            <a:spLocks/>
          </p:cNvSpPr>
          <p:nvPr/>
        </p:nvSpPr>
        <p:spPr bwMode="auto">
          <a:xfrm>
            <a:off x="3167063" y="1770063"/>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20493" name="Line 12"/>
          <p:cNvSpPr>
            <a:spLocks noChangeShapeType="1"/>
          </p:cNvSpPr>
          <p:nvPr/>
        </p:nvSpPr>
        <p:spPr bwMode="auto">
          <a:xfrm flipH="1">
            <a:off x="3032125" y="1770063"/>
            <a:ext cx="123825" cy="3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494" name="Line 13"/>
          <p:cNvSpPr>
            <a:spLocks noChangeShapeType="1"/>
          </p:cNvSpPr>
          <p:nvPr/>
        </p:nvSpPr>
        <p:spPr bwMode="auto">
          <a:xfrm flipH="1">
            <a:off x="3032125" y="2014538"/>
            <a:ext cx="1238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495" name="Text Box 14"/>
          <p:cNvSpPr txBox="1">
            <a:spLocks noChangeArrowheads="1"/>
          </p:cNvSpPr>
          <p:nvPr/>
        </p:nvSpPr>
        <p:spPr bwMode="auto">
          <a:xfrm>
            <a:off x="2251075" y="2754313"/>
            <a:ext cx="9652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a:latin typeface="Arial" charset="0"/>
              </a:rPr>
              <a:t>RTT </a:t>
            </a:r>
            <a:endParaRPr lang="en-US" sz="1600"/>
          </a:p>
        </p:txBody>
      </p:sp>
      <p:sp>
        <p:nvSpPr>
          <p:cNvPr id="20496" name="Line 15"/>
          <p:cNvSpPr>
            <a:spLocks noChangeShapeType="1"/>
          </p:cNvSpPr>
          <p:nvPr/>
        </p:nvSpPr>
        <p:spPr bwMode="auto">
          <a:xfrm>
            <a:off x="3065463" y="3065463"/>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7" name="Line 16"/>
          <p:cNvSpPr>
            <a:spLocks noChangeShapeType="1"/>
          </p:cNvSpPr>
          <p:nvPr/>
        </p:nvSpPr>
        <p:spPr bwMode="auto">
          <a:xfrm flipV="1">
            <a:off x="3070225" y="2036763"/>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498" name="Text Box 17"/>
          <p:cNvSpPr txBox="1">
            <a:spLocks noChangeArrowheads="1"/>
          </p:cNvSpPr>
          <p:nvPr/>
        </p:nvSpPr>
        <p:spPr bwMode="auto">
          <a:xfrm>
            <a:off x="346075" y="1852613"/>
            <a:ext cx="2740025" cy="354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a:latin typeface="Arial" charset="0"/>
              </a:rPr>
              <a:t>last bit transmitted, t = L / R</a:t>
            </a:r>
            <a:endParaRPr lang="en-US" sz="1600"/>
          </a:p>
        </p:txBody>
      </p:sp>
      <p:sp>
        <p:nvSpPr>
          <p:cNvPr id="20499" name="Line 18"/>
          <p:cNvSpPr>
            <a:spLocks noChangeShapeType="1"/>
          </p:cNvSpPr>
          <p:nvPr/>
        </p:nvSpPr>
        <p:spPr bwMode="auto">
          <a:xfrm flipH="1">
            <a:off x="5232400" y="2695575"/>
            <a:ext cx="1254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00" name="Text Box 19"/>
          <p:cNvSpPr txBox="1">
            <a:spLocks noChangeArrowheads="1"/>
          </p:cNvSpPr>
          <p:nvPr/>
        </p:nvSpPr>
        <p:spPr bwMode="auto">
          <a:xfrm>
            <a:off x="5308600" y="2517775"/>
            <a:ext cx="26416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rPr>
              <a:t>first packet bit arrives</a:t>
            </a:r>
            <a:endParaRPr lang="en-US" sz="1600"/>
          </a:p>
        </p:txBody>
      </p:sp>
      <p:sp>
        <p:nvSpPr>
          <p:cNvPr id="20501" name="Line 20"/>
          <p:cNvSpPr>
            <a:spLocks noChangeShapeType="1"/>
          </p:cNvSpPr>
          <p:nvPr/>
        </p:nvSpPr>
        <p:spPr bwMode="auto">
          <a:xfrm>
            <a:off x="5254625" y="2946400"/>
            <a:ext cx="1190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02" name="Text Box 21"/>
          <p:cNvSpPr txBox="1">
            <a:spLocks noChangeArrowheads="1"/>
          </p:cNvSpPr>
          <p:nvPr/>
        </p:nvSpPr>
        <p:spPr bwMode="auto">
          <a:xfrm>
            <a:off x="5313363" y="2770188"/>
            <a:ext cx="3581400"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rPr>
              <a:t>last packet bit arrives, send ACK</a:t>
            </a:r>
            <a:endParaRPr lang="en-US" sz="1600"/>
          </a:p>
        </p:txBody>
      </p:sp>
      <p:sp>
        <p:nvSpPr>
          <p:cNvPr id="20503" name="Text Box 22"/>
          <p:cNvSpPr txBox="1">
            <a:spLocks noChangeArrowheads="1"/>
          </p:cNvSpPr>
          <p:nvPr/>
        </p:nvSpPr>
        <p:spPr bwMode="auto">
          <a:xfrm>
            <a:off x="493713" y="3562350"/>
            <a:ext cx="263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r>
              <a:rPr lang="en-US" sz="1600">
                <a:latin typeface="Arial" charset="0"/>
              </a:rPr>
              <a:t>ACK arrives, send next </a:t>
            </a:r>
          </a:p>
          <a:p>
            <a:pPr algn="r"/>
            <a:r>
              <a:rPr lang="en-US" sz="1600">
                <a:latin typeface="Arial" charset="0"/>
              </a:rPr>
              <a:t>packet, t = RTT + L / R</a:t>
            </a:r>
            <a:endParaRPr lang="en-US" sz="1600"/>
          </a:p>
        </p:txBody>
      </p:sp>
      <p:grpSp>
        <p:nvGrpSpPr>
          <p:cNvPr id="20504" name="Group 23"/>
          <p:cNvGrpSpPr>
            <a:grpSpLocks/>
          </p:cNvGrpSpPr>
          <p:nvPr/>
        </p:nvGrpSpPr>
        <p:grpSpPr bwMode="auto">
          <a:xfrm>
            <a:off x="3043238" y="3892550"/>
            <a:ext cx="1466850" cy="608013"/>
            <a:chOff x="12502" y="21425"/>
            <a:chExt cx="3400" cy="1025"/>
          </a:xfrm>
        </p:grpSpPr>
        <p:sp>
          <p:nvSpPr>
            <p:cNvPr id="20533" name="Line 24"/>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34" name="Freeform 25"/>
            <p:cNvSpPr>
              <a:spLocks/>
            </p:cNvSpPr>
            <p:nvPr/>
          </p:nvSpPr>
          <p:spPr bwMode="auto">
            <a:xfrm>
              <a:off x="12827" y="21438"/>
              <a:ext cx="3075" cy="987"/>
            </a:xfrm>
            <a:custGeom>
              <a:avLst/>
              <a:gdLst>
                <a:gd name="T0" fmla="*/ 0 w 1845"/>
                <a:gd name="T1" fmla="*/ 0 h 592"/>
                <a:gd name="T2" fmla="*/ 65912 w 1845"/>
                <a:gd name="T3" fmla="*/ 21204 h 592"/>
                <a:gd name="T4" fmla="*/ 39120 w 1845"/>
                <a:gd name="T5" fmla="*/ 21204 h 592"/>
                <a:gd name="T6" fmla="*/ 0 w 1845"/>
                <a:gd name="T7" fmla="*/ 8848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20535" name="Group 26"/>
            <p:cNvGrpSpPr>
              <a:grpSpLocks/>
            </p:cNvGrpSpPr>
            <p:nvPr/>
          </p:nvGrpSpPr>
          <p:grpSpPr bwMode="auto">
            <a:xfrm>
              <a:off x="12815" y="21425"/>
              <a:ext cx="2776" cy="913"/>
              <a:chOff x="12315" y="13225"/>
              <a:chExt cx="2775" cy="913"/>
            </a:xfrm>
          </p:grpSpPr>
          <p:sp>
            <p:nvSpPr>
              <p:cNvPr id="20538" name="Line 2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39"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0536" name="Line 29"/>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37" name="Line 30"/>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0505" name="Freeform 31"/>
          <p:cNvSpPr>
            <a:spLocks/>
          </p:cNvSpPr>
          <p:nvPr/>
        </p:nvSpPr>
        <p:spPr bwMode="auto">
          <a:xfrm>
            <a:off x="3171825" y="2022475"/>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06" name="Freeform 32"/>
          <p:cNvSpPr>
            <a:spLocks/>
          </p:cNvSpPr>
          <p:nvPr/>
        </p:nvSpPr>
        <p:spPr bwMode="auto">
          <a:xfrm>
            <a:off x="3171825" y="2273300"/>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20507" name="Line 33"/>
          <p:cNvSpPr>
            <a:spLocks noChangeShapeType="1"/>
          </p:cNvSpPr>
          <p:nvPr/>
        </p:nvSpPr>
        <p:spPr bwMode="auto">
          <a:xfrm flipV="1">
            <a:off x="3189288" y="2954338"/>
            <a:ext cx="2065337" cy="9318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08" name="Line 34"/>
          <p:cNvSpPr>
            <a:spLocks noChangeShapeType="1"/>
          </p:cNvSpPr>
          <p:nvPr/>
        </p:nvSpPr>
        <p:spPr bwMode="auto">
          <a:xfrm flipV="1">
            <a:off x="3189288" y="3205163"/>
            <a:ext cx="2065337" cy="9318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0509" name="Group 35"/>
          <p:cNvGrpSpPr>
            <a:grpSpLocks/>
          </p:cNvGrpSpPr>
          <p:nvPr/>
        </p:nvGrpSpPr>
        <p:grpSpPr bwMode="auto">
          <a:xfrm>
            <a:off x="3032125" y="4130675"/>
            <a:ext cx="1466850" cy="606425"/>
            <a:chOff x="12502" y="21425"/>
            <a:chExt cx="3400" cy="1025"/>
          </a:xfrm>
        </p:grpSpPr>
        <p:sp>
          <p:nvSpPr>
            <p:cNvPr id="20526" name="Line 36"/>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27" name="Freeform 37"/>
            <p:cNvSpPr>
              <a:spLocks/>
            </p:cNvSpPr>
            <p:nvPr/>
          </p:nvSpPr>
          <p:spPr bwMode="auto">
            <a:xfrm>
              <a:off x="12827" y="21438"/>
              <a:ext cx="3075" cy="987"/>
            </a:xfrm>
            <a:custGeom>
              <a:avLst/>
              <a:gdLst>
                <a:gd name="T0" fmla="*/ 0 w 1845"/>
                <a:gd name="T1" fmla="*/ 0 h 592"/>
                <a:gd name="T2" fmla="*/ 65912 w 1845"/>
                <a:gd name="T3" fmla="*/ 21204 h 592"/>
                <a:gd name="T4" fmla="*/ 39120 w 1845"/>
                <a:gd name="T5" fmla="*/ 21204 h 592"/>
                <a:gd name="T6" fmla="*/ 0 w 1845"/>
                <a:gd name="T7" fmla="*/ 8848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20528" name="Group 38"/>
            <p:cNvGrpSpPr>
              <a:grpSpLocks/>
            </p:cNvGrpSpPr>
            <p:nvPr/>
          </p:nvGrpSpPr>
          <p:grpSpPr bwMode="auto">
            <a:xfrm>
              <a:off x="12815" y="21425"/>
              <a:ext cx="2776" cy="913"/>
              <a:chOff x="12315" y="13225"/>
              <a:chExt cx="2775" cy="913"/>
            </a:xfrm>
          </p:grpSpPr>
          <p:sp>
            <p:nvSpPr>
              <p:cNvPr id="20531" name="Line 39"/>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32" name="Line 40"/>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0529" name="Line 41"/>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30" name="Line 42"/>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20510" name="Group 43"/>
          <p:cNvGrpSpPr>
            <a:grpSpLocks/>
          </p:cNvGrpSpPr>
          <p:nvPr/>
        </p:nvGrpSpPr>
        <p:grpSpPr bwMode="auto">
          <a:xfrm>
            <a:off x="3043238" y="4381500"/>
            <a:ext cx="1466850" cy="606425"/>
            <a:chOff x="12502" y="21425"/>
            <a:chExt cx="3400" cy="1025"/>
          </a:xfrm>
        </p:grpSpPr>
        <p:sp>
          <p:nvSpPr>
            <p:cNvPr id="20519" name="Line 44"/>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20" name="Freeform 45"/>
            <p:cNvSpPr>
              <a:spLocks/>
            </p:cNvSpPr>
            <p:nvPr/>
          </p:nvSpPr>
          <p:spPr bwMode="auto">
            <a:xfrm>
              <a:off x="12827" y="21438"/>
              <a:ext cx="3075" cy="987"/>
            </a:xfrm>
            <a:custGeom>
              <a:avLst/>
              <a:gdLst>
                <a:gd name="T0" fmla="*/ 0 w 1845"/>
                <a:gd name="T1" fmla="*/ 0 h 592"/>
                <a:gd name="T2" fmla="*/ 65912 w 1845"/>
                <a:gd name="T3" fmla="*/ 21204 h 592"/>
                <a:gd name="T4" fmla="*/ 39120 w 1845"/>
                <a:gd name="T5" fmla="*/ 21204 h 592"/>
                <a:gd name="T6" fmla="*/ 0 w 1845"/>
                <a:gd name="T7" fmla="*/ 8848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20521" name="Group 46"/>
            <p:cNvGrpSpPr>
              <a:grpSpLocks/>
            </p:cNvGrpSpPr>
            <p:nvPr/>
          </p:nvGrpSpPr>
          <p:grpSpPr bwMode="auto">
            <a:xfrm>
              <a:off x="12815" y="21425"/>
              <a:ext cx="2776" cy="913"/>
              <a:chOff x="12315" y="13225"/>
              <a:chExt cx="2775" cy="913"/>
            </a:xfrm>
          </p:grpSpPr>
          <p:sp>
            <p:nvSpPr>
              <p:cNvPr id="20524" name="Line 4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25" name="Line 4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0522" name="Line 49"/>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23" name="Line 50"/>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0511" name="Line 51"/>
          <p:cNvSpPr>
            <a:spLocks noChangeShapeType="1"/>
          </p:cNvSpPr>
          <p:nvPr/>
        </p:nvSpPr>
        <p:spPr bwMode="auto">
          <a:xfrm flipV="1">
            <a:off x="3194050" y="3457575"/>
            <a:ext cx="2065338" cy="9318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12" name="Text Box 52"/>
          <p:cNvSpPr txBox="1">
            <a:spLocks noChangeArrowheads="1"/>
          </p:cNvSpPr>
          <p:nvPr/>
        </p:nvSpPr>
        <p:spPr bwMode="auto">
          <a:xfrm>
            <a:off x="5310188" y="3024188"/>
            <a:ext cx="3833812"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rPr>
              <a:t>last bit of 2</a:t>
            </a:r>
            <a:r>
              <a:rPr lang="en-US" sz="1600" baseline="30000">
                <a:latin typeface="Arial" charset="0"/>
              </a:rPr>
              <a:t>nd</a:t>
            </a:r>
            <a:r>
              <a:rPr lang="en-US" sz="1600">
                <a:latin typeface="Arial" charset="0"/>
              </a:rPr>
              <a:t> packet arrives, send ACK</a:t>
            </a:r>
            <a:endParaRPr lang="en-US" sz="1600"/>
          </a:p>
        </p:txBody>
      </p:sp>
      <p:sp>
        <p:nvSpPr>
          <p:cNvPr id="20513" name="Line 53"/>
          <p:cNvSpPr>
            <a:spLocks noChangeShapeType="1"/>
          </p:cNvSpPr>
          <p:nvPr/>
        </p:nvSpPr>
        <p:spPr bwMode="auto">
          <a:xfrm flipV="1">
            <a:off x="5254625" y="3182938"/>
            <a:ext cx="1127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14" name="Line 54"/>
          <p:cNvSpPr>
            <a:spLocks noChangeShapeType="1"/>
          </p:cNvSpPr>
          <p:nvPr/>
        </p:nvSpPr>
        <p:spPr bwMode="auto">
          <a:xfrm flipV="1">
            <a:off x="5265738" y="3435350"/>
            <a:ext cx="11271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15" name="Text Box 55"/>
          <p:cNvSpPr txBox="1">
            <a:spLocks noChangeArrowheads="1"/>
          </p:cNvSpPr>
          <p:nvPr/>
        </p:nvSpPr>
        <p:spPr bwMode="auto">
          <a:xfrm>
            <a:off x="5305425" y="3257550"/>
            <a:ext cx="3838575"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rPr>
              <a:t>last bit of 3</a:t>
            </a:r>
            <a:r>
              <a:rPr lang="en-US" sz="1600" baseline="30000">
                <a:latin typeface="Arial" charset="0"/>
              </a:rPr>
              <a:t>rd</a:t>
            </a:r>
            <a:r>
              <a:rPr lang="en-US" sz="1600">
                <a:latin typeface="Arial" charset="0"/>
              </a:rPr>
              <a:t> packet arrives, send ACK</a:t>
            </a:r>
            <a:endParaRPr lang="en-US" sz="1600"/>
          </a:p>
        </p:txBody>
      </p:sp>
      <p:graphicFrame>
        <p:nvGraphicFramePr>
          <p:cNvPr id="20516" name="Object 56"/>
          <p:cNvGraphicFramePr>
            <a:graphicFrameLocks noChangeAspect="1"/>
          </p:cNvGraphicFramePr>
          <p:nvPr/>
        </p:nvGraphicFramePr>
        <p:xfrm>
          <a:off x="1462088" y="5135563"/>
          <a:ext cx="5994400" cy="933450"/>
        </p:xfrm>
        <a:graphic>
          <a:graphicData uri="http://schemas.openxmlformats.org/presentationml/2006/ole">
            <mc:AlternateContent xmlns:mc="http://schemas.openxmlformats.org/markup-compatibility/2006">
              <mc:Choice xmlns:v="urn:schemas-microsoft-com:vml" Requires="v">
                <p:oleObj spid="_x0000_s161794" name="Picture" r:id="rId3" imgW="3177616" imgH="498211" progId="Word.Picture.8">
                  <p:embed/>
                </p:oleObj>
              </mc:Choice>
              <mc:Fallback>
                <p:oleObj name="Picture" r:id="rId3" imgW="3177616" imgH="49821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5135563"/>
                        <a:ext cx="5994400" cy="93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8185" name="Text Box 57"/>
          <p:cNvSpPr txBox="1">
            <a:spLocks noChangeArrowheads="1"/>
          </p:cNvSpPr>
          <p:nvPr/>
        </p:nvSpPr>
        <p:spPr bwMode="auto">
          <a:xfrm>
            <a:off x="6310313" y="4437063"/>
            <a:ext cx="25050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rgbClr val="FF0000"/>
                </a:solidFill>
                <a:latin typeface="Comic Sans MS" charset="0"/>
                <a:cs typeface="+mn-cs"/>
              </a:rPr>
              <a:t>Increase utilization</a:t>
            </a:r>
          </a:p>
          <a:p>
            <a:pPr algn="ctr">
              <a:defRPr/>
            </a:pPr>
            <a:r>
              <a:rPr lang="en-US" sz="2000">
                <a:solidFill>
                  <a:srgbClr val="FF0000"/>
                </a:solidFill>
                <a:latin typeface="Comic Sans MS" charset="0"/>
                <a:cs typeface="+mn-cs"/>
              </a:rPr>
              <a:t>by a factor of 3!</a:t>
            </a:r>
          </a:p>
        </p:txBody>
      </p:sp>
      <p:sp>
        <p:nvSpPr>
          <p:cNvPr id="48186" name="Line 58"/>
          <p:cNvSpPr>
            <a:spLocks noChangeShapeType="1"/>
          </p:cNvSpPr>
          <p:nvPr/>
        </p:nvSpPr>
        <p:spPr bwMode="auto">
          <a:xfrm flipH="1">
            <a:off x="6386513" y="4821238"/>
            <a:ext cx="125412" cy="5127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62"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a:p>
        </p:txBody>
      </p:sp>
    </p:spTree>
    <p:extLst>
      <p:ext uri="{BB962C8B-B14F-4D97-AF65-F5344CB8AC3E}">
        <p14:creationId xmlns:p14="http://schemas.microsoft.com/office/powerpoint/2010/main" val="8889832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Weekly Summary </a:t>
            </a:r>
          </a:p>
        </p:txBody>
      </p:sp>
      <p:sp>
        <p:nvSpPr>
          <p:cNvPr id="188418"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9710620-0BCD-0947-9B45-9008DE5CABD0}" type="slidenum">
              <a:rPr lang="en-US" sz="1200">
                <a:latin typeface="Comic Sans MS" charset="0"/>
              </a:rPr>
              <a:pPr/>
              <a:t>112</a:t>
            </a:fld>
            <a:endParaRPr lang="en-US" sz="1200">
              <a:latin typeface="Comic Sans MS" charset="0"/>
            </a:endParaRPr>
          </a:p>
        </p:txBody>
      </p:sp>
      <p:sp>
        <p:nvSpPr>
          <p:cNvPr id="188419" name="Rectangle 1026"/>
          <p:cNvSpPr>
            <a:spLocks noGrp="1" noChangeArrowheads="1"/>
          </p:cNvSpPr>
          <p:nvPr>
            <p:ph type="title"/>
          </p:nvPr>
        </p:nvSpPr>
        <p:spPr>
          <a:xfrm>
            <a:off x="609600" y="304800"/>
            <a:ext cx="7772400" cy="1143000"/>
          </a:xfrm>
        </p:spPr>
        <p:txBody>
          <a:bodyPr/>
          <a:lstStyle/>
          <a:p>
            <a:r>
              <a:rPr lang="en-US" sz="3600">
                <a:latin typeface="Comic Sans MS" charset="0"/>
              </a:rPr>
              <a:t>Go-Back-N: Basic Ideas</a:t>
            </a:r>
          </a:p>
        </p:txBody>
      </p:sp>
      <p:sp>
        <p:nvSpPr>
          <p:cNvPr id="188420" name="Rectangle 1027"/>
          <p:cNvSpPr>
            <a:spLocks noGrp="1" noChangeArrowheads="1"/>
          </p:cNvSpPr>
          <p:nvPr>
            <p:ph type="body" sz="half" idx="1"/>
          </p:nvPr>
        </p:nvSpPr>
        <p:spPr>
          <a:xfrm>
            <a:off x="533400" y="1295400"/>
            <a:ext cx="8324850" cy="2190750"/>
          </a:xfrm>
        </p:spPr>
        <p:txBody>
          <a:bodyPr/>
          <a:lstStyle/>
          <a:p>
            <a:pPr>
              <a:buFontTx/>
              <a:buNone/>
            </a:pPr>
            <a:r>
              <a:rPr lang="en-US" sz="2400">
                <a:solidFill>
                  <a:srgbClr val="FF0000"/>
                </a:solidFill>
                <a:latin typeface="Comic Sans MS" charset="0"/>
              </a:rPr>
              <a:t>Sender:</a:t>
            </a:r>
            <a:endParaRPr lang="en-US" sz="2000">
              <a:latin typeface="Comic Sans MS" charset="0"/>
            </a:endParaRPr>
          </a:p>
          <a:p>
            <a:pPr lvl="1">
              <a:spcBef>
                <a:spcPct val="0"/>
              </a:spcBef>
              <a:buFontTx/>
              <a:buChar char="•"/>
            </a:pPr>
            <a:r>
              <a:rPr lang="en-US" sz="2200">
                <a:solidFill>
                  <a:schemeClr val="tx1"/>
                </a:solidFill>
                <a:latin typeface="Comic Sans MS" charset="0"/>
              </a:rPr>
              <a:t>Packets transmitted continually (when available) without waiting for ACK, up to N outstanding, unACK</a:t>
            </a:r>
            <a:r>
              <a:rPr lang="ja-JP" altLang="en-US" sz="2200">
                <a:solidFill>
                  <a:schemeClr val="tx1"/>
                </a:solidFill>
                <a:latin typeface="Comic Sans MS" charset="0"/>
              </a:rPr>
              <a:t>’</a:t>
            </a:r>
            <a:r>
              <a:rPr lang="en-US" altLang="ja-JP" sz="2200">
                <a:solidFill>
                  <a:schemeClr val="tx1"/>
                </a:solidFill>
                <a:latin typeface="Comic Sans MS" charset="0"/>
              </a:rPr>
              <a:t>ed packets</a:t>
            </a:r>
          </a:p>
          <a:p>
            <a:pPr lvl="1">
              <a:spcBef>
                <a:spcPct val="0"/>
              </a:spcBef>
              <a:buFontTx/>
              <a:buChar char="•"/>
            </a:pPr>
            <a:r>
              <a:rPr lang="en-US" sz="2200">
                <a:solidFill>
                  <a:schemeClr val="tx1"/>
                </a:solidFill>
                <a:latin typeface="Comic Sans MS" charset="0"/>
              </a:rPr>
              <a:t> A logically different timer associated with each </a:t>
            </a:r>
            <a:r>
              <a:rPr lang="ja-JP" altLang="en-US" sz="2200">
                <a:solidFill>
                  <a:schemeClr val="tx1"/>
                </a:solidFill>
                <a:latin typeface="Comic Sans MS" charset="0"/>
              </a:rPr>
              <a:t>“</a:t>
            </a:r>
            <a:r>
              <a:rPr lang="en-US" altLang="ja-JP" sz="2200">
                <a:solidFill>
                  <a:schemeClr val="tx1"/>
                </a:solidFill>
                <a:latin typeface="Comic Sans MS" charset="0"/>
              </a:rPr>
              <a:t>in-flight</a:t>
            </a:r>
            <a:r>
              <a:rPr lang="ja-JP" altLang="en-US" sz="2200">
                <a:solidFill>
                  <a:schemeClr val="tx1"/>
                </a:solidFill>
                <a:latin typeface="Comic Sans MS" charset="0"/>
              </a:rPr>
              <a:t>”</a:t>
            </a:r>
            <a:r>
              <a:rPr lang="en-US" altLang="ja-JP" sz="2200">
                <a:solidFill>
                  <a:schemeClr val="tx1"/>
                </a:solidFill>
                <a:latin typeface="Comic Sans MS" charset="0"/>
              </a:rPr>
              <a:t> (i.e., unACK</a:t>
            </a:r>
            <a:r>
              <a:rPr lang="ja-JP" altLang="en-US" sz="2200">
                <a:solidFill>
                  <a:schemeClr val="tx1"/>
                </a:solidFill>
                <a:latin typeface="Comic Sans MS" charset="0"/>
              </a:rPr>
              <a:t>’</a:t>
            </a:r>
            <a:r>
              <a:rPr lang="en-US" altLang="ja-JP" sz="2200">
                <a:solidFill>
                  <a:schemeClr val="tx1"/>
                </a:solidFill>
                <a:latin typeface="Comic Sans MS" charset="0"/>
              </a:rPr>
              <a:t>ed) packet</a:t>
            </a:r>
          </a:p>
          <a:p>
            <a:pPr lvl="2">
              <a:spcBef>
                <a:spcPct val="0"/>
              </a:spcBef>
            </a:pPr>
            <a:r>
              <a:rPr lang="en-US" sz="1800" i="1">
                <a:latin typeface="Comic Sans MS" charset="0"/>
              </a:rPr>
              <a:t>timeout(n):</a:t>
            </a:r>
            <a:r>
              <a:rPr lang="en-US" sz="1800">
                <a:latin typeface="Comic Sans MS" charset="0"/>
              </a:rPr>
              <a:t> retransmit pkt n and all higher seq # pkts in window</a:t>
            </a:r>
          </a:p>
        </p:txBody>
      </p:sp>
      <p:sp>
        <p:nvSpPr>
          <p:cNvPr id="188421" name="Rectangle 1028"/>
          <p:cNvSpPr>
            <a:spLocks noChangeArrowheads="1"/>
          </p:cNvSpPr>
          <p:nvPr/>
        </p:nvSpPr>
        <p:spPr bwMode="auto">
          <a:xfrm>
            <a:off x="533400" y="3581400"/>
            <a:ext cx="8324850"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pPr>
            <a:r>
              <a:rPr lang="en-US" sz="2800">
                <a:solidFill>
                  <a:srgbClr val="FF0000"/>
                </a:solidFill>
                <a:latin typeface="Comic Sans MS" charset="0"/>
              </a:rPr>
              <a:t>Receiver:</a:t>
            </a:r>
            <a:endParaRPr lang="en-US">
              <a:latin typeface="Comic Sans MS" charset="0"/>
            </a:endParaRPr>
          </a:p>
          <a:p>
            <a:pPr marL="742950" lvl="1" indent="-285750">
              <a:buFontTx/>
              <a:buChar char="•"/>
            </a:pPr>
            <a:r>
              <a:rPr lang="en-US" sz="2000">
                <a:latin typeface="Comic Sans MS" charset="0"/>
              </a:rPr>
              <a:t>ACK packet if corrected received and in-order, pass to higher layer,  NACK or ignore corrupted or out-of-order packets</a:t>
            </a:r>
          </a:p>
          <a:p>
            <a:pPr marL="742950" lvl="1" indent="-285750">
              <a:buFontTx/>
              <a:buChar char="•"/>
            </a:pPr>
            <a:r>
              <a:rPr lang="ja-JP" altLang="en-US" sz="2000">
                <a:latin typeface="Comic Sans MS" charset="0"/>
              </a:rPr>
              <a:t>“</a:t>
            </a:r>
            <a:r>
              <a:rPr lang="en-US" altLang="ja-JP" sz="2000">
                <a:latin typeface="Comic Sans MS" charset="0"/>
              </a:rPr>
              <a:t>cumulative</a:t>
            </a:r>
            <a:r>
              <a:rPr lang="ja-JP" altLang="en-US" sz="2000">
                <a:latin typeface="Comic Sans MS" charset="0"/>
              </a:rPr>
              <a:t>”</a:t>
            </a:r>
            <a:r>
              <a:rPr lang="en-US" altLang="ja-JP" sz="2000">
                <a:latin typeface="Comic Sans MS" charset="0"/>
              </a:rPr>
              <a:t> ACK: if multiple packets received corrected and in-order, send only one ACK with ack= next expected seq no. </a:t>
            </a:r>
          </a:p>
          <a:p>
            <a:pPr marL="742950" lvl="1" indent="-285750">
              <a:buFontTx/>
              <a:buChar char="•"/>
            </a:pPr>
            <a:endParaRPr lang="en-US">
              <a:latin typeface="Comic Sans MS" charset="0"/>
            </a:endParaRPr>
          </a:p>
        </p:txBody>
      </p:sp>
    </p:spTree>
    <p:extLst>
      <p:ext uri="{BB962C8B-B14F-4D97-AF65-F5344CB8AC3E}">
        <p14:creationId xmlns:p14="http://schemas.microsoft.com/office/powerpoint/2010/main" val="109822116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4"/>
          <p:cNvSpPr>
            <a:spLocks noGrp="1"/>
          </p:cNvSpPr>
          <p:nvPr>
            <p:ph type="ftr" sz="quarter" idx="10"/>
          </p:nvPr>
        </p:nvSpPr>
        <p:spPr/>
        <p:txBody>
          <a:bodyPr/>
          <a:lstStyle/>
          <a:p>
            <a:pPr>
              <a:defRPr/>
            </a:pPr>
            <a:r>
              <a:rPr lang="en-US"/>
              <a:t>CSci4211:                  Weekly Summary </a:t>
            </a:r>
          </a:p>
        </p:txBody>
      </p:sp>
      <p:sp>
        <p:nvSpPr>
          <p:cNvPr id="190466"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82FFC2C-51EC-3244-86EE-18B3D4292EE7}" type="slidenum">
              <a:rPr lang="en-US" sz="1200">
                <a:latin typeface="Comic Sans MS" charset="0"/>
              </a:rPr>
              <a:pPr/>
              <a:t>113</a:t>
            </a:fld>
            <a:endParaRPr lang="en-US" sz="1200">
              <a:latin typeface="Comic Sans MS" charset="0"/>
            </a:endParaRPr>
          </a:p>
        </p:txBody>
      </p:sp>
      <p:sp>
        <p:nvSpPr>
          <p:cNvPr id="190467" name="Rectangle 2"/>
          <p:cNvSpPr>
            <a:spLocks noGrp="1" noChangeArrowheads="1"/>
          </p:cNvSpPr>
          <p:nvPr>
            <p:ph type="title"/>
          </p:nvPr>
        </p:nvSpPr>
        <p:spPr>
          <a:xfrm>
            <a:off x="0" y="152400"/>
            <a:ext cx="8839200" cy="1143000"/>
          </a:xfrm>
        </p:spPr>
        <p:txBody>
          <a:bodyPr/>
          <a:lstStyle/>
          <a:p>
            <a:r>
              <a:rPr lang="en-US" sz="3600">
                <a:latin typeface="Comic Sans MS" charset="0"/>
              </a:rPr>
              <a:t>Go-Back-N: Sliding Windows </a:t>
            </a:r>
          </a:p>
        </p:txBody>
      </p:sp>
      <p:sp>
        <p:nvSpPr>
          <p:cNvPr id="190468" name="Rectangle 3"/>
          <p:cNvSpPr>
            <a:spLocks noGrp="1" noChangeArrowheads="1"/>
          </p:cNvSpPr>
          <p:nvPr>
            <p:ph type="body" sz="half" idx="1"/>
          </p:nvPr>
        </p:nvSpPr>
        <p:spPr>
          <a:xfrm>
            <a:off x="457200" y="1066800"/>
            <a:ext cx="8324850" cy="1219200"/>
          </a:xfrm>
        </p:spPr>
        <p:txBody>
          <a:bodyPr/>
          <a:lstStyle/>
          <a:p>
            <a:pPr>
              <a:buFontTx/>
              <a:buNone/>
            </a:pPr>
            <a:r>
              <a:rPr lang="en-US" sz="2000">
                <a:solidFill>
                  <a:srgbClr val="FF0000"/>
                </a:solidFill>
                <a:latin typeface="Comic Sans MS" charset="0"/>
              </a:rPr>
              <a:t>Sender:</a:t>
            </a:r>
            <a:endParaRPr lang="en-US" sz="2000">
              <a:latin typeface="Comic Sans MS" charset="0"/>
            </a:endParaRPr>
          </a:p>
          <a:p>
            <a:r>
              <a:rPr lang="ja-JP" altLang="en-US" sz="1800">
                <a:latin typeface="Comic Sans MS" charset="0"/>
              </a:rPr>
              <a:t>“</a:t>
            </a:r>
            <a:r>
              <a:rPr lang="en-US" altLang="ja-JP" sz="1800">
                <a:latin typeface="Comic Sans MS" charset="0"/>
              </a:rPr>
              <a:t>window</a:t>
            </a:r>
            <a:r>
              <a:rPr lang="ja-JP" altLang="en-US" sz="1800">
                <a:latin typeface="Comic Sans MS" charset="0"/>
              </a:rPr>
              <a:t>”</a:t>
            </a:r>
            <a:r>
              <a:rPr lang="en-US" altLang="ja-JP" sz="1800">
                <a:latin typeface="Comic Sans MS" charset="0"/>
              </a:rPr>
              <a:t> of up to N, consecutive unack</a:t>
            </a:r>
            <a:r>
              <a:rPr lang="ja-JP" altLang="en-US" sz="1800">
                <a:latin typeface="Comic Sans MS" charset="0"/>
              </a:rPr>
              <a:t>’</a:t>
            </a:r>
            <a:r>
              <a:rPr lang="en-US" altLang="ja-JP" sz="1800">
                <a:latin typeface="Comic Sans MS" charset="0"/>
              </a:rPr>
              <a:t>ed pkts allowed</a:t>
            </a:r>
          </a:p>
          <a:p>
            <a:r>
              <a:rPr lang="en-US" sz="1800">
                <a:latin typeface="Comic Sans MS" charset="0"/>
              </a:rPr>
              <a:t> </a:t>
            </a:r>
            <a:r>
              <a:rPr lang="en-US" sz="1800">
                <a:solidFill>
                  <a:schemeClr val="accent2"/>
                </a:solidFill>
                <a:latin typeface="Comic Sans MS" charset="0"/>
              </a:rPr>
              <a:t>send_base</a:t>
            </a:r>
            <a:r>
              <a:rPr lang="en-US" sz="1800">
                <a:latin typeface="Comic Sans MS" charset="0"/>
              </a:rPr>
              <a:t>: first sent but unACKed pkt, move forward when ACK</a:t>
            </a:r>
            <a:r>
              <a:rPr lang="ja-JP" altLang="en-US" sz="1800">
                <a:latin typeface="Comic Sans MS" charset="0"/>
              </a:rPr>
              <a:t>’</a:t>
            </a:r>
            <a:r>
              <a:rPr lang="en-US" altLang="ja-JP" sz="1800">
                <a:latin typeface="Comic Sans MS" charset="0"/>
              </a:rPr>
              <a:t>ed </a:t>
            </a:r>
          </a:p>
          <a:p>
            <a:endParaRPr lang="en-US" sz="1800">
              <a:latin typeface="Comic Sans MS" charset="0"/>
            </a:endParaRPr>
          </a:p>
          <a:p>
            <a:endParaRPr lang="en-US" sz="1800">
              <a:latin typeface="Comic Sans MS" charset="0"/>
            </a:endParaRPr>
          </a:p>
        </p:txBody>
      </p:sp>
      <p:pic>
        <p:nvPicPr>
          <p:cNvPr id="190469"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8099425" cy="163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0470" name="Rectangle 5"/>
          <p:cNvSpPr>
            <a:spLocks noChangeArrowheads="1"/>
          </p:cNvSpPr>
          <p:nvPr/>
        </p:nvSpPr>
        <p:spPr bwMode="auto">
          <a:xfrm>
            <a:off x="304800" y="5029200"/>
            <a:ext cx="832485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pPr>
            <a:r>
              <a:rPr lang="en-US" sz="2000">
                <a:solidFill>
                  <a:srgbClr val="FF0000"/>
                </a:solidFill>
                <a:latin typeface="Comic Sans MS" charset="0"/>
              </a:rPr>
              <a:t>Receiver:</a:t>
            </a:r>
            <a:endParaRPr lang="en-US" sz="2000">
              <a:latin typeface="Comic Sans MS" charset="0"/>
            </a:endParaRPr>
          </a:p>
          <a:p>
            <a:pPr marL="342900" indent="-342900">
              <a:spcBef>
                <a:spcPct val="20000"/>
              </a:spcBef>
              <a:buFontTx/>
              <a:buChar char="•"/>
            </a:pPr>
            <a:r>
              <a:rPr lang="en-US" sz="2000">
                <a:solidFill>
                  <a:schemeClr val="accent2"/>
                </a:solidFill>
                <a:latin typeface="Comic Sans MS" charset="0"/>
              </a:rPr>
              <a:t>rcv_base:</a:t>
            </a:r>
            <a:r>
              <a:rPr lang="en-US" sz="2000">
                <a:latin typeface="Comic Sans MS" charset="0"/>
              </a:rPr>
              <a:t> keep track of next expected seq no, move forward when next in-order (i.e., w/ expected seq no) pkt received</a:t>
            </a:r>
          </a:p>
          <a:p>
            <a:pPr marL="342900" indent="-342900">
              <a:spcBef>
                <a:spcPct val="20000"/>
              </a:spcBef>
              <a:buFontTx/>
              <a:buChar char="•"/>
            </a:pPr>
            <a:endParaRPr lang="en-US" sz="2800">
              <a:latin typeface="Comic Sans MS" charset="0"/>
            </a:endParaRPr>
          </a:p>
        </p:txBody>
      </p:sp>
      <p:sp>
        <p:nvSpPr>
          <p:cNvPr id="190471" name="Rectangle 6"/>
          <p:cNvSpPr>
            <a:spLocks noChangeArrowheads="1"/>
          </p:cNvSpPr>
          <p:nvPr/>
        </p:nvSpPr>
        <p:spPr bwMode="auto">
          <a:xfrm flipH="1">
            <a:off x="5334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2" name="Rectangle 7"/>
          <p:cNvSpPr>
            <a:spLocks noChangeArrowheads="1"/>
          </p:cNvSpPr>
          <p:nvPr/>
        </p:nvSpPr>
        <p:spPr bwMode="auto">
          <a:xfrm flipH="1">
            <a:off x="6858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3" name="Rectangle 8"/>
          <p:cNvSpPr>
            <a:spLocks noChangeArrowheads="1"/>
          </p:cNvSpPr>
          <p:nvPr/>
        </p:nvSpPr>
        <p:spPr bwMode="auto">
          <a:xfrm flipH="1">
            <a:off x="8382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4" name="Rectangle 9"/>
          <p:cNvSpPr>
            <a:spLocks noChangeArrowheads="1"/>
          </p:cNvSpPr>
          <p:nvPr/>
        </p:nvSpPr>
        <p:spPr bwMode="auto">
          <a:xfrm flipH="1">
            <a:off x="9906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5" name="Rectangle 10"/>
          <p:cNvSpPr>
            <a:spLocks noChangeArrowheads="1"/>
          </p:cNvSpPr>
          <p:nvPr/>
        </p:nvSpPr>
        <p:spPr bwMode="auto">
          <a:xfrm flipH="1">
            <a:off x="11430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6" name="Rectangle 11"/>
          <p:cNvSpPr>
            <a:spLocks noChangeArrowheads="1"/>
          </p:cNvSpPr>
          <p:nvPr/>
        </p:nvSpPr>
        <p:spPr bwMode="auto">
          <a:xfrm flipH="1">
            <a:off x="12954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7" name="Rectangle 12"/>
          <p:cNvSpPr>
            <a:spLocks noChangeArrowheads="1"/>
          </p:cNvSpPr>
          <p:nvPr/>
        </p:nvSpPr>
        <p:spPr bwMode="auto">
          <a:xfrm flipH="1">
            <a:off x="14478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78" name="Rectangle 13"/>
          <p:cNvSpPr>
            <a:spLocks noChangeArrowheads="1"/>
          </p:cNvSpPr>
          <p:nvPr/>
        </p:nvSpPr>
        <p:spPr bwMode="auto">
          <a:xfrm flipH="1">
            <a:off x="1752600" y="4343400"/>
            <a:ext cx="76200" cy="533400"/>
          </a:xfrm>
          <a:prstGeom prst="rect">
            <a:avLst/>
          </a:prstGeom>
          <a:solidFill>
            <a:srgbClr val="808080"/>
          </a:solidFill>
          <a:ln w="25400">
            <a:solidFill>
              <a:schemeClr val="tx1"/>
            </a:solidFill>
            <a:miter lim="800000"/>
            <a:headEnd/>
            <a:tailEnd/>
          </a:ln>
        </p:spPr>
        <p:txBody>
          <a:bodyPr wrap="none" anchor="ctr"/>
          <a:lstStyle/>
          <a:p>
            <a:endParaRPr lang="en-US"/>
          </a:p>
        </p:txBody>
      </p:sp>
      <p:sp>
        <p:nvSpPr>
          <p:cNvPr id="190479" name="Rectangle 14"/>
          <p:cNvSpPr>
            <a:spLocks noChangeArrowheads="1"/>
          </p:cNvSpPr>
          <p:nvPr/>
        </p:nvSpPr>
        <p:spPr bwMode="auto">
          <a:xfrm flipH="1">
            <a:off x="1600200" y="4343400"/>
            <a:ext cx="76200" cy="533400"/>
          </a:xfrm>
          <a:prstGeom prst="rect">
            <a:avLst/>
          </a:prstGeom>
          <a:solidFill>
            <a:srgbClr val="008000"/>
          </a:solidFill>
          <a:ln w="25400">
            <a:solidFill>
              <a:schemeClr val="tx1"/>
            </a:solidFill>
            <a:miter lim="800000"/>
            <a:headEnd/>
            <a:tailEnd/>
          </a:ln>
        </p:spPr>
        <p:txBody>
          <a:bodyPr wrap="none" anchor="ctr"/>
          <a:lstStyle/>
          <a:p>
            <a:endParaRPr lang="en-US"/>
          </a:p>
        </p:txBody>
      </p:sp>
      <p:sp>
        <p:nvSpPr>
          <p:cNvPr id="190480" name="Rectangle 15"/>
          <p:cNvSpPr>
            <a:spLocks noChangeArrowheads="1"/>
          </p:cNvSpPr>
          <p:nvPr/>
        </p:nvSpPr>
        <p:spPr bwMode="auto">
          <a:xfrm flipH="1">
            <a:off x="19050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1" name="Rectangle 16"/>
          <p:cNvSpPr>
            <a:spLocks noChangeArrowheads="1"/>
          </p:cNvSpPr>
          <p:nvPr/>
        </p:nvSpPr>
        <p:spPr bwMode="auto">
          <a:xfrm flipH="1">
            <a:off x="20574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2" name="Rectangle 17"/>
          <p:cNvSpPr>
            <a:spLocks noChangeArrowheads="1"/>
          </p:cNvSpPr>
          <p:nvPr/>
        </p:nvSpPr>
        <p:spPr bwMode="auto">
          <a:xfrm flipH="1">
            <a:off x="22098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3" name="Rectangle 18"/>
          <p:cNvSpPr>
            <a:spLocks noChangeArrowheads="1"/>
          </p:cNvSpPr>
          <p:nvPr/>
        </p:nvSpPr>
        <p:spPr bwMode="auto">
          <a:xfrm flipH="1">
            <a:off x="23622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4" name="Rectangle 19"/>
          <p:cNvSpPr>
            <a:spLocks noChangeArrowheads="1"/>
          </p:cNvSpPr>
          <p:nvPr/>
        </p:nvSpPr>
        <p:spPr bwMode="auto">
          <a:xfrm flipH="1">
            <a:off x="25146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5" name="Rectangle 20"/>
          <p:cNvSpPr>
            <a:spLocks noChangeArrowheads="1"/>
          </p:cNvSpPr>
          <p:nvPr/>
        </p:nvSpPr>
        <p:spPr bwMode="auto">
          <a:xfrm flipH="1">
            <a:off x="26670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6" name="Rectangle 21"/>
          <p:cNvSpPr>
            <a:spLocks noChangeArrowheads="1"/>
          </p:cNvSpPr>
          <p:nvPr/>
        </p:nvSpPr>
        <p:spPr bwMode="auto">
          <a:xfrm flipH="1">
            <a:off x="28194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7" name="Rectangle 22"/>
          <p:cNvSpPr>
            <a:spLocks noChangeArrowheads="1"/>
          </p:cNvSpPr>
          <p:nvPr/>
        </p:nvSpPr>
        <p:spPr bwMode="auto">
          <a:xfrm flipH="1">
            <a:off x="29718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8" name="Rectangle 23"/>
          <p:cNvSpPr>
            <a:spLocks noChangeArrowheads="1"/>
          </p:cNvSpPr>
          <p:nvPr/>
        </p:nvSpPr>
        <p:spPr bwMode="auto">
          <a:xfrm flipH="1">
            <a:off x="31242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89" name="Rectangle 24"/>
          <p:cNvSpPr>
            <a:spLocks noChangeArrowheads="1"/>
          </p:cNvSpPr>
          <p:nvPr/>
        </p:nvSpPr>
        <p:spPr bwMode="auto">
          <a:xfrm flipH="1">
            <a:off x="32766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90" name="Rectangle 25"/>
          <p:cNvSpPr>
            <a:spLocks noChangeArrowheads="1"/>
          </p:cNvSpPr>
          <p:nvPr/>
        </p:nvSpPr>
        <p:spPr bwMode="auto">
          <a:xfrm flipH="1">
            <a:off x="35814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91" name="Rectangle 26"/>
          <p:cNvSpPr>
            <a:spLocks noChangeArrowheads="1"/>
          </p:cNvSpPr>
          <p:nvPr/>
        </p:nvSpPr>
        <p:spPr bwMode="auto">
          <a:xfrm flipH="1">
            <a:off x="34290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92" name="Rectangle 27"/>
          <p:cNvSpPr>
            <a:spLocks noChangeArrowheads="1"/>
          </p:cNvSpPr>
          <p:nvPr/>
        </p:nvSpPr>
        <p:spPr bwMode="auto">
          <a:xfrm flipH="1">
            <a:off x="3733800" y="43434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493" name="Rectangle 28"/>
          <p:cNvSpPr>
            <a:spLocks noChangeArrowheads="1"/>
          </p:cNvSpPr>
          <p:nvPr/>
        </p:nvSpPr>
        <p:spPr bwMode="auto">
          <a:xfrm flipH="1">
            <a:off x="3886200" y="4343400"/>
            <a:ext cx="76200" cy="533400"/>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190494" name="Rectangle 29"/>
          <p:cNvSpPr>
            <a:spLocks noChangeArrowheads="1"/>
          </p:cNvSpPr>
          <p:nvPr/>
        </p:nvSpPr>
        <p:spPr bwMode="auto">
          <a:xfrm flipH="1">
            <a:off x="4038600" y="4343400"/>
            <a:ext cx="76200" cy="533400"/>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190495" name="Rectangle 30"/>
          <p:cNvSpPr>
            <a:spLocks noChangeArrowheads="1"/>
          </p:cNvSpPr>
          <p:nvPr/>
        </p:nvSpPr>
        <p:spPr bwMode="auto">
          <a:xfrm flipH="1">
            <a:off x="4191000" y="4343400"/>
            <a:ext cx="76200" cy="533400"/>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190496" name="Rectangle 31"/>
          <p:cNvSpPr>
            <a:spLocks noChangeArrowheads="1"/>
          </p:cNvSpPr>
          <p:nvPr/>
        </p:nvSpPr>
        <p:spPr bwMode="auto">
          <a:xfrm flipH="1">
            <a:off x="4343400" y="4343400"/>
            <a:ext cx="76200" cy="533400"/>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190497" name="Rectangle 32"/>
          <p:cNvSpPr>
            <a:spLocks noChangeArrowheads="1"/>
          </p:cNvSpPr>
          <p:nvPr/>
        </p:nvSpPr>
        <p:spPr bwMode="auto">
          <a:xfrm flipH="1">
            <a:off x="4495800" y="4343400"/>
            <a:ext cx="76200" cy="533400"/>
          </a:xfrm>
          <a:prstGeom prst="rect">
            <a:avLst/>
          </a:prstGeom>
          <a:solidFill>
            <a:srgbClr val="FFFFFF"/>
          </a:solidFill>
          <a:ln w="25400">
            <a:solidFill>
              <a:schemeClr val="tx1"/>
            </a:solidFill>
            <a:miter lim="800000"/>
            <a:headEnd/>
            <a:tailEnd/>
          </a:ln>
        </p:spPr>
        <p:txBody>
          <a:bodyPr wrap="none" anchor="ctr"/>
          <a:lstStyle/>
          <a:p>
            <a:endParaRPr lang="en-US"/>
          </a:p>
        </p:txBody>
      </p:sp>
      <p:sp>
        <p:nvSpPr>
          <p:cNvPr id="190498" name="Rectangle 33"/>
          <p:cNvSpPr>
            <a:spLocks noChangeArrowheads="1"/>
          </p:cNvSpPr>
          <p:nvPr/>
        </p:nvSpPr>
        <p:spPr bwMode="auto">
          <a:xfrm flipH="1">
            <a:off x="4648200" y="4343400"/>
            <a:ext cx="76200" cy="533400"/>
          </a:xfrm>
          <a:prstGeom prst="rect">
            <a:avLst/>
          </a:prstGeom>
          <a:solidFill>
            <a:srgbClr val="FFFFFF"/>
          </a:solidFill>
          <a:ln w="25400">
            <a:solidFill>
              <a:schemeClr val="tx1"/>
            </a:solidFill>
            <a:miter lim="800000"/>
            <a:headEnd/>
            <a:tailEnd/>
          </a:ln>
        </p:spPr>
        <p:txBody>
          <a:bodyPr wrap="none" anchor="ctr"/>
          <a:lstStyle/>
          <a:p>
            <a:endParaRPr lang="en-US"/>
          </a:p>
        </p:txBody>
      </p:sp>
      <p:grpSp>
        <p:nvGrpSpPr>
          <p:cNvPr id="190499" name="Group 34"/>
          <p:cNvGrpSpPr>
            <a:grpSpLocks/>
          </p:cNvGrpSpPr>
          <p:nvPr/>
        </p:nvGrpSpPr>
        <p:grpSpPr bwMode="auto">
          <a:xfrm rot="10800000">
            <a:off x="1752600" y="4038600"/>
            <a:ext cx="1981200" cy="228600"/>
            <a:chOff x="1104" y="3120"/>
            <a:chExt cx="1248" cy="144"/>
          </a:xfrm>
        </p:grpSpPr>
        <p:sp>
          <p:nvSpPr>
            <p:cNvPr id="190511" name="Line 35"/>
            <p:cNvSpPr>
              <a:spLocks noChangeShapeType="1"/>
            </p:cNvSpPr>
            <p:nvPr/>
          </p:nvSpPr>
          <p:spPr bwMode="auto">
            <a:xfrm flipV="1">
              <a:off x="1104" y="3120"/>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0512" name="Line 36"/>
            <p:cNvSpPr>
              <a:spLocks noChangeShapeType="1"/>
            </p:cNvSpPr>
            <p:nvPr/>
          </p:nvSpPr>
          <p:spPr bwMode="auto">
            <a:xfrm flipV="1">
              <a:off x="2352" y="3120"/>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0513" name="Line 37"/>
            <p:cNvSpPr>
              <a:spLocks noChangeShapeType="1"/>
            </p:cNvSpPr>
            <p:nvPr/>
          </p:nvSpPr>
          <p:spPr bwMode="auto">
            <a:xfrm>
              <a:off x="1104" y="3264"/>
              <a:ext cx="1248"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90500" name="Rectangle 38"/>
          <p:cNvSpPr>
            <a:spLocks noChangeArrowheads="1"/>
          </p:cNvSpPr>
          <p:nvPr/>
        </p:nvSpPr>
        <p:spPr bwMode="auto">
          <a:xfrm flipH="1">
            <a:off x="5410200" y="4495800"/>
            <a:ext cx="76200" cy="533400"/>
          </a:xfrm>
          <a:prstGeom prst="rect">
            <a:avLst/>
          </a:prstGeom>
          <a:solidFill>
            <a:srgbClr val="3366FF"/>
          </a:solidFill>
          <a:ln w="25400">
            <a:solidFill>
              <a:schemeClr val="accent2"/>
            </a:solidFill>
            <a:miter lim="800000"/>
            <a:headEnd/>
            <a:tailEnd/>
          </a:ln>
        </p:spPr>
        <p:txBody>
          <a:bodyPr wrap="none" anchor="ctr"/>
          <a:lstStyle/>
          <a:p>
            <a:endParaRPr lang="en-US"/>
          </a:p>
        </p:txBody>
      </p:sp>
      <p:sp>
        <p:nvSpPr>
          <p:cNvPr id="190501" name="Text Box 39"/>
          <p:cNvSpPr txBox="1">
            <a:spLocks noChangeArrowheads="1"/>
          </p:cNvSpPr>
          <p:nvPr/>
        </p:nvSpPr>
        <p:spPr bwMode="auto">
          <a:xfrm>
            <a:off x="5715000" y="4267200"/>
            <a:ext cx="2403475"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292929"/>
                </a:solidFill>
              </a:rPr>
              <a:t>may be received </a:t>
            </a:r>
          </a:p>
          <a:p>
            <a:r>
              <a:rPr lang="en-US" sz="2000">
                <a:solidFill>
                  <a:srgbClr val="292929"/>
                </a:solidFill>
              </a:rPr>
              <a:t>(and can be buffered, </a:t>
            </a:r>
          </a:p>
          <a:p>
            <a:r>
              <a:rPr lang="en-US" sz="2000">
                <a:solidFill>
                  <a:srgbClr val="292929"/>
                </a:solidFill>
              </a:rPr>
              <a:t>but </a:t>
            </a:r>
            <a:r>
              <a:rPr lang="en-US" sz="2000" b="1" i="1">
                <a:solidFill>
                  <a:srgbClr val="292929"/>
                </a:solidFill>
              </a:rPr>
              <a:t>not</a:t>
            </a:r>
            <a:r>
              <a:rPr lang="en-US" sz="2000" i="1">
                <a:solidFill>
                  <a:srgbClr val="292929"/>
                </a:solidFill>
              </a:rPr>
              <a:t> </a:t>
            </a:r>
            <a:r>
              <a:rPr lang="en-US" sz="2000">
                <a:solidFill>
                  <a:srgbClr val="292929"/>
                </a:solidFill>
              </a:rPr>
              <a:t>ACK</a:t>
            </a:r>
            <a:r>
              <a:rPr lang="ja-JP" altLang="en-US" sz="2000">
                <a:solidFill>
                  <a:srgbClr val="292929"/>
                </a:solidFill>
              </a:rPr>
              <a:t>’</a:t>
            </a:r>
            <a:r>
              <a:rPr lang="en-US" altLang="ja-JP" sz="2000">
                <a:solidFill>
                  <a:srgbClr val="292929"/>
                </a:solidFill>
              </a:rPr>
              <a:t>ed)</a:t>
            </a:r>
            <a:endParaRPr lang="en-US" sz="2000">
              <a:solidFill>
                <a:srgbClr val="292929"/>
              </a:solidFill>
            </a:endParaRPr>
          </a:p>
        </p:txBody>
      </p:sp>
      <p:sp>
        <p:nvSpPr>
          <p:cNvPr id="190502" name="Rectangle 40"/>
          <p:cNvSpPr>
            <a:spLocks noChangeArrowheads="1"/>
          </p:cNvSpPr>
          <p:nvPr/>
        </p:nvSpPr>
        <p:spPr bwMode="auto">
          <a:xfrm flipH="1">
            <a:off x="5410200" y="3810000"/>
            <a:ext cx="76200" cy="533400"/>
          </a:xfrm>
          <a:prstGeom prst="rect">
            <a:avLst/>
          </a:prstGeom>
          <a:solidFill>
            <a:srgbClr val="808080"/>
          </a:solidFill>
          <a:ln w="25400">
            <a:solidFill>
              <a:schemeClr val="tx1"/>
            </a:solidFill>
            <a:miter lim="800000"/>
            <a:headEnd/>
            <a:tailEnd/>
          </a:ln>
        </p:spPr>
        <p:txBody>
          <a:bodyPr wrap="none" anchor="ctr"/>
          <a:lstStyle/>
          <a:p>
            <a:endParaRPr lang="en-US"/>
          </a:p>
        </p:txBody>
      </p:sp>
      <p:sp>
        <p:nvSpPr>
          <p:cNvPr id="190503" name="Text Box 41"/>
          <p:cNvSpPr txBox="1">
            <a:spLocks noChangeArrowheads="1"/>
          </p:cNvSpPr>
          <p:nvPr/>
        </p:nvSpPr>
        <p:spPr bwMode="auto">
          <a:xfrm>
            <a:off x="5638800" y="3810000"/>
            <a:ext cx="28321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292929"/>
                </a:solidFill>
              </a:rPr>
              <a:t>expected, not received yet</a:t>
            </a:r>
          </a:p>
        </p:txBody>
      </p:sp>
      <p:sp>
        <p:nvSpPr>
          <p:cNvPr id="190504" name="Line 42"/>
          <p:cNvSpPr>
            <a:spLocks noChangeShapeType="1"/>
          </p:cNvSpPr>
          <p:nvPr/>
        </p:nvSpPr>
        <p:spPr bwMode="auto">
          <a:xfrm>
            <a:off x="304800" y="3733800"/>
            <a:ext cx="8229600" cy="0"/>
          </a:xfrm>
          <a:prstGeom prst="line">
            <a:avLst/>
          </a:prstGeom>
          <a:noFill/>
          <a:ln w="9525" cap="rnd">
            <a:solidFill>
              <a:srgbClr val="FF00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0505" name="Line 43"/>
          <p:cNvSpPr>
            <a:spLocks noChangeShapeType="1"/>
          </p:cNvSpPr>
          <p:nvPr/>
        </p:nvSpPr>
        <p:spPr bwMode="auto">
          <a:xfrm flipV="1">
            <a:off x="1752600" y="4953000"/>
            <a:ext cx="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0506" name="Line 44"/>
          <p:cNvSpPr>
            <a:spLocks noChangeShapeType="1"/>
          </p:cNvSpPr>
          <p:nvPr/>
        </p:nvSpPr>
        <p:spPr bwMode="auto">
          <a:xfrm>
            <a:off x="1752600" y="5181600"/>
            <a:ext cx="3810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0507" name="Text Box 45"/>
          <p:cNvSpPr txBox="1">
            <a:spLocks noChangeArrowheads="1"/>
          </p:cNvSpPr>
          <p:nvPr/>
        </p:nvSpPr>
        <p:spPr bwMode="auto">
          <a:xfrm>
            <a:off x="2133600" y="4953000"/>
            <a:ext cx="1828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000">
                <a:solidFill>
                  <a:srgbClr val="292929"/>
                </a:solidFill>
              </a:rPr>
              <a:t>rcv_base</a:t>
            </a:r>
          </a:p>
        </p:txBody>
      </p:sp>
      <p:sp>
        <p:nvSpPr>
          <p:cNvPr id="190508" name="Line 46"/>
          <p:cNvSpPr>
            <a:spLocks noChangeShapeType="1"/>
          </p:cNvSpPr>
          <p:nvPr/>
        </p:nvSpPr>
        <p:spPr bwMode="auto">
          <a:xfrm flipH="1" flipV="1">
            <a:off x="1676400" y="3352800"/>
            <a:ext cx="76200" cy="914400"/>
          </a:xfrm>
          <a:prstGeom prst="line">
            <a:avLst/>
          </a:prstGeom>
          <a:noFill/>
          <a:ln w="15875">
            <a:solidFill>
              <a:srgbClr val="9933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0509" name="Rectangle 47"/>
          <p:cNvSpPr>
            <a:spLocks noChangeArrowheads="1"/>
          </p:cNvSpPr>
          <p:nvPr/>
        </p:nvSpPr>
        <p:spPr bwMode="auto">
          <a:xfrm>
            <a:off x="1295400" y="2667000"/>
            <a:ext cx="2133600" cy="7620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0510" name="Rectangle 48"/>
          <p:cNvSpPr>
            <a:spLocks noChangeArrowheads="1"/>
          </p:cNvSpPr>
          <p:nvPr/>
        </p:nvSpPr>
        <p:spPr bwMode="auto">
          <a:xfrm>
            <a:off x="1752600" y="4191000"/>
            <a:ext cx="2057400" cy="7620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277503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pPr>
              <a:defRPr/>
            </a:pPr>
            <a:r>
              <a:rPr lang="en-US"/>
              <a:t>CSci4211:                  Weekly Summary </a:t>
            </a:r>
          </a:p>
        </p:txBody>
      </p:sp>
      <p:sp>
        <p:nvSpPr>
          <p:cNvPr id="19251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1DB1DF-B4D9-9C43-ABFB-7C84820BB597}" type="slidenum">
              <a:rPr lang="en-US" sz="1200">
                <a:latin typeface="Comic Sans MS" charset="0"/>
              </a:rPr>
              <a:pPr/>
              <a:t>114</a:t>
            </a:fld>
            <a:endParaRPr lang="en-US" sz="1200">
              <a:latin typeface="Comic Sans MS" charset="0"/>
            </a:endParaRPr>
          </a:p>
        </p:txBody>
      </p:sp>
      <p:sp>
        <p:nvSpPr>
          <p:cNvPr id="192515" name="Rectangle 2"/>
          <p:cNvSpPr>
            <a:spLocks noGrp="1" noChangeArrowheads="1"/>
          </p:cNvSpPr>
          <p:nvPr>
            <p:ph type="title"/>
          </p:nvPr>
        </p:nvSpPr>
        <p:spPr>
          <a:xfrm>
            <a:off x="533400" y="152400"/>
            <a:ext cx="7772400" cy="781050"/>
          </a:xfrm>
        </p:spPr>
        <p:txBody>
          <a:bodyPr/>
          <a:lstStyle/>
          <a:p>
            <a:r>
              <a:rPr lang="en-US" sz="3600">
                <a:latin typeface="Comic Sans MS" charset="0"/>
              </a:rPr>
              <a:t>GBN in Action</a:t>
            </a:r>
            <a:endParaRPr lang="en-US">
              <a:latin typeface="Comic Sans MS" charset="0"/>
            </a:endParaRPr>
          </a:p>
        </p:txBody>
      </p:sp>
      <p:pic>
        <p:nvPicPr>
          <p:cNvPr id="75779" name="Picture 3" descr="gbn_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14400"/>
            <a:ext cx="6629400" cy="503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9883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up)">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19456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EA079FA-588B-574D-A933-B2282A9FB4A3}" type="slidenum">
              <a:rPr lang="en-US" sz="1200">
                <a:latin typeface="Comic Sans MS" charset="0"/>
              </a:rPr>
              <a:pPr/>
              <a:t>115</a:t>
            </a:fld>
            <a:endParaRPr lang="en-US" sz="1200">
              <a:latin typeface="Comic Sans MS" charset="0"/>
            </a:endParaRPr>
          </a:p>
        </p:txBody>
      </p:sp>
      <p:sp>
        <p:nvSpPr>
          <p:cNvPr id="194563" name="Rectangle 2"/>
          <p:cNvSpPr>
            <a:spLocks noGrp="1" noChangeArrowheads="1"/>
          </p:cNvSpPr>
          <p:nvPr>
            <p:ph type="title"/>
          </p:nvPr>
        </p:nvSpPr>
        <p:spPr>
          <a:xfrm>
            <a:off x="762000" y="304800"/>
            <a:ext cx="7772400" cy="1143000"/>
          </a:xfrm>
        </p:spPr>
        <p:txBody>
          <a:bodyPr/>
          <a:lstStyle/>
          <a:p>
            <a:r>
              <a:rPr lang="en-US" sz="3600">
                <a:latin typeface="Comic Sans MS" charset="0"/>
              </a:rPr>
              <a:t>Selective Repeat </a:t>
            </a:r>
          </a:p>
        </p:txBody>
      </p:sp>
      <p:sp>
        <p:nvSpPr>
          <p:cNvPr id="194564" name="Rectangle 3"/>
          <p:cNvSpPr>
            <a:spLocks noGrp="1" noChangeArrowheads="1"/>
          </p:cNvSpPr>
          <p:nvPr>
            <p:ph type="body" idx="1"/>
          </p:nvPr>
        </p:nvSpPr>
        <p:spPr>
          <a:xfrm>
            <a:off x="647700" y="1295400"/>
            <a:ext cx="7772400" cy="4343400"/>
          </a:xfrm>
        </p:spPr>
        <p:txBody>
          <a:bodyPr/>
          <a:lstStyle/>
          <a:p>
            <a:r>
              <a:rPr lang="en-US" sz="2400">
                <a:latin typeface="Comic Sans MS" charset="0"/>
              </a:rPr>
              <a:t>As in Go-Back-N</a:t>
            </a:r>
          </a:p>
          <a:p>
            <a:pPr lvl="1"/>
            <a:r>
              <a:rPr lang="en-US" dirty="0">
                <a:latin typeface="Comic Sans MS" charset="0"/>
              </a:rPr>
              <a:t>Packet sent when available up to window limit</a:t>
            </a:r>
          </a:p>
          <a:p>
            <a:r>
              <a:rPr lang="en-US" sz="2400" dirty="0">
                <a:latin typeface="Comic Sans MS" charset="0"/>
              </a:rPr>
              <a:t>Unlike Go-Back-N</a:t>
            </a:r>
          </a:p>
          <a:p>
            <a:pPr lvl="1"/>
            <a:r>
              <a:rPr lang="en-US" dirty="0">
                <a:solidFill>
                  <a:srgbClr val="FF0000"/>
                </a:solidFill>
                <a:latin typeface="Comic Sans MS" charset="0"/>
              </a:rPr>
              <a:t>Out-of-order (but otherwise correct) is </a:t>
            </a:r>
            <a:r>
              <a:rPr lang="en-US" dirty="0" err="1">
                <a:solidFill>
                  <a:srgbClr val="FF0000"/>
                </a:solidFill>
                <a:latin typeface="Comic Sans MS" charset="0"/>
              </a:rPr>
              <a:t>ACKed</a:t>
            </a:r>
            <a:endParaRPr lang="en-US" dirty="0">
              <a:solidFill>
                <a:srgbClr val="FF0000"/>
              </a:solidFill>
              <a:latin typeface="Comic Sans MS" charset="0"/>
            </a:endParaRPr>
          </a:p>
          <a:p>
            <a:pPr lvl="1"/>
            <a:r>
              <a:rPr lang="en-US" dirty="0">
                <a:latin typeface="Comic Sans MS" charset="0"/>
              </a:rPr>
              <a:t>Receiver: buffer out-of-order </a:t>
            </a:r>
            <a:r>
              <a:rPr lang="en-US" dirty="0" err="1">
                <a:latin typeface="Comic Sans MS" charset="0"/>
              </a:rPr>
              <a:t>pkts</a:t>
            </a:r>
            <a:r>
              <a:rPr lang="en-US" dirty="0">
                <a:latin typeface="Comic Sans MS" charset="0"/>
              </a:rPr>
              <a:t>, no </a:t>
            </a:r>
            <a:r>
              <a:rPr lang="ja-JP" altLang="en-US" dirty="0">
                <a:latin typeface="Comic Sans MS" charset="0"/>
              </a:rPr>
              <a:t>“</a:t>
            </a:r>
            <a:r>
              <a:rPr lang="en-US" altLang="ja-JP" dirty="0">
                <a:latin typeface="Comic Sans MS" charset="0"/>
              </a:rPr>
              <a:t>cumulative</a:t>
            </a:r>
            <a:r>
              <a:rPr lang="ja-JP" altLang="en-US" dirty="0">
                <a:latin typeface="Comic Sans MS" charset="0"/>
              </a:rPr>
              <a:t>”</a:t>
            </a:r>
            <a:r>
              <a:rPr lang="en-US" altLang="ja-JP" dirty="0">
                <a:latin typeface="Comic Sans MS" charset="0"/>
              </a:rPr>
              <a:t> ACKs</a:t>
            </a:r>
          </a:p>
          <a:p>
            <a:pPr lvl="1"/>
            <a:r>
              <a:rPr lang="en-US" dirty="0">
                <a:latin typeface="Comic Sans MS" charset="0"/>
              </a:rPr>
              <a:t>Sender: on timeout of packet k, retransmit just </a:t>
            </a:r>
            <a:r>
              <a:rPr lang="en-US" dirty="0" err="1">
                <a:latin typeface="Comic Sans MS" charset="0"/>
              </a:rPr>
              <a:t>pkt</a:t>
            </a:r>
            <a:r>
              <a:rPr lang="en-US" dirty="0">
                <a:latin typeface="Comic Sans MS" charset="0"/>
              </a:rPr>
              <a:t> k</a:t>
            </a:r>
          </a:p>
          <a:p>
            <a:r>
              <a:rPr lang="en-US" sz="2400" dirty="0">
                <a:latin typeface="Comic Sans MS" charset="0"/>
              </a:rPr>
              <a:t>Comments</a:t>
            </a:r>
          </a:p>
          <a:p>
            <a:pPr lvl="1"/>
            <a:r>
              <a:rPr lang="en-US" dirty="0">
                <a:latin typeface="Comic Sans MS" charset="0"/>
              </a:rPr>
              <a:t>Can require more receiver buffering than Go-Back-N</a:t>
            </a:r>
          </a:p>
          <a:p>
            <a:pPr lvl="1"/>
            <a:r>
              <a:rPr lang="en-US" dirty="0">
                <a:latin typeface="Comic Sans MS" charset="0"/>
              </a:rPr>
              <a:t>More complicated buffer management by both sides</a:t>
            </a:r>
          </a:p>
          <a:p>
            <a:pPr lvl="1"/>
            <a:r>
              <a:rPr lang="en-US" dirty="0">
                <a:latin typeface="Comic Sans MS" charset="0"/>
              </a:rPr>
              <a:t>Save bandwidth</a:t>
            </a:r>
          </a:p>
          <a:p>
            <a:pPr lvl="2"/>
            <a:r>
              <a:rPr lang="en-US" sz="2000" dirty="0">
                <a:latin typeface="Comic Sans MS" charset="0"/>
              </a:rPr>
              <a:t>no need to retransmit correctly received packets</a:t>
            </a:r>
          </a:p>
        </p:txBody>
      </p:sp>
    </p:spTree>
    <p:extLst>
      <p:ext uri="{BB962C8B-B14F-4D97-AF65-F5344CB8AC3E}">
        <p14:creationId xmlns:p14="http://schemas.microsoft.com/office/powerpoint/2010/main" val="289063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pPr>
              <a:defRPr/>
            </a:pPr>
            <a:r>
              <a:rPr lang="en-US"/>
              <a:t>CSci4211:                  Weekly Summary </a:t>
            </a:r>
          </a:p>
        </p:txBody>
      </p:sp>
      <p:sp>
        <p:nvSpPr>
          <p:cNvPr id="19661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459B06-A6C7-2B4F-9044-1405951473D5}" type="slidenum">
              <a:rPr lang="en-US" sz="1200">
                <a:latin typeface="Comic Sans MS" charset="0"/>
              </a:rPr>
              <a:pPr/>
              <a:t>116</a:t>
            </a:fld>
            <a:endParaRPr lang="en-US" sz="1200">
              <a:latin typeface="Comic Sans MS" charset="0"/>
            </a:endParaRPr>
          </a:p>
        </p:txBody>
      </p:sp>
      <p:sp>
        <p:nvSpPr>
          <p:cNvPr id="196611" name="Rectangle 2"/>
          <p:cNvSpPr>
            <a:spLocks noGrp="1" noChangeArrowheads="1"/>
          </p:cNvSpPr>
          <p:nvPr>
            <p:ph type="title"/>
          </p:nvPr>
        </p:nvSpPr>
        <p:spPr>
          <a:xfrm>
            <a:off x="0" y="228600"/>
            <a:ext cx="8772525" cy="1143000"/>
          </a:xfrm>
        </p:spPr>
        <p:txBody>
          <a:bodyPr/>
          <a:lstStyle/>
          <a:p>
            <a:r>
              <a:rPr lang="en-US" sz="3200">
                <a:latin typeface="Comic Sans MS" charset="0"/>
              </a:rPr>
              <a:t>Selective Repeat: Sliding Windows</a:t>
            </a:r>
            <a:endParaRPr lang="en-US">
              <a:latin typeface="Comic Sans MS" charset="0"/>
            </a:endParaRPr>
          </a:p>
        </p:txBody>
      </p:sp>
      <p:pic>
        <p:nvPicPr>
          <p:cNvPr id="196612" name="Picture 3" descr="sr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235950" cy="491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6613" name="Rectangle 4"/>
          <p:cNvSpPr>
            <a:spLocks noChangeArrowheads="1"/>
          </p:cNvSpPr>
          <p:nvPr/>
        </p:nvSpPr>
        <p:spPr bwMode="auto">
          <a:xfrm>
            <a:off x="1447800" y="1600200"/>
            <a:ext cx="2057400" cy="7620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6614" name="Rectangle 5"/>
          <p:cNvSpPr>
            <a:spLocks noChangeArrowheads="1"/>
          </p:cNvSpPr>
          <p:nvPr/>
        </p:nvSpPr>
        <p:spPr bwMode="auto">
          <a:xfrm>
            <a:off x="2057400" y="4114800"/>
            <a:ext cx="2133600" cy="7620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2761417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pPr>
              <a:defRPr/>
            </a:pPr>
            <a:r>
              <a:rPr lang="en-US"/>
              <a:t>CSci4211:                  Weekly Summary </a:t>
            </a:r>
          </a:p>
        </p:txBody>
      </p:sp>
      <p:sp>
        <p:nvSpPr>
          <p:cNvPr id="19865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FE841D-7806-564A-9295-F50C35BF5714}" type="slidenum">
              <a:rPr lang="en-US" sz="1200">
                <a:latin typeface="Comic Sans MS" charset="0"/>
              </a:rPr>
              <a:pPr/>
              <a:t>117</a:t>
            </a:fld>
            <a:endParaRPr lang="en-US" sz="1200">
              <a:latin typeface="Comic Sans MS" charset="0"/>
            </a:endParaRPr>
          </a:p>
        </p:txBody>
      </p:sp>
      <p:sp>
        <p:nvSpPr>
          <p:cNvPr id="198659" name="Rectangle 1026"/>
          <p:cNvSpPr>
            <a:spLocks noGrp="1" noChangeArrowheads="1"/>
          </p:cNvSpPr>
          <p:nvPr>
            <p:ph type="title"/>
          </p:nvPr>
        </p:nvSpPr>
        <p:spPr>
          <a:xfrm>
            <a:off x="685800" y="280988"/>
            <a:ext cx="7772400" cy="1143000"/>
          </a:xfrm>
        </p:spPr>
        <p:txBody>
          <a:bodyPr/>
          <a:lstStyle/>
          <a:p>
            <a:r>
              <a:rPr lang="en-US" sz="3600">
                <a:latin typeface="Comic Sans MS" charset="0"/>
              </a:rPr>
              <a:t>Selective Repeat in Action</a:t>
            </a:r>
            <a:endParaRPr lang="en-US">
              <a:latin typeface="Comic Sans MS" charset="0"/>
            </a:endParaRPr>
          </a:p>
        </p:txBody>
      </p:sp>
      <p:pic>
        <p:nvPicPr>
          <p:cNvPr id="198660" name="Picture 1027" descr="C:\temp\sr_exampl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1319213"/>
            <a:ext cx="7267575" cy="483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760696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0070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7058EB-81FD-B344-ADB1-D32975B1AA57}" type="slidenum">
              <a:rPr lang="en-US" sz="1200">
                <a:latin typeface="Comic Sans MS" charset="0"/>
              </a:rPr>
              <a:pPr/>
              <a:t>118</a:t>
            </a:fld>
            <a:endParaRPr lang="en-US" sz="1200">
              <a:latin typeface="Comic Sans MS" charset="0"/>
            </a:endParaRPr>
          </a:p>
        </p:txBody>
      </p:sp>
      <p:sp>
        <p:nvSpPr>
          <p:cNvPr id="200707" name="Rectangle 2"/>
          <p:cNvSpPr>
            <a:spLocks noGrp="1" noChangeArrowheads="1"/>
          </p:cNvSpPr>
          <p:nvPr>
            <p:ph type="title"/>
          </p:nvPr>
        </p:nvSpPr>
        <p:spPr>
          <a:xfrm>
            <a:off x="685800" y="381000"/>
            <a:ext cx="7772400" cy="1143000"/>
          </a:xfrm>
        </p:spPr>
        <p:txBody>
          <a:bodyPr/>
          <a:lstStyle/>
          <a:p>
            <a:r>
              <a:rPr lang="en-US">
                <a:latin typeface="Comic Sans MS" charset="0"/>
              </a:rPr>
              <a:t>Seqno</a:t>
            </a:r>
            <a:r>
              <a:rPr lang="en-US" dirty="0">
                <a:latin typeface="Comic Sans MS" charset="0"/>
              </a:rPr>
              <a:t> Space and Window Size</a:t>
            </a:r>
          </a:p>
        </p:txBody>
      </p:sp>
      <p:sp>
        <p:nvSpPr>
          <p:cNvPr id="200708" name="Rectangle 3"/>
          <p:cNvSpPr>
            <a:spLocks noGrp="1" noChangeArrowheads="1"/>
          </p:cNvSpPr>
          <p:nvPr>
            <p:ph type="body" idx="1"/>
          </p:nvPr>
        </p:nvSpPr>
        <p:spPr>
          <a:xfrm>
            <a:off x="685800" y="1371600"/>
            <a:ext cx="7772400" cy="4114800"/>
          </a:xfrm>
        </p:spPr>
        <p:txBody>
          <a:bodyPr/>
          <a:lstStyle/>
          <a:p>
            <a:pPr lvl="1">
              <a:buFontTx/>
              <a:buNone/>
            </a:pPr>
            <a:r>
              <a:rPr lang="en-US" sz="2400" dirty="0" smtClean="0">
                <a:latin typeface="Comic Sans MS" charset="0"/>
              </a:rPr>
              <a:t>Check out the companion website (for the 6</a:t>
            </a:r>
            <a:r>
              <a:rPr lang="en-US" sz="2400" baseline="30000" dirty="0" smtClean="0">
                <a:latin typeface="Comic Sans MS" charset="0"/>
              </a:rPr>
              <a:t>th</a:t>
            </a:r>
            <a:r>
              <a:rPr lang="en-US" sz="2400" dirty="0" smtClean="0">
                <a:latin typeface="Comic Sans MS" charset="0"/>
              </a:rPr>
              <a:t> edition) for  GBN and SR Applets:</a:t>
            </a:r>
            <a:endParaRPr lang="en-US" sz="2400" dirty="0">
              <a:latin typeface="Comic Sans MS" charset="0"/>
            </a:endParaRPr>
          </a:p>
          <a:p>
            <a:pPr lvl="1">
              <a:buFontTx/>
              <a:buNone/>
            </a:pPr>
            <a:r>
              <a:rPr lang="en-US" sz="1800" dirty="0">
                <a:latin typeface="Comic Sans MS" charset="0"/>
              </a:rPr>
              <a:t>GBN: </a:t>
            </a:r>
            <a:r>
              <a:rPr lang="en-US" sz="1800" dirty="0">
                <a:latin typeface="Comic Sans MS" charset="0"/>
                <a:hlinkClick r:id="rId3"/>
              </a:rPr>
              <a:t>http://</a:t>
            </a:r>
            <a:r>
              <a:rPr lang="en-US" sz="1800" dirty="0" smtClean="0">
                <a:latin typeface="Comic Sans MS" charset="0"/>
                <a:hlinkClick r:id="rId3"/>
              </a:rPr>
              <a:t>media.pearsoncmg.com/aw/ecs_kurose_compnetwork_6/video_applets/GBNindex.html</a:t>
            </a:r>
            <a:endParaRPr lang="en-US" sz="1800" dirty="0" smtClean="0">
              <a:latin typeface="Comic Sans MS" charset="0"/>
            </a:endParaRPr>
          </a:p>
          <a:p>
            <a:pPr lvl="1">
              <a:buFontTx/>
              <a:buNone/>
            </a:pPr>
            <a:endParaRPr lang="en-US" sz="800" dirty="0">
              <a:latin typeface="Comic Sans MS" charset="0"/>
            </a:endParaRPr>
          </a:p>
          <a:p>
            <a:pPr lvl="1">
              <a:buFontTx/>
              <a:buNone/>
            </a:pPr>
            <a:r>
              <a:rPr lang="en-US" dirty="0">
                <a:latin typeface="Comic Sans MS" charset="0"/>
              </a:rPr>
              <a:t>SR: </a:t>
            </a:r>
            <a:r>
              <a:rPr lang="en-US" dirty="0">
                <a:latin typeface="Comic Sans MS" charset="0"/>
                <a:hlinkClick r:id="rId4"/>
              </a:rPr>
              <a:t>http://</a:t>
            </a:r>
            <a:r>
              <a:rPr lang="en-US" dirty="0" smtClean="0">
                <a:latin typeface="Comic Sans MS" charset="0"/>
                <a:hlinkClick r:id="rId4"/>
              </a:rPr>
              <a:t>media.pearsoncmg.com/aw/ecs_kurose_compnetwork_6/video_applets/SRindex.html</a:t>
            </a:r>
            <a:endParaRPr lang="en-US" dirty="0" smtClean="0">
              <a:latin typeface="Comic Sans MS" charset="0"/>
            </a:endParaRPr>
          </a:p>
          <a:p>
            <a:pPr lvl="1">
              <a:buFontTx/>
              <a:buNone/>
            </a:pPr>
            <a:endParaRPr lang="en-US" sz="800" dirty="0">
              <a:latin typeface="Comic Sans MS" charset="0"/>
            </a:endParaRPr>
          </a:p>
          <a:p>
            <a:pPr lvl="1">
              <a:buFontTx/>
              <a:buNone/>
            </a:pPr>
            <a:endParaRPr lang="en-US" sz="800" dirty="0" smtClean="0">
              <a:latin typeface="Comic Sans MS" charset="0"/>
            </a:endParaRPr>
          </a:p>
          <a:p>
            <a:pPr lvl="1">
              <a:buFontTx/>
              <a:buNone/>
            </a:pPr>
            <a:r>
              <a:rPr lang="en-US" sz="2400" dirty="0" smtClean="0">
                <a:latin typeface="Comic Sans MS" charset="0"/>
              </a:rPr>
              <a:t>OR check out the interactive Animation </a:t>
            </a:r>
          </a:p>
          <a:p>
            <a:pPr lvl="1">
              <a:buFontTx/>
              <a:buNone/>
            </a:pPr>
            <a:r>
              <a:rPr lang="en-US" sz="2400" dirty="0" smtClean="0">
                <a:latin typeface="Comic Sans MS" charset="0"/>
              </a:rPr>
              <a:t>on the 7</a:t>
            </a:r>
            <a:r>
              <a:rPr lang="en-US" sz="2400" baseline="30000" dirty="0" smtClean="0">
                <a:latin typeface="Comic Sans MS" charset="0"/>
              </a:rPr>
              <a:t>th</a:t>
            </a:r>
            <a:r>
              <a:rPr lang="en-US" sz="2400" dirty="0" smtClean="0">
                <a:latin typeface="Comic Sans MS" charset="0"/>
              </a:rPr>
              <a:t> edition website</a:t>
            </a:r>
          </a:p>
          <a:p>
            <a:pPr lvl="1">
              <a:buFontTx/>
              <a:buNone/>
            </a:pPr>
            <a:r>
              <a:rPr lang="en-US" sz="1800" dirty="0">
                <a:latin typeface="Comic Sans MS" charset="0"/>
              </a:rPr>
              <a:t>https://</a:t>
            </a:r>
            <a:r>
              <a:rPr lang="en-US" sz="1800" dirty="0" err="1">
                <a:latin typeface="Comic Sans MS" charset="0"/>
              </a:rPr>
              <a:t>media.pearsoncmg.com</a:t>
            </a:r>
            <a:r>
              <a:rPr lang="en-US" sz="1800" dirty="0">
                <a:latin typeface="Comic Sans MS" charset="0"/>
              </a:rPr>
              <a:t>/aw/ecs_kurose_compnetwork_7/</a:t>
            </a:r>
            <a:r>
              <a:rPr lang="en-US" sz="1800" dirty="0" err="1">
                <a:latin typeface="Comic Sans MS" charset="0"/>
              </a:rPr>
              <a:t>cw</a:t>
            </a:r>
            <a:r>
              <a:rPr lang="en-US" sz="1800" dirty="0">
                <a:latin typeface="Comic Sans MS" charset="0"/>
              </a:rPr>
              <a:t>/interactive-animations-</a:t>
            </a:r>
            <a:r>
              <a:rPr lang="en-US" sz="1800" dirty="0" err="1">
                <a:latin typeface="Comic Sans MS" charset="0"/>
              </a:rPr>
              <a:t>cw.php</a:t>
            </a:r>
            <a:endParaRPr lang="en-US" sz="1800" dirty="0" smtClean="0">
              <a:latin typeface="Comic Sans MS" charset="0"/>
            </a:endParaRPr>
          </a:p>
          <a:p>
            <a:pPr lvl="1">
              <a:buFontTx/>
              <a:buNone/>
            </a:pPr>
            <a:endParaRPr lang="en-US" sz="2400" dirty="0">
              <a:latin typeface="Comic Sans MS" charset="0"/>
            </a:endParaRPr>
          </a:p>
        </p:txBody>
      </p:sp>
    </p:spTree>
    <p:extLst>
      <p:ext uri="{BB962C8B-B14F-4D97-AF65-F5344CB8AC3E}">
        <p14:creationId xmlns:p14="http://schemas.microsoft.com/office/powerpoint/2010/main" val="62572361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0070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7058EB-81FD-B344-ADB1-D32975B1AA57}" type="slidenum">
              <a:rPr lang="en-US" sz="1200">
                <a:latin typeface="Comic Sans MS" charset="0"/>
              </a:rPr>
              <a:pPr/>
              <a:t>119</a:t>
            </a:fld>
            <a:endParaRPr lang="en-US" sz="1200">
              <a:latin typeface="Comic Sans MS" charset="0"/>
            </a:endParaRPr>
          </a:p>
        </p:txBody>
      </p:sp>
      <p:sp>
        <p:nvSpPr>
          <p:cNvPr id="200707" name="Rectangle 2"/>
          <p:cNvSpPr>
            <a:spLocks noGrp="1" noChangeArrowheads="1"/>
          </p:cNvSpPr>
          <p:nvPr>
            <p:ph type="title"/>
          </p:nvPr>
        </p:nvSpPr>
        <p:spPr>
          <a:xfrm>
            <a:off x="647700" y="76200"/>
            <a:ext cx="7772400" cy="1143000"/>
          </a:xfrm>
        </p:spPr>
        <p:txBody>
          <a:bodyPr/>
          <a:lstStyle/>
          <a:p>
            <a:r>
              <a:rPr lang="en-US">
                <a:latin typeface="Comic Sans MS" charset="0"/>
              </a:rPr>
              <a:t>Seqno</a:t>
            </a:r>
            <a:r>
              <a:rPr lang="en-US" dirty="0">
                <a:latin typeface="Comic Sans MS" charset="0"/>
              </a:rPr>
              <a:t> Space and Window Size</a:t>
            </a:r>
          </a:p>
        </p:txBody>
      </p:sp>
      <p:sp>
        <p:nvSpPr>
          <p:cNvPr id="200708" name="Rectangle 3"/>
          <p:cNvSpPr>
            <a:spLocks noGrp="1" noChangeArrowheads="1"/>
          </p:cNvSpPr>
          <p:nvPr>
            <p:ph type="body" idx="1"/>
          </p:nvPr>
        </p:nvSpPr>
        <p:spPr>
          <a:xfrm>
            <a:off x="685800" y="990600"/>
            <a:ext cx="7772400" cy="5029200"/>
          </a:xfrm>
        </p:spPr>
        <p:txBody>
          <a:bodyPr/>
          <a:lstStyle/>
          <a:p>
            <a:r>
              <a:rPr lang="en-US" sz="2400" dirty="0">
                <a:solidFill>
                  <a:srgbClr val="FF0000"/>
                </a:solidFill>
                <a:latin typeface="Comic Sans MS" charset="0"/>
              </a:rPr>
              <a:t>How big the sliding window </a:t>
            </a:r>
            <a:r>
              <a:rPr lang="en-US" sz="2400" dirty="0" smtClean="0">
                <a:solidFill>
                  <a:srgbClr val="FF0000"/>
                </a:solidFill>
                <a:latin typeface="Comic Sans MS" charset="0"/>
              </a:rPr>
              <a:t> (W) can </a:t>
            </a:r>
            <a:r>
              <a:rPr lang="en-US" sz="2400" dirty="0">
                <a:solidFill>
                  <a:srgbClr val="FF0000"/>
                </a:solidFill>
                <a:latin typeface="Comic Sans MS" charset="0"/>
              </a:rPr>
              <a:t>be?</a:t>
            </a:r>
          </a:p>
          <a:p>
            <a:pPr lvl="1"/>
            <a:r>
              <a:rPr lang="en-US" sz="2200" dirty="0" smtClean="0">
                <a:latin typeface="Comic Sans MS" charset="0"/>
              </a:rPr>
              <a:t>MAXSEQNO </a:t>
            </a:r>
            <a:r>
              <a:rPr lang="en-US" sz="2200" i="1" dirty="0" smtClean="0">
                <a:latin typeface="Comic Sans MS" charset="0"/>
              </a:rPr>
              <a:t>S</a:t>
            </a:r>
            <a:r>
              <a:rPr lang="en-US" sz="2200" dirty="0" smtClean="0">
                <a:latin typeface="Comic Sans MS" charset="0"/>
              </a:rPr>
              <a:t>: </a:t>
            </a:r>
            <a:r>
              <a:rPr lang="en-US" sz="2200" dirty="0">
                <a:latin typeface="Comic Sans MS" charset="0"/>
              </a:rPr>
              <a:t>number of available sequence </a:t>
            </a:r>
            <a:r>
              <a:rPr lang="en-US" sz="2200" dirty="0" smtClean="0">
                <a:latin typeface="Comic Sans MS" charset="0"/>
              </a:rPr>
              <a:t>#’s</a:t>
            </a:r>
          </a:p>
          <a:p>
            <a:pPr lvl="2"/>
            <a:r>
              <a:rPr lang="en-US" sz="2000" dirty="0">
                <a:latin typeface="Comic Sans MS" charset="0"/>
              </a:rPr>
              <a:t>S</a:t>
            </a:r>
            <a:r>
              <a:rPr lang="en-US" sz="2000" dirty="0" smtClean="0">
                <a:latin typeface="Comic Sans MS" charset="0"/>
              </a:rPr>
              <a:t> = 2</a:t>
            </a:r>
            <a:r>
              <a:rPr lang="en-US" sz="2000" baseline="30000" dirty="0" smtClean="0">
                <a:latin typeface="Comic Sans MS" charset="0"/>
              </a:rPr>
              <a:t>s </a:t>
            </a:r>
            <a:r>
              <a:rPr lang="en-US" sz="2000" dirty="0">
                <a:latin typeface="Comic Sans MS" charset="0"/>
              </a:rPr>
              <a:t> </a:t>
            </a:r>
            <a:r>
              <a:rPr lang="en-US" sz="2000" dirty="0" smtClean="0">
                <a:latin typeface="Comic Sans MS" charset="0"/>
              </a:rPr>
              <a:t>if s bits are used to present the sequence #’s </a:t>
            </a:r>
            <a:endParaRPr lang="en-US" sz="2000" dirty="0">
              <a:latin typeface="Comic Sans MS" charset="0"/>
            </a:endParaRPr>
          </a:p>
          <a:p>
            <a:pPr lvl="1"/>
            <a:r>
              <a:rPr lang="en-US" dirty="0" smtClean="0">
                <a:latin typeface="Comic Sans MS" charset="0"/>
              </a:rPr>
              <a:t>Go-Back-N:  </a:t>
            </a:r>
            <a:r>
              <a:rPr lang="en-US" sz="1800" dirty="0" smtClean="0">
                <a:solidFill>
                  <a:srgbClr val="FF0000"/>
                </a:solidFill>
                <a:latin typeface="Comic Sans MS" charset="0"/>
              </a:rPr>
              <a:t>W=S won’t work!  </a:t>
            </a:r>
            <a:endParaRPr lang="en-US" sz="1800" dirty="0">
              <a:solidFill>
                <a:srgbClr val="FF0000"/>
              </a:solidFill>
              <a:latin typeface="Comic Sans MS" charset="0"/>
            </a:endParaRPr>
          </a:p>
          <a:p>
            <a:pPr lvl="1"/>
            <a:r>
              <a:rPr lang="en-US" dirty="0" smtClean="0">
                <a:latin typeface="Comic Sans MS" charset="0"/>
              </a:rPr>
              <a:t>What about Selective Repeat?  </a:t>
            </a:r>
          </a:p>
          <a:p>
            <a:r>
              <a:rPr lang="en-US" sz="2400" dirty="0" smtClean="0">
                <a:solidFill>
                  <a:srgbClr val="FF0000"/>
                </a:solidFill>
                <a:latin typeface="Comic Sans MS" charset="0"/>
              </a:rPr>
              <a:t>Assumptions about the underlying network are important!</a:t>
            </a:r>
          </a:p>
          <a:p>
            <a:pPr lvl="1"/>
            <a:r>
              <a:rPr lang="en-US" dirty="0" smtClean="0">
                <a:solidFill>
                  <a:schemeClr val="accent6"/>
                </a:solidFill>
                <a:latin typeface="Comic Sans MS" charset="0"/>
              </a:rPr>
              <a:t>If two machines are </a:t>
            </a:r>
            <a:r>
              <a:rPr lang="en-US" i="1" dirty="0" smtClean="0">
                <a:solidFill>
                  <a:schemeClr val="accent6"/>
                </a:solidFill>
                <a:latin typeface="Comic Sans MS" charset="0"/>
              </a:rPr>
              <a:t>directly</a:t>
            </a:r>
            <a:r>
              <a:rPr lang="en-US" dirty="0" smtClean="0">
                <a:solidFill>
                  <a:schemeClr val="accent6"/>
                </a:solidFill>
                <a:latin typeface="Comic Sans MS" charset="0"/>
              </a:rPr>
              <a:t> connected via a physical link, the network may corrupt or lose packets, </a:t>
            </a:r>
            <a:r>
              <a:rPr lang="en-US" dirty="0" smtClean="0">
                <a:solidFill>
                  <a:srgbClr val="FF0000"/>
                </a:solidFill>
                <a:latin typeface="Comic Sans MS" charset="0"/>
              </a:rPr>
              <a:t>but </a:t>
            </a:r>
            <a:r>
              <a:rPr lang="en-US" i="1" dirty="0" smtClean="0">
                <a:solidFill>
                  <a:srgbClr val="FF0000"/>
                </a:solidFill>
                <a:latin typeface="Comic Sans MS" charset="0"/>
              </a:rPr>
              <a:t>cannot </a:t>
            </a:r>
            <a:r>
              <a:rPr lang="en-US" dirty="0" smtClean="0">
                <a:solidFill>
                  <a:srgbClr val="FF0000"/>
                </a:solidFill>
                <a:latin typeface="Comic Sans MS" charset="0"/>
              </a:rPr>
              <a:t>deliver two packets </a:t>
            </a:r>
            <a:r>
              <a:rPr lang="en-US" i="1" dirty="0" smtClean="0">
                <a:solidFill>
                  <a:srgbClr val="FF0000"/>
                </a:solidFill>
                <a:latin typeface="Comic Sans MS" charset="0"/>
              </a:rPr>
              <a:t>successfully but out-of-order </a:t>
            </a:r>
          </a:p>
          <a:p>
            <a:pPr lvl="1"/>
            <a:endParaRPr lang="en-US" sz="800" i="1" dirty="0" smtClean="0">
              <a:solidFill>
                <a:srgbClr val="FF0000"/>
              </a:solidFill>
              <a:latin typeface="Comic Sans MS" charset="0"/>
            </a:endParaRPr>
          </a:p>
          <a:p>
            <a:pPr lvl="2"/>
            <a:r>
              <a:rPr lang="en-US" sz="2000" dirty="0" smtClean="0">
                <a:solidFill>
                  <a:srgbClr val="002060"/>
                </a:solidFill>
                <a:latin typeface="Comic Sans MS" charset="0"/>
              </a:rPr>
              <a:t>GBN: </a:t>
            </a:r>
          </a:p>
          <a:p>
            <a:pPr lvl="2"/>
            <a:endParaRPr lang="en-US" sz="800" dirty="0" smtClean="0">
              <a:solidFill>
                <a:srgbClr val="002060"/>
              </a:solidFill>
              <a:latin typeface="Comic Sans MS" charset="0"/>
            </a:endParaRPr>
          </a:p>
          <a:p>
            <a:pPr lvl="2"/>
            <a:r>
              <a:rPr lang="en-US" sz="2000" dirty="0" smtClean="0">
                <a:solidFill>
                  <a:srgbClr val="002060"/>
                </a:solidFill>
                <a:latin typeface="Comic Sans MS" charset="0"/>
              </a:rPr>
              <a:t>SR:</a:t>
            </a:r>
            <a:endParaRPr lang="en-US" sz="2000" dirty="0" smtClean="0">
              <a:solidFill>
                <a:srgbClr val="FF0000"/>
              </a:solidFill>
              <a:latin typeface="Comic Sans MS" charset="0"/>
            </a:endParaRPr>
          </a:p>
          <a:p>
            <a:pPr lvl="1"/>
            <a:endParaRPr lang="en-US" sz="1800" i="1" dirty="0">
              <a:solidFill>
                <a:srgbClr val="FF0000"/>
              </a:solidFill>
              <a:latin typeface="Comic Sans MS" charset="0"/>
            </a:endParaRPr>
          </a:p>
          <a:p>
            <a:pPr lvl="1">
              <a:buFontTx/>
              <a:buNone/>
            </a:pPr>
            <a:endParaRPr lang="en-US" sz="2400" dirty="0">
              <a:latin typeface="Comic Sans MS" charset="0"/>
            </a:endParaRPr>
          </a:p>
        </p:txBody>
      </p:sp>
      <p:pic>
        <p:nvPicPr>
          <p:cNvPr id="3" name="Picture 2"/>
          <p:cNvPicPr>
            <a:picLocks noChangeAspect="1"/>
          </p:cNvPicPr>
          <p:nvPr/>
        </p:nvPicPr>
        <p:blipFill>
          <a:blip r:embed="rId3"/>
          <a:stretch>
            <a:fillRect/>
          </a:stretch>
        </p:blipFill>
        <p:spPr>
          <a:xfrm>
            <a:off x="5359400" y="2239471"/>
            <a:ext cx="1320800" cy="245458"/>
          </a:xfrm>
          <a:prstGeom prst="rect">
            <a:avLst/>
          </a:prstGeom>
        </p:spPr>
      </p:pic>
      <p:pic>
        <p:nvPicPr>
          <p:cNvPr id="5" name="Picture 4"/>
          <p:cNvPicPr>
            <a:picLocks noChangeAspect="1"/>
          </p:cNvPicPr>
          <p:nvPr/>
        </p:nvPicPr>
        <p:blipFill>
          <a:blip r:embed="rId4"/>
          <a:stretch>
            <a:fillRect/>
          </a:stretch>
        </p:blipFill>
        <p:spPr>
          <a:xfrm>
            <a:off x="5407660" y="2590800"/>
            <a:ext cx="1054100" cy="277395"/>
          </a:xfrm>
          <a:prstGeom prst="rect">
            <a:avLst/>
          </a:prstGeom>
        </p:spPr>
      </p:pic>
      <p:pic>
        <p:nvPicPr>
          <p:cNvPr id="6" name="Picture 5"/>
          <p:cNvPicPr>
            <a:picLocks noChangeAspect="1"/>
          </p:cNvPicPr>
          <p:nvPr/>
        </p:nvPicPr>
        <p:blipFill>
          <a:blip r:embed="rId5"/>
          <a:stretch>
            <a:fillRect/>
          </a:stretch>
        </p:blipFill>
        <p:spPr>
          <a:xfrm>
            <a:off x="2743200" y="5426075"/>
            <a:ext cx="1206500" cy="317500"/>
          </a:xfrm>
          <a:prstGeom prst="rect">
            <a:avLst/>
          </a:prstGeom>
        </p:spPr>
      </p:pic>
      <p:pic>
        <p:nvPicPr>
          <p:cNvPr id="7" name="Picture 6"/>
          <p:cNvPicPr>
            <a:picLocks noChangeAspect="1"/>
          </p:cNvPicPr>
          <p:nvPr/>
        </p:nvPicPr>
        <p:blipFill>
          <a:blip r:embed="rId6"/>
          <a:stretch>
            <a:fillRect/>
          </a:stretch>
        </p:blipFill>
        <p:spPr>
          <a:xfrm>
            <a:off x="2743200" y="4908550"/>
            <a:ext cx="1435100" cy="241300"/>
          </a:xfrm>
          <a:prstGeom prst="rect">
            <a:avLst/>
          </a:prstGeom>
        </p:spPr>
      </p:pic>
    </p:spTree>
    <p:extLst>
      <p:ext uri="{BB962C8B-B14F-4D97-AF65-F5344CB8AC3E}">
        <p14:creationId xmlns:p14="http://schemas.microsoft.com/office/powerpoint/2010/main" val="122217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70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70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70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070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609600" y="304800"/>
            <a:ext cx="7772400" cy="1143000"/>
          </a:xfrm>
        </p:spPr>
        <p:txBody>
          <a:bodyPr/>
          <a:lstStyle/>
          <a:p>
            <a:r>
              <a:rPr lang="en-US" altLang="zh-CN">
                <a:latin typeface="Comic Sans MS" charset="0"/>
                <a:ea typeface="宋体" charset="0"/>
                <a:cs typeface="宋体" charset="0"/>
              </a:rPr>
              <a:t>Numerical example</a:t>
            </a:r>
          </a:p>
        </p:txBody>
      </p:sp>
      <p:sp>
        <p:nvSpPr>
          <p:cNvPr id="38914" name="Rectangle 3"/>
          <p:cNvSpPr>
            <a:spLocks noGrp="1" noChangeArrowheads="1"/>
          </p:cNvSpPr>
          <p:nvPr>
            <p:ph type="body" idx="4294967295"/>
          </p:nvPr>
        </p:nvSpPr>
        <p:spPr>
          <a:xfrm>
            <a:off x="685800" y="1371600"/>
            <a:ext cx="7772400" cy="4114800"/>
          </a:xfrm>
        </p:spPr>
        <p:txBody>
          <a:bodyPr/>
          <a:lstStyle/>
          <a:p>
            <a:r>
              <a:rPr lang="en-US" altLang="zh-CN">
                <a:solidFill>
                  <a:srgbClr val="FF0000"/>
                </a:solidFill>
                <a:latin typeface="Comic Sans MS" charset="0"/>
                <a:ea typeface="宋体" charset="0"/>
                <a:cs typeface="宋体" charset="0"/>
              </a:rPr>
              <a:t>How long does it take to send a file of 640,000 bits from host A to host B over a circuit-switched network?</a:t>
            </a:r>
          </a:p>
          <a:p>
            <a:pPr lvl="1"/>
            <a:r>
              <a:rPr lang="en-US" altLang="zh-CN">
                <a:latin typeface="Comic Sans MS" charset="0"/>
                <a:ea typeface="宋体" charset="0"/>
                <a:cs typeface="宋体" charset="0"/>
              </a:rPr>
              <a:t>All links are 1.536 Mbps</a:t>
            </a:r>
          </a:p>
          <a:p>
            <a:pPr lvl="1"/>
            <a:r>
              <a:rPr lang="en-US" altLang="zh-CN">
                <a:latin typeface="Comic Sans MS" charset="0"/>
                <a:ea typeface="宋体" charset="0"/>
                <a:cs typeface="宋体" charset="0"/>
              </a:rPr>
              <a:t>Each link uses TDM with 24 slots/sec</a:t>
            </a:r>
          </a:p>
          <a:p>
            <a:pPr lvl="1"/>
            <a:r>
              <a:rPr lang="en-US" altLang="zh-CN">
                <a:latin typeface="Comic Sans MS" charset="0"/>
                <a:ea typeface="宋体" charset="0"/>
                <a:cs typeface="宋体" charset="0"/>
              </a:rPr>
              <a:t>500 msec to establish end-to-end circuit</a:t>
            </a:r>
          </a:p>
          <a:p>
            <a:pPr lvl="1"/>
            <a:endParaRPr lang="en-US" altLang="zh-CN">
              <a:latin typeface="Comic Sans MS" charset="0"/>
              <a:ea typeface="宋体" charset="0"/>
              <a:cs typeface="宋体" charset="0"/>
            </a:endParaRPr>
          </a:p>
          <a:p>
            <a:pPr>
              <a:buFont typeface="Wingdings" charset="0"/>
              <a:buNone/>
            </a:pPr>
            <a:r>
              <a:rPr lang="en-US" altLang="zh-CN">
                <a:solidFill>
                  <a:schemeClr val="accent2"/>
                </a:solidFill>
                <a:latin typeface="Comic Sans MS" charset="0"/>
                <a:ea typeface="宋体" charset="0"/>
                <a:cs typeface="宋体" charset="0"/>
              </a:rPr>
              <a:t>Let’s work it out!</a:t>
            </a:r>
          </a:p>
        </p:txBody>
      </p:sp>
      <p:sp>
        <p:nvSpPr>
          <p:cNvPr id="98308" name="Text Box 4"/>
          <p:cNvSpPr txBox="1">
            <a:spLocks noChangeArrowheads="1"/>
          </p:cNvSpPr>
          <p:nvPr/>
        </p:nvSpPr>
        <p:spPr bwMode="auto">
          <a:xfrm>
            <a:off x="5949950" y="5272088"/>
            <a:ext cx="1793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b="1">
                <a:ea typeface="宋体" charset="0"/>
                <a:cs typeface="宋体" charset="0"/>
              </a:rPr>
              <a:t>10.5 seconds</a:t>
            </a:r>
          </a:p>
        </p:txBody>
      </p:sp>
      <p:sp>
        <p:nvSpPr>
          <p:cNvPr id="5" name="Footer Placeholder 5"/>
          <p:cNvSpPr>
            <a:spLocks noGrp="1"/>
          </p:cNvSpPr>
          <p:nvPr>
            <p:ph type="ftr" sz="quarter" idx="10"/>
          </p:nvPr>
        </p:nvSpPr>
        <p:spPr/>
        <p:txBody>
          <a:bodyPr/>
          <a:lstStyle/>
          <a:p>
            <a:pPr>
              <a:defRPr/>
            </a:pPr>
            <a:r>
              <a:rPr lang="en-US" dirty="0"/>
              <a:t>CSci4211:                     Introduction</a:t>
            </a:r>
          </a:p>
        </p:txBody>
      </p:sp>
      <p:sp>
        <p:nvSpPr>
          <p:cNvPr id="38917"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D252C20-90D6-8D4F-9323-0CA015502BB8}" type="slidenum">
              <a:rPr lang="en-US" sz="1200">
                <a:latin typeface="Comic Sans MS" charset="0"/>
              </a:rPr>
              <a:pPr/>
              <a:t>12</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Weekly Summary </a:t>
            </a:r>
          </a:p>
        </p:txBody>
      </p:sp>
      <p:sp>
        <p:nvSpPr>
          <p:cNvPr id="202754"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FC57ED3-6DA6-D443-98C2-D0C1B261AA57}" type="slidenum">
              <a:rPr lang="en-US" sz="1200">
                <a:latin typeface="Comic Sans MS" charset="0"/>
              </a:rPr>
              <a:pPr/>
              <a:t>120</a:t>
            </a:fld>
            <a:endParaRPr lang="en-US" sz="1200">
              <a:latin typeface="Comic Sans MS" charset="0"/>
            </a:endParaRPr>
          </a:p>
        </p:txBody>
      </p:sp>
      <p:sp>
        <p:nvSpPr>
          <p:cNvPr id="202755" name="Rectangle 2"/>
          <p:cNvSpPr>
            <a:spLocks noGrp="1" noChangeArrowheads="1"/>
          </p:cNvSpPr>
          <p:nvPr>
            <p:ph type="title"/>
          </p:nvPr>
        </p:nvSpPr>
        <p:spPr>
          <a:xfrm>
            <a:off x="152400" y="381000"/>
            <a:ext cx="3962400" cy="1143000"/>
          </a:xfrm>
        </p:spPr>
        <p:txBody>
          <a:bodyPr/>
          <a:lstStyle/>
          <a:p>
            <a:r>
              <a:rPr lang="en-US" sz="3200">
                <a:latin typeface="Comic Sans MS" charset="0"/>
              </a:rPr>
              <a:t>Selective Repeat:</a:t>
            </a:r>
            <a:br>
              <a:rPr lang="en-US" sz="3200">
                <a:latin typeface="Comic Sans MS" charset="0"/>
              </a:rPr>
            </a:br>
            <a:r>
              <a:rPr lang="en-US" sz="3200">
                <a:latin typeface="Comic Sans MS" charset="0"/>
              </a:rPr>
              <a:t> Dilemma</a:t>
            </a:r>
            <a:endParaRPr lang="en-US">
              <a:latin typeface="Comic Sans MS" charset="0"/>
            </a:endParaRPr>
          </a:p>
        </p:txBody>
      </p:sp>
      <p:sp>
        <p:nvSpPr>
          <p:cNvPr id="202756" name="Rectangle 3"/>
          <p:cNvSpPr>
            <a:spLocks noGrp="1" noChangeArrowheads="1"/>
          </p:cNvSpPr>
          <p:nvPr>
            <p:ph type="body" sz="half" idx="1"/>
          </p:nvPr>
        </p:nvSpPr>
        <p:spPr>
          <a:xfrm>
            <a:off x="542925" y="1524000"/>
            <a:ext cx="3276600" cy="4648200"/>
          </a:xfrm>
        </p:spPr>
        <p:txBody>
          <a:bodyPr/>
          <a:lstStyle/>
          <a:p>
            <a:pPr>
              <a:lnSpc>
                <a:spcPct val="90000"/>
              </a:lnSpc>
              <a:buFontTx/>
              <a:buNone/>
            </a:pPr>
            <a:r>
              <a:rPr lang="en-US" sz="2400">
                <a:latin typeface="Comic Sans MS" charset="0"/>
              </a:rPr>
              <a:t>Example: </a:t>
            </a:r>
          </a:p>
          <a:p>
            <a:pPr>
              <a:lnSpc>
                <a:spcPct val="90000"/>
              </a:lnSpc>
            </a:pPr>
            <a:r>
              <a:rPr lang="en-US" sz="2000">
                <a:latin typeface="Comic Sans MS" charset="0"/>
              </a:rPr>
              <a:t>seq #</a:t>
            </a:r>
            <a:r>
              <a:rPr lang="ja-JP" altLang="en-US" sz="2000">
                <a:latin typeface="Comic Sans MS" charset="0"/>
              </a:rPr>
              <a:t>’</a:t>
            </a:r>
            <a:r>
              <a:rPr lang="en-US" altLang="ja-JP" sz="2000">
                <a:latin typeface="Comic Sans MS" charset="0"/>
              </a:rPr>
              <a:t>s: 0, 1, 2, 3</a:t>
            </a:r>
          </a:p>
          <a:p>
            <a:pPr>
              <a:lnSpc>
                <a:spcPct val="90000"/>
              </a:lnSpc>
            </a:pPr>
            <a:r>
              <a:rPr lang="en-US" sz="2000">
                <a:latin typeface="Comic Sans MS" charset="0"/>
              </a:rPr>
              <a:t>window size=3</a:t>
            </a:r>
            <a:endParaRPr lang="en-US" sz="2400">
              <a:latin typeface="Comic Sans MS" charset="0"/>
            </a:endParaRPr>
          </a:p>
          <a:p>
            <a:pPr>
              <a:lnSpc>
                <a:spcPct val="90000"/>
              </a:lnSpc>
            </a:pPr>
            <a:endParaRPr lang="en-US" sz="2400">
              <a:latin typeface="Comic Sans MS" charset="0"/>
            </a:endParaRPr>
          </a:p>
          <a:p>
            <a:pPr>
              <a:lnSpc>
                <a:spcPct val="90000"/>
              </a:lnSpc>
            </a:pPr>
            <a:r>
              <a:rPr lang="en-US" sz="2000">
                <a:latin typeface="Comic Sans MS" charset="0"/>
              </a:rPr>
              <a:t>receiver sees no difference in two scenarios!</a:t>
            </a:r>
          </a:p>
          <a:p>
            <a:pPr>
              <a:lnSpc>
                <a:spcPct val="90000"/>
              </a:lnSpc>
            </a:pPr>
            <a:r>
              <a:rPr lang="en-US" sz="2000">
                <a:latin typeface="Comic Sans MS" charset="0"/>
              </a:rPr>
              <a:t>incorrectly passes duplicate data as new in (a)</a:t>
            </a:r>
          </a:p>
          <a:p>
            <a:pPr>
              <a:lnSpc>
                <a:spcPct val="90000"/>
              </a:lnSpc>
            </a:pPr>
            <a:endParaRPr lang="en-US" sz="2000">
              <a:latin typeface="Comic Sans MS" charset="0"/>
            </a:endParaRPr>
          </a:p>
          <a:p>
            <a:pPr>
              <a:lnSpc>
                <a:spcPct val="90000"/>
              </a:lnSpc>
              <a:buFontTx/>
              <a:buNone/>
            </a:pPr>
            <a:r>
              <a:rPr lang="en-US" sz="2000">
                <a:solidFill>
                  <a:srgbClr val="FF0000"/>
                </a:solidFill>
                <a:latin typeface="Comic Sans MS" charset="0"/>
              </a:rPr>
              <a:t>Q:</a:t>
            </a:r>
            <a:r>
              <a:rPr lang="en-US" sz="2000">
                <a:latin typeface="Comic Sans MS" charset="0"/>
              </a:rPr>
              <a:t> what relationship between seq # size and window size?</a:t>
            </a:r>
          </a:p>
        </p:txBody>
      </p:sp>
      <p:pic>
        <p:nvPicPr>
          <p:cNvPr id="202757" name="Picture 4" descr="sr_dilem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363" y="323850"/>
            <a:ext cx="4225925"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4081629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0070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7058EB-81FD-B344-ADB1-D32975B1AA57}" type="slidenum">
              <a:rPr lang="en-US" sz="1200">
                <a:latin typeface="Comic Sans MS" charset="0"/>
              </a:rPr>
              <a:pPr/>
              <a:t>121</a:t>
            </a:fld>
            <a:endParaRPr lang="en-US" sz="1200">
              <a:latin typeface="Comic Sans MS" charset="0"/>
            </a:endParaRPr>
          </a:p>
        </p:txBody>
      </p:sp>
      <p:sp>
        <p:nvSpPr>
          <p:cNvPr id="200707" name="Rectangle 2"/>
          <p:cNvSpPr>
            <a:spLocks noGrp="1" noChangeArrowheads="1"/>
          </p:cNvSpPr>
          <p:nvPr>
            <p:ph type="title"/>
          </p:nvPr>
        </p:nvSpPr>
        <p:spPr>
          <a:xfrm>
            <a:off x="647700" y="76200"/>
            <a:ext cx="7772400" cy="1143000"/>
          </a:xfrm>
        </p:spPr>
        <p:txBody>
          <a:bodyPr/>
          <a:lstStyle/>
          <a:p>
            <a:r>
              <a:rPr lang="en-US">
                <a:latin typeface="Comic Sans MS" charset="0"/>
              </a:rPr>
              <a:t>Seqno</a:t>
            </a:r>
            <a:r>
              <a:rPr lang="en-US" dirty="0">
                <a:latin typeface="Comic Sans MS" charset="0"/>
              </a:rPr>
              <a:t> Space and Window Size</a:t>
            </a:r>
          </a:p>
        </p:txBody>
      </p:sp>
      <p:sp>
        <p:nvSpPr>
          <p:cNvPr id="200708" name="Rectangle 3"/>
          <p:cNvSpPr>
            <a:spLocks noGrp="1" noChangeArrowheads="1"/>
          </p:cNvSpPr>
          <p:nvPr>
            <p:ph type="body" idx="1"/>
          </p:nvPr>
        </p:nvSpPr>
        <p:spPr>
          <a:xfrm>
            <a:off x="685800" y="990600"/>
            <a:ext cx="8153400" cy="5181600"/>
          </a:xfrm>
        </p:spPr>
        <p:txBody>
          <a:bodyPr/>
          <a:lstStyle/>
          <a:p>
            <a:r>
              <a:rPr lang="en-US" sz="2400" dirty="0">
                <a:solidFill>
                  <a:srgbClr val="FF0000"/>
                </a:solidFill>
                <a:latin typeface="Comic Sans MS" charset="0"/>
              </a:rPr>
              <a:t>How big the sliding </a:t>
            </a:r>
            <a:r>
              <a:rPr lang="en-US" sz="2400" dirty="0" smtClean="0">
                <a:solidFill>
                  <a:srgbClr val="FF0000"/>
                </a:solidFill>
                <a:latin typeface="Comic Sans MS" charset="0"/>
              </a:rPr>
              <a:t>window (W) </a:t>
            </a:r>
            <a:r>
              <a:rPr lang="en-US" sz="2400" dirty="0">
                <a:solidFill>
                  <a:srgbClr val="FF0000"/>
                </a:solidFill>
                <a:latin typeface="Comic Sans MS" charset="0"/>
              </a:rPr>
              <a:t>can be?</a:t>
            </a:r>
          </a:p>
          <a:p>
            <a:r>
              <a:rPr lang="en-US" sz="2400" dirty="0" smtClean="0">
                <a:solidFill>
                  <a:srgbClr val="FF0000"/>
                </a:solidFill>
                <a:latin typeface="Comic Sans MS" charset="0"/>
              </a:rPr>
              <a:t>Assumptions about the underlying network are important!</a:t>
            </a:r>
          </a:p>
          <a:p>
            <a:pPr lvl="1"/>
            <a:r>
              <a:rPr lang="en-US" sz="1800" dirty="0" smtClean="0">
                <a:solidFill>
                  <a:schemeClr val="accent6"/>
                </a:solidFill>
                <a:latin typeface="Comic Sans MS" charset="0"/>
              </a:rPr>
              <a:t>If two machines are directly connected via a physical link, the network may corrupt or lose packets, </a:t>
            </a:r>
            <a:r>
              <a:rPr lang="en-US" sz="1800" dirty="0" smtClean="0">
                <a:solidFill>
                  <a:srgbClr val="FF0000"/>
                </a:solidFill>
                <a:latin typeface="Comic Sans MS" charset="0"/>
              </a:rPr>
              <a:t>but </a:t>
            </a:r>
            <a:r>
              <a:rPr lang="en-US" sz="1800" i="1" dirty="0" smtClean="0">
                <a:solidFill>
                  <a:srgbClr val="FF0000"/>
                </a:solidFill>
                <a:latin typeface="Comic Sans MS" charset="0"/>
              </a:rPr>
              <a:t>cannot </a:t>
            </a:r>
            <a:r>
              <a:rPr lang="en-US" sz="1800" dirty="0" smtClean="0">
                <a:solidFill>
                  <a:srgbClr val="FF0000"/>
                </a:solidFill>
                <a:latin typeface="Comic Sans MS" charset="0"/>
              </a:rPr>
              <a:t>deliver two packets </a:t>
            </a:r>
            <a:r>
              <a:rPr lang="en-US" sz="1800" i="1" dirty="0" smtClean="0">
                <a:solidFill>
                  <a:srgbClr val="FF0000"/>
                </a:solidFill>
                <a:latin typeface="Comic Sans MS" charset="0"/>
              </a:rPr>
              <a:t>successfully but out-of-order</a:t>
            </a:r>
          </a:p>
          <a:p>
            <a:pPr lvl="2"/>
            <a:r>
              <a:rPr lang="en-US" sz="1600" i="1" dirty="0" smtClean="0">
                <a:solidFill>
                  <a:srgbClr val="002060"/>
                </a:solidFill>
                <a:latin typeface="Comic Sans MS" charset="0"/>
              </a:rPr>
              <a:t>GBN: W=S-1;    SR:  W= S/2</a:t>
            </a:r>
          </a:p>
          <a:p>
            <a:pPr lvl="1"/>
            <a:endParaRPr lang="en-US" sz="400" i="1" dirty="0">
              <a:solidFill>
                <a:srgbClr val="FF0000"/>
              </a:solidFill>
              <a:latin typeface="Comic Sans MS" charset="0"/>
            </a:endParaRPr>
          </a:p>
          <a:p>
            <a:pPr lvl="1"/>
            <a:r>
              <a:rPr lang="en-US" sz="1800" dirty="0">
                <a:solidFill>
                  <a:schemeClr val="accent6"/>
                </a:solidFill>
                <a:latin typeface="Comic Sans MS" charset="0"/>
              </a:rPr>
              <a:t>If two machines </a:t>
            </a:r>
            <a:r>
              <a:rPr lang="en-US" sz="1800" dirty="0" smtClean="0">
                <a:solidFill>
                  <a:schemeClr val="accent6"/>
                </a:solidFill>
                <a:latin typeface="Comic Sans MS" charset="0"/>
              </a:rPr>
              <a:t>are connected </a:t>
            </a:r>
            <a:r>
              <a:rPr lang="en-US" sz="1800" dirty="0">
                <a:solidFill>
                  <a:schemeClr val="accent6"/>
                </a:solidFill>
                <a:latin typeface="Comic Sans MS" charset="0"/>
              </a:rPr>
              <a:t>via </a:t>
            </a:r>
            <a:r>
              <a:rPr lang="en-US" sz="1800" dirty="0" smtClean="0">
                <a:solidFill>
                  <a:schemeClr val="accent6"/>
                </a:solidFill>
                <a:latin typeface="Comic Sans MS" charset="0"/>
              </a:rPr>
              <a:t>a general network (more than one link), the underlying </a:t>
            </a:r>
            <a:r>
              <a:rPr lang="en-US" sz="1800" dirty="0">
                <a:solidFill>
                  <a:schemeClr val="accent6"/>
                </a:solidFill>
                <a:latin typeface="Comic Sans MS" charset="0"/>
              </a:rPr>
              <a:t>network </a:t>
            </a:r>
            <a:r>
              <a:rPr lang="en-US" sz="1800" dirty="0" smtClean="0">
                <a:solidFill>
                  <a:schemeClr val="accent6"/>
                </a:solidFill>
                <a:latin typeface="Comic Sans MS" charset="0"/>
              </a:rPr>
              <a:t>may not only </a:t>
            </a:r>
            <a:r>
              <a:rPr lang="en-US" sz="1800" dirty="0">
                <a:solidFill>
                  <a:schemeClr val="accent6"/>
                </a:solidFill>
                <a:latin typeface="Comic Sans MS" charset="0"/>
              </a:rPr>
              <a:t>corrupt or lose packets, </a:t>
            </a:r>
            <a:r>
              <a:rPr lang="en-US" sz="1800" i="1" dirty="0">
                <a:solidFill>
                  <a:srgbClr val="FF0000"/>
                </a:solidFill>
                <a:latin typeface="Comic Sans MS" charset="0"/>
              </a:rPr>
              <a:t>but </a:t>
            </a:r>
            <a:r>
              <a:rPr lang="en-US" sz="1800" i="1" dirty="0" smtClean="0">
                <a:solidFill>
                  <a:srgbClr val="FF0000"/>
                </a:solidFill>
                <a:latin typeface="Comic Sans MS" charset="0"/>
              </a:rPr>
              <a:t>also deliver </a:t>
            </a:r>
            <a:r>
              <a:rPr lang="en-US" sz="1800" i="1" dirty="0">
                <a:solidFill>
                  <a:srgbClr val="FF0000"/>
                </a:solidFill>
                <a:latin typeface="Comic Sans MS" charset="0"/>
              </a:rPr>
              <a:t>two packets successfully but </a:t>
            </a:r>
            <a:r>
              <a:rPr lang="en-US" sz="1800" i="1" dirty="0" smtClean="0">
                <a:solidFill>
                  <a:srgbClr val="FF0000"/>
                </a:solidFill>
                <a:latin typeface="Comic Sans MS" charset="0"/>
              </a:rPr>
              <a:t>out-of-order,  what should W be?</a:t>
            </a:r>
          </a:p>
          <a:p>
            <a:pPr lvl="1"/>
            <a:endParaRPr lang="en-US" sz="400" i="1" dirty="0" smtClean="0">
              <a:solidFill>
                <a:srgbClr val="FF0000"/>
              </a:solidFill>
              <a:latin typeface="Comic Sans MS" charset="0"/>
            </a:endParaRPr>
          </a:p>
          <a:p>
            <a:pPr lvl="1"/>
            <a:r>
              <a:rPr lang="en-US" sz="2200" i="1" dirty="0" smtClean="0">
                <a:solidFill>
                  <a:srgbClr val="FF0000"/>
                </a:solidFill>
                <a:latin typeface="Comic Sans MS" charset="0"/>
              </a:rPr>
              <a:t>Key Principle: </a:t>
            </a:r>
            <a:r>
              <a:rPr lang="en-US" dirty="0" smtClean="0">
                <a:solidFill>
                  <a:schemeClr val="accent6"/>
                </a:solidFill>
                <a:latin typeface="Comic Sans MS" charset="0"/>
              </a:rPr>
              <a:t>W must be </a:t>
            </a:r>
            <a:r>
              <a:rPr lang="en-US" dirty="0">
                <a:solidFill>
                  <a:schemeClr val="accent6"/>
                </a:solidFill>
                <a:latin typeface="Comic Sans MS" charset="0"/>
              </a:rPr>
              <a:t>(</a:t>
            </a:r>
            <a:r>
              <a:rPr lang="en-US" dirty="0" smtClean="0">
                <a:solidFill>
                  <a:schemeClr val="accent6"/>
                </a:solidFill>
                <a:latin typeface="Comic Sans MS" charset="0"/>
              </a:rPr>
              <a:t>small enough relative to S) such that there can’t an </a:t>
            </a:r>
            <a:r>
              <a:rPr lang="en-US" i="1" dirty="0" smtClean="0">
                <a:solidFill>
                  <a:schemeClr val="accent6"/>
                </a:solidFill>
                <a:latin typeface="Comic Sans MS" charset="0"/>
              </a:rPr>
              <a:t>old packet </a:t>
            </a:r>
            <a:r>
              <a:rPr lang="en-US" dirty="0" smtClean="0">
                <a:solidFill>
                  <a:schemeClr val="accent6"/>
                </a:solidFill>
                <a:latin typeface="Comic Sans MS" charset="0"/>
              </a:rPr>
              <a:t>and a new packet sent by the sender </a:t>
            </a:r>
            <a:r>
              <a:rPr lang="en-US" i="1" dirty="0" smtClean="0">
                <a:solidFill>
                  <a:schemeClr val="accent6"/>
                </a:solidFill>
                <a:latin typeface="Comic Sans MS" charset="0"/>
              </a:rPr>
              <a:t>carrying the same sequence # </a:t>
            </a:r>
            <a:r>
              <a:rPr lang="en-US" dirty="0" smtClean="0">
                <a:solidFill>
                  <a:schemeClr val="accent6"/>
                </a:solidFill>
                <a:latin typeface="Comic Sans MS" charset="0"/>
              </a:rPr>
              <a:t>inside the network or at the receiver !</a:t>
            </a:r>
            <a:r>
              <a:rPr lang="en-US" sz="1800" dirty="0" smtClean="0">
                <a:solidFill>
                  <a:srgbClr val="FF0000"/>
                </a:solidFill>
                <a:latin typeface="Comic Sans MS" charset="0"/>
                <a:sym typeface="Wingdings"/>
              </a:rPr>
              <a:t>  </a:t>
            </a:r>
            <a:r>
              <a:rPr lang="en-US" sz="1800" i="1" dirty="0" smtClean="0">
                <a:solidFill>
                  <a:srgbClr val="FF0000"/>
                </a:solidFill>
                <a:latin typeface="Comic Sans MS" charset="0"/>
                <a:sym typeface="Wingdings"/>
              </a:rPr>
              <a:t> otherwise, the receiver will be confused!</a:t>
            </a:r>
            <a:endParaRPr lang="en-US" sz="1800" i="1" dirty="0" smtClean="0">
              <a:solidFill>
                <a:srgbClr val="FF0000"/>
              </a:solidFill>
              <a:latin typeface="Comic Sans MS" charset="0"/>
            </a:endParaRPr>
          </a:p>
          <a:p>
            <a:pPr lvl="1"/>
            <a:endParaRPr lang="en-US" sz="1600" i="1" dirty="0" smtClean="0">
              <a:solidFill>
                <a:srgbClr val="FF0000"/>
              </a:solidFill>
              <a:latin typeface="Comic Sans MS" charset="0"/>
            </a:endParaRPr>
          </a:p>
          <a:p>
            <a:pPr lvl="1"/>
            <a:endParaRPr lang="en-US" sz="1800" i="1" dirty="0">
              <a:solidFill>
                <a:srgbClr val="FF0000"/>
              </a:solidFill>
              <a:latin typeface="Comic Sans MS" charset="0"/>
            </a:endParaRPr>
          </a:p>
          <a:p>
            <a:pPr lvl="1">
              <a:buFontTx/>
              <a:buNone/>
            </a:pPr>
            <a:endParaRPr lang="en-US" sz="2400" dirty="0">
              <a:latin typeface="Comic Sans MS" charset="0"/>
            </a:endParaRPr>
          </a:p>
        </p:txBody>
      </p:sp>
    </p:spTree>
    <p:extLst>
      <p:ext uri="{BB962C8B-B14F-4D97-AF65-F5344CB8AC3E}">
        <p14:creationId xmlns:p14="http://schemas.microsoft.com/office/powerpoint/2010/main" val="95755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762000" y="152400"/>
            <a:ext cx="7772400" cy="1143000"/>
          </a:xfrm>
        </p:spPr>
        <p:txBody>
          <a:bodyPr/>
          <a:lstStyle/>
          <a:p>
            <a:r>
              <a:rPr lang="en-US" altLang="zh-CN" sz="3600">
                <a:latin typeface="Comic Sans MS" charset="0"/>
                <a:ea typeface="宋体" charset="0"/>
                <a:cs typeface="宋体" charset="0"/>
              </a:rPr>
              <a:t>Packet Switching</a:t>
            </a:r>
            <a:endParaRPr lang="en-US" altLang="zh-CN">
              <a:latin typeface="Comic Sans MS" charset="0"/>
              <a:ea typeface="宋体" charset="0"/>
              <a:cs typeface="宋体" charset="0"/>
            </a:endParaRPr>
          </a:p>
        </p:txBody>
      </p:sp>
      <p:sp>
        <p:nvSpPr>
          <p:cNvPr id="40962" name="Rectangle 3"/>
          <p:cNvSpPr>
            <a:spLocks noGrp="1" noChangeArrowheads="1"/>
          </p:cNvSpPr>
          <p:nvPr>
            <p:ph type="body" sz="half" idx="4294967295"/>
          </p:nvPr>
        </p:nvSpPr>
        <p:spPr>
          <a:xfrm>
            <a:off x="533400" y="1143000"/>
            <a:ext cx="4343400" cy="3276600"/>
          </a:xfrm>
        </p:spPr>
        <p:txBody>
          <a:bodyPr/>
          <a:lstStyle/>
          <a:p>
            <a:pPr>
              <a:buFont typeface="Wingdings" charset="0"/>
              <a:buNone/>
            </a:pPr>
            <a:r>
              <a:rPr lang="en-US" altLang="zh-CN" sz="2400">
                <a:solidFill>
                  <a:srgbClr val="FF0000"/>
                </a:solidFill>
                <a:latin typeface="Comic Sans MS" charset="0"/>
                <a:ea typeface="宋体" charset="0"/>
                <a:cs typeface="宋体" charset="0"/>
              </a:rPr>
              <a:t>Each end-end “data stream” divided into </a:t>
            </a:r>
            <a:r>
              <a:rPr lang="en-US" altLang="zh-CN" sz="2400" i="1">
                <a:solidFill>
                  <a:srgbClr val="FF0000"/>
                </a:solidFill>
                <a:latin typeface="Comic Sans MS" charset="0"/>
                <a:ea typeface="宋体" charset="0"/>
                <a:cs typeface="宋体" charset="0"/>
              </a:rPr>
              <a:t>packets</a:t>
            </a:r>
            <a:endParaRPr lang="en-US" altLang="zh-CN" sz="2000">
              <a:latin typeface="Comic Sans MS" charset="0"/>
              <a:ea typeface="宋体" charset="0"/>
              <a:cs typeface="宋体" charset="0"/>
            </a:endParaRPr>
          </a:p>
          <a:p>
            <a:r>
              <a:rPr lang="en-US" altLang="zh-CN" sz="2400">
                <a:latin typeface="Comic Sans MS" charset="0"/>
                <a:ea typeface="宋体" charset="0"/>
                <a:cs typeface="宋体" charset="0"/>
              </a:rPr>
              <a:t>users A, B packets </a:t>
            </a:r>
            <a:r>
              <a:rPr lang="en-US" altLang="zh-CN" sz="2400" i="1">
                <a:latin typeface="Comic Sans MS" charset="0"/>
                <a:ea typeface="宋体" charset="0"/>
                <a:cs typeface="宋体" charset="0"/>
              </a:rPr>
              <a:t>share</a:t>
            </a:r>
            <a:r>
              <a:rPr lang="en-US" altLang="zh-CN" sz="2400">
                <a:latin typeface="Comic Sans MS" charset="0"/>
                <a:ea typeface="宋体" charset="0"/>
                <a:cs typeface="宋体" charset="0"/>
              </a:rPr>
              <a:t> network resources</a:t>
            </a:r>
            <a:r>
              <a:rPr lang="en-US" altLang="zh-CN" sz="2000">
                <a:latin typeface="Comic Sans MS" charset="0"/>
                <a:ea typeface="宋体" charset="0"/>
                <a:cs typeface="宋体" charset="0"/>
              </a:rPr>
              <a:t> </a:t>
            </a:r>
          </a:p>
          <a:p>
            <a:r>
              <a:rPr lang="en-US" altLang="zh-CN" sz="2400">
                <a:latin typeface="Comic Sans MS" charset="0"/>
                <a:ea typeface="宋体" charset="0"/>
                <a:cs typeface="宋体" charset="0"/>
              </a:rPr>
              <a:t>each packet uses full link bandwidth </a:t>
            </a:r>
          </a:p>
          <a:p>
            <a:r>
              <a:rPr lang="en-US" altLang="zh-CN" sz="2400">
                <a:latin typeface="Comic Sans MS" charset="0"/>
                <a:ea typeface="宋体" charset="0"/>
                <a:cs typeface="宋体" charset="0"/>
              </a:rPr>
              <a:t>resources used </a:t>
            </a:r>
            <a:r>
              <a:rPr lang="en-US" altLang="zh-CN" sz="2400" i="1">
                <a:solidFill>
                  <a:srgbClr val="FF0000"/>
                </a:solidFill>
                <a:latin typeface="Comic Sans MS" charset="0"/>
                <a:ea typeface="宋体" charset="0"/>
                <a:cs typeface="宋体" charset="0"/>
              </a:rPr>
              <a:t>as needed</a:t>
            </a:r>
            <a:r>
              <a:rPr lang="en-US" altLang="zh-CN" sz="2400">
                <a:latin typeface="Comic Sans MS" charset="0"/>
                <a:ea typeface="宋体" charset="0"/>
                <a:cs typeface="宋体" charset="0"/>
              </a:rPr>
              <a:t> </a:t>
            </a:r>
          </a:p>
          <a:p>
            <a:endParaRPr lang="en-US" altLang="zh-CN" sz="2400">
              <a:latin typeface="Comic Sans MS" charset="0"/>
              <a:ea typeface="宋体" charset="0"/>
              <a:cs typeface="宋体" charset="0"/>
            </a:endParaRPr>
          </a:p>
          <a:p>
            <a:endParaRPr lang="en-US" altLang="zh-CN" sz="2000">
              <a:latin typeface="Comic Sans MS" charset="0"/>
              <a:ea typeface="宋体" charset="0"/>
              <a:cs typeface="宋体" charset="0"/>
            </a:endParaRPr>
          </a:p>
        </p:txBody>
      </p:sp>
      <p:sp>
        <p:nvSpPr>
          <p:cNvPr id="27654" name="Rectangle 6"/>
          <p:cNvSpPr>
            <a:spLocks noChangeArrowheads="1"/>
          </p:cNvSpPr>
          <p:nvPr/>
        </p:nvSpPr>
        <p:spPr bwMode="auto">
          <a:xfrm>
            <a:off x="4953000" y="1143000"/>
            <a:ext cx="38862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charset="0"/>
              <a:buNone/>
              <a:defRPr/>
            </a:pPr>
            <a:r>
              <a:rPr lang="en-US" altLang="zh-CN" dirty="0">
                <a:solidFill>
                  <a:srgbClr val="FF0000"/>
                </a:solidFill>
                <a:latin typeface="Comic Sans MS" charset="0"/>
                <a:ea typeface="宋体" charset="0"/>
                <a:cs typeface="宋体" charset="0"/>
              </a:rPr>
              <a:t>resource contention:</a:t>
            </a:r>
            <a:r>
              <a:rPr lang="en-US" altLang="zh-CN" sz="2000" dirty="0">
                <a:latin typeface="Comic Sans MS" charset="0"/>
                <a:ea typeface="宋体" charset="0"/>
                <a:cs typeface="宋体" charset="0"/>
              </a:rPr>
              <a:t> </a:t>
            </a:r>
          </a:p>
          <a:p>
            <a:pPr marL="342900" indent="-342900">
              <a:spcBef>
                <a:spcPct val="20000"/>
              </a:spcBef>
              <a:buClr>
                <a:schemeClr val="accent2"/>
              </a:buClr>
              <a:buSzPct val="85000"/>
              <a:buFont typeface="Wingdings" charset="0"/>
              <a:buChar char="q"/>
              <a:defRPr/>
            </a:pPr>
            <a:r>
              <a:rPr lang="en-US" altLang="zh-CN" dirty="0">
                <a:latin typeface="Comic Sans MS" charset="0"/>
                <a:ea typeface="宋体" charset="0"/>
                <a:cs typeface="宋体" charset="0"/>
              </a:rPr>
              <a:t>aggregate resource demand can exceed amount available</a:t>
            </a:r>
          </a:p>
          <a:p>
            <a:pPr marL="342900" indent="-342900">
              <a:spcBef>
                <a:spcPct val="20000"/>
              </a:spcBef>
              <a:buClr>
                <a:schemeClr val="accent2"/>
              </a:buClr>
              <a:buSzPct val="85000"/>
              <a:buFont typeface="Wingdings" charset="0"/>
              <a:buChar char="q"/>
              <a:defRPr/>
            </a:pPr>
            <a:r>
              <a:rPr lang="en-US" altLang="zh-CN" dirty="0">
                <a:latin typeface="Comic Sans MS" charset="0"/>
                <a:ea typeface="宋体" charset="0"/>
                <a:cs typeface="宋体" charset="0"/>
              </a:rPr>
              <a:t>congestion: packets queue, wait for link use</a:t>
            </a:r>
          </a:p>
          <a:p>
            <a:pPr marL="342900" indent="-342900">
              <a:spcBef>
                <a:spcPct val="20000"/>
              </a:spcBef>
              <a:buClr>
                <a:schemeClr val="accent2"/>
              </a:buClr>
              <a:buSzPct val="85000"/>
              <a:buFont typeface="Wingdings" charset="0"/>
              <a:buChar char="q"/>
              <a:defRPr/>
            </a:pPr>
            <a:r>
              <a:rPr lang="en-US" altLang="zh-CN" dirty="0">
                <a:latin typeface="Comic Sans MS" charset="0"/>
                <a:ea typeface="宋体" charset="0"/>
                <a:cs typeface="宋体" charset="0"/>
              </a:rPr>
              <a:t>store and forward: packets move one hop at a time</a:t>
            </a:r>
          </a:p>
          <a:p>
            <a:pPr marL="742950" lvl="1" indent="-285750">
              <a:spcBef>
                <a:spcPct val="20000"/>
              </a:spcBef>
              <a:buClr>
                <a:schemeClr val="accent2"/>
              </a:buClr>
              <a:buSzPct val="75000"/>
              <a:buFont typeface="Wingdings" charset="0"/>
              <a:buChar char="v"/>
              <a:defRPr/>
            </a:pPr>
            <a:r>
              <a:rPr lang="en-US" altLang="zh-CN" sz="1800" dirty="0">
                <a:latin typeface="Comic Sans MS" charset="0"/>
                <a:ea typeface="宋体" charset="0"/>
                <a:cs typeface="宋体" charset="0"/>
              </a:rPr>
              <a:t>Node receives complete packet before forwarding</a:t>
            </a:r>
          </a:p>
          <a:p>
            <a:pPr marL="285750" indent="-285750">
              <a:spcBef>
                <a:spcPct val="20000"/>
              </a:spcBef>
              <a:buClr>
                <a:schemeClr val="accent2"/>
              </a:buClr>
              <a:buSzPct val="75000"/>
              <a:buFont typeface="Wingdings" charset="0"/>
              <a:buChar char="v"/>
              <a:defRPr/>
            </a:pPr>
            <a:r>
              <a:rPr lang="en-US" altLang="zh-CN" sz="1800" dirty="0">
                <a:solidFill>
                  <a:srgbClr val="FF0000"/>
                </a:solidFill>
                <a:latin typeface="Comic Sans MS" charset="0"/>
                <a:ea typeface="宋体" charset="0"/>
                <a:cs typeface="宋体" charset="0"/>
              </a:rPr>
              <a:t>Packets may suffer delay or losses!</a:t>
            </a:r>
          </a:p>
        </p:txBody>
      </p:sp>
      <p:grpSp>
        <p:nvGrpSpPr>
          <p:cNvPr id="40964" name="Group 10"/>
          <p:cNvGrpSpPr>
            <a:grpSpLocks/>
          </p:cNvGrpSpPr>
          <p:nvPr/>
        </p:nvGrpSpPr>
        <p:grpSpPr bwMode="auto">
          <a:xfrm>
            <a:off x="457200" y="4191000"/>
            <a:ext cx="4038600" cy="2209800"/>
            <a:chOff x="336" y="2496"/>
            <a:chExt cx="2544" cy="1392"/>
          </a:xfrm>
        </p:grpSpPr>
        <p:sp>
          <p:nvSpPr>
            <p:cNvPr id="40967" name="Rectangle 7"/>
            <p:cNvSpPr>
              <a:spLocks noChangeArrowheads="1"/>
            </p:cNvSpPr>
            <p:nvPr/>
          </p:nvSpPr>
          <p:spPr bwMode="auto">
            <a:xfrm>
              <a:off x="336" y="2784"/>
              <a:ext cx="2544" cy="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ctr">
                <a:spcBef>
                  <a:spcPct val="20000"/>
                </a:spcBef>
                <a:buClr>
                  <a:schemeClr val="accent2"/>
                </a:buClr>
                <a:buSzPct val="85000"/>
                <a:buFont typeface="Wingdings" charset="0"/>
                <a:buNone/>
              </a:pPr>
              <a:r>
                <a:rPr lang="en-US" altLang="zh-CN" sz="2000">
                  <a:latin typeface="Comic Sans MS" charset="0"/>
                  <a:ea typeface="宋体" charset="0"/>
                  <a:cs typeface="宋体" charset="0"/>
                </a:rPr>
                <a:t>Bandwidth division into “pieces”</a:t>
              </a:r>
            </a:p>
            <a:p>
              <a:pPr marL="342900" indent="-342900" algn="ctr">
                <a:spcBef>
                  <a:spcPct val="20000"/>
                </a:spcBef>
                <a:buClr>
                  <a:schemeClr val="accent2"/>
                </a:buClr>
                <a:buSzPct val="85000"/>
                <a:buFont typeface="Wingdings" charset="0"/>
                <a:buNone/>
              </a:pPr>
              <a:r>
                <a:rPr lang="en-US" altLang="zh-CN" sz="2000">
                  <a:latin typeface="Comic Sans MS" charset="0"/>
                  <a:ea typeface="宋体" charset="0"/>
                  <a:cs typeface="宋体" charset="0"/>
                </a:rPr>
                <a:t>Dedicated allocation</a:t>
              </a:r>
            </a:p>
            <a:p>
              <a:pPr marL="342900" indent="-342900" algn="ctr">
                <a:spcBef>
                  <a:spcPct val="20000"/>
                </a:spcBef>
                <a:buClr>
                  <a:schemeClr val="accent2"/>
                </a:buClr>
                <a:buSzPct val="85000"/>
                <a:buFont typeface="Wingdings" charset="0"/>
                <a:buNone/>
              </a:pPr>
              <a:r>
                <a:rPr lang="en-US" altLang="zh-CN" sz="2000">
                  <a:latin typeface="Comic Sans MS" charset="0"/>
                  <a:ea typeface="宋体" charset="0"/>
                  <a:cs typeface="宋体" charset="0"/>
                </a:rPr>
                <a:t>Resource reservation</a:t>
              </a:r>
            </a:p>
          </p:txBody>
        </p:sp>
        <p:sp>
          <p:nvSpPr>
            <p:cNvPr id="40968" name="Oval 8"/>
            <p:cNvSpPr>
              <a:spLocks noChangeArrowheads="1"/>
            </p:cNvSpPr>
            <p:nvPr/>
          </p:nvSpPr>
          <p:spPr bwMode="auto">
            <a:xfrm>
              <a:off x="768" y="2496"/>
              <a:ext cx="1488" cy="1392"/>
            </a:xfrm>
            <a:prstGeom prst="ellipse">
              <a:avLst/>
            </a:prstGeom>
            <a:noFill/>
            <a:ln w="762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0969" name="Line 9"/>
            <p:cNvSpPr>
              <a:spLocks noChangeShapeType="1"/>
            </p:cNvSpPr>
            <p:nvPr/>
          </p:nvSpPr>
          <p:spPr bwMode="auto">
            <a:xfrm>
              <a:off x="1056" y="2640"/>
              <a:ext cx="960" cy="1056"/>
            </a:xfrm>
            <a:prstGeom prst="line">
              <a:avLst/>
            </a:prstGeom>
            <a:noFill/>
            <a:ln w="7620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40965"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A3C10F1-C2BA-3B43-874A-4E57041B76DC}" type="slidenum">
              <a:rPr lang="en-US" sz="1200">
                <a:latin typeface="Comic Sans MS" charset="0"/>
              </a:rPr>
              <a:pPr/>
              <a:t>13</a:t>
            </a:fld>
            <a:endParaRPr lang="en-US" sz="1200">
              <a:latin typeface="Comic Sans MS" charset="0"/>
            </a:endParaRPr>
          </a:p>
        </p:txBody>
      </p:sp>
      <p:sp>
        <p:nvSpPr>
          <p:cNvPr id="10" name="Footer Placeholder 5"/>
          <p:cNvSpPr>
            <a:spLocks noGrp="1"/>
          </p:cNvSpPr>
          <p:nvPr>
            <p:ph type="ftr" sz="quarter" idx="10"/>
          </p:nvPr>
        </p:nvSpPr>
        <p:spPr/>
        <p:txBody>
          <a:bodyPr/>
          <a:lstStyle/>
          <a:p>
            <a:pPr>
              <a:defRPr/>
            </a:pPr>
            <a:r>
              <a:rPr lang="en-US" dirty="0"/>
              <a:t>CSci4211:                     Introduction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dirty="0"/>
              <a:t>CSci4211:                     Introduction</a:t>
            </a:r>
          </a:p>
        </p:txBody>
      </p:sp>
      <p:sp>
        <p:nvSpPr>
          <p:cNvPr id="43010"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00D0C5E-DA4B-C145-9975-7F7952882993}" type="slidenum">
              <a:rPr lang="en-US" sz="1200">
                <a:latin typeface="Comic Sans MS" charset="0"/>
              </a:rPr>
              <a:pPr/>
              <a:t>14</a:t>
            </a:fld>
            <a:endParaRPr lang="en-US" sz="1200">
              <a:latin typeface="Comic Sans MS" charset="0"/>
            </a:endParaRPr>
          </a:p>
        </p:txBody>
      </p:sp>
      <p:sp>
        <p:nvSpPr>
          <p:cNvPr id="43011" name="Rectangle 2"/>
          <p:cNvSpPr>
            <a:spLocks noGrp="1" noChangeArrowheads="1"/>
          </p:cNvSpPr>
          <p:nvPr>
            <p:ph type="title"/>
          </p:nvPr>
        </p:nvSpPr>
        <p:spPr>
          <a:xfrm>
            <a:off x="685800" y="152400"/>
            <a:ext cx="7772400" cy="1143000"/>
          </a:xfrm>
        </p:spPr>
        <p:txBody>
          <a:bodyPr/>
          <a:lstStyle/>
          <a:p>
            <a:r>
              <a:rPr lang="en-US">
                <a:latin typeface="Comic Sans MS" charset="0"/>
              </a:rPr>
              <a:t>Statistical Multiplexing</a:t>
            </a:r>
          </a:p>
        </p:txBody>
      </p:sp>
      <p:sp>
        <p:nvSpPr>
          <p:cNvPr id="43012" name="Rectangle 3"/>
          <p:cNvSpPr>
            <a:spLocks noGrp="1" noChangeArrowheads="1"/>
          </p:cNvSpPr>
          <p:nvPr>
            <p:ph type="body" sz="half" idx="2"/>
          </p:nvPr>
        </p:nvSpPr>
        <p:spPr>
          <a:xfrm>
            <a:off x="609600" y="3429000"/>
            <a:ext cx="7848600" cy="2438400"/>
          </a:xfrm>
        </p:spPr>
        <p:txBody>
          <a:bodyPr/>
          <a:lstStyle/>
          <a:p>
            <a:r>
              <a:rPr lang="en-US" sz="2000">
                <a:latin typeface="Comic Sans MS" charset="0"/>
              </a:rPr>
              <a:t>Time division, but </a:t>
            </a:r>
            <a:r>
              <a:rPr lang="en-US" sz="2000">
                <a:solidFill>
                  <a:srgbClr val="990000"/>
                </a:solidFill>
                <a:latin typeface="Comic Sans MS" charset="0"/>
              </a:rPr>
              <a:t>on demand</a:t>
            </a:r>
            <a:r>
              <a:rPr lang="en-US" sz="2000">
                <a:latin typeface="Comic Sans MS" charset="0"/>
              </a:rPr>
              <a:t> rather than fixed</a:t>
            </a:r>
          </a:p>
          <a:p>
            <a:r>
              <a:rPr lang="en-US" sz="2000">
                <a:latin typeface="Comic Sans MS" charset="0"/>
              </a:rPr>
              <a:t>Reschedule link on a per-packet basis</a:t>
            </a:r>
          </a:p>
          <a:p>
            <a:r>
              <a:rPr lang="en-US" sz="2000">
                <a:latin typeface="Comic Sans MS" charset="0"/>
              </a:rPr>
              <a:t>Packets from different sources interleaved on the link</a:t>
            </a:r>
          </a:p>
          <a:p>
            <a:r>
              <a:rPr lang="en-US" sz="2000">
                <a:latin typeface="Comic Sans MS" charset="0"/>
              </a:rPr>
              <a:t>Buffer packets that are </a:t>
            </a:r>
            <a:r>
              <a:rPr lang="en-US" sz="2000">
                <a:solidFill>
                  <a:srgbClr val="990000"/>
                </a:solidFill>
                <a:latin typeface="Comic Sans MS" charset="0"/>
              </a:rPr>
              <a:t>contending </a:t>
            </a:r>
            <a:r>
              <a:rPr lang="en-US" sz="2000">
                <a:latin typeface="Comic Sans MS" charset="0"/>
              </a:rPr>
              <a:t>for the link</a:t>
            </a:r>
          </a:p>
          <a:p>
            <a:r>
              <a:rPr lang="en-US" sz="2000">
                <a:latin typeface="Comic Sans MS" charset="0"/>
              </a:rPr>
              <a:t>Buffer buildup is called </a:t>
            </a:r>
            <a:r>
              <a:rPr lang="en-US" sz="2000">
                <a:solidFill>
                  <a:srgbClr val="990000"/>
                </a:solidFill>
                <a:latin typeface="Comic Sans MS" charset="0"/>
              </a:rPr>
              <a:t>congestion</a:t>
            </a:r>
          </a:p>
          <a:p>
            <a:r>
              <a:rPr lang="en-US" sz="2000">
                <a:latin typeface="Comic Sans MS" charset="0"/>
              </a:rPr>
              <a:t>This is</a:t>
            </a:r>
            <a:r>
              <a:rPr lang="en-US" sz="2000" i="1">
                <a:latin typeface="Comic Sans MS" charset="0"/>
              </a:rPr>
              <a:t> </a:t>
            </a:r>
            <a:r>
              <a:rPr lang="en-US" sz="2000" i="1">
                <a:solidFill>
                  <a:srgbClr val="990000"/>
                </a:solidFill>
                <a:latin typeface="Comic Sans MS" charset="0"/>
              </a:rPr>
              <a:t>packet switching</a:t>
            </a:r>
            <a:r>
              <a:rPr lang="en-US" sz="2000" i="1">
                <a:latin typeface="Comic Sans MS" charset="0"/>
              </a:rPr>
              <a:t>, </a:t>
            </a:r>
            <a:r>
              <a:rPr lang="en-US" sz="2000">
                <a:latin typeface="Comic Sans MS" charset="0"/>
              </a:rPr>
              <a:t>used in computer networks</a:t>
            </a:r>
          </a:p>
        </p:txBody>
      </p:sp>
      <p:pic>
        <p:nvPicPr>
          <p:cNvPr id="43013" name="Picture 4" descr="fig-2-stat-multiplex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5226050" cy="2014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457200" y="0"/>
            <a:ext cx="8447088" cy="1143000"/>
          </a:xfrm>
        </p:spPr>
        <p:txBody>
          <a:bodyPr/>
          <a:lstStyle/>
          <a:p>
            <a:r>
              <a:rPr lang="en-US" altLang="zh-CN" sz="3200">
                <a:latin typeface="Comic Sans MS" charset="0"/>
                <a:ea typeface="宋体" charset="0"/>
                <a:cs typeface="宋体" charset="0"/>
              </a:rPr>
              <a:t>Packet Switching: Statistical Multiplexing</a:t>
            </a:r>
            <a:endParaRPr lang="en-US" altLang="zh-CN" sz="3600">
              <a:latin typeface="Comic Sans MS" charset="0"/>
              <a:ea typeface="宋体" charset="0"/>
              <a:cs typeface="宋体" charset="0"/>
            </a:endParaRPr>
          </a:p>
        </p:txBody>
      </p:sp>
      <p:sp>
        <p:nvSpPr>
          <p:cNvPr id="45058" name="Rectangle 3"/>
          <p:cNvSpPr>
            <a:spLocks noGrp="1" noChangeArrowheads="1"/>
          </p:cNvSpPr>
          <p:nvPr>
            <p:ph type="body" sz="half" idx="4294967295"/>
          </p:nvPr>
        </p:nvSpPr>
        <p:spPr>
          <a:xfrm>
            <a:off x="742950" y="4800600"/>
            <a:ext cx="8367713" cy="1524000"/>
          </a:xfrm>
        </p:spPr>
        <p:txBody>
          <a:bodyPr/>
          <a:lstStyle/>
          <a:p>
            <a:pPr>
              <a:buFont typeface="Wingdings" charset="0"/>
              <a:buNone/>
            </a:pPr>
            <a:r>
              <a:rPr lang="en-US" altLang="zh-CN" sz="2400">
                <a:latin typeface="Comic Sans MS" charset="0"/>
                <a:ea typeface="宋体" charset="0"/>
                <a:cs typeface="宋体" charset="0"/>
              </a:rPr>
              <a:t>Sequence of A &amp; B packets does not have fixed pattern, shared on demand </a:t>
            </a:r>
            <a:r>
              <a:rPr lang="en-US" altLang="zh-CN" sz="2400">
                <a:latin typeface="Comic Sans MS" charset="0"/>
                <a:ea typeface="宋体" charset="0"/>
                <a:cs typeface="宋体" charset="0"/>
                <a:sym typeface="Monotype Sorts" charset="0"/>
              </a:rPr>
              <a:t> </a:t>
            </a:r>
            <a:r>
              <a:rPr lang="en-US" altLang="zh-CN" sz="2400" b="1" i="1">
                <a:solidFill>
                  <a:srgbClr val="FF0000"/>
                </a:solidFill>
                <a:latin typeface="Comic Sans MS" charset="0"/>
                <a:ea typeface="宋体" charset="0"/>
                <a:cs typeface="宋体" charset="0"/>
                <a:sym typeface="Monotype Sorts" charset="0"/>
              </a:rPr>
              <a:t>statistical multiplexing</a:t>
            </a:r>
            <a:r>
              <a:rPr lang="en-US" altLang="zh-CN" sz="2400">
                <a:latin typeface="Comic Sans MS" charset="0"/>
                <a:ea typeface="宋体" charset="0"/>
                <a:cs typeface="宋体" charset="0"/>
                <a:sym typeface="Monotype Sorts" charset="0"/>
              </a:rPr>
              <a:t>.</a:t>
            </a:r>
          </a:p>
          <a:p>
            <a:pPr>
              <a:buFont typeface="Wingdings" charset="0"/>
              <a:buNone/>
            </a:pPr>
            <a:r>
              <a:rPr lang="en-US" altLang="zh-CN" sz="2400">
                <a:latin typeface="Comic Sans MS" charset="0"/>
                <a:ea typeface="宋体" charset="0"/>
                <a:cs typeface="宋体" charset="0"/>
                <a:sym typeface="Monotype Sorts" charset="0"/>
              </a:rPr>
              <a:t>TDM: each host gets same slot in revolving TDM frame.</a:t>
            </a:r>
            <a:endParaRPr lang="en-US" altLang="zh-CN" sz="2400">
              <a:latin typeface="Comic Sans MS" charset="0"/>
              <a:ea typeface="宋体" charset="0"/>
              <a:cs typeface="宋体" charset="0"/>
            </a:endParaRPr>
          </a:p>
          <a:p>
            <a:endParaRPr lang="en-US" altLang="zh-CN" sz="2400">
              <a:latin typeface="Comic Sans MS" charset="0"/>
              <a:ea typeface="宋体" charset="0"/>
              <a:cs typeface="宋体" charset="0"/>
            </a:endParaRPr>
          </a:p>
        </p:txBody>
      </p:sp>
      <p:graphicFrame>
        <p:nvGraphicFramePr>
          <p:cNvPr id="45059" name="Object 226"/>
          <p:cNvGraphicFramePr>
            <a:graphicFrameLocks noChangeAspect="1"/>
          </p:cNvGraphicFramePr>
          <p:nvPr/>
        </p:nvGraphicFramePr>
        <p:xfrm>
          <a:off x="1203325" y="2470150"/>
          <a:ext cx="646113" cy="533400"/>
        </p:xfrm>
        <a:graphic>
          <a:graphicData uri="http://schemas.openxmlformats.org/presentationml/2006/ole">
            <mc:AlternateContent xmlns:mc="http://schemas.openxmlformats.org/markup-compatibility/2006">
              <mc:Choice xmlns:v="urn:schemas-microsoft-com:vml" Requires="v">
                <p:oleObj spid="_x0000_s45636" name="Clip" r:id="rId4" imgW="1307079" imgH="1083682" progId="MS_ClipArt_Gallery.2">
                  <p:embed/>
                </p:oleObj>
              </mc:Choice>
              <mc:Fallback>
                <p:oleObj name="Clip" r:id="rId4" imgW="1307079" imgH="1083682" progId="MS_ClipArt_Gallery.2">
                  <p:embed/>
                  <p:pic>
                    <p:nvPicPr>
                      <p:cNvPr id="0" name="Object 2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2470150"/>
                        <a:ext cx="646113"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5060" name="Line 230"/>
          <p:cNvSpPr>
            <a:spLocks noChangeShapeType="1"/>
          </p:cNvSpPr>
          <p:nvPr/>
        </p:nvSpPr>
        <p:spPr bwMode="auto">
          <a:xfrm>
            <a:off x="3538538" y="2303463"/>
            <a:ext cx="0" cy="228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45061" name="Oval 228"/>
          <p:cNvSpPr>
            <a:spLocks noChangeArrowheads="1"/>
          </p:cNvSpPr>
          <p:nvPr/>
        </p:nvSpPr>
        <p:spPr bwMode="auto">
          <a:xfrm>
            <a:off x="2320925" y="2333625"/>
            <a:ext cx="1198563" cy="369888"/>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45062" name="Rectangle 231"/>
          <p:cNvSpPr>
            <a:spLocks noChangeArrowheads="1"/>
          </p:cNvSpPr>
          <p:nvPr/>
        </p:nvSpPr>
        <p:spPr bwMode="auto">
          <a:xfrm>
            <a:off x="2320925" y="2265363"/>
            <a:ext cx="1198563" cy="263525"/>
          </a:xfrm>
          <a:prstGeom prst="rect">
            <a:avLst/>
          </a:prstGeom>
          <a:solidFill>
            <a:srgbClr val="B2B2B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45063" name="Oval 232"/>
          <p:cNvSpPr>
            <a:spLocks noChangeArrowheads="1"/>
          </p:cNvSpPr>
          <p:nvPr/>
        </p:nvSpPr>
        <p:spPr bwMode="auto">
          <a:xfrm>
            <a:off x="2330450" y="2036763"/>
            <a:ext cx="1198563" cy="430212"/>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grpSp>
        <p:nvGrpSpPr>
          <p:cNvPr id="45064" name="Group 242"/>
          <p:cNvGrpSpPr>
            <a:grpSpLocks/>
          </p:cNvGrpSpPr>
          <p:nvPr/>
        </p:nvGrpSpPr>
        <p:grpSpPr bwMode="auto">
          <a:xfrm>
            <a:off x="2676525" y="2066925"/>
            <a:ext cx="498475" cy="119063"/>
            <a:chOff x="2208" y="2184"/>
            <a:chExt cx="176" cy="69"/>
          </a:xfrm>
        </p:grpSpPr>
        <p:grpSp>
          <p:nvGrpSpPr>
            <p:cNvPr id="45140" name="Group 120"/>
            <p:cNvGrpSpPr>
              <a:grpSpLocks/>
            </p:cNvGrpSpPr>
            <p:nvPr/>
          </p:nvGrpSpPr>
          <p:grpSpPr bwMode="auto">
            <a:xfrm>
              <a:off x="2208" y="2185"/>
              <a:ext cx="176" cy="68"/>
              <a:chOff x="2848" y="848"/>
              <a:chExt cx="140" cy="98"/>
            </a:xfrm>
          </p:grpSpPr>
          <p:sp>
            <p:nvSpPr>
              <p:cNvPr id="45145"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46"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47"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5141" name="Group 124"/>
            <p:cNvGrpSpPr>
              <a:grpSpLocks/>
            </p:cNvGrpSpPr>
            <p:nvPr/>
          </p:nvGrpSpPr>
          <p:grpSpPr bwMode="auto">
            <a:xfrm flipV="1">
              <a:off x="2208" y="2184"/>
              <a:ext cx="176" cy="68"/>
              <a:chOff x="2848" y="848"/>
              <a:chExt cx="140" cy="98"/>
            </a:xfrm>
          </p:grpSpPr>
          <p:sp>
            <p:nvSpPr>
              <p:cNvPr id="45142"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43"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44"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45065" name="Oval 246"/>
          <p:cNvSpPr>
            <a:spLocks noChangeArrowheads="1"/>
          </p:cNvSpPr>
          <p:nvPr/>
        </p:nvSpPr>
        <p:spPr bwMode="auto">
          <a:xfrm>
            <a:off x="5416550" y="2352675"/>
            <a:ext cx="1198563" cy="369888"/>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45066" name="Line 247"/>
          <p:cNvSpPr>
            <a:spLocks noChangeShapeType="1"/>
          </p:cNvSpPr>
          <p:nvPr/>
        </p:nvSpPr>
        <p:spPr bwMode="auto">
          <a:xfrm>
            <a:off x="5426075" y="2332038"/>
            <a:ext cx="0" cy="2286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67" name="Rectangle 248"/>
          <p:cNvSpPr>
            <a:spLocks noChangeArrowheads="1"/>
          </p:cNvSpPr>
          <p:nvPr/>
        </p:nvSpPr>
        <p:spPr bwMode="auto">
          <a:xfrm>
            <a:off x="5426075" y="2293938"/>
            <a:ext cx="1198563" cy="263525"/>
          </a:xfrm>
          <a:prstGeom prst="rect">
            <a:avLst/>
          </a:prstGeom>
          <a:solidFill>
            <a:srgbClr val="B2B2B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45068" name="Oval 249"/>
          <p:cNvSpPr>
            <a:spLocks noChangeArrowheads="1"/>
          </p:cNvSpPr>
          <p:nvPr/>
        </p:nvSpPr>
        <p:spPr bwMode="auto">
          <a:xfrm>
            <a:off x="5435600" y="2065338"/>
            <a:ext cx="1198563" cy="430212"/>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graphicFrame>
        <p:nvGraphicFramePr>
          <p:cNvPr id="45069" name="Object 274"/>
          <p:cNvGraphicFramePr>
            <a:graphicFrameLocks noChangeAspect="1"/>
          </p:cNvGraphicFramePr>
          <p:nvPr/>
        </p:nvGraphicFramePr>
        <p:xfrm>
          <a:off x="7004050" y="1546225"/>
          <a:ext cx="646113" cy="533400"/>
        </p:xfrm>
        <a:graphic>
          <a:graphicData uri="http://schemas.openxmlformats.org/presentationml/2006/ole">
            <mc:AlternateContent xmlns:mc="http://schemas.openxmlformats.org/markup-compatibility/2006">
              <mc:Choice xmlns:v="urn:schemas-microsoft-com:vml" Requires="v">
                <p:oleObj spid="_x0000_s45637" name="Clip" r:id="rId6" imgW="1307079" imgH="1083682" progId="MS_ClipArt_Gallery.2">
                  <p:embed/>
                </p:oleObj>
              </mc:Choice>
              <mc:Fallback>
                <p:oleObj name="Clip" r:id="rId6" imgW="1307079" imgH="1083682" progId="MS_ClipArt_Gallery.2">
                  <p:embed/>
                  <p:pic>
                    <p:nvPicPr>
                      <p:cNvPr id="0" name="Object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4050" y="1546225"/>
                        <a:ext cx="646113"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5070" name="Object 275"/>
          <p:cNvGraphicFramePr>
            <a:graphicFrameLocks noChangeAspect="1"/>
          </p:cNvGraphicFramePr>
          <p:nvPr/>
        </p:nvGraphicFramePr>
        <p:xfrm>
          <a:off x="965200" y="1565275"/>
          <a:ext cx="646113" cy="533400"/>
        </p:xfrm>
        <a:graphic>
          <a:graphicData uri="http://schemas.openxmlformats.org/presentationml/2006/ole">
            <mc:AlternateContent xmlns:mc="http://schemas.openxmlformats.org/markup-compatibility/2006">
              <mc:Choice xmlns:v="urn:schemas-microsoft-com:vml" Requires="v">
                <p:oleObj spid="_x0000_s45638" name="Clip" r:id="rId7" imgW="1307079" imgH="1083682" progId="MS_ClipArt_Gallery.2">
                  <p:embed/>
                </p:oleObj>
              </mc:Choice>
              <mc:Fallback>
                <p:oleObj name="Clip" r:id="rId7" imgW="1307079" imgH="1083682" progId="MS_ClipArt_Gallery.2">
                  <p:embed/>
                  <p:pic>
                    <p:nvPicPr>
                      <p:cNvPr id="0" name="Object 2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00" y="1565275"/>
                        <a:ext cx="646113"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5071" name="Line 276"/>
          <p:cNvSpPr>
            <a:spLocks noChangeShapeType="1"/>
          </p:cNvSpPr>
          <p:nvPr/>
        </p:nvSpPr>
        <p:spPr bwMode="auto">
          <a:xfrm>
            <a:off x="1590675" y="1971675"/>
            <a:ext cx="50482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2" name="Line 277"/>
          <p:cNvSpPr>
            <a:spLocks noChangeShapeType="1"/>
          </p:cNvSpPr>
          <p:nvPr/>
        </p:nvSpPr>
        <p:spPr bwMode="auto">
          <a:xfrm flipV="1">
            <a:off x="1895475" y="2957513"/>
            <a:ext cx="195263" cy="476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3" name="Line 278"/>
          <p:cNvSpPr>
            <a:spLocks noChangeShapeType="1"/>
          </p:cNvSpPr>
          <p:nvPr/>
        </p:nvSpPr>
        <p:spPr bwMode="auto">
          <a:xfrm>
            <a:off x="3514725" y="2390775"/>
            <a:ext cx="1933575" cy="95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4" name="Line 279"/>
          <p:cNvSpPr>
            <a:spLocks noChangeShapeType="1"/>
          </p:cNvSpPr>
          <p:nvPr/>
        </p:nvSpPr>
        <p:spPr bwMode="auto">
          <a:xfrm flipV="1">
            <a:off x="5619750" y="2724150"/>
            <a:ext cx="142875" cy="6572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5" name="Line 280"/>
          <p:cNvSpPr>
            <a:spLocks noChangeShapeType="1"/>
          </p:cNvSpPr>
          <p:nvPr/>
        </p:nvSpPr>
        <p:spPr bwMode="auto">
          <a:xfrm flipV="1">
            <a:off x="6591300" y="1952625"/>
            <a:ext cx="504825" cy="2667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6" name="Line 284"/>
          <p:cNvSpPr>
            <a:spLocks noChangeShapeType="1"/>
          </p:cNvSpPr>
          <p:nvPr/>
        </p:nvSpPr>
        <p:spPr bwMode="auto">
          <a:xfrm flipH="1">
            <a:off x="2095500" y="1962150"/>
            <a:ext cx="0" cy="10001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7" name="Line 285"/>
          <p:cNvSpPr>
            <a:spLocks noChangeShapeType="1"/>
          </p:cNvSpPr>
          <p:nvPr/>
        </p:nvSpPr>
        <p:spPr bwMode="auto">
          <a:xfrm>
            <a:off x="2105025" y="2395538"/>
            <a:ext cx="20002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078" name="Rectangle 287"/>
          <p:cNvSpPr>
            <a:spLocks noChangeArrowheads="1"/>
          </p:cNvSpPr>
          <p:nvPr/>
        </p:nvSpPr>
        <p:spPr bwMode="auto">
          <a:xfrm>
            <a:off x="3548063" y="2185988"/>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79" name="Rectangle 288"/>
          <p:cNvSpPr>
            <a:spLocks noChangeArrowheads="1"/>
          </p:cNvSpPr>
          <p:nvPr/>
        </p:nvSpPr>
        <p:spPr bwMode="auto">
          <a:xfrm>
            <a:off x="3709988" y="2185988"/>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0" name="Rectangle 289"/>
          <p:cNvSpPr>
            <a:spLocks noChangeArrowheads="1"/>
          </p:cNvSpPr>
          <p:nvPr/>
        </p:nvSpPr>
        <p:spPr bwMode="auto">
          <a:xfrm>
            <a:off x="3871913" y="2185988"/>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1" name="Rectangle 290"/>
          <p:cNvSpPr>
            <a:spLocks noChangeArrowheads="1"/>
          </p:cNvSpPr>
          <p:nvPr/>
        </p:nvSpPr>
        <p:spPr bwMode="auto">
          <a:xfrm>
            <a:off x="4033838" y="2185988"/>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2" name="Rectangle 291"/>
          <p:cNvSpPr>
            <a:spLocks noChangeArrowheads="1"/>
          </p:cNvSpPr>
          <p:nvPr/>
        </p:nvSpPr>
        <p:spPr bwMode="auto">
          <a:xfrm>
            <a:off x="4195763" y="2185988"/>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3" name="Rectangle 292"/>
          <p:cNvSpPr>
            <a:spLocks noChangeArrowheads="1"/>
          </p:cNvSpPr>
          <p:nvPr/>
        </p:nvSpPr>
        <p:spPr bwMode="auto">
          <a:xfrm>
            <a:off x="4567238" y="2185988"/>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4" name="Rectangle 293"/>
          <p:cNvSpPr>
            <a:spLocks noChangeArrowheads="1"/>
          </p:cNvSpPr>
          <p:nvPr/>
        </p:nvSpPr>
        <p:spPr bwMode="auto">
          <a:xfrm>
            <a:off x="5005388" y="2181225"/>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grpSp>
        <p:nvGrpSpPr>
          <p:cNvPr id="45085" name="Group 311"/>
          <p:cNvGrpSpPr>
            <a:grpSpLocks/>
          </p:cNvGrpSpPr>
          <p:nvPr/>
        </p:nvGrpSpPr>
        <p:grpSpPr bwMode="auto">
          <a:xfrm>
            <a:off x="2857500" y="2262188"/>
            <a:ext cx="633413" cy="200025"/>
            <a:chOff x="1800" y="1425"/>
            <a:chExt cx="399" cy="126"/>
          </a:xfrm>
        </p:grpSpPr>
        <p:sp>
          <p:nvSpPr>
            <p:cNvPr id="45136"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137"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138"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139"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grpSp>
      <p:sp>
        <p:nvSpPr>
          <p:cNvPr id="45086" name="Rectangle 298"/>
          <p:cNvSpPr>
            <a:spLocks noChangeArrowheads="1"/>
          </p:cNvSpPr>
          <p:nvPr/>
        </p:nvSpPr>
        <p:spPr bwMode="auto">
          <a:xfrm>
            <a:off x="2128838" y="2162175"/>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7" name="Rectangle 299"/>
          <p:cNvSpPr>
            <a:spLocks noChangeArrowheads="1"/>
          </p:cNvSpPr>
          <p:nvPr/>
        </p:nvSpPr>
        <p:spPr bwMode="auto">
          <a:xfrm>
            <a:off x="1909763" y="2733675"/>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45088" name="Line 300"/>
          <p:cNvSpPr>
            <a:spLocks noChangeShapeType="1"/>
          </p:cNvSpPr>
          <p:nvPr/>
        </p:nvSpPr>
        <p:spPr bwMode="auto">
          <a:xfrm>
            <a:off x="2305050" y="2266950"/>
            <a:ext cx="242888" cy="47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089" name="Line 301"/>
          <p:cNvSpPr>
            <a:spLocks noChangeShapeType="1"/>
          </p:cNvSpPr>
          <p:nvPr/>
        </p:nvSpPr>
        <p:spPr bwMode="auto">
          <a:xfrm flipV="1">
            <a:off x="1971675" y="2543175"/>
            <a:ext cx="0" cy="17621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090" name="Line 302"/>
          <p:cNvSpPr>
            <a:spLocks noChangeShapeType="1"/>
          </p:cNvSpPr>
          <p:nvPr/>
        </p:nvSpPr>
        <p:spPr bwMode="auto">
          <a:xfrm>
            <a:off x="3929063" y="2076450"/>
            <a:ext cx="106203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091" name="Text Box 303"/>
          <p:cNvSpPr txBox="1">
            <a:spLocks noChangeArrowheads="1"/>
          </p:cNvSpPr>
          <p:nvPr/>
        </p:nvSpPr>
        <p:spPr bwMode="auto">
          <a:xfrm>
            <a:off x="612775" y="1589088"/>
            <a:ext cx="40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solidFill>
                  <a:schemeClr val="accent1"/>
                </a:solidFill>
                <a:latin typeface="Comic Sans MS" charset="0"/>
                <a:ea typeface="宋体" charset="0"/>
                <a:cs typeface="宋体" charset="0"/>
              </a:rPr>
              <a:t>A</a:t>
            </a:r>
            <a:endParaRPr lang="en-US" altLang="zh-CN">
              <a:solidFill>
                <a:schemeClr val="accent1"/>
              </a:solidFill>
              <a:ea typeface="宋体" charset="0"/>
              <a:cs typeface="宋体" charset="0"/>
            </a:endParaRPr>
          </a:p>
        </p:txBody>
      </p:sp>
      <p:sp>
        <p:nvSpPr>
          <p:cNvPr id="45092" name="Text Box 304"/>
          <p:cNvSpPr txBox="1">
            <a:spLocks noChangeArrowheads="1"/>
          </p:cNvSpPr>
          <p:nvPr/>
        </p:nvSpPr>
        <p:spPr bwMode="auto">
          <a:xfrm>
            <a:off x="889000" y="2608263"/>
            <a:ext cx="3762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solidFill>
                  <a:schemeClr val="accent2"/>
                </a:solidFill>
                <a:latin typeface="Comic Sans MS" charset="0"/>
                <a:ea typeface="宋体" charset="0"/>
                <a:cs typeface="宋体" charset="0"/>
              </a:rPr>
              <a:t>B</a:t>
            </a:r>
            <a:endParaRPr lang="en-US" altLang="zh-CN">
              <a:solidFill>
                <a:schemeClr val="accent1"/>
              </a:solidFill>
              <a:ea typeface="宋体" charset="0"/>
              <a:cs typeface="宋体" charset="0"/>
            </a:endParaRPr>
          </a:p>
        </p:txBody>
      </p:sp>
      <p:sp>
        <p:nvSpPr>
          <p:cNvPr id="45093" name="Text Box 305"/>
          <p:cNvSpPr txBox="1">
            <a:spLocks noChangeArrowheads="1"/>
          </p:cNvSpPr>
          <p:nvPr/>
        </p:nvSpPr>
        <p:spPr bwMode="auto">
          <a:xfrm>
            <a:off x="6604000" y="1465263"/>
            <a:ext cx="368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latin typeface="Comic Sans MS" charset="0"/>
                <a:ea typeface="宋体" charset="0"/>
                <a:cs typeface="宋体" charset="0"/>
              </a:rPr>
              <a:t>C</a:t>
            </a:r>
            <a:endParaRPr lang="en-US" altLang="zh-CN">
              <a:solidFill>
                <a:schemeClr val="accent1"/>
              </a:solidFill>
              <a:ea typeface="宋体" charset="0"/>
              <a:cs typeface="宋体" charset="0"/>
            </a:endParaRPr>
          </a:p>
        </p:txBody>
      </p:sp>
      <p:sp>
        <p:nvSpPr>
          <p:cNvPr id="45094" name="Text Box 308"/>
          <p:cNvSpPr txBox="1">
            <a:spLocks noChangeArrowheads="1"/>
          </p:cNvSpPr>
          <p:nvPr/>
        </p:nvSpPr>
        <p:spPr bwMode="auto">
          <a:xfrm>
            <a:off x="1612900" y="1312863"/>
            <a:ext cx="13144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latin typeface="Comic Sans MS" charset="0"/>
                <a:ea typeface="宋体" charset="0"/>
                <a:cs typeface="宋体" charset="0"/>
              </a:rPr>
              <a:t>100 Mb/s</a:t>
            </a:r>
          </a:p>
          <a:p>
            <a:r>
              <a:rPr lang="en-US" altLang="zh-CN" sz="2000">
                <a:latin typeface="Comic Sans MS" charset="0"/>
                <a:ea typeface="宋体" charset="0"/>
                <a:cs typeface="宋体" charset="0"/>
              </a:rPr>
              <a:t>Ethernet</a:t>
            </a:r>
            <a:endParaRPr lang="en-US" altLang="zh-CN">
              <a:solidFill>
                <a:schemeClr val="accent1"/>
              </a:solidFill>
              <a:ea typeface="宋体" charset="0"/>
              <a:cs typeface="宋体" charset="0"/>
            </a:endParaRPr>
          </a:p>
        </p:txBody>
      </p:sp>
      <p:sp>
        <p:nvSpPr>
          <p:cNvPr id="45095" name="Text Box 309"/>
          <p:cNvSpPr txBox="1">
            <a:spLocks noChangeArrowheads="1"/>
          </p:cNvSpPr>
          <p:nvPr/>
        </p:nvSpPr>
        <p:spPr bwMode="auto">
          <a:xfrm>
            <a:off x="3756025" y="2427288"/>
            <a:ext cx="12223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latin typeface="Comic Sans MS" charset="0"/>
                <a:ea typeface="宋体" charset="0"/>
                <a:cs typeface="宋体" charset="0"/>
              </a:rPr>
              <a:t>1.5 Mb/s</a:t>
            </a:r>
            <a:endParaRPr lang="en-US" altLang="zh-CN">
              <a:solidFill>
                <a:schemeClr val="accent1"/>
              </a:solidFill>
              <a:ea typeface="宋体" charset="0"/>
              <a:cs typeface="宋体" charset="0"/>
            </a:endParaRPr>
          </a:p>
        </p:txBody>
      </p:sp>
      <p:sp>
        <p:nvSpPr>
          <p:cNvPr id="45096" name="Text Box 310"/>
          <p:cNvSpPr txBox="1">
            <a:spLocks noChangeArrowheads="1"/>
          </p:cNvSpPr>
          <p:nvPr/>
        </p:nvSpPr>
        <p:spPr bwMode="auto">
          <a:xfrm>
            <a:off x="6022975" y="299402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zh-CN">
              <a:solidFill>
                <a:schemeClr val="accent1"/>
              </a:solidFill>
              <a:ea typeface="宋体" charset="0"/>
              <a:cs typeface="宋体" charset="0"/>
            </a:endParaRPr>
          </a:p>
        </p:txBody>
      </p:sp>
      <p:sp>
        <p:nvSpPr>
          <p:cNvPr id="45097" name="Rectangle 313"/>
          <p:cNvSpPr>
            <a:spLocks noChangeArrowheads="1"/>
          </p:cNvSpPr>
          <p:nvPr/>
        </p:nvSpPr>
        <p:spPr bwMode="auto">
          <a:xfrm>
            <a:off x="5467350" y="2205038"/>
            <a:ext cx="147638" cy="2000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098" name="Rectangle 314"/>
          <p:cNvSpPr>
            <a:spLocks noChangeArrowheads="1"/>
          </p:cNvSpPr>
          <p:nvPr/>
        </p:nvSpPr>
        <p:spPr bwMode="auto">
          <a:xfrm>
            <a:off x="5629275" y="2205038"/>
            <a:ext cx="147638" cy="2000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099" name="Rectangle 315"/>
          <p:cNvSpPr>
            <a:spLocks noChangeArrowheads="1"/>
          </p:cNvSpPr>
          <p:nvPr/>
        </p:nvSpPr>
        <p:spPr bwMode="auto">
          <a:xfrm>
            <a:off x="5791200" y="2205038"/>
            <a:ext cx="147638" cy="2000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grpSp>
        <p:nvGrpSpPr>
          <p:cNvPr id="45100" name="Group 319"/>
          <p:cNvGrpSpPr>
            <a:grpSpLocks/>
          </p:cNvGrpSpPr>
          <p:nvPr/>
        </p:nvGrpSpPr>
        <p:grpSpPr bwMode="auto">
          <a:xfrm rot="-1962567">
            <a:off x="5715000" y="2424113"/>
            <a:ext cx="633413" cy="200025"/>
            <a:chOff x="4176" y="2211"/>
            <a:chExt cx="399" cy="126"/>
          </a:xfrm>
        </p:grpSpPr>
        <p:sp>
          <p:nvSpPr>
            <p:cNvPr id="45132" name="Rectangle 320"/>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133" name="Rectangle 321"/>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134" name="Rectangle 322"/>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135" name="Rectangle 323"/>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grpSp>
      <p:grpSp>
        <p:nvGrpSpPr>
          <p:cNvPr id="45101" name="Group 331"/>
          <p:cNvGrpSpPr>
            <a:grpSpLocks/>
          </p:cNvGrpSpPr>
          <p:nvPr/>
        </p:nvGrpSpPr>
        <p:grpSpPr bwMode="auto">
          <a:xfrm>
            <a:off x="3679825" y="3341688"/>
            <a:ext cx="3117850" cy="1471612"/>
            <a:chOff x="1646" y="2009"/>
            <a:chExt cx="1964" cy="927"/>
          </a:xfrm>
        </p:grpSpPr>
        <p:graphicFrame>
          <p:nvGraphicFramePr>
            <p:cNvPr id="45107" name="Object 11"/>
            <p:cNvGraphicFramePr>
              <a:graphicFrameLocks noChangeAspect="1"/>
            </p:cNvGraphicFramePr>
            <p:nvPr/>
          </p:nvGraphicFramePr>
          <p:xfrm>
            <a:off x="2960" y="2600"/>
            <a:ext cx="407" cy="336"/>
          </p:xfrm>
          <a:graphic>
            <a:graphicData uri="http://schemas.openxmlformats.org/presentationml/2006/ole">
              <mc:AlternateContent xmlns:mc="http://schemas.openxmlformats.org/markup-compatibility/2006">
                <mc:Choice xmlns:v="urn:schemas-microsoft-com:vml" Requires="v">
                  <p:oleObj spid="_x0000_s45639" name="Clip" r:id="rId8" imgW="1307079" imgH="1083682" progId="MS_ClipArt_Gallery.2">
                    <p:embed/>
                  </p:oleObj>
                </mc:Choice>
                <mc:Fallback>
                  <p:oleObj name="Clip" r:id="rId8"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 y="2600"/>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45108" name="Group 259"/>
            <p:cNvGrpSpPr>
              <a:grpSpLocks/>
            </p:cNvGrpSpPr>
            <p:nvPr/>
          </p:nvGrpSpPr>
          <p:grpSpPr bwMode="auto">
            <a:xfrm>
              <a:off x="2428" y="2009"/>
              <a:ext cx="761" cy="420"/>
              <a:chOff x="1462" y="1283"/>
              <a:chExt cx="761" cy="420"/>
            </a:xfrm>
          </p:grpSpPr>
          <p:sp>
            <p:nvSpPr>
              <p:cNvPr id="45119" name="Oval 260"/>
              <p:cNvSpPr>
                <a:spLocks noChangeArrowheads="1"/>
              </p:cNvSpPr>
              <p:nvPr/>
            </p:nvSpPr>
            <p:spPr bwMode="auto">
              <a:xfrm>
                <a:off x="1462" y="1470"/>
                <a:ext cx="755" cy="233"/>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45120" name="Line 261"/>
              <p:cNvSpPr>
                <a:spLocks noChangeShapeType="1"/>
              </p:cNvSpPr>
              <p:nvPr/>
            </p:nvSpPr>
            <p:spPr bwMode="auto">
              <a:xfrm>
                <a:off x="1462" y="1451"/>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21" name="Rectangle 262"/>
              <p:cNvSpPr>
                <a:spLocks noChangeArrowheads="1"/>
              </p:cNvSpPr>
              <p:nvPr/>
            </p:nvSpPr>
            <p:spPr bwMode="auto">
              <a:xfrm>
                <a:off x="1462" y="1427"/>
                <a:ext cx="755" cy="166"/>
              </a:xfrm>
              <a:prstGeom prst="rect">
                <a:avLst/>
              </a:prstGeom>
              <a:solidFill>
                <a:srgbClr val="B2B2B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45122" name="Oval 263"/>
              <p:cNvSpPr>
                <a:spLocks noChangeArrowheads="1"/>
              </p:cNvSpPr>
              <p:nvPr/>
            </p:nvSpPr>
            <p:spPr bwMode="auto">
              <a:xfrm>
                <a:off x="1468" y="1283"/>
                <a:ext cx="755" cy="271"/>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grpSp>
            <p:nvGrpSpPr>
              <p:cNvPr id="45123" name="Group 264"/>
              <p:cNvGrpSpPr>
                <a:grpSpLocks/>
              </p:cNvGrpSpPr>
              <p:nvPr/>
            </p:nvGrpSpPr>
            <p:grpSpPr bwMode="auto">
              <a:xfrm>
                <a:off x="1686" y="1302"/>
                <a:ext cx="314" cy="75"/>
                <a:chOff x="2208" y="2184"/>
                <a:chExt cx="176" cy="69"/>
              </a:xfrm>
            </p:grpSpPr>
            <p:grpSp>
              <p:nvGrpSpPr>
                <p:cNvPr id="45124" name="Group 265"/>
                <p:cNvGrpSpPr>
                  <a:grpSpLocks/>
                </p:cNvGrpSpPr>
                <p:nvPr/>
              </p:nvGrpSpPr>
              <p:grpSpPr bwMode="auto">
                <a:xfrm>
                  <a:off x="2208" y="2185"/>
                  <a:ext cx="176" cy="68"/>
                  <a:chOff x="2848" y="848"/>
                  <a:chExt cx="140" cy="98"/>
                </a:xfrm>
              </p:grpSpPr>
              <p:sp>
                <p:nvSpPr>
                  <p:cNvPr id="45129" name="Line 2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30" name="Line 2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31" name="Line 2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5125" name="Group 269"/>
                <p:cNvGrpSpPr>
                  <a:grpSpLocks/>
                </p:cNvGrpSpPr>
                <p:nvPr/>
              </p:nvGrpSpPr>
              <p:grpSpPr bwMode="auto">
                <a:xfrm flipV="1">
                  <a:off x="2208" y="2184"/>
                  <a:ext cx="176" cy="68"/>
                  <a:chOff x="2848" y="848"/>
                  <a:chExt cx="140" cy="98"/>
                </a:xfrm>
              </p:grpSpPr>
              <p:sp>
                <p:nvSpPr>
                  <p:cNvPr id="45126" name="Line 2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27" name="Line 2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28" name="Line 2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graphicFrame>
          <p:nvGraphicFramePr>
            <p:cNvPr id="45109" name="Object 273"/>
            <p:cNvGraphicFramePr>
              <a:graphicFrameLocks noChangeAspect="1"/>
            </p:cNvGraphicFramePr>
            <p:nvPr/>
          </p:nvGraphicFramePr>
          <p:xfrm>
            <a:off x="1874" y="2546"/>
            <a:ext cx="407" cy="336"/>
          </p:xfrm>
          <a:graphic>
            <a:graphicData uri="http://schemas.openxmlformats.org/presentationml/2006/ole">
              <mc:AlternateContent xmlns:mc="http://schemas.openxmlformats.org/markup-compatibility/2006">
                <mc:Choice xmlns:v="urn:schemas-microsoft-com:vml" Requires="v">
                  <p:oleObj spid="_x0000_s45640" name="Clip" r:id="rId9" imgW="1307079" imgH="1083682" progId="MS_ClipArt_Gallery.2">
                    <p:embed/>
                  </p:oleObj>
                </mc:Choice>
                <mc:Fallback>
                  <p:oleObj name="Clip" r:id="rId9" imgW="1307079" imgH="1083682" progId="MS_ClipArt_Gallery.2">
                    <p:embed/>
                    <p:pic>
                      <p:nvPicPr>
                        <p:cNvPr id="0" name="Object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 y="2546"/>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5110" name="Line 281"/>
            <p:cNvSpPr>
              <a:spLocks noChangeShapeType="1"/>
            </p:cNvSpPr>
            <p:nvPr/>
          </p:nvSpPr>
          <p:spPr bwMode="auto">
            <a:xfrm flipV="1">
              <a:off x="2214" y="2370"/>
              <a:ext cx="294" cy="25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11" name="Line 283"/>
            <p:cNvSpPr>
              <a:spLocks noChangeShapeType="1"/>
            </p:cNvSpPr>
            <p:nvPr/>
          </p:nvSpPr>
          <p:spPr bwMode="auto">
            <a:xfrm flipH="1" flipV="1">
              <a:off x="2964" y="2406"/>
              <a:ext cx="210" cy="19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112" name="Text Box 306"/>
            <p:cNvSpPr txBox="1">
              <a:spLocks noChangeArrowheads="1"/>
            </p:cNvSpPr>
            <p:nvPr/>
          </p:nvSpPr>
          <p:spPr bwMode="auto">
            <a:xfrm>
              <a:off x="1646" y="2549"/>
              <a:ext cx="2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latin typeface="Comic Sans MS" charset="0"/>
                  <a:ea typeface="宋体" charset="0"/>
                  <a:cs typeface="宋体" charset="0"/>
                </a:rPr>
                <a:t>D</a:t>
              </a:r>
              <a:endParaRPr lang="en-US" altLang="zh-CN">
                <a:solidFill>
                  <a:schemeClr val="accent1"/>
                </a:solidFill>
                <a:ea typeface="宋体" charset="0"/>
                <a:cs typeface="宋体" charset="0"/>
              </a:endParaRPr>
            </a:p>
          </p:txBody>
        </p:sp>
        <p:sp>
          <p:nvSpPr>
            <p:cNvPr id="45113" name="Text Box 307"/>
            <p:cNvSpPr txBox="1">
              <a:spLocks noChangeArrowheads="1"/>
            </p:cNvSpPr>
            <p:nvPr/>
          </p:nvSpPr>
          <p:spPr bwMode="auto">
            <a:xfrm>
              <a:off x="3374" y="2591"/>
              <a:ext cx="2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latin typeface="Comic Sans MS" charset="0"/>
                  <a:ea typeface="宋体" charset="0"/>
                  <a:cs typeface="宋体" charset="0"/>
                </a:rPr>
                <a:t>E</a:t>
              </a:r>
              <a:endParaRPr lang="en-US" altLang="zh-CN">
                <a:solidFill>
                  <a:schemeClr val="accent1"/>
                </a:solidFill>
                <a:ea typeface="宋体" charset="0"/>
                <a:cs typeface="宋体" charset="0"/>
              </a:endParaRPr>
            </a:p>
          </p:txBody>
        </p:sp>
        <p:grpSp>
          <p:nvGrpSpPr>
            <p:cNvPr id="45114" name="Group 324"/>
            <p:cNvGrpSpPr>
              <a:grpSpLocks/>
            </p:cNvGrpSpPr>
            <p:nvPr/>
          </p:nvGrpSpPr>
          <p:grpSpPr bwMode="auto">
            <a:xfrm rot="-2018696">
              <a:off x="2736" y="2139"/>
              <a:ext cx="399" cy="126"/>
              <a:chOff x="4176" y="2211"/>
              <a:chExt cx="399" cy="126"/>
            </a:xfrm>
          </p:grpSpPr>
          <p:sp>
            <p:nvSpPr>
              <p:cNvPr id="45115" name="Rectangle 325"/>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116" name="Rectangle 326"/>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117" name="Rectangle 327"/>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5118" name="Rectangle 328"/>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grpSp>
      </p:grpSp>
      <p:sp>
        <p:nvSpPr>
          <p:cNvPr id="45102" name="Text Box 329"/>
          <p:cNvSpPr txBox="1">
            <a:spLocks noChangeArrowheads="1"/>
          </p:cNvSpPr>
          <p:nvPr/>
        </p:nvSpPr>
        <p:spPr bwMode="auto">
          <a:xfrm>
            <a:off x="3241675" y="1636713"/>
            <a:ext cx="29495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b="1" i="1">
                <a:solidFill>
                  <a:srgbClr val="FF0000"/>
                </a:solidFill>
                <a:latin typeface="Comic Sans MS" charset="0"/>
                <a:ea typeface="宋体" charset="0"/>
                <a:cs typeface="宋体" charset="0"/>
              </a:rPr>
              <a:t>statistical multiplexing</a:t>
            </a:r>
            <a:endParaRPr lang="en-US" altLang="zh-CN">
              <a:solidFill>
                <a:schemeClr val="accent1"/>
              </a:solidFill>
              <a:ea typeface="宋体" charset="0"/>
              <a:cs typeface="宋体" charset="0"/>
            </a:endParaRPr>
          </a:p>
        </p:txBody>
      </p:sp>
      <p:sp>
        <p:nvSpPr>
          <p:cNvPr id="45103" name="Text Box 330"/>
          <p:cNvSpPr txBox="1">
            <a:spLocks noChangeArrowheads="1"/>
          </p:cNvSpPr>
          <p:nvPr/>
        </p:nvSpPr>
        <p:spPr bwMode="auto">
          <a:xfrm>
            <a:off x="1957388" y="2984500"/>
            <a:ext cx="2112962"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queue of packets</a:t>
            </a:r>
          </a:p>
          <a:p>
            <a:pPr algn="ctr"/>
            <a:r>
              <a:rPr lang="en-US" altLang="zh-CN" sz="1800">
                <a:latin typeface="Comic Sans MS" charset="0"/>
                <a:ea typeface="宋体" charset="0"/>
                <a:cs typeface="宋体" charset="0"/>
              </a:rPr>
              <a:t>waiting for output</a:t>
            </a:r>
          </a:p>
          <a:p>
            <a:pPr algn="ctr"/>
            <a:r>
              <a:rPr lang="en-US" altLang="zh-CN" sz="1800">
                <a:latin typeface="Comic Sans MS" charset="0"/>
                <a:ea typeface="宋体" charset="0"/>
                <a:cs typeface="宋体" charset="0"/>
              </a:rPr>
              <a:t>link</a:t>
            </a:r>
            <a:endParaRPr lang="en-US" altLang="zh-CN" sz="1800">
              <a:solidFill>
                <a:schemeClr val="accent1"/>
              </a:solidFill>
              <a:ea typeface="宋体" charset="0"/>
              <a:cs typeface="宋体" charset="0"/>
            </a:endParaRPr>
          </a:p>
        </p:txBody>
      </p:sp>
      <p:sp>
        <p:nvSpPr>
          <p:cNvPr id="45104" name="Line 332"/>
          <p:cNvSpPr>
            <a:spLocks noChangeShapeType="1"/>
          </p:cNvSpPr>
          <p:nvPr/>
        </p:nvSpPr>
        <p:spPr bwMode="auto">
          <a:xfrm flipV="1">
            <a:off x="2890838" y="2514600"/>
            <a:ext cx="166687" cy="52387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5105"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C4092F7-5C9D-AF47-B4B5-6A4E67EC3DCA}" type="slidenum">
              <a:rPr lang="en-US" sz="1200">
                <a:latin typeface="Comic Sans MS" charset="0"/>
              </a:rPr>
              <a:pPr/>
              <a:t>15</a:t>
            </a:fld>
            <a:endParaRPr lang="en-US" sz="1200">
              <a:latin typeface="Comic Sans MS" charset="0"/>
            </a:endParaRPr>
          </a:p>
        </p:txBody>
      </p:sp>
      <p:sp>
        <p:nvSpPr>
          <p:cNvPr id="92" name="Footer Placeholder 5"/>
          <p:cNvSpPr>
            <a:spLocks noGrp="1"/>
          </p:cNvSpPr>
          <p:nvPr>
            <p:ph type="ftr" sz="quarter" idx="10"/>
          </p:nvPr>
        </p:nvSpPr>
        <p:spPr/>
        <p:txBody>
          <a:bodyPr/>
          <a:lstStyle/>
          <a:p>
            <a:pPr>
              <a:defRPr/>
            </a:pPr>
            <a:r>
              <a:rPr lang="en-US" dirty="0"/>
              <a:t>CSci4211:                     Introduction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533400" y="19050"/>
            <a:ext cx="8193088" cy="1143000"/>
          </a:xfrm>
        </p:spPr>
        <p:txBody>
          <a:bodyPr/>
          <a:lstStyle/>
          <a:p>
            <a:r>
              <a:rPr lang="en-US" altLang="zh-CN" sz="3600">
                <a:latin typeface="Comic Sans MS" charset="0"/>
                <a:ea typeface="宋体" charset="0"/>
                <a:cs typeface="宋体" charset="0"/>
              </a:rPr>
              <a:t>Packet-switching: store-and-forward</a:t>
            </a:r>
          </a:p>
        </p:txBody>
      </p:sp>
      <p:sp>
        <p:nvSpPr>
          <p:cNvPr id="47106" name="Rectangle 3"/>
          <p:cNvSpPr>
            <a:spLocks noGrp="1" noChangeArrowheads="1"/>
          </p:cNvSpPr>
          <p:nvPr>
            <p:ph type="body" sz="half" idx="4294967295"/>
          </p:nvPr>
        </p:nvSpPr>
        <p:spPr>
          <a:xfrm>
            <a:off x="457200" y="2133600"/>
            <a:ext cx="3902075" cy="3930650"/>
          </a:xfrm>
        </p:spPr>
        <p:txBody>
          <a:bodyPr/>
          <a:lstStyle/>
          <a:p>
            <a:pPr>
              <a:lnSpc>
                <a:spcPct val="90000"/>
              </a:lnSpc>
            </a:pPr>
            <a:r>
              <a:rPr lang="en-US" altLang="zh-CN" sz="2400">
                <a:latin typeface="Comic Sans MS" charset="0"/>
                <a:ea typeface="宋体" charset="0"/>
                <a:cs typeface="宋体" charset="0"/>
              </a:rPr>
              <a:t>Takes L/R seconds to transmit (push out) packet of L bits on to link or R bps</a:t>
            </a:r>
          </a:p>
          <a:p>
            <a:pPr>
              <a:lnSpc>
                <a:spcPct val="90000"/>
              </a:lnSpc>
            </a:pPr>
            <a:r>
              <a:rPr lang="en-US" altLang="zh-CN" sz="2400">
                <a:latin typeface="Comic Sans MS" charset="0"/>
                <a:ea typeface="宋体" charset="0"/>
                <a:cs typeface="宋体" charset="0"/>
              </a:rPr>
              <a:t>Entire packet must  arrive at router before it can be transmitted on next link: </a:t>
            </a:r>
            <a:r>
              <a:rPr lang="en-US" altLang="zh-CN" sz="2400" i="1">
                <a:solidFill>
                  <a:srgbClr val="FF0000"/>
                </a:solidFill>
                <a:latin typeface="Comic Sans MS" charset="0"/>
                <a:ea typeface="宋体" charset="0"/>
                <a:cs typeface="宋体" charset="0"/>
              </a:rPr>
              <a:t>store and forward</a:t>
            </a:r>
          </a:p>
          <a:p>
            <a:pPr>
              <a:lnSpc>
                <a:spcPct val="90000"/>
              </a:lnSpc>
            </a:pPr>
            <a:r>
              <a:rPr lang="en-US" altLang="zh-CN" sz="2400">
                <a:latin typeface="Comic Sans MS" charset="0"/>
                <a:ea typeface="宋体" charset="0"/>
                <a:cs typeface="宋体" charset="0"/>
              </a:rPr>
              <a:t>delay = 3L/R (assuming zero propagation delay)</a:t>
            </a:r>
            <a:endParaRPr lang="en-US" altLang="zh-CN" sz="2400" i="1">
              <a:solidFill>
                <a:srgbClr val="FF0000"/>
              </a:solidFill>
              <a:latin typeface="Comic Sans MS" charset="0"/>
              <a:ea typeface="宋体" charset="0"/>
              <a:cs typeface="宋体" charset="0"/>
            </a:endParaRPr>
          </a:p>
        </p:txBody>
      </p:sp>
      <p:sp>
        <p:nvSpPr>
          <p:cNvPr id="47107" name="Rectangle 4"/>
          <p:cNvSpPr>
            <a:spLocks noGrp="1" noChangeArrowheads="1"/>
          </p:cNvSpPr>
          <p:nvPr>
            <p:ph type="body" sz="half" idx="4294967295"/>
          </p:nvPr>
        </p:nvSpPr>
        <p:spPr>
          <a:xfrm>
            <a:off x="4495800" y="2317750"/>
            <a:ext cx="3810000" cy="3930650"/>
          </a:xfrm>
        </p:spPr>
        <p:txBody>
          <a:bodyPr/>
          <a:lstStyle/>
          <a:p>
            <a:pPr>
              <a:lnSpc>
                <a:spcPct val="90000"/>
              </a:lnSpc>
              <a:buFont typeface="Wingdings" charset="0"/>
              <a:buNone/>
            </a:pPr>
            <a:r>
              <a:rPr lang="en-US" altLang="zh-CN" sz="2400" u="sng">
                <a:solidFill>
                  <a:srgbClr val="FF0000"/>
                </a:solidFill>
                <a:latin typeface="Comic Sans MS" charset="0"/>
                <a:ea typeface="宋体" charset="0"/>
                <a:cs typeface="宋体" charset="0"/>
              </a:rPr>
              <a:t>Example:</a:t>
            </a:r>
            <a:endParaRPr lang="en-US" altLang="zh-CN" sz="2400">
              <a:latin typeface="Comic Sans MS" charset="0"/>
              <a:ea typeface="宋体" charset="0"/>
              <a:cs typeface="宋体" charset="0"/>
            </a:endParaRPr>
          </a:p>
          <a:p>
            <a:pPr>
              <a:lnSpc>
                <a:spcPct val="90000"/>
              </a:lnSpc>
            </a:pPr>
            <a:r>
              <a:rPr lang="en-US" altLang="zh-CN" sz="2400">
                <a:latin typeface="Comic Sans MS" charset="0"/>
                <a:ea typeface="宋体" charset="0"/>
                <a:cs typeface="宋体" charset="0"/>
              </a:rPr>
              <a:t>L = 7.5 Mbits</a:t>
            </a:r>
          </a:p>
          <a:p>
            <a:pPr>
              <a:lnSpc>
                <a:spcPct val="90000"/>
              </a:lnSpc>
            </a:pPr>
            <a:r>
              <a:rPr lang="en-US" altLang="zh-CN" sz="2400">
                <a:latin typeface="Comic Sans MS" charset="0"/>
                <a:ea typeface="宋体" charset="0"/>
                <a:cs typeface="宋体" charset="0"/>
              </a:rPr>
              <a:t>R = 1.5 Mbps</a:t>
            </a:r>
          </a:p>
          <a:p>
            <a:pPr>
              <a:lnSpc>
                <a:spcPct val="90000"/>
              </a:lnSpc>
            </a:pPr>
            <a:r>
              <a:rPr lang="en-US" altLang="zh-CN" sz="2400">
                <a:latin typeface="Comic Sans MS" charset="0"/>
                <a:ea typeface="宋体" charset="0"/>
                <a:cs typeface="宋体" charset="0"/>
              </a:rPr>
              <a:t>delay = ?</a:t>
            </a:r>
          </a:p>
        </p:txBody>
      </p:sp>
      <p:sp>
        <p:nvSpPr>
          <p:cNvPr id="47108" name="Line 6"/>
          <p:cNvSpPr>
            <a:spLocks noChangeShapeType="1"/>
          </p:cNvSpPr>
          <p:nvPr/>
        </p:nvSpPr>
        <p:spPr bwMode="auto">
          <a:xfrm>
            <a:off x="2643188" y="1744663"/>
            <a:ext cx="3095625" cy="793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47109" name="Object 7"/>
          <p:cNvGraphicFramePr>
            <a:graphicFrameLocks noChangeAspect="1"/>
          </p:cNvGraphicFramePr>
          <p:nvPr/>
        </p:nvGraphicFramePr>
        <p:xfrm>
          <a:off x="2044700" y="1382713"/>
          <a:ext cx="646113" cy="533400"/>
        </p:xfrm>
        <a:graphic>
          <a:graphicData uri="http://schemas.openxmlformats.org/presentationml/2006/ole">
            <mc:AlternateContent xmlns:mc="http://schemas.openxmlformats.org/markup-compatibility/2006">
              <mc:Choice xmlns:v="urn:schemas-microsoft-com:vml" Requires="v">
                <p:oleObj spid="_x0000_s47360" name="Clip" r:id="rId4" imgW="1307079" imgH="1083682" progId="MS_ClipArt_Gallery.2">
                  <p:embed/>
                </p:oleObj>
              </mc:Choice>
              <mc:Fallback>
                <p:oleObj name="Clip" r:id="rId4" imgW="1307079" imgH="108368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4700" y="1382713"/>
                        <a:ext cx="646113"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10" name="Object 8"/>
          <p:cNvGraphicFramePr>
            <a:graphicFrameLocks noChangeAspect="1"/>
          </p:cNvGraphicFramePr>
          <p:nvPr/>
        </p:nvGraphicFramePr>
        <p:xfrm>
          <a:off x="5662613" y="1425575"/>
          <a:ext cx="646112" cy="533400"/>
        </p:xfrm>
        <a:graphic>
          <a:graphicData uri="http://schemas.openxmlformats.org/presentationml/2006/ole">
            <mc:AlternateContent xmlns:mc="http://schemas.openxmlformats.org/markup-compatibility/2006">
              <mc:Choice xmlns:v="urn:schemas-microsoft-com:vml" Requires="v">
                <p:oleObj spid="_x0000_s47361" name="Clip" r:id="rId6" imgW="1307079" imgH="1083682" progId="MS_ClipArt_Gallery.2">
                  <p:embed/>
                </p:oleObj>
              </mc:Choice>
              <mc:Fallback>
                <p:oleObj name="Clip" r:id="rId6"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613" y="1425575"/>
                        <a:ext cx="646112"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47111" name="Group 9"/>
          <p:cNvGrpSpPr>
            <a:grpSpLocks/>
          </p:cNvGrpSpPr>
          <p:nvPr/>
        </p:nvGrpSpPr>
        <p:grpSpPr bwMode="auto">
          <a:xfrm>
            <a:off x="3406775" y="1576388"/>
            <a:ext cx="568325" cy="284162"/>
            <a:chOff x="3824" y="1838"/>
            <a:chExt cx="358" cy="179"/>
          </a:xfrm>
        </p:grpSpPr>
        <p:sp>
          <p:nvSpPr>
            <p:cNvPr id="47135" name="Oval 10"/>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47136" name="Line 11"/>
            <p:cNvSpPr>
              <a:spLocks noChangeShapeType="1"/>
            </p:cNvSpPr>
            <p:nvPr/>
          </p:nvSpPr>
          <p:spPr bwMode="auto">
            <a:xfrm>
              <a:off x="3827" y="1910"/>
              <a:ext cx="0" cy="6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37" name="Line 12"/>
            <p:cNvSpPr>
              <a:spLocks noChangeShapeType="1"/>
            </p:cNvSpPr>
            <p:nvPr/>
          </p:nvSpPr>
          <p:spPr bwMode="auto">
            <a:xfrm>
              <a:off x="4182" y="1910"/>
              <a:ext cx="0" cy="6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38" name="Rectangle 13"/>
            <p:cNvSpPr>
              <a:spLocks noChangeArrowheads="1"/>
            </p:cNvSpPr>
            <p:nvPr/>
          </p:nvSpPr>
          <p:spPr bwMode="auto">
            <a:xfrm>
              <a:off x="3827" y="1910"/>
              <a:ext cx="352" cy="60"/>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47139" name="Oval 14"/>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p:spPr>
          <p:txBody>
            <a:bodyPr wrap="none" anchor="ctr"/>
            <a:lstStyle/>
            <a:p>
              <a:pPr algn="ctr"/>
              <a:endParaRPr lang="zh-CN">
                <a:solidFill>
                  <a:srgbClr val="FFFF00"/>
                </a:solidFill>
                <a:ea typeface="宋体" charset="0"/>
                <a:cs typeface="宋体" charset="0"/>
              </a:endParaRPr>
            </a:p>
          </p:txBody>
        </p:sp>
        <p:grpSp>
          <p:nvGrpSpPr>
            <p:cNvPr id="47140" name="Group 15"/>
            <p:cNvGrpSpPr>
              <a:grpSpLocks/>
            </p:cNvGrpSpPr>
            <p:nvPr/>
          </p:nvGrpSpPr>
          <p:grpSpPr bwMode="auto">
            <a:xfrm>
              <a:off x="3910" y="1864"/>
              <a:ext cx="176" cy="67"/>
              <a:chOff x="2848" y="848"/>
              <a:chExt cx="140" cy="98"/>
            </a:xfrm>
          </p:grpSpPr>
          <p:sp>
            <p:nvSpPr>
              <p:cNvPr id="47145"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46"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47"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7141" name="Group 19"/>
            <p:cNvGrpSpPr>
              <a:grpSpLocks/>
            </p:cNvGrpSpPr>
            <p:nvPr/>
          </p:nvGrpSpPr>
          <p:grpSpPr bwMode="auto">
            <a:xfrm flipV="1">
              <a:off x="3910" y="1863"/>
              <a:ext cx="176" cy="67"/>
              <a:chOff x="2848" y="848"/>
              <a:chExt cx="140" cy="98"/>
            </a:xfrm>
          </p:grpSpPr>
          <p:sp>
            <p:nvSpPr>
              <p:cNvPr id="47142" name="Line 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43" name="Line 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44" name="Line 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47112" name="Group 23"/>
          <p:cNvGrpSpPr>
            <a:grpSpLocks/>
          </p:cNvGrpSpPr>
          <p:nvPr/>
        </p:nvGrpSpPr>
        <p:grpSpPr bwMode="auto">
          <a:xfrm>
            <a:off x="4532313" y="1574800"/>
            <a:ext cx="568325" cy="284163"/>
            <a:chOff x="3824" y="1838"/>
            <a:chExt cx="358" cy="179"/>
          </a:xfrm>
        </p:grpSpPr>
        <p:sp>
          <p:nvSpPr>
            <p:cNvPr id="47122" name="Oval 24"/>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47123" name="Line 25"/>
            <p:cNvSpPr>
              <a:spLocks noChangeShapeType="1"/>
            </p:cNvSpPr>
            <p:nvPr/>
          </p:nvSpPr>
          <p:spPr bwMode="auto">
            <a:xfrm>
              <a:off x="3827" y="1910"/>
              <a:ext cx="0" cy="6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24" name="Line 26"/>
            <p:cNvSpPr>
              <a:spLocks noChangeShapeType="1"/>
            </p:cNvSpPr>
            <p:nvPr/>
          </p:nvSpPr>
          <p:spPr bwMode="auto">
            <a:xfrm>
              <a:off x="4182" y="1910"/>
              <a:ext cx="0" cy="6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25" name="Rectangle 27"/>
            <p:cNvSpPr>
              <a:spLocks noChangeArrowheads="1"/>
            </p:cNvSpPr>
            <p:nvPr/>
          </p:nvSpPr>
          <p:spPr bwMode="auto">
            <a:xfrm>
              <a:off x="3827" y="1910"/>
              <a:ext cx="352" cy="60"/>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47126" name="Oval 28"/>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p:spPr>
          <p:txBody>
            <a:bodyPr wrap="none" anchor="ctr"/>
            <a:lstStyle/>
            <a:p>
              <a:pPr algn="ctr"/>
              <a:endParaRPr lang="zh-CN">
                <a:solidFill>
                  <a:srgbClr val="FFFF00"/>
                </a:solidFill>
                <a:ea typeface="宋体" charset="0"/>
                <a:cs typeface="宋体" charset="0"/>
              </a:endParaRPr>
            </a:p>
          </p:txBody>
        </p:sp>
        <p:grpSp>
          <p:nvGrpSpPr>
            <p:cNvPr id="47127" name="Group 29"/>
            <p:cNvGrpSpPr>
              <a:grpSpLocks/>
            </p:cNvGrpSpPr>
            <p:nvPr/>
          </p:nvGrpSpPr>
          <p:grpSpPr bwMode="auto">
            <a:xfrm>
              <a:off x="3910" y="1864"/>
              <a:ext cx="176" cy="67"/>
              <a:chOff x="2848" y="848"/>
              <a:chExt cx="140" cy="98"/>
            </a:xfrm>
          </p:grpSpPr>
          <p:sp>
            <p:nvSpPr>
              <p:cNvPr id="47132"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33"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34"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7128" name="Group 33"/>
            <p:cNvGrpSpPr>
              <a:grpSpLocks/>
            </p:cNvGrpSpPr>
            <p:nvPr/>
          </p:nvGrpSpPr>
          <p:grpSpPr bwMode="auto">
            <a:xfrm flipV="1">
              <a:off x="3910" y="1863"/>
              <a:ext cx="176" cy="67"/>
              <a:chOff x="2848" y="848"/>
              <a:chExt cx="140" cy="98"/>
            </a:xfrm>
          </p:grpSpPr>
          <p:sp>
            <p:nvSpPr>
              <p:cNvPr id="47129" name="Line 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30" name="Line 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131" name="Line 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47113" name="Text Box 37"/>
          <p:cNvSpPr txBox="1">
            <a:spLocks noChangeArrowheads="1"/>
          </p:cNvSpPr>
          <p:nvPr/>
        </p:nvSpPr>
        <p:spPr bwMode="auto">
          <a:xfrm>
            <a:off x="2849563" y="1719263"/>
            <a:ext cx="3444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latin typeface="Comic Sans MS" charset="0"/>
                <a:ea typeface="宋体" charset="0"/>
                <a:cs typeface="宋体" charset="0"/>
              </a:rPr>
              <a:t>R</a:t>
            </a:r>
            <a:endParaRPr lang="en-US" altLang="zh-CN">
              <a:ea typeface="宋体" charset="0"/>
              <a:cs typeface="宋体" charset="0"/>
            </a:endParaRPr>
          </a:p>
        </p:txBody>
      </p:sp>
      <p:sp>
        <p:nvSpPr>
          <p:cNvPr id="47114" name="Text Box 38"/>
          <p:cNvSpPr txBox="1">
            <a:spLocks noChangeArrowheads="1"/>
          </p:cNvSpPr>
          <p:nvPr/>
        </p:nvSpPr>
        <p:spPr bwMode="auto">
          <a:xfrm>
            <a:off x="4022725" y="1703388"/>
            <a:ext cx="3444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latin typeface="Comic Sans MS" charset="0"/>
                <a:ea typeface="宋体" charset="0"/>
                <a:cs typeface="宋体" charset="0"/>
              </a:rPr>
              <a:t>R</a:t>
            </a:r>
            <a:endParaRPr lang="en-US" altLang="zh-CN">
              <a:ea typeface="宋体" charset="0"/>
              <a:cs typeface="宋体" charset="0"/>
            </a:endParaRPr>
          </a:p>
        </p:txBody>
      </p:sp>
      <p:sp>
        <p:nvSpPr>
          <p:cNvPr id="47115" name="Text Box 39"/>
          <p:cNvSpPr txBox="1">
            <a:spLocks noChangeArrowheads="1"/>
          </p:cNvSpPr>
          <p:nvPr/>
        </p:nvSpPr>
        <p:spPr bwMode="auto">
          <a:xfrm>
            <a:off x="5202238" y="1709738"/>
            <a:ext cx="3444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latin typeface="Comic Sans MS" charset="0"/>
                <a:ea typeface="宋体" charset="0"/>
                <a:cs typeface="宋体" charset="0"/>
              </a:rPr>
              <a:t>R</a:t>
            </a:r>
            <a:endParaRPr lang="en-US" altLang="zh-CN">
              <a:ea typeface="宋体" charset="0"/>
              <a:cs typeface="宋体" charset="0"/>
            </a:endParaRPr>
          </a:p>
        </p:txBody>
      </p:sp>
      <p:sp>
        <p:nvSpPr>
          <p:cNvPr id="47116" name="Rectangle 40"/>
          <p:cNvSpPr>
            <a:spLocks noChangeArrowheads="1"/>
          </p:cNvSpPr>
          <p:nvPr/>
        </p:nvSpPr>
        <p:spPr bwMode="auto">
          <a:xfrm>
            <a:off x="2476500" y="1395413"/>
            <a:ext cx="485775" cy="293687"/>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latin typeface="Comic Sans MS" charset="0"/>
                <a:ea typeface="宋体" charset="0"/>
                <a:cs typeface="宋体" charset="0"/>
              </a:rPr>
              <a:t>L</a:t>
            </a:r>
            <a:endParaRPr lang="en-US" altLang="zh-CN">
              <a:ea typeface="宋体" charset="0"/>
              <a:cs typeface="宋体" charset="0"/>
            </a:endParaRPr>
          </a:p>
        </p:txBody>
      </p:sp>
      <p:sp>
        <p:nvSpPr>
          <p:cNvPr id="47117" name="AutoShape 42"/>
          <p:cNvSpPr>
            <a:spLocks/>
          </p:cNvSpPr>
          <p:nvPr/>
        </p:nvSpPr>
        <p:spPr bwMode="auto">
          <a:xfrm>
            <a:off x="4379913" y="5307013"/>
            <a:ext cx="152400" cy="914400"/>
          </a:xfrm>
          <a:prstGeom prst="rightBrace">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0"/>
              <a:cs typeface="宋体" charset="0"/>
            </a:endParaRPr>
          </a:p>
        </p:txBody>
      </p:sp>
      <p:sp>
        <p:nvSpPr>
          <p:cNvPr id="47118" name="Text Box 43"/>
          <p:cNvSpPr txBox="1">
            <a:spLocks noChangeArrowheads="1"/>
          </p:cNvSpPr>
          <p:nvPr/>
        </p:nvSpPr>
        <p:spPr bwMode="auto">
          <a:xfrm>
            <a:off x="4537075" y="5529263"/>
            <a:ext cx="27432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latin typeface="Comic Sans MS" charset="0"/>
                <a:ea typeface="宋体" charset="0"/>
                <a:cs typeface="宋体" charset="0"/>
              </a:rPr>
              <a:t>more on delay later …</a:t>
            </a:r>
          </a:p>
        </p:txBody>
      </p:sp>
      <p:sp>
        <p:nvSpPr>
          <p:cNvPr id="45" name="Rectangle 44"/>
          <p:cNvSpPr/>
          <p:nvPr/>
        </p:nvSpPr>
        <p:spPr>
          <a:xfrm>
            <a:off x="6665913" y="3441700"/>
            <a:ext cx="1076325" cy="461963"/>
          </a:xfrm>
          <a:prstGeom prst="rect">
            <a:avLst/>
          </a:prstGeom>
        </p:spPr>
        <p:txBody>
          <a:bodyPr wrap="none">
            <a:spAutoFit/>
          </a:bodyPr>
          <a:lstStyle/>
          <a:p>
            <a:pPr>
              <a:defRPr/>
            </a:pPr>
            <a:r>
              <a:rPr lang="en-US" altLang="zh-CN" dirty="0">
                <a:latin typeface="+mn-lt"/>
                <a:ea typeface="宋体" pitchFamily="2" charset="-122"/>
              </a:rPr>
              <a:t>15 sec</a:t>
            </a:r>
          </a:p>
        </p:txBody>
      </p:sp>
      <p:sp>
        <p:nvSpPr>
          <p:cNvPr id="47120"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47121"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53BD862-2099-F745-9128-30627BE619CA}" type="slidenum">
              <a:rPr lang="en-US" sz="1200">
                <a:latin typeface="Comic Sans MS" charset="0"/>
              </a:rPr>
              <a:pPr/>
              <a:t>16</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609600" y="28575"/>
            <a:ext cx="8001000" cy="1143000"/>
          </a:xfrm>
        </p:spPr>
        <p:txBody>
          <a:bodyPr/>
          <a:lstStyle/>
          <a:p>
            <a:r>
              <a:rPr lang="en-US" altLang="zh-CN" sz="3200">
                <a:latin typeface="Comic Sans MS" charset="0"/>
                <a:ea typeface="宋体" charset="0"/>
                <a:cs typeface="宋体" charset="0"/>
              </a:rPr>
              <a:t>Packet switching versus circuit switching</a:t>
            </a:r>
            <a:endParaRPr lang="en-US" altLang="zh-CN">
              <a:latin typeface="Comic Sans MS" charset="0"/>
              <a:ea typeface="宋体" charset="0"/>
              <a:cs typeface="宋体" charset="0"/>
            </a:endParaRPr>
          </a:p>
        </p:txBody>
      </p:sp>
      <p:sp>
        <p:nvSpPr>
          <p:cNvPr id="49154" name="Rectangle 3"/>
          <p:cNvSpPr>
            <a:spLocks noGrp="1" noChangeArrowheads="1"/>
          </p:cNvSpPr>
          <p:nvPr>
            <p:ph type="body" sz="half" idx="4294967295"/>
          </p:nvPr>
        </p:nvSpPr>
        <p:spPr>
          <a:xfrm>
            <a:off x="533400" y="1600200"/>
            <a:ext cx="3810000" cy="4648200"/>
          </a:xfrm>
        </p:spPr>
        <p:txBody>
          <a:bodyPr/>
          <a:lstStyle/>
          <a:p>
            <a:r>
              <a:rPr lang="en-US" altLang="zh-CN" sz="2400">
                <a:latin typeface="Comic Sans MS" charset="0"/>
                <a:ea typeface="宋体" charset="0"/>
                <a:cs typeface="宋体" charset="0"/>
              </a:rPr>
              <a:t>1 Mb/s link</a:t>
            </a:r>
          </a:p>
          <a:p>
            <a:r>
              <a:rPr lang="en-US" altLang="zh-CN" sz="2400">
                <a:latin typeface="Comic Sans MS" charset="0"/>
                <a:ea typeface="宋体" charset="0"/>
                <a:cs typeface="宋体" charset="0"/>
              </a:rPr>
              <a:t>each user: </a:t>
            </a:r>
          </a:p>
          <a:p>
            <a:pPr lvl="1"/>
            <a:r>
              <a:rPr lang="en-US" altLang="zh-CN">
                <a:latin typeface="Comic Sans MS" charset="0"/>
                <a:ea typeface="宋体" charset="0"/>
                <a:cs typeface="宋体" charset="0"/>
              </a:rPr>
              <a:t>100 kb/s when “active”</a:t>
            </a:r>
          </a:p>
          <a:p>
            <a:pPr lvl="1"/>
            <a:r>
              <a:rPr lang="en-US" altLang="zh-CN">
                <a:latin typeface="Comic Sans MS" charset="0"/>
                <a:ea typeface="宋体" charset="0"/>
                <a:cs typeface="宋体" charset="0"/>
              </a:rPr>
              <a:t>active 10% of time</a:t>
            </a:r>
          </a:p>
          <a:p>
            <a:pPr lvl="1"/>
            <a:endParaRPr lang="en-US" altLang="zh-CN">
              <a:latin typeface="Comic Sans MS" charset="0"/>
              <a:ea typeface="宋体" charset="0"/>
              <a:cs typeface="宋体" charset="0"/>
            </a:endParaRPr>
          </a:p>
          <a:p>
            <a:r>
              <a:rPr lang="en-US" altLang="zh-CN" sz="2400">
                <a:latin typeface="Comic Sans MS" charset="0"/>
                <a:ea typeface="宋体" charset="0"/>
                <a:cs typeface="宋体" charset="0"/>
              </a:rPr>
              <a:t>circuit-switching: </a:t>
            </a:r>
          </a:p>
          <a:p>
            <a:pPr lvl="1"/>
            <a:r>
              <a:rPr lang="en-US" altLang="zh-CN">
                <a:latin typeface="Comic Sans MS" charset="0"/>
                <a:ea typeface="宋体" charset="0"/>
                <a:cs typeface="宋体" charset="0"/>
              </a:rPr>
              <a:t>10 users</a:t>
            </a:r>
          </a:p>
          <a:p>
            <a:r>
              <a:rPr lang="en-US" altLang="zh-CN" sz="2400">
                <a:latin typeface="Comic Sans MS" charset="0"/>
                <a:ea typeface="宋体" charset="0"/>
                <a:cs typeface="宋体" charset="0"/>
              </a:rPr>
              <a:t>packet switching: </a:t>
            </a:r>
          </a:p>
          <a:p>
            <a:pPr lvl="1"/>
            <a:r>
              <a:rPr lang="en-US" altLang="zh-CN">
                <a:latin typeface="Comic Sans MS" charset="0"/>
                <a:ea typeface="宋体" charset="0"/>
                <a:cs typeface="宋体" charset="0"/>
              </a:rPr>
              <a:t>with 35 users, probability &gt; 10 active less than .0004</a:t>
            </a:r>
          </a:p>
          <a:p>
            <a:endParaRPr lang="en-US" altLang="zh-CN" sz="2400">
              <a:latin typeface="Comic Sans MS" charset="0"/>
              <a:ea typeface="宋体" charset="0"/>
              <a:cs typeface="宋体" charset="0"/>
            </a:endParaRPr>
          </a:p>
        </p:txBody>
      </p:sp>
      <p:sp>
        <p:nvSpPr>
          <p:cNvPr id="49155" name="Rectangle 4"/>
          <p:cNvSpPr>
            <a:spLocks noGrp="1" noChangeArrowheads="1"/>
          </p:cNvSpPr>
          <p:nvPr>
            <p:ph type="body" sz="half" idx="4294967295"/>
          </p:nvPr>
        </p:nvSpPr>
        <p:spPr>
          <a:xfrm>
            <a:off x="609600" y="1066800"/>
            <a:ext cx="7620000" cy="609600"/>
          </a:xfrm>
        </p:spPr>
        <p:txBody>
          <a:bodyPr/>
          <a:lstStyle/>
          <a:p>
            <a:pPr>
              <a:buFont typeface="Wingdings" charset="0"/>
              <a:buNone/>
            </a:pPr>
            <a:r>
              <a:rPr lang="en-US" altLang="zh-CN" sz="2400">
                <a:latin typeface="Comic Sans MS" charset="0"/>
                <a:ea typeface="宋体" charset="0"/>
                <a:cs typeface="宋体" charset="0"/>
              </a:rPr>
              <a:t>Packet switching allows more users to use network!</a:t>
            </a:r>
          </a:p>
        </p:txBody>
      </p:sp>
      <p:grpSp>
        <p:nvGrpSpPr>
          <p:cNvPr id="49156" name="Group 1"/>
          <p:cNvGrpSpPr>
            <a:grpSpLocks/>
          </p:cNvGrpSpPr>
          <p:nvPr/>
        </p:nvGrpSpPr>
        <p:grpSpPr bwMode="auto">
          <a:xfrm>
            <a:off x="3962400" y="2057400"/>
            <a:ext cx="4957763" cy="1905000"/>
            <a:chOff x="3897313" y="3028950"/>
            <a:chExt cx="4957762" cy="1905000"/>
          </a:xfrm>
        </p:grpSpPr>
        <p:sp>
          <p:nvSpPr>
            <p:cNvPr id="49162" name="Rectangle 12"/>
            <p:cNvSpPr>
              <a:spLocks noChangeArrowheads="1"/>
            </p:cNvSpPr>
            <p:nvPr/>
          </p:nvSpPr>
          <p:spPr bwMode="auto">
            <a:xfrm>
              <a:off x="4629150" y="3028950"/>
              <a:ext cx="304800" cy="304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p>
              <a:endParaRPr lang="zh-CN" altLang="en-US">
                <a:ea typeface="宋体" charset="0"/>
                <a:cs typeface="宋体" charset="0"/>
              </a:endParaRPr>
            </a:p>
          </p:txBody>
        </p:sp>
        <p:sp>
          <p:nvSpPr>
            <p:cNvPr id="49163" name="Rectangle 13"/>
            <p:cNvSpPr>
              <a:spLocks noChangeArrowheads="1"/>
            </p:cNvSpPr>
            <p:nvPr/>
          </p:nvSpPr>
          <p:spPr bwMode="auto">
            <a:xfrm>
              <a:off x="4629150" y="4629150"/>
              <a:ext cx="304800" cy="304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p>
              <a:endParaRPr lang="zh-CN" altLang="en-US">
                <a:ea typeface="宋体" charset="0"/>
                <a:cs typeface="宋体" charset="0"/>
              </a:endParaRPr>
            </a:p>
          </p:txBody>
        </p:sp>
        <p:sp>
          <p:nvSpPr>
            <p:cNvPr id="49164" name="Line 15"/>
            <p:cNvSpPr>
              <a:spLocks noChangeShapeType="1"/>
            </p:cNvSpPr>
            <p:nvPr/>
          </p:nvSpPr>
          <p:spPr bwMode="auto">
            <a:xfrm>
              <a:off x="4933950" y="3333750"/>
              <a:ext cx="838200" cy="45720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65" name="Line 16"/>
            <p:cNvSpPr>
              <a:spLocks noChangeShapeType="1"/>
            </p:cNvSpPr>
            <p:nvPr/>
          </p:nvSpPr>
          <p:spPr bwMode="auto">
            <a:xfrm>
              <a:off x="5772150" y="3790950"/>
              <a:ext cx="2038350" cy="0"/>
            </a:xfrm>
            <a:prstGeom prst="line">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9166" name="Line 17"/>
            <p:cNvSpPr>
              <a:spLocks noChangeShapeType="1"/>
            </p:cNvSpPr>
            <p:nvPr/>
          </p:nvSpPr>
          <p:spPr bwMode="auto">
            <a:xfrm>
              <a:off x="5772150" y="3943350"/>
              <a:ext cx="2038350" cy="0"/>
            </a:xfrm>
            <a:prstGeom prst="line">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9167" name="Line 18"/>
            <p:cNvSpPr>
              <a:spLocks noChangeShapeType="1"/>
            </p:cNvSpPr>
            <p:nvPr/>
          </p:nvSpPr>
          <p:spPr bwMode="auto">
            <a:xfrm flipV="1">
              <a:off x="5010150" y="3943350"/>
              <a:ext cx="762000" cy="60960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68" name="Text Box 19"/>
            <p:cNvSpPr txBox="1">
              <a:spLocks noChangeArrowheads="1"/>
            </p:cNvSpPr>
            <p:nvPr/>
          </p:nvSpPr>
          <p:spPr bwMode="auto">
            <a:xfrm>
              <a:off x="3897313" y="3627438"/>
              <a:ext cx="12842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solidFill>
                    <a:schemeClr val="accent2"/>
                  </a:solidFill>
                  <a:latin typeface="Comic Sans MS" charset="0"/>
                  <a:ea typeface="宋体" charset="0"/>
                  <a:cs typeface="宋体" charset="0"/>
                </a:rPr>
                <a:t>N users</a:t>
              </a:r>
              <a:endParaRPr lang="en-US" altLang="zh-CN">
                <a:ea typeface="宋体" charset="0"/>
                <a:cs typeface="宋体" charset="0"/>
              </a:endParaRPr>
            </a:p>
          </p:txBody>
        </p:sp>
        <p:sp>
          <p:nvSpPr>
            <p:cNvPr id="49169" name="Text Box 20"/>
            <p:cNvSpPr txBox="1">
              <a:spLocks noChangeArrowheads="1"/>
            </p:cNvSpPr>
            <p:nvPr/>
          </p:nvSpPr>
          <p:spPr bwMode="auto">
            <a:xfrm>
              <a:off x="7096125" y="4075113"/>
              <a:ext cx="175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latin typeface="Comic Sans MS" charset="0"/>
                  <a:ea typeface="宋体" charset="0"/>
                  <a:cs typeface="宋体" charset="0"/>
                </a:rPr>
                <a:t>1 Mbps link</a:t>
              </a:r>
              <a:endParaRPr lang="en-US" altLang="zh-CN">
                <a:ea typeface="宋体" charset="0"/>
                <a:cs typeface="宋体" charset="0"/>
              </a:endParaRPr>
            </a:p>
          </p:txBody>
        </p:sp>
        <p:grpSp>
          <p:nvGrpSpPr>
            <p:cNvPr id="49170" name="Group 46"/>
            <p:cNvGrpSpPr>
              <a:grpSpLocks/>
            </p:cNvGrpSpPr>
            <p:nvPr/>
          </p:nvGrpSpPr>
          <p:grpSpPr bwMode="auto">
            <a:xfrm>
              <a:off x="5864225" y="3503613"/>
              <a:ext cx="1208088" cy="666750"/>
              <a:chOff x="4072" y="1331"/>
              <a:chExt cx="761" cy="420"/>
            </a:xfrm>
          </p:grpSpPr>
          <p:sp>
            <p:nvSpPr>
              <p:cNvPr id="49172" name="Oval 21"/>
              <p:cNvSpPr>
                <a:spLocks noChangeArrowheads="1"/>
              </p:cNvSpPr>
              <p:nvPr/>
            </p:nvSpPr>
            <p:spPr bwMode="auto">
              <a:xfrm>
                <a:off x="4072" y="1518"/>
                <a:ext cx="755" cy="233"/>
              </a:xfrm>
              <a:prstGeom prst="ellipse">
                <a:avLst/>
              </a:prstGeom>
              <a:solidFill>
                <a:srgbClr val="B2B2B2"/>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49173" name="Rectangle 22"/>
              <p:cNvSpPr>
                <a:spLocks noChangeArrowheads="1"/>
              </p:cNvSpPr>
              <p:nvPr/>
            </p:nvSpPr>
            <p:spPr bwMode="auto">
              <a:xfrm>
                <a:off x="4072" y="1475"/>
                <a:ext cx="755" cy="166"/>
              </a:xfrm>
              <a:prstGeom prst="rect">
                <a:avLst/>
              </a:prstGeom>
              <a:solidFill>
                <a:srgbClr val="B2B2B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49174" name="Oval 23"/>
              <p:cNvSpPr>
                <a:spLocks noChangeArrowheads="1"/>
              </p:cNvSpPr>
              <p:nvPr/>
            </p:nvSpPr>
            <p:spPr bwMode="auto">
              <a:xfrm>
                <a:off x="4078" y="1331"/>
                <a:ext cx="755" cy="271"/>
              </a:xfrm>
              <a:prstGeom prst="ellipse">
                <a:avLst/>
              </a:prstGeom>
              <a:solidFill>
                <a:srgbClr val="B2B2B2"/>
              </a:solidFill>
              <a:ln w="6350">
                <a:solidFill>
                  <a:schemeClr val="accent2"/>
                </a:solidFill>
                <a:round/>
                <a:headEnd/>
                <a:tailEnd/>
              </a:ln>
            </p:spPr>
            <p:txBody>
              <a:bodyPr wrap="none" anchor="ctr"/>
              <a:lstStyle/>
              <a:p>
                <a:endParaRPr lang="zh-CN" altLang="en-US">
                  <a:ea typeface="宋体" charset="0"/>
                  <a:cs typeface="宋体" charset="0"/>
                </a:endParaRPr>
              </a:p>
            </p:txBody>
          </p:sp>
          <p:grpSp>
            <p:nvGrpSpPr>
              <p:cNvPr id="49175" name="Group 24"/>
              <p:cNvGrpSpPr>
                <a:grpSpLocks/>
              </p:cNvGrpSpPr>
              <p:nvPr/>
            </p:nvGrpSpPr>
            <p:grpSpPr bwMode="auto">
              <a:xfrm>
                <a:off x="4302" y="1410"/>
                <a:ext cx="314" cy="75"/>
                <a:chOff x="2208" y="2184"/>
                <a:chExt cx="176" cy="69"/>
              </a:xfrm>
            </p:grpSpPr>
            <p:grpSp>
              <p:nvGrpSpPr>
                <p:cNvPr id="49176" name="Group 25"/>
                <p:cNvGrpSpPr>
                  <a:grpSpLocks/>
                </p:cNvGrpSpPr>
                <p:nvPr/>
              </p:nvGrpSpPr>
              <p:grpSpPr bwMode="auto">
                <a:xfrm>
                  <a:off x="2208" y="2185"/>
                  <a:ext cx="176" cy="68"/>
                  <a:chOff x="2848" y="848"/>
                  <a:chExt cx="140" cy="98"/>
                </a:xfrm>
              </p:grpSpPr>
              <p:sp>
                <p:nvSpPr>
                  <p:cNvPr id="49181"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82"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83"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9177" name="Group 29"/>
                <p:cNvGrpSpPr>
                  <a:grpSpLocks/>
                </p:cNvGrpSpPr>
                <p:nvPr/>
              </p:nvGrpSpPr>
              <p:grpSpPr bwMode="auto">
                <a:xfrm flipV="1">
                  <a:off x="2208" y="2184"/>
                  <a:ext cx="176" cy="68"/>
                  <a:chOff x="2848" y="848"/>
                  <a:chExt cx="140" cy="98"/>
                </a:xfrm>
              </p:grpSpPr>
              <p:sp>
                <p:nvSpPr>
                  <p:cNvPr id="49178"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79"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80"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sp>
          <p:nvSpPr>
            <p:cNvPr id="49171" name="Line 47"/>
            <p:cNvSpPr>
              <a:spLocks noChangeShapeType="1"/>
            </p:cNvSpPr>
            <p:nvPr/>
          </p:nvSpPr>
          <p:spPr bwMode="auto">
            <a:xfrm>
              <a:off x="7077075" y="3857625"/>
              <a:ext cx="17145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49157" name="Text Box 48"/>
          <p:cNvSpPr txBox="1">
            <a:spLocks noChangeArrowheads="1"/>
          </p:cNvSpPr>
          <p:nvPr/>
        </p:nvSpPr>
        <p:spPr bwMode="auto">
          <a:xfrm>
            <a:off x="4648200" y="4343400"/>
            <a:ext cx="4038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solidFill>
                  <a:srgbClr val="FF0000"/>
                </a:solidFill>
                <a:latin typeface="Comic Sans MS" charset="0"/>
                <a:ea typeface="宋体" charset="0"/>
                <a:cs typeface="宋体" charset="0"/>
              </a:rPr>
              <a:t>Q: how did we get value 0.0004?</a:t>
            </a:r>
          </a:p>
        </p:txBody>
      </p:sp>
      <p:sp>
        <p:nvSpPr>
          <p:cNvPr id="49158" name="Rectangle 50"/>
          <p:cNvSpPr>
            <a:spLocks noChangeArrowheads="1"/>
          </p:cNvSpPr>
          <p:nvPr/>
        </p:nvSpPr>
        <p:spPr bwMode="auto">
          <a:xfrm>
            <a:off x="0" y="320040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charset="0"/>
              <a:cs typeface="宋体" charset="0"/>
            </a:endParaRPr>
          </a:p>
        </p:txBody>
      </p:sp>
      <p:graphicFrame>
        <p:nvGraphicFramePr>
          <p:cNvPr id="18481" name="Object 49"/>
          <p:cNvGraphicFramePr>
            <a:graphicFrameLocks noChangeAspect="1"/>
          </p:cNvGraphicFramePr>
          <p:nvPr/>
        </p:nvGraphicFramePr>
        <p:xfrm>
          <a:off x="5257800" y="5029200"/>
          <a:ext cx="2974975" cy="958850"/>
        </p:xfrm>
        <a:graphic>
          <a:graphicData uri="http://schemas.openxmlformats.org/presentationml/2006/ole">
            <mc:AlternateContent xmlns:mc="http://schemas.openxmlformats.org/markup-compatibility/2006">
              <mc:Choice xmlns:v="urn:schemas-microsoft-com:vml" Requires="v">
                <p:oleObj spid="_x0000_s49304" name="Equation" r:id="rId4" imgW="1422400" imgH="457200" progId="Equation.DSMT4">
                  <p:embed/>
                </p:oleObj>
              </mc:Choice>
              <mc:Fallback>
                <p:oleObj name="Equation" r:id="rId4" imgW="1422400" imgH="457200" progId="Equation.DSMT4">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5029200"/>
                        <a:ext cx="2974975" cy="95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9160"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49161"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3403972-BD16-AC4D-B63C-86809CAB6F74}" type="slidenum">
              <a:rPr lang="en-US" sz="1200">
                <a:latin typeface="Comic Sans MS" charset="0"/>
              </a:rPr>
              <a:pPr/>
              <a:t>17</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0"/>
          </p:nvPr>
        </p:nvSpPr>
        <p:spPr/>
        <p:txBody>
          <a:bodyPr/>
          <a:lstStyle/>
          <a:p>
            <a:pPr>
              <a:defRPr/>
            </a:pPr>
            <a:r>
              <a:rPr lang="en-US"/>
              <a:t>CSci4211:                     Introduction</a:t>
            </a:r>
          </a:p>
        </p:txBody>
      </p:sp>
      <p:sp>
        <p:nvSpPr>
          <p:cNvPr id="5120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BC8754B-872F-6F45-B2B7-55A583E567EE}" type="slidenum">
              <a:rPr lang="en-US" sz="1200">
                <a:latin typeface="Comic Sans MS" charset="0"/>
              </a:rPr>
              <a:pPr/>
              <a:t>18</a:t>
            </a:fld>
            <a:endParaRPr lang="en-US" sz="1200">
              <a:latin typeface="Comic Sans MS" charset="0"/>
            </a:endParaRPr>
          </a:p>
        </p:txBody>
      </p:sp>
      <p:sp>
        <p:nvSpPr>
          <p:cNvPr id="51203" name="Rectangle 2"/>
          <p:cNvSpPr>
            <a:spLocks noGrp="1" noChangeArrowheads="1"/>
          </p:cNvSpPr>
          <p:nvPr>
            <p:ph type="title"/>
          </p:nvPr>
        </p:nvSpPr>
        <p:spPr>
          <a:xfrm>
            <a:off x="685800" y="304800"/>
            <a:ext cx="7772400" cy="1143000"/>
          </a:xfrm>
        </p:spPr>
        <p:txBody>
          <a:bodyPr/>
          <a:lstStyle/>
          <a:p>
            <a:r>
              <a:rPr lang="en-US" sz="3200">
                <a:latin typeface="Comic Sans MS" charset="0"/>
              </a:rPr>
              <a:t>Circuit Switching </a:t>
            </a:r>
            <a:r>
              <a:rPr lang="en-US" sz="3200" i="1">
                <a:latin typeface="Comic Sans MS" charset="0"/>
              </a:rPr>
              <a:t>vs</a:t>
            </a:r>
            <a:r>
              <a:rPr lang="en-US" sz="3200">
                <a:latin typeface="Comic Sans MS" charset="0"/>
              </a:rPr>
              <a:t> Packet Switching</a:t>
            </a:r>
          </a:p>
        </p:txBody>
      </p:sp>
      <p:graphicFrame>
        <p:nvGraphicFramePr>
          <p:cNvPr id="137261" name="Group 45"/>
          <p:cNvGraphicFramePr>
            <a:graphicFrameLocks noGrp="1"/>
          </p:cNvGraphicFramePr>
          <p:nvPr/>
        </p:nvGraphicFramePr>
        <p:xfrm>
          <a:off x="685800" y="1295400"/>
          <a:ext cx="7772400" cy="4525960"/>
        </p:xfrm>
        <a:graphic>
          <a:graphicData uri="http://schemas.openxmlformats.org/drawingml/2006/table">
            <a:tbl>
              <a:tblPr/>
              <a:tblGrid>
                <a:gridCol w="3810000"/>
                <a:gridCol w="1905000"/>
                <a:gridCol w="2057400"/>
              </a:tblGrid>
              <a:tr h="6857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charset="0"/>
                          <a:ea typeface="ＭＳ Ｐゴシック" charset="0"/>
                        </a:rPr>
                        <a:t>Item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charset="0"/>
                          <a:ea typeface="ＭＳ Ｐゴシック" charset="0"/>
                        </a:rPr>
                        <a:t>Circuit-switched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Comic Sans MS" charset="0"/>
                          <a:ea typeface="ＭＳ Ｐゴシック" charset="0"/>
                        </a:rPr>
                        <a:t>Packet-switched</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Dedicated </a:t>
                      </a:r>
                      <a:r>
                        <a:rPr kumimoji="0" lang="ja-JP" altLang="en-US" sz="1800" b="0" i="0" u="none" strike="noStrike" cap="none" normalizeH="0" baseline="0">
                          <a:ln>
                            <a:noFill/>
                          </a:ln>
                          <a:solidFill>
                            <a:schemeClr val="tx1"/>
                          </a:solidFill>
                          <a:effectLst/>
                          <a:latin typeface="Comic Sans MS" charset="0"/>
                          <a:ea typeface="ＭＳ Ｐゴシック" charset="0"/>
                        </a:rPr>
                        <a:t>“</a:t>
                      </a:r>
                      <a:r>
                        <a:rPr kumimoji="0" lang="en-US" sz="1800" b="0" i="0" u="none" strike="noStrike" cap="none" normalizeH="0" baseline="0">
                          <a:ln>
                            <a:noFill/>
                          </a:ln>
                          <a:solidFill>
                            <a:schemeClr val="tx1"/>
                          </a:solidFill>
                          <a:effectLst/>
                          <a:latin typeface="Comic Sans MS" charset="0"/>
                          <a:ea typeface="ＭＳ Ｐゴシック" charset="0"/>
                        </a:rPr>
                        <a:t>copper</a:t>
                      </a:r>
                      <a:r>
                        <a:rPr kumimoji="0" lang="ja-JP" altLang="en-US" sz="1800" b="0" i="0" u="none" strike="noStrike" cap="none" normalizeH="0" baseline="0">
                          <a:ln>
                            <a:noFill/>
                          </a:ln>
                          <a:solidFill>
                            <a:schemeClr val="tx1"/>
                          </a:solidFill>
                          <a:effectLst/>
                          <a:latin typeface="Comic Sans MS" charset="0"/>
                          <a:ea typeface="ＭＳ Ｐゴシック" charset="0"/>
                        </a:rPr>
                        <a:t>”</a:t>
                      </a:r>
                      <a:r>
                        <a:rPr kumimoji="0" lang="en-US" sz="1800" b="0" i="0" u="none" strike="noStrike" cap="none" normalizeH="0" baseline="0">
                          <a:ln>
                            <a:noFill/>
                          </a:ln>
                          <a:solidFill>
                            <a:schemeClr val="tx1"/>
                          </a:solidFill>
                          <a:effectLst/>
                          <a:latin typeface="Comic Sans MS" charset="0"/>
                          <a:ea typeface="ＭＳ Ｐゴシック" charset="0"/>
                        </a:rPr>
                        <a:t> path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charset="0"/>
                          <a:ea typeface="ＭＳ Ｐゴシック"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No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Bandwidth available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Fixed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Dynamic</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Potentially wasted bandwidth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No (not really!)</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Store-and-forward transmission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No</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Yes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Each packet/bit always follows the same route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Not necessarily</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Call setup</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Required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Not Needed</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When can congestion occur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At setup time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On every packet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Effect of congestion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mic Sans MS" charset="0"/>
                          <a:ea typeface="ＭＳ Ｐゴシック" charset="0"/>
                        </a:rPr>
                        <a:t>Call blocking</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charset="0"/>
                          <a:ea typeface="ＭＳ Ｐゴシック" charset="0"/>
                        </a:rPr>
                        <a:t>Queuing delay</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476250" y="266700"/>
            <a:ext cx="7772400" cy="1143000"/>
          </a:xfrm>
        </p:spPr>
        <p:txBody>
          <a:bodyPr/>
          <a:lstStyle/>
          <a:p>
            <a:r>
              <a:rPr lang="en-US" altLang="zh-CN">
                <a:latin typeface="Comic Sans MS" charset="0"/>
                <a:ea typeface="宋体" charset="0"/>
                <a:cs typeface="宋体" charset="0"/>
              </a:rPr>
              <a:t>Four sources of packet delay</a:t>
            </a:r>
            <a:endParaRPr lang="en-US" altLang="zh-CN" sz="4400">
              <a:latin typeface="Comic Sans MS" charset="0"/>
              <a:ea typeface="宋体" charset="0"/>
              <a:cs typeface="宋体" charset="0"/>
            </a:endParaRPr>
          </a:p>
        </p:txBody>
      </p:sp>
      <p:sp>
        <p:nvSpPr>
          <p:cNvPr id="53250" name="Rectangle 4"/>
          <p:cNvSpPr>
            <a:spLocks noGrp="1" noChangeArrowheads="1"/>
          </p:cNvSpPr>
          <p:nvPr>
            <p:ph type="body" sz="half" idx="4294967295"/>
          </p:nvPr>
        </p:nvSpPr>
        <p:spPr>
          <a:xfrm>
            <a:off x="457200" y="1600200"/>
            <a:ext cx="3810000" cy="1339850"/>
          </a:xfrm>
        </p:spPr>
        <p:txBody>
          <a:bodyPr/>
          <a:lstStyle/>
          <a:p>
            <a:pPr marL="0" indent="0">
              <a:buFontTx/>
              <a:buNone/>
            </a:pPr>
            <a:r>
              <a:rPr lang="en-US" altLang="zh-CN" sz="2400">
                <a:solidFill>
                  <a:srgbClr val="FF0000"/>
                </a:solidFill>
                <a:latin typeface="Comic Sans MS" charset="0"/>
                <a:ea typeface="宋体" charset="0"/>
                <a:cs typeface="宋体" charset="0"/>
              </a:rPr>
              <a:t>1. nodal processing:</a:t>
            </a:r>
            <a:r>
              <a:rPr lang="en-US" altLang="zh-CN" sz="2400">
                <a:latin typeface="Comic Sans MS" charset="0"/>
                <a:ea typeface="宋体" charset="0"/>
                <a:cs typeface="宋体" charset="0"/>
              </a:rPr>
              <a:t> </a:t>
            </a:r>
          </a:p>
          <a:p>
            <a:pPr lvl="1">
              <a:buFont typeface="Arial" charset="0"/>
              <a:buChar char="•"/>
            </a:pPr>
            <a:r>
              <a:rPr lang="en-US" altLang="zh-CN">
                <a:latin typeface="Comic Sans MS" charset="0"/>
                <a:ea typeface="宋体" charset="0"/>
                <a:cs typeface="宋体" charset="0"/>
              </a:rPr>
              <a:t>check bit errors</a:t>
            </a:r>
          </a:p>
          <a:p>
            <a:pPr lvl="1">
              <a:buFont typeface="Arial" charset="0"/>
              <a:buChar char="•"/>
            </a:pPr>
            <a:r>
              <a:rPr lang="en-US" altLang="zh-CN">
                <a:latin typeface="Comic Sans MS" charset="0"/>
                <a:ea typeface="宋体" charset="0"/>
                <a:cs typeface="宋体" charset="0"/>
              </a:rPr>
              <a:t>determine output link</a:t>
            </a:r>
          </a:p>
        </p:txBody>
      </p:sp>
      <p:grpSp>
        <p:nvGrpSpPr>
          <p:cNvPr id="53251" name="Group 5"/>
          <p:cNvGrpSpPr>
            <a:grpSpLocks/>
          </p:cNvGrpSpPr>
          <p:nvPr/>
        </p:nvGrpSpPr>
        <p:grpSpPr bwMode="auto">
          <a:xfrm>
            <a:off x="631825" y="3965575"/>
            <a:ext cx="6021388" cy="2174875"/>
            <a:chOff x="494" y="2702"/>
            <a:chExt cx="3793" cy="1370"/>
          </a:xfrm>
        </p:grpSpPr>
        <p:graphicFrame>
          <p:nvGraphicFramePr>
            <p:cNvPr id="53255"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53518" name="Clip" r:id="rId4" imgW="1307079" imgH="1083682" progId="MS_ClipArt_Gallery.2">
                    <p:embed/>
                  </p:oleObj>
                </mc:Choice>
                <mc:Fallback>
                  <p:oleObj name="Clip"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56" name="Oval 7"/>
            <p:cNvSpPr>
              <a:spLocks noChangeArrowheads="1"/>
            </p:cNvSpPr>
            <p:nvPr/>
          </p:nvSpPr>
          <p:spPr bwMode="auto">
            <a:xfrm>
              <a:off x="1570" y="3300"/>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53257" name="Rectangle 8"/>
            <p:cNvSpPr>
              <a:spLocks noChangeArrowheads="1"/>
            </p:cNvSpPr>
            <p:nvPr/>
          </p:nvSpPr>
          <p:spPr bwMode="auto">
            <a:xfrm>
              <a:off x="1570" y="3257"/>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53258" name="Oval 9"/>
            <p:cNvSpPr>
              <a:spLocks noChangeArrowheads="1"/>
            </p:cNvSpPr>
            <p:nvPr/>
          </p:nvSpPr>
          <p:spPr bwMode="auto">
            <a:xfrm>
              <a:off x="1576" y="3113"/>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grpSp>
          <p:nvGrpSpPr>
            <p:cNvPr id="53259" name="Group 10"/>
            <p:cNvGrpSpPr>
              <a:grpSpLocks/>
            </p:cNvGrpSpPr>
            <p:nvPr/>
          </p:nvGrpSpPr>
          <p:grpSpPr bwMode="auto">
            <a:xfrm>
              <a:off x="1794" y="3132"/>
              <a:ext cx="314" cy="75"/>
              <a:chOff x="2208" y="2184"/>
              <a:chExt cx="176" cy="69"/>
            </a:xfrm>
          </p:grpSpPr>
          <p:grpSp>
            <p:nvGrpSpPr>
              <p:cNvPr id="53298" name="Group 11"/>
              <p:cNvGrpSpPr>
                <a:grpSpLocks/>
              </p:cNvGrpSpPr>
              <p:nvPr/>
            </p:nvGrpSpPr>
            <p:grpSpPr bwMode="auto">
              <a:xfrm>
                <a:off x="2208" y="2185"/>
                <a:ext cx="176" cy="68"/>
                <a:chOff x="2848" y="848"/>
                <a:chExt cx="140" cy="98"/>
              </a:xfrm>
            </p:grpSpPr>
            <p:sp>
              <p:nvSpPr>
                <p:cNvPr id="53303"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304"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305"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3299" name="Group 15"/>
              <p:cNvGrpSpPr>
                <a:grpSpLocks/>
              </p:cNvGrpSpPr>
              <p:nvPr/>
            </p:nvGrpSpPr>
            <p:grpSpPr bwMode="auto">
              <a:xfrm flipV="1">
                <a:off x="2208" y="2184"/>
                <a:ext cx="176" cy="68"/>
                <a:chOff x="2848" y="848"/>
                <a:chExt cx="140" cy="98"/>
              </a:xfrm>
            </p:grpSpPr>
            <p:sp>
              <p:nvSpPr>
                <p:cNvPr id="53300"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301"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302"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53260" name="Oval 19"/>
            <p:cNvSpPr>
              <a:spLocks noChangeArrowheads="1"/>
            </p:cNvSpPr>
            <p:nvPr/>
          </p:nvSpPr>
          <p:spPr bwMode="auto">
            <a:xfrm>
              <a:off x="3520" y="3312"/>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sp>
          <p:nvSpPr>
            <p:cNvPr id="53261" name="Line 20"/>
            <p:cNvSpPr>
              <a:spLocks noChangeShapeType="1"/>
            </p:cNvSpPr>
            <p:nvPr/>
          </p:nvSpPr>
          <p:spPr bwMode="auto">
            <a:xfrm>
              <a:off x="3526" y="3299"/>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62" name="Rectangle 21"/>
            <p:cNvSpPr>
              <a:spLocks noChangeArrowheads="1"/>
            </p:cNvSpPr>
            <p:nvPr/>
          </p:nvSpPr>
          <p:spPr bwMode="auto">
            <a:xfrm>
              <a:off x="3526" y="3275"/>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53263" name="Oval 22"/>
            <p:cNvSpPr>
              <a:spLocks noChangeArrowheads="1"/>
            </p:cNvSpPr>
            <p:nvPr/>
          </p:nvSpPr>
          <p:spPr bwMode="auto">
            <a:xfrm>
              <a:off x="3532" y="3131"/>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a:ea typeface="宋体" charset="0"/>
                <a:cs typeface="宋体" charset="0"/>
              </a:endParaRPr>
            </a:p>
          </p:txBody>
        </p:sp>
        <p:graphicFrame>
          <p:nvGraphicFramePr>
            <p:cNvPr id="53264"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53519" name="Clip" r:id="rId6" imgW="1307079" imgH="1083682" progId="MS_ClipArt_Gallery.2">
                    <p:embed/>
                  </p:oleObj>
                </mc:Choice>
                <mc:Fallback>
                  <p:oleObj name="Clip" r:id="rId6" imgW="1307079" imgH="1083682"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65" name="Line 24"/>
            <p:cNvSpPr>
              <a:spLocks noChangeShapeType="1"/>
            </p:cNvSpPr>
            <p:nvPr/>
          </p:nvSpPr>
          <p:spPr bwMode="auto">
            <a:xfrm>
              <a:off x="1110" y="3072"/>
              <a:ext cx="31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66" name="Line 25"/>
            <p:cNvSpPr>
              <a:spLocks noChangeShapeType="1"/>
            </p:cNvSpPr>
            <p:nvPr/>
          </p:nvSpPr>
          <p:spPr bwMode="auto">
            <a:xfrm flipV="1">
              <a:off x="1302" y="3693"/>
              <a:ext cx="123" cy="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67" name="Line 26"/>
            <p:cNvSpPr>
              <a:spLocks noChangeShapeType="1"/>
            </p:cNvSpPr>
            <p:nvPr/>
          </p:nvSpPr>
          <p:spPr bwMode="auto">
            <a:xfrm>
              <a:off x="2322" y="3336"/>
              <a:ext cx="1218"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68" name="Line 27"/>
            <p:cNvSpPr>
              <a:spLocks noChangeShapeType="1"/>
            </p:cNvSpPr>
            <p:nvPr/>
          </p:nvSpPr>
          <p:spPr bwMode="auto">
            <a:xfrm flipH="1">
              <a:off x="1428" y="3066"/>
              <a:ext cx="0" cy="63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69" name="Line 28"/>
            <p:cNvSpPr>
              <a:spLocks noChangeShapeType="1"/>
            </p:cNvSpPr>
            <p:nvPr/>
          </p:nvSpPr>
          <p:spPr bwMode="auto">
            <a:xfrm>
              <a:off x="1434" y="3339"/>
              <a:ext cx="12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70"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3271"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3272"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3273"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3274"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75"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76"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77" name="Text Box 36"/>
            <p:cNvSpPr txBox="1">
              <a:spLocks noChangeArrowheads="1"/>
            </p:cNvSpPr>
            <p:nvPr/>
          </p:nvSpPr>
          <p:spPr bwMode="auto">
            <a:xfrm>
              <a:off x="494" y="2831"/>
              <a:ext cx="25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solidFill>
                    <a:schemeClr val="accent1"/>
                  </a:solidFill>
                  <a:latin typeface="Comic Sans MS" charset="0"/>
                  <a:ea typeface="宋体" charset="0"/>
                  <a:cs typeface="宋体" charset="0"/>
                </a:rPr>
                <a:t>A</a:t>
              </a:r>
              <a:endParaRPr lang="en-US" altLang="zh-CN">
                <a:solidFill>
                  <a:schemeClr val="accent1"/>
                </a:solidFill>
                <a:ea typeface="宋体" charset="0"/>
                <a:cs typeface="宋体" charset="0"/>
              </a:endParaRPr>
            </a:p>
          </p:txBody>
        </p:sp>
        <p:sp>
          <p:nvSpPr>
            <p:cNvPr id="53278" name="Text Box 37"/>
            <p:cNvSpPr txBox="1">
              <a:spLocks noChangeArrowheads="1"/>
            </p:cNvSpPr>
            <p:nvPr/>
          </p:nvSpPr>
          <p:spPr bwMode="auto">
            <a:xfrm>
              <a:off x="668" y="3473"/>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solidFill>
                    <a:schemeClr val="accent2"/>
                  </a:solidFill>
                  <a:latin typeface="Comic Sans MS" charset="0"/>
                  <a:ea typeface="宋体" charset="0"/>
                  <a:cs typeface="宋体" charset="0"/>
                </a:rPr>
                <a:t>B</a:t>
              </a:r>
              <a:endParaRPr lang="en-US" altLang="zh-CN">
                <a:solidFill>
                  <a:schemeClr val="accent1"/>
                </a:solidFill>
                <a:ea typeface="宋体" charset="0"/>
                <a:cs typeface="宋体" charset="0"/>
              </a:endParaRPr>
            </a:p>
          </p:txBody>
        </p:sp>
        <p:sp>
          <p:nvSpPr>
            <p:cNvPr id="53279"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3280" name="Text Box 39"/>
            <p:cNvSpPr txBox="1">
              <a:spLocks noChangeArrowheads="1"/>
            </p:cNvSpPr>
            <p:nvPr/>
          </p:nvSpPr>
          <p:spPr bwMode="auto">
            <a:xfrm>
              <a:off x="2540" y="2966"/>
              <a:ext cx="89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rgbClr val="FF0000"/>
                  </a:solidFill>
                  <a:latin typeface="Comic Sans MS" charset="0"/>
                  <a:ea typeface="宋体" charset="0"/>
                  <a:cs typeface="宋体" charset="0"/>
                </a:rPr>
                <a:t>propagation</a:t>
              </a:r>
              <a:endParaRPr lang="en-US" altLang="zh-CN" sz="1800">
                <a:ea typeface="宋体" charset="0"/>
                <a:cs typeface="宋体" charset="0"/>
              </a:endParaRPr>
            </a:p>
          </p:txBody>
        </p:sp>
        <p:sp>
          <p:nvSpPr>
            <p:cNvPr id="53281"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82" name="Text Box 41"/>
            <p:cNvSpPr txBox="1">
              <a:spLocks noChangeArrowheads="1"/>
            </p:cNvSpPr>
            <p:nvPr/>
          </p:nvSpPr>
          <p:spPr bwMode="auto">
            <a:xfrm>
              <a:off x="1346" y="2702"/>
              <a:ext cx="95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rgbClr val="FF0000"/>
                  </a:solidFill>
                  <a:latin typeface="Comic Sans MS" charset="0"/>
                  <a:ea typeface="宋体" charset="0"/>
                  <a:cs typeface="宋体" charset="0"/>
                </a:rPr>
                <a:t>transmission</a:t>
              </a:r>
              <a:endParaRPr lang="en-US" altLang="zh-CN" sz="1800">
                <a:ea typeface="宋体" charset="0"/>
                <a:cs typeface="宋体" charset="0"/>
              </a:endParaRPr>
            </a:p>
          </p:txBody>
        </p:sp>
        <p:sp>
          <p:nvSpPr>
            <p:cNvPr id="53283"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84" name="Text Box 43"/>
            <p:cNvSpPr txBox="1">
              <a:spLocks noChangeArrowheads="1"/>
            </p:cNvSpPr>
            <p:nvPr/>
          </p:nvSpPr>
          <p:spPr bwMode="auto">
            <a:xfrm>
              <a:off x="1424" y="3668"/>
              <a:ext cx="82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rgbClr val="FF0000"/>
                  </a:solidFill>
                  <a:latin typeface="Comic Sans MS" charset="0"/>
                  <a:ea typeface="宋体" charset="0"/>
                  <a:cs typeface="宋体" charset="0"/>
                </a:rPr>
                <a:t>nodal</a:t>
              </a:r>
            </a:p>
            <a:p>
              <a:pPr algn="ctr"/>
              <a:r>
                <a:rPr lang="en-US" altLang="zh-CN" sz="1800">
                  <a:solidFill>
                    <a:srgbClr val="FF0000"/>
                  </a:solidFill>
                  <a:latin typeface="Comic Sans MS" charset="0"/>
                  <a:ea typeface="宋体" charset="0"/>
                  <a:cs typeface="宋体" charset="0"/>
                </a:rPr>
                <a:t>processing</a:t>
              </a:r>
              <a:endParaRPr lang="en-US" altLang="zh-CN" sz="1800">
                <a:ea typeface="宋体" charset="0"/>
                <a:cs typeface="宋体" charset="0"/>
              </a:endParaRPr>
            </a:p>
          </p:txBody>
        </p:sp>
        <p:sp>
          <p:nvSpPr>
            <p:cNvPr id="53285"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86"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87" name="Text Box 46"/>
            <p:cNvSpPr txBox="1">
              <a:spLocks noChangeArrowheads="1"/>
            </p:cNvSpPr>
            <p:nvPr/>
          </p:nvSpPr>
          <p:spPr bwMode="auto">
            <a:xfrm>
              <a:off x="2354" y="3830"/>
              <a:ext cx="69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rgbClr val="FF0000"/>
                  </a:solidFill>
                  <a:latin typeface="Comic Sans MS" charset="0"/>
                  <a:ea typeface="宋体" charset="0"/>
                  <a:cs typeface="宋体" charset="0"/>
                </a:rPr>
                <a:t>queueing</a:t>
              </a:r>
              <a:endParaRPr lang="en-US" altLang="zh-CN" sz="1800">
                <a:ea typeface="宋体" charset="0"/>
                <a:cs typeface="宋体" charset="0"/>
              </a:endParaRPr>
            </a:p>
          </p:txBody>
        </p:sp>
        <p:sp>
          <p:nvSpPr>
            <p:cNvPr id="53288" name="Line 47"/>
            <p:cNvSpPr>
              <a:spLocks noChangeShapeType="1"/>
            </p:cNvSpPr>
            <p:nvPr/>
          </p:nvSpPr>
          <p:spPr bwMode="auto">
            <a:xfrm rot="10800000">
              <a:off x="2199" y="3546"/>
              <a:ext cx="375" cy="34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3289" name="Group 48"/>
            <p:cNvGrpSpPr>
              <a:grpSpLocks/>
            </p:cNvGrpSpPr>
            <p:nvPr/>
          </p:nvGrpSpPr>
          <p:grpSpPr bwMode="auto">
            <a:xfrm>
              <a:off x="3738" y="3168"/>
              <a:ext cx="314" cy="75"/>
              <a:chOff x="2208" y="2184"/>
              <a:chExt cx="176" cy="69"/>
            </a:xfrm>
          </p:grpSpPr>
          <p:grpSp>
            <p:nvGrpSpPr>
              <p:cNvPr id="53290" name="Group 49"/>
              <p:cNvGrpSpPr>
                <a:grpSpLocks/>
              </p:cNvGrpSpPr>
              <p:nvPr/>
            </p:nvGrpSpPr>
            <p:grpSpPr bwMode="auto">
              <a:xfrm>
                <a:off x="2208" y="2185"/>
                <a:ext cx="176" cy="68"/>
                <a:chOff x="2848" y="848"/>
                <a:chExt cx="140" cy="98"/>
              </a:xfrm>
            </p:grpSpPr>
            <p:sp>
              <p:nvSpPr>
                <p:cNvPr id="53295"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96"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97"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3291" name="Group 53"/>
              <p:cNvGrpSpPr>
                <a:grpSpLocks/>
              </p:cNvGrpSpPr>
              <p:nvPr/>
            </p:nvGrpSpPr>
            <p:grpSpPr bwMode="auto">
              <a:xfrm flipV="1">
                <a:off x="2208" y="2184"/>
                <a:ext cx="176" cy="68"/>
                <a:chOff x="2848" y="848"/>
                <a:chExt cx="140" cy="98"/>
              </a:xfrm>
            </p:grpSpPr>
            <p:sp>
              <p:nvSpPr>
                <p:cNvPr id="53292"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93"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294"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sp>
        <p:nvSpPr>
          <p:cNvPr id="8201" name="Rectangle 58"/>
          <p:cNvSpPr>
            <a:spLocks noChangeArrowheads="1"/>
          </p:cNvSpPr>
          <p:nvPr/>
        </p:nvSpPr>
        <p:spPr bwMode="auto">
          <a:xfrm>
            <a:off x="4419600" y="1600200"/>
            <a:ext cx="3810000" cy="197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5000"/>
              <a:defRPr/>
            </a:pPr>
            <a:r>
              <a:rPr lang="en-US" altLang="zh-CN" dirty="0">
                <a:solidFill>
                  <a:srgbClr val="FF0000"/>
                </a:solidFill>
                <a:latin typeface="Comic Sans MS" charset="0"/>
                <a:ea typeface="宋体" charset="0"/>
                <a:cs typeface="宋体" charset="0"/>
              </a:rPr>
              <a:t>2. </a:t>
            </a:r>
            <a:r>
              <a:rPr lang="en-US" altLang="zh-CN" dirty="0" err="1">
                <a:solidFill>
                  <a:srgbClr val="FF0000"/>
                </a:solidFill>
                <a:latin typeface="Comic Sans MS" charset="0"/>
                <a:ea typeface="宋体" charset="0"/>
                <a:cs typeface="宋体" charset="0"/>
              </a:rPr>
              <a:t>queueing</a:t>
            </a:r>
            <a:endParaRPr lang="en-US" altLang="zh-CN" dirty="0">
              <a:solidFill>
                <a:srgbClr val="FF0000"/>
              </a:solidFill>
              <a:latin typeface="Comic Sans MS" charset="0"/>
              <a:ea typeface="宋体" charset="0"/>
              <a:cs typeface="宋体" charset="0"/>
            </a:endParaRPr>
          </a:p>
          <a:p>
            <a:pPr marL="342900" indent="-342900">
              <a:spcBef>
                <a:spcPct val="20000"/>
              </a:spcBef>
              <a:buClr>
                <a:schemeClr val="accent2"/>
              </a:buClr>
              <a:buSzPct val="75000"/>
              <a:buFont typeface="Arial"/>
              <a:buChar char="•"/>
              <a:defRPr/>
            </a:pPr>
            <a:r>
              <a:rPr lang="en-US" altLang="zh-CN" sz="2000" dirty="0">
                <a:latin typeface="Comic Sans MS" charset="0"/>
                <a:ea typeface="宋体" charset="0"/>
                <a:cs typeface="宋体" charset="0"/>
              </a:rPr>
              <a:t>time waiting at output link for transmission </a:t>
            </a:r>
          </a:p>
          <a:p>
            <a:pPr marL="342900" indent="-342900">
              <a:spcBef>
                <a:spcPct val="20000"/>
              </a:spcBef>
              <a:buClr>
                <a:schemeClr val="accent2"/>
              </a:buClr>
              <a:buSzPct val="75000"/>
              <a:buFont typeface="Arial"/>
              <a:buChar char="•"/>
              <a:defRPr/>
            </a:pPr>
            <a:r>
              <a:rPr lang="en-US" altLang="zh-CN" sz="2000" dirty="0">
                <a:latin typeface="Comic Sans MS" charset="0"/>
                <a:ea typeface="宋体" charset="0"/>
                <a:cs typeface="宋体" charset="0"/>
              </a:rPr>
              <a:t>depends on congestion level of router</a:t>
            </a:r>
          </a:p>
        </p:txBody>
      </p:sp>
      <p:sp>
        <p:nvSpPr>
          <p:cNvPr id="53253"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53254"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DDB890B-13A7-AA42-8779-358F356376C5}" type="slidenum">
              <a:rPr lang="en-US" sz="1200">
                <a:latin typeface="Comic Sans MS" charset="0"/>
              </a:rPr>
              <a:pPr/>
              <a:t>19</a:t>
            </a:fld>
            <a:endParaRPr lang="en-US" sz="1200">
              <a:latin typeface="Comic Sans MS"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Learned Last Time</a:t>
            </a:r>
            <a:endParaRPr lang="en-US" dirty="0"/>
          </a:p>
        </p:txBody>
      </p:sp>
      <p:sp>
        <p:nvSpPr>
          <p:cNvPr id="4" name="Footer Placeholder 3"/>
          <p:cNvSpPr>
            <a:spLocks noGrp="1"/>
          </p:cNvSpPr>
          <p:nvPr>
            <p:ph type="ftr" sz="quarter" idx="10"/>
          </p:nvPr>
        </p:nvSpPr>
        <p:spPr/>
        <p:txBody>
          <a:bodyPr/>
          <a:lstStyle/>
          <a:p>
            <a:pPr>
              <a:defRPr/>
            </a:pPr>
            <a:r>
              <a:rPr lang="en-US" smtClean="0"/>
              <a:t>CSci4211:                  Weekly Summary </a:t>
            </a:r>
            <a:endParaRPr lang="en-US"/>
          </a:p>
        </p:txBody>
      </p:sp>
      <p:sp>
        <p:nvSpPr>
          <p:cNvPr id="5" name="Slide Number Placeholder 4"/>
          <p:cNvSpPr>
            <a:spLocks noGrp="1"/>
          </p:cNvSpPr>
          <p:nvPr>
            <p:ph type="sldNum" sz="quarter" idx="11"/>
          </p:nvPr>
        </p:nvSpPr>
        <p:spPr/>
        <p:txBody>
          <a:bodyPr/>
          <a:lstStyle/>
          <a:p>
            <a:pPr>
              <a:defRPr/>
            </a:pPr>
            <a:fld id="{E57AF972-5423-5843-B1EA-37186D2E9C6C}" type="slidenum">
              <a:rPr lang="en-US" smtClean="0"/>
              <a:pPr>
                <a:defRPr/>
              </a:pPr>
              <a:t>2</a:t>
            </a:fld>
            <a:endParaRPr lang="en-US"/>
          </a:p>
        </p:txBody>
      </p:sp>
      <p:sp>
        <p:nvSpPr>
          <p:cNvPr id="6" name="Content Placeholder 2"/>
          <p:cNvSpPr>
            <a:spLocks noGrp="1"/>
          </p:cNvSpPr>
          <p:nvPr>
            <p:ph idx="1"/>
          </p:nvPr>
        </p:nvSpPr>
        <p:spPr>
          <a:xfrm>
            <a:off x="685800" y="1981200"/>
            <a:ext cx="7772400" cy="4114800"/>
          </a:xfrm>
        </p:spPr>
        <p:txBody>
          <a:bodyPr/>
          <a:lstStyle/>
          <a:p>
            <a:pPr marL="0" indent="0" algn="ctr">
              <a:buNone/>
            </a:pPr>
            <a:r>
              <a:rPr lang="en-US" dirty="0" smtClean="0">
                <a:solidFill>
                  <a:srgbClr val="0000FF"/>
                </a:solidFill>
              </a:rPr>
              <a:t> Weekly Summary</a:t>
            </a:r>
          </a:p>
        </p:txBody>
      </p:sp>
    </p:spTree>
    <p:extLst>
      <p:ext uri="{BB962C8B-B14F-4D97-AF65-F5344CB8AC3E}">
        <p14:creationId xmlns:p14="http://schemas.microsoft.com/office/powerpoint/2010/main" val="93047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5"/>
          <p:cNvSpPr>
            <a:spLocks noGrp="1"/>
          </p:cNvSpPr>
          <p:nvPr>
            <p:ph type="ftr" sz="quarter" idx="10"/>
          </p:nvPr>
        </p:nvSpPr>
        <p:spPr/>
        <p:txBody>
          <a:bodyPr/>
          <a:lstStyle/>
          <a:p>
            <a:pPr>
              <a:defRPr/>
            </a:pPr>
            <a:r>
              <a:rPr lang="en-US"/>
              <a:t>CSci4211:                     Introduction</a:t>
            </a:r>
          </a:p>
        </p:txBody>
      </p:sp>
      <p:sp>
        <p:nvSpPr>
          <p:cNvPr id="55298"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01A7AC4-A3D1-294C-933A-17542786BDA8}" type="slidenum">
              <a:rPr lang="en-US" sz="1200">
                <a:latin typeface="Comic Sans MS" charset="0"/>
              </a:rPr>
              <a:pPr/>
              <a:t>20</a:t>
            </a:fld>
            <a:endParaRPr lang="en-US" sz="1200">
              <a:latin typeface="Comic Sans MS" charset="0"/>
            </a:endParaRPr>
          </a:p>
        </p:txBody>
      </p:sp>
      <p:sp>
        <p:nvSpPr>
          <p:cNvPr id="55299" name="Rectangle 1026"/>
          <p:cNvSpPr>
            <a:spLocks noGrp="1" noChangeArrowheads="1"/>
          </p:cNvSpPr>
          <p:nvPr>
            <p:ph type="title"/>
          </p:nvPr>
        </p:nvSpPr>
        <p:spPr>
          <a:xfrm>
            <a:off x="476250" y="266700"/>
            <a:ext cx="7772400" cy="1143000"/>
          </a:xfrm>
        </p:spPr>
        <p:txBody>
          <a:bodyPr/>
          <a:lstStyle/>
          <a:p>
            <a:r>
              <a:rPr lang="en-US" sz="3600">
                <a:latin typeface="Comic Sans MS" charset="0"/>
              </a:rPr>
              <a:t>Delay in packet-switched networks</a:t>
            </a:r>
            <a:endParaRPr lang="en-US">
              <a:latin typeface="Comic Sans MS" charset="0"/>
            </a:endParaRPr>
          </a:p>
        </p:txBody>
      </p:sp>
      <p:sp>
        <p:nvSpPr>
          <p:cNvPr id="55300" name="Rectangle 1027"/>
          <p:cNvSpPr>
            <a:spLocks noGrp="1" noChangeArrowheads="1"/>
          </p:cNvSpPr>
          <p:nvPr>
            <p:ph type="body" sz="half" idx="1"/>
          </p:nvPr>
        </p:nvSpPr>
        <p:spPr>
          <a:xfrm>
            <a:off x="523875" y="1371600"/>
            <a:ext cx="3810000" cy="2505075"/>
          </a:xfrm>
        </p:spPr>
        <p:txBody>
          <a:bodyPr/>
          <a:lstStyle/>
          <a:p>
            <a:pPr>
              <a:buFontTx/>
              <a:buNone/>
            </a:pPr>
            <a:r>
              <a:rPr lang="en-US" sz="2400">
                <a:solidFill>
                  <a:srgbClr val="FF0000"/>
                </a:solidFill>
                <a:latin typeface="Comic Sans MS" charset="0"/>
              </a:rPr>
              <a:t>3. Transmission delay:</a:t>
            </a:r>
            <a:endParaRPr lang="en-US" sz="2400">
              <a:latin typeface="Comic Sans MS" charset="0"/>
            </a:endParaRPr>
          </a:p>
          <a:p>
            <a:r>
              <a:rPr lang="en-US" sz="2400">
                <a:latin typeface="Comic Sans MS" charset="0"/>
              </a:rPr>
              <a:t>R=link bandwidth (bps)</a:t>
            </a:r>
          </a:p>
          <a:p>
            <a:r>
              <a:rPr lang="en-US" sz="2400">
                <a:latin typeface="Comic Sans MS" charset="0"/>
              </a:rPr>
              <a:t>L=packet length (bits)</a:t>
            </a:r>
          </a:p>
          <a:p>
            <a:r>
              <a:rPr lang="en-US" sz="2400">
                <a:latin typeface="Comic Sans MS" charset="0"/>
              </a:rPr>
              <a:t>time to send bits into link = L/R</a:t>
            </a:r>
          </a:p>
        </p:txBody>
      </p:sp>
      <p:sp>
        <p:nvSpPr>
          <p:cNvPr id="55301" name="Rectangle 1028"/>
          <p:cNvSpPr>
            <a:spLocks noGrp="1" noChangeArrowheads="1"/>
          </p:cNvSpPr>
          <p:nvPr>
            <p:ph type="body" sz="half" idx="2"/>
          </p:nvPr>
        </p:nvSpPr>
        <p:spPr>
          <a:xfrm>
            <a:off x="4476750" y="1362075"/>
            <a:ext cx="4152900" cy="2914650"/>
          </a:xfrm>
        </p:spPr>
        <p:txBody>
          <a:bodyPr/>
          <a:lstStyle/>
          <a:p>
            <a:pPr>
              <a:buFontTx/>
              <a:buNone/>
            </a:pPr>
            <a:r>
              <a:rPr lang="en-US" sz="2400">
                <a:solidFill>
                  <a:srgbClr val="FF0000"/>
                </a:solidFill>
                <a:latin typeface="Comic Sans MS" charset="0"/>
              </a:rPr>
              <a:t>4. Propagation delay:</a:t>
            </a:r>
          </a:p>
          <a:p>
            <a:r>
              <a:rPr lang="en-US" sz="2400">
                <a:latin typeface="Comic Sans MS" charset="0"/>
              </a:rPr>
              <a:t>d = length of physical link</a:t>
            </a:r>
          </a:p>
          <a:p>
            <a:r>
              <a:rPr lang="en-US" sz="2400">
                <a:latin typeface="Comic Sans MS" charset="0"/>
              </a:rPr>
              <a:t>s = propagation speed in medium (~2x10</a:t>
            </a:r>
            <a:r>
              <a:rPr lang="en-US" sz="2400" baseline="30000">
                <a:latin typeface="Comic Sans MS" charset="0"/>
              </a:rPr>
              <a:t>8</a:t>
            </a:r>
            <a:r>
              <a:rPr lang="en-US" sz="2400">
                <a:latin typeface="Comic Sans MS" charset="0"/>
              </a:rPr>
              <a:t> m/sec)</a:t>
            </a:r>
          </a:p>
          <a:p>
            <a:r>
              <a:rPr lang="en-US" sz="2400">
                <a:latin typeface="Comic Sans MS" charset="0"/>
              </a:rPr>
              <a:t>propagation delay = d/s</a:t>
            </a:r>
          </a:p>
        </p:txBody>
      </p:sp>
      <p:grpSp>
        <p:nvGrpSpPr>
          <p:cNvPr id="55302" name="Group 1029"/>
          <p:cNvGrpSpPr>
            <a:grpSpLocks/>
          </p:cNvGrpSpPr>
          <p:nvPr/>
        </p:nvGrpSpPr>
        <p:grpSpPr bwMode="auto">
          <a:xfrm>
            <a:off x="228600" y="3581400"/>
            <a:ext cx="6021388" cy="2174875"/>
            <a:chOff x="494" y="2702"/>
            <a:chExt cx="3793" cy="1370"/>
          </a:xfrm>
        </p:grpSpPr>
        <p:graphicFrame>
          <p:nvGraphicFramePr>
            <p:cNvPr id="55305" name="Object 1024"/>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55568" name="Clip" r:id="rId4" imgW="1307079" imgH="1083682" progId="MS_ClipArt_Gallery.2">
                    <p:embed/>
                  </p:oleObj>
                </mc:Choice>
                <mc:Fallback>
                  <p:oleObj name="Clip" r:id="rId4" imgW="1307079" imgH="1083682" progId="MS_ClipArt_Gallery.2">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306" name="Oval 1031"/>
            <p:cNvSpPr>
              <a:spLocks noChangeArrowheads="1"/>
            </p:cNvSpPr>
            <p:nvPr/>
          </p:nvSpPr>
          <p:spPr bwMode="auto">
            <a:xfrm>
              <a:off x="1570" y="3300"/>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55307" name="Rectangle 1032"/>
            <p:cNvSpPr>
              <a:spLocks noChangeArrowheads="1"/>
            </p:cNvSpPr>
            <p:nvPr/>
          </p:nvSpPr>
          <p:spPr bwMode="auto">
            <a:xfrm>
              <a:off x="1570" y="3257"/>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55308" name="Oval 1033"/>
            <p:cNvSpPr>
              <a:spLocks noChangeArrowheads="1"/>
            </p:cNvSpPr>
            <p:nvPr/>
          </p:nvSpPr>
          <p:spPr bwMode="auto">
            <a:xfrm>
              <a:off x="1576" y="3113"/>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55309" name="Group 1034"/>
            <p:cNvGrpSpPr>
              <a:grpSpLocks/>
            </p:cNvGrpSpPr>
            <p:nvPr/>
          </p:nvGrpSpPr>
          <p:grpSpPr bwMode="auto">
            <a:xfrm>
              <a:off x="1794" y="3132"/>
              <a:ext cx="314" cy="75"/>
              <a:chOff x="2208" y="2184"/>
              <a:chExt cx="176" cy="69"/>
            </a:xfrm>
          </p:grpSpPr>
          <p:grpSp>
            <p:nvGrpSpPr>
              <p:cNvPr id="55348" name="Group 1035"/>
              <p:cNvGrpSpPr>
                <a:grpSpLocks/>
              </p:cNvGrpSpPr>
              <p:nvPr/>
            </p:nvGrpSpPr>
            <p:grpSpPr bwMode="auto">
              <a:xfrm>
                <a:off x="2208" y="2185"/>
                <a:ext cx="176" cy="68"/>
                <a:chOff x="2848" y="848"/>
                <a:chExt cx="140" cy="98"/>
              </a:xfrm>
            </p:grpSpPr>
            <p:sp>
              <p:nvSpPr>
                <p:cNvPr id="55353" name="Line 10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54" name="Line 10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55" name="Line 10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5349" name="Group 1039"/>
              <p:cNvGrpSpPr>
                <a:grpSpLocks/>
              </p:cNvGrpSpPr>
              <p:nvPr/>
            </p:nvGrpSpPr>
            <p:grpSpPr bwMode="auto">
              <a:xfrm flipV="1">
                <a:off x="2208" y="2184"/>
                <a:ext cx="176" cy="68"/>
                <a:chOff x="2848" y="848"/>
                <a:chExt cx="140" cy="98"/>
              </a:xfrm>
            </p:grpSpPr>
            <p:sp>
              <p:nvSpPr>
                <p:cNvPr id="55350" name="Line 10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51" name="Line 10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52" name="Line 10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55310" name="Oval 1043"/>
            <p:cNvSpPr>
              <a:spLocks noChangeArrowheads="1"/>
            </p:cNvSpPr>
            <p:nvPr/>
          </p:nvSpPr>
          <p:spPr bwMode="auto">
            <a:xfrm>
              <a:off x="3520" y="3312"/>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55311" name="Line 1044"/>
            <p:cNvSpPr>
              <a:spLocks noChangeShapeType="1"/>
            </p:cNvSpPr>
            <p:nvPr/>
          </p:nvSpPr>
          <p:spPr bwMode="auto">
            <a:xfrm>
              <a:off x="3526" y="3299"/>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2" name="Rectangle 1045"/>
            <p:cNvSpPr>
              <a:spLocks noChangeArrowheads="1"/>
            </p:cNvSpPr>
            <p:nvPr/>
          </p:nvSpPr>
          <p:spPr bwMode="auto">
            <a:xfrm>
              <a:off x="3526" y="3275"/>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55313" name="Oval 1046"/>
            <p:cNvSpPr>
              <a:spLocks noChangeArrowheads="1"/>
            </p:cNvSpPr>
            <p:nvPr/>
          </p:nvSpPr>
          <p:spPr bwMode="auto">
            <a:xfrm>
              <a:off x="3532" y="3131"/>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aphicFrame>
          <p:nvGraphicFramePr>
            <p:cNvPr id="55314" name="Object 1025"/>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55569" name="Clip" r:id="rId6" imgW="1307079" imgH="1083682" progId="MS_ClipArt_Gallery.2">
                    <p:embed/>
                  </p:oleObj>
                </mc:Choice>
                <mc:Fallback>
                  <p:oleObj name="Clip" r:id="rId6" imgW="1307079" imgH="1083682" progId="MS_ClipArt_Gallery.2">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315" name="Line 1048"/>
            <p:cNvSpPr>
              <a:spLocks noChangeShapeType="1"/>
            </p:cNvSpPr>
            <p:nvPr/>
          </p:nvSpPr>
          <p:spPr bwMode="auto">
            <a:xfrm>
              <a:off x="1110" y="3072"/>
              <a:ext cx="31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6" name="Line 1049"/>
            <p:cNvSpPr>
              <a:spLocks noChangeShapeType="1"/>
            </p:cNvSpPr>
            <p:nvPr/>
          </p:nvSpPr>
          <p:spPr bwMode="auto">
            <a:xfrm flipV="1">
              <a:off x="1302" y="3693"/>
              <a:ext cx="123" cy="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7" name="Line 1050"/>
            <p:cNvSpPr>
              <a:spLocks noChangeShapeType="1"/>
            </p:cNvSpPr>
            <p:nvPr/>
          </p:nvSpPr>
          <p:spPr bwMode="auto">
            <a:xfrm>
              <a:off x="2322" y="3336"/>
              <a:ext cx="1218"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8" name="Line 1051"/>
            <p:cNvSpPr>
              <a:spLocks noChangeShapeType="1"/>
            </p:cNvSpPr>
            <p:nvPr/>
          </p:nvSpPr>
          <p:spPr bwMode="auto">
            <a:xfrm flipH="1">
              <a:off x="1428" y="3066"/>
              <a:ext cx="0" cy="63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9" name="Line 1052"/>
            <p:cNvSpPr>
              <a:spLocks noChangeShapeType="1"/>
            </p:cNvSpPr>
            <p:nvPr/>
          </p:nvSpPr>
          <p:spPr bwMode="auto">
            <a:xfrm>
              <a:off x="1434" y="3339"/>
              <a:ext cx="12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20" name="Rectangle 1053"/>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21" name="Rectangle 1054"/>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22" name="Rectangle 1055"/>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5323" name="Rectangle 1056"/>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24" name="Line 1057"/>
            <p:cNvSpPr>
              <a:spLocks noChangeShapeType="1"/>
            </p:cNvSpPr>
            <p:nvPr/>
          </p:nvSpPr>
          <p:spPr bwMode="auto">
            <a:xfrm>
              <a:off x="1560" y="3258"/>
              <a:ext cx="153" cy="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25" name="Line 1058"/>
            <p:cNvSpPr>
              <a:spLocks noChangeShapeType="1"/>
            </p:cNvSpPr>
            <p:nvPr/>
          </p:nvSpPr>
          <p:spPr bwMode="auto">
            <a:xfrm flipV="1">
              <a:off x="1350" y="3432"/>
              <a:ext cx="0" cy="11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26" name="Line 1059"/>
            <p:cNvSpPr>
              <a:spLocks noChangeShapeType="1"/>
            </p:cNvSpPr>
            <p:nvPr/>
          </p:nvSpPr>
          <p:spPr bwMode="auto">
            <a:xfrm flipV="1">
              <a:off x="3387" y="3084"/>
              <a:ext cx="23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27" name="Text Box 1060"/>
            <p:cNvSpPr txBox="1">
              <a:spLocks noChangeArrowheads="1"/>
            </p:cNvSpPr>
            <p:nvPr/>
          </p:nvSpPr>
          <p:spPr bwMode="auto">
            <a:xfrm>
              <a:off x="494" y="2831"/>
              <a:ext cx="25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1"/>
                  </a:solidFill>
                  <a:latin typeface="Comic Sans MS" charset="0"/>
                </a:rPr>
                <a:t>A</a:t>
              </a:r>
              <a:endParaRPr lang="en-US">
                <a:solidFill>
                  <a:schemeClr val="accent1"/>
                </a:solidFill>
              </a:endParaRPr>
            </a:p>
          </p:txBody>
        </p:sp>
        <p:sp>
          <p:nvSpPr>
            <p:cNvPr id="55328" name="Text Box 1061"/>
            <p:cNvSpPr txBox="1">
              <a:spLocks noChangeArrowheads="1"/>
            </p:cNvSpPr>
            <p:nvPr/>
          </p:nvSpPr>
          <p:spPr bwMode="auto">
            <a:xfrm>
              <a:off x="668" y="3473"/>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B</a:t>
              </a:r>
              <a:endParaRPr lang="en-US">
                <a:solidFill>
                  <a:schemeClr val="accent1"/>
                </a:solidFill>
              </a:endParaRPr>
            </a:p>
          </p:txBody>
        </p:sp>
        <p:sp>
          <p:nvSpPr>
            <p:cNvPr id="55329" name="Rectangle 1062"/>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5330" name="Text Box 1063"/>
            <p:cNvSpPr txBox="1">
              <a:spLocks noChangeArrowheads="1"/>
            </p:cNvSpPr>
            <p:nvPr/>
          </p:nvSpPr>
          <p:spPr bwMode="auto">
            <a:xfrm>
              <a:off x="2540" y="2966"/>
              <a:ext cx="89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propagation</a:t>
              </a:r>
              <a:endParaRPr lang="en-US" sz="1800"/>
            </a:p>
          </p:txBody>
        </p:sp>
        <p:sp>
          <p:nvSpPr>
            <p:cNvPr id="55331" name="Line 1064"/>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32" name="Text Box 1065"/>
            <p:cNvSpPr txBox="1">
              <a:spLocks noChangeArrowheads="1"/>
            </p:cNvSpPr>
            <p:nvPr/>
          </p:nvSpPr>
          <p:spPr bwMode="auto">
            <a:xfrm>
              <a:off x="1346" y="2702"/>
              <a:ext cx="95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transmission</a:t>
              </a:r>
              <a:endParaRPr lang="en-US" sz="1800"/>
            </a:p>
          </p:txBody>
        </p:sp>
        <p:sp>
          <p:nvSpPr>
            <p:cNvPr id="55333" name="Line 1066"/>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34" name="Text Box 1067"/>
            <p:cNvSpPr txBox="1">
              <a:spLocks noChangeArrowheads="1"/>
            </p:cNvSpPr>
            <p:nvPr/>
          </p:nvSpPr>
          <p:spPr bwMode="auto">
            <a:xfrm>
              <a:off x="1424" y="3668"/>
              <a:ext cx="82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a:solidFill>
                    <a:srgbClr val="FF0000"/>
                  </a:solidFill>
                  <a:latin typeface="Comic Sans MS" charset="0"/>
                </a:rPr>
                <a:t>nodal</a:t>
              </a:r>
            </a:p>
            <a:p>
              <a:pPr algn="ctr"/>
              <a:r>
                <a:rPr lang="en-US" sz="1800">
                  <a:solidFill>
                    <a:srgbClr val="FF0000"/>
                  </a:solidFill>
                  <a:latin typeface="Comic Sans MS" charset="0"/>
                </a:rPr>
                <a:t>processing</a:t>
              </a:r>
              <a:endParaRPr lang="en-US" sz="1800"/>
            </a:p>
          </p:txBody>
        </p:sp>
        <p:sp>
          <p:nvSpPr>
            <p:cNvPr id="55335" name="Line 1068"/>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36" name="Line 1069"/>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37" name="Text Box 1070"/>
            <p:cNvSpPr txBox="1">
              <a:spLocks noChangeArrowheads="1"/>
            </p:cNvSpPr>
            <p:nvPr/>
          </p:nvSpPr>
          <p:spPr bwMode="auto">
            <a:xfrm>
              <a:off x="2354" y="3830"/>
              <a:ext cx="69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queueing</a:t>
              </a:r>
              <a:endParaRPr lang="en-US" sz="1800"/>
            </a:p>
          </p:txBody>
        </p:sp>
        <p:sp>
          <p:nvSpPr>
            <p:cNvPr id="55338" name="Line 1071"/>
            <p:cNvSpPr>
              <a:spLocks noChangeShapeType="1"/>
            </p:cNvSpPr>
            <p:nvPr/>
          </p:nvSpPr>
          <p:spPr bwMode="auto">
            <a:xfrm rot="10800000">
              <a:off x="2199" y="3546"/>
              <a:ext cx="375" cy="34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5339" name="Group 1072"/>
            <p:cNvGrpSpPr>
              <a:grpSpLocks/>
            </p:cNvGrpSpPr>
            <p:nvPr/>
          </p:nvGrpSpPr>
          <p:grpSpPr bwMode="auto">
            <a:xfrm>
              <a:off x="3738" y="3168"/>
              <a:ext cx="314" cy="75"/>
              <a:chOff x="2208" y="2184"/>
              <a:chExt cx="176" cy="69"/>
            </a:xfrm>
          </p:grpSpPr>
          <p:grpSp>
            <p:nvGrpSpPr>
              <p:cNvPr id="55340" name="Group 1073"/>
              <p:cNvGrpSpPr>
                <a:grpSpLocks/>
              </p:cNvGrpSpPr>
              <p:nvPr/>
            </p:nvGrpSpPr>
            <p:grpSpPr bwMode="auto">
              <a:xfrm>
                <a:off x="2208" y="2185"/>
                <a:ext cx="176" cy="68"/>
                <a:chOff x="2848" y="848"/>
                <a:chExt cx="140" cy="98"/>
              </a:xfrm>
            </p:grpSpPr>
            <p:sp>
              <p:nvSpPr>
                <p:cNvPr id="55345" name="Line 10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46" name="Line 10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47" name="Line 10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5341" name="Group 1077"/>
              <p:cNvGrpSpPr>
                <a:grpSpLocks/>
              </p:cNvGrpSpPr>
              <p:nvPr/>
            </p:nvGrpSpPr>
            <p:grpSpPr bwMode="auto">
              <a:xfrm flipV="1">
                <a:off x="2208" y="2184"/>
                <a:ext cx="176" cy="68"/>
                <a:chOff x="2848" y="848"/>
                <a:chExt cx="140" cy="98"/>
              </a:xfrm>
            </p:grpSpPr>
            <p:sp>
              <p:nvSpPr>
                <p:cNvPr id="55342" name="Line 10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43" name="Line 10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44" name="Line 10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sp>
        <p:nvSpPr>
          <p:cNvPr id="55303" name="Rectangle 1081"/>
          <p:cNvSpPr>
            <a:spLocks noChangeArrowheads="1"/>
          </p:cNvSpPr>
          <p:nvPr/>
        </p:nvSpPr>
        <p:spPr bwMode="auto">
          <a:xfrm>
            <a:off x="4724400" y="5105400"/>
            <a:ext cx="3800475"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solidFill>
                  <a:srgbClr val="FF0000"/>
                </a:solidFill>
                <a:latin typeface="Comic Sans MS" charset="0"/>
              </a:rPr>
              <a:t>Note: </a:t>
            </a:r>
            <a:r>
              <a:rPr lang="en-US">
                <a:latin typeface="Comic Sans MS" charset="0"/>
              </a:rPr>
              <a:t>s and R are </a:t>
            </a:r>
            <a:r>
              <a:rPr lang="en-US" i="1">
                <a:latin typeface="Comic Sans MS" charset="0"/>
              </a:rPr>
              <a:t>very </a:t>
            </a:r>
            <a:r>
              <a:rPr lang="en-US">
                <a:latin typeface="Comic Sans MS" charset="0"/>
              </a:rPr>
              <a:t>different quantitites!</a:t>
            </a:r>
          </a:p>
        </p:txBody>
      </p:sp>
      <p:sp>
        <p:nvSpPr>
          <p:cNvPr id="55304" name="Rectangle 1082"/>
          <p:cNvSpPr>
            <a:spLocks noChangeArrowheads="1"/>
          </p:cNvSpPr>
          <p:nvPr/>
        </p:nvSpPr>
        <p:spPr bwMode="auto">
          <a:xfrm>
            <a:off x="4724400" y="5105400"/>
            <a:ext cx="3676650" cy="876300"/>
          </a:xfrm>
          <a:prstGeom prst="rect">
            <a:avLst/>
          </a:prstGeom>
          <a:noFill/>
          <a:ln w="1905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685800" y="31750"/>
            <a:ext cx="7772400" cy="1143000"/>
          </a:xfrm>
        </p:spPr>
        <p:txBody>
          <a:bodyPr/>
          <a:lstStyle/>
          <a:p>
            <a:r>
              <a:rPr lang="en-US" altLang="zh-CN">
                <a:latin typeface="Comic Sans MS" charset="0"/>
                <a:ea typeface="宋体" charset="0"/>
                <a:cs typeface="宋体" charset="0"/>
              </a:rPr>
              <a:t>Nodal delay</a:t>
            </a:r>
          </a:p>
        </p:txBody>
      </p:sp>
      <p:sp>
        <p:nvSpPr>
          <p:cNvPr id="57346" name="Rectangle 3"/>
          <p:cNvSpPr>
            <a:spLocks noGrp="1" noChangeArrowheads="1"/>
          </p:cNvSpPr>
          <p:nvPr>
            <p:ph type="body" idx="4294967295"/>
          </p:nvPr>
        </p:nvSpPr>
        <p:spPr>
          <a:xfrm>
            <a:off x="533400" y="2547938"/>
            <a:ext cx="7772400" cy="3700462"/>
          </a:xfrm>
        </p:spPr>
        <p:txBody>
          <a:bodyPr/>
          <a:lstStyle/>
          <a:p>
            <a:r>
              <a:rPr lang="en-US" altLang="zh-CN" sz="2400">
                <a:latin typeface="Comic Sans MS" charset="0"/>
                <a:ea typeface="宋体" charset="0"/>
                <a:cs typeface="宋体" charset="0"/>
              </a:rPr>
              <a:t>d</a:t>
            </a:r>
            <a:r>
              <a:rPr lang="en-US" altLang="zh-CN" sz="2400" baseline="-25000">
                <a:latin typeface="Comic Sans MS" charset="0"/>
                <a:ea typeface="宋体" charset="0"/>
                <a:cs typeface="宋体" charset="0"/>
              </a:rPr>
              <a:t>proc</a:t>
            </a:r>
            <a:r>
              <a:rPr lang="en-US" altLang="zh-CN" sz="2400">
                <a:latin typeface="Comic Sans MS" charset="0"/>
                <a:ea typeface="宋体" charset="0"/>
                <a:cs typeface="宋体" charset="0"/>
              </a:rPr>
              <a:t> = processing delay</a:t>
            </a:r>
          </a:p>
          <a:p>
            <a:pPr lvl="1"/>
            <a:r>
              <a:rPr lang="en-US" altLang="zh-CN">
                <a:latin typeface="Comic Sans MS" charset="0"/>
                <a:ea typeface="宋体" charset="0"/>
                <a:cs typeface="宋体" charset="0"/>
              </a:rPr>
              <a:t>typically a few microsecs or less</a:t>
            </a:r>
          </a:p>
          <a:p>
            <a:r>
              <a:rPr lang="en-US" altLang="zh-CN" sz="2400">
                <a:latin typeface="Comic Sans MS" charset="0"/>
                <a:ea typeface="宋体" charset="0"/>
                <a:cs typeface="宋体" charset="0"/>
              </a:rPr>
              <a:t>d</a:t>
            </a:r>
            <a:r>
              <a:rPr lang="en-US" altLang="zh-CN" sz="2400" baseline="-25000">
                <a:latin typeface="Comic Sans MS" charset="0"/>
                <a:ea typeface="宋体" charset="0"/>
                <a:cs typeface="宋体" charset="0"/>
              </a:rPr>
              <a:t>queue</a:t>
            </a:r>
            <a:r>
              <a:rPr lang="en-US" altLang="zh-CN" sz="2400">
                <a:latin typeface="Comic Sans MS" charset="0"/>
                <a:ea typeface="宋体" charset="0"/>
                <a:cs typeface="宋体" charset="0"/>
              </a:rPr>
              <a:t> = queuing delay</a:t>
            </a:r>
          </a:p>
          <a:p>
            <a:pPr lvl="1"/>
            <a:r>
              <a:rPr lang="en-US" altLang="zh-CN">
                <a:latin typeface="Comic Sans MS" charset="0"/>
                <a:ea typeface="宋体" charset="0"/>
                <a:cs typeface="宋体" charset="0"/>
              </a:rPr>
              <a:t>depends on congestion</a:t>
            </a:r>
          </a:p>
          <a:p>
            <a:r>
              <a:rPr lang="en-US" altLang="zh-CN" sz="2400">
                <a:latin typeface="Comic Sans MS" charset="0"/>
                <a:ea typeface="宋体" charset="0"/>
                <a:cs typeface="宋体" charset="0"/>
              </a:rPr>
              <a:t>d</a:t>
            </a:r>
            <a:r>
              <a:rPr lang="en-US" altLang="zh-CN" sz="2400" baseline="-25000">
                <a:latin typeface="Comic Sans MS" charset="0"/>
                <a:ea typeface="宋体" charset="0"/>
                <a:cs typeface="宋体" charset="0"/>
              </a:rPr>
              <a:t>trans</a:t>
            </a:r>
            <a:r>
              <a:rPr lang="en-US" altLang="zh-CN" sz="2400">
                <a:latin typeface="Comic Sans MS" charset="0"/>
                <a:ea typeface="宋体" charset="0"/>
                <a:cs typeface="宋体" charset="0"/>
              </a:rPr>
              <a:t> = transmission delay</a:t>
            </a:r>
          </a:p>
          <a:p>
            <a:pPr lvl="1"/>
            <a:r>
              <a:rPr lang="en-US" altLang="zh-CN">
                <a:latin typeface="Comic Sans MS" charset="0"/>
                <a:ea typeface="宋体" charset="0"/>
                <a:cs typeface="宋体" charset="0"/>
              </a:rPr>
              <a:t>= L/R, significant for low-speed links</a:t>
            </a:r>
          </a:p>
          <a:p>
            <a:r>
              <a:rPr lang="en-US" altLang="zh-CN" sz="2400">
                <a:latin typeface="Comic Sans MS" charset="0"/>
                <a:ea typeface="宋体" charset="0"/>
                <a:cs typeface="宋体" charset="0"/>
              </a:rPr>
              <a:t>d</a:t>
            </a:r>
            <a:r>
              <a:rPr lang="en-US" altLang="zh-CN" sz="2400" baseline="-25000">
                <a:latin typeface="Comic Sans MS" charset="0"/>
                <a:ea typeface="宋体" charset="0"/>
                <a:cs typeface="宋体" charset="0"/>
              </a:rPr>
              <a:t>prop</a:t>
            </a:r>
            <a:r>
              <a:rPr lang="en-US" altLang="zh-CN" sz="2400">
                <a:latin typeface="Comic Sans MS" charset="0"/>
                <a:ea typeface="宋体" charset="0"/>
                <a:cs typeface="宋体" charset="0"/>
              </a:rPr>
              <a:t> = propagation delay</a:t>
            </a:r>
          </a:p>
          <a:p>
            <a:pPr lvl="1"/>
            <a:r>
              <a:rPr lang="en-US" altLang="zh-CN">
                <a:latin typeface="Comic Sans MS" charset="0"/>
                <a:ea typeface="宋体" charset="0"/>
                <a:cs typeface="宋体" charset="0"/>
              </a:rPr>
              <a:t>a few microsecs to hundreds of msecs</a:t>
            </a:r>
          </a:p>
        </p:txBody>
      </p:sp>
      <p:graphicFrame>
        <p:nvGraphicFramePr>
          <p:cNvPr id="57347" name="Object 4"/>
          <p:cNvGraphicFramePr>
            <a:graphicFrameLocks noChangeAspect="1"/>
          </p:cNvGraphicFramePr>
          <p:nvPr/>
        </p:nvGraphicFramePr>
        <p:xfrm>
          <a:off x="1887538" y="1371600"/>
          <a:ext cx="5314950" cy="635000"/>
        </p:xfrm>
        <a:graphic>
          <a:graphicData uri="http://schemas.openxmlformats.org/presentationml/2006/ole">
            <mc:AlternateContent xmlns:mc="http://schemas.openxmlformats.org/markup-compatibility/2006">
              <mc:Choice xmlns:v="urn:schemas-microsoft-com:vml" Requires="v">
                <p:oleObj spid="_x0000_s57470" name="Equation" r:id="rId4" imgW="2006600" imgH="241300" progId="Equation.3">
                  <p:embed/>
                </p:oleObj>
              </mc:Choice>
              <mc:Fallback>
                <p:oleObj name="Equation" r:id="rId4" imgW="20066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538" y="1371600"/>
                        <a:ext cx="5314950" cy="635000"/>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7348"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57349"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4D2291C-4320-7B4E-BFAB-C14E66427660}" type="slidenum">
              <a:rPr lang="en-US" sz="1200">
                <a:latin typeface="Comic Sans MS" charset="0"/>
              </a:rPr>
              <a:pPr/>
              <a:t>21</a:t>
            </a:fld>
            <a:endParaRPr lang="en-US" sz="1200">
              <a:latin typeface="Comic Sans MS"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ooter Placeholder 5"/>
          <p:cNvSpPr>
            <a:spLocks noGrp="1"/>
          </p:cNvSpPr>
          <p:nvPr>
            <p:ph type="ftr" sz="quarter" idx="10"/>
          </p:nvPr>
        </p:nvSpPr>
        <p:spPr/>
        <p:txBody>
          <a:bodyPr/>
          <a:lstStyle/>
          <a:p>
            <a:pPr>
              <a:defRPr/>
            </a:pPr>
            <a:r>
              <a:rPr lang="en-US"/>
              <a:t>CSci4211:                     Introduction</a:t>
            </a:r>
          </a:p>
        </p:txBody>
      </p:sp>
      <p:sp>
        <p:nvSpPr>
          <p:cNvPr id="59394"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20D8F1D-625D-4941-A600-72E8EF1C28D2}" type="slidenum">
              <a:rPr lang="en-US" sz="1200">
                <a:latin typeface="Comic Sans MS" charset="0"/>
              </a:rPr>
              <a:pPr/>
              <a:t>22</a:t>
            </a:fld>
            <a:endParaRPr lang="en-US" sz="1200">
              <a:latin typeface="Comic Sans MS" charset="0"/>
            </a:endParaRPr>
          </a:p>
        </p:txBody>
      </p:sp>
      <p:sp>
        <p:nvSpPr>
          <p:cNvPr id="59395" name="Rectangle 1026"/>
          <p:cNvSpPr>
            <a:spLocks noGrp="1" noChangeArrowheads="1"/>
          </p:cNvSpPr>
          <p:nvPr>
            <p:ph type="title"/>
          </p:nvPr>
        </p:nvSpPr>
        <p:spPr>
          <a:xfrm>
            <a:off x="381000" y="533400"/>
            <a:ext cx="8382000" cy="1143000"/>
          </a:xfrm>
        </p:spPr>
        <p:txBody>
          <a:bodyPr/>
          <a:lstStyle/>
          <a:p>
            <a:r>
              <a:rPr lang="en-US" sz="3600">
                <a:latin typeface="Comic Sans MS" charset="0"/>
              </a:rPr>
              <a:t>Statistical Multiplexing and Queueing</a:t>
            </a:r>
          </a:p>
        </p:txBody>
      </p:sp>
      <p:sp>
        <p:nvSpPr>
          <p:cNvPr id="59396" name="Line 1029"/>
          <p:cNvSpPr>
            <a:spLocks noChangeShapeType="1"/>
          </p:cNvSpPr>
          <p:nvPr/>
        </p:nvSpPr>
        <p:spPr bwMode="auto">
          <a:xfrm>
            <a:off x="3538538" y="2303463"/>
            <a:ext cx="0" cy="228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59397" name="Group 1116"/>
          <p:cNvGrpSpPr>
            <a:grpSpLocks/>
          </p:cNvGrpSpPr>
          <p:nvPr/>
        </p:nvGrpSpPr>
        <p:grpSpPr bwMode="auto">
          <a:xfrm>
            <a:off x="762000" y="2057400"/>
            <a:ext cx="7037388" cy="3500438"/>
            <a:chOff x="386" y="827"/>
            <a:chExt cx="4433" cy="2205"/>
          </a:xfrm>
        </p:grpSpPr>
        <p:graphicFrame>
          <p:nvGraphicFramePr>
            <p:cNvPr id="59398" name="Object 1024"/>
            <p:cNvGraphicFramePr>
              <a:graphicFrameLocks noChangeAspect="1"/>
            </p:cNvGraphicFramePr>
            <p:nvPr/>
          </p:nvGraphicFramePr>
          <p:xfrm>
            <a:off x="758" y="1556"/>
            <a:ext cx="407" cy="336"/>
          </p:xfrm>
          <a:graphic>
            <a:graphicData uri="http://schemas.openxmlformats.org/presentationml/2006/ole">
              <mc:AlternateContent xmlns:mc="http://schemas.openxmlformats.org/markup-compatibility/2006">
                <mc:Choice xmlns:v="urn:schemas-microsoft-com:vml" Requires="v">
                  <p:oleObj spid="_x0000_s59972" name="Clip" r:id="rId4" imgW="1307079" imgH="1083682" progId="MS_ClipArt_Gallery.2">
                    <p:embed/>
                  </p:oleObj>
                </mc:Choice>
                <mc:Fallback>
                  <p:oleObj name="Clip" r:id="rId4" imgW="1307079" imgH="1083682" progId="MS_ClipArt_Gallery.2">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 y="1556"/>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9399" name="Oval 1030"/>
            <p:cNvSpPr>
              <a:spLocks noChangeArrowheads="1"/>
            </p:cNvSpPr>
            <p:nvPr/>
          </p:nvSpPr>
          <p:spPr bwMode="auto">
            <a:xfrm>
              <a:off x="1462" y="1470"/>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59400" name="Rectangle 1031"/>
            <p:cNvSpPr>
              <a:spLocks noChangeArrowheads="1"/>
            </p:cNvSpPr>
            <p:nvPr/>
          </p:nvSpPr>
          <p:spPr bwMode="auto">
            <a:xfrm>
              <a:off x="1462" y="1427"/>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59401" name="Oval 1032"/>
            <p:cNvSpPr>
              <a:spLocks noChangeArrowheads="1"/>
            </p:cNvSpPr>
            <p:nvPr/>
          </p:nvSpPr>
          <p:spPr bwMode="auto">
            <a:xfrm>
              <a:off x="1468" y="1283"/>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59402" name="Group 1033"/>
            <p:cNvGrpSpPr>
              <a:grpSpLocks/>
            </p:cNvGrpSpPr>
            <p:nvPr/>
          </p:nvGrpSpPr>
          <p:grpSpPr bwMode="auto">
            <a:xfrm>
              <a:off x="1686" y="1302"/>
              <a:ext cx="314" cy="75"/>
              <a:chOff x="2208" y="2184"/>
              <a:chExt cx="176" cy="69"/>
            </a:xfrm>
          </p:grpSpPr>
          <p:grpSp>
            <p:nvGrpSpPr>
              <p:cNvPr id="59476" name="Group 1034"/>
              <p:cNvGrpSpPr>
                <a:grpSpLocks/>
              </p:cNvGrpSpPr>
              <p:nvPr/>
            </p:nvGrpSpPr>
            <p:grpSpPr bwMode="auto">
              <a:xfrm>
                <a:off x="2208" y="2185"/>
                <a:ext cx="176" cy="68"/>
                <a:chOff x="2848" y="848"/>
                <a:chExt cx="140" cy="98"/>
              </a:xfrm>
            </p:grpSpPr>
            <p:sp>
              <p:nvSpPr>
                <p:cNvPr id="59481" name="Line 10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82" name="Line 10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83" name="Line 10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9477" name="Group 1038"/>
              <p:cNvGrpSpPr>
                <a:grpSpLocks/>
              </p:cNvGrpSpPr>
              <p:nvPr/>
            </p:nvGrpSpPr>
            <p:grpSpPr bwMode="auto">
              <a:xfrm flipV="1">
                <a:off x="2208" y="2184"/>
                <a:ext cx="176" cy="68"/>
                <a:chOff x="2848" y="848"/>
                <a:chExt cx="140" cy="98"/>
              </a:xfrm>
            </p:grpSpPr>
            <p:sp>
              <p:nvSpPr>
                <p:cNvPr id="59478" name="Line 10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79" name="Line 10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80" name="Line 10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59403" name="Oval 1042"/>
            <p:cNvSpPr>
              <a:spLocks noChangeArrowheads="1"/>
            </p:cNvSpPr>
            <p:nvPr/>
          </p:nvSpPr>
          <p:spPr bwMode="auto">
            <a:xfrm>
              <a:off x="3412" y="1482"/>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59404" name="Line 1043"/>
            <p:cNvSpPr>
              <a:spLocks noChangeShapeType="1"/>
            </p:cNvSpPr>
            <p:nvPr/>
          </p:nvSpPr>
          <p:spPr bwMode="auto">
            <a:xfrm>
              <a:off x="3418" y="1469"/>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05" name="Rectangle 1044"/>
            <p:cNvSpPr>
              <a:spLocks noChangeArrowheads="1"/>
            </p:cNvSpPr>
            <p:nvPr/>
          </p:nvSpPr>
          <p:spPr bwMode="auto">
            <a:xfrm>
              <a:off x="3418" y="1445"/>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59406" name="Oval 1045"/>
            <p:cNvSpPr>
              <a:spLocks noChangeArrowheads="1"/>
            </p:cNvSpPr>
            <p:nvPr/>
          </p:nvSpPr>
          <p:spPr bwMode="auto">
            <a:xfrm>
              <a:off x="3424" y="1301"/>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aphicFrame>
          <p:nvGraphicFramePr>
            <p:cNvPr id="59407" name="Object 1025"/>
            <p:cNvGraphicFramePr>
              <a:graphicFrameLocks noChangeAspect="1"/>
            </p:cNvGraphicFramePr>
            <p:nvPr/>
          </p:nvGraphicFramePr>
          <p:xfrm>
            <a:off x="4412" y="974"/>
            <a:ext cx="407" cy="336"/>
          </p:xfrm>
          <a:graphic>
            <a:graphicData uri="http://schemas.openxmlformats.org/presentationml/2006/ole">
              <mc:AlternateContent xmlns:mc="http://schemas.openxmlformats.org/markup-compatibility/2006">
                <mc:Choice xmlns:v="urn:schemas-microsoft-com:vml" Requires="v">
                  <p:oleObj spid="_x0000_s59973" name="Clip" r:id="rId6" imgW="1307079" imgH="1083682" progId="MS_ClipArt_Gallery.2">
                    <p:embed/>
                  </p:oleObj>
                </mc:Choice>
                <mc:Fallback>
                  <p:oleObj name="Clip" r:id="rId6" imgW="1307079" imgH="1083682" progId="MS_ClipArt_Gallery.2">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2" y="974"/>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08" name="Object 1026"/>
            <p:cNvGraphicFramePr>
              <a:graphicFrameLocks noChangeAspect="1"/>
            </p:cNvGraphicFramePr>
            <p:nvPr/>
          </p:nvGraphicFramePr>
          <p:xfrm>
            <a:off x="608" y="986"/>
            <a:ext cx="407" cy="336"/>
          </p:xfrm>
          <a:graphic>
            <a:graphicData uri="http://schemas.openxmlformats.org/presentationml/2006/ole">
              <mc:AlternateContent xmlns:mc="http://schemas.openxmlformats.org/markup-compatibility/2006">
                <mc:Choice xmlns:v="urn:schemas-microsoft-com:vml" Requires="v">
                  <p:oleObj spid="_x0000_s59974" name="Clip" r:id="rId7" imgW="1307079" imgH="1083682" progId="MS_ClipArt_Gallery.2">
                    <p:embed/>
                  </p:oleObj>
                </mc:Choice>
                <mc:Fallback>
                  <p:oleObj name="Clip" r:id="rId7" imgW="1307079" imgH="1083682" progId="MS_ClipArt_Gallery.2">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 y="986"/>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9409" name="Line 1048"/>
            <p:cNvSpPr>
              <a:spLocks noChangeShapeType="1"/>
            </p:cNvSpPr>
            <p:nvPr/>
          </p:nvSpPr>
          <p:spPr bwMode="auto">
            <a:xfrm>
              <a:off x="1002" y="1242"/>
              <a:ext cx="31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0" name="Line 1049"/>
            <p:cNvSpPr>
              <a:spLocks noChangeShapeType="1"/>
            </p:cNvSpPr>
            <p:nvPr/>
          </p:nvSpPr>
          <p:spPr bwMode="auto">
            <a:xfrm flipV="1">
              <a:off x="1194" y="1863"/>
              <a:ext cx="123" cy="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1" name="Line 1050"/>
            <p:cNvSpPr>
              <a:spLocks noChangeShapeType="1"/>
            </p:cNvSpPr>
            <p:nvPr/>
          </p:nvSpPr>
          <p:spPr bwMode="auto">
            <a:xfrm>
              <a:off x="2214" y="1506"/>
              <a:ext cx="1218"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2" name="Line 1051"/>
            <p:cNvSpPr>
              <a:spLocks noChangeShapeType="1"/>
            </p:cNvSpPr>
            <p:nvPr/>
          </p:nvSpPr>
          <p:spPr bwMode="auto">
            <a:xfrm flipV="1">
              <a:off x="3540" y="1716"/>
              <a:ext cx="90" cy="41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3" name="Line 1052"/>
            <p:cNvSpPr>
              <a:spLocks noChangeShapeType="1"/>
            </p:cNvSpPr>
            <p:nvPr/>
          </p:nvSpPr>
          <p:spPr bwMode="auto">
            <a:xfrm flipV="1">
              <a:off x="4152" y="1230"/>
              <a:ext cx="318" cy="16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4" name="Line 1053"/>
            <p:cNvSpPr>
              <a:spLocks noChangeShapeType="1"/>
            </p:cNvSpPr>
            <p:nvPr/>
          </p:nvSpPr>
          <p:spPr bwMode="auto">
            <a:xfrm flipH="1">
              <a:off x="1320" y="1236"/>
              <a:ext cx="0" cy="63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5" name="Line 1054"/>
            <p:cNvSpPr>
              <a:spLocks noChangeShapeType="1"/>
            </p:cNvSpPr>
            <p:nvPr/>
          </p:nvSpPr>
          <p:spPr bwMode="auto">
            <a:xfrm>
              <a:off x="1326" y="1509"/>
              <a:ext cx="126"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16" name="Rectangle 1055"/>
            <p:cNvSpPr>
              <a:spLocks noChangeArrowheads="1"/>
            </p:cNvSpPr>
            <p:nvPr/>
          </p:nvSpPr>
          <p:spPr bwMode="auto">
            <a:xfrm>
              <a:off x="2235" y="1377"/>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17" name="Rectangle 1056"/>
            <p:cNvSpPr>
              <a:spLocks noChangeArrowheads="1"/>
            </p:cNvSpPr>
            <p:nvPr/>
          </p:nvSpPr>
          <p:spPr bwMode="auto">
            <a:xfrm>
              <a:off x="2337" y="1377"/>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9418" name="Rectangle 1057"/>
            <p:cNvSpPr>
              <a:spLocks noChangeArrowheads="1"/>
            </p:cNvSpPr>
            <p:nvPr/>
          </p:nvSpPr>
          <p:spPr bwMode="auto">
            <a:xfrm>
              <a:off x="2439" y="1377"/>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19" name="Rectangle 1058"/>
            <p:cNvSpPr>
              <a:spLocks noChangeArrowheads="1"/>
            </p:cNvSpPr>
            <p:nvPr/>
          </p:nvSpPr>
          <p:spPr bwMode="auto">
            <a:xfrm>
              <a:off x="2541" y="1377"/>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20" name="Rectangle 1059"/>
            <p:cNvSpPr>
              <a:spLocks noChangeArrowheads="1"/>
            </p:cNvSpPr>
            <p:nvPr/>
          </p:nvSpPr>
          <p:spPr bwMode="auto">
            <a:xfrm>
              <a:off x="2643" y="1377"/>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9421" name="Rectangle 1060"/>
            <p:cNvSpPr>
              <a:spLocks noChangeArrowheads="1"/>
            </p:cNvSpPr>
            <p:nvPr/>
          </p:nvSpPr>
          <p:spPr bwMode="auto">
            <a:xfrm>
              <a:off x="2877" y="1377"/>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9422" name="Rectangle 1061"/>
            <p:cNvSpPr>
              <a:spLocks noChangeArrowheads="1"/>
            </p:cNvSpPr>
            <p:nvPr/>
          </p:nvSpPr>
          <p:spPr bwMode="auto">
            <a:xfrm>
              <a:off x="3153" y="1374"/>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59423" name="Group 1062"/>
            <p:cNvGrpSpPr>
              <a:grpSpLocks/>
            </p:cNvGrpSpPr>
            <p:nvPr/>
          </p:nvGrpSpPr>
          <p:grpSpPr bwMode="auto">
            <a:xfrm>
              <a:off x="1800" y="1425"/>
              <a:ext cx="399" cy="126"/>
              <a:chOff x="1800" y="1425"/>
              <a:chExt cx="399" cy="126"/>
            </a:xfrm>
          </p:grpSpPr>
          <p:sp>
            <p:nvSpPr>
              <p:cNvPr id="59472" name="Rectangle 1063"/>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73" name="Rectangle 1064"/>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9474" name="Rectangle 1065"/>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75" name="Rectangle 1066"/>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59424" name="Rectangle 1067"/>
            <p:cNvSpPr>
              <a:spLocks noChangeArrowheads="1"/>
            </p:cNvSpPr>
            <p:nvPr/>
          </p:nvSpPr>
          <p:spPr bwMode="auto">
            <a:xfrm>
              <a:off x="1341" y="1362"/>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25" name="Rectangle 1068"/>
            <p:cNvSpPr>
              <a:spLocks noChangeArrowheads="1"/>
            </p:cNvSpPr>
            <p:nvPr/>
          </p:nvSpPr>
          <p:spPr bwMode="auto">
            <a:xfrm>
              <a:off x="1203" y="1722"/>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9426" name="Line 1069"/>
            <p:cNvSpPr>
              <a:spLocks noChangeShapeType="1"/>
            </p:cNvSpPr>
            <p:nvPr/>
          </p:nvSpPr>
          <p:spPr bwMode="auto">
            <a:xfrm>
              <a:off x="1452" y="1428"/>
              <a:ext cx="153" cy="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27" name="Line 1070"/>
            <p:cNvSpPr>
              <a:spLocks noChangeShapeType="1"/>
            </p:cNvSpPr>
            <p:nvPr/>
          </p:nvSpPr>
          <p:spPr bwMode="auto">
            <a:xfrm flipV="1">
              <a:off x="1242" y="1602"/>
              <a:ext cx="0" cy="11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28" name="Line 1071"/>
            <p:cNvSpPr>
              <a:spLocks noChangeShapeType="1"/>
            </p:cNvSpPr>
            <p:nvPr/>
          </p:nvSpPr>
          <p:spPr bwMode="auto">
            <a:xfrm>
              <a:off x="2475" y="1308"/>
              <a:ext cx="66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29" name="Text Box 1072"/>
            <p:cNvSpPr txBox="1">
              <a:spLocks noChangeArrowheads="1"/>
            </p:cNvSpPr>
            <p:nvPr/>
          </p:nvSpPr>
          <p:spPr bwMode="auto">
            <a:xfrm>
              <a:off x="386" y="1001"/>
              <a:ext cx="25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1"/>
                  </a:solidFill>
                  <a:latin typeface="Comic Sans MS" charset="0"/>
                </a:rPr>
                <a:t>A</a:t>
              </a:r>
              <a:endParaRPr lang="en-US">
                <a:solidFill>
                  <a:schemeClr val="accent1"/>
                </a:solidFill>
              </a:endParaRPr>
            </a:p>
          </p:txBody>
        </p:sp>
        <p:sp>
          <p:nvSpPr>
            <p:cNvPr id="59430" name="Text Box 1073"/>
            <p:cNvSpPr txBox="1">
              <a:spLocks noChangeArrowheads="1"/>
            </p:cNvSpPr>
            <p:nvPr/>
          </p:nvSpPr>
          <p:spPr bwMode="auto">
            <a:xfrm>
              <a:off x="560" y="1643"/>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B</a:t>
              </a:r>
              <a:endParaRPr lang="en-US">
                <a:solidFill>
                  <a:schemeClr val="accent1"/>
                </a:solidFill>
              </a:endParaRPr>
            </a:p>
          </p:txBody>
        </p:sp>
        <p:sp>
          <p:nvSpPr>
            <p:cNvPr id="59431" name="Text Box 1074"/>
            <p:cNvSpPr txBox="1">
              <a:spLocks noChangeArrowheads="1"/>
            </p:cNvSpPr>
            <p:nvPr/>
          </p:nvSpPr>
          <p:spPr bwMode="auto">
            <a:xfrm>
              <a:off x="4160" y="923"/>
              <a:ext cx="2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FF0000"/>
                  </a:solidFill>
                  <a:latin typeface="Comic Sans MS" charset="0"/>
                </a:rPr>
                <a:t>C</a:t>
              </a:r>
              <a:endParaRPr lang="en-US">
                <a:solidFill>
                  <a:schemeClr val="accent1"/>
                </a:solidFill>
              </a:endParaRPr>
            </a:p>
          </p:txBody>
        </p:sp>
        <p:sp>
          <p:nvSpPr>
            <p:cNvPr id="59432" name="Text Box 1075"/>
            <p:cNvSpPr txBox="1">
              <a:spLocks noChangeArrowheads="1"/>
            </p:cNvSpPr>
            <p:nvPr/>
          </p:nvSpPr>
          <p:spPr bwMode="auto">
            <a:xfrm>
              <a:off x="1016" y="827"/>
              <a:ext cx="795" cy="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latin typeface="Comic Sans MS" charset="0"/>
                </a:rPr>
                <a:t>10 Mbs</a:t>
              </a:r>
            </a:p>
            <a:p>
              <a:r>
                <a:rPr lang="en-US" sz="2000">
                  <a:latin typeface="Comic Sans MS" charset="0"/>
                </a:rPr>
                <a:t>Ethernet</a:t>
              </a:r>
              <a:endParaRPr lang="en-US">
                <a:solidFill>
                  <a:schemeClr val="accent1"/>
                </a:solidFill>
              </a:endParaRPr>
            </a:p>
          </p:txBody>
        </p:sp>
        <p:sp>
          <p:nvSpPr>
            <p:cNvPr id="59433" name="Text Box 1076"/>
            <p:cNvSpPr txBox="1">
              <a:spLocks noChangeArrowheads="1"/>
            </p:cNvSpPr>
            <p:nvPr/>
          </p:nvSpPr>
          <p:spPr bwMode="auto">
            <a:xfrm>
              <a:off x="2366" y="1529"/>
              <a:ext cx="6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latin typeface="Comic Sans MS" charset="0"/>
                </a:rPr>
                <a:t>1.5 Mbs</a:t>
              </a:r>
              <a:endParaRPr lang="en-US">
                <a:solidFill>
                  <a:schemeClr val="accent1"/>
                </a:solidFill>
              </a:endParaRPr>
            </a:p>
          </p:txBody>
        </p:sp>
        <p:sp>
          <p:nvSpPr>
            <p:cNvPr id="59434" name="Text Box 1077"/>
            <p:cNvSpPr txBox="1">
              <a:spLocks noChangeArrowheads="1"/>
            </p:cNvSpPr>
            <p:nvPr/>
          </p:nvSpPr>
          <p:spPr bwMode="auto">
            <a:xfrm>
              <a:off x="3794" y="1919"/>
              <a:ext cx="67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latin typeface="Comic Sans MS" charset="0"/>
                </a:rPr>
                <a:t>45 Mbs</a:t>
              </a:r>
              <a:endParaRPr lang="en-US">
                <a:solidFill>
                  <a:schemeClr val="accent1"/>
                </a:solidFill>
              </a:endParaRPr>
            </a:p>
          </p:txBody>
        </p:sp>
        <p:sp>
          <p:nvSpPr>
            <p:cNvPr id="59435" name="Rectangle 1078"/>
            <p:cNvSpPr>
              <a:spLocks noChangeArrowheads="1"/>
            </p:cNvSpPr>
            <p:nvPr/>
          </p:nvSpPr>
          <p:spPr bwMode="auto">
            <a:xfrm>
              <a:off x="3444" y="1389"/>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36" name="Rectangle 1079"/>
            <p:cNvSpPr>
              <a:spLocks noChangeArrowheads="1"/>
            </p:cNvSpPr>
            <p:nvPr/>
          </p:nvSpPr>
          <p:spPr bwMode="auto">
            <a:xfrm>
              <a:off x="3546" y="1389"/>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37" name="Rectangle 1080"/>
            <p:cNvSpPr>
              <a:spLocks noChangeArrowheads="1"/>
            </p:cNvSpPr>
            <p:nvPr/>
          </p:nvSpPr>
          <p:spPr bwMode="auto">
            <a:xfrm>
              <a:off x="3648" y="1389"/>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59438" name="Group 1081"/>
            <p:cNvGrpSpPr>
              <a:grpSpLocks/>
            </p:cNvGrpSpPr>
            <p:nvPr/>
          </p:nvGrpSpPr>
          <p:grpSpPr bwMode="auto">
            <a:xfrm rot="-1962567">
              <a:off x="3600" y="1527"/>
              <a:ext cx="399" cy="126"/>
              <a:chOff x="4176" y="2211"/>
              <a:chExt cx="399" cy="126"/>
            </a:xfrm>
          </p:grpSpPr>
          <p:sp>
            <p:nvSpPr>
              <p:cNvPr id="59468" name="Rectangle 1082"/>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69" name="Rectangle 1083"/>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70" name="Rectangle 1084"/>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71" name="Rectangle 1085"/>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59439" name="Group 1086"/>
            <p:cNvGrpSpPr>
              <a:grpSpLocks/>
            </p:cNvGrpSpPr>
            <p:nvPr/>
          </p:nvGrpSpPr>
          <p:grpSpPr bwMode="auto">
            <a:xfrm>
              <a:off x="2318" y="2105"/>
              <a:ext cx="1964" cy="927"/>
              <a:chOff x="1646" y="2009"/>
              <a:chExt cx="1964" cy="927"/>
            </a:xfrm>
          </p:grpSpPr>
          <p:graphicFrame>
            <p:nvGraphicFramePr>
              <p:cNvPr id="59443" name="Object 1027"/>
              <p:cNvGraphicFramePr>
                <a:graphicFrameLocks noChangeAspect="1"/>
              </p:cNvGraphicFramePr>
              <p:nvPr/>
            </p:nvGraphicFramePr>
            <p:xfrm>
              <a:off x="2960" y="2600"/>
              <a:ext cx="407" cy="336"/>
            </p:xfrm>
            <a:graphic>
              <a:graphicData uri="http://schemas.openxmlformats.org/presentationml/2006/ole">
                <mc:AlternateContent xmlns:mc="http://schemas.openxmlformats.org/markup-compatibility/2006">
                  <mc:Choice xmlns:v="urn:schemas-microsoft-com:vml" Requires="v">
                    <p:oleObj spid="_x0000_s59975" name="Clip" r:id="rId8" imgW="1307079" imgH="1083682" progId="MS_ClipArt_Gallery.2">
                      <p:embed/>
                    </p:oleObj>
                  </mc:Choice>
                  <mc:Fallback>
                    <p:oleObj name="Clip" r:id="rId8" imgW="1307079" imgH="1083682" progId="MS_ClipArt_Gallery.2">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 y="2600"/>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59444" name="Group 1088"/>
              <p:cNvGrpSpPr>
                <a:grpSpLocks/>
              </p:cNvGrpSpPr>
              <p:nvPr/>
            </p:nvGrpSpPr>
            <p:grpSpPr bwMode="auto">
              <a:xfrm>
                <a:off x="2428" y="2009"/>
                <a:ext cx="761" cy="420"/>
                <a:chOff x="1462" y="1283"/>
                <a:chExt cx="761" cy="420"/>
              </a:xfrm>
            </p:grpSpPr>
            <p:sp>
              <p:nvSpPr>
                <p:cNvPr id="59455" name="Oval 1089"/>
                <p:cNvSpPr>
                  <a:spLocks noChangeArrowheads="1"/>
                </p:cNvSpPr>
                <p:nvPr/>
              </p:nvSpPr>
              <p:spPr bwMode="auto">
                <a:xfrm>
                  <a:off x="1462" y="1470"/>
                  <a:ext cx="755" cy="233"/>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sp>
              <p:nvSpPr>
                <p:cNvPr id="59456" name="Line 1090"/>
                <p:cNvSpPr>
                  <a:spLocks noChangeShapeType="1"/>
                </p:cNvSpPr>
                <p:nvPr/>
              </p:nvSpPr>
              <p:spPr bwMode="auto">
                <a:xfrm>
                  <a:off x="1462" y="1451"/>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57" name="Rectangle 1091"/>
                <p:cNvSpPr>
                  <a:spLocks noChangeArrowheads="1"/>
                </p:cNvSpPr>
                <p:nvPr/>
              </p:nvSpPr>
              <p:spPr bwMode="auto">
                <a:xfrm>
                  <a:off x="1462" y="1427"/>
                  <a:ext cx="755" cy="166"/>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59458" name="Oval 1092"/>
                <p:cNvSpPr>
                  <a:spLocks noChangeArrowheads="1"/>
                </p:cNvSpPr>
                <p:nvPr/>
              </p:nvSpPr>
              <p:spPr bwMode="auto">
                <a:xfrm>
                  <a:off x="1468" y="1283"/>
                  <a:ext cx="755" cy="271"/>
                </a:xfrm>
                <a:prstGeom prst="ellipse">
                  <a:avLst/>
                </a:prstGeom>
                <a:solidFill>
                  <a:schemeClr val="hlink"/>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en-US"/>
                </a:p>
              </p:txBody>
            </p:sp>
            <p:grpSp>
              <p:nvGrpSpPr>
                <p:cNvPr id="59459" name="Group 1093"/>
                <p:cNvGrpSpPr>
                  <a:grpSpLocks/>
                </p:cNvGrpSpPr>
                <p:nvPr/>
              </p:nvGrpSpPr>
              <p:grpSpPr bwMode="auto">
                <a:xfrm>
                  <a:off x="1686" y="1302"/>
                  <a:ext cx="314" cy="75"/>
                  <a:chOff x="2208" y="2184"/>
                  <a:chExt cx="176" cy="69"/>
                </a:xfrm>
              </p:grpSpPr>
              <p:grpSp>
                <p:nvGrpSpPr>
                  <p:cNvPr id="59460" name="Group 1094"/>
                  <p:cNvGrpSpPr>
                    <a:grpSpLocks/>
                  </p:cNvGrpSpPr>
                  <p:nvPr/>
                </p:nvGrpSpPr>
                <p:grpSpPr bwMode="auto">
                  <a:xfrm>
                    <a:off x="2208" y="2185"/>
                    <a:ext cx="176" cy="68"/>
                    <a:chOff x="2848" y="848"/>
                    <a:chExt cx="140" cy="98"/>
                  </a:xfrm>
                </p:grpSpPr>
                <p:sp>
                  <p:nvSpPr>
                    <p:cNvPr id="59465" name="Line 109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66" name="Line 109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67" name="Line 109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9461" name="Group 1098"/>
                  <p:cNvGrpSpPr>
                    <a:grpSpLocks/>
                  </p:cNvGrpSpPr>
                  <p:nvPr/>
                </p:nvGrpSpPr>
                <p:grpSpPr bwMode="auto">
                  <a:xfrm flipV="1">
                    <a:off x="2208" y="2184"/>
                    <a:ext cx="176" cy="68"/>
                    <a:chOff x="2848" y="848"/>
                    <a:chExt cx="140" cy="98"/>
                  </a:xfrm>
                </p:grpSpPr>
                <p:sp>
                  <p:nvSpPr>
                    <p:cNvPr id="59462" name="Line 10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63" name="Line 11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64" name="Line 11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graphicFrame>
            <p:nvGraphicFramePr>
              <p:cNvPr id="59445" name="Object 1028"/>
              <p:cNvGraphicFramePr>
                <a:graphicFrameLocks noChangeAspect="1"/>
              </p:cNvGraphicFramePr>
              <p:nvPr/>
            </p:nvGraphicFramePr>
            <p:xfrm>
              <a:off x="1874" y="2546"/>
              <a:ext cx="407" cy="336"/>
            </p:xfrm>
            <a:graphic>
              <a:graphicData uri="http://schemas.openxmlformats.org/presentationml/2006/ole">
                <mc:AlternateContent xmlns:mc="http://schemas.openxmlformats.org/markup-compatibility/2006">
                  <mc:Choice xmlns:v="urn:schemas-microsoft-com:vml" Requires="v">
                    <p:oleObj spid="_x0000_s59976" name="Clip" r:id="rId9" imgW="1307079" imgH="1083682" progId="MS_ClipArt_Gallery.2">
                      <p:embed/>
                    </p:oleObj>
                  </mc:Choice>
                  <mc:Fallback>
                    <p:oleObj name="Clip" r:id="rId9" imgW="1307079" imgH="1083682" progId="MS_ClipArt_Gallery.2">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 y="2546"/>
                            <a:ext cx="407" cy="3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9446" name="Line 1103"/>
              <p:cNvSpPr>
                <a:spLocks noChangeShapeType="1"/>
              </p:cNvSpPr>
              <p:nvPr/>
            </p:nvSpPr>
            <p:spPr bwMode="auto">
              <a:xfrm flipV="1">
                <a:off x="2214" y="2370"/>
                <a:ext cx="294" cy="25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47" name="Line 1104"/>
              <p:cNvSpPr>
                <a:spLocks noChangeShapeType="1"/>
              </p:cNvSpPr>
              <p:nvPr/>
            </p:nvSpPr>
            <p:spPr bwMode="auto">
              <a:xfrm flipH="1" flipV="1">
                <a:off x="2964" y="2406"/>
                <a:ext cx="210" cy="19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48" name="Text Box 1105"/>
              <p:cNvSpPr txBox="1">
                <a:spLocks noChangeArrowheads="1"/>
              </p:cNvSpPr>
              <p:nvPr/>
            </p:nvSpPr>
            <p:spPr bwMode="auto">
              <a:xfrm>
                <a:off x="1646" y="2549"/>
                <a:ext cx="2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Comic Sans MS" charset="0"/>
                  </a:rPr>
                  <a:t>D</a:t>
                </a:r>
                <a:endParaRPr lang="en-US">
                  <a:solidFill>
                    <a:schemeClr val="accent1"/>
                  </a:solidFill>
                </a:endParaRPr>
              </a:p>
            </p:txBody>
          </p:sp>
          <p:sp>
            <p:nvSpPr>
              <p:cNvPr id="59449" name="Text Box 1106"/>
              <p:cNvSpPr txBox="1">
                <a:spLocks noChangeArrowheads="1"/>
              </p:cNvSpPr>
              <p:nvPr/>
            </p:nvSpPr>
            <p:spPr bwMode="auto">
              <a:xfrm>
                <a:off x="3374" y="2591"/>
                <a:ext cx="2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Comic Sans MS" charset="0"/>
                  </a:rPr>
                  <a:t>E</a:t>
                </a:r>
                <a:endParaRPr lang="en-US">
                  <a:solidFill>
                    <a:schemeClr val="accent1"/>
                  </a:solidFill>
                </a:endParaRPr>
              </a:p>
            </p:txBody>
          </p:sp>
          <p:grpSp>
            <p:nvGrpSpPr>
              <p:cNvPr id="59450" name="Group 1107"/>
              <p:cNvGrpSpPr>
                <a:grpSpLocks/>
              </p:cNvGrpSpPr>
              <p:nvPr/>
            </p:nvGrpSpPr>
            <p:grpSpPr bwMode="auto">
              <a:xfrm rot="-2018696">
                <a:off x="2736" y="2139"/>
                <a:ext cx="399" cy="126"/>
                <a:chOff x="4176" y="2211"/>
                <a:chExt cx="399" cy="126"/>
              </a:xfrm>
            </p:grpSpPr>
            <p:sp>
              <p:nvSpPr>
                <p:cNvPr id="59451" name="Rectangle 1108"/>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52" name="Rectangle 1109"/>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53" name="Rectangle 1110"/>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54" name="Rectangle 1111"/>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59440" name="Text Box 1112"/>
            <p:cNvSpPr txBox="1">
              <a:spLocks noChangeArrowheads="1"/>
            </p:cNvSpPr>
            <p:nvPr/>
          </p:nvSpPr>
          <p:spPr bwMode="auto">
            <a:xfrm>
              <a:off x="2042" y="1031"/>
              <a:ext cx="182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latin typeface="Comic Sans MS" charset="0"/>
                </a:rPr>
                <a:t>statistical multiplexing</a:t>
              </a:r>
              <a:endParaRPr lang="en-US">
                <a:solidFill>
                  <a:schemeClr val="accent1"/>
                </a:solidFill>
              </a:endParaRPr>
            </a:p>
          </p:txBody>
        </p:sp>
        <p:sp>
          <p:nvSpPr>
            <p:cNvPr id="59441" name="Text Box 1113"/>
            <p:cNvSpPr txBox="1">
              <a:spLocks noChangeArrowheads="1"/>
            </p:cNvSpPr>
            <p:nvPr/>
          </p:nvSpPr>
          <p:spPr bwMode="auto">
            <a:xfrm>
              <a:off x="1233" y="1880"/>
              <a:ext cx="1331"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a:latin typeface="Comic Sans MS" charset="0"/>
                </a:rPr>
                <a:t>queue of packets</a:t>
              </a:r>
            </a:p>
            <a:p>
              <a:pPr algn="ctr"/>
              <a:r>
                <a:rPr lang="en-US" sz="1800">
                  <a:latin typeface="Comic Sans MS" charset="0"/>
                </a:rPr>
                <a:t>waiting for output</a:t>
              </a:r>
            </a:p>
            <a:p>
              <a:pPr algn="ctr"/>
              <a:r>
                <a:rPr lang="en-US" sz="1800">
                  <a:latin typeface="Comic Sans MS" charset="0"/>
                </a:rPr>
                <a:t>link</a:t>
              </a:r>
              <a:endParaRPr lang="en-US" sz="1800">
                <a:solidFill>
                  <a:schemeClr val="accent1"/>
                </a:solidFill>
              </a:endParaRPr>
            </a:p>
          </p:txBody>
        </p:sp>
        <p:sp>
          <p:nvSpPr>
            <p:cNvPr id="59442" name="Line 1114"/>
            <p:cNvSpPr>
              <a:spLocks noChangeShapeType="1"/>
            </p:cNvSpPr>
            <p:nvPr/>
          </p:nvSpPr>
          <p:spPr bwMode="auto">
            <a:xfrm flipV="1">
              <a:off x="1821" y="1584"/>
              <a:ext cx="105" cy="33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0"/>
          </p:nvPr>
        </p:nvSpPr>
        <p:spPr/>
        <p:txBody>
          <a:bodyPr/>
          <a:lstStyle/>
          <a:p>
            <a:pPr>
              <a:defRPr/>
            </a:pPr>
            <a:r>
              <a:rPr lang="en-US"/>
              <a:t>CSci4211:                     Introduction</a:t>
            </a:r>
          </a:p>
        </p:txBody>
      </p:sp>
      <p:sp>
        <p:nvSpPr>
          <p:cNvPr id="61442"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4B152C4-2421-A54E-B097-3EC38778A39B}" type="slidenum">
              <a:rPr lang="en-US" sz="1200">
                <a:latin typeface="Comic Sans MS" charset="0"/>
              </a:rPr>
              <a:pPr/>
              <a:t>23</a:t>
            </a:fld>
            <a:endParaRPr lang="en-US" sz="1200">
              <a:latin typeface="Comic Sans MS" charset="0"/>
            </a:endParaRPr>
          </a:p>
        </p:txBody>
      </p:sp>
      <p:pic>
        <p:nvPicPr>
          <p:cNvPr id="61443" name="Picture 205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1290638"/>
            <a:ext cx="5162550" cy="317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4" name="Rectangle 2051"/>
          <p:cNvSpPr>
            <a:spLocks noGrp="1" noChangeArrowheads="1"/>
          </p:cNvSpPr>
          <p:nvPr>
            <p:ph type="title"/>
          </p:nvPr>
        </p:nvSpPr>
        <p:spPr>
          <a:xfrm>
            <a:off x="476250" y="266700"/>
            <a:ext cx="7772400" cy="1143000"/>
          </a:xfrm>
        </p:spPr>
        <p:txBody>
          <a:bodyPr/>
          <a:lstStyle/>
          <a:p>
            <a:r>
              <a:rPr lang="en-US" sz="3600">
                <a:latin typeface="Comic Sans MS" charset="0"/>
              </a:rPr>
              <a:t>Queueing delay (revisited)</a:t>
            </a:r>
            <a:endParaRPr lang="en-US">
              <a:latin typeface="Comic Sans MS" charset="0"/>
            </a:endParaRPr>
          </a:p>
        </p:txBody>
      </p:sp>
      <p:sp>
        <p:nvSpPr>
          <p:cNvPr id="61445" name="Rectangle 2052"/>
          <p:cNvSpPr>
            <a:spLocks noGrp="1" noChangeArrowheads="1"/>
          </p:cNvSpPr>
          <p:nvPr>
            <p:ph type="body" sz="half" idx="1"/>
          </p:nvPr>
        </p:nvSpPr>
        <p:spPr>
          <a:xfrm>
            <a:off x="685800" y="1828800"/>
            <a:ext cx="3810000" cy="1576388"/>
          </a:xfrm>
        </p:spPr>
        <p:txBody>
          <a:bodyPr/>
          <a:lstStyle/>
          <a:p>
            <a:pPr>
              <a:lnSpc>
                <a:spcPct val="90000"/>
              </a:lnSpc>
            </a:pPr>
            <a:r>
              <a:rPr lang="en-US" sz="2400">
                <a:latin typeface="Comic Sans MS" charset="0"/>
              </a:rPr>
              <a:t>R=link bandwidth (bps)</a:t>
            </a:r>
          </a:p>
          <a:p>
            <a:pPr>
              <a:lnSpc>
                <a:spcPct val="90000"/>
              </a:lnSpc>
            </a:pPr>
            <a:r>
              <a:rPr lang="en-US" sz="2400">
                <a:latin typeface="Comic Sans MS" charset="0"/>
              </a:rPr>
              <a:t>L=packet length (bits)</a:t>
            </a:r>
          </a:p>
          <a:p>
            <a:pPr>
              <a:lnSpc>
                <a:spcPct val="90000"/>
              </a:lnSpc>
            </a:pPr>
            <a:r>
              <a:rPr lang="en-US" sz="2400">
                <a:latin typeface="Comic Sans MS" charset="0"/>
              </a:rPr>
              <a:t>a=average packet arrival rate</a:t>
            </a:r>
          </a:p>
        </p:txBody>
      </p:sp>
      <p:sp>
        <p:nvSpPr>
          <p:cNvPr id="61446" name="Rectangle 2053"/>
          <p:cNvSpPr>
            <a:spLocks noChangeArrowheads="1"/>
          </p:cNvSpPr>
          <p:nvPr/>
        </p:nvSpPr>
        <p:spPr bwMode="auto">
          <a:xfrm>
            <a:off x="714375" y="3552825"/>
            <a:ext cx="381000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solidFill>
                  <a:srgbClr val="FF0000"/>
                </a:solidFill>
                <a:latin typeface="Comic Sans MS" charset="0"/>
              </a:rPr>
              <a:t>traffic intensity = La/R</a:t>
            </a:r>
          </a:p>
        </p:txBody>
      </p:sp>
      <p:sp>
        <p:nvSpPr>
          <p:cNvPr id="61447" name="Rectangle 2054"/>
          <p:cNvSpPr>
            <a:spLocks noChangeArrowheads="1"/>
          </p:cNvSpPr>
          <p:nvPr/>
        </p:nvSpPr>
        <p:spPr bwMode="auto">
          <a:xfrm>
            <a:off x="609600" y="4267200"/>
            <a:ext cx="6972300" cy="193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atin typeface="Comic Sans MS" charset="0"/>
              </a:rPr>
              <a:t>La/R ~ 0: average queueing delay small</a:t>
            </a:r>
          </a:p>
          <a:p>
            <a:pPr marL="342900" indent="-342900">
              <a:spcBef>
                <a:spcPct val="20000"/>
              </a:spcBef>
              <a:buFontTx/>
              <a:buChar char="•"/>
            </a:pPr>
            <a:r>
              <a:rPr lang="en-US">
                <a:latin typeface="Comic Sans MS" charset="0"/>
              </a:rPr>
              <a:t>La/R -&gt; 1: delays become large</a:t>
            </a:r>
          </a:p>
          <a:p>
            <a:pPr marL="342900" indent="-342900">
              <a:spcBef>
                <a:spcPct val="20000"/>
              </a:spcBef>
              <a:buFontTx/>
              <a:buChar char="•"/>
            </a:pPr>
            <a:r>
              <a:rPr lang="en-US">
                <a:latin typeface="Comic Sans MS" charset="0"/>
              </a:rPr>
              <a:t>La/R &gt; 1: more </a:t>
            </a:r>
            <a:r>
              <a:rPr lang="ja-JP" altLang="en-US">
                <a:latin typeface="Comic Sans MS" charset="0"/>
              </a:rPr>
              <a:t>“</a:t>
            </a:r>
            <a:r>
              <a:rPr lang="en-US" altLang="ja-JP">
                <a:latin typeface="Comic Sans MS" charset="0"/>
              </a:rPr>
              <a:t>work</a:t>
            </a:r>
            <a:r>
              <a:rPr lang="ja-JP" altLang="en-US">
                <a:latin typeface="Comic Sans MS" charset="0"/>
              </a:rPr>
              <a:t>”</a:t>
            </a:r>
            <a:r>
              <a:rPr lang="en-US" altLang="ja-JP">
                <a:latin typeface="Comic Sans MS" charset="0"/>
              </a:rPr>
              <a:t> arriving than can be serviced, average delay infinite!</a:t>
            </a:r>
          </a:p>
          <a:p>
            <a:pPr marL="342900" indent="-342900">
              <a:spcBef>
                <a:spcPct val="20000"/>
              </a:spcBef>
              <a:buFontTx/>
              <a:buChar char="•"/>
            </a:pPr>
            <a:endParaRPr lang="en-US">
              <a:latin typeface="Comic Sans MS"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p:txBody>
          <a:bodyPr/>
          <a:lstStyle/>
          <a:p>
            <a:r>
              <a:rPr lang="en-US" altLang="zh-CN">
                <a:latin typeface="Comic Sans MS" charset="0"/>
                <a:ea typeface="宋体" charset="0"/>
                <a:cs typeface="宋体" charset="0"/>
              </a:rPr>
              <a:t>Queueing delay  and Packet loss</a:t>
            </a:r>
          </a:p>
        </p:txBody>
      </p:sp>
      <p:sp>
        <p:nvSpPr>
          <p:cNvPr id="63490" name="Rectangle 3"/>
          <p:cNvSpPr>
            <a:spLocks noGrp="1" noChangeArrowheads="1"/>
          </p:cNvSpPr>
          <p:nvPr>
            <p:ph type="body" idx="4294967295"/>
          </p:nvPr>
        </p:nvSpPr>
        <p:spPr/>
        <p:txBody>
          <a:bodyPr/>
          <a:lstStyle/>
          <a:p>
            <a:r>
              <a:rPr lang="en-US" altLang="zh-CN">
                <a:latin typeface="Comic Sans MS" charset="0"/>
                <a:ea typeface="宋体" charset="0"/>
                <a:cs typeface="宋体" charset="0"/>
              </a:rPr>
              <a:t>Queue (aka buffer) preceding link in buffer has finite capacity</a:t>
            </a:r>
          </a:p>
          <a:p>
            <a:r>
              <a:rPr lang="en-US" altLang="zh-CN">
                <a:latin typeface="Comic Sans MS" charset="0"/>
                <a:ea typeface="宋体" charset="0"/>
                <a:cs typeface="宋体" charset="0"/>
              </a:rPr>
              <a:t>When packet arrives to full queue, packet is dropped (aka lost)</a:t>
            </a:r>
          </a:p>
          <a:p>
            <a:r>
              <a:rPr lang="en-US" altLang="zh-CN">
                <a:latin typeface="Comic Sans MS" charset="0"/>
                <a:ea typeface="宋体" charset="0"/>
                <a:cs typeface="宋体" charset="0"/>
              </a:rPr>
              <a:t>lost packet may be retransmitted by previous node, by source end system, or not retransmitted at all</a:t>
            </a:r>
          </a:p>
        </p:txBody>
      </p:sp>
      <p:sp>
        <p:nvSpPr>
          <p:cNvPr id="63491"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6349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6A6CE6-BE68-DC46-ABE7-5B3F3812F6B1}" type="slidenum">
              <a:rPr lang="en-US" sz="1200">
                <a:latin typeface="Comic Sans MS" charset="0"/>
              </a:rPr>
              <a:pPr/>
              <a:t>24</a:t>
            </a:fld>
            <a:endParaRPr lang="en-US" sz="1200">
              <a:latin typeface="Comic Sans MS"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609600" y="152400"/>
            <a:ext cx="7772400" cy="1143000"/>
          </a:xfrm>
        </p:spPr>
        <p:txBody>
          <a:bodyPr/>
          <a:lstStyle/>
          <a:p>
            <a:r>
              <a:rPr lang="en-US" altLang="zh-CN" sz="3600">
                <a:latin typeface="Comic Sans MS" charset="0"/>
                <a:ea typeface="宋体" charset="0"/>
                <a:cs typeface="宋体" charset="0"/>
              </a:rPr>
              <a:t>“Real” Internet delays and routes</a:t>
            </a:r>
          </a:p>
        </p:txBody>
      </p:sp>
      <p:sp>
        <p:nvSpPr>
          <p:cNvPr id="65538" name="Rectangle 5"/>
          <p:cNvSpPr>
            <a:spLocks noGrp="1" noChangeArrowheads="1"/>
          </p:cNvSpPr>
          <p:nvPr>
            <p:ph type="body" idx="4294967295"/>
          </p:nvPr>
        </p:nvSpPr>
        <p:spPr>
          <a:xfrm>
            <a:off x="533400" y="1219200"/>
            <a:ext cx="7772400" cy="3098800"/>
          </a:xfrm>
        </p:spPr>
        <p:txBody>
          <a:bodyPr/>
          <a:lstStyle/>
          <a:p>
            <a:r>
              <a:rPr lang="en-US" altLang="zh-CN" sz="2400">
                <a:latin typeface="Comic Sans MS" charset="0"/>
                <a:ea typeface="宋体" charset="0"/>
                <a:cs typeface="宋体" charset="0"/>
              </a:rPr>
              <a:t>What do “real” Internet delay &amp; loss look like? </a:t>
            </a:r>
          </a:p>
          <a:p>
            <a:r>
              <a:rPr lang="en-US" altLang="zh-CN" sz="2400" b="1" u="sng">
                <a:solidFill>
                  <a:srgbClr val="FF0000"/>
                </a:solidFill>
                <a:latin typeface="Courier" charset="0"/>
                <a:ea typeface="宋体" charset="0"/>
                <a:cs typeface="宋体" charset="0"/>
              </a:rPr>
              <a:t>Traceroute</a:t>
            </a:r>
            <a:r>
              <a:rPr lang="en-US" altLang="zh-CN" sz="2400" u="sng">
                <a:solidFill>
                  <a:srgbClr val="FF0000"/>
                </a:solidFill>
                <a:latin typeface="Comic Sans MS" charset="0"/>
                <a:ea typeface="宋体" charset="0"/>
                <a:cs typeface="宋体" charset="0"/>
              </a:rPr>
              <a:t> program:</a:t>
            </a:r>
            <a:r>
              <a:rPr lang="en-US" altLang="zh-CN" sz="2400">
                <a:latin typeface="Comic Sans MS" charset="0"/>
                <a:ea typeface="宋体" charset="0"/>
                <a:cs typeface="宋体" charset="0"/>
              </a:rPr>
              <a:t> provides delay measurement from source to router along end-end Internet path towards destination.  For all </a:t>
            </a:r>
            <a:r>
              <a:rPr lang="en-US" altLang="zh-CN" sz="2400" i="1">
                <a:latin typeface="Comic Sans MS" charset="0"/>
                <a:ea typeface="宋体" charset="0"/>
                <a:cs typeface="宋体" charset="0"/>
              </a:rPr>
              <a:t>i:</a:t>
            </a:r>
          </a:p>
          <a:p>
            <a:pPr lvl="1"/>
            <a:r>
              <a:rPr lang="en-US" altLang="zh-CN">
                <a:latin typeface="Comic Sans MS" charset="0"/>
                <a:ea typeface="宋体" charset="0"/>
                <a:cs typeface="宋体" charset="0"/>
              </a:rPr>
              <a:t>sends three packets that will reach router </a:t>
            </a:r>
            <a:r>
              <a:rPr lang="en-US" altLang="zh-CN" i="1">
                <a:latin typeface="Comic Sans MS" charset="0"/>
                <a:ea typeface="宋体" charset="0"/>
                <a:cs typeface="宋体" charset="0"/>
              </a:rPr>
              <a:t>i</a:t>
            </a:r>
            <a:r>
              <a:rPr lang="en-US" altLang="zh-CN">
                <a:latin typeface="Comic Sans MS" charset="0"/>
                <a:ea typeface="宋体" charset="0"/>
                <a:cs typeface="宋体" charset="0"/>
              </a:rPr>
              <a:t> on path towards destination</a:t>
            </a:r>
          </a:p>
          <a:p>
            <a:pPr lvl="1"/>
            <a:r>
              <a:rPr lang="en-US" altLang="zh-CN">
                <a:latin typeface="Comic Sans MS" charset="0"/>
                <a:ea typeface="宋体" charset="0"/>
                <a:cs typeface="宋体" charset="0"/>
              </a:rPr>
              <a:t>router </a:t>
            </a:r>
            <a:r>
              <a:rPr lang="en-US" altLang="zh-CN" i="1">
                <a:latin typeface="Comic Sans MS" charset="0"/>
                <a:ea typeface="宋体" charset="0"/>
                <a:cs typeface="宋体" charset="0"/>
              </a:rPr>
              <a:t>i</a:t>
            </a:r>
            <a:r>
              <a:rPr lang="en-US" altLang="zh-CN">
                <a:latin typeface="Comic Sans MS" charset="0"/>
                <a:ea typeface="宋体" charset="0"/>
                <a:cs typeface="宋体" charset="0"/>
              </a:rPr>
              <a:t> will return packets to sender</a:t>
            </a:r>
          </a:p>
          <a:p>
            <a:pPr lvl="1"/>
            <a:r>
              <a:rPr lang="en-US" altLang="zh-CN">
                <a:latin typeface="Comic Sans MS" charset="0"/>
                <a:ea typeface="宋体" charset="0"/>
                <a:cs typeface="宋体" charset="0"/>
              </a:rPr>
              <a:t>sender times interval between transmission and reply.</a:t>
            </a:r>
          </a:p>
          <a:p>
            <a:endParaRPr lang="en-US" altLang="zh-CN">
              <a:latin typeface="Comic Sans MS" charset="0"/>
              <a:ea typeface="宋体" charset="0"/>
              <a:cs typeface="宋体" charset="0"/>
            </a:endParaRPr>
          </a:p>
        </p:txBody>
      </p:sp>
      <p:graphicFrame>
        <p:nvGraphicFramePr>
          <p:cNvPr id="65539" name="Object 11"/>
          <p:cNvGraphicFramePr>
            <a:graphicFrameLocks noChangeAspect="1"/>
          </p:cNvGraphicFramePr>
          <p:nvPr/>
        </p:nvGraphicFramePr>
        <p:xfrm>
          <a:off x="984250" y="5078413"/>
          <a:ext cx="415925" cy="319087"/>
        </p:xfrm>
        <a:graphic>
          <a:graphicData uri="http://schemas.openxmlformats.org/presentationml/2006/ole">
            <mc:AlternateContent xmlns:mc="http://schemas.openxmlformats.org/markup-compatibility/2006">
              <mc:Choice xmlns:v="urn:schemas-microsoft-com:vml" Requires="v">
                <p:oleObj spid="_x0000_s65842" name="Clip" r:id="rId4" imgW="1307079" imgH="1083682" progId="MS_ClipArt_Gallery.2">
                  <p:embed/>
                </p:oleObj>
              </mc:Choice>
              <mc:Fallback>
                <p:oleObj name="Clip" r:id="rId4"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5078413"/>
                        <a:ext cx="415925" cy="3190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5540" name="Line 38"/>
          <p:cNvSpPr>
            <a:spLocks noChangeShapeType="1"/>
          </p:cNvSpPr>
          <p:nvPr/>
        </p:nvSpPr>
        <p:spPr bwMode="auto">
          <a:xfrm>
            <a:off x="1285875" y="5319713"/>
            <a:ext cx="288925" cy="2651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41" name="Line 105"/>
          <p:cNvSpPr>
            <a:spLocks noChangeShapeType="1"/>
          </p:cNvSpPr>
          <p:nvPr/>
        </p:nvSpPr>
        <p:spPr bwMode="auto">
          <a:xfrm flipV="1">
            <a:off x="2079625" y="5370513"/>
            <a:ext cx="458788" cy="2079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42" name="Line 106"/>
          <p:cNvSpPr>
            <a:spLocks noChangeShapeType="1"/>
          </p:cNvSpPr>
          <p:nvPr/>
        </p:nvSpPr>
        <p:spPr bwMode="auto">
          <a:xfrm>
            <a:off x="3014663" y="5354638"/>
            <a:ext cx="485775" cy="2079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43" name="Line 108"/>
          <p:cNvSpPr>
            <a:spLocks noChangeShapeType="1"/>
          </p:cNvSpPr>
          <p:nvPr/>
        </p:nvSpPr>
        <p:spPr bwMode="auto">
          <a:xfrm flipH="1">
            <a:off x="2776538" y="5086350"/>
            <a:ext cx="349250" cy="152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44" name="Line 113"/>
          <p:cNvSpPr>
            <a:spLocks noChangeShapeType="1"/>
          </p:cNvSpPr>
          <p:nvPr/>
        </p:nvSpPr>
        <p:spPr bwMode="auto">
          <a:xfrm flipH="1">
            <a:off x="3990975" y="5414963"/>
            <a:ext cx="620713" cy="1444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65545" name="Group 144"/>
          <p:cNvGrpSpPr>
            <a:grpSpLocks/>
          </p:cNvGrpSpPr>
          <p:nvPr/>
        </p:nvGrpSpPr>
        <p:grpSpPr bwMode="auto">
          <a:xfrm>
            <a:off x="1560513" y="5467350"/>
            <a:ext cx="501650" cy="233363"/>
            <a:chOff x="3600" y="219"/>
            <a:chExt cx="360" cy="175"/>
          </a:xfrm>
        </p:grpSpPr>
        <p:sp>
          <p:nvSpPr>
            <p:cNvPr id="65617"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65618"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19"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20" name="Rectangle 1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65621"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65622" name="Group 150"/>
            <p:cNvGrpSpPr>
              <a:grpSpLocks/>
            </p:cNvGrpSpPr>
            <p:nvPr/>
          </p:nvGrpSpPr>
          <p:grpSpPr bwMode="auto">
            <a:xfrm>
              <a:off x="3686" y="244"/>
              <a:ext cx="177" cy="66"/>
              <a:chOff x="2848" y="848"/>
              <a:chExt cx="140" cy="98"/>
            </a:xfrm>
          </p:grpSpPr>
          <p:sp>
            <p:nvSpPr>
              <p:cNvPr id="65627"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28"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29"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5623" name="Group 154"/>
            <p:cNvGrpSpPr>
              <a:grpSpLocks/>
            </p:cNvGrpSpPr>
            <p:nvPr/>
          </p:nvGrpSpPr>
          <p:grpSpPr bwMode="auto">
            <a:xfrm flipV="1">
              <a:off x="3686" y="243"/>
              <a:ext cx="177" cy="66"/>
              <a:chOff x="2848" y="848"/>
              <a:chExt cx="140" cy="98"/>
            </a:xfrm>
          </p:grpSpPr>
          <p:sp>
            <p:nvSpPr>
              <p:cNvPr id="65624"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25"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26"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65546" name="Group 158"/>
          <p:cNvGrpSpPr>
            <a:grpSpLocks/>
          </p:cNvGrpSpPr>
          <p:nvPr/>
        </p:nvGrpSpPr>
        <p:grpSpPr bwMode="auto">
          <a:xfrm>
            <a:off x="2513013" y="5238750"/>
            <a:ext cx="501650" cy="233363"/>
            <a:chOff x="3600" y="219"/>
            <a:chExt cx="360" cy="175"/>
          </a:xfrm>
        </p:grpSpPr>
        <p:sp>
          <p:nvSpPr>
            <p:cNvPr id="65604"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65605"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06"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07" name="Rectangle 1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65608"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65609" name="Group 164"/>
            <p:cNvGrpSpPr>
              <a:grpSpLocks/>
            </p:cNvGrpSpPr>
            <p:nvPr/>
          </p:nvGrpSpPr>
          <p:grpSpPr bwMode="auto">
            <a:xfrm>
              <a:off x="3686" y="244"/>
              <a:ext cx="177" cy="66"/>
              <a:chOff x="2848" y="848"/>
              <a:chExt cx="140" cy="98"/>
            </a:xfrm>
          </p:grpSpPr>
          <p:sp>
            <p:nvSpPr>
              <p:cNvPr id="65614"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15"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16"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5610" name="Group 168"/>
            <p:cNvGrpSpPr>
              <a:grpSpLocks/>
            </p:cNvGrpSpPr>
            <p:nvPr/>
          </p:nvGrpSpPr>
          <p:grpSpPr bwMode="auto">
            <a:xfrm flipV="1">
              <a:off x="3686" y="243"/>
              <a:ext cx="177" cy="66"/>
              <a:chOff x="2848" y="848"/>
              <a:chExt cx="140" cy="98"/>
            </a:xfrm>
          </p:grpSpPr>
          <p:sp>
            <p:nvSpPr>
              <p:cNvPr id="65611"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12"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13"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65547" name="Group 186"/>
          <p:cNvGrpSpPr>
            <a:grpSpLocks/>
          </p:cNvGrpSpPr>
          <p:nvPr/>
        </p:nvGrpSpPr>
        <p:grpSpPr bwMode="auto">
          <a:xfrm>
            <a:off x="3500438" y="5446713"/>
            <a:ext cx="500062" cy="233362"/>
            <a:chOff x="3600" y="219"/>
            <a:chExt cx="360" cy="175"/>
          </a:xfrm>
        </p:grpSpPr>
        <p:sp>
          <p:nvSpPr>
            <p:cNvPr id="65591"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65592"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93"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94" name="Rectangle 19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65595"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65596" name="Group 192"/>
            <p:cNvGrpSpPr>
              <a:grpSpLocks/>
            </p:cNvGrpSpPr>
            <p:nvPr/>
          </p:nvGrpSpPr>
          <p:grpSpPr bwMode="auto">
            <a:xfrm>
              <a:off x="3686" y="244"/>
              <a:ext cx="177" cy="66"/>
              <a:chOff x="2848" y="848"/>
              <a:chExt cx="140" cy="98"/>
            </a:xfrm>
          </p:grpSpPr>
          <p:sp>
            <p:nvSpPr>
              <p:cNvPr id="65601"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02"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03"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5597" name="Group 196"/>
            <p:cNvGrpSpPr>
              <a:grpSpLocks/>
            </p:cNvGrpSpPr>
            <p:nvPr/>
          </p:nvGrpSpPr>
          <p:grpSpPr bwMode="auto">
            <a:xfrm flipV="1">
              <a:off x="3686" y="243"/>
              <a:ext cx="177" cy="66"/>
              <a:chOff x="2848" y="848"/>
              <a:chExt cx="140" cy="98"/>
            </a:xfrm>
          </p:grpSpPr>
          <p:sp>
            <p:nvSpPr>
              <p:cNvPr id="65598" name="Line 1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99"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600" name="Line 1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65548" name="Line 260"/>
          <p:cNvSpPr>
            <a:spLocks noChangeShapeType="1"/>
          </p:cNvSpPr>
          <p:nvPr/>
        </p:nvSpPr>
        <p:spPr bwMode="auto">
          <a:xfrm>
            <a:off x="5110163" y="5380038"/>
            <a:ext cx="485775" cy="2079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49" name="Line 261"/>
          <p:cNvSpPr>
            <a:spLocks noChangeShapeType="1"/>
          </p:cNvSpPr>
          <p:nvPr/>
        </p:nvSpPr>
        <p:spPr bwMode="auto">
          <a:xfrm flipH="1">
            <a:off x="6048375" y="5326063"/>
            <a:ext cx="557213" cy="2778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65550" name="Group 262"/>
          <p:cNvGrpSpPr>
            <a:grpSpLocks/>
          </p:cNvGrpSpPr>
          <p:nvPr/>
        </p:nvGrpSpPr>
        <p:grpSpPr bwMode="auto">
          <a:xfrm>
            <a:off x="4608513" y="5264150"/>
            <a:ext cx="501650" cy="233363"/>
            <a:chOff x="3600" y="219"/>
            <a:chExt cx="360" cy="175"/>
          </a:xfrm>
        </p:grpSpPr>
        <p:sp>
          <p:nvSpPr>
            <p:cNvPr id="65578" name="Oval 2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65579" name="Line 2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80" name="Line 2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81" name="Rectangle 26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65582" name="Oval 2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65583" name="Group 268"/>
            <p:cNvGrpSpPr>
              <a:grpSpLocks/>
            </p:cNvGrpSpPr>
            <p:nvPr/>
          </p:nvGrpSpPr>
          <p:grpSpPr bwMode="auto">
            <a:xfrm>
              <a:off x="3686" y="244"/>
              <a:ext cx="177" cy="66"/>
              <a:chOff x="2848" y="848"/>
              <a:chExt cx="140" cy="98"/>
            </a:xfrm>
          </p:grpSpPr>
          <p:sp>
            <p:nvSpPr>
              <p:cNvPr id="65588" name="Line 2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89" name="Line 2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90" name="Line 2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5584" name="Group 272"/>
            <p:cNvGrpSpPr>
              <a:grpSpLocks/>
            </p:cNvGrpSpPr>
            <p:nvPr/>
          </p:nvGrpSpPr>
          <p:grpSpPr bwMode="auto">
            <a:xfrm flipV="1">
              <a:off x="3686" y="243"/>
              <a:ext cx="177" cy="66"/>
              <a:chOff x="2848" y="848"/>
              <a:chExt cx="140" cy="98"/>
            </a:xfrm>
          </p:grpSpPr>
          <p:sp>
            <p:nvSpPr>
              <p:cNvPr id="65585" name="Line 2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86" name="Line 2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87" name="Line 2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65551" name="Group 276"/>
          <p:cNvGrpSpPr>
            <a:grpSpLocks/>
          </p:cNvGrpSpPr>
          <p:nvPr/>
        </p:nvGrpSpPr>
        <p:grpSpPr bwMode="auto">
          <a:xfrm>
            <a:off x="5595938" y="5472113"/>
            <a:ext cx="500062" cy="233362"/>
            <a:chOff x="3600" y="219"/>
            <a:chExt cx="360" cy="175"/>
          </a:xfrm>
        </p:grpSpPr>
        <p:sp>
          <p:nvSpPr>
            <p:cNvPr id="65565" name="Oval 2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sp>
          <p:nvSpPr>
            <p:cNvPr id="65566" name="Line 2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67" name="Line 2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68" name="Rectangle 28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zh-CN">
                <a:ea typeface="宋体" charset="0"/>
                <a:cs typeface="宋体" charset="0"/>
              </a:endParaRPr>
            </a:p>
          </p:txBody>
        </p:sp>
        <p:sp>
          <p:nvSpPr>
            <p:cNvPr id="65569" name="Oval 2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0"/>
                <a:cs typeface="宋体" charset="0"/>
              </a:endParaRPr>
            </a:p>
          </p:txBody>
        </p:sp>
        <p:grpSp>
          <p:nvGrpSpPr>
            <p:cNvPr id="65570" name="Group 282"/>
            <p:cNvGrpSpPr>
              <a:grpSpLocks/>
            </p:cNvGrpSpPr>
            <p:nvPr/>
          </p:nvGrpSpPr>
          <p:grpSpPr bwMode="auto">
            <a:xfrm>
              <a:off x="3686" y="244"/>
              <a:ext cx="177" cy="66"/>
              <a:chOff x="2848" y="848"/>
              <a:chExt cx="140" cy="98"/>
            </a:xfrm>
          </p:grpSpPr>
          <p:sp>
            <p:nvSpPr>
              <p:cNvPr id="65575" name="Line 2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76" name="Line 2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77" name="Line 2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5571" name="Group 286"/>
            <p:cNvGrpSpPr>
              <a:grpSpLocks/>
            </p:cNvGrpSpPr>
            <p:nvPr/>
          </p:nvGrpSpPr>
          <p:grpSpPr bwMode="auto">
            <a:xfrm flipV="1">
              <a:off x="3686" y="243"/>
              <a:ext cx="177" cy="66"/>
              <a:chOff x="2848" y="848"/>
              <a:chExt cx="140" cy="98"/>
            </a:xfrm>
          </p:grpSpPr>
          <p:sp>
            <p:nvSpPr>
              <p:cNvPr id="65572" name="Line 2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73" name="Line 2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74" name="Line 2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aphicFrame>
        <p:nvGraphicFramePr>
          <p:cNvPr id="65552" name="Object 290"/>
          <p:cNvGraphicFramePr>
            <a:graphicFrameLocks noChangeAspect="1"/>
          </p:cNvGraphicFramePr>
          <p:nvPr/>
        </p:nvGraphicFramePr>
        <p:xfrm>
          <a:off x="6597650" y="5180013"/>
          <a:ext cx="415925" cy="319087"/>
        </p:xfrm>
        <a:graphic>
          <a:graphicData uri="http://schemas.openxmlformats.org/presentationml/2006/ole">
            <mc:AlternateContent xmlns:mc="http://schemas.openxmlformats.org/markup-compatibility/2006">
              <mc:Choice xmlns:v="urn:schemas-microsoft-com:vml" Requires="v">
                <p:oleObj spid="_x0000_s65843" name="Clip" r:id="rId6" imgW="1307079" imgH="1083682" progId="MS_ClipArt_Gallery.2">
                  <p:embed/>
                </p:oleObj>
              </mc:Choice>
              <mc:Fallback>
                <p:oleObj name="Clip" r:id="rId6" imgW="1307079" imgH="1083682" progId="MS_ClipArt_Gallery.2">
                  <p:embed/>
                  <p:pic>
                    <p:nvPicPr>
                      <p:cNvPr id="0" name="Object 2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650" y="5180013"/>
                        <a:ext cx="415925" cy="3190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5553" name="Line 291"/>
          <p:cNvSpPr>
            <a:spLocks noChangeShapeType="1"/>
          </p:cNvSpPr>
          <p:nvPr/>
        </p:nvSpPr>
        <p:spPr bwMode="auto">
          <a:xfrm>
            <a:off x="2744788" y="5486400"/>
            <a:ext cx="228600" cy="3111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54" name="Line 292"/>
          <p:cNvSpPr>
            <a:spLocks noChangeShapeType="1"/>
          </p:cNvSpPr>
          <p:nvPr/>
        </p:nvSpPr>
        <p:spPr bwMode="auto">
          <a:xfrm>
            <a:off x="4668838" y="5073650"/>
            <a:ext cx="228600" cy="3111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55" name="Line 294"/>
          <p:cNvSpPr>
            <a:spLocks noChangeShapeType="1"/>
          </p:cNvSpPr>
          <p:nvPr/>
        </p:nvSpPr>
        <p:spPr bwMode="auto">
          <a:xfrm flipH="1">
            <a:off x="3386138" y="5676900"/>
            <a:ext cx="349250" cy="152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556" name="Line 295"/>
          <p:cNvSpPr>
            <a:spLocks noChangeShapeType="1"/>
          </p:cNvSpPr>
          <p:nvPr/>
        </p:nvSpPr>
        <p:spPr bwMode="auto">
          <a:xfrm>
            <a:off x="3741738" y="5181600"/>
            <a:ext cx="6350" cy="2603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3243" name="Freeform 299"/>
          <p:cNvSpPr>
            <a:spLocks/>
          </p:cNvSpPr>
          <p:nvPr/>
        </p:nvSpPr>
        <p:spPr bwMode="auto">
          <a:xfrm>
            <a:off x="1289050" y="5295900"/>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3244" name="Text Box 300"/>
          <p:cNvSpPr txBox="1">
            <a:spLocks noChangeArrowheads="1"/>
          </p:cNvSpPr>
          <p:nvPr/>
        </p:nvSpPr>
        <p:spPr bwMode="auto">
          <a:xfrm>
            <a:off x="1387475" y="5038725"/>
            <a:ext cx="11160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rgbClr val="FF0000"/>
                </a:solidFill>
                <a:latin typeface="Comic Sans MS" charset="0"/>
                <a:ea typeface="宋体" charset="0"/>
                <a:cs typeface="宋体" charset="0"/>
              </a:rPr>
              <a:t>3 probes</a:t>
            </a:r>
          </a:p>
        </p:txBody>
      </p:sp>
      <p:sp>
        <p:nvSpPr>
          <p:cNvPr id="83245" name="Freeform 301"/>
          <p:cNvSpPr>
            <a:spLocks/>
          </p:cNvSpPr>
          <p:nvPr/>
        </p:nvSpPr>
        <p:spPr bwMode="auto">
          <a:xfrm>
            <a:off x="1282700" y="5219700"/>
            <a:ext cx="1346200" cy="474663"/>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3246" name="Text Box 302"/>
          <p:cNvSpPr txBox="1">
            <a:spLocks noChangeArrowheads="1"/>
          </p:cNvSpPr>
          <p:nvPr/>
        </p:nvSpPr>
        <p:spPr bwMode="auto">
          <a:xfrm>
            <a:off x="1958975" y="5527675"/>
            <a:ext cx="11160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rgbClr val="FF0000"/>
                </a:solidFill>
                <a:latin typeface="Comic Sans MS" charset="0"/>
                <a:ea typeface="宋体" charset="0"/>
                <a:cs typeface="宋体" charset="0"/>
              </a:rPr>
              <a:t>3 probes</a:t>
            </a:r>
          </a:p>
        </p:txBody>
      </p:sp>
      <p:sp>
        <p:nvSpPr>
          <p:cNvPr id="83247" name="Freeform 303"/>
          <p:cNvSpPr>
            <a:spLocks/>
          </p:cNvSpPr>
          <p:nvPr/>
        </p:nvSpPr>
        <p:spPr bwMode="auto">
          <a:xfrm>
            <a:off x="1276350" y="5273675"/>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3248" name="Text Box 304"/>
          <p:cNvSpPr txBox="1">
            <a:spLocks noChangeArrowheads="1"/>
          </p:cNvSpPr>
          <p:nvPr/>
        </p:nvSpPr>
        <p:spPr bwMode="auto">
          <a:xfrm>
            <a:off x="3025775" y="5013325"/>
            <a:ext cx="11160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rgbClr val="FF0000"/>
                </a:solidFill>
                <a:latin typeface="Comic Sans MS" charset="0"/>
                <a:ea typeface="宋体" charset="0"/>
                <a:cs typeface="宋体" charset="0"/>
              </a:rPr>
              <a:t>3 probes</a:t>
            </a:r>
          </a:p>
        </p:txBody>
      </p:sp>
      <p:sp>
        <p:nvSpPr>
          <p:cNvPr id="65563"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65564"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E6AC4FF-E79D-EB4A-8121-344C0B3DE435}" type="slidenum">
              <a:rPr lang="en-US" sz="1200">
                <a:latin typeface="Comic Sans MS" charset="0"/>
              </a:rPr>
              <a:pPr/>
              <a:t>25</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43" grpId="0" animBg="1"/>
      <p:bldP spid="83244" grpId="0"/>
      <p:bldP spid="83245" grpId="0" animBg="1"/>
      <p:bldP spid="83246" grpId="0"/>
      <p:bldP spid="83247" grpId="0" animBg="1"/>
      <p:bldP spid="832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p:txBody>
          <a:bodyPr/>
          <a:lstStyle/>
          <a:p>
            <a:r>
              <a:rPr lang="en-US" altLang="zh-CN" sz="3600">
                <a:latin typeface="Comic Sans MS" charset="0"/>
                <a:ea typeface="宋体" charset="0"/>
                <a:cs typeface="宋体" charset="0"/>
              </a:rPr>
              <a:t>“Real” Internet delays and routes</a:t>
            </a:r>
          </a:p>
        </p:txBody>
      </p:sp>
      <p:sp>
        <p:nvSpPr>
          <p:cNvPr id="67586" name="Text Box 5"/>
          <p:cNvSpPr txBox="1">
            <a:spLocks noChangeArrowheads="1"/>
          </p:cNvSpPr>
          <p:nvPr/>
        </p:nvSpPr>
        <p:spPr bwMode="auto">
          <a:xfrm>
            <a:off x="1854200" y="2401888"/>
            <a:ext cx="5362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a:solidFill>
                  <a:srgbClr val="FF0000"/>
                </a:solidFill>
                <a:latin typeface="Comic Sans MS" charset="0"/>
                <a:ea typeface="宋体" charset="0"/>
                <a:cs typeface="宋体" charset="0"/>
              </a:rPr>
              <a:t>Let’s Traceroute to www.bbc.com</a:t>
            </a:r>
          </a:p>
        </p:txBody>
      </p:sp>
      <p:sp>
        <p:nvSpPr>
          <p:cNvPr id="67587"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6758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78662A0-29F4-824A-B3AF-53D82BA275A5}" type="slidenum">
              <a:rPr lang="en-US" sz="1200">
                <a:latin typeface="Comic Sans MS" charset="0"/>
              </a:rPr>
              <a:pPr/>
              <a:t>26</a:t>
            </a:fld>
            <a:endParaRPr lang="en-US" sz="1200">
              <a:latin typeface="Comic Sans MS"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Line 321"/>
          <p:cNvSpPr>
            <a:spLocks noChangeShapeType="1"/>
          </p:cNvSpPr>
          <p:nvPr/>
        </p:nvSpPr>
        <p:spPr bwMode="auto">
          <a:xfrm>
            <a:off x="1441450" y="4530725"/>
            <a:ext cx="63166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9634" name="Rectangle 2"/>
          <p:cNvSpPr>
            <a:spLocks noGrp="1" noChangeArrowheads="1"/>
          </p:cNvSpPr>
          <p:nvPr>
            <p:ph type="title"/>
          </p:nvPr>
        </p:nvSpPr>
        <p:spPr>
          <a:xfrm>
            <a:off x="685800" y="76200"/>
            <a:ext cx="7772400" cy="1143000"/>
          </a:xfrm>
        </p:spPr>
        <p:txBody>
          <a:bodyPr/>
          <a:lstStyle/>
          <a:p>
            <a:r>
              <a:rPr lang="en-US">
                <a:latin typeface="Comic Sans MS" charset="0"/>
              </a:rPr>
              <a:t>Throughput</a:t>
            </a:r>
          </a:p>
        </p:txBody>
      </p:sp>
      <p:sp>
        <p:nvSpPr>
          <p:cNvPr id="69635" name="Rectangle 3"/>
          <p:cNvSpPr>
            <a:spLocks noGrp="1" noChangeArrowheads="1"/>
          </p:cNvSpPr>
          <p:nvPr>
            <p:ph type="body" idx="1"/>
          </p:nvPr>
        </p:nvSpPr>
        <p:spPr>
          <a:xfrm>
            <a:off x="533400" y="1219200"/>
            <a:ext cx="7772400" cy="4648200"/>
          </a:xfrm>
        </p:spPr>
        <p:txBody>
          <a:bodyPr/>
          <a:lstStyle/>
          <a:p>
            <a:r>
              <a:rPr lang="en-US" i="1">
                <a:solidFill>
                  <a:srgbClr val="FF3300"/>
                </a:solidFill>
                <a:latin typeface="Comic Sans MS" charset="0"/>
              </a:rPr>
              <a:t>throughput:</a:t>
            </a:r>
            <a:r>
              <a:rPr lang="en-US">
                <a:latin typeface="Comic Sans MS" charset="0"/>
              </a:rPr>
              <a:t> rate (bits/time unit) at which bits transferred between sender/receiver</a:t>
            </a:r>
          </a:p>
          <a:p>
            <a:pPr lvl="1"/>
            <a:r>
              <a:rPr lang="en-US" i="1">
                <a:solidFill>
                  <a:srgbClr val="FF3300"/>
                </a:solidFill>
                <a:latin typeface="Comic Sans MS" charset="0"/>
              </a:rPr>
              <a:t>instantaneous</a:t>
            </a:r>
            <a:r>
              <a:rPr lang="en-US" i="1">
                <a:latin typeface="Comic Sans MS" charset="0"/>
              </a:rPr>
              <a:t>:</a:t>
            </a:r>
            <a:r>
              <a:rPr lang="en-US">
                <a:latin typeface="Comic Sans MS" charset="0"/>
              </a:rPr>
              <a:t> rate at given point in time</a:t>
            </a:r>
          </a:p>
          <a:p>
            <a:pPr lvl="1"/>
            <a:r>
              <a:rPr lang="en-US" i="1">
                <a:solidFill>
                  <a:srgbClr val="FF3300"/>
                </a:solidFill>
                <a:latin typeface="Comic Sans MS" charset="0"/>
              </a:rPr>
              <a:t>average:</a:t>
            </a:r>
            <a:r>
              <a:rPr lang="en-US">
                <a:latin typeface="Comic Sans MS" charset="0"/>
              </a:rPr>
              <a:t> rate over longer period of time</a:t>
            </a:r>
          </a:p>
        </p:txBody>
      </p:sp>
      <p:grpSp>
        <p:nvGrpSpPr>
          <p:cNvPr id="69636" name="Group 246"/>
          <p:cNvGrpSpPr>
            <a:grpSpLocks/>
          </p:cNvGrpSpPr>
          <p:nvPr/>
        </p:nvGrpSpPr>
        <p:grpSpPr bwMode="auto">
          <a:xfrm>
            <a:off x="3806825" y="4394200"/>
            <a:ext cx="1055688" cy="360363"/>
            <a:chOff x="3600" y="219"/>
            <a:chExt cx="360" cy="175"/>
          </a:xfrm>
        </p:grpSpPr>
        <p:sp>
          <p:nvSpPr>
            <p:cNvPr id="69674" name="Oval 24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9675" name="Line 24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76" name="Line 24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77" name="Rectangle 25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69678" name="Oval 25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9679" name="Group 252"/>
            <p:cNvGrpSpPr>
              <a:grpSpLocks/>
            </p:cNvGrpSpPr>
            <p:nvPr/>
          </p:nvGrpSpPr>
          <p:grpSpPr bwMode="auto">
            <a:xfrm>
              <a:off x="3686" y="244"/>
              <a:ext cx="177" cy="66"/>
              <a:chOff x="2848" y="848"/>
              <a:chExt cx="140" cy="98"/>
            </a:xfrm>
          </p:grpSpPr>
          <p:sp>
            <p:nvSpPr>
              <p:cNvPr id="69684" name="Line 2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85"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86" name="Line 2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9680" name="Group 256"/>
            <p:cNvGrpSpPr>
              <a:grpSpLocks/>
            </p:cNvGrpSpPr>
            <p:nvPr/>
          </p:nvGrpSpPr>
          <p:grpSpPr bwMode="auto">
            <a:xfrm flipV="1">
              <a:off x="3686" y="243"/>
              <a:ext cx="177" cy="66"/>
              <a:chOff x="2848" y="848"/>
              <a:chExt cx="140" cy="98"/>
            </a:xfrm>
          </p:grpSpPr>
          <p:sp>
            <p:nvSpPr>
              <p:cNvPr id="69681" name="Line 25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82" name="Line 25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83" name="Line 25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aphicFrame>
        <p:nvGraphicFramePr>
          <p:cNvPr id="69637" name="Object 271"/>
          <p:cNvGraphicFramePr>
            <a:graphicFrameLocks noChangeAspect="1"/>
          </p:cNvGraphicFramePr>
          <p:nvPr/>
        </p:nvGraphicFramePr>
        <p:xfrm>
          <a:off x="7721600" y="4062413"/>
          <a:ext cx="785813" cy="655637"/>
        </p:xfrm>
        <a:graphic>
          <a:graphicData uri="http://schemas.openxmlformats.org/presentationml/2006/ole">
            <mc:AlternateContent xmlns:mc="http://schemas.openxmlformats.org/markup-compatibility/2006">
              <mc:Choice xmlns:v="urn:schemas-microsoft-com:vml" Requires="v">
                <p:oleObj spid="_x0000_s69807" name="Clip" r:id="rId3" imgW="1307079" imgH="1083682" progId="MS_ClipArt_Gallery.2">
                  <p:embed/>
                </p:oleObj>
              </mc:Choice>
              <mc:Fallback>
                <p:oleObj name="Clip" r:id="rId3" imgW="1307079" imgH="1083682" progId="MS_ClipArt_Gallery.2">
                  <p:embed/>
                  <p:pic>
                    <p:nvPicPr>
                      <p:cNvPr id="0" name="Object 2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600" y="4062413"/>
                        <a:ext cx="785813" cy="6556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9638" name="Group 300"/>
          <p:cNvGrpSpPr>
            <a:grpSpLocks/>
          </p:cNvGrpSpPr>
          <p:nvPr/>
        </p:nvGrpSpPr>
        <p:grpSpPr bwMode="auto">
          <a:xfrm>
            <a:off x="942975" y="3981450"/>
            <a:ext cx="374650" cy="838200"/>
            <a:chOff x="4180" y="783"/>
            <a:chExt cx="150" cy="307"/>
          </a:xfrm>
        </p:grpSpPr>
        <p:sp>
          <p:nvSpPr>
            <p:cNvPr id="69666" name="AutoShape 30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9667" name="Rectangle 30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9668" name="Rectangle 30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9669" name="AutoShape 30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9670" name="Line 30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71" name="Line 30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9672" name="Rectangle 30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9673" name="Rectangle 30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69639" name="Text Box 325"/>
          <p:cNvSpPr txBox="1">
            <a:spLocks noChangeArrowheads="1"/>
          </p:cNvSpPr>
          <p:nvPr/>
        </p:nvSpPr>
        <p:spPr bwMode="auto">
          <a:xfrm>
            <a:off x="242888" y="5043488"/>
            <a:ext cx="212725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server, with</a:t>
            </a:r>
          </a:p>
          <a:p>
            <a:pPr algn="ctr"/>
            <a:r>
              <a:rPr lang="en-US" sz="2000">
                <a:latin typeface="Comic Sans MS" charset="0"/>
              </a:rPr>
              <a:t>file of F bits </a:t>
            </a:r>
          </a:p>
          <a:p>
            <a:pPr algn="ctr"/>
            <a:r>
              <a:rPr lang="en-US" sz="2000">
                <a:latin typeface="Comic Sans MS" charset="0"/>
              </a:rPr>
              <a:t>to send to client</a:t>
            </a:r>
          </a:p>
        </p:txBody>
      </p:sp>
      <p:sp>
        <p:nvSpPr>
          <p:cNvPr id="69640" name="AutoShape 327"/>
          <p:cNvSpPr>
            <a:spLocks noChangeArrowheads="1"/>
          </p:cNvSpPr>
          <p:nvPr/>
        </p:nvSpPr>
        <p:spPr bwMode="auto">
          <a:xfrm>
            <a:off x="419100" y="3641725"/>
            <a:ext cx="449263" cy="581025"/>
          </a:xfrm>
          <a:prstGeom prst="can">
            <a:avLst>
              <a:gd name="adj" fmla="val 26147"/>
            </a:avLst>
          </a:prstGeom>
          <a:solidFill>
            <a:schemeClr val="accent1"/>
          </a:solidFill>
          <a:ln w="9525">
            <a:solidFill>
              <a:schemeClr val="tx1"/>
            </a:solidFill>
            <a:round/>
            <a:headEnd/>
            <a:tailEnd/>
          </a:ln>
        </p:spPr>
        <p:txBody>
          <a:bodyPr wrap="none" anchor="ctr"/>
          <a:lstStyle/>
          <a:p>
            <a:endParaRPr lang="en-US"/>
          </a:p>
        </p:txBody>
      </p:sp>
      <p:sp>
        <p:nvSpPr>
          <p:cNvPr id="69641" name="Text Box 328"/>
          <p:cNvSpPr txBox="1">
            <a:spLocks noChangeArrowheads="1"/>
          </p:cNvSpPr>
          <p:nvPr/>
        </p:nvSpPr>
        <p:spPr bwMode="auto">
          <a:xfrm>
            <a:off x="2674938" y="4973638"/>
            <a:ext cx="16510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link capacity</a:t>
            </a:r>
          </a:p>
          <a:p>
            <a:pPr algn="ctr"/>
            <a:r>
              <a:rPr lang="en-US" sz="2000">
                <a:latin typeface="Comic Sans MS" charset="0"/>
              </a:rPr>
              <a:t> 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sp>
        <p:nvSpPr>
          <p:cNvPr id="69642" name="Text Box 329"/>
          <p:cNvSpPr txBox="1">
            <a:spLocks noChangeArrowheads="1"/>
          </p:cNvSpPr>
          <p:nvPr/>
        </p:nvSpPr>
        <p:spPr bwMode="auto">
          <a:xfrm>
            <a:off x="5543550" y="4970463"/>
            <a:ext cx="16510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link capacity</a:t>
            </a:r>
          </a:p>
          <a:p>
            <a:pPr algn="ctr"/>
            <a:r>
              <a:rPr lang="en-US" sz="2000">
                <a:latin typeface="Comic Sans MS" charset="0"/>
              </a:rPr>
              <a:t> 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grpSp>
        <p:nvGrpSpPr>
          <p:cNvPr id="6" name="Group 338"/>
          <p:cNvGrpSpPr>
            <a:grpSpLocks/>
          </p:cNvGrpSpPr>
          <p:nvPr/>
        </p:nvGrpSpPr>
        <p:grpSpPr bwMode="auto">
          <a:xfrm>
            <a:off x="1404938" y="4371975"/>
            <a:ext cx="3568700" cy="1676400"/>
            <a:chOff x="913" y="2726"/>
            <a:chExt cx="2248" cy="1056"/>
          </a:xfrm>
        </p:grpSpPr>
        <p:grpSp>
          <p:nvGrpSpPr>
            <p:cNvPr id="69660" name="Group 335"/>
            <p:cNvGrpSpPr>
              <a:grpSpLocks/>
            </p:cNvGrpSpPr>
            <p:nvPr/>
          </p:nvGrpSpPr>
          <p:grpSpPr bwMode="auto">
            <a:xfrm>
              <a:off x="913" y="2726"/>
              <a:ext cx="1463" cy="247"/>
              <a:chOff x="2249" y="3430"/>
              <a:chExt cx="1389" cy="256"/>
            </a:xfrm>
          </p:grpSpPr>
          <p:sp>
            <p:nvSpPr>
              <p:cNvPr id="255309" name="Oval 33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5308" name="Rectangle 332"/>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69664" name="Oval 331"/>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5310" name="Rectangle 334"/>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pSp>
        <p:sp>
          <p:nvSpPr>
            <p:cNvPr id="69661" name="Text Box 336"/>
            <p:cNvSpPr txBox="1">
              <a:spLocks noChangeArrowheads="1"/>
            </p:cNvSpPr>
            <p:nvPr/>
          </p:nvSpPr>
          <p:spPr bwMode="auto">
            <a:xfrm>
              <a:off x="1392" y="3148"/>
              <a:ext cx="1769" cy="6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pipe that can carry</a:t>
              </a:r>
            </a:p>
            <a:p>
              <a:pPr algn="ctr"/>
              <a:r>
                <a:rPr lang="en-US" sz="2000">
                  <a:latin typeface="Comic Sans MS" charset="0"/>
                </a:rPr>
                <a:t>fluid at rate</a:t>
              </a:r>
            </a:p>
            <a:p>
              <a:pPr algn="ctr"/>
              <a:r>
                <a:rPr lang="en-US" sz="2000">
                  <a:latin typeface="Comic Sans MS" charset="0"/>
                </a:rPr>
                <a:t> 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grpSp>
      <p:sp>
        <p:nvSpPr>
          <p:cNvPr id="69644" name="Line 337"/>
          <p:cNvSpPr>
            <a:spLocks noChangeShapeType="1"/>
          </p:cNvSpPr>
          <p:nvPr/>
        </p:nvSpPr>
        <p:spPr bwMode="auto">
          <a:xfrm flipH="1" flipV="1">
            <a:off x="2801938" y="4614863"/>
            <a:ext cx="477837" cy="4508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9645" name="Line 347"/>
          <p:cNvSpPr>
            <a:spLocks noChangeShapeType="1"/>
          </p:cNvSpPr>
          <p:nvPr/>
        </p:nvSpPr>
        <p:spPr bwMode="auto">
          <a:xfrm flipH="1" flipV="1">
            <a:off x="5834063" y="4557713"/>
            <a:ext cx="479425" cy="5222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9646" name="AutoShape 349"/>
          <p:cNvSpPr>
            <a:spLocks noChangeArrowheads="1"/>
          </p:cNvSpPr>
          <p:nvPr/>
        </p:nvSpPr>
        <p:spPr bwMode="auto">
          <a:xfrm flipV="1">
            <a:off x="508000" y="4064000"/>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9647" name="AutoShape 350"/>
          <p:cNvSpPr>
            <a:spLocks noChangeArrowheads="1"/>
          </p:cNvSpPr>
          <p:nvPr/>
        </p:nvSpPr>
        <p:spPr bwMode="auto">
          <a:xfrm>
            <a:off x="7286625" y="4325938"/>
            <a:ext cx="889000" cy="485775"/>
          </a:xfrm>
          <a:prstGeom prst="rightArrow">
            <a:avLst>
              <a:gd name="adj1" fmla="val 50000"/>
              <a:gd name="adj2" fmla="val 45752"/>
            </a:avLst>
          </a:prstGeom>
          <a:solidFill>
            <a:schemeClr val="accent1"/>
          </a:solidFill>
          <a:ln w="9525">
            <a:solidFill>
              <a:schemeClr val="tx1"/>
            </a:solidFill>
            <a:miter lim="800000"/>
            <a:headEnd/>
            <a:tailEnd/>
          </a:ln>
        </p:spPr>
        <p:txBody>
          <a:bodyPr wrap="none" anchor="ctr"/>
          <a:lstStyle/>
          <a:p>
            <a:endParaRPr lang="en-US"/>
          </a:p>
        </p:txBody>
      </p:sp>
      <p:grpSp>
        <p:nvGrpSpPr>
          <p:cNvPr id="8" name="Group 348"/>
          <p:cNvGrpSpPr>
            <a:grpSpLocks/>
          </p:cNvGrpSpPr>
          <p:nvPr/>
        </p:nvGrpSpPr>
        <p:grpSpPr bwMode="auto">
          <a:xfrm>
            <a:off x="4910138" y="4248150"/>
            <a:ext cx="3178175" cy="1822450"/>
            <a:chOff x="3093" y="2676"/>
            <a:chExt cx="2002" cy="1148"/>
          </a:xfrm>
        </p:grpSpPr>
        <p:grpSp>
          <p:nvGrpSpPr>
            <p:cNvPr id="69654" name="Group 341"/>
            <p:cNvGrpSpPr>
              <a:grpSpLocks/>
            </p:cNvGrpSpPr>
            <p:nvPr/>
          </p:nvGrpSpPr>
          <p:grpSpPr bwMode="auto">
            <a:xfrm>
              <a:off x="3093" y="2676"/>
              <a:ext cx="1765" cy="366"/>
              <a:chOff x="2249" y="3430"/>
              <a:chExt cx="1389" cy="256"/>
            </a:xfrm>
          </p:grpSpPr>
          <p:sp>
            <p:nvSpPr>
              <p:cNvPr id="255318" name="Oval 342"/>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5319" name="Rectangle 343"/>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69658" name="Oval 344"/>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5321" name="Rectangle 345"/>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pSp>
        <p:sp>
          <p:nvSpPr>
            <p:cNvPr id="69655" name="Text Box 346"/>
            <p:cNvSpPr txBox="1">
              <a:spLocks noChangeArrowheads="1"/>
            </p:cNvSpPr>
            <p:nvPr/>
          </p:nvSpPr>
          <p:spPr bwMode="auto">
            <a:xfrm>
              <a:off x="3235" y="3190"/>
              <a:ext cx="1860" cy="6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pipe that can carry</a:t>
              </a:r>
            </a:p>
            <a:p>
              <a:pPr algn="ctr"/>
              <a:r>
                <a:rPr lang="en-US" sz="2000">
                  <a:latin typeface="Comic Sans MS" charset="0"/>
                </a:rPr>
                <a:t>fluid at rate</a:t>
              </a:r>
            </a:p>
            <a:p>
              <a:pPr algn="ctr"/>
              <a:r>
                <a:rPr lang="en-US" sz="2000">
                  <a:latin typeface="Comic Sans MS" charset="0"/>
                </a:rPr>
                <a:t> 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grpSp>
      <p:sp>
        <p:nvSpPr>
          <p:cNvPr id="69649" name="AutoShape 351"/>
          <p:cNvSpPr>
            <a:spLocks noChangeArrowheads="1"/>
          </p:cNvSpPr>
          <p:nvPr/>
        </p:nvSpPr>
        <p:spPr bwMode="auto">
          <a:xfrm>
            <a:off x="3708400" y="4319588"/>
            <a:ext cx="1484313" cy="485775"/>
          </a:xfrm>
          <a:prstGeom prst="rightArrow">
            <a:avLst>
              <a:gd name="adj1" fmla="val 50000"/>
              <a:gd name="adj2" fmla="val 76389"/>
            </a:avLst>
          </a:prstGeom>
          <a:solidFill>
            <a:schemeClr val="accent1"/>
          </a:solidFill>
          <a:ln w="9525">
            <a:solidFill>
              <a:schemeClr val="tx1"/>
            </a:solidFill>
            <a:miter lim="800000"/>
            <a:headEnd/>
            <a:tailEnd/>
          </a:ln>
        </p:spPr>
        <p:txBody>
          <a:bodyPr wrap="none" anchor="ctr"/>
          <a:lstStyle/>
          <a:p>
            <a:endParaRPr lang="en-US"/>
          </a:p>
        </p:txBody>
      </p:sp>
      <p:sp>
        <p:nvSpPr>
          <p:cNvPr id="69650" name="Line 352"/>
          <p:cNvSpPr>
            <a:spLocks noChangeShapeType="1"/>
          </p:cNvSpPr>
          <p:nvPr/>
        </p:nvSpPr>
        <p:spPr bwMode="auto">
          <a:xfrm>
            <a:off x="1030288" y="4876800"/>
            <a:ext cx="0" cy="2174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5329" name="Text Box 353"/>
          <p:cNvSpPr txBox="1">
            <a:spLocks noChangeArrowheads="1"/>
          </p:cNvSpPr>
          <p:nvPr/>
        </p:nvSpPr>
        <p:spPr bwMode="auto">
          <a:xfrm>
            <a:off x="0" y="5067300"/>
            <a:ext cx="2319338" cy="10064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server sends bits </a:t>
            </a:r>
          </a:p>
          <a:p>
            <a:pPr algn="ctr"/>
            <a:r>
              <a:rPr lang="en-US" sz="2000">
                <a:latin typeface="Comic Sans MS" charset="0"/>
              </a:rPr>
              <a:t>(fluid) into pipe</a:t>
            </a:r>
          </a:p>
          <a:p>
            <a:pPr algn="ctr"/>
            <a:endParaRPr lang="en-US" sz="2000">
              <a:latin typeface="Comic Sans MS" charset="0"/>
            </a:endParaRPr>
          </a:p>
        </p:txBody>
      </p:sp>
      <p:sp>
        <p:nvSpPr>
          <p:cNvPr id="54" name="Footer Placeholder 4"/>
          <p:cNvSpPr>
            <a:spLocks noGrp="1"/>
          </p:cNvSpPr>
          <p:nvPr>
            <p:ph type="ftr" sz="quarter" idx="10"/>
          </p:nvPr>
        </p:nvSpPr>
        <p:spPr/>
        <p:txBody>
          <a:bodyPr/>
          <a:lstStyle/>
          <a:p>
            <a:pPr>
              <a:defRPr/>
            </a:pPr>
            <a:r>
              <a:rPr lang="en-US" dirty="0"/>
              <a:t>CSci4211:                     Introduction</a:t>
            </a:r>
          </a:p>
        </p:txBody>
      </p:sp>
      <p:sp>
        <p:nvSpPr>
          <p:cNvPr id="69653"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1F3C57C-F92F-F24B-B065-B4DA379A42A2}" type="slidenum">
              <a:rPr lang="en-US" sz="1200">
                <a:latin typeface="Comic Sans MS" charset="0"/>
              </a:rPr>
              <a:pPr/>
              <a:t>27</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5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3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noChangeArrowheads="1"/>
          </p:cNvSpPr>
          <p:nvPr>
            <p:ph type="title"/>
          </p:nvPr>
        </p:nvSpPr>
        <p:spPr>
          <a:xfrm>
            <a:off x="685800" y="228600"/>
            <a:ext cx="7772400" cy="1143000"/>
          </a:xfrm>
        </p:spPr>
        <p:txBody>
          <a:bodyPr/>
          <a:lstStyle/>
          <a:p>
            <a:r>
              <a:rPr lang="en-US">
                <a:latin typeface="Comic Sans MS" charset="0"/>
              </a:rPr>
              <a:t>Throughput (cont’d)</a:t>
            </a:r>
          </a:p>
        </p:txBody>
      </p:sp>
      <p:sp>
        <p:nvSpPr>
          <p:cNvPr id="70658" name="Rectangle 4"/>
          <p:cNvSpPr>
            <a:spLocks noGrp="1" noChangeArrowheads="1"/>
          </p:cNvSpPr>
          <p:nvPr>
            <p:ph type="body" idx="1"/>
          </p:nvPr>
        </p:nvSpPr>
        <p:spPr>
          <a:xfrm>
            <a:off x="519113" y="1447800"/>
            <a:ext cx="8150225" cy="554038"/>
          </a:xfrm>
        </p:spPr>
        <p:txBody>
          <a:bodyPr/>
          <a:lstStyle/>
          <a:p>
            <a:r>
              <a:rPr lang="en-US" i="1">
                <a:solidFill>
                  <a:srgbClr val="FF3300"/>
                </a:solidFill>
                <a:latin typeface="Comic Sans MS" charset="0"/>
              </a:rPr>
              <a:t>R</a:t>
            </a:r>
            <a:r>
              <a:rPr lang="en-US" i="1" baseline="-25000">
                <a:solidFill>
                  <a:srgbClr val="FF3300"/>
                </a:solidFill>
                <a:latin typeface="Comic Sans MS" charset="0"/>
              </a:rPr>
              <a:t>s</a:t>
            </a:r>
            <a:r>
              <a:rPr lang="en-US" i="1">
                <a:solidFill>
                  <a:srgbClr val="FF3300"/>
                </a:solidFill>
                <a:latin typeface="Comic Sans MS" charset="0"/>
              </a:rPr>
              <a:t> &lt; R</a:t>
            </a:r>
            <a:r>
              <a:rPr lang="en-US" i="1" baseline="-25000">
                <a:solidFill>
                  <a:srgbClr val="FF3300"/>
                </a:solidFill>
                <a:latin typeface="Comic Sans MS" charset="0"/>
              </a:rPr>
              <a:t>c</a:t>
            </a:r>
            <a:r>
              <a:rPr lang="en-US" i="1">
                <a:solidFill>
                  <a:srgbClr val="FF3300"/>
                </a:solidFill>
                <a:latin typeface="Comic Sans MS" charset="0"/>
              </a:rPr>
              <a:t>  </a:t>
            </a:r>
            <a:r>
              <a:rPr lang="en-US">
                <a:latin typeface="Comic Sans MS" charset="0"/>
              </a:rPr>
              <a:t>What is average end-end throughput?</a:t>
            </a:r>
          </a:p>
        </p:txBody>
      </p:sp>
      <p:sp>
        <p:nvSpPr>
          <p:cNvPr id="70659" name="Line 2"/>
          <p:cNvSpPr>
            <a:spLocks noChangeShapeType="1"/>
          </p:cNvSpPr>
          <p:nvPr/>
        </p:nvSpPr>
        <p:spPr bwMode="auto">
          <a:xfrm>
            <a:off x="2112963" y="2741613"/>
            <a:ext cx="581183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70660" name="Group 5"/>
          <p:cNvGrpSpPr>
            <a:grpSpLocks/>
          </p:cNvGrpSpPr>
          <p:nvPr/>
        </p:nvGrpSpPr>
        <p:grpSpPr bwMode="auto">
          <a:xfrm>
            <a:off x="4289425" y="2633663"/>
            <a:ext cx="971550" cy="282575"/>
            <a:chOff x="3600" y="219"/>
            <a:chExt cx="360" cy="175"/>
          </a:xfrm>
        </p:grpSpPr>
        <p:sp>
          <p:nvSpPr>
            <p:cNvPr id="70737"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0738"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39"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40"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70741"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0742" name="Group 11"/>
            <p:cNvGrpSpPr>
              <a:grpSpLocks/>
            </p:cNvGrpSpPr>
            <p:nvPr/>
          </p:nvGrpSpPr>
          <p:grpSpPr bwMode="auto">
            <a:xfrm>
              <a:off x="3686" y="244"/>
              <a:ext cx="177" cy="66"/>
              <a:chOff x="2848" y="848"/>
              <a:chExt cx="140" cy="98"/>
            </a:xfrm>
          </p:grpSpPr>
          <p:sp>
            <p:nvSpPr>
              <p:cNvPr id="70747"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48"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49"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70743" name="Group 15"/>
            <p:cNvGrpSpPr>
              <a:grpSpLocks/>
            </p:cNvGrpSpPr>
            <p:nvPr/>
          </p:nvGrpSpPr>
          <p:grpSpPr bwMode="auto">
            <a:xfrm flipV="1">
              <a:off x="3686" y="243"/>
              <a:ext cx="177" cy="66"/>
              <a:chOff x="2848" y="848"/>
              <a:chExt cx="140" cy="98"/>
            </a:xfrm>
          </p:grpSpPr>
          <p:sp>
            <p:nvSpPr>
              <p:cNvPr id="70744"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45"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46"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aphicFrame>
        <p:nvGraphicFramePr>
          <p:cNvPr id="70661" name="Object 19"/>
          <p:cNvGraphicFramePr>
            <a:graphicFrameLocks noChangeAspect="1"/>
          </p:cNvGraphicFramePr>
          <p:nvPr/>
        </p:nvGraphicFramePr>
        <p:xfrm>
          <a:off x="8104188" y="2454275"/>
          <a:ext cx="722312" cy="512763"/>
        </p:xfrm>
        <a:graphic>
          <a:graphicData uri="http://schemas.openxmlformats.org/presentationml/2006/ole">
            <mc:AlternateContent xmlns:mc="http://schemas.openxmlformats.org/markup-compatibility/2006">
              <mc:Choice xmlns:v="urn:schemas-microsoft-com:vml" Requires="v">
                <p:oleObj spid="_x0000_s70962" name="Clip" r:id="rId3" imgW="1307079" imgH="1083682" progId="MS_ClipArt_Gallery.2">
                  <p:embed/>
                </p:oleObj>
              </mc:Choice>
              <mc:Fallback>
                <p:oleObj name="Clip" r:id="rId3" imgW="1307079" imgH="1083682" progId="MS_ClipArt_Gallery.2">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4188" y="2454275"/>
                        <a:ext cx="722312" cy="512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70662" name="Group 20"/>
          <p:cNvGrpSpPr>
            <a:grpSpLocks/>
          </p:cNvGrpSpPr>
          <p:nvPr/>
        </p:nvGrpSpPr>
        <p:grpSpPr bwMode="auto">
          <a:xfrm>
            <a:off x="1655763" y="2311400"/>
            <a:ext cx="344487" cy="655638"/>
            <a:chOff x="4180" y="783"/>
            <a:chExt cx="150" cy="307"/>
          </a:xfrm>
        </p:grpSpPr>
        <p:sp>
          <p:nvSpPr>
            <p:cNvPr id="70729"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0730"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0731"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0732"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0733"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34"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35"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0736"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0663" name="AutoShape 30"/>
          <p:cNvSpPr>
            <a:spLocks noChangeArrowheads="1"/>
          </p:cNvSpPr>
          <p:nvPr/>
        </p:nvSpPr>
        <p:spPr bwMode="auto">
          <a:xfrm>
            <a:off x="1173163" y="2044700"/>
            <a:ext cx="412750" cy="455613"/>
          </a:xfrm>
          <a:prstGeom prst="can">
            <a:avLst>
              <a:gd name="adj" fmla="val 22317"/>
            </a:avLst>
          </a:prstGeom>
          <a:solidFill>
            <a:schemeClr val="accent1"/>
          </a:solidFill>
          <a:ln w="9525">
            <a:solidFill>
              <a:schemeClr val="tx1"/>
            </a:solidFill>
            <a:round/>
            <a:headEnd/>
            <a:tailEnd/>
          </a:ln>
        </p:spPr>
        <p:txBody>
          <a:bodyPr wrap="none" anchor="ctr"/>
          <a:lstStyle/>
          <a:p>
            <a:endParaRPr lang="en-US"/>
          </a:p>
        </p:txBody>
      </p:sp>
      <p:grpSp>
        <p:nvGrpSpPr>
          <p:cNvPr id="70664" name="Group 34"/>
          <p:cNvGrpSpPr>
            <a:grpSpLocks/>
          </p:cNvGrpSpPr>
          <p:nvPr/>
        </p:nvGrpSpPr>
        <p:grpSpPr bwMode="auto">
          <a:xfrm>
            <a:off x="2066925" y="2606675"/>
            <a:ext cx="2136775" cy="307975"/>
            <a:chOff x="2249" y="3430"/>
            <a:chExt cx="1389" cy="256"/>
          </a:xfrm>
        </p:grpSpPr>
        <p:sp>
          <p:nvSpPr>
            <p:cNvPr id="256035" name="Oval 35"/>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6036" name="Rectangle 36"/>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0727" name="Oval 37"/>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38" name="Rectangle 38"/>
            <p:cNvSpPr>
              <a:spLocks noChangeArrowheads="1"/>
            </p:cNvSpPr>
            <p:nvPr/>
          </p:nvSpPr>
          <p:spPr bwMode="auto">
            <a:xfrm>
              <a:off x="3562" y="3438"/>
              <a:ext cx="44"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pSp>
      <p:sp>
        <p:nvSpPr>
          <p:cNvPr id="70665" name="Text Box 39"/>
          <p:cNvSpPr txBox="1">
            <a:spLocks noChangeArrowheads="1"/>
          </p:cNvSpPr>
          <p:nvPr/>
        </p:nvSpPr>
        <p:spPr bwMode="auto">
          <a:xfrm>
            <a:off x="1855788" y="2562225"/>
            <a:ext cx="25860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sp>
        <p:nvSpPr>
          <p:cNvPr id="70666" name="AutoShape 42"/>
          <p:cNvSpPr>
            <a:spLocks noChangeArrowheads="1"/>
          </p:cNvSpPr>
          <p:nvPr/>
        </p:nvSpPr>
        <p:spPr bwMode="auto">
          <a:xfrm flipV="1">
            <a:off x="1255713" y="237490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0667" name="AutoShape 43"/>
          <p:cNvSpPr>
            <a:spLocks noChangeArrowheads="1"/>
          </p:cNvSpPr>
          <p:nvPr/>
        </p:nvSpPr>
        <p:spPr bwMode="auto">
          <a:xfrm>
            <a:off x="7489825" y="2581275"/>
            <a:ext cx="817563" cy="379413"/>
          </a:xfrm>
          <a:prstGeom prst="rightArrow">
            <a:avLst>
              <a:gd name="adj1" fmla="val 50000"/>
              <a:gd name="adj2" fmla="val 53870"/>
            </a:avLst>
          </a:prstGeom>
          <a:solidFill>
            <a:schemeClr val="accent1"/>
          </a:solidFill>
          <a:ln w="9525">
            <a:solidFill>
              <a:schemeClr val="tx1"/>
            </a:solidFill>
            <a:miter lim="800000"/>
            <a:headEnd/>
            <a:tailEnd/>
          </a:ln>
        </p:spPr>
        <p:txBody>
          <a:bodyPr wrap="none" anchor="ctr"/>
          <a:lstStyle/>
          <a:p>
            <a:endParaRPr lang="en-US"/>
          </a:p>
        </p:txBody>
      </p:sp>
      <p:grpSp>
        <p:nvGrpSpPr>
          <p:cNvPr id="70668" name="Group 54"/>
          <p:cNvGrpSpPr>
            <a:grpSpLocks/>
          </p:cNvGrpSpPr>
          <p:nvPr/>
        </p:nvGrpSpPr>
        <p:grpSpPr bwMode="auto">
          <a:xfrm>
            <a:off x="5440363" y="2473325"/>
            <a:ext cx="2790825" cy="569913"/>
            <a:chOff x="3130" y="3069"/>
            <a:chExt cx="1911" cy="366"/>
          </a:xfrm>
        </p:grpSpPr>
        <p:grpSp>
          <p:nvGrpSpPr>
            <p:cNvPr id="70719" name="Group 45"/>
            <p:cNvGrpSpPr>
              <a:grpSpLocks/>
            </p:cNvGrpSpPr>
            <p:nvPr/>
          </p:nvGrpSpPr>
          <p:grpSpPr bwMode="auto">
            <a:xfrm>
              <a:off x="3130" y="3069"/>
              <a:ext cx="1765" cy="366"/>
              <a:chOff x="2249" y="3430"/>
              <a:chExt cx="1389" cy="256"/>
            </a:xfrm>
          </p:grpSpPr>
          <p:sp>
            <p:nvSpPr>
              <p:cNvPr id="256046" name="Oval 46"/>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6047" name="Rectangle 47"/>
              <p:cNvSpPr>
                <a:spLocks noChangeArrowheads="1"/>
              </p:cNvSpPr>
              <p:nvPr/>
            </p:nvSpPr>
            <p:spPr bwMode="auto">
              <a:xfrm>
                <a:off x="2275" y="3433"/>
                <a:ext cx="1329"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0723" name="Oval 48"/>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49" name="Rectangle 49"/>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pSp>
        <p:sp>
          <p:nvSpPr>
            <p:cNvPr id="70720" name="Text Box 50"/>
            <p:cNvSpPr txBox="1">
              <a:spLocks noChangeArrowheads="1"/>
            </p:cNvSpPr>
            <p:nvPr/>
          </p:nvSpPr>
          <p:spPr bwMode="auto">
            <a:xfrm>
              <a:off x="3181" y="3135"/>
              <a:ext cx="1860"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grpSp>
      <p:sp>
        <p:nvSpPr>
          <p:cNvPr id="70669" name="AutoShape 51"/>
          <p:cNvSpPr>
            <a:spLocks noChangeArrowheads="1"/>
          </p:cNvSpPr>
          <p:nvPr/>
        </p:nvSpPr>
        <p:spPr bwMode="auto">
          <a:xfrm>
            <a:off x="4198938" y="2574925"/>
            <a:ext cx="1365250" cy="381000"/>
          </a:xfrm>
          <a:prstGeom prst="rightArrow">
            <a:avLst>
              <a:gd name="adj1" fmla="val 50000"/>
              <a:gd name="adj2" fmla="val 89583"/>
            </a:avLst>
          </a:prstGeom>
          <a:solidFill>
            <a:schemeClr val="accent1"/>
          </a:solidFill>
          <a:ln w="9525">
            <a:solidFill>
              <a:schemeClr val="tx1"/>
            </a:solidFill>
            <a:miter lim="800000"/>
            <a:headEnd/>
            <a:tailEnd/>
          </a:ln>
        </p:spPr>
        <p:txBody>
          <a:bodyPr wrap="none" anchor="ctr"/>
          <a:lstStyle/>
          <a:p>
            <a:endParaRPr lang="en-US"/>
          </a:p>
        </p:txBody>
      </p:sp>
      <p:grpSp>
        <p:nvGrpSpPr>
          <p:cNvPr id="9" name="Group 109"/>
          <p:cNvGrpSpPr>
            <a:grpSpLocks/>
          </p:cNvGrpSpPr>
          <p:nvPr/>
        </p:nvGrpSpPr>
        <p:grpSpPr bwMode="auto">
          <a:xfrm>
            <a:off x="555625" y="3341688"/>
            <a:ext cx="8307388" cy="1536700"/>
            <a:chOff x="350" y="2105"/>
            <a:chExt cx="5233" cy="968"/>
          </a:xfrm>
        </p:grpSpPr>
        <p:sp>
          <p:nvSpPr>
            <p:cNvPr id="70677" name="Rectangle 56"/>
            <p:cNvSpPr>
              <a:spLocks noChangeArrowheads="1"/>
            </p:cNvSpPr>
            <p:nvPr/>
          </p:nvSpPr>
          <p:spPr bwMode="auto">
            <a:xfrm>
              <a:off x="350" y="2105"/>
              <a:ext cx="5079"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charset="0"/>
                <a:buChar char="q"/>
              </a:pPr>
              <a:r>
                <a:rPr lang="en-US" sz="2800" i="1">
                  <a:solidFill>
                    <a:srgbClr val="FF3300"/>
                  </a:solidFill>
                  <a:latin typeface="Comic Sans MS" charset="0"/>
                </a:rPr>
                <a:t>R</a:t>
              </a:r>
              <a:r>
                <a:rPr lang="en-US" sz="2800" i="1" baseline="-25000">
                  <a:solidFill>
                    <a:srgbClr val="FF3300"/>
                  </a:solidFill>
                  <a:latin typeface="Comic Sans MS" charset="0"/>
                </a:rPr>
                <a:t>s</a:t>
              </a:r>
              <a:r>
                <a:rPr lang="en-US" sz="2800" i="1">
                  <a:solidFill>
                    <a:srgbClr val="FF3300"/>
                  </a:solidFill>
                  <a:latin typeface="Comic Sans MS" charset="0"/>
                </a:rPr>
                <a:t> &gt; R</a:t>
              </a:r>
              <a:r>
                <a:rPr lang="en-US" sz="2800" i="1" baseline="-25000">
                  <a:solidFill>
                    <a:srgbClr val="FF3300"/>
                  </a:solidFill>
                  <a:latin typeface="Comic Sans MS" charset="0"/>
                </a:rPr>
                <a:t>c</a:t>
              </a:r>
              <a:r>
                <a:rPr lang="en-US" sz="2800" i="1">
                  <a:solidFill>
                    <a:srgbClr val="FF3300"/>
                  </a:solidFill>
                  <a:latin typeface="Comic Sans MS" charset="0"/>
                </a:rPr>
                <a:t>  </a:t>
              </a:r>
              <a:r>
                <a:rPr lang="en-US" sz="2800">
                  <a:latin typeface="Comic Sans MS" charset="0"/>
                </a:rPr>
                <a:t>What is average end-end throughput?</a:t>
              </a:r>
            </a:p>
          </p:txBody>
        </p:sp>
        <p:sp>
          <p:nvSpPr>
            <p:cNvPr id="70678" name="Line 57"/>
            <p:cNvSpPr>
              <a:spLocks noChangeShapeType="1"/>
            </p:cNvSpPr>
            <p:nvPr/>
          </p:nvSpPr>
          <p:spPr bwMode="auto">
            <a:xfrm>
              <a:off x="1354" y="2920"/>
              <a:ext cx="366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70679" name="Group 58"/>
            <p:cNvGrpSpPr>
              <a:grpSpLocks/>
            </p:cNvGrpSpPr>
            <p:nvPr/>
          </p:nvGrpSpPr>
          <p:grpSpPr bwMode="auto">
            <a:xfrm>
              <a:off x="2725" y="2852"/>
              <a:ext cx="612" cy="178"/>
              <a:chOff x="3600" y="219"/>
              <a:chExt cx="360" cy="175"/>
            </a:xfrm>
          </p:grpSpPr>
          <p:sp>
            <p:nvSpPr>
              <p:cNvPr id="70706"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0707"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08"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09"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70710"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0711" name="Group 64"/>
              <p:cNvGrpSpPr>
                <a:grpSpLocks/>
              </p:cNvGrpSpPr>
              <p:nvPr/>
            </p:nvGrpSpPr>
            <p:grpSpPr bwMode="auto">
              <a:xfrm>
                <a:off x="3686" y="244"/>
                <a:ext cx="177" cy="66"/>
                <a:chOff x="2848" y="848"/>
                <a:chExt cx="140" cy="98"/>
              </a:xfrm>
            </p:grpSpPr>
            <p:sp>
              <p:nvSpPr>
                <p:cNvPr id="70716"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17"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18"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70712" name="Group 68"/>
              <p:cNvGrpSpPr>
                <a:grpSpLocks/>
              </p:cNvGrpSpPr>
              <p:nvPr/>
            </p:nvGrpSpPr>
            <p:grpSpPr bwMode="auto">
              <a:xfrm flipV="1">
                <a:off x="3686" y="243"/>
                <a:ext cx="177" cy="66"/>
                <a:chOff x="2848" y="848"/>
                <a:chExt cx="140" cy="98"/>
              </a:xfrm>
            </p:grpSpPr>
            <p:sp>
              <p:nvSpPr>
                <p:cNvPr id="70713"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14"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15"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aphicFrame>
          <p:nvGraphicFramePr>
            <p:cNvPr id="70680" name="Object 72"/>
            <p:cNvGraphicFramePr>
              <a:graphicFrameLocks noChangeAspect="1"/>
            </p:cNvGraphicFramePr>
            <p:nvPr/>
          </p:nvGraphicFramePr>
          <p:xfrm>
            <a:off x="5128" y="2739"/>
            <a:ext cx="455" cy="323"/>
          </p:xfrm>
          <a:graphic>
            <a:graphicData uri="http://schemas.openxmlformats.org/presentationml/2006/ole">
              <mc:AlternateContent xmlns:mc="http://schemas.openxmlformats.org/markup-compatibility/2006">
                <mc:Choice xmlns:v="urn:schemas-microsoft-com:vml" Requires="v">
                  <p:oleObj spid="_x0000_s70963" name="Clip" r:id="rId5" imgW="1307079" imgH="1083682" progId="MS_ClipArt_Gallery.2">
                    <p:embed/>
                  </p:oleObj>
                </mc:Choice>
                <mc:Fallback>
                  <p:oleObj name="Clip" r:id="rId5" imgW="1307079" imgH="1083682" progId="MS_ClipArt_Gallery.2">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 y="2739"/>
                          <a:ext cx="455" cy="3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70681" name="Group 73"/>
            <p:cNvGrpSpPr>
              <a:grpSpLocks/>
            </p:cNvGrpSpPr>
            <p:nvPr/>
          </p:nvGrpSpPr>
          <p:grpSpPr bwMode="auto">
            <a:xfrm>
              <a:off x="1066" y="2649"/>
              <a:ext cx="217" cy="413"/>
              <a:chOff x="4180" y="783"/>
              <a:chExt cx="150" cy="307"/>
            </a:xfrm>
          </p:grpSpPr>
          <p:sp>
            <p:nvSpPr>
              <p:cNvPr id="70698" name="AutoShape 7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0699" name="Rectangle 7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0700" name="Rectangle 7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0701" name="AutoShape 7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0702" name="Line 7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03" name="Line 7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704" name="Rectangle 8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0705" name="Rectangle 8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0682" name="AutoShape 82"/>
            <p:cNvSpPr>
              <a:spLocks noChangeArrowheads="1"/>
            </p:cNvSpPr>
            <p:nvPr/>
          </p:nvSpPr>
          <p:spPr bwMode="auto">
            <a:xfrm>
              <a:off x="762" y="2481"/>
              <a:ext cx="260" cy="287"/>
            </a:xfrm>
            <a:prstGeom prst="can">
              <a:avLst>
                <a:gd name="adj" fmla="val 22317"/>
              </a:avLst>
            </a:prstGeom>
            <a:solidFill>
              <a:schemeClr val="accent1"/>
            </a:solidFill>
            <a:ln w="9525">
              <a:solidFill>
                <a:schemeClr val="tx1"/>
              </a:solidFill>
              <a:round/>
              <a:headEnd/>
              <a:tailEnd/>
            </a:ln>
          </p:spPr>
          <p:txBody>
            <a:bodyPr wrap="none" anchor="ctr"/>
            <a:lstStyle/>
            <a:p>
              <a:endParaRPr lang="en-US"/>
            </a:p>
          </p:txBody>
        </p:sp>
        <p:sp>
          <p:nvSpPr>
            <p:cNvPr id="70683" name="AutoShape 90"/>
            <p:cNvSpPr>
              <a:spLocks noChangeArrowheads="1"/>
            </p:cNvSpPr>
            <p:nvPr/>
          </p:nvSpPr>
          <p:spPr bwMode="auto">
            <a:xfrm>
              <a:off x="4741" y="2819"/>
              <a:ext cx="515" cy="239"/>
            </a:xfrm>
            <a:prstGeom prst="rightArrow">
              <a:avLst>
                <a:gd name="adj1" fmla="val 50000"/>
                <a:gd name="adj2" fmla="val 53870"/>
              </a:avLst>
            </a:prstGeom>
            <a:solidFill>
              <a:schemeClr val="accent1"/>
            </a:solidFill>
            <a:ln w="9525">
              <a:solidFill>
                <a:schemeClr val="tx1"/>
              </a:solidFill>
              <a:miter lim="800000"/>
              <a:headEnd/>
              <a:tailEnd/>
            </a:ln>
          </p:spPr>
          <p:txBody>
            <a:bodyPr wrap="none" anchor="ctr"/>
            <a:lstStyle/>
            <a:p>
              <a:endParaRPr lang="en-US"/>
            </a:p>
          </p:txBody>
        </p:sp>
        <p:grpSp>
          <p:nvGrpSpPr>
            <p:cNvPr id="70684" name="Group 92"/>
            <p:cNvGrpSpPr>
              <a:grpSpLocks/>
            </p:cNvGrpSpPr>
            <p:nvPr/>
          </p:nvGrpSpPr>
          <p:grpSpPr bwMode="auto">
            <a:xfrm>
              <a:off x="1328" y="2714"/>
              <a:ext cx="1347" cy="359"/>
              <a:chOff x="2249" y="3430"/>
              <a:chExt cx="1389" cy="256"/>
            </a:xfrm>
          </p:grpSpPr>
          <p:sp>
            <p:nvSpPr>
              <p:cNvPr id="256093" name="Oval 9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6094" name="Rectangle 94"/>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0696" name="Oval 95"/>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96" name="Rectangle 96"/>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pSp>
        <p:sp>
          <p:nvSpPr>
            <p:cNvPr id="70685" name="Text Box 97"/>
            <p:cNvSpPr txBox="1">
              <a:spLocks noChangeArrowheads="1"/>
            </p:cNvSpPr>
            <p:nvPr/>
          </p:nvSpPr>
          <p:spPr bwMode="auto">
            <a:xfrm>
              <a:off x="1313" y="2788"/>
              <a:ext cx="141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grpSp>
          <p:nvGrpSpPr>
            <p:cNvPr id="70686" name="Group 83"/>
            <p:cNvGrpSpPr>
              <a:grpSpLocks/>
            </p:cNvGrpSpPr>
            <p:nvPr/>
          </p:nvGrpSpPr>
          <p:grpSpPr bwMode="auto">
            <a:xfrm>
              <a:off x="3419" y="2835"/>
              <a:ext cx="1621" cy="194"/>
              <a:chOff x="2249" y="3430"/>
              <a:chExt cx="1389" cy="256"/>
            </a:xfrm>
          </p:grpSpPr>
          <p:sp>
            <p:nvSpPr>
              <p:cNvPr id="256084" name="Oval 84"/>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6085" name="Rectangle 85"/>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0692" name="Oval 86"/>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87" name="Rectangle 87"/>
              <p:cNvSpPr>
                <a:spLocks noChangeArrowheads="1"/>
              </p:cNvSpPr>
              <p:nvPr/>
            </p:nvSpPr>
            <p:spPr bwMode="auto">
              <a:xfrm>
                <a:off x="3562" y="3438"/>
                <a:ext cx="45"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pSp>
        <p:sp>
          <p:nvSpPr>
            <p:cNvPr id="70687" name="Text Box 88"/>
            <p:cNvSpPr txBox="1">
              <a:spLocks noChangeArrowheads="1"/>
            </p:cNvSpPr>
            <p:nvPr/>
          </p:nvSpPr>
          <p:spPr bwMode="auto">
            <a:xfrm>
              <a:off x="3475" y="2807"/>
              <a:ext cx="162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sp>
          <p:nvSpPr>
            <p:cNvPr id="70688" name="AutoShape 98"/>
            <p:cNvSpPr>
              <a:spLocks noChangeArrowheads="1"/>
            </p:cNvSpPr>
            <p:nvPr/>
          </p:nvSpPr>
          <p:spPr bwMode="auto">
            <a:xfrm>
              <a:off x="2668" y="2815"/>
              <a:ext cx="860" cy="240"/>
            </a:xfrm>
            <a:prstGeom prst="rightArrow">
              <a:avLst>
                <a:gd name="adj1" fmla="val 50000"/>
                <a:gd name="adj2" fmla="val 89583"/>
              </a:avLst>
            </a:prstGeom>
            <a:solidFill>
              <a:schemeClr val="accent1"/>
            </a:solidFill>
            <a:ln w="9525">
              <a:solidFill>
                <a:schemeClr val="tx1"/>
              </a:solidFill>
              <a:miter lim="800000"/>
              <a:headEnd/>
              <a:tailEnd/>
            </a:ln>
          </p:spPr>
          <p:txBody>
            <a:bodyPr wrap="none" anchor="ctr"/>
            <a:lstStyle/>
            <a:p>
              <a:endParaRPr lang="en-US"/>
            </a:p>
          </p:txBody>
        </p:sp>
        <p:sp>
          <p:nvSpPr>
            <p:cNvPr id="70689" name="AutoShape 89"/>
            <p:cNvSpPr>
              <a:spLocks noChangeArrowheads="1"/>
            </p:cNvSpPr>
            <p:nvPr/>
          </p:nvSpPr>
          <p:spPr bwMode="auto">
            <a:xfrm flipV="1">
              <a:off x="814" y="2689"/>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grpSp>
      <p:grpSp>
        <p:nvGrpSpPr>
          <p:cNvPr id="16" name="Group 108"/>
          <p:cNvGrpSpPr>
            <a:grpSpLocks/>
          </p:cNvGrpSpPr>
          <p:nvPr/>
        </p:nvGrpSpPr>
        <p:grpSpPr bwMode="auto">
          <a:xfrm>
            <a:off x="203200" y="4953000"/>
            <a:ext cx="8607425" cy="1211263"/>
            <a:chOff x="128" y="3270"/>
            <a:chExt cx="5422" cy="763"/>
          </a:xfrm>
        </p:grpSpPr>
        <p:sp>
          <p:nvSpPr>
            <p:cNvPr id="70674" name="Rectangle 102"/>
            <p:cNvSpPr>
              <a:spLocks noChangeArrowheads="1"/>
            </p:cNvSpPr>
            <p:nvPr/>
          </p:nvSpPr>
          <p:spPr bwMode="auto">
            <a:xfrm>
              <a:off x="128" y="3393"/>
              <a:ext cx="5403" cy="640"/>
            </a:xfrm>
            <a:prstGeom prst="rect">
              <a:avLst/>
            </a:prstGeom>
            <a:solidFill>
              <a:schemeClr val="bg1"/>
            </a:solidFill>
            <a:ln w="28575">
              <a:solidFill>
                <a:srgbClr val="FF3300"/>
              </a:solidFill>
              <a:miter lim="800000"/>
              <a:headEnd/>
              <a:tailEnd/>
            </a:ln>
          </p:spPr>
          <p:txBody>
            <a:bodyPr wrap="none" anchor="ctr"/>
            <a:lstStyle/>
            <a:p>
              <a:endParaRPr lang="en-US"/>
            </a:p>
          </p:txBody>
        </p:sp>
        <p:sp>
          <p:nvSpPr>
            <p:cNvPr id="70675" name="Text Box 101"/>
            <p:cNvSpPr txBox="1">
              <a:spLocks noChangeArrowheads="1"/>
            </p:cNvSpPr>
            <p:nvPr/>
          </p:nvSpPr>
          <p:spPr bwMode="auto">
            <a:xfrm>
              <a:off x="208" y="3585"/>
              <a:ext cx="534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Comic Sans MS" charset="0"/>
                </a:rPr>
                <a:t>link on end-end path that constrains  end-end throughput</a:t>
              </a:r>
            </a:p>
          </p:txBody>
        </p:sp>
        <p:sp>
          <p:nvSpPr>
            <p:cNvPr id="70676" name="Text Box 104"/>
            <p:cNvSpPr txBox="1">
              <a:spLocks noChangeArrowheads="1"/>
            </p:cNvSpPr>
            <p:nvPr/>
          </p:nvSpPr>
          <p:spPr bwMode="auto">
            <a:xfrm>
              <a:off x="322" y="3270"/>
              <a:ext cx="1712" cy="2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i="1">
                  <a:solidFill>
                    <a:srgbClr val="FF3300"/>
                  </a:solidFill>
                  <a:latin typeface="Comic Sans MS" charset="0"/>
                </a:rPr>
                <a:t>bottleneck link</a:t>
              </a:r>
            </a:p>
          </p:txBody>
        </p:sp>
      </p:grpSp>
      <p:sp>
        <p:nvSpPr>
          <p:cNvPr id="70672" name="Footer Placeholder 4"/>
          <p:cNvSpPr txBox="1">
            <a:spLocks/>
          </p:cNvSpPr>
          <p:nvPr/>
        </p:nvSpPr>
        <p:spPr bwMode="auto">
          <a:xfrm>
            <a:off x="3048000" y="6400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70673"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BFAAFA4-7A68-6A49-A83C-40EE9A73D8DE}" type="slidenum">
              <a:rPr lang="en-US" sz="1200">
                <a:latin typeface="Comic Sans MS" charset="0"/>
              </a:rPr>
              <a:pPr/>
              <a:t>28</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533400" y="254000"/>
            <a:ext cx="7772400" cy="1143000"/>
          </a:xfrm>
        </p:spPr>
        <p:txBody>
          <a:bodyPr/>
          <a:lstStyle/>
          <a:p>
            <a:r>
              <a:rPr lang="en-US">
                <a:latin typeface="Comic Sans MS" charset="0"/>
              </a:rPr>
              <a:t>Throughput: Internet scenario</a:t>
            </a:r>
          </a:p>
        </p:txBody>
      </p:sp>
      <p:sp>
        <p:nvSpPr>
          <p:cNvPr id="71682" name="Text Box 44"/>
          <p:cNvSpPr txBox="1">
            <a:spLocks noChangeArrowheads="1"/>
          </p:cNvSpPr>
          <p:nvPr/>
        </p:nvSpPr>
        <p:spPr bwMode="auto">
          <a:xfrm>
            <a:off x="4384675" y="5672138"/>
            <a:ext cx="44640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10 connections (fairly) share backbone bottleneck link R</a:t>
            </a:r>
            <a:r>
              <a:rPr lang="en-US" sz="2000" baseline="-25000">
                <a:latin typeface="Comic Sans MS" charset="0"/>
              </a:rPr>
              <a:t> </a:t>
            </a:r>
            <a:r>
              <a:rPr lang="en-US" sz="2000">
                <a:latin typeface="Comic Sans MS" charset="0"/>
              </a:rPr>
              <a:t>bits/sec</a:t>
            </a:r>
          </a:p>
        </p:txBody>
      </p:sp>
      <p:sp>
        <p:nvSpPr>
          <p:cNvPr id="71683" name="Freeform 296"/>
          <p:cNvSpPr>
            <a:spLocks/>
          </p:cNvSpPr>
          <p:nvPr/>
        </p:nvSpPr>
        <p:spPr bwMode="auto">
          <a:xfrm>
            <a:off x="4883150" y="2720975"/>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684" name="AutoShape 21"/>
          <p:cNvSpPr>
            <a:spLocks noChangeArrowheads="1"/>
          </p:cNvSpPr>
          <p:nvPr/>
        </p:nvSpPr>
        <p:spPr bwMode="auto">
          <a:xfrm>
            <a:off x="4595813" y="2386013"/>
            <a:ext cx="312737" cy="152400"/>
          </a:xfrm>
          <a:prstGeom prst="parallelogram">
            <a:avLst>
              <a:gd name="adj" fmla="val 79053"/>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685" name="Rectangle 22"/>
          <p:cNvSpPr>
            <a:spLocks noChangeArrowheads="1"/>
          </p:cNvSpPr>
          <p:nvPr/>
        </p:nvSpPr>
        <p:spPr bwMode="auto">
          <a:xfrm>
            <a:off x="4754563" y="1882775"/>
            <a:ext cx="144462" cy="508000"/>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686" name="Rectangle 23"/>
          <p:cNvSpPr>
            <a:spLocks noChangeArrowheads="1"/>
          </p:cNvSpPr>
          <p:nvPr/>
        </p:nvSpPr>
        <p:spPr bwMode="auto">
          <a:xfrm>
            <a:off x="4595813" y="2025650"/>
            <a:ext cx="200025" cy="50800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1687" name="AutoShape 24"/>
          <p:cNvSpPr>
            <a:spLocks noChangeArrowheads="1"/>
          </p:cNvSpPr>
          <p:nvPr/>
        </p:nvSpPr>
        <p:spPr bwMode="auto">
          <a:xfrm>
            <a:off x="4595813" y="1878013"/>
            <a:ext cx="312737" cy="153987"/>
          </a:xfrm>
          <a:prstGeom prst="parallelogram">
            <a:avLst>
              <a:gd name="adj" fmla="val 78238"/>
            </a:avLst>
          </a:prstGeom>
          <a:solidFill>
            <a:srgbClr val="33CCCC"/>
          </a:solidFill>
          <a:ln w="9525">
            <a:solidFill>
              <a:schemeClr val="tx1"/>
            </a:solidFill>
            <a:miter lim="800000"/>
            <a:headEnd/>
            <a:tailEnd/>
          </a:ln>
        </p:spPr>
        <p:txBody>
          <a:bodyPr wrap="none" anchor="ctr"/>
          <a:lstStyle/>
          <a:p>
            <a:endParaRPr lang="en-US"/>
          </a:p>
        </p:txBody>
      </p:sp>
      <p:sp>
        <p:nvSpPr>
          <p:cNvPr id="71688" name="Line 25"/>
          <p:cNvSpPr>
            <a:spLocks noChangeShapeType="1"/>
          </p:cNvSpPr>
          <p:nvPr/>
        </p:nvSpPr>
        <p:spPr bwMode="auto">
          <a:xfrm>
            <a:off x="4908550" y="1889125"/>
            <a:ext cx="0" cy="4968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689" name="Line 26"/>
          <p:cNvSpPr>
            <a:spLocks noChangeShapeType="1"/>
          </p:cNvSpPr>
          <p:nvPr/>
        </p:nvSpPr>
        <p:spPr bwMode="auto">
          <a:xfrm flipH="1">
            <a:off x="4795838" y="2386013"/>
            <a:ext cx="112712" cy="1476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690" name="Rectangle 27"/>
          <p:cNvSpPr>
            <a:spLocks noChangeArrowheads="1"/>
          </p:cNvSpPr>
          <p:nvPr/>
        </p:nvSpPr>
        <p:spPr bwMode="auto">
          <a:xfrm>
            <a:off x="4622800" y="2093913"/>
            <a:ext cx="131763" cy="2921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1691" name="Rectangle 28"/>
          <p:cNvSpPr>
            <a:spLocks noChangeArrowheads="1"/>
          </p:cNvSpPr>
          <p:nvPr/>
        </p:nvSpPr>
        <p:spPr bwMode="auto">
          <a:xfrm>
            <a:off x="4641850" y="2181225"/>
            <a:ext cx="98425" cy="1031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692" name="Text Box 35"/>
          <p:cNvSpPr txBox="1">
            <a:spLocks noChangeArrowheads="1"/>
          </p:cNvSpPr>
          <p:nvPr/>
        </p:nvSpPr>
        <p:spPr bwMode="auto">
          <a:xfrm>
            <a:off x="4746625" y="2344738"/>
            <a:ext cx="6762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s</a:t>
            </a:r>
            <a:endParaRPr lang="en-US" sz="2000">
              <a:latin typeface="Comic Sans MS" charset="0"/>
            </a:endParaRPr>
          </a:p>
        </p:txBody>
      </p:sp>
      <p:sp>
        <p:nvSpPr>
          <p:cNvPr id="257064" name="Oval 40"/>
          <p:cNvSpPr>
            <a:spLocks noChangeArrowheads="1"/>
          </p:cNvSpPr>
          <p:nvPr/>
        </p:nvSpPr>
        <p:spPr bwMode="auto">
          <a:xfrm rot="5400000">
            <a:off x="6611144" y="3772694"/>
            <a:ext cx="50800" cy="525462"/>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065" name="Rectangle 41"/>
          <p:cNvSpPr>
            <a:spLocks noChangeArrowheads="1"/>
          </p:cNvSpPr>
          <p:nvPr/>
        </p:nvSpPr>
        <p:spPr bwMode="auto">
          <a:xfrm rot="5400000">
            <a:off x="6144419" y="3278982"/>
            <a:ext cx="984250" cy="525462"/>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695" name="Oval 42"/>
          <p:cNvSpPr>
            <a:spLocks noChangeArrowheads="1"/>
          </p:cNvSpPr>
          <p:nvPr/>
        </p:nvSpPr>
        <p:spPr bwMode="auto">
          <a:xfrm rot="5400000">
            <a:off x="6615113" y="2794000"/>
            <a:ext cx="52387" cy="52546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067" name="Rectangle 43"/>
          <p:cNvSpPr>
            <a:spLocks noChangeArrowheads="1"/>
          </p:cNvSpPr>
          <p:nvPr/>
        </p:nvSpPr>
        <p:spPr bwMode="auto">
          <a:xfrm rot="5400000">
            <a:off x="6615113" y="3765550"/>
            <a:ext cx="31750" cy="51117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graphicFrame>
        <p:nvGraphicFramePr>
          <p:cNvPr id="71697" name="Object 429"/>
          <p:cNvGraphicFramePr>
            <a:graphicFrameLocks noChangeAspect="1"/>
          </p:cNvGraphicFramePr>
          <p:nvPr/>
        </p:nvGraphicFramePr>
        <p:xfrm>
          <a:off x="4524375" y="4532313"/>
          <a:ext cx="546100" cy="530225"/>
        </p:xfrm>
        <a:graphic>
          <a:graphicData uri="http://schemas.openxmlformats.org/presentationml/2006/ole">
            <mc:AlternateContent xmlns:mc="http://schemas.openxmlformats.org/markup-compatibility/2006">
              <mc:Choice xmlns:v="urn:schemas-microsoft-com:vml" Requires="v">
                <p:oleObj spid="_x0000_s72062" name="Clip" r:id="rId3" imgW="1307079" imgH="1083682" progId="MS_ClipArt_Gallery.2">
                  <p:embed/>
                </p:oleObj>
              </mc:Choice>
              <mc:Fallback>
                <p:oleObj name="Clip" r:id="rId3" imgW="1307079" imgH="1083682" progId="MS_ClipArt_Gallery.2">
                  <p:embed/>
                  <p:pic>
                    <p:nvPicPr>
                      <p:cNvPr id="0" name="Object 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4532313"/>
                        <a:ext cx="546100" cy="530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7055" name="Oval 31"/>
          <p:cNvSpPr>
            <a:spLocks noChangeArrowheads="1"/>
          </p:cNvSpPr>
          <p:nvPr/>
        </p:nvSpPr>
        <p:spPr bwMode="auto">
          <a:xfrm rot="1792560">
            <a:off x="5621338" y="2668588"/>
            <a:ext cx="38100" cy="158750"/>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056" name="Rectangle 32"/>
          <p:cNvSpPr>
            <a:spLocks noChangeArrowheads="1"/>
          </p:cNvSpPr>
          <p:nvPr/>
        </p:nvSpPr>
        <p:spPr bwMode="auto">
          <a:xfrm rot="1792560">
            <a:off x="4956175" y="2465388"/>
            <a:ext cx="730250" cy="158750"/>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700" name="Oval 33"/>
          <p:cNvSpPr>
            <a:spLocks noChangeArrowheads="1"/>
          </p:cNvSpPr>
          <p:nvPr/>
        </p:nvSpPr>
        <p:spPr bwMode="auto">
          <a:xfrm rot="1792560">
            <a:off x="4991100" y="2265363"/>
            <a:ext cx="38100" cy="158750"/>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058" name="Rectangle 34"/>
          <p:cNvSpPr>
            <a:spLocks noChangeArrowheads="1"/>
          </p:cNvSpPr>
          <p:nvPr/>
        </p:nvSpPr>
        <p:spPr bwMode="auto">
          <a:xfrm rot="1792560">
            <a:off x="5618163" y="2665413"/>
            <a:ext cx="23812" cy="153987"/>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71702" name="Line 456"/>
          <p:cNvSpPr>
            <a:spLocks noChangeShapeType="1"/>
          </p:cNvSpPr>
          <p:nvPr/>
        </p:nvSpPr>
        <p:spPr bwMode="auto">
          <a:xfrm rot="1792560">
            <a:off x="4827588" y="2536825"/>
            <a:ext cx="955675" cy="0"/>
          </a:xfrm>
          <a:prstGeom prst="line">
            <a:avLst/>
          </a:prstGeom>
          <a:noFill/>
          <a:ln w="381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703" name="AutoShape 459"/>
          <p:cNvSpPr>
            <a:spLocks noChangeArrowheads="1"/>
          </p:cNvSpPr>
          <p:nvPr/>
        </p:nvSpPr>
        <p:spPr bwMode="auto">
          <a:xfrm>
            <a:off x="5184775" y="1943100"/>
            <a:ext cx="312738" cy="153988"/>
          </a:xfrm>
          <a:prstGeom prst="parallelogram">
            <a:avLst>
              <a:gd name="adj" fmla="val 78238"/>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704" name="Rectangle 460"/>
          <p:cNvSpPr>
            <a:spLocks noChangeArrowheads="1"/>
          </p:cNvSpPr>
          <p:nvPr/>
        </p:nvSpPr>
        <p:spPr bwMode="auto">
          <a:xfrm>
            <a:off x="5343525" y="1439863"/>
            <a:ext cx="144463" cy="508000"/>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705" name="Rectangle 461"/>
          <p:cNvSpPr>
            <a:spLocks noChangeArrowheads="1"/>
          </p:cNvSpPr>
          <p:nvPr/>
        </p:nvSpPr>
        <p:spPr bwMode="auto">
          <a:xfrm>
            <a:off x="5186363" y="1584325"/>
            <a:ext cx="198437" cy="50800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1706" name="AutoShape 462"/>
          <p:cNvSpPr>
            <a:spLocks noChangeArrowheads="1"/>
          </p:cNvSpPr>
          <p:nvPr/>
        </p:nvSpPr>
        <p:spPr bwMode="auto">
          <a:xfrm>
            <a:off x="5184775" y="1435100"/>
            <a:ext cx="312738" cy="153988"/>
          </a:xfrm>
          <a:prstGeom prst="parallelogram">
            <a:avLst>
              <a:gd name="adj" fmla="val 78238"/>
            </a:avLst>
          </a:prstGeom>
          <a:solidFill>
            <a:srgbClr val="33CCCC"/>
          </a:solidFill>
          <a:ln w="9525">
            <a:solidFill>
              <a:schemeClr val="tx1"/>
            </a:solidFill>
            <a:miter lim="800000"/>
            <a:headEnd/>
            <a:tailEnd/>
          </a:ln>
        </p:spPr>
        <p:txBody>
          <a:bodyPr wrap="none" anchor="ctr"/>
          <a:lstStyle/>
          <a:p>
            <a:endParaRPr lang="en-US"/>
          </a:p>
        </p:txBody>
      </p:sp>
      <p:sp>
        <p:nvSpPr>
          <p:cNvPr id="71707" name="Line 463"/>
          <p:cNvSpPr>
            <a:spLocks noChangeShapeType="1"/>
          </p:cNvSpPr>
          <p:nvPr/>
        </p:nvSpPr>
        <p:spPr bwMode="auto">
          <a:xfrm>
            <a:off x="5497513" y="1446213"/>
            <a:ext cx="0" cy="4968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708" name="Line 464"/>
          <p:cNvSpPr>
            <a:spLocks noChangeShapeType="1"/>
          </p:cNvSpPr>
          <p:nvPr/>
        </p:nvSpPr>
        <p:spPr bwMode="auto">
          <a:xfrm flipH="1">
            <a:off x="5384800" y="1943100"/>
            <a:ext cx="112713" cy="1492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709" name="Rectangle 465"/>
          <p:cNvSpPr>
            <a:spLocks noChangeArrowheads="1"/>
          </p:cNvSpPr>
          <p:nvPr/>
        </p:nvSpPr>
        <p:spPr bwMode="auto">
          <a:xfrm>
            <a:off x="5211763" y="1651000"/>
            <a:ext cx="131762" cy="2921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1710" name="Rectangle 466"/>
          <p:cNvSpPr>
            <a:spLocks noChangeArrowheads="1"/>
          </p:cNvSpPr>
          <p:nvPr/>
        </p:nvSpPr>
        <p:spPr bwMode="auto">
          <a:xfrm>
            <a:off x="5230813" y="1739900"/>
            <a:ext cx="100012" cy="101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57493" name="Oval 469"/>
          <p:cNvSpPr>
            <a:spLocks noChangeArrowheads="1"/>
          </p:cNvSpPr>
          <p:nvPr/>
        </p:nvSpPr>
        <p:spPr bwMode="auto">
          <a:xfrm rot="2768172">
            <a:off x="6130925" y="2671763"/>
            <a:ext cx="47625" cy="142875"/>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494" name="Rectangle 470"/>
          <p:cNvSpPr>
            <a:spLocks noChangeArrowheads="1"/>
          </p:cNvSpPr>
          <p:nvPr/>
        </p:nvSpPr>
        <p:spPr bwMode="auto">
          <a:xfrm rot="2768172">
            <a:off x="5409407" y="2339181"/>
            <a:ext cx="915988" cy="142875"/>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713" name="Oval 471"/>
          <p:cNvSpPr>
            <a:spLocks noChangeArrowheads="1"/>
          </p:cNvSpPr>
          <p:nvPr/>
        </p:nvSpPr>
        <p:spPr bwMode="auto">
          <a:xfrm rot="2768172">
            <a:off x="5561013" y="2012950"/>
            <a:ext cx="47625" cy="142875"/>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496" name="Rectangle 472"/>
          <p:cNvSpPr>
            <a:spLocks noChangeArrowheads="1"/>
          </p:cNvSpPr>
          <p:nvPr/>
        </p:nvSpPr>
        <p:spPr bwMode="auto">
          <a:xfrm rot="2768172">
            <a:off x="6130925" y="2663825"/>
            <a:ext cx="30163" cy="138113"/>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71715" name="Line 473"/>
          <p:cNvSpPr>
            <a:spLocks noChangeShapeType="1"/>
          </p:cNvSpPr>
          <p:nvPr/>
        </p:nvSpPr>
        <p:spPr bwMode="auto">
          <a:xfrm rot="2768172">
            <a:off x="5253037" y="2395538"/>
            <a:ext cx="1196975" cy="0"/>
          </a:xfrm>
          <a:prstGeom prst="line">
            <a:avLst/>
          </a:prstGeom>
          <a:noFill/>
          <a:ln w="381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00" name="Oval 476"/>
          <p:cNvSpPr>
            <a:spLocks noChangeArrowheads="1"/>
          </p:cNvSpPr>
          <p:nvPr/>
        </p:nvSpPr>
        <p:spPr bwMode="auto">
          <a:xfrm rot="19807440" flipH="1">
            <a:off x="5084763" y="4521200"/>
            <a:ext cx="38100" cy="158750"/>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501" name="Rectangle 477"/>
          <p:cNvSpPr>
            <a:spLocks noChangeArrowheads="1"/>
          </p:cNvSpPr>
          <p:nvPr/>
        </p:nvSpPr>
        <p:spPr bwMode="auto">
          <a:xfrm rot="19807440" flipH="1">
            <a:off x="5057775" y="4318000"/>
            <a:ext cx="730250" cy="158750"/>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718" name="Oval 478"/>
          <p:cNvSpPr>
            <a:spLocks noChangeArrowheads="1"/>
          </p:cNvSpPr>
          <p:nvPr/>
        </p:nvSpPr>
        <p:spPr bwMode="auto">
          <a:xfrm rot="19807440" flipH="1">
            <a:off x="5716588" y="4117975"/>
            <a:ext cx="36512" cy="158750"/>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503" name="Rectangle 479"/>
          <p:cNvSpPr>
            <a:spLocks noChangeArrowheads="1"/>
          </p:cNvSpPr>
          <p:nvPr/>
        </p:nvSpPr>
        <p:spPr bwMode="auto">
          <a:xfrm rot="19807440" flipH="1">
            <a:off x="5100638" y="4518025"/>
            <a:ext cx="23812" cy="153988"/>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71720" name="Line 480"/>
          <p:cNvSpPr>
            <a:spLocks noChangeShapeType="1"/>
          </p:cNvSpPr>
          <p:nvPr/>
        </p:nvSpPr>
        <p:spPr bwMode="auto">
          <a:xfrm rot="19807440" flipH="1">
            <a:off x="4962525" y="4389438"/>
            <a:ext cx="955675" cy="0"/>
          </a:xfrm>
          <a:prstGeom prst="line">
            <a:avLst/>
          </a:prstGeom>
          <a:noFill/>
          <a:ln w="38100">
            <a:solidFill>
              <a:srgbClr val="FF33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57507" name="Oval 483"/>
          <p:cNvSpPr>
            <a:spLocks noChangeArrowheads="1"/>
          </p:cNvSpPr>
          <p:nvPr/>
        </p:nvSpPr>
        <p:spPr bwMode="auto">
          <a:xfrm rot="18831828" flipV="1">
            <a:off x="6338888" y="4294188"/>
            <a:ext cx="47625" cy="142875"/>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508" name="Rectangle 484"/>
          <p:cNvSpPr>
            <a:spLocks noChangeArrowheads="1"/>
          </p:cNvSpPr>
          <p:nvPr/>
        </p:nvSpPr>
        <p:spPr bwMode="auto">
          <a:xfrm rot="18831828" flipV="1">
            <a:off x="5616575" y="4625975"/>
            <a:ext cx="917575" cy="142875"/>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723" name="Oval 485"/>
          <p:cNvSpPr>
            <a:spLocks noChangeArrowheads="1"/>
          </p:cNvSpPr>
          <p:nvPr/>
        </p:nvSpPr>
        <p:spPr bwMode="auto">
          <a:xfrm rot="18831828" flipV="1">
            <a:off x="5770563" y="4953000"/>
            <a:ext cx="47625" cy="142875"/>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510" name="Rectangle 486"/>
          <p:cNvSpPr>
            <a:spLocks noChangeArrowheads="1"/>
          </p:cNvSpPr>
          <p:nvPr/>
        </p:nvSpPr>
        <p:spPr bwMode="auto">
          <a:xfrm rot="18831828" flipV="1">
            <a:off x="6338888" y="4303713"/>
            <a:ext cx="30162" cy="138112"/>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71725" name="Line 487"/>
          <p:cNvSpPr>
            <a:spLocks noChangeShapeType="1"/>
          </p:cNvSpPr>
          <p:nvPr/>
        </p:nvSpPr>
        <p:spPr bwMode="auto">
          <a:xfrm rot="18831828" flipV="1">
            <a:off x="5461000" y="4711701"/>
            <a:ext cx="1196975" cy="0"/>
          </a:xfrm>
          <a:prstGeom prst="line">
            <a:avLst/>
          </a:prstGeom>
          <a:noFill/>
          <a:ln w="38100">
            <a:solidFill>
              <a:srgbClr val="FF3300"/>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71726" name="Object 488"/>
          <p:cNvGraphicFramePr>
            <a:graphicFrameLocks noChangeAspect="1"/>
          </p:cNvGraphicFramePr>
          <p:nvPr/>
        </p:nvGraphicFramePr>
        <p:xfrm>
          <a:off x="5189538" y="4987925"/>
          <a:ext cx="544512" cy="530225"/>
        </p:xfrm>
        <a:graphic>
          <a:graphicData uri="http://schemas.openxmlformats.org/presentationml/2006/ole">
            <mc:AlternateContent xmlns:mc="http://schemas.openxmlformats.org/markup-compatibility/2006">
              <mc:Choice xmlns:v="urn:schemas-microsoft-com:vml" Requires="v">
                <p:oleObj spid="_x0000_s72063" name="Clip" r:id="rId5" imgW="1307079" imgH="1083682" progId="MS_ClipArt_Gallery.2">
                  <p:embed/>
                </p:oleObj>
              </mc:Choice>
              <mc:Fallback>
                <p:oleObj name="Clip" r:id="rId5" imgW="1307079" imgH="1083682" progId="MS_ClipArt_Gallery.2">
                  <p:embed/>
                  <p:pic>
                    <p:nvPicPr>
                      <p:cNvPr id="0" name="Object 4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538" y="4987925"/>
                        <a:ext cx="544512" cy="530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1727" name="AutoShape 490"/>
          <p:cNvSpPr>
            <a:spLocks noChangeArrowheads="1"/>
          </p:cNvSpPr>
          <p:nvPr/>
        </p:nvSpPr>
        <p:spPr bwMode="auto">
          <a:xfrm>
            <a:off x="8074025" y="2266950"/>
            <a:ext cx="314325" cy="153988"/>
          </a:xfrm>
          <a:prstGeom prst="parallelogram">
            <a:avLst>
              <a:gd name="adj" fmla="val 78635"/>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728" name="Rectangle 491"/>
          <p:cNvSpPr>
            <a:spLocks noChangeArrowheads="1"/>
          </p:cNvSpPr>
          <p:nvPr/>
        </p:nvSpPr>
        <p:spPr bwMode="auto">
          <a:xfrm>
            <a:off x="8232775" y="1763713"/>
            <a:ext cx="144463" cy="508000"/>
          </a:xfrm>
          <a:prstGeom prst="rect">
            <a:avLst/>
          </a:prstGeom>
          <a:solidFill>
            <a:srgbClr val="33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71729" name="Rectangle 492"/>
          <p:cNvSpPr>
            <a:spLocks noChangeArrowheads="1"/>
          </p:cNvSpPr>
          <p:nvPr/>
        </p:nvSpPr>
        <p:spPr bwMode="auto">
          <a:xfrm>
            <a:off x="8075613" y="1908175"/>
            <a:ext cx="200025" cy="50800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1730" name="AutoShape 493"/>
          <p:cNvSpPr>
            <a:spLocks noChangeArrowheads="1"/>
          </p:cNvSpPr>
          <p:nvPr/>
        </p:nvSpPr>
        <p:spPr bwMode="auto">
          <a:xfrm>
            <a:off x="8074025" y="1758950"/>
            <a:ext cx="314325" cy="153988"/>
          </a:xfrm>
          <a:prstGeom prst="parallelogram">
            <a:avLst>
              <a:gd name="adj" fmla="val 78635"/>
            </a:avLst>
          </a:prstGeom>
          <a:solidFill>
            <a:srgbClr val="33CCCC"/>
          </a:solidFill>
          <a:ln w="9525">
            <a:solidFill>
              <a:schemeClr val="tx1"/>
            </a:solidFill>
            <a:miter lim="800000"/>
            <a:headEnd/>
            <a:tailEnd/>
          </a:ln>
        </p:spPr>
        <p:txBody>
          <a:bodyPr wrap="none" anchor="ctr"/>
          <a:lstStyle/>
          <a:p>
            <a:endParaRPr lang="en-US"/>
          </a:p>
        </p:txBody>
      </p:sp>
      <p:sp>
        <p:nvSpPr>
          <p:cNvPr id="71731" name="Line 494"/>
          <p:cNvSpPr>
            <a:spLocks noChangeShapeType="1"/>
          </p:cNvSpPr>
          <p:nvPr/>
        </p:nvSpPr>
        <p:spPr bwMode="auto">
          <a:xfrm>
            <a:off x="8388350" y="1770063"/>
            <a:ext cx="0" cy="4968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732" name="Line 495"/>
          <p:cNvSpPr>
            <a:spLocks noChangeShapeType="1"/>
          </p:cNvSpPr>
          <p:nvPr/>
        </p:nvSpPr>
        <p:spPr bwMode="auto">
          <a:xfrm flipH="1">
            <a:off x="8275638" y="2266950"/>
            <a:ext cx="112712" cy="1492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733" name="Rectangle 496"/>
          <p:cNvSpPr>
            <a:spLocks noChangeArrowheads="1"/>
          </p:cNvSpPr>
          <p:nvPr/>
        </p:nvSpPr>
        <p:spPr bwMode="auto">
          <a:xfrm>
            <a:off x="8102600" y="1974850"/>
            <a:ext cx="130175" cy="2921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1734" name="Rectangle 497"/>
          <p:cNvSpPr>
            <a:spLocks noChangeArrowheads="1"/>
          </p:cNvSpPr>
          <p:nvPr/>
        </p:nvSpPr>
        <p:spPr bwMode="auto">
          <a:xfrm>
            <a:off x="8120063" y="2063750"/>
            <a:ext cx="100012" cy="101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57524" name="Oval 500"/>
          <p:cNvSpPr>
            <a:spLocks noChangeArrowheads="1"/>
          </p:cNvSpPr>
          <p:nvPr/>
        </p:nvSpPr>
        <p:spPr bwMode="auto">
          <a:xfrm rot="19807440" flipH="1">
            <a:off x="7291388" y="2640013"/>
            <a:ext cx="38100" cy="158750"/>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525" name="Rectangle 501"/>
          <p:cNvSpPr>
            <a:spLocks noChangeArrowheads="1"/>
          </p:cNvSpPr>
          <p:nvPr/>
        </p:nvSpPr>
        <p:spPr bwMode="auto">
          <a:xfrm rot="19807440" flipH="1">
            <a:off x="7264400" y="2436813"/>
            <a:ext cx="730250" cy="158750"/>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737" name="Oval 502"/>
          <p:cNvSpPr>
            <a:spLocks noChangeArrowheads="1"/>
          </p:cNvSpPr>
          <p:nvPr/>
        </p:nvSpPr>
        <p:spPr bwMode="auto">
          <a:xfrm rot="19807440" flipH="1">
            <a:off x="7923213" y="2236788"/>
            <a:ext cx="36512" cy="158750"/>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527" name="Rectangle 503"/>
          <p:cNvSpPr>
            <a:spLocks noChangeArrowheads="1"/>
          </p:cNvSpPr>
          <p:nvPr/>
        </p:nvSpPr>
        <p:spPr bwMode="auto">
          <a:xfrm rot="19807440" flipH="1">
            <a:off x="7307263" y="2636838"/>
            <a:ext cx="25400" cy="153987"/>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71739" name="Line 504"/>
          <p:cNvSpPr>
            <a:spLocks noChangeShapeType="1"/>
          </p:cNvSpPr>
          <p:nvPr/>
        </p:nvSpPr>
        <p:spPr bwMode="auto">
          <a:xfrm rot="19807440" flipH="1">
            <a:off x="7169150" y="2508250"/>
            <a:ext cx="955675" cy="0"/>
          </a:xfrm>
          <a:prstGeom prst="line">
            <a:avLst/>
          </a:prstGeom>
          <a:noFill/>
          <a:ln w="381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531" name="Oval 507"/>
          <p:cNvSpPr>
            <a:spLocks noChangeArrowheads="1"/>
          </p:cNvSpPr>
          <p:nvPr/>
        </p:nvSpPr>
        <p:spPr bwMode="auto">
          <a:xfrm rot="1792560">
            <a:off x="8048625" y="4600575"/>
            <a:ext cx="38100" cy="158750"/>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pPr>
              <a:defRPr/>
            </a:pPr>
            <a:endParaRPr lang="en-US"/>
          </a:p>
        </p:txBody>
      </p:sp>
      <p:sp>
        <p:nvSpPr>
          <p:cNvPr id="257532" name="Rectangle 508"/>
          <p:cNvSpPr>
            <a:spLocks noChangeArrowheads="1"/>
          </p:cNvSpPr>
          <p:nvPr/>
        </p:nvSpPr>
        <p:spPr bwMode="auto">
          <a:xfrm rot="1792560">
            <a:off x="7381875" y="4395788"/>
            <a:ext cx="731838" cy="158750"/>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71742" name="Oval 509"/>
          <p:cNvSpPr>
            <a:spLocks noChangeArrowheads="1"/>
          </p:cNvSpPr>
          <p:nvPr/>
        </p:nvSpPr>
        <p:spPr bwMode="auto">
          <a:xfrm rot="1792560">
            <a:off x="7416800" y="4195763"/>
            <a:ext cx="38100" cy="158750"/>
          </a:xfrm>
          <a:prstGeom prst="ellipse">
            <a:avLst/>
          </a:prstGeom>
          <a:solidFill>
            <a:srgbClr val="DDDDDD"/>
          </a:solidFill>
          <a:ln w="9525">
            <a:solidFill>
              <a:schemeClr val="tx1"/>
            </a:solidFill>
            <a:round/>
            <a:headEnd/>
            <a:tailEnd/>
          </a:ln>
        </p:spPr>
        <p:txBody>
          <a:bodyPr wrap="none" anchor="ctr"/>
          <a:lstStyle/>
          <a:p>
            <a:endParaRPr lang="en-US"/>
          </a:p>
        </p:txBody>
      </p:sp>
      <p:sp>
        <p:nvSpPr>
          <p:cNvPr id="257534" name="Rectangle 510"/>
          <p:cNvSpPr>
            <a:spLocks noChangeArrowheads="1"/>
          </p:cNvSpPr>
          <p:nvPr/>
        </p:nvSpPr>
        <p:spPr bwMode="auto">
          <a:xfrm rot="1792560">
            <a:off x="8043863" y="4597400"/>
            <a:ext cx="25400" cy="152400"/>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71744" name="Line 511"/>
          <p:cNvSpPr>
            <a:spLocks noChangeShapeType="1"/>
          </p:cNvSpPr>
          <p:nvPr/>
        </p:nvSpPr>
        <p:spPr bwMode="auto">
          <a:xfrm rot="1792560">
            <a:off x="7243763" y="4495800"/>
            <a:ext cx="1062037" cy="12700"/>
          </a:xfrm>
          <a:prstGeom prst="line">
            <a:avLst/>
          </a:prstGeom>
          <a:noFill/>
          <a:ln w="38100">
            <a:solidFill>
              <a:srgbClr val="FF33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aphicFrame>
        <p:nvGraphicFramePr>
          <p:cNvPr id="71745" name="Object 512"/>
          <p:cNvGraphicFramePr>
            <a:graphicFrameLocks noChangeAspect="1"/>
          </p:cNvGraphicFramePr>
          <p:nvPr/>
        </p:nvGraphicFramePr>
        <p:xfrm>
          <a:off x="8077200" y="4799013"/>
          <a:ext cx="546100" cy="530225"/>
        </p:xfrm>
        <a:graphic>
          <a:graphicData uri="http://schemas.openxmlformats.org/presentationml/2006/ole">
            <mc:AlternateContent xmlns:mc="http://schemas.openxmlformats.org/markup-compatibility/2006">
              <mc:Choice xmlns:v="urn:schemas-microsoft-com:vml" Requires="v">
                <p:oleObj spid="_x0000_s72064" name="Clip" r:id="rId6" imgW="1307079" imgH="1083682" progId="MS_ClipArt_Gallery.2">
                  <p:embed/>
                </p:oleObj>
              </mc:Choice>
              <mc:Fallback>
                <p:oleObj name="Clip" r:id="rId6" imgW="1307079" imgH="1083682" progId="MS_ClipArt_Gallery.2">
                  <p:embed/>
                  <p:pic>
                    <p:nvPicPr>
                      <p:cNvPr id="0" name="Object 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4799013"/>
                        <a:ext cx="546100" cy="530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1746" name="Text Box 513"/>
          <p:cNvSpPr txBox="1">
            <a:spLocks noChangeArrowheads="1"/>
          </p:cNvSpPr>
          <p:nvPr/>
        </p:nvSpPr>
        <p:spPr bwMode="auto">
          <a:xfrm>
            <a:off x="5716588" y="1903413"/>
            <a:ext cx="6762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s</a:t>
            </a:r>
            <a:endParaRPr lang="en-US" sz="2000">
              <a:latin typeface="Comic Sans MS" charset="0"/>
            </a:endParaRPr>
          </a:p>
        </p:txBody>
      </p:sp>
      <p:sp>
        <p:nvSpPr>
          <p:cNvPr id="71747" name="Text Box 514"/>
          <p:cNvSpPr txBox="1">
            <a:spLocks noChangeArrowheads="1"/>
          </p:cNvSpPr>
          <p:nvPr/>
        </p:nvSpPr>
        <p:spPr bwMode="auto">
          <a:xfrm>
            <a:off x="7543800" y="2411413"/>
            <a:ext cx="6762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s</a:t>
            </a:r>
            <a:endParaRPr lang="en-US" sz="2000">
              <a:latin typeface="Comic Sans MS" charset="0"/>
            </a:endParaRPr>
          </a:p>
        </p:txBody>
      </p:sp>
      <p:sp>
        <p:nvSpPr>
          <p:cNvPr id="71748" name="Freeform 515"/>
          <p:cNvSpPr>
            <a:spLocks/>
          </p:cNvSpPr>
          <p:nvPr/>
        </p:nvSpPr>
        <p:spPr bwMode="auto">
          <a:xfrm>
            <a:off x="5710238" y="2771775"/>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749" name="Text Box 516"/>
          <p:cNvSpPr txBox="1">
            <a:spLocks noChangeArrowheads="1"/>
          </p:cNvSpPr>
          <p:nvPr/>
        </p:nvSpPr>
        <p:spPr bwMode="auto">
          <a:xfrm>
            <a:off x="4724400" y="3960813"/>
            <a:ext cx="67468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c</a:t>
            </a:r>
            <a:endParaRPr lang="en-US" sz="2000">
              <a:latin typeface="Comic Sans MS" charset="0"/>
            </a:endParaRPr>
          </a:p>
        </p:txBody>
      </p:sp>
      <p:sp>
        <p:nvSpPr>
          <p:cNvPr id="71750" name="Freeform 517"/>
          <p:cNvSpPr>
            <a:spLocks/>
          </p:cNvSpPr>
          <p:nvPr/>
        </p:nvSpPr>
        <p:spPr bwMode="auto">
          <a:xfrm>
            <a:off x="6173788" y="2749550"/>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751" name="Freeform 518"/>
          <p:cNvSpPr>
            <a:spLocks/>
          </p:cNvSpPr>
          <p:nvPr/>
        </p:nvSpPr>
        <p:spPr bwMode="auto">
          <a:xfrm>
            <a:off x="6757988" y="2733675"/>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752" name="Text Box 519"/>
          <p:cNvSpPr txBox="1">
            <a:spLocks noChangeArrowheads="1"/>
          </p:cNvSpPr>
          <p:nvPr/>
        </p:nvSpPr>
        <p:spPr bwMode="auto">
          <a:xfrm>
            <a:off x="5983288" y="4498975"/>
            <a:ext cx="6762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c</a:t>
            </a:r>
            <a:endParaRPr lang="en-US" sz="2000">
              <a:latin typeface="Comic Sans MS" charset="0"/>
            </a:endParaRPr>
          </a:p>
        </p:txBody>
      </p:sp>
      <p:sp>
        <p:nvSpPr>
          <p:cNvPr id="71753" name="Text Box 520"/>
          <p:cNvSpPr txBox="1">
            <a:spLocks noChangeArrowheads="1"/>
          </p:cNvSpPr>
          <p:nvPr/>
        </p:nvSpPr>
        <p:spPr bwMode="auto">
          <a:xfrm>
            <a:off x="7670800" y="3986213"/>
            <a:ext cx="67468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c</a:t>
            </a:r>
            <a:endParaRPr lang="en-US" sz="2000">
              <a:latin typeface="Comic Sans MS" charset="0"/>
            </a:endParaRPr>
          </a:p>
        </p:txBody>
      </p:sp>
      <p:sp>
        <p:nvSpPr>
          <p:cNvPr id="71754" name="Text Box 521"/>
          <p:cNvSpPr txBox="1">
            <a:spLocks noChangeArrowheads="1"/>
          </p:cNvSpPr>
          <p:nvPr/>
        </p:nvSpPr>
        <p:spPr bwMode="auto">
          <a:xfrm>
            <a:off x="6699250" y="3357563"/>
            <a:ext cx="6762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p>
        </p:txBody>
      </p:sp>
      <p:sp>
        <p:nvSpPr>
          <p:cNvPr id="71755" name="Rectangle 523"/>
          <p:cNvSpPr>
            <a:spLocks noGrp="1" noChangeArrowheads="1"/>
          </p:cNvSpPr>
          <p:nvPr>
            <p:ph type="body" idx="1"/>
          </p:nvPr>
        </p:nvSpPr>
        <p:spPr>
          <a:xfrm>
            <a:off x="533400" y="2171700"/>
            <a:ext cx="3759200" cy="4076700"/>
          </a:xfrm>
        </p:spPr>
        <p:txBody>
          <a:bodyPr/>
          <a:lstStyle/>
          <a:p>
            <a:r>
              <a:rPr lang="en-US">
                <a:latin typeface="Comic Sans MS" charset="0"/>
              </a:rPr>
              <a:t>per-connection end-end throughput: min(R</a:t>
            </a:r>
            <a:r>
              <a:rPr lang="en-US" baseline="-25000">
                <a:latin typeface="Comic Sans MS" charset="0"/>
              </a:rPr>
              <a:t>c</a:t>
            </a:r>
            <a:r>
              <a:rPr lang="en-US">
                <a:latin typeface="Comic Sans MS" charset="0"/>
              </a:rPr>
              <a:t>,R</a:t>
            </a:r>
            <a:r>
              <a:rPr lang="en-US" baseline="-25000">
                <a:latin typeface="Comic Sans MS" charset="0"/>
              </a:rPr>
              <a:t>s</a:t>
            </a:r>
            <a:r>
              <a:rPr lang="en-US">
                <a:latin typeface="Comic Sans MS" charset="0"/>
              </a:rPr>
              <a:t>,R/10)</a:t>
            </a:r>
          </a:p>
          <a:p>
            <a:r>
              <a:rPr lang="en-US">
                <a:latin typeface="Comic Sans MS" charset="0"/>
              </a:rPr>
              <a:t>in practice: R</a:t>
            </a:r>
            <a:r>
              <a:rPr lang="en-US" baseline="-25000">
                <a:latin typeface="Comic Sans MS" charset="0"/>
              </a:rPr>
              <a:t>c</a:t>
            </a:r>
            <a:r>
              <a:rPr lang="en-US">
                <a:latin typeface="Comic Sans MS" charset="0"/>
              </a:rPr>
              <a:t> or R</a:t>
            </a:r>
            <a:r>
              <a:rPr lang="en-US" baseline="-25000">
                <a:latin typeface="Comic Sans MS" charset="0"/>
              </a:rPr>
              <a:t>s</a:t>
            </a:r>
            <a:r>
              <a:rPr lang="en-US">
                <a:latin typeface="Comic Sans MS" charset="0"/>
              </a:rPr>
              <a:t> is often bottleneck</a:t>
            </a:r>
          </a:p>
        </p:txBody>
      </p:sp>
      <p:sp>
        <p:nvSpPr>
          <p:cNvPr id="79" name="Footer Placeholder 4"/>
          <p:cNvSpPr>
            <a:spLocks noGrp="1"/>
          </p:cNvSpPr>
          <p:nvPr>
            <p:ph type="ftr" sz="quarter" idx="10"/>
          </p:nvPr>
        </p:nvSpPr>
        <p:spPr/>
        <p:txBody>
          <a:bodyPr/>
          <a:lstStyle/>
          <a:p>
            <a:pPr>
              <a:defRPr/>
            </a:pPr>
            <a:r>
              <a:rPr lang="en-US" dirty="0"/>
              <a:t>CSci4211:                     Introduction</a:t>
            </a:r>
          </a:p>
        </p:txBody>
      </p:sp>
      <p:sp>
        <p:nvSpPr>
          <p:cNvPr id="71757"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9ACB2A6-9065-894C-AAFA-5622050C60BF}" type="slidenum">
              <a:rPr lang="en-US" sz="1200">
                <a:latin typeface="Comic Sans MS" charset="0"/>
              </a:rPr>
              <a:pPr/>
              <a:t>29</a:t>
            </a:fld>
            <a:endParaRPr lang="en-US" sz="1200">
              <a:latin typeface="Comic Sans M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0" y="6248400"/>
            <a:ext cx="3581400" cy="457200"/>
          </a:xfrm>
        </p:spPr>
        <p:txBody>
          <a:bodyPr/>
          <a:lstStyle/>
          <a:p>
            <a:pPr>
              <a:defRPr/>
            </a:pPr>
            <a:r>
              <a:rPr lang="en-US" dirty="0"/>
              <a:t>CSci4211:        </a:t>
            </a:r>
            <a:r>
              <a:rPr lang="en-US" dirty="0" smtClean="0"/>
              <a:t>Weekly Summary</a:t>
            </a:r>
            <a:endParaRPr lang="en-US" dirty="0"/>
          </a:p>
        </p:txBody>
      </p:sp>
      <p:sp>
        <p:nvSpPr>
          <p:cNvPr id="20482"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2892187-D945-834B-ACDD-7C48C9FE955E}" type="slidenum">
              <a:rPr lang="en-US" sz="1200">
                <a:latin typeface="Comic Sans MS" charset="0"/>
              </a:rPr>
              <a:pPr/>
              <a:t>3</a:t>
            </a:fld>
            <a:endParaRPr lang="en-US" sz="1200">
              <a:latin typeface="Comic Sans MS" charset="0"/>
            </a:endParaRPr>
          </a:p>
        </p:txBody>
      </p:sp>
      <p:sp>
        <p:nvSpPr>
          <p:cNvPr id="20483" name="Rectangle 2"/>
          <p:cNvSpPr>
            <a:spLocks noGrp="1" noChangeArrowheads="1"/>
          </p:cNvSpPr>
          <p:nvPr>
            <p:ph type="title"/>
          </p:nvPr>
        </p:nvSpPr>
        <p:spPr>
          <a:xfrm>
            <a:off x="685800" y="152400"/>
            <a:ext cx="7772400" cy="685800"/>
          </a:xfrm>
        </p:spPr>
        <p:txBody>
          <a:bodyPr/>
          <a:lstStyle/>
          <a:p>
            <a:r>
              <a:rPr lang="en-US" sz="3200" dirty="0">
                <a:latin typeface="Comic Sans MS" charset="0"/>
              </a:rPr>
              <a:t>What We Learned Last Time (Sep </a:t>
            </a:r>
            <a:r>
              <a:rPr lang="en-US" sz="3200" dirty="0" smtClean="0">
                <a:latin typeface="Comic Sans MS" charset="0"/>
              </a:rPr>
              <a:t>11)</a:t>
            </a:r>
            <a:endParaRPr lang="en-US" sz="3200" dirty="0">
              <a:latin typeface="Comic Sans MS" charset="0"/>
            </a:endParaRPr>
          </a:p>
        </p:txBody>
      </p:sp>
      <p:sp>
        <p:nvSpPr>
          <p:cNvPr id="20484" name="Rectangle 3"/>
          <p:cNvSpPr>
            <a:spLocks noGrp="1" noChangeArrowheads="1"/>
          </p:cNvSpPr>
          <p:nvPr>
            <p:ph type="body" idx="1"/>
          </p:nvPr>
        </p:nvSpPr>
        <p:spPr>
          <a:xfrm>
            <a:off x="609600" y="838200"/>
            <a:ext cx="8153400" cy="4419600"/>
          </a:xfrm>
        </p:spPr>
        <p:txBody>
          <a:bodyPr/>
          <a:lstStyle/>
          <a:p>
            <a:pPr marL="457200" indent="-457200">
              <a:lnSpc>
                <a:spcPct val="90000"/>
              </a:lnSpc>
              <a:buClr>
                <a:srgbClr val="000099"/>
              </a:buClr>
              <a:buSzPct val="75000"/>
              <a:buFont typeface="Wingdings" charset="0"/>
              <a:buChar char="v"/>
              <a:defRPr/>
            </a:pPr>
            <a:r>
              <a:rPr lang="en-US" sz="2000" dirty="0">
                <a:latin typeface="Comic Sans MS" charset="0"/>
              </a:rPr>
              <a:t>What is a network? What is a computer/data network?  Compare w/ diff. networks (telephone, postal office, transportation networks, …)</a:t>
            </a:r>
          </a:p>
          <a:p>
            <a:pPr marL="857250" lvl="1" indent="-457200">
              <a:lnSpc>
                <a:spcPct val="90000"/>
              </a:lnSpc>
              <a:buClr>
                <a:srgbClr val="000099"/>
              </a:buClr>
              <a:buSzPct val="75000"/>
              <a:buFont typeface="Wingdings" charset="2"/>
              <a:buChar char="§"/>
              <a:defRPr/>
            </a:pPr>
            <a:r>
              <a:rPr lang="ja-JP" altLang="en-US" sz="1800" dirty="0">
                <a:latin typeface="Comic Sans MS" charset="0"/>
              </a:rPr>
              <a:t>“</a:t>
            </a:r>
            <a:r>
              <a:rPr lang="en-US" altLang="ja-JP" sz="1800" dirty="0">
                <a:latin typeface="Comic Sans MS" charset="0"/>
              </a:rPr>
              <a:t>bolts-&amp;-nuts</a:t>
            </a:r>
            <a:r>
              <a:rPr lang="ja-JP" altLang="en-US" sz="1800" dirty="0">
                <a:latin typeface="Comic Sans MS" charset="0"/>
              </a:rPr>
              <a:t>”</a:t>
            </a:r>
            <a:r>
              <a:rPr lang="en-US" altLang="ja-JP" sz="1800" dirty="0">
                <a:latin typeface="Comic Sans MS" charset="0"/>
              </a:rPr>
              <a:t>   view vs. service perspective</a:t>
            </a:r>
          </a:p>
          <a:p>
            <a:pPr marL="457200" indent="-457200">
              <a:lnSpc>
                <a:spcPct val="90000"/>
              </a:lnSpc>
              <a:buClr>
                <a:srgbClr val="000099"/>
              </a:buClr>
              <a:buSzPct val="75000"/>
              <a:buFont typeface="Wingdings" charset="0"/>
              <a:buChar char="v"/>
              <a:defRPr/>
            </a:pPr>
            <a:r>
              <a:rPr lang="en-US" sz="2000" dirty="0" smtClean="0">
                <a:latin typeface="Comic Sans MS" charset="0"/>
              </a:rPr>
              <a:t>Network is a </a:t>
            </a:r>
            <a:r>
              <a:rPr lang="en-US" sz="2000" i="1" dirty="0" smtClean="0">
                <a:latin typeface="Comic Sans MS" charset="0"/>
              </a:rPr>
              <a:t>shared</a:t>
            </a:r>
            <a:r>
              <a:rPr lang="en-US" sz="2000" dirty="0" smtClean="0">
                <a:latin typeface="Comic Sans MS" charset="0"/>
              </a:rPr>
              <a:t> resource!</a:t>
            </a:r>
          </a:p>
          <a:p>
            <a:pPr marL="857250" lvl="1" indent="-457200">
              <a:lnSpc>
                <a:spcPct val="90000"/>
              </a:lnSpc>
              <a:buClr>
                <a:srgbClr val="000099"/>
              </a:buClr>
              <a:buSzPct val="75000"/>
              <a:buFont typeface="Wingdings" charset="2"/>
              <a:buChar char="§"/>
              <a:defRPr/>
            </a:pPr>
            <a:r>
              <a:rPr lang="en-US" sz="1800" dirty="0">
                <a:latin typeface="Comic Sans MS" charset="0"/>
              </a:rPr>
              <a:t>w</a:t>
            </a:r>
            <a:r>
              <a:rPr lang="en-US" sz="1800" dirty="0" smtClean="0">
                <a:latin typeface="Comic Sans MS" charset="0"/>
              </a:rPr>
              <a:t>ays to share (“multiplex”) resources? TDMA, FDMA, CDMA, …</a:t>
            </a:r>
            <a:endParaRPr lang="en-US" sz="1200" dirty="0" smtClean="0">
              <a:latin typeface="Comic Sans MS" charset="0"/>
            </a:endParaRPr>
          </a:p>
          <a:p>
            <a:pPr marL="457200" indent="-457200">
              <a:lnSpc>
                <a:spcPct val="90000"/>
              </a:lnSpc>
              <a:buClr>
                <a:srgbClr val="000099"/>
              </a:buClr>
              <a:buSzPct val="75000"/>
              <a:buFont typeface="Wingdings" charset="0"/>
              <a:buChar char="v"/>
              <a:defRPr/>
            </a:pPr>
            <a:r>
              <a:rPr lang="en-US" sz="2000" dirty="0" smtClean="0">
                <a:solidFill>
                  <a:srgbClr val="FF0000"/>
                </a:solidFill>
                <a:latin typeface="Comic Sans MS" charset="0"/>
              </a:rPr>
              <a:t>Packet </a:t>
            </a:r>
            <a:r>
              <a:rPr lang="en-US" sz="2000" dirty="0">
                <a:solidFill>
                  <a:srgbClr val="FF0000"/>
                </a:solidFill>
                <a:latin typeface="Comic Sans MS" charset="0"/>
              </a:rPr>
              <a:t>switching </a:t>
            </a:r>
            <a:r>
              <a:rPr lang="en-US" sz="2000" dirty="0">
                <a:latin typeface="Comic Sans MS" charset="0"/>
              </a:rPr>
              <a:t>vs. circuit switching:</a:t>
            </a:r>
          </a:p>
          <a:p>
            <a:pPr marL="857250" lvl="1" indent="-457200">
              <a:lnSpc>
                <a:spcPct val="90000"/>
              </a:lnSpc>
              <a:buClr>
                <a:srgbClr val="000099"/>
              </a:buClr>
              <a:buSzPct val="75000"/>
              <a:buFont typeface="Wingdings" charset="2"/>
              <a:buChar char="§"/>
              <a:defRPr/>
            </a:pPr>
            <a:r>
              <a:rPr lang="en-US" sz="1800" dirty="0" smtClean="0">
                <a:solidFill>
                  <a:srgbClr val="FF0000"/>
                </a:solidFill>
                <a:latin typeface="Comic Sans MS" charset="0"/>
              </a:rPr>
              <a:t>packets, packet </a:t>
            </a:r>
            <a:r>
              <a:rPr lang="en-US" sz="1800" dirty="0">
                <a:solidFill>
                  <a:srgbClr val="FF0000"/>
                </a:solidFill>
                <a:latin typeface="Comic Sans MS" charset="0"/>
              </a:rPr>
              <a:t>switching </a:t>
            </a:r>
            <a:r>
              <a:rPr lang="en-US" sz="1800" dirty="0" smtClean="0">
                <a:solidFill>
                  <a:srgbClr val="FF0000"/>
                </a:solidFill>
                <a:latin typeface="Comic Sans MS" charset="0"/>
              </a:rPr>
              <a:t>and statistical multiplexing</a:t>
            </a:r>
          </a:p>
          <a:p>
            <a:pPr marL="1085850" lvl="2" indent="-285750">
              <a:lnSpc>
                <a:spcPct val="90000"/>
              </a:lnSpc>
              <a:buClr>
                <a:srgbClr val="000099"/>
              </a:buClr>
              <a:buSzPct val="75000"/>
              <a:buFont typeface="Arial"/>
              <a:buChar char="•"/>
              <a:defRPr/>
            </a:pPr>
            <a:r>
              <a:rPr lang="en-US" sz="1600" dirty="0" smtClean="0">
                <a:latin typeface="Comic Sans MS" charset="0"/>
              </a:rPr>
              <a:t>For “</a:t>
            </a:r>
            <a:r>
              <a:rPr lang="en-US" sz="1600" dirty="0" err="1" smtClean="0">
                <a:latin typeface="Comic Sans MS" charset="0"/>
              </a:rPr>
              <a:t>bursty</a:t>
            </a:r>
            <a:r>
              <a:rPr lang="en-US" sz="1600" dirty="0" smtClean="0">
                <a:latin typeface="Comic Sans MS" charset="0"/>
              </a:rPr>
              <a:t>” data applications</a:t>
            </a:r>
          </a:p>
          <a:p>
            <a:pPr marL="1085850" lvl="2" indent="-285750">
              <a:lnSpc>
                <a:spcPct val="90000"/>
              </a:lnSpc>
              <a:buClr>
                <a:srgbClr val="000099"/>
              </a:buClr>
              <a:buSzPct val="75000"/>
              <a:buFont typeface="Arial"/>
              <a:buChar char="•"/>
              <a:defRPr/>
            </a:pPr>
            <a:r>
              <a:rPr lang="en-US" sz="1600" dirty="0" smtClean="0">
                <a:latin typeface="Comic Sans MS" charset="0"/>
              </a:rPr>
              <a:t>store-&amp;-forward </a:t>
            </a:r>
          </a:p>
          <a:p>
            <a:pPr lvl="1" indent="-342900">
              <a:lnSpc>
                <a:spcPct val="90000"/>
              </a:lnSpc>
              <a:buClr>
                <a:srgbClr val="000099"/>
              </a:buClr>
              <a:buSzPct val="75000"/>
              <a:buFont typeface="Wingdings" charset="2"/>
              <a:buChar char="§"/>
              <a:defRPr/>
            </a:pPr>
            <a:r>
              <a:rPr lang="en-US" dirty="0" smtClean="0">
                <a:latin typeface="Comic Sans MS" charset="0"/>
              </a:rPr>
              <a:t>delay, losses and congestion  vs. call blocking</a:t>
            </a:r>
            <a:r>
              <a:rPr lang="en-US" sz="1600" dirty="0" smtClean="0">
                <a:latin typeface="Comic Sans MS" charset="0"/>
              </a:rPr>
              <a:t> </a:t>
            </a:r>
            <a:endParaRPr lang="en-US" sz="1800" dirty="0" smtClean="0">
              <a:latin typeface="Comic Sans MS" charset="0"/>
            </a:endParaRPr>
          </a:p>
          <a:p>
            <a:pPr marL="457200" indent="-457200">
              <a:lnSpc>
                <a:spcPct val="90000"/>
              </a:lnSpc>
              <a:buClr>
                <a:srgbClr val="000099"/>
              </a:buClr>
              <a:buSzPct val="75000"/>
              <a:buFont typeface="Wingdings" charset="0"/>
              <a:buChar char="v"/>
              <a:defRPr/>
            </a:pPr>
            <a:r>
              <a:rPr lang="en-US" sz="2000" b="1" dirty="0" smtClean="0">
                <a:solidFill>
                  <a:srgbClr val="FF0000"/>
                </a:solidFill>
                <a:latin typeface="Comic Sans MS" charset="0"/>
              </a:rPr>
              <a:t>New: four types of delays</a:t>
            </a:r>
          </a:p>
          <a:p>
            <a:pPr marL="857250" lvl="1" indent="-457200">
              <a:lnSpc>
                <a:spcPct val="90000"/>
              </a:lnSpc>
              <a:buClr>
                <a:srgbClr val="000099"/>
              </a:buClr>
              <a:buSzPct val="75000"/>
              <a:buFont typeface="Wingdings" charset="2"/>
              <a:buChar char="§"/>
              <a:defRPr/>
            </a:pPr>
            <a:r>
              <a:rPr lang="en-US" sz="1800" dirty="0" smtClean="0">
                <a:solidFill>
                  <a:srgbClr val="000090"/>
                </a:solidFill>
                <a:latin typeface="Comic Sans MS" charset="0"/>
              </a:rPr>
              <a:t>propagation, transmission, processing &amp; </a:t>
            </a:r>
            <a:r>
              <a:rPr lang="en-US" sz="1800" dirty="0" err="1" smtClean="0">
                <a:solidFill>
                  <a:srgbClr val="000090"/>
                </a:solidFill>
                <a:latin typeface="Comic Sans MS" charset="0"/>
              </a:rPr>
              <a:t>queueing</a:t>
            </a:r>
            <a:r>
              <a:rPr lang="en-US" sz="1800" dirty="0" smtClean="0">
                <a:solidFill>
                  <a:srgbClr val="000090"/>
                </a:solidFill>
                <a:latin typeface="Comic Sans MS" charset="0"/>
              </a:rPr>
              <a:t> delays </a:t>
            </a:r>
          </a:p>
          <a:p>
            <a:pPr marL="0" indent="0">
              <a:lnSpc>
                <a:spcPct val="90000"/>
              </a:lnSpc>
              <a:buClr>
                <a:srgbClr val="000099"/>
              </a:buClr>
              <a:buSzPct val="75000"/>
              <a:buFontTx/>
              <a:buNone/>
              <a:defRPr/>
            </a:pPr>
            <a:endParaRPr lang="en-US" sz="8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r>
              <a:rPr lang="en-US" sz="2000" b="1" dirty="0" smtClean="0">
                <a:solidFill>
                  <a:srgbClr val="FF0000"/>
                </a:solidFill>
                <a:latin typeface="Comic Sans MS" charset="0"/>
              </a:rPr>
              <a:t>New: Architecture</a:t>
            </a:r>
            <a:r>
              <a:rPr lang="en-US" sz="2000" b="1" dirty="0">
                <a:solidFill>
                  <a:srgbClr val="FF0000"/>
                </a:solidFill>
                <a:latin typeface="Comic Sans MS" charset="0"/>
              </a:rPr>
              <a:t>:  layering &amp; hourglass</a:t>
            </a:r>
          </a:p>
          <a:p>
            <a:pPr marL="857250" lvl="1" indent="-457200">
              <a:lnSpc>
                <a:spcPct val="90000"/>
              </a:lnSpc>
              <a:buClr>
                <a:srgbClr val="000099"/>
              </a:buClr>
              <a:buSzPct val="75000"/>
              <a:buFont typeface="Wingdings" charset="0"/>
              <a:buChar char="v"/>
              <a:defRPr/>
            </a:pPr>
            <a:r>
              <a:rPr lang="en-US" sz="1800" dirty="0">
                <a:latin typeface="Comic Sans MS" charset="0"/>
              </a:rPr>
              <a:t>different  technologies, </a:t>
            </a:r>
            <a:r>
              <a:rPr lang="ja-JP" altLang="en-US" sz="1800" dirty="0">
                <a:latin typeface="Comic Sans MS" charset="0"/>
              </a:rPr>
              <a:t>“</a:t>
            </a:r>
            <a:r>
              <a:rPr lang="en-US" altLang="ja-JP" sz="1800" dirty="0">
                <a:latin typeface="Comic Sans MS" charset="0"/>
              </a:rPr>
              <a:t>boxes</a:t>
            </a:r>
            <a:r>
              <a:rPr lang="ja-JP" altLang="en-US" sz="1800" dirty="0">
                <a:latin typeface="Comic Sans MS" charset="0"/>
              </a:rPr>
              <a:t>”</a:t>
            </a:r>
            <a:r>
              <a:rPr lang="en-US" altLang="ja-JP" sz="1800" dirty="0">
                <a:latin typeface="Comic Sans MS" charset="0"/>
              </a:rPr>
              <a:t> (routers, switches), &amp; apps</a:t>
            </a:r>
          </a:p>
          <a:p>
            <a:pPr marL="857250" lvl="1" indent="-457200">
              <a:lnSpc>
                <a:spcPct val="90000"/>
              </a:lnSpc>
              <a:buClr>
                <a:srgbClr val="000099"/>
              </a:buClr>
              <a:buSzPct val="75000"/>
              <a:buFont typeface="Wingdings" charset="0"/>
              <a:buChar char="v"/>
              <a:defRPr/>
            </a:pPr>
            <a:r>
              <a:rPr lang="en-US" sz="1800" b="1" dirty="0">
                <a:solidFill>
                  <a:srgbClr val="FF0000"/>
                </a:solidFill>
                <a:latin typeface="Comic Sans MS" charset="0"/>
              </a:rPr>
              <a:t>Protocols and Interfaces (API)</a:t>
            </a:r>
            <a:endParaRPr lang="en-US" sz="1800" b="1" dirty="0">
              <a:latin typeface="Comic Sans MS" charset="0"/>
            </a:endParaRPr>
          </a:p>
          <a:p>
            <a:pPr marL="457200" indent="-457200">
              <a:lnSpc>
                <a:spcPct val="90000"/>
              </a:lnSpc>
              <a:buClr>
                <a:srgbClr val="000099"/>
              </a:buClr>
              <a:buSzPct val="75000"/>
              <a:buFont typeface="Wingdings" charset="0"/>
              <a:buChar char="v"/>
              <a:defRPr/>
            </a:pPr>
            <a:endParaRPr lang="en-US" sz="1800" dirty="0">
              <a:solidFill>
                <a:srgbClr val="FF0000"/>
              </a:solidFill>
              <a:latin typeface="Comic Sans MS" charset="0"/>
            </a:endParaRPr>
          </a:p>
          <a:p>
            <a:pPr marL="0" indent="0">
              <a:lnSpc>
                <a:spcPct val="90000"/>
              </a:lnSpc>
              <a:buClr>
                <a:srgbClr val="000099"/>
              </a:buClr>
              <a:buSzPct val="75000"/>
              <a:buFontTx/>
              <a:buNone/>
              <a:defRPr/>
            </a:pPr>
            <a:endParaRPr lang="en-US" sz="2000" dirty="0">
              <a:latin typeface="Comic Sans MS"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Title 1"/>
          <p:cNvSpPr>
            <a:spLocks noGrp="1"/>
          </p:cNvSpPr>
          <p:nvPr>
            <p:ph type="title"/>
          </p:nvPr>
        </p:nvSpPr>
        <p:spPr>
          <a:xfrm>
            <a:off x="457200" y="2209800"/>
            <a:ext cx="7772400" cy="1143000"/>
          </a:xfrm>
        </p:spPr>
        <p:txBody>
          <a:bodyPr/>
          <a:lstStyle/>
          <a:p>
            <a:r>
              <a:rPr lang="en-US" sz="5400" dirty="0" smtClean="0">
                <a:latin typeface="Comic Sans MS" charset="0"/>
              </a:rPr>
              <a:t>Questions?</a:t>
            </a:r>
            <a:endParaRPr lang="en-US" sz="5400" dirty="0">
              <a:latin typeface="Comic Sans MS" charset="0"/>
            </a:endParaRPr>
          </a:p>
        </p:txBody>
      </p:sp>
      <p:sp>
        <p:nvSpPr>
          <p:cNvPr id="4" name="Footer Placeholder 3"/>
          <p:cNvSpPr>
            <a:spLocks noGrp="1"/>
          </p:cNvSpPr>
          <p:nvPr>
            <p:ph type="ftr" sz="quarter" idx="10"/>
          </p:nvPr>
        </p:nvSpPr>
        <p:spPr/>
        <p:txBody>
          <a:bodyPr/>
          <a:lstStyle/>
          <a:p>
            <a:pPr>
              <a:defRPr/>
            </a:pPr>
            <a:r>
              <a:rPr lang="en-US" smtClean="0"/>
              <a:t>CSci4211:                  Weekly Summary </a:t>
            </a:r>
            <a:endParaRPr lang="en-US"/>
          </a:p>
        </p:txBody>
      </p:sp>
      <p:sp>
        <p:nvSpPr>
          <p:cNvPr id="5" name="Slide Number Placeholder 4"/>
          <p:cNvSpPr>
            <a:spLocks noGrp="1"/>
          </p:cNvSpPr>
          <p:nvPr>
            <p:ph type="sldNum" sz="quarter" idx="11"/>
          </p:nvPr>
        </p:nvSpPr>
        <p:spPr/>
        <p:txBody>
          <a:bodyPr/>
          <a:lstStyle/>
          <a:p>
            <a:pPr>
              <a:defRPr/>
            </a:pPr>
            <a:fld id="{7AD8DEED-7E45-994D-80D5-D81A7D4FC9A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0" y="6248400"/>
            <a:ext cx="3581400" cy="457200"/>
          </a:xfrm>
        </p:spPr>
        <p:txBody>
          <a:bodyPr/>
          <a:lstStyle/>
          <a:p>
            <a:pPr>
              <a:defRPr/>
            </a:pPr>
            <a:r>
              <a:rPr lang="en-US" dirty="0"/>
              <a:t>CSci4211:        </a:t>
            </a:r>
            <a:r>
              <a:rPr lang="en-US" dirty="0" smtClean="0"/>
              <a:t>Weekly Summary</a:t>
            </a:r>
            <a:endParaRPr lang="en-US" dirty="0"/>
          </a:p>
        </p:txBody>
      </p:sp>
      <p:sp>
        <p:nvSpPr>
          <p:cNvPr id="7270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6140464-CB58-B647-9E31-1F471D46D33B}" type="slidenum">
              <a:rPr lang="en-US" sz="1200">
                <a:latin typeface="Comic Sans MS" charset="0"/>
              </a:rPr>
              <a:pPr/>
              <a:t>31</a:t>
            </a:fld>
            <a:endParaRPr lang="en-US" sz="1200">
              <a:latin typeface="Comic Sans MS" charset="0"/>
            </a:endParaRPr>
          </a:p>
        </p:txBody>
      </p:sp>
      <p:sp>
        <p:nvSpPr>
          <p:cNvPr id="72707" name="Rectangle 2"/>
          <p:cNvSpPr>
            <a:spLocks noGrp="1" noChangeArrowheads="1"/>
          </p:cNvSpPr>
          <p:nvPr>
            <p:ph type="title"/>
          </p:nvPr>
        </p:nvSpPr>
        <p:spPr>
          <a:xfrm>
            <a:off x="685800" y="152400"/>
            <a:ext cx="7772400" cy="685800"/>
          </a:xfrm>
        </p:spPr>
        <p:txBody>
          <a:bodyPr/>
          <a:lstStyle/>
          <a:p>
            <a:r>
              <a:rPr lang="en-US" sz="3200">
                <a:latin typeface="Comic Sans MS" charset="0"/>
              </a:rPr>
              <a:t>Introduction (cont’d)</a:t>
            </a:r>
          </a:p>
        </p:txBody>
      </p:sp>
      <p:sp>
        <p:nvSpPr>
          <p:cNvPr id="20484" name="Rectangle 3"/>
          <p:cNvSpPr>
            <a:spLocks noGrp="1" noChangeArrowheads="1"/>
          </p:cNvSpPr>
          <p:nvPr>
            <p:ph type="body" idx="1"/>
          </p:nvPr>
        </p:nvSpPr>
        <p:spPr>
          <a:xfrm>
            <a:off x="609600" y="990600"/>
            <a:ext cx="8153400" cy="4800600"/>
          </a:xfrm>
        </p:spPr>
        <p:txBody>
          <a:bodyPr/>
          <a:lstStyle/>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Key network functions:</a:t>
            </a:r>
          </a:p>
          <a:p>
            <a:pPr marL="0" indent="0">
              <a:lnSpc>
                <a:spcPct val="90000"/>
              </a:lnSpc>
              <a:buClr>
                <a:srgbClr val="000099"/>
              </a:buClr>
              <a:buSzPct val="75000"/>
              <a:buFontTx/>
              <a:buNone/>
              <a:defRPr/>
            </a:pPr>
            <a:r>
              <a:rPr lang="en-US" sz="2000" dirty="0">
                <a:solidFill>
                  <a:srgbClr val="FF0000"/>
                </a:solidFill>
                <a:latin typeface="Comic Sans MS" charset="0"/>
              </a:rPr>
              <a:t> </a:t>
            </a:r>
            <a:r>
              <a:rPr lang="en-US" sz="2000" dirty="0" smtClean="0">
                <a:solidFill>
                  <a:srgbClr val="FF0000"/>
                </a:solidFill>
                <a:latin typeface="Comic Sans MS" charset="0"/>
              </a:rPr>
              <a:t>    -- naming</a:t>
            </a:r>
            <a:r>
              <a:rPr lang="en-US" sz="2000" dirty="0">
                <a:solidFill>
                  <a:srgbClr val="FF0000"/>
                </a:solidFill>
                <a:latin typeface="Comic Sans MS" charset="0"/>
              </a:rPr>
              <a:t>, addressing, routing &amp; forwarding</a:t>
            </a:r>
          </a:p>
          <a:p>
            <a:pPr marL="857250" lvl="1" indent="-457200">
              <a:lnSpc>
                <a:spcPct val="90000"/>
              </a:lnSpc>
              <a:buClr>
                <a:srgbClr val="000099"/>
              </a:buClr>
              <a:buSzPct val="75000"/>
              <a:buFont typeface="Wingdings" charset="0"/>
              <a:buChar char="v"/>
              <a:defRPr/>
            </a:pPr>
            <a:r>
              <a:rPr lang="en-US" sz="1800" dirty="0" smtClean="0">
                <a:latin typeface="Comic Sans MS" charset="0"/>
              </a:rPr>
              <a:t>networks </a:t>
            </a:r>
            <a:r>
              <a:rPr lang="en-US" sz="1800" dirty="0">
                <a:latin typeface="Comic Sans MS" charset="0"/>
              </a:rPr>
              <a:t>are distributed &amp; complex systems!</a:t>
            </a:r>
          </a:p>
          <a:p>
            <a:pPr marL="457200" indent="-457200">
              <a:lnSpc>
                <a:spcPct val="90000"/>
              </a:lnSpc>
              <a:buClr>
                <a:srgbClr val="000099"/>
              </a:buClr>
              <a:buSzPct val="75000"/>
              <a:buFont typeface="Wingdings" charset="0"/>
              <a:buChar char="v"/>
              <a:defRPr/>
            </a:pPr>
            <a:endParaRPr lang="en-US" sz="8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What’s so special about the Internet?</a:t>
            </a:r>
          </a:p>
          <a:p>
            <a:pPr marL="0" indent="0">
              <a:lnSpc>
                <a:spcPct val="90000"/>
              </a:lnSpc>
              <a:buClr>
                <a:srgbClr val="000099"/>
              </a:buClr>
              <a:buSzPct val="75000"/>
              <a:buFontTx/>
              <a:buNone/>
              <a:defRPr/>
            </a:pPr>
            <a:r>
              <a:rPr lang="en-US" sz="2000" dirty="0" smtClean="0">
                <a:solidFill>
                  <a:srgbClr val="FF0000"/>
                </a:solidFill>
                <a:latin typeface="Comic Sans MS" charset="0"/>
              </a:rPr>
              <a:t>        </a:t>
            </a:r>
            <a:r>
              <a:rPr lang="en-US" sz="2000" dirty="0">
                <a:solidFill>
                  <a:srgbClr val="FF0000"/>
                </a:solidFill>
                <a:latin typeface="Comic Sans MS" charset="0"/>
              </a:rPr>
              <a:t> </a:t>
            </a:r>
            <a:r>
              <a:rPr lang="en-US" sz="2000" dirty="0" smtClean="0">
                <a:solidFill>
                  <a:srgbClr val="FF0000"/>
                </a:solidFill>
                <a:latin typeface="Comic Sans MS" charset="0"/>
              </a:rPr>
              <a:t>-- Internet Architecture</a:t>
            </a:r>
            <a:r>
              <a:rPr lang="en-US" sz="2000" dirty="0">
                <a:solidFill>
                  <a:srgbClr val="FF0000"/>
                </a:solidFill>
                <a:latin typeface="Comic Sans MS" charset="0"/>
              </a:rPr>
              <a:t>:  layering &amp; hourglass</a:t>
            </a:r>
          </a:p>
          <a:p>
            <a:pPr marL="857250" lvl="1" indent="-457200">
              <a:lnSpc>
                <a:spcPct val="90000"/>
              </a:lnSpc>
              <a:buClr>
                <a:srgbClr val="000099"/>
              </a:buClr>
              <a:buSzPct val="75000"/>
              <a:buFont typeface="Wingdings" charset="0"/>
              <a:buChar char="v"/>
              <a:defRPr/>
            </a:pPr>
            <a:r>
              <a:rPr lang="en-US" sz="1800" dirty="0">
                <a:latin typeface="Comic Sans MS" charset="0"/>
              </a:rPr>
              <a:t>different  technologies, </a:t>
            </a:r>
            <a:r>
              <a:rPr lang="ja-JP" altLang="en-US" sz="1800" dirty="0">
                <a:latin typeface="Comic Sans MS" charset="0"/>
              </a:rPr>
              <a:t>“</a:t>
            </a:r>
            <a:r>
              <a:rPr lang="en-US" altLang="ja-JP" sz="1800" dirty="0">
                <a:latin typeface="Comic Sans MS" charset="0"/>
              </a:rPr>
              <a:t>boxes</a:t>
            </a:r>
            <a:r>
              <a:rPr lang="ja-JP" altLang="en-US" sz="1800" dirty="0">
                <a:latin typeface="Comic Sans MS" charset="0"/>
              </a:rPr>
              <a:t>”</a:t>
            </a:r>
            <a:r>
              <a:rPr lang="en-US" altLang="ja-JP" sz="1800" dirty="0">
                <a:latin typeface="Comic Sans MS" charset="0"/>
              </a:rPr>
              <a:t> (routers, switches), &amp; apps</a:t>
            </a:r>
          </a:p>
          <a:p>
            <a:pPr marL="457200" indent="-457200">
              <a:lnSpc>
                <a:spcPct val="90000"/>
              </a:lnSpc>
              <a:buClr>
                <a:srgbClr val="000099"/>
              </a:buClr>
              <a:buSzPct val="75000"/>
              <a:buFont typeface="Wingdings" charset="0"/>
              <a:buChar char="v"/>
              <a:defRPr/>
            </a:pPr>
            <a:endParaRPr lang="en-US" sz="8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Protocols </a:t>
            </a:r>
            <a:r>
              <a:rPr lang="en-US" sz="2400" dirty="0">
                <a:solidFill>
                  <a:srgbClr val="FF0000"/>
                </a:solidFill>
                <a:latin typeface="Comic Sans MS" charset="0"/>
              </a:rPr>
              <a:t>and Interfaces (API</a:t>
            </a:r>
            <a:r>
              <a:rPr lang="en-US" sz="2400" dirty="0" smtClean="0">
                <a:solidFill>
                  <a:srgbClr val="FF0000"/>
                </a:solidFill>
                <a:latin typeface="Comic Sans MS" charset="0"/>
              </a:rPr>
              <a:t>)</a:t>
            </a:r>
            <a:endParaRPr lang="en-US" altLang="ja-JP" sz="800" dirty="0" smtClean="0">
              <a:latin typeface="Comic Sans MS" charset="0"/>
            </a:endParaRPr>
          </a:p>
          <a:p>
            <a:pPr marL="457200" indent="-457200">
              <a:lnSpc>
                <a:spcPct val="90000"/>
              </a:lnSpc>
              <a:buClr>
                <a:srgbClr val="000099"/>
              </a:buClr>
              <a:buSzPct val="75000"/>
              <a:buFont typeface="Wingdings" charset="0"/>
              <a:buChar char="v"/>
              <a:defRPr/>
            </a:pPr>
            <a:r>
              <a:rPr lang="en-US" sz="2400" i="1" dirty="0" smtClean="0">
                <a:solidFill>
                  <a:srgbClr val="000099"/>
                </a:solidFill>
                <a:latin typeface="Comic Sans MS" charset="0"/>
              </a:rPr>
              <a:t>What may go wrong?</a:t>
            </a:r>
          </a:p>
          <a:p>
            <a:pPr marL="857250" lvl="1" indent="-457200">
              <a:lnSpc>
                <a:spcPct val="90000"/>
              </a:lnSpc>
              <a:buClr>
                <a:srgbClr val="000099"/>
              </a:buClr>
              <a:buSzPct val="75000"/>
              <a:buFont typeface="Wingdings" charset="0"/>
              <a:buChar char="v"/>
              <a:defRPr/>
            </a:pPr>
            <a:r>
              <a:rPr lang="en-US" dirty="0" smtClean="0">
                <a:latin typeface="Comic Sans MS" charset="0"/>
              </a:rPr>
              <a:t>bit errors, packet losses,, node failures, software bugs, app crashes. …..  and </a:t>
            </a:r>
            <a:r>
              <a:rPr lang="en-US" dirty="0" smtClean="0">
                <a:solidFill>
                  <a:srgbClr val="FF0000"/>
                </a:solidFill>
                <a:latin typeface="Comic Sans MS" charset="0"/>
              </a:rPr>
              <a:t>Attacks !!!</a:t>
            </a:r>
          </a:p>
          <a:p>
            <a:pPr marL="457200" indent="-457200">
              <a:lnSpc>
                <a:spcPct val="90000"/>
              </a:lnSpc>
              <a:buClr>
                <a:srgbClr val="000099"/>
              </a:buClr>
              <a:buSzPct val="75000"/>
              <a:buFont typeface="Wingdings" charset="0"/>
              <a:buChar char="v"/>
              <a:defRPr/>
            </a:pPr>
            <a:r>
              <a:rPr lang="en-US" sz="2400" dirty="0">
                <a:latin typeface="Comic Sans MS" charset="0"/>
              </a:rPr>
              <a:t>What today</a:t>
            </a:r>
            <a:r>
              <a:rPr lang="ja-JP" altLang="en-US" sz="2400" dirty="0">
                <a:latin typeface="Comic Sans MS" charset="0"/>
              </a:rPr>
              <a:t>’</a:t>
            </a:r>
            <a:r>
              <a:rPr lang="en-US" altLang="ja-JP" sz="2400" dirty="0">
                <a:latin typeface="Comic Sans MS" charset="0"/>
              </a:rPr>
              <a:t>s Internet looks like? economics &amp; </a:t>
            </a:r>
            <a:r>
              <a:rPr lang="en-US" altLang="ja-JP" sz="2400" dirty="0" smtClean="0">
                <a:latin typeface="Comic Sans MS" charset="0"/>
              </a:rPr>
              <a:t>policies</a:t>
            </a:r>
            <a:endParaRPr lang="en-US" sz="26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endParaRPr lang="en-US" sz="2000" dirty="0">
              <a:latin typeface="Comic Sans MS"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Introduction</a:t>
            </a:r>
          </a:p>
        </p:txBody>
      </p:sp>
      <p:sp>
        <p:nvSpPr>
          <p:cNvPr id="74754"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2A75F54-75FF-5D4C-B6A8-77A794498453}" type="slidenum">
              <a:rPr lang="en-US" sz="1200">
                <a:latin typeface="Comic Sans MS" charset="0"/>
              </a:rPr>
              <a:pPr/>
              <a:t>32</a:t>
            </a:fld>
            <a:endParaRPr lang="en-US" sz="1200">
              <a:latin typeface="Comic Sans MS" charset="0"/>
            </a:endParaRPr>
          </a:p>
        </p:txBody>
      </p:sp>
      <p:sp>
        <p:nvSpPr>
          <p:cNvPr id="74755" name="Rectangle 2"/>
          <p:cNvSpPr>
            <a:spLocks noGrp="1" noChangeArrowheads="1"/>
          </p:cNvSpPr>
          <p:nvPr>
            <p:ph type="title"/>
          </p:nvPr>
        </p:nvSpPr>
        <p:spPr>
          <a:xfrm>
            <a:off x="152400" y="23813"/>
            <a:ext cx="8458200" cy="1143000"/>
          </a:xfrm>
        </p:spPr>
        <p:txBody>
          <a:bodyPr/>
          <a:lstStyle/>
          <a:p>
            <a:r>
              <a:rPr lang="en-US" sz="3600">
                <a:latin typeface="Comic Sans MS" charset="0"/>
              </a:rPr>
              <a:t>What’s so special about the Internet?</a:t>
            </a:r>
          </a:p>
        </p:txBody>
      </p:sp>
      <p:sp>
        <p:nvSpPr>
          <p:cNvPr id="21508" name="Rectangle 3"/>
          <p:cNvSpPr>
            <a:spLocks noGrp="1" noChangeArrowheads="1"/>
          </p:cNvSpPr>
          <p:nvPr>
            <p:ph type="body" idx="1"/>
          </p:nvPr>
        </p:nvSpPr>
        <p:spPr>
          <a:xfrm>
            <a:off x="381000" y="914400"/>
            <a:ext cx="8458200" cy="4572000"/>
          </a:xfrm>
        </p:spPr>
        <p:txBody>
          <a:bodyPr/>
          <a:lstStyle/>
          <a:p>
            <a:pPr>
              <a:buClr>
                <a:srgbClr val="000099"/>
              </a:buClr>
              <a:buSzPct val="75000"/>
            </a:pPr>
            <a:r>
              <a:rPr lang="en-US" sz="2400">
                <a:latin typeface="Comic Sans MS" charset="0"/>
              </a:rPr>
              <a:t>Internet is based on the notion of “</a:t>
            </a:r>
            <a:r>
              <a:rPr lang="en-US" altLang="ja-JP" sz="2400">
                <a:solidFill>
                  <a:srgbClr val="FF0000"/>
                </a:solidFill>
                <a:latin typeface="Comic Sans MS" charset="0"/>
              </a:rPr>
              <a:t>packet switching</a:t>
            </a:r>
            <a:r>
              <a:rPr lang="en-US" sz="2400">
                <a:latin typeface="Comic Sans MS" charset="0"/>
              </a:rPr>
              <a:t>”</a:t>
            </a:r>
            <a:endParaRPr lang="en-US" altLang="ja-JP" sz="2400">
              <a:latin typeface="Comic Sans MS" charset="0"/>
            </a:endParaRPr>
          </a:p>
          <a:p>
            <a:pPr lvl="1">
              <a:buClr>
                <a:srgbClr val="000099"/>
              </a:buClr>
              <a:buSzPct val="75000"/>
            </a:pPr>
            <a:r>
              <a:rPr lang="en-US" sz="2200">
                <a:latin typeface="Comic Sans MS" charset="0"/>
              </a:rPr>
              <a:t>enables </a:t>
            </a:r>
            <a:r>
              <a:rPr lang="en-US" sz="2200">
                <a:solidFill>
                  <a:srgbClr val="FF0000"/>
                </a:solidFill>
                <a:latin typeface="Comic Sans MS" charset="0"/>
              </a:rPr>
              <a:t>statistical multiplexing</a:t>
            </a:r>
          </a:p>
          <a:p>
            <a:pPr lvl="1">
              <a:buClr>
                <a:srgbClr val="000099"/>
              </a:buClr>
              <a:buSzPct val="75000"/>
            </a:pPr>
            <a:r>
              <a:rPr lang="en-US">
                <a:latin typeface="Comic Sans MS" charset="0"/>
              </a:rPr>
              <a:t>better utilization of network resources for transfer of “</a:t>
            </a:r>
            <a:r>
              <a:rPr lang="en-US" altLang="ja-JP">
                <a:latin typeface="Comic Sans MS" charset="0"/>
              </a:rPr>
              <a:t>bursty</a:t>
            </a:r>
            <a:r>
              <a:rPr lang="en-US">
                <a:latin typeface="Comic Sans MS" charset="0"/>
              </a:rPr>
              <a:t>”</a:t>
            </a:r>
            <a:r>
              <a:rPr lang="en-US" altLang="ja-JP">
                <a:latin typeface="Comic Sans MS" charset="0"/>
              </a:rPr>
              <a:t> data traffic   </a:t>
            </a:r>
            <a:r>
              <a:rPr lang="en-US" altLang="ja-JP" b="1">
                <a:latin typeface="Comic Sans MS" charset="0"/>
              </a:rPr>
              <a:t> </a:t>
            </a:r>
          </a:p>
          <a:p>
            <a:pPr>
              <a:buClr>
                <a:srgbClr val="000099"/>
              </a:buClr>
              <a:buSzPct val="75000"/>
            </a:pPr>
            <a:r>
              <a:rPr lang="en-US" sz="2400">
                <a:latin typeface="Comic Sans MS" charset="0"/>
              </a:rPr>
              <a:t>Internet’s key organizational/architectural principle: “smart” end systems + “dumb” networks</a:t>
            </a:r>
          </a:p>
          <a:p>
            <a:pPr lvl="1">
              <a:buClr>
                <a:srgbClr val="000099"/>
              </a:buClr>
              <a:buSzPct val="75000"/>
            </a:pPr>
            <a:r>
              <a:rPr lang="en-US" sz="2200">
                <a:latin typeface="Comic Sans MS" charset="0"/>
              </a:rPr>
              <a:t>architecture: </a:t>
            </a:r>
            <a:r>
              <a:rPr lang="en-US">
                <a:latin typeface="Comic Sans MS" charset="0"/>
              </a:rPr>
              <a:t>functional division &amp; function placement</a:t>
            </a:r>
          </a:p>
          <a:p>
            <a:pPr lvl="1">
              <a:buClr>
                <a:srgbClr val="000099"/>
              </a:buClr>
              <a:buSzPct val="75000"/>
            </a:pPr>
            <a:r>
              <a:rPr lang="en-US" sz="2200">
                <a:solidFill>
                  <a:srgbClr val="FF0000"/>
                </a:solidFill>
                <a:latin typeface="Comic Sans MS" charset="0"/>
              </a:rPr>
              <a:t>hourglass Internet architecture</a:t>
            </a:r>
            <a:r>
              <a:rPr lang="en-US" sz="2200">
                <a:latin typeface="Comic Sans MS" charset="0"/>
              </a:rPr>
              <a:t>: </a:t>
            </a:r>
            <a:r>
              <a:rPr lang="en-US">
                <a:latin typeface="Comic Sans MS" charset="0"/>
              </a:rPr>
              <a:t>enables diverse applications and accommodates evolving technologies</a:t>
            </a:r>
          </a:p>
          <a:p>
            <a:pPr lvl="1">
              <a:buClr>
                <a:srgbClr val="000099"/>
              </a:buClr>
              <a:buSzPct val="75000"/>
            </a:pPr>
            <a:r>
              <a:rPr lang="en-US" sz="2200">
                <a:solidFill>
                  <a:srgbClr val="FF0000"/>
                </a:solidFill>
                <a:latin typeface="Comic Sans MS" charset="0"/>
              </a:rPr>
              <a:t>“dumb” network (core)</a:t>
            </a:r>
            <a:r>
              <a:rPr lang="en-US" sz="2200">
                <a:latin typeface="Comic Sans MS" charset="0"/>
              </a:rPr>
              <a:t>: </a:t>
            </a:r>
            <a:r>
              <a:rPr lang="en-US">
                <a:latin typeface="Comic Sans MS" charset="0"/>
              </a:rPr>
              <a:t>simple packet-switched, store-forward, connectionless “datagram” service, with core functions: global addressing, routing &amp; forwarding </a:t>
            </a:r>
          </a:p>
          <a:p>
            <a:pPr lvl="1">
              <a:buClr>
                <a:srgbClr val="000099"/>
              </a:buClr>
              <a:buSzPct val="75000"/>
            </a:pPr>
            <a:r>
              <a:rPr lang="en-US" sz="2200">
                <a:solidFill>
                  <a:srgbClr val="FF0000"/>
                </a:solidFill>
                <a:latin typeface="Comic Sans MS" charset="0"/>
              </a:rPr>
              <a:t>“smart” end systems/edges</a:t>
            </a:r>
            <a:r>
              <a:rPr lang="en-US" sz="2200">
                <a:latin typeface="Comic Sans MS" charset="0"/>
              </a:rPr>
              <a:t>: </a:t>
            </a:r>
            <a:r>
              <a:rPr lang="en-US">
                <a:latin typeface="Comic Sans MS" charset="0"/>
              </a:rPr>
              <a:t>servers, PCs, mobile devices, …; diverse and ever-emerging new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dirty="0" smtClean="0"/>
              <a:t>CSci4211</a:t>
            </a:r>
            <a:r>
              <a:rPr lang="en-US" dirty="0"/>
              <a:t>:     </a:t>
            </a:r>
            <a:r>
              <a:rPr lang="en-US" dirty="0" smtClean="0"/>
              <a:t>Introduction</a:t>
            </a:r>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CB2315A3-031A-FB42-AE23-186B003F1D15}" type="slidenum">
              <a:rPr lang="en-US" sz="1200" smtClean="0">
                <a:latin typeface="Comic Sans MS" charset="0"/>
              </a:rPr>
              <a:pPr>
                <a:defRPr/>
              </a:pPr>
              <a:t>33</a:t>
            </a:fld>
            <a:endParaRPr lang="en-US" sz="1200" smtClean="0">
              <a:latin typeface="Comic Sans MS" charset="0"/>
            </a:endParaRPr>
          </a:p>
        </p:txBody>
      </p:sp>
      <p:sp>
        <p:nvSpPr>
          <p:cNvPr id="76803" name="Rectangle 2"/>
          <p:cNvSpPr>
            <a:spLocks noGrp="1" noChangeArrowheads="1"/>
          </p:cNvSpPr>
          <p:nvPr>
            <p:ph type="title"/>
          </p:nvPr>
        </p:nvSpPr>
        <p:spPr>
          <a:xfrm>
            <a:off x="685800" y="0"/>
            <a:ext cx="7772400" cy="1143000"/>
          </a:xfrm>
        </p:spPr>
        <p:txBody>
          <a:bodyPr/>
          <a:lstStyle/>
          <a:p>
            <a:r>
              <a:rPr lang="en-US" sz="3600">
                <a:latin typeface="Comic Sans MS" charset="0"/>
              </a:rPr>
              <a:t>Internet Hourglass Architecture</a:t>
            </a:r>
          </a:p>
        </p:txBody>
      </p:sp>
      <p:pic>
        <p:nvPicPr>
          <p:cNvPr id="7680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95400" y="1524000"/>
            <a:ext cx="3429000" cy="4267200"/>
          </a:xfrm>
        </p:spPr>
      </p:pic>
      <p:sp>
        <p:nvSpPr>
          <p:cNvPr id="2" name="TextBox 1"/>
          <p:cNvSpPr txBox="1"/>
          <p:nvPr/>
        </p:nvSpPr>
        <p:spPr>
          <a:xfrm>
            <a:off x="5181600" y="4038600"/>
            <a:ext cx="1676400" cy="1323975"/>
          </a:xfrm>
          <a:prstGeom prst="rect">
            <a:avLst/>
          </a:prstGeom>
          <a:solidFill>
            <a:schemeClr val="accent6">
              <a:lumMod val="75000"/>
            </a:schemeClr>
          </a:solidFill>
        </p:spPr>
        <p:txBody>
          <a:bodyPr>
            <a:spAutoFit/>
          </a:bodyPr>
          <a:lstStyle/>
          <a:p>
            <a:pPr>
              <a:defRPr/>
            </a:pPr>
            <a:r>
              <a:rPr lang="en-US" sz="1600" dirty="0" err="1">
                <a:solidFill>
                  <a:schemeClr val="bg1"/>
                </a:solidFill>
              </a:rPr>
              <a:t>WiFi</a:t>
            </a:r>
            <a:r>
              <a:rPr lang="en-US" sz="1600" dirty="0">
                <a:solidFill>
                  <a:schemeClr val="bg1"/>
                </a:solidFill>
              </a:rPr>
              <a:t>, Bluetooth,</a:t>
            </a:r>
          </a:p>
          <a:p>
            <a:pPr>
              <a:defRPr/>
            </a:pPr>
            <a:r>
              <a:rPr lang="en-US" sz="1600" dirty="0" err="1">
                <a:solidFill>
                  <a:schemeClr val="bg1"/>
                </a:solidFill>
              </a:rPr>
              <a:t>Docsis</a:t>
            </a:r>
            <a:r>
              <a:rPr lang="en-US" sz="1600" dirty="0">
                <a:solidFill>
                  <a:schemeClr val="bg1"/>
                </a:solidFill>
              </a:rPr>
              <a:t>, </a:t>
            </a:r>
            <a:r>
              <a:rPr lang="en-US" sz="1600" dirty="0" err="1">
                <a:solidFill>
                  <a:schemeClr val="bg1"/>
                </a:solidFill>
              </a:rPr>
              <a:t>gMPLS</a:t>
            </a:r>
            <a:r>
              <a:rPr lang="en-US" sz="1600" dirty="0">
                <a:solidFill>
                  <a:schemeClr val="bg1"/>
                </a:solidFill>
              </a:rPr>
              <a:t>, </a:t>
            </a:r>
          </a:p>
          <a:p>
            <a:pPr>
              <a:defRPr/>
            </a:pPr>
            <a:r>
              <a:rPr lang="en-US" sz="1600" dirty="0">
                <a:solidFill>
                  <a:schemeClr val="bg1"/>
                </a:solidFill>
              </a:rPr>
              <a:t>DWDM/fiber, …,</a:t>
            </a:r>
          </a:p>
          <a:p>
            <a:pPr>
              <a:defRPr/>
            </a:pPr>
            <a:r>
              <a:rPr lang="en-US" sz="1600" dirty="0">
                <a:solidFill>
                  <a:schemeClr val="bg1"/>
                </a:solidFill>
              </a:rPr>
              <a:t>3G/4G cellular, </a:t>
            </a:r>
          </a:p>
          <a:p>
            <a:pPr>
              <a:defRPr/>
            </a:pPr>
            <a:r>
              <a:rPr lang="en-US" sz="1600" dirty="0">
                <a:solidFill>
                  <a:schemeClr val="bg1"/>
                </a:solidFill>
              </a:rPr>
              <a:t> ….</a:t>
            </a:r>
          </a:p>
        </p:txBody>
      </p:sp>
      <p:grpSp>
        <p:nvGrpSpPr>
          <p:cNvPr id="10" name="Group 9"/>
          <p:cNvGrpSpPr>
            <a:grpSpLocks/>
          </p:cNvGrpSpPr>
          <p:nvPr/>
        </p:nvGrpSpPr>
        <p:grpSpPr bwMode="auto">
          <a:xfrm>
            <a:off x="5257800" y="1828800"/>
            <a:ext cx="2971800" cy="1077913"/>
            <a:chOff x="6248400" y="1524000"/>
            <a:chExt cx="2971800" cy="1077218"/>
          </a:xfrm>
        </p:grpSpPr>
        <p:sp>
          <p:nvSpPr>
            <p:cNvPr id="8" name="TextBox 7"/>
            <p:cNvSpPr txBox="1"/>
            <p:nvPr/>
          </p:nvSpPr>
          <p:spPr>
            <a:xfrm>
              <a:off x="6248400" y="1524000"/>
              <a:ext cx="2971800" cy="1077218"/>
            </a:xfrm>
            <a:prstGeom prst="rect">
              <a:avLst/>
            </a:prstGeom>
            <a:solidFill>
              <a:schemeClr val="accent6">
                <a:lumMod val="50000"/>
              </a:schemeClr>
            </a:solidFill>
          </p:spPr>
          <p:txBody>
            <a:bodyPr>
              <a:spAutoFit/>
            </a:bodyPr>
            <a:lstStyle/>
            <a:p>
              <a:pPr>
                <a:defRPr/>
              </a:pPr>
              <a:r>
                <a:rPr lang="en-US" sz="1600" dirty="0">
                  <a:solidFill>
                    <a:schemeClr val="bg1"/>
                  </a:solidFill>
                </a:rPr>
                <a:t>p2p file sharing, </a:t>
              </a:r>
              <a:r>
                <a:rPr lang="en-US" sz="1600" dirty="0" err="1">
                  <a:solidFill>
                    <a:schemeClr val="bg1"/>
                  </a:solidFill>
                </a:rPr>
                <a:t>skype</a:t>
              </a:r>
              <a:r>
                <a:rPr lang="en-US" sz="1600" dirty="0">
                  <a:solidFill>
                    <a:schemeClr val="bg1"/>
                  </a:solidFill>
                </a:rPr>
                <a:t>, YouTube, Netflix, Cloud Computing </a:t>
              </a:r>
            </a:p>
            <a:p>
              <a:pPr>
                <a:defRPr/>
              </a:pPr>
              <a:endParaRPr lang="en-US" sz="1600" dirty="0">
                <a:solidFill>
                  <a:schemeClr val="bg1"/>
                </a:solidFill>
              </a:endParaRPr>
            </a:p>
            <a:p>
              <a:pPr>
                <a:defRPr/>
              </a:pPr>
              <a:r>
                <a:rPr lang="en-US" sz="1600" dirty="0" err="1">
                  <a:solidFill>
                    <a:schemeClr val="bg1"/>
                  </a:solidFill>
                </a:rPr>
                <a:t>bitTorrent</a:t>
              </a:r>
              <a:r>
                <a:rPr lang="en-US" sz="1600" dirty="0">
                  <a:solidFill>
                    <a:schemeClr val="bg1"/>
                  </a:solidFill>
                </a:rPr>
                <a:t>, DHT, SIP, DASH,  ….</a:t>
              </a:r>
            </a:p>
          </p:txBody>
        </p:sp>
        <p:cxnSp>
          <p:nvCxnSpPr>
            <p:cNvPr id="76816" name="Straight Connector 6"/>
            <p:cNvCxnSpPr>
              <a:cxnSpLocks noChangeShapeType="1"/>
            </p:cNvCxnSpPr>
            <p:nvPr/>
          </p:nvCxnSpPr>
          <p:spPr bwMode="auto">
            <a:xfrm>
              <a:off x="6248400" y="2133600"/>
              <a:ext cx="2971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
        <p:nvSpPr>
          <p:cNvPr id="11" name="Rectangle 10"/>
          <p:cNvSpPr>
            <a:spLocks noChangeArrowheads="1"/>
          </p:cNvSpPr>
          <p:nvPr/>
        </p:nvSpPr>
        <p:spPr bwMode="auto">
          <a:xfrm>
            <a:off x="4495800" y="1066800"/>
            <a:ext cx="44958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lvl="1">
              <a:buClr>
                <a:srgbClr val="000099"/>
              </a:buClr>
              <a:buSzPct val="75000"/>
            </a:pPr>
            <a:r>
              <a:rPr lang="en-US" sz="2000">
                <a:solidFill>
                  <a:srgbClr val="FF0000"/>
                </a:solidFill>
                <a:latin typeface="Comic Sans MS" charset="0"/>
              </a:rPr>
              <a:t>enabling diverse applications </a:t>
            </a:r>
          </a:p>
          <a:p>
            <a:pPr lvl="1">
              <a:buClr>
                <a:srgbClr val="000099"/>
              </a:buClr>
              <a:buSzPct val="75000"/>
            </a:pPr>
            <a:r>
              <a:rPr lang="en-US" sz="2000">
                <a:solidFill>
                  <a:srgbClr val="FF0000"/>
                </a:solidFill>
                <a:latin typeface="Comic Sans MS" charset="0"/>
              </a:rPr>
              <a:t>&amp; new types of end devices</a:t>
            </a:r>
          </a:p>
        </p:txBody>
      </p:sp>
      <p:sp>
        <p:nvSpPr>
          <p:cNvPr id="14" name="Rectangle 13"/>
          <p:cNvSpPr>
            <a:spLocks noChangeArrowheads="1"/>
          </p:cNvSpPr>
          <p:nvPr/>
        </p:nvSpPr>
        <p:spPr bwMode="auto">
          <a:xfrm>
            <a:off x="4648200" y="3276600"/>
            <a:ext cx="39624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lvl="1">
              <a:buClr>
                <a:srgbClr val="000099"/>
              </a:buClr>
              <a:buSzPct val="75000"/>
            </a:pPr>
            <a:r>
              <a:rPr lang="en-US" sz="2000">
                <a:solidFill>
                  <a:srgbClr val="FF0000"/>
                </a:solidFill>
                <a:latin typeface="Comic Sans MS" charset="0"/>
              </a:rPr>
              <a:t>accommodating evolving </a:t>
            </a:r>
          </a:p>
          <a:p>
            <a:pPr lvl="1">
              <a:buClr>
                <a:srgbClr val="000099"/>
              </a:buClr>
              <a:buSzPct val="75000"/>
            </a:pPr>
            <a:r>
              <a:rPr lang="en-US" sz="2000">
                <a:solidFill>
                  <a:srgbClr val="FF0000"/>
                </a:solidFill>
                <a:latin typeface="Comic Sans MS" charset="0"/>
              </a:rPr>
              <a:t>&amp; new technologies</a:t>
            </a:r>
          </a:p>
        </p:txBody>
      </p:sp>
      <p:sp>
        <p:nvSpPr>
          <p:cNvPr id="12" name="Right Brace 11"/>
          <p:cNvSpPr>
            <a:spLocks/>
          </p:cNvSpPr>
          <p:nvPr/>
        </p:nvSpPr>
        <p:spPr bwMode="auto">
          <a:xfrm>
            <a:off x="4724400" y="1828800"/>
            <a:ext cx="457200" cy="762000"/>
          </a:xfrm>
          <a:prstGeom prst="rightBrace">
            <a:avLst>
              <a:gd name="adj1" fmla="val 8333"/>
              <a:gd name="adj2" fmla="val 50000"/>
            </a:avLst>
          </a:prstGeom>
          <a:noFill/>
          <a:ln w="508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 name="Right Brace 15"/>
          <p:cNvSpPr>
            <a:spLocks/>
          </p:cNvSpPr>
          <p:nvPr/>
        </p:nvSpPr>
        <p:spPr bwMode="auto">
          <a:xfrm>
            <a:off x="4572000" y="4191000"/>
            <a:ext cx="457200" cy="762000"/>
          </a:xfrm>
          <a:prstGeom prst="rightBrace">
            <a:avLst>
              <a:gd name="adj1" fmla="val 8333"/>
              <a:gd name="adj2" fmla="val 50000"/>
            </a:avLst>
          </a:prstGeom>
          <a:noFill/>
          <a:ln w="508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6811" name="Left Brace 12"/>
          <p:cNvSpPr>
            <a:spLocks/>
          </p:cNvSpPr>
          <p:nvPr/>
        </p:nvSpPr>
        <p:spPr bwMode="auto">
          <a:xfrm>
            <a:off x="1219200" y="3276600"/>
            <a:ext cx="457200" cy="2133600"/>
          </a:xfrm>
          <a:prstGeom prst="leftBrace">
            <a:avLst>
              <a:gd name="adj1" fmla="val 8340"/>
              <a:gd name="adj2" fmla="val 50000"/>
            </a:avLst>
          </a:prstGeom>
          <a:noFill/>
          <a:ln w="12700">
            <a:solidFill>
              <a:srgbClr val="00009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6812" name="TextBox 14"/>
          <p:cNvSpPr txBox="1">
            <a:spLocks noChangeArrowheads="1"/>
          </p:cNvSpPr>
          <p:nvPr/>
        </p:nvSpPr>
        <p:spPr bwMode="auto">
          <a:xfrm rot="-5400000">
            <a:off x="22225" y="4092575"/>
            <a:ext cx="203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000090"/>
                </a:solidFill>
              </a:rPr>
              <a:t>network core</a:t>
            </a:r>
          </a:p>
        </p:txBody>
      </p:sp>
      <p:sp>
        <p:nvSpPr>
          <p:cNvPr id="76813" name="Left Brace 19"/>
          <p:cNvSpPr>
            <a:spLocks/>
          </p:cNvSpPr>
          <p:nvPr/>
        </p:nvSpPr>
        <p:spPr bwMode="auto">
          <a:xfrm>
            <a:off x="533400" y="1752600"/>
            <a:ext cx="457200" cy="3733800"/>
          </a:xfrm>
          <a:prstGeom prst="leftBrace">
            <a:avLst>
              <a:gd name="adj1" fmla="val 8318"/>
              <a:gd name="adj2" fmla="val 50000"/>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TextBox 20"/>
          <p:cNvSpPr txBox="1"/>
          <p:nvPr/>
        </p:nvSpPr>
        <p:spPr>
          <a:xfrm rot="16200000">
            <a:off x="-1273175" y="3432175"/>
            <a:ext cx="3098800" cy="400050"/>
          </a:xfrm>
          <a:prstGeom prst="rect">
            <a:avLst/>
          </a:prstGeom>
          <a:noFill/>
        </p:spPr>
        <p:txBody>
          <a:bodyPr>
            <a:spAutoFit/>
          </a:bodyPr>
          <a:lstStyle/>
          <a:p>
            <a:pPr>
              <a:defRPr/>
            </a:pPr>
            <a:r>
              <a:rPr lang="en-US" sz="2000" dirty="0">
                <a:solidFill>
                  <a:schemeClr val="accent1">
                    <a:lumMod val="75000"/>
                  </a:schemeClr>
                </a:solidFill>
              </a:rPr>
              <a:t>network edge/end hosts</a:t>
            </a:r>
          </a:p>
        </p:txBody>
      </p:sp>
    </p:spTree>
    <p:extLst>
      <p:ext uri="{BB962C8B-B14F-4D97-AF65-F5344CB8AC3E}">
        <p14:creationId xmlns:p14="http://schemas.microsoft.com/office/powerpoint/2010/main" val="848479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4" grpId="0"/>
      <p:bldP spid="12"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auto">
          <a:xfrm>
            <a:off x="6578600" y="1714500"/>
            <a:ext cx="1892300" cy="3530600"/>
          </a:xfrm>
          <a:prstGeom prst="rect">
            <a:avLst/>
          </a:prstGeom>
          <a:solidFill>
            <a:schemeClr val="accent2"/>
          </a:solidFill>
          <a:ln w="38100">
            <a:solidFill>
              <a:schemeClr val="accent2"/>
            </a:solidFill>
            <a:miter lim="800000"/>
            <a:headEnd/>
            <a:tailEnd/>
          </a:ln>
        </p:spPr>
        <p:txBody>
          <a:bodyPr wrap="none" anchor="ctr"/>
          <a:lstStyle/>
          <a:p>
            <a:endParaRPr lang="zh-CN" altLang="en-US">
              <a:ea typeface="宋体" charset="0"/>
              <a:cs typeface="宋体" charset="0"/>
            </a:endParaRPr>
          </a:p>
        </p:txBody>
      </p:sp>
      <p:sp>
        <p:nvSpPr>
          <p:cNvPr id="78850" name="Rectangle 3"/>
          <p:cNvSpPr>
            <a:spLocks noGrp="1" noChangeArrowheads="1"/>
          </p:cNvSpPr>
          <p:nvPr>
            <p:ph type="title" idx="4294967295"/>
          </p:nvPr>
        </p:nvSpPr>
        <p:spPr>
          <a:xfrm>
            <a:off x="533400" y="152400"/>
            <a:ext cx="7772400" cy="914400"/>
          </a:xfrm>
        </p:spPr>
        <p:txBody>
          <a:bodyPr/>
          <a:lstStyle/>
          <a:p>
            <a:r>
              <a:rPr lang="en-US" altLang="zh-CN">
                <a:latin typeface="Comic Sans MS" charset="0"/>
                <a:ea typeface="宋体" charset="0"/>
                <a:cs typeface="宋体" charset="0"/>
              </a:rPr>
              <a:t>Internet Protocol Stack</a:t>
            </a:r>
          </a:p>
        </p:txBody>
      </p:sp>
      <p:sp>
        <p:nvSpPr>
          <p:cNvPr id="78851" name="Rectangle 4"/>
          <p:cNvSpPr>
            <a:spLocks noGrp="1" noChangeArrowheads="1"/>
          </p:cNvSpPr>
          <p:nvPr>
            <p:ph type="body" sz="half" idx="4294967295"/>
          </p:nvPr>
        </p:nvSpPr>
        <p:spPr>
          <a:xfrm>
            <a:off x="609600" y="990600"/>
            <a:ext cx="5819775" cy="4648200"/>
          </a:xfrm>
        </p:spPr>
        <p:txBody>
          <a:bodyPr/>
          <a:lstStyle/>
          <a:p>
            <a:r>
              <a:rPr lang="en-US" altLang="zh-CN" sz="2400">
                <a:solidFill>
                  <a:srgbClr val="FF0000"/>
                </a:solidFill>
                <a:latin typeface="Comic Sans MS" charset="0"/>
                <a:ea typeface="宋体" charset="0"/>
                <a:cs typeface="宋体" charset="0"/>
              </a:rPr>
              <a:t>application:</a:t>
            </a:r>
            <a:r>
              <a:rPr lang="en-US" altLang="zh-CN" sz="2400">
                <a:latin typeface="Comic Sans MS" charset="0"/>
                <a:ea typeface="宋体" charset="0"/>
                <a:cs typeface="宋体" charset="0"/>
              </a:rPr>
              <a:t> supporting network applications</a:t>
            </a:r>
          </a:p>
          <a:p>
            <a:pPr lvl="1"/>
            <a:r>
              <a:rPr lang="en-US" altLang="zh-CN">
                <a:latin typeface="Comic Sans MS" charset="0"/>
                <a:ea typeface="宋体" charset="0"/>
                <a:cs typeface="宋体" charset="0"/>
              </a:rPr>
              <a:t>FTP, SMTP, HTTP, DASH, …</a:t>
            </a:r>
          </a:p>
          <a:p>
            <a:r>
              <a:rPr lang="en-US" altLang="zh-CN" sz="2400">
                <a:solidFill>
                  <a:srgbClr val="FF0000"/>
                </a:solidFill>
                <a:latin typeface="Comic Sans MS" charset="0"/>
                <a:ea typeface="宋体" charset="0"/>
                <a:cs typeface="宋体" charset="0"/>
              </a:rPr>
              <a:t>transport:</a:t>
            </a:r>
            <a:r>
              <a:rPr lang="en-US" altLang="zh-CN" sz="2400">
                <a:latin typeface="Comic Sans MS" charset="0"/>
                <a:ea typeface="宋体" charset="0"/>
                <a:cs typeface="宋体" charset="0"/>
              </a:rPr>
              <a:t> process-process data transfer</a:t>
            </a:r>
          </a:p>
          <a:p>
            <a:pPr lvl="1"/>
            <a:r>
              <a:rPr lang="en-US" altLang="zh-CN">
                <a:latin typeface="Comic Sans MS" charset="0"/>
                <a:ea typeface="宋体" charset="0"/>
                <a:cs typeface="宋体" charset="0"/>
              </a:rPr>
              <a:t>TCP, UDP</a:t>
            </a:r>
          </a:p>
          <a:p>
            <a:r>
              <a:rPr lang="en-US" altLang="zh-CN" sz="2400">
                <a:solidFill>
                  <a:srgbClr val="FF0000"/>
                </a:solidFill>
                <a:latin typeface="Comic Sans MS" charset="0"/>
                <a:ea typeface="宋体" charset="0"/>
                <a:cs typeface="宋体" charset="0"/>
              </a:rPr>
              <a:t>network:</a:t>
            </a:r>
            <a:r>
              <a:rPr lang="en-US" altLang="zh-CN" sz="2400">
                <a:latin typeface="Comic Sans MS" charset="0"/>
                <a:ea typeface="宋体" charset="0"/>
                <a:cs typeface="宋体" charset="0"/>
              </a:rPr>
              <a:t> routing of datagrams from source to destination</a:t>
            </a:r>
          </a:p>
          <a:p>
            <a:pPr lvl="1"/>
            <a:r>
              <a:rPr lang="en-US" altLang="zh-CN">
                <a:latin typeface="Comic Sans MS" charset="0"/>
                <a:ea typeface="宋体" charset="0"/>
                <a:cs typeface="宋体" charset="0"/>
              </a:rPr>
              <a:t>IP, routing protocols</a:t>
            </a:r>
          </a:p>
          <a:p>
            <a:r>
              <a:rPr lang="en-US" altLang="zh-CN" sz="2400">
                <a:solidFill>
                  <a:srgbClr val="FF0000"/>
                </a:solidFill>
                <a:latin typeface="Comic Sans MS" charset="0"/>
                <a:ea typeface="宋体" charset="0"/>
                <a:cs typeface="宋体" charset="0"/>
              </a:rPr>
              <a:t>link:</a:t>
            </a:r>
            <a:r>
              <a:rPr lang="en-US" altLang="zh-CN" sz="2400">
                <a:latin typeface="Comic Sans MS" charset="0"/>
                <a:ea typeface="宋体" charset="0"/>
                <a:cs typeface="宋体" charset="0"/>
              </a:rPr>
              <a:t> data transfer between neighboring  network elements</a:t>
            </a:r>
          </a:p>
          <a:p>
            <a:pPr lvl="1"/>
            <a:r>
              <a:rPr lang="en-US" altLang="zh-CN">
                <a:latin typeface="Comic Sans MS" charset="0"/>
                <a:ea typeface="宋体" charset="0"/>
                <a:cs typeface="宋体" charset="0"/>
              </a:rPr>
              <a:t>PPP, Ethernet</a:t>
            </a:r>
          </a:p>
          <a:p>
            <a:r>
              <a:rPr lang="en-US" altLang="zh-CN" sz="2400">
                <a:solidFill>
                  <a:srgbClr val="FF0000"/>
                </a:solidFill>
                <a:latin typeface="Comic Sans MS" charset="0"/>
                <a:ea typeface="宋体" charset="0"/>
                <a:cs typeface="宋体" charset="0"/>
              </a:rPr>
              <a:t>physical:</a:t>
            </a:r>
            <a:r>
              <a:rPr lang="en-US" altLang="zh-CN" sz="2400">
                <a:latin typeface="Comic Sans MS" charset="0"/>
                <a:ea typeface="宋体" charset="0"/>
                <a:cs typeface="宋体" charset="0"/>
              </a:rPr>
              <a:t> bits “on the wire”</a:t>
            </a:r>
          </a:p>
          <a:p>
            <a:endParaRPr lang="en-US" altLang="zh-CN" sz="2400">
              <a:latin typeface="Comic Sans MS" charset="0"/>
              <a:ea typeface="宋体" charset="0"/>
              <a:cs typeface="宋体" charset="0"/>
            </a:endParaRPr>
          </a:p>
        </p:txBody>
      </p:sp>
      <p:grpSp>
        <p:nvGrpSpPr>
          <p:cNvPr id="78852" name="Group 5"/>
          <p:cNvGrpSpPr>
            <a:grpSpLocks/>
          </p:cNvGrpSpPr>
          <p:nvPr/>
        </p:nvGrpSpPr>
        <p:grpSpPr bwMode="auto">
          <a:xfrm>
            <a:off x="6508750" y="1828800"/>
            <a:ext cx="1898650" cy="3530600"/>
            <a:chOff x="3076" y="888"/>
            <a:chExt cx="1196" cy="2224"/>
          </a:xfrm>
        </p:grpSpPr>
        <p:sp>
          <p:nvSpPr>
            <p:cNvPr id="7885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zh-CN" altLang="en-US">
                <a:ea typeface="宋体" charset="0"/>
                <a:cs typeface="宋体" charset="0"/>
              </a:endParaRPr>
            </a:p>
          </p:txBody>
        </p:sp>
        <p:sp>
          <p:nvSpPr>
            <p:cNvPr id="78856" name="Text Box 7"/>
            <p:cNvSpPr txBox="1">
              <a:spLocks noChangeArrowheads="1"/>
            </p:cNvSpPr>
            <p:nvPr/>
          </p:nvSpPr>
          <p:spPr bwMode="auto">
            <a:xfrm>
              <a:off x="3150" y="949"/>
              <a:ext cx="1070" cy="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a:latin typeface="Comic Sans MS" charset="0"/>
                  <a:ea typeface="宋体" charset="0"/>
                  <a:cs typeface="宋体" charset="0"/>
                </a:rPr>
                <a:t>application</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transport</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network</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link</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physical</a:t>
              </a:r>
            </a:p>
          </p:txBody>
        </p:sp>
        <p:sp>
          <p:nvSpPr>
            <p:cNvPr id="78857" name="Line 8"/>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8858" name="Line 9"/>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8859" name="Line 10"/>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8860" name="Line 11"/>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8853"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78854"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E82D482-75D8-D34C-AE4A-6896276EA08D}" type="slidenum">
              <a:rPr lang="en-US" sz="1200">
                <a:latin typeface="Comic Sans MS" charset="0"/>
              </a:rPr>
              <a:pPr/>
              <a:t>34</a:t>
            </a:fld>
            <a:endParaRPr lang="en-US" sz="1200">
              <a:latin typeface="Comic Sans MS"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CSci4211:                     Introduction</a:t>
            </a:r>
          </a:p>
        </p:txBody>
      </p:sp>
      <p:sp>
        <p:nvSpPr>
          <p:cNvPr id="80898"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56ED19E-96C5-4B4A-85FF-490CE0DDBBA1}" type="slidenum">
              <a:rPr lang="en-US" sz="1200">
                <a:latin typeface="Comic Sans MS" charset="0"/>
              </a:rPr>
              <a:pPr/>
              <a:t>35</a:t>
            </a:fld>
            <a:endParaRPr lang="en-US" sz="1200">
              <a:latin typeface="Comic Sans MS" charset="0"/>
            </a:endParaRPr>
          </a:p>
        </p:txBody>
      </p:sp>
      <p:sp>
        <p:nvSpPr>
          <p:cNvPr id="80899" name="Rectangle 2"/>
          <p:cNvSpPr>
            <a:spLocks noGrp="1" noChangeArrowheads="1"/>
          </p:cNvSpPr>
          <p:nvPr>
            <p:ph type="title"/>
          </p:nvPr>
        </p:nvSpPr>
        <p:spPr>
          <a:xfrm>
            <a:off x="685800" y="152400"/>
            <a:ext cx="7772400" cy="1143000"/>
          </a:xfrm>
        </p:spPr>
        <p:txBody>
          <a:bodyPr/>
          <a:lstStyle/>
          <a:p>
            <a:r>
              <a:rPr lang="en-US">
                <a:latin typeface="Comic Sans MS" charset="0"/>
              </a:rPr>
              <a:t>Layered Architecture</a:t>
            </a:r>
          </a:p>
        </p:txBody>
      </p:sp>
      <p:sp>
        <p:nvSpPr>
          <p:cNvPr id="80900" name="Rectangle 3"/>
          <p:cNvSpPr>
            <a:spLocks noGrp="1" noChangeArrowheads="1"/>
          </p:cNvSpPr>
          <p:nvPr>
            <p:ph type="body" sz="half" idx="1"/>
          </p:nvPr>
        </p:nvSpPr>
        <p:spPr>
          <a:xfrm>
            <a:off x="609600" y="1524000"/>
            <a:ext cx="5257800" cy="4191000"/>
          </a:xfrm>
        </p:spPr>
        <p:txBody>
          <a:bodyPr/>
          <a:lstStyle/>
          <a:p>
            <a:r>
              <a:rPr lang="en-US" sz="2000" i="1">
                <a:latin typeface="Comic Sans MS" charset="0"/>
              </a:rPr>
              <a:t>Layering</a:t>
            </a:r>
            <a:r>
              <a:rPr lang="en-US" sz="2000">
                <a:latin typeface="Comic Sans MS" charset="0"/>
              </a:rPr>
              <a:t> simplifies the architecture of complex system</a:t>
            </a:r>
          </a:p>
          <a:p>
            <a:r>
              <a:rPr lang="en-US" sz="2000">
                <a:latin typeface="Comic Sans MS" charset="0"/>
              </a:rPr>
              <a:t>Layer N relies on </a:t>
            </a:r>
            <a:r>
              <a:rPr lang="en-US" sz="2000" i="1">
                <a:solidFill>
                  <a:srgbClr val="FF0000"/>
                </a:solidFill>
                <a:latin typeface="Comic Sans MS" charset="0"/>
              </a:rPr>
              <a:t>services</a:t>
            </a:r>
            <a:r>
              <a:rPr lang="en-US" sz="2000">
                <a:latin typeface="Comic Sans MS" charset="0"/>
              </a:rPr>
              <a:t> from layer N-1 to provide a </a:t>
            </a:r>
            <a:r>
              <a:rPr lang="en-US" sz="2000" i="1">
                <a:latin typeface="Comic Sans MS" charset="0"/>
              </a:rPr>
              <a:t>service</a:t>
            </a:r>
            <a:r>
              <a:rPr lang="en-US" sz="2000">
                <a:latin typeface="Comic Sans MS" charset="0"/>
              </a:rPr>
              <a:t> to layer N+1</a:t>
            </a:r>
          </a:p>
          <a:p>
            <a:r>
              <a:rPr lang="en-US" sz="2000" i="1">
                <a:solidFill>
                  <a:srgbClr val="FF0000"/>
                </a:solidFill>
                <a:latin typeface="Comic Sans MS" charset="0"/>
              </a:rPr>
              <a:t>Interfaces</a:t>
            </a:r>
            <a:r>
              <a:rPr lang="en-US" sz="2000">
                <a:latin typeface="Comic Sans MS" charset="0"/>
              </a:rPr>
              <a:t> define the services offered</a:t>
            </a:r>
          </a:p>
          <a:p>
            <a:r>
              <a:rPr lang="en-US" sz="2000">
                <a:latin typeface="Comic Sans MS" charset="0"/>
              </a:rPr>
              <a:t>Service required from a lower layer is independent of it</a:t>
            </a:r>
            <a:r>
              <a:rPr lang="en-US" altLang="ja-JP" sz="2000">
                <a:latin typeface="Comic Sans MS" charset="0"/>
              </a:rPr>
              <a:t>s implementation</a:t>
            </a:r>
          </a:p>
          <a:p>
            <a:pPr lvl="1"/>
            <a:r>
              <a:rPr lang="en-US">
                <a:latin typeface="Comic Sans MS" charset="0"/>
              </a:rPr>
              <a:t>Layer N change doesn</a:t>
            </a:r>
            <a:r>
              <a:rPr lang="ja-JP" altLang="en-US">
                <a:latin typeface="Comic Sans MS" charset="0"/>
              </a:rPr>
              <a:t>’</a:t>
            </a:r>
            <a:r>
              <a:rPr lang="en-US" altLang="ja-JP">
                <a:latin typeface="Comic Sans MS" charset="0"/>
              </a:rPr>
              <a:t>t affect other layers</a:t>
            </a:r>
          </a:p>
          <a:p>
            <a:pPr lvl="1"/>
            <a:r>
              <a:rPr lang="en-US">
                <a:latin typeface="Comic Sans MS" charset="0"/>
              </a:rPr>
              <a:t>Information/complexity hiding</a:t>
            </a:r>
          </a:p>
          <a:p>
            <a:pPr lvl="1"/>
            <a:r>
              <a:rPr lang="en-US">
                <a:latin typeface="Comic Sans MS" charset="0"/>
              </a:rPr>
              <a:t>Similar to object oriented methodology</a:t>
            </a:r>
          </a:p>
        </p:txBody>
      </p:sp>
      <p:pic>
        <p:nvPicPr>
          <p:cNvPr id="80901" name="Picture 4" descr="fig-2-lay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371600"/>
            <a:ext cx="2646363"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pPr>
              <a:defRPr/>
            </a:pPr>
            <a:r>
              <a:rPr lang="en-US" dirty="0"/>
              <a:t>CSci4211:                     Introduction</a:t>
            </a:r>
          </a:p>
        </p:txBody>
      </p:sp>
      <p:sp>
        <p:nvSpPr>
          <p:cNvPr id="82946"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4EFC45F-2F5B-0A49-847E-B601B839431A}" type="slidenum">
              <a:rPr lang="en-US" sz="1200">
                <a:latin typeface="Comic Sans MS" charset="0"/>
              </a:rPr>
              <a:pPr/>
              <a:t>36</a:t>
            </a:fld>
            <a:endParaRPr lang="en-US" sz="1200">
              <a:latin typeface="Comic Sans MS" charset="0"/>
            </a:endParaRPr>
          </a:p>
        </p:txBody>
      </p:sp>
      <p:sp>
        <p:nvSpPr>
          <p:cNvPr id="82947" name="Rectangle 2"/>
          <p:cNvSpPr>
            <a:spLocks noGrp="1" noChangeArrowheads="1"/>
          </p:cNvSpPr>
          <p:nvPr>
            <p:ph type="title"/>
          </p:nvPr>
        </p:nvSpPr>
        <p:spPr>
          <a:xfrm>
            <a:off x="609600" y="152400"/>
            <a:ext cx="7772400" cy="1143000"/>
          </a:xfrm>
        </p:spPr>
        <p:txBody>
          <a:bodyPr/>
          <a:lstStyle/>
          <a:p>
            <a:r>
              <a:rPr lang="en-US">
                <a:latin typeface="Comic Sans MS" charset="0"/>
              </a:rPr>
              <a:t>Protocols and Services</a:t>
            </a:r>
          </a:p>
        </p:txBody>
      </p:sp>
      <p:sp>
        <p:nvSpPr>
          <p:cNvPr id="82948" name="Rectangle 3"/>
          <p:cNvSpPr>
            <a:spLocks noGrp="1" noChangeArrowheads="1"/>
          </p:cNvSpPr>
          <p:nvPr>
            <p:ph type="body" idx="1"/>
          </p:nvPr>
        </p:nvSpPr>
        <p:spPr>
          <a:xfrm>
            <a:off x="685800" y="1143000"/>
            <a:ext cx="7848600" cy="2133600"/>
          </a:xfrm>
        </p:spPr>
        <p:txBody>
          <a:bodyPr/>
          <a:lstStyle/>
          <a:p>
            <a:r>
              <a:rPr lang="en-US" sz="2400">
                <a:latin typeface="Comic Sans MS" charset="0"/>
              </a:rPr>
              <a:t>Protocols are used to implement services</a:t>
            </a:r>
          </a:p>
          <a:p>
            <a:pPr lvl="1"/>
            <a:r>
              <a:rPr lang="en-US" sz="1800">
                <a:latin typeface="Comic Sans MS" charset="0"/>
              </a:rPr>
              <a:t>Peering entities in layer N provide service by communicating with each other using the service provided by layer N-1</a:t>
            </a:r>
          </a:p>
          <a:p>
            <a:r>
              <a:rPr lang="en-US" sz="2400" i="1">
                <a:latin typeface="Comic Sans MS" charset="0"/>
              </a:rPr>
              <a:t>Logical vs physical</a:t>
            </a:r>
            <a:r>
              <a:rPr lang="en-US" sz="2400">
                <a:latin typeface="Comic Sans MS" charset="0"/>
              </a:rPr>
              <a:t> communication</a:t>
            </a:r>
          </a:p>
        </p:txBody>
      </p:sp>
      <p:pic>
        <p:nvPicPr>
          <p:cNvPr id="82949" name="Picture 4" descr="fig-2-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71800"/>
            <a:ext cx="6324600" cy="289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2391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685800" y="152400"/>
            <a:ext cx="7772400" cy="1143000"/>
          </a:xfrm>
        </p:spPr>
        <p:txBody>
          <a:bodyPr/>
          <a:lstStyle/>
          <a:p>
            <a:r>
              <a:rPr lang="en-US" altLang="zh-CN">
                <a:latin typeface="Comic Sans MS" charset="0"/>
                <a:ea typeface="宋体" charset="0"/>
                <a:cs typeface="宋体" charset="0"/>
              </a:rPr>
              <a:t>What’s a protocol?</a:t>
            </a:r>
          </a:p>
        </p:txBody>
      </p:sp>
      <p:sp>
        <p:nvSpPr>
          <p:cNvPr id="84994" name="Rectangle 3"/>
          <p:cNvSpPr>
            <a:spLocks noGrp="1" noChangeArrowheads="1"/>
          </p:cNvSpPr>
          <p:nvPr>
            <p:ph type="body" sz="half" idx="4294967295"/>
          </p:nvPr>
        </p:nvSpPr>
        <p:spPr>
          <a:xfrm>
            <a:off x="533400" y="1219200"/>
            <a:ext cx="3581400" cy="4648200"/>
          </a:xfrm>
        </p:spPr>
        <p:txBody>
          <a:bodyPr/>
          <a:lstStyle/>
          <a:p>
            <a:pPr>
              <a:buFont typeface="Wingdings" charset="0"/>
              <a:buNone/>
            </a:pPr>
            <a:r>
              <a:rPr lang="en-US" altLang="zh-CN" sz="2400" u="sng">
                <a:solidFill>
                  <a:srgbClr val="FF0000"/>
                </a:solidFill>
                <a:latin typeface="Comic Sans MS" charset="0"/>
                <a:ea typeface="宋体" charset="0"/>
                <a:cs typeface="宋体" charset="0"/>
              </a:rPr>
              <a:t>human protocols:</a:t>
            </a:r>
            <a:endParaRPr lang="en-US" altLang="zh-CN" sz="2400">
              <a:latin typeface="Comic Sans MS" charset="0"/>
              <a:ea typeface="宋体" charset="0"/>
              <a:cs typeface="宋体" charset="0"/>
            </a:endParaRPr>
          </a:p>
          <a:p>
            <a:r>
              <a:rPr lang="en-US" altLang="zh-CN" sz="2400">
                <a:latin typeface="Comic Sans MS" charset="0"/>
                <a:ea typeface="宋体" charset="0"/>
                <a:cs typeface="宋体" charset="0"/>
              </a:rPr>
              <a:t>“what’s the time?”</a:t>
            </a:r>
          </a:p>
          <a:p>
            <a:r>
              <a:rPr lang="en-US" altLang="zh-CN" sz="2400">
                <a:latin typeface="Comic Sans MS" charset="0"/>
                <a:ea typeface="宋体" charset="0"/>
                <a:cs typeface="宋体" charset="0"/>
              </a:rPr>
              <a:t>“I have a question”</a:t>
            </a:r>
          </a:p>
          <a:p>
            <a:r>
              <a:rPr lang="en-US" altLang="zh-CN" sz="2400">
                <a:latin typeface="Comic Sans MS" charset="0"/>
                <a:ea typeface="宋体" charset="0"/>
                <a:cs typeface="宋体" charset="0"/>
              </a:rPr>
              <a:t>introductions</a:t>
            </a:r>
            <a:endParaRPr lang="en-US" altLang="zh-CN">
              <a:latin typeface="Comic Sans MS" charset="0"/>
              <a:ea typeface="宋体" charset="0"/>
              <a:cs typeface="宋体" charset="0"/>
            </a:endParaRPr>
          </a:p>
          <a:p>
            <a:pPr lvl="1"/>
            <a:endParaRPr lang="en-US" altLang="zh-CN">
              <a:latin typeface="Comic Sans MS" charset="0"/>
              <a:ea typeface="宋体" charset="0"/>
              <a:cs typeface="宋体" charset="0"/>
            </a:endParaRPr>
          </a:p>
        </p:txBody>
      </p:sp>
      <p:sp>
        <p:nvSpPr>
          <p:cNvPr id="84995" name="Rectangle 4"/>
          <p:cNvSpPr>
            <a:spLocks noGrp="1" noChangeArrowheads="1"/>
          </p:cNvSpPr>
          <p:nvPr>
            <p:ph type="body" sz="half" idx="4294967295"/>
          </p:nvPr>
        </p:nvSpPr>
        <p:spPr>
          <a:xfrm>
            <a:off x="4495800" y="1371600"/>
            <a:ext cx="3810000" cy="4591050"/>
          </a:xfrm>
        </p:spPr>
        <p:txBody>
          <a:bodyPr/>
          <a:lstStyle/>
          <a:p>
            <a:pPr>
              <a:buFont typeface="Wingdings" charset="0"/>
              <a:buNone/>
            </a:pPr>
            <a:r>
              <a:rPr lang="en-US" altLang="zh-CN" sz="2400" u="sng">
                <a:solidFill>
                  <a:srgbClr val="FF0000"/>
                </a:solidFill>
                <a:latin typeface="Comic Sans MS" charset="0"/>
                <a:ea typeface="宋体" charset="0"/>
                <a:cs typeface="宋体" charset="0"/>
              </a:rPr>
              <a:t>network protocols:</a:t>
            </a:r>
            <a:endParaRPr lang="en-US" altLang="zh-CN" sz="2400">
              <a:latin typeface="Comic Sans MS" charset="0"/>
              <a:ea typeface="宋体" charset="0"/>
              <a:cs typeface="宋体" charset="0"/>
            </a:endParaRPr>
          </a:p>
          <a:p>
            <a:r>
              <a:rPr lang="en-US" altLang="zh-CN" sz="2400">
                <a:latin typeface="Comic Sans MS" charset="0"/>
                <a:ea typeface="宋体" charset="0"/>
                <a:cs typeface="宋体" charset="0"/>
              </a:rPr>
              <a:t>machines rather than humans</a:t>
            </a:r>
          </a:p>
          <a:p>
            <a:r>
              <a:rPr lang="en-US" altLang="zh-CN" sz="2400">
                <a:latin typeface="Comic Sans MS" charset="0"/>
                <a:ea typeface="宋体" charset="0"/>
                <a:cs typeface="宋体" charset="0"/>
              </a:rPr>
              <a:t>all communication activity in Internet governed by protocols </a:t>
            </a:r>
            <a:r>
              <a:rPr lang="en-US" altLang="zh-CN" sz="2400">
                <a:solidFill>
                  <a:srgbClr val="FF0000"/>
                </a:solidFill>
                <a:latin typeface="Comic Sans MS" charset="0"/>
                <a:ea typeface="宋体" charset="0"/>
                <a:cs typeface="宋体" charset="0"/>
              </a:rPr>
              <a:t>(why this concept is so important!!!)</a:t>
            </a:r>
            <a:r>
              <a:rPr lang="en-US" altLang="zh-CN" sz="2400">
                <a:latin typeface="Comic Sans MS" charset="0"/>
                <a:ea typeface="宋体" charset="0"/>
                <a:cs typeface="宋体" charset="0"/>
              </a:rPr>
              <a:t> </a:t>
            </a:r>
          </a:p>
        </p:txBody>
      </p:sp>
      <p:sp>
        <p:nvSpPr>
          <p:cNvPr id="84996"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84997"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68890CE-E474-C64F-ABA4-58002204CEA7}" type="slidenum">
              <a:rPr lang="en-US" sz="1200">
                <a:latin typeface="Comic Sans MS" charset="0"/>
              </a:rPr>
              <a:pPr/>
              <a:t>37</a:t>
            </a:fld>
            <a:endParaRPr lang="en-US" sz="1200">
              <a:latin typeface="Comic Sans MS"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CSci4211:                     Introduction</a:t>
            </a:r>
          </a:p>
        </p:txBody>
      </p:sp>
      <p:sp>
        <p:nvSpPr>
          <p:cNvPr id="87042"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C56C962-900F-4240-9E4B-EBBE4D93795B}" type="slidenum">
              <a:rPr lang="en-US" sz="1200">
                <a:latin typeface="Comic Sans MS" charset="0"/>
              </a:rPr>
              <a:pPr/>
              <a:t>38</a:t>
            </a:fld>
            <a:endParaRPr lang="en-US" sz="1200">
              <a:latin typeface="Comic Sans MS" charset="0"/>
            </a:endParaRPr>
          </a:p>
        </p:txBody>
      </p:sp>
      <p:sp>
        <p:nvSpPr>
          <p:cNvPr id="87043" name="Rectangle 2"/>
          <p:cNvSpPr>
            <a:spLocks noGrp="1" noChangeArrowheads="1"/>
          </p:cNvSpPr>
          <p:nvPr>
            <p:ph type="title"/>
          </p:nvPr>
        </p:nvSpPr>
        <p:spPr>
          <a:xfrm>
            <a:off x="685800" y="228600"/>
            <a:ext cx="7772400" cy="1143000"/>
          </a:xfrm>
        </p:spPr>
        <p:txBody>
          <a:bodyPr/>
          <a:lstStyle/>
          <a:p>
            <a:r>
              <a:rPr lang="en-US">
                <a:latin typeface="Comic Sans MS" charset="0"/>
              </a:rPr>
              <a:t>Protocol Packets</a:t>
            </a:r>
          </a:p>
        </p:txBody>
      </p:sp>
      <p:sp>
        <p:nvSpPr>
          <p:cNvPr id="87044" name="Rectangle 3"/>
          <p:cNvSpPr>
            <a:spLocks noGrp="1" noChangeArrowheads="1"/>
          </p:cNvSpPr>
          <p:nvPr>
            <p:ph type="body" sz="half" idx="1"/>
          </p:nvPr>
        </p:nvSpPr>
        <p:spPr>
          <a:xfrm>
            <a:off x="685800" y="1219200"/>
            <a:ext cx="7543800" cy="1752600"/>
          </a:xfrm>
        </p:spPr>
        <p:txBody>
          <a:bodyPr/>
          <a:lstStyle/>
          <a:p>
            <a:pPr>
              <a:lnSpc>
                <a:spcPct val="90000"/>
              </a:lnSpc>
            </a:pPr>
            <a:r>
              <a:rPr lang="en-US" sz="2000">
                <a:latin typeface="Comic Sans MS" charset="0"/>
              </a:rPr>
              <a:t>Protocol data units (PDUs): </a:t>
            </a:r>
          </a:p>
          <a:p>
            <a:pPr lvl="1">
              <a:lnSpc>
                <a:spcPct val="90000"/>
              </a:lnSpc>
            </a:pPr>
            <a:r>
              <a:rPr lang="en-US">
                <a:latin typeface="Comic Sans MS" charset="0"/>
              </a:rPr>
              <a:t>packets exchanged between peer entities</a:t>
            </a:r>
          </a:p>
          <a:p>
            <a:pPr>
              <a:lnSpc>
                <a:spcPct val="90000"/>
              </a:lnSpc>
            </a:pPr>
            <a:r>
              <a:rPr lang="en-US" sz="2000">
                <a:latin typeface="Comic Sans MS" charset="0"/>
              </a:rPr>
              <a:t>Service data units (SDUs): </a:t>
            </a:r>
          </a:p>
          <a:p>
            <a:pPr lvl="1">
              <a:lnSpc>
                <a:spcPct val="90000"/>
              </a:lnSpc>
            </a:pPr>
            <a:r>
              <a:rPr lang="en-US">
                <a:latin typeface="Comic Sans MS" charset="0"/>
              </a:rPr>
              <a:t>packets handed to a layer by an upper layer</a:t>
            </a:r>
          </a:p>
          <a:p>
            <a:pPr>
              <a:lnSpc>
                <a:spcPct val="90000"/>
              </a:lnSpc>
            </a:pPr>
            <a:r>
              <a:rPr lang="en-US" sz="2000">
                <a:latin typeface="Comic Sans MS" charset="0"/>
              </a:rPr>
              <a:t>Data at one layer is encapsulated in packet at a lower layer</a:t>
            </a:r>
          </a:p>
          <a:p>
            <a:pPr lvl="1">
              <a:lnSpc>
                <a:spcPct val="90000"/>
              </a:lnSpc>
            </a:pPr>
            <a:r>
              <a:rPr lang="en-US" i="1">
                <a:latin typeface="Comic Sans MS" charset="0"/>
              </a:rPr>
              <a:t>Envelope within envelope: </a:t>
            </a:r>
            <a:r>
              <a:rPr lang="en-US">
                <a:latin typeface="Comic Sans MS" charset="0"/>
              </a:rPr>
              <a:t>PDU = SDU + (optional) header or trailer</a:t>
            </a:r>
          </a:p>
        </p:txBody>
      </p:sp>
      <p:pic>
        <p:nvPicPr>
          <p:cNvPr id="87045" name="Picture 4" descr="fig-2-pa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57600"/>
            <a:ext cx="5181600" cy="216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9090"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091" name="Text Box 4"/>
          <p:cNvSpPr txBox="1">
            <a:spLocks noChangeArrowheads="1"/>
          </p:cNvSpPr>
          <p:nvPr/>
        </p:nvSpPr>
        <p:spPr bwMode="auto">
          <a:xfrm>
            <a:off x="2716213" y="223838"/>
            <a:ext cx="11207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source</a:t>
            </a:r>
          </a:p>
        </p:txBody>
      </p:sp>
      <p:graphicFrame>
        <p:nvGraphicFramePr>
          <p:cNvPr id="89092" name="Object 5"/>
          <p:cNvGraphicFramePr>
            <a:graphicFrameLocks noChangeAspect="1"/>
          </p:cNvGraphicFramePr>
          <p:nvPr/>
        </p:nvGraphicFramePr>
        <p:xfrm>
          <a:off x="4098925" y="1201738"/>
          <a:ext cx="646113" cy="533400"/>
        </p:xfrm>
        <a:graphic>
          <a:graphicData uri="http://schemas.openxmlformats.org/presentationml/2006/ole">
            <mc:AlternateContent xmlns:mc="http://schemas.openxmlformats.org/markup-compatibility/2006">
              <mc:Choice xmlns:v="urn:schemas-microsoft-com:vml" Requires="v">
                <p:oleObj spid="_x0000_s89450" name="Clip" r:id="rId4" imgW="1307079" imgH="1083682" progId="MS_ClipArt_Gallery.2">
                  <p:embed/>
                </p:oleObj>
              </mc:Choice>
              <mc:Fallback>
                <p:oleObj name="Clip" r:id="rId4" imgW="1307079" imgH="1083682"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1201738"/>
                        <a:ext cx="646113"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9093" name="Freeform 6"/>
          <p:cNvSpPr>
            <a:spLocks/>
          </p:cNvSpPr>
          <p:nvPr/>
        </p:nvSpPr>
        <p:spPr bwMode="auto">
          <a:xfrm>
            <a:off x="3868738" y="6540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89094" name="Group 7"/>
          <p:cNvGrpSpPr>
            <a:grpSpLocks/>
          </p:cNvGrpSpPr>
          <p:nvPr/>
        </p:nvGrpSpPr>
        <p:grpSpPr bwMode="auto">
          <a:xfrm>
            <a:off x="7488238" y="2827338"/>
            <a:ext cx="976312" cy="277812"/>
            <a:chOff x="198" y="3765"/>
            <a:chExt cx="693" cy="287"/>
          </a:xfrm>
        </p:grpSpPr>
        <p:sp>
          <p:nvSpPr>
            <p:cNvPr id="89227" name="Freeform 8"/>
            <p:cNvSpPr>
              <a:spLocks/>
            </p:cNvSpPr>
            <p:nvPr/>
          </p:nvSpPr>
          <p:spPr bwMode="auto">
            <a:xfrm>
              <a:off x="198" y="3888"/>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en-US"/>
            </a:p>
          </p:txBody>
        </p:sp>
        <p:sp>
          <p:nvSpPr>
            <p:cNvPr id="89228" name="Freeform 9"/>
            <p:cNvSpPr>
              <a:spLocks/>
            </p:cNvSpPr>
            <p:nvPr/>
          </p:nvSpPr>
          <p:spPr bwMode="auto">
            <a:xfrm>
              <a:off x="213" y="3765"/>
              <a:ext cx="658" cy="281"/>
            </a:xfrm>
            <a:custGeom>
              <a:avLst/>
              <a:gdLst>
                <a:gd name="T0" fmla="*/ 0 w 658"/>
                <a:gd name="T1" fmla="*/ 281 h 281"/>
                <a:gd name="T2" fmla="*/ 13 w 658"/>
                <a:gd name="T3" fmla="*/ 150 h 281"/>
                <a:gd name="T4" fmla="*/ 658 w 658"/>
                <a:gd name="T5" fmla="*/ 0 h 281"/>
                <a:gd name="T6" fmla="*/ 658 w 658"/>
                <a:gd name="T7" fmla="*/ 130 h 281"/>
                <a:gd name="T8" fmla="*/ 0 w 658"/>
                <a:gd name="T9" fmla="*/ 281 h 281"/>
                <a:gd name="T10" fmla="*/ 0 60000 65536"/>
                <a:gd name="T11" fmla="*/ 0 60000 65536"/>
                <a:gd name="T12" fmla="*/ 0 60000 65536"/>
                <a:gd name="T13" fmla="*/ 0 60000 65536"/>
                <a:gd name="T14" fmla="*/ 0 60000 65536"/>
                <a:gd name="T15" fmla="*/ 0 w 658"/>
                <a:gd name="T16" fmla="*/ 0 h 281"/>
                <a:gd name="T17" fmla="*/ 658 w 658"/>
                <a:gd name="T18" fmla="*/ 281 h 281"/>
              </a:gdLst>
              <a:ahLst/>
              <a:cxnLst>
                <a:cxn ang="T10">
                  <a:pos x="T0" y="T1"/>
                </a:cxn>
                <a:cxn ang="T11">
                  <a:pos x="T2" y="T3"/>
                </a:cxn>
                <a:cxn ang="T12">
                  <a:pos x="T4" y="T5"/>
                </a:cxn>
                <a:cxn ang="T13">
                  <a:pos x="T6" y="T7"/>
                </a:cxn>
                <a:cxn ang="T14">
                  <a:pos x="T8" y="T9"/>
                </a:cxn>
              </a:cxnLst>
              <a:rect l="T15" t="T16" r="T17" b="T18"/>
              <a:pathLst>
                <a:path w="658" h="281">
                  <a:moveTo>
                    <a:pt x="0" y="281"/>
                  </a:moveTo>
                  <a:lnTo>
                    <a:pt x="13" y="150"/>
                  </a:lnTo>
                  <a:lnTo>
                    <a:pt x="658" y="0"/>
                  </a:lnTo>
                  <a:lnTo>
                    <a:pt x="658" y="130"/>
                  </a:lnTo>
                  <a:lnTo>
                    <a:pt x="0" y="281"/>
                  </a:lnTo>
                  <a:close/>
                </a:path>
              </a:pathLst>
            </a:cu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229" name="Freeform 10"/>
            <p:cNvSpPr>
              <a:spLocks/>
            </p:cNvSpPr>
            <p:nvPr/>
          </p:nvSpPr>
          <p:spPr bwMode="auto">
            <a:xfrm>
              <a:off x="219" y="3765"/>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en-US"/>
            </a:p>
          </p:txBody>
        </p:sp>
        <p:grpSp>
          <p:nvGrpSpPr>
            <p:cNvPr id="89230" name="Group 11"/>
            <p:cNvGrpSpPr>
              <a:grpSpLocks/>
            </p:cNvGrpSpPr>
            <p:nvPr/>
          </p:nvGrpSpPr>
          <p:grpSpPr bwMode="auto">
            <a:xfrm>
              <a:off x="423" y="3789"/>
              <a:ext cx="238" cy="103"/>
              <a:chOff x="2848" y="848"/>
              <a:chExt cx="140" cy="98"/>
            </a:xfrm>
          </p:grpSpPr>
          <p:sp>
            <p:nvSpPr>
              <p:cNvPr id="89235"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236"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237"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89231" name="Group 15"/>
            <p:cNvGrpSpPr>
              <a:grpSpLocks/>
            </p:cNvGrpSpPr>
            <p:nvPr/>
          </p:nvGrpSpPr>
          <p:grpSpPr bwMode="auto">
            <a:xfrm flipV="1">
              <a:off x="437" y="3787"/>
              <a:ext cx="238" cy="103"/>
              <a:chOff x="2848" y="848"/>
              <a:chExt cx="140" cy="98"/>
            </a:xfrm>
          </p:grpSpPr>
          <p:sp>
            <p:nvSpPr>
              <p:cNvPr id="89232"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233"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234"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9095" name="Rectangle 19"/>
          <p:cNvSpPr>
            <a:spLocks noChangeArrowheads="1"/>
          </p:cNvSpPr>
          <p:nvPr/>
        </p:nvSpPr>
        <p:spPr bwMode="auto">
          <a:xfrm>
            <a:off x="2644775" y="660400"/>
            <a:ext cx="1296988" cy="154622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9096" name="Rectangle 20"/>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097" name="Line 21"/>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098" name="Text Box 22"/>
          <p:cNvSpPr txBox="1">
            <a:spLocks noChangeArrowheads="1"/>
          </p:cNvSpPr>
          <p:nvPr/>
        </p:nvSpPr>
        <p:spPr bwMode="auto">
          <a:xfrm>
            <a:off x="2554288" y="698500"/>
            <a:ext cx="1317625"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application</a:t>
            </a:r>
          </a:p>
          <a:p>
            <a:pPr algn="ctr">
              <a:lnSpc>
                <a:spcPct val="110000"/>
              </a:lnSpc>
            </a:pPr>
            <a:r>
              <a:rPr lang="en-US" sz="1800">
                <a:latin typeface="Comic Sans MS" charset="0"/>
              </a:rPr>
              <a:t>transport</a:t>
            </a:r>
          </a:p>
          <a:p>
            <a:pPr algn="ctr">
              <a:lnSpc>
                <a:spcPct val="110000"/>
              </a:lnSpc>
            </a:pPr>
            <a:r>
              <a:rPr lang="en-US" sz="1800">
                <a:latin typeface="Comic Sans MS" charset="0"/>
              </a:rPr>
              <a:t>network</a:t>
            </a:r>
          </a:p>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sp>
        <p:nvSpPr>
          <p:cNvPr id="89099" name="Line 23"/>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00" name="Line 24"/>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01" name="Line 25"/>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 name="Group 26"/>
          <p:cNvGrpSpPr>
            <a:grpSpLocks/>
          </p:cNvGrpSpPr>
          <p:nvPr/>
        </p:nvGrpSpPr>
        <p:grpSpPr bwMode="auto">
          <a:xfrm>
            <a:off x="1219200" y="1368425"/>
            <a:ext cx="1208088" cy="303213"/>
            <a:chOff x="501" y="1990"/>
            <a:chExt cx="761" cy="191"/>
          </a:xfrm>
        </p:grpSpPr>
        <p:sp>
          <p:nvSpPr>
            <p:cNvPr id="89221" name="Rectangle 27"/>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22" name="Rectangle 28"/>
            <p:cNvSpPr>
              <a:spLocks noChangeArrowheads="1"/>
            </p:cNvSpPr>
            <p:nvPr/>
          </p:nvSpPr>
          <p:spPr bwMode="auto">
            <a:xfrm>
              <a:off x="704"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23" name="Rectangle 29"/>
            <p:cNvSpPr>
              <a:spLocks noChangeArrowheads="1"/>
            </p:cNvSpPr>
            <p:nvPr/>
          </p:nvSpPr>
          <p:spPr bwMode="auto">
            <a:xfrm>
              <a:off x="518"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224" name="Rectangle 30"/>
            <p:cNvSpPr>
              <a:spLocks noChangeArrowheads="1"/>
            </p:cNvSpPr>
            <p:nvPr/>
          </p:nvSpPr>
          <p:spPr bwMode="auto">
            <a:xfrm>
              <a:off x="834" y="1991"/>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25" name="Line 31"/>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226" name="Line 32"/>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07905" name="Text Box 33"/>
          <p:cNvSpPr txBox="1">
            <a:spLocks noChangeArrowheads="1"/>
          </p:cNvSpPr>
          <p:nvPr/>
        </p:nvSpPr>
        <p:spPr bwMode="auto">
          <a:xfrm>
            <a:off x="395288" y="996950"/>
            <a:ext cx="971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segment</a:t>
            </a:r>
            <a:endParaRPr lang="en-US" sz="1600">
              <a:solidFill>
                <a:schemeClr val="accent2"/>
              </a:solidFill>
              <a:latin typeface="Comic Sans MS" charset="0"/>
            </a:endParaRPr>
          </a:p>
        </p:txBody>
      </p:sp>
      <p:grpSp>
        <p:nvGrpSpPr>
          <p:cNvPr id="6" name="Group 34"/>
          <p:cNvGrpSpPr>
            <a:grpSpLocks/>
          </p:cNvGrpSpPr>
          <p:nvPr/>
        </p:nvGrpSpPr>
        <p:grpSpPr bwMode="auto">
          <a:xfrm>
            <a:off x="1533525" y="1033463"/>
            <a:ext cx="301625" cy="292100"/>
            <a:chOff x="1962" y="2058"/>
            <a:chExt cx="190" cy="184"/>
          </a:xfrm>
        </p:grpSpPr>
        <p:sp>
          <p:nvSpPr>
            <p:cNvPr id="89219" name="Rectangle 35"/>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20" name="Rectangle 36"/>
            <p:cNvSpPr>
              <a:spLocks noChangeArrowheads="1"/>
            </p:cNvSpPr>
            <p:nvPr/>
          </p:nvSpPr>
          <p:spPr bwMode="auto">
            <a:xfrm>
              <a:off x="1965" y="2058"/>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grpSp>
      <p:sp>
        <p:nvSpPr>
          <p:cNvPr id="207909" name="Text Box 37"/>
          <p:cNvSpPr txBox="1">
            <a:spLocks noChangeArrowheads="1"/>
          </p:cNvSpPr>
          <p:nvPr/>
        </p:nvSpPr>
        <p:spPr bwMode="auto">
          <a:xfrm>
            <a:off x="195263" y="1336675"/>
            <a:ext cx="10763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datagram</a:t>
            </a:r>
            <a:endParaRPr lang="en-US" sz="1600">
              <a:solidFill>
                <a:schemeClr val="accent2"/>
              </a:solidFill>
              <a:latin typeface="Comic Sans MS" charset="0"/>
            </a:endParaRPr>
          </a:p>
        </p:txBody>
      </p:sp>
      <p:sp>
        <p:nvSpPr>
          <p:cNvPr id="89106" name="Text Box 38"/>
          <p:cNvSpPr txBox="1">
            <a:spLocks noChangeArrowheads="1"/>
          </p:cNvSpPr>
          <p:nvPr/>
        </p:nvSpPr>
        <p:spPr bwMode="auto">
          <a:xfrm>
            <a:off x="1547813" y="4157663"/>
            <a:ext cx="15081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chemeClr val="accent2"/>
                </a:solidFill>
                <a:latin typeface="Comic Sans MS" charset="0"/>
              </a:rPr>
              <a:t>destination</a:t>
            </a:r>
          </a:p>
        </p:txBody>
      </p:sp>
      <p:graphicFrame>
        <p:nvGraphicFramePr>
          <p:cNvPr id="89107" name="Object 39"/>
          <p:cNvGraphicFramePr>
            <a:graphicFrameLocks noChangeAspect="1"/>
          </p:cNvGraphicFramePr>
          <p:nvPr/>
        </p:nvGraphicFramePr>
        <p:xfrm>
          <a:off x="3209925" y="5087938"/>
          <a:ext cx="646113" cy="533400"/>
        </p:xfrm>
        <a:graphic>
          <a:graphicData uri="http://schemas.openxmlformats.org/presentationml/2006/ole">
            <mc:AlternateContent xmlns:mc="http://schemas.openxmlformats.org/markup-compatibility/2006">
              <mc:Choice xmlns:v="urn:schemas-microsoft-com:vml" Requires="v">
                <p:oleObj spid="_x0000_s89451" name="Clip" r:id="rId6" imgW="1307079" imgH="1083682" progId="MS_ClipArt_Gallery.2">
                  <p:embed/>
                </p:oleObj>
              </mc:Choice>
              <mc:Fallback>
                <p:oleObj name="Clip" r:id="rId6" imgW="1307079" imgH="1083682" progId="MS_ClipArt_Gallery.2">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5087938"/>
                        <a:ext cx="646113"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9108" name="Freeform 40"/>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109" name="Rectangle 41"/>
          <p:cNvSpPr>
            <a:spLocks noChangeArrowheads="1"/>
          </p:cNvSpPr>
          <p:nvPr/>
        </p:nvSpPr>
        <p:spPr bwMode="auto">
          <a:xfrm>
            <a:off x="1755775" y="4546600"/>
            <a:ext cx="1296988" cy="154622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9110" name="Rectangle 42"/>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111" name="Line 43"/>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12" name="Text Box 44"/>
          <p:cNvSpPr txBox="1">
            <a:spLocks noChangeArrowheads="1"/>
          </p:cNvSpPr>
          <p:nvPr/>
        </p:nvSpPr>
        <p:spPr bwMode="auto">
          <a:xfrm>
            <a:off x="1665288" y="4584700"/>
            <a:ext cx="1317625"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application</a:t>
            </a:r>
          </a:p>
          <a:p>
            <a:pPr algn="ctr">
              <a:lnSpc>
                <a:spcPct val="110000"/>
              </a:lnSpc>
            </a:pPr>
            <a:r>
              <a:rPr lang="en-US" sz="1800">
                <a:latin typeface="Comic Sans MS" charset="0"/>
              </a:rPr>
              <a:t>transport</a:t>
            </a:r>
          </a:p>
          <a:p>
            <a:pPr algn="ctr">
              <a:lnSpc>
                <a:spcPct val="110000"/>
              </a:lnSpc>
            </a:pPr>
            <a:r>
              <a:rPr lang="en-US" sz="1800">
                <a:latin typeface="Comic Sans MS" charset="0"/>
              </a:rPr>
              <a:t>network</a:t>
            </a:r>
          </a:p>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sp>
        <p:nvSpPr>
          <p:cNvPr id="89113" name="Line 45"/>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14" name="Line 46"/>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15" name="Line 47"/>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9116" name="Group 48"/>
          <p:cNvGrpSpPr>
            <a:grpSpLocks/>
          </p:cNvGrpSpPr>
          <p:nvPr/>
        </p:nvGrpSpPr>
        <p:grpSpPr bwMode="auto">
          <a:xfrm>
            <a:off x="152400" y="5527675"/>
            <a:ext cx="1479550" cy="303213"/>
            <a:chOff x="332" y="2224"/>
            <a:chExt cx="932" cy="191"/>
          </a:xfrm>
        </p:grpSpPr>
        <p:sp>
          <p:nvSpPr>
            <p:cNvPr id="89211" name="Rectangle 49"/>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12" name="Rectangle 50"/>
            <p:cNvSpPr>
              <a:spLocks noChangeArrowheads="1"/>
            </p:cNvSpPr>
            <p:nvPr/>
          </p:nvSpPr>
          <p:spPr bwMode="auto">
            <a:xfrm>
              <a:off x="706"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13" name="Rectangle 51"/>
            <p:cNvSpPr>
              <a:spLocks noChangeArrowheads="1"/>
            </p:cNvSpPr>
            <p:nvPr/>
          </p:nvSpPr>
          <p:spPr bwMode="auto">
            <a:xfrm>
              <a:off x="520"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214" name="Rectangle 52"/>
            <p:cNvSpPr>
              <a:spLocks noChangeArrowheads="1"/>
            </p:cNvSpPr>
            <p:nvPr/>
          </p:nvSpPr>
          <p:spPr bwMode="auto">
            <a:xfrm>
              <a:off x="332"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l</a:t>
              </a:r>
            </a:p>
          </p:txBody>
        </p:sp>
        <p:sp>
          <p:nvSpPr>
            <p:cNvPr id="89215" name="Rectangle 53"/>
            <p:cNvSpPr>
              <a:spLocks noChangeArrowheads="1"/>
            </p:cNvSpPr>
            <p:nvPr/>
          </p:nvSpPr>
          <p:spPr bwMode="auto">
            <a:xfrm>
              <a:off x="836" y="2225"/>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16" name="Line 54"/>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217" name="Line 55"/>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218" name="Line 56"/>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89117" name="Group 57"/>
          <p:cNvGrpSpPr>
            <a:grpSpLocks/>
          </p:cNvGrpSpPr>
          <p:nvPr/>
        </p:nvGrpSpPr>
        <p:grpSpPr bwMode="auto">
          <a:xfrm>
            <a:off x="420688" y="5229225"/>
            <a:ext cx="1208087" cy="303213"/>
            <a:chOff x="501" y="1990"/>
            <a:chExt cx="761" cy="191"/>
          </a:xfrm>
        </p:grpSpPr>
        <p:sp>
          <p:nvSpPr>
            <p:cNvPr id="89205" name="Rectangle 58"/>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06" name="Rectangle 59"/>
            <p:cNvSpPr>
              <a:spLocks noChangeArrowheads="1"/>
            </p:cNvSpPr>
            <p:nvPr/>
          </p:nvSpPr>
          <p:spPr bwMode="auto">
            <a:xfrm>
              <a:off x="704"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07" name="Rectangle 60"/>
            <p:cNvSpPr>
              <a:spLocks noChangeArrowheads="1"/>
            </p:cNvSpPr>
            <p:nvPr/>
          </p:nvSpPr>
          <p:spPr bwMode="auto">
            <a:xfrm>
              <a:off x="518"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208" name="Rectangle 61"/>
            <p:cNvSpPr>
              <a:spLocks noChangeArrowheads="1"/>
            </p:cNvSpPr>
            <p:nvPr/>
          </p:nvSpPr>
          <p:spPr bwMode="auto">
            <a:xfrm>
              <a:off x="834" y="1991"/>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09" name="Line 62"/>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210" name="Line 63"/>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89118" name="Group 64"/>
          <p:cNvGrpSpPr>
            <a:grpSpLocks/>
          </p:cNvGrpSpPr>
          <p:nvPr/>
        </p:nvGrpSpPr>
        <p:grpSpPr bwMode="auto">
          <a:xfrm>
            <a:off x="723900" y="4921250"/>
            <a:ext cx="890588" cy="303213"/>
            <a:chOff x="645" y="1734"/>
            <a:chExt cx="561" cy="191"/>
          </a:xfrm>
        </p:grpSpPr>
        <p:sp>
          <p:nvSpPr>
            <p:cNvPr id="89201" name="Rectangle 65"/>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02" name="Rectangle 66"/>
            <p:cNvSpPr>
              <a:spLocks noChangeArrowheads="1"/>
            </p:cNvSpPr>
            <p:nvPr/>
          </p:nvSpPr>
          <p:spPr bwMode="auto">
            <a:xfrm>
              <a:off x="648" y="173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03" name="Rectangle 67"/>
            <p:cNvSpPr>
              <a:spLocks noChangeArrowheads="1"/>
            </p:cNvSpPr>
            <p:nvPr/>
          </p:nvSpPr>
          <p:spPr bwMode="auto">
            <a:xfrm>
              <a:off x="778" y="1735"/>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04" name="Line 68"/>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89119" name="Group 69"/>
          <p:cNvGrpSpPr>
            <a:grpSpLocks/>
          </p:cNvGrpSpPr>
          <p:nvPr/>
        </p:nvGrpSpPr>
        <p:grpSpPr bwMode="auto">
          <a:xfrm>
            <a:off x="930275" y="4610100"/>
            <a:ext cx="679450" cy="301625"/>
            <a:chOff x="780" y="1553"/>
            <a:chExt cx="428" cy="190"/>
          </a:xfrm>
        </p:grpSpPr>
        <p:sp>
          <p:nvSpPr>
            <p:cNvPr id="89199" name="Rectangle 70"/>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00" name="Rectangle 71"/>
            <p:cNvSpPr>
              <a:spLocks noChangeArrowheads="1"/>
            </p:cNvSpPr>
            <p:nvPr/>
          </p:nvSpPr>
          <p:spPr bwMode="auto">
            <a:xfrm>
              <a:off x="780" y="1553"/>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grpSp>
      <p:grpSp>
        <p:nvGrpSpPr>
          <p:cNvPr id="89120" name="Group 72"/>
          <p:cNvGrpSpPr>
            <a:grpSpLocks/>
          </p:cNvGrpSpPr>
          <p:nvPr/>
        </p:nvGrpSpPr>
        <p:grpSpPr bwMode="auto">
          <a:xfrm>
            <a:off x="5654675" y="4164013"/>
            <a:ext cx="1387475" cy="1035050"/>
            <a:chOff x="3601" y="168"/>
            <a:chExt cx="874" cy="652"/>
          </a:xfrm>
        </p:grpSpPr>
        <p:sp>
          <p:nvSpPr>
            <p:cNvPr id="89194" name="Rectangle 73"/>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9195" name="Rectangle 74"/>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196" name="Line 75"/>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97" name="Text Box 76"/>
            <p:cNvSpPr txBox="1">
              <a:spLocks noChangeArrowheads="1"/>
            </p:cNvSpPr>
            <p:nvPr/>
          </p:nvSpPr>
          <p:spPr bwMode="auto">
            <a:xfrm>
              <a:off x="3601" y="192"/>
              <a:ext cx="830" cy="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network</a:t>
              </a:r>
            </a:p>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sp>
          <p:nvSpPr>
            <p:cNvPr id="89198" name="Line 77"/>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89121" name="Group 78"/>
          <p:cNvGrpSpPr>
            <a:grpSpLocks/>
          </p:cNvGrpSpPr>
          <p:nvPr/>
        </p:nvGrpSpPr>
        <p:grpSpPr bwMode="auto">
          <a:xfrm>
            <a:off x="5821363" y="2271713"/>
            <a:ext cx="1387475" cy="733425"/>
            <a:chOff x="4696" y="597"/>
            <a:chExt cx="874" cy="462"/>
          </a:xfrm>
        </p:grpSpPr>
        <p:sp>
          <p:nvSpPr>
            <p:cNvPr id="89190" name="Rectangle 79"/>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9191" name="Rectangle 80"/>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192" name="Line 81"/>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93" name="Text Box 82"/>
            <p:cNvSpPr txBox="1">
              <a:spLocks noChangeArrowheads="1"/>
            </p:cNvSpPr>
            <p:nvPr/>
          </p:nvSpPr>
          <p:spPr bwMode="auto">
            <a:xfrm>
              <a:off x="4696" y="621"/>
              <a:ext cx="830" cy="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grpSp>
      <p:sp>
        <p:nvSpPr>
          <p:cNvPr id="89122" name="Freeform 83"/>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89123" name="Group 84"/>
          <p:cNvGrpSpPr>
            <a:grpSpLocks/>
          </p:cNvGrpSpPr>
          <p:nvPr/>
        </p:nvGrpSpPr>
        <p:grpSpPr bwMode="auto">
          <a:xfrm>
            <a:off x="7581900" y="4983163"/>
            <a:ext cx="766763" cy="433387"/>
            <a:chOff x="3600" y="219"/>
            <a:chExt cx="360" cy="175"/>
          </a:xfrm>
        </p:grpSpPr>
        <p:sp>
          <p:nvSpPr>
            <p:cNvPr id="89177" name="Oval 8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9178" name="Line 8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79" name="Line 8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80" name="Rectangle 8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sp>
          <p:nvSpPr>
            <p:cNvPr id="89181" name="Oval 8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9182" name="Group 90"/>
            <p:cNvGrpSpPr>
              <a:grpSpLocks/>
            </p:cNvGrpSpPr>
            <p:nvPr/>
          </p:nvGrpSpPr>
          <p:grpSpPr bwMode="auto">
            <a:xfrm>
              <a:off x="3686" y="244"/>
              <a:ext cx="177" cy="66"/>
              <a:chOff x="2848" y="848"/>
              <a:chExt cx="140" cy="98"/>
            </a:xfrm>
          </p:grpSpPr>
          <p:sp>
            <p:nvSpPr>
              <p:cNvPr id="89187" name="Line 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88" name="Line 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89" name="Line 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89183" name="Group 94"/>
            <p:cNvGrpSpPr>
              <a:grpSpLocks/>
            </p:cNvGrpSpPr>
            <p:nvPr/>
          </p:nvGrpSpPr>
          <p:grpSpPr bwMode="auto">
            <a:xfrm flipV="1">
              <a:off x="3686" y="243"/>
              <a:ext cx="177" cy="66"/>
              <a:chOff x="2848" y="848"/>
              <a:chExt cx="140" cy="98"/>
            </a:xfrm>
          </p:grpSpPr>
          <p:sp>
            <p:nvSpPr>
              <p:cNvPr id="89184" name="Line 9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85" name="Line 9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9186" name="Line 9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9124" name="Freeform 98"/>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89125" name="Group 99"/>
          <p:cNvGrpSpPr>
            <a:grpSpLocks/>
          </p:cNvGrpSpPr>
          <p:nvPr/>
        </p:nvGrpSpPr>
        <p:grpSpPr bwMode="auto">
          <a:xfrm>
            <a:off x="4238625" y="4546600"/>
            <a:ext cx="1479550" cy="303213"/>
            <a:chOff x="332" y="2224"/>
            <a:chExt cx="932" cy="191"/>
          </a:xfrm>
        </p:grpSpPr>
        <p:sp>
          <p:nvSpPr>
            <p:cNvPr id="89169" name="Rectangle 100"/>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70" name="Rectangle 101"/>
            <p:cNvSpPr>
              <a:spLocks noChangeArrowheads="1"/>
            </p:cNvSpPr>
            <p:nvPr/>
          </p:nvSpPr>
          <p:spPr bwMode="auto">
            <a:xfrm>
              <a:off x="706"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71" name="Rectangle 102"/>
            <p:cNvSpPr>
              <a:spLocks noChangeArrowheads="1"/>
            </p:cNvSpPr>
            <p:nvPr/>
          </p:nvSpPr>
          <p:spPr bwMode="auto">
            <a:xfrm>
              <a:off x="520"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72" name="Rectangle 103"/>
            <p:cNvSpPr>
              <a:spLocks noChangeArrowheads="1"/>
            </p:cNvSpPr>
            <p:nvPr/>
          </p:nvSpPr>
          <p:spPr bwMode="auto">
            <a:xfrm>
              <a:off x="332"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l</a:t>
              </a:r>
            </a:p>
          </p:txBody>
        </p:sp>
        <p:sp>
          <p:nvSpPr>
            <p:cNvPr id="89173" name="Rectangle 104"/>
            <p:cNvSpPr>
              <a:spLocks noChangeArrowheads="1"/>
            </p:cNvSpPr>
            <p:nvPr/>
          </p:nvSpPr>
          <p:spPr bwMode="auto">
            <a:xfrm>
              <a:off x="836" y="2225"/>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74" name="Line 105"/>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175" name="Line 106"/>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176" name="Line 107"/>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89126" name="Group 108"/>
          <p:cNvGrpSpPr>
            <a:grpSpLocks/>
          </p:cNvGrpSpPr>
          <p:nvPr/>
        </p:nvGrpSpPr>
        <p:grpSpPr bwMode="auto">
          <a:xfrm>
            <a:off x="4497388" y="4240213"/>
            <a:ext cx="1208087" cy="303212"/>
            <a:chOff x="501" y="1990"/>
            <a:chExt cx="761" cy="191"/>
          </a:xfrm>
        </p:grpSpPr>
        <p:sp>
          <p:nvSpPr>
            <p:cNvPr id="89163" name="Rectangle 109"/>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64" name="Rectangle 110"/>
            <p:cNvSpPr>
              <a:spLocks noChangeArrowheads="1"/>
            </p:cNvSpPr>
            <p:nvPr/>
          </p:nvSpPr>
          <p:spPr bwMode="auto">
            <a:xfrm>
              <a:off x="704"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65" name="Rectangle 111"/>
            <p:cNvSpPr>
              <a:spLocks noChangeArrowheads="1"/>
            </p:cNvSpPr>
            <p:nvPr/>
          </p:nvSpPr>
          <p:spPr bwMode="auto">
            <a:xfrm>
              <a:off x="518"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66" name="Rectangle 112"/>
            <p:cNvSpPr>
              <a:spLocks noChangeArrowheads="1"/>
            </p:cNvSpPr>
            <p:nvPr/>
          </p:nvSpPr>
          <p:spPr bwMode="auto">
            <a:xfrm>
              <a:off x="834" y="1991"/>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67" name="Line 113"/>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168" name="Line 114"/>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8" name="Group 115"/>
          <p:cNvGrpSpPr>
            <a:grpSpLocks/>
          </p:cNvGrpSpPr>
          <p:nvPr/>
        </p:nvGrpSpPr>
        <p:grpSpPr bwMode="auto">
          <a:xfrm>
            <a:off x="7269163" y="4606925"/>
            <a:ext cx="1208087" cy="303213"/>
            <a:chOff x="501" y="1990"/>
            <a:chExt cx="761" cy="191"/>
          </a:xfrm>
        </p:grpSpPr>
        <p:sp>
          <p:nvSpPr>
            <p:cNvPr id="89157" name="Rectangle 116"/>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58" name="Rectangle 117"/>
            <p:cNvSpPr>
              <a:spLocks noChangeArrowheads="1"/>
            </p:cNvSpPr>
            <p:nvPr/>
          </p:nvSpPr>
          <p:spPr bwMode="auto">
            <a:xfrm>
              <a:off x="704"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59" name="Rectangle 118"/>
            <p:cNvSpPr>
              <a:spLocks noChangeArrowheads="1"/>
            </p:cNvSpPr>
            <p:nvPr/>
          </p:nvSpPr>
          <p:spPr bwMode="auto">
            <a:xfrm>
              <a:off x="518" y="1990"/>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60" name="Rectangle 119"/>
            <p:cNvSpPr>
              <a:spLocks noChangeArrowheads="1"/>
            </p:cNvSpPr>
            <p:nvPr/>
          </p:nvSpPr>
          <p:spPr bwMode="auto">
            <a:xfrm>
              <a:off x="834" y="1991"/>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61" name="Line 120"/>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162" name="Line 121"/>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9" name="Group 122"/>
          <p:cNvGrpSpPr>
            <a:grpSpLocks/>
          </p:cNvGrpSpPr>
          <p:nvPr/>
        </p:nvGrpSpPr>
        <p:grpSpPr bwMode="auto">
          <a:xfrm>
            <a:off x="938213" y="1665288"/>
            <a:ext cx="1479550" cy="303212"/>
            <a:chOff x="332" y="2224"/>
            <a:chExt cx="932" cy="191"/>
          </a:xfrm>
        </p:grpSpPr>
        <p:sp>
          <p:nvSpPr>
            <p:cNvPr id="89149" name="Rectangle 123"/>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50" name="Rectangle 124"/>
            <p:cNvSpPr>
              <a:spLocks noChangeArrowheads="1"/>
            </p:cNvSpPr>
            <p:nvPr/>
          </p:nvSpPr>
          <p:spPr bwMode="auto">
            <a:xfrm>
              <a:off x="706"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51" name="Rectangle 125"/>
            <p:cNvSpPr>
              <a:spLocks noChangeArrowheads="1"/>
            </p:cNvSpPr>
            <p:nvPr/>
          </p:nvSpPr>
          <p:spPr bwMode="auto">
            <a:xfrm>
              <a:off x="520"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52" name="Rectangle 126"/>
            <p:cNvSpPr>
              <a:spLocks noChangeArrowheads="1"/>
            </p:cNvSpPr>
            <p:nvPr/>
          </p:nvSpPr>
          <p:spPr bwMode="auto">
            <a:xfrm>
              <a:off x="332" y="2224"/>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l</a:t>
              </a:r>
            </a:p>
          </p:txBody>
        </p:sp>
        <p:sp>
          <p:nvSpPr>
            <p:cNvPr id="89153" name="Rectangle 127"/>
            <p:cNvSpPr>
              <a:spLocks noChangeArrowheads="1"/>
            </p:cNvSpPr>
            <p:nvPr/>
          </p:nvSpPr>
          <p:spPr bwMode="auto">
            <a:xfrm>
              <a:off x="836" y="2225"/>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54" name="Line 128"/>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155" name="Line 129"/>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156" name="Line 130"/>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89129" name="Text Box 131"/>
          <p:cNvSpPr txBox="1">
            <a:spLocks noChangeArrowheads="1"/>
          </p:cNvSpPr>
          <p:nvPr/>
        </p:nvSpPr>
        <p:spPr bwMode="auto">
          <a:xfrm>
            <a:off x="7921625" y="5411788"/>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latin typeface="Comic Sans MS" charset="0"/>
              </a:rPr>
              <a:t>router</a:t>
            </a:r>
          </a:p>
        </p:txBody>
      </p:sp>
      <p:sp>
        <p:nvSpPr>
          <p:cNvPr id="89130" name="Text Box 132"/>
          <p:cNvSpPr txBox="1">
            <a:spLocks noChangeArrowheads="1"/>
          </p:cNvSpPr>
          <p:nvPr/>
        </p:nvSpPr>
        <p:spPr bwMode="auto">
          <a:xfrm>
            <a:off x="7935913" y="3098800"/>
            <a:ext cx="8731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latin typeface="Comic Sans MS" charset="0"/>
              </a:rPr>
              <a:t>switch</a:t>
            </a:r>
          </a:p>
        </p:txBody>
      </p:sp>
      <p:sp>
        <p:nvSpPr>
          <p:cNvPr id="89131" name="Rectangle 133"/>
          <p:cNvSpPr>
            <a:spLocks noGrp="1" noChangeArrowheads="1"/>
          </p:cNvSpPr>
          <p:nvPr>
            <p:ph type="title"/>
          </p:nvPr>
        </p:nvSpPr>
        <p:spPr>
          <a:xfrm>
            <a:off x="4995863" y="0"/>
            <a:ext cx="3805237" cy="1143000"/>
          </a:xfrm>
        </p:spPr>
        <p:txBody>
          <a:bodyPr/>
          <a:lstStyle/>
          <a:p>
            <a:r>
              <a:rPr lang="en-US">
                <a:latin typeface="Comic Sans MS" charset="0"/>
              </a:rPr>
              <a:t>Encapsulation</a:t>
            </a:r>
          </a:p>
        </p:txBody>
      </p:sp>
      <p:sp>
        <p:nvSpPr>
          <p:cNvPr id="208006" name="Text Box 134"/>
          <p:cNvSpPr txBox="1">
            <a:spLocks noChangeArrowheads="1"/>
          </p:cNvSpPr>
          <p:nvPr/>
        </p:nvSpPr>
        <p:spPr bwMode="auto">
          <a:xfrm>
            <a:off x="703263" y="692150"/>
            <a:ext cx="9731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message</a:t>
            </a:r>
            <a:endParaRPr lang="en-US" sz="1600">
              <a:solidFill>
                <a:schemeClr val="accent2"/>
              </a:solidFill>
              <a:latin typeface="Comic Sans MS" charset="0"/>
            </a:endParaRPr>
          </a:p>
        </p:txBody>
      </p:sp>
      <p:grpSp>
        <p:nvGrpSpPr>
          <p:cNvPr id="20" name="Group 135"/>
          <p:cNvGrpSpPr>
            <a:grpSpLocks/>
          </p:cNvGrpSpPr>
          <p:nvPr/>
        </p:nvGrpSpPr>
        <p:grpSpPr bwMode="auto">
          <a:xfrm>
            <a:off x="1763713" y="719138"/>
            <a:ext cx="679450" cy="301625"/>
            <a:chOff x="780" y="1553"/>
            <a:chExt cx="428" cy="190"/>
          </a:xfrm>
        </p:grpSpPr>
        <p:sp>
          <p:nvSpPr>
            <p:cNvPr id="89147" name="Rectangle 13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8" name="Rectangle 137"/>
            <p:cNvSpPr>
              <a:spLocks noChangeArrowheads="1"/>
            </p:cNvSpPr>
            <p:nvPr/>
          </p:nvSpPr>
          <p:spPr bwMode="auto">
            <a:xfrm>
              <a:off x="780" y="1553"/>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grpSp>
      <p:grpSp>
        <p:nvGrpSpPr>
          <p:cNvPr id="21" name="Group 138"/>
          <p:cNvGrpSpPr>
            <a:grpSpLocks/>
          </p:cNvGrpSpPr>
          <p:nvPr/>
        </p:nvGrpSpPr>
        <p:grpSpPr bwMode="auto">
          <a:xfrm>
            <a:off x="1528763" y="1039813"/>
            <a:ext cx="903287" cy="301625"/>
            <a:chOff x="1851" y="2046"/>
            <a:chExt cx="569" cy="190"/>
          </a:xfrm>
        </p:grpSpPr>
        <p:grpSp>
          <p:nvGrpSpPr>
            <p:cNvPr id="89141" name="Group 139"/>
            <p:cNvGrpSpPr>
              <a:grpSpLocks/>
            </p:cNvGrpSpPr>
            <p:nvPr/>
          </p:nvGrpSpPr>
          <p:grpSpPr bwMode="auto">
            <a:xfrm>
              <a:off x="1851" y="2047"/>
              <a:ext cx="190" cy="184"/>
              <a:chOff x="1962" y="2058"/>
              <a:chExt cx="190" cy="184"/>
            </a:xfrm>
          </p:grpSpPr>
          <p:sp>
            <p:nvSpPr>
              <p:cNvPr id="89145" name="Rectangle 14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6" name="Rectangle 141"/>
              <p:cNvSpPr>
                <a:spLocks noChangeArrowheads="1"/>
              </p:cNvSpPr>
              <p:nvPr/>
            </p:nvSpPr>
            <p:spPr bwMode="auto">
              <a:xfrm>
                <a:off x="1965" y="2058"/>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grpSp>
        <p:grpSp>
          <p:nvGrpSpPr>
            <p:cNvPr id="89142" name="Group 142"/>
            <p:cNvGrpSpPr>
              <a:grpSpLocks/>
            </p:cNvGrpSpPr>
            <p:nvPr/>
          </p:nvGrpSpPr>
          <p:grpSpPr bwMode="auto">
            <a:xfrm>
              <a:off x="1992" y="2046"/>
              <a:ext cx="428" cy="190"/>
              <a:chOff x="780" y="1553"/>
              <a:chExt cx="428" cy="190"/>
            </a:xfrm>
          </p:grpSpPr>
          <p:sp>
            <p:nvSpPr>
              <p:cNvPr id="89143" name="Rectangle 14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4" name="Rectangle 144"/>
              <p:cNvSpPr>
                <a:spLocks noChangeArrowheads="1"/>
              </p:cNvSpPr>
              <p:nvPr/>
            </p:nvSpPr>
            <p:spPr bwMode="auto">
              <a:xfrm>
                <a:off x="780" y="1553"/>
                <a:ext cx="428"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grpSp>
      </p:grpSp>
      <p:grpSp>
        <p:nvGrpSpPr>
          <p:cNvPr id="24" name="Group 145"/>
          <p:cNvGrpSpPr>
            <a:grpSpLocks/>
          </p:cNvGrpSpPr>
          <p:nvPr/>
        </p:nvGrpSpPr>
        <p:grpSpPr bwMode="auto">
          <a:xfrm>
            <a:off x="1235075" y="1363663"/>
            <a:ext cx="301625" cy="292100"/>
            <a:chOff x="1962" y="2058"/>
            <a:chExt cx="190" cy="184"/>
          </a:xfrm>
        </p:grpSpPr>
        <p:sp>
          <p:nvSpPr>
            <p:cNvPr id="89139" name="Rectangle 146"/>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0" name="Rectangle 147"/>
            <p:cNvSpPr>
              <a:spLocks noChangeArrowheads="1"/>
            </p:cNvSpPr>
            <p:nvPr/>
          </p:nvSpPr>
          <p:spPr bwMode="auto">
            <a:xfrm>
              <a:off x="1965" y="2058"/>
              <a:ext cx="187"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grpSp>
      <p:sp>
        <p:nvSpPr>
          <p:cNvPr id="208020" name="Text Box 148"/>
          <p:cNvSpPr txBox="1">
            <a:spLocks noChangeArrowheads="1"/>
          </p:cNvSpPr>
          <p:nvPr/>
        </p:nvSpPr>
        <p:spPr bwMode="auto">
          <a:xfrm>
            <a:off x="157163" y="1643063"/>
            <a:ext cx="758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frame</a:t>
            </a:r>
            <a:endParaRPr lang="en-US" sz="1600">
              <a:solidFill>
                <a:schemeClr val="accent2"/>
              </a:solidFill>
              <a:latin typeface="Comic Sans MS" charset="0"/>
            </a:endParaRPr>
          </a:p>
        </p:txBody>
      </p:sp>
      <p:sp>
        <p:nvSpPr>
          <p:cNvPr id="149" name="Footer Placeholder 4"/>
          <p:cNvSpPr>
            <a:spLocks noGrp="1"/>
          </p:cNvSpPr>
          <p:nvPr>
            <p:ph type="ftr" sz="quarter" idx="10"/>
          </p:nvPr>
        </p:nvSpPr>
        <p:spPr/>
        <p:txBody>
          <a:bodyPr/>
          <a:lstStyle/>
          <a:p>
            <a:pPr>
              <a:defRPr/>
            </a:pPr>
            <a:r>
              <a:rPr lang="en-US" dirty="0"/>
              <a:t>CSci4211:                     Introduction</a:t>
            </a:r>
          </a:p>
        </p:txBody>
      </p:sp>
      <p:sp>
        <p:nvSpPr>
          <p:cNvPr id="8913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33D397A-8E6A-8B4A-B665-55BFD2CA48F2}" type="slidenum">
              <a:rPr lang="en-US" sz="1200">
                <a:latin typeface="Comic Sans MS" charset="0"/>
              </a:rPr>
              <a:pPr/>
              <a:t>39</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20"/>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208006"/>
                                        </p:tgtEl>
                                      </p:cBhvr>
                                    </p:animEffect>
                                    <p:set>
                                      <p:cBhvr>
                                        <p:cTn id="9" dur="1" fill="hold">
                                          <p:stCondLst>
                                            <p:cond delay="1999"/>
                                          </p:stCondLst>
                                        </p:cTn>
                                        <p:tgtEl>
                                          <p:spTgt spid="208006"/>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790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0790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21"/>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790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0790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80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08020"/>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9"/>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9"/>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8"/>
                                        </p:tgtEl>
                                        <p:attrNameLst>
                                          <p:attrName>ppt_x</p:attrName>
                                          <p:attrName>ppt_y</p:attrName>
                                        </p:attrNameLst>
                                      </p:cBhvr>
                                      <p:rCtr x="0" y="-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5" grpId="0"/>
      <p:bldP spid="207905" grpId="1"/>
      <p:bldP spid="207909" grpId="0"/>
      <p:bldP spid="207909" grpId="1"/>
      <p:bldP spid="208006" grpId="0"/>
      <p:bldP spid="208020" grpId="0"/>
      <p:bldP spid="2080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Introduction</a:t>
            </a:r>
          </a:p>
        </p:txBody>
      </p:sp>
      <p:sp>
        <p:nvSpPr>
          <p:cNvPr id="22530"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26C2A8D-8B39-D543-90DF-D5BCEADDC402}" type="slidenum">
              <a:rPr lang="en-US" sz="1200">
                <a:latin typeface="Comic Sans MS" charset="0"/>
              </a:rPr>
              <a:pPr/>
              <a:t>4</a:t>
            </a:fld>
            <a:endParaRPr lang="en-US" sz="1200">
              <a:latin typeface="Comic Sans MS" charset="0"/>
            </a:endParaRPr>
          </a:p>
        </p:txBody>
      </p:sp>
      <p:sp>
        <p:nvSpPr>
          <p:cNvPr id="22531" name="Rectangle 2"/>
          <p:cNvSpPr>
            <a:spLocks noGrp="1" noChangeArrowheads="1"/>
          </p:cNvSpPr>
          <p:nvPr>
            <p:ph type="title"/>
          </p:nvPr>
        </p:nvSpPr>
        <p:spPr>
          <a:xfrm>
            <a:off x="609600" y="228600"/>
            <a:ext cx="7772400" cy="1143000"/>
          </a:xfrm>
        </p:spPr>
        <p:txBody>
          <a:bodyPr/>
          <a:lstStyle/>
          <a:p>
            <a:pPr>
              <a:lnSpc>
                <a:spcPct val="90000"/>
              </a:lnSpc>
            </a:pPr>
            <a:r>
              <a:rPr lang="en-US">
                <a:latin typeface="Comic Sans MS" charset="0"/>
              </a:rPr>
              <a:t>Switching &amp; Multiplexing</a:t>
            </a:r>
          </a:p>
        </p:txBody>
      </p:sp>
      <p:sp>
        <p:nvSpPr>
          <p:cNvPr id="22532" name="Rectangle 3"/>
          <p:cNvSpPr>
            <a:spLocks noGrp="1" noChangeArrowheads="1"/>
          </p:cNvSpPr>
          <p:nvPr>
            <p:ph type="body" idx="1"/>
          </p:nvPr>
        </p:nvSpPr>
        <p:spPr>
          <a:xfrm>
            <a:off x="685800" y="1371600"/>
            <a:ext cx="7772400" cy="3962400"/>
          </a:xfrm>
        </p:spPr>
        <p:txBody>
          <a:bodyPr/>
          <a:lstStyle/>
          <a:p>
            <a:pPr marL="457200" indent="-457200">
              <a:lnSpc>
                <a:spcPct val="90000"/>
              </a:lnSpc>
            </a:pPr>
            <a:r>
              <a:rPr lang="en-US" sz="2400">
                <a:latin typeface="Comic Sans MS" charset="0"/>
              </a:rPr>
              <a:t>Network is a </a:t>
            </a:r>
            <a:r>
              <a:rPr lang="en-US" sz="2400">
                <a:solidFill>
                  <a:srgbClr val="990000"/>
                </a:solidFill>
                <a:latin typeface="Comic Sans MS" charset="0"/>
              </a:rPr>
              <a:t>shared </a:t>
            </a:r>
            <a:r>
              <a:rPr lang="en-US" sz="2400">
                <a:latin typeface="Comic Sans MS" charset="0"/>
              </a:rPr>
              <a:t>resource</a:t>
            </a:r>
          </a:p>
          <a:p>
            <a:pPr marL="800100" lvl="1" indent="-342900">
              <a:lnSpc>
                <a:spcPct val="90000"/>
              </a:lnSpc>
            </a:pPr>
            <a:r>
              <a:rPr lang="en-US">
                <a:latin typeface="Comic Sans MS" charset="0"/>
              </a:rPr>
              <a:t>Provide services for many people at same time</a:t>
            </a:r>
          </a:p>
          <a:p>
            <a:pPr marL="800100" lvl="1" indent="-342900">
              <a:lnSpc>
                <a:spcPct val="90000"/>
              </a:lnSpc>
            </a:pPr>
            <a:r>
              <a:rPr lang="en-US">
                <a:latin typeface="Comic Sans MS" charset="0"/>
              </a:rPr>
              <a:t>Carry bits/information for many people at same time</a:t>
            </a:r>
          </a:p>
          <a:p>
            <a:pPr marL="800100" lvl="1" indent="-342900">
              <a:lnSpc>
                <a:spcPct val="90000"/>
              </a:lnSpc>
              <a:buFontTx/>
              <a:buNone/>
            </a:pPr>
            <a:endParaRPr lang="en-US">
              <a:latin typeface="Comic Sans MS" charset="0"/>
            </a:endParaRPr>
          </a:p>
          <a:p>
            <a:pPr marL="457200" indent="-457200">
              <a:lnSpc>
                <a:spcPct val="90000"/>
              </a:lnSpc>
            </a:pPr>
            <a:r>
              <a:rPr lang="en-US" sz="2400">
                <a:latin typeface="Comic Sans MS" charset="0"/>
              </a:rPr>
              <a:t>How do we do it? </a:t>
            </a:r>
          </a:p>
          <a:p>
            <a:pPr marL="800100" lvl="1" indent="-342900">
              <a:lnSpc>
                <a:spcPct val="90000"/>
              </a:lnSpc>
            </a:pPr>
            <a:r>
              <a:rPr lang="en-US">
                <a:solidFill>
                  <a:srgbClr val="990000"/>
                </a:solidFill>
                <a:latin typeface="Comic Sans MS" charset="0"/>
              </a:rPr>
              <a:t>Switching</a:t>
            </a:r>
            <a:r>
              <a:rPr lang="en-US">
                <a:latin typeface="Comic Sans MS" charset="0"/>
              </a:rPr>
              <a:t>: how to deliver information from point A to point B?</a:t>
            </a:r>
          </a:p>
          <a:p>
            <a:pPr marL="800100" lvl="1" indent="-342900">
              <a:lnSpc>
                <a:spcPct val="90000"/>
              </a:lnSpc>
            </a:pPr>
            <a:r>
              <a:rPr lang="en-US">
                <a:solidFill>
                  <a:srgbClr val="990000"/>
                </a:solidFill>
                <a:latin typeface="Comic Sans MS" charset="0"/>
              </a:rPr>
              <a:t>Multiplexing</a:t>
            </a:r>
            <a:r>
              <a:rPr lang="en-US">
                <a:latin typeface="Comic Sans MS" charset="0"/>
              </a:rPr>
              <a:t>: how to share resources among many users</a:t>
            </a:r>
          </a:p>
          <a:p>
            <a:pPr marL="800100" lvl="1" indent="-342900">
              <a:lnSpc>
                <a:spcPct val="90000"/>
              </a:lnSpc>
              <a:buFontTx/>
              <a:buNone/>
            </a:pPr>
            <a:endParaRPr lang="en-US" i="1">
              <a:solidFill>
                <a:srgbClr val="FF0066"/>
              </a:solidFill>
              <a:latin typeface="Comic Sans MS" charset="0"/>
            </a:endParaRPr>
          </a:p>
          <a:p>
            <a:pPr marL="800100" lvl="1" indent="-342900">
              <a:lnSpc>
                <a:spcPct val="90000"/>
              </a:lnSpc>
              <a:buFontTx/>
              <a:buNone/>
            </a:pPr>
            <a:r>
              <a:rPr lang="en-US" i="1">
                <a:solidFill>
                  <a:srgbClr val="FF0066"/>
                </a:solidFill>
                <a:latin typeface="Comic Sans MS" charset="0"/>
              </a:rPr>
              <a:t>    </a:t>
            </a:r>
            <a:r>
              <a:rPr lang="en-US">
                <a:solidFill>
                  <a:schemeClr val="tx2"/>
                </a:solidFill>
                <a:latin typeface="Comic Sans MS" charset="0"/>
              </a:rPr>
              <a:t>Think about postal service and telephone system!</a:t>
            </a:r>
          </a:p>
          <a:p>
            <a:pPr marL="800100" lvl="1" indent="-342900">
              <a:lnSpc>
                <a:spcPct val="90000"/>
              </a:lnSpc>
              <a:buFontTx/>
              <a:buNone/>
            </a:pPr>
            <a:endParaRPr lang="en-US">
              <a:solidFill>
                <a:schemeClr val="tx2"/>
              </a:solidFill>
              <a:latin typeface="Comic Sans MS" charset="0"/>
            </a:endParaRPr>
          </a:p>
          <a:p>
            <a:pPr marL="800100" lvl="1" indent="-342900">
              <a:lnSpc>
                <a:spcPct val="90000"/>
              </a:lnSpc>
              <a:buFontTx/>
              <a:buNone/>
            </a:pPr>
            <a:r>
              <a:rPr lang="en-US" sz="2400" i="1">
                <a:solidFill>
                  <a:srgbClr val="990000"/>
                </a:solidFill>
                <a:latin typeface="Comic Sans MS" charset="0"/>
              </a:rPr>
              <a:t>Switching and multiplexing are closely related! </a:t>
            </a:r>
          </a:p>
          <a:p>
            <a:pPr marL="800100" lvl="1" indent="-342900">
              <a:lnSpc>
                <a:spcPct val="90000"/>
              </a:lnSpc>
              <a:buFontTx/>
              <a:buNone/>
            </a:pPr>
            <a:endParaRPr lang="en-US" sz="2400" i="1">
              <a:solidFill>
                <a:srgbClr val="990000"/>
              </a:solidFill>
              <a:latin typeface="Comic Sans MS"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dirty="0"/>
              <a:t>CSci4211:                     Introduction</a:t>
            </a:r>
          </a:p>
        </p:txBody>
      </p:sp>
      <p:sp>
        <p:nvSpPr>
          <p:cNvPr id="10752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B58E05A-AAFA-4A48-9BBF-1335509979DD}" type="slidenum">
              <a:rPr lang="en-US" sz="1200">
                <a:latin typeface="Comic Sans MS" charset="0"/>
              </a:rPr>
              <a:pPr/>
              <a:t>40</a:t>
            </a:fld>
            <a:endParaRPr lang="en-US" sz="1200">
              <a:latin typeface="Comic Sans MS" charset="0"/>
            </a:endParaRPr>
          </a:p>
        </p:txBody>
      </p:sp>
      <p:sp>
        <p:nvSpPr>
          <p:cNvPr id="107523" name="Rectangle 2"/>
          <p:cNvSpPr>
            <a:spLocks noGrp="1" noChangeArrowheads="1"/>
          </p:cNvSpPr>
          <p:nvPr>
            <p:ph type="title"/>
          </p:nvPr>
        </p:nvSpPr>
        <p:spPr>
          <a:xfrm>
            <a:off x="609600" y="0"/>
            <a:ext cx="7772400" cy="990600"/>
          </a:xfrm>
        </p:spPr>
        <p:txBody>
          <a:bodyPr/>
          <a:lstStyle/>
          <a:p>
            <a:r>
              <a:rPr lang="en-US" sz="3600">
                <a:latin typeface="Comic Sans MS" charset="0"/>
              </a:rPr>
              <a:t>Fundamental Issues in Networking</a:t>
            </a:r>
          </a:p>
        </p:txBody>
      </p:sp>
      <p:sp>
        <p:nvSpPr>
          <p:cNvPr id="64516" name="Rectangle 3"/>
          <p:cNvSpPr>
            <a:spLocks noGrp="1" noChangeArrowheads="1"/>
          </p:cNvSpPr>
          <p:nvPr>
            <p:ph type="body" idx="1"/>
          </p:nvPr>
        </p:nvSpPr>
        <p:spPr>
          <a:xfrm>
            <a:off x="685800" y="762000"/>
            <a:ext cx="7772400" cy="5334000"/>
          </a:xfrm>
        </p:spPr>
        <p:txBody>
          <a:bodyPr/>
          <a:lstStyle/>
          <a:p>
            <a:pPr marL="0" indent="0">
              <a:lnSpc>
                <a:spcPct val="90000"/>
              </a:lnSpc>
              <a:buFontTx/>
              <a:buNone/>
              <a:defRPr/>
            </a:pPr>
            <a:r>
              <a:rPr lang="en-US" sz="2400" dirty="0" smtClean="0">
                <a:solidFill>
                  <a:srgbClr val="FF0000"/>
                </a:solidFill>
                <a:latin typeface="Comic Sans MS" charset="0"/>
              </a:rPr>
              <a:t>Network is a shared resource</a:t>
            </a:r>
          </a:p>
          <a:p>
            <a:pPr marL="800100" lvl="1" indent="-342900">
              <a:lnSpc>
                <a:spcPct val="90000"/>
              </a:lnSpc>
              <a:defRPr/>
            </a:pPr>
            <a:r>
              <a:rPr lang="en-US" dirty="0" smtClean="0">
                <a:latin typeface="Comic Sans MS" charset="0"/>
              </a:rPr>
              <a:t>Provide services for many people at same time</a:t>
            </a:r>
          </a:p>
          <a:p>
            <a:pPr marL="800100" lvl="1" indent="-342900">
              <a:lnSpc>
                <a:spcPct val="90000"/>
              </a:lnSpc>
              <a:defRPr/>
            </a:pPr>
            <a:r>
              <a:rPr lang="en-US" dirty="0" smtClean="0">
                <a:latin typeface="Comic Sans MS" charset="0"/>
              </a:rPr>
              <a:t>Carry bits/information for many people at same time </a:t>
            </a:r>
          </a:p>
          <a:p>
            <a:pPr>
              <a:lnSpc>
                <a:spcPct val="90000"/>
              </a:lnSpc>
              <a:defRPr/>
            </a:pPr>
            <a:r>
              <a:rPr lang="en-US" sz="2400" dirty="0" smtClean="0">
                <a:latin typeface="Comic Sans MS" charset="0"/>
              </a:rPr>
              <a:t>Switching and Multiplexing </a:t>
            </a:r>
          </a:p>
          <a:p>
            <a:pPr lvl="1">
              <a:lnSpc>
                <a:spcPct val="90000"/>
              </a:lnSpc>
              <a:defRPr/>
            </a:pPr>
            <a:r>
              <a:rPr lang="en-US" dirty="0" smtClean="0">
                <a:latin typeface="Comic Sans MS" charset="0"/>
              </a:rPr>
              <a:t>How to share resources among multiple users, and transfer data from one node to another node</a:t>
            </a:r>
          </a:p>
          <a:p>
            <a:pPr>
              <a:lnSpc>
                <a:spcPct val="90000"/>
              </a:lnSpc>
              <a:defRPr/>
            </a:pPr>
            <a:r>
              <a:rPr lang="en-US" sz="2400" dirty="0" smtClean="0">
                <a:latin typeface="Comic Sans MS" charset="0"/>
              </a:rPr>
              <a:t>Naming and Addressing</a:t>
            </a:r>
            <a:endParaRPr lang="en-US" sz="2400" dirty="0">
              <a:latin typeface="Comic Sans MS" charset="0"/>
            </a:endParaRPr>
          </a:p>
          <a:p>
            <a:pPr lvl="1">
              <a:lnSpc>
                <a:spcPct val="90000"/>
              </a:lnSpc>
              <a:defRPr/>
            </a:pPr>
            <a:r>
              <a:rPr lang="en-US" dirty="0">
                <a:latin typeface="Comic Sans MS" charset="0"/>
              </a:rPr>
              <a:t>How to find name/address of the party (or parties) you would like to communicate with</a:t>
            </a:r>
          </a:p>
          <a:p>
            <a:pPr lvl="1">
              <a:lnSpc>
                <a:spcPct val="90000"/>
              </a:lnSpc>
              <a:defRPr/>
            </a:pPr>
            <a:r>
              <a:rPr lang="en-US" dirty="0">
                <a:latin typeface="Comic Sans MS" charset="0"/>
              </a:rPr>
              <a:t>Address: byte-string that identifies a </a:t>
            </a:r>
            <a:r>
              <a:rPr lang="en-US" dirty="0" smtClean="0">
                <a:latin typeface="Comic Sans MS" charset="0"/>
              </a:rPr>
              <a:t>node</a:t>
            </a:r>
          </a:p>
          <a:p>
            <a:pPr lvl="2">
              <a:lnSpc>
                <a:spcPct val="90000"/>
              </a:lnSpc>
              <a:defRPr/>
            </a:pPr>
            <a:r>
              <a:rPr lang="en-US" dirty="0">
                <a:latin typeface="Comic Sans MS" charset="0"/>
              </a:rPr>
              <a:t>u</a:t>
            </a:r>
            <a:r>
              <a:rPr lang="en-US" dirty="0" smtClean="0">
                <a:latin typeface="Comic Sans MS" charset="0"/>
              </a:rPr>
              <a:t>nicast, multicast and broadcast addresses</a:t>
            </a:r>
            <a:endParaRPr lang="en-US" dirty="0">
              <a:latin typeface="Comic Sans MS" charset="0"/>
            </a:endParaRPr>
          </a:p>
          <a:p>
            <a:pPr>
              <a:lnSpc>
                <a:spcPct val="90000"/>
              </a:lnSpc>
              <a:defRPr/>
            </a:pPr>
            <a:r>
              <a:rPr lang="en-US" sz="2400" dirty="0" smtClean="0">
                <a:latin typeface="Comic Sans MS" charset="0"/>
              </a:rPr>
              <a:t>Routing and Switching/Forwarding: </a:t>
            </a:r>
          </a:p>
          <a:p>
            <a:pPr lvl="1">
              <a:lnSpc>
                <a:spcPct val="90000"/>
              </a:lnSpc>
              <a:defRPr/>
            </a:pPr>
            <a:r>
              <a:rPr lang="en-US" dirty="0" smtClean="0">
                <a:latin typeface="Comic Sans MS" charset="0"/>
              </a:rPr>
              <a:t>process </a:t>
            </a:r>
            <a:r>
              <a:rPr lang="en-US" dirty="0">
                <a:latin typeface="Comic Sans MS" charset="0"/>
              </a:rPr>
              <a:t>of determining how to send packets towards the destination based on its </a:t>
            </a:r>
            <a:r>
              <a:rPr lang="en-US" dirty="0" smtClean="0">
                <a:latin typeface="Comic Sans MS" charset="0"/>
              </a:rPr>
              <a:t>address: finding </a:t>
            </a:r>
            <a:r>
              <a:rPr lang="en-US" dirty="0">
                <a:latin typeface="Comic Sans MS" charset="0"/>
              </a:rPr>
              <a:t>out neighbors, building routing </a:t>
            </a:r>
            <a:r>
              <a:rPr lang="en-US" dirty="0" smtClean="0">
                <a:latin typeface="Comic Sans MS" charset="0"/>
              </a:rPr>
              <a:t>tables</a:t>
            </a:r>
          </a:p>
          <a:p>
            <a:pPr lvl="1">
              <a:lnSpc>
                <a:spcPct val="90000"/>
              </a:lnSpc>
              <a:defRPr/>
            </a:pPr>
            <a:r>
              <a:rPr lang="en-US" dirty="0" smtClean="0">
                <a:latin typeface="Comic Sans MS" charset="0"/>
              </a:rPr>
              <a:t>transferring data from source to destination</a:t>
            </a:r>
            <a:endParaRPr lang="en-US" dirty="0">
              <a:latin typeface="Comic Sans MS"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Introduction</a:t>
            </a:r>
          </a:p>
        </p:txBody>
      </p:sp>
      <p:sp>
        <p:nvSpPr>
          <p:cNvPr id="109570"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9FD54D-CE9C-5D4B-9005-394068FDDF9F}" type="slidenum">
              <a:rPr lang="en-US" sz="1200">
                <a:latin typeface="Comic Sans MS" charset="0"/>
              </a:rPr>
              <a:pPr/>
              <a:t>41</a:t>
            </a:fld>
            <a:endParaRPr lang="en-US" sz="1200">
              <a:latin typeface="Comic Sans MS" charset="0"/>
            </a:endParaRPr>
          </a:p>
        </p:txBody>
      </p:sp>
      <p:sp>
        <p:nvSpPr>
          <p:cNvPr id="109571" name="Rectangle 2"/>
          <p:cNvSpPr>
            <a:spLocks noGrp="1" noChangeArrowheads="1"/>
          </p:cNvSpPr>
          <p:nvPr>
            <p:ph type="title"/>
          </p:nvPr>
        </p:nvSpPr>
        <p:spPr>
          <a:xfrm>
            <a:off x="533400" y="457200"/>
            <a:ext cx="7772400" cy="1143000"/>
          </a:xfrm>
        </p:spPr>
        <p:txBody>
          <a:bodyPr/>
          <a:lstStyle/>
          <a:p>
            <a:r>
              <a:rPr lang="en-US" sz="3200">
                <a:latin typeface="Comic Sans MS" charset="0"/>
              </a:rPr>
              <a:t>Fundamental Problems in Networking …</a:t>
            </a:r>
          </a:p>
        </p:txBody>
      </p:sp>
      <p:sp>
        <p:nvSpPr>
          <p:cNvPr id="141315" name="Rectangle 3"/>
          <p:cNvSpPr>
            <a:spLocks noGrp="1" noChangeArrowheads="1"/>
          </p:cNvSpPr>
          <p:nvPr>
            <p:ph type="body" idx="1"/>
          </p:nvPr>
        </p:nvSpPr>
        <p:spPr>
          <a:xfrm>
            <a:off x="609600" y="1524000"/>
            <a:ext cx="7772400" cy="4419600"/>
          </a:xfrm>
        </p:spPr>
        <p:txBody>
          <a:bodyPr/>
          <a:lstStyle/>
          <a:p>
            <a:pPr>
              <a:buFontTx/>
              <a:buNone/>
            </a:pPr>
            <a:r>
              <a:rPr lang="en-US" dirty="0">
                <a:latin typeface="Comic Sans MS" charset="0"/>
              </a:rPr>
              <a:t>Or what can go wrong?</a:t>
            </a:r>
          </a:p>
          <a:p>
            <a:r>
              <a:rPr lang="en-US" sz="2400" dirty="0">
                <a:solidFill>
                  <a:srgbClr val="000099"/>
                </a:solidFill>
                <a:latin typeface="Comic Sans MS" charset="0"/>
              </a:rPr>
              <a:t>Bit-level errors: due to electrical interferences</a:t>
            </a:r>
          </a:p>
          <a:p>
            <a:r>
              <a:rPr lang="en-US" sz="2400" dirty="0">
                <a:solidFill>
                  <a:srgbClr val="000099"/>
                </a:solidFill>
                <a:latin typeface="Comic Sans MS" charset="0"/>
              </a:rPr>
              <a:t>“Frame-level” errors: media access delay or frame collision due to contention/collision/interference </a:t>
            </a:r>
          </a:p>
          <a:p>
            <a:r>
              <a:rPr lang="en-US" sz="2400" dirty="0">
                <a:solidFill>
                  <a:srgbClr val="000099"/>
                </a:solidFill>
                <a:latin typeface="Comic Sans MS" charset="0"/>
              </a:rPr>
              <a:t>Packet-level errors: packet delay or loss due to network congestion/buffer overflow</a:t>
            </a:r>
          </a:p>
          <a:p>
            <a:r>
              <a:rPr lang="en-US" sz="2400" dirty="0">
                <a:solidFill>
                  <a:srgbClr val="000099"/>
                </a:solidFill>
                <a:latin typeface="Comic Sans MS" charset="0"/>
              </a:rPr>
              <a:t>Out of order delivery: packets may takes different paths</a:t>
            </a:r>
          </a:p>
          <a:p>
            <a:r>
              <a:rPr lang="en-US" sz="2400" dirty="0">
                <a:solidFill>
                  <a:srgbClr val="000099"/>
                </a:solidFill>
                <a:latin typeface="Comic Sans MS" charset="0"/>
              </a:rPr>
              <a:t>Link/node failures: cable is cut or system </a:t>
            </a:r>
            <a:r>
              <a:rPr lang="en-US" sz="2400" dirty="0" smtClean="0">
                <a:solidFill>
                  <a:srgbClr val="000099"/>
                </a:solidFill>
                <a:latin typeface="Comic Sans MS" charset="0"/>
              </a:rPr>
              <a:t>crash</a:t>
            </a:r>
          </a:p>
          <a:p>
            <a:r>
              <a:rPr lang="en-US" sz="2200" dirty="0">
                <a:solidFill>
                  <a:srgbClr val="FF0000"/>
                </a:solidFill>
                <a:latin typeface="Comic Sans MS" charset="0"/>
              </a:rPr>
              <a:t>[and of course, cyber attacks! –&gt; will not be </a:t>
            </a:r>
            <a:r>
              <a:rPr lang="en-US" sz="2200" dirty="0" smtClean="0">
                <a:solidFill>
                  <a:srgbClr val="FF0000"/>
                </a:solidFill>
                <a:latin typeface="Comic Sans MS" charset="0"/>
              </a:rPr>
              <a:t>covered in this class: if interested, take </a:t>
            </a:r>
            <a:r>
              <a:rPr lang="en-US" sz="2200" dirty="0" smtClean="0">
                <a:solidFill>
                  <a:srgbClr val="FF0000"/>
                </a:solidFill>
                <a:latin typeface="Comic Sans MS" charset="0"/>
                <a:sym typeface="Wingdings"/>
              </a:rPr>
              <a:t>“computer security”</a:t>
            </a:r>
            <a:r>
              <a:rPr lang="en-US" sz="2200" dirty="0" smtClean="0">
                <a:solidFill>
                  <a:srgbClr val="FF0000"/>
                </a:solidFill>
                <a:latin typeface="Comic Sans MS" charset="0"/>
              </a:rPr>
              <a:t>]</a:t>
            </a:r>
            <a:endParaRPr lang="en-US" sz="2200" dirty="0">
              <a:solidFill>
                <a:srgbClr val="FF0000"/>
              </a:solidFill>
              <a:latin typeface="Comic Sans MS" charset="0"/>
            </a:endParaRPr>
          </a:p>
          <a:p>
            <a:endParaRPr lang="en-US" sz="2400" dirty="0">
              <a:solidFill>
                <a:srgbClr val="000099"/>
              </a:solidFill>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1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1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Introduction</a:t>
            </a:r>
          </a:p>
        </p:txBody>
      </p:sp>
      <p:sp>
        <p:nvSpPr>
          <p:cNvPr id="11161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06EB316-A217-344C-9A61-CC28A55015A7}" type="slidenum">
              <a:rPr lang="en-US" sz="1200">
                <a:latin typeface="Comic Sans MS" charset="0"/>
              </a:rPr>
              <a:pPr/>
              <a:t>42</a:t>
            </a:fld>
            <a:endParaRPr lang="en-US" sz="1200">
              <a:latin typeface="Comic Sans MS" charset="0"/>
            </a:endParaRPr>
          </a:p>
        </p:txBody>
      </p:sp>
      <p:sp>
        <p:nvSpPr>
          <p:cNvPr id="111619" name="Rectangle 2"/>
          <p:cNvSpPr>
            <a:spLocks noGrp="1" noChangeArrowheads="1"/>
          </p:cNvSpPr>
          <p:nvPr>
            <p:ph type="title"/>
          </p:nvPr>
        </p:nvSpPr>
        <p:spPr>
          <a:xfrm>
            <a:off x="685800" y="23813"/>
            <a:ext cx="7772400" cy="1143000"/>
          </a:xfrm>
        </p:spPr>
        <p:txBody>
          <a:bodyPr/>
          <a:lstStyle/>
          <a:p>
            <a:r>
              <a:rPr lang="en-US" sz="3200">
                <a:latin typeface="Comic Sans MS" charset="0"/>
              </a:rPr>
              <a:t>Fundamental Problems in Networking</a:t>
            </a:r>
          </a:p>
        </p:txBody>
      </p:sp>
      <p:sp>
        <p:nvSpPr>
          <p:cNvPr id="183299" name="Rectangle 3"/>
          <p:cNvSpPr>
            <a:spLocks noGrp="1" noChangeArrowheads="1"/>
          </p:cNvSpPr>
          <p:nvPr>
            <p:ph type="body" idx="1"/>
          </p:nvPr>
        </p:nvSpPr>
        <p:spPr>
          <a:xfrm>
            <a:off x="685800" y="1143000"/>
            <a:ext cx="7772400" cy="4114800"/>
          </a:xfrm>
        </p:spPr>
        <p:txBody>
          <a:bodyPr/>
          <a:lstStyle/>
          <a:p>
            <a:pPr>
              <a:lnSpc>
                <a:spcPct val="90000"/>
              </a:lnSpc>
              <a:buFontTx/>
              <a:buNone/>
            </a:pPr>
            <a:r>
              <a:rPr lang="en-US" dirty="0">
                <a:latin typeface="Comic Sans MS" charset="0"/>
              </a:rPr>
              <a:t>What can be done?</a:t>
            </a:r>
          </a:p>
          <a:p>
            <a:pPr>
              <a:lnSpc>
                <a:spcPct val="90000"/>
              </a:lnSpc>
            </a:pPr>
            <a:r>
              <a:rPr lang="en-US" sz="2400" dirty="0">
                <a:solidFill>
                  <a:srgbClr val="000099"/>
                </a:solidFill>
                <a:latin typeface="Comic Sans MS" charset="0"/>
              </a:rPr>
              <a:t>Add redundancy to detect and correct erroneous packets</a:t>
            </a:r>
          </a:p>
          <a:p>
            <a:pPr>
              <a:lnSpc>
                <a:spcPct val="90000"/>
              </a:lnSpc>
            </a:pPr>
            <a:r>
              <a:rPr lang="en-US" sz="2400" dirty="0">
                <a:solidFill>
                  <a:srgbClr val="000099"/>
                </a:solidFill>
                <a:latin typeface="Comic Sans MS" charset="0"/>
              </a:rPr>
              <a:t>Acknowledge received packets and retransmit lost packets</a:t>
            </a:r>
          </a:p>
          <a:p>
            <a:pPr>
              <a:lnSpc>
                <a:spcPct val="90000"/>
              </a:lnSpc>
            </a:pPr>
            <a:r>
              <a:rPr lang="en-US" sz="2400" dirty="0">
                <a:solidFill>
                  <a:srgbClr val="000099"/>
                </a:solidFill>
                <a:latin typeface="Comic Sans MS" charset="0"/>
              </a:rPr>
              <a:t>Assign sequence numbers and reorder packets at the receiver</a:t>
            </a:r>
          </a:p>
          <a:p>
            <a:pPr>
              <a:lnSpc>
                <a:spcPct val="90000"/>
              </a:lnSpc>
            </a:pPr>
            <a:r>
              <a:rPr lang="en-US" sz="2400" dirty="0">
                <a:solidFill>
                  <a:srgbClr val="000099"/>
                </a:solidFill>
                <a:latin typeface="Comic Sans MS" charset="0"/>
              </a:rPr>
              <a:t>Sense link/node failures and route around failed </a:t>
            </a:r>
            <a:r>
              <a:rPr lang="en-US" sz="2400" dirty="0" smtClean="0">
                <a:solidFill>
                  <a:srgbClr val="000099"/>
                </a:solidFill>
                <a:latin typeface="Comic Sans MS" charset="0"/>
              </a:rPr>
              <a:t>links/nodes</a:t>
            </a:r>
          </a:p>
          <a:p>
            <a:pPr>
              <a:lnSpc>
                <a:spcPct val="90000"/>
              </a:lnSpc>
            </a:pPr>
            <a:endParaRPr lang="en-US" sz="2000" dirty="0">
              <a:solidFill>
                <a:srgbClr val="FF0000"/>
              </a:solidFill>
              <a:latin typeface="Comic Sans MS" charset="0"/>
            </a:endParaRPr>
          </a:p>
          <a:p>
            <a:pPr>
              <a:lnSpc>
                <a:spcPct val="90000"/>
              </a:lnSpc>
              <a:buFontTx/>
              <a:buNone/>
            </a:pPr>
            <a:r>
              <a:rPr lang="en-US" sz="2400" dirty="0">
                <a:solidFill>
                  <a:srgbClr val="990000"/>
                </a:solidFill>
                <a:latin typeface="Comic Sans MS" charset="0"/>
              </a:rPr>
              <a:t>Goal: to fill the gap between what applications expect and what underlying technology provides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3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32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32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3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0" y="6248400"/>
            <a:ext cx="3581400" cy="457200"/>
          </a:xfrm>
        </p:spPr>
        <p:txBody>
          <a:bodyPr/>
          <a:lstStyle/>
          <a:p>
            <a:pPr>
              <a:defRPr/>
            </a:pPr>
            <a:r>
              <a:rPr lang="en-US" dirty="0"/>
              <a:t>CSci4211:        </a:t>
            </a:r>
            <a:r>
              <a:rPr lang="en-US" dirty="0" smtClean="0"/>
              <a:t>Weekly Summary</a:t>
            </a:r>
            <a:endParaRPr lang="en-US" dirty="0"/>
          </a:p>
        </p:txBody>
      </p:sp>
      <p:sp>
        <p:nvSpPr>
          <p:cNvPr id="72706"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6140464-CB58-B647-9E31-1F471D46D33B}" type="slidenum">
              <a:rPr lang="en-US" sz="1200">
                <a:latin typeface="Comic Sans MS" charset="0"/>
              </a:rPr>
              <a:pPr/>
              <a:t>43</a:t>
            </a:fld>
            <a:endParaRPr lang="en-US" sz="1200">
              <a:latin typeface="Comic Sans MS" charset="0"/>
            </a:endParaRPr>
          </a:p>
        </p:txBody>
      </p:sp>
      <p:sp>
        <p:nvSpPr>
          <p:cNvPr id="72707" name="Rectangle 2"/>
          <p:cNvSpPr>
            <a:spLocks noGrp="1" noChangeArrowheads="1"/>
          </p:cNvSpPr>
          <p:nvPr>
            <p:ph type="title"/>
          </p:nvPr>
        </p:nvSpPr>
        <p:spPr>
          <a:xfrm>
            <a:off x="685800" y="152400"/>
            <a:ext cx="7772400" cy="685800"/>
          </a:xfrm>
        </p:spPr>
        <p:txBody>
          <a:bodyPr/>
          <a:lstStyle/>
          <a:p>
            <a:r>
              <a:rPr lang="en-US" sz="3200">
                <a:latin typeface="Comic Sans MS" charset="0"/>
              </a:rPr>
              <a:t>Introduction (cont’d)</a:t>
            </a:r>
          </a:p>
        </p:txBody>
      </p:sp>
      <p:sp>
        <p:nvSpPr>
          <p:cNvPr id="20484" name="Rectangle 3"/>
          <p:cNvSpPr>
            <a:spLocks noGrp="1" noChangeArrowheads="1"/>
          </p:cNvSpPr>
          <p:nvPr>
            <p:ph type="body" idx="1"/>
          </p:nvPr>
        </p:nvSpPr>
        <p:spPr>
          <a:xfrm>
            <a:off x="609600" y="990600"/>
            <a:ext cx="8153400" cy="4800600"/>
          </a:xfrm>
        </p:spPr>
        <p:txBody>
          <a:bodyPr/>
          <a:lstStyle/>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Key network functions:</a:t>
            </a:r>
          </a:p>
          <a:p>
            <a:pPr marL="0" indent="0">
              <a:lnSpc>
                <a:spcPct val="90000"/>
              </a:lnSpc>
              <a:buClr>
                <a:srgbClr val="000099"/>
              </a:buClr>
              <a:buSzPct val="75000"/>
              <a:buFontTx/>
              <a:buNone/>
              <a:defRPr/>
            </a:pPr>
            <a:r>
              <a:rPr lang="en-US" sz="2000" dirty="0">
                <a:solidFill>
                  <a:srgbClr val="FF0000"/>
                </a:solidFill>
                <a:latin typeface="Comic Sans MS" charset="0"/>
              </a:rPr>
              <a:t> </a:t>
            </a:r>
            <a:r>
              <a:rPr lang="en-US" sz="2000" dirty="0" smtClean="0">
                <a:solidFill>
                  <a:srgbClr val="FF0000"/>
                </a:solidFill>
                <a:latin typeface="Comic Sans MS" charset="0"/>
              </a:rPr>
              <a:t>    -- naming</a:t>
            </a:r>
            <a:r>
              <a:rPr lang="en-US" sz="2000" dirty="0">
                <a:solidFill>
                  <a:srgbClr val="FF0000"/>
                </a:solidFill>
                <a:latin typeface="Comic Sans MS" charset="0"/>
              </a:rPr>
              <a:t>, addressing, routing &amp; forwarding</a:t>
            </a:r>
          </a:p>
          <a:p>
            <a:pPr marL="857250" lvl="1" indent="-457200">
              <a:lnSpc>
                <a:spcPct val="90000"/>
              </a:lnSpc>
              <a:buClr>
                <a:srgbClr val="000099"/>
              </a:buClr>
              <a:buSzPct val="75000"/>
              <a:buFont typeface="Wingdings" charset="0"/>
              <a:buChar char="v"/>
              <a:defRPr/>
            </a:pPr>
            <a:r>
              <a:rPr lang="en-US" sz="1800" dirty="0" smtClean="0">
                <a:latin typeface="Comic Sans MS" charset="0"/>
              </a:rPr>
              <a:t>networks </a:t>
            </a:r>
            <a:r>
              <a:rPr lang="en-US" sz="1800" dirty="0">
                <a:latin typeface="Comic Sans MS" charset="0"/>
              </a:rPr>
              <a:t>are distributed &amp; complex systems!</a:t>
            </a:r>
          </a:p>
          <a:p>
            <a:pPr marL="457200" indent="-457200">
              <a:lnSpc>
                <a:spcPct val="90000"/>
              </a:lnSpc>
              <a:buClr>
                <a:srgbClr val="000099"/>
              </a:buClr>
              <a:buSzPct val="75000"/>
              <a:buFont typeface="Wingdings" charset="0"/>
              <a:buChar char="v"/>
              <a:defRPr/>
            </a:pPr>
            <a:endParaRPr lang="en-US" sz="8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What’s so special about the Internet?</a:t>
            </a:r>
          </a:p>
          <a:p>
            <a:pPr marL="0" indent="0">
              <a:lnSpc>
                <a:spcPct val="90000"/>
              </a:lnSpc>
              <a:buClr>
                <a:srgbClr val="000099"/>
              </a:buClr>
              <a:buSzPct val="75000"/>
              <a:buFontTx/>
              <a:buNone/>
              <a:defRPr/>
            </a:pPr>
            <a:r>
              <a:rPr lang="en-US" sz="2000" dirty="0" smtClean="0">
                <a:solidFill>
                  <a:srgbClr val="FF0000"/>
                </a:solidFill>
                <a:latin typeface="Comic Sans MS" charset="0"/>
              </a:rPr>
              <a:t>        </a:t>
            </a:r>
            <a:r>
              <a:rPr lang="en-US" sz="2000" dirty="0">
                <a:solidFill>
                  <a:srgbClr val="FF0000"/>
                </a:solidFill>
                <a:latin typeface="Comic Sans MS" charset="0"/>
              </a:rPr>
              <a:t> </a:t>
            </a:r>
            <a:r>
              <a:rPr lang="en-US" sz="2000" dirty="0" smtClean="0">
                <a:solidFill>
                  <a:srgbClr val="FF0000"/>
                </a:solidFill>
                <a:latin typeface="Comic Sans MS" charset="0"/>
              </a:rPr>
              <a:t>-- Internet Architecture</a:t>
            </a:r>
            <a:r>
              <a:rPr lang="en-US" sz="2000" dirty="0">
                <a:solidFill>
                  <a:srgbClr val="FF0000"/>
                </a:solidFill>
                <a:latin typeface="Comic Sans MS" charset="0"/>
              </a:rPr>
              <a:t>:  layering &amp; hourglass</a:t>
            </a:r>
          </a:p>
          <a:p>
            <a:pPr marL="857250" lvl="1" indent="-457200">
              <a:lnSpc>
                <a:spcPct val="90000"/>
              </a:lnSpc>
              <a:buClr>
                <a:srgbClr val="000099"/>
              </a:buClr>
              <a:buSzPct val="75000"/>
              <a:buFont typeface="Wingdings" charset="0"/>
              <a:buChar char="v"/>
              <a:defRPr/>
            </a:pPr>
            <a:r>
              <a:rPr lang="en-US" sz="1800" dirty="0">
                <a:latin typeface="Comic Sans MS" charset="0"/>
              </a:rPr>
              <a:t>different  technologies, </a:t>
            </a:r>
            <a:r>
              <a:rPr lang="ja-JP" altLang="en-US" sz="1800" dirty="0">
                <a:latin typeface="Comic Sans MS" charset="0"/>
              </a:rPr>
              <a:t>“</a:t>
            </a:r>
            <a:r>
              <a:rPr lang="en-US" altLang="ja-JP" sz="1800" dirty="0">
                <a:latin typeface="Comic Sans MS" charset="0"/>
              </a:rPr>
              <a:t>boxes</a:t>
            </a:r>
            <a:r>
              <a:rPr lang="ja-JP" altLang="en-US" sz="1800" dirty="0">
                <a:latin typeface="Comic Sans MS" charset="0"/>
              </a:rPr>
              <a:t>”</a:t>
            </a:r>
            <a:r>
              <a:rPr lang="en-US" altLang="ja-JP" sz="1800" dirty="0">
                <a:latin typeface="Comic Sans MS" charset="0"/>
              </a:rPr>
              <a:t> (routers, switches), &amp; apps</a:t>
            </a:r>
          </a:p>
          <a:p>
            <a:pPr marL="457200" indent="-457200">
              <a:lnSpc>
                <a:spcPct val="90000"/>
              </a:lnSpc>
              <a:buClr>
                <a:srgbClr val="000099"/>
              </a:buClr>
              <a:buSzPct val="75000"/>
              <a:buFont typeface="Wingdings" charset="0"/>
              <a:buChar char="v"/>
              <a:defRPr/>
            </a:pPr>
            <a:endParaRPr lang="en-US" sz="8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Protocols </a:t>
            </a:r>
            <a:r>
              <a:rPr lang="en-US" sz="2400" dirty="0">
                <a:solidFill>
                  <a:srgbClr val="FF0000"/>
                </a:solidFill>
                <a:latin typeface="Comic Sans MS" charset="0"/>
              </a:rPr>
              <a:t>and Interfaces (API</a:t>
            </a:r>
            <a:r>
              <a:rPr lang="en-US" sz="2400" dirty="0" smtClean="0">
                <a:solidFill>
                  <a:srgbClr val="FF0000"/>
                </a:solidFill>
                <a:latin typeface="Comic Sans MS" charset="0"/>
              </a:rPr>
              <a:t>)</a:t>
            </a:r>
            <a:endParaRPr lang="en-US" altLang="ja-JP" sz="800" dirty="0" smtClean="0">
              <a:latin typeface="Comic Sans MS" charset="0"/>
            </a:endParaRPr>
          </a:p>
          <a:p>
            <a:pPr marL="457200" indent="-457200">
              <a:lnSpc>
                <a:spcPct val="90000"/>
              </a:lnSpc>
              <a:buClr>
                <a:srgbClr val="000099"/>
              </a:buClr>
              <a:buSzPct val="75000"/>
              <a:buFont typeface="Wingdings" charset="0"/>
              <a:buChar char="v"/>
              <a:defRPr/>
            </a:pPr>
            <a:r>
              <a:rPr lang="en-US" sz="2400" dirty="0" smtClean="0">
                <a:solidFill>
                  <a:srgbClr val="FF0000"/>
                </a:solidFill>
                <a:latin typeface="Comic Sans MS" charset="0"/>
              </a:rPr>
              <a:t>What may go wrong?</a:t>
            </a:r>
          </a:p>
          <a:p>
            <a:pPr marL="857250" lvl="1" indent="-457200">
              <a:lnSpc>
                <a:spcPct val="90000"/>
              </a:lnSpc>
              <a:buClr>
                <a:srgbClr val="000099"/>
              </a:buClr>
              <a:buSzPct val="75000"/>
              <a:buFont typeface="Wingdings" charset="0"/>
              <a:buChar char="v"/>
              <a:defRPr/>
            </a:pPr>
            <a:r>
              <a:rPr lang="en-US" dirty="0" smtClean="0">
                <a:latin typeface="Comic Sans MS" charset="0"/>
              </a:rPr>
              <a:t>bit errors, packet losses,, node failures, software bugs, app crashes. …..  and </a:t>
            </a:r>
            <a:r>
              <a:rPr lang="en-US" dirty="0" smtClean="0">
                <a:solidFill>
                  <a:srgbClr val="FF0000"/>
                </a:solidFill>
                <a:latin typeface="Comic Sans MS" charset="0"/>
              </a:rPr>
              <a:t>Attacks !!!</a:t>
            </a:r>
          </a:p>
          <a:p>
            <a:pPr marL="457200" indent="-457200">
              <a:lnSpc>
                <a:spcPct val="90000"/>
              </a:lnSpc>
              <a:buClr>
                <a:srgbClr val="000099"/>
              </a:buClr>
              <a:buSzPct val="75000"/>
              <a:buFont typeface="Wingdings" charset="0"/>
              <a:buChar char="v"/>
              <a:defRPr/>
            </a:pPr>
            <a:r>
              <a:rPr lang="en-US" sz="2400" i="1" dirty="0">
                <a:latin typeface="Comic Sans MS" charset="0"/>
              </a:rPr>
              <a:t>What today</a:t>
            </a:r>
            <a:r>
              <a:rPr lang="ja-JP" altLang="en-US" sz="2400" i="1" dirty="0">
                <a:latin typeface="Comic Sans MS" charset="0"/>
              </a:rPr>
              <a:t>’</a:t>
            </a:r>
            <a:r>
              <a:rPr lang="en-US" altLang="ja-JP" sz="2400" i="1" dirty="0">
                <a:latin typeface="Comic Sans MS" charset="0"/>
              </a:rPr>
              <a:t>s Internet looks like? economics &amp; </a:t>
            </a:r>
            <a:r>
              <a:rPr lang="en-US" altLang="ja-JP" sz="2400" i="1" dirty="0" smtClean="0">
                <a:latin typeface="Comic Sans MS" charset="0"/>
              </a:rPr>
              <a:t>policies</a:t>
            </a:r>
            <a:endParaRPr lang="en-US" sz="2600" i="1"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endParaRPr lang="en-US" sz="2000" dirty="0">
              <a:latin typeface="Comic Sans MS" charset="0"/>
            </a:endParaRPr>
          </a:p>
        </p:txBody>
      </p:sp>
    </p:spTree>
    <p:extLst>
      <p:ext uri="{BB962C8B-B14F-4D97-AF65-F5344CB8AC3E}">
        <p14:creationId xmlns:p14="http://schemas.microsoft.com/office/powerpoint/2010/main" val="1154120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4"/>
          <p:cNvSpPr>
            <a:spLocks noGrp="1"/>
          </p:cNvSpPr>
          <p:nvPr>
            <p:ph type="ftr" sz="quarter" idx="10"/>
          </p:nvPr>
        </p:nvSpPr>
        <p:spPr/>
        <p:txBody>
          <a:bodyPr/>
          <a:lstStyle/>
          <a:p>
            <a:pPr>
              <a:defRPr/>
            </a:pPr>
            <a:r>
              <a:rPr lang="en-US"/>
              <a:t>CSci4211:                     Introduction</a:t>
            </a:r>
          </a:p>
        </p:txBody>
      </p:sp>
      <p:sp>
        <p:nvSpPr>
          <p:cNvPr id="93186"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D8DE1D1-AD70-C04F-BE62-D282922ABC8F}" type="slidenum">
              <a:rPr lang="en-US" sz="1200">
                <a:latin typeface="Comic Sans MS" charset="0"/>
              </a:rPr>
              <a:pPr/>
              <a:t>44</a:t>
            </a:fld>
            <a:endParaRPr lang="en-US" sz="1200">
              <a:latin typeface="Comic Sans MS" charset="0"/>
            </a:endParaRPr>
          </a:p>
        </p:txBody>
      </p:sp>
      <p:sp>
        <p:nvSpPr>
          <p:cNvPr id="93187" name="Rectangle 2"/>
          <p:cNvSpPr>
            <a:spLocks noGrp="1" noChangeArrowheads="1"/>
          </p:cNvSpPr>
          <p:nvPr>
            <p:ph type="title"/>
          </p:nvPr>
        </p:nvSpPr>
        <p:spPr>
          <a:xfrm>
            <a:off x="685800" y="304800"/>
            <a:ext cx="7772400" cy="1143000"/>
          </a:xfrm>
        </p:spPr>
        <p:txBody>
          <a:bodyPr/>
          <a:lstStyle/>
          <a:p>
            <a:r>
              <a:rPr lang="en-US">
                <a:latin typeface="Comic Sans MS" charset="0"/>
              </a:rPr>
              <a:t>Internet Structure</a:t>
            </a:r>
          </a:p>
        </p:txBody>
      </p:sp>
      <p:grpSp>
        <p:nvGrpSpPr>
          <p:cNvPr id="93188" name="Group 55"/>
          <p:cNvGrpSpPr>
            <a:grpSpLocks/>
          </p:cNvGrpSpPr>
          <p:nvPr/>
        </p:nvGrpSpPr>
        <p:grpSpPr bwMode="auto">
          <a:xfrm>
            <a:off x="457200" y="1905000"/>
            <a:ext cx="8001000" cy="4191000"/>
            <a:chOff x="96" y="576"/>
            <a:chExt cx="5269" cy="2787"/>
          </a:xfrm>
        </p:grpSpPr>
        <p:sp>
          <p:nvSpPr>
            <p:cNvPr id="93197" name="Oval 4"/>
            <p:cNvSpPr>
              <a:spLocks noChangeArrowheads="1"/>
            </p:cNvSpPr>
            <p:nvPr/>
          </p:nvSpPr>
          <p:spPr bwMode="auto">
            <a:xfrm>
              <a:off x="816" y="1536"/>
              <a:ext cx="816" cy="528"/>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198" name="Oval 5"/>
            <p:cNvSpPr>
              <a:spLocks noChangeArrowheads="1"/>
            </p:cNvSpPr>
            <p:nvPr/>
          </p:nvSpPr>
          <p:spPr bwMode="auto">
            <a:xfrm>
              <a:off x="2736" y="1488"/>
              <a:ext cx="816" cy="528"/>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199" name="Oval 6"/>
            <p:cNvSpPr>
              <a:spLocks noChangeArrowheads="1"/>
            </p:cNvSpPr>
            <p:nvPr/>
          </p:nvSpPr>
          <p:spPr bwMode="auto">
            <a:xfrm>
              <a:off x="96" y="2112"/>
              <a:ext cx="720" cy="384"/>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200" name="Oval 7"/>
            <p:cNvSpPr>
              <a:spLocks noChangeArrowheads="1"/>
            </p:cNvSpPr>
            <p:nvPr/>
          </p:nvSpPr>
          <p:spPr bwMode="auto">
            <a:xfrm>
              <a:off x="864" y="2160"/>
              <a:ext cx="960" cy="336"/>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201" name="Oval 8"/>
            <p:cNvSpPr>
              <a:spLocks noChangeArrowheads="1"/>
            </p:cNvSpPr>
            <p:nvPr/>
          </p:nvSpPr>
          <p:spPr bwMode="auto">
            <a:xfrm>
              <a:off x="1968" y="2208"/>
              <a:ext cx="912" cy="288"/>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202" name="Oval 9"/>
            <p:cNvSpPr>
              <a:spLocks noChangeArrowheads="1"/>
            </p:cNvSpPr>
            <p:nvPr/>
          </p:nvSpPr>
          <p:spPr bwMode="auto">
            <a:xfrm>
              <a:off x="4309" y="1715"/>
              <a:ext cx="1056" cy="432"/>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aphicFrame>
          <p:nvGraphicFramePr>
            <p:cNvPr id="93203" name="Object 0"/>
            <p:cNvGraphicFramePr>
              <a:graphicFrameLocks noChangeAspect="1"/>
            </p:cNvGraphicFramePr>
            <p:nvPr/>
          </p:nvGraphicFramePr>
          <p:xfrm>
            <a:off x="240" y="2784"/>
            <a:ext cx="240" cy="216"/>
          </p:xfrm>
          <a:graphic>
            <a:graphicData uri="http://schemas.openxmlformats.org/presentationml/2006/ole">
              <mc:AlternateContent xmlns:mc="http://schemas.openxmlformats.org/markup-compatibility/2006">
                <mc:Choice xmlns:v="urn:schemas-microsoft-com:vml" Requires="v">
                  <p:oleObj spid="_x0000_s94104" name="Clip" r:id="rId4" imgW="1259840" imgH="1136073" progId="MS_ClipArt_Gallery.2">
                    <p:embed/>
                  </p:oleObj>
                </mc:Choice>
                <mc:Fallback>
                  <p:oleObj name="Clip" r:id="rId4" imgW="1259840" imgH="1136073" progId="MS_ClipArt_Gallery.2">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2784"/>
                          <a:ext cx="240" cy="21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204" name="Object 1"/>
            <p:cNvGraphicFramePr>
              <a:graphicFrameLocks noChangeAspect="1"/>
            </p:cNvGraphicFramePr>
            <p:nvPr/>
          </p:nvGraphicFramePr>
          <p:xfrm>
            <a:off x="2112" y="2784"/>
            <a:ext cx="275" cy="288"/>
          </p:xfrm>
          <a:graphic>
            <a:graphicData uri="http://schemas.openxmlformats.org/presentationml/2006/ole">
              <mc:AlternateContent xmlns:mc="http://schemas.openxmlformats.org/markup-compatibility/2006">
                <mc:Choice xmlns:v="urn:schemas-microsoft-com:vml" Requires="v">
                  <p:oleObj spid="_x0000_s94105" name="Clip" r:id="rId6" imgW="2500108" imgH="2614174" progId="MS_ClipArt_Gallery.2">
                    <p:embed/>
                  </p:oleObj>
                </mc:Choice>
                <mc:Fallback>
                  <p:oleObj name="Clip" r:id="rId6" imgW="2500108" imgH="2614174" progId="MS_ClipArt_Gallery.2">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2784"/>
                          <a:ext cx="275"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205" name="Object 2"/>
            <p:cNvGraphicFramePr>
              <a:graphicFrameLocks noChangeAspect="1"/>
            </p:cNvGraphicFramePr>
            <p:nvPr/>
          </p:nvGraphicFramePr>
          <p:xfrm>
            <a:off x="960" y="2688"/>
            <a:ext cx="480" cy="338"/>
          </p:xfrm>
          <a:graphic>
            <a:graphicData uri="http://schemas.openxmlformats.org/presentationml/2006/ole">
              <mc:AlternateContent xmlns:mc="http://schemas.openxmlformats.org/markup-compatibility/2006">
                <mc:Choice xmlns:v="urn:schemas-microsoft-com:vml" Requires="v">
                  <p:oleObj spid="_x0000_s94106" name="Clip" r:id="rId8" imgW="3883777" imgH="2743200" progId="MS_ClipArt_Gallery.2">
                    <p:embed/>
                  </p:oleObj>
                </mc:Choice>
                <mc:Fallback>
                  <p:oleObj name="Clip" r:id="rId8" imgW="3883777" imgH="2743200" progId="MS_ClipArt_Gallery.2">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2688"/>
                          <a:ext cx="480" cy="3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206" name="Object 3"/>
            <p:cNvGraphicFramePr>
              <a:graphicFrameLocks noChangeAspect="1"/>
            </p:cNvGraphicFramePr>
            <p:nvPr/>
          </p:nvGraphicFramePr>
          <p:xfrm>
            <a:off x="4060" y="2806"/>
            <a:ext cx="288" cy="232"/>
          </p:xfrm>
          <a:graphic>
            <a:graphicData uri="http://schemas.openxmlformats.org/presentationml/2006/ole">
              <mc:AlternateContent xmlns:mc="http://schemas.openxmlformats.org/markup-compatibility/2006">
                <mc:Choice xmlns:v="urn:schemas-microsoft-com:vml" Requires="v">
                  <p:oleObj spid="_x0000_s94107" name="Clip" r:id="rId10" imgW="3832698" imgH="3618689" progId="MS_ClipArt_Gallery.2">
                    <p:embed/>
                  </p:oleObj>
                </mc:Choice>
                <mc:Fallback>
                  <p:oleObj name="Clip" r:id="rId10" imgW="3832698" imgH="3618689" progId="MS_ClipArt_Gallery.2">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0" y="2806"/>
                          <a:ext cx="288" cy="2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207" name="Object 4"/>
            <p:cNvGraphicFramePr>
              <a:graphicFrameLocks noChangeAspect="1"/>
            </p:cNvGraphicFramePr>
            <p:nvPr/>
          </p:nvGraphicFramePr>
          <p:xfrm>
            <a:off x="3072" y="576"/>
            <a:ext cx="1344" cy="678"/>
          </p:xfrm>
          <a:graphic>
            <a:graphicData uri="http://schemas.openxmlformats.org/presentationml/2006/ole">
              <mc:AlternateContent xmlns:mc="http://schemas.openxmlformats.org/markup-compatibility/2006">
                <mc:Choice xmlns:v="urn:schemas-microsoft-com:vml" Requires="v">
                  <p:oleObj spid="_x0000_s94108" name="Clip" r:id="rId12" imgW="2332089" imgH="1176184" progId="MS_ClipArt_Gallery.2">
                    <p:embed/>
                  </p:oleObj>
                </mc:Choice>
                <mc:Fallback>
                  <p:oleObj name="Clip" r:id="rId12" imgW="2332089" imgH="1176184" progId="MS_ClipArt_Gallery.2">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2" y="576"/>
                          <a:ext cx="1344" cy="67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3208" name="Text Box 15"/>
            <p:cNvSpPr txBox="1">
              <a:spLocks noChangeArrowheads="1"/>
            </p:cNvSpPr>
            <p:nvPr/>
          </p:nvSpPr>
          <p:spPr bwMode="auto">
            <a:xfrm>
              <a:off x="1488" y="2688"/>
              <a:ext cx="682"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800">
                  <a:latin typeface="Helvetica" charset="0"/>
                </a:rPr>
                <a:t>LANs</a:t>
              </a:r>
              <a:endParaRPr lang="en-US" sz="3600">
                <a:latin typeface="Helvetica" charset="0"/>
              </a:endParaRPr>
            </a:p>
          </p:txBody>
        </p:sp>
        <p:sp>
          <p:nvSpPr>
            <p:cNvPr id="93209" name="Text Box 16"/>
            <p:cNvSpPr txBox="1">
              <a:spLocks noChangeArrowheads="1"/>
            </p:cNvSpPr>
            <p:nvPr/>
          </p:nvSpPr>
          <p:spPr bwMode="auto">
            <a:xfrm>
              <a:off x="2208" y="720"/>
              <a:ext cx="1008"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800">
                  <a:latin typeface="Helvetica" charset="0"/>
                </a:rPr>
                <a:t>International lines</a:t>
              </a:r>
              <a:endParaRPr lang="en-US" sz="3600">
                <a:latin typeface="Helvetica" charset="0"/>
              </a:endParaRPr>
            </a:p>
          </p:txBody>
        </p:sp>
        <p:sp>
          <p:nvSpPr>
            <p:cNvPr id="93210" name="Text Box 17"/>
            <p:cNvSpPr txBox="1">
              <a:spLocks noChangeArrowheads="1"/>
            </p:cNvSpPr>
            <p:nvPr/>
          </p:nvSpPr>
          <p:spPr bwMode="auto">
            <a:xfrm>
              <a:off x="96" y="2154"/>
              <a:ext cx="753" cy="3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400">
                  <a:latin typeface="Helvetica" charset="0"/>
                </a:rPr>
                <a:t>Regional or local ISP</a:t>
              </a:r>
            </a:p>
          </p:txBody>
        </p:sp>
        <p:sp>
          <p:nvSpPr>
            <p:cNvPr id="93211" name="Text Box 18"/>
            <p:cNvSpPr txBox="1">
              <a:spLocks noChangeArrowheads="1"/>
            </p:cNvSpPr>
            <p:nvPr/>
          </p:nvSpPr>
          <p:spPr bwMode="auto">
            <a:xfrm>
              <a:off x="3603" y="2327"/>
              <a:ext cx="809"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Helvetica" charset="0"/>
                </a:rPr>
                <a:t>local ISPs</a:t>
              </a:r>
            </a:p>
          </p:txBody>
        </p:sp>
        <p:sp>
          <p:nvSpPr>
            <p:cNvPr id="93212" name="Text Box 19"/>
            <p:cNvSpPr txBox="1">
              <a:spLocks noChangeArrowheads="1"/>
            </p:cNvSpPr>
            <p:nvPr/>
          </p:nvSpPr>
          <p:spPr bwMode="auto">
            <a:xfrm>
              <a:off x="960" y="2208"/>
              <a:ext cx="816"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800">
                  <a:latin typeface="Helvetica" charset="0"/>
                </a:rPr>
                <a:t>company</a:t>
              </a:r>
              <a:endParaRPr lang="en-US" sz="3600">
                <a:latin typeface="Helvetica" charset="0"/>
              </a:endParaRPr>
            </a:p>
          </p:txBody>
        </p:sp>
        <p:sp>
          <p:nvSpPr>
            <p:cNvPr id="93213" name="Text Box 20"/>
            <p:cNvSpPr txBox="1">
              <a:spLocks noChangeArrowheads="1"/>
            </p:cNvSpPr>
            <p:nvPr/>
          </p:nvSpPr>
          <p:spPr bwMode="auto">
            <a:xfrm>
              <a:off x="1968" y="2256"/>
              <a:ext cx="912"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800">
                  <a:latin typeface="Helvetica" charset="0"/>
                </a:rPr>
                <a:t>university</a:t>
              </a:r>
              <a:endParaRPr lang="en-US" sz="3600">
                <a:latin typeface="Helvetica" charset="0"/>
              </a:endParaRPr>
            </a:p>
          </p:txBody>
        </p:sp>
        <p:sp>
          <p:nvSpPr>
            <p:cNvPr id="93214" name="Text Box 21"/>
            <p:cNvSpPr txBox="1">
              <a:spLocks noChangeArrowheads="1"/>
            </p:cNvSpPr>
            <p:nvPr/>
          </p:nvSpPr>
          <p:spPr bwMode="auto">
            <a:xfrm>
              <a:off x="799" y="1590"/>
              <a:ext cx="838" cy="3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Helvetica" charset="0"/>
                </a:rPr>
                <a:t>National or tier-1 ISP</a:t>
              </a:r>
            </a:p>
          </p:txBody>
        </p:sp>
        <p:sp>
          <p:nvSpPr>
            <p:cNvPr id="93215" name="Text Box 22"/>
            <p:cNvSpPr txBox="1">
              <a:spLocks noChangeArrowheads="1"/>
            </p:cNvSpPr>
            <p:nvPr/>
          </p:nvSpPr>
          <p:spPr bwMode="auto">
            <a:xfrm>
              <a:off x="2705" y="1539"/>
              <a:ext cx="875" cy="3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Helvetica" charset="0"/>
                </a:rPr>
                <a:t>National or tier-1 ISP</a:t>
              </a:r>
            </a:p>
          </p:txBody>
        </p:sp>
        <p:sp>
          <p:nvSpPr>
            <p:cNvPr id="93216" name="Text Box 23"/>
            <p:cNvSpPr txBox="1">
              <a:spLocks noChangeArrowheads="1"/>
            </p:cNvSpPr>
            <p:nvPr/>
          </p:nvSpPr>
          <p:spPr bwMode="auto">
            <a:xfrm>
              <a:off x="999" y="931"/>
              <a:ext cx="1161"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b="1">
                  <a:latin typeface="Helvetica" charset="0"/>
                </a:rPr>
                <a:t>IXPs</a:t>
              </a:r>
            </a:p>
            <a:p>
              <a:pPr algn="ctr" eaLnBrk="1" hangingPunct="1"/>
              <a:r>
                <a:rPr lang="en-US" sz="1400">
                  <a:latin typeface="Helvetica" charset="0"/>
                </a:rPr>
                <a:t>or private peering</a:t>
              </a:r>
            </a:p>
          </p:txBody>
        </p:sp>
        <p:sp>
          <p:nvSpPr>
            <p:cNvPr id="93217" name="Text Box 24"/>
            <p:cNvSpPr txBox="1">
              <a:spLocks noChangeArrowheads="1"/>
            </p:cNvSpPr>
            <p:nvPr/>
          </p:nvSpPr>
          <p:spPr bwMode="auto">
            <a:xfrm>
              <a:off x="4512" y="1758"/>
              <a:ext cx="682" cy="3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600">
                  <a:latin typeface="Helvetica" charset="0"/>
                </a:rPr>
                <a:t>Regional ISPs</a:t>
              </a:r>
            </a:p>
          </p:txBody>
        </p:sp>
        <p:sp>
          <p:nvSpPr>
            <p:cNvPr id="93218" name="Oval 25"/>
            <p:cNvSpPr>
              <a:spLocks noChangeArrowheads="1"/>
            </p:cNvSpPr>
            <p:nvPr/>
          </p:nvSpPr>
          <p:spPr bwMode="auto">
            <a:xfrm>
              <a:off x="2688" y="2496"/>
              <a:ext cx="960" cy="336"/>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219" name="Oval 26"/>
            <p:cNvSpPr>
              <a:spLocks noChangeArrowheads="1"/>
            </p:cNvSpPr>
            <p:nvPr/>
          </p:nvSpPr>
          <p:spPr bwMode="auto">
            <a:xfrm>
              <a:off x="3552" y="2267"/>
              <a:ext cx="960" cy="336"/>
            </a:xfrm>
            <a:prstGeom prst="ellipse">
              <a:avLst/>
            </a:prstGeom>
            <a:noFill/>
            <a:ln w="19050">
              <a:solidFill>
                <a:srgbClr val="3366FF"/>
              </a:solidFill>
              <a:round/>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3220" name="Text Box 27"/>
            <p:cNvSpPr txBox="1">
              <a:spLocks noChangeArrowheads="1"/>
            </p:cNvSpPr>
            <p:nvPr/>
          </p:nvSpPr>
          <p:spPr bwMode="auto">
            <a:xfrm>
              <a:off x="2784" y="2544"/>
              <a:ext cx="816"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800">
                  <a:latin typeface="Helvetica" charset="0"/>
                </a:rPr>
                <a:t>company</a:t>
              </a:r>
              <a:endParaRPr lang="en-US" sz="3600">
                <a:latin typeface="Helvetica" charset="0"/>
              </a:endParaRPr>
            </a:p>
          </p:txBody>
        </p:sp>
        <p:sp>
          <p:nvSpPr>
            <p:cNvPr id="93221" name="Line 28"/>
            <p:cNvSpPr>
              <a:spLocks noChangeShapeType="1"/>
            </p:cNvSpPr>
            <p:nvPr/>
          </p:nvSpPr>
          <p:spPr bwMode="auto">
            <a:xfrm>
              <a:off x="960" y="2592"/>
              <a:ext cx="720" cy="0"/>
            </a:xfrm>
            <a:prstGeom prst="line">
              <a:avLst/>
            </a:prstGeom>
            <a:noFill/>
            <a:ln w="349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22" name="Line 29"/>
            <p:cNvSpPr>
              <a:spLocks noChangeShapeType="1"/>
            </p:cNvSpPr>
            <p:nvPr/>
          </p:nvSpPr>
          <p:spPr bwMode="auto">
            <a:xfrm>
              <a:off x="1872" y="2640"/>
              <a:ext cx="720" cy="0"/>
            </a:xfrm>
            <a:prstGeom prst="line">
              <a:avLst/>
            </a:prstGeom>
            <a:noFill/>
            <a:ln w="349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23" name="Line 30"/>
            <p:cNvSpPr>
              <a:spLocks noChangeShapeType="1"/>
            </p:cNvSpPr>
            <p:nvPr/>
          </p:nvSpPr>
          <p:spPr bwMode="auto">
            <a:xfrm>
              <a:off x="3072" y="2928"/>
              <a:ext cx="720" cy="0"/>
            </a:xfrm>
            <a:prstGeom prst="line">
              <a:avLst/>
            </a:prstGeom>
            <a:noFill/>
            <a:ln w="3492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24" name="Line 31"/>
            <p:cNvSpPr>
              <a:spLocks noChangeShapeType="1"/>
            </p:cNvSpPr>
            <p:nvPr/>
          </p:nvSpPr>
          <p:spPr bwMode="auto">
            <a:xfrm>
              <a:off x="2256" y="2496"/>
              <a:ext cx="0" cy="144"/>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93225" name="Object 5"/>
            <p:cNvGraphicFramePr>
              <a:graphicFrameLocks noChangeAspect="1"/>
            </p:cNvGraphicFramePr>
            <p:nvPr/>
          </p:nvGraphicFramePr>
          <p:xfrm>
            <a:off x="3216" y="3024"/>
            <a:ext cx="384" cy="271"/>
          </p:xfrm>
          <a:graphic>
            <a:graphicData uri="http://schemas.openxmlformats.org/presentationml/2006/ole">
              <mc:AlternateContent xmlns:mc="http://schemas.openxmlformats.org/markup-compatibility/2006">
                <mc:Choice xmlns:v="urn:schemas-microsoft-com:vml" Requires="v">
                  <p:oleObj spid="_x0000_s94109" name="Clip" r:id="rId14" imgW="3883777" imgH="2743200" progId="MS_ClipArt_Gallery.2">
                    <p:embed/>
                  </p:oleObj>
                </mc:Choice>
                <mc:Fallback>
                  <p:oleObj name="Clip" r:id="rId14" imgW="3883777" imgH="2743200" progId="MS_ClipArt_Gallery.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3024"/>
                          <a:ext cx="384" cy="2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3226" name="Line 33"/>
            <p:cNvSpPr>
              <a:spLocks noChangeShapeType="1"/>
            </p:cNvSpPr>
            <p:nvPr/>
          </p:nvSpPr>
          <p:spPr bwMode="auto">
            <a:xfrm>
              <a:off x="1344" y="2592"/>
              <a:ext cx="0" cy="9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27" name="Line 34"/>
            <p:cNvSpPr>
              <a:spLocks noChangeShapeType="1"/>
            </p:cNvSpPr>
            <p:nvPr/>
          </p:nvSpPr>
          <p:spPr bwMode="auto">
            <a:xfrm>
              <a:off x="2304" y="2640"/>
              <a:ext cx="0" cy="192"/>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28" name="Line 35"/>
            <p:cNvSpPr>
              <a:spLocks noChangeShapeType="1"/>
            </p:cNvSpPr>
            <p:nvPr/>
          </p:nvSpPr>
          <p:spPr bwMode="auto">
            <a:xfrm>
              <a:off x="3360" y="2928"/>
              <a:ext cx="0" cy="144"/>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29" name="Line 36"/>
            <p:cNvSpPr>
              <a:spLocks noChangeShapeType="1"/>
            </p:cNvSpPr>
            <p:nvPr/>
          </p:nvSpPr>
          <p:spPr bwMode="auto">
            <a:xfrm>
              <a:off x="384" y="2496"/>
              <a:ext cx="0" cy="33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30" name="Line 37"/>
            <p:cNvSpPr>
              <a:spLocks noChangeShapeType="1"/>
            </p:cNvSpPr>
            <p:nvPr/>
          </p:nvSpPr>
          <p:spPr bwMode="auto">
            <a:xfrm>
              <a:off x="4752" y="2160"/>
              <a:ext cx="0" cy="24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93231" name="Object 6"/>
            <p:cNvGraphicFramePr>
              <a:graphicFrameLocks noChangeAspect="1"/>
            </p:cNvGraphicFramePr>
            <p:nvPr/>
          </p:nvGraphicFramePr>
          <p:xfrm>
            <a:off x="4608" y="2422"/>
            <a:ext cx="288" cy="232"/>
          </p:xfrm>
          <a:graphic>
            <a:graphicData uri="http://schemas.openxmlformats.org/presentationml/2006/ole">
              <mc:AlternateContent xmlns:mc="http://schemas.openxmlformats.org/markup-compatibility/2006">
                <mc:Choice xmlns:v="urn:schemas-microsoft-com:vml" Requires="v">
                  <p:oleObj spid="_x0000_s94110" name="Clip" r:id="rId15" imgW="3832698" imgH="3618689" progId="MS_ClipArt_Gallery.2">
                    <p:embed/>
                  </p:oleObj>
                </mc:Choice>
                <mc:Fallback>
                  <p:oleObj name="Clip" r:id="rId15" imgW="3832698" imgH="3618689" progId="MS_ClipArt_Gallery.2">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8" y="2422"/>
                          <a:ext cx="288" cy="2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232" name="Object 7"/>
            <p:cNvGraphicFramePr>
              <a:graphicFrameLocks noChangeAspect="1"/>
            </p:cNvGraphicFramePr>
            <p:nvPr/>
          </p:nvGraphicFramePr>
          <p:xfrm>
            <a:off x="4977" y="2371"/>
            <a:ext cx="288" cy="232"/>
          </p:xfrm>
          <a:graphic>
            <a:graphicData uri="http://schemas.openxmlformats.org/presentationml/2006/ole">
              <mc:AlternateContent xmlns:mc="http://schemas.openxmlformats.org/markup-compatibility/2006">
                <mc:Choice xmlns:v="urn:schemas-microsoft-com:vml" Requires="v">
                  <p:oleObj spid="_x0000_s94111" name="Clip" r:id="rId16" imgW="3832698" imgH="3618689" progId="MS_ClipArt_Gallery.2">
                    <p:embed/>
                  </p:oleObj>
                </mc:Choice>
                <mc:Fallback>
                  <p:oleObj name="Clip" r:id="rId16" imgW="3832698" imgH="3618689" progId="MS_ClipArt_Gallery.2">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77" y="2371"/>
                          <a:ext cx="288" cy="2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3233" name="Object 8"/>
            <p:cNvGraphicFramePr>
              <a:graphicFrameLocks noChangeAspect="1"/>
            </p:cNvGraphicFramePr>
            <p:nvPr/>
          </p:nvGraphicFramePr>
          <p:xfrm>
            <a:off x="528" y="2688"/>
            <a:ext cx="288" cy="232"/>
          </p:xfrm>
          <a:graphic>
            <a:graphicData uri="http://schemas.openxmlformats.org/presentationml/2006/ole">
              <mc:AlternateContent xmlns:mc="http://schemas.openxmlformats.org/markup-compatibility/2006">
                <mc:Choice xmlns:v="urn:schemas-microsoft-com:vml" Requires="v">
                  <p:oleObj spid="_x0000_s94112" name="Clip" r:id="rId17" imgW="3832698" imgH="3618689" progId="MS_ClipArt_Gallery.2">
                    <p:embed/>
                  </p:oleObj>
                </mc:Choice>
                <mc:Fallback>
                  <p:oleObj name="Clip" r:id="rId17" imgW="3832698" imgH="3618689" progId="MS_ClipArt_Gallery.2">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 y="2688"/>
                          <a:ext cx="288" cy="2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3234" name="Line 41"/>
            <p:cNvSpPr>
              <a:spLocks noChangeShapeType="1"/>
            </p:cNvSpPr>
            <p:nvPr/>
          </p:nvSpPr>
          <p:spPr bwMode="auto">
            <a:xfrm>
              <a:off x="480" y="2496"/>
              <a:ext cx="96" cy="24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35" name="Line 42"/>
            <p:cNvSpPr>
              <a:spLocks noChangeShapeType="1"/>
            </p:cNvSpPr>
            <p:nvPr/>
          </p:nvSpPr>
          <p:spPr bwMode="auto">
            <a:xfrm>
              <a:off x="4060" y="2603"/>
              <a:ext cx="51" cy="254"/>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36" name="Line 43"/>
            <p:cNvSpPr>
              <a:spLocks noChangeShapeType="1"/>
            </p:cNvSpPr>
            <p:nvPr/>
          </p:nvSpPr>
          <p:spPr bwMode="auto">
            <a:xfrm>
              <a:off x="4920" y="2158"/>
              <a:ext cx="144" cy="192"/>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37" name="Line 44"/>
            <p:cNvSpPr>
              <a:spLocks noChangeShapeType="1"/>
            </p:cNvSpPr>
            <p:nvPr/>
          </p:nvSpPr>
          <p:spPr bwMode="auto">
            <a:xfrm>
              <a:off x="3960" y="2046"/>
              <a:ext cx="0" cy="203"/>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38" name="Line 45"/>
            <p:cNvSpPr>
              <a:spLocks noChangeShapeType="1"/>
            </p:cNvSpPr>
            <p:nvPr/>
          </p:nvSpPr>
          <p:spPr bwMode="auto">
            <a:xfrm>
              <a:off x="3559" y="1741"/>
              <a:ext cx="200" cy="51"/>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39" name="Line 46"/>
            <p:cNvSpPr>
              <a:spLocks noChangeShapeType="1"/>
            </p:cNvSpPr>
            <p:nvPr/>
          </p:nvSpPr>
          <p:spPr bwMode="auto">
            <a:xfrm>
              <a:off x="3168" y="2016"/>
              <a:ext cx="0" cy="48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0" name="Line 47"/>
            <p:cNvSpPr>
              <a:spLocks noChangeShapeType="1"/>
            </p:cNvSpPr>
            <p:nvPr/>
          </p:nvSpPr>
          <p:spPr bwMode="auto">
            <a:xfrm flipH="1">
              <a:off x="2496" y="1920"/>
              <a:ext cx="336" cy="288"/>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1" name="Line 48"/>
            <p:cNvSpPr>
              <a:spLocks noChangeShapeType="1"/>
            </p:cNvSpPr>
            <p:nvPr/>
          </p:nvSpPr>
          <p:spPr bwMode="auto">
            <a:xfrm flipH="1">
              <a:off x="1300" y="1336"/>
              <a:ext cx="59" cy="203"/>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2" name="Line 49"/>
            <p:cNvSpPr>
              <a:spLocks noChangeShapeType="1"/>
            </p:cNvSpPr>
            <p:nvPr/>
          </p:nvSpPr>
          <p:spPr bwMode="auto">
            <a:xfrm>
              <a:off x="2064" y="1248"/>
              <a:ext cx="720" cy="384"/>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3" name="Line 50"/>
            <p:cNvSpPr>
              <a:spLocks noChangeShapeType="1"/>
            </p:cNvSpPr>
            <p:nvPr/>
          </p:nvSpPr>
          <p:spPr bwMode="auto">
            <a:xfrm>
              <a:off x="1248" y="2064"/>
              <a:ext cx="0" cy="96"/>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4" name="Line 51"/>
            <p:cNvSpPr>
              <a:spLocks noChangeShapeType="1"/>
            </p:cNvSpPr>
            <p:nvPr/>
          </p:nvSpPr>
          <p:spPr bwMode="auto">
            <a:xfrm>
              <a:off x="864" y="1920"/>
              <a:ext cx="0" cy="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5" name="Line 52"/>
            <p:cNvSpPr>
              <a:spLocks noChangeShapeType="1"/>
            </p:cNvSpPr>
            <p:nvPr/>
          </p:nvSpPr>
          <p:spPr bwMode="auto">
            <a:xfrm flipH="1">
              <a:off x="624" y="1968"/>
              <a:ext cx="240" cy="144"/>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6" name="Line 53"/>
            <p:cNvSpPr>
              <a:spLocks noChangeShapeType="1"/>
            </p:cNvSpPr>
            <p:nvPr/>
          </p:nvSpPr>
          <p:spPr bwMode="auto">
            <a:xfrm flipV="1">
              <a:off x="2053" y="912"/>
              <a:ext cx="1259" cy="69"/>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247" name="Text Box 54"/>
            <p:cNvSpPr txBox="1">
              <a:spLocks noChangeArrowheads="1"/>
            </p:cNvSpPr>
            <p:nvPr/>
          </p:nvSpPr>
          <p:spPr bwMode="auto">
            <a:xfrm>
              <a:off x="3855" y="3015"/>
              <a:ext cx="1008" cy="3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400">
                  <a:latin typeface="Helvetica" charset="0"/>
                </a:rPr>
                <a:t>access via WiFi hotspots</a:t>
              </a:r>
              <a:endParaRPr lang="en-US" sz="3600">
                <a:latin typeface="Helvetica" charset="0"/>
              </a:endParaRPr>
            </a:p>
          </p:txBody>
        </p:sp>
      </p:grpSp>
      <p:sp>
        <p:nvSpPr>
          <p:cNvPr id="93189" name="Text Box 56"/>
          <p:cNvSpPr txBox="1">
            <a:spLocks noChangeArrowheads="1"/>
          </p:cNvSpPr>
          <p:nvPr/>
        </p:nvSpPr>
        <p:spPr bwMode="auto">
          <a:xfrm>
            <a:off x="593725" y="1260475"/>
            <a:ext cx="43037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FF0000"/>
                </a:solidFill>
              </a:rPr>
              <a:t>Internet: </a:t>
            </a:r>
            <a:r>
              <a:rPr lang="ja-JP" altLang="en-US">
                <a:solidFill>
                  <a:srgbClr val="FF0000"/>
                </a:solidFill>
              </a:rPr>
              <a:t>“</a:t>
            </a:r>
            <a:r>
              <a:rPr lang="en-US" altLang="ja-JP">
                <a:solidFill>
                  <a:srgbClr val="FF0000"/>
                </a:solidFill>
              </a:rPr>
              <a:t>networks of networks</a:t>
            </a:r>
            <a:r>
              <a:rPr lang="ja-JP" altLang="en-US">
                <a:solidFill>
                  <a:srgbClr val="FF0000"/>
                </a:solidFill>
              </a:rPr>
              <a:t>”</a:t>
            </a:r>
            <a:r>
              <a:rPr lang="en-US" altLang="ja-JP">
                <a:solidFill>
                  <a:srgbClr val="FF0000"/>
                </a:solidFill>
              </a:rPr>
              <a:t>!</a:t>
            </a:r>
            <a:endParaRPr lang="en-US">
              <a:solidFill>
                <a:srgbClr val="FF0000"/>
              </a:solidFill>
            </a:endParaRPr>
          </a:p>
        </p:txBody>
      </p:sp>
      <p:sp>
        <p:nvSpPr>
          <p:cNvPr id="93190" name="Text Box 54"/>
          <p:cNvSpPr txBox="1">
            <a:spLocks noChangeArrowheads="1"/>
          </p:cNvSpPr>
          <p:nvPr/>
        </p:nvSpPr>
        <p:spPr bwMode="auto">
          <a:xfrm>
            <a:off x="7315200" y="5105400"/>
            <a:ext cx="1530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400">
                <a:latin typeface="Helvetica" charset="0"/>
              </a:rPr>
              <a:t>Home users</a:t>
            </a:r>
            <a:endParaRPr lang="en-US" sz="3600">
              <a:latin typeface="Helvetica" charset="0"/>
            </a:endParaRPr>
          </a:p>
        </p:txBody>
      </p:sp>
      <p:sp>
        <p:nvSpPr>
          <p:cNvPr id="93191" name="Text Box 23"/>
          <p:cNvSpPr txBox="1">
            <a:spLocks noChangeArrowheads="1"/>
          </p:cNvSpPr>
          <p:nvPr/>
        </p:nvSpPr>
        <p:spPr bwMode="auto">
          <a:xfrm>
            <a:off x="5867400" y="3429000"/>
            <a:ext cx="9144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200" b="1">
                <a:latin typeface="Helvetica" charset="0"/>
              </a:rPr>
              <a:t>Internet eXcange</a:t>
            </a:r>
          </a:p>
          <a:p>
            <a:pPr algn="ctr" eaLnBrk="1" hangingPunct="1"/>
            <a:r>
              <a:rPr lang="en-US" sz="1200" b="1">
                <a:latin typeface="Helvetica" charset="0"/>
              </a:rPr>
              <a:t>Points</a:t>
            </a:r>
          </a:p>
          <a:p>
            <a:pPr algn="ctr" eaLnBrk="1" hangingPunct="1"/>
            <a:endParaRPr lang="en-US" sz="1200">
              <a:latin typeface="Helvetica" charset="0"/>
            </a:endParaRPr>
          </a:p>
        </p:txBody>
      </p:sp>
      <p:sp>
        <p:nvSpPr>
          <p:cNvPr id="93192" name="Rectangle 1"/>
          <p:cNvSpPr>
            <a:spLocks noChangeArrowheads="1"/>
          </p:cNvSpPr>
          <p:nvPr/>
        </p:nvSpPr>
        <p:spPr bwMode="auto">
          <a:xfrm>
            <a:off x="1981200" y="2362200"/>
            <a:ext cx="1447800" cy="685800"/>
          </a:xfrm>
          <a:prstGeom prst="rect">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3193" name="Text Box 54"/>
          <p:cNvSpPr txBox="1">
            <a:spLocks noChangeArrowheads="1"/>
          </p:cNvSpPr>
          <p:nvPr/>
        </p:nvSpPr>
        <p:spPr bwMode="auto">
          <a:xfrm>
            <a:off x="381000" y="5715000"/>
            <a:ext cx="1530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1400">
                <a:latin typeface="Helvetica" charset="0"/>
              </a:rPr>
              <a:t>Home users</a:t>
            </a:r>
            <a:endParaRPr lang="en-US" sz="3600">
              <a:latin typeface="Helvetica" charset="0"/>
            </a:endParaRPr>
          </a:p>
        </p:txBody>
      </p:sp>
      <p:sp>
        <p:nvSpPr>
          <p:cNvPr id="93194" name="Rectangle 63"/>
          <p:cNvSpPr>
            <a:spLocks noChangeArrowheads="1"/>
          </p:cNvSpPr>
          <p:nvPr/>
        </p:nvSpPr>
        <p:spPr bwMode="auto">
          <a:xfrm>
            <a:off x="6019800" y="3505200"/>
            <a:ext cx="685800" cy="533400"/>
          </a:xfrm>
          <a:prstGeom prst="rect">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3195" name="Line 43"/>
          <p:cNvSpPr>
            <a:spLocks noChangeShapeType="1"/>
          </p:cNvSpPr>
          <p:nvPr/>
        </p:nvSpPr>
        <p:spPr bwMode="auto">
          <a:xfrm>
            <a:off x="6705600" y="3733800"/>
            <a:ext cx="381000" cy="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93196" name="Line 53"/>
          <p:cNvSpPr>
            <a:spLocks noChangeShapeType="1"/>
          </p:cNvSpPr>
          <p:nvPr/>
        </p:nvSpPr>
        <p:spPr bwMode="auto">
          <a:xfrm flipV="1">
            <a:off x="5562600" y="2514600"/>
            <a:ext cx="914400" cy="914400"/>
          </a:xfrm>
          <a:prstGeom prst="line">
            <a:avLst/>
          </a:prstGeom>
          <a:noFill/>
          <a:ln w="19050">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533400" y="76200"/>
            <a:ext cx="8096250" cy="1143000"/>
          </a:xfrm>
        </p:spPr>
        <p:txBody>
          <a:bodyPr/>
          <a:lstStyle/>
          <a:p>
            <a:r>
              <a:rPr lang="en-US" altLang="zh-CN" sz="3200">
                <a:latin typeface="Comic Sans MS" charset="0"/>
                <a:ea typeface="宋体" charset="0"/>
                <a:cs typeface="宋体" charset="0"/>
              </a:rPr>
              <a:t>Internet structure: network of networks</a:t>
            </a:r>
            <a:endParaRPr lang="en-US" altLang="zh-CN">
              <a:latin typeface="Comic Sans MS" charset="0"/>
              <a:ea typeface="宋体" charset="0"/>
              <a:cs typeface="宋体" charset="0"/>
            </a:endParaRPr>
          </a:p>
        </p:txBody>
      </p:sp>
      <p:sp>
        <p:nvSpPr>
          <p:cNvPr id="95234" name="Rectangle 3"/>
          <p:cNvSpPr>
            <a:spLocks noGrp="1" noChangeArrowheads="1"/>
          </p:cNvSpPr>
          <p:nvPr>
            <p:ph type="body" sz="half" idx="4294967295"/>
          </p:nvPr>
        </p:nvSpPr>
        <p:spPr>
          <a:xfrm>
            <a:off x="381000" y="1066800"/>
            <a:ext cx="8440738" cy="4857750"/>
          </a:xfrm>
        </p:spPr>
        <p:txBody>
          <a:bodyPr/>
          <a:lstStyle/>
          <a:p>
            <a:r>
              <a:rPr lang="en-US" altLang="zh-CN" sz="2400">
                <a:latin typeface="Comic Sans MS" charset="0"/>
                <a:ea typeface="宋体" charset="0"/>
                <a:cs typeface="宋体" charset="0"/>
              </a:rPr>
              <a:t>Roughly hierarchical</a:t>
            </a:r>
          </a:p>
          <a:p>
            <a:r>
              <a:rPr lang="en-US" altLang="zh-CN" sz="2400">
                <a:solidFill>
                  <a:srgbClr val="FF0000"/>
                </a:solidFill>
                <a:latin typeface="Comic Sans MS" charset="0"/>
                <a:ea typeface="宋体" charset="0"/>
                <a:cs typeface="宋体" charset="0"/>
              </a:rPr>
              <a:t>At center: “tier-1” ISPs </a:t>
            </a:r>
            <a:r>
              <a:rPr lang="en-US" altLang="zh-CN" sz="2400">
                <a:latin typeface="Comic Sans MS" charset="0"/>
                <a:ea typeface="宋体" charset="0"/>
                <a:cs typeface="宋体" charset="0"/>
              </a:rPr>
              <a:t>(e.g., Verizon, Sprint, AT&amp;T, L3, Cable and Wireless), national/international coverage</a:t>
            </a:r>
          </a:p>
          <a:p>
            <a:pPr lvl="1"/>
            <a:r>
              <a:rPr lang="en-US" altLang="zh-CN">
                <a:latin typeface="Comic Sans MS" charset="0"/>
                <a:ea typeface="宋体" charset="0"/>
                <a:cs typeface="宋体" charset="0"/>
              </a:rPr>
              <a:t>treat each other as equals</a:t>
            </a:r>
          </a:p>
        </p:txBody>
      </p:sp>
      <p:sp>
        <p:nvSpPr>
          <p:cNvPr id="95235" name="Oval 33"/>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95236" name="Oval 34"/>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95237" name="Oval 35"/>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grpSp>
        <p:nvGrpSpPr>
          <p:cNvPr id="2" name="Group 53"/>
          <p:cNvGrpSpPr>
            <a:grpSpLocks/>
          </p:cNvGrpSpPr>
          <p:nvPr/>
        </p:nvGrpSpPr>
        <p:grpSpPr bwMode="auto">
          <a:xfrm>
            <a:off x="720725" y="3781425"/>
            <a:ext cx="4533900" cy="1543050"/>
            <a:chOff x="454" y="2122"/>
            <a:chExt cx="2856" cy="972"/>
          </a:xfrm>
        </p:grpSpPr>
        <p:sp>
          <p:nvSpPr>
            <p:cNvPr id="95250" name="Oval 23"/>
            <p:cNvSpPr>
              <a:spLocks noChangeArrowheads="1"/>
            </p:cNvSpPr>
            <p:nvPr/>
          </p:nvSpPr>
          <p:spPr bwMode="auto">
            <a:xfrm>
              <a:off x="3226" y="279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5251" name="Oval 36"/>
            <p:cNvSpPr>
              <a:spLocks noChangeArrowheads="1"/>
            </p:cNvSpPr>
            <p:nvPr/>
          </p:nvSpPr>
          <p:spPr bwMode="auto">
            <a:xfrm>
              <a:off x="2942" y="250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5252" name="Oval 37"/>
            <p:cNvSpPr>
              <a:spLocks noChangeArrowheads="1"/>
            </p:cNvSpPr>
            <p:nvPr/>
          </p:nvSpPr>
          <p:spPr bwMode="auto">
            <a:xfrm>
              <a:off x="2650" y="2516"/>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5253" name="Oval 38"/>
            <p:cNvSpPr>
              <a:spLocks noChangeArrowheads="1"/>
            </p:cNvSpPr>
            <p:nvPr/>
          </p:nvSpPr>
          <p:spPr bwMode="auto">
            <a:xfrm>
              <a:off x="2354" y="2804"/>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5254" name="Oval 39"/>
            <p:cNvSpPr>
              <a:spLocks noChangeArrowheads="1"/>
            </p:cNvSpPr>
            <p:nvPr/>
          </p:nvSpPr>
          <p:spPr bwMode="auto">
            <a:xfrm>
              <a:off x="2666" y="3004"/>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5255" name="Oval 40"/>
            <p:cNvSpPr>
              <a:spLocks noChangeArrowheads="1"/>
            </p:cNvSpPr>
            <p:nvPr/>
          </p:nvSpPr>
          <p:spPr bwMode="auto">
            <a:xfrm>
              <a:off x="2990" y="299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5256" name="Line 41"/>
            <p:cNvSpPr>
              <a:spLocks noChangeShapeType="1"/>
            </p:cNvSpPr>
            <p:nvPr/>
          </p:nvSpPr>
          <p:spPr bwMode="auto">
            <a:xfrm flipV="1">
              <a:off x="2752" y="3040"/>
              <a:ext cx="240" cy="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57" name="Line 42"/>
            <p:cNvSpPr>
              <a:spLocks noChangeShapeType="1"/>
            </p:cNvSpPr>
            <p:nvPr/>
          </p:nvSpPr>
          <p:spPr bwMode="auto">
            <a:xfrm>
              <a:off x="3010" y="2572"/>
              <a:ext cx="232" cy="23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58" name="Line 43"/>
            <p:cNvSpPr>
              <a:spLocks noChangeShapeType="1"/>
            </p:cNvSpPr>
            <p:nvPr/>
          </p:nvSpPr>
          <p:spPr bwMode="auto">
            <a:xfrm flipV="1">
              <a:off x="2416" y="2592"/>
              <a:ext cx="248" cy="22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59" name="Text Box 47"/>
            <p:cNvSpPr txBox="1">
              <a:spLocks noChangeArrowheads="1"/>
            </p:cNvSpPr>
            <p:nvPr/>
          </p:nvSpPr>
          <p:spPr bwMode="auto">
            <a:xfrm>
              <a:off x="454" y="2122"/>
              <a:ext cx="987" cy="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Tier-1 providers interconnect (peer) privately</a:t>
              </a:r>
            </a:p>
          </p:txBody>
        </p:sp>
        <p:sp>
          <p:nvSpPr>
            <p:cNvPr id="95260" name="Line 48"/>
            <p:cNvSpPr>
              <a:spLocks noChangeShapeType="1"/>
            </p:cNvSpPr>
            <p:nvPr/>
          </p:nvSpPr>
          <p:spPr bwMode="auto">
            <a:xfrm>
              <a:off x="992" y="2224"/>
              <a:ext cx="1472" cy="43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3" name="Group 56"/>
          <p:cNvGrpSpPr>
            <a:grpSpLocks/>
          </p:cNvGrpSpPr>
          <p:nvPr/>
        </p:nvGrpSpPr>
        <p:grpSpPr bwMode="auto">
          <a:xfrm>
            <a:off x="3876675" y="3286125"/>
            <a:ext cx="5267325" cy="1616075"/>
            <a:chOff x="2442" y="1810"/>
            <a:chExt cx="3318" cy="1018"/>
          </a:xfrm>
        </p:grpSpPr>
        <p:grpSp>
          <p:nvGrpSpPr>
            <p:cNvPr id="95242" name="Group 44"/>
            <p:cNvGrpSpPr>
              <a:grpSpLocks/>
            </p:cNvGrpSpPr>
            <p:nvPr/>
          </p:nvGrpSpPr>
          <p:grpSpPr bwMode="auto">
            <a:xfrm>
              <a:off x="3572" y="2372"/>
              <a:ext cx="453" cy="250"/>
              <a:chOff x="3740" y="1244"/>
              <a:chExt cx="453" cy="250"/>
            </a:xfrm>
          </p:grpSpPr>
          <p:sp>
            <p:nvSpPr>
              <p:cNvPr id="95248" name="Rectangle 10"/>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95249" name="Text Box 11"/>
              <p:cNvSpPr txBox="1">
                <a:spLocks noChangeArrowheads="1"/>
              </p:cNvSpPr>
              <p:nvPr/>
            </p:nvSpPr>
            <p:spPr bwMode="auto">
              <a:xfrm>
                <a:off x="3740" y="1244"/>
                <a:ext cx="4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solidFill>
                      <a:schemeClr val="bg1"/>
                    </a:solidFill>
                    <a:latin typeface="Comic Sans MS" charset="0"/>
                    <a:ea typeface="宋体" charset="0"/>
                    <a:cs typeface="宋体" charset="0"/>
                  </a:rPr>
                  <a:t>IXP</a:t>
                </a:r>
                <a:endParaRPr lang="en-US" altLang="zh-CN" sz="2000">
                  <a:ea typeface="宋体" charset="0"/>
                  <a:cs typeface="宋体" charset="0"/>
                </a:endParaRPr>
              </a:p>
            </p:txBody>
          </p:sp>
        </p:grpSp>
        <p:sp>
          <p:nvSpPr>
            <p:cNvPr id="95243" name="Line 50"/>
            <p:cNvSpPr>
              <a:spLocks noChangeShapeType="1"/>
            </p:cNvSpPr>
            <p:nvPr/>
          </p:nvSpPr>
          <p:spPr bwMode="auto">
            <a:xfrm flipH="1">
              <a:off x="3290" y="2540"/>
              <a:ext cx="316" cy="26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44" name="Line 51"/>
            <p:cNvSpPr>
              <a:spLocks noChangeShapeType="1"/>
            </p:cNvSpPr>
            <p:nvPr/>
          </p:nvSpPr>
          <p:spPr bwMode="auto">
            <a:xfrm flipH="1">
              <a:off x="3018" y="2488"/>
              <a:ext cx="568"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45" name="Line 52"/>
            <p:cNvSpPr>
              <a:spLocks noChangeShapeType="1"/>
            </p:cNvSpPr>
            <p:nvPr/>
          </p:nvSpPr>
          <p:spPr bwMode="auto">
            <a:xfrm flipH="1">
              <a:off x="2442" y="2524"/>
              <a:ext cx="1144" cy="30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46" name="Text Box 54"/>
            <p:cNvSpPr txBox="1">
              <a:spLocks noChangeArrowheads="1"/>
            </p:cNvSpPr>
            <p:nvPr/>
          </p:nvSpPr>
          <p:spPr bwMode="auto">
            <a:xfrm>
              <a:off x="4371" y="1810"/>
              <a:ext cx="1389"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Tier-1 providers also interconnect at Internet Exchange Point</a:t>
              </a:r>
            </a:p>
          </p:txBody>
        </p:sp>
        <p:sp>
          <p:nvSpPr>
            <p:cNvPr id="95247" name="Line 55"/>
            <p:cNvSpPr>
              <a:spLocks noChangeShapeType="1"/>
            </p:cNvSpPr>
            <p:nvPr/>
          </p:nvSpPr>
          <p:spPr bwMode="auto">
            <a:xfrm flipH="1">
              <a:off x="4008" y="1952"/>
              <a:ext cx="400" cy="3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28" name="Footer Placeholder 4"/>
          <p:cNvSpPr>
            <a:spLocks noGrp="1"/>
          </p:cNvSpPr>
          <p:nvPr>
            <p:ph type="ftr" sz="quarter" idx="10"/>
          </p:nvPr>
        </p:nvSpPr>
        <p:spPr/>
        <p:txBody>
          <a:bodyPr/>
          <a:lstStyle/>
          <a:p>
            <a:pPr>
              <a:defRPr/>
            </a:pPr>
            <a:r>
              <a:rPr lang="en-US" dirty="0"/>
              <a:t>CSci4211:                     Introduction</a:t>
            </a:r>
          </a:p>
        </p:txBody>
      </p:sp>
      <p:sp>
        <p:nvSpPr>
          <p:cNvPr id="95241" name="Slide Number Placeholder 5"/>
          <p:cNvSpPr>
            <a:spLocks noGrp="1"/>
          </p:cNvSpPr>
          <p:nvPr>
            <p:ph type="sldNum" sz="quarter" idx="11"/>
          </p:nvPr>
        </p:nvSpPr>
        <p:spPr>
          <a:xfrm>
            <a:off x="67056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1B2AFFA-FA48-E64B-BCC8-A7945BEEAAC7}" type="slidenum">
              <a:rPr lang="en-US" sz="1200">
                <a:latin typeface="Comic Sans MS" charset="0"/>
              </a:rPr>
              <a:pPr/>
              <a:t>45</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8385175"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282" name="Rectangle 2"/>
          <p:cNvSpPr>
            <a:spLocks noGrp="1" noChangeArrowheads="1"/>
          </p:cNvSpPr>
          <p:nvPr>
            <p:ph type="title"/>
          </p:nvPr>
        </p:nvSpPr>
        <p:spPr>
          <a:xfrm>
            <a:off x="685800" y="152400"/>
            <a:ext cx="7772400" cy="838200"/>
          </a:xfrm>
        </p:spPr>
        <p:txBody>
          <a:bodyPr/>
          <a:lstStyle/>
          <a:p>
            <a:r>
              <a:rPr lang="en-US">
                <a:latin typeface="Comic Sans MS" charset="0"/>
              </a:rPr>
              <a:t>Tier-1 ISP: e.g., Sprint</a:t>
            </a:r>
          </a:p>
        </p:txBody>
      </p:sp>
      <p:grpSp>
        <p:nvGrpSpPr>
          <p:cNvPr id="2" name="Group 312"/>
          <p:cNvGrpSpPr>
            <a:grpSpLocks/>
          </p:cNvGrpSpPr>
          <p:nvPr/>
        </p:nvGrpSpPr>
        <p:grpSpPr bwMode="auto">
          <a:xfrm>
            <a:off x="1452563" y="1674813"/>
            <a:ext cx="3089275" cy="3046412"/>
            <a:chOff x="1063" y="1858"/>
            <a:chExt cx="1946" cy="1919"/>
          </a:xfrm>
        </p:grpSpPr>
        <p:grpSp>
          <p:nvGrpSpPr>
            <p:cNvPr id="97286" name="Group 201"/>
            <p:cNvGrpSpPr>
              <a:grpSpLocks/>
            </p:cNvGrpSpPr>
            <p:nvPr/>
          </p:nvGrpSpPr>
          <p:grpSpPr bwMode="auto">
            <a:xfrm>
              <a:off x="1449" y="1866"/>
              <a:ext cx="1560" cy="1911"/>
              <a:chOff x="2472" y="1212"/>
              <a:chExt cx="1908" cy="2232"/>
            </a:xfrm>
          </p:grpSpPr>
          <p:sp>
            <p:nvSpPr>
              <p:cNvPr id="97288" name="Rectangle 202"/>
              <p:cNvSpPr>
                <a:spLocks noChangeArrowheads="1"/>
              </p:cNvSpPr>
              <p:nvPr/>
            </p:nvSpPr>
            <p:spPr bwMode="auto">
              <a:xfrm>
                <a:off x="2472" y="1242"/>
                <a:ext cx="1908" cy="220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97289" name="Group 203"/>
              <p:cNvGrpSpPr>
                <a:grpSpLocks/>
              </p:cNvGrpSpPr>
              <p:nvPr/>
            </p:nvGrpSpPr>
            <p:grpSpPr bwMode="auto">
              <a:xfrm>
                <a:off x="2547" y="1212"/>
                <a:ext cx="1781" cy="2179"/>
                <a:chOff x="2547" y="1212"/>
                <a:chExt cx="1781" cy="2179"/>
              </a:xfrm>
            </p:grpSpPr>
            <p:grpSp>
              <p:nvGrpSpPr>
                <p:cNvPr id="97290" name="Group 204"/>
                <p:cNvGrpSpPr>
                  <a:grpSpLocks/>
                </p:cNvGrpSpPr>
                <p:nvPr/>
              </p:nvGrpSpPr>
              <p:grpSpPr bwMode="auto">
                <a:xfrm flipH="1">
                  <a:off x="2612" y="2114"/>
                  <a:ext cx="345" cy="337"/>
                  <a:chOff x="3776" y="2126"/>
                  <a:chExt cx="441" cy="337"/>
                </a:xfrm>
              </p:grpSpPr>
              <p:sp>
                <p:nvSpPr>
                  <p:cNvPr id="97394" name="Line 205"/>
                  <p:cNvSpPr>
                    <a:spLocks noChangeShapeType="1"/>
                  </p:cNvSpPr>
                  <p:nvPr/>
                </p:nvSpPr>
                <p:spPr bwMode="auto">
                  <a:xfrm>
                    <a:off x="3776" y="2278"/>
                    <a:ext cx="44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95" name="Line 206"/>
                  <p:cNvSpPr>
                    <a:spLocks noChangeShapeType="1"/>
                  </p:cNvSpPr>
                  <p:nvPr/>
                </p:nvSpPr>
                <p:spPr bwMode="auto">
                  <a:xfrm>
                    <a:off x="3776" y="2374"/>
                    <a:ext cx="44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96" name="Text Box 207"/>
                  <p:cNvSpPr txBox="1">
                    <a:spLocks noChangeArrowheads="1"/>
                  </p:cNvSpPr>
                  <p:nvPr/>
                </p:nvSpPr>
                <p:spPr bwMode="auto">
                  <a:xfrm>
                    <a:off x="3787" y="2126"/>
                    <a:ext cx="358"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grpSp>
            <p:grpSp>
              <p:nvGrpSpPr>
                <p:cNvPr id="97291" name="Group 208"/>
                <p:cNvGrpSpPr>
                  <a:grpSpLocks/>
                </p:cNvGrpSpPr>
                <p:nvPr/>
              </p:nvGrpSpPr>
              <p:grpSpPr bwMode="auto">
                <a:xfrm flipH="1">
                  <a:off x="2867" y="2398"/>
                  <a:ext cx="949" cy="332"/>
                  <a:chOff x="2927" y="2500"/>
                  <a:chExt cx="949" cy="332"/>
                </a:xfrm>
              </p:grpSpPr>
              <p:sp>
                <p:nvSpPr>
                  <p:cNvPr id="97391" name="Line 209"/>
                  <p:cNvSpPr>
                    <a:spLocks noChangeShapeType="1"/>
                  </p:cNvSpPr>
                  <p:nvPr/>
                </p:nvSpPr>
                <p:spPr bwMode="auto">
                  <a:xfrm flipH="1">
                    <a:off x="2927" y="2515"/>
                    <a:ext cx="236" cy="3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92" name="Line 210"/>
                  <p:cNvSpPr>
                    <a:spLocks noChangeShapeType="1"/>
                  </p:cNvSpPr>
                  <p:nvPr/>
                </p:nvSpPr>
                <p:spPr bwMode="auto">
                  <a:xfrm>
                    <a:off x="3209" y="2500"/>
                    <a:ext cx="201" cy="3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93" name="Line 211"/>
                  <p:cNvSpPr>
                    <a:spLocks noChangeShapeType="1"/>
                  </p:cNvSpPr>
                  <p:nvPr/>
                </p:nvSpPr>
                <p:spPr bwMode="auto">
                  <a:xfrm>
                    <a:off x="3315" y="2500"/>
                    <a:ext cx="561" cy="32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7292" name="Line 212"/>
                <p:cNvSpPr>
                  <a:spLocks noChangeShapeType="1"/>
                </p:cNvSpPr>
                <p:nvPr/>
              </p:nvSpPr>
              <p:spPr bwMode="auto">
                <a:xfrm flipH="1" flipV="1">
                  <a:off x="3114" y="1780"/>
                  <a:ext cx="1" cy="41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293" name="Line 213"/>
                <p:cNvSpPr>
                  <a:spLocks noChangeShapeType="1"/>
                </p:cNvSpPr>
                <p:nvPr/>
              </p:nvSpPr>
              <p:spPr bwMode="auto">
                <a:xfrm flipH="1">
                  <a:off x="2831" y="2419"/>
                  <a:ext cx="236" cy="31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294" name="Line 214"/>
                <p:cNvSpPr>
                  <a:spLocks noChangeShapeType="1"/>
                </p:cNvSpPr>
                <p:nvPr/>
              </p:nvSpPr>
              <p:spPr bwMode="auto">
                <a:xfrm>
                  <a:off x="3113" y="2404"/>
                  <a:ext cx="201" cy="33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295" name="Line 215"/>
                <p:cNvSpPr>
                  <a:spLocks noChangeShapeType="1"/>
                </p:cNvSpPr>
                <p:nvPr/>
              </p:nvSpPr>
              <p:spPr bwMode="auto">
                <a:xfrm>
                  <a:off x="3219" y="2404"/>
                  <a:ext cx="561" cy="324"/>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7296" name="Group 216"/>
                <p:cNvGrpSpPr>
                  <a:grpSpLocks/>
                </p:cNvGrpSpPr>
                <p:nvPr/>
              </p:nvGrpSpPr>
              <p:grpSpPr bwMode="auto">
                <a:xfrm>
                  <a:off x="3408" y="2216"/>
                  <a:ext cx="370" cy="208"/>
                  <a:chOff x="3600" y="219"/>
                  <a:chExt cx="360" cy="175"/>
                </a:xfrm>
              </p:grpSpPr>
              <p:sp>
                <p:nvSpPr>
                  <p:cNvPr id="97378" name="Oval 217"/>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en-US"/>
                  </a:p>
                </p:txBody>
              </p:sp>
              <p:sp>
                <p:nvSpPr>
                  <p:cNvPr id="97379" name="Line 21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80" name="Line 21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81" name="Rectangle 220"/>
                  <p:cNvSpPr>
                    <a:spLocks noChangeArrowheads="1"/>
                  </p:cNvSpPr>
                  <p:nvPr/>
                </p:nvSpPr>
                <p:spPr bwMode="auto">
                  <a:xfrm>
                    <a:off x="3603" y="289"/>
                    <a:ext cx="354" cy="59"/>
                  </a:xfrm>
                  <a:prstGeom prst="rect">
                    <a:avLst/>
                  </a:prstGeom>
                  <a:solidFill>
                    <a:srgbClr val="CC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cs typeface="Arial" charset="0"/>
                    </a:endParaRPr>
                  </a:p>
                </p:txBody>
              </p:sp>
              <p:sp>
                <p:nvSpPr>
                  <p:cNvPr id="97382" name="Oval 221"/>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en-US"/>
                  </a:p>
                </p:txBody>
              </p:sp>
              <p:grpSp>
                <p:nvGrpSpPr>
                  <p:cNvPr id="97383" name="Group 222"/>
                  <p:cNvGrpSpPr>
                    <a:grpSpLocks/>
                  </p:cNvGrpSpPr>
                  <p:nvPr/>
                </p:nvGrpSpPr>
                <p:grpSpPr bwMode="auto">
                  <a:xfrm>
                    <a:off x="3686" y="244"/>
                    <a:ext cx="177" cy="66"/>
                    <a:chOff x="2848" y="848"/>
                    <a:chExt cx="140" cy="98"/>
                  </a:xfrm>
                </p:grpSpPr>
                <p:sp>
                  <p:nvSpPr>
                    <p:cNvPr id="97388" name="Line 2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89" name="Line 2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90" name="Line 2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7384" name="Group 226"/>
                  <p:cNvGrpSpPr>
                    <a:grpSpLocks/>
                  </p:cNvGrpSpPr>
                  <p:nvPr/>
                </p:nvGrpSpPr>
                <p:grpSpPr bwMode="auto">
                  <a:xfrm flipV="1">
                    <a:off x="3686" y="243"/>
                    <a:ext cx="177" cy="66"/>
                    <a:chOff x="2848" y="848"/>
                    <a:chExt cx="140" cy="98"/>
                  </a:xfrm>
                </p:grpSpPr>
                <p:sp>
                  <p:nvSpPr>
                    <p:cNvPr id="97385" name="Line 22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86" name="Line 22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87" name="Line 22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97297" name="Group 230"/>
                <p:cNvGrpSpPr>
                  <a:grpSpLocks/>
                </p:cNvGrpSpPr>
                <p:nvPr/>
              </p:nvGrpSpPr>
              <p:grpSpPr bwMode="auto">
                <a:xfrm>
                  <a:off x="3606" y="2727"/>
                  <a:ext cx="369" cy="208"/>
                  <a:chOff x="3600" y="219"/>
                  <a:chExt cx="360" cy="175"/>
                </a:xfrm>
              </p:grpSpPr>
              <p:sp>
                <p:nvSpPr>
                  <p:cNvPr id="97365" name="Oval 231"/>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en-US"/>
                  </a:p>
                </p:txBody>
              </p:sp>
              <p:sp>
                <p:nvSpPr>
                  <p:cNvPr id="97366" name="Line 23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67" name="Line 23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68" name="Rectangle 234"/>
                  <p:cNvSpPr>
                    <a:spLocks noChangeArrowheads="1"/>
                  </p:cNvSpPr>
                  <p:nvPr/>
                </p:nvSpPr>
                <p:spPr bwMode="auto">
                  <a:xfrm>
                    <a:off x="3603" y="289"/>
                    <a:ext cx="354" cy="59"/>
                  </a:xfrm>
                  <a:prstGeom prst="rect">
                    <a:avLst/>
                  </a:prstGeom>
                  <a:solidFill>
                    <a:srgbClr val="CC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cs typeface="Arial" charset="0"/>
                    </a:endParaRPr>
                  </a:p>
                </p:txBody>
              </p:sp>
              <p:sp>
                <p:nvSpPr>
                  <p:cNvPr id="97369" name="Oval 235"/>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en-US"/>
                  </a:p>
                </p:txBody>
              </p:sp>
              <p:grpSp>
                <p:nvGrpSpPr>
                  <p:cNvPr id="97370" name="Group 236"/>
                  <p:cNvGrpSpPr>
                    <a:grpSpLocks/>
                  </p:cNvGrpSpPr>
                  <p:nvPr/>
                </p:nvGrpSpPr>
                <p:grpSpPr bwMode="auto">
                  <a:xfrm>
                    <a:off x="3686" y="244"/>
                    <a:ext cx="177" cy="66"/>
                    <a:chOff x="2848" y="848"/>
                    <a:chExt cx="140" cy="98"/>
                  </a:xfrm>
                </p:grpSpPr>
                <p:sp>
                  <p:nvSpPr>
                    <p:cNvPr id="97375" name="Line 2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76" name="Line 2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77" name="Line 2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7371" name="Group 240"/>
                  <p:cNvGrpSpPr>
                    <a:grpSpLocks/>
                  </p:cNvGrpSpPr>
                  <p:nvPr/>
                </p:nvGrpSpPr>
                <p:grpSpPr bwMode="auto">
                  <a:xfrm flipV="1">
                    <a:off x="3686" y="243"/>
                    <a:ext cx="177" cy="66"/>
                    <a:chOff x="2848" y="848"/>
                    <a:chExt cx="140" cy="98"/>
                  </a:xfrm>
                </p:grpSpPr>
                <p:sp>
                  <p:nvSpPr>
                    <p:cNvPr id="97372" name="Line 2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73" name="Line 2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74" name="Line 2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97298" name="Group 244"/>
                <p:cNvGrpSpPr>
                  <a:grpSpLocks/>
                </p:cNvGrpSpPr>
                <p:nvPr/>
              </p:nvGrpSpPr>
              <p:grpSpPr bwMode="auto">
                <a:xfrm>
                  <a:off x="3124" y="2738"/>
                  <a:ext cx="370" cy="208"/>
                  <a:chOff x="3600" y="219"/>
                  <a:chExt cx="360" cy="175"/>
                </a:xfrm>
              </p:grpSpPr>
              <p:sp>
                <p:nvSpPr>
                  <p:cNvPr id="97352" name="Oval 245"/>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en-US"/>
                  </a:p>
                </p:txBody>
              </p:sp>
              <p:sp>
                <p:nvSpPr>
                  <p:cNvPr id="97353" name="Line 2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54" name="Line 2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55" name="Rectangle 248"/>
                  <p:cNvSpPr>
                    <a:spLocks noChangeArrowheads="1"/>
                  </p:cNvSpPr>
                  <p:nvPr/>
                </p:nvSpPr>
                <p:spPr bwMode="auto">
                  <a:xfrm>
                    <a:off x="3603" y="289"/>
                    <a:ext cx="354" cy="59"/>
                  </a:xfrm>
                  <a:prstGeom prst="rect">
                    <a:avLst/>
                  </a:prstGeom>
                  <a:solidFill>
                    <a:srgbClr val="CC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cs typeface="Arial" charset="0"/>
                    </a:endParaRPr>
                  </a:p>
                </p:txBody>
              </p:sp>
              <p:sp>
                <p:nvSpPr>
                  <p:cNvPr id="97356" name="Oval 249"/>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en-US"/>
                  </a:p>
                </p:txBody>
              </p:sp>
              <p:grpSp>
                <p:nvGrpSpPr>
                  <p:cNvPr id="97357" name="Group 250"/>
                  <p:cNvGrpSpPr>
                    <a:grpSpLocks/>
                  </p:cNvGrpSpPr>
                  <p:nvPr/>
                </p:nvGrpSpPr>
                <p:grpSpPr bwMode="auto">
                  <a:xfrm>
                    <a:off x="3686" y="244"/>
                    <a:ext cx="177" cy="66"/>
                    <a:chOff x="2848" y="848"/>
                    <a:chExt cx="140" cy="98"/>
                  </a:xfrm>
                </p:grpSpPr>
                <p:sp>
                  <p:nvSpPr>
                    <p:cNvPr id="97362" name="Line 2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63" name="Line 2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64" name="Line 2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7358" name="Group 254"/>
                  <p:cNvGrpSpPr>
                    <a:grpSpLocks/>
                  </p:cNvGrpSpPr>
                  <p:nvPr/>
                </p:nvGrpSpPr>
                <p:grpSpPr bwMode="auto">
                  <a:xfrm flipV="1">
                    <a:off x="3686" y="243"/>
                    <a:ext cx="177" cy="66"/>
                    <a:chOff x="2848" y="848"/>
                    <a:chExt cx="140" cy="98"/>
                  </a:xfrm>
                </p:grpSpPr>
                <p:sp>
                  <p:nvSpPr>
                    <p:cNvPr id="97359" name="Line 2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60" name="Line 2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61" name="Line 2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97299" name="Group 258"/>
                <p:cNvGrpSpPr>
                  <a:grpSpLocks/>
                </p:cNvGrpSpPr>
                <p:nvPr/>
              </p:nvGrpSpPr>
              <p:grpSpPr bwMode="auto">
                <a:xfrm>
                  <a:off x="2639" y="2739"/>
                  <a:ext cx="369" cy="207"/>
                  <a:chOff x="3600" y="219"/>
                  <a:chExt cx="360" cy="175"/>
                </a:xfrm>
              </p:grpSpPr>
              <p:sp>
                <p:nvSpPr>
                  <p:cNvPr id="97339" name="Oval 259"/>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en-US"/>
                  </a:p>
                </p:txBody>
              </p:sp>
              <p:sp>
                <p:nvSpPr>
                  <p:cNvPr id="97340" name="Line 2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41" name="Line 2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42" name="Rectangle 262"/>
                  <p:cNvSpPr>
                    <a:spLocks noChangeArrowheads="1"/>
                  </p:cNvSpPr>
                  <p:nvPr/>
                </p:nvSpPr>
                <p:spPr bwMode="auto">
                  <a:xfrm>
                    <a:off x="3603" y="289"/>
                    <a:ext cx="354" cy="59"/>
                  </a:xfrm>
                  <a:prstGeom prst="rect">
                    <a:avLst/>
                  </a:prstGeom>
                  <a:solidFill>
                    <a:srgbClr val="CC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cs typeface="Arial" charset="0"/>
                    </a:endParaRPr>
                  </a:p>
                </p:txBody>
              </p:sp>
              <p:sp>
                <p:nvSpPr>
                  <p:cNvPr id="97343" name="Oval 263"/>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en-US"/>
                  </a:p>
                </p:txBody>
              </p:sp>
              <p:grpSp>
                <p:nvGrpSpPr>
                  <p:cNvPr id="97344" name="Group 264"/>
                  <p:cNvGrpSpPr>
                    <a:grpSpLocks/>
                  </p:cNvGrpSpPr>
                  <p:nvPr/>
                </p:nvGrpSpPr>
                <p:grpSpPr bwMode="auto">
                  <a:xfrm>
                    <a:off x="3686" y="244"/>
                    <a:ext cx="177" cy="66"/>
                    <a:chOff x="2848" y="848"/>
                    <a:chExt cx="140" cy="98"/>
                  </a:xfrm>
                </p:grpSpPr>
                <p:sp>
                  <p:nvSpPr>
                    <p:cNvPr id="97349" name="Line 2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50" name="Line 2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51" name="Line 2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7345" name="Group 268"/>
                  <p:cNvGrpSpPr>
                    <a:grpSpLocks/>
                  </p:cNvGrpSpPr>
                  <p:nvPr/>
                </p:nvGrpSpPr>
                <p:grpSpPr bwMode="auto">
                  <a:xfrm flipV="1">
                    <a:off x="3686" y="243"/>
                    <a:ext cx="177" cy="66"/>
                    <a:chOff x="2848" y="848"/>
                    <a:chExt cx="140" cy="98"/>
                  </a:xfrm>
                </p:grpSpPr>
                <p:sp>
                  <p:nvSpPr>
                    <p:cNvPr id="97346" name="Line 2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47" name="Line 2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48" name="Line 2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97300" name="Text Box 272"/>
                <p:cNvSpPr txBox="1">
                  <a:spLocks noChangeArrowheads="1"/>
                </p:cNvSpPr>
                <p:nvPr/>
              </p:nvSpPr>
              <p:spPr bwMode="auto">
                <a:xfrm>
                  <a:off x="2826" y="3132"/>
                  <a:ext cx="1397" cy="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Arial" charset="0"/>
                      <a:cs typeface="Arial" charset="0"/>
                    </a:rPr>
                    <a:t>to/from customers</a:t>
                  </a:r>
                </a:p>
              </p:txBody>
            </p:sp>
            <p:sp>
              <p:nvSpPr>
                <p:cNvPr id="97301" name="Text Box 273"/>
                <p:cNvSpPr txBox="1">
                  <a:spLocks noChangeArrowheads="1"/>
                </p:cNvSpPr>
                <p:nvPr/>
              </p:nvSpPr>
              <p:spPr bwMode="auto">
                <a:xfrm>
                  <a:off x="3666" y="2030"/>
                  <a:ext cx="66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Arial" charset="0"/>
                      <a:cs typeface="Arial" charset="0"/>
                    </a:rPr>
                    <a:t>peering</a:t>
                  </a:r>
                </a:p>
              </p:txBody>
            </p:sp>
            <p:sp>
              <p:nvSpPr>
                <p:cNvPr id="97302" name="Text Box 274"/>
                <p:cNvSpPr txBox="1">
                  <a:spLocks noChangeArrowheads="1"/>
                </p:cNvSpPr>
                <p:nvPr/>
              </p:nvSpPr>
              <p:spPr bwMode="auto">
                <a:xfrm>
                  <a:off x="2891" y="1586"/>
                  <a:ext cx="1396" cy="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Arial" charset="0"/>
                      <a:cs typeface="Arial" charset="0"/>
                    </a:rPr>
                    <a:t> to/from backbone</a:t>
                  </a:r>
                </a:p>
              </p:txBody>
            </p:sp>
            <p:sp>
              <p:nvSpPr>
                <p:cNvPr id="97303" name="Rectangle 275"/>
                <p:cNvSpPr>
                  <a:spLocks noChangeArrowheads="1"/>
                </p:cNvSpPr>
                <p:nvPr/>
              </p:nvSpPr>
              <p:spPr bwMode="auto">
                <a:xfrm>
                  <a:off x="2547" y="1319"/>
                  <a:ext cx="1770" cy="2072"/>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97304" name="Group 276"/>
                <p:cNvGrpSpPr>
                  <a:grpSpLocks/>
                </p:cNvGrpSpPr>
                <p:nvPr/>
              </p:nvGrpSpPr>
              <p:grpSpPr bwMode="auto">
                <a:xfrm>
                  <a:off x="2922" y="2204"/>
                  <a:ext cx="370" cy="208"/>
                  <a:chOff x="3600" y="219"/>
                  <a:chExt cx="360" cy="175"/>
                </a:xfrm>
              </p:grpSpPr>
              <p:sp>
                <p:nvSpPr>
                  <p:cNvPr id="97326" name="Oval 277"/>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en-US"/>
                  </a:p>
                </p:txBody>
              </p:sp>
              <p:sp>
                <p:nvSpPr>
                  <p:cNvPr id="97327" name="Line 2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28" name="Line 2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29" name="Rectangle 280"/>
                  <p:cNvSpPr>
                    <a:spLocks noChangeArrowheads="1"/>
                  </p:cNvSpPr>
                  <p:nvPr/>
                </p:nvSpPr>
                <p:spPr bwMode="auto">
                  <a:xfrm>
                    <a:off x="3603" y="289"/>
                    <a:ext cx="354" cy="59"/>
                  </a:xfrm>
                  <a:prstGeom prst="rect">
                    <a:avLst/>
                  </a:prstGeom>
                  <a:solidFill>
                    <a:srgbClr val="CC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cs typeface="Arial" charset="0"/>
                    </a:endParaRPr>
                  </a:p>
                </p:txBody>
              </p:sp>
              <p:sp>
                <p:nvSpPr>
                  <p:cNvPr id="97330" name="Oval 281"/>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en-US"/>
                  </a:p>
                </p:txBody>
              </p:sp>
              <p:grpSp>
                <p:nvGrpSpPr>
                  <p:cNvPr id="97331" name="Group 282"/>
                  <p:cNvGrpSpPr>
                    <a:grpSpLocks/>
                  </p:cNvGrpSpPr>
                  <p:nvPr/>
                </p:nvGrpSpPr>
                <p:grpSpPr bwMode="auto">
                  <a:xfrm>
                    <a:off x="3686" y="244"/>
                    <a:ext cx="177" cy="66"/>
                    <a:chOff x="2848" y="848"/>
                    <a:chExt cx="140" cy="98"/>
                  </a:xfrm>
                </p:grpSpPr>
                <p:sp>
                  <p:nvSpPr>
                    <p:cNvPr id="97336" name="Line 2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37" name="Line 2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38" name="Line 2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7332" name="Group 286"/>
                  <p:cNvGrpSpPr>
                    <a:grpSpLocks/>
                  </p:cNvGrpSpPr>
                  <p:nvPr/>
                </p:nvGrpSpPr>
                <p:grpSpPr bwMode="auto">
                  <a:xfrm flipV="1">
                    <a:off x="3686" y="243"/>
                    <a:ext cx="177" cy="66"/>
                    <a:chOff x="2848" y="848"/>
                    <a:chExt cx="140" cy="98"/>
                  </a:xfrm>
                </p:grpSpPr>
                <p:sp>
                  <p:nvSpPr>
                    <p:cNvPr id="97333" name="Line 2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34" name="Line 2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7335" name="Line 2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97305" name="Line 290"/>
                <p:cNvSpPr>
                  <a:spLocks noChangeShapeType="1"/>
                </p:cNvSpPr>
                <p:nvPr/>
              </p:nvSpPr>
              <p:spPr bwMode="auto">
                <a:xfrm flipH="1" flipV="1">
                  <a:off x="3612" y="1810"/>
                  <a:ext cx="1" cy="41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7306" name="Group 291"/>
                <p:cNvGrpSpPr>
                  <a:grpSpLocks/>
                </p:cNvGrpSpPr>
                <p:nvPr/>
              </p:nvGrpSpPr>
              <p:grpSpPr bwMode="auto">
                <a:xfrm>
                  <a:off x="3776" y="2126"/>
                  <a:ext cx="441" cy="606"/>
                  <a:chOff x="3776" y="2126"/>
                  <a:chExt cx="441" cy="606"/>
                </a:xfrm>
              </p:grpSpPr>
              <p:sp>
                <p:nvSpPr>
                  <p:cNvPr id="97323" name="Line 292"/>
                  <p:cNvSpPr>
                    <a:spLocks noChangeShapeType="1"/>
                  </p:cNvSpPr>
                  <p:nvPr/>
                </p:nvSpPr>
                <p:spPr bwMode="auto">
                  <a:xfrm>
                    <a:off x="3776" y="2278"/>
                    <a:ext cx="44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24" name="Line 293"/>
                  <p:cNvSpPr>
                    <a:spLocks noChangeShapeType="1"/>
                  </p:cNvSpPr>
                  <p:nvPr/>
                </p:nvSpPr>
                <p:spPr bwMode="auto">
                  <a:xfrm>
                    <a:off x="3776" y="2374"/>
                    <a:ext cx="44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25" name="Text Box 294"/>
                  <p:cNvSpPr txBox="1">
                    <a:spLocks noChangeArrowheads="1"/>
                  </p:cNvSpPr>
                  <p:nvPr/>
                </p:nvSpPr>
                <p:spPr bwMode="auto">
                  <a:xfrm>
                    <a:off x="3788" y="2126"/>
                    <a:ext cx="356" cy="6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grpSp>
            <p:grpSp>
              <p:nvGrpSpPr>
                <p:cNvPr id="97307" name="Group 295"/>
                <p:cNvGrpSpPr>
                  <a:grpSpLocks/>
                </p:cNvGrpSpPr>
                <p:nvPr/>
              </p:nvGrpSpPr>
              <p:grpSpPr bwMode="auto">
                <a:xfrm>
                  <a:off x="3594" y="2893"/>
                  <a:ext cx="351" cy="279"/>
                  <a:chOff x="4302" y="2857"/>
                  <a:chExt cx="351" cy="279"/>
                </a:xfrm>
              </p:grpSpPr>
              <p:grpSp>
                <p:nvGrpSpPr>
                  <p:cNvPr id="97319" name="Group 296"/>
                  <p:cNvGrpSpPr>
                    <a:grpSpLocks/>
                  </p:cNvGrpSpPr>
                  <p:nvPr/>
                </p:nvGrpSpPr>
                <p:grpSpPr bwMode="auto">
                  <a:xfrm>
                    <a:off x="4461" y="2895"/>
                    <a:ext cx="102" cy="195"/>
                    <a:chOff x="4467" y="2745"/>
                    <a:chExt cx="96" cy="345"/>
                  </a:xfrm>
                </p:grpSpPr>
                <p:sp>
                  <p:nvSpPr>
                    <p:cNvPr id="97321" name="Line 29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22" name="Line 29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7320" name="Text Box 299"/>
                  <p:cNvSpPr txBox="1">
                    <a:spLocks noChangeArrowheads="1"/>
                  </p:cNvSpPr>
                  <p:nvPr/>
                </p:nvSpPr>
                <p:spPr bwMode="auto">
                  <a:xfrm rot="16200000" flipH="1">
                    <a:off x="4338" y="2821"/>
                    <a:ext cx="279"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grpSp>
            <p:grpSp>
              <p:nvGrpSpPr>
                <p:cNvPr id="97308" name="Group 300"/>
                <p:cNvGrpSpPr>
                  <a:grpSpLocks/>
                </p:cNvGrpSpPr>
                <p:nvPr/>
              </p:nvGrpSpPr>
              <p:grpSpPr bwMode="auto">
                <a:xfrm>
                  <a:off x="3104" y="2919"/>
                  <a:ext cx="352" cy="279"/>
                  <a:chOff x="4304" y="2859"/>
                  <a:chExt cx="352" cy="279"/>
                </a:xfrm>
              </p:grpSpPr>
              <p:grpSp>
                <p:nvGrpSpPr>
                  <p:cNvPr id="97315" name="Group 301"/>
                  <p:cNvGrpSpPr>
                    <a:grpSpLocks/>
                  </p:cNvGrpSpPr>
                  <p:nvPr/>
                </p:nvGrpSpPr>
                <p:grpSpPr bwMode="auto">
                  <a:xfrm>
                    <a:off x="4461" y="2895"/>
                    <a:ext cx="102" cy="195"/>
                    <a:chOff x="4467" y="2745"/>
                    <a:chExt cx="96" cy="345"/>
                  </a:xfrm>
                </p:grpSpPr>
                <p:sp>
                  <p:nvSpPr>
                    <p:cNvPr id="97317" name="Line 302"/>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18" name="Line 303"/>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7316" name="Text Box 304"/>
                  <p:cNvSpPr txBox="1">
                    <a:spLocks noChangeArrowheads="1"/>
                  </p:cNvSpPr>
                  <p:nvPr/>
                </p:nvSpPr>
                <p:spPr bwMode="auto">
                  <a:xfrm rot="16200000" flipH="1">
                    <a:off x="4340" y="2823"/>
                    <a:ext cx="279" cy="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grpSp>
            <p:grpSp>
              <p:nvGrpSpPr>
                <p:cNvPr id="97309" name="Group 305"/>
                <p:cNvGrpSpPr>
                  <a:grpSpLocks/>
                </p:cNvGrpSpPr>
                <p:nvPr/>
              </p:nvGrpSpPr>
              <p:grpSpPr bwMode="auto">
                <a:xfrm>
                  <a:off x="2588" y="2913"/>
                  <a:ext cx="353" cy="279"/>
                  <a:chOff x="4304" y="2859"/>
                  <a:chExt cx="320" cy="279"/>
                </a:xfrm>
              </p:grpSpPr>
              <p:grpSp>
                <p:nvGrpSpPr>
                  <p:cNvPr id="97311" name="Group 306"/>
                  <p:cNvGrpSpPr>
                    <a:grpSpLocks/>
                  </p:cNvGrpSpPr>
                  <p:nvPr/>
                </p:nvGrpSpPr>
                <p:grpSpPr bwMode="auto">
                  <a:xfrm>
                    <a:off x="4461" y="2895"/>
                    <a:ext cx="102" cy="195"/>
                    <a:chOff x="4467" y="2745"/>
                    <a:chExt cx="96" cy="345"/>
                  </a:xfrm>
                </p:grpSpPr>
                <p:sp>
                  <p:nvSpPr>
                    <p:cNvPr id="97313" name="Line 307"/>
                    <p:cNvSpPr>
                      <a:spLocks noChangeShapeType="1"/>
                    </p:cNvSpPr>
                    <p:nvPr/>
                  </p:nvSpPr>
                  <p:spPr bwMode="auto">
                    <a:xfrm rot="16200000" flipH="1">
                      <a:off x="4294" y="2918"/>
                      <a:ext cx="34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314" name="Line 308"/>
                    <p:cNvSpPr>
                      <a:spLocks noChangeShapeType="1"/>
                    </p:cNvSpPr>
                    <p:nvPr/>
                  </p:nvSpPr>
                  <p:spPr bwMode="auto">
                    <a:xfrm rot="16200000" flipH="1">
                      <a:off x="4390" y="2918"/>
                      <a:ext cx="34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7312" name="Text Box 309"/>
                  <p:cNvSpPr txBox="1">
                    <a:spLocks noChangeArrowheads="1"/>
                  </p:cNvSpPr>
                  <p:nvPr/>
                </p:nvSpPr>
                <p:spPr bwMode="auto">
                  <a:xfrm rot="16200000" flipH="1">
                    <a:off x="4324" y="2839"/>
                    <a:ext cx="279"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grpSp>
            <p:sp>
              <p:nvSpPr>
                <p:cNvPr id="97310" name="Text Box 310"/>
                <p:cNvSpPr txBox="1">
                  <a:spLocks noChangeArrowheads="1"/>
                </p:cNvSpPr>
                <p:nvPr/>
              </p:nvSpPr>
              <p:spPr bwMode="auto">
                <a:xfrm>
                  <a:off x="2620" y="1212"/>
                  <a:ext cx="1569" cy="22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400">
                      <a:solidFill>
                        <a:srgbClr val="FF0000"/>
                      </a:solidFill>
                      <a:latin typeface="Arial" charset="0"/>
                      <a:cs typeface="Arial" charset="0"/>
                    </a:rPr>
                    <a:t>POP: point-of-presence</a:t>
                  </a:r>
                </a:p>
              </p:txBody>
            </p:sp>
          </p:grpSp>
        </p:grpSp>
        <p:sp>
          <p:nvSpPr>
            <p:cNvPr id="97287" name="Freeform 311"/>
            <p:cNvSpPr>
              <a:spLocks/>
            </p:cNvSpPr>
            <p:nvPr/>
          </p:nvSpPr>
          <p:spPr bwMode="auto">
            <a:xfrm>
              <a:off x="1063" y="1858"/>
              <a:ext cx="446" cy="1866"/>
            </a:xfrm>
            <a:custGeom>
              <a:avLst/>
              <a:gdLst>
                <a:gd name="T0" fmla="*/ 0 w 446"/>
                <a:gd name="T1" fmla="*/ 1290 h 1866"/>
                <a:gd name="T2" fmla="*/ 389 w 446"/>
                <a:gd name="T3" fmla="*/ 0 h 1866"/>
                <a:gd name="T4" fmla="*/ 414 w 446"/>
                <a:gd name="T5" fmla="*/ 933 h 1866"/>
                <a:gd name="T6" fmla="*/ 446 w 446"/>
                <a:gd name="T7" fmla="*/ 1509 h 1866"/>
                <a:gd name="T8" fmla="*/ 446 w 446"/>
                <a:gd name="T9" fmla="*/ 1866 h 1866"/>
                <a:gd name="T10" fmla="*/ 0 w 446"/>
                <a:gd name="T11" fmla="*/ 1290 h 1866"/>
                <a:gd name="T12" fmla="*/ 0 60000 65536"/>
                <a:gd name="T13" fmla="*/ 0 60000 65536"/>
                <a:gd name="T14" fmla="*/ 0 60000 65536"/>
                <a:gd name="T15" fmla="*/ 0 60000 65536"/>
                <a:gd name="T16" fmla="*/ 0 60000 65536"/>
                <a:gd name="T17" fmla="*/ 0 60000 65536"/>
                <a:gd name="T18" fmla="*/ 0 w 446"/>
                <a:gd name="T19" fmla="*/ 0 h 1866"/>
                <a:gd name="T20" fmla="*/ 446 w 446"/>
                <a:gd name="T21" fmla="*/ 1866 h 1866"/>
              </a:gdLst>
              <a:ahLst/>
              <a:cxnLst>
                <a:cxn ang="T12">
                  <a:pos x="T0" y="T1"/>
                </a:cxn>
                <a:cxn ang="T13">
                  <a:pos x="T2" y="T3"/>
                </a:cxn>
                <a:cxn ang="T14">
                  <a:pos x="T4" y="T5"/>
                </a:cxn>
                <a:cxn ang="T15">
                  <a:pos x="T6" y="T7"/>
                </a:cxn>
                <a:cxn ang="T16">
                  <a:pos x="T8" y="T9"/>
                </a:cxn>
                <a:cxn ang="T17">
                  <a:pos x="T10" y="T11"/>
                </a:cxn>
              </a:cxnLst>
              <a:rect l="T18" t="T19" r="T20" b="T21"/>
              <a:pathLst>
                <a:path w="446" h="1866">
                  <a:moveTo>
                    <a:pt x="0" y="1290"/>
                  </a:moveTo>
                  <a:lnTo>
                    <a:pt x="389" y="0"/>
                  </a:lnTo>
                  <a:lnTo>
                    <a:pt x="414" y="933"/>
                  </a:lnTo>
                  <a:lnTo>
                    <a:pt x="446" y="1509"/>
                  </a:lnTo>
                  <a:lnTo>
                    <a:pt x="446" y="1866"/>
                  </a:lnTo>
                  <a:lnTo>
                    <a:pt x="0" y="1290"/>
                  </a:lnTo>
                  <a:close/>
                </a:path>
              </a:pathLst>
            </a:custGeom>
            <a:gradFill rotWithShape="1">
              <a:gsLst>
                <a:gs pos="0">
                  <a:srgbClr val="FF0000"/>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16" name="Footer Placeholder 4"/>
          <p:cNvSpPr>
            <a:spLocks noGrp="1"/>
          </p:cNvSpPr>
          <p:nvPr>
            <p:ph type="ftr" sz="quarter" idx="10"/>
          </p:nvPr>
        </p:nvSpPr>
        <p:spPr/>
        <p:txBody>
          <a:bodyPr/>
          <a:lstStyle/>
          <a:p>
            <a:pPr>
              <a:defRPr/>
            </a:pPr>
            <a:r>
              <a:rPr lang="en-US" dirty="0"/>
              <a:t>CSci4211:                     Introduction</a:t>
            </a:r>
          </a:p>
        </p:txBody>
      </p:sp>
      <p:sp>
        <p:nvSpPr>
          <p:cNvPr id="97285" name="Slide Number Placeholder 5"/>
          <p:cNvSpPr>
            <a:spLocks noGrp="1"/>
          </p:cNvSpPr>
          <p:nvPr>
            <p:ph type="sldNum" sz="quarter" idx="11"/>
          </p:nvPr>
        </p:nvSpPr>
        <p:spPr>
          <a:xfrm>
            <a:off x="67056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F041E30-5D65-1249-B62C-11B293B6E89A}" type="slidenum">
              <a:rPr lang="en-US" sz="1200">
                <a:latin typeface="Comic Sans MS" charset="0"/>
              </a:rPr>
              <a:pPr/>
              <a:t>46</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533400" y="152400"/>
            <a:ext cx="8096250" cy="1143000"/>
          </a:xfrm>
        </p:spPr>
        <p:txBody>
          <a:bodyPr/>
          <a:lstStyle/>
          <a:p>
            <a:r>
              <a:rPr lang="en-US" altLang="zh-CN" sz="3200">
                <a:latin typeface="Comic Sans MS" charset="0"/>
                <a:ea typeface="宋体" charset="0"/>
                <a:cs typeface="宋体" charset="0"/>
              </a:rPr>
              <a:t>Internet structure: network of networks</a:t>
            </a:r>
            <a:endParaRPr lang="en-US" altLang="zh-CN">
              <a:latin typeface="Comic Sans MS" charset="0"/>
              <a:ea typeface="宋体" charset="0"/>
              <a:cs typeface="宋体" charset="0"/>
            </a:endParaRPr>
          </a:p>
        </p:txBody>
      </p:sp>
      <p:sp>
        <p:nvSpPr>
          <p:cNvPr id="76803" name="Rectangle 3"/>
          <p:cNvSpPr>
            <a:spLocks noGrp="1" noChangeArrowheads="1"/>
          </p:cNvSpPr>
          <p:nvPr>
            <p:ph type="body" sz="half" idx="4294967295"/>
          </p:nvPr>
        </p:nvSpPr>
        <p:spPr>
          <a:xfrm>
            <a:off x="381000" y="1219200"/>
            <a:ext cx="8440738" cy="914400"/>
          </a:xfrm>
        </p:spPr>
        <p:txBody>
          <a:bodyPr/>
          <a:lstStyle/>
          <a:p>
            <a:r>
              <a:rPr lang="en-US" altLang="zh-CN" sz="2400">
                <a:solidFill>
                  <a:srgbClr val="FF0000"/>
                </a:solidFill>
                <a:latin typeface="Comic Sans MS" charset="0"/>
                <a:ea typeface="宋体" charset="0"/>
                <a:cs typeface="宋体" charset="0"/>
              </a:rPr>
              <a:t>“Tier-2” ISPs: smaller (often regional) ISPs</a:t>
            </a:r>
          </a:p>
          <a:p>
            <a:pPr lvl="1"/>
            <a:r>
              <a:rPr lang="en-US" altLang="zh-CN">
                <a:latin typeface="Comic Sans MS" charset="0"/>
                <a:ea typeface="宋体" charset="0"/>
                <a:cs typeface="宋体" charset="0"/>
              </a:rPr>
              <a:t>Connect to one or more tier-1 ISPs, possibly other tier-2 ISPs</a:t>
            </a:r>
          </a:p>
          <a:p>
            <a:endParaRPr lang="en-US" altLang="zh-CN" sz="2400">
              <a:solidFill>
                <a:srgbClr val="FF0000"/>
              </a:solidFill>
              <a:latin typeface="Comic Sans MS" charset="0"/>
              <a:ea typeface="宋体" charset="0"/>
              <a:cs typeface="宋体" charset="0"/>
            </a:endParaRPr>
          </a:p>
          <a:p>
            <a:pPr lvl="1">
              <a:buFont typeface="Wingdings" charset="0"/>
              <a:buNone/>
            </a:pPr>
            <a:endParaRPr lang="en-US" altLang="zh-CN">
              <a:latin typeface="Comic Sans MS" charset="0"/>
              <a:ea typeface="宋体" charset="0"/>
              <a:cs typeface="宋体" charset="0"/>
            </a:endParaRPr>
          </a:p>
        </p:txBody>
      </p:sp>
      <p:sp>
        <p:nvSpPr>
          <p:cNvPr id="99331"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99332"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99333"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99334" name="Oval 8"/>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35" name="Oval 9"/>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36" name="Oval 10"/>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37" name="Oval 11"/>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38" name="Oval 12"/>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39" name="Oval 13"/>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40" name="Line 14"/>
          <p:cNvSpPr>
            <a:spLocks noChangeShapeType="1"/>
          </p:cNvSpPr>
          <p:nvPr/>
        </p:nvSpPr>
        <p:spPr bwMode="auto">
          <a:xfrm flipV="1">
            <a:off x="4368800" y="5238750"/>
            <a:ext cx="381000"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1" name="Line 15"/>
          <p:cNvSpPr>
            <a:spLocks noChangeShapeType="1"/>
          </p:cNvSpPr>
          <p:nvPr/>
        </p:nvSpPr>
        <p:spPr bwMode="auto">
          <a:xfrm>
            <a:off x="4778375" y="4495800"/>
            <a:ext cx="368300" cy="3683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2" name="Line 16"/>
          <p:cNvSpPr>
            <a:spLocks noChangeShapeType="1"/>
          </p:cNvSpPr>
          <p:nvPr/>
        </p:nvSpPr>
        <p:spPr bwMode="auto">
          <a:xfrm flipV="1">
            <a:off x="3835400" y="4527550"/>
            <a:ext cx="393700" cy="355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9343" name="Group 20"/>
          <p:cNvGrpSpPr>
            <a:grpSpLocks/>
          </p:cNvGrpSpPr>
          <p:nvPr/>
        </p:nvGrpSpPr>
        <p:grpSpPr bwMode="auto">
          <a:xfrm>
            <a:off x="5670550" y="4178300"/>
            <a:ext cx="719138" cy="396875"/>
            <a:chOff x="3740" y="1244"/>
            <a:chExt cx="453" cy="250"/>
          </a:xfrm>
        </p:grpSpPr>
        <p:sp>
          <p:nvSpPr>
            <p:cNvPr id="99386" name="Rectangle 21"/>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99387" name="Text Box 22"/>
            <p:cNvSpPr txBox="1">
              <a:spLocks noChangeArrowheads="1"/>
            </p:cNvSpPr>
            <p:nvPr/>
          </p:nvSpPr>
          <p:spPr bwMode="auto">
            <a:xfrm>
              <a:off x="3740" y="1244"/>
              <a:ext cx="4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solidFill>
                    <a:schemeClr val="bg1"/>
                  </a:solidFill>
                  <a:latin typeface="Comic Sans MS" charset="0"/>
                  <a:ea typeface="宋体" charset="0"/>
                  <a:cs typeface="宋体" charset="0"/>
                </a:rPr>
                <a:t>IXP</a:t>
              </a:r>
              <a:endParaRPr lang="en-US" altLang="zh-CN" sz="2000">
                <a:ea typeface="宋体" charset="0"/>
                <a:cs typeface="宋体" charset="0"/>
              </a:endParaRPr>
            </a:p>
          </p:txBody>
        </p:sp>
      </p:grpSp>
      <p:sp>
        <p:nvSpPr>
          <p:cNvPr id="99344" name="Line 23"/>
          <p:cNvSpPr>
            <a:spLocks noChangeShapeType="1"/>
          </p:cNvSpPr>
          <p:nvPr/>
        </p:nvSpPr>
        <p:spPr bwMode="auto">
          <a:xfrm flipH="1">
            <a:off x="5222875" y="4445000"/>
            <a:ext cx="501650" cy="4254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5" name="Line 24"/>
          <p:cNvSpPr>
            <a:spLocks noChangeShapeType="1"/>
          </p:cNvSpPr>
          <p:nvPr/>
        </p:nvSpPr>
        <p:spPr bwMode="auto">
          <a:xfrm flipH="1">
            <a:off x="4791075" y="4362450"/>
            <a:ext cx="901700" cy="1143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6" name="Line 25"/>
          <p:cNvSpPr>
            <a:spLocks noChangeShapeType="1"/>
          </p:cNvSpPr>
          <p:nvPr/>
        </p:nvSpPr>
        <p:spPr bwMode="auto">
          <a:xfrm flipH="1">
            <a:off x="3876675" y="4419600"/>
            <a:ext cx="1816100" cy="482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 name="Group 61"/>
          <p:cNvGrpSpPr>
            <a:grpSpLocks/>
          </p:cNvGrpSpPr>
          <p:nvPr/>
        </p:nvGrpSpPr>
        <p:grpSpPr bwMode="auto">
          <a:xfrm>
            <a:off x="1946275" y="3286125"/>
            <a:ext cx="6219825" cy="2838450"/>
            <a:chOff x="1226" y="2070"/>
            <a:chExt cx="3918" cy="1788"/>
          </a:xfrm>
        </p:grpSpPr>
        <p:grpSp>
          <p:nvGrpSpPr>
            <p:cNvPr id="99363" name="Group 32"/>
            <p:cNvGrpSpPr>
              <a:grpSpLocks/>
            </p:cNvGrpSpPr>
            <p:nvPr/>
          </p:nvGrpSpPr>
          <p:grpSpPr bwMode="auto">
            <a:xfrm>
              <a:off x="3042" y="2102"/>
              <a:ext cx="1054" cy="372"/>
              <a:chOff x="3042" y="2102"/>
              <a:chExt cx="1054" cy="372"/>
            </a:xfrm>
          </p:grpSpPr>
          <p:sp>
            <p:nvSpPr>
              <p:cNvPr id="99383" name="Oval 28"/>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84" name="Text Box 30"/>
              <p:cNvSpPr txBox="1">
                <a:spLocks noChangeArrowheads="1"/>
              </p:cNvSpPr>
              <p:nvPr/>
            </p:nvSpPr>
            <p:spPr bwMode="auto">
              <a:xfrm>
                <a:off x="3182" y="2176"/>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99385" name="Oval 29"/>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99364" name="Group 37"/>
            <p:cNvGrpSpPr>
              <a:grpSpLocks/>
            </p:cNvGrpSpPr>
            <p:nvPr/>
          </p:nvGrpSpPr>
          <p:grpSpPr bwMode="auto">
            <a:xfrm>
              <a:off x="1610" y="2070"/>
              <a:ext cx="1054" cy="372"/>
              <a:chOff x="698" y="2190"/>
              <a:chExt cx="1054" cy="372"/>
            </a:xfrm>
          </p:grpSpPr>
          <p:sp>
            <p:nvSpPr>
              <p:cNvPr id="99380" name="Oval 34"/>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81" name="Text Box 35"/>
              <p:cNvSpPr txBox="1">
                <a:spLocks noChangeArrowheads="1"/>
              </p:cNvSpPr>
              <p:nvPr/>
            </p:nvSpPr>
            <p:spPr bwMode="auto">
              <a:xfrm>
                <a:off x="838" y="226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99382" name="Oval 36"/>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99365" name="Group 42"/>
            <p:cNvGrpSpPr>
              <a:grpSpLocks/>
            </p:cNvGrpSpPr>
            <p:nvPr/>
          </p:nvGrpSpPr>
          <p:grpSpPr bwMode="auto">
            <a:xfrm>
              <a:off x="1226" y="3476"/>
              <a:ext cx="1054" cy="374"/>
              <a:chOff x="442" y="3748"/>
              <a:chExt cx="1054" cy="374"/>
            </a:xfrm>
          </p:grpSpPr>
          <p:sp>
            <p:nvSpPr>
              <p:cNvPr id="99377" name="Oval 39"/>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78" name="Text Box 40"/>
              <p:cNvSpPr txBox="1">
                <a:spLocks noChangeArrowheads="1"/>
              </p:cNvSpPr>
              <p:nvPr/>
            </p:nvSpPr>
            <p:spPr bwMode="auto">
              <a:xfrm>
                <a:off x="582" y="382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99379" name="Oval 41"/>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99366" name="Group 47"/>
            <p:cNvGrpSpPr>
              <a:grpSpLocks/>
            </p:cNvGrpSpPr>
            <p:nvPr/>
          </p:nvGrpSpPr>
          <p:grpSpPr bwMode="auto">
            <a:xfrm>
              <a:off x="2674" y="3486"/>
              <a:ext cx="1054" cy="372"/>
              <a:chOff x="2698" y="3710"/>
              <a:chExt cx="1054" cy="372"/>
            </a:xfrm>
          </p:grpSpPr>
          <p:sp>
            <p:nvSpPr>
              <p:cNvPr id="99374" name="Oval 44"/>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75" name="Text Box 45"/>
              <p:cNvSpPr txBox="1">
                <a:spLocks noChangeArrowheads="1"/>
              </p:cNvSpPr>
              <p:nvPr/>
            </p:nvSpPr>
            <p:spPr bwMode="auto">
              <a:xfrm>
                <a:off x="2838" y="378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99376" name="Oval 46"/>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99367" name="Group 52"/>
            <p:cNvGrpSpPr>
              <a:grpSpLocks/>
            </p:cNvGrpSpPr>
            <p:nvPr/>
          </p:nvGrpSpPr>
          <p:grpSpPr bwMode="auto">
            <a:xfrm>
              <a:off x="4090" y="3182"/>
              <a:ext cx="1054" cy="372"/>
              <a:chOff x="4090" y="3182"/>
              <a:chExt cx="1054" cy="372"/>
            </a:xfrm>
          </p:grpSpPr>
          <p:sp>
            <p:nvSpPr>
              <p:cNvPr id="99371" name="Oval 49"/>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72" name="Text Box 50"/>
              <p:cNvSpPr txBox="1">
                <a:spLocks noChangeArrowheads="1"/>
              </p:cNvSpPr>
              <p:nvPr/>
            </p:nvSpPr>
            <p:spPr bwMode="auto">
              <a:xfrm>
                <a:off x="4230" y="3256"/>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99373" name="Oval 51"/>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grpSp>
        <p:sp>
          <p:nvSpPr>
            <p:cNvPr id="99368" name="Oval 54"/>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69" name="Line 55"/>
            <p:cNvSpPr>
              <a:spLocks noChangeShapeType="1"/>
            </p:cNvSpPr>
            <p:nvPr/>
          </p:nvSpPr>
          <p:spPr bwMode="auto">
            <a:xfrm>
              <a:off x="1768" y="2400"/>
              <a:ext cx="200" cy="68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0" name="Oval 56"/>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9" name="Group 62"/>
          <p:cNvGrpSpPr>
            <a:grpSpLocks/>
          </p:cNvGrpSpPr>
          <p:nvPr/>
        </p:nvGrpSpPr>
        <p:grpSpPr bwMode="auto">
          <a:xfrm>
            <a:off x="177800" y="3406775"/>
            <a:ext cx="3562350" cy="2014538"/>
            <a:chOff x="112" y="2146"/>
            <a:chExt cx="2244" cy="1269"/>
          </a:xfrm>
        </p:grpSpPr>
        <p:sp>
          <p:nvSpPr>
            <p:cNvPr id="99360" name="Text Box 53"/>
            <p:cNvSpPr txBox="1">
              <a:spLocks noChangeArrowheads="1"/>
            </p:cNvSpPr>
            <p:nvPr/>
          </p:nvSpPr>
          <p:spPr bwMode="auto">
            <a:xfrm>
              <a:off x="112" y="2146"/>
              <a:ext cx="1292" cy="1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 pays tier-1 ISP for connectivity to rest of Internet</a:t>
              </a:r>
            </a:p>
            <a:p>
              <a:pPr>
                <a:buClr>
                  <a:schemeClr val="accent2"/>
                </a:buClr>
                <a:buSzPct val="85000"/>
                <a:buFont typeface="Wingdings" charset="0"/>
                <a:buChar char="q"/>
              </a:pPr>
              <a:r>
                <a:rPr lang="en-US" altLang="zh-CN" sz="1800">
                  <a:latin typeface="Comic Sans MS" charset="0"/>
                  <a:ea typeface="宋体" charset="0"/>
                  <a:cs typeface="宋体" charset="0"/>
                </a:rPr>
                <a:t> tier-2 ISP is c</a:t>
              </a:r>
              <a:r>
                <a:rPr lang="en-US" altLang="zh-CN" sz="1800" i="1">
                  <a:latin typeface="Comic Sans MS" charset="0"/>
                  <a:ea typeface="宋体" charset="0"/>
                  <a:cs typeface="宋体" charset="0"/>
                </a:rPr>
                <a:t>ustomer</a:t>
              </a:r>
              <a:r>
                <a:rPr lang="en-US" altLang="zh-CN" sz="1800">
                  <a:latin typeface="Comic Sans MS" charset="0"/>
                  <a:ea typeface="宋体" charset="0"/>
                  <a:cs typeface="宋体" charset="0"/>
                </a:rPr>
                <a:t> of</a:t>
              </a:r>
            </a:p>
            <a:p>
              <a:pPr>
                <a:buClr>
                  <a:schemeClr val="accent2"/>
                </a:buClr>
                <a:buSzPct val="85000"/>
                <a:buFont typeface="Wingdings" charset="0"/>
                <a:buNone/>
              </a:pPr>
              <a:r>
                <a:rPr lang="en-US" altLang="zh-CN" sz="1800">
                  <a:latin typeface="Comic Sans MS" charset="0"/>
                  <a:ea typeface="宋体" charset="0"/>
                  <a:cs typeface="宋体" charset="0"/>
                </a:rPr>
                <a:t>tier-1 provider</a:t>
              </a:r>
            </a:p>
          </p:txBody>
        </p:sp>
        <p:sp>
          <p:nvSpPr>
            <p:cNvPr id="99361" name="Line 57"/>
            <p:cNvSpPr>
              <a:spLocks noChangeShapeType="1"/>
            </p:cNvSpPr>
            <p:nvPr/>
          </p:nvSpPr>
          <p:spPr bwMode="auto">
            <a:xfrm flipV="1">
              <a:off x="1344" y="2392"/>
              <a:ext cx="1012" cy="3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9362" name="Line 58"/>
            <p:cNvSpPr>
              <a:spLocks noChangeShapeType="1"/>
            </p:cNvSpPr>
            <p:nvPr/>
          </p:nvSpPr>
          <p:spPr bwMode="auto">
            <a:xfrm flipV="1">
              <a:off x="1352" y="2412"/>
              <a:ext cx="360" cy="3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grpSp>
        <p:nvGrpSpPr>
          <p:cNvPr id="10" name="Group 76"/>
          <p:cNvGrpSpPr>
            <a:grpSpLocks/>
          </p:cNvGrpSpPr>
          <p:nvPr/>
        </p:nvGrpSpPr>
        <p:grpSpPr bwMode="auto">
          <a:xfrm>
            <a:off x="6007100" y="3019425"/>
            <a:ext cx="3035300" cy="2136775"/>
            <a:chOff x="3784" y="1902"/>
            <a:chExt cx="1912" cy="1346"/>
          </a:xfrm>
        </p:grpSpPr>
        <p:sp>
          <p:nvSpPr>
            <p:cNvPr id="99352" name="Oval 67"/>
            <p:cNvSpPr>
              <a:spLocks noChangeArrowheads="1"/>
            </p:cNvSpPr>
            <p:nvPr/>
          </p:nvSpPr>
          <p:spPr bwMode="auto">
            <a:xfrm>
              <a:off x="3992" y="2320"/>
              <a:ext cx="96" cy="104"/>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53" name="Text Box 64"/>
            <p:cNvSpPr txBox="1">
              <a:spLocks noChangeArrowheads="1"/>
            </p:cNvSpPr>
            <p:nvPr/>
          </p:nvSpPr>
          <p:spPr bwMode="auto">
            <a:xfrm>
              <a:off x="4564" y="1902"/>
              <a:ext cx="1132" cy="1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ISPs also peer privately with each other, interconnect at IXP</a:t>
              </a:r>
            </a:p>
          </p:txBody>
        </p:sp>
        <p:sp>
          <p:nvSpPr>
            <p:cNvPr id="99354" name="Oval 68"/>
            <p:cNvSpPr>
              <a:spLocks noChangeArrowheads="1"/>
            </p:cNvSpPr>
            <p:nvPr/>
          </p:nvSpPr>
          <p:spPr bwMode="auto">
            <a:xfrm>
              <a:off x="4600" y="3144"/>
              <a:ext cx="96" cy="104"/>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55" name="Line 69"/>
            <p:cNvSpPr>
              <a:spLocks noChangeShapeType="1"/>
            </p:cNvSpPr>
            <p:nvPr/>
          </p:nvSpPr>
          <p:spPr bwMode="auto">
            <a:xfrm>
              <a:off x="4064" y="2408"/>
              <a:ext cx="552" cy="72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6" name="Oval 70"/>
            <p:cNvSpPr>
              <a:spLocks noChangeArrowheads="1"/>
            </p:cNvSpPr>
            <p:nvPr/>
          </p:nvSpPr>
          <p:spPr bwMode="auto">
            <a:xfrm>
              <a:off x="3784" y="2392"/>
              <a:ext cx="96" cy="104"/>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99357" name="Line 71"/>
            <p:cNvSpPr>
              <a:spLocks noChangeShapeType="1"/>
            </p:cNvSpPr>
            <p:nvPr/>
          </p:nvSpPr>
          <p:spPr bwMode="auto">
            <a:xfrm>
              <a:off x="3832" y="2488"/>
              <a:ext cx="0" cy="1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8" name="Line 72"/>
            <p:cNvSpPr>
              <a:spLocks noChangeShapeType="1"/>
            </p:cNvSpPr>
            <p:nvPr/>
          </p:nvSpPr>
          <p:spPr bwMode="auto">
            <a:xfrm flipH="1">
              <a:off x="4388" y="2000"/>
              <a:ext cx="260" cy="82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9359" name="Line 73"/>
            <p:cNvSpPr>
              <a:spLocks noChangeShapeType="1"/>
            </p:cNvSpPr>
            <p:nvPr/>
          </p:nvSpPr>
          <p:spPr bwMode="auto">
            <a:xfrm flipH="1">
              <a:off x="3880" y="2012"/>
              <a:ext cx="760" cy="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59" name="Footer Placeholder 4"/>
          <p:cNvSpPr>
            <a:spLocks noGrp="1"/>
          </p:cNvSpPr>
          <p:nvPr>
            <p:ph type="ftr" sz="quarter" idx="10"/>
          </p:nvPr>
        </p:nvSpPr>
        <p:spPr/>
        <p:txBody>
          <a:bodyPr/>
          <a:lstStyle/>
          <a:p>
            <a:pPr>
              <a:defRPr/>
            </a:pPr>
            <a:r>
              <a:rPr lang="en-US" dirty="0"/>
              <a:t>CSci4211:                     Introduction</a:t>
            </a:r>
          </a:p>
        </p:txBody>
      </p:sp>
      <p:sp>
        <p:nvSpPr>
          <p:cNvPr id="99351" name="Slide Number Placeholder 5"/>
          <p:cNvSpPr>
            <a:spLocks noGrp="1"/>
          </p:cNvSpPr>
          <p:nvPr>
            <p:ph type="sldNum" sz="quarter" idx="11"/>
          </p:nvPr>
        </p:nvSpPr>
        <p:spPr>
          <a:xfrm>
            <a:off x="67056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F1E4331-F157-494A-86CB-592CE3D71289}" type="slidenum">
              <a:rPr lang="en-US" sz="1200">
                <a:latin typeface="Comic Sans MS" charset="0"/>
              </a:rPr>
              <a:pPr/>
              <a:t>47</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idx="4294967295"/>
          </p:nvPr>
        </p:nvSpPr>
        <p:spPr>
          <a:xfrm>
            <a:off x="533400" y="76200"/>
            <a:ext cx="8096250" cy="1143000"/>
          </a:xfrm>
        </p:spPr>
        <p:txBody>
          <a:bodyPr/>
          <a:lstStyle/>
          <a:p>
            <a:r>
              <a:rPr lang="en-US" altLang="zh-CN" sz="3200">
                <a:latin typeface="Comic Sans MS" charset="0"/>
                <a:ea typeface="宋体" charset="0"/>
                <a:cs typeface="宋体" charset="0"/>
              </a:rPr>
              <a:t>Internet structure: network of networks</a:t>
            </a:r>
            <a:endParaRPr lang="en-US" altLang="zh-CN">
              <a:latin typeface="Comic Sans MS" charset="0"/>
              <a:ea typeface="宋体" charset="0"/>
              <a:cs typeface="宋体" charset="0"/>
            </a:endParaRPr>
          </a:p>
        </p:txBody>
      </p:sp>
      <p:sp>
        <p:nvSpPr>
          <p:cNvPr id="77827" name="Rectangle 3"/>
          <p:cNvSpPr>
            <a:spLocks noGrp="1" noChangeArrowheads="1"/>
          </p:cNvSpPr>
          <p:nvPr>
            <p:ph type="body" sz="half" idx="4294967295"/>
          </p:nvPr>
        </p:nvSpPr>
        <p:spPr>
          <a:xfrm>
            <a:off x="487363" y="1204913"/>
            <a:ext cx="8440737" cy="914400"/>
          </a:xfrm>
        </p:spPr>
        <p:txBody>
          <a:bodyPr/>
          <a:lstStyle/>
          <a:p>
            <a:r>
              <a:rPr lang="en-US" altLang="zh-CN" sz="2400">
                <a:solidFill>
                  <a:srgbClr val="FF0000"/>
                </a:solidFill>
                <a:latin typeface="Comic Sans MS" charset="0"/>
                <a:ea typeface="宋体" charset="0"/>
                <a:cs typeface="宋体" charset="0"/>
              </a:rPr>
              <a:t>“Tier-3” ISPs and local ISPs </a:t>
            </a:r>
          </a:p>
          <a:p>
            <a:pPr lvl="1"/>
            <a:r>
              <a:rPr lang="en-US" altLang="zh-CN">
                <a:latin typeface="Comic Sans MS" charset="0"/>
                <a:ea typeface="宋体" charset="0"/>
                <a:cs typeface="宋体" charset="0"/>
              </a:rPr>
              <a:t>last hop (“access”) network (closest to end systems)</a:t>
            </a:r>
          </a:p>
          <a:p>
            <a:pPr>
              <a:buFont typeface="Wingdings" charset="0"/>
              <a:buNone/>
            </a:pPr>
            <a:endParaRPr lang="en-US" altLang="zh-CN" sz="2400">
              <a:solidFill>
                <a:srgbClr val="FF0000"/>
              </a:solidFill>
              <a:latin typeface="Comic Sans MS" charset="0"/>
              <a:ea typeface="宋体" charset="0"/>
              <a:cs typeface="宋体" charset="0"/>
            </a:endParaRPr>
          </a:p>
          <a:p>
            <a:pPr lvl="1">
              <a:buFont typeface="Wingdings" charset="0"/>
              <a:buNone/>
            </a:pPr>
            <a:endParaRPr lang="en-US" altLang="zh-CN">
              <a:latin typeface="Comic Sans MS" charset="0"/>
              <a:ea typeface="宋体" charset="0"/>
              <a:cs typeface="宋体" charset="0"/>
            </a:endParaRPr>
          </a:p>
        </p:txBody>
      </p:sp>
      <p:sp>
        <p:nvSpPr>
          <p:cNvPr id="101379" name="Oval 4"/>
          <p:cNvSpPr>
            <a:spLocks noChangeArrowheads="1"/>
          </p:cNvSpPr>
          <p:nvPr/>
        </p:nvSpPr>
        <p:spPr bwMode="auto">
          <a:xfrm>
            <a:off x="2566988" y="4659313"/>
            <a:ext cx="1863725" cy="790575"/>
          </a:xfrm>
          <a:prstGeom prst="ellipse">
            <a:avLst/>
          </a:prstGeom>
          <a:solidFill>
            <a:srgbClr val="FF0000"/>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101380" name="Oval 5"/>
          <p:cNvSpPr>
            <a:spLocks noChangeArrowheads="1"/>
          </p:cNvSpPr>
          <p:nvPr/>
        </p:nvSpPr>
        <p:spPr bwMode="auto">
          <a:xfrm>
            <a:off x="3665538" y="3455988"/>
            <a:ext cx="1863725" cy="790575"/>
          </a:xfrm>
          <a:prstGeom prst="ellipse">
            <a:avLst/>
          </a:prstGeom>
          <a:solidFill>
            <a:schemeClr val="accent2"/>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101381" name="Oval 6"/>
          <p:cNvSpPr>
            <a:spLocks noChangeArrowheads="1"/>
          </p:cNvSpPr>
          <p:nvPr/>
        </p:nvSpPr>
        <p:spPr bwMode="auto">
          <a:xfrm>
            <a:off x="4935538" y="4621213"/>
            <a:ext cx="1863725" cy="790575"/>
          </a:xfrm>
          <a:prstGeom prst="ellipse">
            <a:avLst/>
          </a:prstGeom>
          <a:solidFill>
            <a:schemeClr val="accent1"/>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101382" name="Oval 7"/>
          <p:cNvSpPr>
            <a:spLocks noChangeArrowheads="1"/>
          </p:cNvSpPr>
          <p:nvPr/>
        </p:nvSpPr>
        <p:spPr bwMode="auto">
          <a:xfrm>
            <a:off x="5256213" y="4627563"/>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83" name="Oval 8"/>
          <p:cNvSpPr>
            <a:spLocks noChangeArrowheads="1"/>
          </p:cNvSpPr>
          <p:nvPr/>
        </p:nvSpPr>
        <p:spPr bwMode="auto">
          <a:xfrm>
            <a:off x="4805363" y="4157663"/>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84" name="Oval 9"/>
          <p:cNvSpPr>
            <a:spLocks noChangeArrowheads="1"/>
          </p:cNvSpPr>
          <p:nvPr/>
        </p:nvSpPr>
        <p:spPr bwMode="auto">
          <a:xfrm>
            <a:off x="4341813" y="4183063"/>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85" name="Oval 10"/>
          <p:cNvSpPr>
            <a:spLocks noChangeArrowheads="1"/>
          </p:cNvSpPr>
          <p:nvPr/>
        </p:nvSpPr>
        <p:spPr bwMode="auto">
          <a:xfrm>
            <a:off x="3871913" y="4640263"/>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86" name="Oval 11"/>
          <p:cNvSpPr>
            <a:spLocks noChangeArrowheads="1"/>
          </p:cNvSpPr>
          <p:nvPr/>
        </p:nvSpPr>
        <p:spPr bwMode="auto">
          <a:xfrm>
            <a:off x="4367213" y="4957763"/>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87" name="Oval 12"/>
          <p:cNvSpPr>
            <a:spLocks noChangeArrowheads="1"/>
          </p:cNvSpPr>
          <p:nvPr/>
        </p:nvSpPr>
        <p:spPr bwMode="auto">
          <a:xfrm>
            <a:off x="4881563" y="4945063"/>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88" name="Line 13"/>
          <p:cNvSpPr>
            <a:spLocks noChangeShapeType="1"/>
          </p:cNvSpPr>
          <p:nvPr/>
        </p:nvSpPr>
        <p:spPr bwMode="auto">
          <a:xfrm flipV="1">
            <a:off x="4503738" y="5014913"/>
            <a:ext cx="381000"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389" name="Line 14"/>
          <p:cNvSpPr>
            <a:spLocks noChangeShapeType="1"/>
          </p:cNvSpPr>
          <p:nvPr/>
        </p:nvSpPr>
        <p:spPr bwMode="auto">
          <a:xfrm>
            <a:off x="4913313" y="4271963"/>
            <a:ext cx="368300" cy="3683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390" name="Line 15"/>
          <p:cNvSpPr>
            <a:spLocks noChangeShapeType="1"/>
          </p:cNvSpPr>
          <p:nvPr/>
        </p:nvSpPr>
        <p:spPr bwMode="auto">
          <a:xfrm flipV="1">
            <a:off x="3970338" y="4303713"/>
            <a:ext cx="393700" cy="355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1391" name="Group 16"/>
          <p:cNvGrpSpPr>
            <a:grpSpLocks/>
          </p:cNvGrpSpPr>
          <p:nvPr/>
        </p:nvGrpSpPr>
        <p:grpSpPr bwMode="auto">
          <a:xfrm>
            <a:off x="5805488" y="3954463"/>
            <a:ext cx="719137" cy="396875"/>
            <a:chOff x="3740" y="1244"/>
            <a:chExt cx="453" cy="250"/>
          </a:xfrm>
        </p:grpSpPr>
        <p:sp>
          <p:nvSpPr>
            <p:cNvPr id="101460" name="Rectangle 17"/>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101461" name="Text Box 18"/>
            <p:cNvSpPr txBox="1">
              <a:spLocks noChangeArrowheads="1"/>
            </p:cNvSpPr>
            <p:nvPr/>
          </p:nvSpPr>
          <p:spPr bwMode="auto">
            <a:xfrm>
              <a:off x="3740" y="1244"/>
              <a:ext cx="4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solidFill>
                    <a:schemeClr val="bg1"/>
                  </a:solidFill>
                  <a:latin typeface="Comic Sans MS" charset="0"/>
                  <a:ea typeface="宋体" charset="0"/>
                  <a:cs typeface="宋体" charset="0"/>
                </a:rPr>
                <a:t>IXP</a:t>
              </a:r>
              <a:endParaRPr lang="en-US" altLang="zh-CN" sz="2000">
                <a:ea typeface="宋体" charset="0"/>
                <a:cs typeface="宋体" charset="0"/>
              </a:endParaRPr>
            </a:p>
          </p:txBody>
        </p:sp>
      </p:grpSp>
      <p:sp>
        <p:nvSpPr>
          <p:cNvPr id="101392" name="Line 19"/>
          <p:cNvSpPr>
            <a:spLocks noChangeShapeType="1"/>
          </p:cNvSpPr>
          <p:nvPr/>
        </p:nvSpPr>
        <p:spPr bwMode="auto">
          <a:xfrm flipH="1">
            <a:off x="5357813" y="4221163"/>
            <a:ext cx="501650" cy="4254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393" name="Line 20"/>
          <p:cNvSpPr>
            <a:spLocks noChangeShapeType="1"/>
          </p:cNvSpPr>
          <p:nvPr/>
        </p:nvSpPr>
        <p:spPr bwMode="auto">
          <a:xfrm flipH="1">
            <a:off x="4926013" y="4138613"/>
            <a:ext cx="901700" cy="1143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394" name="Line 21"/>
          <p:cNvSpPr>
            <a:spLocks noChangeShapeType="1"/>
          </p:cNvSpPr>
          <p:nvPr/>
        </p:nvSpPr>
        <p:spPr bwMode="auto">
          <a:xfrm flipH="1">
            <a:off x="4011613" y="4195763"/>
            <a:ext cx="1816100" cy="482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1395" name="Group 22"/>
          <p:cNvGrpSpPr>
            <a:grpSpLocks/>
          </p:cNvGrpSpPr>
          <p:nvPr/>
        </p:nvGrpSpPr>
        <p:grpSpPr bwMode="auto">
          <a:xfrm>
            <a:off x="2081213" y="3062288"/>
            <a:ext cx="6219825" cy="2838450"/>
            <a:chOff x="1226" y="2070"/>
            <a:chExt cx="3918" cy="1788"/>
          </a:xfrm>
        </p:grpSpPr>
        <p:grpSp>
          <p:nvGrpSpPr>
            <p:cNvPr id="101437" name="Group 23"/>
            <p:cNvGrpSpPr>
              <a:grpSpLocks/>
            </p:cNvGrpSpPr>
            <p:nvPr/>
          </p:nvGrpSpPr>
          <p:grpSpPr bwMode="auto">
            <a:xfrm>
              <a:off x="3042" y="2102"/>
              <a:ext cx="1054" cy="372"/>
              <a:chOff x="3042" y="2102"/>
              <a:chExt cx="1054" cy="372"/>
            </a:xfrm>
          </p:grpSpPr>
          <p:sp>
            <p:nvSpPr>
              <p:cNvPr id="101457"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58" name="Text Box 25"/>
              <p:cNvSpPr txBox="1">
                <a:spLocks noChangeArrowheads="1"/>
              </p:cNvSpPr>
              <p:nvPr/>
            </p:nvSpPr>
            <p:spPr bwMode="auto">
              <a:xfrm>
                <a:off x="3182" y="2176"/>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101459" name="Oval 26"/>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1438" name="Group 27"/>
            <p:cNvGrpSpPr>
              <a:grpSpLocks/>
            </p:cNvGrpSpPr>
            <p:nvPr/>
          </p:nvGrpSpPr>
          <p:grpSpPr bwMode="auto">
            <a:xfrm>
              <a:off x="1610" y="2070"/>
              <a:ext cx="1054" cy="372"/>
              <a:chOff x="698" y="2190"/>
              <a:chExt cx="1054" cy="372"/>
            </a:xfrm>
          </p:grpSpPr>
          <p:sp>
            <p:nvSpPr>
              <p:cNvPr id="101454"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55" name="Text Box 29"/>
              <p:cNvSpPr txBox="1">
                <a:spLocks noChangeArrowheads="1"/>
              </p:cNvSpPr>
              <p:nvPr/>
            </p:nvSpPr>
            <p:spPr bwMode="auto">
              <a:xfrm>
                <a:off x="838" y="226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101456" name="Oval 30"/>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1439" name="Group 31"/>
            <p:cNvGrpSpPr>
              <a:grpSpLocks/>
            </p:cNvGrpSpPr>
            <p:nvPr/>
          </p:nvGrpSpPr>
          <p:grpSpPr bwMode="auto">
            <a:xfrm>
              <a:off x="1226" y="3476"/>
              <a:ext cx="1054" cy="374"/>
              <a:chOff x="442" y="3748"/>
              <a:chExt cx="1054" cy="374"/>
            </a:xfrm>
          </p:grpSpPr>
          <p:sp>
            <p:nvSpPr>
              <p:cNvPr id="101451"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52" name="Text Box 33"/>
              <p:cNvSpPr txBox="1">
                <a:spLocks noChangeArrowheads="1"/>
              </p:cNvSpPr>
              <p:nvPr/>
            </p:nvSpPr>
            <p:spPr bwMode="auto">
              <a:xfrm>
                <a:off x="582" y="382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101453" name="Oval 34"/>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1440" name="Group 35"/>
            <p:cNvGrpSpPr>
              <a:grpSpLocks/>
            </p:cNvGrpSpPr>
            <p:nvPr/>
          </p:nvGrpSpPr>
          <p:grpSpPr bwMode="auto">
            <a:xfrm>
              <a:off x="2674" y="3486"/>
              <a:ext cx="1054" cy="372"/>
              <a:chOff x="2698" y="3710"/>
              <a:chExt cx="1054" cy="372"/>
            </a:xfrm>
          </p:grpSpPr>
          <p:sp>
            <p:nvSpPr>
              <p:cNvPr id="101448"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49" name="Text Box 37"/>
              <p:cNvSpPr txBox="1">
                <a:spLocks noChangeArrowheads="1"/>
              </p:cNvSpPr>
              <p:nvPr/>
            </p:nvSpPr>
            <p:spPr bwMode="auto">
              <a:xfrm>
                <a:off x="2838" y="378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101450" name="Oval 38"/>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1441" name="Group 39"/>
            <p:cNvGrpSpPr>
              <a:grpSpLocks/>
            </p:cNvGrpSpPr>
            <p:nvPr/>
          </p:nvGrpSpPr>
          <p:grpSpPr bwMode="auto">
            <a:xfrm>
              <a:off x="4090" y="3182"/>
              <a:ext cx="1054" cy="372"/>
              <a:chOff x="4090" y="3182"/>
              <a:chExt cx="1054" cy="372"/>
            </a:xfrm>
          </p:grpSpPr>
          <p:sp>
            <p:nvSpPr>
              <p:cNvPr id="101445"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46" name="Text Box 41"/>
              <p:cNvSpPr txBox="1">
                <a:spLocks noChangeArrowheads="1"/>
              </p:cNvSpPr>
              <p:nvPr/>
            </p:nvSpPr>
            <p:spPr bwMode="auto">
              <a:xfrm>
                <a:off x="4230" y="3256"/>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Tier-2 ISP</a:t>
                </a:r>
                <a:endParaRPr lang="en-US" altLang="zh-CN">
                  <a:ea typeface="宋体" charset="0"/>
                  <a:cs typeface="宋体" charset="0"/>
                </a:endParaRPr>
              </a:p>
            </p:txBody>
          </p:sp>
          <p:sp>
            <p:nvSpPr>
              <p:cNvPr id="101447" name="Oval 42"/>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0"/>
                  <a:cs typeface="宋体" charset="0"/>
                </a:endParaRPr>
              </a:p>
            </p:txBody>
          </p:sp>
        </p:grpSp>
        <p:sp>
          <p:nvSpPr>
            <p:cNvPr id="101442" name="Oval 43"/>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43" name="Line 44"/>
            <p:cNvSpPr>
              <a:spLocks noChangeShapeType="1"/>
            </p:cNvSpPr>
            <p:nvPr/>
          </p:nvSpPr>
          <p:spPr bwMode="auto">
            <a:xfrm>
              <a:off x="1768" y="2400"/>
              <a:ext cx="200" cy="68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444" name="Oval 45"/>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charset="0"/>
                <a:cs typeface="宋体" charset="0"/>
              </a:endParaRPr>
            </a:p>
          </p:txBody>
        </p:sp>
      </p:grpSp>
      <p:sp>
        <p:nvSpPr>
          <p:cNvPr id="101396" name="Oval 52"/>
          <p:cNvSpPr>
            <a:spLocks noChangeArrowheads="1"/>
          </p:cNvSpPr>
          <p:nvPr/>
        </p:nvSpPr>
        <p:spPr bwMode="auto">
          <a:xfrm>
            <a:off x="6472238" y="3459163"/>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97" name="Oval 53"/>
          <p:cNvSpPr>
            <a:spLocks noChangeArrowheads="1"/>
          </p:cNvSpPr>
          <p:nvPr/>
        </p:nvSpPr>
        <p:spPr bwMode="auto">
          <a:xfrm>
            <a:off x="7437438" y="4767263"/>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398" name="Line 54"/>
          <p:cNvSpPr>
            <a:spLocks noChangeShapeType="1"/>
          </p:cNvSpPr>
          <p:nvPr/>
        </p:nvSpPr>
        <p:spPr bwMode="auto">
          <a:xfrm>
            <a:off x="6586538" y="3598863"/>
            <a:ext cx="876300" cy="11557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399" name="Oval 55"/>
          <p:cNvSpPr>
            <a:spLocks noChangeArrowheads="1"/>
          </p:cNvSpPr>
          <p:nvPr/>
        </p:nvSpPr>
        <p:spPr bwMode="auto">
          <a:xfrm>
            <a:off x="6142038" y="3573463"/>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00" name="Line 56"/>
          <p:cNvSpPr>
            <a:spLocks noChangeShapeType="1"/>
          </p:cNvSpPr>
          <p:nvPr/>
        </p:nvSpPr>
        <p:spPr bwMode="auto">
          <a:xfrm>
            <a:off x="6218238" y="3725863"/>
            <a:ext cx="0" cy="2413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 name="Group 91"/>
          <p:cNvGrpSpPr>
            <a:grpSpLocks/>
          </p:cNvGrpSpPr>
          <p:nvPr/>
        </p:nvGrpSpPr>
        <p:grpSpPr bwMode="auto">
          <a:xfrm>
            <a:off x="1674813" y="2249488"/>
            <a:ext cx="6823075" cy="4162425"/>
            <a:chOff x="970" y="1558"/>
            <a:chExt cx="4298" cy="2622"/>
          </a:xfrm>
        </p:grpSpPr>
        <p:grpSp>
          <p:nvGrpSpPr>
            <p:cNvPr id="101410" name="Group 62"/>
            <p:cNvGrpSpPr>
              <a:grpSpLocks/>
            </p:cNvGrpSpPr>
            <p:nvPr/>
          </p:nvGrpSpPr>
          <p:grpSpPr bwMode="auto">
            <a:xfrm>
              <a:off x="3322" y="1686"/>
              <a:ext cx="666" cy="438"/>
              <a:chOff x="4314" y="1086"/>
              <a:chExt cx="666" cy="438"/>
            </a:xfrm>
          </p:grpSpPr>
          <p:sp>
            <p:nvSpPr>
              <p:cNvPr id="101435" name="Oval 6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36" name="Text Box 64"/>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1" name="Group 65"/>
            <p:cNvGrpSpPr>
              <a:grpSpLocks/>
            </p:cNvGrpSpPr>
            <p:nvPr/>
          </p:nvGrpSpPr>
          <p:grpSpPr bwMode="auto">
            <a:xfrm>
              <a:off x="2714" y="1782"/>
              <a:ext cx="666" cy="438"/>
              <a:chOff x="4314" y="1086"/>
              <a:chExt cx="666" cy="438"/>
            </a:xfrm>
          </p:grpSpPr>
          <p:sp>
            <p:nvSpPr>
              <p:cNvPr id="101433" name="Oval 6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34" name="Text Box 67"/>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2" name="Group 59"/>
            <p:cNvGrpSpPr>
              <a:grpSpLocks/>
            </p:cNvGrpSpPr>
            <p:nvPr/>
          </p:nvGrpSpPr>
          <p:grpSpPr bwMode="auto">
            <a:xfrm>
              <a:off x="3794" y="1774"/>
              <a:ext cx="666" cy="438"/>
              <a:chOff x="4314" y="1086"/>
              <a:chExt cx="666" cy="438"/>
            </a:xfrm>
          </p:grpSpPr>
          <p:sp>
            <p:nvSpPr>
              <p:cNvPr id="101431" name="Oval 60"/>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32" name="Text Box 61"/>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3" name="Group 71"/>
            <p:cNvGrpSpPr>
              <a:grpSpLocks/>
            </p:cNvGrpSpPr>
            <p:nvPr/>
          </p:nvGrpSpPr>
          <p:grpSpPr bwMode="auto">
            <a:xfrm>
              <a:off x="970" y="3702"/>
              <a:ext cx="666" cy="438"/>
              <a:chOff x="4314" y="1086"/>
              <a:chExt cx="666" cy="438"/>
            </a:xfrm>
          </p:grpSpPr>
          <p:sp>
            <p:nvSpPr>
              <p:cNvPr id="101429" name="Oval 7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30" name="Text Box 73"/>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4" name="Group 74"/>
            <p:cNvGrpSpPr>
              <a:grpSpLocks/>
            </p:cNvGrpSpPr>
            <p:nvPr/>
          </p:nvGrpSpPr>
          <p:grpSpPr bwMode="auto">
            <a:xfrm>
              <a:off x="1186" y="1558"/>
              <a:ext cx="666" cy="438"/>
              <a:chOff x="4314" y="1086"/>
              <a:chExt cx="666" cy="438"/>
            </a:xfrm>
          </p:grpSpPr>
          <p:sp>
            <p:nvSpPr>
              <p:cNvPr id="101427" name="Oval 7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28" name="Text Box 76"/>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5" name="Group 68"/>
            <p:cNvGrpSpPr>
              <a:grpSpLocks/>
            </p:cNvGrpSpPr>
            <p:nvPr/>
          </p:nvGrpSpPr>
          <p:grpSpPr bwMode="auto">
            <a:xfrm>
              <a:off x="1730" y="1710"/>
              <a:ext cx="666" cy="438"/>
              <a:chOff x="4314" y="1086"/>
              <a:chExt cx="666" cy="438"/>
            </a:xfrm>
          </p:grpSpPr>
          <p:sp>
            <p:nvSpPr>
              <p:cNvPr id="101425" name="Oval 6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26" name="Text Box 70"/>
              <p:cNvSpPr txBox="1">
                <a:spLocks noChangeArrowheads="1"/>
              </p:cNvSpPr>
              <p:nvPr/>
            </p:nvSpPr>
            <p:spPr bwMode="auto">
              <a:xfrm>
                <a:off x="4328" y="1106"/>
                <a:ext cx="533"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Tier 3</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6" name="Group 77"/>
            <p:cNvGrpSpPr>
              <a:grpSpLocks/>
            </p:cNvGrpSpPr>
            <p:nvPr/>
          </p:nvGrpSpPr>
          <p:grpSpPr bwMode="auto">
            <a:xfrm>
              <a:off x="1826" y="3742"/>
              <a:ext cx="666" cy="438"/>
              <a:chOff x="4314" y="1086"/>
              <a:chExt cx="666" cy="438"/>
            </a:xfrm>
          </p:grpSpPr>
          <p:sp>
            <p:nvSpPr>
              <p:cNvPr id="101423" name="Oval 7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24" name="Text Box 79"/>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7" name="Group 80"/>
            <p:cNvGrpSpPr>
              <a:grpSpLocks/>
            </p:cNvGrpSpPr>
            <p:nvPr/>
          </p:nvGrpSpPr>
          <p:grpSpPr bwMode="auto">
            <a:xfrm>
              <a:off x="2898" y="3742"/>
              <a:ext cx="666" cy="438"/>
              <a:chOff x="4314" y="1086"/>
              <a:chExt cx="666" cy="438"/>
            </a:xfrm>
          </p:grpSpPr>
          <p:sp>
            <p:nvSpPr>
              <p:cNvPr id="101421" name="Oval 8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22" name="Text Box 82"/>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nvGrpSpPr>
            <p:cNvPr id="101418" name="Group 83"/>
            <p:cNvGrpSpPr>
              <a:grpSpLocks/>
            </p:cNvGrpSpPr>
            <p:nvPr/>
          </p:nvGrpSpPr>
          <p:grpSpPr bwMode="auto">
            <a:xfrm>
              <a:off x="4602" y="3454"/>
              <a:ext cx="666" cy="438"/>
              <a:chOff x="4314" y="1086"/>
              <a:chExt cx="666" cy="438"/>
            </a:xfrm>
          </p:grpSpPr>
          <p:sp>
            <p:nvSpPr>
              <p:cNvPr id="101419" name="Oval 8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1420" name="Text Box 85"/>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latin typeface="Comic Sans MS" charset="0"/>
                    <a:ea typeface="宋体" charset="0"/>
                    <a:cs typeface="宋体" charset="0"/>
                  </a:rPr>
                  <a:t>local</a:t>
                </a:r>
              </a:p>
              <a:p>
                <a:pPr algn="ctr"/>
                <a:r>
                  <a:rPr lang="en-US" altLang="zh-CN" sz="1800">
                    <a:latin typeface="Comic Sans MS" charset="0"/>
                    <a:ea typeface="宋体" charset="0"/>
                    <a:cs typeface="宋体" charset="0"/>
                  </a:rPr>
                  <a:t>ISP</a:t>
                </a:r>
                <a:endParaRPr lang="en-US" altLang="zh-CN">
                  <a:ea typeface="宋体" charset="0"/>
                  <a:cs typeface="宋体" charset="0"/>
                </a:endParaRPr>
              </a:p>
            </p:txBody>
          </p:sp>
        </p:grpSp>
      </p:grpSp>
      <p:grpSp>
        <p:nvGrpSpPr>
          <p:cNvPr id="19" name="Group 90"/>
          <p:cNvGrpSpPr>
            <a:grpSpLocks/>
          </p:cNvGrpSpPr>
          <p:nvPr/>
        </p:nvGrpSpPr>
        <p:grpSpPr bwMode="auto">
          <a:xfrm>
            <a:off x="319088" y="2951163"/>
            <a:ext cx="2825750" cy="2819400"/>
            <a:chOff x="116" y="2000"/>
            <a:chExt cx="1780" cy="1776"/>
          </a:xfrm>
        </p:grpSpPr>
        <p:sp>
          <p:nvSpPr>
            <p:cNvPr id="101405" name="Text Box 51"/>
            <p:cNvSpPr txBox="1">
              <a:spLocks noChangeArrowheads="1"/>
            </p:cNvSpPr>
            <p:nvPr/>
          </p:nvSpPr>
          <p:spPr bwMode="auto">
            <a:xfrm>
              <a:off x="116" y="2094"/>
              <a:ext cx="1132" cy="1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latin typeface="Comic Sans MS" charset="0"/>
                  <a:ea typeface="宋体" charset="0"/>
                  <a:cs typeface="宋体" charset="0"/>
                </a:rPr>
                <a:t>Local and tier- 3 ISPs are </a:t>
              </a:r>
              <a:r>
                <a:rPr lang="en-US" altLang="zh-CN" sz="1800" i="1">
                  <a:latin typeface="Comic Sans MS" charset="0"/>
                  <a:ea typeface="宋体" charset="0"/>
                  <a:cs typeface="宋体" charset="0"/>
                </a:rPr>
                <a:t>customers</a:t>
              </a:r>
              <a:r>
                <a:rPr lang="en-US" altLang="zh-CN" sz="1800">
                  <a:latin typeface="Comic Sans MS" charset="0"/>
                  <a:ea typeface="宋体" charset="0"/>
                  <a:cs typeface="宋体" charset="0"/>
                </a:rPr>
                <a:t> of</a:t>
              </a:r>
            </a:p>
            <a:p>
              <a:r>
                <a:rPr lang="en-US" altLang="zh-CN" sz="1800">
                  <a:latin typeface="Comic Sans MS" charset="0"/>
                  <a:ea typeface="宋体" charset="0"/>
                  <a:cs typeface="宋体" charset="0"/>
                </a:rPr>
                <a:t>higher tier ISPs</a:t>
              </a:r>
            </a:p>
            <a:p>
              <a:r>
                <a:rPr lang="en-US" altLang="zh-CN" sz="1800">
                  <a:latin typeface="Comic Sans MS" charset="0"/>
                  <a:ea typeface="宋体" charset="0"/>
                  <a:cs typeface="宋体" charset="0"/>
                </a:rPr>
                <a:t>connecting them to rest of Internet</a:t>
              </a:r>
            </a:p>
          </p:txBody>
        </p:sp>
        <p:sp>
          <p:nvSpPr>
            <p:cNvPr id="101406" name="Line 86"/>
            <p:cNvSpPr>
              <a:spLocks noChangeShapeType="1"/>
            </p:cNvSpPr>
            <p:nvPr/>
          </p:nvSpPr>
          <p:spPr bwMode="auto">
            <a:xfrm flipV="1">
              <a:off x="1072" y="2008"/>
              <a:ext cx="344" cy="7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1407" name="Line 87"/>
            <p:cNvSpPr>
              <a:spLocks noChangeShapeType="1"/>
            </p:cNvSpPr>
            <p:nvPr/>
          </p:nvSpPr>
          <p:spPr bwMode="auto">
            <a:xfrm flipV="1">
              <a:off x="1088" y="2000"/>
              <a:ext cx="664" cy="7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1408" name="Line 88"/>
            <p:cNvSpPr>
              <a:spLocks noChangeShapeType="1"/>
            </p:cNvSpPr>
            <p:nvPr/>
          </p:nvSpPr>
          <p:spPr bwMode="auto">
            <a:xfrm>
              <a:off x="1073" y="2744"/>
              <a:ext cx="95" cy="96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1409" name="Line 89"/>
            <p:cNvSpPr>
              <a:spLocks noChangeShapeType="1"/>
            </p:cNvSpPr>
            <p:nvPr/>
          </p:nvSpPr>
          <p:spPr bwMode="auto">
            <a:xfrm>
              <a:off x="1074" y="2739"/>
              <a:ext cx="822" cy="103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01403"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101404" name="Slide Number Placeholder 5"/>
          <p:cNvSpPr>
            <a:spLocks noGrp="1"/>
          </p:cNvSpPr>
          <p:nvPr>
            <p:ph type="sldNum" sz="quarter" idx="11"/>
          </p:nvPr>
        </p:nvSpPr>
        <p:spPr>
          <a:xfrm>
            <a:off x="67056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C3BE9F0-E079-4C4B-AC22-888DA0DD1DA4}" type="slidenum">
              <a:rPr lang="en-US" sz="1200">
                <a:latin typeface="Comic Sans MS" charset="0"/>
              </a:rPr>
              <a:pPr/>
              <a:t>48</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idx="4294967295"/>
          </p:nvPr>
        </p:nvSpPr>
        <p:spPr>
          <a:xfrm>
            <a:off x="533400" y="28575"/>
            <a:ext cx="8096250" cy="962025"/>
          </a:xfrm>
        </p:spPr>
        <p:txBody>
          <a:bodyPr/>
          <a:lstStyle/>
          <a:p>
            <a:r>
              <a:rPr lang="en-US" altLang="zh-CN" sz="3200">
                <a:latin typeface="Comic Sans MS" charset="0"/>
                <a:ea typeface="宋体" charset="0"/>
                <a:cs typeface="宋体" charset="0"/>
              </a:rPr>
              <a:t>Internet structure: network of networks</a:t>
            </a:r>
            <a:endParaRPr lang="en-US" altLang="zh-CN">
              <a:latin typeface="Comic Sans MS" charset="0"/>
              <a:ea typeface="宋体" charset="0"/>
              <a:cs typeface="宋体" charset="0"/>
            </a:endParaRPr>
          </a:p>
        </p:txBody>
      </p:sp>
      <p:sp>
        <p:nvSpPr>
          <p:cNvPr id="103426" name="Rectangle 3"/>
          <p:cNvSpPr>
            <a:spLocks noGrp="1" noChangeArrowheads="1"/>
          </p:cNvSpPr>
          <p:nvPr>
            <p:ph type="body" sz="half" idx="4294967295"/>
          </p:nvPr>
        </p:nvSpPr>
        <p:spPr>
          <a:xfrm>
            <a:off x="381000" y="914400"/>
            <a:ext cx="8440738" cy="533400"/>
          </a:xfrm>
        </p:spPr>
        <p:txBody>
          <a:bodyPr/>
          <a:lstStyle/>
          <a:p>
            <a:r>
              <a:rPr lang="en-US" altLang="zh-CN" sz="2400">
                <a:solidFill>
                  <a:srgbClr val="FF0000"/>
                </a:solidFill>
                <a:latin typeface="Comic Sans MS" charset="0"/>
                <a:ea typeface="宋体" charset="0"/>
                <a:cs typeface="宋体" charset="0"/>
              </a:rPr>
              <a:t>a packet passes through many networks!</a:t>
            </a:r>
          </a:p>
          <a:p>
            <a:endParaRPr lang="en-US" altLang="zh-CN" sz="2400">
              <a:latin typeface="Comic Sans MS" charset="0"/>
              <a:ea typeface="宋体" charset="0"/>
              <a:cs typeface="宋体" charset="0"/>
            </a:endParaRPr>
          </a:p>
          <a:p>
            <a:pPr lvl="1">
              <a:buFont typeface="Wingdings" charset="0"/>
              <a:buNone/>
            </a:pPr>
            <a:endParaRPr lang="en-US" altLang="zh-CN">
              <a:latin typeface="Comic Sans MS" charset="0"/>
              <a:ea typeface="宋体" charset="0"/>
              <a:cs typeface="宋体" charset="0"/>
            </a:endParaRPr>
          </a:p>
        </p:txBody>
      </p:sp>
      <p:sp>
        <p:nvSpPr>
          <p:cNvPr id="103427" name="Oval 4"/>
          <p:cNvSpPr>
            <a:spLocks noChangeArrowheads="1"/>
          </p:cNvSpPr>
          <p:nvPr/>
        </p:nvSpPr>
        <p:spPr bwMode="auto">
          <a:xfrm>
            <a:off x="2432050" y="4578350"/>
            <a:ext cx="1863725" cy="790575"/>
          </a:xfrm>
          <a:prstGeom prst="ellipse">
            <a:avLst/>
          </a:prstGeom>
          <a:solidFill>
            <a:schemeClr val="folHlink"/>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103428" name="Oval 5"/>
          <p:cNvSpPr>
            <a:spLocks noChangeArrowheads="1"/>
          </p:cNvSpPr>
          <p:nvPr/>
        </p:nvSpPr>
        <p:spPr bwMode="auto">
          <a:xfrm>
            <a:off x="3530600" y="3375025"/>
            <a:ext cx="1863725" cy="790575"/>
          </a:xfrm>
          <a:prstGeom prst="ellipse">
            <a:avLst/>
          </a:prstGeom>
          <a:solidFill>
            <a:schemeClr val="folHlink"/>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103429" name="Oval 6"/>
          <p:cNvSpPr>
            <a:spLocks noChangeArrowheads="1"/>
          </p:cNvSpPr>
          <p:nvPr/>
        </p:nvSpPr>
        <p:spPr bwMode="auto">
          <a:xfrm>
            <a:off x="4800600" y="4540250"/>
            <a:ext cx="1863725" cy="790575"/>
          </a:xfrm>
          <a:prstGeom prst="ellipse">
            <a:avLst/>
          </a:prstGeom>
          <a:solidFill>
            <a:schemeClr val="folHlink"/>
          </a:solidFill>
          <a:ln w="9525">
            <a:solidFill>
              <a:schemeClr val="tx1"/>
            </a:solidFill>
            <a:round/>
            <a:headEnd/>
            <a:tailEnd/>
          </a:ln>
        </p:spPr>
        <p:txBody>
          <a:bodyPr wrap="none" anchor="ctr"/>
          <a:lstStyle/>
          <a:p>
            <a:pPr algn="ctr"/>
            <a:r>
              <a:rPr lang="en-US" altLang="zh-CN">
                <a:solidFill>
                  <a:schemeClr val="bg1"/>
                </a:solidFill>
                <a:latin typeface="Comic Sans MS" charset="0"/>
                <a:ea typeface="宋体" charset="0"/>
                <a:cs typeface="宋体" charset="0"/>
              </a:rPr>
              <a:t>Tier 1 ISP</a:t>
            </a:r>
            <a:endParaRPr lang="en-US" altLang="zh-CN">
              <a:ea typeface="宋体" charset="0"/>
              <a:cs typeface="宋体" charset="0"/>
            </a:endParaRPr>
          </a:p>
        </p:txBody>
      </p:sp>
      <p:sp>
        <p:nvSpPr>
          <p:cNvPr id="103430" name="Oval 7"/>
          <p:cNvSpPr>
            <a:spLocks noChangeArrowheads="1"/>
          </p:cNvSpPr>
          <p:nvPr/>
        </p:nvSpPr>
        <p:spPr bwMode="auto">
          <a:xfrm>
            <a:off x="5121275" y="45466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31" name="Oval 8"/>
          <p:cNvSpPr>
            <a:spLocks noChangeArrowheads="1"/>
          </p:cNvSpPr>
          <p:nvPr/>
        </p:nvSpPr>
        <p:spPr bwMode="auto">
          <a:xfrm>
            <a:off x="4670425" y="40767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32" name="Oval 9"/>
          <p:cNvSpPr>
            <a:spLocks noChangeArrowheads="1"/>
          </p:cNvSpPr>
          <p:nvPr/>
        </p:nvSpPr>
        <p:spPr bwMode="auto">
          <a:xfrm>
            <a:off x="4206875" y="41021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33" name="Oval 10"/>
          <p:cNvSpPr>
            <a:spLocks noChangeArrowheads="1"/>
          </p:cNvSpPr>
          <p:nvPr/>
        </p:nvSpPr>
        <p:spPr bwMode="auto">
          <a:xfrm>
            <a:off x="3736975" y="45593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34" name="Oval 11"/>
          <p:cNvSpPr>
            <a:spLocks noChangeArrowheads="1"/>
          </p:cNvSpPr>
          <p:nvPr/>
        </p:nvSpPr>
        <p:spPr bwMode="auto">
          <a:xfrm>
            <a:off x="4232275" y="48768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35" name="Oval 12"/>
          <p:cNvSpPr>
            <a:spLocks noChangeArrowheads="1"/>
          </p:cNvSpPr>
          <p:nvPr/>
        </p:nvSpPr>
        <p:spPr bwMode="auto">
          <a:xfrm>
            <a:off x="4746625" y="48641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36" name="Line 13"/>
          <p:cNvSpPr>
            <a:spLocks noChangeShapeType="1"/>
          </p:cNvSpPr>
          <p:nvPr/>
        </p:nvSpPr>
        <p:spPr bwMode="auto">
          <a:xfrm flipV="1">
            <a:off x="4368800" y="4933950"/>
            <a:ext cx="381000"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37" name="Line 14"/>
          <p:cNvSpPr>
            <a:spLocks noChangeShapeType="1"/>
          </p:cNvSpPr>
          <p:nvPr/>
        </p:nvSpPr>
        <p:spPr bwMode="auto">
          <a:xfrm>
            <a:off x="4778375" y="4191000"/>
            <a:ext cx="368300" cy="3683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38" name="Line 15"/>
          <p:cNvSpPr>
            <a:spLocks noChangeShapeType="1"/>
          </p:cNvSpPr>
          <p:nvPr/>
        </p:nvSpPr>
        <p:spPr bwMode="auto">
          <a:xfrm flipV="1">
            <a:off x="3835400" y="4222750"/>
            <a:ext cx="393700" cy="355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3439" name="Group 16"/>
          <p:cNvGrpSpPr>
            <a:grpSpLocks/>
          </p:cNvGrpSpPr>
          <p:nvPr/>
        </p:nvGrpSpPr>
        <p:grpSpPr bwMode="auto">
          <a:xfrm>
            <a:off x="5670550" y="3873500"/>
            <a:ext cx="719138" cy="400050"/>
            <a:chOff x="3740" y="1244"/>
            <a:chExt cx="453" cy="252"/>
          </a:xfrm>
        </p:grpSpPr>
        <p:sp>
          <p:nvSpPr>
            <p:cNvPr id="103508" name="Rectangle 17"/>
            <p:cNvSpPr>
              <a:spLocks noChangeArrowheads="1"/>
            </p:cNvSpPr>
            <p:nvPr/>
          </p:nvSpPr>
          <p:spPr bwMode="auto">
            <a:xfrm>
              <a:off x="3755" y="1248"/>
              <a:ext cx="438" cy="198"/>
            </a:xfrm>
            <a:prstGeom prst="rect">
              <a:avLst/>
            </a:prstGeom>
            <a:solidFill>
              <a:schemeClr val="folHlink"/>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103509" name="Text Box 18"/>
            <p:cNvSpPr txBox="1">
              <a:spLocks noChangeArrowheads="1"/>
            </p:cNvSpPr>
            <p:nvPr/>
          </p:nvSpPr>
          <p:spPr bwMode="auto">
            <a:xfrm>
              <a:off x="3740" y="1244"/>
              <a:ext cx="406" cy="25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2000">
                  <a:solidFill>
                    <a:schemeClr val="bg1"/>
                  </a:solidFill>
                  <a:latin typeface="Comic Sans MS" charset="0"/>
                  <a:ea typeface="宋体" charset="0"/>
                  <a:cs typeface="宋体" charset="0"/>
                </a:rPr>
                <a:t>IXP</a:t>
              </a:r>
              <a:endParaRPr lang="en-US" altLang="zh-CN" sz="2000">
                <a:ea typeface="宋体" charset="0"/>
                <a:cs typeface="宋体" charset="0"/>
              </a:endParaRPr>
            </a:p>
          </p:txBody>
        </p:sp>
      </p:grpSp>
      <p:sp>
        <p:nvSpPr>
          <p:cNvPr id="103440" name="Line 19"/>
          <p:cNvSpPr>
            <a:spLocks noChangeShapeType="1"/>
          </p:cNvSpPr>
          <p:nvPr/>
        </p:nvSpPr>
        <p:spPr bwMode="auto">
          <a:xfrm flipH="1">
            <a:off x="5222875" y="4140200"/>
            <a:ext cx="501650" cy="4254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41" name="Line 20"/>
          <p:cNvSpPr>
            <a:spLocks noChangeShapeType="1"/>
          </p:cNvSpPr>
          <p:nvPr/>
        </p:nvSpPr>
        <p:spPr bwMode="auto">
          <a:xfrm flipH="1">
            <a:off x="4791075" y="4057650"/>
            <a:ext cx="901700" cy="1143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42" name="Line 21"/>
          <p:cNvSpPr>
            <a:spLocks noChangeShapeType="1"/>
          </p:cNvSpPr>
          <p:nvPr/>
        </p:nvSpPr>
        <p:spPr bwMode="auto">
          <a:xfrm flipH="1">
            <a:off x="3876675" y="4114800"/>
            <a:ext cx="1816100" cy="482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3443" name="Group 22"/>
          <p:cNvGrpSpPr>
            <a:grpSpLocks/>
          </p:cNvGrpSpPr>
          <p:nvPr/>
        </p:nvGrpSpPr>
        <p:grpSpPr bwMode="auto">
          <a:xfrm>
            <a:off x="1946275" y="2981325"/>
            <a:ext cx="6219825" cy="2838450"/>
            <a:chOff x="1226" y="2070"/>
            <a:chExt cx="3918" cy="1788"/>
          </a:xfrm>
        </p:grpSpPr>
        <p:grpSp>
          <p:nvGrpSpPr>
            <p:cNvPr id="103485" name="Group 23"/>
            <p:cNvGrpSpPr>
              <a:grpSpLocks/>
            </p:cNvGrpSpPr>
            <p:nvPr/>
          </p:nvGrpSpPr>
          <p:grpSpPr bwMode="auto">
            <a:xfrm>
              <a:off x="3042" y="2102"/>
              <a:ext cx="1054" cy="372"/>
              <a:chOff x="3042" y="2102"/>
              <a:chExt cx="1054" cy="372"/>
            </a:xfrm>
          </p:grpSpPr>
          <p:sp>
            <p:nvSpPr>
              <p:cNvPr id="103505"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506" name="Text Box 25"/>
              <p:cNvSpPr txBox="1">
                <a:spLocks noChangeArrowheads="1"/>
              </p:cNvSpPr>
              <p:nvPr/>
            </p:nvSpPr>
            <p:spPr bwMode="auto">
              <a:xfrm>
                <a:off x="3182" y="2176"/>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chemeClr val="folHlink"/>
                    </a:solidFill>
                    <a:latin typeface="Comic Sans MS" charset="0"/>
                    <a:ea typeface="宋体" charset="0"/>
                    <a:cs typeface="宋体" charset="0"/>
                  </a:rPr>
                  <a:t>Tier-2 ISP</a:t>
                </a:r>
                <a:endParaRPr lang="en-US" altLang="zh-CN">
                  <a:solidFill>
                    <a:schemeClr val="folHlink"/>
                  </a:solidFill>
                  <a:ea typeface="宋体" charset="0"/>
                  <a:cs typeface="宋体" charset="0"/>
                </a:endParaRPr>
              </a:p>
            </p:txBody>
          </p:sp>
          <p:sp>
            <p:nvSpPr>
              <p:cNvPr id="103507" name="Oval 26"/>
              <p:cNvSpPr>
                <a:spLocks noChangeArrowheads="1"/>
              </p:cNvSpPr>
              <p:nvPr/>
            </p:nvSpPr>
            <p:spPr bwMode="auto">
              <a:xfrm>
                <a:off x="3184" y="2340"/>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3486" name="Group 27"/>
            <p:cNvGrpSpPr>
              <a:grpSpLocks/>
            </p:cNvGrpSpPr>
            <p:nvPr/>
          </p:nvGrpSpPr>
          <p:grpSpPr bwMode="auto">
            <a:xfrm>
              <a:off x="1610" y="2070"/>
              <a:ext cx="1054" cy="372"/>
              <a:chOff x="698" y="2190"/>
              <a:chExt cx="1054" cy="372"/>
            </a:xfrm>
          </p:grpSpPr>
          <p:sp>
            <p:nvSpPr>
              <p:cNvPr id="103502"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503" name="Text Box 29"/>
              <p:cNvSpPr txBox="1">
                <a:spLocks noChangeArrowheads="1"/>
              </p:cNvSpPr>
              <p:nvPr/>
            </p:nvSpPr>
            <p:spPr bwMode="auto">
              <a:xfrm>
                <a:off x="838" y="226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chemeClr val="folHlink"/>
                    </a:solidFill>
                    <a:latin typeface="Comic Sans MS" charset="0"/>
                    <a:ea typeface="宋体" charset="0"/>
                    <a:cs typeface="宋体" charset="0"/>
                  </a:rPr>
                  <a:t>Tier-2 ISP</a:t>
                </a:r>
                <a:endParaRPr lang="en-US" altLang="zh-CN">
                  <a:solidFill>
                    <a:schemeClr val="folHlink"/>
                  </a:solidFill>
                  <a:ea typeface="宋体" charset="0"/>
                  <a:cs typeface="宋体" charset="0"/>
                </a:endParaRPr>
              </a:p>
            </p:txBody>
          </p:sp>
          <p:sp>
            <p:nvSpPr>
              <p:cNvPr id="103504" name="Oval 30"/>
              <p:cNvSpPr>
                <a:spLocks noChangeArrowheads="1"/>
              </p:cNvSpPr>
              <p:nvPr/>
            </p:nvSpPr>
            <p:spPr bwMode="auto">
              <a:xfrm>
                <a:off x="1464" y="2460"/>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3487" name="Group 31"/>
            <p:cNvGrpSpPr>
              <a:grpSpLocks/>
            </p:cNvGrpSpPr>
            <p:nvPr/>
          </p:nvGrpSpPr>
          <p:grpSpPr bwMode="auto">
            <a:xfrm>
              <a:off x="1226" y="3476"/>
              <a:ext cx="1054" cy="374"/>
              <a:chOff x="442" y="3748"/>
              <a:chExt cx="1054" cy="374"/>
            </a:xfrm>
          </p:grpSpPr>
          <p:sp>
            <p:nvSpPr>
              <p:cNvPr id="103499"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500" name="Text Box 33"/>
              <p:cNvSpPr txBox="1">
                <a:spLocks noChangeArrowheads="1"/>
              </p:cNvSpPr>
              <p:nvPr/>
            </p:nvSpPr>
            <p:spPr bwMode="auto">
              <a:xfrm>
                <a:off x="582" y="382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chemeClr val="folHlink"/>
                    </a:solidFill>
                    <a:latin typeface="Comic Sans MS" charset="0"/>
                    <a:ea typeface="宋体" charset="0"/>
                    <a:cs typeface="宋体" charset="0"/>
                  </a:rPr>
                  <a:t>Tier-2 ISP</a:t>
                </a:r>
                <a:endParaRPr lang="en-US" altLang="zh-CN">
                  <a:solidFill>
                    <a:schemeClr val="folHlink"/>
                  </a:solidFill>
                  <a:ea typeface="宋体" charset="0"/>
                  <a:cs typeface="宋体" charset="0"/>
                </a:endParaRPr>
              </a:p>
            </p:txBody>
          </p:sp>
          <p:sp>
            <p:nvSpPr>
              <p:cNvPr id="103501" name="Oval 34"/>
              <p:cNvSpPr>
                <a:spLocks noChangeArrowheads="1"/>
              </p:cNvSpPr>
              <p:nvPr/>
            </p:nvSpPr>
            <p:spPr bwMode="auto">
              <a:xfrm>
                <a:off x="904" y="3748"/>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3488" name="Group 35"/>
            <p:cNvGrpSpPr>
              <a:grpSpLocks/>
            </p:cNvGrpSpPr>
            <p:nvPr/>
          </p:nvGrpSpPr>
          <p:grpSpPr bwMode="auto">
            <a:xfrm>
              <a:off x="2674" y="3486"/>
              <a:ext cx="1054" cy="372"/>
              <a:chOff x="2698" y="3710"/>
              <a:chExt cx="1054" cy="372"/>
            </a:xfrm>
          </p:grpSpPr>
          <p:sp>
            <p:nvSpPr>
              <p:cNvPr id="103496"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97" name="Text Box 37"/>
              <p:cNvSpPr txBox="1">
                <a:spLocks noChangeArrowheads="1"/>
              </p:cNvSpPr>
              <p:nvPr/>
            </p:nvSpPr>
            <p:spPr bwMode="auto">
              <a:xfrm>
                <a:off x="2838" y="3784"/>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chemeClr val="folHlink"/>
                    </a:solidFill>
                    <a:latin typeface="Comic Sans MS" charset="0"/>
                    <a:ea typeface="宋体" charset="0"/>
                    <a:cs typeface="宋体" charset="0"/>
                  </a:rPr>
                  <a:t>Tier-2 ISP</a:t>
                </a:r>
                <a:endParaRPr lang="en-US" altLang="zh-CN">
                  <a:solidFill>
                    <a:schemeClr val="folHlink"/>
                  </a:solidFill>
                  <a:ea typeface="宋体" charset="0"/>
                  <a:cs typeface="宋体" charset="0"/>
                </a:endParaRPr>
              </a:p>
            </p:txBody>
          </p:sp>
          <p:sp>
            <p:nvSpPr>
              <p:cNvPr id="103498" name="Oval 38"/>
              <p:cNvSpPr>
                <a:spLocks noChangeArrowheads="1"/>
              </p:cNvSpPr>
              <p:nvPr/>
            </p:nvSpPr>
            <p:spPr bwMode="auto">
              <a:xfrm>
                <a:off x="3408" y="3716"/>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grpSp>
        <p:grpSp>
          <p:nvGrpSpPr>
            <p:cNvPr id="103489" name="Group 39"/>
            <p:cNvGrpSpPr>
              <a:grpSpLocks/>
            </p:cNvGrpSpPr>
            <p:nvPr/>
          </p:nvGrpSpPr>
          <p:grpSpPr bwMode="auto">
            <a:xfrm>
              <a:off x="4090" y="3182"/>
              <a:ext cx="1054" cy="372"/>
              <a:chOff x="4090" y="3182"/>
              <a:chExt cx="1054" cy="372"/>
            </a:xfrm>
          </p:grpSpPr>
          <p:sp>
            <p:nvSpPr>
              <p:cNvPr id="103493"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94" name="Text Box 41"/>
              <p:cNvSpPr txBox="1">
                <a:spLocks noChangeArrowheads="1"/>
              </p:cNvSpPr>
              <p:nvPr/>
            </p:nvSpPr>
            <p:spPr bwMode="auto">
              <a:xfrm>
                <a:off x="4230" y="3256"/>
                <a:ext cx="84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tLang="zh-CN" sz="1800">
                    <a:solidFill>
                      <a:schemeClr val="folHlink"/>
                    </a:solidFill>
                    <a:latin typeface="Comic Sans MS" charset="0"/>
                    <a:ea typeface="宋体" charset="0"/>
                    <a:cs typeface="宋体" charset="0"/>
                  </a:rPr>
                  <a:t>Tier-2 ISP</a:t>
                </a:r>
                <a:endParaRPr lang="en-US" altLang="zh-CN">
                  <a:solidFill>
                    <a:schemeClr val="folHlink"/>
                  </a:solidFill>
                  <a:ea typeface="宋体" charset="0"/>
                  <a:cs typeface="宋体" charset="0"/>
                </a:endParaRPr>
              </a:p>
            </p:txBody>
          </p:sp>
          <p:sp>
            <p:nvSpPr>
              <p:cNvPr id="103495" name="Oval 42"/>
              <p:cNvSpPr>
                <a:spLocks noChangeArrowheads="1"/>
              </p:cNvSpPr>
              <p:nvPr/>
            </p:nvSpPr>
            <p:spPr bwMode="auto">
              <a:xfrm>
                <a:off x="4144" y="3308"/>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grpSp>
        <p:sp>
          <p:nvSpPr>
            <p:cNvPr id="103490" name="Oval 43"/>
            <p:cNvSpPr>
              <a:spLocks noChangeArrowheads="1"/>
            </p:cNvSpPr>
            <p:nvPr/>
          </p:nvSpPr>
          <p:spPr bwMode="auto">
            <a:xfrm>
              <a:off x="1712" y="2328"/>
              <a:ext cx="96" cy="88"/>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91" name="Line 44"/>
            <p:cNvSpPr>
              <a:spLocks noChangeShapeType="1"/>
            </p:cNvSpPr>
            <p:nvPr/>
          </p:nvSpPr>
          <p:spPr bwMode="auto">
            <a:xfrm>
              <a:off x="1768" y="2400"/>
              <a:ext cx="200" cy="68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92" name="Oval 45"/>
            <p:cNvSpPr>
              <a:spLocks noChangeArrowheads="1"/>
            </p:cNvSpPr>
            <p:nvPr/>
          </p:nvSpPr>
          <p:spPr bwMode="auto">
            <a:xfrm>
              <a:off x="1928" y="3044"/>
              <a:ext cx="96" cy="88"/>
            </a:xfrm>
            <a:prstGeom prst="ellipse">
              <a:avLst/>
            </a:prstGeom>
            <a:solidFill>
              <a:schemeClr val="folHlink"/>
            </a:solidFill>
            <a:ln w="9525">
              <a:solidFill>
                <a:schemeClr val="tx1"/>
              </a:solidFill>
              <a:round/>
              <a:headEnd/>
              <a:tailEnd/>
            </a:ln>
          </p:spPr>
          <p:txBody>
            <a:bodyPr wrap="none" anchor="ctr"/>
            <a:lstStyle/>
            <a:p>
              <a:endParaRPr lang="zh-CN" altLang="en-US">
                <a:ea typeface="宋体" charset="0"/>
                <a:cs typeface="宋体" charset="0"/>
              </a:endParaRPr>
            </a:p>
          </p:txBody>
        </p:sp>
      </p:grpSp>
      <p:sp>
        <p:nvSpPr>
          <p:cNvPr id="103444" name="Oval 46"/>
          <p:cNvSpPr>
            <a:spLocks noChangeArrowheads="1"/>
          </p:cNvSpPr>
          <p:nvPr/>
        </p:nvSpPr>
        <p:spPr bwMode="auto">
          <a:xfrm>
            <a:off x="6337300" y="33782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45" name="Oval 47"/>
          <p:cNvSpPr>
            <a:spLocks noChangeArrowheads="1"/>
          </p:cNvSpPr>
          <p:nvPr/>
        </p:nvSpPr>
        <p:spPr bwMode="auto">
          <a:xfrm>
            <a:off x="7302500" y="46863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46" name="Line 48"/>
          <p:cNvSpPr>
            <a:spLocks noChangeShapeType="1"/>
          </p:cNvSpPr>
          <p:nvPr/>
        </p:nvSpPr>
        <p:spPr bwMode="auto">
          <a:xfrm>
            <a:off x="6451600" y="3517900"/>
            <a:ext cx="876300" cy="11557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47" name="Oval 49"/>
          <p:cNvSpPr>
            <a:spLocks noChangeArrowheads="1"/>
          </p:cNvSpPr>
          <p:nvPr/>
        </p:nvSpPr>
        <p:spPr bwMode="auto">
          <a:xfrm>
            <a:off x="6007100" y="34925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48" name="Line 50"/>
          <p:cNvSpPr>
            <a:spLocks noChangeShapeType="1"/>
          </p:cNvSpPr>
          <p:nvPr/>
        </p:nvSpPr>
        <p:spPr bwMode="auto">
          <a:xfrm>
            <a:off x="6083300" y="3644900"/>
            <a:ext cx="0" cy="2413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3449" name="Group 52"/>
          <p:cNvGrpSpPr>
            <a:grpSpLocks/>
          </p:cNvGrpSpPr>
          <p:nvPr/>
        </p:nvGrpSpPr>
        <p:grpSpPr bwMode="auto">
          <a:xfrm>
            <a:off x="5273675" y="2371725"/>
            <a:ext cx="1057275" cy="695325"/>
            <a:chOff x="4314" y="1086"/>
            <a:chExt cx="666" cy="438"/>
          </a:xfrm>
        </p:grpSpPr>
        <p:sp>
          <p:nvSpPr>
            <p:cNvPr id="103483" name="Oval 5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84" name="Text Box 54"/>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0" name="Group 55"/>
          <p:cNvGrpSpPr>
            <a:grpSpLocks/>
          </p:cNvGrpSpPr>
          <p:nvPr/>
        </p:nvGrpSpPr>
        <p:grpSpPr bwMode="auto">
          <a:xfrm>
            <a:off x="4308475" y="2524125"/>
            <a:ext cx="1057275" cy="695325"/>
            <a:chOff x="4314" y="1086"/>
            <a:chExt cx="666" cy="438"/>
          </a:xfrm>
        </p:grpSpPr>
        <p:sp>
          <p:nvSpPr>
            <p:cNvPr id="103481" name="Oval 5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82" name="Text Box 57"/>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1" name="Group 58"/>
          <p:cNvGrpSpPr>
            <a:grpSpLocks/>
          </p:cNvGrpSpPr>
          <p:nvPr/>
        </p:nvGrpSpPr>
        <p:grpSpPr bwMode="auto">
          <a:xfrm>
            <a:off x="6022975" y="2511425"/>
            <a:ext cx="1057275" cy="695325"/>
            <a:chOff x="4314" y="1086"/>
            <a:chExt cx="666" cy="438"/>
          </a:xfrm>
        </p:grpSpPr>
        <p:sp>
          <p:nvSpPr>
            <p:cNvPr id="103479" name="Oval 5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80" name="Text Box 60"/>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2" name="Group 61"/>
          <p:cNvGrpSpPr>
            <a:grpSpLocks/>
          </p:cNvGrpSpPr>
          <p:nvPr/>
        </p:nvGrpSpPr>
        <p:grpSpPr bwMode="auto">
          <a:xfrm>
            <a:off x="1539875" y="5572125"/>
            <a:ext cx="1057275" cy="695325"/>
            <a:chOff x="4314" y="1086"/>
            <a:chExt cx="666" cy="438"/>
          </a:xfrm>
        </p:grpSpPr>
        <p:sp>
          <p:nvSpPr>
            <p:cNvPr id="103477" name="Oval 6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78" name="Text Box 63"/>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3" name="Group 64"/>
          <p:cNvGrpSpPr>
            <a:grpSpLocks/>
          </p:cNvGrpSpPr>
          <p:nvPr/>
        </p:nvGrpSpPr>
        <p:grpSpPr bwMode="auto">
          <a:xfrm>
            <a:off x="1882775" y="2168525"/>
            <a:ext cx="1057275" cy="695325"/>
            <a:chOff x="4314" y="1086"/>
            <a:chExt cx="666" cy="438"/>
          </a:xfrm>
        </p:grpSpPr>
        <p:sp>
          <p:nvSpPr>
            <p:cNvPr id="103475" name="Oval 6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76" name="Text Box 66"/>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4" name="Group 67"/>
          <p:cNvGrpSpPr>
            <a:grpSpLocks/>
          </p:cNvGrpSpPr>
          <p:nvPr/>
        </p:nvGrpSpPr>
        <p:grpSpPr bwMode="auto">
          <a:xfrm>
            <a:off x="2746375" y="2409825"/>
            <a:ext cx="1057275" cy="695325"/>
            <a:chOff x="4314" y="1086"/>
            <a:chExt cx="666" cy="438"/>
          </a:xfrm>
        </p:grpSpPr>
        <p:sp>
          <p:nvSpPr>
            <p:cNvPr id="103473" name="Oval 6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74" name="Text Box 69"/>
            <p:cNvSpPr txBox="1">
              <a:spLocks noChangeArrowheads="1"/>
            </p:cNvSpPr>
            <p:nvPr/>
          </p:nvSpPr>
          <p:spPr bwMode="auto">
            <a:xfrm>
              <a:off x="4328" y="1106"/>
              <a:ext cx="533"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Tier 3</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5" name="Group 70"/>
          <p:cNvGrpSpPr>
            <a:grpSpLocks/>
          </p:cNvGrpSpPr>
          <p:nvPr/>
        </p:nvGrpSpPr>
        <p:grpSpPr bwMode="auto">
          <a:xfrm>
            <a:off x="2898775" y="5635625"/>
            <a:ext cx="1057275" cy="695325"/>
            <a:chOff x="4314" y="1086"/>
            <a:chExt cx="666" cy="438"/>
          </a:xfrm>
        </p:grpSpPr>
        <p:sp>
          <p:nvSpPr>
            <p:cNvPr id="103471" name="Oval 7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72" name="Text Box 72"/>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6" name="Group 73"/>
          <p:cNvGrpSpPr>
            <a:grpSpLocks/>
          </p:cNvGrpSpPr>
          <p:nvPr/>
        </p:nvGrpSpPr>
        <p:grpSpPr bwMode="auto">
          <a:xfrm>
            <a:off x="4600575" y="5635625"/>
            <a:ext cx="1057275" cy="695325"/>
            <a:chOff x="4314" y="1086"/>
            <a:chExt cx="666" cy="438"/>
          </a:xfrm>
        </p:grpSpPr>
        <p:sp>
          <p:nvSpPr>
            <p:cNvPr id="103469" name="Oval 7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70" name="Text Box 75"/>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pSp>
        <p:nvGrpSpPr>
          <p:cNvPr id="103457" name="Group 76"/>
          <p:cNvGrpSpPr>
            <a:grpSpLocks/>
          </p:cNvGrpSpPr>
          <p:nvPr/>
        </p:nvGrpSpPr>
        <p:grpSpPr bwMode="auto">
          <a:xfrm>
            <a:off x="7305675" y="5178425"/>
            <a:ext cx="1057275" cy="695325"/>
            <a:chOff x="4314" y="1086"/>
            <a:chExt cx="666" cy="438"/>
          </a:xfrm>
        </p:grpSpPr>
        <p:sp>
          <p:nvSpPr>
            <p:cNvPr id="103467" name="Oval 77"/>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charset="0"/>
                <a:cs typeface="宋体" charset="0"/>
              </a:endParaRPr>
            </a:p>
          </p:txBody>
        </p:sp>
        <p:sp>
          <p:nvSpPr>
            <p:cNvPr id="103468" name="Text Box 78"/>
            <p:cNvSpPr txBox="1">
              <a:spLocks noChangeArrowheads="1"/>
            </p:cNvSpPr>
            <p:nvPr/>
          </p:nvSpPr>
          <p:spPr bwMode="auto">
            <a:xfrm>
              <a:off x="4384" y="1106"/>
              <a:ext cx="41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sz="1800">
                  <a:solidFill>
                    <a:schemeClr val="folHlink"/>
                  </a:solidFill>
                  <a:latin typeface="Comic Sans MS" charset="0"/>
                  <a:ea typeface="宋体" charset="0"/>
                  <a:cs typeface="宋体" charset="0"/>
                </a:rPr>
                <a:t>local</a:t>
              </a:r>
            </a:p>
            <a:p>
              <a:pPr algn="ctr"/>
              <a:r>
                <a:rPr lang="en-US" altLang="zh-CN" sz="1800">
                  <a:solidFill>
                    <a:schemeClr val="folHlink"/>
                  </a:solidFill>
                  <a:latin typeface="Comic Sans MS" charset="0"/>
                  <a:ea typeface="宋体" charset="0"/>
                  <a:cs typeface="宋体" charset="0"/>
                </a:rPr>
                <a:t>ISP</a:t>
              </a:r>
              <a:endParaRPr lang="en-US" altLang="zh-CN">
                <a:solidFill>
                  <a:schemeClr val="folHlink"/>
                </a:solidFill>
                <a:ea typeface="宋体" charset="0"/>
                <a:cs typeface="宋体" charset="0"/>
              </a:endParaRPr>
            </a:p>
          </p:txBody>
        </p:sp>
      </p:grpSp>
      <p:graphicFrame>
        <p:nvGraphicFramePr>
          <p:cNvPr id="103458" name="Object 219"/>
          <p:cNvGraphicFramePr>
            <a:graphicFrameLocks noChangeAspect="1"/>
          </p:cNvGraphicFramePr>
          <p:nvPr/>
        </p:nvGraphicFramePr>
        <p:xfrm>
          <a:off x="1512888" y="1892300"/>
          <a:ext cx="417512" cy="319088"/>
        </p:xfrm>
        <a:graphic>
          <a:graphicData uri="http://schemas.openxmlformats.org/presentationml/2006/ole">
            <mc:AlternateContent xmlns:mc="http://schemas.openxmlformats.org/markup-compatibility/2006">
              <mc:Choice xmlns:v="urn:schemas-microsoft-com:vml" Requires="v">
                <p:oleObj spid="_x0000_s103722" name="Clip" r:id="rId4" imgW="1307079" imgH="1083682" progId="MS_ClipArt_Gallery.2">
                  <p:embed/>
                </p:oleObj>
              </mc:Choice>
              <mc:Fallback>
                <p:oleObj name="Clip" r:id="rId4" imgW="1307079" imgH="1083682" progId="MS_ClipArt_Gallery.2">
                  <p:embed/>
                  <p:pic>
                    <p:nvPicPr>
                      <p:cNvPr id="0" name="Object 2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88" y="1892300"/>
                        <a:ext cx="417512" cy="319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59" name="Object 339"/>
          <p:cNvGraphicFramePr>
            <a:graphicFrameLocks noChangeAspect="1"/>
          </p:cNvGraphicFramePr>
          <p:nvPr/>
        </p:nvGraphicFramePr>
        <p:xfrm>
          <a:off x="8486775" y="5702300"/>
          <a:ext cx="417513" cy="319088"/>
        </p:xfrm>
        <a:graphic>
          <a:graphicData uri="http://schemas.openxmlformats.org/presentationml/2006/ole">
            <mc:AlternateContent xmlns:mc="http://schemas.openxmlformats.org/markup-compatibility/2006">
              <mc:Choice xmlns:v="urn:schemas-microsoft-com:vml" Requires="v">
                <p:oleObj spid="_x0000_s103723" name="Clip" r:id="rId6" imgW="1307079" imgH="1083682" progId="MS_ClipArt_Gallery.2">
                  <p:embed/>
                </p:oleObj>
              </mc:Choice>
              <mc:Fallback>
                <p:oleObj name="Clip" r:id="rId6" imgW="1307079" imgH="1083682" progId="MS_ClipArt_Gallery.2">
                  <p:embed/>
                  <p:pic>
                    <p:nvPicPr>
                      <p:cNvPr id="0" name="Object 3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775" y="5702300"/>
                        <a:ext cx="417513" cy="319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189" name="Freeform 341"/>
          <p:cNvSpPr>
            <a:spLocks/>
          </p:cNvSpPr>
          <p:nvPr/>
        </p:nvSpPr>
        <p:spPr bwMode="auto">
          <a:xfrm>
            <a:off x="1879600" y="2171700"/>
            <a:ext cx="6654800" cy="3619500"/>
          </a:xfrm>
          <a:custGeom>
            <a:avLst/>
            <a:gdLst>
              <a:gd name="T0" fmla="*/ 0 w 4192"/>
              <a:gd name="T1" fmla="*/ 0 h 2280"/>
              <a:gd name="T2" fmla="*/ 2147483647 w 4192"/>
              <a:gd name="T3" fmla="*/ 2147483647 h 2280"/>
              <a:gd name="T4" fmla="*/ 2147483647 w 4192"/>
              <a:gd name="T5" fmla="*/ 2147483647 h 2280"/>
              <a:gd name="T6" fmla="*/ 2147483647 w 4192"/>
              <a:gd name="T7" fmla="*/ 2147483647 h 2280"/>
              <a:gd name="T8" fmla="*/ 2147483647 w 4192"/>
              <a:gd name="T9" fmla="*/ 2147483647 h 2280"/>
              <a:gd name="T10" fmla="*/ 2147483647 w 4192"/>
              <a:gd name="T11" fmla="*/ 2147483647 h 2280"/>
              <a:gd name="T12" fmla="*/ 2147483647 w 4192"/>
              <a:gd name="T13" fmla="*/ 2147483647 h 2280"/>
              <a:gd name="T14" fmla="*/ 2147483647 w 4192"/>
              <a:gd name="T15" fmla="*/ 2147483647 h 2280"/>
              <a:gd name="T16" fmla="*/ 2147483647 w 4192"/>
              <a:gd name="T17" fmla="*/ 2147483647 h 2280"/>
              <a:gd name="T18" fmla="*/ 2147483647 w 4192"/>
              <a:gd name="T19" fmla="*/ 2147483647 h 2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92"/>
              <a:gd name="T31" fmla="*/ 0 h 2280"/>
              <a:gd name="T32" fmla="*/ 4192 w 4192"/>
              <a:gd name="T33" fmla="*/ 2280 h 22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92" h="2280">
                <a:moveTo>
                  <a:pt x="0" y="0"/>
                </a:moveTo>
                <a:lnTo>
                  <a:pt x="568" y="264"/>
                </a:lnTo>
                <a:lnTo>
                  <a:pt x="920" y="592"/>
                </a:lnTo>
                <a:lnTo>
                  <a:pt x="1232" y="840"/>
                </a:lnTo>
                <a:lnTo>
                  <a:pt x="1792" y="1248"/>
                </a:lnTo>
                <a:lnTo>
                  <a:pt x="2096" y="1560"/>
                </a:lnTo>
                <a:lnTo>
                  <a:pt x="3008" y="1800"/>
                </a:lnTo>
                <a:lnTo>
                  <a:pt x="3632" y="1912"/>
                </a:lnTo>
                <a:lnTo>
                  <a:pt x="4040" y="2240"/>
                </a:lnTo>
                <a:lnTo>
                  <a:pt x="4192" y="2280"/>
                </a:lnTo>
              </a:path>
            </a:pathLst>
          </a:custGeom>
          <a:noFill/>
          <a:ln w="5715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3" name="Rectangle 82"/>
          <p:cNvSpPr/>
          <p:nvPr/>
        </p:nvSpPr>
        <p:spPr bwMode="auto">
          <a:xfrm>
            <a:off x="4267200" y="1600200"/>
            <a:ext cx="4191000" cy="635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altLang="zh-CN" dirty="0" err="1">
                <a:solidFill>
                  <a:srgbClr val="FF0000"/>
                </a:solidFill>
                <a:latin typeface="+mn-lt"/>
                <a:ea typeface="宋体" pitchFamily="2" charset="-122"/>
              </a:rPr>
              <a:t>traceroute</a:t>
            </a:r>
            <a:r>
              <a:rPr lang="en-US" altLang="zh-CN" dirty="0">
                <a:solidFill>
                  <a:srgbClr val="FF0000"/>
                </a:solidFill>
                <a:latin typeface="+mn-lt"/>
                <a:ea typeface="宋体" pitchFamily="2" charset="-122"/>
              </a:rPr>
              <a:t>  www.cnn.com</a:t>
            </a:r>
          </a:p>
        </p:txBody>
      </p:sp>
      <p:sp>
        <p:nvSpPr>
          <p:cNvPr id="103462" name="Footer Placeholder 4"/>
          <p:cNvSpPr txBox="1">
            <a:spLocks/>
          </p:cNvSpPr>
          <p:nvPr/>
        </p:nvSpPr>
        <p:spPr bwMode="auto">
          <a:xfrm>
            <a:off x="2819400" y="638016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103463" name="Slide Number Placeholder 5"/>
          <p:cNvSpPr>
            <a:spLocks noGrp="1"/>
          </p:cNvSpPr>
          <p:nvPr>
            <p:ph type="sldNum" sz="quarter" idx="11"/>
          </p:nvPr>
        </p:nvSpPr>
        <p:spPr>
          <a:xfrm>
            <a:off x="67056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E763B34-0F57-6140-AB59-E145498866BF}" type="slidenum">
              <a:rPr lang="en-US" sz="1200">
                <a:latin typeface="Comic Sans MS" charset="0"/>
              </a:rPr>
              <a:pPr/>
              <a:t>49</a:t>
            </a:fld>
            <a:endParaRPr lang="en-US" sz="1200">
              <a:latin typeface="Comic Sans MS" charset="0"/>
            </a:endParaRPr>
          </a:p>
        </p:txBody>
      </p:sp>
      <p:sp>
        <p:nvSpPr>
          <p:cNvPr id="2" name="TextBox 1"/>
          <p:cNvSpPr txBox="1"/>
          <p:nvPr/>
        </p:nvSpPr>
        <p:spPr>
          <a:xfrm>
            <a:off x="304800" y="3048000"/>
            <a:ext cx="1905000" cy="1631950"/>
          </a:xfrm>
          <a:prstGeom prst="rect">
            <a:avLst/>
          </a:prstGeom>
          <a:noFill/>
        </p:spPr>
        <p:txBody>
          <a:bodyPr>
            <a:spAutoFit/>
          </a:bodyPr>
          <a:lstStyle/>
          <a:p>
            <a:pPr>
              <a:defRPr/>
            </a:pPr>
            <a:r>
              <a:rPr lang="en-US" sz="2000" dirty="0">
                <a:solidFill>
                  <a:srgbClr val="000090"/>
                </a:solidFill>
                <a:latin typeface="+mn-lt"/>
              </a:rPr>
              <a:t>Routing &amp; forwarding:</a:t>
            </a:r>
          </a:p>
          <a:p>
            <a:pPr>
              <a:defRPr/>
            </a:pPr>
            <a:r>
              <a:rPr lang="en-US" sz="2000" dirty="0">
                <a:solidFill>
                  <a:srgbClr val="000090"/>
                </a:solidFill>
                <a:latin typeface="+mn-lt"/>
              </a:rPr>
              <a:t>how do packets go</a:t>
            </a:r>
          </a:p>
          <a:p>
            <a:pPr>
              <a:defRPr/>
            </a:pPr>
            <a:r>
              <a:rPr lang="en-US" sz="2000" dirty="0">
                <a:solidFill>
                  <a:srgbClr val="000090"/>
                </a:solidFill>
                <a:latin typeface="+mn-lt"/>
              </a:rPr>
              <a:t>from A to B?</a:t>
            </a:r>
          </a:p>
        </p:txBody>
      </p:sp>
      <p:sp>
        <p:nvSpPr>
          <p:cNvPr id="103465" name="TextBox 2"/>
          <p:cNvSpPr txBox="1">
            <a:spLocks noChangeArrowheads="1"/>
          </p:cNvSpPr>
          <p:nvPr/>
        </p:nvSpPr>
        <p:spPr bwMode="auto">
          <a:xfrm flipH="1">
            <a:off x="8610600" y="5253038"/>
            <a:ext cx="3810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B</a:t>
            </a:r>
          </a:p>
        </p:txBody>
      </p:sp>
      <p:sp>
        <p:nvSpPr>
          <p:cNvPr id="103466" name="TextBox 86"/>
          <p:cNvSpPr txBox="1">
            <a:spLocks noChangeArrowheads="1"/>
          </p:cNvSpPr>
          <p:nvPr/>
        </p:nvSpPr>
        <p:spPr bwMode="auto">
          <a:xfrm flipH="1">
            <a:off x="1066800" y="1828800"/>
            <a:ext cx="381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189"/>
                                        </p:tgtEl>
                                        <p:attrNameLst>
                                          <p:attrName>style.visibility</p:attrName>
                                        </p:attrNameLst>
                                      </p:cBhvr>
                                      <p:to>
                                        <p:strVal val="visible"/>
                                      </p:to>
                                    </p:set>
                                    <p:animEffect transition="in" filter="wipe(left)">
                                      <p:cBhvr>
                                        <p:cTn id="7" dur="2000"/>
                                        <p:tgtEl>
                                          <p:spTgt spid="79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CSci4211:                     Introduction</a:t>
            </a:r>
          </a:p>
        </p:txBody>
      </p:sp>
      <p:sp>
        <p:nvSpPr>
          <p:cNvPr id="2457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2EDDDB6-3DA1-E84B-8C4A-2CABA62E978E}" type="slidenum">
              <a:rPr lang="en-US" sz="1200">
                <a:latin typeface="Comic Sans MS" charset="0"/>
              </a:rPr>
              <a:pPr/>
              <a:t>5</a:t>
            </a:fld>
            <a:endParaRPr lang="en-US" sz="1200">
              <a:latin typeface="Comic Sans MS" charset="0"/>
            </a:endParaRPr>
          </a:p>
        </p:txBody>
      </p:sp>
      <p:sp>
        <p:nvSpPr>
          <p:cNvPr id="24579" name="Rectangle 2"/>
          <p:cNvSpPr>
            <a:spLocks noGrp="1" noChangeArrowheads="1"/>
          </p:cNvSpPr>
          <p:nvPr>
            <p:ph type="title"/>
          </p:nvPr>
        </p:nvSpPr>
        <p:spPr>
          <a:xfrm>
            <a:off x="609600" y="23813"/>
            <a:ext cx="7772400" cy="1143000"/>
          </a:xfrm>
        </p:spPr>
        <p:txBody>
          <a:bodyPr/>
          <a:lstStyle/>
          <a:p>
            <a:pPr>
              <a:lnSpc>
                <a:spcPct val="90000"/>
              </a:lnSpc>
            </a:pPr>
            <a:r>
              <a:rPr lang="en-US" sz="3600">
                <a:latin typeface="Comic Sans MS" charset="0"/>
              </a:rPr>
              <a:t>Switching/Multiplexing Strategies</a:t>
            </a:r>
          </a:p>
        </p:txBody>
      </p:sp>
      <p:sp>
        <p:nvSpPr>
          <p:cNvPr id="39941" name="Rectangle 3"/>
          <p:cNvSpPr>
            <a:spLocks noGrp="1" noChangeArrowheads="1"/>
          </p:cNvSpPr>
          <p:nvPr>
            <p:ph type="body" idx="1"/>
          </p:nvPr>
        </p:nvSpPr>
        <p:spPr>
          <a:xfrm>
            <a:off x="762000" y="914400"/>
            <a:ext cx="7772400" cy="4419600"/>
          </a:xfrm>
        </p:spPr>
        <p:txBody>
          <a:bodyPr/>
          <a:lstStyle/>
          <a:p>
            <a:pPr>
              <a:lnSpc>
                <a:spcPct val="90000"/>
              </a:lnSpc>
              <a:defRPr/>
            </a:pPr>
            <a:r>
              <a:rPr lang="en-US" sz="2400" dirty="0">
                <a:latin typeface="Comic Sans MS" charset="0"/>
              </a:rPr>
              <a:t>Circuit switching</a:t>
            </a:r>
          </a:p>
          <a:p>
            <a:pPr lvl="1">
              <a:lnSpc>
                <a:spcPct val="90000"/>
              </a:lnSpc>
              <a:defRPr/>
            </a:pPr>
            <a:r>
              <a:rPr lang="en-US" dirty="0">
                <a:latin typeface="Comic Sans MS" charset="0"/>
              </a:rPr>
              <a:t>set up a dedicated route (</a:t>
            </a:r>
            <a:r>
              <a:rPr lang="ja-JP" altLang="en-US" dirty="0">
                <a:latin typeface="Comic Sans MS" charset="0"/>
              </a:rPr>
              <a:t>“</a:t>
            </a:r>
            <a:r>
              <a:rPr lang="en-US" altLang="ja-JP" dirty="0">
                <a:latin typeface="Comic Sans MS" charset="0"/>
              </a:rPr>
              <a:t>circuit</a:t>
            </a:r>
            <a:r>
              <a:rPr lang="ja-JP" altLang="en-US" dirty="0">
                <a:latin typeface="Comic Sans MS" charset="0"/>
              </a:rPr>
              <a:t>”</a:t>
            </a:r>
            <a:r>
              <a:rPr lang="en-US" altLang="ja-JP" dirty="0">
                <a:latin typeface="Comic Sans MS" charset="0"/>
              </a:rPr>
              <a:t>) first </a:t>
            </a:r>
          </a:p>
          <a:p>
            <a:pPr lvl="1">
              <a:lnSpc>
                <a:spcPct val="90000"/>
              </a:lnSpc>
              <a:defRPr/>
            </a:pPr>
            <a:r>
              <a:rPr lang="en-US" dirty="0">
                <a:latin typeface="Comic Sans MS" charset="0"/>
              </a:rPr>
              <a:t>carry all bits of a </a:t>
            </a:r>
            <a:r>
              <a:rPr lang="ja-JP" altLang="en-US" dirty="0">
                <a:latin typeface="Comic Sans MS" charset="0"/>
              </a:rPr>
              <a:t>“</a:t>
            </a:r>
            <a:r>
              <a:rPr lang="en-US" altLang="ja-JP" dirty="0">
                <a:latin typeface="Comic Sans MS" charset="0"/>
              </a:rPr>
              <a:t>conversation</a:t>
            </a:r>
            <a:r>
              <a:rPr lang="ja-JP" altLang="en-US" dirty="0">
                <a:latin typeface="Comic Sans MS" charset="0"/>
              </a:rPr>
              <a:t>”</a:t>
            </a:r>
            <a:r>
              <a:rPr lang="en-US" altLang="ja-JP" dirty="0">
                <a:latin typeface="Comic Sans MS" charset="0"/>
              </a:rPr>
              <a:t> on one circuit</a:t>
            </a:r>
          </a:p>
          <a:p>
            <a:pPr lvl="2">
              <a:lnSpc>
                <a:spcPct val="90000"/>
              </a:lnSpc>
              <a:defRPr/>
            </a:pPr>
            <a:r>
              <a:rPr lang="en-US" sz="2000" dirty="0">
                <a:latin typeface="Comic Sans MS" charset="0"/>
              </a:rPr>
              <a:t>original telephone network</a:t>
            </a:r>
          </a:p>
          <a:p>
            <a:pPr lvl="2">
              <a:lnSpc>
                <a:spcPct val="90000"/>
              </a:lnSpc>
              <a:defRPr/>
            </a:pPr>
            <a:r>
              <a:rPr lang="en-US" sz="2000" dirty="0">
                <a:solidFill>
                  <a:srgbClr val="FF0066"/>
                </a:solidFill>
                <a:latin typeface="Comic Sans MS" charset="0"/>
              </a:rPr>
              <a:t>Analogy: railroads and </a:t>
            </a:r>
            <a:r>
              <a:rPr lang="en-US" sz="2000" dirty="0" smtClean="0">
                <a:solidFill>
                  <a:srgbClr val="FF0066"/>
                </a:solidFill>
                <a:latin typeface="Comic Sans MS" charset="0"/>
              </a:rPr>
              <a:t>trains/subways</a:t>
            </a:r>
            <a:endParaRPr lang="en-US" sz="2000" dirty="0">
              <a:solidFill>
                <a:srgbClr val="FF0066"/>
              </a:solidFill>
              <a:latin typeface="Comic Sans MS" charset="0"/>
            </a:endParaRPr>
          </a:p>
          <a:p>
            <a:pPr>
              <a:lnSpc>
                <a:spcPct val="90000"/>
              </a:lnSpc>
              <a:defRPr/>
            </a:pPr>
            <a:r>
              <a:rPr lang="en-US" sz="2400" dirty="0">
                <a:latin typeface="Comic Sans MS" charset="0"/>
              </a:rPr>
              <a:t>Packet switching</a:t>
            </a:r>
          </a:p>
          <a:p>
            <a:pPr lvl="1">
              <a:lnSpc>
                <a:spcPct val="90000"/>
              </a:lnSpc>
              <a:defRPr/>
            </a:pPr>
            <a:r>
              <a:rPr lang="en-US" dirty="0">
                <a:latin typeface="Comic Sans MS" charset="0"/>
              </a:rPr>
              <a:t>divide information into small chunks (</a:t>
            </a:r>
            <a:r>
              <a:rPr lang="ja-JP" altLang="en-US" dirty="0">
                <a:latin typeface="Comic Sans MS" charset="0"/>
              </a:rPr>
              <a:t>“</a:t>
            </a:r>
            <a:r>
              <a:rPr lang="en-US" altLang="ja-JP" dirty="0">
                <a:latin typeface="Comic Sans MS" charset="0"/>
              </a:rPr>
              <a:t>packets</a:t>
            </a:r>
            <a:r>
              <a:rPr lang="ja-JP" altLang="en-US" dirty="0">
                <a:latin typeface="Comic Sans MS" charset="0"/>
              </a:rPr>
              <a:t>”</a:t>
            </a:r>
            <a:r>
              <a:rPr lang="en-US" altLang="ja-JP" dirty="0">
                <a:latin typeface="Comic Sans MS" charset="0"/>
              </a:rPr>
              <a:t>)</a:t>
            </a:r>
          </a:p>
          <a:p>
            <a:pPr lvl="1">
              <a:lnSpc>
                <a:spcPct val="90000"/>
              </a:lnSpc>
              <a:defRPr/>
            </a:pPr>
            <a:r>
              <a:rPr lang="en-US" dirty="0">
                <a:latin typeface="Comic Sans MS" charset="0"/>
              </a:rPr>
              <a:t>each packet delivered independently  </a:t>
            </a:r>
          </a:p>
          <a:p>
            <a:pPr lvl="1">
              <a:lnSpc>
                <a:spcPct val="90000"/>
              </a:lnSpc>
              <a:defRPr/>
            </a:pPr>
            <a:r>
              <a:rPr lang="ja-JP" altLang="en-US" dirty="0">
                <a:latin typeface="Comic Sans MS" charset="0"/>
              </a:rPr>
              <a:t>“</a:t>
            </a:r>
            <a:r>
              <a:rPr lang="en-US" altLang="ja-JP" dirty="0">
                <a:latin typeface="Comic Sans MS" charset="0"/>
              </a:rPr>
              <a:t>store-and-forward</a:t>
            </a:r>
            <a:r>
              <a:rPr lang="ja-JP" altLang="en-US" dirty="0">
                <a:latin typeface="Comic Sans MS" charset="0"/>
              </a:rPr>
              <a:t>”</a:t>
            </a:r>
            <a:r>
              <a:rPr lang="en-US" altLang="ja-JP" dirty="0">
                <a:latin typeface="Comic Sans MS" charset="0"/>
              </a:rPr>
              <a:t> packets</a:t>
            </a:r>
          </a:p>
          <a:p>
            <a:pPr lvl="2">
              <a:lnSpc>
                <a:spcPct val="90000"/>
              </a:lnSpc>
              <a:defRPr/>
            </a:pPr>
            <a:r>
              <a:rPr lang="en-US" dirty="0">
                <a:latin typeface="Comic Sans MS" charset="0"/>
              </a:rPr>
              <a:t> </a:t>
            </a:r>
            <a:r>
              <a:rPr lang="en-US" sz="2000" dirty="0">
                <a:latin typeface="Comic Sans MS" charset="0"/>
              </a:rPr>
              <a:t>Internet</a:t>
            </a:r>
          </a:p>
          <a:p>
            <a:pPr>
              <a:lnSpc>
                <a:spcPct val="90000"/>
              </a:lnSpc>
              <a:buFontTx/>
              <a:buNone/>
              <a:defRPr/>
            </a:pPr>
            <a:r>
              <a:rPr lang="en-US" sz="1800" dirty="0">
                <a:latin typeface="Comic Sans MS" charset="0"/>
              </a:rPr>
              <a:t>     (also Postal Service, but they don</a:t>
            </a:r>
            <a:r>
              <a:rPr lang="ja-JP" altLang="en-US" sz="1800" dirty="0">
                <a:latin typeface="Comic Sans MS" charset="0"/>
              </a:rPr>
              <a:t>’</a:t>
            </a:r>
            <a:r>
              <a:rPr lang="en-US" altLang="ja-JP" sz="1800" dirty="0">
                <a:latin typeface="Comic Sans MS" charset="0"/>
              </a:rPr>
              <a:t>t tear your mail into pieces first!)</a:t>
            </a:r>
          </a:p>
          <a:p>
            <a:pPr lvl="2">
              <a:lnSpc>
                <a:spcPct val="90000"/>
              </a:lnSpc>
              <a:defRPr/>
            </a:pPr>
            <a:r>
              <a:rPr lang="en-US" dirty="0">
                <a:solidFill>
                  <a:srgbClr val="FF0066"/>
                </a:solidFill>
                <a:latin typeface="Comic Sans MS" charset="0"/>
              </a:rPr>
              <a:t>Analogy: highways and </a:t>
            </a:r>
            <a:r>
              <a:rPr lang="en-US" dirty="0" smtClean="0">
                <a:solidFill>
                  <a:srgbClr val="FF0066"/>
                </a:solidFill>
                <a:latin typeface="Comic Sans MS" charset="0"/>
              </a:rPr>
              <a:t>cars</a:t>
            </a:r>
          </a:p>
          <a:p>
            <a:pPr>
              <a:lnSpc>
                <a:spcPct val="90000"/>
              </a:lnSpc>
              <a:defRPr/>
            </a:pPr>
            <a:r>
              <a:rPr lang="en-US" sz="2400" dirty="0" smtClean="0">
                <a:solidFill>
                  <a:srgbClr val="FF0000"/>
                </a:solidFill>
                <a:latin typeface="Comic Sans MS" charset="0"/>
              </a:rPr>
              <a:t>Pros and Cons? </a:t>
            </a:r>
          </a:p>
          <a:p>
            <a:pPr marL="0" indent="0">
              <a:lnSpc>
                <a:spcPct val="90000"/>
              </a:lnSpc>
              <a:buFontTx/>
              <a:buNone/>
              <a:defRPr/>
            </a:pPr>
            <a:r>
              <a:rPr lang="en-US" sz="1800" dirty="0" smtClean="0">
                <a:solidFill>
                  <a:srgbClr val="6600FF"/>
                </a:solidFill>
                <a:latin typeface="Comic Sans MS" charset="0"/>
              </a:rPr>
              <a:t>- think taking subways vs. driving cars, during off-peak vs. rush hours!</a:t>
            </a:r>
            <a:endParaRPr lang="en-US" sz="1800" dirty="0">
              <a:solidFill>
                <a:srgbClr val="6600FF"/>
              </a:solidFill>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2" descr="11054966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474" name="Rectangle 3"/>
          <p:cNvSpPr>
            <a:spLocks noChangeArrowheads="1"/>
          </p:cNvSpPr>
          <p:nvPr/>
        </p:nvSpPr>
        <p:spPr bwMode="auto">
          <a:xfrm>
            <a:off x="6267450" y="5807075"/>
            <a:ext cx="2673350" cy="815975"/>
          </a:xfrm>
          <a:prstGeom prst="rect">
            <a:avLst/>
          </a:prstGeom>
          <a:solidFill>
            <a:srgbClr val="FFFF00"/>
          </a:solidFill>
          <a:ln w="9525">
            <a:solidFill>
              <a:srgbClr val="FF0000"/>
            </a:solidFill>
            <a:miter lim="800000"/>
            <a:headEnd/>
            <a:tailEnd/>
          </a:ln>
        </p:spPr>
        <p:txBody>
          <a:bodyPr wrap="none" lIns="100008" tIns="50004" rIns="100008" bIns="50004" anchor="ctr"/>
          <a:lstStyle/>
          <a:p>
            <a:pPr algn="ctr" defTabSz="1000125" eaLnBrk="1" hangingPunct="1"/>
            <a:r>
              <a:rPr lang="en-US" sz="2600" u="sng">
                <a:solidFill>
                  <a:srgbClr val="FF0000"/>
                </a:solidFill>
                <a:latin typeface="Tahoma" charset="0"/>
              </a:rPr>
              <a:t>Map of Internet</a:t>
            </a:r>
            <a:endParaRPr lang="en-US" sz="2600" b="1">
              <a:latin typeface="Tahom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Title 1"/>
          <p:cNvSpPr>
            <a:spLocks noGrp="1"/>
          </p:cNvSpPr>
          <p:nvPr>
            <p:ph type="title"/>
          </p:nvPr>
        </p:nvSpPr>
        <p:spPr>
          <a:xfrm>
            <a:off x="457200" y="2209800"/>
            <a:ext cx="7772400" cy="1143000"/>
          </a:xfrm>
        </p:spPr>
        <p:txBody>
          <a:bodyPr/>
          <a:lstStyle/>
          <a:p>
            <a:r>
              <a:rPr lang="en-US" sz="5400" dirty="0" smtClean="0">
                <a:latin typeface="Comic Sans MS" charset="0"/>
              </a:rPr>
              <a:t>Questions?</a:t>
            </a:r>
            <a:endParaRPr lang="en-US" sz="5400" dirty="0">
              <a:latin typeface="Comic Sans MS" charset="0"/>
            </a:endParaRPr>
          </a:p>
        </p:txBody>
      </p:sp>
      <p:sp>
        <p:nvSpPr>
          <p:cNvPr id="4" name="Footer Placeholder 3"/>
          <p:cNvSpPr>
            <a:spLocks noGrp="1"/>
          </p:cNvSpPr>
          <p:nvPr>
            <p:ph type="ftr" sz="quarter" idx="10"/>
          </p:nvPr>
        </p:nvSpPr>
        <p:spPr/>
        <p:txBody>
          <a:bodyPr/>
          <a:lstStyle/>
          <a:p>
            <a:pPr>
              <a:defRPr/>
            </a:pPr>
            <a:r>
              <a:rPr lang="en-US" smtClean="0"/>
              <a:t>CSci4211:                  Weekly Summary </a:t>
            </a:r>
            <a:endParaRPr lang="en-US"/>
          </a:p>
        </p:txBody>
      </p:sp>
      <p:sp>
        <p:nvSpPr>
          <p:cNvPr id="5" name="Slide Number Placeholder 4"/>
          <p:cNvSpPr>
            <a:spLocks noGrp="1"/>
          </p:cNvSpPr>
          <p:nvPr>
            <p:ph type="sldNum" sz="quarter" idx="11"/>
          </p:nvPr>
        </p:nvSpPr>
        <p:spPr/>
        <p:txBody>
          <a:bodyPr/>
          <a:lstStyle/>
          <a:p>
            <a:pPr>
              <a:defRPr/>
            </a:pPr>
            <a:fld id="{7AD8DEED-7E45-994D-80D5-D81A7D4FC9AC}" type="slidenum">
              <a:rPr lang="en-US" smtClean="0"/>
              <a:pPr>
                <a:defRPr/>
              </a:pPr>
              <a:t>51</a:t>
            </a:fld>
            <a:endParaRPr lang="en-US"/>
          </a:p>
        </p:txBody>
      </p:sp>
    </p:spTree>
    <p:extLst>
      <p:ext uri="{BB962C8B-B14F-4D97-AF65-F5344CB8AC3E}">
        <p14:creationId xmlns:p14="http://schemas.microsoft.com/office/powerpoint/2010/main" val="829646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8672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134B3FB-6F4B-4B41-BD65-EB980FA73E15}" type="slidenum">
              <a:rPr lang="en-US" sz="1200">
                <a:latin typeface="Comic Sans MS" charset="0"/>
              </a:rPr>
              <a:pPr/>
              <a:t>52</a:t>
            </a:fld>
            <a:endParaRPr lang="en-US" sz="1200">
              <a:latin typeface="Comic Sans MS" charset="0"/>
            </a:endParaRPr>
          </a:p>
        </p:txBody>
      </p:sp>
      <p:sp>
        <p:nvSpPr>
          <p:cNvPr id="286723" name="Rectangle 2"/>
          <p:cNvSpPr>
            <a:spLocks noGrp="1" noChangeArrowheads="1"/>
          </p:cNvSpPr>
          <p:nvPr>
            <p:ph type="ctrTitle"/>
          </p:nvPr>
        </p:nvSpPr>
        <p:spPr>
          <a:xfrm>
            <a:off x="381000" y="152400"/>
            <a:ext cx="8153400" cy="762000"/>
          </a:xfrm>
        </p:spPr>
        <p:txBody>
          <a:bodyPr/>
          <a:lstStyle/>
          <a:p>
            <a:r>
              <a:rPr lang="en-US" sz="3200" i="1" dirty="0">
                <a:latin typeface="Comic Sans MS" charset="0"/>
              </a:rPr>
              <a:t>Announcement &amp; Reminder </a:t>
            </a:r>
            <a:r>
              <a:rPr lang="en-US" sz="3200" i="1" dirty="0" smtClean="0">
                <a:latin typeface="Comic Sans MS" charset="0"/>
              </a:rPr>
              <a:t>(Sep 25)</a:t>
            </a:r>
            <a:endParaRPr lang="en-US" sz="3200" dirty="0">
              <a:latin typeface="Comic Sans MS" charset="0"/>
            </a:endParaRPr>
          </a:p>
        </p:txBody>
      </p:sp>
      <p:sp>
        <p:nvSpPr>
          <p:cNvPr id="112643" name="Rectangle 3"/>
          <p:cNvSpPr>
            <a:spLocks noChangeArrowheads="1"/>
          </p:cNvSpPr>
          <p:nvPr/>
        </p:nvSpPr>
        <p:spPr bwMode="auto">
          <a:xfrm>
            <a:off x="614082" y="1600200"/>
            <a:ext cx="7924800" cy="3817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nSpc>
                <a:spcPct val="110000"/>
              </a:lnSpc>
              <a:buFontTx/>
              <a:buChar char="•"/>
              <a:defRPr/>
            </a:pPr>
            <a:r>
              <a:rPr lang="en-US" dirty="0" smtClean="0">
                <a:solidFill>
                  <a:srgbClr val="000099"/>
                </a:solidFill>
                <a:latin typeface="Comic Sans MS" charset="0"/>
              </a:rPr>
              <a:t> </a:t>
            </a:r>
            <a:r>
              <a:rPr lang="en-US" dirty="0">
                <a:solidFill>
                  <a:srgbClr val="0000FF"/>
                </a:solidFill>
                <a:latin typeface="Comic Sans MS" charset="0"/>
              </a:rPr>
              <a:t> </a:t>
            </a:r>
            <a:r>
              <a:rPr lang="en-US" dirty="0">
                <a:solidFill>
                  <a:srgbClr val="000090"/>
                </a:solidFill>
                <a:latin typeface="Comic Sans MS" charset="0"/>
              </a:rPr>
              <a:t>Programming Project # </a:t>
            </a:r>
            <a:r>
              <a:rPr lang="en-US" dirty="0" smtClean="0">
                <a:solidFill>
                  <a:srgbClr val="000090"/>
                </a:solidFill>
                <a:latin typeface="Comic Sans MS" charset="0"/>
              </a:rPr>
              <a:t>1 </a:t>
            </a:r>
            <a:r>
              <a:rPr lang="en-US" dirty="0">
                <a:solidFill>
                  <a:srgbClr val="000090"/>
                </a:solidFill>
                <a:latin typeface="Comic Sans MS" charset="0"/>
              </a:rPr>
              <a:t>has also been posted </a:t>
            </a:r>
            <a:r>
              <a:rPr lang="en-US" dirty="0" smtClean="0">
                <a:solidFill>
                  <a:srgbClr val="000090"/>
                </a:solidFill>
                <a:latin typeface="Comic Sans MS" charset="0"/>
              </a:rPr>
              <a:t>on the class website:</a:t>
            </a:r>
            <a:endParaRPr lang="en-US" dirty="0">
              <a:solidFill>
                <a:srgbClr val="000090"/>
              </a:solidFill>
              <a:latin typeface="Comic Sans MS" charset="0"/>
            </a:endParaRPr>
          </a:p>
          <a:p>
            <a:pPr>
              <a:lnSpc>
                <a:spcPct val="110000"/>
              </a:lnSpc>
              <a:defRPr/>
            </a:pPr>
            <a:r>
              <a:rPr lang="en-US" dirty="0">
                <a:solidFill>
                  <a:srgbClr val="000090"/>
                </a:solidFill>
                <a:latin typeface="Comic Sans MS" charset="0"/>
              </a:rPr>
              <a:t>             </a:t>
            </a:r>
            <a:r>
              <a:rPr lang="en-US" dirty="0">
                <a:solidFill>
                  <a:srgbClr val="0000FF"/>
                </a:solidFill>
                <a:latin typeface="Comic Sans MS" charset="0"/>
              </a:rPr>
              <a:t> </a:t>
            </a:r>
            <a:r>
              <a:rPr lang="en-US" dirty="0">
                <a:solidFill>
                  <a:srgbClr val="FF0000"/>
                </a:solidFill>
                <a:latin typeface="Comic Sans MS" charset="0"/>
              </a:rPr>
              <a:t>Due </a:t>
            </a:r>
            <a:r>
              <a:rPr lang="en-US" dirty="0" smtClean="0">
                <a:solidFill>
                  <a:srgbClr val="FF0000"/>
                </a:solidFill>
                <a:latin typeface="Comic Sans MS" charset="0"/>
              </a:rPr>
              <a:t>Monday Oct 15  11:59pm </a:t>
            </a:r>
          </a:p>
          <a:p>
            <a:pPr>
              <a:lnSpc>
                <a:spcPct val="110000"/>
              </a:lnSpc>
              <a:defRPr/>
            </a:pPr>
            <a:endParaRPr lang="en-US" dirty="0" smtClean="0">
              <a:solidFill>
                <a:srgbClr val="000099"/>
              </a:solidFill>
              <a:latin typeface="Comic Sans MS" charset="0"/>
            </a:endParaRPr>
          </a:p>
          <a:p>
            <a:pPr lvl="1">
              <a:lnSpc>
                <a:spcPct val="110000"/>
              </a:lnSpc>
              <a:defRPr/>
            </a:pPr>
            <a:r>
              <a:rPr lang="en-US" sz="800" dirty="0" smtClean="0">
                <a:solidFill>
                  <a:srgbClr val="000099"/>
                </a:solidFill>
                <a:latin typeface="Comic Sans MS" charset="0"/>
              </a:rPr>
              <a:t>  </a:t>
            </a:r>
            <a:endParaRPr lang="en-US" sz="800" dirty="0">
              <a:solidFill>
                <a:srgbClr val="000099"/>
              </a:solidFill>
              <a:latin typeface="Comic Sans MS" charset="0"/>
            </a:endParaRPr>
          </a:p>
          <a:p>
            <a:pPr>
              <a:lnSpc>
                <a:spcPct val="110000"/>
              </a:lnSpc>
              <a:buFontTx/>
              <a:buChar char="•"/>
              <a:defRPr/>
            </a:pPr>
            <a:r>
              <a:rPr lang="en-US" dirty="0">
                <a:solidFill>
                  <a:srgbClr val="000099"/>
                </a:solidFill>
                <a:latin typeface="Comic Sans MS" charset="0"/>
              </a:rPr>
              <a:t> </a:t>
            </a:r>
            <a:r>
              <a:rPr lang="en-US" dirty="0" err="1">
                <a:solidFill>
                  <a:srgbClr val="0000FF"/>
                </a:solidFill>
                <a:latin typeface="Comic Sans MS" charset="0"/>
              </a:rPr>
              <a:t>Hw</a:t>
            </a:r>
            <a:r>
              <a:rPr lang="en-US" dirty="0">
                <a:solidFill>
                  <a:srgbClr val="0000FF"/>
                </a:solidFill>
                <a:latin typeface="Comic Sans MS" charset="0"/>
              </a:rPr>
              <a:t> </a:t>
            </a:r>
            <a:r>
              <a:rPr lang="en-US" dirty="0" smtClean="0">
                <a:solidFill>
                  <a:srgbClr val="0000FF"/>
                </a:solidFill>
                <a:latin typeface="Comic Sans MS" charset="0"/>
              </a:rPr>
              <a:t>#1:   </a:t>
            </a:r>
            <a:r>
              <a:rPr lang="en-US" dirty="0" smtClean="0">
                <a:solidFill>
                  <a:srgbClr val="FF0000"/>
                </a:solidFill>
                <a:latin typeface="Comic Sans MS" charset="0"/>
              </a:rPr>
              <a:t>due</a:t>
            </a:r>
            <a:r>
              <a:rPr lang="en-US" dirty="0">
                <a:solidFill>
                  <a:srgbClr val="FF0000"/>
                </a:solidFill>
                <a:latin typeface="Comic Sans MS" charset="0"/>
              </a:rPr>
              <a:t>: </a:t>
            </a:r>
            <a:r>
              <a:rPr lang="en-US" dirty="0" smtClean="0">
                <a:solidFill>
                  <a:srgbClr val="FF0000"/>
                </a:solidFill>
                <a:latin typeface="Comic Sans MS" charset="0"/>
              </a:rPr>
              <a:t>Friday Oct 6 </a:t>
            </a:r>
            <a:r>
              <a:rPr lang="en-US" dirty="0">
                <a:solidFill>
                  <a:srgbClr val="FF0000"/>
                </a:solidFill>
                <a:latin typeface="Comic Sans MS" charset="0"/>
              </a:rPr>
              <a:t>11:</a:t>
            </a:r>
            <a:r>
              <a:rPr lang="en-US" dirty="0" smtClean="0">
                <a:solidFill>
                  <a:srgbClr val="FF0000"/>
                </a:solidFill>
                <a:latin typeface="Comic Sans MS" charset="0"/>
              </a:rPr>
              <a:t>59pm</a:t>
            </a:r>
          </a:p>
          <a:p>
            <a:pPr>
              <a:lnSpc>
                <a:spcPct val="110000"/>
              </a:lnSpc>
              <a:defRPr/>
            </a:pPr>
            <a:r>
              <a:rPr lang="en-US" sz="800" dirty="0" smtClean="0">
                <a:solidFill>
                  <a:srgbClr val="0000FF"/>
                </a:solidFill>
                <a:latin typeface="Comic Sans MS" charset="0"/>
              </a:rPr>
              <a:t> </a:t>
            </a:r>
          </a:p>
          <a:p>
            <a:pPr>
              <a:lnSpc>
                <a:spcPct val="110000"/>
              </a:lnSpc>
              <a:defRPr/>
            </a:pPr>
            <a:r>
              <a:rPr lang="en-US" sz="800" dirty="0" smtClean="0">
                <a:solidFill>
                  <a:srgbClr val="000099"/>
                </a:solidFill>
                <a:latin typeface="Comic Sans MS" charset="0"/>
              </a:rPr>
              <a:t> </a:t>
            </a:r>
            <a:endParaRPr lang="en-US" sz="2000" b="1" dirty="0">
              <a:solidFill>
                <a:srgbClr val="000099"/>
              </a:solidFill>
              <a:latin typeface="Comic Sans MS" charset="0"/>
            </a:endParaRPr>
          </a:p>
          <a:p>
            <a:pPr>
              <a:lnSpc>
                <a:spcPct val="110000"/>
              </a:lnSpc>
              <a:defRPr/>
            </a:pPr>
            <a:r>
              <a:rPr lang="en-US" b="1" dirty="0" smtClean="0">
                <a:solidFill>
                  <a:srgbClr val="000099"/>
                </a:solidFill>
                <a:latin typeface="Comic Sans MS" charset="0"/>
              </a:rPr>
              <a:t>       Please start working on them, </a:t>
            </a:r>
            <a:r>
              <a:rPr lang="en-US" b="1" i="1" dirty="0" smtClean="0">
                <a:solidFill>
                  <a:srgbClr val="000099"/>
                </a:solidFill>
                <a:latin typeface="Comic Sans MS" charset="0"/>
              </a:rPr>
              <a:t>if</a:t>
            </a:r>
            <a:r>
              <a:rPr lang="en-US" b="1" dirty="0" smtClean="0">
                <a:solidFill>
                  <a:srgbClr val="000099"/>
                </a:solidFill>
                <a:latin typeface="Comic Sans MS" charset="0"/>
              </a:rPr>
              <a:t> you haven’t started yet!</a:t>
            </a:r>
          </a:p>
          <a:p>
            <a:pPr>
              <a:lnSpc>
                <a:spcPct val="110000"/>
              </a:lnSpc>
              <a:defRPr/>
            </a:pPr>
            <a:endParaRPr lang="en-US" sz="2000" b="1" dirty="0">
              <a:solidFill>
                <a:srgbClr val="000099"/>
              </a:solidFill>
              <a:latin typeface="Comic Sans MS" charset="0"/>
            </a:endParaRPr>
          </a:p>
          <a:p>
            <a:pPr>
              <a:lnSpc>
                <a:spcPct val="110000"/>
              </a:lnSpc>
              <a:defRPr/>
            </a:pPr>
            <a:endParaRPr lang="en-US" sz="800" dirty="0">
              <a:solidFill>
                <a:srgbClr val="000099"/>
              </a:solidFill>
              <a:latin typeface="Comic Sans MS" charset="0"/>
            </a:endParaRPr>
          </a:p>
        </p:txBody>
      </p:sp>
    </p:spTree>
    <p:extLst>
      <p:ext uri="{BB962C8B-B14F-4D97-AF65-F5344CB8AC3E}">
        <p14:creationId xmlns:p14="http://schemas.microsoft.com/office/powerpoint/2010/main" val="164436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dissolve">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3">
                                            <p:txEl>
                                              <p:pRg st="3" end="3"/>
                                            </p:txEl>
                                          </p:spTgt>
                                        </p:tgtEl>
                                        <p:attrNameLst>
                                          <p:attrName>style.visibility</p:attrName>
                                        </p:attrNameLst>
                                      </p:cBhvr>
                                      <p:to>
                                        <p:strVal val="visible"/>
                                      </p:to>
                                    </p:set>
                                    <p:animEffect transition="in" filter="dissolve">
                                      <p:cBhvr>
                                        <p:cTn id="17" dur="500"/>
                                        <p:tgtEl>
                                          <p:spTgt spid="112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43">
                                            <p:txEl>
                                              <p:pRg st="4" end="4"/>
                                            </p:txEl>
                                          </p:spTgt>
                                        </p:tgtEl>
                                        <p:attrNameLst>
                                          <p:attrName>style.visibility</p:attrName>
                                        </p:attrNameLst>
                                      </p:cBhvr>
                                      <p:to>
                                        <p:strVal val="visible"/>
                                      </p:to>
                                    </p:set>
                                    <p:animEffect transition="in" filter="dissolve">
                                      <p:cBhvr>
                                        <p:cTn id="22" dur="500"/>
                                        <p:tgtEl>
                                          <p:spTgt spid="1126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animEffect transition="in" filter="dissolve">
                                      <p:cBhvr>
                                        <p:cTn id="27" dur="500"/>
                                        <p:tgtEl>
                                          <p:spTgt spid="1126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43">
                                            <p:txEl>
                                              <p:pRg st="6" end="6"/>
                                            </p:txEl>
                                          </p:spTgt>
                                        </p:tgtEl>
                                        <p:attrNameLst>
                                          <p:attrName>style.visibility</p:attrName>
                                        </p:attrNameLst>
                                      </p:cBhvr>
                                      <p:to>
                                        <p:strVal val="visible"/>
                                      </p:to>
                                    </p:set>
                                    <p:animEffect transition="in" filter="dissolve">
                                      <p:cBhvr>
                                        <p:cTn id="32" dur="500"/>
                                        <p:tgtEl>
                                          <p:spTgt spid="1126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43">
                                            <p:txEl>
                                              <p:pRg st="7" end="7"/>
                                            </p:txEl>
                                          </p:spTgt>
                                        </p:tgtEl>
                                        <p:attrNameLst>
                                          <p:attrName>style.visibility</p:attrName>
                                        </p:attrNameLst>
                                      </p:cBhvr>
                                      <p:to>
                                        <p:strVal val="visible"/>
                                      </p:to>
                                    </p:set>
                                    <p:animEffect transition="in" filter="dissolve">
                                      <p:cBhvr>
                                        <p:cTn id="37" dur="500"/>
                                        <p:tgtEl>
                                          <p:spTgt spid="112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048000" y="6248400"/>
            <a:ext cx="3581400" cy="457200"/>
          </a:xfrm>
        </p:spPr>
        <p:txBody>
          <a:bodyPr/>
          <a:lstStyle/>
          <a:p>
            <a:pPr>
              <a:defRPr/>
            </a:pPr>
            <a:r>
              <a:rPr lang="en-US" dirty="0"/>
              <a:t>CSci4211:        </a:t>
            </a:r>
            <a:r>
              <a:rPr lang="en-US" dirty="0" smtClean="0"/>
              <a:t>Weekly Summary</a:t>
            </a:r>
            <a:endParaRPr lang="en-US" dirty="0"/>
          </a:p>
        </p:txBody>
      </p:sp>
      <p:sp>
        <p:nvSpPr>
          <p:cNvPr id="2048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2892187-D945-834B-ACDD-7C48C9FE955E}" type="slidenum">
              <a:rPr lang="en-US" sz="1200">
                <a:latin typeface="Comic Sans MS" charset="0"/>
              </a:rPr>
              <a:pPr/>
              <a:t>53</a:t>
            </a:fld>
            <a:endParaRPr lang="en-US" sz="1200">
              <a:latin typeface="Comic Sans MS" charset="0"/>
            </a:endParaRPr>
          </a:p>
        </p:txBody>
      </p:sp>
      <p:sp>
        <p:nvSpPr>
          <p:cNvPr id="20483" name="Rectangle 2"/>
          <p:cNvSpPr>
            <a:spLocks noGrp="1" noChangeArrowheads="1"/>
          </p:cNvSpPr>
          <p:nvPr>
            <p:ph type="title"/>
          </p:nvPr>
        </p:nvSpPr>
        <p:spPr>
          <a:xfrm>
            <a:off x="685800" y="152400"/>
            <a:ext cx="7772400" cy="685800"/>
          </a:xfrm>
        </p:spPr>
        <p:txBody>
          <a:bodyPr/>
          <a:lstStyle/>
          <a:p>
            <a:r>
              <a:rPr lang="en-US" sz="3200" dirty="0">
                <a:latin typeface="Comic Sans MS" charset="0"/>
              </a:rPr>
              <a:t>What We Learned Last Time (Sep </a:t>
            </a:r>
            <a:r>
              <a:rPr lang="en-US" sz="3200" dirty="0" smtClean="0">
                <a:latin typeface="Comic Sans MS" charset="0"/>
              </a:rPr>
              <a:t>21)</a:t>
            </a:r>
            <a:endParaRPr lang="en-US" sz="3200" dirty="0">
              <a:latin typeface="Comic Sans MS" charset="0"/>
            </a:endParaRPr>
          </a:p>
        </p:txBody>
      </p:sp>
      <p:sp>
        <p:nvSpPr>
          <p:cNvPr id="20484" name="Rectangle 3"/>
          <p:cNvSpPr>
            <a:spLocks noGrp="1" noChangeArrowheads="1"/>
          </p:cNvSpPr>
          <p:nvPr>
            <p:ph type="body" idx="1"/>
          </p:nvPr>
        </p:nvSpPr>
        <p:spPr>
          <a:xfrm>
            <a:off x="685800" y="838200"/>
            <a:ext cx="8153400" cy="5257800"/>
          </a:xfrm>
        </p:spPr>
        <p:txBody>
          <a:bodyPr/>
          <a:lstStyle/>
          <a:p>
            <a:pPr marL="0" indent="0">
              <a:lnSpc>
                <a:spcPct val="90000"/>
              </a:lnSpc>
              <a:buClr>
                <a:srgbClr val="000099"/>
              </a:buClr>
              <a:buSzPct val="75000"/>
              <a:buNone/>
              <a:defRPr/>
            </a:pPr>
            <a:r>
              <a:rPr lang="en-US" sz="2000" dirty="0" smtClean="0">
                <a:solidFill>
                  <a:srgbClr val="009900"/>
                </a:solidFill>
                <a:latin typeface="Comic Sans MS" charset="0"/>
              </a:rPr>
              <a:t>We have reviewed:</a:t>
            </a:r>
          </a:p>
          <a:p>
            <a:pPr marL="457200" indent="-457200">
              <a:lnSpc>
                <a:spcPct val="90000"/>
              </a:lnSpc>
              <a:buClr>
                <a:srgbClr val="000099"/>
              </a:buClr>
              <a:buSzPct val="75000"/>
              <a:buFont typeface="Wingdings" charset="0"/>
              <a:buChar char="v"/>
              <a:defRPr/>
            </a:pPr>
            <a:r>
              <a:rPr lang="en-US" sz="2000" dirty="0" smtClean="0">
                <a:latin typeface="Comic Sans MS" charset="0"/>
              </a:rPr>
              <a:t>What </a:t>
            </a:r>
            <a:r>
              <a:rPr lang="en-US" sz="2000" dirty="0">
                <a:latin typeface="Comic Sans MS" charset="0"/>
              </a:rPr>
              <a:t>is a network? What is a computer/data network?  </a:t>
            </a:r>
            <a:r>
              <a:rPr lang="en-US" sz="1800" dirty="0">
                <a:latin typeface="Comic Sans MS" charset="0"/>
              </a:rPr>
              <a:t>Compare w/ diff. networks (telephone, postal office, transportation networks, …)</a:t>
            </a:r>
          </a:p>
          <a:p>
            <a:pPr marL="857250" lvl="1" indent="-457200">
              <a:lnSpc>
                <a:spcPct val="90000"/>
              </a:lnSpc>
              <a:buClr>
                <a:srgbClr val="000099"/>
              </a:buClr>
              <a:buSzPct val="75000"/>
              <a:buFont typeface="Wingdings" charset="2"/>
              <a:buChar char="§"/>
              <a:defRPr/>
            </a:pPr>
            <a:r>
              <a:rPr lang="ja-JP" altLang="en-US" sz="1800" dirty="0">
                <a:latin typeface="Comic Sans MS" charset="0"/>
              </a:rPr>
              <a:t>“</a:t>
            </a:r>
            <a:r>
              <a:rPr lang="en-US" altLang="ja-JP" sz="1800" dirty="0">
                <a:latin typeface="Comic Sans MS" charset="0"/>
              </a:rPr>
              <a:t>bolts-&amp;-nuts</a:t>
            </a:r>
            <a:r>
              <a:rPr lang="ja-JP" altLang="en-US" sz="1800" dirty="0">
                <a:latin typeface="Comic Sans MS" charset="0"/>
              </a:rPr>
              <a:t>”</a:t>
            </a:r>
            <a:r>
              <a:rPr lang="en-US" altLang="ja-JP" sz="1800" dirty="0">
                <a:latin typeface="Comic Sans MS" charset="0"/>
              </a:rPr>
              <a:t>   view vs. service perspective</a:t>
            </a:r>
          </a:p>
          <a:p>
            <a:pPr marL="457200" indent="-457200">
              <a:lnSpc>
                <a:spcPct val="90000"/>
              </a:lnSpc>
              <a:buClr>
                <a:srgbClr val="000099"/>
              </a:buClr>
              <a:buSzPct val="75000"/>
              <a:buFont typeface="Wingdings" charset="0"/>
              <a:buChar char="v"/>
              <a:defRPr/>
            </a:pPr>
            <a:r>
              <a:rPr lang="en-US" sz="2000" dirty="0" smtClean="0">
                <a:latin typeface="Comic Sans MS" charset="0"/>
              </a:rPr>
              <a:t>Network is a </a:t>
            </a:r>
            <a:r>
              <a:rPr lang="en-US" sz="2000" i="1" dirty="0" smtClean="0">
                <a:latin typeface="Comic Sans MS" charset="0"/>
              </a:rPr>
              <a:t>shared</a:t>
            </a:r>
            <a:r>
              <a:rPr lang="en-US" sz="2000" dirty="0" smtClean="0">
                <a:latin typeface="Comic Sans MS" charset="0"/>
              </a:rPr>
              <a:t> resource!</a:t>
            </a:r>
          </a:p>
          <a:p>
            <a:pPr marL="857250" lvl="1" indent="-457200">
              <a:lnSpc>
                <a:spcPct val="90000"/>
              </a:lnSpc>
              <a:buClr>
                <a:srgbClr val="000099"/>
              </a:buClr>
              <a:buSzPct val="75000"/>
              <a:buFont typeface="Wingdings" charset="2"/>
              <a:buChar char="§"/>
              <a:defRPr/>
            </a:pPr>
            <a:r>
              <a:rPr lang="en-US" sz="1800" dirty="0">
                <a:latin typeface="Comic Sans MS" charset="0"/>
              </a:rPr>
              <a:t>w</a:t>
            </a:r>
            <a:r>
              <a:rPr lang="en-US" sz="1800" dirty="0" smtClean="0">
                <a:latin typeface="Comic Sans MS" charset="0"/>
              </a:rPr>
              <a:t>ays to share (“multiplex”) resources? TDMA, FDMA, CDMA, …</a:t>
            </a:r>
            <a:endParaRPr lang="en-US" sz="1200" dirty="0" smtClean="0">
              <a:latin typeface="Comic Sans MS" charset="0"/>
            </a:endParaRPr>
          </a:p>
          <a:p>
            <a:pPr marL="457200" indent="-457200">
              <a:lnSpc>
                <a:spcPct val="90000"/>
              </a:lnSpc>
              <a:buClr>
                <a:srgbClr val="000099"/>
              </a:buClr>
              <a:buSzPct val="75000"/>
              <a:buFont typeface="Wingdings" charset="0"/>
              <a:buChar char="v"/>
              <a:defRPr/>
            </a:pPr>
            <a:r>
              <a:rPr lang="en-US" sz="2000" dirty="0" smtClean="0">
                <a:solidFill>
                  <a:srgbClr val="FF0000"/>
                </a:solidFill>
                <a:latin typeface="Comic Sans MS" charset="0"/>
              </a:rPr>
              <a:t>Packet </a:t>
            </a:r>
            <a:r>
              <a:rPr lang="en-US" sz="2000" dirty="0">
                <a:solidFill>
                  <a:srgbClr val="FF0000"/>
                </a:solidFill>
                <a:latin typeface="Comic Sans MS" charset="0"/>
              </a:rPr>
              <a:t>switching </a:t>
            </a:r>
            <a:r>
              <a:rPr lang="en-US" sz="2000" dirty="0">
                <a:latin typeface="Comic Sans MS" charset="0"/>
              </a:rPr>
              <a:t>vs. circuit switching:</a:t>
            </a:r>
          </a:p>
          <a:p>
            <a:pPr marL="857250" lvl="1" indent="-457200">
              <a:lnSpc>
                <a:spcPct val="90000"/>
              </a:lnSpc>
              <a:buClr>
                <a:srgbClr val="000099"/>
              </a:buClr>
              <a:buSzPct val="75000"/>
              <a:buFont typeface="Wingdings" charset="2"/>
              <a:buChar char="§"/>
              <a:defRPr/>
            </a:pPr>
            <a:r>
              <a:rPr lang="en-US" sz="1800" dirty="0" smtClean="0">
                <a:solidFill>
                  <a:srgbClr val="FF0000"/>
                </a:solidFill>
                <a:latin typeface="Comic Sans MS" charset="0"/>
              </a:rPr>
              <a:t>packets, packet </a:t>
            </a:r>
            <a:r>
              <a:rPr lang="en-US" sz="1800" dirty="0">
                <a:solidFill>
                  <a:srgbClr val="FF0000"/>
                </a:solidFill>
                <a:latin typeface="Comic Sans MS" charset="0"/>
              </a:rPr>
              <a:t>switching </a:t>
            </a:r>
            <a:r>
              <a:rPr lang="en-US" sz="1800" dirty="0" smtClean="0">
                <a:solidFill>
                  <a:srgbClr val="FF0000"/>
                </a:solidFill>
                <a:latin typeface="Comic Sans MS" charset="0"/>
              </a:rPr>
              <a:t>and statistical multiplexing</a:t>
            </a:r>
          </a:p>
          <a:p>
            <a:pPr marL="1085850" lvl="2" indent="-285750">
              <a:lnSpc>
                <a:spcPct val="90000"/>
              </a:lnSpc>
              <a:buClr>
                <a:srgbClr val="000099"/>
              </a:buClr>
              <a:buSzPct val="75000"/>
              <a:buFont typeface="Arial"/>
              <a:buChar char="•"/>
              <a:defRPr/>
            </a:pPr>
            <a:r>
              <a:rPr lang="en-US" sz="1600" dirty="0" smtClean="0">
                <a:latin typeface="Comic Sans MS" charset="0"/>
              </a:rPr>
              <a:t>For “</a:t>
            </a:r>
            <a:r>
              <a:rPr lang="en-US" sz="1600" dirty="0" err="1" smtClean="0">
                <a:latin typeface="Comic Sans MS" charset="0"/>
              </a:rPr>
              <a:t>bursty</a:t>
            </a:r>
            <a:r>
              <a:rPr lang="en-US" sz="1600" dirty="0" smtClean="0">
                <a:latin typeface="Comic Sans MS" charset="0"/>
              </a:rPr>
              <a:t>” data applications</a:t>
            </a:r>
          </a:p>
          <a:p>
            <a:pPr marL="1085850" lvl="2" indent="-285750">
              <a:lnSpc>
                <a:spcPct val="90000"/>
              </a:lnSpc>
              <a:buClr>
                <a:srgbClr val="000099"/>
              </a:buClr>
              <a:buSzPct val="75000"/>
              <a:buFont typeface="Arial"/>
              <a:buChar char="•"/>
              <a:defRPr/>
            </a:pPr>
            <a:r>
              <a:rPr lang="en-US" sz="1600" dirty="0" smtClean="0">
                <a:latin typeface="Comic Sans MS" charset="0"/>
              </a:rPr>
              <a:t>store-&amp;-forward </a:t>
            </a:r>
          </a:p>
          <a:p>
            <a:pPr lvl="1" indent="-342900">
              <a:lnSpc>
                <a:spcPct val="90000"/>
              </a:lnSpc>
              <a:buClr>
                <a:srgbClr val="000099"/>
              </a:buClr>
              <a:buSzPct val="75000"/>
              <a:buFont typeface="Wingdings" charset="2"/>
              <a:buChar char="§"/>
              <a:defRPr/>
            </a:pPr>
            <a:r>
              <a:rPr lang="en-US" dirty="0" smtClean="0">
                <a:latin typeface="Comic Sans MS" charset="0"/>
              </a:rPr>
              <a:t>delay, losses and congestion  vs. call blocking</a:t>
            </a:r>
            <a:r>
              <a:rPr lang="en-US" sz="1600" dirty="0" smtClean="0">
                <a:latin typeface="Comic Sans MS" charset="0"/>
              </a:rPr>
              <a:t> </a:t>
            </a:r>
            <a:endParaRPr lang="en-US" sz="1800" dirty="0" smtClean="0">
              <a:latin typeface="Comic Sans MS" charset="0"/>
            </a:endParaRPr>
          </a:p>
          <a:p>
            <a:pPr marL="457200" indent="-457200">
              <a:lnSpc>
                <a:spcPct val="90000"/>
              </a:lnSpc>
              <a:buClr>
                <a:srgbClr val="000099"/>
              </a:buClr>
              <a:buSzPct val="75000"/>
              <a:buFont typeface="Wingdings" charset="0"/>
              <a:buChar char="v"/>
              <a:defRPr/>
            </a:pPr>
            <a:r>
              <a:rPr lang="en-US" sz="2000" dirty="0" smtClean="0">
                <a:solidFill>
                  <a:srgbClr val="FF0000"/>
                </a:solidFill>
                <a:latin typeface="Comic Sans MS" charset="0"/>
              </a:rPr>
              <a:t>New: four types of delays</a:t>
            </a:r>
          </a:p>
          <a:p>
            <a:pPr marL="857250" lvl="1" indent="-457200">
              <a:lnSpc>
                <a:spcPct val="90000"/>
              </a:lnSpc>
              <a:buClr>
                <a:srgbClr val="000099"/>
              </a:buClr>
              <a:buSzPct val="75000"/>
              <a:buFont typeface="Wingdings" charset="2"/>
              <a:buChar char="§"/>
              <a:defRPr/>
            </a:pPr>
            <a:r>
              <a:rPr lang="en-US" sz="1800" dirty="0" smtClean="0">
                <a:solidFill>
                  <a:srgbClr val="000090"/>
                </a:solidFill>
                <a:latin typeface="Comic Sans MS" charset="0"/>
              </a:rPr>
              <a:t>propagation, transmission, processing &amp; </a:t>
            </a:r>
            <a:r>
              <a:rPr lang="en-US" sz="1800" dirty="0" err="1" smtClean="0">
                <a:solidFill>
                  <a:srgbClr val="000090"/>
                </a:solidFill>
                <a:latin typeface="Comic Sans MS" charset="0"/>
              </a:rPr>
              <a:t>queueing</a:t>
            </a:r>
            <a:r>
              <a:rPr lang="en-US" sz="1800" dirty="0" smtClean="0">
                <a:solidFill>
                  <a:srgbClr val="000090"/>
                </a:solidFill>
                <a:latin typeface="Comic Sans MS" charset="0"/>
              </a:rPr>
              <a:t> delays </a:t>
            </a:r>
          </a:p>
          <a:p>
            <a:pPr marL="0" indent="0">
              <a:lnSpc>
                <a:spcPct val="90000"/>
              </a:lnSpc>
              <a:buClr>
                <a:srgbClr val="000099"/>
              </a:buClr>
              <a:buSzPct val="75000"/>
              <a:buFontTx/>
              <a:buNone/>
              <a:defRPr/>
            </a:pPr>
            <a:endParaRPr lang="en-US" sz="800" dirty="0" smtClean="0">
              <a:solidFill>
                <a:srgbClr val="FF0000"/>
              </a:solidFill>
              <a:latin typeface="Comic Sans MS" charset="0"/>
            </a:endParaRPr>
          </a:p>
          <a:p>
            <a:pPr marL="457200" indent="-457200">
              <a:lnSpc>
                <a:spcPct val="90000"/>
              </a:lnSpc>
              <a:buClr>
                <a:srgbClr val="000099"/>
              </a:buClr>
              <a:buSzPct val="75000"/>
              <a:buFont typeface="Wingdings" charset="0"/>
              <a:buChar char="v"/>
              <a:defRPr/>
            </a:pPr>
            <a:r>
              <a:rPr lang="en-US" sz="2000" dirty="0" smtClean="0">
                <a:solidFill>
                  <a:srgbClr val="FF0000"/>
                </a:solidFill>
                <a:latin typeface="Comic Sans MS" charset="0"/>
              </a:rPr>
              <a:t>Architecture</a:t>
            </a:r>
            <a:r>
              <a:rPr lang="en-US" sz="2000" dirty="0">
                <a:solidFill>
                  <a:srgbClr val="FF0000"/>
                </a:solidFill>
                <a:latin typeface="Comic Sans MS" charset="0"/>
              </a:rPr>
              <a:t>:  layering &amp; hourglass</a:t>
            </a:r>
          </a:p>
          <a:p>
            <a:pPr marL="857250" lvl="1" indent="-457200">
              <a:lnSpc>
                <a:spcPct val="90000"/>
              </a:lnSpc>
              <a:buClr>
                <a:srgbClr val="000099"/>
              </a:buClr>
              <a:buSzPct val="75000"/>
              <a:buFont typeface="Wingdings" charset="0"/>
              <a:buChar char="v"/>
              <a:defRPr/>
            </a:pPr>
            <a:r>
              <a:rPr lang="en-US" sz="1800" dirty="0">
                <a:latin typeface="Comic Sans MS" charset="0"/>
              </a:rPr>
              <a:t>different  technologies, </a:t>
            </a:r>
            <a:r>
              <a:rPr lang="ja-JP" altLang="en-US" sz="1800" dirty="0">
                <a:latin typeface="Comic Sans MS" charset="0"/>
              </a:rPr>
              <a:t>“</a:t>
            </a:r>
            <a:r>
              <a:rPr lang="en-US" altLang="ja-JP" sz="1800" dirty="0">
                <a:latin typeface="Comic Sans MS" charset="0"/>
              </a:rPr>
              <a:t>boxes</a:t>
            </a:r>
            <a:r>
              <a:rPr lang="ja-JP" altLang="en-US" sz="1800" dirty="0">
                <a:latin typeface="Comic Sans MS" charset="0"/>
              </a:rPr>
              <a:t>”</a:t>
            </a:r>
            <a:r>
              <a:rPr lang="en-US" altLang="ja-JP" sz="1800" dirty="0">
                <a:latin typeface="Comic Sans MS" charset="0"/>
              </a:rPr>
              <a:t> (routers, switches), &amp; apps</a:t>
            </a:r>
          </a:p>
          <a:p>
            <a:pPr marL="857250" lvl="1" indent="-457200">
              <a:lnSpc>
                <a:spcPct val="90000"/>
              </a:lnSpc>
              <a:buClr>
                <a:srgbClr val="000099"/>
              </a:buClr>
              <a:buSzPct val="75000"/>
              <a:buFont typeface="Wingdings" charset="0"/>
              <a:buChar char="v"/>
              <a:defRPr/>
            </a:pPr>
            <a:r>
              <a:rPr lang="en-US" sz="1800" dirty="0">
                <a:solidFill>
                  <a:srgbClr val="FF0000"/>
                </a:solidFill>
                <a:latin typeface="Comic Sans MS" charset="0"/>
              </a:rPr>
              <a:t>Protocols and Interfaces (API)</a:t>
            </a:r>
            <a:endParaRPr lang="en-US" sz="1800" dirty="0">
              <a:latin typeface="Comic Sans MS" charset="0"/>
            </a:endParaRPr>
          </a:p>
          <a:p>
            <a:pPr marL="457200" indent="-457200">
              <a:lnSpc>
                <a:spcPct val="90000"/>
              </a:lnSpc>
              <a:buClr>
                <a:srgbClr val="000099"/>
              </a:buClr>
              <a:buSzPct val="75000"/>
              <a:buFont typeface="Wingdings" charset="0"/>
              <a:buChar char="v"/>
              <a:defRPr/>
            </a:pPr>
            <a:endParaRPr lang="en-US" sz="1800" dirty="0">
              <a:solidFill>
                <a:srgbClr val="FF0000"/>
              </a:solidFill>
              <a:latin typeface="Comic Sans MS" charset="0"/>
            </a:endParaRPr>
          </a:p>
          <a:p>
            <a:pPr marL="0" indent="0">
              <a:lnSpc>
                <a:spcPct val="90000"/>
              </a:lnSpc>
              <a:buClr>
                <a:srgbClr val="000099"/>
              </a:buClr>
              <a:buSzPct val="75000"/>
              <a:buFontTx/>
              <a:buNone/>
              <a:defRPr/>
            </a:pPr>
            <a:endParaRPr lang="en-US" sz="2000" dirty="0">
              <a:latin typeface="Comic Sans MS" charset="0"/>
            </a:endParaRPr>
          </a:p>
        </p:txBody>
      </p:sp>
    </p:spTree>
    <p:extLst>
      <p:ext uri="{BB962C8B-B14F-4D97-AF65-F5344CB8AC3E}">
        <p14:creationId xmlns:p14="http://schemas.microsoft.com/office/powerpoint/2010/main" val="2602954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dirty="0" smtClean="0"/>
              <a:t>CSci4211</a:t>
            </a:r>
            <a:r>
              <a:rPr lang="en-US" dirty="0"/>
              <a:t>:     </a:t>
            </a:r>
            <a:r>
              <a:rPr lang="en-US" dirty="0" smtClean="0"/>
              <a:t>Introduction</a:t>
            </a:r>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fld id="{CB2315A3-031A-FB42-AE23-186B003F1D15}" type="slidenum">
              <a:rPr lang="en-US" sz="1200" smtClean="0">
                <a:latin typeface="Comic Sans MS" charset="0"/>
              </a:rPr>
              <a:pPr>
                <a:defRPr/>
              </a:pPr>
              <a:t>54</a:t>
            </a:fld>
            <a:endParaRPr lang="en-US" sz="1200" smtClean="0">
              <a:latin typeface="Comic Sans MS" charset="0"/>
            </a:endParaRPr>
          </a:p>
        </p:txBody>
      </p:sp>
      <p:sp>
        <p:nvSpPr>
          <p:cNvPr id="76803" name="Rectangle 2"/>
          <p:cNvSpPr>
            <a:spLocks noGrp="1" noChangeArrowheads="1"/>
          </p:cNvSpPr>
          <p:nvPr>
            <p:ph type="title"/>
          </p:nvPr>
        </p:nvSpPr>
        <p:spPr>
          <a:xfrm>
            <a:off x="685800" y="0"/>
            <a:ext cx="7772400" cy="1143000"/>
          </a:xfrm>
        </p:spPr>
        <p:txBody>
          <a:bodyPr/>
          <a:lstStyle/>
          <a:p>
            <a:r>
              <a:rPr lang="en-US" sz="3600">
                <a:latin typeface="Comic Sans MS" charset="0"/>
              </a:rPr>
              <a:t>Internet Hourglass Architecture</a:t>
            </a:r>
          </a:p>
        </p:txBody>
      </p:sp>
      <p:pic>
        <p:nvPicPr>
          <p:cNvPr id="7680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95400" y="1524000"/>
            <a:ext cx="3429000" cy="4267200"/>
          </a:xfrm>
        </p:spPr>
      </p:pic>
      <p:sp>
        <p:nvSpPr>
          <p:cNvPr id="2" name="TextBox 1"/>
          <p:cNvSpPr txBox="1"/>
          <p:nvPr/>
        </p:nvSpPr>
        <p:spPr>
          <a:xfrm>
            <a:off x="5181600" y="4038600"/>
            <a:ext cx="1676400" cy="1323975"/>
          </a:xfrm>
          <a:prstGeom prst="rect">
            <a:avLst/>
          </a:prstGeom>
          <a:solidFill>
            <a:schemeClr val="accent6">
              <a:lumMod val="75000"/>
            </a:schemeClr>
          </a:solidFill>
        </p:spPr>
        <p:txBody>
          <a:bodyPr>
            <a:spAutoFit/>
          </a:bodyPr>
          <a:lstStyle/>
          <a:p>
            <a:pPr>
              <a:defRPr/>
            </a:pPr>
            <a:r>
              <a:rPr lang="en-US" sz="1600" dirty="0" err="1">
                <a:solidFill>
                  <a:schemeClr val="bg1"/>
                </a:solidFill>
              </a:rPr>
              <a:t>WiFi</a:t>
            </a:r>
            <a:r>
              <a:rPr lang="en-US" sz="1600" dirty="0">
                <a:solidFill>
                  <a:schemeClr val="bg1"/>
                </a:solidFill>
              </a:rPr>
              <a:t>, Bluetooth,</a:t>
            </a:r>
          </a:p>
          <a:p>
            <a:pPr>
              <a:defRPr/>
            </a:pPr>
            <a:r>
              <a:rPr lang="en-US" sz="1600" dirty="0" err="1">
                <a:solidFill>
                  <a:schemeClr val="bg1"/>
                </a:solidFill>
              </a:rPr>
              <a:t>Docsis</a:t>
            </a:r>
            <a:r>
              <a:rPr lang="en-US" sz="1600" dirty="0">
                <a:solidFill>
                  <a:schemeClr val="bg1"/>
                </a:solidFill>
              </a:rPr>
              <a:t>, </a:t>
            </a:r>
            <a:r>
              <a:rPr lang="en-US" sz="1600" dirty="0" err="1">
                <a:solidFill>
                  <a:schemeClr val="bg1"/>
                </a:solidFill>
              </a:rPr>
              <a:t>gMPLS</a:t>
            </a:r>
            <a:r>
              <a:rPr lang="en-US" sz="1600" dirty="0">
                <a:solidFill>
                  <a:schemeClr val="bg1"/>
                </a:solidFill>
              </a:rPr>
              <a:t>, </a:t>
            </a:r>
          </a:p>
          <a:p>
            <a:pPr>
              <a:defRPr/>
            </a:pPr>
            <a:r>
              <a:rPr lang="en-US" sz="1600" dirty="0">
                <a:solidFill>
                  <a:schemeClr val="bg1"/>
                </a:solidFill>
              </a:rPr>
              <a:t>DWDM/fiber, …,</a:t>
            </a:r>
          </a:p>
          <a:p>
            <a:pPr>
              <a:defRPr/>
            </a:pPr>
            <a:r>
              <a:rPr lang="en-US" sz="1600" dirty="0">
                <a:solidFill>
                  <a:schemeClr val="bg1"/>
                </a:solidFill>
              </a:rPr>
              <a:t>3G/4G cellular, </a:t>
            </a:r>
          </a:p>
          <a:p>
            <a:pPr>
              <a:defRPr/>
            </a:pPr>
            <a:r>
              <a:rPr lang="en-US" sz="1600" dirty="0">
                <a:solidFill>
                  <a:schemeClr val="bg1"/>
                </a:solidFill>
              </a:rPr>
              <a:t> ….</a:t>
            </a:r>
          </a:p>
        </p:txBody>
      </p:sp>
      <p:grpSp>
        <p:nvGrpSpPr>
          <p:cNvPr id="10" name="Group 9"/>
          <p:cNvGrpSpPr>
            <a:grpSpLocks/>
          </p:cNvGrpSpPr>
          <p:nvPr/>
        </p:nvGrpSpPr>
        <p:grpSpPr bwMode="auto">
          <a:xfrm>
            <a:off x="5257800" y="1828800"/>
            <a:ext cx="2971800" cy="1077913"/>
            <a:chOff x="6248400" y="1524000"/>
            <a:chExt cx="2971800" cy="1077218"/>
          </a:xfrm>
        </p:grpSpPr>
        <p:sp>
          <p:nvSpPr>
            <p:cNvPr id="8" name="TextBox 7"/>
            <p:cNvSpPr txBox="1"/>
            <p:nvPr/>
          </p:nvSpPr>
          <p:spPr>
            <a:xfrm>
              <a:off x="6248400" y="1524000"/>
              <a:ext cx="2971800" cy="1077218"/>
            </a:xfrm>
            <a:prstGeom prst="rect">
              <a:avLst/>
            </a:prstGeom>
            <a:solidFill>
              <a:schemeClr val="accent6">
                <a:lumMod val="50000"/>
              </a:schemeClr>
            </a:solidFill>
          </p:spPr>
          <p:txBody>
            <a:bodyPr>
              <a:spAutoFit/>
            </a:bodyPr>
            <a:lstStyle/>
            <a:p>
              <a:pPr>
                <a:defRPr/>
              </a:pPr>
              <a:r>
                <a:rPr lang="en-US" sz="1600" dirty="0">
                  <a:solidFill>
                    <a:schemeClr val="bg1"/>
                  </a:solidFill>
                </a:rPr>
                <a:t>p2p file sharing, </a:t>
              </a:r>
              <a:r>
                <a:rPr lang="en-US" sz="1600" dirty="0" err="1">
                  <a:solidFill>
                    <a:schemeClr val="bg1"/>
                  </a:solidFill>
                </a:rPr>
                <a:t>skype</a:t>
              </a:r>
              <a:r>
                <a:rPr lang="en-US" sz="1600" dirty="0">
                  <a:solidFill>
                    <a:schemeClr val="bg1"/>
                  </a:solidFill>
                </a:rPr>
                <a:t>, YouTube, Netflix, Cloud Computing </a:t>
              </a:r>
            </a:p>
            <a:p>
              <a:pPr>
                <a:defRPr/>
              </a:pPr>
              <a:endParaRPr lang="en-US" sz="1600" dirty="0">
                <a:solidFill>
                  <a:schemeClr val="bg1"/>
                </a:solidFill>
              </a:endParaRPr>
            </a:p>
            <a:p>
              <a:pPr>
                <a:defRPr/>
              </a:pPr>
              <a:r>
                <a:rPr lang="en-US" sz="1600" dirty="0" err="1">
                  <a:solidFill>
                    <a:schemeClr val="bg1"/>
                  </a:solidFill>
                </a:rPr>
                <a:t>bitTorrent</a:t>
              </a:r>
              <a:r>
                <a:rPr lang="en-US" sz="1600" dirty="0">
                  <a:solidFill>
                    <a:schemeClr val="bg1"/>
                  </a:solidFill>
                </a:rPr>
                <a:t>, DHT, SIP, DASH,  ….</a:t>
              </a:r>
            </a:p>
          </p:txBody>
        </p:sp>
        <p:cxnSp>
          <p:nvCxnSpPr>
            <p:cNvPr id="76816" name="Straight Connector 6"/>
            <p:cNvCxnSpPr>
              <a:cxnSpLocks noChangeShapeType="1"/>
            </p:cNvCxnSpPr>
            <p:nvPr/>
          </p:nvCxnSpPr>
          <p:spPr bwMode="auto">
            <a:xfrm>
              <a:off x="6248400" y="2133600"/>
              <a:ext cx="2971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11" name="Rectangle 10"/>
          <p:cNvSpPr>
            <a:spLocks noChangeArrowheads="1"/>
          </p:cNvSpPr>
          <p:nvPr/>
        </p:nvSpPr>
        <p:spPr bwMode="auto">
          <a:xfrm>
            <a:off x="4495800" y="1066800"/>
            <a:ext cx="44958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buClr>
                <a:srgbClr val="000099"/>
              </a:buClr>
              <a:buSzPct val="75000"/>
            </a:pPr>
            <a:r>
              <a:rPr lang="en-US" sz="2000">
                <a:solidFill>
                  <a:srgbClr val="FF0000"/>
                </a:solidFill>
                <a:latin typeface="Comic Sans MS" charset="0"/>
              </a:rPr>
              <a:t>enabling diverse applications </a:t>
            </a:r>
          </a:p>
          <a:p>
            <a:pPr lvl="1">
              <a:buClr>
                <a:srgbClr val="000099"/>
              </a:buClr>
              <a:buSzPct val="75000"/>
            </a:pPr>
            <a:r>
              <a:rPr lang="en-US" sz="2000">
                <a:solidFill>
                  <a:srgbClr val="FF0000"/>
                </a:solidFill>
                <a:latin typeface="Comic Sans MS" charset="0"/>
              </a:rPr>
              <a:t>&amp; new types of end devices</a:t>
            </a:r>
          </a:p>
        </p:txBody>
      </p:sp>
      <p:sp>
        <p:nvSpPr>
          <p:cNvPr id="14" name="Rectangle 13"/>
          <p:cNvSpPr>
            <a:spLocks noChangeArrowheads="1"/>
          </p:cNvSpPr>
          <p:nvPr/>
        </p:nvSpPr>
        <p:spPr bwMode="auto">
          <a:xfrm>
            <a:off x="4648200" y="3276600"/>
            <a:ext cx="39624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buClr>
                <a:srgbClr val="000099"/>
              </a:buClr>
              <a:buSzPct val="75000"/>
            </a:pPr>
            <a:r>
              <a:rPr lang="en-US" sz="2000">
                <a:solidFill>
                  <a:srgbClr val="FF0000"/>
                </a:solidFill>
                <a:latin typeface="Comic Sans MS" charset="0"/>
              </a:rPr>
              <a:t>accommodating evolving </a:t>
            </a:r>
          </a:p>
          <a:p>
            <a:pPr lvl="1">
              <a:buClr>
                <a:srgbClr val="000099"/>
              </a:buClr>
              <a:buSzPct val="75000"/>
            </a:pPr>
            <a:r>
              <a:rPr lang="en-US" sz="2000">
                <a:solidFill>
                  <a:srgbClr val="FF0000"/>
                </a:solidFill>
                <a:latin typeface="Comic Sans MS" charset="0"/>
              </a:rPr>
              <a:t>&amp; new technologies</a:t>
            </a:r>
          </a:p>
        </p:txBody>
      </p:sp>
      <p:sp>
        <p:nvSpPr>
          <p:cNvPr id="12" name="Right Brace 11"/>
          <p:cNvSpPr>
            <a:spLocks/>
          </p:cNvSpPr>
          <p:nvPr/>
        </p:nvSpPr>
        <p:spPr bwMode="auto">
          <a:xfrm>
            <a:off x="4724400" y="1828800"/>
            <a:ext cx="457200" cy="762000"/>
          </a:xfrm>
          <a:prstGeom prst="rightBrace">
            <a:avLst>
              <a:gd name="adj1" fmla="val 8333"/>
              <a:gd name="adj2" fmla="val 50000"/>
            </a:avLst>
          </a:prstGeom>
          <a:noFill/>
          <a:ln w="508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Right Brace 15"/>
          <p:cNvSpPr>
            <a:spLocks/>
          </p:cNvSpPr>
          <p:nvPr/>
        </p:nvSpPr>
        <p:spPr bwMode="auto">
          <a:xfrm>
            <a:off x="4572000" y="4191000"/>
            <a:ext cx="457200" cy="762000"/>
          </a:xfrm>
          <a:prstGeom prst="rightBrace">
            <a:avLst>
              <a:gd name="adj1" fmla="val 8333"/>
              <a:gd name="adj2" fmla="val 50000"/>
            </a:avLst>
          </a:prstGeom>
          <a:noFill/>
          <a:ln w="508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6811" name="Left Brace 12"/>
          <p:cNvSpPr>
            <a:spLocks/>
          </p:cNvSpPr>
          <p:nvPr/>
        </p:nvSpPr>
        <p:spPr bwMode="auto">
          <a:xfrm>
            <a:off x="1219200" y="3276600"/>
            <a:ext cx="457200" cy="2133600"/>
          </a:xfrm>
          <a:prstGeom prst="leftBrace">
            <a:avLst>
              <a:gd name="adj1" fmla="val 8340"/>
              <a:gd name="adj2" fmla="val 50000"/>
            </a:avLst>
          </a:prstGeom>
          <a:noFill/>
          <a:ln w="12700">
            <a:solidFill>
              <a:srgbClr val="00009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6812" name="TextBox 14"/>
          <p:cNvSpPr txBox="1">
            <a:spLocks noChangeArrowheads="1"/>
          </p:cNvSpPr>
          <p:nvPr/>
        </p:nvSpPr>
        <p:spPr bwMode="auto">
          <a:xfrm rot="-5400000">
            <a:off x="22225" y="4092575"/>
            <a:ext cx="203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rgbClr val="000090"/>
                </a:solidFill>
              </a:rPr>
              <a:t>network core</a:t>
            </a:r>
          </a:p>
        </p:txBody>
      </p:sp>
      <p:sp>
        <p:nvSpPr>
          <p:cNvPr id="76813" name="Left Brace 19"/>
          <p:cNvSpPr>
            <a:spLocks/>
          </p:cNvSpPr>
          <p:nvPr/>
        </p:nvSpPr>
        <p:spPr bwMode="auto">
          <a:xfrm>
            <a:off x="533400" y="1752600"/>
            <a:ext cx="457200" cy="3733800"/>
          </a:xfrm>
          <a:prstGeom prst="leftBrace">
            <a:avLst>
              <a:gd name="adj1" fmla="val 8318"/>
              <a:gd name="adj2" fmla="val 50000"/>
            </a:avLst>
          </a:prstGeom>
          <a:noFill/>
          <a:ln w="127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 name="TextBox 20"/>
          <p:cNvSpPr txBox="1"/>
          <p:nvPr/>
        </p:nvSpPr>
        <p:spPr>
          <a:xfrm rot="16200000">
            <a:off x="-1273175" y="3432175"/>
            <a:ext cx="3098800" cy="400050"/>
          </a:xfrm>
          <a:prstGeom prst="rect">
            <a:avLst/>
          </a:prstGeom>
          <a:noFill/>
        </p:spPr>
        <p:txBody>
          <a:bodyPr>
            <a:spAutoFit/>
          </a:bodyPr>
          <a:lstStyle/>
          <a:p>
            <a:pPr>
              <a:defRPr/>
            </a:pPr>
            <a:r>
              <a:rPr lang="en-US" sz="2000" dirty="0">
                <a:solidFill>
                  <a:schemeClr val="accent1">
                    <a:lumMod val="75000"/>
                  </a:schemeClr>
                </a:solidFill>
              </a:rPr>
              <a:t>network edge/end hosts</a:t>
            </a:r>
          </a:p>
        </p:txBody>
      </p:sp>
    </p:spTree>
    <p:extLst>
      <p:ext uri="{BB962C8B-B14F-4D97-AF65-F5344CB8AC3E}">
        <p14:creationId xmlns:p14="http://schemas.microsoft.com/office/powerpoint/2010/main" val="442589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4" grpId="0"/>
      <p:bldP spid="12"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CSci4211:                     Introduction</a:t>
            </a:r>
          </a:p>
        </p:txBody>
      </p:sp>
      <p:sp>
        <p:nvSpPr>
          <p:cNvPr id="80898" name="Slide Number Placeholder 6"/>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56ED19E-96C5-4B4A-85FF-490CE0DDBBA1}" type="slidenum">
              <a:rPr lang="en-US" sz="1200">
                <a:latin typeface="Comic Sans MS" charset="0"/>
              </a:rPr>
              <a:pPr/>
              <a:t>55</a:t>
            </a:fld>
            <a:endParaRPr lang="en-US" sz="1200">
              <a:latin typeface="Comic Sans MS" charset="0"/>
            </a:endParaRPr>
          </a:p>
        </p:txBody>
      </p:sp>
      <p:sp>
        <p:nvSpPr>
          <p:cNvPr id="80899" name="Rectangle 2"/>
          <p:cNvSpPr>
            <a:spLocks noGrp="1" noChangeArrowheads="1"/>
          </p:cNvSpPr>
          <p:nvPr>
            <p:ph type="title"/>
          </p:nvPr>
        </p:nvSpPr>
        <p:spPr>
          <a:xfrm>
            <a:off x="685800" y="152400"/>
            <a:ext cx="7772400" cy="1143000"/>
          </a:xfrm>
        </p:spPr>
        <p:txBody>
          <a:bodyPr/>
          <a:lstStyle/>
          <a:p>
            <a:r>
              <a:rPr lang="en-US">
                <a:latin typeface="Comic Sans MS" charset="0"/>
              </a:rPr>
              <a:t>Layered Architecture</a:t>
            </a:r>
          </a:p>
        </p:txBody>
      </p:sp>
      <p:sp>
        <p:nvSpPr>
          <p:cNvPr id="80900" name="Rectangle 3"/>
          <p:cNvSpPr>
            <a:spLocks noGrp="1" noChangeArrowheads="1"/>
          </p:cNvSpPr>
          <p:nvPr>
            <p:ph type="body" sz="half" idx="1"/>
          </p:nvPr>
        </p:nvSpPr>
        <p:spPr>
          <a:xfrm>
            <a:off x="609600" y="1524000"/>
            <a:ext cx="5257800" cy="4191000"/>
          </a:xfrm>
        </p:spPr>
        <p:txBody>
          <a:bodyPr/>
          <a:lstStyle/>
          <a:p>
            <a:r>
              <a:rPr lang="en-US" sz="2000" i="1">
                <a:latin typeface="Comic Sans MS" charset="0"/>
              </a:rPr>
              <a:t>Layering</a:t>
            </a:r>
            <a:r>
              <a:rPr lang="en-US" sz="2000">
                <a:latin typeface="Comic Sans MS" charset="0"/>
              </a:rPr>
              <a:t> simplifies the architecture of complex system</a:t>
            </a:r>
          </a:p>
          <a:p>
            <a:r>
              <a:rPr lang="en-US" sz="2000">
                <a:latin typeface="Comic Sans MS" charset="0"/>
              </a:rPr>
              <a:t>Layer N relies on </a:t>
            </a:r>
            <a:r>
              <a:rPr lang="en-US" sz="2000" i="1">
                <a:solidFill>
                  <a:srgbClr val="FF0000"/>
                </a:solidFill>
                <a:latin typeface="Comic Sans MS" charset="0"/>
              </a:rPr>
              <a:t>services</a:t>
            </a:r>
            <a:r>
              <a:rPr lang="en-US" sz="2000">
                <a:latin typeface="Comic Sans MS" charset="0"/>
              </a:rPr>
              <a:t> from layer N-1 to provide a </a:t>
            </a:r>
            <a:r>
              <a:rPr lang="en-US" sz="2000" i="1">
                <a:latin typeface="Comic Sans MS" charset="0"/>
              </a:rPr>
              <a:t>service</a:t>
            </a:r>
            <a:r>
              <a:rPr lang="en-US" sz="2000">
                <a:latin typeface="Comic Sans MS" charset="0"/>
              </a:rPr>
              <a:t> to layer N+1</a:t>
            </a:r>
          </a:p>
          <a:p>
            <a:r>
              <a:rPr lang="en-US" sz="2000" i="1">
                <a:solidFill>
                  <a:srgbClr val="FF0000"/>
                </a:solidFill>
                <a:latin typeface="Comic Sans MS" charset="0"/>
              </a:rPr>
              <a:t>Interfaces</a:t>
            </a:r>
            <a:r>
              <a:rPr lang="en-US" sz="2000">
                <a:latin typeface="Comic Sans MS" charset="0"/>
              </a:rPr>
              <a:t> define the services offered</a:t>
            </a:r>
          </a:p>
          <a:p>
            <a:r>
              <a:rPr lang="en-US" sz="2000">
                <a:latin typeface="Comic Sans MS" charset="0"/>
              </a:rPr>
              <a:t>Service required from a lower layer is independent of it</a:t>
            </a:r>
            <a:r>
              <a:rPr lang="en-US" altLang="ja-JP" sz="2000">
                <a:latin typeface="Comic Sans MS" charset="0"/>
              </a:rPr>
              <a:t>s implementation</a:t>
            </a:r>
          </a:p>
          <a:p>
            <a:pPr lvl="1"/>
            <a:r>
              <a:rPr lang="en-US">
                <a:latin typeface="Comic Sans MS" charset="0"/>
              </a:rPr>
              <a:t>Layer N change doesn</a:t>
            </a:r>
            <a:r>
              <a:rPr lang="ja-JP" altLang="en-US">
                <a:latin typeface="Comic Sans MS" charset="0"/>
              </a:rPr>
              <a:t>’</a:t>
            </a:r>
            <a:r>
              <a:rPr lang="en-US" altLang="ja-JP">
                <a:latin typeface="Comic Sans MS" charset="0"/>
              </a:rPr>
              <a:t>t affect other layers</a:t>
            </a:r>
          </a:p>
          <a:p>
            <a:pPr lvl="1"/>
            <a:r>
              <a:rPr lang="en-US">
                <a:latin typeface="Comic Sans MS" charset="0"/>
              </a:rPr>
              <a:t>Information/complexity hiding</a:t>
            </a:r>
          </a:p>
          <a:p>
            <a:pPr lvl="1"/>
            <a:r>
              <a:rPr lang="en-US">
                <a:latin typeface="Comic Sans MS" charset="0"/>
              </a:rPr>
              <a:t>Similar to object oriented methodology</a:t>
            </a:r>
          </a:p>
        </p:txBody>
      </p:sp>
      <p:pic>
        <p:nvPicPr>
          <p:cNvPr id="80901" name="Picture 4" descr="fig-2-lay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371600"/>
            <a:ext cx="2646363"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29289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pPr>
              <a:defRPr/>
            </a:pPr>
            <a:r>
              <a:rPr lang="en-US" dirty="0"/>
              <a:t>CSci4211:                     Introduction</a:t>
            </a:r>
          </a:p>
        </p:txBody>
      </p:sp>
      <p:sp>
        <p:nvSpPr>
          <p:cNvPr id="82946"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4EFC45F-2F5B-0A49-847E-B601B839431A}" type="slidenum">
              <a:rPr lang="en-US" sz="1200">
                <a:latin typeface="Comic Sans MS" charset="0"/>
              </a:rPr>
              <a:pPr/>
              <a:t>56</a:t>
            </a:fld>
            <a:endParaRPr lang="en-US" sz="1200">
              <a:latin typeface="Comic Sans MS" charset="0"/>
            </a:endParaRPr>
          </a:p>
        </p:txBody>
      </p:sp>
      <p:sp>
        <p:nvSpPr>
          <p:cNvPr id="82947" name="Rectangle 2"/>
          <p:cNvSpPr>
            <a:spLocks noGrp="1" noChangeArrowheads="1"/>
          </p:cNvSpPr>
          <p:nvPr>
            <p:ph type="title"/>
          </p:nvPr>
        </p:nvSpPr>
        <p:spPr>
          <a:xfrm>
            <a:off x="609600" y="152400"/>
            <a:ext cx="7772400" cy="1143000"/>
          </a:xfrm>
        </p:spPr>
        <p:txBody>
          <a:bodyPr/>
          <a:lstStyle/>
          <a:p>
            <a:r>
              <a:rPr lang="en-US">
                <a:latin typeface="Comic Sans MS" charset="0"/>
              </a:rPr>
              <a:t>Protocols and Services</a:t>
            </a:r>
          </a:p>
        </p:txBody>
      </p:sp>
      <p:sp>
        <p:nvSpPr>
          <p:cNvPr id="82948" name="Rectangle 3"/>
          <p:cNvSpPr>
            <a:spLocks noGrp="1" noChangeArrowheads="1"/>
          </p:cNvSpPr>
          <p:nvPr>
            <p:ph type="body" idx="1"/>
          </p:nvPr>
        </p:nvSpPr>
        <p:spPr>
          <a:xfrm>
            <a:off x="685800" y="1143000"/>
            <a:ext cx="7848600" cy="2133600"/>
          </a:xfrm>
        </p:spPr>
        <p:txBody>
          <a:bodyPr/>
          <a:lstStyle/>
          <a:p>
            <a:r>
              <a:rPr lang="en-US" sz="2400">
                <a:latin typeface="Comic Sans MS" charset="0"/>
              </a:rPr>
              <a:t>Protocols are used to implement services</a:t>
            </a:r>
          </a:p>
          <a:p>
            <a:pPr lvl="1"/>
            <a:r>
              <a:rPr lang="en-US" sz="1800">
                <a:latin typeface="Comic Sans MS" charset="0"/>
              </a:rPr>
              <a:t>Peering entities in layer N provide service by communicating with each other using the service provided by layer N-1</a:t>
            </a:r>
          </a:p>
          <a:p>
            <a:r>
              <a:rPr lang="en-US" sz="2400" i="1">
                <a:latin typeface="Comic Sans MS" charset="0"/>
              </a:rPr>
              <a:t>Logical vs physical</a:t>
            </a:r>
            <a:r>
              <a:rPr lang="en-US" sz="2400">
                <a:latin typeface="Comic Sans MS" charset="0"/>
              </a:rPr>
              <a:t> communication</a:t>
            </a:r>
          </a:p>
        </p:txBody>
      </p:sp>
      <p:pic>
        <p:nvPicPr>
          <p:cNvPr id="82949" name="Picture 4" descr="fig-2-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71800"/>
            <a:ext cx="6324600" cy="289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8913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CSci4211:                     Introduction</a:t>
            </a:r>
          </a:p>
        </p:txBody>
      </p:sp>
      <p:sp>
        <p:nvSpPr>
          <p:cNvPr id="87042" name="Slide Number Placeholder 6"/>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C56C962-900F-4240-9E4B-EBBE4D93795B}" type="slidenum">
              <a:rPr lang="en-US" sz="1200">
                <a:latin typeface="Comic Sans MS" charset="0"/>
              </a:rPr>
              <a:pPr/>
              <a:t>57</a:t>
            </a:fld>
            <a:endParaRPr lang="en-US" sz="1200">
              <a:latin typeface="Comic Sans MS" charset="0"/>
            </a:endParaRPr>
          </a:p>
        </p:txBody>
      </p:sp>
      <p:sp>
        <p:nvSpPr>
          <p:cNvPr id="87043" name="Rectangle 2"/>
          <p:cNvSpPr>
            <a:spLocks noGrp="1" noChangeArrowheads="1"/>
          </p:cNvSpPr>
          <p:nvPr>
            <p:ph type="title"/>
          </p:nvPr>
        </p:nvSpPr>
        <p:spPr>
          <a:xfrm>
            <a:off x="685800" y="228600"/>
            <a:ext cx="7772400" cy="1143000"/>
          </a:xfrm>
        </p:spPr>
        <p:txBody>
          <a:bodyPr/>
          <a:lstStyle/>
          <a:p>
            <a:r>
              <a:rPr lang="en-US">
                <a:latin typeface="Comic Sans MS" charset="0"/>
              </a:rPr>
              <a:t>Protocol Packets</a:t>
            </a:r>
          </a:p>
        </p:txBody>
      </p:sp>
      <p:sp>
        <p:nvSpPr>
          <p:cNvPr id="87044" name="Rectangle 3"/>
          <p:cNvSpPr>
            <a:spLocks noGrp="1" noChangeArrowheads="1"/>
          </p:cNvSpPr>
          <p:nvPr>
            <p:ph type="body" sz="half" idx="1"/>
          </p:nvPr>
        </p:nvSpPr>
        <p:spPr>
          <a:xfrm>
            <a:off x="685800" y="1219200"/>
            <a:ext cx="7543800" cy="1752600"/>
          </a:xfrm>
        </p:spPr>
        <p:txBody>
          <a:bodyPr/>
          <a:lstStyle/>
          <a:p>
            <a:pPr>
              <a:lnSpc>
                <a:spcPct val="90000"/>
              </a:lnSpc>
            </a:pPr>
            <a:r>
              <a:rPr lang="en-US" sz="2000">
                <a:latin typeface="Comic Sans MS" charset="0"/>
              </a:rPr>
              <a:t>Protocol data units (PDUs): </a:t>
            </a:r>
          </a:p>
          <a:p>
            <a:pPr lvl="1">
              <a:lnSpc>
                <a:spcPct val="90000"/>
              </a:lnSpc>
            </a:pPr>
            <a:r>
              <a:rPr lang="en-US">
                <a:latin typeface="Comic Sans MS" charset="0"/>
              </a:rPr>
              <a:t>packets exchanged between peer entities</a:t>
            </a:r>
          </a:p>
          <a:p>
            <a:pPr>
              <a:lnSpc>
                <a:spcPct val="90000"/>
              </a:lnSpc>
            </a:pPr>
            <a:r>
              <a:rPr lang="en-US" sz="2000">
                <a:latin typeface="Comic Sans MS" charset="0"/>
              </a:rPr>
              <a:t>Service data units (SDUs): </a:t>
            </a:r>
          </a:p>
          <a:p>
            <a:pPr lvl="1">
              <a:lnSpc>
                <a:spcPct val="90000"/>
              </a:lnSpc>
            </a:pPr>
            <a:r>
              <a:rPr lang="en-US">
                <a:latin typeface="Comic Sans MS" charset="0"/>
              </a:rPr>
              <a:t>packets handed to a layer by an upper layer</a:t>
            </a:r>
          </a:p>
          <a:p>
            <a:pPr>
              <a:lnSpc>
                <a:spcPct val="90000"/>
              </a:lnSpc>
            </a:pPr>
            <a:r>
              <a:rPr lang="en-US" sz="2000">
                <a:latin typeface="Comic Sans MS" charset="0"/>
              </a:rPr>
              <a:t>Data at one layer is encapsulated in packet at a lower layer</a:t>
            </a:r>
          </a:p>
          <a:p>
            <a:pPr lvl="1">
              <a:lnSpc>
                <a:spcPct val="90000"/>
              </a:lnSpc>
            </a:pPr>
            <a:r>
              <a:rPr lang="en-US" i="1">
                <a:latin typeface="Comic Sans MS" charset="0"/>
              </a:rPr>
              <a:t>Envelope within envelope: </a:t>
            </a:r>
            <a:r>
              <a:rPr lang="en-US">
                <a:latin typeface="Comic Sans MS" charset="0"/>
              </a:rPr>
              <a:t>PDU = SDU + (optional) header or trailer</a:t>
            </a:r>
          </a:p>
        </p:txBody>
      </p:sp>
      <p:pic>
        <p:nvPicPr>
          <p:cNvPr id="87045" name="Picture 4" descr="fig-2-pa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57600"/>
            <a:ext cx="5181600" cy="216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409119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9090"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9091" name="Text Box 4"/>
          <p:cNvSpPr txBox="1">
            <a:spLocks noChangeArrowheads="1"/>
          </p:cNvSpPr>
          <p:nvPr/>
        </p:nvSpPr>
        <p:spPr bwMode="auto">
          <a:xfrm>
            <a:off x="2716213" y="223838"/>
            <a:ext cx="11207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source</a:t>
            </a:r>
          </a:p>
        </p:txBody>
      </p:sp>
      <p:graphicFrame>
        <p:nvGraphicFramePr>
          <p:cNvPr id="89092" name="Object 5"/>
          <p:cNvGraphicFramePr>
            <a:graphicFrameLocks noChangeAspect="1"/>
          </p:cNvGraphicFramePr>
          <p:nvPr/>
        </p:nvGraphicFramePr>
        <p:xfrm>
          <a:off x="4098925" y="1201738"/>
          <a:ext cx="646113" cy="533400"/>
        </p:xfrm>
        <a:graphic>
          <a:graphicData uri="http://schemas.openxmlformats.org/presentationml/2006/ole">
            <mc:AlternateContent xmlns:mc="http://schemas.openxmlformats.org/markup-compatibility/2006">
              <mc:Choice xmlns:v="urn:schemas-microsoft-com:vml" Requires="v">
                <p:oleObj spid="_x0000_s141341"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1201738"/>
                        <a:ext cx="646113"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9093" name="Freeform 6"/>
          <p:cNvSpPr>
            <a:spLocks/>
          </p:cNvSpPr>
          <p:nvPr/>
        </p:nvSpPr>
        <p:spPr bwMode="auto">
          <a:xfrm>
            <a:off x="3868738" y="6540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89094" name="Group 7"/>
          <p:cNvGrpSpPr>
            <a:grpSpLocks/>
          </p:cNvGrpSpPr>
          <p:nvPr/>
        </p:nvGrpSpPr>
        <p:grpSpPr bwMode="auto">
          <a:xfrm>
            <a:off x="7488238" y="2827338"/>
            <a:ext cx="976312" cy="277812"/>
            <a:chOff x="198" y="3765"/>
            <a:chExt cx="693" cy="287"/>
          </a:xfrm>
        </p:grpSpPr>
        <p:sp>
          <p:nvSpPr>
            <p:cNvPr id="89227" name="Freeform 8"/>
            <p:cNvSpPr>
              <a:spLocks/>
            </p:cNvSpPr>
            <p:nvPr/>
          </p:nvSpPr>
          <p:spPr bwMode="auto">
            <a:xfrm>
              <a:off x="198" y="3888"/>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en-US"/>
            </a:p>
          </p:txBody>
        </p:sp>
        <p:sp>
          <p:nvSpPr>
            <p:cNvPr id="89228" name="Freeform 9"/>
            <p:cNvSpPr>
              <a:spLocks/>
            </p:cNvSpPr>
            <p:nvPr/>
          </p:nvSpPr>
          <p:spPr bwMode="auto">
            <a:xfrm>
              <a:off x="213" y="3765"/>
              <a:ext cx="658" cy="281"/>
            </a:xfrm>
            <a:custGeom>
              <a:avLst/>
              <a:gdLst>
                <a:gd name="T0" fmla="*/ 0 w 658"/>
                <a:gd name="T1" fmla="*/ 281 h 281"/>
                <a:gd name="T2" fmla="*/ 13 w 658"/>
                <a:gd name="T3" fmla="*/ 150 h 281"/>
                <a:gd name="T4" fmla="*/ 658 w 658"/>
                <a:gd name="T5" fmla="*/ 0 h 281"/>
                <a:gd name="T6" fmla="*/ 658 w 658"/>
                <a:gd name="T7" fmla="*/ 130 h 281"/>
                <a:gd name="T8" fmla="*/ 0 w 658"/>
                <a:gd name="T9" fmla="*/ 281 h 281"/>
                <a:gd name="T10" fmla="*/ 0 60000 65536"/>
                <a:gd name="T11" fmla="*/ 0 60000 65536"/>
                <a:gd name="T12" fmla="*/ 0 60000 65536"/>
                <a:gd name="T13" fmla="*/ 0 60000 65536"/>
                <a:gd name="T14" fmla="*/ 0 60000 65536"/>
                <a:gd name="T15" fmla="*/ 0 w 658"/>
                <a:gd name="T16" fmla="*/ 0 h 281"/>
                <a:gd name="T17" fmla="*/ 658 w 658"/>
                <a:gd name="T18" fmla="*/ 281 h 281"/>
              </a:gdLst>
              <a:ahLst/>
              <a:cxnLst>
                <a:cxn ang="T10">
                  <a:pos x="T0" y="T1"/>
                </a:cxn>
                <a:cxn ang="T11">
                  <a:pos x="T2" y="T3"/>
                </a:cxn>
                <a:cxn ang="T12">
                  <a:pos x="T4" y="T5"/>
                </a:cxn>
                <a:cxn ang="T13">
                  <a:pos x="T6" y="T7"/>
                </a:cxn>
                <a:cxn ang="T14">
                  <a:pos x="T8" y="T9"/>
                </a:cxn>
              </a:cxnLst>
              <a:rect l="T15" t="T16" r="T17" b="T18"/>
              <a:pathLst>
                <a:path w="658" h="281">
                  <a:moveTo>
                    <a:pt x="0" y="281"/>
                  </a:moveTo>
                  <a:lnTo>
                    <a:pt x="13" y="150"/>
                  </a:lnTo>
                  <a:lnTo>
                    <a:pt x="658" y="0"/>
                  </a:lnTo>
                  <a:lnTo>
                    <a:pt x="658" y="130"/>
                  </a:lnTo>
                  <a:lnTo>
                    <a:pt x="0" y="281"/>
                  </a:lnTo>
                  <a:close/>
                </a:path>
              </a:pathLst>
            </a:cu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9229" name="Freeform 10"/>
            <p:cNvSpPr>
              <a:spLocks/>
            </p:cNvSpPr>
            <p:nvPr/>
          </p:nvSpPr>
          <p:spPr bwMode="auto">
            <a:xfrm>
              <a:off x="219" y="3765"/>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en-US"/>
            </a:p>
          </p:txBody>
        </p:sp>
        <p:grpSp>
          <p:nvGrpSpPr>
            <p:cNvPr id="89230" name="Group 11"/>
            <p:cNvGrpSpPr>
              <a:grpSpLocks/>
            </p:cNvGrpSpPr>
            <p:nvPr/>
          </p:nvGrpSpPr>
          <p:grpSpPr bwMode="auto">
            <a:xfrm>
              <a:off x="423" y="3789"/>
              <a:ext cx="238" cy="103"/>
              <a:chOff x="2848" y="848"/>
              <a:chExt cx="140" cy="98"/>
            </a:xfrm>
          </p:grpSpPr>
          <p:sp>
            <p:nvSpPr>
              <p:cNvPr id="89235"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236"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237"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89231" name="Group 15"/>
            <p:cNvGrpSpPr>
              <a:grpSpLocks/>
            </p:cNvGrpSpPr>
            <p:nvPr/>
          </p:nvGrpSpPr>
          <p:grpSpPr bwMode="auto">
            <a:xfrm flipV="1">
              <a:off x="437" y="3787"/>
              <a:ext cx="238" cy="103"/>
              <a:chOff x="2848" y="848"/>
              <a:chExt cx="140" cy="98"/>
            </a:xfrm>
          </p:grpSpPr>
          <p:sp>
            <p:nvSpPr>
              <p:cNvPr id="89232"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233"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234"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9095" name="Rectangle 19"/>
          <p:cNvSpPr>
            <a:spLocks noChangeArrowheads="1"/>
          </p:cNvSpPr>
          <p:nvPr/>
        </p:nvSpPr>
        <p:spPr bwMode="auto">
          <a:xfrm>
            <a:off x="2644775" y="660400"/>
            <a:ext cx="1296988"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9096" name="Rectangle 20"/>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097" name="Line 21"/>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098" name="Text Box 22"/>
          <p:cNvSpPr txBox="1">
            <a:spLocks noChangeArrowheads="1"/>
          </p:cNvSpPr>
          <p:nvPr/>
        </p:nvSpPr>
        <p:spPr bwMode="auto">
          <a:xfrm>
            <a:off x="2554288" y="698500"/>
            <a:ext cx="1317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application</a:t>
            </a:r>
          </a:p>
          <a:p>
            <a:pPr algn="ctr">
              <a:lnSpc>
                <a:spcPct val="110000"/>
              </a:lnSpc>
            </a:pPr>
            <a:r>
              <a:rPr lang="en-US" sz="1800">
                <a:latin typeface="Comic Sans MS" charset="0"/>
              </a:rPr>
              <a:t>transport</a:t>
            </a:r>
          </a:p>
          <a:p>
            <a:pPr algn="ctr">
              <a:lnSpc>
                <a:spcPct val="110000"/>
              </a:lnSpc>
            </a:pPr>
            <a:r>
              <a:rPr lang="en-US" sz="1800">
                <a:latin typeface="Comic Sans MS" charset="0"/>
              </a:rPr>
              <a:t>network</a:t>
            </a:r>
          </a:p>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sp>
        <p:nvSpPr>
          <p:cNvPr id="89099" name="Line 23"/>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00" name="Line 24"/>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01" name="Line 25"/>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 name="Group 26"/>
          <p:cNvGrpSpPr>
            <a:grpSpLocks/>
          </p:cNvGrpSpPr>
          <p:nvPr/>
        </p:nvGrpSpPr>
        <p:grpSpPr bwMode="auto">
          <a:xfrm>
            <a:off x="1219200" y="1368425"/>
            <a:ext cx="1208088" cy="303213"/>
            <a:chOff x="501" y="1990"/>
            <a:chExt cx="761" cy="191"/>
          </a:xfrm>
        </p:grpSpPr>
        <p:sp>
          <p:nvSpPr>
            <p:cNvPr id="89221" name="Rectangle 27"/>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22" name="Rectangle 28"/>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23" name="Rectangle 29"/>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224" name="Rectangle 30"/>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25" name="Line 31"/>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226" name="Line 32"/>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07905" name="Text Box 33"/>
          <p:cNvSpPr txBox="1">
            <a:spLocks noChangeArrowheads="1"/>
          </p:cNvSpPr>
          <p:nvPr/>
        </p:nvSpPr>
        <p:spPr bwMode="auto">
          <a:xfrm>
            <a:off x="395288" y="996950"/>
            <a:ext cx="971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segment</a:t>
            </a:r>
            <a:endParaRPr lang="en-US" sz="1600">
              <a:solidFill>
                <a:schemeClr val="accent2"/>
              </a:solidFill>
              <a:latin typeface="Comic Sans MS" charset="0"/>
            </a:endParaRPr>
          </a:p>
        </p:txBody>
      </p:sp>
      <p:grpSp>
        <p:nvGrpSpPr>
          <p:cNvPr id="6" name="Group 34"/>
          <p:cNvGrpSpPr>
            <a:grpSpLocks/>
          </p:cNvGrpSpPr>
          <p:nvPr/>
        </p:nvGrpSpPr>
        <p:grpSpPr bwMode="auto">
          <a:xfrm>
            <a:off x="1533525" y="1033463"/>
            <a:ext cx="301625" cy="292100"/>
            <a:chOff x="1962" y="2058"/>
            <a:chExt cx="190" cy="184"/>
          </a:xfrm>
        </p:grpSpPr>
        <p:sp>
          <p:nvSpPr>
            <p:cNvPr id="89219" name="Rectangle 35"/>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20" name="Rectangle 36"/>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grpSp>
      <p:sp>
        <p:nvSpPr>
          <p:cNvPr id="207909" name="Text Box 37"/>
          <p:cNvSpPr txBox="1">
            <a:spLocks noChangeArrowheads="1"/>
          </p:cNvSpPr>
          <p:nvPr/>
        </p:nvSpPr>
        <p:spPr bwMode="auto">
          <a:xfrm>
            <a:off x="195263" y="1336675"/>
            <a:ext cx="10763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datagram</a:t>
            </a:r>
            <a:endParaRPr lang="en-US" sz="1600">
              <a:solidFill>
                <a:schemeClr val="accent2"/>
              </a:solidFill>
              <a:latin typeface="Comic Sans MS" charset="0"/>
            </a:endParaRPr>
          </a:p>
        </p:txBody>
      </p:sp>
      <p:sp>
        <p:nvSpPr>
          <p:cNvPr id="89106" name="Text Box 38"/>
          <p:cNvSpPr txBox="1">
            <a:spLocks noChangeArrowheads="1"/>
          </p:cNvSpPr>
          <p:nvPr/>
        </p:nvSpPr>
        <p:spPr bwMode="auto">
          <a:xfrm>
            <a:off x="1547813" y="4157663"/>
            <a:ext cx="1508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solidFill>
                  <a:schemeClr val="accent2"/>
                </a:solidFill>
                <a:latin typeface="Comic Sans MS" charset="0"/>
              </a:rPr>
              <a:t>destination</a:t>
            </a:r>
          </a:p>
        </p:txBody>
      </p:sp>
      <p:graphicFrame>
        <p:nvGraphicFramePr>
          <p:cNvPr id="89107" name="Object 39"/>
          <p:cNvGraphicFramePr>
            <a:graphicFrameLocks noChangeAspect="1"/>
          </p:cNvGraphicFramePr>
          <p:nvPr/>
        </p:nvGraphicFramePr>
        <p:xfrm>
          <a:off x="3209925" y="5087938"/>
          <a:ext cx="646113" cy="533400"/>
        </p:xfrm>
        <a:graphic>
          <a:graphicData uri="http://schemas.openxmlformats.org/presentationml/2006/ole">
            <mc:AlternateContent xmlns:mc="http://schemas.openxmlformats.org/markup-compatibility/2006">
              <mc:Choice xmlns:v="urn:schemas-microsoft-com:vml" Requires="v">
                <p:oleObj spid="_x0000_s141342"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5087938"/>
                        <a:ext cx="646113"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9108" name="Freeform 40"/>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9109" name="Rectangle 41"/>
          <p:cNvSpPr>
            <a:spLocks noChangeArrowheads="1"/>
          </p:cNvSpPr>
          <p:nvPr/>
        </p:nvSpPr>
        <p:spPr bwMode="auto">
          <a:xfrm>
            <a:off x="1755775" y="4546600"/>
            <a:ext cx="1296988"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9110" name="Rectangle 42"/>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111" name="Line 43"/>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12" name="Text Box 44"/>
          <p:cNvSpPr txBox="1">
            <a:spLocks noChangeArrowheads="1"/>
          </p:cNvSpPr>
          <p:nvPr/>
        </p:nvSpPr>
        <p:spPr bwMode="auto">
          <a:xfrm>
            <a:off x="1665288" y="4584700"/>
            <a:ext cx="1317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application</a:t>
            </a:r>
          </a:p>
          <a:p>
            <a:pPr algn="ctr">
              <a:lnSpc>
                <a:spcPct val="110000"/>
              </a:lnSpc>
            </a:pPr>
            <a:r>
              <a:rPr lang="en-US" sz="1800">
                <a:latin typeface="Comic Sans MS" charset="0"/>
              </a:rPr>
              <a:t>transport</a:t>
            </a:r>
          </a:p>
          <a:p>
            <a:pPr algn="ctr">
              <a:lnSpc>
                <a:spcPct val="110000"/>
              </a:lnSpc>
            </a:pPr>
            <a:r>
              <a:rPr lang="en-US" sz="1800">
                <a:latin typeface="Comic Sans MS" charset="0"/>
              </a:rPr>
              <a:t>network</a:t>
            </a:r>
          </a:p>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sp>
        <p:nvSpPr>
          <p:cNvPr id="89113" name="Line 45"/>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14" name="Line 46"/>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15" name="Line 47"/>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9116" name="Group 48"/>
          <p:cNvGrpSpPr>
            <a:grpSpLocks/>
          </p:cNvGrpSpPr>
          <p:nvPr/>
        </p:nvGrpSpPr>
        <p:grpSpPr bwMode="auto">
          <a:xfrm>
            <a:off x="152400" y="5527675"/>
            <a:ext cx="1479550" cy="303213"/>
            <a:chOff x="332" y="2224"/>
            <a:chExt cx="932" cy="191"/>
          </a:xfrm>
        </p:grpSpPr>
        <p:sp>
          <p:nvSpPr>
            <p:cNvPr id="89211" name="Rectangle 49"/>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12" name="Rectangle 50"/>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13" name="Rectangle 51"/>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214" name="Rectangle 52"/>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l</a:t>
              </a:r>
            </a:p>
          </p:txBody>
        </p:sp>
        <p:sp>
          <p:nvSpPr>
            <p:cNvPr id="89215" name="Rectangle 53"/>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16" name="Line 54"/>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217" name="Line 55"/>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218" name="Line 56"/>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9117" name="Group 57"/>
          <p:cNvGrpSpPr>
            <a:grpSpLocks/>
          </p:cNvGrpSpPr>
          <p:nvPr/>
        </p:nvGrpSpPr>
        <p:grpSpPr bwMode="auto">
          <a:xfrm>
            <a:off x="420688" y="5229225"/>
            <a:ext cx="1208087" cy="303213"/>
            <a:chOff x="501" y="1990"/>
            <a:chExt cx="761" cy="191"/>
          </a:xfrm>
        </p:grpSpPr>
        <p:sp>
          <p:nvSpPr>
            <p:cNvPr id="89205" name="Rectangle 58"/>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06" name="Rectangle 59"/>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07" name="Rectangle 60"/>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208" name="Rectangle 61"/>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09" name="Line 62"/>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210" name="Line 63"/>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9118" name="Group 64"/>
          <p:cNvGrpSpPr>
            <a:grpSpLocks/>
          </p:cNvGrpSpPr>
          <p:nvPr/>
        </p:nvGrpSpPr>
        <p:grpSpPr bwMode="auto">
          <a:xfrm>
            <a:off x="723900" y="4921250"/>
            <a:ext cx="890588" cy="303213"/>
            <a:chOff x="645" y="1734"/>
            <a:chExt cx="561" cy="191"/>
          </a:xfrm>
        </p:grpSpPr>
        <p:sp>
          <p:nvSpPr>
            <p:cNvPr id="89201" name="Rectangle 65"/>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02" name="Rectangle 66"/>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203" name="Rectangle 67"/>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204" name="Line 68"/>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9119" name="Group 69"/>
          <p:cNvGrpSpPr>
            <a:grpSpLocks/>
          </p:cNvGrpSpPr>
          <p:nvPr/>
        </p:nvGrpSpPr>
        <p:grpSpPr bwMode="auto">
          <a:xfrm>
            <a:off x="930275" y="4610100"/>
            <a:ext cx="679450" cy="301625"/>
            <a:chOff x="780" y="1553"/>
            <a:chExt cx="428" cy="190"/>
          </a:xfrm>
        </p:grpSpPr>
        <p:sp>
          <p:nvSpPr>
            <p:cNvPr id="89199" name="Rectangle 70"/>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200" name="Rectangle 71"/>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grpSp>
      <p:grpSp>
        <p:nvGrpSpPr>
          <p:cNvPr id="89120" name="Group 72"/>
          <p:cNvGrpSpPr>
            <a:grpSpLocks/>
          </p:cNvGrpSpPr>
          <p:nvPr/>
        </p:nvGrpSpPr>
        <p:grpSpPr bwMode="auto">
          <a:xfrm>
            <a:off x="5654675" y="4164013"/>
            <a:ext cx="1387475" cy="1035050"/>
            <a:chOff x="3601" y="168"/>
            <a:chExt cx="874" cy="652"/>
          </a:xfrm>
        </p:grpSpPr>
        <p:sp>
          <p:nvSpPr>
            <p:cNvPr id="89194" name="Rectangle 73"/>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9195" name="Rectangle 74"/>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196" name="Line 75"/>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97" name="Text Box 76"/>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network</a:t>
              </a:r>
            </a:p>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sp>
          <p:nvSpPr>
            <p:cNvPr id="89198" name="Line 77"/>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89121" name="Group 78"/>
          <p:cNvGrpSpPr>
            <a:grpSpLocks/>
          </p:cNvGrpSpPr>
          <p:nvPr/>
        </p:nvGrpSpPr>
        <p:grpSpPr bwMode="auto">
          <a:xfrm>
            <a:off x="5821363" y="2271713"/>
            <a:ext cx="1387475" cy="733425"/>
            <a:chOff x="4696" y="597"/>
            <a:chExt cx="874" cy="462"/>
          </a:xfrm>
        </p:grpSpPr>
        <p:sp>
          <p:nvSpPr>
            <p:cNvPr id="89190" name="Rectangle 79"/>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9191" name="Rectangle 80"/>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89192" name="Line 81"/>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93" name="Text Box 82"/>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10000"/>
                </a:lnSpc>
              </a:pPr>
              <a:r>
                <a:rPr lang="en-US" sz="1800">
                  <a:latin typeface="Comic Sans MS" charset="0"/>
                </a:rPr>
                <a:t>link</a:t>
              </a:r>
            </a:p>
            <a:p>
              <a:pPr algn="ctr">
                <a:lnSpc>
                  <a:spcPct val="110000"/>
                </a:lnSpc>
              </a:pPr>
              <a:r>
                <a:rPr lang="en-US" sz="1800">
                  <a:latin typeface="Comic Sans MS" charset="0"/>
                </a:rPr>
                <a:t>physical</a:t>
              </a:r>
            </a:p>
          </p:txBody>
        </p:sp>
      </p:grpSp>
      <p:sp>
        <p:nvSpPr>
          <p:cNvPr id="89122" name="Freeform 83"/>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89123" name="Group 84"/>
          <p:cNvGrpSpPr>
            <a:grpSpLocks/>
          </p:cNvGrpSpPr>
          <p:nvPr/>
        </p:nvGrpSpPr>
        <p:grpSpPr bwMode="auto">
          <a:xfrm>
            <a:off x="7581900" y="4983163"/>
            <a:ext cx="766763" cy="433387"/>
            <a:chOff x="3600" y="219"/>
            <a:chExt cx="360" cy="175"/>
          </a:xfrm>
        </p:grpSpPr>
        <p:sp>
          <p:nvSpPr>
            <p:cNvPr id="89177" name="Oval 8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9178" name="Line 8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79" name="Line 8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80" name="Rectangle 8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89181" name="Oval 8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9182" name="Group 90"/>
            <p:cNvGrpSpPr>
              <a:grpSpLocks/>
            </p:cNvGrpSpPr>
            <p:nvPr/>
          </p:nvGrpSpPr>
          <p:grpSpPr bwMode="auto">
            <a:xfrm>
              <a:off x="3686" y="244"/>
              <a:ext cx="177" cy="66"/>
              <a:chOff x="2848" y="848"/>
              <a:chExt cx="140" cy="98"/>
            </a:xfrm>
          </p:grpSpPr>
          <p:sp>
            <p:nvSpPr>
              <p:cNvPr id="89187" name="Line 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88" name="Line 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89" name="Line 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89183" name="Group 94"/>
            <p:cNvGrpSpPr>
              <a:grpSpLocks/>
            </p:cNvGrpSpPr>
            <p:nvPr/>
          </p:nvGrpSpPr>
          <p:grpSpPr bwMode="auto">
            <a:xfrm flipV="1">
              <a:off x="3686" y="243"/>
              <a:ext cx="177" cy="66"/>
              <a:chOff x="2848" y="848"/>
              <a:chExt cx="140" cy="98"/>
            </a:xfrm>
          </p:grpSpPr>
          <p:sp>
            <p:nvSpPr>
              <p:cNvPr id="89184" name="Line 9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85" name="Line 9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9186" name="Line 9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9124" name="Freeform 98"/>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89125" name="Group 99"/>
          <p:cNvGrpSpPr>
            <a:grpSpLocks/>
          </p:cNvGrpSpPr>
          <p:nvPr/>
        </p:nvGrpSpPr>
        <p:grpSpPr bwMode="auto">
          <a:xfrm>
            <a:off x="4238625" y="4546600"/>
            <a:ext cx="1479550" cy="303213"/>
            <a:chOff x="332" y="2224"/>
            <a:chExt cx="932" cy="191"/>
          </a:xfrm>
        </p:grpSpPr>
        <p:sp>
          <p:nvSpPr>
            <p:cNvPr id="89169" name="Rectangle 100"/>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70" name="Rectangle 101"/>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71" name="Rectangle 102"/>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72" name="Rectangle 103"/>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l</a:t>
              </a:r>
            </a:p>
          </p:txBody>
        </p:sp>
        <p:sp>
          <p:nvSpPr>
            <p:cNvPr id="89173" name="Rectangle 104"/>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74" name="Line 105"/>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175" name="Line 106"/>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176" name="Line 107"/>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9126" name="Group 108"/>
          <p:cNvGrpSpPr>
            <a:grpSpLocks/>
          </p:cNvGrpSpPr>
          <p:nvPr/>
        </p:nvGrpSpPr>
        <p:grpSpPr bwMode="auto">
          <a:xfrm>
            <a:off x="4497388" y="4240213"/>
            <a:ext cx="1208087" cy="303212"/>
            <a:chOff x="501" y="1990"/>
            <a:chExt cx="761" cy="191"/>
          </a:xfrm>
        </p:grpSpPr>
        <p:sp>
          <p:nvSpPr>
            <p:cNvPr id="89163" name="Rectangle 109"/>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64" name="Rectangle 110"/>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65" name="Rectangle 111"/>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66" name="Rectangle 112"/>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67" name="Line 113"/>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168" name="Line 114"/>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8" name="Group 115"/>
          <p:cNvGrpSpPr>
            <a:grpSpLocks/>
          </p:cNvGrpSpPr>
          <p:nvPr/>
        </p:nvGrpSpPr>
        <p:grpSpPr bwMode="auto">
          <a:xfrm>
            <a:off x="7269163" y="4606925"/>
            <a:ext cx="1208087" cy="303213"/>
            <a:chOff x="501" y="1990"/>
            <a:chExt cx="761" cy="191"/>
          </a:xfrm>
        </p:grpSpPr>
        <p:sp>
          <p:nvSpPr>
            <p:cNvPr id="89157" name="Rectangle 116"/>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58" name="Rectangle 117"/>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59" name="Rectangle 118"/>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60" name="Rectangle 119"/>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61" name="Line 120"/>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162" name="Line 121"/>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9" name="Group 122"/>
          <p:cNvGrpSpPr>
            <a:grpSpLocks/>
          </p:cNvGrpSpPr>
          <p:nvPr/>
        </p:nvGrpSpPr>
        <p:grpSpPr bwMode="auto">
          <a:xfrm>
            <a:off x="938213" y="1665288"/>
            <a:ext cx="1479550" cy="303212"/>
            <a:chOff x="332" y="2224"/>
            <a:chExt cx="932" cy="191"/>
          </a:xfrm>
        </p:grpSpPr>
        <p:sp>
          <p:nvSpPr>
            <p:cNvPr id="89149" name="Rectangle 123"/>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50" name="Rectangle 124"/>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sp>
          <p:nvSpPr>
            <p:cNvPr id="89151" name="Rectangle 125"/>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sp>
          <p:nvSpPr>
            <p:cNvPr id="89152" name="Rectangle 126"/>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l</a:t>
              </a:r>
            </a:p>
          </p:txBody>
        </p:sp>
        <p:sp>
          <p:nvSpPr>
            <p:cNvPr id="89153" name="Rectangle 127"/>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sp>
          <p:nvSpPr>
            <p:cNvPr id="89154" name="Line 128"/>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155" name="Line 129"/>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156" name="Line 130"/>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89129" name="Text Box 131"/>
          <p:cNvSpPr txBox="1">
            <a:spLocks noChangeArrowheads="1"/>
          </p:cNvSpPr>
          <p:nvPr/>
        </p:nvSpPr>
        <p:spPr bwMode="auto">
          <a:xfrm>
            <a:off x="7921625" y="5411788"/>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latin typeface="Comic Sans MS" charset="0"/>
              </a:rPr>
              <a:t>router</a:t>
            </a:r>
          </a:p>
        </p:txBody>
      </p:sp>
      <p:sp>
        <p:nvSpPr>
          <p:cNvPr id="89130" name="Text Box 132"/>
          <p:cNvSpPr txBox="1">
            <a:spLocks noChangeArrowheads="1"/>
          </p:cNvSpPr>
          <p:nvPr/>
        </p:nvSpPr>
        <p:spPr bwMode="auto">
          <a:xfrm>
            <a:off x="7935913" y="3098800"/>
            <a:ext cx="8731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latin typeface="Comic Sans MS" charset="0"/>
              </a:rPr>
              <a:t>switch</a:t>
            </a:r>
          </a:p>
        </p:txBody>
      </p:sp>
      <p:sp>
        <p:nvSpPr>
          <p:cNvPr id="89131" name="Rectangle 133"/>
          <p:cNvSpPr>
            <a:spLocks noGrp="1" noChangeArrowheads="1"/>
          </p:cNvSpPr>
          <p:nvPr>
            <p:ph type="title"/>
          </p:nvPr>
        </p:nvSpPr>
        <p:spPr>
          <a:xfrm>
            <a:off x="4995863" y="0"/>
            <a:ext cx="3805237" cy="1143000"/>
          </a:xfrm>
        </p:spPr>
        <p:txBody>
          <a:bodyPr/>
          <a:lstStyle/>
          <a:p>
            <a:r>
              <a:rPr lang="en-US">
                <a:latin typeface="Comic Sans MS" charset="0"/>
              </a:rPr>
              <a:t>Encapsulation</a:t>
            </a:r>
          </a:p>
        </p:txBody>
      </p:sp>
      <p:sp>
        <p:nvSpPr>
          <p:cNvPr id="208006" name="Text Box 134"/>
          <p:cNvSpPr txBox="1">
            <a:spLocks noChangeArrowheads="1"/>
          </p:cNvSpPr>
          <p:nvPr/>
        </p:nvSpPr>
        <p:spPr bwMode="auto">
          <a:xfrm>
            <a:off x="703263" y="692150"/>
            <a:ext cx="9731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message</a:t>
            </a:r>
            <a:endParaRPr lang="en-US" sz="1600">
              <a:solidFill>
                <a:schemeClr val="accent2"/>
              </a:solidFill>
              <a:latin typeface="Comic Sans MS" charset="0"/>
            </a:endParaRPr>
          </a:p>
        </p:txBody>
      </p:sp>
      <p:grpSp>
        <p:nvGrpSpPr>
          <p:cNvPr id="20" name="Group 135"/>
          <p:cNvGrpSpPr>
            <a:grpSpLocks/>
          </p:cNvGrpSpPr>
          <p:nvPr/>
        </p:nvGrpSpPr>
        <p:grpSpPr bwMode="auto">
          <a:xfrm>
            <a:off x="1763713" y="719138"/>
            <a:ext cx="679450" cy="301625"/>
            <a:chOff x="780" y="1553"/>
            <a:chExt cx="428" cy="190"/>
          </a:xfrm>
        </p:grpSpPr>
        <p:sp>
          <p:nvSpPr>
            <p:cNvPr id="89147" name="Rectangle 13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8" name="Rectangle 13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grpSp>
      <p:grpSp>
        <p:nvGrpSpPr>
          <p:cNvPr id="21" name="Group 138"/>
          <p:cNvGrpSpPr>
            <a:grpSpLocks/>
          </p:cNvGrpSpPr>
          <p:nvPr/>
        </p:nvGrpSpPr>
        <p:grpSpPr bwMode="auto">
          <a:xfrm>
            <a:off x="1528763" y="1039813"/>
            <a:ext cx="903287" cy="301625"/>
            <a:chOff x="1851" y="2046"/>
            <a:chExt cx="569" cy="190"/>
          </a:xfrm>
        </p:grpSpPr>
        <p:grpSp>
          <p:nvGrpSpPr>
            <p:cNvPr id="89141" name="Group 139"/>
            <p:cNvGrpSpPr>
              <a:grpSpLocks/>
            </p:cNvGrpSpPr>
            <p:nvPr/>
          </p:nvGrpSpPr>
          <p:grpSpPr bwMode="auto">
            <a:xfrm>
              <a:off x="1851" y="2047"/>
              <a:ext cx="190" cy="184"/>
              <a:chOff x="1962" y="2058"/>
              <a:chExt cx="190" cy="184"/>
            </a:xfrm>
          </p:grpSpPr>
          <p:sp>
            <p:nvSpPr>
              <p:cNvPr id="89145" name="Rectangle 14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6" name="Rectangle 141"/>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t</a:t>
                </a:r>
              </a:p>
            </p:txBody>
          </p:sp>
        </p:grpSp>
        <p:grpSp>
          <p:nvGrpSpPr>
            <p:cNvPr id="89142" name="Group 142"/>
            <p:cNvGrpSpPr>
              <a:grpSpLocks/>
            </p:cNvGrpSpPr>
            <p:nvPr/>
          </p:nvGrpSpPr>
          <p:grpSpPr bwMode="auto">
            <a:xfrm>
              <a:off x="1992" y="2046"/>
              <a:ext cx="428" cy="190"/>
              <a:chOff x="780" y="1553"/>
              <a:chExt cx="428" cy="190"/>
            </a:xfrm>
          </p:grpSpPr>
          <p:sp>
            <p:nvSpPr>
              <p:cNvPr id="89143" name="Rectangle 14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4" name="Rectangle 144"/>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M</a:t>
                </a:r>
                <a:endParaRPr lang="en-US" sz="1400"/>
              </a:p>
            </p:txBody>
          </p:sp>
        </p:grpSp>
      </p:grpSp>
      <p:grpSp>
        <p:nvGrpSpPr>
          <p:cNvPr id="24" name="Group 145"/>
          <p:cNvGrpSpPr>
            <a:grpSpLocks/>
          </p:cNvGrpSpPr>
          <p:nvPr/>
        </p:nvGrpSpPr>
        <p:grpSpPr bwMode="auto">
          <a:xfrm>
            <a:off x="1235075" y="1363663"/>
            <a:ext cx="301625" cy="292100"/>
            <a:chOff x="1962" y="2058"/>
            <a:chExt cx="190" cy="184"/>
          </a:xfrm>
        </p:grpSpPr>
        <p:sp>
          <p:nvSpPr>
            <p:cNvPr id="89139" name="Rectangle 146"/>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9140" name="Rectangle 147"/>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lstStyle/>
            <a:p>
              <a:pPr algn="ctr"/>
              <a:r>
                <a:rPr lang="en-US" sz="1400">
                  <a:latin typeface="Comic Sans MS" charset="0"/>
                </a:rPr>
                <a:t>H</a:t>
              </a:r>
              <a:r>
                <a:rPr lang="en-US" sz="1800" baseline="-25000">
                  <a:latin typeface="Comic Sans MS" charset="0"/>
                </a:rPr>
                <a:t>n</a:t>
              </a:r>
            </a:p>
          </p:txBody>
        </p:sp>
      </p:grpSp>
      <p:sp>
        <p:nvSpPr>
          <p:cNvPr id="208020" name="Text Box 148"/>
          <p:cNvSpPr txBox="1">
            <a:spLocks noChangeArrowheads="1"/>
          </p:cNvSpPr>
          <p:nvPr/>
        </p:nvSpPr>
        <p:spPr bwMode="auto">
          <a:xfrm>
            <a:off x="157163" y="1643063"/>
            <a:ext cx="758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solidFill>
                  <a:srgbClr val="FF0000"/>
                </a:solidFill>
                <a:latin typeface="Comic Sans MS" charset="0"/>
              </a:rPr>
              <a:t>frame</a:t>
            </a:r>
            <a:endParaRPr lang="en-US" sz="1600">
              <a:solidFill>
                <a:schemeClr val="accent2"/>
              </a:solidFill>
              <a:latin typeface="Comic Sans MS" charset="0"/>
            </a:endParaRPr>
          </a:p>
        </p:txBody>
      </p:sp>
      <p:sp>
        <p:nvSpPr>
          <p:cNvPr id="149" name="Footer Placeholder 4"/>
          <p:cNvSpPr>
            <a:spLocks noGrp="1"/>
          </p:cNvSpPr>
          <p:nvPr>
            <p:ph type="ftr" sz="quarter" idx="10"/>
          </p:nvPr>
        </p:nvSpPr>
        <p:spPr/>
        <p:txBody>
          <a:bodyPr/>
          <a:lstStyle/>
          <a:p>
            <a:pPr>
              <a:defRPr/>
            </a:pPr>
            <a:r>
              <a:rPr lang="en-US" dirty="0"/>
              <a:t>CSci4211:                     Introduction</a:t>
            </a:r>
          </a:p>
        </p:txBody>
      </p:sp>
      <p:sp>
        <p:nvSpPr>
          <p:cNvPr id="89138"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33D397A-8E6A-8B4A-B665-55BFD2CA48F2}" type="slidenum">
              <a:rPr lang="en-US" sz="1200">
                <a:latin typeface="Comic Sans MS" charset="0"/>
              </a:rPr>
              <a:pPr/>
              <a:t>58</a:t>
            </a:fld>
            <a:endParaRPr lang="en-US" sz="1200">
              <a:latin typeface="Comic Sans MS" charset="0"/>
            </a:endParaRPr>
          </a:p>
        </p:txBody>
      </p:sp>
    </p:spTree>
    <p:extLst>
      <p:ext uri="{BB962C8B-B14F-4D97-AF65-F5344CB8AC3E}">
        <p14:creationId xmlns:p14="http://schemas.microsoft.com/office/powerpoint/2010/main" val="1336010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20"/>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208006"/>
                                        </p:tgtEl>
                                      </p:cBhvr>
                                    </p:animEffect>
                                    <p:set>
                                      <p:cBhvr>
                                        <p:cTn id="9" dur="1" fill="hold">
                                          <p:stCondLst>
                                            <p:cond delay="1999"/>
                                          </p:stCondLst>
                                        </p:cTn>
                                        <p:tgtEl>
                                          <p:spTgt spid="208006"/>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790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0790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21"/>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790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0790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80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08020"/>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9"/>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9"/>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8"/>
                                        </p:tgtEl>
                                        <p:attrNameLst>
                                          <p:attrName>ppt_x</p:attrName>
                                          <p:attrName>ppt_y</p:attrName>
                                        </p:attrNameLst>
                                      </p:cBhvr>
                                      <p:rCtr x="0" y="-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5" grpId="0"/>
      <p:bldP spid="207905" grpId="1"/>
      <p:bldP spid="207909" grpId="0"/>
      <p:bldP spid="207909" grpId="1"/>
      <p:bldP spid="208006" grpId="0"/>
      <p:bldP spid="208020" grpId="0"/>
      <p:bldP spid="208020"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auto">
          <a:xfrm>
            <a:off x="6578600" y="1714500"/>
            <a:ext cx="1892300" cy="3530600"/>
          </a:xfrm>
          <a:prstGeom prst="rect">
            <a:avLst/>
          </a:prstGeom>
          <a:solidFill>
            <a:schemeClr val="accent2"/>
          </a:solidFill>
          <a:ln w="38100">
            <a:solidFill>
              <a:schemeClr val="accent2"/>
            </a:solidFill>
            <a:miter lim="800000"/>
            <a:headEnd/>
            <a:tailEnd/>
          </a:ln>
        </p:spPr>
        <p:txBody>
          <a:bodyPr wrap="none" anchor="ctr"/>
          <a:lstStyle/>
          <a:p>
            <a:endParaRPr lang="zh-CN" altLang="en-US">
              <a:ea typeface="宋体" charset="0"/>
              <a:cs typeface="宋体" charset="0"/>
            </a:endParaRPr>
          </a:p>
        </p:txBody>
      </p:sp>
      <p:sp>
        <p:nvSpPr>
          <p:cNvPr id="78850" name="Rectangle 3"/>
          <p:cNvSpPr>
            <a:spLocks noGrp="1" noChangeArrowheads="1"/>
          </p:cNvSpPr>
          <p:nvPr>
            <p:ph type="title" idx="4294967295"/>
          </p:nvPr>
        </p:nvSpPr>
        <p:spPr>
          <a:xfrm>
            <a:off x="533400" y="152400"/>
            <a:ext cx="7772400" cy="914400"/>
          </a:xfrm>
        </p:spPr>
        <p:txBody>
          <a:bodyPr/>
          <a:lstStyle/>
          <a:p>
            <a:r>
              <a:rPr lang="en-US" altLang="zh-CN">
                <a:latin typeface="Comic Sans MS" charset="0"/>
                <a:ea typeface="宋体" charset="0"/>
                <a:cs typeface="宋体" charset="0"/>
              </a:rPr>
              <a:t>Internet Protocol Stack</a:t>
            </a:r>
          </a:p>
        </p:txBody>
      </p:sp>
      <p:sp>
        <p:nvSpPr>
          <p:cNvPr id="78851" name="Rectangle 4"/>
          <p:cNvSpPr>
            <a:spLocks noGrp="1" noChangeArrowheads="1"/>
          </p:cNvSpPr>
          <p:nvPr>
            <p:ph type="body" sz="half" idx="4294967295"/>
          </p:nvPr>
        </p:nvSpPr>
        <p:spPr>
          <a:xfrm>
            <a:off x="609600" y="990600"/>
            <a:ext cx="5819775" cy="4648200"/>
          </a:xfrm>
        </p:spPr>
        <p:txBody>
          <a:bodyPr/>
          <a:lstStyle/>
          <a:p>
            <a:r>
              <a:rPr lang="en-US" altLang="zh-CN" sz="2400">
                <a:solidFill>
                  <a:srgbClr val="FF0000"/>
                </a:solidFill>
                <a:latin typeface="Comic Sans MS" charset="0"/>
                <a:ea typeface="宋体" charset="0"/>
                <a:cs typeface="宋体" charset="0"/>
              </a:rPr>
              <a:t>application:</a:t>
            </a:r>
            <a:r>
              <a:rPr lang="en-US" altLang="zh-CN" sz="2400">
                <a:latin typeface="Comic Sans MS" charset="0"/>
                <a:ea typeface="宋体" charset="0"/>
                <a:cs typeface="宋体" charset="0"/>
              </a:rPr>
              <a:t> supporting network applications</a:t>
            </a:r>
          </a:p>
          <a:p>
            <a:pPr lvl="1"/>
            <a:r>
              <a:rPr lang="en-US" altLang="zh-CN">
                <a:latin typeface="Comic Sans MS" charset="0"/>
                <a:ea typeface="宋体" charset="0"/>
                <a:cs typeface="宋体" charset="0"/>
              </a:rPr>
              <a:t>FTP, SMTP, HTTP, DASH, …</a:t>
            </a:r>
          </a:p>
          <a:p>
            <a:r>
              <a:rPr lang="en-US" altLang="zh-CN" sz="2400">
                <a:solidFill>
                  <a:srgbClr val="FF0000"/>
                </a:solidFill>
                <a:latin typeface="Comic Sans MS" charset="0"/>
                <a:ea typeface="宋体" charset="0"/>
                <a:cs typeface="宋体" charset="0"/>
              </a:rPr>
              <a:t>transport:</a:t>
            </a:r>
            <a:r>
              <a:rPr lang="en-US" altLang="zh-CN" sz="2400">
                <a:latin typeface="Comic Sans MS" charset="0"/>
                <a:ea typeface="宋体" charset="0"/>
                <a:cs typeface="宋体" charset="0"/>
              </a:rPr>
              <a:t> process-process data transfer</a:t>
            </a:r>
          </a:p>
          <a:p>
            <a:pPr lvl="1"/>
            <a:r>
              <a:rPr lang="en-US" altLang="zh-CN">
                <a:latin typeface="Comic Sans MS" charset="0"/>
                <a:ea typeface="宋体" charset="0"/>
                <a:cs typeface="宋体" charset="0"/>
              </a:rPr>
              <a:t>TCP, UDP</a:t>
            </a:r>
          </a:p>
          <a:p>
            <a:r>
              <a:rPr lang="en-US" altLang="zh-CN" sz="2400">
                <a:solidFill>
                  <a:srgbClr val="FF0000"/>
                </a:solidFill>
                <a:latin typeface="Comic Sans MS" charset="0"/>
                <a:ea typeface="宋体" charset="0"/>
                <a:cs typeface="宋体" charset="0"/>
              </a:rPr>
              <a:t>network:</a:t>
            </a:r>
            <a:r>
              <a:rPr lang="en-US" altLang="zh-CN" sz="2400">
                <a:latin typeface="Comic Sans MS" charset="0"/>
                <a:ea typeface="宋体" charset="0"/>
                <a:cs typeface="宋体" charset="0"/>
              </a:rPr>
              <a:t> routing of datagrams from source to destination</a:t>
            </a:r>
          </a:p>
          <a:p>
            <a:pPr lvl="1"/>
            <a:r>
              <a:rPr lang="en-US" altLang="zh-CN">
                <a:latin typeface="Comic Sans MS" charset="0"/>
                <a:ea typeface="宋体" charset="0"/>
                <a:cs typeface="宋体" charset="0"/>
              </a:rPr>
              <a:t>IP, routing protocols</a:t>
            </a:r>
          </a:p>
          <a:p>
            <a:r>
              <a:rPr lang="en-US" altLang="zh-CN" sz="2400">
                <a:solidFill>
                  <a:srgbClr val="FF0000"/>
                </a:solidFill>
                <a:latin typeface="Comic Sans MS" charset="0"/>
                <a:ea typeface="宋体" charset="0"/>
                <a:cs typeface="宋体" charset="0"/>
              </a:rPr>
              <a:t>link:</a:t>
            </a:r>
            <a:r>
              <a:rPr lang="en-US" altLang="zh-CN" sz="2400">
                <a:latin typeface="Comic Sans MS" charset="0"/>
                <a:ea typeface="宋体" charset="0"/>
                <a:cs typeface="宋体" charset="0"/>
              </a:rPr>
              <a:t> data transfer between neighboring  network elements</a:t>
            </a:r>
          </a:p>
          <a:p>
            <a:pPr lvl="1"/>
            <a:r>
              <a:rPr lang="en-US" altLang="zh-CN">
                <a:latin typeface="Comic Sans MS" charset="0"/>
                <a:ea typeface="宋体" charset="0"/>
                <a:cs typeface="宋体" charset="0"/>
              </a:rPr>
              <a:t>PPP, Ethernet</a:t>
            </a:r>
          </a:p>
          <a:p>
            <a:r>
              <a:rPr lang="en-US" altLang="zh-CN" sz="2400">
                <a:solidFill>
                  <a:srgbClr val="FF0000"/>
                </a:solidFill>
                <a:latin typeface="Comic Sans MS" charset="0"/>
                <a:ea typeface="宋体" charset="0"/>
                <a:cs typeface="宋体" charset="0"/>
              </a:rPr>
              <a:t>physical:</a:t>
            </a:r>
            <a:r>
              <a:rPr lang="en-US" altLang="zh-CN" sz="2400">
                <a:latin typeface="Comic Sans MS" charset="0"/>
                <a:ea typeface="宋体" charset="0"/>
                <a:cs typeface="宋体" charset="0"/>
              </a:rPr>
              <a:t> bits “on the wire”</a:t>
            </a:r>
          </a:p>
          <a:p>
            <a:endParaRPr lang="en-US" altLang="zh-CN" sz="2400">
              <a:latin typeface="Comic Sans MS" charset="0"/>
              <a:ea typeface="宋体" charset="0"/>
              <a:cs typeface="宋体" charset="0"/>
            </a:endParaRPr>
          </a:p>
        </p:txBody>
      </p:sp>
      <p:grpSp>
        <p:nvGrpSpPr>
          <p:cNvPr id="78852" name="Group 5"/>
          <p:cNvGrpSpPr>
            <a:grpSpLocks/>
          </p:cNvGrpSpPr>
          <p:nvPr/>
        </p:nvGrpSpPr>
        <p:grpSpPr bwMode="auto">
          <a:xfrm>
            <a:off x="6508750" y="1828800"/>
            <a:ext cx="1898650" cy="3530600"/>
            <a:chOff x="3076" y="888"/>
            <a:chExt cx="1196" cy="2224"/>
          </a:xfrm>
        </p:grpSpPr>
        <p:sp>
          <p:nvSpPr>
            <p:cNvPr id="7885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zh-CN" altLang="en-US">
                <a:ea typeface="宋体" charset="0"/>
                <a:cs typeface="宋体" charset="0"/>
              </a:endParaRPr>
            </a:p>
          </p:txBody>
        </p:sp>
        <p:sp>
          <p:nvSpPr>
            <p:cNvPr id="78856" name="Text Box 7"/>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altLang="zh-CN">
                  <a:latin typeface="Comic Sans MS" charset="0"/>
                  <a:ea typeface="宋体" charset="0"/>
                  <a:cs typeface="宋体" charset="0"/>
                </a:rPr>
                <a:t>application</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transport</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network</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link</a:t>
              </a:r>
            </a:p>
            <a:p>
              <a:pPr algn="ctr"/>
              <a:endParaRPr lang="en-US" altLang="zh-CN">
                <a:latin typeface="Comic Sans MS" charset="0"/>
                <a:ea typeface="宋体" charset="0"/>
                <a:cs typeface="宋体" charset="0"/>
              </a:endParaRPr>
            </a:p>
            <a:p>
              <a:pPr algn="ctr"/>
              <a:r>
                <a:rPr lang="en-US" altLang="zh-CN">
                  <a:latin typeface="Comic Sans MS" charset="0"/>
                  <a:ea typeface="宋体" charset="0"/>
                  <a:cs typeface="宋体" charset="0"/>
                </a:rPr>
                <a:t>physical</a:t>
              </a:r>
            </a:p>
          </p:txBody>
        </p:sp>
        <p:sp>
          <p:nvSpPr>
            <p:cNvPr id="78857" name="Line 8"/>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8858" name="Line 9"/>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8859" name="Line 10"/>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8860" name="Line 11"/>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8853" name="Footer Placeholder 4"/>
          <p:cNvSpPr txBox="1">
            <a:spLocks/>
          </p:cNvSpPr>
          <p:nvPr/>
        </p:nvSpPr>
        <p:spPr bwMode="auto">
          <a:xfrm>
            <a:off x="3124200" y="64770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78854"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E82D482-75D8-D34C-AE4A-6896276EA08D}" type="slidenum">
              <a:rPr lang="en-US" sz="1200">
                <a:latin typeface="Comic Sans MS" charset="0"/>
              </a:rPr>
              <a:pPr/>
              <a:t>59</a:t>
            </a:fld>
            <a:endParaRPr lang="en-US" sz="1200">
              <a:latin typeface="Comic Sans MS" charset="0"/>
            </a:endParaRPr>
          </a:p>
        </p:txBody>
      </p:sp>
    </p:spTree>
    <p:extLst>
      <p:ext uri="{BB962C8B-B14F-4D97-AF65-F5344CB8AC3E}">
        <p14:creationId xmlns:p14="http://schemas.microsoft.com/office/powerpoint/2010/main" val="753931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685800" y="228600"/>
            <a:ext cx="7772400" cy="1143000"/>
          </a:xfrm>
        </p:spPr>
        <p:txBody>
          <a:bodyPr/>
          <a:lstStyle/>
          <a:p>
            <a:r>
              <a:rPr lang="en-US" altLang="zh-CN">
                <a:solidFill>
                  <a:srgbClr val="FF0000"/>
                </a:solidFill>
                <a:latin typeface="Comic Sans MS" charset="0"/>
                <a:ea typeface="宋体" charset="0"/>
                <a:cs typeface="宋体" charset="0"/>
              </a:rPr>
              <a:t>Analogy: railroad and train</a:t>
            </a:r>
          </a:p>
        </p:txBody>
      </p:sp>
      <p:sp>
        <p:nvSpPr>
          <p:cNvPr id="26626" name="Rectangle 3"/>
          <p:cNvSpPr>
            <a:spLocks noGrp="1" noChangeArrowheads="1"/>
          </p:cNvSpPr>
          <p:nvPr>
            <p:ph type="body" idx="4294967295"/>
          </p:nvPr>
        </p:nvSpPr>
        <p:spPr/>
        <p:txBody>
          <a:bodyPr/>
          <a:lstStyle/>
          <a:p>
            <a:endParaRPr lang="zh-CN">
              <a:latin typeface="Comic Sans MS" charset="0"/>
              <a:ea typeface="宋体" charset="0"/>
              <a:cs typeface="宋体" charset="0"/>
            </a:endParaRPr>
          </a:p>
        </p:txBody>
      </p:sp>
      <p:pic>
        <p:nvPicPr>
          <p:cNvPr id="26627" name="Picture 4" descr="A right-hand railroad switch.">
            <a:hlinkClick r:id="rId3" invalidUrl="http://www.answers.com/main/Record2?a=NR&amp;url=http://commons.wikimedia.org/wiki/Image:Railway turnout labelled.jpg"/>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1431925"/>
            <a:ext cx="7799388" cy="503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8"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26629" name="Slide Number Placeholder 6"/>
          <p:cNvSpPr txBox="1">
            <a:spLocks/>
          </p:cNvSpPr>
          <p:nvPr/>
        </p:nvSpPr>
        <p:spPr bwMode="auto">
          <a:xfrm>
            <a:off x="6705600" y="64246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fld id="{7AED0845-9BCB-DB44-BBC4-A47CC0879616}" type="slidenum">
              <a:rPr lang="en-US" sz="1200">
                <a:latin typeface="Comic Sans MS" charset="0"/>
              </a:rPr>
              <a:pPr algn="r"/>
              <a:t>6</a:t>
            </a:fld>
            <a:endParaRPr lang="en-US" sz="1200">
              <a:latin typeface="Comic Sans MS"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pPr>
              <a:defRPr/>
            </a:pPr>
            <a:r>
              <a:rPr lang="en-US" dirty="0"/>
              <a:t>CSci4211:        </a:t>
            </a:r>
            <a:r>
              <a:rPr lang="en-US" dirty="0" smtClean="0"/>
              <a:t> Weekly Summary</a:t>
            </a:r>
            <a:endParaRPr lang="en-US" dirty="0"/>
          </a:p>
        </p:txBody>
      </p:sp>
      <p:sp>
        <p:nvSpPr>
          <p:cNvPr id="30515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42820F4-603D-DD47-8C1D-127EEFEBF116}" type="slidenum">
              <a:rPr lang="en-US" sz="1200">
                <a:latin typeface="Comic Sans MS" charset="0"/>
              </a:rPr>
              <a:pPr/>
              <a:t>60</a:t>
            </a:fld>
            <a:endParaRPr lang="en-US" sz="1200">
              <a:latin typeface="Comic Sans MS" charset="0"/>
            </a:endParaRPr>
          </a:p>
        </p:txBody>
      </p:sp>
      <p:sp>
        <p:nvSpPr>
          <p:cNvPr id="305155" name="Rectangle 1026"/>
          <p:cNvSpPr>
            <a:spLocks noGrp="1" noChangeArrowheads="1"/>
          </p:cNvSpPr>
          <p:nvPr>
            <p:ph type="title"/>
          </p:nvPr>
        </p:nvSpPr>
        <p:spPr>
          <a:xfrm>
            <a:off x="533400" y="304800"/>
            <a:ext cx="7772400" cy="762000"/>
          </a:xfrm>
        </p:spPr>
        <p:txBody>
          <a:bodyPr/>
          <a:lstStyle/>
          <a:p>
            <a:r>
              <a:rPr lang="en-US" sz="3200">
                <a:latin typeface="Comic Sans MS" charset="0"/>
              </a:rPr>
              <a:t>A Simplified Illustration of Internet</a:t>
            </a:r>
            <a:endParaRPr lang="en-US" sz="2600">
              <a:solidFill>
                <a:srgbClr val="6600FF"/>
              </a:solidFill>
              <a:latin typeface="Comic Sans MS" charset="0"/>
            </a:endParaRPr>
          </a:p>
        </p:txBody>
      </p:sp>
      <p:pic>
        <p:nvPicPr>
          <p:cNvPr id="305156" name="Picture 1030" descr="review-whole-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99060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40761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CSci4211:  </a:t>
            </a:r>
            <a:r>
              <a:rPr lang="en-US" dirty="0" smtClean="0"/>
              <a:t>Weekly Summary </a:t>
            </a:r>
            <a:endParaRPr lang="en-US" dirty="0"/>
          </a:p>
        </p:txBody>
      </p:sp>
      <p:sp>
        <p:nvSpPr>
          <p:cNvPr id="13414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AECF0D1-661E-1F4A-84CC-4DBFBD1BFE2C}" type="slidenum">
              <a:rPr lang="en-US" sz="1200">
                <a:latin typeface="Comic Sans MS" charset="0"/>
              </a:rPr>
              <a:pPr/>
              <a:t>61</a:t>
            </a:fld>
            <a:endParaRPr lang="en-US" sz="1200">
              <a:latin typeface="Comic Sans MS" charset="0"/>
            </a:endParaRPr>
          </a:p>
        </p:txBody>
      </p:sp>
      <p:sp>
        <p:nvSpPr>
          <p:cNvPr id="134148" name="Rectangle 3"/>
          <p:cNvSpPr>
            <a:spLocks noGrp="1" noChangeArrowheads="1"/>
          </p:cNvSpPr>
          <p:nvPr>
            <p:ph type="body" idx="1"/>
          </p:nvPr>
        </p:nvSpPr>
        <p:spPr>
          <a:xfrm>
            <a:off x="533400" y="1295400"/>
            <a:ext cx="8153400" cy="5334000"/>
          </a:xfrm>
        </p:spPr>
        <p:txBody>
          <a:bodyPr/>
          <a:lstStyle/>
          <a:p>
            <a:pPr marL="457200" indent="-457200">
              <a:lnSpc>
                <a:spcPct val="90000"/>
              </a:lnSpc>
              <a:buClr>
                <a:srgbClr val="000099"/>
              </a:buClr>
              <a:buSzPct val="75000"/>
              <a:buFontTx/>
              <a:buNone/>
            </a:pPr>
            <a:r>
              <a:rPr lang="en-US" sz="2000" dirty="0" smtClean="0">
                <a:solidFill>
                  <a:srgbClr val="002060"/>
                </a:solidFill>
                <a:latin typeface="Comic Sans MS" charset="0"/>
              </a:rPr>
              <a:t>Basics </a:t>
            </a:r>
            <a:r>
              <a:rPr lang="en-US" sz="2000" dirty="0">
                <a:solidFill>
                  <a:srgbClr val="002060"/>
                </a:solidFill>
                <a:latin typeface="Comic Sans MS" charset="0"/>
              </a:rPr>
              <a:t>of Building Applications: a networking perspective</a:t>
            </a:r>
          </a:p>
          <a:p>
            <a:pPr marL="457200" indent="-457200">
              <a:lnSpc>
                <a:spcPct val="90000"/>
              </a:lnSpc>
              <a:buClr>
                <a:srgbClr val="000099"/>
              </a:buClr>
              <a:buSzPct val="75000"/>
              <a:buFontTx/>
              <a:buNone/>
            </a:pPr>
            <a:endParaRPr lang="en-US" sz="400" dirty="0">
              <a:latin typeface="Comic Sans MS" charset="0"/>
            </a:endParaRPr>
          </a:p>
          <a:p>
            <a:pPr marL="457200" indent="-457200">
              <a:lnSpc>
                <a:spcPct val="90000"/>
              </a:lnSpc>
              <a:buClr>
                <a:srgbClr val="000099"/>
              </a:buClr>
              <a:buSzPct val="75000"/>
              <a:buFont typeface="Wingdings" charset="0"/>
              <a:buChar char="v"/>
            </a:pPr>
            <a:r>
              <a:rPr lang="en-US" sz="2000" dirty="0">
                <a:latin typeface="Comic Sans MS" charset="0"/>
              </a:rPr>
              <a:t>application </a:t>
            </a:r>
            <a:r>
              <a:rPr lang="en-US" sz="2000" dirty="0">
                <a:solidFill>
                  <a:srgbClr val="FF0000"/>
                </a:solidFill>
                <a:latin typeface="Comic Sans MS" charset="0"/>
              </a:rPr>
              <a:t>processes</a:t>
            </a:r>
            <a:r>
              <a:rPr lang="en-US" sz="2000" dirty="0">
                <a:latin typeface="Comic Sans MS" charset="0"/>
              </a:rPr>
              <a:t> and inter-process communications</a:t>
            </a:r>
          </a:p>
          <a:p>
            <a:pPr marL="457200" indent="-457200">
              <a:lnSpc>
                <a:spcPct val="90000"/>
              </a:lnSpc>
              <a:buClr>
                <a:srgbClr val="000099"/>
              </a:buClr>
              <a:buSzPct val="75000"/>
              <a:buFont typeface="Wingdings" charset="0"/>
              <a:buChar char="v"/>
            </a:pPr>
            <a:r>
              <a:rPr lang="en-US" sz="2000" dirty="0">
                <a:latin typeface="Comic Sans MS" charset="0"/>
              </a:rPr>
              <a:t>API: </a:t>
            </a:r>
            <a:r>
              <a:rPr lang="en-US" sz="2000" dirty="0">
                <a:solidFill>
                  <a:srgbClr val="FF0000"/>
                </a:solidFill>
                <a:latin typeface="Comic Sans MS" charset="0"/>
              </a:rPr>
              <a:t>socket</a:t>
            </a:r>
            <a:r>
              <a:rPr lang="en-US" sz="2000" dirty="0">
                <a:latin typeface="Comic Sans MS" charset="0"/>
              </a:rPr>
              <a:t> overview</a:t>
            </a:r>
          </a:p>
          <a:p>
            <a:pPr marL="457200" indent="-457200">
              <a:lnSpc>
                <a:spcPct val="90000"/>
              </a:lnSpc>
              <a:buClr>
                <a:srgbClr val="000099"/>
              </a:buClr>
              <a:buSzPct val="75000"/>
              <a:buFont typeface="Wingdings" charset="0"/>
              <a:buChar char="v"/>
            </a:pPr>
            <a:r>
              <a:rPr lang="ja-JP" altLang="en-US" sz="2000" dirty="0">
                <a:latin typeface="Comic Sans MS" charset="0"/>
              </a:rPr>
              <a:t>“</a:t>
            </a:r>
            <a:r>
              <a:rPr lang="en-US" altLang="ja-JP" sz="2000" dirty="0">
                <a:latin typeface="Comic Sans MS" charset="0"/>
              </a:rPr>
              <a:t>Addressing</a:t>
            </a:r>
            <a:r>
              <a:rPr lang="ja-JP" altLang="en-US" sz="2000" dirty="0">
                <a:latin typeface="Comic Sans MS" charset="0"/>
              </a:rPr>
              <a:t>”</a:t>
            </a:r>
            <a:r>
              <a:rPr lang="en-US" altLang="ja-JP" sz="2000" dirty="0">
                <a:latin typeface="Comic Sans MS" charset="0"/>
              </a:rPr>
              <a:t> processes (</a:t>
            </a:r>
            <a:r>
              <a:rPr lang="ja-JP" altLang="en-US" sz="2000" dirty="0">
                <a:latin typeface="Comic Sans MS" charset="0"/>
              </a:rPr>
              <a:t>“</a:t>
            </a:r>
            <a:r>
              <a:rPr lang="en-US" altLang="ja-JP" sz="2000" dirty="0">
                <a:latin typeface="Comic Sans MS" charset="0"/>
              </a:rPr>
              <a:t>whom is the other party is</a:t>
            </a:r>
            <a:r>
              <a:rPr lang="ja-JP" altLang="en-US" sz="2000" dirty="0">
                <a:latin typeface="Comic Sans MS" charset="0"/>
              </a:rPr>
              <a:t>”</a:t>
            </a:r>
            <a:r>
              <a:rPr lang="en-US" altLang="ja-JP" sz="2000" dirty="0">
                <a:latin typeface="Comic Sans MS" charset="0"/>
              </a:rPr>
              <a:t>)</a:t>
            </a:r>
          </a:p>
          <a:p>
            <a:pPr marL="857250" lvl="1" indent="-457200">
              <a:lnSpc>
                <a:spcPct val="90000"/>
              </a:lnSpc>
              <a:buClr>
                <a:srgbClr val="000099"/>
              </a:buClr>
              <a:buSzPct val="75000"/>
              <a:buFont typeface="Wingdings" charset="0"/>
              <a:buChar char="v"/>
            </a:pPr>
            <a:r>
              <a:rPr lang="en-US" sz="1800" dirty="0">
                <a:solidFill>
                  <a:srgbClr val="FF0000"/>
                </a:solidFill>
                <a:latin typeface="Comic Sans MS" charset="0"/>
              </a:rPr>
              <a:t>IP addresses and port numbers</a:t>
            </a:r>
          </a:p>
          <a:p>
            <a:pPr marL="457200" indent="-457200">
              <a:lnSpc>
                <a:spcPct val="90000"/>
              </a:lnSpc>
              <a:buClr>
                <a:srgbClr val="000099"/>
              </a:buClr>
              <a:buSzPct val="75000"/>
              <a:buFont typeface="Wingdings" charset="0"/>
              <a:buChar char="v"/>
            </a:pPr>
            <a:r>
              <a:rPr lang="en-US" sz="2000" dirty="0">
                <a:latin typeface="Comic Sans MS" charset="0"/>
              </a:rPr>
              <a:t>What transport services to use?</a:t>
            </a:r>
          </a:p>
          <a:p>
            <a:pPr marL="857250" lvl="1" indent="-457200">
              <a:lnSpc>
                <a:spcPct val="90000"/>
              </a:lnSpc>
              <a:buClr>
                <a:srgbClr val="000099"/>
              </a:buClr>
              <a:buSzPct val="75000"/>
              <a:buFont typeface="Wingdings" charset="0"/>
              <a:buChar char="v"/>
            </a:pPr>
            <a:r>
              <a:rPr lang="en-US" sz="1800" dirty="0">
                <a:solidFill>
                  <a:srgbClr val="FF0000"/>
                </a:solidFill>
                <a:latin typeface="Comic Sans MS" charset="0"/>
              </a:rPr>
              <a:t>TCP and UDP</a:t>
            </a:r>
          </a:p>
          <a:p>
            <a:pPr marL="457200" indent="-457200">
              <a:lnSpc>
                <a:spcPct val="90000"/>
              </a:lnSpc>
              <a:buClr>
                <a:srgbClr val="000099"/>
              </a:buClr>
              <a:buSzPct val="75000"/>
              <a:buFont typeface="Wingdings" charset="0"/>
              <a:buChar char="v"/>
            </a:pPr>
            <a:r>
              <a:rPr lang="en-US" sz="2000" dirty="0">
                <a:latin typeface="Comic Sans MS" charset="0"/>
              </a:rPr>
              <a:t>Application Structures</a:t>
            </a:r>
          </a:p>
          <a:p>
            <a:pPr marL="857250" lvl="1" indent="-457200">
              <a:lnSpc>
                <a:spcPct val="90000"/>
              </a:lnSpc>
              <a:buClr>
                <a:srgbClr val="000099"/>
              </a:buClr>
              <a:buSzPct val="75000"/>
              <a:buFont typeface="Wingdings" charset="0"/>
              <a:buChar char="v"/>
            </a:pPr>
            <a:r>
              <a:rPr lang="en-US" sz="1800" dirty="0">
                <a:solidFill>
                  <a:srgbClr val="FF0000"/>
                </a:solidFill>
                <a:latin typeface="Comic Sans MS" charset="0"/>
              </a:rPr>
              <a:t>client-server  </a:t>
            </a:r>
            <a:r>
              <a:rPr lang="en-US" sz="1800" dirty="0">
                <a:solidFill>
                  <a:schemeClr val="tx1"/>
                </a:solidFill>
                <a:latin typeface="Comic Sans MS" charset="0"/>
              </a:rPr>
              <a:t>  -</a:t>
            </a:r>
            <a:r>
              <a:rPr lang="en-US" sz="1800" dirty="0">
                <a:solidFill>
                  <a:schemeClr val="tx1"/>
                </a:solidFill>
                <a:latin typeface="Comic Sans MS" charset="0"/>
                <a:sym typeface="Wingdings" charset="0"/>
              </a:rPr>
              <a:t> data centers, cloud services </a:t>
            </a:r>
            <a:endParaRPr lang="en-US" sz="1800" dirty="0">
              <a:solidFill>
                <a:schemeClr val="tx1"/>
              </a:solidFill>
              <a:latin typeface="Comic Sans MS" charset="0"/>
            </a:endParaRPr>
          </a:p>
          <a:p>
            <a:pPr marL="857250" lvl="1" indent="-457200">
              <a:lnSpc>
                <a:spcPct val="90000"/>
              </a:lnSpc>
              <a:buClr>
                <a:srgbClr val="000099"/>
              </a:buClr>
              <a:buSzPct val="75000"/>
              <a:buFont typeface="Wingdings" charset="0"/>
              <a:buChar char="v"/>
            </a:pPr>
            <a:r>
              <a:rPr lang="en-US" sz="1800" dirty="0">
                <a:solidFill>
                  <a:srgbClr val="FF0000"/>
                </a:solidFill>
                <a:latin typeface="Comic Sans MS" charset="0"/>
              </a:rPr>
              <a:t>peer-to-peer</a:t>
            </a:r>
          </a:p>
          <a:p>
            <a:pPr marL="857250" lvl="1" indent="-457200">
              <a:lnSpc>
                <a:spcPct val="90000"/>
              </a:lnSpc>
              <a:buClr>
                <a:srgbClr val="000099"/>
              </a:buClr>
              <a:buSzPct val="75000"/>
              <a:buFont typeface="Wingdings" charset="0"/>
              <a:buChar char="v"/>
            </a:pPr>
            <a:endParaRPr lang="en-US" sz="800" dirty="0">
              <a:solidFill>
                <a:schemeClr val="tx1"/>
              </a:solidFill>
              <a:latin typeface="Comic Sans MS" charset="0"/>
            </a:endParaRPr>
          </a:p>
          <a:p>
            <a:pPr marL="457200" indent="-457200">
              <a:lnSpc>
                <a:spcPct val="90000"/>
              </a:lnSpc>
              <a:buClr>
                <a:srgbClr val="000099"/>
              </a:buClr>
              <a:buSzPct val="75000"/>
              <a:buFont typeface="Wingdings" charset="0"/>
              <a:buChar char="v"/>
            </a:pPr>
            <a:r>
              <a:rPr lang="en-US" sz="2200" dirty="0">
                <a:latin typeface="Comic Sans MS" charset="0"/>
              </a:rPr>
              <a:t>Case studies:  applications/application protocols</a:t>
            </a:r>
          </a:p>
          <a:p>
            <a:pPr marL="857250" lvl="1" indent="-457200">
              <a:lnSpc>
                <a:spcPct val="90000"/>
              </a:lnSpc>
              <a:buClr>
                <a:srgbClr val="000099"/>
              </a:buClr>
              <a:buSzPct val="75000"/>
              <a:buFont typeface="Wingdings" charset="0"/>
              <a:buChar char="v"/>
            </a:pPr>
            <a:r>
              <a:rPr lang="en-US" sz="1800" dirty="0">
                <a:solidFill>
                  <a:srgbClr val="FF0000"/>
                </a:solidFill>
                <a:latin typeface="Comic Sans MS" charset="0"/>
              </a:rPr>
              <a:t>world wide web and HTTP</a:t>
            </a:r>
            <a:r>
              <a:rPr lang="en-US" sz="1800" dirty="0">
                <a:solidFill>
                  <a:schemeClr val="tx1"/>
                </a:solidFill>
                <a:latin typeface="Comic Sans MS" charset="0"/>
              </a:rPr>
              <a:t>: transaction-oriented app protocol</a:t>
            </a:r>
          </a:p>
          <a:p>
            <a:pPr marL="857250" lvl="1" indent="-457200">
              <a:lnSpc>
                <a:spcPct val="90000"/>
              </a:lnSpc>
              <a:buClr>
                <a:srgbClr val="000099"/>
              </a:buClr>
              <a:buSzPct val="75000"/>
              <a:buFont typeface="Wingdings" charset="0"/>
              <a:buChar char="v"/>
            </a:pPr>
            <a:r>
              <a:rPr lang="en-US" sz="1800" dirty="0">
                <a:solidFill>
                  <a:srgbClr val="FF0000"/>
                </a:solidFill>
                <a:latin typeface="Comic Sans MS" charset="0"/>
              </a:rPr>
              <a:t>email and SMTP </a:t>
            </a:r>
            <a:r>
              <a:rPr lang="en-US" sz="1800" dirty="0">
                <a:solidFill>
                  <a:schemeClr val="tx1"/>
                </a:solidFill>
                <a:latin typeface="Comic Sans MS" charset="0"/>
              </a:rPr>
              <a:t>(&amp; POP, IMAP): session-based app protocol</a:t>
            </a:r>
          </a:p>
          <a:p>
            <a:pPr marL="457200" indent="-457200">
              <a:lnSpc>
                <a:spcPct val="90000"/>
              </a:lnSpc>
              <a:buClr>
                <a:srgbClr val="000099"/>
              </a:buClr>
              <a:buSzPct val="75000"/>
              <a:buFont typeface="Wingdings" charset="0"/>
              <a:buChar char="v"/>
            </a:pPr>
            <a:endParaRPr lang="en-US" sz="400" dirty="0">
              <a:latin typeface="Comic Sans MS" charset="0"/>
            </a:endParaRPr>
          </a:p>
        </p:txBody>
      </p:sp>
      <p:sp>
        <p:nvSpPr>
          <p:cNvPr id="6" name="TextBox 5"/>
          <p:cNvSpPr txBox="1">
            <a:spLocks noChangeArrowheads="1"/>
          </p:cNvSpPr>
          <p:nvPr/>
        </p:nvSpPr>
        <p:spPr bwMode="auto">
          <a:xfrm>
            <a:off x="7010400" y="2743200"/>
            <a:ext cx="1828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0099"/>
                </a:solidFill>
                <a:latin typeface="Tekton Pro" charset="0"/>
              </a:rPr>
              <a:t>download</a:t>
            </a:r>
          </a:p>
          <a:p>
            <a:r>
              <a:rPr lang="ja-JP" altLang="en-US">
                <a:solidFill>
                  <a:srgbClr val="000099"/>
                </a:solidFill>
                <a:latin typeface="Tekton Pro" charset="0"/>
              </a:rPr>
              <a:t>“</a:t>
            </a:r>
            <a:r>
              <a:rPr lang="en-US" altLang="ja-JP">
                <a:solidFill>
                  <a:srgbClr val="000099"/>
                </a:solidFill>
                <a:latin typeface="Tekton Pro" charset="0"/>
              </a:rPr>
              <a:t>wireshark</a:t>
            </a:r>
            <a:r>
              <a:rPr lang="ja-JP" altLang="en-US">
                <a:solidFill>
                  <a:srgbClr val="000099"/>
                </a:solidFill>
                <a:latin typeface="Tekton Pro" charset="0"/>
              </a:rPr>
              <a:t>”</a:t>
            </a:r>
            <a:endParaRPr lang="en-US" altLang="ja-JP">
              <a:solidFill>
                <a:srgbClr val="000099"/>
              </a:solidFill>
              <a:latin typeface="Tekton Pro" charset="0"/>
            </a:endParaRPr>
          </a:p>
          <a:p>
            <a:r>
              <a:rPr lang="en-US">
                <a:solidFill>
                  <a:srgbClr val="000099"/>
                </a:solidFill>
                <a:latin typeface="Tekton Pro" charset="0"/>
              </a:rPr>
              <a:t> software!</a:t>
            </a:r>
          </a:p>
        </p:txBody>
      </p:sp>
      <p:sp>
        <p:nvSpPr>
          <p:cNvPr id="2" name="Title 1"/>
          <p:cNvSpPr>
            <a:spLocks noGrp="1"/>
          </p:cNvSpPr>
          <p:nvPr>
            <p:ph type="title"/>
          </p:nvPr>
        </p:nvSpPr>
        <p:spPr>
          <a:xfrm>
            <a:off x="381000" y="152400"/>
            <a:ext cx="7772400" cy="1676400"/>
          </a:xfrm>
        </p:spPr>
        <p:txBody>
          <a:bodyPr/>
          <a:lstStyle/>
          <a:p>
            <a:r>
              <a:rPr lang="en-US" sz="3600" dirty="0">
                <a:latin typeface="Comic Sans MS" charset="0"/>
              </a:rPr>
              <a:t>Applications and </a:t>
            </a:r>
            <a:r>
              <a:rPr lang="en-US" sz="3600" i="1" dirty="0">
                <a:latin typeface="Comic Sans MS" charset="0"/>
              </a:rPr>
              <a:t>Application Layer Protocols</a:t>
            </a:r>
            <a:br>
              <a:rPr lang="en-US" sz="3600" i="1" dirty="0">
                <a:latin typeface="Comic Sans MS" charset="0"/>
              </a:rPr>
            </a:br>
            <a:endParaRPr lang="en-US" sz="3600" dirty="0"/>
          </a:p>
        </p:txBody>
      </p:sp>
    </p:spTree>
    <p:extLst>
      <p:ext uri="{BB962C8B-B14F-4D97-AF65-F5344CB8AC3E}">
        <p14:creationId xmlns:p14="http://schemas.microsoft.com/office/powerpoint/2010/main" val="1395341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064" name="Slide Number Placeholder 6"/>
          <p:cNvSpPr>
            <a:spLocks noGrp="1"/>
          </p:cNvSpPr>
          <p:nvPr>
            <p:ph type="sldNum" sz="quarter" idx="12"/>
          </p:nvPr>
        </p:nvSpPr>
        <p:spPr>
          <a:noFill/>
        </p:spPr>
        <p:txBody>
          <a:bodyPr/>
          <a:lstStyle/>
          <a:p>
            <a:fld id="{A0B370A7-CB61-4404-8BE8-A35B34298E92}" type="slidenum">
              <a:rPr lang="en-US"/>
              <a:pPr/>
              <a:t>62</a:t>
            </a:fld>
            <a:endParaRPr lang="en-US"/>
          </a:p>
        </p:txBody>
      </p:sp>
      <p:sp>
        <p:nvSpPr>
          <p:cNvPr id="2065" name="Rectangle 4"/>
          <p:cNvSpPr>
            <a:spLocks noGrp="1" noChangeArrowheads="1"/>
          </p:cNvSpPr>
          <p:nvPr>
            <p:ph type="title"/>
          </p:nvPr>
        </p:nvSpPr>
        <p:spPr/>
        <p:txBody>
          <a:bodyPr/>
          <a:lstStyle/>
          <a:p>
            <a:r>
              <a:rPr lang="en-US" smtClean="0"/>
              <a:t>Client-server architecture</a:t>
            </a:r>
          </a:p>
        </p:txBody>
      </p:sp>
      <p:sp>
        <p:nvSpPr>
          <p:cNvPr id="2066" name="Rectangle 460"/>
          <p:cNvSpPr>
            <a:spLocks noGrp="1" noChangeArrowheads="1"/>
          </p:cNvSpPr>
          <p:nvPr>
            <p:ph type="body" sz="half" idx="2"/>
          </p:nvPr>
        </p:nvSpPr>
        <p:spPr>
          <a:xfrm>
            <a:off x="4664075" y="1416050"/>
            <a:ext cx="4143375" cy="4648200"/>
          </a:xfrm>
        </p:spPr>
        <p:txBody>
          <a:bodyPr/>
          <a:lstStyle/>
          <a:p>
            <a:pPr>
              <a:buFont typeface="ZapfDingbats" pitchFamily="82" charset="2"/>
              <a:buNone/>
            </a:pPr>
            <a:r>
              <a:rPr lang="en-US" sz="2400" smtClean="0">
                <a:solidFill>
                  <a:srgbClr val="FF0000"/>
                </a:solidFill>
              </a:rPr>
              <a:t>server:</a:t>
            </a:r>
            <a:r>
              <a:rPr lang="en-US" sz="2400" smtClean="0"/>
              <a:t> </a:t>
            </a:r>
          </a:p>
          <a:p>
            <a:pPr lvl="1"/>
            <a:r>
              <a:rPr lang="en-US" smtClean="0"/>
              <a:t>always-on host</a:t>
            </a:r>
          </a:p>
          <a:p>
            <a:pPr lvl="1"/>
            <a:r>
              <a:rPr lang="en-US" smtClean="0"/>
              <a:t>permanent IP address</a:t>
            </a:r>
          </a:p>
          <a:p>
            <a:pPr lvl="1"/>
            <a:r>
              <a:rPr lang="en-US" smtClean="0"/>
              <a:t>server farms for scaling</a:t>
            </a:r>
          </a:p>
          <a:p>
            <a:pPr>
              <a:buFont typeface="ZapfDingbats" pitchFamily="82" charset="2"/>
              <a:buNone/>
            </a:pPr>
            <a:r>
              <a:rPr lang="en-US" sz="2400" smtClean="0">
                <a:solidFill>
                  <a:srgbClr val="FF0000"/>
                </a:solidFill>
              </a:rPr>
              <a:t>clients:</a:t>
            </a:r>
          </a:p>
          <a:p>
            <a:pPr lvl="1"/>
            <a:r>
              <a:rPr lang="en-US" sz="2000" smtClean="0"/>
              <a:t>communicate with server</a:t>
            </a:r>
          </a:p>
          <a:p>
            <a:pPr lvl="1"/>
            <a:r>
              <a:rPr lang="en-US" sz="2000" smtClean="0"/>
              <a:t>may be intermittently connected</a:t>
            </a:r>
          </a:p>
          <a:p>
            <a:pPr lvl="1"/>
            <a:r>
              <a:rPr lang="en-US" sz="2000" smtClean="0"/>
              <a:t>may have dynamic IP addresses</a:t>
            </a:r>
          </a:p>
          <a:p>
            <a:pPr lvl="1"/>
            <a:r>
              <a:rPr lang="en-US" sz="2000" smtClean="0"/>
              <a:t>do not communicate directly with each other</a:t>
            </a:r>
          </a:p>
        </p:txBody>
      </p:sp>
      <p:sp>
        <p:nvSpPr>
          <p:cNvPr id="2067" name="Freeform 462"/>
          <p:cNvSpPr>
            <a:spLocks/>
          </p:cNvSpPr>
          <p:nvPr/>
        </p:nvSpPr>
        <p:spPr bwMode="auto">
          <a:xfrm>
            <a:off x="2771775" y="3540125"/>
            <a:ext cx="1314450" cy="674688"/>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2068" name="Freeform 463"/>
          <p:cNvSpPr>
            <a:spLocks/>
          </p:cNvSpPr>
          <p:nvPr/>
        </p:nvSpPr>
        <p:spPr bwMode="auto">
          <a:xfrm>
            <a:off x="2790825" y="2014538"/>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2069" name="Freeform 464"/>
          <p:cNvSpPr>
            <a:spLocks/>
          </p:cNvSpPr>
          <p:nvPr/>
        </p:nvSpPr>
        <p:spPr bwMode="auto">
          <a:xfrm>
            <a:off x="1050925" y="1722438"/>
            <a:ext cx="1644650" cy="1071562"/>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2" name="Group 465"/>
          <p:cNvGrpSpPr>
            <a:grpSpLocks/>
          </p:cNvGrpSpPr>
          <p:nvPr/>
        </p:nvGrpSpPr>
        <p:grpSpPr bwMode="auto">
          <a:xfrm>
            <a:off x="1138238" y="3057525"/>
            <a:ext cx="1458912" cy="933450"/>
            <a:chOff x="2889" y="1631"/>
            <a:chExt cx="980" cy="743"/>
          </a:xfrm>
        </p:grpSpPr>
        <p:sp>
          <p:nvSpPr>
            <p:cNvPr id="2394" name="Rectangle 466"/>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2395" name="AutoShape 467"/>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3" name="Group 468"/>
          <p:cNvGrpSpPr>
            <a:grpSpLocks/>
          </p:cNvGrpSpPr>
          <p:nvPr/>
        </p:nvGrpSpPr>
        <p:grpSpPr bwMode="auto">
          <a:xfrm>
            <a:off x="1839913" y="1914525"/>
            <a:ext cx="336550" cy="531813"/>
            <a:chOff x="3796" y="1043"/>
            <a:chExt cx="865" cy="1237"/>
          </a:xfrm>
        </p:grpSpPr>
        <p:sp>
          <p:nvSpPr>
            <p:cNvPr id="2364" name="Line 469"/>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2365" name="Line 470"/>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2366" name="Line 471"/>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2367" name="Line 472"/>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2368" name="Line 473"/>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2369" name="Line 474"/>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2370" name="Line 475"/>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2371" name="Line 476"/>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2372" name="Line 477"/>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2373" name="Line 478"/>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2374" name="Line 479"/>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2375" name="Line 480"/>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2376" name="Line 481"/>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2377" name="Line 482"/>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2378" name="Line 483"/>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4" name="Group 484"/>
            <p:cNvGrpSpPr>
              <a:grpSpLocks/>
            </p:cNvGrpSpPr>
            <p:nvPr/>
          </p:nvGrpSpPr>
          <p:grpSpPr bwMode="auto">
            <a:xfrm>
              <a:off x="4269" y="1415"/>
              <a:ext cx="392" cy="137"/>
              <a:chOff x="4227" y="1360"/>
              <a:chExt cx="863" cy="270"/>
            </a:xfrm>
          </p:grpSpPr>
          <p:sp>
            <p:nvSpPr>
              <p:cNvPr id="2390" name="Line 485"/>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91" name="Line 486"/>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92" name="Line 487"/>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93" name="Line 488"/>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5" name="Group 489"/>
            <p:cNvGrpSpPr>
              <a:grpSpLocks/>
            </p:cNvGrpSpPr>
            <p:nvPr/>
          </p:nvGrpSpPr>
          <p:grpSpPr bwMode="auto">
            <a:xfrm rot="5700496">
              <a:off x="4053" y="1170"/>
              <a:ext cx="392" cy="137"/>
              <a:chOff x="4227" y="1360"/>
              <a:chExt cx="863" cy="270"/>
            </a:xfrm>
          </p:grpSpPr>
          <p:sp>
            <p:nvSpPr>
              <p:cNvPr id="2386" name="Line 490"/>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87" name="Line 491"/>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88" name="Line 492"/>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89" name="Line 493"/>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6" name="Group 494"/>
            <p:cNvGrpSpPr>
              <a:grpSpLocks/>
            </p:cNvGrpSpPr>
            <p:nvPr/>
          </p:nvGrpSpPr>
          <p:grpSpPr bwMode="auto">
            <a:xfrm rot="10800000">
              <a:off x="3796" y="1402"/>
              <a:ext cx="392" cy="137"/>
              <a:chOff x="4227" y="1360"/>
              <a:chExt cx="863" cy="270"/>
            </a:xfrm>
          </p:grpSpPr>
          <p:sp>
            <p:nvSpPr>
              <p:cNvPr id="2382" name="Line 495"/>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83" name="Line 496"/>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84" name="Line 497"/>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85" name="Line 498"/>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2072" name="Oval 499"/>
          <p:cNvSpPr>
            <a:spLocks noChangeArrowheads="1"/>
          </p:cNvSpPr>
          <p:nvPr/>
        </p:nvSpPr>
        <p:spPr bwMode="auto">
          <a:xfrm>
            <a:off x="2897188" y="3735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73" name="Line 500"/>
          <p:cNvSpPr>
            <a:spLocks noChangeShapeType="1"/>
          </p:cNvSpPr>
          <p:nvPr/>
        </p:nvSpPr>
        <p:spPr bwMode="auto">
          <a:xfrm>
            <a:off x="2897188" y="3727450"/>
            <a:ext cx="0" cy="58738"/>
          </a:xfrm>
          <a:prstGeom prst="line">
            <a:avLst/>
          </a:prstGeom>
          <a:noFill/>
          <a:ln w="12700">
            <a:solidFill>
              <a:schemeClr val="folHlink"/>
            </a:solidFill>
            <a:round/>
            <a:headEnd/>
            <a:tailEnd/>
          </a:ln>
        </p:spPr>
        <p:txBody>
          <a:bodyPr wrap="none" anchor="ctr"/>
          <a:lstStyle/>
          <a:p>
            <a:endParaRPr lang="en-US"/>
          </a:p>
        </p:txBody>
      </p:sp>
      <p:sp>
        <p:nvSpPr>
          <p:cNvPr id="2074" name="Line 501"/>
          <p:cNvSpPr>
            <a:spLocks noChangeShapeType="1"/>
          </p:cNvSpPr>
          <p:nvPr/>
        </p:nvSpPr>
        <p:spPr bwMode="auto">
          <a:xfrm>
            <a:off x="3255963" y="3727450"/>
            <a:ext cx="0" cy="58738"/>
          </a:xfrm>
          <a:prstGeom prst="line">
            <a:avLst/>
          </a:prstGeom>
          <a:noFill/>
          <a:ln w="12700">
            <a:solidFill>
              <a:schemeClr val="folHlink"/>
            </a:solidFill>
            <a:round/>
            <a:headEnd/>
            <a:tailEnd/>
          </a:ln>
        </p:spPr>
        <p:txBody>
          <a:bodyPr wrap="none" anchor="ctr"/>
          <a:lstStyle/>
          <a:p>
            <a:endParaRPr lang="en-US"/>
          </a:p>
        </p:txBody>
      </p:sp>
      <p:sp>
        <p:nvSpPr>
          <p:cNvPr id="2075" name="Rectangle 502"/>
          <p:cNvSpPr>
            <a:spLocks noChangeArrowheads="1"/>
          </p:cNvSpPr>
          <p:nvPr/>
        </p:nvSpPr>
        <p:spPr bwMode="auto">
          <a:xfrm>
            <a:off x="2897188" y="3727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76" name="Oval 503"/>
          <p:cNvSpPr>
            <a:spLocks noChangeArrowheads="1"/>
          </p:cNvSpPr>
          <p:nvPr/>
        </p:nvSpPr>
        <p:spPr bwMode="auto">
          <a:xfrm>
            <a:off x="2894013" y="3659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7" name="Group 504"/>
          <p:cNvGrpSpPr>
            <a:grpSpLocks/>
          </p:cNvGrpSpPr>
          <p:nvPr/>
        </p:nvGrpSpPr>
        <p:grpSpPr bwMode="auto">
          <a:xfrm>
            <a:off x="2979738" y="3683000"/>
            <a:ext cx="179387" cy="65088"/>
            <a:chOff x="2848" y="848"/>
            <a:chExt cx="140" cy="98"/>
          </a:xfrm>
        </p:grpSpPr>
        <p:sp>
          <p:nvSpPr>
            <p:cNvPr id="2361" name="Line 50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62" name="Line 50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63" name="Line 50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8" name="Group 508"/>
          <p:cNvGrpSpPr>
            <a:grpSpLocks/>
          </p:cNvGrpSpPr>
          <p:nvPr/>
        </p:nvGrpSpPr>
        <p:grpSpPr bwMode="auto">
          <a:xfrm flipV="1">
            <a:off x="2979738" y="3683000"/>
            <a:ext cx="179387" cy="65088"/>
            <a:chOff x="2848" y="848"/>
            <a:chExt cx="140" cy="98"/>
          </a:xfrm>
        </p:grpSpPr>
        <p:sp>
          <p:nvSpPr>
            <p:cNvPr id="2358" name="Line 50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9" name="Line 51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60" name="Line 51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79" name="Oval 512"/>
          <p:cNvSpPr>
            <a:spLocks noChangeArrowheads="1"/>
          </p:cNvSpPr>
          <p:nvPr/>
        </p:nvSpPr>
        <p:spPr bwMode="auto">
          <a:xfrm>
            <a:off x="3252788" y="40147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80" name="Line 513"/>
          <p:cNvSpPr>
            <a:spLocks noChangeShapeType="1"/>
          </p:cNvSpPr>
          <p:nvPr/>
        </p:nvSpPr>
        <p:spPr bwMode="auto">
          <a:xfrm>
            <a:off x="3252788" y="4006850"/>
            <a:ext cx="0" cy="58738"/>
          </a:xfrm>
          <a:prstGeom prst="line">
            <a:avLst/>
          </a:prstGeom>
          <a:noFill/>
          <a:ln w="12700">
            <a:solidFill>
              <a:schemeClr val="folHlink"/>
            </a:solidFill>
            <a:round/>
            <a:headEnd/>
            <a:tailEnd/>
          </a:ln>
        </p:spPr>
        <p:txBody>
          <a:bodyPr wrap="none" anchor="ctr"/>
          <a:lstStyle/>
          <a:p>
            <a:endParaRPr lang="en-US"/>
          </a:p>
        </p:txBody>
      </p:sp>
      <p:sp>
        <p:nvSpPr>
          <p:cNvPr id="2081" name="Line 514"/>
          <p:cNvSpPr>
            <a:spLocks noChangeShapeType="1"/>
          </p:cNvSpPr>
          <p:nvPr/>
        </p:nvSpPr>
        <p:spPr bwMode="auto">
          <a:xfrm>
            <a:off x="3611563" y="4006850"/>
            <a:ext cx="0" cy="58738"/>
          </a:xfrm>
          <a:prstGeom prst="line">
            <a:avLst/>
          </a:prstGeom>
          <a:noFill/>
          <a:ln w="12700">
            <a:solidFill>
              <a:schemeClr val="folHlink"/>
            </a:solidFill>
            <a:round/>
            <a:headEnd/>
            <a:tailEnd/>
          </a:ln>
        </p:spPr>
        <p:txBody>
          <a:bodyPr wrap="none" anchor="ctr"/>
          <a:lstStyle/>
          <a:p>
            <a:endParaRPr lang="en-US"/>
          </a:p>
        </p:txBody>
      </p:sp>
      <p:sp>
        <p:nvSpPr>
          <p:cNvPr id="2082" name="Rectangle 515"/>
          <p:cNvSpPr>
            <a:spLocks noChangeArrowheads="1"/>
          </p:cNvSpPr>
          <p:nvPr/>
        </p:nvSpPr>
        <p:spPr bwMode="auto">
          <a:xfrm>
            <a:off x="3252788" y="40068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83" name="Oval 516"/>
          <p:cNvSpPr>
            <a:spLocks noChangeArrowheads="1"/>
          </p:cNvSpPr>
          <p:nvPr/>
        </p:nvSpPr>
        <p:spPr bwMode="auto">
          <a:xfrm>
            <a:off x="3249613" y="39385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9" name="Group 517"/>
          <p:cNvGrpSpPr>
            <a:grpSpLocks/>
          </p:cNvGrpSpPr>
          <p:nvPr/>
        </p:nvGrpSpPr>
        <p:grpSpPr bwMode="auto">
          <a:xfrm>
            <a:off x="3335338" y="3962400"/>
            <a:ext cx="179387" cy="65088"/>
            <a:chOff x="2848" y="848"/>
            <a:chExt cx="140" cy="98"/>
          </a:xfrm>
        </p:grpSpPr>
        <p:sp>
          <p:nvSpPr>
            <p:cNvPr id="2355" name="Line 51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6" name="Line 51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7" name="Line 52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 name="Group 521"/>
          <p:cNvGrpSpPr>
            <a:grpSpLocks/>
          </p:cNvGrpSpPr>
          <p:nvPr/>
        </p:nvGrpSpPr>
        <p:grpSpPr bwMode="auto">
          <a:xfrm flipV="1">
            <a:off x="3335338" y="3962400"/>
            <a:ext cx="179387" cy="65088"/>
            <a:chOff x="2848" y="848"/>
            <a:chExt cx="140" cy="98"/>
          </a:xfrm>
        </p:grpSpPr>
        <p:sp>
          <p:nvSpPr>
            <p:cNvPr id="2352" name="Line 52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3" name="Line 52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4" name="Line 52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86" name="Oval 525"/>
          <p:cNvSpPr>
            <a:spLocks noChangeArrowheads="1"/>
          </p:cNvSpPr>
          <p:nvPr/>
        </p:nvSpPr>
        <p:spPr bwMode="auto">
          <a:xfrm>
            <a:off x="3532188" y="37480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87" name="Line 526"/>
          <p:cNvSpPr>
            <a:spLocks noChangeShapeType="1"/>
          </p:cNvSpPr>
          <p:nvPr/>
        </p:nvSpPr>
        <p:spPr bwMode="auto">
          <a:xfrm>
            <a:off x="3532188" y="3740150"/>
            <a:ext cx="0" cy="58738"/>
          </a:xfrm>
          <a:prstGeom prst="line">
            <a:avLst/>
          </a:prstGeom>
          <a:noFill/>
          <a:ln w="12700">
            <a:solidFill>
              <a:schemeClr val="folHlink"/>
            </a:solidFill>
            <a:round/>
            <a:headEnd/>
            <a:tailEnd/>
          </a:ln>
        </p:spPr>
        <p:txBody>
          <a:bodyPr wrap="none" anchor="ctr"/>
          <a:lstStyle/>
          <a:p>
            <a:endParaRPr lang="en-US"/>
          </a:p>
        </p:txBody>
      </p:sp>
      <p:sp>
        <p:nvSpPr>
          <p:cNvPr id="2088" name="Line 527"/>
          <p:cNvSpPr>
            <a:spLocks noChangeShapeType="1"/>
          </p:cNvSpPr>
          <p:nvPr/>
        </p:nvSpPr>
        <p:spPr bwMode="auto">
          <a:xfrm>
            <a:off x="3890963" y="3740150"/>
            <a:ext cx="0" cy="58738"/>
          </a:xfrm>
          <a:prstGeom prst="line">
            <a:avLst/>
          </a:prstGeom>
          <a:noFill/>
          <a:ln w="12700">
            <a:solidFill>
              <a:schemeClr val="folHlink"/>
            </a:solidFill>
            <a:round/>
            <a:headEnd/>
            <a:tailEnd/>
          </a:ln>
        </p:spPr>
        <p:txBody>
          <a:bodyPr wrap="none" anchor="ctr"/>
          <a:lstStyle/>
          <a:p>
            <a:endParaRPr lang="en-US"/>
          </a:p>
        </p:txBody>
      </p:sp>
      <p:sp>
        <p:nvSpPr>
          <p:cNvPr id="2089" name="Rectangle 528"/>
          <p:cNvSpPr>
            <a:spLocks noChangeArrowheads="1"/>
          </p:cNvSpPr>
          <p:nvPr/>
        </p:nvSpPr>
        <p:spPr bwMode="auto">
          <a:xfrm>
            <a:off x="3532188" y="37401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90" name="Oval 529"/>
          <p:cNvSpPr>
            <a:spLocks noChangeArrowheads="1"/>
          </p:cNvSpPr>
          <p:nvPr/>
        </p:nvSpPr>
        <p:spPr bwMode="auto">
          <a:xfrm>
            <a:off x="3529013" y="36718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1" name="Group 530"/>
          <p:cNvGrpSpPr>
            <a:grpSpLocks/>
          </p:cNvGrpSpPr>
          <p:nvPr/>
        </p:nvGrpSpPr>
        <p:grpSpPr bwMode="auto">
          <a:xfrm>
            <a:off x="3614738" y="3695700"/>
            <a:ext cx="179387" cy="65088"/>
            <a:chOff x="2848" y="848"/>
            <a:chExt cx="140" cy="98"/>
          </a:xfrm>
        </p:grpSpPr>
        <p:sp>
          <p:nvSpPr>
            <p:cNvPr id="2349" name="Line 53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0" name="Line 53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1" name="Line 53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2" name="Group 534"/>
          <p:cNvGrpSpPr>
            <a:grpSpLocks/>
          </p:cNvGrpSpPr>
          <p:nvPr/>
        </p:nvGrpSpPr>
        <p:grpSpPr bwMode="auto">
          <a:xfrm flipV="1">
            <a:off x="3614738" y="3695700"/>
            <a:ext cx="179387" cy="65088"/>
            <a:chOff x="2848" y="848"/>
            <a:chExt cx="140" cy="98"/>
          </a:xfrm>
        </p:grpSpPr>
        <p:sp>
          <p:nvSpPr>
            <p:cNvPr id="2346" name="Line 53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7" name="Line 53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8" name="Line 53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93" name="Oval 538"/>
          <p:cNvSpPr>
            <a:spLocks noChangeArrowheads="1"/>
          </p:cNvSpPr>
          <p:nvPr/>
        </p:nvSpPr>
        <p:spPr bwMode="auto">
          <a:xfrm>
            <a:off x="2997200" y="2586038"/>
            <a:ext cx="347663"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94" name="Line 539"/>
          <p:cNvSpPr>
            <a:spLocks noChangeShapeType="1"/>
          </p:cNvSpPr>
          <p:nvPr/>
        </p:nvSpPr>
        <p:spPr bwMode="auto">
          <a:xfrm>
            <a:off x="2997200" y="2578100"/>
            <a:ext cx="0" cy="55563"/>
          </a:xfrm>
          <a:prstGeom prst="line">
            <a:avLst/>
          </a:prstGeom>
          <a:noFill/>
          <a:ln w="12700">
            <a:solidFill>
              <a:schemeClr val="folHlink"/>
            </a:solidFill>
            <a:round/>
            <a:headEnd/>
            <a:tailEnd/>
          </a:ln>
        </p:spPr>
        <p:txBody>
          <a:bodyPr wrap="none" anchor="ctr"/>
          <a:lstStyle/>
          <a:p>
            <a:endParaRPr lang="en-US"/>
          </a:p>
        </p:txBody>
      </p:sp>
      <p:sp>
        <p:nvSpPr>
          <p:cNvPr id="2095" name="Line 540"/>
          <p:cNvSpPr>
            <a:spLocks noChangeShapeType="1"/>
          </p:cNvSpPr>
          <p:nvPr/>
        </p:nvSpPr>
        <p:spPr bwMode="auto">
          <a:xfrm>
            <a:off x="3344863" y="2578100"/>
            <a:ext cx="0" cy="55563"/>
          </a:xfrm>
          <a:prstGeom prst="line">
            <a:avLst/>
          </a:prstGeom>
          <a:noFill/>
          <a:ln w="12700">
            <a:solidFill>
              <a:schemeClr val="folHlink"/>
            </a:solidFill>
            <a:round/>
            <a:headEnd/>
            <a:tailEnd/>
          </a:ln>
        </p:spPr>
        <p:txBody>
          <a:bodyPr wrap="none" anchor="ctr"/>
          <a:lstStyle/>
          <a:p>
            <a:endParaRPr lang="en-US"/>
          </a:p>
        </p:txBody>
      </p:sp>
      <p:sp>
        <p:nvSpPr>
          <p:cNvPr id="2096" name="Rectangle 541"/>
          <p:cNvSpPr>
            <a:spLocks noChangeArrowheads="1"/>
          </p:cNvSpPr>
          <p:nvPr/>
        </p:nvSpPr>
        <p:spPr bwMode="auto">
          <a:xfrm>
            <a:off x="2997200" y="2578100"/>
            <a:ext cx="344488"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97" name="Oval 542"/>
          <p:cNvSpPr>
            <a:spLocks noChangeArrowheads="1"/>
          </p:cNvSpPr>
          <p:nvPr/>
        </p:nvSpPr>
        <p:spPr bwMode="auto">
          <a:xfrm>
            <a:off x="2994025" y="2514600"/>
            <a:ext cx="347663"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3" name="Group 543"/>
          <p:cNvGrpSpPr>
            <a:grpSpLocks/>
          </p:cNvGrpSpPr>
          <p:nvPr/>
        </p:nvGrpSpPr>
        <p:grpSpPr bwMode="auto">
          <a:xfrm>
            <a:off x="3078163" y="2536825"/>
            <a:ext cx="171450" cy="61913"/>
            <a:chOff x="2848" y="848"/>
            <a:chExt cx="140" cy="98"/>
          </a:xfrm>
        </p:grpSpPr>
        <p:sp>
          <p:nvSpPr>
            <p:cNvPr id="2343" name="Line 54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4" name="Line 54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5" name="Line 54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4" name="Group 547"/>
          <p:cNvGrpSpPr>
            <a:grpSpLocks/>
          </p:cNvGrpSpPr>
          <p:nvPr/>
        </p:nvGrpSpPr>
        <p:grpSpPr bwMode="auto">
          <a:xfrm flipV="1">
            <a:off x="3078163" y="2536825"/>
            <a:ext cx="171450" cy="60325"/>
            <a:chOff x="2848" y="848"/>
            <a:chExt cx="140" cy="98"/>
          </a:xfrm>
        </p:grpSpPr>
        <p:sp>
          <p:nvSpPr>
            <p:cNvPr id="2340" name="Line 54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1" name="Line 54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2" name="Line 55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00" name="Oval 551"/>
          <p:cNvSpPr>
            <a:spLocks noChangeArrowheads="1"/>
          </p:cNvSpPr>
          <p:nvPr/>
        </p:nvSpPr>
        <p:spPr bwMode="auto">
          <a:xfrm>
            <a:off x="2995613" y="2846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01" name="Line 552"/>
          <p:cNvSpPr>
            <a:spLocks noChangeShapeType="1"/>
          </p:cNvSpPr>
          <p:nvPr/>
        </p:nvSpPr>
        <p:spPr bwMode="auto">
          <a:xfrm>
            <a:off x="2995613" y="2838450"/>
            <a:ext cx="0" cy="58738"/>
          </a:xfrm>
          <a:prstGeom prst="line">
            <a:avLst/>
          </a:prstGeom>
          <a:noFill/>
          <a:ln w="12700">
            <a:solidFill>
              <a:schemeClr val="folHlink"/>
            </a:solidFill>
            <a:round/>
            <a:headEnd/>
            <a:tailEnd/>
          </a:ln>
        </p:spPr>
        <p:txBody>
          <a:bodyPr wrap="none" anchor="ctr"/>
          <a:lstStyle/>
          <a:p>
            <a:endParaRPr lang="en-US"/>
          </a:p>
        </p:txBody>
      </p:sp>
      <p:sp>
        <p:nvSpPr>
          <p:cNvPr id="2102" name="Line 553"/>
          <p:cNvSpPr>
            <a:spLocks noChangeShapeType="1"/>
          </p:cNvSpPr>
          <p:nvPr/>
        </p:nvSpPr>
        <p:spPr bwMode="auto">
          <a:xfrm>
            <a:off x="3354388" y="2838450"/>
            <a:ext cx="0" cy="58738"/>
          </a:xfrm>
          <a:prstGeom prst="line">
            <a:avLst/>
          </a:prstGeom>
          <a:noFill/>
          <a:ln w="12700">
            <a:solidFill>
              <a:schemeClr val="folHlink"/>
            </a:solidFill>
            <a:round/>
            <a:headEnd/>
            <a:tailEnd/>
          </a:ln>
        </p:spPr>
        <p:txBody>
          <a:bodyPr wrap="none" anchor="ctr"/>
          <a:lstStyle/>
          <a:p>
            <a:endParaRPr lang="en-US"/>
          </a:p>
        </p:txBody>
      </p:sp>
      <p:sp>
        <p:nvSpPr>
          <p:cNvPr id="2103" name="Rectangle 554"/>
          <p:cNvSpPr>
            <a:spLocks noChangeArrowheads="1"/>
          </p:cNvSpPr>
          <p:nvPr/>
        </p:nvSpPr>
        <p:spPr bwMode="auto">
          <a:xfrm>
            <a:off x="2995613" y="2838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04" name="Oval 555"/>
          <p:cNvSpPr>
            <a:spLocks noChangeArrowheads="1"/>
          </p:cNvSpPr>
          <p:nvPr/>
        </p:nvSpPr>
        <p:spPr bwMode="auto">
          <a:xfrm>
            <a:off x="2992438" y="2770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5" name="Group 556"/>
          <p:cNvGrpSpPr>
            <a:grpSpLocks/>
          </p:cNvGrpSpPr>
          <p:nvPr/>
        </p:nvGrpSpPr>
        <p:grpSpPr bwMode="auto">
          <a:xfrm>
            <a:off x="3078163" y="2794000"/>
            <a:ext cx="179387" cy="65088"/>
            <a:chOff x="2848" y="848"/>
            <a:chExt cx="140" cy="98"/>
          </a:xfrm>
        </p:grpSpPr>
        <p:sp>
          <p:nvSpPr>
            <p:cNvPr id="2337" name="Line 55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8" name="Line 55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9" name="Line 55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6" name="Group 560"/>
          <p:cNvGrpSpPr>
            <a:grpSpLocks/>
          </p:cNvGrpSpPr>
          <p:nvPr/>
        </p:nvGrpSpPr>
        <p:grpSpPr bwMode="auto">
          <a:xfrm flipV="1">
            <a:off x="3078163" y="2794000"/>
            <a:ext cx="179387" cy="65088"/>
            <a:chOff x="2848" y="848"/>
            <a:chExt cx="140" cy="98"/>
          </a:xfrm>
        </p:grpSpPr>
        <p:sp>
          <p:nvSpPr>
            <p:cNvPr id="2334" name="Line 56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5" name="Line 56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6" name="Line 56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07" name="Oval 564"/>
          <p:cNvSpPr>
            <a:spLocks noChangeArrowheads="1"/>
          </p:cNvSpPr>
          <p:nvPr/>
        </p:nvSpPr>
        <p:spPr bwMode="auto">
          <a:xfrm>
            <a:off x="3471863" y="2487613"/>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08" name="Line 565"/>
          <p:cNvSpPr>
            <a:spLocks noChangeShapeType="1"/>
          </p:cNvSpPr>
          <p:nvPr/>
        </p:nvSpPr>
        <p:spPr bwMode="auto">
          <a:xfrm>
            <a:off x="3471863" y="2481263"/>
            <a:ext cx="0" cy="52387"/>
          </a:xfrm>
          <a:prstGeom prst="line">
            <a:avLst/>
          </a:prstGeom>
          <a:noFill/>
          <a:ln w="12700">
            <a:solidFill>
              <a:schemeClr val="folHlink"/>
            </a:solidFill>
            <a:round/>
            <a:headEnd/>
            <a:tailEnd/>
          </a:ln>
        </p:spPr>
        <p:txBody>
          <a:bodyPr wrap="none" anchor="ctr"/>
          <a:lstStyle/>
          <a:p>
            <a:endParaRPr lang="en-US"/>
          </a:p>
        </p:txBody>
      </p:sp>
      <p:sp>
        <p:nvSpPr>
          <p:cNvPr id="2109" name="Line 566"/>
          <p:cNvSpPr>
            <a:spLocks noChangeShapeType="1"/>
          </p:cNvSpPr>
          <p:nvPr/>
        </p:nvSpPr>
        <p:spPr bwMode="auto">
          <a:xfrm>
            <a:off x="3802063" y="2481263"/>
            <a:ext cx="0" cy="52387"/>
          </a:xfrm>
          <a:prstGeom prst="line">
            <a:avLst/>
          </a:prstGeom>
          <a:noFill/>
          <a:ln w="12700">
            <a:solidFill>
              <a:schemeClr val="folHlink"/>
            </a:solidFill>
            <a:round/>
            <a:headEnd/>
            <a:tailEnd/>
          </a:ln>
        </p:spPr>
        <p:txBody>
          <a:bodyPr wrap="none" anchor="ctr"/>
          <a:lstStyle/>
          <a:p>
            <a:endParaRPr lang="en-US"/>
          </a:p>
        </p:txBody>
      </p:sp>
      <p:sp>
        <p:nvSpPr>
          <p:cNvPr id="2110" name="Rectangle 567"/>
          <p:cNvSpPr>
            <a:spLocks noChangeArrowheads="1"/>
          </p:cNvSpPr>
          <p:nvPr/>
        </p:nvSpPr>
        <p:spPr bwMode="auto">
          <a:xfrm>
            <a:off x="3471863" y="2481263"/>
            <a:ext cx="327025" cy="5238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2111" name="Oval 568"/>
          <p:cNvSpPr>
            <a:spLocks noChangeArrowheads="1"/>
          </p:cNvSpPr>
          <p:nvPr/>
        </p:nvSpPr>
        <p:spPr bwMode="auto">
          <a:xfrm>
            <a:off x="3468688" y="2419350"/>
            <a:ext cx="330200" cy="100013"/>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7" name="Group 569"/>
          <p:cNvGrpSpPr>
            <a:grpSpLocks/>
          </p:cNvGrpSpPr>
          <p:nvPr/>
        </p:nvGrpSpPr>
        <p:grpSpPr bwMode="auto">
          <a:xfrm>
            <a:off x="3548063" y="2441575"/>
            <a:ext cx="163512" cy="57150"/>
            <a:chOff x="2848" y="848"/>
            <a:chExt cx="140" cy="98"/>
          </a:xfrm>
        </p:grpSpPr>
        <p:sp>
          <p:nvSpPr>
            <p:cNvPr id="2331" name="Line 57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2" name="Line 57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3" name="Line 57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8" name="Group 573"/>
          <p:cNvGrpSpPr>
            <a:grpSpLocks/>
          </p:cNvGrpSpPr>
          <p:nvPr/>
        </p:nvGrpSpPr>
        <p:grpSpPr bwMode="auto">
          <a:xfrm flipV="1">
            <a:off x="3548063" y="2439988"/>
            <a:ext cx="163512" cy="58737"/>
            <a:chOff x="2848" y="848"/>
            <a:chExt cx="140" cy="98"/>
          </a:xfrm>
        </p:grpSpPr>
        <p:sp>
          <p:nvSpPr>
            <p:cNvPr id="2328" name="Line 57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9" name="Line 57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0" name="Line 57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14" name="Oval 577"/>
          <p:cNvSpPr>
            <a:spLocks noChangeArrowheads="1"/>
          </p:cNvSpPr>
          <p:nvPr/>
        </p:nvSpPr>
        <p:spPr bwMode="auto">
          <a:xfrm>
            <a:off x="3557588" y="2846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15" name="Line 578"/>
          <p:cNvSpPr>
            <a:spLocks noChangeShapeType="1"/>
          </p:cNvSpPr>
          <p:nvPr/>
        </p:nvSpPr>
        <p:spPr bwMode="auto">
          <a:xfrm>
            <a:off x="3557588" y="2838450"/>
            <a:ext cx="0" cy="58738"/>
          </a:xfrm>
          <a:prstGeom prst="line">
            <a:avLst/>
          </a:prstGeom>
          <a:noFill/>
          <a:ln w="12700">
            <a:solidFill>
              <a:schemeClr val="folHlink"/>
            </a:solidFill>
            <a:round/>
            <a:headEnd/>
            <a:tailEnd/>
          </a:ln>
        </p:spPr>
        <p:txBody>
          <a:bodyPr wrap="none" anchor="ctr"/>
          <a:lstStyle/>
          <a:p>
            <a:endParaRPr lang="en-US"/>
          </a:p>
        </p:txBody>
      </p:sp>
      <p:sp>
        <p:nvSpPr>
          <p:cNvPr id="2116" name="Line 579"/>
          <p:cNvSpPr>
            <a:spLocks noChangeShapeType="1"/>
          </p:cNvSpPr>
          <p:nvPr/>
        </p:nvSpPr>
        <p:spPr bwMode="auto">
          <a:xfrm>
            <a:off x="3916363" y="2838450"/>
            <a:ext cx="0" cy="58738"/>
          </a:xfrm>
          <a:prstGeom prst="line">
            <a:avLst/>
          </a:prstGeom>
          <a:noFill/>
          <a:ln w="12700">
            <a:solidFill>
              <a:schemeClr val="folHlink"/>
            </a:solidFill>
            <a:round/>
            <a:headEnd/>
            <a:tailEnd/>
          </a:ln>
        </p:spPr>
        <p:txBody>
          <a:bodyPr wrap="none" anchor="ctr"/>
          <a:lstStyle/>
          <a:p>
            <a:endParaRPr lang="en-US"/>
          </a:p>
        </p:txBody>
      </p:sp>
      <p:sp>
        <p:nvSpPr>
          <p:cNvPr id="2117" name="Rectangle 580"/>
          <p:cNvSpPr>
            <a:spLocks noChangeArrowheads="1"/>
          </p:cNvSpPr>
          <p:nvPr/>
        </p:nvSpPr>
        <p:spPr bwMode="auto">
          <a:xfrm>
            <a:off x="3557588" y="2838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18" name="Oval 581"/>
          <p:cNvSpPr>
            <a:spLocks noChangeArrowheads="1"/>
          </p:cNvSpPr>
          <p:nvPr/>
        </p:nvSpPr>
        <p:spPr bwMode="auto">
          <a:xfrm>
            <a:off x="3554413" y="2770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 name="Group 582"/>
          <p:cNvGrpSpPr>
            <a:grpSpLocks/>
          </p:cNvGrpSpPr>
          <p:nvPr/>
        </p:nvGrpSpPr>
        <p:grpSpPr bwMode="auto">
          <a:xfrm>
            <a:off x="3640138" y="2794000"/>
            <a:ext cx="179387" cy="65088"/>
            <a:chOff x="2848" y="848"/>
            <a:chExt cx="140" cy="98"/>
          </a:xfrm>
        </p:grpSpPr>
        <p:sp>
          <p:nvSpPr>
            <p:cNvPr id="2325" name="Line 58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6" name="Line 58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7" name="Line 58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 name="Group 586"/>
          <p:cNvGrpSpPr>
            <a:grpSpLocks/>
          </p:cNvGrpSpPr>
          <p:nvPr/>
        </p:nvGrpSpPr>
        <p:grpSpPr bwMode="auto">
          <a:xfrm flipV="1">
            <a:off x="3640138" y="2794000"/>
            <a:ext cx="179387" cy="65088"/>
            <a:chOff x="2848" y="848"/>
            <a:chExt cx="140" cy="98"/>
          </a:xfrm>
        </p:grpSpPr>
        <p:sp>
          <p:nvSpPr>
            <p:cNvPr id="2322" name="Line 58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3" name="Line 58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4" name="Line 58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21" name="Oval 590"/>
          <p:cNvSpPr>
            <a:spLocks noChangeArrowheads="1"/>
          </p:cNvSpPr>
          <p:nvPr/>
        </p:nvSpPr>
        <p:spPr bwMode="auto">
          <a:xfrm>
            <a:off x="2147888" y="258127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22" name="Line 591"/>
          <p:cNvSpPr>
            <a:spLocks noChangeShapeType="1"/>
          </p:cNvSpPr>
          <p:nvPr/>
        </p:nvSpPr>
        <p:spPr bwMode="auto">
          <a:xfrm>
            <a:off x="2147888" y="2573338"/>
            <a:ext cx="0" cy="53975"/>
          </a:xfrm>
          <a:prstGeom prst="line">
            <a:avLst/>
          </a:prstGeom>
          <a:noFill/>
          <a:ln w="12700">
            <a:solidFill>
              <a:schemeClr val="folHlink"/>
            </a:solidFill>
            <a:round/>
            <a:headEnd/>
            <a:tailEnd/>
          </a:ln>
        </p:spPr>
        <p:txBody>
          <a:bodyPr wrap="none" anchor="ctr"/>
          <a:lstStyle/>
          <a:p>
            <a:endParaRPr lang="en-US"/>
          </a:p>
        </p:txBody>
      </p:sp>
      <p:sp>
        <p:nvSpPr>
          <p:cNvPr id="2123" name="Line 592"/>
          <p:cNvSpPr>
            <a:spLocks noChangeShapeType="1"/>
          </p:cNvSpPr>
          <p:nvPr/>
        </p:nvSpPr>
        <p:spPr bwMode="auto">
          <a:xfrm>
            <a:off x="2493963" y="2573338"/>
            <a:ext cx="0" cy="53975"/>
          </a:xfrm>
          <a:prstGeom prst="line">
            <a:avLst/>
          </a:prstGeom>
          <a:noFill/>
          <a:ln w="12700">
            <a:solidFill>
              <a:schemeClr val="folHlink"/>
            </a:solidFill>
            <a:round/>
            <a:headEnd/>
            <a:tailEnd/>
          </a:ln>
        </p:spPr>
        <p:txBody>
          <a:bodyPr wrap="none" anchor="ctr"/>
          <a:lstStyle/>
          <a:p>
            <a:endParaRPr lang="en-US"/>
          </a:p>
        </p:txBody>
      </p:sp>
      <p:sp>
        <p:nvSpPr>
          <p:cNvPr id="2124" name="Rectangle 593"/>
          <p:cNvSpPr>
            <a:spLocks noChangeArrowheads="1"/>
          </p:cNvSpPr>
          <p:nvPr/>
        </p:nvSpPr>
        <p:spPr bwMode="auto">
          <a:xfrm>
            <a:off x="2147888" y="257333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25" name="Oval 594"/>
          <p:cNvSpPr>
            <a:spLocks noChangeArrowheads="1"/>
          </p:cNvSpPr>
          <p:nvPr/>
        </p:nvSpPr>
        <p:spPr bwMode="auto">
          <a:xfrm>
            <a:off x="2144713" y="250983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 name="Group 595"/>
          <p:cNvGrpSpPr>
            <a:grpSpLocks/>
          </p:cNvGrpSpPr>
          <p:nvPr/>
        </p:nvGrpSpPr>
        <p:grpSpPr bwMode="auto">
          <a:xfrm>
            <a:off x="2228850" y="2532063"/>
            <a:ext cx="171450" cy="60325"/>
            <a:chOff x="2848" y="848"/>
            <a:chExt cx="140" cy="98"/>
          </a:xfrm>
        </p:grpSpPr>
        <p:sp>
          <p:nvSpPr>
            <p:cNvPr id="2319" name="Line 59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0" name="Line 59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1" name="Line 59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 name="Group 599"/>
          <p:cNvGrpSpPr>
            <a:grpSpLocks/>
          </p:cNvGrpSpPr>
          <p:nvPr/>
        </p:nvGrpSpPr>
        <p:grpSpPr bwMode="auto">
          <a:xfrm flipV="1">
            <a:off x="2228850" y="2532063"/>
            <a:ext cx="171450" cy="58737"/>
            <a:chOff x="2848" y="848"/>
            <a:chExt cx="140" cy="98"/>
          </a:xfrm>
        </p:grpSpPr>
        <p:sp>
          <p:nvSpPr>
            <p:cNvPr id="2316" name="Line 60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7" name="Line 60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8" name="Line 60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28" name="Oval 603"/>
          <p:cNvSpPr>
            <a:spLocks noChangeArrowheads="1"/>
          </p:cNvSpPr>
          <p:nvPr/>
        </p:nvSpPr>
        <p:spPr bwMode="auto">
          <a:xfrm>
            <a:off x="1841500" y="373062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29" name="Line 604"/>
          <p:cNvSpPr>
            <a:spLocks noChangeShapeType="1"/>
          </p:cNvSpPr>
          <p:nvPr/>
        </p:nvSpPr>
        <p:spPr bwMode="auto">
          <a:xfrm>
            <a:off x="1841500" y="3722688"/>
            <a:ext cx="0" cy="53975"/>
          </a:xfrm>
          <a:prstGeom prst="line">
            <a:avLst/>
          </a:prstGeom>
          <a:noFill/>
          <a:ln w="12700">
            <a:solidFill>
              <a:schemeClr val="folHlink"/>
            </a:solidFill>
            <a:round/>
            <a:headEnd/>
            <a:tailEnd/>
          </a:ln>
        </p:spPr>
        <p:txBody>
          <a:bodyPr wrap="none" anchor="ctr"/>
          <a:lstStyle/>
          <a:p>
            <a:endParaRPr lang="en-US"/>
          </a:p>
        </p:txBody>
      </p:sp>
      <p:sp>
        <p:nvSpPr>
          <p:cNvPr id="2130" name="Line 605"/>
          <p:cNvSpPr>
            <a:spLocks noChangeShapeType="1"/>
          </p:cNvSpPr>
          <p:nvPr/>
        </p:nvSpPr>
        <p:spPr bwMode="auto">
          <a:xfrm>
            <a:off x="2187575" y="3722688"/>
            <a:ext cx="0" cy="53975"/>
          </a:xfrm>
          <a:prstGeom prst="line">
            <a:avLst/>
          </a:prstGeom>
          <a:noFill/>
          <a:ln w="12700">
            <a:solidFill>
              <a:schemeClr val="folHlink"/>
            </a:solidFill>
            <a:round/>
            <a:headEnd/>
            <a:tailEnd/>
          </a:ln>
        </p:spPr>
        <p:txBody>
          <a:bodyPr wrap="none" anchor="ctr"/>
          <a:lstStyle/>
          <a:p>
            <a:endParaRPr lang="en-US"/>
          </a:p>
        </p:txBody>
      </p:sp>
      <p:sp>
        <p:nvSpPr>
          <p:cNvPr id="2131" name="Rectangle 606"/>
          <p:cNvSpPr>
            <a:spLocks noChangeArrowheads="1"/>
          </p:cNvSpPr>
          <p:nvPr/>
        </p:nvSpPr>
        <p:spPr bwMode="auto">
          <a:xfrm>
            <a:off x="1841500" y="372268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32" name="Oval 607"/>
          <p:cNvSpPr>
            <a:spLocks noChangeArrowheads="1"/>
          </p:cNvSpPr>
          <p:nvPr/>
        </p:nvSpPr>
        <p:spPr bwMode="auto">
          <a:xfrm>
            <a:off x="1838325" y="365918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3" name="Group 608"/>
          <p:cNvGrpSpPr>
            <a:grpSpLocks/>
          </p:cNvGrpSpPr>
          <p:nvPr/>
        </p:nvGrpSpPr>
        <p:grpSpPr bwMode="auto">
          <a:xfrm>
            <a:off x="1922463" y="3681413"/>
            <a:ext cx="171450" cy="60325"/>
            <a:chOff x="2848" y="848"/>
            <a:chExt cx="140" cy="98"/>
          </a:xfrm>
        </p:grpSpPr>
        <p:sp>
          <p:nvSpPr>
            <p:cNvPr id="2313" name="Line 60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4" name="Line 61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5" name="Line 61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4" name="Group 612"/>
          <p:cNvGrpSpPr>
            <a:grpSpLocks/>
          </p:cNvGrpSpPr>
          <p:nvPr/>
        </p:nvGrpSpPr>
        <p:grpSpPr bwMode="auto">
          <a:xfrm flipV="1">
            <a:off x="1922463" y="3681413"/>
            <a:ext cx="171450" cy="58737"/>
            <a:chOff x="2848" y="848"/>
            <a:chExt cx="140" cy="98"/>
          </a:xfrm>
        </p:grpSpPr>
        <p:sp>
          <p:nvSpPr>
            <p:cNvPr id="2310" name="Line 61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1" name="Line 61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2" name="Line 61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35" name="Line 616"/>
          <p:cNvSpPr>
            <a:spLocks noChangeShapeType="1"/>
          </p:cNvSpPr>
          <p:nvPr/>
        </p:nvSpPr>
        <p:spPr bwMode="auto">
          <a:xfrm flipV="1">
            <a:off x="3040063" y="4087813"/>
            <a:ext cx="227012" cy="436562"/>
          </a:xfrm>
          <a:prstGeom prst="line">
            <a:avLst/>
          </a:prstGeom>
          <a:noFill/>
          <a:ln w="9525">
            <a:solidFill>
              <a:schemeClr val="bg2"/>
            </a:solidFill>
            <a:round/>
            <a:headEnd/>
            <a:tailEnd/>
          </a:ln>
        </p:spPr>
        <p:txBody>
          <a:bodyPr/>
          <a:lstStyle/>
          <a:p>
            <a:endParaRPr lang="en-US"/>
          </a:p>
        </p:txBody>
      </p:sp>
      <p:sp>
        <p:nvSpPr>
          <p:cNvPr id="2136" name="Line 617"/>
          <p:cNvSpPr>
            <a:spLocks noChangeShapeType="1"/>
          </p:cNvSpPr>
          <p:nvPr/>
        </p:nvSpPr>
        <p:spPr bwMode="auto">
          <a:xfrm>
            <a:off x="3163888" y="3825875"/>
            <a:ext cx="163512" cy="120650"/>
          </a:xfrm>
          <a:prstGeom prst="line">
            <a:avLst/>
          </a:prstGeom>
          <a:noFill/>
          <a:ln w="9525">
            <a:solidFill>
              <a:schemeClr val="bg2"/>
            </a:solidFill>
            <a:round/>
            <a:headEnd/>
            <a:tailEnd/>
          </a:ln>
        </p:spPr>
        <p:txBody>
          <a:bodyPr/>
          <a:lstStyle/>
          <a:p>
            <a:endParaRPr lang="en-US"/>
          </a:p>
        </p:txBody>
      </p:sp>
      <p:sp>
        <p:nvSpPr>
          <p:cNvPr id="2137" name="Line 618"/>
          <p:cNvSpPr>
            <a:spLocks noChangeShapeType="1"/>
          </p:cNvSpPr>
          <p:nvPr/>
        </p:nvSpPr>
        <p:spPr bwMode="auto">
          <a:xfrm>
            <a:off x="3260725" y="3746500"/>
            <a:ext cx="279400" cy="0"/>
          </a:xfrm>
          <a:prstGeom prst="line">
            <a:avLst/>
          </a:prstGeom>
          <a:noFill/>
          <a:ln w="9525">
            <a:solidFill>
              <a:schemeClr val="bg2"/>
            </a:solidFill>
            <a:round/>
            <a:headEnd/>
            <a:tailEnd/>
          </a:ln>
        </p:spPr>
        <p:txBody>
          <a:bodyPr/>
          <a:lstStyle/>
          <a:p>
            <a:endParaRPr lang="en-US"/>
          </a:p>
        </p:txBody>
      </p:sp>
      <p:sp>
        <p:nvSpPr>
          <p:cNvPr id="2138" name="Line 619"/>
          <p:cNvSpPr>
            <a:spLocks noChangeShapeType="1"/>
          </p:cNvSpPr>
          <p:nvPr/>
        </p:nvSpPr>
        <p:spPr bwMode="auto">
          <a:xfrm flipV="1">
            <a:off x="3497263" y="3832225"/>
            <a:ext cx="134937" cy="104775"/>
          </a:xfrm>
          <a:prstGeom prst="line">
            <a:avLst/>
          </a:prstGeom>
          <a:noFill/>
          <a:ln w="9525">
            <a:solidFill>
              <a:schemeClr val="bg2"/>
            </a:solidFill>
            <a:round/>
            <a:headEnd/>
            <a:tailEnd/>
          </a:ln>
        </p:spPr>
        <p:txBody>
          <a:bodyPr/>
          <a:lstStyle/>
          <a:p>
            <a:endParaRPr lang="en-US"/>
          </a:p>
        </p:txBody>
      </p:sp>
      <p:sp>
        <p:nvSpPr>
          <p:cNvPr id="2139" name="Line 620"/>
          <p:cNvSpPr>
            <a:spLocks noChangeShapeType="1"/>
          </p:cNvSpPr>
          <p:nvPr/>
        </p:nvSpPr>
        <p:spPr bwMode="auto">
          <a:xfrm>
            <a:off x="2195513" y="3752850"/>
            <a:ext cx="679450" cy="0"/>
          </a:xfrm>
          <a:prstGeom prst="line">
            <a:avLst/>
          </a:prstGeom>
          <a:noFill/>
          <a:ln w="9525">
            <a:solidFill>
              <a:schemeClr val="bg2"/>
            </a:solidFill>
            <a:round/>
            <a:headEnd/>
            <a:tailEnd/>
          </a:ln>
        </p:spPr>
        <p:txBody>
          <a:bodyPr/>
          <a:lstStyle/>
          <a:p>
            <a:endParaRPr lang="en-US"/>
          </a:p>
        </p:txBody>
      </p:sp>
      <p:sp>
        <p:nvSpPr>
          <p:cNvPr id="2140" name="Line 621"/>
          <p:cNvSpPr>
            <a:spLocks noChangeShapeType="1"/>
          </p:cNvSpPr>
          <p:nvPr/>
        </p:nvSpPr>
        <p:spPr bwMode="auto">
          <a:xfrm>
            <a:off x="2490788" y="2600325"/>
            <a:ext cx="509587" cy="3175"/>
          </a:xfrm>
          <a:prstGeom prst="line">
            <a:avLst/>
          </a:prstGeom>
          <a:noFill/>
          <a:ln w="9525">
            <a:solidFill>
              <a:schemeClr val="bg2"/>
            </a:solidFill>
            <a:round/>
            <a:headEnd/>
            <a:tailEnd/>
          </a:ln>
        </p:spPr>
        <p:txBody>
          <a:bodyPr/>
          <a:lstStyle/>
          <a:p>
            <a:endParaRPr lang="en-US"/>
          </a:p>
        </p:txBody>
      </p:sp>
      <p:sp>
        <p:nvSpPr>
          <p:cNvPr id="2141" name="Line 622"/>
          <p:cNvSpPr>
            <a:spLocks noChangeShapeType="1"/>
          </p:cNvSpPr>
          <p:nvPr/>
        </p:nvSpPr>
        <p:spPr bwMode="auto">
          <a:xfrm>
            <a:off x="2057400" y="2428875"/>
            <a:ext cx="152400" cy="82550"/>
          </a:xfrm>
          <a:prstGeom prst="line">
            <a:avLst/>
          </a:prstGeom>
          <a:noFill/>
          <a:ln w="9525">
            <a:solidFill>
              <a:schemeClr val="bg2"/>
            </a:solidFill>
            <a:round/>
            <a:headEnd/>
            <a:tailEnd/>
          </a:ln>
        </p:spPr>
        <p:txBody>
          <a:bodyPr/>
          <a:lstStyle/>
          <a:p>
            <a:endParaRPr lang="en-US"/>
          </a:p>
        </p:txBody>
      </p:sp>
      <p:sp>
        <p:nvSpPr>
          <p:cNvPr id="2142" name="Freeform 623"/>
          <p:cNvSpPr>
            <a:spLocks/>
          </p:cNvSpPr>
          <p:nvPr/>
        </p:nvSpPr>
        <p:spPr bwMode="auto">
          <a:xfrm>
            <a:off x="1377950" y="4435475"/>
            <a:ext cx="2979738" cy="1455738"/>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2143" name="Line 624"/>
          <p:cNvSpPr>
            <a:spLocks noChangeShapeType="1"/>
          </p:cNvSpPr>
          <p:nvPr/>
        </p:nvSpPr>
        <p:spPr bwMode="auto">
          <a:xfrm rot="-5400000">
            <a:off x="3613150" y="5172076"/>
            <a:ext cx="523875" cy="139700"/>
          </a:xfrm>
          <a:prstGeom prst="line">
            <a:avLst/>
          </a:prstGeom>
          <a:noFill/>
          <a:ln w="12700">
            <a:solidFill>
              <a:schemeClr val="bg2"/>
            </a:solidFill>
            <a:round/>
            <a:headEnd/>
            <a:tailEnd/>
          </a:ln>
        </p:spPr>
        <p:txBody>
          <a:bodyPr wrap="none" anchor="ctr"/>
          <a:lstStyle/>
          <a:p>
            <a:endParaRPr lang="en-US"/>
          </a:p>
        </p:txBody>
      </p:sp>
      <p:sp>
        <p:nvSpPr>
          <p:cNvPr id="2144" name="Line 625"/>
          <p:cNvSpPr>
            <a:spLocks noChangeShapeType="1"/>
          </p:cNvSpPr>
          <p:nvPr/>
        </p:nvSpPr>
        <p:spPr bwMode="auto">
          <a:xfrm rot="5400000" flipV="1">
            <a:off x="3759200" y="5453063"/>
            <a:ext cx="3175" cy="85725"/>
          </a:xfrm>
          <a:prstGeom prst="line">
            <a:avLst/>
          </a:prstGeom>
          <a:noFill/>
          <a:ln w="12700">
            <a:solidFill>
              <a:schemeClr val="bg2"/>
            </a:solidFill>
            <a:round/>
            <a:headEnd/>
            <a:tailEnd/>
          </a:ln>
        </p:spPr>
        <p:txBody>
          <a:bodyPr wrap="none" anchor="ctr"/>
          <a:lstStyle/>
          <a:p>
            <a:endParaRPr lang="en-US"/>
          </a:p>
        </p:txBody>
      </p:sp>
      <p:sp>
        <p:nvSpPr>
          <p:cNvPr id="2145" name="Line 626"/>
          <p:cNvSpPr>
            <a:spLocks noChangeShapeType="1"/>
          </p:cNvSpPr>
          <p:nvPr/>
        </p:nvSpPr>
        <p:spPr bwMode="auto">
          <a:xfrm rot="-5400000">
            <a:off x="3944938" y="5129213"/>
            <a:ext cx="0" cy="114300"/>
          </a:xfrm>
          <a:prstGeom prst="line">
            <a:avLst/>
          </a:prstGeom>
          <a:noFill/>
          <a:ln w="12700">
            <a:solidFill>
              <a:schemeClr val="bg2"/>
            </a:solidFill>
            <a:round/>
            <a:headEnd/>
            <a:tailEnd/>
          </a:ln>
        </p:spPr>
        <p:txBody>
          <a:bodyPr wrap="none" anchor="ctr"/>
          <a:lstStyle/>
          <a:p>
            <a:endParaRPr lang="en-US"/>
          </a:p>
        </p:txBody>
      </p:sp>
      <p:grpSp>
        <p:nvGrpSpPr>
          <p:cNvPr id="25" name="Group 627"/>
          <p:cNvGrpSpPr>
            <a:grpSpLocks/>
          </p:cNvGrpSpPr>
          <p:nvPr/>
        </p:nvGrpSpPr>
        <p:grpSpPr bwMode="auto">
          <a:xfrm>
            <a:off x="3524250" y="4838700"/>
            <a:ext cx="501650" cy="234950"/>
            <a:chOff x="4701" y="2996"/>
            <a:chExt cx="316" cy="148"/>
          </a:xfrm>
        </p:grpSpPr>
        <p:sp>
          <p:nvSpPr>
            <p:cNvPr id="2297" name="Oval 62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98" name="Line 629"/>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99" name="Line 630"/>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300" name="Rectangle 631"/>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301" name="Oval 63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6" name="Group 633"/>
            <p:cNvGrpSpPr>
              <a:grpSpLocks/>
            </p:cNvGrpSpPr>
            <p:nvPr/>
          </p:nvGrpSpPr>
          <p:grpSpPr bwMode="auto">
            <a:xfrm>
              <a:off x="4776" y="3017"/>
              <a:ext cx="156" cy="56"/>
              <a:chOff x="2848" y="848"/>
              <a:chExt cx="140" cy="98"/>
            </a:xfrm>
          </p:grpSpPr>
          <p:sp>
            <p:nvSpPr>
              <p:cNvPr id="2307" name="Line 63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08" name="Line 63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09" name="Line 63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7" name="Group 637"/>
            <p:cNvGrpSpPr>
              <a:grpSpLocks/>
            </p:cNvGrpSpPr>
            <p:nvPr/>
          </p:nvGrpSpPr>
          <p:grpSpPr bwMode="auto">
            <a:xfrm flipV="1">
              <a:off x="4776" y="3016"/>
              <a:ext cx="156" cy="56"/>
              <a:chOff x="2848" y="848"/>
              <a:chExt cx="140" cy="98"/>
            </a:xfrm>
          </p:grpSpPr>
          <p:sp>
            <p:nvSpPr>
              <p:cNvPr id="2304" name="Line 6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05" name="Line 6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06" name="Line 6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8" name="Group 641"/>
          <p:cNvGrpSpPr>
            <a:grpSpLocks/>
          </p:cNvGrpSpPr>
          <p:nvPr/>
        </p:nvGrpSpPr>
        <p:grpSpPr bwMode="auto">
          <a:xfrm>
            <a:off x="2708275" y="4562475"/>
            <a:ext cx="501650" cy="234950"/>
            <a:chOff x="3600" y="219"/>
            <a:chExt cx="360" cy="175"/>
          </a:xfrm>
        </p:grpSpPr>
        <p:sp>
          <p:nvSpPr>
            <p:cNvPr id="2284" name="Oval 642"/>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2285" name="Line 64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2286" name="Line 64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2287" name="Rectangle 645"/>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88" name="Oval 646"/>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9" name="Group 647"/>
            <p:cNvGrpSpPr>
              <a:grpSpLocks/>
            </p:cNvGrpSpPr>
            <p:nvPr/>
          </p:nvGrpSpPr>
          <p:grpSpPr bwMode="auto">
            <a:xfrm>
              <a:off x="3686" y="244"/>
              <a:ext cx="177" cy="66"/>
              <a:chOff x="2848" y="848"/>
              <a:chExt cx="140" cy="98"/>
            </a:xfrm>
          </p:grpSpPr>
          <p:sp>
            <p:nvSpPr>
              <p:cNvPr id="2294" name="Line 6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95" name="Line 6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96" name="Line 6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651"/>
            <p:cNvGrpSpPr>
              <a:grpSpLocks/>
            </p:cNvGrpSpPr>
            <p:nvPr/>
          </p:nvGrpSpPr>
          <p:grpSpPr bwMode="auto">
            <a:xfrm flipV="1">
              <a:off x="3686" y="243"/>
              <a:ext cx="177" cy="66"/>
              <a:chOff x="2848" y="848"/>
              <a:chExt cx="140" cy="98"/>
            </a:xfrm>
          </p:grpSpPr>
          <p:sp>
            <p:nvSpPr>
              <p:cNvPr id="2291" name="Line 6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92" name="Line 6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93" name="Line 6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655"/>
          <p:cNvGrpSpPr>
            <a:grpSpLocks/>
          </p:cNvGrpSpPr>
          <p:nvPr/>
        </p:nvGrpSpPr>
        <p:grpSpPr bwMode="auto">
          <a:xfrm>
            <a:off x="2043113" y="4867275"/>
            <a:ext cx="501650" cy="234950"/>
            <a:chOff x="3600" y="219"/>
            <a:chExt cx="360" cy="175"/>
          </a:xfrm>
        </p:grpSpPr>
        <p:sp>
          <p:nvSpPr>
            <p:cNvPr id="2271" name="Oval 656"/>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2272" name="Line 65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2273" name="Line 65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2274" name="Rectangle 659"/>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75" name="Oval 660"/>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223" name="Group 661"/>
            <p:cNvGrpSpPr>
              <a:grpSpLocks/>
            </p:cNvGrpSpPr>
            <p:nvPr/>
          </p:nvGrpSpPr>
          <p:grpSpPr bwMode="auto">
            <a:xfrm>
              <a:off x="3686" y="244"/>
              <a:ext cx="177" cy="66"/>
              <a:chOff x="2848" y="848"/>
              <a:chExt cx="140" cy="98"/>
            </a:xfrm>
          </p:grpSpPr>
          <p:sp>
            <p:nvSpPr>
              <p:cNvPr id="2281" name="Line 66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82" name="Line 66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3" name="Line 66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24" name="Group 665"/>
            <p:cNvGrpSpPr>
              <a:grpSpLocks/>
            </p:cNvGrpSpPr>
            <p:nvPr/>
          </p:nvGrpSpPr>
          <p:grpSpPr bwMode="auto">
            <a:xfrm flipV="1">
              <a:off x="3686" y="243"/>
              <a:ext cx="177" cy="66"/>
              <a:chOff x="2848" y="848"/>
              <a:chExt cx="140" cy="98"/>
            </a:xfrm>
          </p:grpSpPr>
          <p:sp>
            <p:nvSpPr>
              <p:cNvPr id="2278" name="Line 66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79" name="Line 66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0" name="Line 66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2149" name="Line 669"/>
          <p:cNvSpPr>
            <a:spLocks noChangeShapeType="1"/>
          </p:cNvSpPr>
          <p:nvPr/>
        </p:nvSpPr>
        <p:spPr bwMode="auto">
          <a:xfrm>
            <a:off x="3157538" y="4773613"/>
            <a:ext cx="358775" cy="120650"/>
          </a:xfrm>
          <a:prstGeom prst="line">
            <a:avLst/>
          </a:prstGeom>
          <a:noFill/>
          <a:ln w="9525">
            <a:solidFill>
              <a:schemeClr val="bg2"/>
            </a:solidFill>
            <a:round/>
            <a:headEnd/>
            <a:tailEnd/>
          </a:ln>
        </p:spPr>
        <p:txBody>
          <a:bodyPr/>
          <a:lstStyle/>
          <a:p>
            <a:endParaRPr lang="en-US"/>
          </a:p>
        </p:txBody>
      </p:sp>
      <p:sp>
        <p:nvSpPr>
          <p:cNvPr id="2150" name="Line 670"/>
          <p:cNvSpPr>
            <a:spLocks noChangeShapeType="1"/>
          </p:cNvSpPr>
          <p:nvPr/>
        </p:nvSpPr>
        <p:spPr bwMode="auto">
          <a:xfrm flipV="1">
            <a:off x="2505075" y="4786313"/>
            <a:ext cx="277813" cy="109537"/>
          </a:xfrm>
          <a:prstGeom prst="line">
            <a:avLst/>
          </a:prstGeom>
          <a:noFill/>
          <a:ln w="9525">
            <a:solidFill>
              <a:schemeClr val="bg2"/>
            </a:solidFill>
            <a:round/>
            <a:headEnd/>
            <a:tailEnd/>
          </a:ln>
        </p:spPr>
        <p:txBody>
          <a:bodyPr/>
          <a:lstStyle/>
          <a:p>
            <a:endParaRPr lang="en-US"/>
          </a:p>
        </p:txBody>
      </p:sp>
      <p:sp>
        <p:nvSpPr>
          <p:cNvPr id="2151" name="Line 671"/>
          <p:cNvSpPr>
            <a:spLocks noChangeShapeType="1"/>
          </p:cNvSpPr>
          <p:nvPr/>
        </p:nvSpPr>
        <p:spPr bwMode="auto">
          <a:xfrm flipV="1">
            <a:off x="2547938" y="4989513"/>
            <a:ext cx="971550" cy="0"/>
          </a:xfrm>
          <a:prstGeom prst="line">
            <a:avLst/>
          </a:prstGeom>
          <a:noFill/>
          <a:ln w="9525">
            <a:solidFill>
              <a:schemeClr val="bg2"/>
            </a:solidFill>
            <a:round/>
            <a:headEnd/>
            <a:tailEnd/>
          </a:ln>
        </p:spPr>
        <p:txBody>
          <a:bodyPr/>
          <a:lstStyle/>
          <a:p>
            <a:endParaRPr lang="en-US"/>
          </a:p>
        </p:txBody>
      </p:sp>
      <p:sp>
        <p:nvSpPr>
          <p:cNvPr id="2152" name="Line 672"/>
          <p:cNvSpPr>
            <a:spLocks noChangeShapeType="1"/>
          </p:cNvSpPr>
          <p:nvPr/>
        </p:nvSpPr>
        <p:spPr bwMode="auto">
          <a:xfrm flipH="1">
            <a:off x="1843088" y="4735513"/>
            <a:ext cx="254000" cy="469900"/>
          </a:xfrm>
          <a:prstGeom prst="line">
            <a:avLst/>
          </a:prstGeom>
          <a:noFill/>
          <a:ln w="9525">
            <a:solidFill>
              <a:schemeClr val="bg2"/>
            </a:solidFill>
            <a:round/>
            <a:headEnd/>
            <a:tailEnd/>
          </a:ln>
        </p:spPr>
        <p:txBody>
          <a:bodyPr/>
          <a:lstStyle/>
          <a:p>
            <a:endParaRPr lang="en-US"/>
          </a:p>
        </p:txBody>
      </p:sp>
      <p:sp>
        <p:nvSpPr>
          <p:cNvPr id="2153" name="Line 673"/>
          <p:cNvSpPr>
            <a:spLocks noChangeShapeType="1"/>
          </p:cNvSpPr>
          <p:nvPr/>
        </p:nvSpPr>
        <p:spPr bwMode="auto">
          <a:xfrm>
            <a:off x="1868488" y="4786313"/>
            <a:ext cx="196850" cy="0"/>
          </a:xfrm>
          <a:prstGeom prst="line">
            <a:avLst/>
          </a:prstGeom>
          <a:noFill/>
          <a:ln w="9525">
            <a:solidFill>
              <a:schemeClr val="bg2"/>
            </a:solidFill>
            <a:round/>
            <a:headEnd/>
            <a:tailEnd/>
          </a:ln>
        </p:spPr>
        <p:txBody>
          <a:bodyPr/>
          <a:lstStyle/>
          <a:p>
            <a:endParaRPr lang="en-US"/>
          </a:p>
        </p:txBody>
      </p:sp>
      <p:sp>
        <p:nvSpPr>
          <p:cNvPr id="2154" name="Line 674"/>
          <p:cNvSpPr>
            <a:spLocks noChangeShapeType="1"/>
          </p:cNvSpPr>
          <p:nvPr/>
        </p:nvSpPr>
        <p:spPr bwMode="auto">
          <a:xfrm>
            <a:off x="1728788" y="5122863"/>
            <a:ext cx="153987" cy="0"/>
          </a:xfrm>
          <a:prstGeom prst="line">
            <a:avLst/>
          </a:prstGeom>
          <a:noFill/>
          <a:ln w="9525">
            <a:solidFill>
              <a:schemeClr val="bg2"/>
            </a:solidFill>
            <a:round/>
            <a:headEnd/>
            <a:tailEnd/>
          </a:ln>
        </p:spPr>
        <p:txBody>
          <a:bodyPr/>
          <a:lstStyle/>
          <a:p>
            <a:endParaRPr lang="en-US"/>
          </a:p>
        </p:txBody>
      </p:sp>
      <p:sp>
        <p:nvSpPr>
          <p:cNvPr id="2155" name="Line 675"/>
          <p:cNvSpPr>
            <a:spLocks noChangeShapeType="1"/>
          </p:cNvSpPr>
          <p:nvPr/>
        </p:nvSpPr>
        <p:spPr bwMode="auto">
          <a:xfrm>
            <a:off x="1981200" y="5202238"/>
            <a:ext cx="490538" cy="0"/>
          </a:xfrm>
          <a:prstGeom prst="line">
            <a:avLst/>
          </a:prstGeom>
          <a:noFill/>
          <a:ln w="9525">
            <a:solidFill>
              <a:schemeClr val="bg2"/>
            </a:solidFill>
            <a:round/>
            <a:headEnd/>
            <a:tailEnd/>
          </a:ln>
        </p:spPr>
        <p:txBody>
          <a:bodyPr/>
          <a:lstStyle/>
          <a:p>
            <a:endParaRPr lang="en-US"/>
          </a:p>
        </p:txBody>
      </p:sp>
      <p:sp>
        <p:nvSpPr>
          <p:cNvPr id="2156" name="Line 676"/>
          <p:cNvSpPr>
            <a:spLocks noChangeShapeType="1"/>
          </p:cNvSpPr>
          <p:nvPr/>
        </p:nvSpPr>
        <p:spPr bwMode="auto">
          <a:xfrm flipH="1">
            <a:off x="2220913" y="5110163"/>
            <a:ext cx="53975" cy="85725"/>
          </a:xfrm>
          <a:prstGeom prst="line">
            <a:avLst/>
          </a:prstGeom>
          <a:noFill/>
          <a:ln w="9525">
            <a:solidFill>
              <a:schemeClr val="bg2"/>
            </a:solidFill>
            <a:round/>
            <a:headEnd/>
            <a:tailEnd/>
          </a:ln>
        </p:spPr>
        <p:txBody>
          <a:bodyPr/>
          <a:lstStyle/>
          <a:p>
            <a:endParaRPr lang="en-US"/>
          </a:p>
        </p:txBody>
      </p:sp>
      <p:sp>
        <p:nvSpPr>
          <p:cNvPr id="2157" name="Line 677"/>
          <p:cNvSpPr>
            <a:spLocks noChangeShapeType="1"/>
          </p:cNvSpPr>
          <p:nvPr/>
        </p:nvSpPr>
        <p:spPr bwMode="auto">
          <a:xfrm>
            <a:off x="2033588" y="5199063"/>
            <a:ext cx="1587" cy="82550"/>
          </a:xfrm>
          <a:prstGeom prst="line">
            <a:avLst/>
          </a:prstGeom>
          <a:noFill/>
          <a:ln w="9525">
            <a:solidFill>
              <a:schemeClr val="bg2"/>
            </a:solidFill>
            <a:round/>
            <a:headEnd/>
            <a:tailEnd/>
          </a:ln>
        </p:spPr>
        <p:txBody>
          <a:bodyPr/>
          <a:lstStyle/>
          <a:p>
            <a:endParaRPr lang="en-US"/>
          </a:p>
        </p:txBody>
      </p:sp>
      <p:sp>
        <p:nvSpPr>
          <p:cNvPr id="2158" name="Line 678"/>
          <p:cNvSpPr>
            <a:spLocks noChangeShapeType="1"/>
          </p:cNvSpPr>
          <p:nvPr/>
        </p:nvSpPr>
        <p:spPr bwMode="auto">
          <a:xfrm flipH="1" flipV="1">
            <a:off x="2430463" y="5207000"/>
            <a:ext cx="0" cy="76200"/>
          </a:xfrm>
          <a:prstGeom prst="line">
            <a:avLst/>
          </a:prstGeom>
          <a:noFill/>
          <a:ln w="9525">
            <a:solidFill>
              <a:schemeClr val="bg2"/>
            </a:solidFill>
            <a:round/>
            <a:headEnd/>
            <a:tailEnd/>
          </a:ln>
        </p:spPr>
        <p:txBody>
          <a:bodyPr/>
          <a:lstStyle/>
          <a:p>
            <a:endParaRPr lang="en-US"/>
          </a:p>
        </p:txBody>
      </p:sp>
      <p:sp>
        <p:nvSpPr>
          <p:cNvPr id="2159" name="Line 679"/>
          <p:cNvSpPr>
            <a:spLocks noChangeShapeType="1"/>
          </p:cNvSpPr>
          <p:nvPr/>
        </p:nvSpPr>
        <p:spPr bwMode="auto">
          <a:xfrm>
            <a:off x="2511425" y="5065713"/>
            <a:ext cx="503238" cy="269875"/>
          </a:xfrm>
          <a:prstGeom prst="line">
            <a:avLst/>
          </a:prstGeom>
          <a:noFill/>
          <a:ln w="9525">
            <a:solidFill>
              <a:schemeClr val="bg2"/>
            </a:solidFill>
            <a:round/>
            <a:headEnd/>
            <a:tailEnd/>
          </a:ln>
        </p:spPr>
        <p:txBody>
          <a:bodyPr/>
          <a:lstStyle/>
          <a:p>
            <a:endParaRPr lang="en-US"/>
          </a:p>
        </p:txBody>
      </p:sp>
      <p:sp>
        <p:nvSpPr>
          <p:cNvPr id="2160" name="Line 680"/>
          <p:cNvSpPr>
            <a:spLocks noChangeShapeType="1"/>
          </p:cNvSpPr>
          <p:nvPr/>
        </p:nvSpPr>
        <p:spPr bwMode="auto">
          <a:xfrm>
            <a:off x="1960563" y="5000625"/>
            <a:ext cx="80962" cy="0"/>
          </a:xfrm>
          <a:prstGeom prst="line">
            <a:avLst/>
          </a:prstGeom>
          <a:noFill/>
          <a:ln w="9525">
            <a:solidFill>
              <a:schemeClr val="bg2"/>
            </a:solidFill>
            <a:round/>
            <a:headEnd/>
            <a:tailEnd/>
          </a:ln>
        </p:spPr>
        <p:txBody>
          <a:bodyPr/>
          <a:lstStyle/>
          <a:p>
            <a:endParaRPr lang="en-US"/>
          </a:p>
        </p:txBody>
      </p:sp>
      <p:grpSp>
        <p:nvGrpSpPr>
          <p:cNvPr id="2236" name="Group 681"/>
          <p:cNvGrpSpPr>
            <a:grpSpLocks/>
          </p:cNvGrpSpPr>
          <p:nvPr/>
        </p:nvGrpSpPr>
        <p:grpSpPr bwMode="auto">
          <a:xfrm>
            <a:off x="1146175" y="1760538"/>
            <a:ext cx="3021013" cy="3981450"/>
            <a:chOff x="-1203" y="1352"/>
            <a:chExt cx="1903" cy="2508"/>
          </a:xfrm>
        </p:grpSpPr>
        <p:grpSp>
          <p:nvGrpSpPr>
            <p:cNvPr id="2237" name="Group 682"/>
            <p:cNvGrpSpPr>
              <a:grpSpLocks/>
            </p:cNvGrpSpPr>
            <p:nvPr/>
          </p:nvGrpSpPr>
          <p:grpSpPr bwMode="auto">
            <a:xfrm>
              <a:off x="-1203" y="1647"/>
              <a:ext cx="436" cy="114"/>
              <a:chOff x="3072" y="739"/>
              <a:chExt cx="652" cy="146"/>
            </a:xfrm>
          </p:grpSpPr>
          <p:pic>
            <p:nvPicPr>
              <p:cNvPr id="2268" name="Picture 683" descr="lgv_fqmg[1]"/>
              <p:cNvPicPr>
                <a:picLocks noChangeAspect="1" noChangeArrowheads="1"/>
              </p:cNvPicPr>
              <p:nvPr/>
            </p:nvPicPr>
            <p:blipFill>
              <a:blip r:embed="rId4" cstate="print"/>
              <a:srcRect/>
              <a:stretch>
                <a:fillRect/>
              </a:stretch>
            </p:blipFill>
            <p:spPr bwMode="auto">
              <a:xfrm flipH="1">
                <a:off x="3237" y="739"/>
                <a:ext cx="487" cy="146"/>
              </a:xfrm>
              <a:prstGeom prst="rect">
                <a:avLst/>
              </a:prstGeom>
              <a:noFill/>
              <a:ln w="9525">
                <a:noFill/>
                <a:miter lim="800000"/>
                <a:headEnd/>
                <a:tailEnd/>
              </a:ln>
            </p:spPr>
          </p:pic>
          <p:sp>
            <p:nvSpPr>
              <p:cNvPr id="2269" name="Line 684"/>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2270" name="Line 685"/>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2245" name="Picture 686" descr="imgyjavg[1]"/>
            <p:cNvPicPr>
              <a:picLocks noChangeAspect="1" noChangeArrowheads="1"/>
            </p:cNvPicPr>
            <p:nvPr/>
          </p:nvPicPr>
          <p:blipFill>
            <a:blip r:embed="rId5" cstate="print"/>
            <a:srcRect/>
            <a:stretch>
              <a:fillRect/>
            </a:stretch>
          </p:blipFill>
          <p:spPr bwMode="auto">
            <a:xfrm>
              <a:off x="-1027" y="1466"/>
              <a:ext cx="232" cy="168"/>
            </a:xfrm>
            <a:prstGeom prst="rect">
              <a:avLst/>
            </a:prstGeom>
            <a:noFill/>
            <a:ln w="9525">
              <a:noFill/>
              <a:miter lim="800000"/>
              <a:headEnd/>
              <a:tailEnd/>
            </a:ln>
          </p:spPr>
        </p:pic>
        <p:grpSp>
          <p:nvGrpSpPr>
            <p:cNvPr id="2244" name="Group 687"/>
            <p:cNvGrpSpPr>
              <a:grpSpLocks/>
            </p:cNvGrpSpPr>
            <p:nvPr/>
          </p:nvGrpSpPr>
          <p:grpSpPr bwMode="auto">
            <a:xfrm>
              <a:off x="-546" y="1352"/>
              <a:ext cx="256" cy="269"/>
              <a:chOff x="2870" y="1518"/>
              <a:chExt cx="292" cy="320"/>
            </a:xfrm>
          </p:grpSpPr>
          <p:graphicFrame>
            <p:nvGraphicFramePr>
              <p:cNvPr id="2061" name="Object 68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2484" name="Clip" r:id="rId6" imgW="819000" imgH="847800" progId="">
                      <p:embed/>
                    </p:oleObj>
                  </mc:Choice>
                  <mc:Fallback>
                    <p:oleObj name="Clip" r:id="rId6" imgW="819000" imgH="847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62" name="Object 68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2485" name="Clip" r:id="rId8" imgW="1266840" imgH="1200240" progId="">
                      <p:embed/>
                    </p:oleObj>
                  </mc:Choice>
                  <mc:Fallback>
                    <p:oleObj name="Clip" r:id="rId8" imgW="1266840" imgH="12002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246" name="Group 690"/>
            <p:cNvGrpSpPr>
              <a:grpSpLocks/>
            </p:cNvGrpSpPr>
            <p:nvPr/>
          </p:nvGrpSpPr>
          <p:grpSpPr bwMode="auto">
            <a:xfrm>
              <a:off x="-1002" y="2262"/>
              <a:ext cx="209" cy="224"/>
              <a:chOff x="2870" y="1518"/>
              <a:chExt cx="292" cy="320"/>
            </a:xfrm>
          </p:grpSpPr>
          <p:graphicFrame>
            <p:nvGraphicFramePr>
              <p:cNvPr id="2059" name="Object 69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2486" name="Clip" r:id="rId10" imgW="819000" imgH="847800" progId="">
                      <p:embed/>
                    </p:oleObj>
                  </mc:Choice>
                  <mc:Fallback>
                    <p:oleObj name="Clip" r:id="rId10" imgW="819000" imgH="847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60" name="Object 69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2487" name="Clip" r:id="rId11" imgW="1266840" imgH="1200240" progId="">
                      <p:embed/>
                    </p:oleObj>
                  </mc:Choice>
                  <mc:Fallback>
                    <p:oleObj name="Clip" r:id="rId11" imgW="1266840" imgH="12002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aphicFrame>
          <p:nvGraphicFramePr>
            <p:cNvPr id="2050" name="Object 693"/>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142488" name="Clip" r:id="rId12" imgW="1305000" imgH="1085760" progId="">
                    <p:embed/>
                  </p:oleObj>
                </mc:Choice>
                <mc:Fallback>
                  <p:oleObj name="Clip" r:id="rId12" imgW="1305000" imgH="10857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247" name="Group 694"/>
            <p:cNvGrpSpPr>
              <a:grpSpLocks/>
            </p:cNvGrpSpPr>
            <p:nvPr/>
          </p:nvGrpSpPr>
          <p:grpSpPr bwMode="auto">
            <a:xfrm>
              <a:off x="310" y="3575"/>
              <a:ext cx="125" cy="230"/>
              <a:chOff x="4180" y="783"/>
              <a:chExt cx="150" cy="307"/>
            </a:xfrm>
          </p:grpSpPr>
          <p:sp>
            <p:nvSpPr>
              <p:cNvPr id="2260" name="AutoShape 69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61" name="Rectangle 69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62" name="Rectangle 6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63" name="AutoShape 6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64" name="Line 69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65" name="Line 70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66" name="Rectangle 7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67" name="Rectangle 70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2051" name="Object 703"/>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142489" name="Clip" r:id="rId14" imgW="1305000" imgH="1085760" progId="">
                    <p:embed/>
                  </p:oleObj>
                </mc:Choice>
                <mc:Fallback>
                  <p:oleObj name="Clip" r:id="rId14" imgW="1305000" imgH="10857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2" name="Object 704"/>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142490" name="Clip" r:id="rId15" imgW="1305000" imgH="1085760" progId="">
                    <p:embed/>
                  </p:oleObj>
                </mc:Choice>
                <mc:Fallback>
                  <p:oleObj name="Clip" r:id="rId15" imgW="1305000" imgH="10857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3" name="Object 705"/>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142491" name="Clip" r:id="rId16" imgW="1305000" imgH="1085760" progId="">
                    <p:embed/>
                  </p:oleObj>
                </mc:Choice>
                <mc:Fallback>
                  <p:oleObj name="Clip" r:id="rId16" imgW="1305000" imgH="10857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4" name="Object 706"/>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142492" name="Clip" r:id="rId17" imgW="1305000" imgH="1085760" progId="">
                    <p:embed/>
                  </p:oleObj>
                </mc:Choice>
                <mc:Fallback>
                  <p:oleObj name="Clip" r:id="rId17" imgW="1305000" imgH="10857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248" name="Group 707"/>
            <p:cNvGrpSpPr>
              <a:grpSpLocks/>
            </p:cNvGrpSpPr>
            <p:nvPr/>
          </p:nvGrpSpPr>
          <p:grpSpPr bwMode="auto">
            <a:xfrm>
              <a:off x="83" y="3625"/>
              <a:ext cx="172" cy="215"/>
              <a:chOff x="2870" y="1518"/>
              <a:chExt cx="292" cy="320"/>
            </a:xfrm>
          </p:grpSpPr>
          <p:graphicFrame>
            <p:nvGraphicFramePr>
              <p:cNvPr id="2057" name="Object 70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2493" name="Clip" r:id="rId18" imgW="819000" imgH="847800" progId="">
                      <p:embed/>
                    </p:oleObj>
                  </mc:Choice>
                  <mc:Fallback>
                    <p:oleObj name="Clip" r:id="rId18" imgW="819000" imgH="847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8" name="Object 70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2494" name="Clip" r:id="rId19" imgW="1266840" imgH="1200240" progId="">
                      <p:embed/>
                    </p:oleObj>
                  </mc:Choice>
                  <mc:Fallback>
                    <p:oleObj name="Clip" r:id="rId19" imgW="1266840" imgH="12002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249" name="Group 710"/>
            <p:cNvGrpSpPr>
              <a:grpSpLocks/>
            </p:cNvGrpSpPr>
            <p:nvPr/>
          </p:nvGrpSpPr>
          <p:grpSpPr bwMode="auto">
            <a:xfrm>
              <a:off x="-201" y="3657"/>
              <a:ext cx="220" cy="203"/>
              <a:chOff x="2870" y="1518"/>
              <a:chExt cx="292" cy="320"/>
            </a:xfrm>
          </p:grpSpPr>
          <p:graphicFrame>
            <p:nvGraphicFramePr>
              <p:cNvPr id="2055" name="Object 7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2495" name="Clip" r:id="rId20" imgW="819000" imgH="847800" progId="">
                      <p:embed/>
                    </p:oleObj>
                  </mc:Choice>
                  <mc:Fallback>
                    <p:oleObj name="Clip" r:id="rId20" imgW="819000" imgH="847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56" name="Object 7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2496" name="Clip" r:id="rId21" imgW="1266840" imgH="1200240" progId="">
                      <p:embed/>
                    </p:oleObj>
                  </mc:Choice>
                  <mc:Fallback>
                    <p:oleObj name="Clip" r:id="rId21" imgW="1266840" imgH="12002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2250" name="Group 713"/>
            <p:cNvGrpSpPr>
              <a:grpSpLocks/>
            </p:cNvGrpSpPr>
            <p:nvPr/>
          </p:nvGrpSpPr>
          <p:grpSpPr bwMode="auto">
            <a:xfrm>
              <a:off x="569" y="3419"/>
              <a:ext cx="131" cy="258"/>
              <a:chOff x="4180" y="783"/>
              <a:chExt cx="150" cy="307"/>
            </a:xfrm>
          </p:grpSpPr>
          <p:sp>
            <p:nvSpPr>
              <p:cNvPr id="2252" name="AutoShape 71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53" name="Rectangle 71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54" name="Rectangle 7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55" name="AutoShape 7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56" name="Line 71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57" name="Line 71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58" name="Rectangle 7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59" name="Rectangle 72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2162" name="Line 722"/>
          <p:cNvSpPr>
            <a:spLocks noChangeShapeType="1"/>
          </p:cNvSpPr>
          <p:nvPr/>
        </p:nvSpPr>
        <p:spPr bwMode="auto">
          <a:xfrm flipH="1">
            <a:off x="2049463" y="3522663"/>
            <a:ext cx="3175" cy="144462"/>
          </a:xfrm>
          <a:prstGeom prst="line">
            <a:avLst/>
          </a:prstGeom>
          <a:noFill/>
          <a:ln w="9525">
            <a:solidFill>
              <a:schemeClr val="bg2"/>
            </a:solidFill>
            <a:round/>
            <a:headEnd/>
            <a:tailEnd/>
          </a:ln>
        </p:spPr>
        <p:txBody>
          <a:bodyPr/>
          <a:lstStyle/>
          <a:p>
            <a:endParaRPr lang="en-US"/>
          </a:p>
        </p:txBody>
      </p:sp>
      <p:sp>
        <p:nvSpPr>
          <p:cNvPr id="2163" name="Line 723"/>
          <p:cNvSpPr>
            <a:spLocks noChangeShapeType="1"/>
          </p:cNvSpPr>
          <p:nvPr/>
        </p:nvSpPr>
        <p:spPr bwMode="auto">
          <a:xfrm flipV="1">
            <a:off x="3346450" y="2505075"/>
            <a:ext cx="123825" cy="87313"/>
          </a:xfrm>
          <a:prstGeom prst="line">
            <a:avLst/>
          </a:prstGeom>
          <a:noFill/>
          <a:ln w="9525">
            <a:solidFill>
              <a:schemeClr val="bg2"/>
            </a:solidFill>
            <a:round/>
            <a:headEnd/>
            <a:tailEnd/>
          </a:ln>
        </p:spPr>
        <p:txBody>
          <a:bodyPr/>
          <a:lstStyle/>
          <a:p>
            <a:endParaRPr lang="en-US"/>
          </a:p>
        </p:txBody>
      </p:sp>
      <p:sp>
        <p:nvSpPr>
          <p:cNvPr id="2164" name="Line 724"/>
          <p:cNvSpPr>
            <a:spLocks noChangeShapeType="1"/>
          </p:cNvSpPr>
          <p:nvPr/>
        </p:nvSpPr>
        <p:spPr bwMode="auto">
          <a:xfrm>
            <a:off x="3173413" y="2678113"/>
            <a:ext cx="0" cy="82550"/>
          </a:xfrm>
          <a:prstGeom prst="line">
            <a:avLst/>
          </a:prstGeom>
          <a:noFill/>
          <a:ln w="9525">
            <a:solidFill>
              <a:schemeClr val="bg2"/>
            </a:solidFill>
            <a:round/>
            <a:headEnd/>
            <a:tailEnd/>
          </a:ln>
        </p:spPr>
        <p:txBody>
          <a:bodyPr/>
          <a:lstStyle/>
          <a:p>
            <a:endParaRPr lang="en-US"/>
          </a:p>
        </p:txBody>
      </p:sp>
      <p:sp>
        <p:nvSpPr>
          <p:cNvPr id="2165" name="Line 725"/>
          <p:cNvSpPr>
            <a:spLocks noChangeShapeType="1"/>
          </p:cNvSpPr>
          <p:nvPr/>
        </p:nvSpPr>
        <p:spPr bwMode="auto">
          <a:xfrm flipV="1">
            <a:off x="3357563" y="2574925"/>
            <a:ext cx="263525" cy="288925"/>
          </a:xfrm>
          <a:prstGeom prst="line">
            <a:avLst/>
          </a:prstGeom>
          <a:noFill/>
          <a:ln w="9525">
            <a:solidFill>
              <a:schemeClr val="bg2"/>
            </a:solidFill>
            <a:round/>
            <a:headEnd/>
            <a:tailEnd/>
          </a:ln>
        </p:spPr>
        <p:txBody>
          <a:bodyPr/>
          <a:lstStyle/>
          <a:p>
            <a:endParaRPr lang="en-US"/>
          </a:p>
        </p:txBody>
      </p:sp>
      <p:sp>
        <p:nvSpPr>
          <p:cNvPr id="2166" name="Line 726"/>
          <p:cNvSpPr>
            <a:spLocks noChangeShapeType="1"/>
          </p:cNvSpPr>
          <p:nvPr/>
        </p:nvSpPr>
        <p:spPr bwMode="auto">
          <a:xfrm>
            <a:off x="3709988" y="2573338"/>
            <a:ext cx="0" cy="196850"/>
          </a:xfrm>
          <a:prstGeom prst="line">
            <a:avLst/>
          </a:prstGeom>
          <a:noFill/>
          <a:ln w="9525">
            <a:solidFill>
              <a:schemeClr val="bg2"/>
            </a:solidFill>
            <a:round/>
            <a:headEnd/>
            <a:tailEnd/>
          </a:ln>
        </p:spPr>
        <p:txBody>
          <a:bodyPr/>
          <a:lstStyle/>
          <a:p>
            <a:endParaRPr lang="en-US"/>
          </a:p>
        </p:txBody>
      </p:sp>
      <p:sp>
        <p:nvSpPr>
          <p:cNvPr id="2167" name="Line 727"/>
          <p:cNvSpPr>
            <a:spLocks noChangeShapeType="1"/>
          </p:cNvSpPr>
          <p:nvPr/>
        </p:nvSpPr>
        <p:spPr bwMode="auto">
          <a:xfrm>
            <a:off x="3363913" y="2879725"/>
            <a:ext cx="188912" cy="0"/>
          </a:xfrm>
          <a:prstGeom prst="line">
            <a:avLst/>
          </a:prstGeom>
          <a:noFill/>
          <a:ln w="9525">
            <a:solidFill>
              <a:schemeClr val="bg2"/>
            </a:solidFill>
            <a:round/>
            <a:headEnd/>
            <a:tailEnd/>
          </a:ln>
        </p:spPr>
        <p:txBody>
          <a:bodyPr/>
          <a:lstStyle/>
          <a:p>
            <a:endParaRPr lang="en-US"/>
          </a:p>
        </p:txBody>
      </p:sp>
      <p:sp>
        <p:nvSpPr>
          <p:cNvPr id="2168" name="Line 728"/>
          <p:cNvSpPr>
            <a:spLocks noChangeShapeType="1"/>
          </p:cNvSpPr>
          <p:nvPr/>
        </p:nvSpPr>
        <p:spPr bwMode="auto">
          <a:xfrm flipV="1">
            <a:off x="1658938" y="3746500"/>
            <a:ext cx="168275" cy="3175"/>
          </a:xfrm>
          <a:prstGeom prst="line">
            <a:avLst/>
          </a:prstGeom>
          <a:noFill/>
          <a:ln w="9525">
            <a:solidFill>
              <a:schemeClr val="bg2"/>
            </a:solidFill>
            <a:round/>
            <a:headEnd/>
            <a:tailEnd/>
          </a:ln>
        </p:spPr>
        <p:txBody>
          <a:bodyPr/>
          <a:lstStyle/>
          <a:p>
            <a:endParaRPr lang="en-US"/>
          </a:p>
        </p:txBody>
      </p:sp>
      <p:sp>
        <p:nvSpPr>
          <p:cNvPr id="2169" name="Line 729"/>
          <p:cNvSpPr>
            <a:spLocks noChangeShapeType="1"/>
          </p:cNvSpPr>
          <p:nvPr/>
        </p:nvSpPr>
        <p:spPr bwMode="auto">
          <a:xfrm flipV="1">
            <a:off x="3778250" y="2273300"/>
            <a:ext cx="238125" cy="168275"/>
          </a:xfrm>
          <a:prstGeom prst="line">
            <a:avLst/>
          </a:prstGeom>
          <a:noFill/>
          <a:ln w="9525">
            <a:solidFill>
              <a:schemeClr val="bg2"/>
            </a:solidFill>
            <a:round/>
            <a:headEnd/>
            <a:tailEnd/>
          </a:ln>
        </p:spPr>
        <p:txBody>
          <a:bodyPr/>
          <a:lstStyle/>
          <a:p>
            <a:endParaRPr lang="en-US"/>
          </a:p>
        </p:txBody>
      </p:sp>
      <p:sp>
        <p:nvSpPr>
          <p:cNvPr id="2170" name="Line 730"/>
          <p:cNvSpPr>
            <a:spLocks noChangeShapeType="1"/>
          </p:cNvSpPr>
          <p:nvPr/>
        </p:nvSpPr>
        <p:spPr bwMode="auto">
          <a:xfrm>
            <a:off x="3917950" y="2870200"/>
            <a:ext cx="177800" cy="0"/>
          </a:xfrm>
          <a:prstGeom prst="line">
            <a:avLst/>
          </a:prstGeom>
          <a:noFill/>
          <a:ln w="9525">
            <a:solidFill>
              <a:schemeClr val="bg2"/>
            </a:solidFill>
            <a:round/>
            <a:headEnd/>
            <a:tailEnd/>
          </a:ln>
        </p:spPr>
        <p:txBody>
          <a:bodyPr/>
          <a:lstStyle/>
          <a:p>
            <a:endParaRPr lang="en-US"/>
          </a:p>
        </p:txBody>
      </p:sp>
      <p:sp>
        <p:nvSpPr>
          <p:cNvPr id="2171" name="Line 731"/>
          <p:cNvSpPr>
            <a:spLocks noChangeShapeType="1"/>
          </p:cNvSpPr>
          <p:nvPr/>
        </p:nvSpPr>
        <p:spPr bwMode="auto">
          <a:xfrm flipH="1">
            <a:off x="3063875" y="2946400"/>
            <a:ext cx="98425" cy="704850"/>
          </a:xfrm>
          <a:prstGeom prst="line">
            <a:avLst/>
          </a:prstGeom>
          <a:noFill/>
          <a:ln w="9525">
            <a:solidFill>
              <a:schemeClr val="bg2"/>
            </a:solidFill>
            <a:round/>
            <a:headEnd/>
            <a:tailEnd/>
          </a:ln>
        </p:spPr>
        <p:txBody>
          <a:bodyPr/>
          <a:lstStyle/>
          <a:p>
            <a:endParaRPr lang="en-US"/>
          </a:p>
        </p:txBody>
      </p:sp>
      <p:sp>
        <p:nvSpPr>
          <p:cNvPr id="2172" name="Line 732"/>
          <p:cNvSpPr>
            <a:spLocks noChangeShapeType="1"/>
          </p:cNvSpPr>
          <p:nvPr/>
        </p:nvSpPr>
        <p:spPr bwMode="auto">
          <a:xfrm flipH="1">
            <a:off x="3654425" y="2946400"/>
            <a:ext cx="111125" cy="727075"/>
          </a:xfrm>
          <a:prstGeom prst="line">
            <a:avLst/>
          </a:prstGeom>
          <a:noFill/>
          <a:ln w="9525">
            <a:solidFill>
              <a:schemeClr val="bg2"/>
            </a:solidFill>
            <a:round/>
            <a:headEnd/>
            <a:tailEnd/>
          </a:ln>
        </p:spPr>
        <p:txBody>
          <a:bodyPr/>
          <a:lstStyle/>
          <a:p>
            <a:endParaRPr lang="en-US"/>
          </a:p>
        </p:txBody>
      </p:sp>
      <p:grpSp>
        <p:nvGrpSpPr>
          <p:cNvPr id="2251" name="Group 733"/>
          <p:cNvGrpSpPr>
            <a:grpSpLocks/>
          </p:cNvGrpSpPr>
          <p:nvPr/>
        </p:nvGrpSpPr>
        <p:grpSpPr bwMode="auto">
          <a:xfrm>
            <a:off x="2706688" y="4564063"/>
            <a:ext cx="501650" cy="234950"/>
            <a:chOff x="4701" y="2996"/>
            <a:chExt cx="316" cy="148"/>
          </a:xfrm>
        </p:grpSpPr>
        <p:sp>
          <p:nvSpPr>
            <p:cNvPr id="2231" name="Oval 734"/>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32" name="Line 735"/>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33" name="Line 736"/>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234" name="Rectangle 737"/>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35" name="Oval 738"/>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276" name="Group 739"/>
            <p:cNvGrpSpPr>
              <a:grpSpLocks/>
            </p:cNvGrpSpPr>
            <p:nvPr/>
          </p:nvGrpSpPr>
          <p:grpSpPr bwMode="auto">
            <a:xfrm>
              <a:off x="4776" y="3017"/>
              <a:ext cx="156" cy="56"/>
              <a:chOff x="2848" y="848"/>
              <a:chExt cx="140" cy="98"/>
            </a:xfrm>
          </p:grpSpPr>
          <p:sp>
            <p:nvSpPr>
              <p:cNvPr id="2241" name="Line 74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42" name="Line 74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43" name="Line 74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77" name="Group 743"/>
            <p:cNvGrpSpPr>
              <a:grpSpLocks/>
            </p:cNvGrpSpPr>
            <p:nvPr/>
          </p:nvGrpSpPr>
          <p:grpSpPr bwMode="auto">
            <a:xfrm flipV="1">
              <a:off x="4776" y="3016"/>
              <a:ext cx="156" cy="56"/>
              <a:chOff x="2848" y="848"/>
              <a:chExt cx="140" cy="98"/>
            </a:xfrm>
          </p:grpSpPr>
          <p:sp>
            <p:nvSpPr>
              <p:cNvPr id="2238" name="Line 74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39" name="Line 74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40" name="Line 74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289" name="Group 747"/>
          <p:cNvGrpSpPr>
            <a:grpSpLocks/>
          </p:cNvGrpSpPr>
          <p:nvPr/>
        </p:nvGrpSpPr>
        <p:grpSpPr bwMode="auto">
          <a:xfrm>
            <a:off x="2041525" y="4865688"/>
            <a:ext cx="501650" cy="234950"/>
            <a:chOff x="4701" y="2996"/>
            <a:chExt cx="316" cy="148"/>
          </a:xfrm>
        </p:grpSpPr>
        <p:sp>
          <p:nvSpPr>
            <p:cNvPr id="2218" name="Oval 74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19" name="Line 749"/>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20" name="Line 750"/>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221" name="Rectangle 751"/>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22" name="Oval 75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290" name="Group 753"/>
            <p:cNvGrpSpPr>
              <a:grpSpLocks/>
            </p:cNvGrpSpPr>
            <p:nvPr/>
          </p:nvGrpSpPr>
          <p:grpSpPr bwMode="auto">
            <a:xfrm>
              <a:off x="4776" y="3017"/>
              <a:ext cx="156" cy="56"/>
              <a:chOff x="2848" y="848"/>
              <a:chExt cx="140" cy="98"/>
            </a:xfrm>
          </p:grpSpPr>
          <p:sp>
            <p:nvSpPr>
              <p:cNvPr id="2228" name="Line 75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29" name="Line 75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30" name="Line 75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302" name="Group 757"/>
            <p:cNvGrpSpPr>
              <a:grpSpLocks/>
            </p:cNvGrpSpPr>
            <p:nvPr/>
          </p:nvGrpSpPr>
          <p:grpSpPr bwMode="auto">
            <a:xfrm flipV="1">
              <a:off x="4776" y="3016"/>
              <a:ext cx="156" cy="56"/>
              <a:chOff x="2848" y="848"/>
              <a:chExt cx="140" cy="98"/>
            </a:xfrm>
          </p:grpSpPr>
          <p:sp>
            <p:nvSpPr>
              <p:cNvPr id="2225" name="Line 75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26" name="Line 75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27" name="Line 76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303" name="Group 761"/>
          <p:cNvGrpSpPr>
            <a:grpSpLocks/>
          </p:cNvGrpSpPr>
          <p:nvPr/>
        </p:nvGrpSpPr>
        <p:grpSpPr bwMode="auto">
          <a:xfrm>
            <a:off x="2871788" y="5051425"/>
            <a:ext cx="290512" cy="404813"/>
            <a:chOff x="4290" y="3130"/>
            <a:chExt cx="183" cy="255"/>
          </a:xfrm>
        </p:grpSpPr>
        <p:pic>
          <p:nvPicPr>
            <p:cNvPr id="2200" name="Picture 762"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2201" name="Freeform 763"/>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2202" name="Freeform 764"/>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2203" name="Freeform 765"/>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2204" name="Freeform 766"/>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2205" name="Freeform 767"/>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2206" name="Freeform 768"/>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2207" name="Freeform 769"/>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2208" name="Freeform 770"/>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2209" name="Freeform 771"/>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2210" name="Freeform 772"/>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2211" name="Freeform 773"/>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212" name="Freeform 774"/>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213" name="Freeform 775"/>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214" name="Freeform 776"/>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215" name="Freeform 777"/>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216" name="Freeform 778"/>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217" name="Freeform 77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2379" name="Group 780"/>
          <p:cNvGrpSpPr>
            <a:grpSpLocks/>
          </p:cNvGrpSpPr>
          <p:nvPr/>
        </p:nvGrpSpPr>
        <p:grpSpPr bwMode="auto">
          <a:xfrm>
            <a:off x="1428750" y="3513138"/>
            <a:ext cx="290513" cy="404812"/>
            <a:chOff x="4290" y="3130"/>
            <a:chExt cx="183" cy="255"/>
          </a:xfrm>
        </p:grpSpPr>
        <p:pic>
          <p:nvPicPr>
            <p:cNvPr id="2182" name="Picture 781" descr="31u_bnrz[1]"/>
            <p:cNvPicPr>
              <a:picLocks noChangeAspect="1" noChangeArrowheads="1"/>
            </p:cNvPicPr>
            <p:nvPr/>
          </p:nvPicPr>
          <p:blipFill>
            <a:blip r:embed="rId22"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2183" name="Freeform 782"/>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2184" name="Freeform 783"/>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2185" name="Freeform 784"/>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2186" name="Freeform 785"/>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2187" name="Freeform 786"/>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2188" name="Freeform 787"/>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2189" name="Freeform 788"/>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2190" name="Freeform 789"/>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2191" name="Freeform 790"/>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2192" name="Freeform 791"/>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2193" name="Freeform 792"/>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194" name="Freeform 793"/>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195" name="Freeform 794"/>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196" name="Freeform 795"/>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197" name="Freeform 796"/>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198" name="Freeform 797"/>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199" name="Freeform 79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2380" name="Group 799"/>
          <p:cNvGrpSpPr>
            <a:grpSpLocks/>
          </p:cNvGrpSpPr>
          <p:nvPr/>
        </p:nvGrpSpPr>
        <p:grpSpPr bwMode="auto">
          <a:xfrm>
            <a:off x="609600" y="2157413"/>
            <a:ext cx="3340100" cy="3265487"/>
            <a:chOff x="2865" y="1307"/>
            <a:chExt cx="2104" cy="2057"/>
          </a:xfrm>
        </p:grpSpPr>
        <p:sp>
          <p:nvSpPr>
            <p:cNvPr id="2178" name="Line 800"/>
            <p:cNvSpPr>
              <a:spLocks noChangeShapeType="1"/>
            </p:cNvSpPr>
            <p:nvPr/>
          </p:nvSpPr>
          <p:spPr bwMode="auto">
            <a:xfrm>
              <a:off x="4092" y="1307"/>
              <a:ext cx="877" cy="1762"/>
            </a:xfrm>
            <a:prstGeom prst="line">
              <a:avLst/>
            </a:prstGeom>
            <a:noFill/>
            <a:ln w="76200">
              <a:solidFill>
                <a:srgbClr val="FF3300"/>
              </a:solidFill>
              <a:round/>
              <a:headEnd type="triangle" w="med" len="med"/>
              <a:tailEnd type="triangle" w="med" len="med"/>
            </a:ln>
          </p:spPr>
          <p:txBody>
            <a:bodyPr/>
            <a:lstStyle/>
            <a:p>
              <a:endParaRPr lang="en-US"/>
            </a:p>
          </p:txBody>
        </p:sp>
        <p:sp>
          <p:nvSpPr>
            <p:cNvPr id="2179" name="Line 801"/>
            <p:cNvSpPr>
              <a:spLocks noChangeShapeType="1"/>
            </p:cNvSpPr>
            <p:nvPr/>
          </p:nvSpPr>
          <p:spPr bwMode="auto">
            <a:xfrm>
              <a:off x="3466" y="2211"/>
              <a:ext cx="1487" cy="1014"/>
            </a:xfrm>
            <a:prstGeom prst="line">
              <a:avLst/>
            </a:prstGeom>
            <a:noFill/>
            <a:ln w="76200">
              <a:solidFill>
                <a:srgbClr val="FF3300"/>
              </a:solidFill>
              <a:round/>
              <a:headEnd type="triangle" w="med" len="med"/>
              <a:tailEnd type="triangle" w="med" len="med"/>
            </a:ln>
          </p:spPr>
          <p:txBody>
            <a:bodyPr/>
            <a:lstStyle/>
            <a:p>
              <a:endParaRPr lang="en-US"/>
            </a:p>
          </p:txBody>
        </p:sp>
        <p:sp>
          <p:nvSpPr>
            <p:cNvPr id="2180" name="Line 802"/>
            <p:cNvSpPr>
              <a:spLocks noChangeShapeType="1"/>
            </p:cNvSpPr>
            <p:nvPr/>
          </p:nvSpPr>
          <p:spPr bwMode="auto">
            <a:xfrm>
              <a:off x="3657" y="3158"/>
              <a:ext cx="1014" cy="206"/>
            </a:xfrm>
            <a:prstGeom prst="line">
              <a:avLst/>
            </a:prstGeom>
            <a:noFill/>
            <a:ln w="76200">
              <a:solidFill>
                <a:srgbClr val="FF3300"/>
              </a:solidFill>
              <a:round/>
              <a:headEnd type="triangle" w="med" len="med"/>
              <a:tailEnd type="triangle" w="med" len="med"/>
            </a:ln>
          </p:spPr>
          <p:txBody>
            <a:bodyPr/>
            <a:lstStyle/>
            <a:p>
              <a:endParaRPr lang="en-US"/>
            </a:p>
          </p:txBody>
        </p:sp>
        <p:sp>
          <p:nvSpPr>
            <p:cNvPr id="2181" name="Text Box 803"/>
            <p:cNvSpPr txBox="1">
              <a:spLocks noChangeArrowheads="1"/>
            </p:cNvSpPr>
            <p:nvPr/>
          </p:nvSpPr>
          <p:spPr bwMode="auto">
            <a:xfrm>
              <a:off x="2865" y="2510"/>
              <a:ext cx="1102" cy="250"/>
            </a:xfrm>
            <a:prstGeom prst="rect">
              <a:avLst/>
            </a:prstGeom>
            <a:noFill/>
            <a:ln w="9525">
              <a:noFill/>
              <a:miter lim="800000"/>
              <a:headEnd/>
              <a:tailEnd/>
            </a:ln>
          </p:spPr>
          <p:txBody>
            <a:bodyPr wrap="none">
              <a:spAutoFit/>
            </a:bodyPr>
            <a:lstStyle/>
            <a:p>
              <a:pPr>
                <a:spcBef>
                  <a:spcPct val="0"/>
                </a:spcBef>
                <a:buClrTx/>
                <a:buSzTx/>
                <a:buFontTx/>
                <a:buNone/>
              </a:pPr>
              <a:r>
                <a:rPr lang="en-US" sz="2000">
                  <a:solidFill>
                    <a:srgbClr val="FF3300"/>
                  </a:solidFill>
                </a:rPr>
                <a:t>client/server</a:t>
              </a:r>
            </a:p>
          </p:txBody>
        </p:sp>
      </p:grpSp>
    </p:spTree>
    <p:extLst>
      <p:ext uri="{BB962C8B-B14F-4D97-AF65-F5344CB8AC3E}">
        <p14:creationId xmlns:p14="http://schemas.microsoft.com/office/powerpoint/2010/main" val="123031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CSci4211:                  Weekly Summary </a:t>
            </a:r>
          </a:p>
        </p:txBody>
      </p:sp>
      <p:sp>
        <p:nvSpPr>
          <p:cNvPr id="136194"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186853B-BD91-8B40-A06B-2E519C4473BD}" type="slidenum">
              <a:rPr lang="en-US" sz="1200">
                <a:latin typeface="Comic Sans MS" charset="0"/>
              </a:rPr>
              <a:pPr/>
              <a:t>63</a:t>
            </a:fld>
            <a:endParaRPr lang="en-US" sz="1200">
              <a:latin typeface="Comic Sans MS" charset="0"/>
            </a:endParaRPr>
          </a:p>
        </p:txBody>
      </p:sp>
      <p:sp>
        <p:nvSpPr>
          <p:cNvPr id="136195" name="Rectangle 2"/>
          <p:cNvSpPr>
            <a:spLocks noGrp="1" noChangeArrowheads="1"/>
          </p:cNvSpPr>
          <p:nvPr>
            <p:ph type="title"/>
          </p:nvPr>
        </p:nvSpPr>
        <p:spPr>
          <a:xfrm>
            <a:off x="457200" y="228600"/>
            <a:ext cx="8001000" cy="533400"/>
          </a:xfrm>
        </p:spPr>
        <p:txBody>
          <a:bodyPr/>
          <a:lstStyle/>
          <a:p>
            <a:r>
              <a:rPr lang="en-US">
                <a:latin typeface="Comic Sans MS" charset="0"/>
              </a:rPr>
              <a:t>Web and HTTP Summary</a:t>
            </a:r>
          </a:p>
        </p:txBody>
      </p:sp>
      <p:sp>
        <p:nvSpPr>
          <p:cNvPr id="136196" name="Text Box 3"/>
          <p:cNvSpPr txBox="1">
            <a:spLocks noChangeArrowheads="1"/>
          </p:cNvSpPr>
          <p:nvPr/>
        </p:nvSpPr>
        <p:spPr bwMode="auto">
          <a:xfrm>
            <a:off x="533400" y="3886200"/>
            <a:ext cx="3756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GET </a:t>
            </a:r>
            <a:r>
              <a:rPr lang="en-US">
                <a:solidFill>
                  <a:srgbClr val="033BC2"/>
                </a:solidFill>
                <a:latin typeface="Arial" charset="0"/>
              </a:rPr>
              <a:t>/index.html</a:t>
            </a:r>
            <a:r>
              <a:rPr lang="en-US">
                <a:latin typeface="Arial" charset="0"/>
              </a:rPr>
              <a:t> </a:t>
            </a:r>
            <a:r>
              <a:rPr lang="en-US">
                <a:solidFill>
                  <a:schemeClr val="folHlink"/>
                </a:solidFill>
                <a:latin typeface="Arial" charset="0"/>
              </a:rPr>
              <a:t>HTTP/1.0</a:t>
            </a:r>
            <a:endParaRPr lang="en-US">
              <a:latin typeface="Arial" charset="0"/>
            </a:endParaRPr>
          </a:p>
        </p:txBody>
      </p:sp>
      <p:sp>
        <p:nvSpPr>
          <p:cNvPr id="136197" name="Text Box 4"/>
          <p:cNvSpPr txBox="1">
            <a:spLocks noChangeArrowheads="1"/>
          </p:cNvSpPr>
          <p:nvPr/>
        </p:nvSpPr>
        <p:spPr bwMode="auto">
          <a:xfrm>
            <a:off x="4800600" y="3886200"/>
            <a:ext cx="3910013"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HTTP/1.0</a:t>
            </a:r>
          </a:p>
          <a:p>
            <a:pPr eaLnBrk="1" hangingPunct="1"/>
            <a:r>
              <a:rPr lang="en-US">
                <a:latin typeface="Arial" charset="0"/>
              </a:rPr>
              <a:t>200 </a:t>
            </a:r>
            <a:r>
              <a:rPr lang="en-US">
                <a:solidFill>
                  <a:srgbClr val="033BC2"/>
                </a:solidFill>
                <a:latin typeface="Arial" charset="0"/>
              </a:rPr>
              <a:t>Document follows</a:t>
            </a:r>
            <a:endParaRPr lang="en-US">
              <a:latin typeface="Arial" charset="0"/>
            </a:endParaRPr>
          </a:p>
          <a:p>
            <a:pPr eaLnBrk="1" hangingPunct="1"/>
            <a:r>
              <a:rPr lang="en-US">
                <a:solidFill>
                  <a:schemeClr val="folHlink"/>
                </a:solidFill>
                <a:latin typeface="Arial" charset="0"/>
              </a:rPr>
              <a:t>Content-type: text/html</a:t>
            </a:r>
          </a:p>
          <a:p>
            <a:pPr eaLnBrk="1" hangingPunct="1"/>
            <a:r>
              <a:rPr lang="en-US">
                <a:solidFill>
                  <a:schemeClr val="folHlink"/>
                </a:solidFill>
                <a:latin typeface="Arial" charset="0"/>
              </a:rPr>
              <a:t>Content-length: 2090</a:t>
            </a:r>
            <a:endParaRPr lang="en-US">
              <a:latin typeface="Arial" charset="0"/>
            </a:endParaRPr>
          </a:p>
          <a:p>
            <a:pPr eaLnBrk="1" hangingPunct="1"/>
            <a:r>
              <a:rPr lang="en-US">
                <a:latin typeface="Arial" charset="0"/>
              </a:rPr>
              <a:t>           </a:t>
            </a:r>
            <a:r>
              <a:rPr lang="en-US">
                <a:solidFill>
                  <a:srgbClr val="618FFD"/>
                </a:solidFill>
                <a:latin typeface="Arial" charset="0"/>
              </a:rPr>
              <a:t>-- blank line --</a:t>
            </a:r>
            <a:endParaRPr lang="en-US">
              <a:latin typeface="Arial" charset="0"/>
            </a:endParaRPr>
          </a:p>
          <a:p>
            <a:pPr eaLnBrk="1" hangingPunct="1"/>
            <a:r>
              <a:rPr lang="en-US">
                <a:latin typeface="Arial" charset="0"/>
              </a:rPr>
              <a:t>HTML text of the Web page</a:t>
            </a:r>
            <a:endParaRPr lang="en-US" sz="2800">
              <a:latin typeface="Arial" charset="0"/>
            </a:endParaRPr>
          </a:p>
        </p:txBody>
      </p:sp>
      <p:sp>
        <p:nvSpPr>
          <p:cNvPr id="136198" name="Rectangle 5"/>
          <p:cNvSpPr>
            <a:spLocks noChangeArrowheads="1"/>
          </p:cNvSpPr>
          <p:nvPr/>
        </p:nvSpPr>
        <p:spPr bwMode="auto">
          <a:xfrm>
            <a:off x="457200" y="3886200"/>
            <a:ext cx="3962400"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6199" name="Rectangle 6"/>
          <p:cNvSpPr>
            <a:spLocks noChangeArrowheads="1"/>
          </p:cNvSpPr>
          <p:nvPr/>
        </p:nvSpPr>
        <p:spPr bwMode="auto">
          <a:xfrm>
            <a:off x="4800600" y="3733800"/>
            <a:ext cx="3886200" cy="2362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6200" name="Text Box 7"/>
          <p:cNvSpPr txBox="1">
            <a:spLocks noChangeArrowheads="1"/>
          </p:cNvSpPr>
          <p:nvPr/>
        </p:nvSpPr>
        <p:spPr bwMode="auto">
          <a:xfrm>
            <a:off x="858604" y="1991518"/>
            <a:ext cx="12223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3200">
                <a:latin typeface="Arial" charset="0"/>
              </a:rPr>
              <a:t>Client</a:t>
            </a:r>
            <a:endParaRPr lang="en-US" sz="2800">
              <a:latin typeface="Arial" charset="0"/>
            </a:endParaRPr>
          </a:p>
        </p:txBody>
      </p:sp>
      <p:sp>
        <p:nvSpPr>
          <p:cNvPr id="136201" name="Text Box 8"/>
          <p:cNvSpPr txBox="1">
            <a:spLocks noChangeArrowheads="1"/>
          </p:cNvSpPr>
          <p:nvPr/>
        </p:nvSpPr>
        <p:spPr bwMode="auto">
          <a:xfrm>
            <a:off x="5943600" y="1981200"/>
            <a:ext cx="137953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3200">
                <a:latin typeface="Arial" charset="0"/>
              </a:rPr>
              <a:t>Server</a:t>
            </a:r>
          </a:p>
        </p:txBody>
      </p:sp>
      <p:sp>
        <p:nvSpPr>
          <p:cNvPr id="136202" name="Line 9"/>
          <p:cNvSpPr>
            <a:spLocks noChangeShapeType="1"/>
          </p:cNvSpPr>
          <p:nvPr/>
        </p:nvSpPr>
        <p:spPr bwMode="auto">
          <a:xfrm>
            <a:off x="2411412" y="2270919"/>
            <a:ext cx="1447800" cy="0"/>
          </a:xfrm>
          <a:prstGeom prst="line">
            <a:avLst/>
          </a:prstGeom>
          <a:noFill/>
          <a:ln w="57150">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03" name="Line 10"/>
          <p:cNvSpPr>
            <a:spLocks noChangeShapeType="1"/>
          </p:cNvSpPr>
          <p:nvPr/>
        </p:nvSpPr>
        <p:spPr bwMode="auto">
          <a:xfrm flipH="1">
            <a:off x="5715000" y="2895600"/>
            <a:ext cx="1447800" cy="0"/>
          </a:xfrm>
          <a:prstGeom prst="line">
            <a:avLst/>
          </a:prstGeom>
          <a:noFill/>
          <a:ln w="57150">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136204" name="Object 11"/>
          <p:cNvGraphicFramePr>
            <a:graphicFrameLocks noChangeAspect="1"/>
          </p:cNvGraphicFramePr>
          <p:nvPr>
            <p:extLst/>
          </p:nvPr>
        </p:nvGraphicFramePr>
        <p:xfrm>
          <a:off x="7467600" y="1505414"/>
          <a:ext cx="1225550" cy="2152185"/>
        </p:xfrm>
        <a:graphic>
          <a:graphicData uri="http://schemas.openxmlformats.org/presentationml/2006/ole">
            <mc:AlternateContent xmlns:mc="http://schemas.openxmlformats.org/markup-compatibility/2006">
              <mc:Choice xmlns:v="urn:schemas-microsoft-com:vml" Requires="v">
                <p:oleObj spid="_x0000_s1053" name="Clip" r:id="rId4" imgW="1926077" imgH="3385226" progId="MS_ClipArt_Gallery.2">
                  <p:embed/>
                </p:oleObj>
              </mc:Choice>
              <mc:Fallback>
                <p:oleObj name="Clip" r:id="rId4" imgW="1926077" imgH="338522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505414"/>
                        <a:ext cx="1225550" cy="21521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6205" name="Object 12"/>
          <p:cNvGraphicFramePr>
            <a:graphicFrameLocks noChangeAspect="1"/>
          </p:cNvGraphicFramePr>
          <p:nvPr/>
        </p:nvGraphicFramePr>
        <p:xfrm>
          <a:off x="914400" y="2438400"/>
          <a:ext cx="1714500" cy="1209675"/>
        </p:xfrm>
        <a:graphic>
          <a:graphicData uri="http://schemas.openxmlformats.org/presentationml/2006/ole">
            <mc:AlternateContent xmlns:mc="http://schemas.openxmlformats.org/markup-compatibility/2006">
              <mc:Choice xmlns:v="urn:schemas-microsoft-com:vml" Requires="v">
                <p:oleObj spid="_x0000_s1054" name="Clip" r:id="rId6" imgW="3883777" imgH="2743200" progId="MS_ClipArt_Gallery.2">
                  <p:embed/>
                </p:oleObj>
              </mc:Choice>
              <mc:Fallback>
                <p:oleObj name="Clip" r:id="rId6" imgW="3883777" imgH="27432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438400"/>
                        <a:ext cx="1714500" cy="1209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6206" name="Text Box 13"/>
          <p:cNvSpPr txBox="1">
            <a:spLocks noChangeArrowheads="1"/>
          </p:cNvSpPr>
          <p:nvPr/>
        </p:nvSpPr>
        <p:spPr bwMode="auto">
          <a:xfrm>
            <a:off x="304800" y="924608"/>
            <a:ext cx="7505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i="1" dirty="0">
                <a:solidFill>
                  <a:srgbClr val="033BC2"/>
                </a:solidFill>
                <a:latin typeface="Helvetica" charset="0"/>
              </a:rPr>
              <a:t>Transaction-oriented (request/reply), use </a:t>
            </a:r>
            <a:r>
              <a:rPr lang="en-US" i="1" dirty="0" smtClean="0">
                <a:solidFill>
                  <a:srgbClr val="033BC2"/>
                </a:solidFill>
                <a:latin typeface="Helvetica" charset="0"/>
              </a:rPr>
              <a:t>TCP, port </a:t>
            </a:r>
            <a:r>
              <a:rPr lang="en-US" i="1" dirty="0">
                <a:solidFill>
                  <a:srgbClr val="033BC2"/>
                </a:solidFill>
                <a:latin typeface="Helvetica" charset="0"/>
              </a:rPr>
              <a:t>80</a:t>
            </a:r>
            <a:endParaRPr lang="en-US" sz="3600" dirty="0">
              <a:latin typeface="Helvetica" charset="0"/>
            </a:endParaRPr>
          </a:p>
        </p:txBody>
      </p:sp>
      <p:sp>
        <p:nvSpPr>
          <p:cNvPr id="16" name="Text Box 13"/>
          <p:cNvSpPr txBox="1">
            <a:spLocks noChangeArrowheads="1"/>
          </p:cNvSpPr>
          <p:nvPr/>
        </p:nvSpPr>
        <p:spPr bwMode="auto">
          <a:xfrm>
            <a:off x="304800" y="1477288"/>
            <a:ext cx="671690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200" i="1" dirty="0" smtClean="0">
                <a:solidFill>
                  <a:srgbClr val="FF0000"/>
                </a:solidFill>
                <a:latin typeface="Helvetica" charset="0"/>
              </a:rPr>
              <a:t>Non-persistent (HTTP/1.0) vs. persistent (HTTP/1.1)</a:t>
            </a:r>
            <a:endParaRPr lang="en-US" sz="2200" dirty="0">
              <a:solidFill>
                <a:srgbClr val="FF0000"/>
              </a:solidFill>
              <a:latin typeface="Helvetica" charset="0"/>
            </a:endParaRPr>
          </a:p>
        </p:txBody>
      </p:sp>
    </p:spTree>
    <p:extLst>
      <p:ext uri="{BB962C8B-B14F-4D97-AF65-F5344CB8AC3E}">
        <p14:creationId xmlns:p14="http://schemas.microsoft.com/office/powerpoint/2010/main" val="12338966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44063CFE-5C4C-2749-85BA-4E98D444672C}" type="slidenum">
              <a:rPr lang="en-US" altLang="en-US" sz="1200" smtClean="0">
                <a:latin typeface="Tahoma" charset="0"/>
              </a:rPr>
              <a:pPr/>
              <a:t>64</a:t>
            </a:fld>
            <a:endParaRPr lang="en-US" altLang="en-US" sz="1200" dirty="0">
              <a:latin typeface="Tahoma" charset="0"/>
            </a:endParaRPr>
          </a:p>
        </p:txBody>
      </p:sp>
      <p:sp>
        <p:nvSpPr>
          <p:cNvPr id="83972" name="Rectangle 2"/>
          <p:cNvSpPr>
            <a:spLocks noGrp="1" noChangeArrowheads="1"/>
          </p:cNvSpPr>
          <p:nvPr>
            <p:ph type="title"/>
          </p:nvPr>
        </p:nvSpPr>
        <p:spPr>
          <a:xfrm>
            <a:off x="477838" y="234950"/>
            <a:ext cx="7772400" cy="914400"/>
          </a:xfrm>
        </p:spPr>
        <p:txBody>
          <a:bodyPr/>
          <a:lstStyle/>
          <a:p>
            <a:r>
              <a:rPr lang="en-US" altLang="en-US" sz="4000">
                <a:latin typeface="Gill Sans MT" charset="0"/>
                <a:ea typeface="ＭＳ Ｐゴシック" charset="-128"/>
              </a:rPr>
              <a:t>HTTP request message</a:t>
            </a:r>
            <a:endParaRPr lang="en-US" altLang="en-US">
              <a:latin typeface="Gill Sans MT" charset="0"/>
              <a:ea typeface="ＭＳ Ｐゴシック" charset="-128"/>
            </a:endParaRPr>
          </a:p>
        </p:txBody>
      </p:sp>
      <p:sp>
        <p:nvSpPr>
          <p:cNvPr id="83973" name="Rectangle 3"/>
          <p:cNvSpPr>
            <a:spLocks noGrp="1" noChangeArrowheads="1"/>
          </p:cNvSpPr>
          <p:nvPr>
            <p:ph type="body" idx="1"/>
          </p:nvPr>
        </p:nvSpPr>
        <p:spPr>
          <a:xfrm>
            <a:off x="533400" y="1066800"/>
            <a:ext cx="7772400" cy="4648200"/>
          </a:xfrm>
        </p:spPr>
        <p:txBody>
          <a:bodyPr/>
          <a:lstStyle/>
          <a:p>
            <a:pPr marL="233363" indent="-233363"/>
            <a:r>
              <a:rPr lang="en-US" altLang="en-US" sz="2400">
                <a:latin typeface="Gill Sans MT" charset="0"/>
                <a:ea typeface="ＭＳ Ｐゴシック" charset="-128"/>
              </a:rPr>
              <a:t>two types of HTTP messages: </a:t>
            </a:r>
            <a:r>
              <a:rPr lang="en-US" altLang="en-US" sz="2400" i="1">
                <a:solidFill>
                  <a:srgbClr val="CC0000"/>
                </a:solidFill>
                <a:latin typeface="Gill Sans MT" charset="0"/>
                <a:ea typeface="ＭＳ Ｐゴシック" charset="-128"/>
              </a:rPr>
              <a:t>request</a:t>
            </a:r>
            <a:r>
              <a:rPr lang="en-US" altLang="en-US" sz="2400">
                <a:solidFill>
                  <a:srgbClr val="CC0000"/>
                </a:solidFill>
                <a:latin typeface="Gill Sans MT" charset="0"/>
                <a:ea typeface="ＭＳ Ｐゴシック" charset="-128"/>
              </a:rPr>
              <a:t>, </a:t>
            </a:r>
            <a:r>
              <a:rPr lang="en-US" altLang="en-US" sz="2400" i="1">
                <a:solidFill>
                  <a:srgbClr val="CC0000"/>
                </a:solidFill>
                <a:latin typeface="Gill Sans MT" charset="0"/>
                <a:ea typeface="ＭＳ Ｐゴシック" charset="-128"/>
              </a:rPr>
              <a:t>response</a:t>
            </a:r>
          </a:p>
          <a:p>
            <a:pPr marL="233363" indent="-233363"/>
            <a:r>
              <a:rPr lang="en-US" altLang="en-US" sz="2400" dirty="0">
                <a:solidFill>
                  <a:srgbClr val="CC0000"/>
                </a:solidFill>
                <a:latin typeface="Gill Sans MT" charset="0"/>
                <a:ea typeface="ＭＳ Ｐゴシック" charset="-128"/>
              </a:rPr>
              <a:t>HTTP request message:</a:t>
            </a:r>
          </a:p>
          <a:p>
            <a:pPr marL="685800" lvl="1" indent="-228600"/>
            <a:r>
              <a:rPr lang="en-US" altLang="en-US" sz="2000" dirty="0">
                <a:latin typeface="Gill Sans MT" charset="0"/>
                <a:ea typeface="ＭＳ Ｐゴシック" charset="-128"/>
              </a:rPr>
              <a:t>ASCII (human-readable format)</a:t>
            </a:r>
            <a:endParaRPr lang="en-US" altLang="en-US" dirty="0">
              <a:solidFill>
                <a:schemeClr val="accent2"/>
              </a:solidFill>
              <a:latin typeface="Gill Sans MT" charset="0"/>
              <a:ea typeface="ＭＳ Ｐゴシック" charset="-128"/>
            </a:endParaRPr>
          </a:p>
        </p:txBody>
      </p:sp>
      <p:sp>
        <p:nvSpPr>
          <p:cNvPr id="83974" name="Text Box 5"/>
          <p:cNvSpPr txBox="1">
            <a:spLocks noChangeArrowheads="1"/>
          </p:cNvSpPr>
          <p:nvPr/>
        </p:nvSpPr>
        <p:spPr bwMode="auto">
          <a:xfrm>
            <a:off x="222250" y="2601912"/>
            <a:ext cx="2286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a:solidFill>
                  <a:srgbClr val="000099"/>
                </a:solidFill>
              </a:rPr>
              <a:t>request line</a:t>
            </a:r>
          </a:p>
          <a:p>
            <a:pPr>
              <a:spcBef>
                <a:spcPct val="0"/>
              </a:spcBef>
              <a:buClrTx/>
              <a:buSzTx/>
              <a:buFontTx/>
              <a:buNone/>
            </a:pPr>
            <a:r>
              <a:rPr lang="en-US" altLang="en-US">
                <a:solidFill>
                  <a:srgbClr val="000099"/>
                </a:solidFill>
              </a:rPr>
              <a:t>(GET, POST, </a:t>
            </a:r>
          </a:p>
          <a:p>
            <a:pPr>
              <a:spcBef>
                <a:spcPct val="0"/>
              </a:spcBef>
              <a:buClrTx/>
              <a:buSzTx/>
              <a:buFontTx/>
              <a:buNone/>
            </a:pPr>
            <a:r>
              <a:rPr lang="en-US" altLang="en-US">
                <a:solidFill>
                  <a:srgbClr val="000099"/>
                </a:solidFill>
              </a:rPr>
              <a:t>HEAD commands</a:t>
            </a:r>
            <a:r>
              <a:rPr lang="en-US" altLang="en-US">
                <a:solidFill>
                  <a:srgbClr val="000099"/>
                </a:solidFill>
                <a:latin typeface="Gill Sans MT" charset="0"/>
              </a:rPr>
              <a:t>)</a:t>
            </a:r>
            <a:endParaRPr lang="en-US" altLang="en-US" sz="2400">
              <a:solidFill>
                <a:srgbClr val="000099"/>
              </a:solidFill>
              <a:latin typeface="Gill Sans MT" charset="0"/>
            </a:endParaRPr>
          </a:p>
        </p:txBody>
      </p:sp>
      <p:sp>
        <p:nvSpPr>
          <p:cNvPr id="83975" name="Line 6"/>
          <p:cNvSpPr>
            <a:spLocks noChangeShapeType="1"/>
          </p:cNvSpPr>
          <p:nvPr/>
        </p:nvSpPr>
        <p:spPr bwMode="auto">
          <a:xfrm>
            <a:off x="1925638" y="2933700"/>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76" name="Freeform 7"/>
          <p:cNvSpPr>
            <a:spLocks/>
          </p:cNvSpPr>
          <p:nvPr/>
        </p:nvSpPr>
        <p:spPr bwMode="auto">
          <a:xfrm>
            <a:off x="2776538" y="3270250"/>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3977" name="Text Box 8"/>
          <p:cNvSpPr txBox="1">
            <a:spLocks noChangeArrowheads="1"/>
          </p:cNvSpPr>
          <p:nvPr/>
        </p:nvSpPr>
        <p:spPr bwMode="auto">
          <a:xfrm>
            <a:off x="1739900" y="3787775"/>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r">
              <a:spcBef>
                <a:spcPct val="0"/>
              </a:spcBef>
              <a:buClrTx/>
              <a:buSzTx/>
              <a:buFontTx/>
              <a:buNone/>
            </a:pPr>
            <a:r>
              <a:rPr lang="en-US" altLang="en-US">
                <a:solidFill>
                  <a:srgbClr val="000099"/>
                </a:solidFill>
              </a:rPr>
              <a:t>header</a:t>
            </a:r>
          </a:p>
          <a:p>
            <a:pPr algn="r">
              <a:spcBef>
                <a:spcPct val="0"/>
              </a:spcBef>
              <a:buClrTx/>
              <a:buSzTx/>
              <a:buFontTx/>
              <a:buNone/>
            </a:pPr>
            <a:r>
              <a:rPr lang="en-US" altLang="en-US">
                <a:solidFill>
                  <a:srgbClr val="000099"/>
                </a:solidFill>
              </a:rPr>
              <a:t> lines</a:t>
            </a:r>
            <a:endParaRPr lang="en-US" altLang="en-US" sz="2400">
              <a:solidFill>
                <a:srgbClr val="000099"/>
              </a:solidFill>
            </a:endParaRPr>
          </a:p>
        </p:txBody>
      </p:sp>
      <p:sp>
        <p:nvSpPr>
          <p:cNvPr id="83978" name="Line 10"/>
          <p:cNvSpPr>
            <a:spLocks noChangeShapeType="1"/>
          </p:cNvSpPr>
          <p:nvPr/>
        </p:nvSpPr>
        <p:spPr bwMode="auto">
          <a:xfrm>
            <a:off x="2309813" y="5354637"/>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79" name="Text Box 11"/>
          <p:cNvSpPr txBox="1">
            <a:spLocks noChangeArrowheads="1"/>
          </p:cNvSpPr>
          <p:nvPr/>
        </p:nvSpPr>
        <p:spPr bwMode="auto">
          <a:xfrm>
            <a:off x="273050" y="4451350"/>
            <a:ext cx="23653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spcBef>
                <a:spcPct val="0"/>
              </a:spcBef>
              <a:buClrTx/>
              <a:buSzTx/>
              <a:buFontTx/>
              <a:buNone/>
            </a:pPr>
            <a:r>
              <a:rPr lang="en-US" altLang="en-US">
                <a:solidFill>
                  <a:srgbClr val="000099"/>
                </a:solidFill>
              </a:rPr>
              <a:t>carriage return, </a:t>
            </a:r>
          </a:p>
          <a:p>
            <a:pPr>
              <a:spcBef>
                <a:spcPct val="0"/>
              </a:spcBef>
              <a:buClrTx/>
              <a:buSzTx/>
              <a:buFontTx/>
              <a:buNone/>
            </a:pPr>
            <a:r>
              <a:rPr lang="en-US" altLang="en-US">
                <a:solidFill>
                  <a:srgbClr val="000099"/>
                </a:solidFill>
              </a:rPr>
              <a:t>line feed at start</a:t>
            </a:r>
          </a:p>
          <a:p>
            <a:pPr>
              <a:spcBef>
                <a:spcPct val="0"/>
              </a:spcBef>
              <a:buClrTx/>
              <a:buSzTx/>
              <a:buFontTx/>
              <a:buNone/>
            </a:pPr>
            <a:r>
              <a:rPr lang="en-US" altLang="en-US">
                <a:solidFill>
                  <a:srgbClr val="000099"/>
                </a:solidFill>
              </a:rPr>
              <a:t>of line indicates</a:t>
            </a:r>
          </a:p>
          <a:p>
            <a:pPr>
              <a:spcBef>
                <a:spcPct val="0"/>
              </a:spcBef>
              <a:buClrTx/>
              <a:buSzTx/>
              <a:buFontTx/>
              <a:buNone/>
            </a:pPr>
            <a:r>
              <a:rPr lang="en-US" altLang="en-US">
                <a:solidFill>
                  <a:srgbClr val="000099"/>
                </a:solidFill>
              </a:rPr>
              <a:t>end of header lines</a:t>
            </a:r>
            <a:endParaRPr lang="en-US" altLang="en-US" sz="2400">
              <a:solidFill>
                <a:srgbClr val="000099"/>
              </a:solidFill>
            </a:endParaRPr>
          </a:p>
        </p:txBody>
      </p:sp>
      <p:sp>
        <p:nvSpPr>
          <p:cNvPr id="83980" name="Text Box 16"/>
          <p:cNvSpPr txBox="1">
            <a:spLocks noChangeArrowheads="1"/>
          </p:cNvSpPr>
          <p:nvPr/>
        </p:nvSpPr>
        <p:spPr bwMode="auto">
          <a:xfrm>
            <a:off x="2809875" y="2968625"/>
            <a:ext cx="6140450"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spcBef>
                <a:spcPct val="0"/>
              </a:spcBef>
            </a:pPr>
            <a:r>
              <a:rPr lang="en-US" altLang="en-US" sz="1800" b="1" dirty="0">
                <a:latin typeface="Courier New" charset="0"/>
              </a:rPr>
              <a:t>GET /</a:t>
            </a:r>
            <a:r>
              <a:rPr lang="en-US" altLang="en-US" sz="1800" b="1" dirty="0" err="1">
                <a:latin typeface="Courier New" charset="0"/>
              </a:rPr>
              <a:t>index.html</a:t>
            </a:r>
            <a:r>
              <a:rPr lang="en-US" altLang="en-US" sz="1800" b="1" dirty="0">
                <a:latin typeface="Courier New" charset="0"/>
              </a:rPr>
              <a:t> HTTP/1.1\r\n</a:t>
            </a:r>
          </a:p>
          <a:p>
            <a:pPr>
              <a:lnSpc>
                <a:spcPct val="90000"/>
              </a:lnSpc>
              <a:spcBef>
                <a:spcPct val="0"/>
              </a:spcBef>
            </a:pPr>
            <a:r>
              <a:rPr lang="en-US" altLang="en-US" sz="1800" b="1" dirty="0">
                <a:latin typeface="Courier New" charset="0"/>
              </a:rPr>
              <a:t>Host: www-</a:t>
            </a:r>
            <a:r>
              <a:rPr lang="en-US" altLang="en-US" sz="1800" b="1" dirty="0" err="1">
                <a:latin typeface="Courier New" charset="0"/>
              </a:rPr>
              <a:t>net.cs.umass.edu</a:t>
            </a:r>
            <a:r>
              <a:rPr lang="en-US" altLang="en-US" sz="1800" b="1" dirty="0">
                <a:latin typeface="Courier New" charset="0"/>
              </a:rPr>
              <a:t>\r\n</a:t>
            </a:r>
          </a:p>
          <a:p>
            <a:pPr>
              <a:lnSpc>
                <a:spcPct val="90000"/>
              </a:lnSpc>
              <a:spcBef>
                <a:spcPct val="0"/>
              </a:spcBef>
            </a:pPr>
            <a:r>
              <a:rPr lang="en-US" altLang="en-US" sz="1800" b="1" dirty="0">
                <a:latin typeface="Courier New" charset="0"/>
              </a:rPr>
              <a:t>User-Agent: Firefox/3.6.10\r\n</a:t>
            </a:r>
          </a:p>
          <a:p>
            <a:pPr>
              <a:lnSpc>
                <a:spcPct val="90000"/>
              </a:lnSpc>
              <a:spcBef>
                <a:spcPct val="0"/>
              </a:spcBef>
            </a:pPr>
            <a:r>
              <a:rPr lang="en-US" altLang="en-US" sz="1800" b="1" dirty="0">
                <a:latin typeface="Courier New" charset="0"/>
              </a:rPr>
              <a:t>Accept: text/</a:t>
            </a:r>
            <a:r>
              <a:rPr lang="en-US" altLang="en-US" sz="1800" b="1" dirty="0" err="1">
                <a:latin typeface="Courier New" charset="0"/>
              </a:rPr>
              <a:t>html,application</a:t>
            </a:r>
            <a:r>
              <a:rPr lang="en-US" altLang="en-US" sz="1800" b="1" dirty="0">
                <a:latin typeface="Courier New" charset="0"/>
              </a:rPr>
              <a:t>/</a:t>
            </a:r>
            <a:r>
              <a:rPr lang="en-US" altLang="en-US" sz="1800" b="1" dirty="0" err="1">
                <a:latin typeface="Courier New" charset="0"/>
              </a:rPr>
              <a:t>xhtml+xml</a:t>
            </a:r>
            <a:r>
              <a:rPr lang="en-US" altLang="en-US" sz="1800" b="1" dirty="0">
                <a:latin typeface="Courier New" charset="0"/>
              </a:rPr>
              <a:t>\r\n</a:t>
            </a:r>
          </a:p>
          <a:p>
            <a:pPr>
              <a:lnSpc>
                <a:spcPct val="90000"/>
              </a:lnSpc>
              <a:spcBef>
                <a:spcPct val="0"/>
              </a:spcBef>
            </a:pPr>
            <a:r>
              <a:rPr lang="en-US" altLang="en-US" sz="1800" b="1" dirty="0">
                <a:latin typeface="Courier New" charset="0"/>
              </a:rPr>
              <a:t>Accept-Language: </a:t>
            </a:r>
            <a:r>
              <a:rPr lang="en-US" altLang="en-US" sz="1800" b="1" dirty="0" err="1">
                <a:latin typeface="Courier New" charset="0"/>
              </a:rPr>
              <a:t>en-us,en;q</a:t>
            </a:r>
            <a:r>
              <a:rPr lang="en-US" altLang="en-US" sz="1800" b="1" dirty="0">
                <a:latin typeface="Courier New" charset="0"/>
              </a:rPr>
              <a:t>=0.5\r\n</a:t>
            </a:r>
          </a:p>
          <a:p>
            <a:pPr>
              <a:lnSpc>
                <a:spcPct val="90000"/>
              </a:lnSpc>
              <a:spcBef>
                <a:spcPct val="0"/>
              </a:spcBef>
            </a:pPr>
            <a:r>
              <a:rPr lang="en-US" altLang="en-US" sz="1800" b="1" dirty="0">
                <a:latin typeface="Courier New" charset="0"/>
              </a:rPr>
              <a:t>Accept-Encoding: </a:t>
            </a:r>
            <a:r>
              <a:rPr lang="en-US" altLang="en-US" sz="1800" b="1" dirty="0" err="1">
                <a:latin typeface="Courier New" charset="0"/>
              </a:rPr>
              <a:t>gzip,deflate</a:t>
            </a:r>
            <a:r>
              <a:rPr lang="en-US" altLang="en-US" sz="1800" b="1" dirty="0">
                <a:latin typeface="Courier New" charset="0"/>
              </a:rPr>
              <a:t>\r\n</a:t>
            </a:r>
          </a:p>
          <a:p>
            <a:pPr>
              <a:lnSpc>
                <a:spcPct val="90000"/>
              </a:lnSpc>
              <a:spcBef>
                <a:spcPct val="0"/>
              </a:spcBef>
            </a:pPr>
            <a:r>
              <a:rPr lang="en-US" altLang="en-US" sz="1800" b="1" dirty="0">
                <a:latin typeface="Courier New" charset="0"/>
              </a:rPr>
              <a:t>Accept-Charset: ISO-8859-1,utf-8;q=0.7\r\n</a:t>
            </a:r>
          </a:p>
          <a:p>
            <a:pPr>
              <a:lnSpc>
                <a:spcPct val="90000"/>
              </a:lnSpc>
              <a:spcBef>
                <a:spcPct val="0"/>
              </a:spcBef>
            </a:pPr>
            <a:r>
              <a:rPr lang="en-US" altLang="en-US" sz="1800" b="1" dirty="0">
                <a:latin typeface="Courier New" charset="0"/>
              </a:rPr>
              <a:t>Keep-Alive: 115\r\n</a:t>
            </a:r>
          </a:p>
          <a:p>
            <a:pPr>
              <a:lnSpc>
                <a:spcPct val="90000"/>
              </a:lnSpc>
              <a:spcBef>
                <a:spcPct val="0"/>
              </a:spcBef>
            </a:pPr>
            <a:r>
              <a:rPr lang="en-US" altLang="en-US" sz="1800" b="1" dirty="0">
                <a:latin typeface="Courier New" charset="0"/>
              </a:rPr>
              <a:t>Connection: keep-alive\r\n</a:t>
            </a:r>
          </a:p>
          <a:p>
            <a:pPr>
              <a:lnSpc>
                <a:spcPct val="90000"/>
              </a:lnSpc>
              <a:spcBef>
                <a:spcPct val="0"/>
              </a:spcBef>
            </a:pPr>
            <a:r>
              <a:rPr lang="en-US" altLang="en-US" sz="1800" b="1" dirty="0">
                <a:latin typeface="Courier New" charset="0"/>
              </a:rPr>
              <a:t>\r\n</a:t>
            </a:r>
          </a:p>
        </p:txBody>
      </p:sp>
      <p:sp>
        <p:nvSpPr>
          <p:cNvPr id="83981" name="Line 17"/>
          <p:cNvSpPr>
            <a:spLocks noChangeShapeType="1"/>
          </p:cNvSpPr>
          <p:nvPr/>
        </p:nvSpPr>
        <p:spPr bwMode="auto">
          <a:xfrm flipH="1">
            <a:off x="6334125" y="2486025"/>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2" name="Text Box 18"/>
          <p:cNvSpPr txBox="1">
            <a:spLocks noChangeArrowheads="1"/>
          </p:cNvSpPr>
          <p:nvPr/>
        </p:nvSpPr>
        <p:spPr bwMode="auto">
          <a:xfrm>
            <a:off x="6362700" y="2179637"/>
            <a:ext cx="241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600"/>
              <a:t>carriage return character</a:t>
            </a:r>
          </a:p>
        </p:txBody>
      </p:sp>
      <p:sp>
        <p:nvSpPr>
          <p:cNvPr id="83983" name="Text Box 19"/>
          <p:cNvSpPr txBox="1">
            <a:spLocks noChangeArrowheads="1"/>
          </p:cNvSpPr>
          <p:nvPr/>
        </p:nvSpPr>
        <p:spPr bwMode="auto">
          <a:xfrm>
            <a:off x="6537325" y="2495550"/>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600"/>
              <a:t>line-feed character</a:t>
            </a:r>
          </a:p>
        </p:txBody>
      </p:sp>
      <p:sp>
        <p:nvSpPr>
          <p:cNvPr id="83984" name="Line 20"/>
          <p:cNvSpPr>
            <a:spLocks noChangeShapeType="1"/>
          </p:cNvSpPr>
          <p:nvPr/>
        </p:nvSpPr>
        <p:spPr bwMode="auto">
          <a:xfrm flipH="1">
            <a:off x="6615113" y="2795587"/>
            <a:ext cx="80962" cy="252413"/>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5" name="TextBox 1"/>
          <p:cNvSpPr txBox="1">
            <a:spLocks noChangeArrowheads="1"/>
          </p:cNvSpPr>
          <p:nvPr/>
        </p:nvSpPr>
        <p:spPr bwMode="auto">
          <a:xfrm>
            <a:off x="311943" y="5625306"/>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400"/>
              <a:t>* Check out the online interactive exercises for more examples: h</a:t>
            </a:r>
            <a:r>
              <a:rPr lang="en-US" altLang="en-US" sz="1200"/>
              <a:t>ttp://</a:t>
            </a:r>
            <a:r>
              <a:rPr lang="en-US" altLang="en-US" sz="1200" dirty="0" err="1"/>
              <a:t>gaia.cs.umass.edu</a:t>
            </a:r>
            <a:r>
              <a:rPr lang="en-US" altLang="en-US" sz="1200" dirty="0"/>
              <a:t>/</a:t>
            </a:r>
            <a:r>
              <a:rPr lang="en-US" altLang="en-US" sz="1200" dirty="0" err="1"/>
              <a:t>kurose_ross</a:t>
            </a:r>
            <a:r>
              <a:rPr lang="en-US" altLang="en-US" sz="1200" dirty="0"/>
              <a:t>/interactive/</a:t>
            </a:r>
          </a:p>
        </p:txBody>
      </p:sp>
    </p:spTree>
    <p:extLst>
      <p:ext uri="{BB962C8B-B14F-4D97-AF65-F5344CB8AC3E}">
        <p14:creationId xmlns:p14="http://schemas.microsoft.com/office/powerpoint/2010/main" val="781739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8"/>
          <p:cNvSpPr>
            <a:spLocks noGrp="1" noChangeArrowheads="1"/>
          </p:cNvSpPr>
          <p:nvPr>
            <p:ph type="sldNum" sz="quarter" idx="4294967295"/>
          </p:nvPr>
        </p:nvSpPr>
        <p:spPr>
          <a:xfrm>
            <a:off x="8324850" y="6462713"/>
            <a:ext cx="676275" cy="27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fld id="{1962778F-6693-8946-900F-72925C494E3E}" type="slidenum">
              <a:rPr lang="en-US" altLang="en-US" sz="1200" smtClean="0">
                <a:latin typeface="Tahoma" charset="0"/>
              </a:rPr>
              <a:pPr/>
              <a:t>65</a:t>
            </a:fld>
            <a:endParaRPr lang="en-US" altLang="en-US" sz="1200" dirty="0">
              <a:latin typeface="Tahoma" charset="0"/>
            </a:endParaRPr>
          </a:p>
        </p:txBody>
      </p:sp>
      <p:sp>
        <p:nvSpPr>
          <p:cNvPr id="92164" name="Rectangle 2"/>
          <p:cNvSpPr>
            <a:spLocks noGrp="1" noChangeArrowheads="1"/>
          </p:cNvSpPr>
          <p:nvPr>
            <p:ph type="title"/>
          </p:nvPr>
        </p:nvSpPr>
        <p:spPr>
          <a:xfrm>
            <a:off x="542925" y="80962"/>
            <a:ext cx="7772400" cy="979488"/>
          </a:xfrm>
        </p:spPr>
        <p:txBody>
          <a:bodyPr/>
          <a:lstStyle/>
          <a:p>
            <a:r>
              <a:rPr lang="en-US" altLang="en-US" sz="4000">
                <a:latin typeface="Gill Sans MT" charset="0"/>
                <a:ea typeface="ＭＳ Ｐゴシック" charset="-128"/>
              </a:rPr>
              <a:t>HTTP response message</a:t>
            </a:r>
            <a:endParaRPr lang="en-US" altLang="en-US">
              <a:latin typeface="Gill Sans MT" charset="0"/>
              <a:ea typeface="ＭＳ Ｐゴシック" charset="-128"/>
            </a:endParaRPr>
          </a:p>
        </p:txBody>
      </p:sp>
      <p:sp>
        <p:nvSpPr>
          <p:cNvPr id="92165" name="Text Box 5"/>
          <p:cNvSpPr txBox="1">
            <a:spLocks noChangeArrowheads="1"/>
          </p:cNvSpPr>
          <p:nvPr/>
        </p:nvSpPr>
        <p:spPr bwMode="auto">
          <a:xfrm>
            <a:off x="139700" y="838200"/>
            <a:ext cx="1790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dirty="0">
                <a:solidFill>
                  <a:srgbClr val="CC0000"/>
                </a:solidFill>
              </a:rPr>
              <a:t>status line</a:t>
            </a:r>
          </a:p>
          <a:p>
            <a:pPr>
              <a:spcBef>
                <a:spcPct val="0"/>
              </a:spcBef>
              <a:buClrTx/>
              <a:buSzTx/>
              <a:buFontTx/>
              <a:buNone/>
            </a:pPr>
            <a:r>
              <a:rPr lang="en-US" altLang="en-US" dirty="0">
                <a:solidFill>
                  <a:srgbClr val="CC0000"/>
                </a:solidFill>
              </a:rPr>
              <a:t>(protocol</a:t>
            </a:r>
          </a:p>
          <a:p>
            <a:pPr>
              <a:spcBef>
                <a:spcPct val="0"/>
              </a:spcBef>
              <a:buClrTx/>
              <a:buSzTx/>
              <a:buFontTx/>
              <a:buNone/>
            </a:pPr>
            <a:r>
              <a:rPr lang="en-US" altLang="en-US" dirty="0">
                <a:solidFill>
                  <a:srgbClr val="CC0000"/>
                </a:solidFill>
              </a:rPr>
              <a:t>status code</a:t>
            </a:r>
          </a:p>
          <a:p>
            <a:pPr>
              <a:spcBef>
                <a:spcPct val="0"/>
              </a:spcBef>
              <a:buClrTx/>
              <a:buSzTx/>
              <a:buFontTx/>
              <a:buNone/>
            </a:pPr>
            <a:r>
              <a:rPr lang="en-US" altLang="en-US" dirty="0">
                <a:solidFill>
                  <a:srgbClr val="CC0000"/>
                </a:solidFill>
              </a:rPr>
              <a:t>status phrase)</a:t>
            </a:r>
            <a:endParaRPr lang="en-US" altLang="en-US" sz="2400" dirty="0">
              <a:solidFill>
                <a:srgbClr val="CC0000"/>
              </a:solidFill>
            </a:endParaRPr>
          </a:p>
        </p:txBody>
      </p:sp>
      <p:sp>
        <p:nvSpPr>
          <p:cNvPr id="92166" name="Line 6"/>
          <p:cNvSpPr>
            <a:spLocks noChangeShapeType="1"/>
          </p:cNvSpPr>
          <p:nvPr/>
        </p:nvSpPr>
        <p:spPr bwMode="auto">
          <a:xfrm>
            <a:off x="1358900" y="1355725"/>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7" name="Freeform 7"/>
          <p:cNvSpPr>
            <a:spLocks/>
          </p:cNvSpPr>
          <p:nvPr/>
        </p:nvSpPr>
        <p:spPr bwMode="auto">
          <a:xfrm>
            <a:off x="2057400" y="174625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8" name="Text Box 8"/>
          <p:cNvSpPr txBox="1">
            <a:spLocks noChangeArrowheads="1"/>
          </p:cNvSpPr>
          <p:nvPr/>
        </p:nvSpPr>
        <p:spPr bwMode="auto">
          <a:xfrm>
            <a:off x="893763" y="2727325"/>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gn="r">
              <a:spcBef>
                <a:spcPct val="0"/>
              </a:spcBef>
              <a:buClrTx/>
              <a:buSzTx/>
              <a:buFontTx/>
              <a:buNone/>
            </a:pPr>
            <a:r>
              <a:rPr lang="en-US" altLang="en-US">
                <a:solidFill>
                  <a:srgbClr val="CC0000"/>
                </a:solidFill>
              </a:rPr>
              <a:t>header</a:t>
            </a:r>
          </a:p>
          <a:p>
            <a:pPr algn="r">
              <a:spcBef>
                <a:spcPct val="0"/>
              </a:spcBef>
              <a:buClrTx/>
              <a:buSzTx/>
              <a:buFontTx/>
              <a:buNone/>
            </a:pPr>
            <a:r>
              <a:rPr lang="en-US" altLang="en-US">
                <a:solidFill>
                  <a:srgbClr val="CC0000"/>
                </a:solidFill>
              </a:rPr>
              <a:t> lines</a:t>
            </a:r>
            <a:endParaRPr lang="en-US" altLang="en-US" sz="2400">
              <a:solidFill>
                <a:srgbClr val="CC0000"/>
              </a:solidFill>
            </a:endParaRPr>
          </a:p>
        </p:txBody>
      </p:sp>
      <p:sp>
        <p:nvSpPr>
          <p:cNvPr id="92169" name="Line 9"/>
          <p:cNvSpPr>
            <a:spLocks noChangeShapeType="1"/>
          </p:cNvSpPr>
          <p:nvPr/>
        </p:nvSpPr>
        <p:spPr bwMode="auto">
          <a:xfrm flipV="1">
            <a:off x="1543050" y="4859338"/>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0" name="Text Box 10"/>
          <p:cNvSpPr txBox="1">
            <a:spLocks noChangeArrowheads="1"/>
          </p:cNvSpPr>
          <p:nvPr/>
        </p:nvSpPr>
        <p:spPr bwMode="auto">
          <a:xfrm>
            <a:off x="242888" y="4287838"/>
            <a:ext cx="1379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spcBef>
                <a:spcPct val="0"/>
              </a:spcBef>
              <a:buClrTx/>
              <a:buSzTx/>
              <a:buFontTx/>
              <a:buNone/>
            </a:pPr>
            <a:r>
              <a:rPr lang="en-US" altLang="en-US">
                <a:solidFill>
                  <a:srgbClr val="CC0000"/>
                </a:solidFill>
              </a:rPr>
              <a:t>data, e.g., </a:t>
            </a:r>
          </a:p>
          <a:p>
            <a:pPr>
              <a:spcBef>
                <a:spcPct val="0"/>
              </a:spcBef>
              <a:buClrTx/>
              <a:buSzTx/>
              <a:buFontTx/>
              <a:buNone/>
            </a:pPr>
            <a:r>
              <a:rPr lang="en-US" altLang="en-US">
                <a:solidFill>
                  <a:srgbClr val="CC0000"/>
                </a:solidFill>
              </a:rPr>
              <a:t>requested</a:t>
            </a:r>
          </a:p>
          <a:p>
            <a:pPr>
              <a:spcBef>
                <a:spcPct val="0"/>
              </a:spcBef>
              <a:buClrTx/>
              <a:buSzTx/>
              <a:buFontTx/>
              <a:buNone/>
            </a:pPr>
            <a:r>
              <a:rPr lang="en-US" altLang="en-US">
                <a:solidFill>
                  <a:srgbClr val="CC0000"/>
                </a:solidFill>
              </a:rPr>
              <a:t>HTML file</a:t>
            </a:r>
            <a:endParaRPr lang="en-US" altLang="en-US" sz="2400">
              <a:solidFill>
                <a:srgbClr val="CC0000"/>
              </a:solidFill>
            </a:endParaRPr>
          </a:p>
        </p:txBody>
      </p:sp>
      <p:sp>
        <p:nvSpPr>
          <p:cNvPr id="92171" name="Rectangle 15"/>
          <p:cNvSpPr>
            <a:spLocks noChangeArrowheads="1"/>
          </p:cNvSpPr>
          <p:nvPr/>
        </p:nvSpPr>
        <p:spPr bwMode="auto">
          <a:xfrm>
            <a:off x="2243138" y="1485900"/>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a:lnSpc>
                <a:spcPct val="90000"/>
              </a:lnSpc>
              <a:spcBef>
                <a:spcPct val="0"/>
              </a:spcBef>
            </a:pPr>
            <a:r>
              <a:rPr lang="en-US" altLang="en-US" sz="1800" b="1">
                <a:latin typeface="Courier New" charset="0"/>
              </a:rPr>
              <a:t>HTTP/1.1 200 OK\r\n</a:t>
            </a:r>
          </a:p>
          <a:p>
            <a:pPr>
              <a:lnSpc>
                <a:spcPct val="90000"/>
              </a:lnSpc>
              <a:spcBef>
                <a:spcPct val="0"/>
              </a:spcBef>
            </a:pPr>
            <a:r>
              <a:rPr lang="en-US" altLang="en-US" sz="1800" b="1">
                <a:latin typeface="Courier New" charset="0"/>
              </a:rPr>
              <a:t>Date: Sun, 26 Sep 2010 20:09:20 GMT\r\n</a:t>
            </a:r>
          </a:p>
          <a:p>
            <a:pPr>
              <a:lnSpc>
                <a:spcPct val="90000"/>
              </a:lnSpc>
              <a:spcBef>
                <a:spcPct val="0"/>
              </a:spcBef>
            </a:pPr>
            <a:r>
              <a:rPr lang="en-US" altLang="en-US" sz="1800" b="1">
                <a:latin typeface="Courier New" charset="0"/>
              </a:rPr>
              <a:t>Server: Apache/2.0.52 (CentOS)\r\n</a:t>
            </a:r>
          </a:p>
          <a:p>
            <a:pPr>
              <a:lnSpc>
                <a:spcPct val="90000"/>
              </a:lnSpc>
              <a:spcBef>
                <a:spcPct val="0"/>
              </a:spcBef>
            </a:pPr>
            <a:r>
              <a:rPr lang="en-US" altLang="en-US" sz="1800" b="1">
                <a:latin typeface="Courier New" charset="0"/>
              </a:rPr>
              <a:t>Last-Modified: Tue, 30 Oct 2007 17:00:02 GMT\r\n</a:t>
            </a:r>
          </a:p>
          <a:p>
            <a:pPr>
              <a:lnSpc>
                <a:spcPct val="90000"/>
              </a:lnSpc>
              <a:spcBef>
                <a:spcPct val="0"/>
              </a:spcBef>
            </a:pPr>
            <a:r>
              <a:rPr lang="en-US" altLang="en-US" sz="1800" b="1">
                <a:latin typeface="Courier New" charset="0"/>
              </a:rPr>
              <a:t>ETag: "17dc6-a5c-bf716880"\r\n</a:t>
            </a:r>
          </a:p>
          <a:p>
            <a:pPr>
              <a:lnSpc>
                <a:spcPct val="90000"/>
              </a:lnSpc>
              <a:spcBef>
                <a:spcPct val="0"/>
              </a:spcBef>
            </a:pPr>
            <a:r>
              <a:rPr lang="en-US" altLang="en-US" sz="1800" b="1">
                <a:latin typeface="Courier New" charset="0"/>
              </a:rPr>
              <a:t>Accept-Ranges: bytes\r\n</a:t>
            </a:r>
          </a:p>
          <a:p>
            <a:pPr>
              <a:lnSpc>
                <a:spcPct val="90000"/>
              </a:lnSpc>
              <a:spcBef>
                <a:spcPct val="0"/>
              </a:spcBef>
            </a:pPr>
            <a:r>
              <a:rPr lang="en-US" altLang="en-US" sz="1800" b="1">
                <a:latin typeface="Courier New" charset="0"/>
              </a:rPr>
              <a:t>Content-Length: 2652\r\n</a:t>
            </a:r>
          </a:p>
          <a:p>
            <a:pPr>
              <a:lnSpc>
                <a:spcPct val="90000"/>
              </a:lnSpc>
              <a:spcBef>
                <a:spcPct val="0"/>
              </a:spcBef>
            </a:pPr>
            <a:r>
              <a:rPr lang="en-US" altLang="en-US" sz="1800" b="1">
                <a:latin typeface="Courier New" charset="0"/>
              </a:rPr>
              <a:t>Keep-Alive: timeout=10, max=100\r\n</a:t>
            </a:r>
          </a:p>
          <a:p>
            <a:pPr>
              <a:lnSpc>
                <a:spcPct val="90000"/>
              </a:lnSpc>
              <a:spcBef>
                <a:spcPct val="0"/>
              </a:spcBef>
            </a:pPr>
            <a:r>
              <a:rPr lang="en-US" altLang="en-US" sz="1800" b="1">
                <a:latin typeface="Courier New" charset="0"/>
              </a:rPr>
              <a:t>Connection: Keep-Alive\r\n</a:t>
            </a:r>
          </a:p>
          <a:p>
            <a:pPr>
              <a:lnSpc>
                <a:spcPct val="90000"/>
              </a:lnSpc>
              <a:spcBef>
                <a:spcPct val="0"/>
              </a:spcBef>
            </a:pPr>
            <a:r>
              <a:rPr lang="en-US" altLang="en-US" sz="1800" b="1">
                <a:latin typeface="Courier New" charset="0"/>
              </a:rPr>
              <a:t>Content-Type: text/html; charset=ISO-8859-1\r\n</a:t>
            </a:r>
          </a:p>
          <a:p>
            <a:pPr>
              <a:lnSpc>
                <a:spcPct val="90000"/>
              </a:lnSpc>
              <a:spcBef>
                <a:spcPct val="0"/>
              </a:spcBef>
            </a:pPr>
            <a:r>
              <a:rPr lang="en-US" altLang="en-US" sz="1800" b="1">
                <a:latin typeface="Courier New" charset="0"/>
              </a:rPr>
              <a:t>\r\n</a:t>
            </a:r>
          </a:p>
          <a:p>
            <a:pPr>
              <a:lnSpc>
                <a:spcPct val="90000"/>
              </a:lnSpc>
              <a:spcBef>
                <a:spcPct val="0"/>
              </a:spcBef>
            </a:pPr>
            <a:r>
              <a:rPr lang="it-IT" altLang="en-US" sz="1800" b="1">
                <a:latin typeface="Courier New" charset="0"/>
              </a:rPr>
              <a:t>data data data data data ... </a:t>
            </a:r>
            <a:endParaRPr lang="en-US" altLang="en-US" sz="1800" b="1">
              <a:latin typeface="Courier New" charset="0"/>
            </a:endParaRPr>
          </a:p>
        </p:txBody>
      </p:sp>
      <p:sp>
        <p:nvSpPr>
          <p:cNvPr id="92172" name="TextBox 1"/>
          <p:cNvSpPr txBox="1">
            <a:spLocks noChangeArrowheads="1"/>
          </p:cNvSpPr>
          <p:nvPr/>
        </p:nvSpPr>
        <p:spPr bwMode="auto">
          <a:xfrm>
            <a:off x="242888" y="5499100"/>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128"/>
              </a:defRPr>
            </a:lvl1pPr>
            <a:lvl2pPr marL="742950" indent="-285750">
              <a:defRPr sz="2000">
                <a:solidFill>
                  <a:schemeClr val="tx1"/>
                </a:solidFill>
                <a:latin typeface="Arial" charset="0"/>
                <a:ea typeface="ＭＳ Ｐゴシック" charset="-128"/>
              </a:defRPr>
            </a:lvl2pPr>
            <a:lvl3pPr marL="1143000" indent="-228600">
              <a:defRPr sz="2000">
                <a:solidFill>
                  <a:schemeClr val="tx1"/>
                </a:solidFill>
                <a:latin typeface="Arial" charset="0"/>
                <a:ea typeface="ＭＳ Ｐゴシック" charset="-128"/>
              </a:defRPr>
            </a:lvl3pPr>
            <a:lvl4pPr marL="1600200" indent="-228600">
              <a:defRPr sz="2000">
                <a:solidFill>
                  <a:schemeClr val="tx1"/>
                </a:solidFill>
                <a:latin typeface="Arial" charset="0"/>
                <a:ea typeface="ＭＳ Ｐゴシック" charset="-128"/>
              </a:defRPr>
            </a:lvl4pPr>
            <a:lvl5pPr marL="2057400" indent="-228600">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r>
              <a:rPr lang="en-US" altLang="en-US" sz="1400"/>
              <a:t>* Check out the online interactive exercises for more examples: h</a:t>
            </a:r>
            <a:r>
              <a:rPr lang="en-US" altLang="en-US" sz="1200"/>
              <a:t>ttp://</a:t>
            </a:r>
            <a:r>
              <a:rPr lang="en-US" altLang="en-US" sz="1200" dirty="0" err="1"/>
              <a:t>gaia.cs.umass.edu</a:t>
            </a:r>
            <a:r>
              <a:rPr lang="en-US" altLang="en-US" sz="1200" dirty="0"/>
              <a:t>/</a:t>
            </a:r>
            <a:r>
              <a:rPr lang="en-US" altLang="en-US" sz="1200" dirty="0" err="1"/>
              <a:t>kurose_ross</a:t>
            </a:r>
            <a:r>
              <a:rPr lang="en-US" altLang="en-US" sz="1200" dirty="0"/>
              <a:t>/interactive/</a:t>
            </a:r>
          </a:p>
        </p:txBody>
      </p:sp>
    </p:spTree>
    <p:extLst>
      <p:ext uri="{BB962C8B-B14F-4D97-AF65-F5344CB8AC3E}">
        <p14:creationId xmlns:p14="http://schemas.microsoft.com/office/powerpoint/2010/main" val="1456280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0"/>
          </p:nvPr>
        </p:nvSpPr>
        <p:spPr/>
        <p:txBody>
          <a:bodyPr/>
          <a:lstStyle/>
          <a:p>
            <a:pPr>
              <a:defRPr/>
            </a:pPr>
            <a:r>
              <a:rPr lang="en-US"/>
              <a:t>CSci4211:                  Weekly Summary </a:t>
            </a:r>
          </a:p>
        </p:txBody>
      </p:sp>
      <p:sp>
        <p:nvSpPr>
          <p:cNvPr id="13824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291E0F-C6D0-C94B-8E2A-38D2B355BF5F}" type="slidenum">
              <a:rPr lang="en-US" sz="1200">
                <a:latin typeface="Comic Sans MS" charset="0"/>
              </a:rPr>
              <a:pPr/>
              <a:t>66</a:t>
            </a:fld>
            <a:endParaRPr lang="en-US" sz="1200">
              <a:latin typeface="Comic Sans MS" charset="0"/>
            </a:endParaRPr>
          </a:p>
        </p:txBody>
      </p:sp>
      <p:sp>
        <p:nvSpPr>
          <p:cNvPr id="138243" name="Rectangle 2"/>
          <p:cNvSpPr>
            <a:spLocks noGrp="1" noChangeArrowheads="1"/>
          </p:cNvSpPr>
          <p:nvPr>
            <p:ph type="title"/>
          </p:nvPr>
        </p:nvSpPr>
        <p:spPr>
          <a:xfrm>
            <a:off x="457200" y="0"/>
            <a:ext cx="8001000" cy="838200"/>
          </a:xfrm>
        </p:spPr>
        <p:txBody>
          <a:bodyPr/>
          <a:lstStyle/>
          <a:p>
            <a:r>
              <a:rPr lang="en-US">
                <a:latin typeface="Comic Sans MS" charset="0"/>
              </a:rPr>
              <a:t>Email Summary</a:t>
            </a:r>
          </a:p>
        </p:txBody>
      </p:sp>
      <p:sp>
        <p:nvSpPr>
          <p:cNvPr id="138244" name="Rectangle 3"/>
          <p:cNvSpPr>
            <a:spLocks noChangeArrowheads="1"/>
          </p:cNvSpPr>
          <p:nvPr/>
        </p:nvSpPr>
        <p:spPr bwMode="auto">
          <a:xfrm>
            <a:off x="5715000" y="1066800"/>
            <a:ext cx="1828800" cy="1524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45" name="Text Box 4"/>
          <p:cNvSpPr txBox="1">
            <a:spLocks noChangeArrowheads="1"/>
          </p:cNvSpPr>
          <p:nvPr/>
        </p:nvSpPr>
        <p:spPr bwMode="auto">
          <a:xfrm>
            <a:off x="457200" y="914400"/>
            <a:ext cx="846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Alice</a:t>
            </a:r>
            <a:endParaRPr lang="en-US" sz="2800">
              <a:latin typeface="Arial" charset="0"/>
            </a:endParaRPr>
          </a:p>
        </p:txBody>
      </p:sp>
      <p:sp>
        <p:nvSpPr>
          <p:cNvPr id="138246" name="Rectangle 5"/>
          <p:cNvSpPr>
            <a:spLocks noChangeArrowheads="1"/>
          </p:cNvSpPr>
          <p:nvPr/>
        </p:nvSpPr>
        <p:spPr bwMode="auto">
          <a:xfrm>
            <a:off x="2133600" y="1371600"/>
            <a:ext cx="1219200" cy="990600"/>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138247" name="Group 6"/>
          <p:cNvGrpSpPr>
            <a:grpSpLocks/>
          </p:cNvGrpSpPr>
          <p:nvPr/>
        </p:nvGrpSpPr>
        <p:grpSpPr bwMode="auto">
          <a:xfrm>
            <a:off x="3886200" y="1447800"/>
            <a:ext cx="1524000" cy="762000"/>
            <a:chOff x="2448" y="1056"/>
            <a:chExt cx="960" cy="480"/>
          </a:xfrm>
        </p:grpSpPr>
        <p:sp>
          <p:nvSpPr>
            <p:cNvPr id="138277" name="Line 7"/>
            <p:cNvSpPr>
              <a:spLocks noChangeShapeType="1"/>
            </p:cNvSpPr>
            <p:nvPr/>
          </p:nvSpPr>
          <p:spPr bwMode="auto">
            <a:xfrm>
              <a:off x="2448" y="1056"/>
              <a:ext cx="960"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78" name="Line 8"/>
            <p:cNvSpPr>
              <a:spLocks noChangeShapeType="1"/>
            </p:cNvSpPr>
            <p:nvPr/>
          </p:nvSpPr>
          <p:spPr bwMode="auto">
            <a:xfrm>
              <a:off x="3408" y="105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79" name="Line 9"/>
            <p:cNvSpPr>
              <a:spLocks noChangeShapeType="1"/>
            </p:cNvSpPr>
            <p:nvPr/>
          </p:nvSpPr>
          <p:spPr bwMode="auto">
            <a:xfrm flipH="1">
              <a:off x="2448" y="1536"/>
              <a:ext cx="960"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80" name="Line 10"/>
            <p:cNvSpPr>
              <a:spLocks noChangeShapeType="1"/>
            </p:cNvSpPr>
            <p:nvPr/>
          </p:nvSpPr>
          <p:spPr bwMode="auto">
            <a:xfrm>
              <a:off x="3120" y="105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81" name="Line 11"/>
            <p:cNvSpPr>
              <a:spLocks noChangeShapeType="1"/>
            </p:cNvSpPr>
            <p:nvPr/>
          </p:nvSpPr>
          <p:spPr bwMode="auto">
            <a:xfrm>
              <a:off x="2880" y="105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38248" name="Text Box 12"/>
          <p:cNvSpPr txBox="1">
            <a:spLocks noChangeArrowheads="1"/>
          </p:cNvSpPr>
          <p:nvPr/>
        </p:nvSpPr>
        <p:spPr bwMode="auto">
          <a:xfrm>
            <a:off x="5943600" y="1143000"/>
            <a:ext cx="12144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latin typeface="Helvetica" charset="0"/>
              </a:rPr>
              <a:t>Message</a:t>
            </a:r>
          </a:p>
          <a:p>
            <a:pPr eaLnBrk="1" hangingPunct="1"/>
            <a:r>
              <a:rPr lang="en-US" sz="2000">
                <a:latin typeface="Helvetica" charset="0"/>
              </a:rPr>
              <a:t>transfer </a:t>
            </a:r>
          </a:p>
          <a:p>
            <a:pPr eaLnBrk="1" hangingPunct="1"/>
            <a:r>
              <a:rPr lang="en-US" sz="2000">
                <a:latin typeface="Helvetica" charset="0"/>
              </a:rPr>
              <a:t>agent</a:t>
            </a:r>
          </a:p>
          <a:p>
            <a:pPr eaLnBrk="1" hangingPunct="1"/>
            <a:r>
              <a:rPr lang="en-US" sz="2000">
                <a:latin typeface="Helvetica" charset="0"/>
              </a:rPr>
              <a:t>(MTA)</a:t>
            </a:r>
          </a:p>
        </p:txBody>
      </p:sp>
      <p:sp>
        <p:nvSpPr>
          <p:cNvPr id="138249" name="Text Box 13"/>
          <p:cNvSpPr txBox="1">
            <a:spLocks noChangeArrowheads="1"/>
          </p:cNvSpPr>
          <p:nvPr/>
        </p:nvSpPr>
        <p:spPr bwMode="auto">
          <a:xfrm>
            <a:off x="2133600" y="1371600"/>
            <a:ext cx="13716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latin typeface="Helvetica" charset="0"/>
              </a:rPr>
              <a:t>Message</a:t>
            </a:r>
          </a:p>
          <a:p>
            <a:pPr eaLnBrk="1" hangingPunct="1"/>
            <a:r>
              <a:rPr lang="en-US" sz="1800">
                <a:latin typeface="Helvetica" charset="0"/>
              </a:rPr>
              <a:t>user agent</a:t>
            </a:r>
          </a:p>
          <a:p>
            <a:pPr eaLnBrk="1" hangingPunct="1"/>
            <a:r>
              <a:rPr lang="en-US" sz="1800">
                <a:latin typeface="Helvetica" charset="0"/>
              </a:rPr>
              <a:t>(MUA)</a:t>
            </a:r>
            <a:endParaRPr lang="en-US" sz="2000">
              <a:latin typeface="Helvetica" charset="0"/>
            </a:endParaRPr>
          </a:p>
        </p:txBody>
      </p:sp>
      <p:sp>
        <p:nvSpPr>
          <p:cNvPr id="138250" name="Text Box 14"/>
          <p:cNvSpPr txBox="1">
            <a:spLocks noChangeArrowheads="1"/>
          </p:cNvSpPr>
          <p:nvPr/>
        </p:nvSpPr>
        <p:spPr bwMode="auto">
          <a:xfrm>
            <a:off x="3429000" y="2286000"/>
            <a:ext cx="2114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Helvetica" charset="0"/>
              </a:rPr>
              <a:t>outgoing mail queue</a:t>
            </a:r>
          </a:p>
        </p:txBody>
      </p:sp>
      <p:sp>
        <p:nvSpPr>
          <p:cNvPr id="138251" name="Rectangle 15"/>
          <p:cNvSpPr>
            <a:spLocks noChangeArrowheads="1"/>
          </p:cNvSpPr>
          <p:nvPr/>
        </p:nvSpPr>
        <p:spPr bwMode="auto">
          <a:xfrm>
            <a:off x="3962400" y="1600200"/>
            <a:ext cx="381000" cy="304800"/>
          </a:xfrm>
          <a:prstGeom prst="rect">
            <a:avLst/>
          </a:prstGeom>
          <a:solidFill>
            <a:srgbClr val="00FFFF"/>
          </a:solidFill>
          <a:ln w="19050">
            <a:solidFill>
              <a:schemeClr val="tx1"/>
            </a:solidFill>
            <a:miter lim="800000"/>
            <a:headEnd type="none" w="sm" len="sm"/>
            <a:tailEnd type="none" w="lg" len="lg"/>
          </a:ln>
        </p:spPr>
        <p:txBody>
          <a:bodyPr wrap="none" anchor="ctr"/>
          <a:lstStyle/>
          <a:p>
            <a:endParaRPr lang="en-US"/>
          </a:p>
        </p:txBody>
      </p:sp>
      <p:sp>
        <p:nvSpPr>
          <p:cNvPr id="138252" name="Rectangle 16"/>
          <p:cNvSpPr>
            <a:spLocks noChangeArrowheads="1"/>
          </p:cNvSpPr>
          <p:nvPr/>
        </p:nvSpPr>
        <p:spPr bwMode="auto">
          <a:xfrm>
            <a:off x="4191000" y="1676400"/>
            <a:ext cx="76200" cy="76200"/>
          </a:xfrm>
          <a:prstGeom prst="rect">
            <a:avLst/>
          </a:prstGeom>
          <a:solidFill>
            <a:schemeClr val="accent1"/>
          </a:solidFill>
          <a:ln w="19050">
            <a:solidFill>
              <a:schemeClr val="tx1"/>
            </a:solidFill>
            <a:miter lim="800000"/>
            <a:headEnd type="none" w="sm" len="sm"/>
            <a:tailEnd type="none" w="lg" len="lg"/>
          </a:ln>
        </p:spPr>
        <p:txBody>
          <a:bodyPr wrap="none" anchor="ctr"/>
          <a:lstStyle/>
          <a:p>
            <a:endParaRPr lang="en-US"/>
          </a:p>
        </p:txBody>
      </p:sp>
      <p:sp>
        <p:nvSpPr>
          <p:cNvPr id="138253" name="Rectangle 17"/>
          <p:cNvSpPr>
            <a:spLocks noChangeArrowheads="1"/>
          </p:cNvSpPr>
          <p:nvPr/>
        </p:nvSpPr>
        <p:spPr bwMode="auto">
          <a:xfrm>
            <a:off x="5943600" y="4548188"/>
            <a:ext cx="1828800" cy="1524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54" name="Text Box 18"/>
          <p:cNvSpPr txBox="1">
            <a:spLocks noChangeArrowheads="1"/>
          </p:cNvSpPr>
          <p:nvPr/>
        </p:nvSpPr>
        <p:spPr bwMode="auto">
          <a:xfrm>
            <a:off x="685800" y="4495800"/>
            <a:ext cx="727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Bob</a:t>
            </a:r>
            <a:endParaRPr lang="en-US" sz="2800">
              <a:latin typeface="Arial" charset="0"/>
            </a:endParaRPr>
          </a:p>
        </p:txBody>
      </p:sp>
      <p:sp>
        <p:nvSpPr>
          <p:cNvPr id="138255" name="Rectangle 19"/>
          <p:cNvSpPr>
            <a:spLocks noChangeArrowheads="1"/>
          </p:cNvSpPr>
          <p:nvPr/>
        </p:nvSpPr>
        <p:spPr bwMode="auto">
          <a:xfrm>
            <a:off x="2362200" y="4852988"/>
            <a:ext cx="1219200" cy="990600"/>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56" name="Text Box 20"/>
          <p:cNvSpPr txBox="1">
            <a:spLocks noChangeArrowheads="1"/>
          </p:cNvSpPr>
          <p:nvPr/>
        </p:nvSpPr>
        <p:spPr bwMode="auto">
          <a:xfrm>
            <a:off x="6172200" y="4624388"/>
            <a:ext cx="12144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latin typeface="Helvetica" charset="0"/>
              </a:rPr>
              <a:t>Message</a:t>
            </a:r>
          </a:p>
          <a:p>
            <a:pPr eaLnBrk="1" hangingPunct="1"/>
            <a:r>
              <a:rPr lang="en-US" sz="2000">
                <a:latin typeface="Helvetica" charset="0"/>
              </a:rPr>
              <a:t>transfer </a:t>
            </a:r>
          </a:p>
          <a:p>
            <a:pPr eaLnBrk="1" hangingPunct="1"/>
            <a:r>
              <a:rPr lang="en-US" sz="2000">
                <a:latin typeface="Helvetica" charset="0"/>
              </a:rPr>
              <a:t>agent</a:t>
            </a:r>
          </a:p>
          <a:p>
            <a:pPr eaLnBrk="1" hangingPunct="1"/>
            <a:r>
              <a:rPr lang="en-US" sz="2000">
                <a:latin typeface="Helvetica" charset="0"/>
              </a:rPr>
              <a:t>(MTA)</a:t>
            </a:r>
          </a:p>
        </p:txBody>
      </p:sp>
      <p:sp>
        <p:nvSpPr>
          <p:cNvPr id="138257" name="Text Box 21"/>
          <p:cNvSpPr txBox="1">
            <a:spLocks noChangeArrowheads="1"/>
          </p:cNvSpPr>
          <p:nvPr/>
        </p:nvSpPr>
        <p:spPr bwMode="auto">
          <a:xfrm>
            <a:off x="2362200" y="4852988"/>
            <a:ext cx="137160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latin typeface="Helvetica" charset="0"/>
              </a:rPr>
              <a:t>Message</a:t>
            </a:r>
          </a:p>
          <a:p>
            <a:pPr eaLnBrk="1" hangingPunct="1"/>
            <a:r>
              <a:rPr lang="en-US" sz="1800">
                <a:latin typeface="Helvetica" charset="0"/>
              </a:rPr>
              <a:t>user agent</a:t>
            </a:r>
          </a:p>
          <a:p>
            <a:pPr eaLnBrk="1" hangingPunct="1"/>
            <a:r>
              <a:rPr lang="en-US" sz="1800">
                <a:latin typeface="Helvetica" charset="0"/>
              </a:rPr>
              <a:t>(MUA)</a:t>
            </a:r>
            <a:endParaRPr lang="en-US" sz="2000">
              <a:latin typeface="Helvetica" charset="0"/>
            </a:endParaRPr>
          </a:p>
        </p:txBody>
      </p:sp>
      <p:sp>
        <p:nvSpPr>
          <p:cNvPr id="138258" name="Text Box 22"/>
          <p:cNvSpPr txBox="1">
            <a:spLocks noChangeArrowheads="1"/>
          </p:cNvSpPr>
          <p:nvPr/>
        </p:nvSpPr>
        <p:spPr bwMode="auto">
          <a:xfrm>
            <a:off x="3657600" y="5767388"/>
            <a:ext cx="2114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Helvetica" charset="0"/>
              </a:rPr>
              <a:t>user mailbox</a:t>
            </a:r>
          </a:p>
        </p:txBody>
      </p:sp>
      <p:sp>
        <p:nvSpPr>
          <p:cNvPr id="138259" name="Rectangle 23"/>
          <p:cNvSpPr>
            <a:spLocks noChangeArrowheads="1"/>
          </p:cNvSpPr>
          <p:nvPr/>
        </p:nvSpPr>
        <p:spPr bwMode="auto">
          <a:xfrm>
            <a:off x="4191000" y="5081588"/>
            <a:ext cx="381000" cy="304800"/>
          </a:xfrm>
          <a:prstGeom prst="rect">
            <a:avLst/>
          </a:prstGeom>
          <a:solidFill>
            <a:srgbClr val="00FFFF"/>
          </a:solidFill>
          <a:ln w="19050">
            <a:solidFill>
              <a:schemeClr val="tx1"/>
            </a:solidFill>
            <a:miter lim="800000"/>
            <a:headEnd type="none" w="sm" len="sm"/>
            <a:tailEnd type="none" w="lg" len="lg"/>
          </a:ln>
        </p:spPr>
        <p:txBody>
          <a:bodyPr wrap="none" anchor="ctr"/>
          <a:lstStyle/>
          <a:p>
            <a:endParaRPr lang="en-US"/>
          </a:p>
        </p:txBody>
      </p:sp>
      <p:sp>
        <p:nvSpPr>
          <p:cNvPr id="138260" name="Rectangle 24"/>
          <p:cNvSpPr>
            <a:spLocks noChangeArrowheads="1"/>
          </p:cNvSpPr>
          <p:nvPr/>
        </p:nvSpPr>
        <p:spPr bwMode="auto">
          <a:xfrm>
            <a:off x="4419600" y="5157788"/>
            <a:ext cx="76200" cy="76200"/>
          </a:xfrm>
          <a:prstGeom prst="rect">
            <a:avLst/>
          </a:prstGeom>
          <a:solidFill>
            <a:schemeClr val="accent1"/>
          </a:solidFill>
          <a:ln w="19050">
            <a:solidFill>
              <a:schemeClr val="tx1"/>
            </a:solidFill>
            <a:miter lim="800000"/>
            <a:headEnd type="none" w="sm" len="sm"/>
            <a:tailEnd type="none" w="lg" len="lg"/>
          </a:ln>
        </p:spPr>
        <p:txBody>
          <a:bodyPr wrap="none" anchor="ctr"/>
          <a:lstStyle/>
          <a:p>
            <a:endParaRPr lang="en-US"/>
          </a:p>
        </p:txBody>
      </p:sp>
      <p:sp>
        <p:nvSpPr>
          <p:cNvPr id="138261" name="AutoShape 25"/>
          <p:cNvSpPr>
            <a:spLocks noChangeArrowheads="1"/>
          </p:cNvSpPr>
          <p:nvPr/>
        </p:nvSpPr>
        <p:spPr bwMode="auto">
          <a:xfrm>
            <a:off x="3962400" y="4724400"/>
            <a:ext cx="762000" cy="990600"/>
          </a:xfrm>
          <a:prstGeom prst="can">
            <a:avLst>
              <a:gd name="adj" fmla="val 32500"/>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8262" name="Line 26"/>
          <p:cNvSpPr>
            <a:spLocks noChangeShapeType="1"/>
          </p:cNvSpPr>
          <p:nvPr/>
        </p:nvSpPr>
        <p:spPr bwMode="auto">
          <a:xfrm flipV="1">
            <a:off x="6781800" y="2590800"/>
            <a:ext cx="0" cy="1981200"/>
          </a:xfrm>
          <a:prstGeom prst="line">
            <a:avLst/>
          </a:prstGeom>
          <a:noFill/>
          <a:ln w="19050">
            <a:solidFill>
              <a:schemeClr val="tx1"/>
            </a:solidFill>
            <a:round/>
            <a:headEnd type="stealth" w="lg" len="lg"/>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3" name="Line 27"/>
          <p:cNvSpPr>
            <a:spLocks noChangeShapeType="1"/>
          </p:cNvSpPr>
          <p:nvPr/>
        </p:nvSpPr>
        <p:spPr bwMode="auto">
          <a:xfrm>
            <a:off x="1828800" y="1905000"/>
            <a:ext cx="304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4" name="Line 28"/>
          <p:cNvSpPr>
            <a:spLocks noChangeShapeType="1"/>
          </p:cNvSpPr>
          <p:nvPr/>
        </p:nvSpPr>
        <p:spPr bwMode="auto">
          <a:xfrm>
            <a:off x="3429000" y="1828800"/>
            <a:ext cx="4572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5" name="Line 29"/>
          <p:cNvSpPr>
            <a:spLocks noChangeShapeType="1"/>
          </p:cNvSpPr>
          <p:nvPr/>
        </p:nvSpPr>
        <p:spPr bwMode="auto">
          <a:xfrm>
            <a:off x="5410200" y="1905000"/>
            <a:ext cx="304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6" name="Line 30"/>
          <p:cNvSpPr>
            <a:spLocks noChangeShapeType="1"/>
          </p:cNvSpPr>
          <p:nvPr/>
        </p:nvSpPr>
        <p:spPr bwMode="auto">
          <a:xfrm flipH="1">
            <a:off x="4800600" y="5410200"/>
            <a:ext cx="1066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7" name="Line 31"/>
          <p:cNvSpPr>
            <a:spLocks noChangeShapeType="1"/>
          </p:cNvSpPr>
          <p:nvPr/>
        </p:nvSpPr>
        <p:spPr bwMode="auto">
          <a:xfrm flipH="1">
            <a:off x="3581400" y="5410200"/>
            <a:ext cx="304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8" name="Line 32"/>
          <p:cNvSpPr>
            <a:spLocks noChangeShapeType="1"/>
          </p:cNvSpPr>
          <p:nvPr/>
        </p:nvSpPr>
        <p:spPr bwMode="auto">
          <a:xfrm flipH="1">
            <a:off x="1676400" y="5562600"/>
            <a:ext cx="685800" cy="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38269" name="Text Box 33"/>
          <p:cNvSpPr txBox="1">
            <a:spLocks noChangeArrowheads="1"/>
          </p:cNvSpPr>
          <p:nvPr/>
        </p:nvSpPr>
        <p:spPr bwMode="auto">
          <a:xfrm>
            <a:off x="7162800" y="609600"/>
            <a:ext cx="8969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client</a:t>
            </a:r>
            <a:endParaRPr lang="en-US" sz="2800">
              <a:latin typeface="Arial" charset="0"/>
            </a:endParaRPr>
          </a:p>
        </p:txBody>
      </p:sp>
      <p:sp>
        <p:nvSpPr>
          <p:cNvPr id="138270" name="Text Box 34"/>
          <p:cNvSpPr txBox="1">
            <a:spLocks noChangeArrowheads="1"/>
          </p:cNvSpPr>
          <p:nvPr/>
        </p:nvSpPr>
        <p:spPr bwMode="auto">
          <a:xfrm>
            <a:off x="7239000" y="4038600"/>
            <a:ext cx="1031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server</a:t>
            </a:r>
            <a:endParaRPr lang="en-US" sz="2800">
              <a:latin typeface="Arial" charset="0"/>
            </a:endParaRPr>
          </a:p>
        </p:txBody>
      </p:sp>
      <p:sp>
        <p:nvSpPr>
          <p:cNvPr id="138271" name="Text Box 35"/>
          <p:cNvSpPr txBox="1">
            <a:spLocks noChangeArrowheads="1"/>
          </p:cNvSpPr>
          <p:nvPr/>
        </p:nvSpPr>
        <p:spPr bwMode="auto">
          <a:xfrm>
            <a:off x="5410200" y="2895600"/>
            <a:ext cx="12509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i="1">
                <a:latin typeface="Arial" charset="0"/>
              </a:rPr>
              <a:t>SMTP </a:t>
            </a:r>
          </a:p>
          <a:p>
            <a:pPr eaLnBrk="1" hangingPunct="1"/>
            <a:r>
              <a:rPr lang="en-US" sz="1800" i="1">
                <a:latin typeface="Arial" charset="0"/>
              </a:rPr>
              <a:t>over TCP</a:t>
            </a:r>
          </a:p>
          <a:p>
            <a:pPr eaLnBrk="1" hangingPunct="1"/>
            <a:r>
              <a:rPr lang="en-US" sz="1800" i="1">
                <a:latin typeface="Arial" charset="0"/>
              </a:rPr>
              <a:t>(RFC 821)</a:t>
            </a:r>
            <a:endParaRPr lang="en-US" sz="2800">
              <a:latin typeface="Arial" charset="0"/>
            </a:endParaRPr>
          </a:p>
        </p:txBody>
      </p:sp>
      <p:sp>
        <p:nvSpPr>
          <p:cNvPr id="138272" name="Text Box 36"/>
          <p:cNvSpPr txBox="1">
            <a:spLocks noChangeArrowheads="1"/>
          </p:cNvSpPr>
          <p:nvPr/>
        </p:nvSpPr>
        <p:spPr bwMode="auto">
          <a:xfrm>
            <a:off x="5867400" y="4211638"/>
            <a:ext cx="8175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latin typeface="Arial" charset="0"/>
              </a:rPr>
              <a:t>port 25</a:t>
            </a:r>
            <a:endParaRPr lang="en-US" sz="2800">
              <a:latin typeface="Arial" charset="0"/>
            </a:endParaRPr>
          </a:p>
        </p:txBody>
      </p:sp>
      <p:sp>
        <p:nvSpPr>
          <p:cNvPr id="138273" name="Text Box 37"/>
          <p:cNvSpPr txBox="1">
            <a:spLocks noChangeArrowheads="1"/>
          </p:cNvSpPr>
          <p:nvPr/>
        </p:nvSpPr>
        <p:spPr bwMode="auto">
          <a:xfrm>
            <a:off x="1828800" y="4038600"/>
            <a:ext cx="405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i="1">
                <a:latin typeface="Arial" charset="0"/>
              </a:rPr>
              <a:t>POP3 (RFC 1225)/ IMAP (RFC 1064) </a:t>
            </a:r>
          </a:p>
          <a:p>
            <a:pPr eaLnBrk="1" hangingPunct="1"/>
            <a:r>
              <a:rPr lang="en-US" sz="1800" i="1">
                <a:latin typeface="Arial" charset="0"/>
              </a:rPr>
              <a:t>for accessing mail</a:t>
            </a:r>
            <a:endParaRPr lang="en-US" sz="2800">
              <a:latin typeface="Arial" charset="0"/>
            </a:endParaRPr>
          </a:p>
        </p:txBody>
      </p:sp>
      <p:graphicFrame>
        <p:nvGraphicFramePr>
          <p:cNvPr id="138274" name="Object 1024"/>
          <p:cNvGraphicFramePr>
            <a:graphicFrameLocks noChangeAspect="1"/>
          </p:cNvGraphicFramePr>
          <p:nvPr/>
        </p:nvGraphicFramePr>
        <p:xfrm>
          <a:off x="685800" y="5029200"/>
          <a:ext cx="1006475" cy="965200"/>
        </p:xfrm>
        <a:graphic>
          <a:graphicData uri="http://schemas.openxmlformats.org/presentationml/2006/ole">
            <mc:AlternateContent xmlns:mc="http://schemas.openxmlformats.org/markup-compatibility/2006">
              <mc:Choice xmlns:v="urn:schemas-microsoft-com:vml" Requires="v">
                <p:oleObj spid="_x0000_s140317" name="Clip" r:id="rId4" imgW="2010937" imgH="1929161" progId="MS_ClipArt_Gallery.2">
                  <p:embed/>
                </p:oleObj>
              </mc:Choice>
              <mc:Fallback>
                <p:oleObj name="Clip" r:id="rId4" imgW="2010937" imgH="192916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029200"/>
                        <a:ext cx="1006475" cy="965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8275" name="Object 1025"/>
          <p:cNvGraphicFramePr>
            <a:graphicFrameLocks noChangeAspect="1"/>
          </p:cNvGraphicFramePr>
          <p:nvPr/>
        </p:nvGraphicFramePr>
        <p:xfrm>
          <a:off x="685800" y="1371600"/>
          <a:ext cx="1112838" cy="1076325"/>
        </p:xfrm>
        <a:graphic>
          <a:graphicData uri="http://schemas.openxmlformats.org/presentationml/2006/ole">
            <mc:AlternateContent xmlns:mc="http://schemas.openxmlformats.org/markup-compatibility/2006">
              <mc:Choice xmlns:v="urn:schemas-microsoft-com:vml" Requires="v">
                <p:oleObj spid="_x0000_s140318" name="Clip" r:id="rId6" imgW="1113905" imgH="1076960" progId="MS_ClipArt_Gallery.2">
                  <p:embed/>
                </p:oleObj>
              </mc:Choice>
              <mc:Fallback>
                <p:oleObj name="Clip" r:id="rId6" imgW="1113905" imgH="107696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371600"/>
                        <a:ext cx="1112838" cy="1076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76" name="Text Box 40"/>
          <p:cNvSpPr txBox="1">
            <a:spLocks noChangeArrowheads="1"/>
          </p:cNvSpPr>
          <p:nvPr/>
        </p:nvSpPr>
        <p:spPr bwMode="auto">
          <a:xfrm>
            <a:off x="3352800" y="1447800"/>
            <a:ext cx="7270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400" i="1">
                <a:latin typeface="Arial" charset="0"/>
              </a:rPr>
              <a:t>SMTP </a:t>
            </a:r>
            <a:endParaRPr lang="en-US" sz="2800">
              <a:latin typeface="Arial" charset="0"/>
            </a:endParaRPr>
          </a:p>
        </p:txBody>
      </p:sp>
    </p:spTree>
    <p:extLst>
      <p:ext uri="{BB962C8B-B14F-4D97-AF65-F5344CB8AC3E}">
        <p14:creationId xmlns:p14="http://schemas.microsoft.com/office/powerpoint/2010/main" val="4966255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CSci4211:          Application Layer</a:t>
            </a:r>
          </a:p>
        </p:txBody>
      </p:sp>
      <p:sp>
        <p:nvSpPr>
          <p:cNvPr id="5" name="Slide Number Placeholder 3"/>
          <p:cNvSpPr>
            <a:spLocks noGrp="1"/>
          </p:cNvSpPr>
          <p:nvPr>
            <p:ph type="sldNum" sz="quarter" idx="11"/>
          </p:nvPr>
        </p:nvSpPr>
        <p:spPr/>
        <p:txBody>
          <a:bodyPr/>
          <a:lstStyle/>
          <a:p>
            <a:fld id="{58A84483-CB75-4F53-9C67-9274F0819501}" type="slidenum">
              <a:rPr lang="en-US"/>
              <a:pPr/>
              <a:t>67</a:t>
            </a:fld>
            <a:endParaRPr lang="en-US"/>
          </a:p>
        </p:txBody>
      </p:sp>
      <p:sp>
        <p:nvSpPr>
          <p:cNvPr id="56322" name="Rectangle 2"/>
          <p:cNvSpPr>
            <a:spLocks noGrp="1" noChangeArrowheads="1"/>
          </p:cNvSpPr>
          <p:nvPr>
            <p:ph type="title"/>
          </p:nvPr>
        </p:nvSpPr>
        <p:spPr>
          <a:xfrm>
            <a:off x="685800" y="152400"/>
            <a:ext cx="7772400" cy="1143000"/>
          </a:xfrm>
        </p:spPr>
        <p:txBody>
          <a:bodyPr/>
          <a:lstStyle/>
          <a:p>
            <a:r>
              <a:rPr lang="en-US" sz="3600"/>
              <a:t>Sample SMTP Interaction</a:t>
            </a:r>
            <a:endParaRPr lang="en-US"/>
          </a:p>
        </p:txBody>
      </p:sp>
      <p:sp>
        <p:nvSpPr>
          <p:cNvPr id="56323" name="Rectangle 3"/>
          <p:cNvSpPr>
            <a:spLocks noChangeArrowheads="1"/>
          </p:cNvSpPr>
          <p:nvPr/>
        </p:nvSpPr>
        <p:spPr bwMode="auto">
          <a:xfrm>
            <a:off x="0" y="1273175"/>
            <a:ext cx="8870950" cy="4664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b="1">
                <a:latin typeface="Courier New" pitchFamily="49" charset="0"/>
              </a:rPr>
              <a:t>     S: 220 hamburger.edu </a:t>
            </a:r>
          </a:p>
          <a:p>
            <a:r>
              <a:rPr lang="en-US" sz="2000" b="1">
                <a:latin typeface="Courier New" pitchFamily="49" charset="0"/>
              </a:rPr>
              <a:t>     C: HELO crepes.fr </a:t>
            </a:r>
          </a:p>
          <a:p>
            <a:r>
              <a:rPr lang="en-US" sz="2000" b="1">
                <a:latin typeface="Courier New" pitchFamily="49" charset="0"/>
              </a:rPr>
              <a:t>     S: 250  Hello crepes.fr, pleased to meet you </a:t>
            </a:r>
          </a:p>
          <a:p>
            <a:r>
              <a:rPr lang="en-US" sz="2000" b="1">
                <a:latin typeface="Courier New" pitchFamily="49" charset="0"/>
              </a:rPr>
              <a:t>     C: MAIL FROM: &lt;alice@crepes.fr&gt; </a:t>
            </a:r>
          </a:p>
          <a:p>
            <a:r>
              <a:rPr lang="en-US" sz="2000" b="1">
                <a:latin typeface="Courier New" pitchFamily="49" charset="0"/>
              </a:rPr>
              <a:t>     S: 250 alice@crepes.fr... Sender ok </a:t>
            </a:r>
          </a:p>
          <a:p>
            <a:r>
              <a:rPr lang="en-US" sz="2000" b="1">
                <a:latin typeface="Courier New" pitchFamily="49" charset="0"/>
              </a:rPr>
              <a:t>     C: RCPT TO: &lt;bob@hamburger.edu&gt; </a:t>
            </a:r>
          </a:p>
          <a:p>
            <a:r>
              <a:rPr lang="en-US" sz="2000" b="1">
                <a:latin typeface="Courier New" pitchFamily="49" charset="0"/>
              </a:rPr>
              <a:t>     S: 250 bob@hamburger.edu ... Recipient ok </a:t>
            </a:r>
          </a:p>
          <a:p>
            <a:r>
              <a:rPr lang="en-US" sz="2000" b="1">
                <a:latin typeface="Courier New" pitchFamily="49" charset="0"/>
              </a:rPr>
              <a:t>     C: DATA </a:t>
            </a:r>
          </a:p>
          <a:p>
            <a:r>
              <a:rPr lang="en-US" sz="2000" b="1">
                <a:latin typeface="Courier New" pitchFamily="49" charset="0"/>
              </a:rPr>
              <a:t>     S: 354 Enter mail, end with "." on a line by itself </a:t>
            </a:r>
          </a:p>
          <a:p>
            <a:r>
              <a:rPr lang="en-US" sz="2000" b="1">
                <a:latin typeface="Courier New" pitchFamily="49" charset="0"/>
              </a:rPr>
              <a:t>     C: Do you like ketchup? </a:t>
            </a:r>
          </a:p>
          <a:p>
            <a:r>
              <a:rPr lang="en-US" sz="2000" b="1">
                <a:latin typeface="Courier New" pitchFamily="49" charset="0"/>
              </a:rPr>
              <a:t>     C:   How about pickles? </a:t>
            </a:r>
          </a:p>
          <a:p>
            <a:r>
              <a:rPr lang="en-US" sz="2000" b="1">
                <a:latin typeface="Courier New" pitchFamily="49" charset="0"/>
              </a:rPr>
              <a:t>     C: . </a:t>
            </a:r>
          </a:p>
          <a:p>
            <a:r>
              <a:rPr lang="en-US" sz="2000" b="1">
                <a:latin typeface="Courier New" pitchFamily="49" charset="0"/>
              </a:rPr>
              <a:t>     S: 250 Message accepted for delivery </a:t>
            </a:r>
          </a:p>
          <a:p>
            <a:r>
              <a:rPr lang="en-US" sz="2000" b="1">
                <a:latin typeface="Courier New" pitchFamily="49" charset="0"/>
              </a:rPr>
              <a:t>     C: QUIT </a:t>
            </a:r>
          </a:p>
          <a:p>
            <a:r>
              <a:rPr lang="en-US" sz="2000" b="1">
                <a:latin typeface="Courier New" pitchFamily="49" charset="0"/>
              </a:rPr>
              <a:t>     S: 221 hamburger.edu closing connection</a:t>
            </a:r>
            <a:endParaRPr lang="en-US" sz="2000"/>
          </a:p>
        </p:txBody>
      </p:sp>
    </p:spTree>
    <p:extLst>
      <p:ext uri="{BB962C8B-B14F-4D97-AF65-F5344CB8AC3E}">
        <p14:creationId xmlns:p14="http://schemas.microsoft.com/office/powerpoint/2010/main" val="3002502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86722"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134B3FB-6F4B-4B41-BD65-EB980FA73E15}" type="slidenum">
              <a:rPr lang="en-US" sz="1200">
                <a:latin typeface="Comic Sans MS" charset="0"/>
              </a:rPr>
              <a:pPr/>
              <a:t>68</a:t>
            </a:fld>
            <a:endParaRPr lang="en-US" sz="1200">
              <a:latin typeface="Comic Sans MS" charset="0"/>
            </a:endParaRPr>
          </a:p>
        </p:txBody>
      </p:sp>
      <p:sp>
        <p:nvSpPr>
          <p:cNvPr id="286723" name="Rectangle 2"/>
          <p:cNvSpPr>
            <a:spLocks noGrp="1" noChangeArrowheads="1"/>
          </p:cNvSpPr>
          <p:nvPr>
            <p:ph type="ctrTitle"/>
          </p:nvPr>
        </p:nvSpPr>
        <p:spPr>
          <a:xfrm>
            <a:off x="381000" y="152400"/>
            <a:ext cx="8153400" cy="762000"/>
          </a:xfrm>
        </p:spPr>
        <p:txBody>
          <a:bodyPr/>
          <a:lstStyle/>
          <a:p>
            <a:r>
              <a:rPr lang="en-US" sz="3200" i="1" dirty="0" smtClean="0">
                <a:latin typeface="Comic Sans MS" charset="0"/>
              </a:rPr>
              <a:t>Reminders (Oct 2)</a:t>
            </a:r>
            <a:endParaRPr lang="en-US" sz="3200" dirty="0">
              <a:latin typeface="Comic Sans MS" charset="0"/>
            </a:endParaRPr>
          </a:p>
        </p:txBody>
      </p:sp>
      <p:sp>
        <p:nvSpPr>
          <p:cNvPr id="112643" name="Rectangle 3"/>
          <p:cNvSpPr>
            <a:spLocks noChangeArrowheads="1"/>
          </p:cNvSpPr>
          <p:nvPr/>
        </p:nvSpPr>
        <p:spPr bwMode="auto">
          <a:xfrm>
            <a:off x="609600" y="1219200"/>
            <a:ext cx="7924800" cy="3410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nSpc>
                <a:spcPct val="110000"/>
              </a:lnSpc>
              <a:buFontTx/>
              <a:buChar char="•"/>
              <a:defRPr/>
            </a:pPr>
            <a:r>
              <a:rPr lang="en-US" dirty="0" smtClean="0">
                <a:solidFill>
                  <a:srgbClr val="000099"/>
                </a:solidFill>
                <a:latin typeface="Comic Sans MS" charset="0"/>
              </a:rPr>
              <a:t> </a:t>
            </a:r>
            <a:r>
              <a:rPr lang="en-US" dirty="0" err="1">
                <a:solidFill>
                  <a:srgbClr val="0000FF"/>
                </a:solidFill>
                <a:latin typeface="Comic Sans MS" charset="0"/>
              </a:rPr>
              <a:t>Hw</a:t>
            </a:r>
            <a:r>
              <a:rPr lang="en-US" dirty="0">
                <a:solidFill>
                  <a:srgbClr val="0000FF"/>
                </a:solidFill>
                <a:latin typeface="Comic Sans MS" charset="0"/>
              </a:rPr>
              <a:t> #1:   </a:t>
            </a:r>
            <a:r>
              <a:rPr lang="en-US" dirty="0">
                <a:solidFill>
                  <a:srgbClr val="FF0000"/>
                </a:solidFill>
                <a:latin typeface="Comic Sans MS" charset="0"/>
              </a:rPr>
              <a:t>due: </a:t>
            </a:r>
            <a:r>
              <a:rPr lang="en-US" dirty="0" smtClean="0">
                <a:solidFill>
                  <a:srgbClr val="FF0000"/>
                </a:solidFill>
                <a:latin typeface="Comic Sans MS" charset="0"/>
              </a:rPr>
              <a:t>this Friday </a:t>
            </a:r>
            <a:r>
              <a:rPr lang="en-US" dirty="0">
                <a:solidFill>
                  <a:srgbClr val="FF0000"/>
                </a:solidFill>
                <a:latin typeface="Comic Sans MS" charset="0"/>
              </a:rPr>
              <a:t>Oct </a:t>
            </a:r>
            <a:r>
              <a:rPr lang="en-US" dirty="0" smtClean="0">
                <a:solidFill>
                  <a:srgbClr val="FF0000"/>
                </a:solidFill>
                <a:latin typeface="Comic Sans MS" charset="0"/>
              </a:rPr>
              <a:t>6 11:59pm</a:t>
            </a:r>
          </a:p>
          <a:p>
            <a:pPr lvl="1">
              <a:lnSpc>
                <a:spcPct val="110000"/>
              </a:lnSpc>
              <a:buFontTx/>
              <a:buChar char="•"/>
              <a:defRPr/>
            </a:pPr>
            <a:r>
              <a:rPr lang="en-US" dirty="0">
                <a:solidFill>
                  <a:srgbClr val="FF0000"/>
                </a:solidFill>
                <a:latin typeface="Comic Sans MS" charset="0"/>
              </a:rPr>
              <a:t> </a:t>
            </a:r>
            <a:r>
              <a:rPr lang="en-US" dirty="0" smtClean="0">
                <a:solidFill>
                  <a:schemeClr val="accent2"/>
                </a:solidFill>
                <a:latin typeface="Comic Sans MS" charset="0"/>
              </a:rPr>
              <a:t>submission online using the class Moodle site</a:t>
            </a:r>
            <a:endParaRPr lang="en-US" dirty="0">
              <a:solidFill>
                <a:schemeClr val="accent2"/>
              </a:solidFill>
              <a:latin typeface="Comic Sans MS" charset="0"/>
            </a:endParaRPr>
          </a:p>
          <a:p>
            <a:pPr>
              <a:lnSpc>
                <a:spcPct val="110000"/>
              </a:lnSpc>
              <a:defRPr/>
            </a:pPr>
            <a:r>
              <a:rPr lang="en-US" sz="800" dirty="0">
                <a:solidFill>
                  <a:srgbClr val="0000FF"/>
                </a:solidFill>
                <a:latin typeface="Comic Sans MS" charset="0"/>
              </a:rPr>
              <a:t> </a:t>
            </a:r>
          </a:p>
          <a:p>
            <a:pPr>
              <a:lnSpc>
                <a:spcPct val="110000"/>
              </a:lnSpc>
              <a:defRPr/>
            </a:pPr>
            <a:r>
              <a:rPr lang="en-US" sz="800" dirty="0">
                <a:solidFill>
                  <a:srgbClr val="000099"/>
                </a:solidFill>
                <a:latin typeface="Comic Sans MS" charset="0"/>
              </a:rPr>
              <a:t> </a:t>
            </a:r>
            <a:endParaRPr lang="en-US" sz="2000" b="1" dirty="0">
              <a:solidFill>
                <a:srgbClr val="000099"/>
              </a:solidFill>
              <a:latin typeface="Comic Sans MS" charset="0"/>
            </a:endParaRPr>
          </a:p>
          <a:p>
            <a:pPr>
              <a:lnSpc>
                <a:spcPct val="110000"/>
              </a:lnSpc>
              <a:defRPr/>
            </a:pPr>
            <a:r>
              <a:rPr lang="en-US" b="1" dirty="0">
                <a:solidFill>
                  <a:srgbClr val="000099"/>
                </a:solidFill>
                <a:latin typeface="Comic Sans MS" charset="0"/>
              </a:rPr>
              <a:t>       </a:t>
            </a:r>
            <a:endParaRPr lang="en-US" dirty="0">
              <a:solidFill>
                <a:srgbClr val="000099"/>
              </a:solidFill>
              <a:latin typeface="Comic Sans MS" charset="0"/>
            </a:endParaRPr>
          </a:p>
          <a:p>
            <a:pPr>
              <a:lnSpc>
                <a:spcPct val="110000"/>
              </a:lnSpc>
              <a:buFontTx/>
              <a:buChar char="•"/>
              <a:defRPr/>
            </a:pPr>
            <a:r>
              <a:rPr lang="en-US" dirty="0" smtClean="0">
                <a:solidFill>
                  <a:srgbClr val="0000FF"/>
                </a:solidFill>
                <a:latin typeface="Comic Sans MS" charset="0"/>
              </a:rPr>
              <a:t> </a:t>
            </a:r>
            <a:r>
              <a:rPr lang="en-US" dirty="0" smtClean="0">
                <a:solidFill>
                  <a:srgbClr val="000090"/>
                </a:solidFill>
                <a:latin typeface="Comic Sans MS" charset="0"/>
              </a:rPr>
              <a:t>Programming </a:t>
            </a:r>
            <a:r>
              <a:rPr lang="en-US" dirty="0">
                <a:solidFill>
                  <a:srgbClr val="000090"/>
                </a:solidFill>
                <a:latin typeface="Comic Sans MS" charset="0"/>
              </a:rPr>
              <a:t>Project # </a:t>
            </a:r>
            <a:r>
              <a:rPr lang="en-US" dirty="0" smtClean="0">
                <a:solidFill>
                  <a:srgbClr val="000090"/>
                </a:solidFill>
                <a:latin typeface="Comic Sans MS" charset="0"/>
              </a:rPr>
              <a:t>1:</a:t>
            </a:r>
            <a:r>
              <a:rPr lang="en-US" dirty="0">
                <a:solidFill>
                  <a:srgbClr val="000090"/>
                </a:solidFill>
                <a:latin typeface="Comic Sans MS" charset="0"/>
              </a:rPr>
              <a:t> </a:t>
            </a:r>
            <a:r>
              <a:rPr lang="en-US" dirty="0">
                <a:solidFill>
                  <a:srgbClr val="FF0000"/>
                </a:solidFill>
                <a:latin typeface="Comic Sans MS" charset="0"/>
              </a:rPr>
              <a:t>d</a:t>
            </a:r>
            <a:r>
              <a:rPr lang="en-US" dirty="0" smtClean="0">
                <a:solidFill>
                  <a:srgbClr val="FF0000"/>
                </a:solidFill>
                <a:latin typeface="Comic Sans MS" charset="0"/>
              </a:rPr>
              <a:t>ue Monday Oct 15  11:59pm </a:t>
            </a:r>
          </a:p>
          <a:p>
            <a:pPr>
              <a:lnSpc>
                <a:spcPct val="110000"/>
              </a:lnSpc>
              <a:defRPr/>
            </a:pPr>
            <a:endParaRPr lang="en-US" dirty="0" smtClean="0">
              <a:solidFill>
                <a:srgbClr val="000099"/>
              </a:solidFill>
              <a:latin typeface="Comic Sans MS" charset="0"/>
            </a:endParaRPr>
          </a:p>
          <a:p>
            <a:pPr lvl="1">
              <a:lnSpc>
                <a:spcPct val="110000"/>
              </a:lnSpc>
              <a:defRPr/>
            </a:pPr>
            <a:r>
              <a:rPr lang="en-US" sz="800" dirty="0" smtClean="0">
                <a:solidFill>
                  <a:srgbClr val="000099"/>
                </a:solidFill>
                <a:latin typeface="Comic Sans MS" charset="0"/>
              </a:rPr>
              <a:t>  </a:t>
            </a:r>
            <a:endParaRPr lang="en-US" sz="800" dirty="0">
              <a:solidFill>
                <a:srgbClr val="000099"/>
              </a:solidFill>
              <a:latin typeface="Comic Sans MS" charset="0"/>
            </a:endParaRPr>
          </a:p>
          <a:p>
            <a:pPr>
              <a:lnSpc>
                <a:spcPct val="110000"/>
              </a:lnSpc>
              <a:buFontTx/>
              <a:buChar char="•"/>
              <a:defRPr/>
            </a:pPr>
            <a:endParaRPr lang="en-US" sz="2000" b="1" dirty="0">
              <a:solidFill>
                <a:srgbClr val="000099"/>
              </a:solidFill>
              <a:latin typeface="Comic Sans MS" charset="0"/>
            </a:endParaRPr>
          </a:p>
          <a:p>
            <a:pPr>
              <a:lnSpc>
                <a:spcPct val="110000"/>
              </a:lnSpc>
              <a:defRPr/>
            </a:pPr>
            <a:endParaRPr lang="en-US" sz="800" dirty="0">
              <a:solidFill>
                <a:srgbClr val="000099"/>
              </a:solidFill>
              <a:latin typeface="Comic Sans MS" charset="0"/>
            </a:endParaRPr>
          </a:p>
        </p:txBody>
      </p:sp>
      <p:sp>
        <p:nvSpPr>
          <p:cNvPr id="2" name="TextBox 1"/>
          <p:cNvSpPr txBox="1"/>
          <p:nvPr/>
        </p:nvSpPr>
        <p:spPr>
          <a:xfrm>
            <a:off x="1129018" y="4191000"/>
            <a:ext cx="6376682" cy="584775"/>
          </a:xfrm>
          <a:prstGeom prst="rect">
            <a:avLst/>
          </a:prstGeom>
          <a:noFill/>
        </p:spPr>
        <p:txBody>
          <a:bodyPr wrap="none" rtlCol="0">
            <a:spAutoFit/>
          </a:bodyPr>
          <a:lstStyle/>
          <a:p>
            <a:r>
              <a:rPr lang="en-US" sz="3200" b="1" i="1" dirty="0" smtClean="0">
                <a:solidFill>
                  <a:srgbClr val="FF0000"/>
                </a:solidFill>
              </a:rPr>
              <a:t>Week of Oct 16: Take-Home Quiz I! </a:t>
            </a:r>
            <a:endParaRPr lang="en-US" sz="3200" b="1" i="1" dirty="0">
              <a:solidFill>
                <a:srgbClr val="FF0000"/>
              </a:solidFill>
            </a:endParaRPr>
          </a:p>
        </p:txBody>
      </p:sp>
    </p:spTree>
    <p:extLst>
      <p:ext uri="{BB962C8B-B14F-4D97-AF65-F5344CB8AC3E}">
        <p14:creationId xmlns:p14="http://schemas.microsoft.com/office/powerpoint/2010/main" val="57138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CSci4211:  </a:t>
            </a:r>
            <a:r>
              <a:rPr lang="en-US" dirty="0" smtClean="0"/>
              <a:t>Weekly Summary </a:t>
            </a:r>
            <a:endParaRPr lang="en-US" dirty="0"/>
          </a:p>
        </p:txBody>
      </p:sp>
      <p:sp>
        <p:nvSpPr>
          <p:cNvPr id="13414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AECF0D1-661E-1F4A-84CC-4DBFBD1BFE2C}" type="slidenum">
              <a:rPr lang="en-US" sz="1200">
                <a:latin typeface="Comic Sans MS" charset="0"/>
              </a:rPr>
              <a:pPr/>
              <a:t>69</a:t>
            </a:fld>
            <a:endParaRPr lang="en-US" sz="1200">
              <a:latin typeface="Comic Sans MS" charset="0"/>
            </a:endParaRPr>
          </a:p>
        </p:txBody>
      </p:sp>
      <p:sp>
        <p:nvSpPr>
          <p:cNvPr id="134147" name="Rectangle 2"/>
          <p:cNvSpPr>
            <a:spLocks noGrp="1" noChangeArrowheads="1"/>
          </p:cNvSpPr>
          <p:nvPr>
            <p:ph type="title"/>
          </p:nvPr>
        </p:nvSpPr>
        <p:spPr>
          <a:xfrm>
            <a:off x="609600" y="152400"/>
            <a:ext cx="8077200" cy="685800"/>
          </a:xfrm>
        </p:spPr>
        <p:txBody>
          <a:bodyPr/>
          <a:lstStyle/>
          <a:p>
            <a:r>
              <a:rPr lang="en-US" sz="3200" i="1" dirty="0">
                <a:latin typeface="Comic Sans MS" charset="0"/>
              </a:rPr>
              <a:t>What We Learned Last Time (Sept </a:t>
            </a:r>
            <a:r>
              <a:rPr lang="en-US" sz="3200" i="1" dirty="0" smtClean="0">
                <a:latin typeface="Comic Sans MS" charset="0"/>
              </a:rPr>
              <a:t>25) </a:t>
            </a:r>
            <a:r>
              <a:rPr lang="en-US" sz="3200" i="1" dirty="0">
                <a:latin typeface="Comic Sans MS" charset="0"/>
              </a:rPr>
              <a:t>…</a:t>
            </a:r>
            <a:endParaRPr lang="en-US" sz="3200" dirty="0">
              <a:latin typeface="Comic Sans MS" charset="0"/>
            </a:endParaRPr>
          </a:p>
        </p:txBody>
      </p:sp>
      <p:sp>
        <p:nvSpPr>
          <p:cNvPr id="134148" name="Rectangle 3"/>
          <p:cNvSpPr>
            <a:spLocks noGrp="1" noChangeArrowheads="1"/>
          </p:cNvSpPr>
          <p:nvPr>
            <p:ph type="body" idx="1"/>
          </p:nvPr>
        </p:nvSpPr>
        <p:spPr>
          <a:xfrm>
            <a:off x="609600" y="914400"/>
            <a:ext cx="8153400" cy="5334000"/>
          </a:xfrm>
        </p:spPr>
        <p:txBody>
          <a:bodyPr/>
          <a:lstStyle/>
          <a:p>
            <a:pPr marL="857250" lvl="1" indent="-457200">
              <a:lnSpc>
                <a:spcPct val="90000"/>
              </a:lnSpc>
              <a:buClr>
                <a:srgbClr val="000099"/>
              </a:buClr>
              <a:buSzPct val="75000"/>
              <a:buFont typeface="Wingdings" charset="0"/>
              <a:buChar char="v"/>
            </a:pPr>
            <a:endParaRPr lang="en-US" sz="800" dirty="0">
              <a:solidFill>
                <a:schemeClr val="tx1"/>
              </a:solidFill>
              <a:latin typeface="Comic Sans MS" charset="0"/>
            </a:endParaRPr>
          </a:p>
          <a:p>
            <a:pPr marL="457200" indent="-457200">
              <a:lnSpc>
                <a:spcPct val="90000"/>
              </a:lnSpc>
              <a:buClr>
                <a:srgbClr val="000099"/>
              </a:buClr>
              <a:buSzPct val="75000"/>
              <a:buFont typeface="Wingdings" charset="0"/>
              <a:buChar char="v"/>
            </a:pPr>
            <a:r>
              <a:rPr lang="en-US" sz="2400" dirty="0" smtClean="0">
                <a:latin typeface="Comic Sans MS" charset="0"/>
              </a:rPr>
              <a:t>Review </a:t>
            </a:r>
            <a:r>
              <a:rPr lang="en-US" sz="2400" dirty="0">
                <a:latin typeface="Comic Sans MS" charset="0"/>
              </a:rPr>
              <a:t>applications/application protocols</a:t>
            </a:r>
          </a:p>
          <a:p>
            <a:pPr marL="857250" lvl="1" indent="-457200">
              <a:lnSpc>
                <a:spcPct val="90000"/>
              </a:lnSpc>
              <a:buClr>
                <a:srgbClr val="000099"/>
              </a:buClr>
              <a:buSzPct val="75000"/>
              <a:buFont typeface="Wingdings" charset="0"/>
              <a:buChar char="v"/>
            </a:pPr>
            <a:r>
              <a:rPr lang="en-US" dirty="0">
                <a:solidFill>
                  <a:srgbClr val="FF0000"/>
                </a:solidFill>
                <a:latin typeface="Comic Sans MS" charset="0"/>
              </a:rPr>
              <a:t>world wide web and </a:t>
            </a:r>
            <a:r>
              <a:rPr lang="en-US" dirty="0" smtClean="0">
                <a:solidFill>
                  <a:srgbClr val="FF0000"/>
                </a:solidFill>
                <a:latin typeface="Comic Sans MS" charset="0"/>
              </a:rPr>
              <a:t>HTTP</a:t>
            </a:r>
            <a:r>
              <a:rPr lang="en-US" dirty="0" smtClean="0">
                <a:solidFill>
                  <a:schemeClr val="tx1"/>
                </a:solidFill>
                <a:latin typeface="Comic Sans MS" charset="0"/>
              </a:rPr>
              <a:t>: transaction-oriented </a:t>
            </a:r>
            <a:r>
              <a:rPr lang="en-US" dirty="0">
                <a:solidFill>
                  <a:schemeClr val="tx1"/>
                </a:solidFill>
                <a:latin typeface="Comic Sans MS" charset="0"/>
              </a:rPr>
              <a:t>app </a:t>
            </a:r>
            <a:r>
              <a:rPr lang="en-US" dirty="0" smtClean="0">
                <a:solidFill>
                  <a:schemeClr val="tx1"/>
                </a:solidFill>
                <a:latin typeface="Comic Sans MS" charset="0"/>
              </a:rPr>
              <a:t>protocol; non-persistent vs. persistent; maintaining “states” across request-reply transactions via cookie</a:t>
            </a:r>
          </a:p>
          <a:p>
            <a:pPr marL="857250" lvl="1" indent="-457200">
              <a:lnSpc>
                <a:spcPct val="90000"/>
              </a:lnSpc>
              <a:buClr>
                <a:srgbClr val="000099"/>
              </a:buClr>
              <a:buSzPct val="75000"/>
              <a:buFont typeface="Wingdings" charset="0"/>
              <a:buChar char="v"/>
            </a:pPr>
            <a:endParaRPr lang="en-US" sz="800" dirty="0">
              <a:solidFill>
                <a:schemeClr val="tx1"/>
              </a:solidFill>
              <a:latin typeface="Comic Sans MS" charset="0"/>
            </a:endParaRPr>
          </a:p>
          <a:p>
            <a:pPr marL="857250" lvl="1" indent="-457200">
              <a:lnSpc>
                <a:spcPct val="90000"/>
              </a:lnSpc>
              <a:buClr>
                <a:srgbClr val="000099"/>
              </a:buClr>
              <a:buSzPct val="75000"/>
              <a:buFont typeface="Wingdings" charset="0"/>
              <a:buChar char="v"/>
            </a:pPr>
            <a:r>
              <a:rPr lang="en-US" dirty="0">
                <a:solidFill>
                  <a:srgbClr val="FF0000"/>
                </a:solidFill>
                <a:latin typeface="Comic Sans MS" charset="0"/>
              </a:rPr>
              <a:t>email and SMTP </a:t>
            </a:r>
            <a:r>
              <a:rPr lang="en-US" dirty="0">
                <a:solidFill>
                  <a:schemeClr val="tx1"/>
                </a:solidFill>
                <a:latin typeface="Comic Sans MS" charset="0"/>
              </a:rPr>
              <a:t>(&amp; POP, IMAP): session-based app </a:t>
            </a:r>
            <a:r>
              <a:rPr lang="en-US" dirty="0" smtClean="0">
                <a:solidFill>
                  <a:schemeClr val="tx1"/>
                </a:solidFill>
                <a:latin typeface="Comic Sans MS" charset="0"/>
              </a:rPr>
              <a:t>protocol</a:t>
            </a:r>
          </a:p>
          <a:p>
            <a:pPr marL="457200" indent="-457200">
              <a:lnSpc>
                <a:spcPct val="90000"/>
              </a:lnSpc>
              <a:buClr>
                <a:srgbClr val="000099"/>
              </a:buClr>
              <a:buSzPct val="75000"/>
              <a:buFont typeface="Wingdings" charset="0"/>
              <a:buChar char="v"/>
            </a:pPr>
            <a:endParaRPr lang="en-US" sz="1000" dirty="0" smtClean="0">
              <a:latin typeface="Comic Sans MS" charset="0"/>
            </a:endParaRPr>
          </a:p>
          <a:p>
            <a:pPr marL="457200" indent="-457200">
              <a:lnSpc>
                <a:spcPct val="90000"/>
              </a:lnSpc>
              <a:buClr>
                <a:srgbClr val="000099"/>
              </a:buClr>
              <a:buSzPct val="75000"/>
              <a:buFont typeface="Wingdings" charset="0"/>
              <a:buChar char="v"/>
            </a:pPr>
            <a:r>
              <a:rPr lang="en-US" dirty="0" smtClean="0">
                <a:latin typeface="Comic Sans MS" charset="0"/>
              </a:rPr>
              <a:t>Domain Name System:  </a:t>
            </a:r>
          </a:p>
          <a:p>
            <a:pPr marL="857250" lvl="1" indent="-457200">
              <a:lnSpc>
                <a:spcPct val="90000"/>
              </a:lnSpc>
              <a:buClr>
                <a:srgbClr val="000099"/>
              </a:buClr>
              <a:buSzPct val="75000"/>
              <a:buFont typeface="Wingdings" charset="0"/>
              <a:buChar char="v"/>
            </a:pPr>
            <a:r>
              <a:rPr lang="en-US" dirty="0" smtClean="0">
                <a:solidFill>
                  <a:schemeClr val="tx1"/>
                </a:solidFill>
                <a:latin typeface="Comic Sans MS" charset="0"/>
              </a:rPr>
              <a:t>Mapping domain (DNS) name to IP addresses</a:t>
            </a:r>
          </a:p>
          <a:p>
            <a:pPr marL="857250" lvl="1" indent="-457200">
              <a:lnSpc>
                <a:spcPct val="90000"/>
              </a:lnSpc>
              <a:buClr>
                <a:srgbClr val="000099"/>
              </a:buClr>
              <a:buSzPct val="75000"/>
              <a:buFont typeface="Wingdings" charset="0"/>
              <a:buChar char="v"/>
            </a:pPr>
            <a:endParaRPr lang="en-US" sz="1000" dirty="0">
              <a:solidFill>
                <a:schemeClr val="tx1"/>
              </a:solidFill>
              <a:latin typeface="Comic Sans MS" charset="0"/>
            </a:endParaRPr>
          </a:p>
          <a:p>
            <a:pPr marL="457200" indent="-457200">
              <a:lnSpc>
                <a:spcPct val="90000"/>
              </a:lnSpc>
              <a:buClr>
                <a:srgbClr val="000099"/>
              </a:buClr>
              <a:buSzPct val="75000"/>
              <a:buFont typeface="Wingdings" charset="0"/>
              <a:buChar char="v"/>
            </a:pPr>
            <a:r>
              <a:rPr lang="en-US" sz="2400" dirty="0" smtClean="0">
                <a:latin typeface="Comic Sans MS" charset="0"/>
              </a:rPr>
              <a:t>Briefly: Peer-to-Peer File Sharing and DHT</a:t>
            </a:r>
          </a:p>
          <a:p>
            <a:pPr marL="457200" indent="-457200">
              <a:lnSpc>
                <a:spcPct val="90000"/>
              </a:lnSpc>
              <a:buClr>
                <a:srgbClr val="000099"/>
              </a:buClr>
              <a:buSzPct val="75000"/>
              <a:buFont typeface="Wingdings" charset="0"/>
              <a:buChar char="v"/>
            </a:pPr>
            <a:endParaRPr lang="en-US" sz="800" dirty="0" smtClean="0">
              <a:latin typeface="Comic Sans MS" charset="0"/>
            </a:endParaRPr>
          </a:p>
          <a:p>
            <a:pPr marL="457200" indent="-457200">
              <a:lnSpc>
                <a:spcPct val="90000"/>
              </a:lnSpc>
              <a:buClr>
                <a:srgbClr val="000099"/>
              </a:buClr>
              <a:buSzPct val="75000"/>
              <a:buFont typeface="Wingdings" charset="0"/>
              <a:buChar char="v"/>
            </a:pPr>
            <a:r>
              <a:rPr lang="en-US" sz="2400" dirty="0" smtClean="0">
                <a:latin typeface="Comic Sans MS" charset="0"/>
              </a:rPr>
              <a:t>Network Socket Programming   </a:t>
            </a:r>
          </a:p>
          <a:p>
            <a:pPr marL="857250" lvl="1" indent="-457200">
              <a:lnSpc>
                <a:spcPct val="90000"/>
              </a:lnSpc>
              <a:buClr>
                <a:srgbClr val="000099"/>
              </a:buClr>
              <a:buSzPct val="75000"/>
              <a:buFont typeface="Wingdings" charset="0"/>
              <a:buChar char="v"/>
            </a:pPr>
            <a:r>
              <a:rPr lang="en-US" sz="1800" dirty="0" smtClean="0">
                <a:latin typeface="Comic Sans MS" charset="0"/>
              </a:rPr>
              <a:t>BSD socket programming interfaces:    TCP vs. UDP sockets</a:t>
            </a:r>
          </a:p>
          <a:p>
            <a:pPr marL="857250" lvl="1" indent="-457200">
              <a:lnSpc>
                <a:spcPct val="90000"/>
              </a:lnSpc>
              <a:buClr>
                <a:srgbClr val="000099"/>
              </a:buClr>
              <a:buSzPct val="75000"/>
              <a:buFont typeface="Wingdings" charset="0"/>
              <a:buChar char="v"/>
            </a:pPr>
            <a:r>
              <a:rPr lang="en-US" sz="1800" dirty="0" smtClean="0">
                <a:latin typeface="Comic Sans MS" charset="0"/>
              </a:rPr>
              <a:t>Socket programming in Python</a:t>
            </a:r>
          </a:p>
          <a:p>
            <a:pPr marL="857250" lvl="1" indent="-457200">
              <a:lnSpc>
                <a:spcPct val="90000"/>
              </a:lnSpc>
              <a:buClr>
                <a:srgbClr val="000099"/>
              </a:buClr>
              <a:buSzPct val="75000"/>
              <a:buFont typeface="Wingdings" charset="0"/>
              <a:buChar char="v"/>
            </a:pPr>
            <a:r>
              <a:rPr lang="en-US" sz="1800" dirty="0" smtClean="0">
                <a:latin typeface="Comic Sans MS" charset="0"/>
              </a:rPr>
              <a:t>Socket programming in Java</a:t>
            </a:r>
            <a:endParaRPr lang="en-US" sz="1800" dirty="0">
              <a:latin typeface="Comic Sans MS" charset="0"/>
            </a:endParaRPr>
          </a:p>
        </p:txBody>
      </p:sp>
    </p:spTree>
    <p:extLst>
      <p:ext uri="{BB962C8B-B14F-4D97-AF65-F5344CB8AC3E}">
        <p14:creationId xmlns:p14="http://schemas.microsoft.com/office/powerpoint/2010/main" val="80954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685800" y="9525"/>
            <a:ext cx="7772400" cy="1143000"/>
          </a:xfrm>
        </p:spPr>
        <p:txBody>
          <a:bodyPr/>
          <a:lstStyle/>
          <a:p>
            <a:r>
              <a:rPr lang="en-US" altLang="zh-CN">
                <a:latin typeface="Comic Sans MS" charset="0"/>
                <a:ea typeface="宋体" charset="0"/>
                <a:cs typeface="宋体" charset="0"/>
              </a:rPr>
              <a:t>Analogy: Highway and cars</a:t>
            </a:r>
          </a:p>
        </p:txBody>
      </p:sp>
      <p:sp>
        <p:nvSpPr>
          <p:cNvPr id="28674" name="Rectangle 3"/>
          <p:cNvSpPr>
            <a:spLocks noGrp="1" noChangeArrowheads="1"/>
          </p:cNvSpPr>
          <p:nvPr>
            <p:ph type="body" idx="4294967295"/>
          </p:nvPr>
        </p:nvSpPr>
        <p:spPr/>
        <p:txBody>
          <a:bodyPr/>
          <a:lstStyle/>
          <a:p>
            <a:endParaRPr lang="zh-CN">
              <a:latin typeface="Comic Sans MS" charset="0"/>
              <a:ea typeface="宋体" charset="0"/>
              <a:cs typeface="宋体" charset="0"/>
            </a:endParaRPr>
          </a:p>
        </p:txBody>
      </p:sp>
      <p:pic>
        <p:nvPicPr>
          <p:cNvPr id="28675" name="Picture 4" descr="highwa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8018463" cy="5205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6"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28677"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DC43C94-BBDB-474A-8E20-DC826D117093}" type="slidenum">
              <a:rPr lang="en-US" sz="1200">
                <a:latin typeface="Comic Sans MS" charset="0"/>
              </a:rPr>
              <a:pPr/>
              <a:t>7</a:t>
            </a:fld>
            <a:endParaRPr lang="en-US" sz="1200">
              <a:latin typeface="Comic Sans MS"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pPr>
              <a:defRPr/>
            </a:pPr>
            <a:r>
              <a:rPr lang="en-US"/>
              <a:t>CSci4211:          Application Layer</a:t>
            </a:r>
          </a:p>
        </p:txBody>
      </p:sp>
      <p:sp>
        <p:nvSpPr>
          <p:cNvPr id="35" name="Slide Number Placeholder 4"/>
          <p:cNvSpPr>
            <a:spLocks noGrp="1"/>
          </p:cNvSpPr>
          <p:nvPr>
            <p:ph type="sldNum" sz="quarter" idx="11"/>
          </p:nvPr>
        </p:nvSpPr>
        <p:spPr/>
        <p:txBody>
          <a:bodyPr/>
          <a:lstStyle/>
          <a:p>
            <a:pPr>
              <a:defRPr/>
            </a:pPr>
            <a:fld id="{D75E1059-39A3-A14B-8E33-4C402FFA3195}" type="slidenum">
              <a:rPr lang="en-US"/>
              <a:pPr>
                <a:defRPr/>
              </a:pPr>
              <a:t>70</a:t>
            </a:fld>
            <a:endParaRPr lang="en-US"/>
          </a:p>
        </p:txBody>
      </p:sp>
      <p:sp>
        <p:nvSpPr>
          <p:cNvPr id="146435" name="Rectangle 1026"/>
          <p:cNvSpPr>
            <a:spLocks noGrp="1" noChangeArrowheads="1"/>
          </p:cNvSpPr>
          <p:nvPr>
            <p:ph type="title"/>
          </p:nvPr>
        </p:nvSpPr>
        <p:spPr>
          <a:xfrm>
            <a:off x="685800" y="304800"/>
            <a:ext cx="7772400" cy="1143000"/>
          </a:xfrm>
        </p:spPr>
        <p:txBody>
          <a:bodyPr/>
          <a:lstStyle/>
          <a:p>
            <a:r>
              <a:rPr lang="en-US">
                <a:latin typeface="Comic Sans MS" charset="0"/>
              </a:rPr>
              <a:t>Internet Domain Names</a:t>
            </a:r>
          </a:p>
        </p:txBody>
      </p:sp>
      <p:sp>
        <p:nvSpPr>
          <p:cNvPr id="146436" name="Rectangle 1027"/>
          <p:cNvSpPr>
            <a:spLocks noGrp="1" noChangeArrowheads="1"/>
          </p:cNvSpPr>
          <p:nvPr>
            <p:ph type="body" idx="1"/>
          </p:nvPr>
        </p:nvSpPr>
        <p:spPr>
          <a:xfrm>
            <a:off x="533400" y="1371600"/>
            <a:ext cx="4038600" cy="4495800"/>
          </a:xfrm>
        </p:spPr>
        <p:txBody>
          <a:bodyPr/>
          <a:lstStyle/>
          <a:p>
            <a:pPr>
              <a:lnSpc>
                <a:spcPct val="90000"/>
              </a:lnSpc>
            </a:pPr>
            <a:r>
              <a:rPr lang="en-US" sz="2400">
                <a:latin typeface="Comic Sans MS" charset="0"/>
              </a:rPr>
              <a:t>Hierarchical: </a:t>
            </a:r>
            <a:r>
              <a:rPr lang="en-US" sz="2200">
                <a:latin typeface="Comic Sans MS" charset="0"/>
              </a:rPr>
              <a:t>anywhere from two to possibly infinity</a:t>
            </a:r>
            <a:endParaRPr lang="en-US" sz="2400">
              <a:latin typeface="Comic Sans MS" charset="0"/>
            </a:endParaRPr>
          </a:p>
          <a:p>
            <a:pPr>
              <a:lnSpc>
                <a:spcPct val="90000"/>
              </a:lnSpc>
            </a:pPr>
            <a:r>
              <a:rPr lang="en-US" sz="2400">
                <a:latin typeface="Comic Sans MS" charset="0"/>
              </a:rPr>
              <a:t>Examples: afer.cs.umn.edu, lupus.fokus.gmd</a:t>
            </a:r>
            <a:r>
              <a:rPr lang="en-US" sz="2400" i="1">
                <a:latin typeface="Comic Sans MS" charset="0"/>
              </a:rPr>
              <a:t>.de</a:t>
            </a:r>
          </a:p>
          <a:p>
            <a:pPr lvl="1">
              <a:lnSpc>
                <a:spcPct val="90000"/>
              </a:lnSpc>
            </a:pPr>
            <a:r>
              <a:rPr lang="en-US" sz="1800" i="1">
                <a:latin typeface="Comic Sans MS" charset="0"/>
              </a:rPr>
              <a:t> edu, de: </a:t>
            </a:r>
            <a:r>
              <a:rPr lang="en-US" sz="1800">
                <a:latin typeface="Comic Sans MS" charset="0"/>
              </a:rPr>
              <a:t>organization type or country (a “domain”)</a:t>
            </a:r>
            <a:endParaRPr lang="en-US" sz="1800" i="1">
              <a:latin typeface="Comic Sans MS" charset="0"/>
            </a:endParaRPr>
          </a:p>
          <a:p>
            <a:pPr lvl="1">
              <a:lnSpc>
                <a:spcPct val="90000"/>
              </a:lnSpc>
            </a:pPr>
            <a:r>
              <a:rPr lang="en-US" sz="1800" i="1">
                <a:latin typeface="Comic Sans MS" charset="0"/>
              </a:rPr>
              <a:t>umn, fokus: </a:t>
            </a:r>
            <a:r>
              <a:rPr lang="en-US" sz="1800">
                <a:latin typeface="Comic Sans MS" charset="0"/>
              </a:rPr>
              <a:t>organization administering the “sub-domain”</a:t>
            </a:r>
          </a:p>
          <a:p>
            <a:pPr lvl="1">
              <a:lnSpc>
                <a:spcPct val="90000"/>
              </a:lnSpc>
            </a:pPr>
            <a:r>
              <a:rPr lang="en-US" sz="1800" i="1">
                <a:latin typeface="Comic Sans MS" charset="0"/>
              </a:rPr>
              <a:t>cs, fokus: </a:t>
            </a:r>
            <a:r>
              <a:rPr lang="en-US" sz="1800">
                <a:latin typeface="Comic Sans MS" charset="0"/>
              </a:rPr>
              <a:t>organization  administering the host</a:t>
            </a:r>
          </a:p>
          <a:p>
            <a:pPr lvl="1">
              <a:lnSpc>
                <a:spcPct val="90000"/>
              </a:lnSpc>
            </a:pPr>
            <a:r>
              <a:rPr lang="en-US" sz="1800" i="1">
                <a:latin typeface="Comic Sans MS" charset="0"/>
              </a:rPr>
              <a:t>afer, lupus: host name (have IP address)</a:t>
            </a:r>
            <a:r>
              <a:rPr lang="en-US" sz="1800">
                <a:latin typeface="Comic Sans MS" charset="0"/>
              </a:rPr>
              <a:t> </a:t>
            </a:r>
          </a:p>
        </p:txBody>
      </p:sp>
      <p:sp>
        <p:nvSpPr>
          <p:cNvPr id="146437" name="Line 1028"/>
          <p:cNvSpPr>
            <a:spLocks noChangeShapeType="1"/>
          </p:cNvSpPr>
          <p:nvPr/>
        </p:nvSpPr>
        <p:spPr bwMode="auto">
          <a:xfrm flipH="1">
            <a:off x="5791200" y="16764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38" name="Line 1029"/>
          <p:cNvSpPr>
            <a:spLocks noChangeShapeType="1"/>
          </p:cNvSpPr>
          <p:nvPr/>
        </p:nvSpPr>
        <p:spPr bwMode="auto">
          <a:xfrm>
            <a:off x="6553200" y="16764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39" name="Line 1030"/>
          <p:cNvSpPr>
            <a:spLocks noChangeShapeType="1"/>
          </p:cNvSpPr>
          <p:nvPr/>
        </p:nvSpPr>
        <p:spPr bwMode="auto">
          <a:xfrm>
            <a:off x="6553200" y="16764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40" name="Text Box 1031"/>
          <p:cNvSpPr txBox="1">
            <a:spLocks noChangeArrowheads="1"/>
          </p:cNvSpPr>
          <p:nvPr/>
        </p:nvSpPr>
        <p:spPr bwMode="auto">
          <a:xfrm>
            <a:off x="6308725" y="1257300"/>
            <a:ext cx="857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t>. (root)</a:t>
            </a:r>
          </a:p>
        </p:txBody>
      </p:sp>
      <p:sp>
        <p:nvSpPr>
          <p:cNvPr id="146441" name="Text Box 1032"/>
          <p:cNvSpPr txBox="1">
            <a:spLocks noChangeArrowheads="1"/>
          </p:cNvSpPr>
          <p:nvPr/>
        </p:nvSpPr>
        <p:spPr bwMode="auto">
          <a:xfrm>
            <a:off x="5257800" y="2438400"/>
            <a:ext cx="704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t>. com</a:t>
            </a:r>
          </a:p>
        </p:txBody>
      </p:sp>
      <p:sp>
        <p:nvSpPr>
          <p:cNvPr id="146442" name="Text Box 1033"/>
          <p:cNvSpPr txBox="1">
            <a:spLocks noChangeArrowheads="1"/>
          </p:cNvSpPr>
          <p:nvPr/>
        </p:nvSpPr>
        <p:spPr bwMode="auto">
          <a:xfrm>
            <a:off x="6324600" y="2514600"/>
            <a:ext cx="654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t>. edu</a:t>
            </a:r>
          </a:p>
        </p:txBody>
      </p:sp>
      <p:sp>
        <p:nvSpPr>
          <p:cNvPr id="146443" name="Text Box 1034"/>
          <p:cNvSpPr txBox="1">
            <a:spLocks noChangeArrowheads="1"/>
          </p:cNvSpPr>
          <p:nvPr/>
        </p:nvSpPr>
        <p:spPr bwMode="auto">
          <a:xfrm>
            <a:off x="7391400" y="2362200"/>
            <a:ext cx="552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t>. uk</a:t>
            </a:r>
          </a:p>
        </p:txBody>
      </p:sp>
      <p:sp>
        <p:nvSpPr>
          <p:cNvPr id="146444" name="Line 1035"/>
          <p:cNvSpPr>
            <a:spLocks noChangeShapeType="1"/>
          </p:cNvSpPr>
          <p:nvPr/>
        </p:nvSpPr>
        <p:spPr bwMode="auto">
          <a:xfrm flipH="1">
            <a:off x="4648200" y="1676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45" name="Line 1036"/>
          <p:cNvSpPr>
            <a:spLocks noChangeShapeType="1"/>
          </p:cNvSpPr>
          <p:nvPr/>
        </p:nvSpPr>
        <p:spPr bwMode="auto">
          <a:xfrm>
            <a:off x="6629400" y="1676400"/>
            <a:ext cx="1828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46" name="Line 1037"/>
          <p:cNvSpPr>
            <a:spLocks noChangeShapeType="1"/>
          </p:cNvSpPr>
          <p:nvPr/>
        </p:nvSpPr>
        <p:spPr bwMode="auto">
          <a:xfrm flipH="1">
            <a:off x="4724400" y="2743200"/>
            <a:ext cx="6858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47" name="Line 1038"/>
          <p:cNvSpPr>
            <a:spLocks noChangeShapeType="1"/>
          </p:cNvSpPr>
          <p:nvPr/>
        </p:nvSpPr>
        <p:spPr bwMode="auto">
          <a:xfrm flipH="1">
            <a:off x="5257800" y="2743200"/>
            <a:ext cx="304800" cy="990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48" name="Line 1039"/>
          <p:cNvSpPr>
            <a:spLocks noChangeShapeType="1"/>
          </p:cNvSpPr>
          <p:nvPr/>
        </p:nvSpPr>
        <p:spPr bwMode="auto">
          <a:xfrm>
            <a:off x="5715000" y="2743200"/>
            <a:ext cx="304800" cy="990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49" name="Line 1040"/>
          <p:cNvSpPr>
            <a:spLocks noChangeShapeType="1"/>
          </p:cNvSpPr>
          <p:nvPr/>
        </p:nvSpPr>
        <p:spPr bwMode="auto">
          <a:xfrm flipH="1">
            <a:off x="6324600" y="2819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50" name="Line 1041"/>
          <p:cNvSpPr>
            <a:spLocks noChangeShapeType="1"/>
          </p:cNvSpPr>
          <p:nvPr/>
        </p:nvSpPr>
        <p:spPr bwMode="auto">
          <a:xfrm>
            <a:off x="6705600" y="28194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51" name="Line 1042"/>
          <p:cNvSpPr>
            <a:spLocks noChangeShapeType="1"/>
          </p:cNvSpPr>
          <p:nvPr/>
        </p:nvSpPr>
        <p:spPr bwMode="auto">
          <a:xfrm>
            <a:off x="6781800" y="28194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52" name="Text Box 1043"/>
          <p:cNvSpPr txBox="1">
            <a:spLocks noChangeArrowheads="1"/>
          </p:cNvSpPr>
          <p:nvPr/>
        </p:nvSpPr>
        <p:spPr bwMode="auto">
          <a:xfrm>
            <a:off x="4648200" y="3810000"/>
            <a:ext cx="11160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t>yahoo.com</a:t>
            </a:r>
          </a:p>
        </p:txBody>
      </p:sp>
      <p:sp>
        <p:nvSpPr>
          <p:cNvPr id="146453" name="Text Box 1044"/>
          <p:cNvSpPr txBox="1">
            <a:spLocks noChangeArrowheads="1"/>
          </p:cNvSpPr>
          <p:nvPr/>
        </p:nvSpPr>
        <p:spPr bwMode="auto">
          <a:xfrm>
            <a:off x="6400800" y="3657600"/>
            <a:ext cx="946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t>umn.edu</a:t>
            </a:r>
          </a:p>
        </p:txBody>
      </p:sp>
      <p:sp>
        <p:nvSpPr>
          <p:cNvPr id="146454" name="Text Box 1045"/>
          <p:cNvSpPr txBox="1">
            <a:spLocks noChangeArrowheads="1"/>
          </p:cNvSpPr>
          <p:nvPr/>
        </p:nvSpPr>
        <p:spPr bwMode="auto">
          <a:xfrm>
            <a:off x="5867400" y="4419600"/>
            <a:ext cx="11668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t>cs.umn.edu</a:t>
            </a:r>
          </a:p>
        </p:txBody>
      </p:sp>
      <p:sp>
        <p:nvSpPr>
          <p:cNvPr id="146455" name="Text Box 1046"/>
          <p:cNvSpPr txBox="1">
            <a:spLocks noChangeArrowheads="1"/>
          </p:cNvSpPr>
          <p:nvPr/>
        </p:nvSpPr>
        <p:spPr bwMode="auto">
          <a:xfrm>
            <a:off x="7086600" y="4572000"/>
            <a:ext cx="1473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t>itlabs.umn.edu</a:t>
            </a:r>
          </a:p>
        </p:txBody>
      </p:sp>
      <p:sp>
        <p:nvSpPr>
          <p:cNvPr id="146456" name="Line 1047"/>
          <p:cNvSpPr>
            <a:spLocks noChangeShapeType="1"/>
          </p:cNvSpPr>
          <p:nvPr/>
        </p:nvSpPr>
        <p:spPr bwMode="auto">
          <a:xfrm flipH="1">
            <a:off x="6400800" y="3962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57" name="Line 1048"/>
          <p:cNvSpPr>
            <a:spLocks noChangeShapeType="1"/>
          </p:cNvSpPr>
          <p:nvPr/>
        </p:nvSpPr>
        <p:spPr bwMode="auto">
          <a:xfrm>
            <a:off x="6781800" y="39624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58" name="Line 1049"/>
          <p:cNvSpPr>
            <a:spLocks noChangeShapeType="1"/>
          </p:cNvSpPr>
          <p:nvPr/>
        </p:nvSpPr>
        <p:spPr bwMode="auto">
          <a:xfrm>
            <a:off x="6858000" y="3962400"/>
            <a:ext cx="16764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59" name="Line 1050"/>
          <p:cNvSpPr>
            <a:spLocks noChangeShapeType="1"/>
          </p:cNvSpPr>
          <p:nvPr/>
        </p:nvSpPr>
        <p:spPr bwMode="auto">
          <a:xfrm flipH="1">
            <a:off x="4648200" y="4114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60" name="Line 1051"/>
          <p:cNvSpPr>
            <a:spLocks noChangeShapeType="1"/>
          </p:cNvSpPr>
          <p:nvPr/>
        </p:nvSpPr>
        <p:spPr bwMode="auto">
          <a:xfrm flipH="1">
            <a:off x="5029200" y="4114800"/>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61" name="Line 1052"/>
          <p:cNvSpPr>
            <a:spLocks noChangeShapeType="1"/>
          </p:cNvSpPr>
          <p:nvPr/>
        </p:nvSpPr>
        <p:spPr bwMode="auto">
          <a:xfrm>
            <a:off x="5257800" y="4191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62" name="Line 1053"/>
          <p:cNvSpPr>
            <a:spLocks noChangeShapeType="1"/>
          </p:cNvSpPr>
          <p:nvPr/>
        </p:nvSpPr>
        <p:spPr bwMode="auto">
          <a:xfrm flipH="1">
            <a:off x="6019800" y="46482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63" name="Line 1054"/>
          <p:cNvSpPr>
            <a:spLocks noChangeShapeType="1"/>
          </p:cNvSpPr>
          <p:nvPr/>
        </p:nvSpPr>
        <p:spPr bwMode="auto">
          <a:xfrm flipH="1">
            <a:off x="6400800" y="46482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64" name="Line 1055"/>
          <p:cNvSpPr>
            <a:spLocks noChangeShapeType="1"/>
          </p:cNvSpPr>
          <p:nvPr/>
        </p:nvSpPr>
        <p:spPr bwMode="auto">
          <a:xfrm>
            <a:off x="6629400" y="47244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465" name="Text Box 1056"/>
          <p:cNvSpPr txBox="1">
            <a:spLocks noChangeArrowheads="1"/>
          </p:cNvSpPr>
          <p:nvPr/>
        </p:nvSpPr>
        <p:spPr bwMode="auto">
          <a:xfrm>
            <a:off x="6705600" y="5410200"/>
            <a:ext cx="15684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t>afer.cs.umn.edu</a:t>
            </a:r>
          </a:p>
        </p:txBody>
      </p:sp>
      <p:sp>
        <p:nvSpPr>
          <p:cNvPr id="146466" name="Text Box 1057"/>
          <p:cNvSpPr txBox="1">
            <a:spLocks noChangeArrowheads="1"/>
          </p:cNvSpPr>
          <p:nvPr/>
        </p:nvSpPr>
        <p:spPr bwMode="auto">
          <a:xfrm>
            <a:off x="4495800" y="5181600"/>
            <a:ext cx="16049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t>www.yahoo.com</a:t>
            </a:r>
          </a:p>
        </p:txBody>
      </p:sp>
    </p:spTree>
    <p:extLst>
      <p:ext uri="{BB962C8B-B14F-4D97-AF65-F5344CB8AC3E}">
        <p14:creationId xmlns:p14="http://schemas.microsoft.com/office/powerpoint/2010/main" val="15783725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CSci4211:          Application Layer</a:t>
            </a:r>
          </a:p>
        </p:txBody>
      </p:sp>
      <p:sp>
        <p:nvSpPr>
          <p:cNvPr id="6" name="Slide Number Placeholder 5"/>
          <p:cNvSpPr>
            <a:spLocks noGrp="1"/>
          </p:cNvSpPr>
          <p:nvPr>
            <p:ph type="sldNum" sz="quarter" idx="11"/>
          </p:nvPr>
        </p:nvSpPr>
        <p:spPr/>
        <p:txBody>
          <a:bodyPr/>
          <a:lstStyle/>
          <a:p>
            <a:fld id="{C9F8B9FA-48BC-463D-A8C8-0D81732FE885}" type="slidenum">
              <a:rPr lang="en-US"/>
              <a:pPr/>
              <a:t>71</a:t>
            </a:fld>
            <a:endParaRPr lang="en-US"/>
          </a:p>
        </p:txBody>
      </p:sp>
      <p:sp>
        <p:nvSpPr>
          <p:cNvPr id="67586" name="Rectangle 2"/>
          <p:cNvSpPr>
            <a:spLocks noGrp="1" noChangeArrowheads="1"/>
          </p:cNvSpPr>
          <p:nvPr>
            <p:ph type="title"/>
          </p:nvPr>
        </p:nvSpPr>
        <p:spPr/>
        <p:txBody>
          <a:bodyPr/>
          <a:lstStyle/>
          <a:p>
            <a:r>
              <a:rPr lang="en-US" sz="3600"/>
              <a:t>DNS: Root name servers</a:t>
            </a:r>
            <a:endParaRPr lang="en-US"/>
          </a:p>
        </p:txBody>
      </p:sp>
      <p:sp>
        <p:nvSpPr>
          <p:cNvPr id="67587" name="Rectangle 3"/>
          <p:cNvSpPr>
            <a:spLocks noGrp="1" noChangeArrowheads="1"/>
          </p:cNvSpPr>
          <p:nvPr>
            <p:ph type="body" sz="half" idx="1"/>
          </p:nvPr>
        </p:nvSpPr>
        <p:spPr>
          <a:xfrm>
            <a:off x="685800" y="1981200"/>
            <a:ext cx="3305175" cy="4114800"/>
          </a:xfrm>
        </p:spPr>
        <p:txBody>
          <a:bodyPr/>
          <a:lstStyle/>
          <a:p>
            <a:pPr>
              <a:lnSpc>
                <a:spcPct val="90000"/>
              </a:lnSpc>
            </a:pPr>
            <a:r>
              <a:rPr lang="en-US" sz="2000"/>
              <a:t>contacted by local name server that can not resolve name</a:t>
            </a:r>
          </a:p>
          <a:p>
            <a:pPr>
              <a:lnSpc>
                <a:spcPct val="90000"/>
              </a:lnSpc>
            </a:pPr>
            <a:r>
              <a:rPr lang="en-US" sz="2000"/>
              <a:t>root name server:</a:t>
            </a:r>
          </a:p>
          <a:p>
            <a:pPr lvl="1">
              <a:lnSpc>
                <a:spcPct val="90000"/>
              </a:lnSpc>
            </a:pPr>
            <a:r>
              <a:rPr lang="en-US" sz="1800"/>
              <a:t>contacts authoritative name server if name mapping not known</a:t>
            </a:r>
          </a:p>
          <a:p>
            <a:pPr lvl="1">
              <a:lnSpc>
                <a:spcPct val="90000"/>
              </a:lnSpc>
            </a:pPr>
            <a:r>
              <a:rPr lang="en-US" sz="1800"/>
              <a:t>gets mapping</a:t>
            </a:r>
          </a:p>
          <a:p>
            <a:pPr lvl="1">
              <a:lnSpc>
                <a:spcPct val="90000"/>
              </a:lnSpc>
            </a:pPr>
            <a:r>
              <a:rPr lang="en-US" sz="1800"/>
              <a:t>returns mapping to local name server</a:t>
            </a:r>
          </a:p>
          <a:p>
            <a:pPr>
              <a:lnSpc>
                <a:spcPct val="90000"/>
              </a:lnSpc>
            </a:pPr>
            <a:r>
              <a:rPr lang="en-US" sz="2000"/>
              <a:t>~ dozen root name servers worldwide</a:t>
            </a:r>
            <a:endParaRPr lang="en-US" sz="2400"/>
          </a:p>
        </p:txBody>
      </p:sp>
      <p:pic>
        <p:nvPicPr>
          <p:cNvPr id="67588" name="Picture 4" descr="root-serv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8575" y="1743075"/>
            <a:ext cx="5095875" cy="3816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028944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ooter Placeholder 4"/>
          <p:cNvSpPr>
            <a:spLocks noGrp="1"/>
          </p:cNvSpPr>
          <p:nvPr>
            <p:ph type="ftr" sz="quarter" idx="10"/>
          </p:nvPr>
        </p:nvSpPr>
        <p:spPr/>
        <p:txBody>
          <a:bodyPr/>
          <a:lstStyle/>
          <a:p>
            <a:r>
              <a:rPr lang="en-US"/>
              <a:t>CSci4211:          Application Layer</a:t>
            </a:r>
          </a:p>
        </p:txBody>
      </p:sp>
      <p:sp>
        <p:nvSpPr>
          <p:cNvPr id="71" name="Slide Number Placeholder 5"/>
          <p:cNvSpPr>
            <a:spLocks noGrp="1"/>
          </p:cNvSpPr>
          <p:nvPr>
            <p:ph type="sldNum" sz="quarter" idx="11"/>
          </p:nvPr>
        </p:nvSpPr>
        <p:spPr/>
        <p:txBody>
          <a:bodyPr/>
          <a:lstStyle/>
          <a:p>
            <a:fld id="{63331FA0-C142-4C39-AE4F-81626657EED5}" type="slidenum">
              <a:rPr lang="en-US"/>
              <a:pPr/>
              <a:t>72</a:t>
            </a:fld>
            <a:endParaRPr lang="en-US"/>
          </a:p>
        </p:txBody>
      </p:sp>
      <p:sp>
        <p:nvSpPr>
          <p:cNvPr id="70658" name="Rectangle 2"/>
          <p:cNvSpPr>
            <a:spLocks noGrp="1" noChangeArrowheads="1"/>
          </p:cNvSpPr>
          <p:nvPr>
            <p:ph type="title"/>
          </p:nvPr>
        </p:nvSpPr>
        <p:spPr>
          <a:xfrm>
            <a:off x="-762000" y="152400"/>
            <a:ext cx="7772400" cy="1143000"/>
          </a:xfrm>
        </p:spPr>
        <p:txBody>
          <a:bodyPr/>
          <a:lstStyle/>
          <a:p>
            <a:r>
              <a:rPr lang="en-US" sz="3600"/>
              <a:t>DNS: iterated queries</a:t>
            </a:r>
            <a:endParaRPr lang="en-US"/>
          </a:p>
        </p:txBody>
      </p:sp>
      <p:sp>
        <p:nvSpPr>
          <p:cNvPr id="70659" name="Rectangle 3"/>
          <p:cNvSpPr>
            <a:spLocks noGrp="1" noChangeArrowheads="1"/>
          </p:cNvSpPr>
          <p:nvPr>
            <p:ph type="body" sz="half" idx="1"/>
          </p:nvPr>
        </p:nvSpPr>
        <p:spPr>
          <a:xfrm>
            <a:off x="619125" y="1438275"/>
            <a:ext cx="3162300" cy="4733925"/>
          </a:xfrm>
        </p:spPr>
        <p:txBody>
          <a:bodyPr/>
          <a:lstStyle/>
          <a:p>
            <a:pPr>
              <a:buFontTx/>
              <a:buNone/>
            </a:pPr>
            <a:r>
              <a:rPr lang="en-US" sz="2400" u="sng">
                <a:solidFill>
                  <a:srgbClr val="FF0000"/>
                </a:solidFill>
              </a:rPr>
              <a:t>recursive query:</a:t>
            </a:r>
            <a:endParaRPr lang="en-US" sz="2000"/>
          </a:p>
          <a:p>
            <a:r>
              <a:rPr lang="en-US" sz="2000"/>
              <a:t>puts burden of name resolution on contacted name server</a:t>
            </a:r>
          </a:p>
          <a:p>
            <a:r>
              <a:rPr lang="en-US" sz="2000"/>
              <a:t>heavy load?</a:t>
            </a:r>
          </a:p>
          <a:p>
            <a:pPr>
              <a:spcBef>
                <a:spcPct val="50000"/>
              </a:spcBef>
              <a:buFontTx/>
              <a:buNone/>
            </a:pPr>
            <a:r>
              <a:rPr lang="en-US" sz="2400" u="sng">
                <a:solidFill>
                  <a:srgbClr val="FF0000"/>
                </a:solidFill>
              </a:rPr>
              <a:t>iterated query:</a:t>
            </a:r>
            <a:endParaRPr lang="en-US" sz="2000">
              <a:solidFill>
                <a:srgbClr val="FF0000"/>
              </a:solidFill>
            </a:endParaRPr>
          </a:p>
          <a:p>
            <a:r>
              <a:rPr lang="en-US" sz="2000"/>
              <a:t>contacted server replies with name of server to contact</a:t>
            </a:r>
          </a:p>
          <a:p>
            <a:r>
              <a:rPr lang="en-US" sz="2000"/>
              <a:t>“I don’t know this name, but ask this server”</a:t>
            </a:r>
          </a:p>
        </p:txBody>
      </p:sp>
      <p:graphicFrame>
        <p:nvGraphicFramePr>
          <p:cNvPr id="70660" name="Object 4"/>
          <p:cNvGraphicFramePr>
            <a:graphicFrameLocks noChangeAspect="1"/>
          </p:cNvGraphicFramePr>
          <p:nvPr/>
        </p:nvGraphicFramePr>
        <p:xfrm>
          <a:off x="4818063" y="4473575"/>
          <a:ext cx="833437" cy="638175"/>
        </p:xfrm>
        <a:graphic>
          <a:graphicData uri="http://schemas.openxmlformats.org/presentationml/2006/ole">
            <mc:AlternateContent xmlns:mc="http://schemas.openxmlformats.org/markup-compatibility/2006">
              <mc:Choice xmlns:v="urn:schemas-microsoft-com:vml" Requires="v">
                <p:oleObj spid="_x0000_s144406" name="Clip" r:id="rId4" imgW="1305000" imgH="1085760" progId="">
                  <p:embed/>
                </p:oleObj>
              </mc:Choice>
              <mc:Fallback>
                <p:oleObj name="Clip" r:id="rId4" imgW="1305000" imgH="1085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8063" y="4473575"/>
                        <a:ext cx="833437"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0661" name="Text Box 5"/>
          <p:cNvSpPr txBox="1">
            <a:spLocks noChangeArrowheads="1"/>
          </p:cNvSpPr>
          <p:nvPr/>
        </p:nvSpPr>
        <p:spPr bwMode="auto">
          <a:xfrm>
            <a:off x="3900488" y="5051425"/>
            <a:ext cx="2017712"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requesting host</a:t>
            </a:r>
            <a:endParaRPr lang="en-US"/>
          </a:p>
          <a:p>
            <a:pPr algn="ctr"/>
            <a:r>
              <a:rPr lang="en-US" sz="1600" b="1">
                <a:latin typeface="Courier New" pitchFamily="49" charset="0"/>
              </a:rPr>
              <a:t>homeboy.aol.com</a:t>
            </a:r>
            <a:endParaRPr lang="en-US" sz="1600"/>
          </a:p>
        </p:txBody>
      </p:sp>
      <p:sp>
        <p:nvSpPr>
          <p:cNvPr id="70662" name="Text Box 6"/>
          <p:cNvSpPr txBox="1">
            <a:spLocks noChangeArrowheads="1"/>
          </p:cNvSpPr>
          <p:nvPr/>
        </p:nvSpPr>
        <p:spPr bwMode="auto">
          <a:xfrm>
            <a:off x="6311900" y="5840413"/>
            <a:ext cx="22621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600" b="1">
                <a:latin typeface="Courier New" pitchFamily="49" charset="0"/>
              </a:rPr>
              <a:t>afer.cs.umass.edu</a:t>
            </a:r>
            <a:endParaRPr lang="en-US" sz="1600"/>
          </a:p>
        </p:txBody>
      </p:sp>
      <p:graphicFrame>
        <p:nvGraphicFramePr>
          <p:cNvPr id="70663" name="Object 7"/>
          <p:cNvGraphicFramePr>
            <a:graphicFrameLocks noChangeAspect="1"/>
          </p:cNvGraphicFramePr>
          <p:nvPr/>
        </p:nvGraphicFramePr>
        <p:xfrm>
          <a:off x="6942138" y="5273675"/>
          <a:ext cx="833437" cy="638175"/>
        </p:xfrm>
        <a:graphic>
          <a:graphicData uri="http://schemas.openxmlformats.org/presentationml/2006/ole">
            <mc:AlternateContent xmlns:mc="http://schemas.openxmlformats.org/markup-compatibility/2006">
              <mc:Choice xmlns:v="urn:schemas-microsoft-com:vml" Requires="v">
                <p:oleObj spid="_x0000_s144407" name="Clip" r:id="rId6" imgW="1305000" imgH="1085760" progId="">
                  <p:embed/>
                </p:oleObj>
              </mc:Choice>
              <mc:Fallback>
                <p:oleObj name="Clip" r:id="rId6" imgW="1305000" imgH="1085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138" y="5273675"/>
                        <a:ext cx="833437" cy="6381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70664" name="Group 8"/>
          <p:cNvGrpSpPr>
            <a:grpSpLocks/>
          </p:cNvGrpSpPr>
          <p:nvPr/>
        </p:nvGrpSpPr>
        <p:grpSpPr bwMode="auto">
          <a:xfrm>
            <a:off x="5065713" y="2398713"/>
            <a:ext cx="369887" cy="657225"/>
            <a:chOff x="4180" y="783"/>
            <a:chExt cx="150" cy="307"/>
          </a:xfrm>
        </p:grpSpPr>
        <p:sp>
          <p:nvSpPr>
            <p:cNvPr id="70665" name="AutoShape 9"/>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6" name="Rectangle 10"/>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7"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8"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69" name="Line 13"/>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0" name="Line 14"/>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1"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2" name="Rectangle 16"/>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70673" name="Text Box 17"/>
          <p:cNvSpPr txBox="1">
            <a:spLocks noChangeArrowheads="1"/>
          </p:cNvSpPr>
          <p:nvPr/>
        </p:nvSpPr>
        <p:spPr bwMode="auto">
          <a:xfrm>
            <a:off x="5619750" y="650875"/>
            <a:ext cx="20113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latin typeface="Comic Sans MS" pitchFamily="66" charset="0"/>
              </a:rPr>
              <a:t>root name server</a:t>
            </a:r>
            <a:endParaRPr lang="en-US" sz="1600"/>
          </a:p>
        </p:txBody>
      </p:sp>
      <p:sp>
        <p:nvSpPr>
          <p:cNvPr id="70674" name="Line 18"/>
          <p:cNvSpPr>
            <a:spLocks noChangeShapeType="1"/>
          </p:cNvSpPr>
          <p:nvPr/>
        </p:nvSpPr>
        <p:spPr bwMode="auto">
          <a:xfrm flipH="1" flipV="1">
            <a:off x="5114925" y="3086100"/>
            <a:ext cx="0" cy="1314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5" name="Line 19"/>
          <p:cNvSpPr>
            <a:spLocks noChangeShapeType="1"/>
          </p:cNvSpPr>
          <p:nvPr/>
        </p:nvSpPr>
        <p:spPr bwMode="auto">
          <a:xfrm flipV="1">
            <a:off x="5229225" y="1390650"/>
            <a:ext cx="914400" cy="9715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6" name="Line 20"/>
          <p:cNvSpPr>
            <a:spLocks noChangeShapeType="1"/>
          </p:cNvSpPr>
          <p:nvPr/>
        </p:nvSpPr>
        <p:spPr bwMode="auto">
          <a:xfrm flipV="1">
            <a:off x="5514975" y="2552700"/>
            <a:ext cx="1485900" cy="95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7" name="Line 21"/>
          <p:cNvSpPr>
            <a:spLocks noChangeShapeType="1"/>
          </p:cNvSpPr>
          <p:nvPr/>
        </p:nvSpPr>
        <p:spPr bwMode="auto">
          <a:xfrm flipH="1" flipV="1">
            <a:off x="5514975" y="2724150"/>
            <a:ext cx="14192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8" name="Line 22"/>
          <p:cNvSpPr>
            <a:spLocks noChangeShapeType="1"/>
          </p:cNvSpPr>
          <p:nvPr/>
        </p:nvSpPr>
        <p:spPr bwMode="auto">
          <a:xfrm flipH="1">
            <a:off x="5438775" y="1619250"/>
            <a:ext cx="733425"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79" name="Line 23"/>
          <p:cNvSpPr>
            <a:spLocks noChangeShapeType="1"/>
          </p:cNvSpPr>
          <p:nvPr/>
        </p:nvSpPr>
        <p:spPr bwMode="auto">
          <a:xfrm>
            <a:off x="5305425" y="3114675"/>
            <a:ext cx="9525" cy="1323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0680" name="Group 24"/>
          <p:cNvGrpSpPr>
            <a:grpSpLocks/>
          </p:cNvGrpSpPr>
          <p:nvPr/>
        </p:nvGrpSpPr>
        <p:grpSpPr bwMode="auto">
          <a:xfrm>
            <a:off x="3941763" y="3232150"/>
            <a:ext cx="2032000" cy="611188"/>
            <a:chOff x="2789" y="2132"/>
            <a:chExt cx="1280" cy="385"/>
          </a:xfrm>
        </p:grpSpPr>
        <p:sp>
          <p:nvSpPr>
            <p:cNvPr id="70681" name="Rectangle 25"/>
            <p:cNvSpPr>
              <a:spLocks noChangeArrowheads="1"/>
            </p:cNvSpPr>
            <p:nvPr/>
          </p:nvSpPr>
          <p:spPr bwMode="auto">
            <a:xfrm>
              <a:off x="2838" y="2178"/>
              <a:ext cx="1182" cy="3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82" name="Text Box 26"/>
            <p:cNvSpPr txBox="1">
              <a:spLocks noChangeArrowheads="1"/>
            </p:cNvSpPr>
            <p:nvPr/>
          </p:nvSpPr>
          <p:spPr bwMode="auto">
            <a:xfrm>
              <a:off x="2789" y="2132"/>
              <a:ext cx="1280" cy="3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local name server</a:t>
              </a:r>
              <a:endParaRPr lang="en-US"/>
            </a:p>
            <a:p>
              <a:pPr algn="ctr"/>
              <a:r>
                <a:rPr lang="en-US" sz="1600" b="1">
                  <a:latin typeface="Courier New" pitchFamily="49" charset="0"/>
                </a:rPr>
                <a:t>dns.aol.com</a:t>
              </a:r>
              <a:endParaRPr lang="en-US" sz="1600"/>
            </a:p>
          </p:txBody>
        </p:sp>
      </p:grpSp>
      <p:sp>
        <p:nvSpPr>
          <p:cNvPr id="70683" name="Text Box 27"/>
          <p:cNvSpPr txBox="1">
            <a:spLocks noChangeArrowheads="1"/>
          </p:cNvSpPr>
          <p:nvPr/>
        </p:nvSpPr>
        <p:spPr bwMode="auto">
          <a:xfrm>
            <a:off x="4826000" y="394176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1</a:t>
            </a:r>
            <a:endParaRPr lang="en-US"/>
          </a:p>
        </p:txBody>
      </p:sp>
      <p:sp>
        <p:nvSpPr>
          <p:cNvPr id="70684" name="Text Box 28"/>
          <p:cNvSpPr txBox="1">
            <a:spLocks noChangeArrowheads="1"/>
          </p:cNvSpPr>
          <p:nvPr/>
        </p:nvSpPr>
        <p:spPr bwMode="auto">
          <a:xfrm>
            <a:off x="5368925" y="16081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2</a:t>
            </a:r>
            <a:endParaRPr lang="en-US"/>
          </a:p>
        </p:txBody>
      </p:sp>
      <p:sp>
        <p:nvSpPr>
          <p:cNvPr id="70685" name="Text Box 29"/>
          <p:cNvSpPr txBox="1">
            <a:spLocks noChangeArrowheads="1"/>
          </p:cNvSpPr>
          <p:nvPr/>
        </p:nvSpPr>
        <p:spPr bwMode="auto">
          <a:xfrm>
            <a:off x="5807075" y="184626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3</a:t>
            </a:r>
            <a:endParaRPr lang="en-US"/>
          </a:p>
        </p:txBody>
      </p:sp>
      <p:sp>
        <p:nvSpPr>
          <p:cNvPr id="70686" name="Text Box 30"/>
          <p:cNvSpPr txBox="1">
            <a:spLocks noChangeArrowheads="1"/>
          </p:cNvSpPr>
          <p:nvPr/>
        </p:nvSpPr>
        <p:spPr bwMode="auto">
          <a:xfrm>
            <a:off x="6121400" y="225583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4</a:t>
            </a:r>
            <a:endParaRPr lang="en-US"/>
          </a:p>
        </p:txBody>
      </p:sp>
      <p:sp>
        <p:nvSpPr>
          <p:cNvPr id="70687" name="Text Box 31"/>
          <p:cNvSpPr txBox="1">
            <a:spLocks noChangeArrowheads="1"/>
          </p:cNvSpPr>
          <p:nvPr/>
        </p:nvSpPr>
        <p:spPr bwMode="auto">
          <a:xfrm>
            <a:off x="6692900" y="376078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5</a:t>
            </a:r>
            <a:endParaRPr lang="en-US"/>
          </a:p>
        </p:txBody>
      </p:sp>
      <p:sp>
        <p:nvSpPr>
          <p:cNvPr id="70688" name="Text Box 32"/>
          <p:cNvSpPr txBox="1">
            <a:spLocks noChangeArrowheads="1"/>
          </p:cNvSpPr>
          <p:nvPr/>
        </p:nvSpPr>
        <p:spPr bwMode="auto">
          <a:xfrm>
            <a:off x="7340600" y="377031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6</a:t>
            </a:r>
            <a:endParaRPr lang="en-US"/>
          </a:p>
        </p:txBody>
      </p:sp>
      <p:grpSp>
        <p:nvGrpSpPr>
          <p:cNvPr id="70689" name="Group 33"/>
          <p:cNvGrpSpPr>
            <a:grpSpLocks/>
          </p:cNvGrpSpPr>
          <p:nvPr/>
        </p:nvGrpSpPr>
        <p:grpSpPr bwMode="auto">
          <a:xfrm>
            <a:off x="6180138" y="979488"/>
            <a:ext cx="369887" cy="657225"/>
            <a:chOff x="4180" y="783"/>
            <a:chExt cx="150" cy="307"/>
          </a:xfrm>
        </p:grpSpPr>
        <p:sp>
          <p:nvSpPr>
            <p:cNvPr id="70690" name="AutoShape 3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1" name="Rectangle 3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2"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3"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4" name="Line 3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5" name="Line 3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6"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697" name="Rectangle 4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0698" name="Group 42"/>
          <p:cNvGrpSpPr>
            <a:grpSpLocks/>
          </p:cNvGrpSpPr>
          <p:nvPr/>
        </p:nvGrpSpPr>
        <p:grpSpPr bwMode="auto">
          <a:xfrm>
            <a:off x="7008813" y="2408238"/>
            <a:ext cx="369887" cy="657225"/>
            <a:chOff x="4180" y="783"/>
            <a:chExt cx="150" cy="307"/>
          </a:xfrm>
        </p:grpSpPr>
        <p:sp>
          <p:nvSpPr>
            <p:cNvPr id="70699" name="AutoShape 4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0" name="Rectangle 4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1" name="Rectangle 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2" name="AutoShape 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3" name="Line 4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4" name="Line 4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5" name="Rectangle 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6" name="Rectangle 5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0707" name="Group 51"/>
          <p:cNvGrpSpPr>
            <a:grpSpLocks/>
          </p:cNvGrpSpPr>
          <p:nvPr/>
        </p:nvGrpSpPr>
        <p:grpSpPr bwMode="auto">
          <a:xfrm>
            <a:off x="6989763" y="4027488"/>
            <a:ext cx="369887" cy="657225"/>
            <a:chOff x="4180" y="783"/>
            <a:chExt cx="150" cy="307"/>
          </a:xfrm>
        </p:grpSpPr>
        <p:sp>
          <p:nvSpPr>
            <p:cNvPr id="70708" name="AutoShape 5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09" name="Rectangle 5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0"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1"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2" name="Line 5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3" name="Line 5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4"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5" name="Rectangle 5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70716" name="Text Box 60"/>
          <p:cNvSpPr txBox="1">
            <a:spLocks noChangeArrowheads="1"/>
          </p:cNvSpPr>
          <p:nvPr/>
        </p:nvSpPr>
        <p:spPr bwMode="auto">
          <a:xfrm>
            <a:off x="5903913" y="4575175"/>
            <a:ext cx="2955925" cy="611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authoritative name server</a:t>
            </a:r>
            <a:endParaRPr lang="en-US" sz="1800"/>
          </a:p>
          <a:p>
            <a:pPr algn="ctr"/>
            <a:r>
              <a:rPr lang="en-US" sz="1600" b="1">
                <a:latin typeface="Courier New" pitchFamily="49" charset="0"/>
              </a:rPr>
              <a:t>dns.cs.umn.edu</a:t>
            </a:r>
            <a:endParaRPr lang="en-US" sz="1600"/>
          </a:p>
        </p:txBody>
      </p:sp>
      <p:sp>
        <p:nvSpPr>
          <p:cNvPr id="70717" name="Line 61"/>
          <p:cNvSpPr>
            <a:spLocks noChangeShapeType="1"/>
          </p:cNvSpPr>
          <p:nvPr/>
        </p:nvSpPr>
        <p:spPr bwMode="auto">
          <a:xfrm>
            <a:off x="7096125" y="3114675"/>
            <a:ext cx="9525" cy="9239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18" name="Line 62"/>
          <p:cNvSpPr>
            <a:spLocks noChangeShapeType="1"/>
          </p:cNvSpPr>
          <p:nvPr/>
        </p:nvSpPr>
        <p:spPr bwMode="auto">
          <a:xfrm flipH="1" flipV="1">
            <a:off x="7286625" y="3124200"/>
            <a:ext cx="0" cy="866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0719" name="Group 63"/>
          <p:cNvGrpSpPr>
            <a:grpSpLocks/>
          </p:cNvGrpSpPr>
          <p:nvPr/>
        </p:nvGrpSpPr>
        <p:grpSpPr bwMode="auto">
          <a:xfrm>
            <a:off x="5961063" y="3232150"/>
            <a:ext cx="2930525" cy="611188"/>
            <a:chOff x="4019" y="2132"/>
            <a:chExt cx="1846" cy="385"/>
          </a:xfrm>
        </p:grpSpPr>
        <p:sp>
          <p:nvSpPr>
            <p:cNvPr id="70720" name="Rectangle 64"/>
            <p:cNvSpPr>
              <a:spLocks noChangeArrowheads="1"/>
            </p:cNvSpPr>
            <p:nvPr/>
          </p:nvSpPr>
          <p:spPr bwMode="auto">
            <a:xfrm>
              <a:off x="4170" y="2196"/>
              <a:ext cx="1512" cy="2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21" name="Text Box 65"/>
            <p:cNvSpPr txBox="1">
              <a:spLocks noChangeArrowheads="1"/>
            </p:cNvSpPr>
            <p:nvPr/>
          </p:nvSpPr>
          <p:spPr bwMode="auto">
            <a:xfrm>
              <a:off x="4019" y="2132"/>
              <a:ext cx="1846" cy="3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latin typeface="Comic Sans MS" pitchFamily="66" charset="0"/>
                </a:rPr>
                <a:t>intermediate name server</a:t>
              </a:r>
              <a:endParaRPr lang="en-US" sz="1800"/>
            </a:p>
            <a:p>
              <a:pPr algn="ctr"/>
              <a:r>
                <a:rPr lang="en-US" sz="1600" b="1">
                  <a:latin typeface="Courier New" pitchFamily="49" charset="0"/>
                </a:rPr>
                <a:t>dns.umn.edu</a:t>
              </a:r>
              <a:endParaRPr lang="en-US" sz="1600"/>
            </a:p>
          </p:txBody>
        </p:sp>
      </p:grpSp>
      <p:sp>
        <p:nvSpPr>
          <p:cNvPr id="70722" name="Text Box 66"/>
          <p:cNvSpPr txBox="1">
            <a:spLocks noChangeArrowheads="1"/>
          </p:cNvSpPr>
          <p:nvPr/>
        </p:nvSpPr>
        <p:spPr bwMode="auto">
          <a:xfrm>
            <a:off x="6159500" y="2770188"/>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7</a:t>
            </a:r>
            <a:endParaRPr lang="en-US"/>
          </a:p>
        </p:txBody>
      </p:sp>
      <p:sp>
        <p:nvSpPr>
          <p:cNvPr id="70723" name="Text Box 67"/>
          <p:cNvSpPr txBox="1">
            <a:spLocks noChangeArrowheads="1"/>
          </p:cNvSpPr>
          <p:nvPr/>
        </p:nvSpPr>
        <p:spPr bwMode="auto">
          <a:xfrm>
            <a:off x="5378450" y="3960813"/>
            <a:ext cx="311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1800">
                <a:solidFill>
                  <a:srgbClr val="FF0000"/>
                </a:solidFill>
                <a:latin typeface="Arial" charset="0"/>
              </a:rPr>
              <a:t>8</a:t>
            </a:r>
            <a:endParaRPr lang="en-US"/>
          </a:p>
        </p:txBody>
      </p:sp>
      <p:sp>
        <p:nvSpPr>
          <p:cNvPr id="70724" name="Freeform 68"/>
          <p:cNvSpPr>
            <a:spLocks/>
          </p:cNvSpPr>
          <p:nvPr/>
        </p:nvSpPr>
        <p:spPr bwMode="auto">
          <a:xfrm>
            <a:off x="5657850" y="1666875"/>
            <a:ext cx="1012825" cy="266700"/>
          </a:xfrm>
          <a:custGeom>
            <a:avLst/>
            <a:gdLst>
              <a:gd name="T0" fmla="*/ 304 w 638"/>
              <a:gd name="T1" fmla="*/ 108 h 168"/>
              <a:gd name="T2" fmla="*/ 284 w 638"/>
              <a:gd name="T3" fmla="*/ 30 h 168"/>
              <a:gd name="T4" fmla="*/ 54 w 638"/>
              <a:gd name="T5" fmla="*/ 26 h 168"/>
              <a:gd name="T6" fmla="*/ 54 w 638"/>
              <a:gd name="T7" fmla="*/ 152 h 168"/>
              <a:gd name="T8" fmla="*/ 240 w 638"/>
              <a:gd name="T9" fmla="*/ 164 h 168"/>
              <a:gd name="T10" fmla="*/ 306 w 638"/>
              <a:gd name="T11" fmla="*/ 118 h 168"/>
              <a:gd name="T12" fmla="*/ 638 w 638"/>
              <a:gd name="T13" fmla="*/ 36 h 168"/>
            </a:gdLst>
            <a:ahLst/>
            <a:cxnLst>
              <a:cxn ang="0">
                <a:pos x="T0" y="T1"/>
              </a:cxn>
              <a:cxn ang="0">
                <a:pos x="T2" y="T3"/>
              </a:cxn>
              <a:cxn ang="0">
                <a:pos x="T4" y="T5"/>
              </a:cxn>
              <a:cxn ang="0">
                <a:pos x="T6" y="T7"/>
              </a:cxn>
              <a:cxn ang="0">
                <a:pos x="T8" y="T9"/>
              </a:cxn>
              <a:cxn ang="0">
                <a:pos x="T10" y="T11"/>
              </a:cxn>
              <a:cxn ang="0">
                <a:pos x="T12" y="T13"/>
              </a:cxn>
            </a:cxnLst>
            <a:rect l="0" t="0" r="r" b="b"/>
            <a:pathLst>
              <a:path w="638" h="168">
                <a:moveTo>
                  <a:pt x="304" y="108"/>
                </a:moveTo>
                <a:cubicBezTo>
                  <a:pt x="332" y="42"/>
                  <a:pt x="308" y="46"/>
                  <a:pt x="284" y="30"/>
                </a:cubicBezTo>
                <a:cubicBezTo>
                  <a:pt x="260" y="14"/>
                  <a:pt x="83" y="0"/>
                  <a:pt x="54" y="26"/>
                </a:cubicBezTo>
                <a:cubicBezTo>
                  <a:pt x="25" y="52"/>
                  <a:pt x="0" y="144"/>
                  <a:pt x="54" y="152"/>
                </a:cubicBezTo>
                <a:cubicBezTo>
                  <a:pt x="108" y="160"/>
                  <a:pt x="215" y="168"/>
                  <a:pt x="240" y="164"/>
                </a:cubicBezTo>
                <a:cubicBezTo>
                  <a:pt x="265" y="160"/>
                  <a:pt x="292" y="134"/>
                  <a:pt x="306" y="118"/>
                </a:cubicBezTo>
                <a:cubicBezTo>
                  <a:pt x="320" y="102"/>
                  <a:pt x="586" y="36"/>
                  <a:pt x="638" y="36"/>
                </a:cubicBez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725" name="Text Box 69"/>
          <p:cNvSpPr txBox="1">
            <a:spLocks noChangeArrowheads="1"/>
          </p:cNvSpPr>
          <p:nvPr/>
        </p:nvSpPr>
        <p:spPr bwMode="auto">
          <a:xfrm>
            <a:off x="6632575" y="1495425"/>
            <a:ext cx="17446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800">
                <a:solidFill>
                  <a:schemeClr val="accent2"/>
                </a:solidFill>
                <a:latin typeface="Comic Sans MS" pitchFamily="66" charset="0"/>
              </a:rPr>
              <a:t>iterated query</a:t>
            </a:r>
            <a:endParaRPr lang="en-US" sz="1600"/>
          </a:p>
        </p:txBody>
      </p:sp>
    </p:spTree>
    <p:extLst>
      <p:ext uri="{BB962C8B-B14F-4D97-AF65-F5344CB8AC3E}">
        <p14:creationId xmlns:p14="http://schemas.microsoft.com/office/powerpoint/2010/main" val="10247698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90BEE832-D610-48AE-86DC-2E90AFFBEDBE}" type="slidenum">
              <a:rPr lang="en-US"/>
              <a:pPr/>
              <a:t>73</a:t>
            </a:fld>
            <a:endParaRPr lang="en-US"/>
          </a:p>
        </p:txBody>
      </p:sp>
      <p:sp>
        <p:nvSpPr>
          <p:cNvPr id="71682" name="Rectangle 2"/>
          <p:cNvSpPr>
            <a:spLocks noGrp="1" noChangeArrowheads="1"/>
          </p:cNvSpPr>
          <p:nvPr>
            <p:ph type="title"/>
          </p:nvPr>
        </p:nvSpPr>
        <p:spPr/>
        <p:txBody>
          <a:bodyPr/>
          <a:lstStyle/>
          <a:p>
            <a:r>
              <a:rPr lang="en-US" sz="3600"/>
              <a:t>DNS: caching and updating records</a:t>
            </a:r>
            <a:endParaRPr lang="en-US"/>
          </a:p>
        </p:txBody>
      </p:sp>
      <p:sp>
        <p:nvSpPr>
          <p:cNvPr id="71683" name="Rectangle 3"/>
          <p:cNvSpPr>
            <a:spLocks noGrp="1" noChangeArrowheads="1"/>
          </p:cNvSpPr>
          <p:nvPr>
            <p:ph type="body" sz="half" idx="1"/>
          </p:nvPr>
        </p:nvSpPr>
        <p:spPr>
          <a:xfrm>
            <a:off x="619125" y="1438275"/>
            <a:ext cx="7515225" cy="4733925"/>
          </a:xfrm>
        </p:spPr>
        <p:txBody>
          <a:bodyPr/>
          <a:lstStyle/>
          <a:p>
            <a:r>
              <a:rPr lang="en-US" sz="2400"/>
              <a:t>once (any) name server learns mapping, it </a:t>
            </a:r>
            <a:r>
              <a:rPr lang="en-US" sz="2400" i="1">
                <a:solidFill>
                  <a:schemeClr val="accent2"/>
                </a:solidFill>
              </a:rPr>
              <a:t>caches</a:t>
            </a:r>
            <a:r>
              <a:rPr lang="en-US" sz="2400"/>
              <a:t> mapping</a:t>
            </a:r>
          </a:p>
          <a:p>
            <a:pPr lvl="1"/>
            <a:r>
              <a:rPr lang="en-US" sz="2000"/>
              <a:t>cache entries timeout (disappear) after some time</a:t>
            </a:r>
          </a:p>
          <a:p>
            <a:r>
              <a:rPr lang="en-US" sz="2400"/>
              <a:t>update/notify mechanisms under design by IETF</a:t>
            </a:r>
          </a:p>
          <a:p>
            <a:pPr lvl="1"/>
            <a:r>
              <a:rPr lang="en-US" sz="1800"/>
              <a:t>RFC 2136</a:t>
            </a:r>
            <a:endParaRPr lang="en-US" sz="1600"/>
          </a:p>
          <a:p>
            <a:pPr lvl="1"/>
            <a:r>
              <a:rPr lang="en-US" sz="1800"/>
              <a:t>http://www.ietf.org/html.charters/dnsind-charter.html</a:t>
            </a:r>
          </a:p>
        </p:txBody>
      </p:sp>
    </p:spTree>
    <p:extLst>
      <p:ext uri="{BB962C8B-B14F-4D97-AF65-F5344CB8AC3E}">
        <p14:creationId xmlns:p14="http://schemas.microsoft.com/office/powerpoint/2010/main" val="6297849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0"/>
          </p:nvPr>
        </p:nvSpPr>
        <p:spPr/>
        <p:txBody>
          <a:bodyPr/>
          <a:lstStyle/>
          <a:p>
            <a:r>
              <a:rPr lang="en-US"/>
              <a:t>CSci4211:          Application Layer</a:t>
            </a:r>
          </a:p>
        </p:txBody>
      </p:sp>
      <p:sp>
        <p:nvSpPr>
          <p:cNvPr id="12" name="Slide Number Placeholder 5"/>
          <p:cNvSpPr>
            <a:spLocks noGrp="1"/>
          </p:cNvSpPr>
          <p:nvPr>
            <p:ph type="sldNum" sz="quarter" idx="11"/>
          </p:nvPr>
        </p:nvSpPr>
        <p:spPr/>
        <p:txBody>
          <a:bodyPr/>
          <a:lstStyle/>
          <a:p>
            <a:fld id="{E3EAC714-335E-4CB0-8349-B34FA70091F7}" type="slidenum">
              <a:rPr lang="en-US"/>
              <a:pPr/>
              <a:t>74</a:t>
            </a:fld>
            <a:endParaRPr lang="en-US"/>
          </a:p>
        </p:txBody>
      </p:sp>
      <p:sp>
        <p:nvSpPr>
          <p:cNvPr id="72706" name="Rectangle 2"/>
          <p:cNvSpPr>
            <a:spLocks noGrp="1" noChangeArrowheads="1"/>
          </p:cNvSpPr>
          <p:nvPr>
            <p:ph type="title"/>
          </p:nvPr>
        </p:nvSpPr>
        <p:spPr>
          <a:xfrm>
            <a:off x="685800" y="304800"/>
            <a:ext cx="7772400" cy="1143000"/>
          </a:xfrm>
        </p:spPr>
        <p:txBody>
          <a:bodyPr/>
          <a:lstStyle/>
          <a:p>
            <a:r>
              <a:rPr lang="en-US" sz="3600"/>
              <a:t>DNS records</a:t>
            </a:r>
            <a:endParaRPr lang="en-US"/>
          </a:p>
        </p:txBody>
      </p:sp>
      <p:sp>
        <p:nvSpPr>
          <p:cNvPr id="72707" name="Rectangle 3"/>
          <p:cNvSpPr>
            <a:spLocks noGrp="1" noChangeArrowheads="1"/>
          </p:cNvSpPr>
          <p:nvPr>
            <p:ph type="body" sz="half" idx="1"/>
          </p:nvPr>
        </p:nvSpPr>
        <p:spPr>
          <a:xfrm>
            <a:off x="542925" y="1343025"/>
            <a:ext cx="7820025" cy="514350"/>
          </a:xfrm>
        </p:spPr>
        <p:txBody>
          <a:bodyPr/>
          <a:lstStyle/>
          <a:p>
            <a:pPr>
              <a:buFontTx/>
              <a:buNone/>
            </a:pPr>
            <a:r>
              <a:rPr lang="en-US" sz="2400" u="sng">
                <a:solidFill>
                  <a:schemeClr val="accent2"/>
                </a:solidFill>
              </a:rPr>
              <a:t>DNS:</a:t>
            </a:r>
            <a:r>
              <a:rPr lang="en-US" sz="2400"/>
              <a:t> distributed db storing resource records </a:t>
            </a:r>
            <a:r>
              <a:rPr lang="en-US" sz="2400">
                <a:solidFill>
                  <a:srgbClr val="FF0000"/>
                </a:solidFill>
              </a:rPr>
              <a:t>(RR)</a:t>
            </a:r>
            <a:endParaRPr lang="en-US" sz="2400"/>
          </a:p>
        </p:txBody>
      </p:sp>
      <p:sp>
        <p:nvSpPr>
          <p:cNvPr id="72708" name="Rectangle 4"/>
          <p:cNvSpPr>
            <a:spLocks noGrp="1" noChangeArrowheads="1"/>
          </p:cNvSpPr>
          <p:nvPr>
            <p:ph type="body" sz="half" idx="2"/>
          </p:nvPr>
        </p:nvSpPr>
        <p:spPr>
          <a:xfrm>
            <a:off x="685800" y="4005263"/>
            <a:ext cx="3962400" cy="1685925"/>
          </a:xfrm>
        </p:spPr>
        <p:txBody>
          <a:bodyPr/>
          <a:lstStyle/>
          <a:p>
            <a:pPr>
              <a:lnSpc>
                <a:spcPct val="90000"/>
              </a:lnSpc>
            </a:pPr>
            <a:r>
              <a:rPr lang="en-US" sz="2000"/>
              <a:t>Type=NS</a:t>
            </a:r>
          </a:p>
          <a:p>
            <a:pPr lvl="1">
              <a:lnSpc>
                <a:spcPct val="90000"/>
              </a:lnSpc>
            </a:pPr>
            <a:r>
              <a:rPr lang="en-US" sz="1800" b="1">
                <a:latin typeface="Courier New" pitchFamily="49" charset="0"/>
              </a:rPr>
              <a:t>name</a:t>
            </a:r>
            <a:r>
              <a:rPr lang="en-US" sz="1800"/>
              <a:t> is domain (e.g. foo.com)</a:t>
            </a:r>
          </a:p>
          <a:p>
            <a:pPr lvl="1">
              <a:lnSpc>
                <a:spcPct val="90000"/>
              </a:lnSpc>
            </a:pPr>
            <a:r>
              <a:rPr lang="en-US" sz="1800" b="1">
                <a:latin typeface="Courier New" pitchFamily="49" charset="0"/>
              </a:rPr>
              <a:t>value</a:t>
            </a:r>
            <a:r>
              <a:rPr lang="en-US" sz="1800"/>
              <a:t> is IP address of authoritative name server for this domain</a:t>
            </a:r>
          </a:p>
          <a:p>
            <a:pPr>
              <a:lnSpc>
                <a:spcPct val="90000"/>
              </a:lnSpc>
            </a:pPr>
            <a:endParaRPr lang="en-US" sz="1800"/>
          </a:p>
        </p:txBody>
      </p:sp>
      <p:grpSp>
        <p:nvGrpSpPr>
          <p:cNvPr id="72709" name="Group 5"/>
          <p:cNvGrpSpPr>
            <a:grpSpLocks/>
          </p:cNvGrpSpPr>
          <p:nvPr/>
        </p:nvGrpSpPr>
        <p:grpSpPr bwMode="auto">
          <a:xfrm>
            <a:off x="1795463" y="1895475"/>
            <a:ext cx="5364162" cy="571500"/>
            <a:chOff x="1407" y="1206"/>
            <a:chExt cx="3379" cy="360"/>
          </a:xfrm>
        </p:grpSpPr>
        <p:sp>
          <p:nvSpPr>
            <p:cNvPr id="72710" name="Text Box 6"/>
            <p:cNvSpPr txBox="1">
              <a:spLocks noChangeArrowheads="1"/>
            </p:cNvSpPr>
            <p:nvPr/>
          </p:nvSpPr>
          <p:spPr bwMode="auto">
            <a:xfrm>
              <a:off x="1407" y="1214"/>
              <a:ext cx="3379"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a:r>
                <a:rPr lang="en-US">
                  <a:latin typeface="Comic Sans MS" pitchFamily="66" charset="0"/>
                </a:rPr>
                <a:t>RR format: </a:t>
              </a:r>
              <a:r>
                <a:rPr lang="en-US" sz="1800" b="1">
                  <a:latin typeface="Courier New" pitchFamily="49" charset="0"/>
                </a:rPr>
                <a:t>(name, value, type,ttl)</a:t>
              </a:r>
              <a:endParaRPr lang="en-US"/>
            </a:p>
          </p:txBody>
        </p:sp>
        <p:sp>
          <p:nvSpPr>
            <p:cNvPr id="72711" name="Rectangle 7"/>
            <p:cNvSpPr>
              <a:spLocks noChangeArrowheads="1"/>
            </p:cNvSpPr>
            <p:nvPr/>
          </p:nvSpPr>
          <p:spPr bwMode="auto">
            <a:xfrm>
              <a:off x="1458" y="1206"/>
              <a:ext cx="3318" cy="360"/>
            </a:xfrm>
            <a:prstGeom prst="rect">
              <a:avLst/>
            </a:prstGeom>
            <a:noFill/>
            <a:ln w="19050">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solidFill>
                  <a:schemeClr val="accent2"/>
                </a:solidFill>
              </a:endParaRPr>
            </a:p>
          </p:txBody>
        </p:sp>
      </p:grpSp>
      <p:sp>
        <p:nvSpPr>
          <p:cNvPr id="72712" name="Rectangle 8"/>
          <p:cNvSpPr>
            <a:spLocks noChangeArrowheads="1"/>
          </p:cNvSpPr>
          <p:nvPr/>
        </p:nvSpPr>
        <p:spPr bwMode="auto">
          <a:xfrm>
            <a:off x="523875" y="2657475"/>
            <a:ext cx="3810000" cy="130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atin typeface="Comic Sans MS" pitchFamily="66" charset="0"/>
              </a:rPr>
              <a:t>Type=A</a:t>
            </a:r>
          </a:p>
          <a:p>
            <a:pPr marL="742950" lvl="1" indent="-285750">
              <a:spcBef>
                <a:spcPct val="20000"/>
              </a:spcBef>
              <a:buFontTx/>
              <a:buChar char="–"/>
            </a:pPr>
            <a:r>
              <a:rPr lang="en-US" sz="1800" b="1">
                <a:solidFill>
                  <a:srgbClr val="000099"/>
                </a:solidFill>
                <a:latin typeface="Courier New" pitchFamily="49" charset="0"/>
              </a:rPr>
              <a:t>name</a:t>
            </a:r>
            <a:r>
              <a:rPr lang="en-US" sz="1800">
                <a:solidFill>
                  <a:srgbClr val="000099"/>
                </a:solidFill>
                <a:latin typeface="Comic Sans MS" pitchFamily="66" charset="0"/>
              </a:rPr>
              <a:t> is hostname</a:t>
            </a:r>
          </a:p>
          <a:p>
            <a:pPr marL="742950" lvl="1" indent="-285750">
              <a:spcBef>
                <a:spcPct val="20000"/>
              </a:spcBef>
              <a:buFontTx/>
              <a:buChar char="–"/>
            </a:pPr>
            <a:r>
              <a:rPr lang="en-US" sz="1800" b="1">
                <a:solidFill>
                  <a:srgbClr val="000099"/>
                </a:solidFill>
                <a:latin typeface="Courier New" pitchFamily="49" charset="0"/>
              </a:rPr>
              <a:t>value</a:t>
            </a:r>
            <a:r>
              <a:rPr lang="en-US" sz="1800">
                <a:solidFill>
                  <a:srgbClr val="000099"/>
                </a:solidFill>
                <a:latin typeface="Comic Sans MS" pitchFamily="66" charset="0"/>
              </a:rPr>
              <a:t> is IP address</a:t>
            </a:r>
          </a:p>
          <a:p>
            <a:pPr marL="342900" indent="-342900">
              <a:spcBef>
                <a:spcPct val="20000"/>
              </a:spcBef>
              <a:buFontTx/>
              <a:buChar char="•"/>
            </a:pPr>
            <a:endParaRPr lang="en-US">
              <a:latin typeface="Comic Sans MS" pitchFamily="66" charset="0"/>
            </a:endParaRPr>
          </a:p>
        </p:txBody>
      </p:sp>
      <p:sp>
        <p:nvSpPr>
          <p:cNvPr id="72713" name="Rectangle 9"/>
          <p:cNvSpPr>
            <a:spLocks noChangeArrowheads="1"/>
          </p:cNvSpPr>
          <p:nvPr/>
        </p:nvSpPr>
        <p:spPr bwMode="auto">
          <a:xfrm>
            <a:off x="4714875" y="2647950"/>
            <a:ext cx="3810000" cy="217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atin typeface="Comic Sans MS" pitchFamily="66" charset="0"/>
              </a:rPr>
              <a:t>Type=CNAME</a:t>
            </a:r>
          </a:p>
          <a:p>
            <a:pPr marL="742950" lvl="1" indent="-285750">
              <a:spcBef>
                <a:spcPct val="20000"/>
              </a:spcBef>
              <a:buFontTx/>
              <a:buChar char="–"/>
            </a:pPr>
            <a:r>
              <a:rPr lang="en-US" sz="1800" b="1">
                <a:solidFill>
                  <a:srgbClr val="000099"/>
                </a:solidFill>
                <a:latin typeface="Courier New" pitchFamily="49" charset="0"/>
              </a:rPr>
              <a:t>name</a:t>
            </a:r>
            <a:r>
              <a:rPr lang="en-US" sz="1800">
                <a:solidFill>
                  <a:srgbClr val="000099"/>
                </a:solidFill>
                <a:latin typeface="Comic Sans MS" pitchFamily="66" charset="0"/>
              </a:rPr>
              <a:t> is an alias name for some “canonical” (the real) name</a:t>
            </a:r>
          </a:p>
          <a:p>
            <a:pPr marL="742950" lvl="1" indent="-285750">
              <a:spcBef>
                <a:spcPct val="20000"/>
              </a:spcBef>
              <a:buFontTx/>
              <a:buChar char="–"/>
            </a:pPr>
            <a:r>
              <a:rPr lang="en-US" sz="1800" b="1">
                <a:solidFill>
                  <a:srgbClr val="000099"/>
                </a:solidFill>
                <a:latin typeface="Courier New" pitchFamily="49" charset="0"/>
              </a:rPr>
              <a:t>value</a:t>
            </a:r>
            <a:r>
              <a:rPr lang="en-US" sz="1800">
                <a:solidFill>
                  <a:srgbClr val="000099"/>
                </a:solidFill>
                <a:latin typeface="Comic Sans MS" pitchFamily="66" charset="0"/>
              </a:rPr>
              <a:t> is canonical name</a:t>
            </a:r>
          </a:p>
          <a:p>
            <a:pPr marL="342900" indent="-342900">
              <a:spcBef>
                <a:spcPct val="20000"/>
              </a:spcBef>
              <a:buFontTx/>
              <a:buChar char="•"/>
            </a:pPr>
            <a:endParaRPr lang="en-US">
              <a:latin typeface="Comic Sans MS" pitchFamily="66" charset="0"/>
            </a:endParaRPr>
          </a:p>
        </p:txBody>
      </p:sp>
      <p:sp>
        <p:nvSpPr>
          <p:cNvPr id="72714" name="Rectangle 10"/>
          <p:cNvSpPr>
            <a:spLocks noChangeArrowheads="1"/>
          </p:cNvSpPr>
          <p:nvPr/>
        </p:nvSpPr>
        <p:spPr bwMode="auto">
          <a:xfrm>
            <a:off x="4695825" y="4810125"/>
            <a:ext cx="4448175" cy="186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a:latin typeface="Comic Sans MS" pitchFamily="66" charset="0"/>
              </a:rPr>
              <a:t>Type=MX</a:t>
            </a:r>
          </a:p>
          <a:p>
            <a:pPr marL="742950" lvl="1" indent="-285750">
              <a:spcBef>
                <a:spcPct val="20000"/>
              </a:spcBef>
              <a:buFontTx/>
              <a:buChar char="–"/>
            </a:pPr>
            <a:r>
              <a:rPr lang="en-US" sz="1800" b="1">
                <a:solidFill>
                  <a:srgbClr val="000099"/>
                </a:solidFill>
                <a:latin typeface="Courier New" pitchFamily="49" charset="0"/>
              </a:rPr>
              <a:t>value</a:t>
            </a:r>
            <a:r>
              <a:rPr lang="en-US" sz="1800">
                <a:solidFill>
                  <a:srgbClr val="000099"/>
                </a:solidFill>
                <a:latin typeface="Comic Sans MS" pitchFamily="66" charset="0"/>
              </a:rPr>
              <a:t> is hostname of mailserver associated with </a:t>
            </a:r>
            <a:r>
              <a:rPr lang="en-US" sz="1800" b="1">
                <a:solidFill>
                  <a:srgbClr val="000099"/>
                </a:solidFill>
                <a:latin typeface="Courier New" pitchFamily="49" charset="0"/>
              </a:rPr>
              <a:t>name</a:t>
            </a:r>
            <a:endParaRPr lang="en-US" sz="1800">
              <a:solidFill>
                <a:srgbClr val="000099"/>
              </a:solidFill>
              <a:latin typeface="Comic Sans MS" pitchFamily="66" charset="0"/>
            </a:endParaRPr>
          </a:p>
          <a:p>
            <a:pPr marL="342900" indent="-342900">
              <a:spcBef>
                <a:spcPct val="20000"/>
              </a:spcBef>
              <a:buFontTx/>
              <a:buChar char="•"/>
            </a:pPr>
            <a:endParaRPr lang="en-US">
              <a:latin typeface="Comic Sans MS" pitchFamily="66" charset="0"/>
            </a:endParaRPr>
          </a:p>
        </p:txBody>
      </p:sp>
    </p:spTree>
    <p:extLst>
      <p:ext uri="{BB962C8B-B14F-4D97-AF65-F5344CB8AC3E}">
        <p14:creationId xmlns:p14="http://schemas.microsoft.com/office/powerpoint/2010/main" val="9342052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r>
              <a:rPr lang="en-US"/>
              <a:t>CSci4211:          Application Layer</a:t>
            </a:r>
          </a:p>
        </p:txBody>
      </p:sp>
      <p:sp>
        <p:nvSpPr>
          <p:cNvPr id="13" name="Slide Number Placeholder 5"/>
          <p:cNvSpPr>
            <a:spLocks noGrp="1"/>
          </p:cNvSpPr>
          <p:nvPr>
            <p:ph type="sldNum" sz="quarter" idx="11"/>
          </p:nvPr>
        </p:nvSpPr>
        <p:spPr/>
        <p:txBody>
          <a:bodyPr/>
          <a:lstStyle/>
          <a:p>
            <a:fld id="{47BA793C-A0E0-436B-BC42-E1656EE3581A}" type="slidenum">
              <a:rPr lang="en-US"/>
              <a:pPr/>
              <a:t>75</a:t>
            </a:fld>
            <a:endParaRPr lang="en-US"/>
          </a:p>
        </p:txBody>
      </p:sp>
      <p:sp>
        <p:nvSpPr>
          <p:cNvPr id="96258" name="Rectangle 2"/>
          <p:cNvSpPr>
            <a:spLocks noGrp="1" noChangeArrowheads="1"/>
          </p:cNvSpPr>
          <p:nvPr>
            <p:ph type="title"/>
          </p:nvPr>
        </p:nvSpPr>
        <p:spPr>
          <a:xfrm>
            <a:off x="685800" y="381000"/>
            <a:ext cx="7772400" cy="1143000"/>
          </a:xfrm>
        </p:spPr>
        <p:txBody>
          <a:bodyPr/>
          <a:lstStyle/>
          <a:p>
            <a:r>
              <a:rPr lang="en-US" sz="3600"/>
              <a:t>DNS protocol, messages</a:t>
            </a:r>
            <a:endParaRPr lang="en-US"/>
          </a:p>
        </p:txBody>
      </p:sp>
      <p:pic>
        <p:nvPicPr>
          <p:cNvPr id="96259" name="Picture 3" descr="DNS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3725" y="1509713"/>
            <a:ext cx="4387850" cy="3562350"/>
          </a:xfrm>
          <a:prstGeom prst="rect">
            <a:avLst/>
          </a:prstGeom>
          <a:noFill/>
          <a:extLst>
            <a:ext uri="{909E8E84-426E-40dd-AFC4-6F175D3DCCD1}">
              <a14:hiddenFill xmlns:a14="http://schemas.microsoft.com/office/drawing/2010/main" xmlns="">
                <a:solidFill>
                  <a:srgbClr val="FFFFFF"/>
                </a:solidFill>
              </a14:hiddenFill>
            </a:ext>
          </a:extLst>
        </p:spPr>
      </p:pic>
      <p:sp>
        <p:nvSpPr>
          <p:cNvPr id="96260" name="Text Box 4"/>
          <p:cNvSpPr txBox="1">
            <a:spLocks noChangeArrowheads="1"/>
          </p:cNvSpPr>
          <p:nvPr/>
        </p:nvSpPr>
        <p:spPr bwMode="auto">
          <a:xfrm>
            <a:off x="942975" y="1830388"/>
            <a:ext cx="2286000"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Name, type fields</a:t>
            </a:r>
          </a:p>
          <a:p>
            <a:pPr algn="r"/>
            <a:r>
              <a:rPr lang="en-US" sz="2000">
                <a:latin typeface="Comic Sans MS" pitchFamily="66" charset="0"/>
              </a:rPr>
              <a:t> for a query</a:t>
            </a:r>
            <a:endParaRPr lang="en-US"/>
          </a:p>
        </p:txBody>
      </p:sp>
      <p:sp>
        <p:nvSpPr>
          <p:cNvPr id="96261" name="Text Box 5"/>
          <p:cNvSpPr txBox="1">
            <a:spLocks noChangeArrowheads="1"/>
          </p:cNvSpPr>
          <p:nvPr/>
        </p:nvSpPr>
        <p:spPr bwMode="auto">
          <a:xfrm>
            <a:off x="1317625" y="2830513"/>
            <a:ext cx="1914525"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RRs in reponse</a:t>
            </a:r>
          </a:p>
          <a:p>
            <a:pPr algn="r"/>
            <a:r>
              <a:rPr lang="en-US" sz="2000">
                <a:latin typeface="Comic Sans MS" pitchFamily="66" charset="0"/>
              </a:rPr>
              <a:t>to query</a:t>
            </a:r>
            <a:endParaRPr lang="en-US"/>
          </a:p>
        </p:txBody>
      </p:sp>
      <p:sp>
        <p:nvSpPr>
          <p:cNvPr id="96262" name="Text Box 6"/>
          <p:cNvSpPr txBox="1">
            <a:spLocks noChangeArrowheads="1"/>
          </p:cNvSpPr>
          <p:nvPr/>
        </p:nvSpPr>
        <p:spPr bwMode="auto">
          <a:xfrm>
            <a:off x="522288" y="3716338"/>
            <a:ext cx="2713037"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records for</a:t>
            </a:r>
          </a:p>
          <a:p>
            <a:pPr algn="r"/>
            <a:r>
              <a:rPr lang="en-US" sz="2000">
                <a:latin typeface="Comic Sans MS" pitchFamily="66" charset="0"/>
              </a:rPr>
              <a:t>authoritative servers</a:t>
            </a:r>
            <a:endParaRPr lang="en-US"/>
          </a:p>
        </p:txBody>
      </p:sp>
      <p:sp>
        <p:nvSpPr>
          <p:cNvPr id="96263" name="Text Box 7"/>
          <p:cNvSpPr txBox="1">
            <a:spLocks noChangeArrowheads="1"/>
          </p:cNvSpPr>
          <p:nvPr/>
        </p:nvSpPr>
        <p:spPr bwMode="auto">
          <a:xfrm>
            <a:off x="458788" y="4668838"/>
            <a:ext cx="2763837"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a:r>
              <a:rPr lang="en-US" sz="2000">
                <a:latin typeface="Comic Sans MS" pitchFamily="66" charset="0"/>
              </a:rPr>
              <a:t>additional “helpful”</a:t>
            </a:r>
          </a:p>
          <a:p>
            <a:pPr algn="r"/>
            <a:r>
              <a:rPr lang="en-US" sz="2000">
                <a:latin typeface="Comic Sans MS" pitchFamily="66" charset="0"/>
              </a:rPr>
              <a:t>info that may be used</a:t>
            </a:r>
            <a:endParaRPr lang="en-US"/>
          </a:p>
        </p:txBody>
      </p:sp>
      <p:sp>
        <p:nvSpPr>
          <p:cNvPr id="96264" name="Line 8"/>
          <p:cNvSpPr>
            <a:spLocks noChangeShapeType="1"/>
          </p:cNvSpPr>
          <p:nvPr/>
        </p:nvSpPr>
        <p:spPr bwMode="auto">
          <a:xfrm>
            <a:off x="3152775" y="2171700"/>
            <a:ext cx="1447800" cy="8001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65" name="Line 9"/>
          <p:cNvSpPr>
            <a:spLocks noChangeShapeType="1"/>
          </p:cNvSpPr>
          <p:nvPr/>
        </p:nvSpPr>
        <p:spPr bwMode="auto">
          <a:xfrm>
            <a:off x="3152775" y="3200400"/>
            <a:ext cx="1514475" cy="3714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66" name="Line 10"/>
          <p:cNvSpPr>
            <a:spLocks noChangeShapeType="1"/>
          </p:cNvSpPr>
          <p:nvPr/>
        </p:nvSpPr>
        <p:spPr bwMode="auto">
          <a:xfrm>
            <a:off x="3181350" y="4076700"/>
            <a:ext cx="1447800" cy="1333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67" name="Line 11"/>
          <p:cNvSpPr>
            <a:spLocks noChangeShapeType="1"/>
          </p:cNvSpPr>
          <p:nvPr/>
        </p:nvSpPr>
        <p:spPr bwMode="auto">
          <a:xfrm flipV="1">
            <a:off x="3190875" y="4743450"/>
            <a:ext cx="1438275" cy="2762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67008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r>
              <a:rPr lang="en-US"/>
              <a:t>CSci4211:          Application Layer</a:t>
            </a:r>
          </a:p>
        </p:txBody>
      </p:sp>
      <p:sp>
        <p:nvSpPr>
          <p:cNvPr id="5" name="Slide Number Placeholder 5"/>
          <p:cNvSpPr>
            <a:spLocks noGrp="1"/>
          </p:cNvSpPr>
          <p:nvPr>
            <p:ph type="sldNum" sz="quarter" idx="11"/>
          </p:nvPr>
        </p:nvSpPr>
        <p:spPr/>
        <p:txBody>
          <a:bodyPr/>
          <a:lstStyle/>
          <a:p>
            <a:fld id="{FDFE1D84-9877-4B1B-A18F-0109E3AB5BD5}" type="slidenum">
              <a:rPr lang="en-US"/>
              <a:pPr/>
              <a:t>76</a:t>
            </a:fld>
            <a:endParaRPr lang="en-US"/>
          </a:p>
        </p:txBody>
      </p:sp>
      <p:sp>
        <p:nvSpPr>
          <p:cNvPr id="73730" name="Rectangle 2"/>
          <p:cNvSpPr>
            <a:spLocks noGrp="1" noChangeArrowheads="1"/>
          </p:cNvSpPr>
          <p:nvPr>
            <p:ph type="title"/>
          </p:nvPr>
        </p:nvSpPr>
        <p:spPr/>
        <p:txBody>
          <a:bodyPr/>
          <a:lstStyle/>
          <a:p>
            <a:r>
              <a:rPr lang="en-US"/>
              <a:t>DNS Protocol</a:t>
            </a:r>
          </a:p>
        </p:txBody>
      </p:sp>
      <p:sp>
        <p:nvSpPr>
          <p:cNvPr id="73731" name="Rectangle 3"/>
          <p:cNvSpPr>
            <a:spLocks noGrp="1" noChangeArrowheads="1"/>
          </p:cNvSpPr>
          <p:nvPr>
            <p:ph type="body" sz="half" idx="1"/>
          </p:nvPr>
        </p:nvSpPr>
        <p:spPr>
          <a:xfrm>
            <a:off x="800100" y="2051050"/>
            <a:ext cx="7105650" cy="3406775"/>
          </a:xfrm>
        </p:spPr>
        <p:txBody>
          <a:bodyPr/>
          <a:lstStyle/>
          <a:p>
            <a:r>
              <a:rPr lang="en-US" dirty="0"/>
              <a:t>Query/Reply: use </a:t>
            </a:r>
            <a:r>
              <a:rPr lang="en-US" dirty="0" smtClean="0"/>
              <a:t>UDP, port 53</a:t>
            </a:r>
            <a:endParaRPr lang="en-US" dirty="0"/>
          </a:p>
          <a:p>
            <a:pPr lvl="1">
              <a:buFontTx/>
              <a:buNone/>
            </a:pPr>
            <a:endParaRPr lang="en-US" sz="2000" dirty="0"/>
          </a:p>
          <a:p>
            <a:r>
              <a:rPr lang="en-US" dirty="0"/>
              <a:t>Transfer of DNS Records between authoritative and replicated servers: use TCP</a:t>
            </a:r>
          </a:p>
        </p:txBody>
      </p:sp>
    </p:spTree>
    <p:extLst>
      <p:ext uri="{BB962C8B-B14F-4D97-AF65-F5344CB8AC3E}">
        <p14:creationId xmlns:p14="http://schemas.microsoft.com/office/powerpoint/2010/main" val="8516382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CSci4211:          Application Layer</a:t>
            </a:r>
          </a:p>
        </p:txBody>
      </p:sp>
      <p:sp>
        <p:nvSpPr>
          <p:cNvPr id="8" name="Slide Number Placeholder 4"/>
          <p:cNvSpPr>
            <a:spLocks noGrp="1"/>
          </p:cNvSpPr>
          <p:nvPr>
            <p:ph type="sldNum" sz="quarter" idx="11"/>
          </p:nvPr>
        </p:nvSpPr>
        <p:spPr/>
        <p:txBody>
          <a:bodyPr/>
          <a:lstStyle/>
          <a:p>
            <a:fld id="{2B433617-F212-462D-9AD4-0C4FE834F91A}" type="slidenum">
              <a:rPr lang="en-US"/>
              <a:pPr/>
              <a:t>77</a:t>
            </a:fld>
            <a:endParaRPr lang="en-US"/>
          </a:p>
        </p:txBody>
      </p:sp>
      <p:sp>
        <p:nvSpPr>
          <p:cNvPr id="83970" name="Rectangle 1026"/>
          <p:cNvSpPr>
            <a:spLocks noGrp="1" noChangeArrowheads="1"/>
          </p:cNvSpPr>
          <p:nvPr>
            <p:ph type="title"/>
          </p:nvPr>
        </p:nvSpPr>
        <p:spPr>
          <a:xfrm>
            <a:off x="533400" y="381000"/>
            <a:ext cx="7772400" cy="1143000"/>
          </a:xfrm>
        </p:spPr>
        <p:txBody>
          <a:bodyPr/>
          <a:lstStyle/>
          <a:p>
            <a:r>
              <a:rPr lang="en-US" sz="3200"/>
              <a:t>Peer-to-Peer Paradigm</a:t>
            </a:r>
          </a:p>
        </p:txBody>
      </p:sp>
      <p:sp>
        <p:nvSpPr>
          <p:cNvPr id="83971" name="Rectangle 1027"/>
          <p:cNvSpPr>
            <a:spLocks noGrp="1" noChangeArrowheads="1"/>
          </p:cNvSpPr>
          <p:nvPr>
            <p:ph type="body" idx="1"/>
          </p:nvPr>
        </p:nvSpPr>
        <p:spPr>
          <a:xfrm>
            <a:off x="762000" y="2971800"/>
            <a:ext cx="7772400" cy="2667000"/>
          </a:xfrm>
        </p:spPr>
        <p:txBody>
          <a:bodyPr/>
          <a:lstStyle/>
          <a:p>
            <a:pPr>
              <a:lnSpc>
                <a:spcPct val="90000"/>
              </a:lnSpc>
              <a:buFontTx/>
              <a:buNone/>
            </a:pPr>
            <a:r>
              <a:rPr lang="en-US" sz="2400" dirty="0">
                <a:solidFill>
                  <a:srgbClr val="FF0000"/>
                </a:solidFill>
              </a:rPr>
              <a:t>Difficulty in implementing “pure” peer-to-peer model?</a:t>
            </a:r>
          </a:p>
          <a:p>
            <a:pPr>
              <a:lnSpc>
                <a:spcPct val="90000"/>
              </a:lnSpc>
            </a:pPr>
            <a:r>
              <a:rPr lang="en-US" sz="2400" dirty="0"/>
              <a:t>How to locate your peer?</a:t>
            </a:r>
          </a:p>
          <a:p>
            <a:pPr lvl="1">
              <a:lnSpc>
                <a:spcPct val="90000"/>
              </a:lnSpc>
            </a:pPr>
            <a:r>
              <a:rPr lang="en-US" dirty="0"/>
              <a:t>Centralized “directory service:”  i.e., white pages</a:t>
            </a:r>
          </a:p>
          <a:p>
            <a:pPr lvl="2">
              <a:lnSpc>
                <a:spcPct val="90000"/>
              </a:lnSpc>
            </a:pPr>
            <a:r>
              <a:rPr lang="en-US" sz="1600" b="1" dirty="0" err="1"/>
              <a:t>Napters</a:t>
            </a:r>
            <a:endParaRPr lang="en-US" sz="1600" b="1" dirty="0"/>
          </a:p>
          <a:p>
            <a:pPr lvl="1">
              <a:lnSpc>
                <a:spcPct val="90000"/>
              </a:lnSpc>
            </a:pPr>
            <a:r>
              <a:rPr lang="en-US" dirty="0" smtClean="0"/>
              <a:t>Unstructured: </a:t>
            </a:r>
            <a:r>
              <a:rPr lang="en-US" sz="1800" dirty="0" smtClean="0"/>
              <a:t> e.g., “broadcast</a:t>
            </a:r>
            <a:r>
              <a:rPr lang="en-US" sz="1800" dirty="0"/>
              <a:t>” your query: </a:t>
            </a:r>
            <a:r>
              <a:rPr lang="en-US" sz="1800" dirty="0" smtClean="0"/>
              <a:t>namely, </a:t>
            </a:r>
            <a:r>
              <a:rPr lang="en-US" sz="1800" dirty="0"/>
              <a:t>ask your friends/neighbors, who may in turn ask their friends/neighbors, </a:t>
            </a:r>
          </a:p>
          <a:p>
            <a:pPr lvl="2">
              <a:lnSpc>
                <a:spcPct val="90000"/>
              </a:lnSpc>
            </a:pPr>
            <a:r>
              <a:rPr lang="en-US" sz="1600" b="1" dirty="0" err="1"/>
              <a:t>Freenet</a:t>
            </a:r>
            <a:r>
              <a:rPr lang="en-US" sz="1600" b="1" dirty="0"/>
              <a:t> </a:t>
            </a:r>
            <a:endParaRPr lang="en-US" sz="1600" b="1" dirty="0" smtClean="0"/>
          </a:p>
          <a:p>
            <a:pPr lvl="1">
              <a:lnSpc>
                <a:spcPct val="90000"/>
              </a:lnSpc>
            </a:pPr>
            <a:r>
              <a:rPr lang="en-US" dirty="0" smtClean="0"/>
              <a:t>Structured: Distributed hashing table (DHT)</a:t>
            </a:r>
            <a:endParaRPr lang="en-US" dirty="0"/>
          </a:p>
        </p:txBody>
      </p:sp>
      <p:sp>
        <p:nvSpPr>
          <p:cNvPr id="83972" name="Text Box 1028"/>
          <p:cNvSpPr txBox="1">
            <a:spLocks noChangeArrowheads="1"/>
          </p:cNvSpPr>
          <p:nvPr/>
        </p:nvSpPr>
        <p:spPr bwMode="auto">
          <a:xfrm>
            <a:off x="533400" y="1295400"/>
            <a:ext cx="80772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dirty="0">
                <a:latin typeface="Comic Sans MS" pitchFamily="66" charset="0"/>
              </a:rPr>
              <a:t>  How do we implement peer-to-peer model?</a:t>
            </a:r>
            <a:endParaRPr lang="en-US" sz="2000" dirty="0">
              <a:solidFill>
                <a:srgbClr val="000099"/>
              </a:solidFill>
              <a:latin typeface="Comic Sans MS" pitchFamily="66" charset="0"/>
            </a:endParaRPr>
          </a:p>
          <a:p>
            <a:endParaRPr lang="en-US" dirty="0"/>
          </a:p>
        </p:txBody>
      </p:sp>
      <p:sp>
        <p:nvSpPr>
          <p:cNvPr id="83973" name="Text Box 1029"/>
          <p:cNvSpPr txBox="1">
            <a:spLocks noChangeArrowheads="1"/>
          </p:cNvSpPr>
          <p:nvPr/>
        </p:nvSpPr>
        <p:spPr bwMode="auto">
          <a:xfrm>
            <a:off x="533400" y="1676400"/>
            <a:ext cx="75565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dirty="0">
                <a:latin typeface="Comic Sans MS" pitchFamily="66" charset="0"/>
              </a:rPr>
              <a:t> Is email peer-to-peer or client-server application?</a:t>
            </a:r>
          </a:p>
        </p:txBody>
      </p:sp>
      <p:sp>
        <p:nvSpPr>
          <p:cNvPr id="83974" name="Text Box 1030"/>
          <p:cNvSpPr txBox="1">
            <a:spLocks noChangeArrowheads="1"/>
          </p:cNvSpPr>
          <p:nvPr/>
        </p:nvSpPr>
        <p:spPr bwMode="auto">
          <a:xfrm>
            <a:off x="533400" y="2133600"/>
            <a:ext cx="625157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dirty="0">
                <a:latin typeface="Comic Sans MS" pitchFamily="66" charset="0"/>
              </a:rPr>
              <a:t> How do we implement peer-to-peer using </a:t>
            </a:r>
          </a:p>
          <a:p>
            <a:r>
              <a:rPr lang="en-US" dirty="0">
                <a:latin typeface="Comic Sans MS" pitchFamily="66" charset="0"/>
              </a:rPr>
              <a:t>          client-server model? </a:t>
            </a:r>
          </a:p>
        </p:txBody>
      </p:sp>
    </p:spTree>
    <p:extLst>
      <p:ext uri="{BB962C8B-B14F-4D97-AF65-F5344CB8AC3E}">
        <p14:creationId xmlns:p14="http://schemas.microsoft.com/office/powerpoint/2010/main" val="1393111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CSci4211:                    Socket API</a:t>
            </a:r>
          </a:p>
        </p:txBody>
      </p:sp>
      <p:sp>
        <p:nvSpPr>
          <p:cNvPr id="8" name="Slide Number Placeholder 4"/>
          <p:cNvSpPr>
            <a:spLocks noGrp="1"/>
          </p:cNvSpPr>
          <p:nvPr>
            <p:ph type="sldNum" sz="quarter" idx="11"/>
          </p:nvPr>
        </p:nvSpPr>
        <p:spPr/>
        <p:txBody>
          <a:bodyPr/>
          <a:lstStyle/>
          <a:p>
            <a:fld id="{C40BDD93-917C-7B43-AFDE-4C926B61BE98}" type="slidenum">
              <a:rPr lang="en-US" altLang="en-US"/>
              <a:pPr/>
              <a:t>78</a:t>
            </a:fld>
            <a:endParaRPr lang="en-US" altLang="en-US"/>
          </a:p>
        </p:txBody>
      </p:sp>
      <p:pic>
        <p:nvPicPr>
          <p:cNvPr id="80899" name="Picture 3" descr="so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981950" cy="4953000"/>
          </a:xfrm>
          <a:prstGeom prst="rect">
            <a:avLst/>
          </a:prstGeom>
          <a:noFill/>
          <a:extLst>
            <a:ext uri="{909E8E84-426E-40dd-AFC4-6F175D3DCCD1}">
              <a14:hiddenFill xmlns:a14="http://schemas.microsoft.com/office/drawing/2010/main" xmlns="">
                <a:solidFill>
                  <a:srgbClr val="FFFFFF"/>
                </a:solidFill>
              </a14:hiddenFill>
            </a:ext>
          </a:extLst>
        </p:spPr>
      </p:pic>
      <p:sp>
        <p:nvSpPr>
          <p:cNvPr id="80898" name="Rectangle 2"/>
          <p:cNvSpPr>
            <a:spLocks noGrp="1" noChangeArrowheads="1"/>
          </p:cNvSpPr>
          <p:nvPr>
            <p:ph type="title"/>
          </p:nvPr>
        </p:nvSpPr>
        <p:spPr>
          <a:xfrm>
            <a:off x="685800" y="228600"/>
            <a:ext cx="7772400" cy="685800"/>
          </a:xfrm>
        </p:spPr>
        <p:txBody>
          <a:bodyPr/>
          <a:lstStyle/>
          <a:p>
            <a:r>
              <a:rPr lang="en-US" altLang="en-US"/>
              <a:t>Socket: Conceptual View</a:t>
            </a:r>
          </a:p>
        </p:txBody>
      </p:sp>
      <p:sp>
        <p:nvSpPr>
          <p:cNvPr id="80900" name="Text Box 4"/>
          <p:cNvSpPr txBox="1">
            <a:spLocks noChangeArrowheads="1"/>
          </p:cNvSpPr>
          <p:nvPr/>
        </p:nvSpPr>
        <p:spPr bwMode="auto">
          <a:xfrm>
            <a:off x="2590800" y="1066800"/>
            <a:ext cx="946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1800" b="1"/>
              <a:t>socket()</a:t>
            </a:r>
          </a:p>
        </p:txBody>
      </p:sp>
      <p:sp>
        <p:nvSpPr>
          <p:cNvPr id="80901" name="Rectangle 5"/>
          <p:cNvSpPr>
            <a:spLocks noChangeArrowheads="1"/>
          </p:cNvSpPr>
          <p:nvPr/>
        </p:nvSpPr>
        <p:spPr bwMode="auto">
          <a:xfrm>
            <a:off x="2895600" y="1371600"/>
            <a:ext cx="762000" cy="228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2" name="Line 6"/>
          <p:cNvSpPr>
            <a:spLocks noChangeShapeType="1"/>
          </p:cNvSpPr>
          <p:nvPr/>
        </p:nvSpPr>
        <p:spPr bwMode="auto">
          <a:xfrm>
            <a:off x="3124200" y="14478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7924071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p:txBody>
          <a:bodyPr/>
          <a:lstStyle/>
          <a:p>
            <a:r>
              <a:rPr lang="en-US" altLang="en-US"/>
              <a:t>CSci4211:                    Socket API</a:t>
            </a:r>
          </a:p>
        </p:txBody>
      </p:sp>
      <p:sp>
        <p:nvSpPr>
          <p:cNvPr id="29" name="Slide Number Placeholder 3"/>
          <p:cNvSpPr>
            <a:spLocks noGrp="1"/>
          </p:cNvSpPr>
          <p:nvPr>
            <p:ph type="sldNum" sz="quarter" idx="11"/>
          </p:nvPr>
        </p:nvSpPr>
        <p:spPr/>
        <p:txBody>
          <a:bodyPr/>
          <a:lstStyle/>
          <a:p>
            <a:fld id="{FF7D2492-0426-7F44-B3D3-AB8B289F981F}" type="slidenum">
              <a:rPr lang="en-US" altLang="en-US"/>
              <a:pPr/>
              <a:t>79</a:t>
            </a:fld>
            <a:endParaRPr lang="en-US" altLang="en-US"/>
          </a:p>
        </p:txBody>
      </p:sp>
      <p:sp>
        <p:nvSpPr>
          <p:cNvPr id="49154" name="Rectangle 1026"/>
          <p:cNvSpPr>
            <a:spLocks noGrp="1" noChangeArrowheads="1"/>
          </p:cNvSpPr>
          <p:nvPr>
            <p:ph type="title"/>
          </p:nvPr>
        </p:nvSpPr>
        <p:spPr>
          <a:xfrm>
            <a:off x="685800" y="228600"/>
            <a:ext cx="7772400" cy="1143000"/>
          </a:xfrm>
        </p:spPr>
        <p:txBody>
          <a:bodyPr/>
          <a:lstStyle/>
          <a:p>
            <a:r>
              <a:rPr lang="en-US" altLang="en-US"/>
              <a:t>A summary of BSD Socket</a:t>
            </a:r>
          </a:p>
        </p:txBody>
      </p:sp>
      <p:sp>
        <p:nvSpPr>
          <p:cNvPr id="49155" name="Rectangle 1027"/>
          <p:cNvSpPr>
            <a:spLocks noChangeArrowheads="1"/>
          </p:cNvSpPr>
          <p:nvPr/>
        </p:nvSpPr>
        <p:spPr bwMode="auto">
          <a:xfrm>
            <a:off x="2209800" y="2133600"/>
            <a:ext cx="5867400" cy="2590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56" name="Line 1028"/>
          <p:cNvSpPr>
            <a:spLocks noChangeShapeType="1"/>
          </p:cNvSpPr>
          <p:nvPr/>
        </p:nvSpPr>
        <p:spPr bwMode="auto">
          <a:xfrm>
            <a:off x="2209800" y="2743200"/>
            <a:ext cx="586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157" name="Line 1029"/>
          <p:cNvSpPr>
            <a:spLocks noChangeShapeType="1"/>
          </p:cNvSpPr>
          <p:nvPr/>
        </p:nvSpPr>
        <p:spPr bwMode="auto">
          <a:xfrm>
            <a:off x="2209800" y="3352800"/>
            <a:ext cx="586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158" name="Line 1030"/>
          <p:cNvSpPr>
            <a:spLocks noChangeShapeType="1"/>
          </p:cNvSpPr>
          <p:nvPr/>
        </p:nvSpPr>
        <p:spPr bwMode="auto">
          <a:xfrm>
            <a:off x="2209800" y="4038600"/>
            <a:ext cx="586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159" name="Line 1031"/>
          <p:cNvSpPr>
            <a:spLocks noChangeShapeType="1"/>
          </p:cNvSpPr>
          <p:nvPr/>
        </p:nvSpPr>
        <p:spPr bwMode="auto">
          <a:xfrm>
            <a:off x="3429000" y="2133600"/>
            <a:ext cx="0" cy="2590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160" name="Line 1032"/>
          <p:cNvSpPr>
            <a:spLocks noChangeShapeType="1"/>
          </p:cNvSpPr>
          <p:nvPr/>
        </p:nvSpPr>
        <p:spPr bwMode="auto">
          <a:xfrm>
            <a:off x="5638800" y="2133600"/>
            <a:ext cx="0" cy="609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161" name="Line 1033"/>
          <p:cNvSpPr>
            <a:spLocks noChangeShapeType="1"/>
          </p:cNvSpPr>
          <p:nvPr/>
        </p:nvSpPr>
        <p:spPr bwMode="auto">
          <a:xfrm>
            <a:off x="5638800" y="3352800"/>
            <a:ext cx="0" cy="1371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162" name="Text Box 1034"/>
          <p:cNvSpPr txBox="1">
            <a:spLocks noChangeArrowheads="1"/>
          </p:cNvSpPr>
          <p:nvPr/>
        </p:nvSpPr>
        <p:spPr bwMode="auto">
          <a:xfrm>
            <a:off x="2286000" y="2209800"/>
            <a:ext cx="1165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socket()</a:t>
            </a:r>
          </a:p>
        </p:txBody>
      </p:sp>
      <p:sp>
        <p:nvSpPr>
          <p:cNvPr id="49163" name="Text Box 1035"/>
          <p:cNvSpPr txBox="1">
            <a:spLocks noChangeArrowheads="1"/>
          </p:cNvSpPr>
          <p:nvPr/>
        </p:nvSpPr>
        <p:spPr bwMode="auto">
          <a:xfrm>
            <a:off x="2209800" y="2819400"/>
            <a:ext cx="1165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socket()</a:t>
            </a:r>
          </a:p>
        </p:txBody>
      </p:sp>
      <p:sp>
        <p:nvSpPr>
          <p:cNvPr id="49164" name="Text Box 1036"/>
          <p:cNvSpPr txBox="1">
            <a:spLocks noChangeArrowheads="1"/>
          </p:cNvSpPr>
          <p:nvPr/>
        </p:nvSpPr>
        <p:spPr bwMode="auto">
          <a:xfrm>
            <a:off x="2209800" y="3505200"/>
            <a:ext cx="1165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socket()</a:t>
            </a:r>
          </a:p>
        </p:txBody>
      </p:sp>
      <p:sp>
        <p:nvSpPr>
          <p:cNvPr id="49165" name="Text Box 1037"/>
          <p:cNvSpPr txBox="1">
            <a:spLocks noChangeArrowheads="1"/>
          </p:cNvSpPr>
          <p:nvPr/>
        </p:nvSpPr>
        <p:spPr bwMode="auto">
          <a:xfrm>
            <a:off x="2209800" y="4191000"/>
            <a:ext cx="1165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socket()</a:t>
            </a:r>
          </a:p>
        </p:txBody>
      </p:sp>
      <p:sp>
        <p:nvSpPr>
          <p:cNvPr id="49166" name="Text Box 1038"/>
          <p:cNvSpPr txBox="1">
            <a:spLocks noChangeArrowheads="1"/>
          </p:cNvSpPr>
          <p:nvPr/>
        </p:nvSpPr>
        <p:spPr bwMode="auto">
          <a:xfrm>
            <a:off x="3870325" y="2174875"/>
            <a:ext cx="9286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bind()</a:t>
            </a:r>
          </a:p>
        </p:txBody>
      </p:sp>
      <p:sp>
        <p:nvSpPr>
          <p:cNvPr id="49167" name="Text Box 1039"/>
          <p:cNvSpPr txBox="1">
            <a:spLocks noChangeArrowheads="1"/>
          </p:cNvSpPr>
          <p:nvPr/>
        </p:nvSpPr>
        <p:spPr bwMode="auto">
          <a:xfrm>
            <a:off x="3886200" y="3429000"/>
            <a:ext cx="9286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bind()</a:t>
            </a:r>
          </a:p>
        </p:txBody>
      </p:sp>
      <p:sp>
        <p:nvSpPr>
          <p:cNvPr id="49168" name="Text Box 1040"/>
          <p:cNvSpPr txBox="1">
            <a:spLocks noChangeArrowheads="1"/>
          </p:cNvSpPr>
          <p:nvPr/>
        </p:nvSpPr>
        <p:spPr bwMode="auto">
          <a:xfrm>
            <a:off x="3886200" y="4191000"/>
            <a:ext cx="9286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bind()</a:t>
            </a:r>
          </a:p>
        </p:txBody>
      </p:sp>
      <p:sp>
        <p:nvSpPr>
          <p:cNvPr id="49169" name="Text Box 1041"/>
          <p:cNvSpPr txBox="1">
            <a:spLocks noChangeArrowheads="1"/>
          </p:cNvSpPr>
          <p:nvPr/>
        </p:nvSpPr>
        <p:spPr bwMode="auto">
          <a:xfrm>
            <a:off x="5715000" y="2209800"/>
            <a:ext cx="2178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listen(), accept()</a:t>
            </a:r>
          </a:p>
        </p:txBody>
      </p:sp>
      <p:sp>
        <p:nvSpPr>
          <p:cNvPr id="49170" name="Text Box 1042"/>
          <p:cNvSpPr txBox="1">
            <a:spLocks noChangeArrowheads="1"/>
          </p:cNvSpPr>
          <p:nvPr/>
        </p:nvSpPr>
        <p:spPr bwMode="auto">
          <a:xfrm>
            <a:off x="6172200" y="3429000"/>
            <a:ext cx="15033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recvfrom()</a:t>
            </a:r>
          </a:p>
        </p:txBody>
      </p:sp>
      <p:sp>
        <p:nvSpPr>
          <p:cNvPr id="49171" name="Text Box 1043"/>
          <p:cNvSpPr txBox="1">
            <a:spLocks noChangeArrowheads="1"/>
          </p:cNvSpPr>
          <p:nvPr/>
        </p:nvSpPr>
        <p:spPr bwMode="auto">
          <a:xfrm>
            <a:off x="6248400" y="4114800"/>
            <a:ext cx="11826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sendto()</a:t>
            </a:r>
          </a:p>
        </p:txBody>
      </p:sp>
      <p:sp>
        <p:nvSpPr>
          <p:cNvPr id="49172" name="Text Box 1044"/>
          <p:cNvSpPr txBox="1">
            <a:spLocks noChangeArrowheads="1"/>
          </p:cNvSpPr>
          <p:nvPr/>
        </p:nvSpPr>
        <p:spPr bwMode="auto">
          <a:xfrm>
            <a:off x="2286000" y="1676400"/>
            <a:ext cx="10429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2000" i="1"/>
              <a:t>protocol</a:t>
            </a:r>
          </a:p>
        </p:txBody>
      </p:sp>
      <p:sp>
        <p:nvSpPr>
          <p:cNvPr id="49173" name="Text Box 1045"/>
          <p:cNvSpPr txBox="1">
            <a:spLocks noChangeArrowheads="1"/>
          </p:cNvSpPr>
          <p:nvPr/>
        </p:nvSpPr>
        <p:spPr bwMode="auto">
          <a:xfrm>
            <a:off x="3343275" y="1676400"/>
            <a:ext cx="22193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2000" i="1"/>
              <a:t>localAddr,localPort</a:t>
            </a:r>
          </a:p>
        </p:txBody>
      </p:sp>
      <p:sp>
        <p:nvSpPr>
          <p:cNvPr id="49174" name="Text Box 1046"/>
          <p:cNvSpPr txBox="1">
            <a:spLocks noChangeArrowheads="1"/>
          </p:cNvSpPr>
          <p:nvPr/>
        </p:nvSpPr>
        <p:spPr bwMode="auto">
          <a:xfrm>
            <a:off x="5562600" y="1676400"/>
            <a:ext cx="2679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2000" i="1"/>
              <a:t>remoteAddr, remotePort</a:t>
            </a:r>
          </a:p>
        </p:txBody>
      </p:sp>
      <p:sp>
        <p:nvSpPr>
          <p:cNvPr id="49175" name="Text Box 1047"/>
          <p:cNvSpPr txBox="1">
            <a:spLocks noChangeArrowheads="1"/>
          </p:cNvSpPr>
          <p:nvPr/>
        </p:nvSpPr>
        <p:spPr bwMode="auto">
          <a:xfrm>
            <a:off x="5089525" y="2784475"/>
            <a:ext cx="1333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a:t>connect()</a:t>
            </a:r>
          </a:p>
        </p:txBody>
      </p:sp>
      <p:sp>
        <p:nvSpPr>
          <p:cNvPr id="49176" name="Text Box 1048"/>
          <p:cNvSpPr txBox="1">
            <a:spLocks noChangeArrowheads="1"/>
          </p:cNvSpPr>
          <p:nvPr/>
        </p:nvSpPr>
        <p:spPr bwMode="auto">
          <a:xfrm>
            <a:off x="0" y="2233613"/>
            <a:ext cx="2209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1800" b="1"/>
              <a:t>conn-oriented server</a:t>
            </a:r>
          </a:p>
        </p:txBody>
      </p:sp>
      <p:sp>
        <p:nvSpPr>
          <p:cNvPr id="49177" name="Text Box 1049"/>
          <p:cNvSpPr txBox="1">
            <a:spLocks noChangeArrowheads="1"/>
          </p:cNvSpPr>
          <p:nvPr/>
        </p:nvSpPr>
        <p:spPr bwMode="auto">
          <a:xfrm>
            <a:off x="0" y="2819400"/>
            <a:ext cx="2133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1800" b="1"/>
              <a:t>conn-oriented client</a:t>
            </a:r>
          </a:p>
        </p:txBody>
      </p:sp>
      <p:sp>
        <p:nvSpPr>
          <p:cNvPr id="49178" name="Text Box 1050"/>
          <p:cNvSpPr txBox="1">
            <a:spLocks noChangeArrowheads="1"/>
          </p:cNvSpPr>
          <p:nvPr/>
        </p:nvSpPr>
        <p:spPr bwMode="auto">
          <a:xfrm>
            <a:off x="0" y="3543300"/>
            <a:ext cx="22479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1800" b="1"/>
              <a:t>connectionless server</a:t>
            </a:r>
          </a:p>
        </p:txBody>
      </p:sp>
      <p:sp>
        <p:nvSpPr>
          <p:cNvPr id="49179" name="Text Box 1051"/>
          <p:cNvSpPr txBox="1">
            <a:spLocks noChangeArrowheads="1"/>
          </p:cNvSpPr>
          <p:nvPr/>
        </p:nvSpPr>
        <p:spPr bwMode="auto">
          <a:xfrm>
            <a:off x="0" y="4205288"/>
            <a:ext cx="21717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en-US" sz="1800" b="1"/>
              <a:t>connectionless client</a:t>
            </a:r>
          </a:p>
        </p:txBody>
      </p:sp>
    </p:spTree>
    <p:extLst>
      <p:ext uri="{BB962C8B-B14F-4D97-AF65-F5344CB8AC3E}">
        <p14:creationId xmlns:p14="http://schemas.microsoft.com/office/powerpoint/2010/main" val="36980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762000" y="6350"/>
            <a:ext cx="7772400" cy="1143000"/>
          </a:xfrm>
        </p:spPr>
        <p:txBody>
          <a:bodyPr/>
          <a:lstStyle/>
          <a:p>
            <a:r>
              <a:rPr lang="en-US" altLang="zh-CN" sz="3600">
                <a:latin typeface="Comic Sans MS" charset="0"/>
                <a:ea typeface="宋体" charset="0"/>
                <a:cs typeface="宋体" charset="0"/>
              </a:rPr>
              <a:t>Circuit Switching</a:t>
            </a:r>
            <a:endParaRPr lang="en-US" altLang="zh-CN">
              <a:latin typeface="Comic Sans MS" charset="0"/>
              <a:ea typeface="宋体" charset="0"/>
              <a:cs typeface="宋体" charset="0"/>
            </a:endParaRPr>
          </a:p>
        </p:txBody>
      </p:sp>
      <p:sp>
        <p:nvSpPr>
          <p:cNvPr id="30722" name="Rectangle 3"/>
          <p:cNvSpPr>
            <a:spLocks noGrp="1" noChangeArrowheads="1"/>
          </p:cNvSpPr>
          <p:nvPr>
            <p:ph type="body" sz="half" idx="4294967295"/>
          </p:nvPr>
        </p:nvSpPr>
        <p:spPr>
          <a:xfrm>
            <a:off x="457200" y="838200"/>
            <a:ext cx="4038600" cy="3505200"/>
          </a:xfrm>
        </p:spPr>
        <p:txBody>
          <a:bodyPr/>
          <a:lstStyle/>
          <a:p>
            <a:pPr>
              <a:buFont typeface="Wingdings" charset="0"/>
              <a:buNone/>
            </a:pPr>
            <a:r>
              <a:rPr lang="en-US" altLang="zh-CN">
                <a:latin typeface="Comic Sans MS" charset="0"/>
                <a:ea typeface="宋体" charset="0"/>
                <a:cs typeface="宋体" charset="0"/>
              </a:rPr>
              <a:t>network resources (e.g., bandwidth) </a:t>
            </a:r>
            <a:r>
              <a:rPr lang="en-US" altLang="zh-CN">
                <a:solidFill>
                  <a:srgbClr val="FF0000"/>
                </a:solidFill>
                <a:latin typeface="Comic Sans MS" charset="0"/>
                <a:ea typeface="宋体" charset="0"/>
                <a:cs typeface="宋体" charset="0"/>
              </a:rPr>
              <a:t>divided into “pieces”</a:t>
            </a:r>
            <a:endParaRPr lang="en-US" altLang="zh-CN" sz="2400">
              <a:solidFill>
                <a:srgbClr val="FF0000"/>
              </a:solidFill>
              <a:latin typeface="Comic Sans MS" charset="0"/>
              <a:ea typeface="宋体" charset="0"/>
              <a:cs typeface="宋体" charset="0"/>
            </a:endParaRPr>
          </a:p>
          <a:p>
            <a:r>
              <a:rPr lang="en-US" altLang="zh-CN" sz="2400">
                <a:latin typeface="Comic Sans MS" charset="0"/>
                <a:ea typeface="宋体" charset="0"/>
                <a:cs typeface="宋体" charset="0"/>
              </a:rPr>
              <a:t>pieces allocated to calls</a:t>
            </a:r>
          </a:p>
          <a:p>
            <a:r>
              <a:rPr lang="en-US" altLang="zh-CN" sz="2400">
                <a:latin typeface="Comic Sans MS" charset="0"/>
                <a:ea typeface="宋体" charset="0"/>
                <a:cs typeface="宋体" charset="0"/>
              </a:rPr>
              <a:t>resource piece </a:t>
            </a:r>
            <a:r>
              <a:rPr lang="en-US" altLang="zh-CN" sz="2400" i="1">
                <a:solidFill>
                  <a:srgbClr val="FF0000"/>
                </a:solidFill>
                <a:latin typeface="Comic Sans MS" charset="0"/>
                <a:ea typeface="宋体" charset="0"/>
                <a:cs typeface="宋体" charset="0"/>
              </a:rPr>
              <a:t>idle</a:t>
            </a:r>
            <a:r>
              <a:rPr lang="en-US" altLang="zh-CN" sz="2400">
                <a:latin typeface="Comic Sans MS" charset="0"/>
                <a:ea typeface="宋体" charset="0"/>
                <a:cs typeface="宋体" charset="0"/>
              </a:rPr>
              <a:t> if not used by owning call </a:t>
            </a:r>
            <a:r>
              <a:rPr lang="en-US" altLang="zh-CN" sz="2400" i="1">
                <a:latin typeface="Comic Sans MS" charset="0"/>
                <a:ea typeface="宋体" charset="0"/>
                <a:cs typeface="宋体" charset="0"/>
              </a:rPr>
              <a:t>(no sharing)</a:t>
            </a:r>
            <a:endParaRPr lang="en-US" altLang="zh-CN" sz="2400">
              <a:latin typeface="Comic Sans MS" charset="0"/>
              <a:ea typeface="宋体" charset="0"/>
              <a:cs typeface="宋体" charset="0"/>
            </a:endParaRPr>
          </a:p>
        </p:txBody>
      </p:sp>
      <p:sp>
        <p:nvSpPr>
          <p:cNvPr id="30723" name="Rectangle 7"/>
          <p:cNvSpPr>
            <a:spLocks noChangeArrowheads="1"/>
          </p:cNvSpPr>
          <p:nvPr/>
        </p:nvSpPr>
        <p:spPr bwMode="auto">
          <a:xfrm>
            <a:off x="4724400" y="990600"/>
            <a:ext cx="4038600" cy="255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charset="0"/>
              <a:buChar char="q"/>
            </a:pPr>
            <a:r>
              <a:rPr lang="en-US" altLang="zh-CN">
                <a:latin typeface="Comic Sans MS" charset="0"/>
                <a:ea typeface="宋体" charset="0"/>
                <a:cs typeface="宋体" charset="0"/>
              </a:rPr>
              <a:t>dividing link bandwidth into “pieces”</a:t>
            </a:r>
          </a:p>
          <a:p>
            <a:pPr marL="742950" lvl="1" indent="-285750">
              <a:spcBef>
                <a:spcPct val="20000"/>
              </a:spcBef>
              <a:buClr>
                <a:schemeClr val="accent2"/>
              </a:buClr>
              <a:buSzPct val="75000"/>
              <a:buFont typeface="Wingdings" charset="0"/>
              <a:buChar char="v"/>
            </a:pPr>
            <a:r>
              <a:rPr lang="en-US" altLang="zh-CN">
                <a:latin typeface="Comic Sans MS" charset="0"/>
                <a:ea typeface="宋体" charset="0"/>
                <a:cs typeface="宋体" charset="0"/>
              </a:rPr>
              <a:t>frequency division</a:t>
            </a:r>
          </a:p>
          <a:p>
            <a:pPr marL="742950" lvl="1" indent="-285750">
              <a:spcBef>
                <a:spcPct val="20000"/>
              </a:spcBef>
              <a:buClr>
                <a:schemeClr val="accent2"/>
              </a:buClr>
              <a:buSzPct val="75000"/>
              <a:buFont typeface="Wingdings" charset="0"/>
              <a:buChar char="v"/>
            </a:pPr>
            <a:r>
              <a:rPr lang="en-US" altLang="zh-CN">
                <a:latin typeface="Comic Sans MS" charset="0"/>
                <a:ea typeface="宋体" charset="0"/>
                <a:cs typeface="宋体" charset="0"/>
              </a:rPr>
              <a:t>time division</a:t>
            </a:r>
          </a:p>
          <a:p>
            <a:pPr marL="742950" lvl="1" indent="-285750">
              <a:spcBef>
                <a:spcPct val="20000"/>
              </a:spcBef>
              <a:buClr>
                <a:schemeClr val="accent2"/>
              </a:buClr>
              <a:buSzPct val="75000"/>
              <a:buFont typeface="Wingdings" charset="0"/>
              <a:buChar char="v"/>
            </a:pPr>
            <a:r>
              <a:rPr lang="en-US" altLang="zh-CN">
                <a:latin typeface="Comic Sans MS" charset="0"/>
                <a:ea typeface="宋体" charset="0"/>
                <a:cs typeface="宋体" charset="0"/>
              </a:rPr>
              <a:t>code division</a:t>
            </a:r>
          </a:p>
        </p:txBody>
      </p:sp>
      <p:sp>
        <p:nvSpPr>
          <p:cNvPr id="7" name="Rectangle 7"/>
          <p:cNvSpPr>
            <a:spLocks noChangeArrowheads="1"/>
          </p:cNvSpPr>
          <p:nvPr/>
        </p:nvSpPr>
        <p:spPr bwMode="auto">
          <a:xfrm>
            <a:off x="4572000" y="3505200"/>
            <a:ext cx="4267200" cy="255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charset="0"/>
              <a:buChar char="q"/>
              <a:defRPr/>
            </a:pPr>
            <a:r>
              <a:rPr lang="en-US" altLang="zh-CN" dirty="0">
                <a:latin typeface="Comic Sans MS" charset="0"/>
                <a:ea typeface="宋体" charset="0"/>
                <a:cs typeface="宋体" charset="0"/>
              </a:rPr>
              <a:t>Trivia Q:</a:t>
            </a:r>
          </a:p>
          <a:p>
            <a:pPr>
              <a:spcBef>
                <a:spcPct val="20000"/>
              </a:spcBef>
              <a:buClr>
                <a:schemeClr val="accent2"/>
              </a:buClr>
              <a:buSzPct val="85000"/>
              <a:defRPr/>
            </a:pPr>
            <a:r>
              <a:rPr lang="en-US" altLang="zh-CN" sz="2000" dirty="0">
                <a:latin typeface="Comic Sans MS" charset="0"/>
                <a:ea typeface="宋体" charset="0"/>
                <a:cs typeface="宋体" charset="0"/>
              </a:rPr>
              <a:t>You must have heard of the term “CDMA” (think the company </a:t>
            </a:r>
            <a:r>
              <a:rPr lang="en-US" altLang="zh-CN" sz="2000" dirty="0" err="1">
                <a:latin typeface="Comic Sans MS" charset="0"/>
                <a:ea typeface="宋体" charset="0"/>
                <a:cs typeface="宋体" charset="0"/>
              </a:rPr>
              <a:t>Qualcom</a:t>
            </a:r>
            <a:r>
              <a:rPr lang="en-US" altLang="zh-CN" sz="2000" dirty="0">
                <a:latin typeface="Comic Sans MS" charset="0"/>
                <a:ea typeface="宋体" charset="0"/>
                <a:cs typeface="宋体" charset="0"/>
              </a:rPr>
              <a:t>, for which it is most associated with), what does “CD” in CDMA stands for?</a:t>
            </a:r>
          </a:p>
        </p:txBody>
      </p:sp>
      <p:pic>
        <p:nvPicPr>
          <p:cNvPr id="30725" name="Picture 1028" descr="fdmtd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62400"/>
            <a:ext cx="3228975" cy="237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6"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30727"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E37537F-432E-5548-89E9-2D1488686A88}" type="slidenum">
              <a:rPr lang="en-US" sz="1200">
                <a:latin typeface="Comic Sans MS" charset="0"/>
              </a:rPr>
              <a:pPr/>
              <a:t>8</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CSci4211:                    Socket API</a:t>
            </a:r>
          </a:p>
        </p:txBody>
      </p:sp>
      <p:sp>
        <p:nvSpPr>
          <p:cNvPr id="5" name="Slide Number Placeholder 4"/>
          <p:cNvSpPr>
            <a:spLocks noGrp="1"/>
          </p:cNvSpPr>
          <p:nvPr>
            <p:ph type="sldNum" sz="quarter" idx="11"/>
          </p:nvPr>
        </p:nvSpPr>
        <p:spPr/>
        <p:txBody>
          <a:bodyPr/>
          <a:lstStyle/>
          <a:p>
            <a:fld id="{7B392EA0-674D-9F4B-ABD7-3FADF8F3A715}" type="slidenum">
              <a:rPr lang="en-US" altLang="en-US"/>
              <a:pPr/>
              <a:t>80</a:t>
            </a:fld>
            <a:endParaRPr lang="en-US" altLang="en-US"/>
          </a:p>
        </p:txBody>
      </p:sp>
      <p:sp>
        <p:nvSpPr>
          <p:cNvPr id="32770" name="Rectangle 2"/>
          <p:cNvSpPr>
            <a:spLocks noGrp="1" noChangeArrowheads="1"/>
          </p:cNvSpPr>
          <p:nvPr>
            <p:ph type="title"/>
          </p:nvPr>
        </p:nvSpPr>
        <p:spPr>
          <a:xfrm>
            <a:off x="685800" y="228600"/>
            <a:ext cx="7772400" cy="838200"/>
          </a:xfrm>
        </p:spPr>
        <p:txBody>
          <a:bodyPr/>
          <a:lstStyle/>
          <a:p>
            <a:r>
              <a:rPr lang="en-US" altLang="en-US"/>
              <a:t>BSD Socket Programming Flows (connection-oriented)</a:t>
            </a:r>
          </a:p>
        </p:txBody>
      </p:sp>
      <p:pic>
        <p:nvPicPr>
          <p:cNvPr id="32773" name="Picture 5" descr="connectionorien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447800"/>
            <a:ext cx="5381625" cy="45100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411816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CSci4211:                    Socket API</a:t>
            </a:r>
          </a:p>
        </p:txBody>
      </p:sp>
      <p:sp>
        <p:nvSpPr>
          <p:cNvPr id="5" name="Slide Number Placeholder 3"/>
          <p:cNvSpPr>
            <a:spLocks noGrp="1"/>
          </p:cNvSpPr>
          <p:nvPr>
            <p:ph type="sldNum" sz="quarter" idx="11"/>
          </p:nvPr>
        </p:nvSpPr>
        <p:spPr/>
        <p:txBody>
          <a:bodyPr/>
          <a:lstStyle/>
          <a:p>
            <a:fld id="{9F4A0865-C3D7-AB4C-BC26-B3922AA08F79}" type="slidenum">
              <a:rPr lang="en-US" altLang="en-US"/>
              <a:pPr/>
              <a:t>81</a:t>
            </a:fld>
            <a:endParaRPr lang="en-US" altLang="en-US"/>
          </a:p>
        </p:txBody>
      </p:sp>
      <p:sp>
        <p:nvSpPr>
          <p:cNvPr id="47106" name="Rectangle 1026"/>
          <p:cNvSpPr>
            <a:spLocks noGrp="1" noChangeArrowheads="1"/>
          </p:cNvSpPr>
          <p:nvPr>
            <p:ph type="title"/>
          </p:nvPr>
        </p:nvSpPr>
        <p:spPr>
          <a:xfrm>
            <a:off x="685800" y="381000"/>
            <a:ext cx="7772400" cy="1143000"/>
          </a:xfrm>
        </p:spPr>
        <p:txBody>
          <a:bodyPr/>
          <a:lstStyle/>
          <a:p>
            <a:r>
              <a:rPr lang="en-US" altLang="en-US"/>
              <a:t>BSD Socket Programming (connectionless)</a:t>
            </a:r>
          </a:p>
        </p:txBody>
      </p:sp>
      <p:pic>
        <p:nvPicPr>
          <p:cNvPr id="47107" name="Picture 1027" descr="connectionl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752600"/>
            <a:ext cx="5381625" cy="42814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92418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286722"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134B3FB-6F4B-4B41-BD65-EB980FA73E15}" type="slidenum">
              <a:rPr lang="en-US" sz="1200">
                <a:latin typeface="Comic Sans MS" charset="0"/>
              </a:rPr>
              <a:pPr/>
              <a:t>82</a:t>
            </a:fld>
            <a:endParaRPr lang="en-US" sz="1200">
              <a:latin typeface="Comic Sans MS" charset="0"/>
            </a:endParaRPr>
          </a:p>
        </p:txBody>
      </p:sp>
      <p:sp>
        <p:nvSpPr>
          <p:cNvPr id="286723" name="Rectangle 2"/>
          <p:cNvSpPr>
            <a:spLocks noGrp="1" noChangeArrowheads="1"/>
          </p:cNvSpPr>
          <p:nvPr>
            <p:ph type="ctrTitle"/>
          </p:nvPr>
        </p:nvSpPr>
        <p:spPr>
          <a:xfrm>
            <a:off x="381000" y="152400"/>
            <a:ext cx="8153400" cy="762000"/>
          </a:xfrm>
        </p:spPr>
        <p:txBody>
          <a:bodyPr/>
          <a:lstStyle/>
          <a:p>
            <a:r>
              <a:rPr lang="en-US" sz="3200" i="1" dirty="0" smtClean="0">
                <a:latin typeface="Comic Sans MS" charset="0"/>
              </a:rPr>
              <a:t>Reminders (Oct9)</a:t>
            </a:r>
            <a:endParaRPr lang="en-US" sz="3200" dirty="0">
              <a:latin typeface="Comic Sans MS" charset="0"/>
            </a:endParaRPr>
          </a:p>
        </p:txBody>
      </p:sp>
      <p:sp>
        <p:nvSpPr>
          <p:cNvPr id="112643" name="Rectangle 3"/>
          <p:cNvSpPr>
            <a:spLocks noChangeArrowheads="1"/>
          </p:cNvSpPr>
          <p:nvPr/>
        </p:nvSpPr>
        <p:spPr bwMode="auto">
          <a:xfrm>
            <a:off x="609600" y="1219200"/>
            <a:ext cx="7924800" cy="21920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nSpc>
                <a:spcPct val="110000"/>
              </a:lnSpc>
              <a:defRPr/>
            </a:pPr>
            <a:r>
              <a:rPr lang="en-US" sz="800" dirty="0" smtClean="0">
                <a:solidFill>
                  <a:srgbClr val="0000FF"/>
                </a:solidFill>
                <a:latin typeface="Comic Sans MS" charset="0"/>
              </a:rPr>
              <a:t> </a:t>
            </a:r>
            <a:endParaRPr lang="en-US" sz="800" dirty="0">
              <a:solidFill>
                <a:srgbClr val="0000FF"/>
              </a:solidFill>
              <a:latin typeface="Comic Sans MS" charset="0"/>
            </a:endParaRPr>
          </a:p>
          <a:p>
            <a:pPr>
              <a:lnSpc>
                <a:spcPct val="110000"/>
              </a:lnSpc>
              <a:defRPr/>
            </a:pPr>
            <a:r>
              <a:rPr lang="en-US" sz="800" dirty="0">
                <a:solidFill>
                  <a:srgbClr val="000099"/>
                </a:solidFill>
                <a:latin typeface="Comic Sans MS" charset="0"/>
              </a:rPr>
              <a:t> </a:t>
            </a:r>
            <a:endParaRPr lang="en-US" sz="2000" b="1" dirty="0">
              <a:solidFill>
                <a:srgbClr val="000099"/>
              </a:solidFill>
              <a:latin typeface="Comic Sans MS" charset="0"/>
            </a:endParaRPr>
          </a:p>
          <a:p>
            <a:pPr marL="342900" indent="-342900">
              <a:lnSpc>
                <a:spcPct val="110000"/>
              </a:lnSpc>
              <a:buFont typeface="Wingdings" charset="2"/>
              <a:buChar char="v"/>
              <a:defRPr/>
            </a:pPr>
            <a:r>
              <a:rPr lang="en-US" b="1" dirty="0">
                <a:solidFill>
                  <a:srgbClr val="000099"/>
                </a:solidFill>
                <a:latin typeface="Comic Sans MS" charset="0"/>
              </a:rPr>
              <a:t> </a:t>
            </a:r>
            <a:r>
              <a:rPr lang="en-US" dirty="0" smtClean="0">
                <a:solidFill>
                  <a:srgbClr val="000090"/>
                </a:solidFill>
                <a:latin typeface="Comic Sans MS" charset="0"/>
              </a:rPr>
              <a:t>Programming </a:t>
            </a:r>
            <a:r>
              <a:rPr lang="en-US" dirty="0">
                <a:solidFill>
                  <a:srgbClr val="000090"/>
                </a:solidFill>
                <a:latin typeface="Comic Sans MS" charset="0"/>
              </a:rPr>
              <a:t>Project # </a:t>
            </a:r>
            <a:r>
              <a:rPr lang="en-US" dirty="0" smtClean="0">
                <a:solidFill>
                  <a:srgbClr val="000090"/>
                </a:solidFill>
                <a:latin typeface="Comic Sans MS" charset="0"/>
              </a:rPr>
              <a:t>1:</a:t>
            </a:r>
            <a:r>
              <a:rPr lang="en-US" dirty="0">
                <a:solidFill>
                  <a:srgbClr val="000090"/>
                </a:solidFill>
                <a:latin typeface="Comic Sans MS" charset="0"/>
              </a:rPr>
              <a:t> </a:t>
            </a:r>
            <a:endParaRPr lang="en-US" dirty="0" smtClean="0">
              <a:solidFill>
                <a:srgbClr val="000090"/>
              </a:solidFill>
              <a:latin typeface="Comic Sans MS" charset="0"/>
            </a:endParaRPr>
          </a:p>
          <a:p>
            <a:pPr>
              <a:lnSpc>
                <a:spcPct val="110000"/>
              </a:lnSpc>
              <a:defRPr/>
            </a:pPr>
            <a:r>
              <a:rPr lang="en-US" dirty="0">
                <a:solidFill>
                  <a:srgbClr val="000090"/>
                </a:solidFill>
                <a:latin typeface="Comic Sans MS" charset="0"/>
              </a:rPr>
              <a:t> </a:t>
            </a:r>
            <a:r>
              <a:rPr lang="en-US" dirty="0" smtClean="0">
                <a:solidFill>
                  <a:srgbClr val="000090"/>
                </a:solidFill>
                <a:latin typeface="Comic Sans MS" charset="0"/>
              </a:rPr>
              <a:t>   </a:t>
            </a:r>
            <a:r>
              <a:rPr lang="en-US" dirty="0" smtClean="0">
                <a:solidFill>
                  <a:srgbClr val="FF0000"/>
                </a:solidFill>
                <a:latin typeface="Comic Sans MS" charset="0"/>
              </a:rPr>
              <a:t>due this Sunday Oct 15  11:59pm! </a:t>
            </a:r>
          </a:p>
          <a:p>
            <a:pPr>
              <a:lnSpc>
                <a:spcPct val="110000"/>
              </a:lnSpc>
              <a:defRPr/>
            </a:pPr>
            <a:endParaRPr lang="en-US" dirty="0" smtClean="0">
              <a:solidFill>
                <a:srgbClr val="000099"/>
              </a:solidFill>
              <a:latin typeface="Comic Sans MS" charset="0"/>
            </a:endParaRPr>
          </a:p>
          <a:p>
            <a:pPr lvl="1">
              <a:lnSpc>
                <a:spcPct val="110000"/>
              </a:lnSpc>
              <a:defRPr/>
            </a:pPr>
            <a:r>
              <a:rPr lang="en-US" sz="800" dirty="0" smtClean="0">
                <a:solidFill>
                  <a:srgbClr val="000099"/>
                </a:solidFill>
                <a:latin typeface="Comic Sans MS" charset="0"/>
              </a:rPr>
              <a:t>  </a:t>
            </a:r>
            <a:endParaRPr lang="en-US" sz="800" dirty="0">
              <a:solidFill>
                <a:srgbClr val="000099"/>
              </a:solidFill>
              <a:latin typeface="Comic Sans MS" charset="0"/>
            </a:endParaRPr>
          </a:p>
          <a:p>
            <a:pPr>
              <a:lnSpc>
                <a:spcPct val="110000"/>
              </a:lnSpc>
              <a:buFontTx/>
              <a:buChar char="•"/>
              <a:defRPr/>
            </a:pPr>
            <a:endParaRPr lang="en-US" sz="2000" b="1" dirty="0">
              <a:solidFill>
                <a:srgbClr val="000099"/>
              </a:solidFill>
              <a:latin typeface="Comic Sans MS" charset="0"/>
            </a:endParaRPr>
          </a:p>
          <a:p>
            <a:pPr>
              <a:lnSpc>
                <a:spcPct val="110000"/>
              </a:lnSpc>
              <a:defRPr/>
            </a:pPr>
            <a:endParaRPr lang="en-US" sz="800" dirty="0">
              <a:solidFill>
                <a:srgbClr val="000099"/>
              </a:solidFill>
              <a:latin typeface="Comic Sans MS" charset="0"/>
            </a:endParaRPr>
          </a:p>
        </p:txBody>
      </p:sp>
      <p:sp>
        <p:nvSpPr>
          <p:cNvPr id="2" name="TextBox 1"/>
          <p:cNvSpPr txBox="1"/>
          <p:nvPr/>
        </p:nvSpPr>
        <p:spPr>
          <a:xfrm>
            <a:off x="609600" y="3118823"/>
            <a:ext cx="7165744" cy="1569660"/>
          </a:xfrm>
          <a:prstGeom prst="rect">
            <a:avLst/>
          </a:prstGeom>
          <a:noFill/>
        </p:spPr>
        <p:txBody>
          <a:bodyPr wrap="none" rtlCol="0">
            <a:spAutoFit/>
          </a:bodyPr>
          <a:lstStyle/>
          <a:p>
            <a:pPr marL="457200" indent="-457200">
              <a:buFont typeface="Wingdings" charset="2"/>
              <a:buChar char="v"/>
            </a:pPr>
            <a:r>
              <a:rPr lang="en-US" sz="3200" b="1" i="1" dirty="0" smtClean="0">
                <a:solidFill>
                  <a:srgbClr val="FF0000"/>
                </a:solidFill>
                <a:latin typeface="+mn-lt"/>
              </a:rPr>
              <a:t>Next Week: Take-Home Quiz I!</a:t>
            </a:r>
          </a:p>
          <a:p>
            <a:r>
              <a:rPr lang="en-US" sz="3200" b="1" i="1" dirty="0">
                <a:solidFill>
                  <a:srgbClr val="FF0000"/>
                </a:solidFill>
              </a:rPr>
              <a:t> </a:t>
            </a:r>
            <a:r>
              <a:rPr lang="en-US" sz="3200" b="1" i="1" dirty="0" smtClean="0">
                <a:solidFill>
                  <a:srgbClr val="FF0000"/>
                </a:solidFill>
              </a:rPr>
              <a:t>       </a:t>
            </a:r>
            <a:r>
              <a:rPr lang="en-US" sz="3200" b="1" dirty="0" smtClean="0">
                <a:solidFill>
                  <a:srgbClr val="C00000"/>
                </a:solidFill>
              </a:rPr>
              <a:t>Hand-out Monday Oct 16,</a:t>
            </a:r>
          </a:p>
          <a:p>
            <a:r>
              <a:rPr lang="en-US" sz="3200" b="1" dirty="0">
                <a:solidFill>
                  <a:srgbClr val="C00000"/>
                </a:solidFill>
              </a:rPr>
              <a:t> </a:t>
            </a:r>
            <a:r>
              <a:rPr lang="en-US" sz="3200" b="1" dirty="0" smtClean="0">
                <a:solidFill>
                  <a:srgbClr val="C00000"/>
                </a:solidFill>
              </a:rPr>
              <a:t>        Due Friday Oct 20 11:59pm </a:t>
            </a:r>
            <a:endParaRPr lang="en-US" sz="3200" b="1" dirty="0">
              <a:solidFill>
                <a:srgbClr val="C00000"/>
              </a:solidFill>
            </a:endParaRPr>
          </a:p>
        </p:txBody>
      </p:sp>
    </p:spTree>
    <p:extLst>
      <p:ext uri="{BB962C8B-B14F-4D97-AF65-F5344CB8AC3E}">
        <p14:creationId xmlns:p14="http://schemas.microsoft.com/office/powerpoint/2010/main" val="15605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CSci4211:  </a:t>
            </a:r>
            <a:r>
              <a:rPr lang="en-US" dirty="0" smtClean="0"/>
              <a:t>Weekly Summary </a:t>
            </a:r>
            <a:endParaRPr lang="en-US" dirty="0"/>
          </a:p>
        </p:txBody>
      </p:sp>
      <p:sp>
        <p:nvSpPr>
          <p:cNvPr id="134146"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AECF0D1-661E-1F4A-84CC-4DBFBD1BFE2C}" type="slidenum">
              <a:rPr lang="en-US" sz="1200">
                <a:latin typeface="Comic Sans MS" charset="0"/>
              </a:rPr>
              <a:pPr/>
              <a:t>83</a:t>
            </a:fld>
            <a:endParaRPr lang="en-US" sz="1200">
              <a:latin typeface="Comic Sans MS" charset="0"/>
            </a:endParaRPr>
          </a:p>
        </p:txBody>
      </p:sp>
      <p:sp>
        <p:nvSpPr>
          <p:cNvPr id="134147" name="Rectangle 2"/>
          <p:cNvSpPr>
            <a:spLocks noGrp="1" noChangeArrowheads="1"/>
          </p:cNvSpPr>
          <p:nvPr>
            <p:ph type="title"/>
          </p:nvPr>
        </p:nvSpPr>
        <p:spPr>
          <a:xfrm>
            <a:off x="609600" y="152400"/>
            <a:ext cx="8077200" cy="685800"/>
          </a:xfrm>
        </p:spPr>
        <p:txBody>
          <a:bodyPr/>
          <a:lstStyle/>
          <a:p>
            <a:r>
              <a:rPr lang="en-US" sz="3200" i="1" dirty="0">
                <a:latin typeface="Comic Sans MS" charset="0"/>
              </a:rPr>
              <a:t>What We Learned Last Time </a:t>
            </a:r>
            <a:r>
              <a:rPr lang="en-US" sz="3200" i="1" dirty="0" smtClean="0">
                <a:latin typeface="Comic Sans MS" charset="0"/>
              </a:rPr>
              <a:t>(Oct 2) </a:t>
            </a:r>
            <a:r>
              <a:rPr lang="en-US" sz="3200" i="1" dirty="0">
                <a:latin typeface="Comic Sans MS" charset="0"/>
              </a:rPr>
              <a:t>…</a:t>
            </a:r>
            <a:endParaRPr lang="en-US" sz="3200" dirty="0">
              <a:latin typeface="Comic Sans MS" charset="0"/>
            </a:endParaRPr>
          </a:p>
        </p:txBody>
      </p:sp>
      <p:sp>
        <p:nvSpPr>
          <p:cNvPr id="134148" name="Rectangle 3"/>
          <p:cNvSpPr>
            <a:spLocks noGrp="1" noChangeArrowheads="1"/>
          </p:cNvSpPr>
          <p:nvPr>
            <p:ph type="body" idx="1"/>
          </p:nvPr>
        </p:nvSpPr>
        <p:spPr>
          <a:xfrm>
            <a:off x="609600" y="876300"/>
            <a:ext cx="8153400" cy="5334000"/>
          </a:xfrm>
        </p:spPr>
        <p:txBody>
          <a:bodyPr/>
          <a:lstStyle/>
          <a:p>
            <a:pPr marL="857250" lvl="1" indent="-457200">
              <a:lnSpc>
                <a:spcPct val="90000"/>
              </a:lnSpc>
              <a:buClr>
                <a:srgbClr val="000099"/>
              </a:buClr>
              <a:buSzPct val="75000"/>
              <a:buFont typeface="Wingdings" charset="0"/>
              <a:buChar char="v"/>
            </a:pPr>
            <a:endParaRPr lang="en-US" sz="800" dirty="0">
              <a:solidFill>
                <a:schemeClr val="tx1"/>
              </a:solidFill>
              <a:latin typeface="Comic Sans MS" charset="0"/>
            </a:endParaRPr>
          </a:p>
          <a:p>
            <a:pPr marL="457200" indent="-457200">
              <a:lnSpc>
                <a:spcPct val="90000"/>
              </a:lnSpc>
              <a:buClr>
                <a:srgbClr val="000099"/>
              </a:buClr>
              <a:buSzPct val="75000"/>
              <a:buFont typeface="Wingdings" charset="0"/>
              <a:buChar char="v"/>
            </a:pPr>
            <a:r>
              <a:rPr lang="en-US" sz="2400" dirty="0" smtClean="0">
                <a:latin typeface="Comic Sans MS" charset="0"/>
              </a:rPr>
              <a:t>Review Domain Name System (DNS)</a:t>
            </a:r>
          </a:p>
          <a:p>
            <a:pPr marL="857250" lvl="1" indent="-457200">
              <a:lnSpc>
                <a:spcPct val="90000"/>
              </a:lnSpc>
              <a:buClr>
                <a:srgbClr val="000099"/>
              </a:buClr>
              <a:buSzPct val="75000"/>
              <a:buFont typeface="Wingdings" charset="0"/>
              <a:buChar char="v"/>
            </a:pPr>
            <a:r>
              <a:rPr lang="en-US" dirty="0" smtClean="0">
                <a:solidFill>
                  <a:schemeClr val="tx1"/>
                </a:solidFill>
                <a:latin typeface="Comic Sans MS" charset="0"/>
              </a:rPr>
              <a:t>Mapping domain (DNS) name to IP addresses</a:t>
            </a:r>
          </a:p>
          <a:p>
            <a:pPr marL="857250" lvl="1" indent="-457200">
              <a:lnSpc>
                <a:spcPct val="90000"/>
              </a:lnSpc>
              <a:buClr>
                <a:srgbClr val="000099"/>
              </a:buClr>
              <a:buSzPct val="75000"/>
              <a:buFont typeface="Wingdings" charset="0"/>
              <a:buChar char="v"/>
            </a:pPr>
            <a:endParaRPr lang="en-US" sz="1000" dirty="0">
              <a:solidFill>
                <a:schemeClr val="tx1"/>
              </a:solidFill>
              <a:latin typeface="Comic Sans MS" charset="0"/>
            </a:endParaRPr>
          </a:p>
          <a:p>
            <a:pPr marL="457200" indent="-457200">
              <a:lnSpc>
                <a:spcPct val="90000"/>
              </a:lnSpc>
              <a:buClr>
                <a:srgbClr val="000099"/>
              </a:buClr>
              <a:buSzPct val="75000"/>
              <a:buFont typeface="Wingdings" charset="0"/>
              <a:buChar char="v"/>
            </a:pPr>
            <a:r>
              <a:rPr lang="en-US" sz="2400" dirty="0" smtClean="0">
                <a:latin typeface="Comic Sans MS" charset="0"/>
              </a:rPr>
              <a:t>Briefly Review Peer-to-Peer File Sharing and DHT</a:t>
            </a:r>
          </a:p>
          <a:p>
            <a:pPr marL="457200" indent="-457200">
              <a:lnSpc>
                <a:spcPct val="90000"/>
              </a:lnSpc>
              <a:buClr>
                <a:srgbClr val="000099"/>
              </a:buClr>
              <a:buSzPct val="75000"/>
              <a:buFont typeface="Wingdings" charset="0"/>
              <a:buChar char="v"/>
            </a:pPr>
            <a:endParaRPr lang="en-US" sz="400" dirty="0" smtClean="0">
              <a:latin typeface="Comic Sans MS" charset="0"/>
            </a:endParaRPr>
          </a:p>
          <a:p>
            <a:pPr marL="457200" indent="-457200">
              <a:lnSpc>
                <a:spcPct val="90000"/>
              </a:lnSpc>
              <a:buClr>
                <a:srgbClr val="000099"/>
              </a:buClr>
              <a:buSzPct val="75000"/>
              <a:buFont typeface="Wingdings" charset="0"/>
              <a:buChar char="v"/>
            </a:pPr>
            <a:r>
              <a:rPr lang="en-US" dirty="0" smtClean="0">
                <a:solidFill>
                  <a:srgbClr val="FF0000"/>
                </a:solidFill>
                <a:latin typeface="Comic Sans MS" charset="0"/>
              </a:rPr>
              <a:t>Transport Layer: UDP vs. TCP</a:t>
            </a:r>
          </a:p>
          <a:p>
            <a:pPr marL="857250" lvl="1" indent="-457200">
              <a:lnSpc>
                <a:spcPct val="90000"/>
              </a:lnSpc>
              <a:buClr>
                <a:srgbClr val="000099"/>
              </a:buClr>
              <a:buSzPct val="75000"/>
              <a:buFont typeface="Wingdings" charset="0"/>
              <a:buChar char="v"/>
            </a:pPr>
            <a:r>
              <a:rPr lang="en-US" dirty="0" smtClean="0">
                <a:solidFill>
                  <a:srgbClr val="FF0000"/>
                </a:solidFill>
                <a:latin typeface="Comic Sans MS" charset="0"/>
              </a:rPr>
              <a:t>port numbers: multiplexing/de-multiplexing app processes</a:t>
            </a:r>
          </a:p>
          <a:p>
            <a:pPr marL="857250" lvl="1" indent="-457200">
              <a:lnSpc>
                <a:spcPct val="90000"/>
              </a:lnSpc>
              <a:buClr>
                <a:srgbClr val="000099"/>
              </a:buClr>
              <a:buSzPct val="75000"/>
              <a:buFont typeface="Wingdings" charset="0"/>
              <a:buChar char="v"/>
            </a:pPr>
            <a:r>
              <a:rPr lang="en-US" dirty="0" smtClean="0">
                <a:solidFill>
                  <a:srgbClr val="FF0000"/>
                </a:solidFill>
                <a:latin typeface="Comic Sans MS" charset="0"/>
              </a:rPr>
              <a:t>checksum</a:t>
            </a:r>
          </a:p>
          <a:p>
            <a:pPr marL="457200" indent="-457200">
              <a:lnSpc>
                <a:spcPct val="90000"/>
              </a:lnSpc>
              <a:buClr>
                <a:srgbClr val="000099"/>
              </a:buClr>
              <a:buSzPct val="75000"/>
              <a:buFont typeface="Wingdings" charset="0"/>
              <a:buChar char="v"/>
            </a:pPr>
            <a:r>
              <a:rPr lang="en-US" dirty="0" smtClean="0">
                <a:solidFill>
                  <a:srgbClr val="FF0000"/>
                </a:solidFill>
                <a:latin typeface="Comic Sans MS" charset="0"/>
              </a:rPr>
              <a:t>UDP: connectionless datagram service</a:t>
            </a:r>
          </a:p>
          <a:p>
            <a:pPr marL="457200" indent="-457200">
              <a:lnSpc>
                <a:spcPct val="90000"/>
              </a:lnSpc>
              <a:buClr>
                <a:srgbClr val="000099"/>
              </a:buClr>
              <a:buSzPct val="75000"/>
              <a:buFont typeface="Wingdings" charset="0"/>
              <a:buChar char="v"/>
            </a:pPr>
            <a:r>
              <a:rPr lang="en-US" dirty="0" smtClean="0">
                <a:solidFill>
                  <a:srgbClr val="FF0000"/>
                </a:solidFill>
                <a:latin typeface="Comic Sans MS" charset="0"/>
              </a:rPr>
              <a:t>TCP: connect-oriented, reliable, in-order byte streams (fully duplex)</a:t>
            </a:r>
          </a:p>
          <a:p>
            <a:pPr marL="857250" lvl="1" indent="-457200">
              <a:lnSpc>
                <a:spcPct val="90000"/>
              </a:lnSpc>
              <a:buClr>
                <a:srgbClr val="000099"/>
              </a:buClr>
              <a:buSzPct val="75000"/>
              <a:buFont typeface="Wingdings" charset="0"/>
              <a:buChar char="v"/>
            </a:pPr>
            <a:r>
              <a:rPr lang="en-US" sz="2400" dirty="0" smtClean="0">
                <a:solidFill>
                  <a:srgbClr val="C00000"/>
                </a:solidFill>
                <a:latin typeface="Comic Sans MS" charset="0"/>
              </a:rPr>
              <a:t>Connection set-up and tear-down</a:t>
            </a:r>
          </a:p>
          <a:p>
            <a:pPr marL="857250" lvl="1" indent="-457200">
              <a:lnSpc>
                <a:spcPct val="90000"/>
              </a:lnSpc>
              <a:buClr>
                <a:srgbClr val="000099"/>
              </a:buClr>
              <a:buSzPct val="75000"/>
              <a:buFont typeface="Wingdings" charset="0"/>
              <a:buChar char="v"/>
            </a:pPr>
            <a:r>
              <a:rPr lang="en-US" sz="2400" dirty="0" smtClean="0">
                <a:solidFill>
                  <a:srgbClr val="00B050"/>
                </a:solidFill>
                <a:latin typeface="Comic Sans MS" charset="0"/>
              </a:rPr>
              <a:t>Reliable data transfer (today)</a:t>
            </a:r>
            <a:endParaRPr lang="en-US" sz="2400" dirty="0">
              <a:solidFill>
                <a:srgbClr val="00B050"/>
              </a:solidFill>
              <a:latin typeface="Comic Sans MS" charset="0"/>
            </a:endParaRPr>
          </a:p>
          <a:p>
            <a:pPr marL="857250" lvl="1" indent="-457200">
              <a:lnSpc>
                <a:spcPct val="90000"/>
              </a:lnSpc>
              <a:buClr>
                <a:srgbClr val="000099"/>
              </a:buClr>
              <a:buSzPct val="75000"/>
              <a:buFont typeface="Wingdings" charset="0"/>
              <a:buChar char="v"/>
            </a:pPr>
            <a:r>
              <a:rPr lang="en-US" sz="2400" dirty="0" smtClean="0">
                <a:latin typeface="Comic Sans MS" charset="0"/>
              </a:rPr>
              <a:t>flow control &amp; control congestion  (next Monday)</a:t>
            </a:r>
          </a:p>
        </p:txBody>
      </p:sp>
    </p:spTree>
    <p:extLst>
      <p:ext uri="{BB962C8B-B14F-4D97-AF65-F5344CB8AC3E}">
        <p14:creationId xmlns:p14="http://schemas.microsoft.com/office/powerpoint/2010/main" val="13552429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1"/>
          </p:nvPr>
        </p:nvSpPr>
        <p:spPr/>
        <p:txBody>
          <a:bodyPr/>
          <a:lstStyle/>
          <a:p>
            <a:pPr>
              <a:defRPr/>
            </a:pPr>
            <a:fld id="{EA45EB8B-18B7-C248-B10E-94AD1B599FDE}" type="slidenum">
              <a:rPr lang="en-US"/>
              <a:pPr>
                <a:defRPr/>
              </a:pPr>
              <a:t>84</a:t>
            </a:fld>
            <a:endParaRPr lang="en-US"/>
          </a:p>
        </p:txBody>
      </p:sp>
      <p:sp>
        <p:nvSpPr>
          <p:cNvPr id="186370" name="Rectangle 1026"/>
          <p:cNvSpPr>
            <a:spLocks noGrp="1" noChangeArrowheads="1"/>
          </p:cNvSpPr>
          <p:nvPr>
            <p:ph type="title"/>
          </p:nvPr>
        </p:nvSpPr>
        <p:spPr>
          <a:xfrm>
            <a:off x="533400" y="228600"/>
            <a:ext cx="8343900" cy="1143000"/>
          </a:xfrm>
        </p:spPr>
        <p:txBody>
          <a:bodyPr/>
          <a:lstStyle/>
          <a:p>
            <a:pPr>
              <a:defRPr/>
            </a:pPr>
            <a:r>
              <a:rPr lang="en-US" sz="3600" dirty="0" smtClean="0">
                <a:cs typeface="+mj-cs"/>
              </a:rPr>
              <a:t>UDP: User Datagram Protocol </a:t>
            </a:r>
            <a:r>
              <a:rPr lang="en-US" sz="2800" dirty="0" smtClean="0">
                <a:cs typeface="+mj-cs"/>
              </a:rPr>
              <a:t>[RFC 768]</a:t>
            </a:r>
            <a:endParaRPr lang="en-US" dirty="0" smtClean="0">
              <a:cs typeface="+mj-cs"/>
            </a:endParaRPr>
          </a:p>
        </p:txBody>
      </p:sp>
      <p:sp>
        <p:nvSpPr>
          <p:cNvPr id="186371" name="Rectangle 1027"/>
          <p:cNvSpPr>
            <a:spLocks noGrp="1" noChangeArrowheads="1"/>
          </p:cNvSpPr>
          <p:nvPr>
            <p:ph type="body" sz="half" idx="1"/>
          </p:nvPr>
        </p:nvSpPr>
        <p:spPr>
          <a:xfrm>
            <a:off x="428625" y="1447800"/>
            <a:ext cx="3810000" cy="4648200"/>
          </a:xfrm>
        </p:spPr>
        <p:txBody>
          <a:bodyPr/>
          <a:lstStyle/>
          <a:p>
            <a:pPr>
              <a:defRPr/>
            </a:pPr>
            <a:r>
              <a:rPr lang="ja-JP" altLang="en-US" sz="2000" dirty="0" smtClean="0">
                <a:latin typeface="Arial"/>
                <a:cs typeface="+mn-cs"/>
              </a:rPr>
              <a:t>“</a:t>
            </a:r>
            <a:r>
              <a:rPr lang="en-US" sz="2000" dirty="0" smtClean="0">
                <a:cs typeface="+mn-cs"/>
              </a:rPr>
              <a:t>no frills,</a:t>
            </a:r>
            <a:r>
              <a:rPr lang="ja-JP" altLang="en-US" sz="2000" dirty="0" smtClean="0">
                <a:latin typeface="Arial"/>
                <a:cs typeface="+mn-cs"/>
              </a:rPr>
              <a:t>”</a:t>
            </a:r>
            <a:r>
              <a:rPr lang="en-US" sz="2000" dirty="0" smtClean="0">
                <a:cs typeface="+mn-cs"/>
              </a:rPr>
              <a:t> </a:t>
            </a:r>
            <a:r>
              <a:rPr lang="ja-JP" altLang="en-US" sz="2000" dirty="0" smtClean="0">
                <a:latin typeface="Arial"/>
                <a:cs typeface="+mn-cs"/>
              </a:rPr>
              <a:t>“</a:t>
            </a:r>
            <a:r>
              <a:rPr lang="en-US" sz="2000" dirty="0" smtClean="0">
                <a:cs typeface="+mn-cs"/>
              </a:rPr>
              <a:t>bare bones</a:t>
            </a:r>
            <a:r>
              <a:rPr lang="ja-JP" altLang="en-US" sz="2000" dirty="0" smtClean="0">
                <a:latin typeface="Arial"/>
                <a:cs typeface="+mn-cs"/>
              </a:rPr>
              <a:t>”</a:t>
            </a:r>
            <a:r>
              <a:rPr lang="en-US" sz="2000" dirty="0" smtClean="0">
                <a:cs typeface="+mn-cs"/>
              </a:rPr>
              <a:t> Internet transport protocol</a:t>
            </a:r>
          </a:p>
          <a:p>
            <a:pPr>
              <a:defRPr/>
            </a:pPr>
            <a:r>
              <a:rPr lang="ja-JP" altLang="en-US" sz="2000" dirty="0" smtClean="0">
                <a:latin typeface="Arial"/>
                <a:cs typeface="+mn-cs"/>
              </a:rPr>
              <a:t>“</a:t>
            </a:r>
            <a:r>
              <a:rPr lang="en-US" sz="2000" dirty="0" smtClean="0">
                <a:cs typeface="+mn-cs"/>
              </a:rPr>
              <a:t>best effort</a:t>
            </a:r>
            <a:r>
              <a:rPr lang="ja-JP" altLang="en-US" sz="2000" dirty="0" smtClean="0">
                <a:latin typeface="Arial"/>
                <a:cs typeface="+mn-cs"/>
              </a:rPr>
              <a:t>”</a:t>
            </a:r>
            <a:r>
              <a:rPr lang="en-US" sz="2000" dirty="0" smtClean="0">
                <a:cs typeface="+mn-cs"/>
              </a:rPr>
              <a:t> service, UDP segments may be:</a:t>
            </a:r>
          </a:p>
          <a:p>
            <a:pPr lvl="1">
              <a:defRPr/>
            </a:pPr>
            <a:r>
              <a:rPr lang="en-US" sz="1800" dirty="0" smtClean="0"/>
              <a:t>lost</a:t>
            </a:r>
          </a:p>
          <a:p>
            <a:pPr lvl="1">
              <a:defRPr/>
            </a:pPr>
            <a:r>
              <a:rPr lang="en-US" sz="1800" dirty="0" smtClean="0"/>
              <a:t>delivered out of order to app</a:t>
            </a:r>
          </a:p>
          <a:p>
            <a:pPr>
              <a:defRPr/>
            </a:pPr>
            <a:r>
              <a:rPr lang="en-US" sz="2000" i="1" dirty="0" smtClean="0">
                <a:solidFill>
                  <a:srgbClr val="FF0000"/>
                </a:solidFill>
                <a:cs typeface="+mn-cs"/>
              </a:rPr>
              <a:t>connectionless:</a:t>
            </a:r>
            <a:endParaRPr lang="en-US" sz="2400" dirty="0" smtClean="0">
              <a:cs typeface="+mn-cs"/>
            </a:endParaRPr>
          </a:p>
          <a:p>
            <a:pPr lvl="1">
              <a:defRPr/>
            </a:pPr>
            <a:r>
              <a:rPr lang="en-US" sz="1800" dirty="0" smtClean="0"/>
              <a:t>no handshaking between UDP sender, receiver</a:t>
            </a:r>
          </a:p>
          <a:p>
            <a:pPr lvl="1">
              <a:defRPr/>
            </a:pPr>
            <a:r>
              <a:rPr lang="en-US" sz="1800" dirty="0" smtClean="0"/>
              <a:t>each UDP segment handled independently of others</a:t>
            </a:r>
          </a:p>
          <a:p>
            <a:pPr>
              <a:defRPr/>
            </a:pPr>
            <a:endParaRPr lang="en-US" sz="2400" dirty="0" smtClean="0">
              <a:cs typeface="+mn-cs"/>
            </a:endParaRPr>
          </a:p>
        </p:txBody>
      </p:sp>
      <p:sp>
        <p:nvSpPr>
          <p:cNvPr id="186372" name="Rectangle 1028"/>
          <p:cNvSpPr>
            <a:spLocks noGrp="1" noChangeArrowheads="1"/>
          </p:cNvSpPr>
          <p:nvPr>
            <p:ph type="body" sz="half" idx="2"/>
          </p:nvPr>
        </p:nvSpPr>
        <p:spPr>
          <a:xfrm>
            <a:off x="4752975" y="1781175"/>
            <a:ext cx="3810000" cy="3819525"/>
          </a:xfrm>
        </p:spPr>
        <p:txBody>
          <a:bodyPr/>
          <a:lstStyle/>
          <a:p>
            <a:pPr>
              <a:buFontTx/>
              <a:buNone/>
              <a:defRPr/>
            </a:pPr>
            <a:r>
              <a:rPr lang="en-US" sz="2400" smtClean="0">
                <a:solidFill>
                  <a:srgbClr val="FF0000"/>
                </a:solidFill>
                <a:cs typeface="+mn-cs"/>
              </a:rPr>
              <a:t>Why is there a UDP?</a:t>
            </a:r>
            <a:endParaRPr lang="en-US" sz="2400" smtClean="0">
              <a:cs typeface="+mn-cs"/>
            </a:endParaRPr>
          </a:p>
          <a:p>
            <a:pPr>
              <a:defRPr/>
            </a:pPr>
            <a:r>
              <a:rPr lang="en-US" sz="2000" smtClean="0">
                <a:cs typeface="+mn-cs"/>
              </a:rPr>
              <a:t>no connection establishment (which can add delay)</a:t>
            </a:r>
          </a:p>
          <a:p>
            <a:pPr>
              <a:defRPr/>
            </a:pPr>
            <a:r>
              <a:rPr lang="en-US" sz="2000" smtClean="0">
                <a:cs typeface="+mn-cs"/>
              </a:rPr>
              <a:t>simple: no connection state at sender, receiver</a:t>
            </a:r>
          </a:p>
          <a:p>
            <a:pPr>
              <a:defRPr/>
            </a:pPr>
            <a:r>
              <a:rPr lang="en-US" sz="2000" smtClean="0">
                <a:cs typeface="+mn-cs"/>
              </a:rPr>
              <a:t>small segment header</a:t>
            </a:r>
          </a:p>
          <a:p>
            <a:pPr>
              <a:defRPr/>
            </a:pPr>
            <a:r>
              <a:rPr lang="en-US" sz="2000" smtClean="0">
                <a:cs typeface="+mn-cs"/>
              </a:rPr>
              <a:t>no congestion control: UDP can blast away as fast as desired</a:t>
            </a:r>
            <a:endParaRPr lang="en-US" sz="2400" smtClean="0">
              <a:cs typeface="+mn-cs"/>
            </a:endParaRPr>
          </a:p>
          <a:p>
            <a:pPr>
              <a:defRPr/>
            </a:pPr>
            <a:endParaRPr lang="en-US" sz="2400" smtClean="0">
              <a:cs typeface="+mn-cs"/>
            </a:endParaRPr>
          </a:p>
        </p:txBody>
      </p:sp>
      <p:sp>
        <p:nvSpPr>
          <p:cNvPr id="186373" name="Rectangle 1029"/>
          <p:cNvSpPr>
            <a:spLocks noChangeArrowheads="1"/>
          </p:cNvSpPr>
          <p:nvPr/>
        </p:nvSpPr>
        <p:spPr bwMode="auto">
          <a:xfrm>
            <a:off x="4591050" y="1638300"/>
            <a:ext cx="4048125" cy="3838575"/>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Footer Placeholder 3"/>
          <p:cNvSpPr>
            <a:spLocks noGrp="1"/>
          </p:cNvSpPr>
          <p:nvPr>
            <p:ph type="ftr" sz="quarter" idx="10"/>
          </p:nvPr>
        </p:nvSpPr>
        <p:spPr>
          <a:xfrm>
            <a:off x="3048000" y="6248400"/>
            <a:ext cx="2971800" cy="457200"/>
          </a:xfrm>
        </p:spPr>
        <p:txBody>
          <a:bodyPr/>
          <a:lstStyle/>
          <a:p>
            <a:pPr>
              <a:defRPr/>
            </a:pPr>
            <a:r>
              <a:rPr lang="en-US" dirty="0"/>
              <a:t>CSci4211:  </a:t>
            </a:r>
            <a:r>
              <a:rPr lang="en-US" dirty="0" smtClean="0"/>
              <a:t>Weekly Summary </a:t>
            </a:r>
            <a:endParaRPr lang="en-US" dirty="0"/>
          </a:p>
        </p:txBody>
      </p:sp>
    </p:spTree>
    <p:extLst>
      <p:ext uri="{BB962C8B-B14F-4D97-AF65-F5344CB8AC3E}">
        <p14:creationId xmlns:p14="http://schemas.microsoft.com/office/powerpoint/2010/main" val="19176398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1"/>
          </p:nvPr>
        </p:nvSpPr>
        <p:spPr/>
        <p:txBody>
          <a:bodyPr/>
          <a:lstStyle/>
          <a:p>
            <a:pPr>
              <a:defRPr/>
            </a:pPr>
            <a:fld id="{953DE003-85B7-5E48-AA1C-9043C727B745}" type="slidenum">
              <a:rPr lang="en-US"/>
              <a:pPr>
                <a:defRPr/>
              </a:pPr>
              <a:t>85</a:t>
            </a:fld>
            <a:endParaRPr lang="en-US"/>
          </a:p>
        </p:txBody>
      </p:sp>
      <p:sp>
        <p:nvSpPr>
          <p:cNvPr id="187394" name="Rectangle 1026"/>
          <p:cNvSpPr>
            <a:spLocks noGrp="1" noChangeArrowheads="1"/>
          </p:cNvSpPr>
          <p:nvPr>
            <p:ph type="title"/>
          </p:nvPr>
        </p:nvSpPr>
        <p:spPr>
          <a:xfrm>
            <a:off x="533400" y="228600"/>
            <a:ext cx="8343900" cy="762000"/>
          </a:xfrm>
        </p:spPr>
        <p:txBody>
          <a:bodyPr/>
          <a:lstStyle/>
          <a:p>
            <a:pPr>
              <a:defRPr/>
            </a:pPr>
            <a:r>
              <a:rPr lang="en-US" sz="3600" dirty="0" smtClean="0">
                <a:cs typeface="+mj-cs"/>
              </a:rPr>
              <a:t>UDP Datagram Format </a:t>
            </a:r>
            <a:endParaRPr lang="en-US" dirty="0" smtClean="0">
              <a:cs typeface="+mj-cs"/>
            </a:endParaRPr>
          </a:p>
        </p:txBody>
      </p:sp>
      <p:sp>
        <p:nvSpPr>
          <p:cNvPr id="187395" name="Rectangle 1027"/>
          <p:cNvSpPr>
            <a:spLocks noGrp="1" noChangeArrowheads="1"/>
          </p:cNvSpPr>
          <p:nvPr>
            <p:ph type="body" sz="half" idx="1"/>
          </p:nvPr>
        </p:nvSpPr>
        <p:spPr>
          <a:xfrm>
            <a:off x="428625" y="1447800"/>
            <a:ext cx="3810000" cy="4648200"/>
          </a:xfrm>
        </p:spPr>
        <p:txBody>
          <a:bodyPr/>
          <a:lstStyle/>
          <a:p>
            <a:pPr>
              <a:lnSpc>
                <a:spcPct val="90000"/>
              </a:lnSpc>
              <a:defRPr/>
            </a:pPr>
            <a:r>
              <a:rPr lang="en-US" sz="2400" dirty="0" smtClean="0">
                <a:cs typeface="+mn-cs"/>
              </a:rPr>
              <a:t>often used for streaming multimedia apps</a:t>
            </a:r>
          </a:p>
          <a:p>
            <a:pPr lvl="1">
              <a:lnSpc>
                <a:spcPct val="90000"/>
              </a:lnSpc>
              <a:defRPr/>
            </a:pPr>
            <a:r>
              <a:rPr lang="en-US" sz="2000" dirty="0" smtClean="0"/>
              <a:t>loss tolerant</a:t>
            </a:r>
          </a:p>
          <a:p>
            <a:pPr lvl="1">
              <a:lnSpc>
                <a:spcPct val="90000"/>
              </a:lnSpc>
              <a:defRPr/>
            </a:pPr>
            <a:r>
              <a:rPr lang="en-US" sz="2000" dirty="0" smtClean="0"/>
              <a:t>rate sensitive</a:t>
            </a:r>
          </a:p>
          <a:p>
            <a:pPr>
              <a:lnSpc>
                <a:spcPct val="90000"/>
              </a:lnSpc>
              <a:defRPr/>
            </a:pPr>
            <a:r>
              <a:rPr lang="en-US" dirty="0" smtClean="0">
                <a:cs typeface="+mn-cs"/>
              </a:rPr>
              <a:t>other UDP uses</a:t>
            </a:r>
          </a:p>
          <a:p>
            <a:pPr lvl="1">
              <a:lnSpc>
                <a:spcPct val="90000"/>
              </a:lnSpc>
              <a:defRPr/>
            </a:pPr>
            <a:r>
              <a:rPr lang="en-US" sz="2000" dirty="0" smtClean="0"/>
              <a:t>DNS</a:t>
            </a:r>
          </a:p>
          <a:p>
            <a:pPr lvl="1">
              <a:lnSpc>
                <a:spcPct val="90000"/>
              </a:lnSpc>
              <a:defRPr/>
            </a:pPr>
            <a:r>
              <a:rPr lang="en-US" sz="2000" dirty="0" smtClean="0"/>
              <a:t>SNMP</a:t>
            </a:r>
            <a:endParaRPr lang="en-US" sz="1800" dirty="0" smtClean="0"/>
          </a:p>
          <a:p>
            <a:pPr>
              <a:lnSpc>
                <a:spcPct val="90000"/>
              </a:lnSpc>
              <a:defRPr/>
            </a:pPr>
            <a:r>
              <a:rPr lang="en-US" sz="2400" dirty="0" smtClean="0">
                <a:cs typeface="+mn-cs"/>
              </a:rPr>
              <a:t>reliable transfer over UDP: add reliability at application layer</a:t>
            </a:r>
          </a:p>
          <a:p>
            <a:pPr lvl="1">
              <a:lnSpc>
                <a:spcPct val="90000"/>
              </a:lnSpc>
              <a:defRPr/>
            </a:pPr>
            <a:r>
              <a:rPr lang="en-US" sz="2000" dirty="0" smtClean="0"/>
              <a:t>application-specific error recovery!</a:t>
            </a:r>
          </a:p>
        </p:txBody>
      </p:sp>
      <p:sp>
        <p:nvSpPr>
          <p:cNvPr id="187396" name="Rectangle 1028"/>
          <p:cNvSpPr>
            <a:spLocks noChangeArrowheads="1"/>
          </p:cNvSpPr>
          <p:nvPr/>
        </p:nvSpPr>
        <p:spPr bwMode="auto">
          <a:xfrm>
            <a:off x="5343525" y="2000250"/>
            <a:ext cx="3324225" cy="3200400"/>
          </a:xfrm>
          <a:prstGeom prst="rect">
            <a:avLst/>
          </a:prstGeom>
          <a:solidFill>
            <a:schemeClr val="accent2"/>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397" name="Rectangle 1029"/>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187398" name="Text Box 1030"/>
          <p:cNvSpPr txBox="1">
            <a:spLocks noChangeArrowheads="1"/>
          </p:cNvSpPr>
          <p:nvPr/>
        </p:nvSpPr>
        <p:spPr bwMode="auto">
          <a:xfrm>
            <a:off x="5251450" y="2117725"/>
            <a:ext cx="167640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source port #</a:t>
            </a:r>
            <a:endParaRPr lang="en-US">
              <a:cs typeface="+mn-cs"/>
            </a:endParaRPr>
          </a:p>
        </p:txBody>
      </p:sp>
      <p:sp>
        <p:nvSpPr>
          <p:cNvPr id="187399" name="Text Box 1031"/>
          <p:cNvSpPr txBox="1">
            <a:spLocks noChangeArrowheads="1"/>
          </p:cNvSpPr>
          <p:nvPr/>
        </p:nvSpPr>
        <p:spPr bwMode="auto">
          <a:xfrm>
            <a:off x="7031038" y="2117725"/>
            <a:ext cx="14525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dest port #</a:t>
            </a:r>
            <a:endParaRPr lang="en-US" sz="1800">
              <a:cs typeface="+mn-cs"/>
            </a:endParaRPr>
          </a:p>
        </p:txBody>
      </p:sp>
      <p:sp>
        <p:nvSpPr>
          <p:cNvPr id="187400" name="Line 1032"/>
          <p:cNvSpPr>
            <a:spLocks noChangeShapeType="1"/>
          </p:cNvSpPr>
          <p:nvPr/>
        </p:nvSpPr>
        <p:spPr bwMode="auto">
          <a:xfrm flipV="1">
            <a:off x="5257800" y="2495550"/>
            <a:ext cx="332898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401" name="Line 1033"/>
          <p:cNvSpPr>
            <a:spLocks noChangeShapeType="1"/>
          </p:cNvSpPr>
          <p:nvPr/>
        </p:nvSpPr>
        <p:spPr bwMode="auto">
          <a:xfrm flipV="1">
            <a:off x="5248275" y="2895600"/>
            <a:ext cx="33242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402" name="Line 1034"/>
          <p:cNvSpPr>
            <a:spLocks noChangeShapeType="1"/>
          </p:cNvSpPr>
          <p:nvPr/>
        </p:nvSpPr>
        <p:spPr bwMode="auto">
          <a:xfrm flipV="1">
            <a:off x="6905625" y="2095500"/>
            <a:ext cx="0" cy="39528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403" name="Text Box 1035"/>
          <p:cNvSpPr txBox="1">
            <a:spLocks noChangeArrowheads="1"/>
          </p:cNvSpPr>
          <p:nvPr/>
        </p:nvSpPr>
        <p:spPr bwMode="auto">
          <a:xfrm>
            <a:off x="6407150" y="1665288"/>
            <a:ext cx="949325"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32 bits</a:t>
            </a:r>
            <a:endParaRPr lang="en-US">
              <a:cs typeface="+mn-cs"/>
            </a:endParaRPr>
          </a:p>
        </p:txBody>
      </p:sp>
      <p:sp>
        <p:nvSpPr>
          <p:cNvPr id="187404" name="Line 1036"/>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405" name="Line 1037"/>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406" name="Text Box 1038"/>
          <p:cNvSpPr txBox="1">
            <a:spLocks noChangeArrowheads="1"/>
          </p:cNvSpPr>
          <p:nvPr/>
        </p:nvSpPr>
        <p:spPr bwMode="auto">
          <a:xfrm>
            <a:off x="6124575" y="3951288"/>
            <a:ext cx="1501775"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Application</a:t>
            </a:r>
          </a:p>
          <a:p>
            <a:pPr algn="ctr">
              <a:defRPr/>
            </a:pPr>
            <a:r>
              <a:rPr lang="en-US" sz="2000">
                <a:latin typeface="Comic Sans MS" charset="0"/>
                <a:cs typeface="+mn-cs"/>
              </a:rPr>
              <a:t>data </a:t>
            </a:r>
          </a:p>
          <a:p>
            <a:pPr algn="ctr">
              <a:defRPr/>
            </a:pPr>
            <a:r>
              <a:rPr lang="en-US" sz="2000">
                <a:latin typeface="Comic Sans MS" charset="0"/>
                <a:cs typeface="+mn-cs"/>
              </a:rPr>
              <a:t>(message)</a:t>
            </a:r>
            <a:endParaRPr lang="en-US">
              <a:cs typeface="+mn-cs"/>
            </a:endParaRPr>
          </a:p>
        </p:txBody>
      </p:sp>
      <p:sp>
        <p:nvSpPr>
          <p:cNvPr id="187407" name="Text Box 1039"/>
          <p:cNvSpPr txBox="1">
            <a:spLocks noChangeArrowheads="1"/>
          </p:cNvSpPr>
          <p:nvPr/>
        </p:nvSpPr>
        <p:spPr bwMode="auto">
          <a:xfrm>
            <a:off x="5695950" y="5518150"/>
            <a:ext cx="2655888"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UDP segment format</a:t>
            </a:r>
            <a:endParaRPr lang="en-US">
              <a:cs typeface="+mn-cs"/>
            </a:endParaRPr>
          </a:p>
        </p:txBody>
      </p:sp>
      <p:sp>
        <p:nvSpPr>
          <p:cNvPr id="187408" name="Line 1040"/>
          <p:cNvSpPr>
            <a:spLocks noChangeShapeType="1"/>
          </p:cNvSpPr>
          <p:nvPr/>
        </p:nvSpPr>
        <p:spPr bwMode="auto">
          <a:xfrm flipV="1">
            <a:off x="6905625" y="2505075"/>
            <a:ext cx="0" cy="39528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7409" name="Text Box 1041"/>
          <p:cNvSpPr txBox="1">
            <a:spLocks noChangeArrowheads="1"/>
          </p:cNvSpPr>
          <p:nvPr/>
        </p:nvSpPr>
        <p:spPr bwMode="auto">
          <a:xfrm>
            <a:off x="5632450" y="2508250"/>
            <a:ext cx="85090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length</a:t>
            </a:r>
            <a:endParaRPr lang="en-US">
              <a:cs typeface="+mn-cs"/>
            </a:endParaRPr>
          </a:p>
        </p:txBody>
      </p:sp>
      <p:sp>
        <p:nvSpPr>
          <p:cNvPr id="187410" name="Text Box 1042"/>
          <p:cNvSpPr txBox="1">
            <a:spLocks noChangeArrowheads="1"/>
          </p:cNvSpPr>
          <p:nvPr/>
        </p:nvSpPr>
        <p:spPr bwMode="auto">
          <a:xfrm>
            <a:off x="7180263" y="2498725"/>
            <a:ext cx="1208087"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checksum</a:t>
            </a:r>
            <a:endParaRPr lang="en-US">
              <a:cs typeface="+mn-cs"/>
            </a:endParaRPr>
          </a:p>
        </p:txBody>
      </p:sp>
      <p:sp>
        <p:nvSpPr>
          <p:cNvPr id="187411" name="Text Box 1043"/>
          <p:cNvSpPr txBox="1">
            <a:spLocks noChangeArrowheads="1"/>
          </p:cNvSpPr>
          <p:nvPr/>
        </p:nvSpPr>
        <p:spPr bwMode="auto">
          <a:xfrm>
            <a:off x="3497263" y="2212975"/>
            <a:ext cx="1608137" cy="1465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a:latin typeface="Comic Sans MS" charset="0"/>
                <a:cs typeface="+mn-cs"/>
              </a:rPr>
              <a:t>Length, in</a:t>
            </a:r>
          </a:p>
          <a:p>
            <a:pPr algn="r">
              <a:defRPr/>
            </a:pPr>
            <a:r>
              <a:rPr lang="en-US" sz="1800">
                <a:latin typeface="Comic Sans MS" charset="0"/>
                <a:cs typeface="+mn-cs"/>
              </a:rPr>
              <a:t>bytes of UDP</a:t>
            </a:r>
          </a:p>
          <a:p>
            <a:pPr algn="r">
              <a:defRPr/>
            </a:pPr>
            <a:r>
              <a:rPr lang="en-US" sz="1800">
                <a:latin typeface="Comic Sans MS" charset="0"/>
                <a:cs typeface="+mn-cs"/>
              </a:rPr>
              <a:t>segment,</a:t>
            </a:r>
          </a:p>
          <a:p>
            <a:pPr algn="r">
              <a:defRPr/>
            </a:pPr>
            <a:r>
              <a:rPr lang="en-US" sz="1800">
                <a:latin typeface="Comic Sans MS" charset="0"/>
                <a:cs typeface="+mn-cs"/>
              </a:rPr>
              <a:t>including</a:t>
            </a:r>
          </a:p>
          <a:p>
            <a:pPr algn="r">
              <a:defRPr/>
            </a:pPr>
            <a:r>
              <a:rPr lang="en-US" sz="1800">
                <a:latin typeface="Comic Sans MS" charset="0"/>
                <a:cs typeface="+mn-cs"/>
              </a:rPr>
              <a:t>header</a:t>
            </a:r>
            <a:endParaRPr lang="en-US">
              <a:cs typeface="+mn-cs"/>
            </a:endParaRPr>
          </a:p>
        </p:txBody>
      </p:sp>
      <p:sp>
        <p:nvSpPr>
          <p:cNvPr id="187412" name="Line 1044"/>
          <p:cNvSpPr>
            <a:spLocks noChangeShapeType="1"/>
          </p:cNvSpPr>
          <p:nvPr/>
        </p:nvSpPr>
        <p:spPr bwMode="auto">
          <a:xfrm>
            <a:off x="4981575" y="2543175"/>
            <a:ext cx="714375" cy="142875"/>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 name="Footer Placeholder 3"/>
          <p:cNvSpPr>
            <a:spLocks noGrp="1"/>
          </p:cNvSpPr>
          <p:nvPr>
            <p:ph type="ftr" sz="quarter" idx="10"/>
          </p:nvPr>
        </p:nvSpPr>
        <p:spPr>
          <a:xfrm>
            <a:off x="3048000" y="6248400"/>
            <a:ext cx="2971800" cy="457200"/>
          </a:xfrm>
        </p:spPr>
        <p:txBody>
          <a:bodyPr/>
          <a:lstStyle/>
          <a:p>
            <a:pPr>
              <a:defRPr/>
            </a:pPr>
            <a:r>
              <a:rPr lang="en-US" dirty="0"/>
              <a:t>CSci4211:  </a:t>
            </a:r>
            <a:r>
              <a:rPr lang="en-US" dirty="0" smtClean="0"/>
              <a:t>Weekly Summary </a:t>
            </a:r>
            <a:endParaRPr lang="en-US" dirty="0"/>
          </a:p>
        </p:txBody>
      </p:sp>
    </p:spTree>
    <p:extLst>
      <p:ext uri="{BB962C8B-B14F-4D97-AF65-F5344CB8AC3E}">
        <p14:creationId xmlns:p14="http://schemas.microsoft.com/office/powerpoint/2010/main" val="3392083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1"/>
          </p:nvPr>
        </p:nvSpPr>
        <p:spPr/>
        <p:txBody>
          <a:bodyPr/>
          <a:lstStyle/>
          <a:p>
            <a:pPr>
              <a:defRPr/>
            </a:pPr>
            <a:fld id="{85112C11-1C32-C243-80A6-059CBA053384}" type="slidenum">
              <a:rPr lang="en-US"/>
              <a:pPr>
                <a:defRPr/>
              </a:pPr>
              <a:t>86</a:t>
            </a:fld>
            <a:endParaRPr lang="en-US"/>
          </a:p>
        </p:txBody>
      </p:sp>
      <p:sp>
        <p:nvSpPr>
          <p:cNvPr id="103426" name="Rectangle 2"/>
          <p:cNvSpPr>
            <a:spLocks noGrp="1" noChangeArrowheads="1"/>
          </p:cNvSpPr>
          <p:nvPr>
            <p:ph type="title"/>
          </p:nvPr>
        </p:nvSpPr>
        <p:spPr>
          <a:xfrm>
            <a:off x="533400" y="228600"/>
            <a:ext cx="8143875" cy="1143000"/>
          </a:xfrm>
        </p:spPr>
        <p:txBody>
          <a:bodyPr/>
          <a:lstStyle/>
          <a:p>
            <a:pPr>
              <a:defRPr/>
            </a:pPr>
            <a:r>
              <a:rPr lang="en-US" smtClean="0">
                <a:cs typeface="+mj-cs"/>
              </a:rPr>
              <a:t>TCP: Overview</a:t>
            </a:r>
          </a:p>
        </p:txBody>
      </p:sp>
      <p:sp>
        <p:nvSpPr>
          <p:cNvPr id="103427" name="Rectangle 3"/>
          <p:cNvSpPr>
            <a:spLocks noGrp="1" noChangeArrowheads="1"/>
          </p:cNvSpPr>
          <p:nvPr>
            <p:ph type="body" sz="half" idx="1"/>
          </p:nvPr>
        </p:nvSpPr>
        <p:spPr>
          <a:xfrm>
            <a:off x="4810125" y="1295400"/>
            <a:ext cx="3895725" cy="4905375"/>
          </a:xfrm>
        </p:spPr>
        <p:txBody>
          <a:bodyPr/>
          <a:lstStyle/>
          <a:p>
            <a:pPr>
              <a:defRPr/>
            </a:pPr>
            <a:r>
              <a:rPr lang="en-US" sz="2400" smtClean="0">
                <a:solidFill>
                  <a:srgbClr val="FF0000"/>
                </a:solidFill>
                <a:cs typeface="+mn-cs"/>
              </a:rPr>
              <a:t>full duplex data:</a:t>
            </a:r>
            <a:endParaRPr lang="en-US" sz="2400" smtClean="0">
              <a:cs typeface="+mn-cs"/>
            </a:endParaRPr>
          </a:p>
          <a:p>
            <a:pPr lvl="1">
              <a:defRPr/>
            </a:pPr>
            <a:r>
              <a:rPr lang="en-US" sz="1800" smtClean="0"/>
              <a:t>bi-directional data flow in same connection</a:t>
            </a:r>
          </a:p>
          <a:p>
            <a:pPr lvl="1">
              <a:defRPr/>
            </a:pPr>
            <a:r>
              <a:rPr lang="en-US" sz="1800" smtClean="0"/>
              <a:t>MSS: maximum segment size</a:t>
            </a:r>
          </a:p>
          <a:p>
            <a:pPr>
              <a:defRPr/>
            </a:pPr>
            <a:r>
              <a:rPr lang="en-US" sz="2400" smtClean="0">
                <a:solidFill>
                  <a:srgbClr val="FF0000"/>
                </a:solidFill>
                <a:cs typeface="+mn-cs"/>
              </a:rPr>
              <a:t>connection-oriented:</a:t>
            </a:r>
            <a:r>
              <a:rPr lang="en-US" sz="2400" smtClean="0">
                <a:cs typeface="+mn-cs"/>
              </a:rPr>
              <a:t> </a:t>
            </a:r>
          </a:p>
          <a:p>
            <a:pPr lvl="1">
              <a:defRPr/>
            </a:pPr>
            <a:r>
              <a:rPr lang="en-US" sz="1800" smtClean="0"/>
              <a:t>handshaking (exchange of control msgs) init</a:t>
            </a:r>
            <a:r>
              <a:rPr lang="ja-JP" altLang="en-US" sz="1800" smtClean="0">
                <a:latin typeface="Arial"/>
              </a:rPr>
              <a:t>’</a:t>
            </a:r>
            <a:r>
              <a:rPr lang="en-US" sz="1800" smtClean="0"/>
              <a:t>s sender, receiver state before data exchange</a:t>
            </a:r>
          </a:p>
          <a:p>
            <a:pPr>
              <a:defRPr/>
            </a:pPr>
            <a:r>
              <a:rPr lang="en-US" sz="2400" smtClean="0">
                <a:solidFill>
                  <a:srgbClr val="FF0000"/>
                </a:solidFill>
                <a:cs typeface="+mn-cs"/>
              </a:rPr>
              <a:t>flow controlled:</a:t>
            </a:r>
          </a:p>
          <a:p>
            <a:pPr lvl="1">
              <a:defRPr/>
            </a:pPr>
            <a:r>
              <a:rPr lang="en-US" sz="1800" smtClean="0"/>
              <a:t>sender will not overwhelm receiver</a:t>
            </a:r>
          </a:p>
        </p:txBody>
      </p:sp>
      <p:sp>
        <p:nvSpPr>
          <p:cNvPr id="103428" name="Rectangle 4"/>
          <p:cNvSpPr>
            <a:spLocks noGrp="1" noChangeArrowheads="1"/>
          </p:cNvSpPr>
          <p:nvPr>
            <p:ph type="body" sz="half" idx="2"/>
          </p:nvPr>
        </p:nvSpPr>
        <p:spPr>
          <a:xfrm>
            <a:off x="609600" y="1371600"/>
            <a:ext cx="4381500" cy="3638550"/>
          </a:xfrm>
        </p:spPr>
        <p:txBody>
          <a:bodyPr/>
          <a:lstStyle/>
          <a:p>
            <a:pPr>
              <a:defRPr/>
            </a:pPr>
            <a:r>
              <a:rPr lang="en-US" sz="2400" smtClean="0">
                <a:solidFill>
                  <a:srgbClr val="FF0000"/>
                </a:solidFill>
                <a:cs typeface="+mn-cs"/>
              </a:rPr>
              <a:t>point-to-point:</a:t>
            </a:r>
            <a:endParaRPr lang="en-US" sz="2400" smtClean="0">
              <a:cs typeface="+mn-cs"/>
            </a:endParaRPr>
          </a:p>
          <a:p>
            <a:pPr lvl="1">
              <a:defRPr/>
            </a:pPr>
            <a:r>
              <a:rPr lang="en-US" sz="1800" smtClean="0"/>
              <a:t>one sender, one receiver</a:t>
            </a:r>
            <a:r>
              <a:rPr lang="en-US" sz="1800" smtClean="0">
                <a:solidFill>
                  <a:srgbClr val="FF0000"/>
                </a:solidFill>
              </a:rPr>
              <a:t> </a:t>
            </a:r>
          </a:p>
          <a:p>
            <a:pPr>
              <a:defRPr/>
            </a:pPr>
            <a:r>
              <a:rPr lang="en-US" sz="2400" smtClean="0">
                <a:solidFill>
                  <a:srgbClr val="FF0000"/>
                </a:solidFill>
                <a:cs typeface="+mn-cs"/>
              </a:rPr>
              <a:t>reliable, in-order </a:t>
            </a:r>
            <a:r>
              <a:rPr lang="en-US" sz="2400" i="1" smtClean="0">
                <a:solidFill>
                  <a:srgbClr val="FF0000"/>
                </a:solidFill>
                <a:cs typeface="+mn-cs"/>
              </a:rPr>
              <a:t>byte steam:</a:t>
            </a:r>
            <a:endParaRPr lang="en-US" sz="2400" i="1" smtClean="0">
              <a:cs typeface="+mn-cs"/>
            </a:endParaRPr>
          </a:p>
          <a:p>
            <a:pPr lvl="1">
              <a:defRPr/>
            </a:pPr>
            <a:r>
              <a:rPr lang="en-US" sz="1800" smtClean="0"/>
              <a:t>no </a:t>
            </a:r>
            <a:r>
              <a:rPr lang="ja-JP" altLang="en-US" sz="1800" smtClean="0">
                <a:latin typeface="Arial"/>
              </a:rPr>
              <a:t>“</a:t>
            </a:r>
            <a:r>
              <a:rPr lang="en-US" sz="1800" smtClean="0"/>
              <a:t>message boundaries</a:t>
            </a:r>
            <a:r>
              <a:rPr lang="ja-JP" altLang="en-US" sz="1800" smtClean="0">
                <a:latin typeface="Arial"/>
              </a:rPr>
              <a:t>”</a:t>
            </a:r>
            <a:endParaRPr lang="en-US" sz="1800" smtClean="0"/>
          </a:p>
          <a:p>
            <a:pPr>
              <a:defRPr/>
            </a:pPr>
            <a:r>
              <a:rPr lang="en-US" sz="2400" smtClean="0">
                <a:solidFill>
                  <a:srgbClr val="FF0000"/>
                </a:solidFill>
                <a:cs typeface="+mn-cs"/>
              </a:rPr>
              <a:t>pipelined:</a:t>
            </a:r>
            <a:endParaRPr lang="en-US" sz="2400" smtClean="0">
              <a:cs typeface="+mn-cs"/>
            </a:endParaRPr>
          </a:p>
          <a:p>
            <a:pPr lvl="1">
              <a:defRPr/>
            </a:pPr>
            <a:r>
              <a:rPr lang="en-US" sz="1800" smtClean="0"/>
              <a:t>TCP congestion and flow control set window size</a:t>
            </a:r>
          </a:p>
          <a:p>
            <a:pPr>
              <a:defRPr/>
            </a:pPr>
            <a:r>
              <a:rPr lang="en-US" sz="2400" i="1" smtClean="0">
                <a:solidFill>
                  <a:srgbClr val="FF0000"/>
                </a:solidFill>
                <a:cs typeface="+mn-cs"/>
              </a:rPr>
              <a:t>send &amp; receive buffers</a:t>
            </a:r>
            <a:endParaRPr lang="en-US" sz="2400" smtClean="0">
              <a:cs typeface="+mn-cs"/>
            </a:endParaRPr>
          </a:p>
        </p:txBody>
      </p:sp>
      <p:graphicFrame>
        <p:nvGraphicFramePr>
          <p:cNvPr id="17414" name="Object 5"/>
          <p:cNvGraphicFramePr>
            <a:graphicFrameLocks noChangeAspect="1"/>
          </p:cNvGraphicFramePr>
          <p:nvPr/>
        </p:nvGraphicFramePr>
        <p:xfrm>
          <a:off x="228600" y="4800600"/>
          <a:ext cx="5035550" cy="1219200"/>
        </p:xfrm>
        <a:graphic>
          <a:graphicData uri="http://schemas.openxmlformats.org/presentationml/2006/ole">
            <mc:AlternateContent xmlns:mc="http://schemas.openxmlformats.org/markup-compatibility/2006">
              <mc:Choice xmlns:v="urn:schemas-microsoft-com:vml" Requires="v">
                <p:oleObj spid="_x0000_s145415" name="VISIO" r:id="rId4" imgW="6604000" imgH="1117600" progId="Visio.Drawing.5">
                  <p:embed/>
                </p:oleObj>
              </mc:Choice>
              <mc:Fallback>
                <p:oleObj name="VISIO" r:id="rId4" imgW="6604000" imgH="111760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800600"/>
                        <a:ext cx="5035550" cy="1219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6525846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1"/>
          </p:nvPr>
        </p:nvSpPr>
        <p:spPr/>
        <p:txBody>
          <a:bodyPr/>
          <a:lstStyle/>
          <a:p>
            <a:pPr>
              <a:defRPr/>
            </a:pPr>
            <a:fld id="{C332045C-728C-E940-A8AB-F1D9A6D96C58}" type="slidenum">
              <a:rPr lang="en-US"/>
              <a:pPr>
                <a:defRPr/>
              </a:pPr>
              <a:t>87</a:t>
            </a:fld>
            <a:endParaRPr lang="en-US"/>
          </a:p>
        </p:txBody>
      </p:sp>
      <p:grpSp>
        <p:nvGrpSpPr>
          <p:cNvPr id="19459" name="Group 2"/>
          <p:cNvGrpSpPr>
            <a:grpSpLocks/>
          </p:cNvGrpSpPr>
          <p:nvPr/>
        </p:nvGrpSpPr>
        <p:grpSpPr bwMode="auto">
          <a:xfrm>
            <a:off x="2743200" y="838200"/>
            <a:ext cx="4089400" cy="5105400"/>
            <a:chOff x="2818" y="659"/>
            <a:chExt cx="2576" cy="3358"/>
          </a:xfrm>
        </p:grpSpPr>
        <p:sp>
          <p:nvSpPr>
            <p:cNvPr id="105475" name="Rectangle 3"/>
            <p:cNvSpPr>
              <a:spLocks noChangeArrowheads="1"/>
            </p:cNvSpPr>
            <p:nvPr/>
          </p:nvSpPr>
          <p:spPr bwMode="auto">
            <a:xfrm>
              <a:off x="2905" y="917"/>
              <a:ext cx="2489" cy="3040"/>
            </a:xfrm>
            <a:prstGeom prst="rect">
              <a:avLst/>
            </a:prstGeom>
            <a:solidFill>
              <a:schemeClr val="accent2"/>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76" name="Rectangle 4"/>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cs typeface="+mn-cs"/>
              </a:endParaRPr>
            </a:p>
          </p:txBody>
        </p:sp>
        <p:sp>
          <p:nvSpPr>
            <p:cNvPr id="105477" name="Text Box 5"/>
            <p:cNvSpPr txBox="1">
              <a:spLocks noChangeArrowheads="1"/>
            </p:cNvSpPr>
            <p:nvPr/>
          </p:nvSpPr>
          <p:spPr bwMode="auto">
            <a:xfrm>
              <a:off x="2886" y="968"/>
              <a:ext cx="1161" cy="2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source port #</a:t>
              </a:r>
              <a:endParaRPr lang="en-US">
                <a:cs typeface="+mn-cs"/>
              </a:endParaRPr>
            </a:p>
          </p:txBody>
        </p:sp>
        <p:sp>
          <p:nvSpPr>
            <p:cNvPr id="105478" name="Text Box 6"/>
            <p:cNvSpPr txBox="1">
              <a:spLocks noChangeArrowheads="1"/>
            </p:cNvSpPr>
            <p:nvPr/>
          </p:nvSpPr>
          <p:spPr bwMode="auto">
            <a:xfrm>
              <a:off x="4198" y="971"/>
              <a:ext cx="1004" cy="2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dest port #</a:t>
              </a:r>
              <a:endParaRPr lang="en-US" sz="1800">
                <a:cs typeface="+mn-cs"/>
              </a:endParaRPr>
            </a:p>
          </p:txBody>
        </p:sp>
        <p:sp>
          <p:nvSpPr>
            <p:cNvPr id="105479" name="Line 7"/>
            <p:cNvSpPr>
              <a:spLocks noChangeShapeType="1"/>
            </p:cNvSpPr>
            <p:nvPr/>
          </p:nvSpPr>
          <p:spPr bwMode="auto">
            <a:xfrm>
              <a:off x="2853" y="1226"/>
              <a:ext cx="2486" cy="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80" name="Line 8"/>
            <p:cNvSpPr>
              <a:spLocks noChangeShapeType="1"/>
            </p:cNvSpPr>
            <p:nvPr/>
          </p:nvSpPr>
          <p:spPr bwMode="auto">
            <a:xfrm flipV="1">
              <a:off x="2849" y="146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81" name="Line 9"/>
            <p:cNvSpPr>
              <a:spLocks noChangeShapeType="1"/>
            </p:cNvSpPr>
            <p:nvPr/>
          </p:nvSpPr>
          <p:spPr bwMode="auto">
            <a:xfrm flipV="1">
              <a:off x="4075" y="990"/>
              <a:ext cx="0" cy="24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82" name="Text Box 10"/>
            <p:cNvSpPr txBox="1">
              <a:spLocks noChangeArrowheads="1"/>
            </p:cNvSpPr>
            <p:nvPr/>
          </p:nvSpPr>
          <p:spPr bwMode="auto">
            <a:xfrm>
              <a:off x="3758" y="659"/>
              <a:ext cx="598" cy="2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32 bits</a:t>
              </a:r>
              <a:endParaRPr lang="en-US">
                <a:cs typeface="+mn-cs"/>
              </a:endParaRPr>
            </a:p>
          </p:txBody>
        </p:sp>
        <p:sp>
          <p:nvSpPr>
            <p:cNvPr id="105483" name="Line 11"/>
            <p:cNvSpPr>
              <a:spLocks noChangeShapeType="1"/>
            </p:cNvSpPr>
            <p:nvPr/>
          </p:nvSpPr>
          <p:spPr bwMode="auto">
            <a:xfrm>
              <a:off x="4417" y="811"/>
              <a:ext cx="899" cy="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84" name="Line 12"/>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85" name="Text Box 13"/>
            <p:cNvSpPr txBox="1">
              <a:spLocks noChangeArrowheads="1"/>
            </p:cNvSpPr>
            <p:nvPr/>
          </p:nvSpPr>
          <p:spPr bwMode="auto">
            <a:xfrm>
              <a:off x="3475" y="2845"/>
              <a:ext cx="1341" cy="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application</a:t>
              </a:r>
            </a:p>
            <a:p>
              <a:pPr algn="ctr">
                <a:defRPr/>
              </a:pPr>
              <a:r>
                <a:rPr lang="en-US" sz="2000">
                  <a:latin typeface="Comic Sans MS" charset="0"/>
                  <a:cs typeface="+mn-cs"/>
                </a:rPr>
                <a:t>data </a:t>
              </a:r>
            </a:p>
            <a:p>
              <a:pPr algn="ctr">
                <a:defRPr/>
              </a:pPr>
              <a:r>
                <a:rPr lang="en-US" sz="2000">
                  <a:latin typeface="Comic Sans MS" charset="0"/>
                  <a:cs typeface="+mn-cs"/>
                </a:rPr>
                <a:t>(variable length)</a:t>
              </a:r>
              <a:endParaRPr lang="en-US">
                <a:cs typeface="+mn-cs"/>
              </a:endParaRPr>
            </a:p>
          </p:txBody>
        </p:sp>
        <p:sp>
          <p:nvSpPr>
            <p:cNvPr id="105486" name="Text Box 14"/>
            <p:cNvSpPr txBox="1">
              <a:spLocks noChangeArrowheads="1"/>
            </p:cNvSpPr>
            <p:nvPr/>
          </p:nvSpPr>
          <p:spPr bwMode="auto">
            <a:xfrm>
              <a:off x="3250" y="1213"/>
              <a:ext cx="1566" cy="2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a:solidFill>
                    <a:srgbClr val="FF0000"/>
                  </a:solidFill>
                  <a:latin typeface="Comic Sans MS" charset="0"/>
                  <a:cs typeface="+mn-cs"/>
                </a:rPr>
                <a:t>sequence number</a:t>
              </a:r>
            </a:p>
          </p:txBody>
        </p:sp>
        <p:sp>
          <p:nvSpPr>
            <p:cNvPr id="105487" name="Line 15"/>
            <p:cNvSpPr>
              <a:spLocks noChangeShapeType="1"/>
            </p:cNvSpPr>
            <p:nvPr/>
          </p:nvSpPr>
          <p:spPr bwMode="auto">
            <a:xfrm flipV="1">
              <a:off x="2855" y="1705"/>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88" name="Text Box 16"/>
            <p:cNvSpPr txBox="1">
              <a:spLocks noChangeArrowheads="1"/>
            </p:cNvSpPr>
            <p:nvPr/>
          </p:nvSpPr>
          <p:spPr bwMode="auto">
            <a:xfrm>
              <a:off x="2998" y="1465"/>
              <a:ext cx="2148" cy="2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a:solidFill>
                    <a:srgbClr val="FF0000"/>
                  </a:solidFill>
                  <a:latin typeface="Comic Sans MS" charset="0"/>
                  <a:cs typeface="+mn-cs"/>
                </a:rPr>
                <a:t>acknowledgement number</a:t>
              </a:r>
            </a:p>
          </p:txBody>
        </p:sp>
        <p:sp>
          <p:nvSpPr>
            <p:cNvPr id="105489" name="Line 17"/>
            <p:cNvSpPr>
              <a:spLocks noChangeShapeType="1"/>
            </p:cNvSpPr>
            <p:nvPr/>
          </p:nvSpPr>
          <p:spPr bwMode="auto">
            <a:xfrm flipV="1">
              <a:off x="2852" y="1954"/>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90" name="Line 18"/>
            <p:cNvSpPr>
              <a:spLocks noChangeShapeType="1"/>
            </p:cNvSpPr>
            <p:nvPr/>
          </p:nvSpPr>
          <p:spPr bwMode="auto">
            <a:xfrm flipV="1">
              <a:off x="2849" y="2200"/>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91" name="Line 19"/>
            <p:cNvSpPr>
              <a:spLocks noChangeShapeType="1"/>
            </p:cNvSpPr>
            <p:nvPr/>
          </p:nvSpPr>
          <p:spPr bwMode="auto">
            <a:xfrm flipV="1">
              <a:off x="2849" y="2554"/>
              <a:ext cx="24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92" name="Line 20"/>
            <p:cNvSpPr>
              <a:spLocks noChangeShapeType="1"/>
            </p:cNvSpPr>
            <p:nvPr/>
          </p:nvSpPr>
          <p:spPr bwMode="auto">
            <a:xfrm flipH="1" flipV="1">
              <a:off x="4084" y="1707"/>
              <a:ext cx="3" cy="49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93" name="Text Box 21"/>
            <p:cNvSpPr txBox="1">
              <a:spLocks noChangeArrowheads="1"/>
            </p:cNvSpPr>
            <p:nvPr/>
          </p:nvSpPr>
          <p:spPr bwMode="auto">
            <a:xfrm>
              <a:off x="4087" y="1712"/>
              <a:ext cx="1224" cy="2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2"/>
                  </a:solidFill>
                  <a:latin typeface="Comic Sans MS" charset="0"/>
                  <a:cs typeface="+mn-cs"/>
                </a:rPr>
                <a:t>rcvr window size</a:t>
              </a:r>
              <a:endParaRPr lang="en-US" sz="1800">
                <a:solidFill>
                  <a:schemeClr val="accent2"/>
                </a:solidFill>
                <a:cs typeface="+mn-cs"/>
              </a:endParaRPr>
            </a:p>
          </p:txBody>
        </p:sp>
        <p:sp>
          <p:nvSpPr>
            <p:cNvPr id="105494" name="Text Box 22"/>
            <p:cNvSpPr txBox="1">
              <a:spLocks noChangeArrowheads="1"/>
            </p:cNvSpPr>
            <p:nvPr/>
          </p:nvSpPr>
          <p:spPr bwMode="auto">
            <a:xfrm>
              <a:off x="4159" y="1961"/>
              <a:ext cx="1159" cy="2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2"/>
                  </a:solidFill>
                  <a:latin typeface="Comic Sans MS" charset="0"/>
                  <a:cs typeface="+mn-cs"/>
                </a:rPr>
                <a:t>ptr urgent data</a:t>
              </a:r>
              <a:endParaRPr lang="en-US" sz="1800">
                <a:solidFill>
                  <a:schemeClr val="accent2"/>
                </a:solidFill>
                <a:cs typeface="+mn-cs"/>
              </a:endParaRPr>
            </a:p>
          </p:txBody>
        </p:sp>
        <p:sp>
          <p:nvSpPr>
            <p:cNvPr id="105495" name="Text Box 23"/>
            <p:cNvSpPr txBox="1">
              <a:spLocks noChangeArrowheads="1"/>
            </p:cNvSpPr>
            <p:nvPr/>
          </p:nvSpPr>
          <p:spPr bwMode="auto">
            <a:xfrm>
              <a:off x="3084" y="1949"/>
              <a:ext cx="761" cy="2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2"/>
                  </a:solidFill>
                  <a:latin typeface="Comic Sans MS" charset="0"/>
                  <a:cs typeface="+mn-cs"/>
                </a:rPr>
                <a:t>checksum</a:t>
              </a:r>
              <a:endParaRPr lang="en-US" sz="1800">
                <a:solidFill>
                  <a:schemeClr val="accent2"/>
                </a:solidFill>
                <a:cs typeface="+mn-cs"/>
              </a:endParaRPr>
            </a:p>
          </p:txBody>
        </p:sp>
        <p:sp>
          <p:nvSpPr>
            <p:cNvPr id="105496" name="Text Box 24"/>
            <p:cNvSpPr txBox="1">
              <a:spLocks noChangeArrowheads="1"/>
            </p:cNvSpPr>
            <p:nvPr/>
          </p:nvSpPr>
          <p:spPr bwMode="auto">
            <a:xfrm>
              <a:off x="3935" y="1730"/>
              <a:ext cx="194" cy="22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solidFill>
                    <a:srgbClr val="FF0000"/>
                  </a:solidFill>
                  <a:latin typeface="Comic Sans MS" charset="0"/>
                  <a:cs typeface="+mn-cs"/>
                </a:rPr>
                <a:t>F</a:t>
              </a:r>
            </a:p>
          </p:txBody>
        </p:sp>
        <p:sp>
          <p:nvSpPr>
            <p:cNvPr id="105497" name="Line 25"/>
            <p:cNvSpPr>
              <a:spLocks noChangeShapeType="1"/>
            </p:cNvSpPr>
            <p:nvPr/>
          </p:nvSpPr>
          <p:spPr bwMode="auto">
            <a:xfrm flipV="1">
              <a:off x="3985" y="1701"/>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98" name="Line 26"/>
            <p:cNvSpPr>
              <a:spLocks noChangeShapeType="1"/>
            </p:cNvSpPr>
            <p:nvPr/>
          </p:nvSpPr>
          <p:spPr bwMode="auto">
            <a:xfrm flipV="1">
              <a:off x="3883" y="1704"/>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499" name="Line 27"/>
            <p:cNvSpPr>
              <a:spLocks noChangeShapeType="1"/>
            </p:cNvSpPr>
            <p:nvPr/>
          </p:nvSpPr>
          <p:spPr bwMode="auto">
            <a:xfrm flipV="1">
              <a:off x="3778" y="1704"/>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00" name="Line 28"/>
            <p:cNvSpPr>
              <a:spLocks noChangeShapeType="1"/>
            </p:cNvSpPr>
            <p:nvPr/>
          </p:nvSpPr>
          <p:spPr bwMode="auto">
            <a:xfrm flipV="1">
              <a:off x="3676" y="1707"/>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01" name="Line 29"/>
            <p:cNvSpPr>
              <a:spLocks noChangeShapeType="1"/>
            </p:cNvSpPr>
            <p:nvPr/>
          </p:nvSpPr>
          <p:spPr bwMode="auto">
            <a:xfrm flipV="1">
              <a:off x="3577" y="1704"/>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02" name="Line 30"/>
            <p:cNvSpPr>
              <a:spLocks noChangeShapeType="1"/>
            </p:cNvSpPr>
            <p:nvPr/>
          </p:nvSpPr>
          <p:spPr bwMode="auto">
            <a:xfrm flipV="1">
              <a:off x="3469" y="1710"/>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03" name="Text Box 31"/>
            <p:cNvSpPr txBox="1">
              <a:spLocks noChangeArrowheads="1"/>
            </p:cNvSpPr>
            <p:nvPr/>
          </p:nvSpPr>
          <p:spPr bwMode="auto">
            <a:xfrm>
              <a:off x="3828" y="1727"/>
              <a:ext cx="205" cy="22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solidFill>
                    <a:srgbClr val="FF0000"/>
                  </a:solidFill>
                  <a:latin typeface="Comic Sans MS" charset="0"/>
                  <a:cs typeface="+mn-cs"/>
                </a:rPr>
                <a:t>S</a:t>
              </a:r>
            </a:p>
          </p:txBody>
        </p:sp>
        <p:sp>
          <p:nvSpPr>
            <p:cNvPr id="105504" name="Text Box 32"/>
            <p:cNvSpPr txBox="1">
              <a:spLocks noChangeArrowheads="1"/>
            </p:cNvSpPr>
            <p:nvPr/>
          </p:nvSpPr>
          <p:spPr bwMode="auto">
            <a:xfrm>
              <a:off x="3727" y="1727"/>
              <a:ext cx="196" cy="22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solidFill>
                    <a:srgbClr val="FF0000"/>
                  </a:solidFill>
                  <a:latin typeface="Comic Sans MS" charset="0"/>
                  <a:cs typeface="+mn-cs"/>
                </a:rPr>
                <a:t>R</a:t>
              </a:r>
            </a:p>
          </p:txBody>
        </p:sp>
        <p:sp>
          <p:nvSpPr>
            <p:cNvPr id="105505" name="Text Box 33"/>
            <p:cNvSpPr txBox="1">
              <a:spLocks noChangeArrowheads="1"/>
            </p:cNvSpPr>
            <p:nvPr/>
          </p:nvSpPr>
          <p:spPr bwMode="auto">
            <a:xfrm>
              <a:off x="3628" y="1724"/>
              <a:ext cx="183" cy="22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solidFill>
                    <a:schemeClr val="accent2"/>
                  </a:solidFill>
                  <a:latin typeface="Comic Sans MS" charset="0"/>
                  <a:cs typeface="+mn-cs"/>
                </a:rPr>
                <a:t>P</a:t>
              </a:r>
              <a:endParaRPr lang="en-US">
                <a:solidFill>
                  <a:schemeClr val="accent2"/>
                </a:solidFill>
                <a:cs typeface="+mn-cs"/>
              </a:endParaRPr>
            </a:p>
          </p:txBody>
        </p:sp>
        <p:sp>
          <p:nvSpPr>
            <p:cNvPr id="105506" name="Text Box 34"/>
            <p:cNvSpPr txBox="1">
              <a:spLocks noChangeArrowheads="1"/>
            </p:cNvSpPr>
            <p:nvPr/>
          </p:nvSpPr>
          <p:spPr bwMode="auto">
            <a:xfrm>
              <a:off x="3519" y="1724"/>
              <a:ext cx="210" cy="22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solidFill>
                    <a:srgbClr val="FF0000"/>
                  </a:solidFill>
                  <a:latin typeface="Comic Sans MS" charset="0"/>
                  <a:cs typeface="+mn-cs"/>
                </a:rPr>
                <a:t>A</a:t>
              </a:r>
            </a:p>
          </p:txBody>
        </p:sp>
        <p:sp>
          <p:nvSpPr>
            <p:cNvPr id="105507" name="Text Box 35"/>
            <p:cNvSpPr txBox="1">
              <a:spLocks noChangeArrowheads="1"/>
            </p:cNvSpPr>
            <p:nvPr/>
          </p:nvSpPr>
          <p:spPr bwMode="auto">
            <a:xfrm>
              <a:off x="3417" y="1724"/>
              <a:ext cx="210" cy="22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a:solidFill>
                    <a:schemeClr val="accent2"/>
                  </a:solidFill>
                  <a:latin typeface="Comic Sans MS" charset="0"/>
                  <a:cs typeface="+mn-cs"/>
                </a:rPr>
                <a:t>U</a:t>
              </a:r>
              <a:endParaRPr lang="en-US">
                <a:solidFill>
                  <a:schemeClr val="accent2"/>
                </a:solidFill>
                <a:cs typeface="+mn-cs"/>
              </a:endParaRPr>
            </a:p>
          </p:txBody>
        </p:sp>
        <p:sp>
          <p:nvSpPr>
            <p:cNvPr id="105508" name="Text Box 36"/>
            <p:cNvSpPr txBox="1">
              <a:spLocks noChangeArrowheads="1"/>
            </p:cNvSpPr>
            <p:nvPr/>
          </p:nvSpPr>
          <p:spPr bwMode="auto">
            <a:xfrm>
              <a:off x="2818" y="1665"/>
              <a:ext cx="365" cy="3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a:solidFill>
                    <a:schemeClr val="accent2"/>
                  </a:solidFill>
                  <a:latin typeface="Comic Sans MS" charset="0"/>
                  <a:cs typeface="+mn-cs"/>
                </a:rPr>
                <a:t>head</a:t>
              </a:r>
            </a:p>
            <a:p>
              <a:pPr algn="ctr">
                <a:defRPr/>
              </a:pPr>
              <a:r>
                <a:rPr lang="en-US" sz="1400">
                  <a:solidFill>
                    <a:schemeClr val="accent2"/>
                  </a:solidFill>
                  <a:latin typeface="Comic Sans MS" charset="0"/>
                  <a:cs typeface="+mn-cs"/>
                </a:rPr>
                <a:t>len</a:t>
              </a:r>
              <a:endParaRPr lang="en-US" sz="1800">
                <a:solidFill>
                  <a:schemeClr val="accent2"/>
                </a:solidFill>
                <a:cs typeface="+mn-cs"/>
              </a:endParaRPr>
            </a:p>
          </p:txBody>
        </p:sp>
        <p:sp>
          <p:nvSpPr>
            <p:cNvPr id="105509" name="Text Box 37"/>
            <p:cNvSpPr txBox="1">
              <a:spLocks noChangeArrowheads="1"/>
            </p:cNvSpPr>
            <p:nvPr/>
          </p:nvSpPr>
          <p:spPr bwMode="auto">
            <a:xfrm>
              <a:off x="3121" y="1665"/>
              <a:ext cx="356" cy="3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a:latin typeface="Comic Sans MS" charset="0"/>
                  <a:cs typeface="+mn-cs"/>
                </a:rPr>
                <a:t>not</a:t>
              </a:r>
            </a:p>
            <a:p>
              <a:pPr algn="ctr">
                <a:defRPr/>
              </a:pPr>
              <a:r>
                <a:rPr lang="en-US" sz="1400">
                  <a:latin typeface="Comic Sans MS" charset="0"/>
                  <a:cs typeface="+mn-cs"/>
                </a:rPr>
                <a:t>used</a:t>
              </a:r>
              <a:endParaRPr lang="en-US" sz="1800">
                <a:cs typeface="+mn-cs"/>
              </a:endParaRPr>
            </a:p>
          </p:txBody>
        </p:sp>
        <p:sp>
          <p:nvSpPr>
            <p:cNvPr id="105510" name="Line 38"/>
            <p:cNvSpPr>
              <a:spLocks noChangeShapeType="1"/>
            </p:cNvSpPr>
            <p:nvPr/>
          </p:nvSpPr>
          <p:spPr bwMode="auto">
            <a:xfrm flipV="1">
              <a:off x="3151" y="1704"/>
              <a:ext cx="0" cy="2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11" name="Text Box 39"/>
            <p:cNvSpPr txBox="1">
              <a:spLocks noChangeArrowheads="1"/>
            </p:cNvSpPr>
            <p:nvPr/>
          </p:nvSpPr>
          <p:spPr bwMode="auto">
            <a:xfrm>
              <a:off x="3098" y="2266"/>
              <a:ext cx="1969" cy="2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Options (variable length)</a:t>
              </a:r>
              <a:endParaRPr lang="en-US">
                <a:cs typeface="+mn-cs"/>
              </a:endParaRPr>
            </a:p>
          </p:txBody>
        </p:sp>
      </p:grpSp>
      <p:sp>
        <p:nvSpPr>
          <p:cNvPr id="105512" name="Rectangle 40"/>
          <p:cNvSpPr>
            <a:spLocks noGrp="1" noChangeArrowheads="1"/>
          </p:cNvSpPr>
          <p:nvPr>
            <p:ph type="title"/>
          </p:nvPr>
        </p:nvSpPr>
        <p:spPr>
          <a:xfrm>
            <a:off x="685800" y="228600"/>
            <a:ext cx="7772400" cy="762000"/>
          </a:xfrm>
        </p:spPr>
        <p:txBody>
          <a:bodyPr/>
          <a:lstStyle/>
          <a:p>
            <a:pPr>
              <a:defRPr/>
            </a:pPr>
            <a:r>
              <a:rPr lang="en-US" sz="3600" smtClean="0">
                <a:cs typeface="+mj-cs"/>
              </a:rPr>
              <a:t>TCP Segment Structure</a:t>
            </a:r>
            <a:endParaRPr lang="en-US" smtClean="0">
              <a:cs typeface="+mj-cs"/>
            </a:endParaRPr>
          </a:p>
        </p:txBody>
      </p:sp>
      <p:sp>
        <p:nvSpPr>
          <p:cNvPr id="105513" name="Text Box 41"/>
          <p:cNvSpPr txBox="1">
            <a:spLocks noChangeArrowheads="1"/>
          </p:cNvSpPr>
          <p:nvPr/>
        </p:nvSpPr>
        <p:spPr bwMode="auto">
          <a:xfrm>
            <a:off x="177800" y="1431925"/>
            <a:ext cx="2287588"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a:solidFill>
                  <a:schemeClr val="accent2"/>
                </a:solidFill>
                <a:latin typeface="Comic Sans MS" charset="0"/>
                <a:cs typeface="+mn-cs"/>
              </a:rPr>
              <a:t>URG</a:t>
            </a:r>
            <a:r>
              <a:rPr lang="en-US" sz="1800">
                <a:latin typeface="Comic Sans MS" charset="0"/>
                <a:cs typeface="+mn-cs"/>
              </a:rPr>
              <a:t>: urgent data </a:t>
            </a:r>
          </a:p>
          <a:p>
            <a:pPr algn="r">
              <a:defRPr/>
            </a:pPr>
            <a:r>
              <a:rPr lang="en-US" sz="1800">
                <a:latin typeface="Comic Sans MS" charset="0"/>
                <a:cs typeface="+mn-cs"/>
              </a:rPr>
              <a:t>(generally not used)</a:t>
            </a:r>
            <a:endParaRPr lang="en-US" sz="1000">
              <a:cs typeface="+mn-cs"/>
            </a:endParaRPr>
          </a:p>
        </p:txBody>
      </p:sp>
      <p:sp>
        <p:nvSpPr>
          <p:cNvPr id="105514" name="Text Box 42"/>
          <p:cNvSpPr txBox="1">
            <a:spLocks noChangeArrowheads="1"/>
          </p:cNvSpPr>
          <p:nvPr/>
        </p:nvSpPr>
        <p:spPr bwMode="auto">
          <a:xfrm>
            <a:off x="947738" y="2155825"/>
            <a:ext cx="1470025"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a:solidFill>
                  <a:schemeClr val="accent2"/>
                </a:solidFill>
                <a:latin typeface="Comic Sans MS" charset="0"/>
                <a:cs typeface="+mn-cs"/>
              </a:rPr>
              <a:t>ACK</a:t>
            </a:r>
            <a:r>
              <a:rPr lang="en-US" sz="1800">
                <a:latin typeface="Comic Sans MS" charset="0"/>
                <a:cs typeface="+mn-cs"/>
              </a:rPr>
              <a:t>: ACK #</a:t>
            </a:r>
          </a:p>
          <a:p>
            <a:pPr algn="r">
              <a:defRPr/>
            </a:pPr>
            <a:r>
              <a:rPr lang="en-US" sz="1800">
                <a:latin typeface="Comic Sans MS" charset="0"/>
                <a:cs typeface="+mn-cs"/>
              </a:rPr>
              <a:t>valid</a:t>
            </a:r>
            <a:endParaRPr lang="en-US" sz="1000">
              <a:cs typeface="+mn-cs"/>
            </a:endParaRPr>
          </a:p>
        </p:txBody>
      </p:sp>
      <p:sp>
        <p:nvSpPr>
          <p:cNvPr id="105515" name="Text Box 43"/>
          <p:cNvSpPr txBox="1">
            <a:spLocks noChangeArrowheads="1"/>
          </p:cNvSpPr>
          <p:nvPr/>
        </p:nvSpPr>
        <p:spPr bwMode="auto">
          <a:xfrm>
            <a:off x="476250" y="3632200"/>
            <a:ext cx="1979613" cy="1190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a:solidFill>
                  <a:schemeClr val="accent2"/>
                </a:solidFill>
                <a:latin typeface="Comic Sans MS" charset="0"/>
                <a:cs typeface="+mn-cs"/>
              </a:rPr>
              <a:t>RST</a:t>
            </a:r>
            <a:r>
              <a:rPr lang="en-US" sz="1800">
                <a:latin typeface="Comic Sans MS" charset="0"/>
                <a:cs typeface="+mn-cs"/>
              </a:rPr>
              <a:t>, </a:t>
            </a:r>
            <a:r>
              <a:rPr lang="en-US" sz="1800">
                <a:solidFill>
                  <a:schemeClr val="accent2"/>
                </a:solidFill>
                <a:latin typeface="Comic Sans MS" charset="0"/>
                <a:cs typeface="+mn-cs"/>
              </a:rPr>
              <a:t>SYN</a:t>
            </a:r>
            <a:r>
              <a:rPr lang="en-US" sz="1800">
                <a:latin typeface="Comic Sans MS" charset="0"/>
                <a:cs typeface="+mn-cs"/>
              </a:rPr>
              <a:t>, </a:t>
            </a:r>
            <a:r>
              <a:rPr lang="en-US" sz="1800">
                <a:solidFill>
                  <a:schemeClr val="accent2"/>
                </a:solidFill>
                <a:latin typeface="Comic Sans MS" charset="0"/>
                <a:cs typeface="+mn-cs"/>
              </a:rPr>
              <a:t>FIN</a:t>
            </a:r>
            <a:r>
              <a:rPr lang="en-US" sz="1800">
                <a:latin typeface="Comic Sans MS" charset="0"/>
                <a:cs typeface="+mn-cs"/>
              </a:rPr>
              <a:t>:</a:t>
            </a:r>
          </a:p>
          <a:p>
            <a:pPr algn="r">
              <a:defRPr/>
            </a:pPr>
            <a:r>
              <a:rPr lang="en-US" sz="1800">
                <a:latin typeface="Comic Sans MS" charset="0"/>
                <a:cs typeface="+mn-cs"/>
              </a:rPr>
              <a:t>connection estab</a:t>
            </a:r>
          </a:p>
          <a:p>
            <a:pPr algn="r">
              <a:defRPr/>
            </a:pPr>
            <a:r>
              <a:rPr lang="en-US" sz="1800">
                <a:latin typeface="Comic Sans MS" charset="0"/>
                <a:cs typeface="+mn-cs"/>
              </a:rPr>
              <a:t>(setup, teardown</a:t>
            </a:r>
          </a:p>
          <a:p>
            <a:pPr algn="r">
              <a:defRPr/>
            </a:pPr>
            <a:r>
              <a:rPr lang="en-US" sz="1800">
                <a:latin typeface="Comic Sans MS" charset="0"/>
                <a:cs typeface="+mn-cs"/>
              </a:rPr>
              <a:t>commands)</a:t>
            </a:r>
          </a:p>
        </p:txBody>
      </p:sp>
      <p:sp>
        <p:nvSpPr>
          <p:cNvPr id="105516" name="Text Box 44"/>
          <p:cNvSpPr txBox="1">
            <a:spLocks noChangeArrowheads="1"/>
          </p:cNvSpPr>
          <p:nvPr/>
        </p:nvSpPr>
        <p:spPr bwMode="auto">
          <a:xfrm>
            <a:off x="7467600" y="2971800"/>
            <a:ext cx="1347788" cy="915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mic Sans MS" charset="0"/>
                <a:cs typeface="+mn-cs"/>
              </a:rPr>
              <a:t># bytes </a:t>
            </a:r>
          </a:p>
          <a:p>
            <a:pPr>
              <a:defRPr/>
            </a:pPr>
            <a:r>
              <a:rPr lang="en-US" sz="1800">
                <a:latin typeface="Comic Sans MS" charset="0"/>
                <a:cs typeface="+mn-cs"/>
              </a:rPr>
              <a:t>rcvr willing</a:t>
            </a:r>
          </a:p>
          <a:p>
            <a:pPr>
              <a:defRPr/>
            </a:pPr>
            <a:r>
              <a:rPr lang="en-US" sz="1800">
                <a:latin typeface="Comic Sans MS" charset="0"/>
                <a:cs typeface="+mn-cs"/>
              </a:rPr>
              <a:t>to accept</a:t>
            </a:r>
          </a:p>
        </p:txBody>
      </p:sp>
      <p:sp>
        <p:nvSpPr>
          <p:cNvPr id="105517" name="Text Box 45"/>
          <p:cNvSpPr txBox="1">
            <a:spLocks noChangeArrowheads="1"/>
          </p:cNvSpPr>
          <p:nvPr/>
        </p:nvSpPr>
        <p:spPr bwMode="auto">
          <a:xfrm>
            <a:off x="7086600" y="1219200"/>
            <a:ext cx="1820863" cy="1190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mic Sans MS" charset="0"/>
                <a:cs typeface="+mn-cs"/>
              </a:rPr>
              <a:t>counting</a:t>
            </a:r>
          </a:p>
          <a:p>
            <a:pPr>
              <a:defRPr/>
            </a:pPr>
            <a:r>
              <a:rPr lang="en-US" sz="1800">
                <a:latin typeface="Comic Sans MS" charset="0"/>
                <a:cs typeface="+mn-cs"/>
              </a:rPr>
              <a:t>by bytes </a:t>
            </a:r>
          </a:p>
          <a:p>
            <a:pPr>
              <a:defRPr/>
            </a:pPr>
            <a:r>
              <a:rPr lang="en-US" sz="1800">
                <a:latin typeface="Comic Sans MS" charset="0"/>
                <a:cs typeface="+mn-cs"/>
              </a:rPr>
              <a:t>of data</a:t>
            </a:r>
          </a:p>
          <a:p>
            <a:pPr>
              <a:defRPr/>
            </a:pPr>
            <a:r>
              <a:rPr lang="en-US" sz="1800">
                <a:latin typeface="Comic Sans MS" charset="0"/>
                <a:cs typeface="+mn-cs"/>
              </a:rPr>
              <a:t>(not segments!)</a:t>
            </a:r>
          </a:p>
        </p:txBody>
      </p:sp>
      <p:sp>
        <p:nvSpPr>
          <p:cNvPr id="105518" name="Text Box 46"/>
          <p:cNvSpPr txBox="1">
            <a:spLocks noChangeArrowheads="1"/>
          </p:cNvSpPr>
          <p:nvPr/>
        </p:nvSpPr>
        <p:spPr bwMode="auto">
          <a:xfrm>
            <a:off x="995363" y="4965700"/>
            <a:ext cx="1352550" cy="915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a:latin typeface="Comic Sans MS" charset="0"/>
                <a:cs typeface="+mn-cs"/>
              </a:rPr>
              <a:t>Internet</a:t>
            </a:r>
          </a:p>
          <a:p>
            <a:pPr algn="r">
              <a:defRPr/>
            </a:pPr>
            <a:r>
              <a:rPr lang="en-US" sz="1800">
                <a:latin typeface="Comic Sans MS" charset="0"/>
                <a:cs typeface="+mn-cs"/>
              </a:rPr>
              <a:t>checksum</a:t>
            </a:r>
          </a:p>
          <a:p>
            <a:pPr algn="r">
              <a:defRPr/>
            </a:pPr>
            <a:r>
              <a:rPr lang="en-US" sz="1800">
                <a:latin typeface="Comic Sans MS" charset="0"/>
                <a:cs typeface="+mn-cs"/>
              </a:rPr>
              <a:t>(as in UDP)</a:t>
            </a:r>
          </a:p>
        </p:txBody>
      </p:sp>
      <p:sp>
        <p:nvSpPr>
          <p:cNvPr id="105519" name="Line 47"/>
          <p:cNvSpPr>
            <a:spLocks noChangeShapeType="1"/>
          </p:cNvSpPr>
          <p:nvPr/>
        </p:nvSpPr>
        <p:spPr bwMode="auto">
          <a:xfrm flipH="1" flipV="1">
            <a:off x="6629400" y="2667000"/>
            <a:ext cx="809625" cy="46672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20" name="Line 48"/>
          <p:cNvSpPr>
            <a:spLocks noChangeShapeType="1"/>
          </p:cNvSpPr>
          <p:nvPr/>
        </p:nvSpPr>
        <p:spPr bwMode="auto">
          <a:xfrm flipH="1">
            <a:off x="6553200" y="1524000"/>
            <a:ext cx="552450" cy="88582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21" name="Line 49"/>
          <p:cNvSpPr>
            <a:spLocks noChangeShapeType="1"/>
          </p:cNvSpPr>
          <p:nvPr/>
        </p:nvSpPr>
        <p:spPr bwMode="auto">
          <a:xfrm flipH="1">
            <a:off x="6553200" y="1524000"/>
            <a:ext cx="571500" cy="52387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5522" name="Text Box 50"/>
          <p:cNvSpPr txBox="1">
            <a:spLocks noChangeArrowheads="1"/>
          </p:cNvSpPr>
          <p:nvPr/>
        </p:nvSpPr>
        <p:spPr bwMode="auto">
          <a:xfrm>
            <a:off x="149225" y="2832100"/>
            <a:ext cx="2287588"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sz="1800">
                <a:solidFill>
                  <a:schemeClr val="accent2"/>
                </a:solidFill>
                <a:latin typeface="Comic Sans MS" charset="0"/>
                <a:cs typeface="+mn-cs"/>
              </a:rPr>
              <a:t>PSH</a:t>
            </a:r>
            <a:r>
              <a:rPr lang="en-US" sz="1800">
                <a:latin typeface="Comic Sans MS" charset="0"/>
                <a:cs typeface="+mn-cs"/>
              </a:rPr>
              <a:t>: push data now</a:t>
            </a:r>
          </a:p>
          <a:p>
            <a:pPr algn="r">
              <a:defRPr/>
            </a:pPr>
            <a:r>
              <a:rPr lang="en-US" sz="1800">
                <a:latin typeface="Comic Sans MS" charset="0"/>
                <a:cs typeface="+mn-cs"/>
              </a:rPr>
              <a:t>(generally not used)</a:t>
            </a:r>
          </a:p>
        </p:txBody>
      </p:sp>
      <p:sp>
        <p:nvSpPr>
          <p:cNvPr id="54"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4130871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88</a:t>
            </a:fld>
            <a:endParaRPr lang="en-US"/>
          </a:p>
        </p:txBody>
      </p:sp>
      <p:sp>
        <p:nvSpPr>
          <p:cNvPr id="95234" name="Rectangle 2"/>
          <p:cNvSpPr>
            <a:spLocks noGrp="1" noChangeArrowheads="1"/>
          </p:cNvSpPr>
          <p:nvPr>
            <p:ph type="title"/>
          </p:nvPr>
        </p:nvSpPr>
        <p:spPr>
          <a:xfrm>
            <a:off x="304800" y="0"/>
            <a:ext cx="8305800" cy="1143000"/>
          </a:xfrm>
        </p:spPr>
        <p:txBody>
          <a:bodyPr/>
          <a:lstStyle/>
          <a:p>
            <a:pPr>
              <a:defRPr/>
            </a:pPr>
            <a:r>
              <a:rPr lang="en-US" sz="3200" dirty="0" smtClean="0">
                <a:cs typeface="+mj-cs"/>
              </a:rPr>
              <a:t>TCP Seq. # &amp; Ack.#  </a:t>
            </a:r>
          </a:p>
        </p:txBody>
      </p:sp>
      <p:sp>
        <p:nvSpPr>
          <p:cNvPr id="95254" name="Rectangle 22"/>
          <p:cNvSpPr>
            <a:spLocks noGrp="1" noChangeArrowheads="1"/>
          </p:cNvSpPr>
          <p:nvPr>
            <p:ph type="body" sz="half" idx="1"/>
          </p:nvPr>
        </p:nvSpPr>
        <p:spPr>
          <a:xfrm>
            <a:off x="228600" y="1295400"/>
            <a:ext cx="3352800" cy="4419600"/>
          </a:xfrm>
        </p:spPr>
        <p:txBody>
          <a:bodyPr/>
          <a:lstStyle/>
          <a:p>
            <a:pPr>
              <a:buFontTx/>
              <a:buNone/>
              <a:defRPr/>
            </a:pPr>
            <a:r>
              <a:rPr lang="en-US" sz="2000" u="sng" smtClean="0">
                <a:solidFill>
                  <a:srgbClr val="FF0000"/>
                </a:solidFill>
                <a:cs typeface="+mn-cs"/>
              </a:rPr>
              <a:t>Seq. #</a:t>
            </a:r>
            <a:r>
              <a:rPr lang="ja-JP" altLang="en-US" sz="2000" u="sng" smtClean="0">
                <a:solidFill>
                  <a:srgbClr val="FF0000"/>
                </a:solidFill>
                <a:latin typeface="Arial"/>
                <a:cs typeface="+mn-cs"/>
              </a:rPr>
              <a:t>’</a:t>
            </a:r>
            <a:r>
              <a:rPr lang="en-US" sz="2000" u="sng" smtClean="0">
                <a:solidFill>
                  <a:srgbClr val="FF0000"/>
                </a:solidFill>
                <a:cs typeface="+mn-cs"/>
              </a:rPr>
              <a:t>s:</a:t>
            </a:r>
            <a:r>
              <a:rPr lang="en-US" sz="2000" smtClean="0">
                <a:cs typeface="+mn-cs"/>
              </a:rPr>
              <a:t> </a:t>
            </a:r>
          </a:p>
          <a:p>
            <a:pPr>
              <a:buFontTx/>
              <a:buNone/>
              <a:defRPr/>
            </a:pPr>
            <a:r>
              <a:rPr lang="en-US" sz="2400" smtClean="0">
                <a:cs typeface="+mn-cs"/>
              </a:rPr>
              <a:t>	byte stream </a:t>
            </a:r>
            <a:r>
              <a:rPr lang="ja-JP" altLang="en-US" sz="2400" smtClean="0">
                <a:latin typeface="Arial"/>
                <a:cs typeface="+mn-cs"/>
              </a:rPr>
              <a:t>“</a:t>
            </a:r>
            <a:r>
              <a:rPr lang="en-US" sz="2400" smtClean="0">
                <a:cs typeface="+mn-cs"/>
              </a:rPr>
              <a:t>number</a:t>
            </a:r>
            <a:r>
              <a:rPr lang="ja-JP" altLang="en-US" sz="2400" smtClean="0">
                <a:latin typeface="Arial"/>
                <a:cs typeface="+mn-cs"/>
              </a:rPr>
              <a:t>”</a:t>
            </a:r>
            <a:r>
              <a:rPr lang="en-US" sz="2400" smtClean="0">
                <a:cs typeface="+mn-cs"/>
              </a:rPr>
              <a:t>of first byte in segment</a:t>
            </a:r>
            <a:r>
              <a:rPr lang="ja-JP" altLang="en-US" sz="2400" smtClean="0">
                <a:latin typeface="Arial"/>
                <a:cs typeface="+mn-cs"/>
              </a:rPr>
              <a:t>’</a:t>
            </a:r>
            <a:r>
              <a:rPr lang="en-US" sz="2400" smtClean="0">
                <a:cs typeface="+mn-cs"/>
              </a:rPr>
              <a:t>s data</a:t>
            </a:r>
            <a:endParaRPr lang="en-US" sz="2000" smtClean="0">
              <a:cs typeface="+mn-cs"/>
            </a:endParaRPr>
          </a:p>
          <a:p>
            <a:pPr>
              <a:buFontTx/>
              <a:buNone/>
              <a:defRPr/>
            </a:pPr>
            <a:r>
              <a:rPr lang="en-US" sz="2000" u="sng" smtClean="0">
                <a:solidFill>
                  <a:srgbClr val="FF0000"/>
                </a:solidFill>
                <a:cs typeface="+mn-cs"/>
              </a:rPr>
              <a:t>ACKs:</a:t>
            </a:r>
            <a:r>
              <a:rPr lang="en-US" sz="2000" smtClean="0">
                <a:cs typeface="+mn-cs"/>
              </a:rPr>
              <a:t> </a:t>
            </a:r>
          </a:p>
          <a:p>
            <a:pPr>
              <a:buFontTx/>
              <a:buNone/>
              <a:defRPr/>
            </a:pPr>
            <a:r>
              <a:rPr lang="en-US" sz="2400" smtClean="0">
                <a:cs typeface="+mn-cs"/>
              </a:rPr>
              <a:t>	seq # of next byte expected from other side</a:t>
            </a:r>
          </a:p>
          <a:p>
            <a:pPr lvl="1">
              <a:buFontTx/>
              <a:buNone/>
              <a:defRPr/>
            </a:pPr>
            <a:endParaRPr lang="en-US" sz="1800" smtClean="0"/>
          </a:p>
        </p:txBody>
      </p:sp>
      <p:grpSp>
        <p:nvGrpSpPr>
          <p:cNvPr id="95267" name="Group 35"/>
          <p:cNvGrpSpPr>
            <a:grpSpLocks/>
          </p:cNvGrpSpPr>
          <p:nvPr/>
        </p:nvGrpSpPr>
        <p:grpSpPr bwMode="auto">
          <a:xfrm>
            <a:off x="3500438" y="979488"/>
            <a:ext cx="5235575" cy="4845050"/>
            <a:chOff x="2205" y="617"/>
            <a:chExt cx="3298" cy="3052"/>
          </a:xfrm>
        </p:grpSpPr>
        <p:sp>
          <p:nvSpPr>
            <p:cNvPr id="95249" name="Text Box 17"/>
            <p:cNvSpPr txBox="1">
              <a:spLocks noChangeArrowheads="1"/>
            </p:cNvSpPr>
            <p:nvPr/>
          </p:nvSpPr>
          <p:spPr bwMode="auto">
            <a:xfrm>
              <a:off x="2205" y="2318"/>
              <a:ext cx="806" cy="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ACKs</a:t>
              </a:r>
            </a:p>
            <a:p>
              <a:pPr algn="ctr">
                <a:defRPr/>
              </a:pPr>
              <a:r>
                <a:rPr lang="en-US" sz="1800">
                  <a:latin typeface="Comic Sans MS" charset="0"/>
                  <a:cs typeface="+mn-cs"/>
                </a:rPr>
                <a:t>receipt </a:t>
              </a:r>
            </a:p>
            <a:p>
              <a:pPr algn="ctr">
                <a:defRPr/>
              </a:pPr>
              <a:r>
                <a:rPr lang="en-US" sz="1800">
                  <a:latin typeface="Comic Sans MS" charset="0"/>
                  <a:cs typeface="+mn-cs"/>
                </a:rPr>
                <a:t>of echoed</a:t>
              </a:r>
            </a:p>
            <a:p>
              <a:pPr algn="ctr">
                <a:defRPr/>
              </a:pPr>
              <a:r>
                <a:rPr lang="ja-JP" altLang="en-US" sz="1800">
                  <a:latin typeface="Arial"/>
                  <a:cs typeface="+mn-cs"/>
                </a:rPr>
                <a:t>‘</a:t>
              </a:r>
              <a:r>
                <a:rPr lang="en-US" sz="1800">
                  <a:latin typeface="Comic Sans MS" charset="0"/>
                  <a:cs typeface="+mn-cs"/>
                </a:rPr>
                <a:t>C</a:t>
              </a:r>
              <a:r>
                <a:rPr lang="ja-JP" altLang="en-US" sz="1800">
                  <a:latin typeface="Arial"/>
                  <a:cs typeface="+mn-cs"/>
                </a:rPr>
                <a:t>’</a:t>
              </a:r>
              <a:endParaRPr lang="en-US" sz="1800">
                <a:cs typeface="+mn-cs"/>
              </a:endParaRPr>
            </a:p>
          </p:txBody>
        </p:sp>
        <p:graphicFrame>
          <p:nvGraphicFramePr>
            <p:cNvPr id="21511" name="Object 10"/>
            <p:cNvGraphicFramePr>
              <a:graphicFrameLocks noChangeAspect="1"/>
            </p:cNvGraphicFramePr>
            <p:nvPr/>
          </p:nvGraphicFramePr>
          <p:xfrm>
            <a:off x="4674" y="617"/>
            <a:ext cx="382" cy="303"/>
          </p:xfrm>
          <a:graphic>
            <a:graphicData uri="http://schemas.openxmlformats.org/presentationml/2006/ole">
              <mc:AlternateContent xmlns:mc="http://schemas.openxmlformats.org/markup-compatibility/2006">
                <mc:Choice xmlns:v="urn:schemas-microsoft-com:vml" Requires="v">
                  <p:oleObj spid="_x0000_s146444"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 y="617"/>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39" name="Line 7"/>
            <p:cNvSpPr>
              <a:spLocks noChangeShapeType="1"/>
            </p:cNvSpPr>
            <p:nvPr/>
          </p:nvSpPr>
          <p:spPr bwMode="auto">
            <a:xfrm>
              <a:off x="2982" y="2736"/>
              <a:ext cx="1758" cy="354"/>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40" name="Line 8"/>
            <p:cNvSpPr>
              <a:spLocks noChangeShapeType="1"/>
            </p:cNvSpPr>
            <p:nvPr/>
          </p:nvSpPr>
          <p:spPr bwMode="auto">
            <a:xfrm>
              <a:off x="2934" y="1194"/>
              <a:ext cx="1650"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2454" y="671"/>
            <a:ext cx="382" cy="303"/>
          </p:xfrm>
          <a:graphic>
            <a:graphicData uri="http://schemas.openxmlformats.org/presentationml/2006/ole">
              <mc:AlternateContent xmlns:mc="http://schemas.openxmlformats.org/markup-compatibility/2006">
                <mc:Choice xmlns:v="urn:schemas-microsoft-com:vml" Requires="v">
                  <p:oleObj spid="_x0000_s146445"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671"/>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2863" y="704"/>
              <a:ext cx="58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4118" y="698"/>
              <a:ext cx="57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2861" y="1167"/>
              <a:ext cx="1778"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solidFill>
                    <a:srgbClr val="FF0000"/>
                  </a:solidFill>
                  <a:latin typeface="Arial" charset="0"/>
                  <a:cs typeface="+mn-cs"/>
                </a:rPr>
                <a:t>Seq=42</a:t>
              </a:r>
              <a:r>
                <a:rPr lang="en-US" sz="1600" b="1">
                  <a:latin typeface="Arial" charset="0"/>
                  <a:cs typeface="+mn-cs"/>
                </a:rPr>
                <a:t>, </a:t>
              </a:r>
              <a:r>
                <a:rPr lang="en-US" sz="1600" b="1">
                  <a:solidFill>
                    <a:srgbClr val="00FF00"/>
                  </a:solidFill>
                  <a:latin typeface="Arial" charset="0"/>
                  <a:cs typeface="+mn-cs"/>
                </a:rPr>
                <a:t>ACK=79</a:t>
              </a:r>
              <a:r>
                <a:rPr lang="en-US" sz="1600" b="1">
                  <a:latin typeface="Arial" charset="0"/>
                  <a:cs typeface="+mn-cs"/>
                </a:rPr>
                <a:t>, </a:t>
              </a:r>
              <a:r>
                <a:rPr lang="en-US" sz="1600" b="1">
                  <a:solidFill>
                    <a:srgbClr val="FF0000"/>
                  </a:solidFill>
                  <a:latin typeface="Arial" charset="0"/>
                  <a:cs typeface="+mn-cs"/>
                </a:rPr>
                <a:t>data = </a:t>
              </a:r>
              <a:r>
                <a:rPr lang="ja-JP" altLang="en-US" sz="1600" b="1">
                  <a:solidFill>
                    <a:srgbClr val="FF0000"/>
                  </a:solidFill>
                  <a:latin typeface="Arial"/>
                  <a:cs typeface="+mn-cs"/>
                </a:rPr>
                <a:t>‘</a:t>
              </a:r>
              <a:r>
                <a:rPr lang="en-US" sz="1600" b="1">
                  <a:solidFill>
                    <a:srgbClr val="FF0000"/>
                  </a:solidFill>
                  <a:latin typeface="Arial" charset="0"/>
                  <a:cs typeface="+mn-cs"/>
                </a:rPr>
                <a:t>C</a:t>
              </a:r>
              <a:r>
                <a:rPr lang="ja-JP" altLang="en-US" sz="1600" b="1">
                  <a:solidFill>
                    <a:srgbClr val="FF0000"/>
                  </a:solidFill>
                  <a:latin typeface="Arial"/>
                  <a:cs typeface="+mn-cs"/>
                </a:rPr>
                <a:t>’</a:t>
              </a:r>
              <a:endParaRPr lang="en-US" sz="1600" b="1">
                <a:solidFill>
                  <a:srgbClr val="FF0000"/>
                </a:solidFill>
                <a:latin typeface="Arial" charset="0"/>
                <a:cs typeface="+mn-cs"/>
              </a:endParaRPr>
            </a:p>
          </p:txBody>
        </p:sp>
        <p:sp>
          <p:nvSpPr>
            <p:cNvPr id="95246" name="Text Box 14"/>
            <p:cNvSpPr txBox="1">
              <a:spLocks noChangeArrowheads="1"/>
            </p:cNvSpPr>
            <p:nvPr/>
          </p:nvSpPr>
          <p:spPr bwMode="auto">
            <a:xfrm rot="-844223">
              <a:off x="2896" y="1833"/>
              <a:ext cx="1778"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a:solidFill>
                    <a:srgbClr val="00FF00"/>
                  </a:solidFill>
                  <a:latin typeface="Arial" charset="0"/>
                  <a:cs typeface="+mn-cs"/>
                </a:rPr>
                <a:t>Seq</a:t>
              </a:r>
              <a:r>
                <a:rPr lang="en-US" sz="1600" b="1" dirty="0">
                  <a:solidFill>
                    <a:srgbClr val="00FF00"/>
                  </a:solidFill>
                  <a:latin typeface="Arial" charset="0"/>
                  <a:cs typeface="+mn-cs"/>
                </a:rPr>
                <a:t>=79</a:t>
              </a:r>
              <a:r>
                <a:rPr lang="en-US" sz="1600" b="1" dirty="0">
                  <a:latin typeface="Arial" charset="0"/>
                  <a:cs typeface="+mn-cs"/>
                </a:rPr>
                <a:t>, </a:t>
              </a:r>
              <a:r>
                <a:rPr lang="en-US" sz="1600" b="1" dirty="0">
                  <a:solidFill>
                    <a:srgbClr val="FF0000"/>
                  </a:solidFill>
                  <a:latin typeface="Arial" charset="0"/>
                  <a:cs typeface="+mn-cs"/>
                </a:rPr>
                <a:t>ACK=43</a:t>
              </a:r>
              <a:r>
                <a:rPr lang="en-US" sz="1600" b="1" dirty="0">
                  <a:latin typeface="Arial" charset="0"/>
                  <a:cs typeface="+mn-cs"/>
                </a:rPr>
                <a:t>, </a:t>
              </a:r>
              <a:r>
                <a:rPr lang="en-US" sz="1600" b="1" dirty="0">
                  <a:solidFill>
                    <a:srgbClr val="00FF00"/>
                  </a:solidFill>
                  <a:latin typeface="Arial" charset="0"/>
                  <a:cs typeface="+mn-cs"/>
                </a:rPr>
                <a:t>data = </a:t>
              </a:r>
              <a:r>
                <a:rPr lang="ja-JP" altLang="en-US" sz="1600" b="1" dirty="0">
                  <a:solidFill>
                    <a:srgbClr val="00FF00"/>
                  </a:solidFill>
                  <a:latin typeface="Arial"/>
                  <a:cs typeface="+mn-cs"/>
                </a:rPr>
                <a:t>‘</a:t>
              </a:r>
              <a:r>
                <a:rPr lang="en-US" sz="1600" b="1" dirty="0">
                  <a:solidFill>
                    <a:srgbClr val="00FF00"/>
                  </a:solidFill>
                  <a:latin typeface="Arial" charset="0"/>
                  <a:cs typeface="+mn-cs"/>
                </a:rPr>
                <a:t>C</a:t>
              </a:r>
              <a:r>
                <a:rPr lang="ja-JP" altLang="en-US" sz="1600" b="1" dirty="0">
                  <a:solidFill>
                    <a:srgbClr val="00FF00"/>
                  </a:solidFill>
                  <a:latin typeface="Arial"/>
                  <a:cs typeface="+mn-cs"/>
                </a:rPr>
                <a:t>’</a:t>
              </a:r>
              <a:endParaRPr lang="en-US" sz="1600" b="1" dirty="0">
                <a:solidFill>
                  <a:srgbClr val="00FF00"/>
                </a:solidFill>
                <a:latin typeface="Arial" charset="0"/>
                <a:cs typeface="+mn-cs"/>
              </a:endParaRPr>
            </a:p>
          </p:txBody>
        </p:sp>
        <p:sp>
          <p:nvSpPr>
            <p:cNvPr id="95247" name="Text Box 15"/>
            <p:cNvSpPr txBox="1">
              <a:spLocks noChangeArrowheads="1"/>
            </p:cNvSpPr>
            <p:nvPr/>
          </p:nvSpPr>
          <p:spPr bwMode="auto">
            <a:xfrm rot="683987">
              <a:off x="3062" y="2629"/>
              <a:ext cx="1132"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a:solidFill>
                    <a:srgbClr val="FF0000"/>
                  </a:solidFill>
                  <a:latin typeface="Arial" charset="0"/>
                  <a:cs typeface="+mn-cs"/>
                </a:rPr>
                <a:t>Seq=43,</a:t>
              </a:r>
              <a:r>
                <a:rPr lang="en-US" sz="1600" b="1">
                  <a:latin typeface="Arial" charset="0"/>
                  <a:cs typeface="+mn-cs"/>
                </a:rPr>
                <a:t> </a:t>
              </a:r>
              <a:r>
                <a:rPr lang="en-US" sz="1600" b="1">
                  <a:solidFill>
                    <a:srgbClr val="00FF00"/>
                  </a:solidFill>
                  <a:latin typeface="Arial" charset="0"/>
                  <a:cs typeface="+mn-cs"/>
                </a:rPr>
                <a:t>ACK=80</a:t>
              </a:r>
            </a:p>
          </p:txBody>
        </p:sp>
        <p:sp>
          <p:nvSpPr>
            <p:cNvPr id="95248" name="Text Box 16"/>
            <p:cNvSpPr txBox="1">
              <a:spLocks noChangeArrowheads="1"/>
            </p:cNvSpPr>
            <p:nvPr/>
          </p:nvSpPr>
          <p:spPr bwMode="auto">
            <a:xfrm>
              <a:off x="2363" y="986"/>
              <a:ext cx="485"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User</a:t>
              </a:r>
            </a:p>
            <a:p>
              <a:pPr algn="ctr">
                <a:defRPr/>
              </a:pPr>
              <a:r>
                <a:rPr lang="en-US" sz="1800">
                  <a:latin typeface="Comic Sans MS" charset="0"/>
                  <a:cs typeface="+mn-cs"/>
                </a:rPr>
                <a:t>types</a:t>
              </a:r>
            </a:p>
            <a:p>
              <a:pPr algn="ctr">
                <a:defRPr/>
              </a:pPr>
              <a:r>
                <a:rPr lang="ja-JP" altLang="en-US" sz="1800">
                  <a:latin typeface="Arial"/>
                  <a:cs typeface="+mn-cs"/>
                </a:rPr>
                <a:t>‘</a:t>
              </a:r>
              <a:r>
                <a:rPr lang="en-US" sz="1800">
                  <a:latin typeface="Comic Sans MS" charset="0"/>
                  <a:cs typeface="+mn-cs"/>
                </a:rPr>
                <a:t>C</a:t>
              </a:r>
              <a:r>
                <a:rPr lang="ja-JP" altLang="en-US" sz="1800">
                  <a:latin typeface="Arial"/>
                  <a:cs typeface="+mn-cs"/>
                </a:rPr>
                <a:t>’</a:t>
              </a:r>
              <a:endParaRPr lang="en-US" sz="1800">
                <a:cs typeface="+mn-cs"/>
              </a:endParaRPr>
            </a:p>
          </p:txBody>
        </p:sp>
        <p:sp>
          <p:nvSpPr>
            <p:cNvPr id="95250" name="Text Box 18"/>
            <p:cNvSpPr txBox="1">
              <a:spLocks noChangeArrowheads="1"/>
            </p:cNvSpPr>
            <p:nvPr/>
          </p:nvSpPr>
          <p:spPr bwMode="auto">
            <a:xfrm>
              <a:off x="4608" y="1392"/>
              <a:ext cx="806" cy="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ACKs</a:t>
              </a:r>
            </a:p>
            <a:p>
              <a:pPr algn="ctr">
                <a:defRPr/>
              </a:pPr>
              <a:r>
                <a:rPr lang="en-US" sz="1800">
                  <a:latin typeface="Comic Sans MS" charset="0"/>
                  <a:cs typeface="+mn-cs"/>
                </a:rPr>
                <a:t>receipt of</a:t>
              </a:r>
            </a:p>
            <a:p>
              <a:pPr algn="ctr">
                <a:defRPr/>
              </a:pPr>
              <a:r>
                <a:rPr lang="ja-JP" altLang="en-US" sz="1800">
                  <a:latin typeface="Arial"/>
                  <a:cs typeface="+mn-cs"/>
                </a:rPr>
                <a:t>‘</a:t>
              </a:r>
              <a:r>
                <a:rPr lang="en-US" sz="1800">
                  <a:latin typeface="Comic Sans MS" charset="0"/>
                  <a:cs typeface="+mn-cs"/>
                </a:rPr>
                <a:t>C</a:t>
              </a:r>
              <a:r>
                <a:rPr lang="ja-JP" altLang="en-US" sz="1800">
                  <a:latin typeface="Arial"/>
                  <a:cs typeface="+mn-cs"/>
                </a:rPr>
                <a:t>’</a:t>
              </a:r>
              <a:r>
                <a:rPr lang="en-US" sz="1800">
                  <a:latin typeface="Comic Sans MS" charset="0"/>
                  <a:cs typeface="+mn-cs"/>
                </a:rPr>
                <a:t>, echoes</a:t>
              </a:r>
            </a:p>
            <a:p>
              <a:pPr algn="ctr">
                <a:defRPr/>
              </a:pPr>
              <a:r>
                <a:rPr lang="en-US" sz="1800">
                  <a:latin typeface="Comic Sans MS" charset="0"/>
                  <a:cs typeface="+mn-cs"/>
                </a:rPr>
                <a:t>back </a:t>
              </a:r>
              <a:r>
                <a:rPr lang="ja-JP" altLang="en-US" sz="1800">
                  <a:latin typeface="Arial"/>
                  <a:cs typeface="+mn-cs"/>
                </a:rPr>
                <a:t>‘</a:t>
              </a:r>
              <a:r>
                <a:rPr lang="en-US" sz="1800">
                  <a:latin typeface="Comic Sans MS" charset="0"/>
                  <a:cs typeface="+mn-cs"/>
                </a:rPr>
                <a:t>C</a:t>
              </a:r>
              <a:r>
                <a:rPr lang="ja-JP" altLang="en-US" sz="1800">
                  <a:latin typeface="Arial"/>
                  <a:cs typeface="+mn-cs"/>
                </a:rPr>
                <a:t>’</a:t>
              </a:r>
              <a:endParaRPr lang="en-US" sz="1800">
                <a:cs typeface="+mn-cs"/>
              </a:endParaRPr>
            </a:p>
          </p:txBody>
        </p:sp>
        <p:sp>
          <p:nvSpPr>
            <p:cNvPr id="95251" name="Line 19"/>
            <p:cNvSpPr>
              <a:spLocks noChangeShapeType="1"/>
            </p:cNvSpPr>
            <p:nvPr/>
          </p:nvSpPr>
          <p:spPr bwMode="auto">
            <a:xfrm flipH="1">
              <a:off x="2928" y="1800"/>
              <a:ext cx="1644" cy="504"/>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3" name="Text Box 21"/>
            <p:cNvSpPr txBox="1">
              <a:spLocks noChangeArrowheads="1"/>
            </p:cNvSpPr>
            <p:nvPr/>
          </p:nvSpPr>
          <p:spPr bwMode="auto">
            <a:xfrm>
              <a:off x="3164" y="3419"/>
              <a:ext cx="1751" cy="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Comic Sans MS" charset="0"/>
                  <a:cs typeface="+mn-cs"/>
                </a:rPr>
                <a:t>simple telnet scenario</a:t>
              </a:r>
              <a:endParaRPr lang="en-US" sz="1200">
                <a:cs typeface="+mn-cs"/>
              </a:endParaRPr>
            </a:p>
          </p:txBody>
        </p:sp>
        <p:grpSp>
          <p:nvGrpSpPr>
            <p:cNvPr id="21524" name="Group 24"/>
            <p:cNvGrpSpPr>
              <a:grpSpLocks/>
            </p:cNvGrpSpPr>
            <p:nvPr/>
          </p:nvGrpSpPr>
          <p:grpSpPr bwMode="auto">
            <a:xfrm>
              <a:off x="5088" y="3024"/>
              <a:ext cx="415" cy="231"/>
              <a:chOff x="3304" y="3530"/>
              <a:chExt cx="415" cy="231"/>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3304" y="353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5472" y="672"/>
              <a:ext cx="0" cy="2844"/>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66" name="Text Box 34"/>
            <p:cNvSpPr txBox="1">
              <a:spLocks noChangeArrowheads="1"/>
            </p:cNvSpPr>
            <p:nvPr/>
          </p:nvSpPr>
          <p:spPr bwMode="auto">
            <a:xfrm>
              <a:off x="2640" y="3168"/>
              <a:ext cx="283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cs typeface="+mn-cs"/>
                </a:rPr>
                <a:t>red: A-to-B</a:t>
              </a:r>
              <a:r>
                <a:rPr lang="en-US" sz="2000">
                  <a:cs typeface="+mn-cs"/>
                </a:rPr>
                <a:t>        </a:t>
              </a:r>
              <a:r>
                <a:rPr lang="en-US" sz="2000">
                  <a:solidFill>
                    <a:srgbClr val="00FF00"/>
                  </a:solidFill>
                  <a:cs typeface="+mn-cs"/>
                </a:rPr>
                <a:t>green: B-to-A</a:t>
              </a:r>
              <a:endParaRPr lang="en-US" sz="2000">
                <a:cs typeface="+mn-cs"/>
              </a:endParaRPr>
            </a:p>
          </p:txBody>
        </p:sp>
      </p:grpSp>
      <p:sp>
        <p:nvSpPr>
          <p:cNvPr id="27"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20515369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CSci4211:                  Weekly Summary </a:t>
            </a:r>
          </a:p>
        </p:txBody>
      </p:sp>
      <p:sp>
        <p:nvSpPr>
          <p:cNvPr id="156674"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8A1A97C-1EBA-9049-8F73-D953E1B44625}" type="slidenum">
              <a:rPr lang="en-US" sz="1200">
                <a:latin typeface="Comic Sans MS" charset="0"/>
              </a:rPr>
              <a:pPr/>
              <a:t>89</a:t>
            </a:fld>
            <a:endParaRPr lang="en-US" sz="1200">
              <a:latin typeface="Comic Sans MS" charset="0"/>
            </a:endParaRPr>
          </a:p>
        </p:txBody>
      </p:sp>
      <p:sp>
        <p:nvSpPr>
          <p:cNvPr id="57347" name="Rectangle 3"/>
          <p:cNvSpPr>
            <a:spLocks noChangeArrowheads="1"/>
          </p:cNvSpPr>
          <p:nvPr/>
        </p:nvSpPr>
        <p:spPr bwMode="auto">
          <a:xfrm>
            <a:off x="495300" y="1092889"/>
            <a:ext cx="8077200" cy="5632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r>
              <a:rPr lang="en-US" dirty="0" smtClean="0">
                <a:solidFill>
                  <a:srgbClr val="FF0000"/>
                </a:solidFill>
                <a:latin typeface="Comic Sans MS" charset="0"/>
              </a:rPr>
              <a:t>How </a:t>
            </a:r>
            <a:r>
              <a:rPr lang="en-US" dirty="0">
                <a:solidFill>
                  <a:srgbClr val="FF0000"/>
                </a:solidFill>
                <a:latin typeface="Comic Sans MS" charset="0"/>
              </a:rPr>
              <a:t>to design a simple “reliable” transfer protocol?</a:t>
            </a:r>
          </a:p>
          <a:p>
            <a:pPr lvl="1">
              <a:buFontTx/>
              <a:buChar char="•"/>
            </a:pPr>
            <a:r>
              <a:rPr lang="en-US" dirty="0">
                <a:solidFill>
                  <a:srgbClr val="FF0000"/>
                </a:solidFill>
                <a:latin typeface="Comic Sans MS" charset="0"/>
              </a:rPr>
              <a:t> </a:t>
            </a:r>
            <a:r>
              <a:rPr lang="en-US" sz="2000" dirty="0">
                <a:solidFill>
                  <a:srgbClr val="000090"/>
                </a:solidFill>
                <a:latin typeface="Comic Sans MS" charset="0"/>
              </a:rPr>
              <a:t>stop-&amp;-wait protocol (or alternative bit protocol</a:t>
            </a:r>
            <a:r>
              <a:rPr lang="en-US" sz="2000" dirty="0" smtClean="0">
                <a:solidFill>
                  <a:srgbClr val="000090"/>
                </a:solidFill>
                <a:latin typeface="Comic Sans MS" charset="0"/>
              </a:rPr>
              <a:t>)</a:t>
            </a:r>
          </a:p>
          <a:p>
            <a:pPr lvl="1">
              <a:buFontTx/>
              <a:buChar char="•"/>
            </a:pPr>
            <a:endParaRPr lang="en-US" sz="400" dirty="0" smtClean="0">
              <a:solidFill>
                <a:srgbClr val="000099"/>
              </a:solidFill>
              <a:latin typeface="Comic Sans MS" charset="0"/>
            </a:endParaRPr>
          </a:p>
          <a:p>
            <a:pPr lvl="2">
              <a:buFontTx/>
              <a:buChar char="•"/>
            </a:pPr>
            <a:endParaRPr lang="en-US" sz="400" dirty="0">
              <a:solidFill>
                <a:srgbClr val="000099"/>
              </a:solidFill>
              <a:latin typeface="Comic Sans MS" charset="0"/>
            </a:endParaRPr>
          </a:p>
          <a:p>
            <a:pPr marL="342900" indent="-342900">
              <a:buFont typeface="Wingdings" charset="2"/>
              <a:buChar char="q"/>
            </a:pPr>
            <a:r>
              <a:rPr lang="en-US" dirty="0" smtClean="0">
                <a:solidFill>
                  <a:srgbClr val="002060"/>
                </a:solidFill>
                <a:latin typeface="Comic Sans MS" charset="0"/>
              </a:rPr>
              <a:t>How </a:t>
            </a:r>
            <a:r>
              <a:rPr lang="en-US" dirty="0">
                <a:solidFill>
                  <a:srgbClr val="002060"/>
                </a:solidFill>
                <a:latin typeface="Comic Sans MS" charset="0"/>
              </a:rPr>
              <a:t>to deal with “lost” packets? </a:t>
            </a:r>
          </a:p>
          <a:p>
            <a:pPr marL="800100" lvl="1" indent="-342900">
              <a:buFont typeface="Wingdings" charset="2"/>
              <a:buChar char="§"/>
            </a:pPr>
            <a:r>
              <a:rPr lang="en-US" sz="2000" dirty="0">
                <a:solidFill>
                  <a:srgbClr val="000099"/>
                </a:solidFill>
                <a:latin typeface="Comic Sans MS" charset="0"/>
              </a:rPr>
              <a:t> how to detect a packet is “lost”?</a:t>
            </a:r>
          </a:p>
          <a:p>
            <a:pPr lvl="2">
              <a:buFontTx/>
              <a:buChar char="•"/>
            </a:pPr>
            <a:r>
              <a:rPr lang="en-US" sz="2000" dirty="0">
                <a:solidFill>
                  <a:srgbClr val="000099"/>
                </a:solidFill>
                <a:latin typeface="Comic Sans MS" charset="0"/>
              </a:rPr>
              <a:t> </a:t>
            </a:r>
            <a:r>
              <a:rPr lang="en-US" sz="2000" dirty="0">
                <a:latin typeface="Comic Sans MS" charset="0"/>
              </a:rPr>
              <a:t>need to set a timer  (“retransmission timer”)</a:t>
            </a:r>
          </a:p>
          <a:p>
            <a:pPr lvl="2">
              <a:buFontTx/>
              <a:buChar char="•"/>
            </a:pPr>
            <a:r>
              <a:rPr lang="en-US" sz="2000" dirty="0">
                <a:latin typeface="Comic Sans MS" charset="0"/>
              </a:rPr>
              <a:t> what value shall we choose to set the timer? </a:t>
            </a:r>
          </a:p>
          <a:p>
            <a:pPr marL="800100" lvl="1" indent="-342900">
              <a:buFont typeface="Wingdings" charset="2"/>
              <a:buChar char="§"/>
            </a:pPr>
            <a:r>
              <a:rPr lang="en-US" sz="2000" dirty="0">
                <a:solidFill>
                  <a:srgbClr val="000099"/>
                </a:solidFill>
                <a:latin typeface="Comic Sans MS" charset="0"/>
              </a:rPr>
              <a:t> what to do with “lost” packets?</a:t>
            </a:r>
          </a:p>
          <a:p>
            <a:pPr lvl="2">
              <a:buFontTx/>
              <a:buChar char="•"/>
            </a:pPr>
            <a:r>
              <a:rPr lang="en-US" sz="1800" dirty="0">
                <a:solidFill>
                  <a:srgbClr val="000099"/>
                </a:solidFill>
                <a:latin typeface="Comic Sans MS" charset="0"/>
              </a:rPr>
              <a:t> </a:t>
            </a:r>
            <a:r>
              <a:rPr lang="en-US" sz="1800" dirty="0">
                <a:latin typeface="Comic Sans MS" charset="0"/>
              </a:rPr>
              <a:t>retransmit the “lost” </a:t>
            </a:r>
            <a:r>
              <a:rPr lang="en-US" sz="1800" dirty="0" smtClean="0">
                <a:latin typeface="Comic Sans MS" charset="0"/>
              </a:rPr>
              <a:t>packet when timer goes off</a:t>
            </a:r>
          </a:p>
          <a:p>
            <a:pPr marL="342900" indent="-342900">
              <a:buFont typeface="Wingdings" charset="2"/>
              <a:buChar char="q"/>
            </a:pPr>
            <a:r>
              <a:rPr lang="en-US" sz="2000" dirty="0">
                <a:solidFill>
                  <a:srgbClr val="000099"/>
                </a:solidFill>
                <a:latin typeface="Comic Sans MS" charset="0"/>
              </a:rPr>
              <a:t> </a:t>
            </a:r>
            <a:r>
              <a:rPr lang="en-US" dirty="0">
                <a:solidFill>
                  <a:srgbClr val="002060"/>
                </a:solidFill>
                <a:latin typeface="Comic Sans MS" charset="0"/>
              </a:rPr>
              <a:t>What problem packet retransmission create?</a:t>
            </a:r>
          </a:p>
          <a:p>
            <a:pPr marL="800100" lvl="1" indent="-342900">
              <a:buFont typeface="Wingdings" charset="2"/>
              <a:buChar char="§"/>
            </a:pPr>
            <a:r>
              <a:rPr lang="en-US" sz="2000" dirty="0">
                <a:solidFill>
                  <a:srgbClr val="000099"/>
                </a:solidFill>
                <a:latin typeface="Comic Sans MS" charset="0"/>
              </a:rPr>
              <a:t> </a:t>
            </a:r>
            <a:r>
              <a:rPr lang="en-US" sz="2000" dirty="0">
                <a:solidFill>
                  <a:srgbClr val="FF0000"/>
                </a:solidFill>
                <a:latin typeface="Comic Sans MS" charset="0"/>
              </a:rPr>
              <a:t>(potential) duplicate </a:t>
            </a:r>
            <a:r>
              <a:rPr lang="en-US" sz="2000" dirty="0" smtClean="0">
                <a:solidFill>
                  <a:srgbClr val="FF0000"/>
                </a:solidFill>
                <a:latin typeface="Comic Sans MS" charset="0"/>
              </a:rPr>
              <a:t>packets! </a:t>
            </a:r>
            <a:endParaRPr lang="en-US" sz="2000" dirty="0">
              <a:solidFill>
                <a:srgbClr val="FF0000"/>
              </a:solidFill>
              <a:latin typeface="Comic Sans MS" charset="0"/>
            </a:endParaRPr>
          </a:p>
          <a:p>
            <a:pPr lvl="2">
              <a:buFontTx/>
              <a:buChar char="•"/>
            </a:pPr>
            <a:r>
              <a:rPr lang="en-US" sz="2000" dirty="0">
                <a:solidFill>
                  <a:srgbClr val="000099"/>
                </a:solidFill>
                <a:latin typeface="Comic Sans MS" charset="0"/>
              </a:rPr>
              <a:t> </a:t>
            </a:r>
            <a:r>
              <a:rPr lang="en-US" sz="1800" dirty="0">
                <a:latin typeface="Comic Sans MS" charset="0"/>
              </a:rPr>
              <a:t>e.g., when a “lost” packet is not actually lost, but takes longer to get delivered, after timer times out</a:t>
            </a:r>
          </a:p>
          <a:p>
            <a:pPr marL="800100" lvl="1" indent="-342900">
              <a:buFont typeface="Wingdings" charset="2"/>
              <a:buChar char="§"/>
            </a:pPr>
            <a:r>
              <a:rPr lang="en-US" sz="2000" dirty="0">
                <a:solidFill>
                  <a:srgbClr val="000099"/>
                </a:solidFill>
                <a:latin typeface="Comic Sans MS" charset="0"/>
              </a:rPr>
              <a:t> how to recognize duplicate packets</a:t>
            </a:r>
            <a:r>
              <a:rPr lang="en-US" sz="2000" dirty="0" smtClean="0">
                <a:solidFill>
                  <a:srgbClr val="000099"/>
                </a:solidFill>
                <a:latin typeface="Comic Sans MS" charset="0"/>
              </a:rPr>
              <a:t>?  </a:t>
            </a:r>
          </a:p>
          <a:p>
            <a:pPr marL="1257300" lvl="2" indent="-342900">
              <a:buFont typeface="Wingdings" charset="2"/>
              <a:buChar char="§"/>
            </a:pPr>
            <a:r>
              <a:rPr lang="en-US" sz="2000" dirty="0" smtClean="0">
                <a:solidFill>
                  <a:srgbClr val="000099"/>
                </a:solidFill>
                <a:latin typeface="Comic Sans MS" charset="0"/>
              </a:rPr>
              <a:t>sequence </a:t>
            </a:r>
            <a:r>
              <a:rPr lang="en-US" sz="2000" dirty="0">
                <a:solidFill>
                  <a:srgbClr val="000099"/>
                </a:solidFill>
                <a:latin typeface="Comic Sans MS" charset="0"/>
              </a:rPr>
              <a:t># </a:t>
            </a:r>
            <a:r>
              <a:rPr lang="en-US" sz="2000" dirty="0" smtClean="0">
                <a:solidFill>
                  <a:srgbClr val="000099"/>
                </a:solidFill>
                <a:latin typeface="Comic Sans MS" charset="0"/>
              </a:rPr>
              <a:t>: </a:t>
            </a:r>
            <a:r>
              <a:rPr lang="en-US" sz="1800" dirty="0" smtClean="0">
                <a:latin typeface="Comic Sans MS" charset="0"/>
              </a:rPr>
              <a:t>but why do </a:t>
            </a:r>
            <a:r>
              <a:rPr lang="en-US" sz="1800" dirty="0">
                <a:latin typeface="Comic Sans MS" charset="0"/>
              </a:rPr>
              <a:t>we need sequence </a:t>
            </a:r>
            <a:r>
              <a:rPr lang="en-US" sz="1800" dirty="0" smtClean="0">
                <a:latin typeface="Comic Sans MS" charset="0"/>
              </a:rPr>
              <a:t>#? how </a:t>
            </a:r>
            <a:r>
              <a:rPr lang="en-US" sz="1800" dirty="0">
                <a:latin typeface="Comic Sans MS" charset="0"/>
              </a:rPr>
              <a:t>many bits shall we use</a:t>
            </a:r>
            <a:r>
              <a:rPr lang="en-US" sz="1800" dirty="0" smtClean="0">
                <a:latin typeface="Comic Sans MS" charset="0"/>
              </a:rPr>
              <a:t>?</a:t>
            </a:r>
            <a:endParaRPr lang="en-US" sz="1800" dirty="0">
              <a:latin typeface="Comic Sans MS" charset="0"/>
            </a:endParaRPr>
          </a:p>
          <a:p>
            <a:pPr>
              <a:buFontTx/>
              <a:buChar char="•"/>
            </a:pPr>
            <a:endParaRPr lang="en-US" sz="2000" dirty="0">
              <a:solidFill>
                <a:srgbClr val="000099"/>
              </a:solidFill>
              <a:latin typeface="Comic Sans MS" charset="0"/>
            </a:endParaRPr>
          </a:p>
          <a:p>
            <a:pPr lvl="1">
              <a:buFontTx/>
              <a:buChar char="•"/>
            </a:pPr>
            <a:endParaRPr lang="en-US" sz="2000" dirty="0">
              <a:solidFill>
                <a:srgbClr val="6600FF"/>
              </a:solidFill>
              <a:latin typeface="Comic Sans MS" charset="0"/>
            </a:endParaRPr>
          </a:p>
        </p:txBody>
      </p:sp>
      <p:sp>
        <p:nvSpPr>
          <p:cNvPr id="2" name="Title 1"/>
          <p:cNvSpPr>
            <a:spLocks noGrp="1"/>
          </p:cNvSpPr>
          <p:nvPr>
            <p:ph type="ctrTitle"/>
          </p:nvPr>
        </p:nvSpPr>
        <p:spPr>
          <a:xfrm>
            <a:off x="304800" y="381000"/>
            <a:ext cx="7772400" cy="760868"/>
          </a:xfrm>
        </p:spPr>
        <p:txBody>
          <a:bodyPr/>
          <a:lstStyle/>
          <a:p>
            <a:r>
              <a:rPr lang="en-US" dirty="0">
                <a:solidFill>
                  <a:srgbClr val="000090"/>
                </a:solidFill>
                <a:latin typeface="Comic Sans MS" charset="0"/>
              </a:rPr>
              <a:t>TCP: Some Key Issues </a:t>
            </a:r>
            <a:br>
              <a:rPr lang="en-US" dirty="0">
                <a:solidFill>
                  <a:srgbClr val="000090"/>
                </a:solidFill>
                <a:latin typeface="Comic Sans MS" charset="0"/>
              </a:rPr>
            </a:br>
            <a:endParaRPr lang="en-US" dirty="0">
              <a:solidFill>
                <a:srgbClr val="000090"/>
              </a:solidFill>
            </a:endParaRPr>
          </a:p>
        </p:txBody>
      </p:sp>
    </p:spTree>
    <p:extLst>
      <p:ext uri="{BB962C8B-B14F-4D97-AF65-F5344CB8AC3E}">
        <p14:creationId xmlns:p14="http://schemas.microsoft.com/office/powerpoint/2010/main" val="193330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34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34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347">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73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439738" y="227013"/>
            <a:ext cx="8462962" cy="1143000"/>
          </a:xfrm>
        </p:spPr>
        <p:txBody>
          <a:bodyPr/>
          <a:lstStyle/>
          <a:p>
            <a:r>
              <a:rPr lang="en-US" altLang="zh-CN">
                <a:latin typeface="Comic Sans MS" charset="0"/>
                <a:ea typeface="宋体" charset="0"/>
                <a:cs typeface="宋体" charset="0"/>
              </a:rPr>
              <a:t>Circuit Switching: FDM and TDM</a:t>
            </a:r>
            <a:endParaRPr lang="fr-FR" altLang="zh-CN">
              <a:latin typeface="Comic Sans MS" charset="0"/>
              <a:ea typeface="宋体" charset="0"/>
              <a:cs typeface="宋体" charset="0"/>
            </a:endParaRPr>
          </a:p>
        </p:txBody>
      </p:sp>
      <p:grpSp>
        <p:nvGrpSpPr>
          <p:cNvPr id="2" name="Group 3"/>
          <p:cNvGrpSpPr>
            <a:grpSpLocks/>
          </p:cNvGrpSpPr>
          <p:nvPr/>
        </p:nvGrpSpPr>
        <p:grpSpPr bwMode="auto">
          <a:xfrm>
            <a:off x="393700" y="1585913"/>
            <a:ext cx="7239000" cy="2438400"/>
            <a:chOff x="288" y="1007"/>
            <a:chExt cx="4560" cy="1536"/>
          </a:xfrm>
        </p:grpSpPr>
        <p:sp>
          <p:nvSpPr>
            <p:cNvPr id="32866" name="Text Box 4"/>
            <p:cNvSpPr txBox="1">
              <a:spLocks noChangeArrowheads="1"/>
            </p:cNvSpPr>
            <p:nvPr/>
          </p:nvSpPr>
          <p:spPr bwMode="auto">
            <a:xfrm>
              <a:off x="288" y="1007"/>
              <a:ext cx="5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FDM</a:t>
              </a:r>
              <a:endParaRPr lang="fr-FR" altLang="zh-CN">
                <a:latin typeface="Arial" charset="0"/>
                <a:ea typeface="宋体" charset="0"/>
                <a:cs typeface="宋体" charset="0"/>
              </a:endParaRPr>
            </a:p>
          </p:txBody>
        </p:sp>
        <p:grpSp>
          <p:nvGrpSpPr>
            <p:cNvPr id="32867" name="Group 5"/>
            <p:cNvGrpSpPr>
              <a:grpSpLocks/>
            </p:cNvGrpSpPr>
            <p:nvPr/>
          </p:nvGrpSpPr>
          <p:grpSpPr bwMode="auto">
            <a:xfrm>
              <a:off x="720" y="1392"/>
              <a:ext cx="4128" cy="1151"/>
              <a:chOff x="720" y="1392"/>
              <a:chExt cx="4128" cy="1151"/>
            </a:xfrm>
          </p:grpSpPr>
          <p:sp>
            <p:nvSpPr>
              <p:cNvPr id="32868"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869" name="Text Box 7"/>
              <p:cNvSpPr txBox="1">
                <a:spLocks noChangeArrowheads="1"/>
              </p:cNvSpPr>
              <p:nvPr/>
            </p:nvSpPr>
            <p:spPr bwMode="auto">
              <a:xfrm>
                <a:off x="720" y="1680"/>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frequency</a:t>
                </a:r>
                <a:endParaRPr lang="fr-FR" altLang="zh-CN">
                  <a:latin typeface="Arial" charset="0"/>
                  <a:ea typeface="宋体" charset="0"/>
                  <a:cs typeface="宋体" charset="0"/>
                </a:endParaRPr>
              </a:p>
            </p:txBody>
          </p:sp>
          <p:sp>
            <p:nvSpPr>
              <p:cNvPr id="32870"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871" name="Text Box 9"/>
              <p:cNvSpPr txBox="1">
                <a:spLocks noChangeArrowheads="1"/>
              </p:cNvSpPr>
              <p:nvPr/>
            </p:nvSpPr>
            <p:spPr bwMode="auto">
              <a:xfrm>
                <a:off x="3048" y="2255"/>
                <a:ext cx="47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time</a:t>
                </a:r>
                <a:endParaRPr lang="fr-FR" altLang="zh-CN">
                  <a:latin typeface="Arial" charset="0"/>
                  <a:ea typeface="宋体" charset="0"/>
                  <a:cs typeface="宋体" charset="0"/>
                </a:endParaRPr>
              </a:p>
            </p:txBody>
          </p:sp>
          <p:sp>
            <p:nvSpPr>
              <p:cNvPr id="32872"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grpSp>
      </p:grpSp>
      <p:sp>
        <p:nvSpPr>
          <p:cNvPr id="55307" name="Rectangle 11"/>
          <p:cNvSpPr>
            <a:spLocks noChangeArrowheads="1"/>
          </p:cNvSpPr>
          <p:nvPr/>
        </p:nvSpPr>
        <p:spPr bwMode="auto">
          <a:xfrm>
            <a:off x="2743200" y="2514600"/>
            <a:ext cx="4572000" cy="228600"/>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5308" name="Rectangle 12"/>
          <p:cNvSpPr>
            <a:spLocks noChangeArrowheads="1"/>
          </p:cNvSpPr>
          <p:nvPr/>
        </p:nvSpPr>
        <p:spPr bwMode="auto">
          <a:xfrm>
            <a:off x="2743200" y="2743200"/>
            <a:ext cx="4572000" cy="228600"/>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5309" name="Rectangle 13"/>
          <p:cNvSpPr>
            <a:spLocks noChangeArrowheads="1"/>
          </p:cNvSpPr>
          <p:nvPr/>
        </p:nvSpPr>
        <p:spPr bwMode="auto">
          <a:xfrm>
            <a:off x="2743200" y="2971800"/>
            <a:ext cx="4572000" cy="228600"/>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55310" name="Rectangle 14"/>
          <p:cNvSpPr>
            <a:spLocks noChangeArrowheads="1"/>
          </p:cNvSpPr>
          <p:nvPr/>
        </p:nvSpPr>
        <p:spPr bwMode="auto">
          <a:xfrm>
            <a:off x="2743200" y="3200400"/>
            <a:ext cx="4572000" cy="228600"/>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grpSp>
        <p:nvGrpSpPr>
          <p:cNvPr id="4" name="Group 15"/>
          <p:cNvGrpSpPr>
            <a:grpSpLocks/>
          </p:cNvGrpSpPr>
          <p:nvPr/>
        </p:nvGrpSpPr>
        <p:grpSpPr bwMode="auto">
          <a:xfrm>
            <a:off x="381000" y="4037013"/>
            <a:ext cx="7239000" cy="2516187"/>
            <a:chOff x="288" y="2543"/>
            <a:chExt cx="4560" cy="1585"/>
          </a:xfrm>
        </p:grpSpPr>
        <p:sp>
          <p:nvSpPr>
            <p:cNvPr id="32860" name="Text Box 16"/>
            <p:cNvSpPr txBox="1">
              <a:spLocks noChangeArrowheads="1"/>
            </p:cNvSpPr>
            <p:nvPr/>
          </p:nvSpPr>
          <p:spPr bwMode="auto">
            <a:xfrm>
              <a:off x="288" y="2543"/>
              <a:ext cx="5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TDM</a:t>
              </a:r>
              <a:endParaRPr lang="fr-FR" altLang="zh-CN">
                <a:latin typeface="Arial" charset="0"/>
                <a:ea typeface="宋体" charset="0"/>
                <a:cs typeface="宋体" charset="0"/>
              </a:endParaRPr>
            </a:p>
          </p:txBody>
        </p:sp>
        <p:sp>
          <p:nvSpPr>
            <p:cNvPr id="32861"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862" name="Text Box 18"/>
            <p:cNvSpPr txBox="1">
              <a:spLocks noChangeArrowheads="1"/>
            </p:cNvSpPr>
            <p:nvPr/>
          </p:nvSpPr>
          <p:spPr bwMode="auto">
            <a:xfrm>
              <a:off x="720" y="3265"/>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frequency</a:t>
              </a:r>
              <a:endParaRPr lang="fr-FR" altLang="zh-CN">
                <a:latin typeface="Arial" charset="0"/>
                <a:ea typeface="宋体" charset="0"/>
                <a:cs typeface="宋体" charset="0"/>
              </a:endParaRPr>
            </a:p>
          </p:txBody>
        </p:sp>
        <p:sp>
          <p:nvSpPr>
            <p:cNvPr id="32863" name="Line 19"/>
            <p:cNvSpPr>
              <a:spLocks noChangeShapeType="1"/>
            </p:cNvSpPr>
            <p:nvPr/>
          </p:nvSpPr>
          <p:spPr bwMode="auto">
            <a:xfrm>
              <a:off x="1728" y="3793"/>
              <a:ext cx="312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864" name="Text Box 20"/>
            <p:cNvSpPr txBox="1">
              <a:spLocks noChangeArrowheads="1"/>
            </p:cNvSpPr>
            <p:nvPr/>
          </p:nvSpPr>
          <p:spPr bwMode="auto">
            <a:xfrm>
              <a:off x="3048" y="3840"/>
              <a:ext cx="47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time</a:t>
              </a:r>
              <a:endParaRPr lang="fr-FR" altLang="zh-CN">
                <a:latin typeface="Arial" charset="0"/>
                <a:ea typeface="宋体" charset="0"/>
                <a:cs typeface="宋体" charset="0"/>
              </a:endParaRPr>
            </a:p>
          </p:txBody>
        </p:sp>
        <p:sp>
          <p:nvSpPr>
            <p:cNvPr id="32865" name="Rectangle 21"/>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charset="0"/>
                <a:cs typeface="宋体" charset="0"/>
              </a:endParaRPr>
            </a:p>
          </p:txBody>
        </p:sp>
      </p:grpSp>
      <p:grpSp>
        <p:nvGrpSpPr>
          <p:cNvPr id="5" name="Group 22"/>
          <p:cNvGrpSpPr>
            <a:grpSpLocks/>
          </p:cNvGrpSpPr>
          <p:nvPr/>
        </p:nvGrpSpPr>
        <p:grpSpPr bwMode="auto">
          <a:xfrm>
            <a:off x="2743200" y="5029200"/>
            <a:ext cx="3886200" cy="914400"/>
            <a:chOff x="1776" y="3168"/>
            <a:chExt cx="2448" cy="576"/>
          </a:xfrm>
        </p:grpSpPr>
        <p:sp>
          <p:nvSpPr>
            <p:cNvPr id="32855"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6"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7"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8"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9"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grpSp>
      <p:grpSp>
        <p:nvGrpSpPr>
          <p:cNvPr id="6" name="Group 28"/>
          <p:cNvGrpSpPr>
            <a:grpSpLocks/>
          </p:cNvGrpSpPr>
          <p:nvPr/>
        </p:nvGrpSpPr>
        <p:grpSpPr bwMode="auto">
          <a:xfrm>
            <a:off x="2971800" y="5029200"/>
            <a:ext cx="3886200" cy="914400"/>
            <a:chOff x="1920" y="3168"/>
            <a:chExt cx="2448" cy="576"/>
          </a:xfrm>
        </p:grpSpPr>
        <p:sp>
          <p:nvSpPr>
            <p:cNvPr id="32850"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1"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2"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3"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54"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grpSp>
      <p:grpSp>
        <p:nvGrpSpPr>
          <p:cNvPr id="7" name="Group 34"/>
          <p:cNvGrpSpPr>
            <a:grpSpLocks/>
          </p:cNvGrpSpPr>
          <p:nvPr/>
        </p:nvGrpSpPr>
        <p:grpSpPr bwMode="auto">
          <a:xfrm>
            <a:off x="3200400" y="5029200"/>
            <a:ext cx="3886200" cy="914400"/>
            <a:chOff x="2064" y="3168"/>
            <a:chExt cx="2448" cy="576"/>
          </a:xfrm>
        </p:grpSpPr>
        <p:sp>
          <p:nvSpPr>
            <p:cNvPr id="32845"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6"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7"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8"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9"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grpSp>
      <p:grpSp>
        <p:nvGrpSpPr>
          <p:cNvPr id="8" name="Group 40"/>
          <p:cNvGrpSpPr>
            <a:grpSpLocks/>
          </p:cNvGrpSpPr>
          <p:nvPr/>
        </p:nvGrpSpPr>
        <p:grpSpPr bwMode="auto">
          <a:xfrm>
            <a:off x="3429000" y="5029200"/>
            <a:ext cx="3886200" cy="914400"/>
            <a:chOff x="2208" y="3168"/>
            <a:chExt cx="2448" cy="576"/>
          </a:xfrm>
        </p:grpSpPr>
        <p:sp>
          <p:nvSpPr>
            <p:cNvPr id="32840"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1"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2"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3"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844"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grpSp>
      <p:grpSp>
        <p:nvGrpSpPr>
          <p:cNvPr id="9" name="Group 46"/>
          <p:cNvGrpSpPr>
            <a:grpSpLocks/>
          </p:cNvGrpSpPr>
          <p:nvPr/>
        </p:nvGrpSpPr>
        <p:grpSpPr bwMode="auto">
          <a:xfrm>
            <a:off x="2743200" y="2743200"/>
            <a:ext cx="4572000" cy="457200"/>
            <a:chOff x="1776" y="1728"/>
            <a:chExt cx="2880" cy="288"/>
          </a:xfrm>
        </p:grpSpPr>
        <p:sp>
          <p:nvSpPr>
            <p:cNvPr id="32837" name="Line 47"/>
            <p:cNvSpPr>
              <a:spLocks noChangeShapeType="1"/>
            </p:cNvSpPr>
            <p:nvPr/>
          </p:nvSpPr>
          <p:spPr bwMode="auto">
            <a:xfrm flipV="1">
              <a:off x="1776" y="1728"/>
              <a:ext cx="288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8" name="Line 48"/>
            <p:cNvSpPr>
              <a:spLocks noChangeShapeType="1"/>
            </p:cNvSpPr>
            <p:nvPr/>
          </p:nvSpPr>
          <p:spPr bwMode="auto">
            <a:xfrm flipV="1">
              <a:off x="1776" y="1872"/>
              <a:ext cx="288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9" name="Line 49"/>
            <p:cNvSpPr>
              <a:spLocks noChangeShapeType="1"/>
            </p:cNvSpPr>
            <p:nvPr/>
          </p:nvSpPr>
          <p:spPr bwMode="auto">
            <a:xfrm flipV="1">
              <a:off x="1776" y="2016"/>
              <a:ext cx="288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 name="Group 50"/>
          <p:cNvGrpSpPr>
            <a:grpSpLocks/>
          </p:cNvGrpSpPr>
          <p:nvPr/>
        </p:nvGrpSpPr>
        <p:grpSpPr bwMode="auto">
          <a:xfrm>
            <a:off x="2971800" y="5029200"/>
            <a:ext cx="4114800" cy="914400"/>
            <a:chOff x="1920" y="3168"/>
            <a:chExt cx="2592" cy="576"/>
          </a:xfrm>
        </p:grpSpPr>
        <p:sp>
          <p:nvSpPr>
            <p:cNvPr id="32818" name="Line 51"/>
            <p:cNvSpPr>
              <a:spLocks noChangeShapeType="1"/>
            </p:cNvSpPr>
            <p:nvPr/>
          </p:nvSpPr>
          <p:spPr bwMode="auto">
            <a:xfrm>
              <a:off x="1920"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9" name="Line 52"/>
            <p:cNvSpPr>
              <a:spLocks noChangeShapeType="1"/>
            </p:cNvSpPr>
            <p:nvPr/>
          </p:nvSpPr>
          <p:spPr bwMode="auto">
            <a:xfrm>
              <a:off x="2064"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0" name="Line 53"/>
            <p:cNvSpPr>
              <a:spLocks noChangeShapeType="1"/>
            </p:cNvSpPr>
            <p:nvPr/>
          </p:nvSpPr>
          <p:spPr bwMode="auto">
            <a:xfrm>
              <a:off x="2208"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1" name="Line 54"/>
            <p:cNvSpPr>
              <a:spLocks noChangeShapeType="1"/>
            </p:cNvSpPr>
            <p:nvPr/>
          </p:nvSpPr>
          <p:spPr bwMode="auto">
            <a:xfrm>
              <a:off x="2352"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2" name="Line 55"/>
            <p:cNvSpPr>
              <a:spLocks noChangeShapeType="1"/>
            </p:cNvSpPr>
            <p:nvPr/>
          </p:nvSpPr>
          <p:spPr bwMode="auto">
            <a:xfrm>
              <a:off x="2496"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3" name="Line 56"/>
            <p:cNvSpPr>
              <a:spLocks noChangeShapeType="1"/>
            </p:cNvSpPr>
            <p:nvPr/>
          </p:nvSpPr>
          <p:spPr bwMode="auto">
            <a:xfrm>
              <a:off x="2640"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4" name="Line 57"/>
            <p:cNvSpPr>
              <a:spLocks noChangeShapeType="1"/>
            </p:cNvSpPr>
            <p:nvPr/>
          </p:nvSpPr>
          <p:spPr bwMode="auto">
            <a:xfrm>
              <a:off x="2784"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5" name="Line 58"/>
            <p:cNvSpPr>
              <a:spLocks noChangeShapeType="1"/>
            </p:cNvSpPr>
            <p:nvPr/>
          </p:nvSpPr>
          <p:spPr bwMode="auto">
            <a:xfrm>
              <a:off x="2928"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6" name="Line 59"/>
            <p:cNvSpPr>
              <a:spLocks noChangeShapeType="1"/>
            </p:cNvSpPr>
            <p:nvPr/>
          </p:nvSpPr>
          <p:spPr bwMode="auto">
            <a:xfrm>
              <a:off x="3072"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7" name="Line 60"/>
            <p:cNvSpPr>
              <a:spLocks noChangeShapeType="1"/>
            </p:cNvSpPr>
            <p:nvPr/>
          </p:nvSpPr>
          <p:spPr bwMode="auto">
            <a:xfrm>
              <a:off x="3216"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8" name="Line 61"/>
            <p:cNvSpPr>
              <a:spLocks noChangeShapeType="1"/>
            </p:cNvSpPr>
            <p:nvPr/>
          </p:nvSpPr>
          <p:spPr bwMode="auto">
            <a:xfrm>
              <a:off x="3360"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29" name="Line 62"/>
            <p:cNvSpPr>
              <a:spLocks noChangeShapeType="1"/>
            </p:cNvSpPr>
            <p:nvPr/>
          </p:nvSpPr>
          <p:spPr bwMode="auto">
            <a:xfrm>
              <a:off x="3504"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0" name="Line 63"/>
            <p:cNvSpPr>
              <a:spLocks noChangeShapeType="1"/>
            </p:cNvSpPr>
            <p:nvPr/>
          </p:nvSpPr>
          <p:spPr bwMode="auto">
            <a:xfrm>
              <a:off x="3648"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1" name="Line 64"/>
            <p:cNvSpPr>
              <a:spLocks noChangeShapeType="1"/>
            </p:cNvSpPr>
            <p:nvPr/>
          </p:nvSpPr>
          <p:spPr bwMode="auto">
            <a:xfrm>
              <a:off x="3792"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2" name="Line 65"/>
            <p:cNvSpPr>
              <a:spLocks noChangeShapeType="1"/>
            </p:cNvSpPr>
            <p:nvPr/>
          </p:nvSpPr>
          <p:spPr bwMode="auto">
            <a:xfrm>
              <a:off x="3936"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3" name="Line 66"/>
            <p:cNvSpPr>
              <a:spLocks noChangeShapeType="1"/>
            </p:cNvSpPr>
            <p:nvPr/>
          </p:nvSpPr>
          <p:spPr bwMode="auto">
            <a:xfrm>
              <a:off x="4080"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4" name="Line 67"/>
            <p:cNvSpPr>
              <a:spLocks noChangeShapeType="1"/>
            </p:cNvSpPr>
            <p:nvPr/>
          </p:nvSpPr>
          <p:spPr bwMode="auto">
            <a:xfrm>
              <a:off x="4224"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5" name="Line 68"/>
            <p:cNvSpPr>
              <a:spLocks noChangeShapeType="1"/>
            </p:cNvSpPr>
            <p:nvPr/>
          </p:nvSpPr>
          <p:spPr bwMode="auto">
            <a:xfrm>
              <a:off x="4368"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36" name="Line 69"/>
            <p:cNvSpPr>
              <a:spLocks noChangeShapeType="1"/>
            </p:cNvSpPr>
            <p:nvPr/>
          </p:nvSpPr>
          <p:spPr bwMode="auto">
            <a:xfrm>
              <a:off x="4512" y="3168"/>
              <a:ext cx="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1" name="Group 70"/>
          <p:cNvGrpSpPr>
            <a:grpSpLocks/>
          </p:cNvGrpSpPr>
          <p:nvPr/>
        </p:nvGrpSpPr>
        <p:grpSpPr bwMode="auto">
          <a:xfrm>
            <a:off x="2743200" y="2628900"/>
            <a:ext cx="4572000" cy="685800"/>
            <a:chOff x="1776" y="1656"/>
            <a:chExt cx="2880" cy="432"/>
          </a:xfrm>
        </p:grpSpPr>
        <p:sp>
          <p:nvSpPr>
            <p:cNvPr id="32814" name="Line 71"/>
            <p:cNvSpPr>
              <a:spLocks noChangeShapeType="1"/>
            </p:cNvSpPr>
            <p:nvPr/>
          </p:nvSpPr>
          <p:spPr bwMode="auto">
            <a:xfrm>
              <a:off x="1776" y="1656"/>
              <a:ext cx="2880"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5" name="Line 72"/>
            <p:cNvSpPr>
              <a:spLocks noChangeShapeType="1"/>
            </p:cNvSpPr>
            <p:nvPr/>
          </p:nvSpPr>
          <p:spPr bwMode="auto">
            <a:xfrm>
              <a:off x="1776" y="1800"/>
              <a:ext cx="2880"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6" name="Line 73"/>
            <p:cNvSpPr>
              <a:spLocks noChangeShapeType="1"/>
            </p:cNvSpPr>
            <p:nvPr/>
          </p:nvSpPr>
          <p:spPr bwMode="auto">
            <a:xfrm>
              <a:off x="1776" y="1944"/>
              <a:ext cx="2880"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7" name="Line 74"/>
            <p:cNvSpPr>
              <a:spLocks noChangeShapeType="1"/>
            </p:cNvSpPr>
            <p:nvPr/>
          </p:nvSpPr>
          <p:spPr bwMode="auto">
            <a:xfrm>
              <a:off x="1776" y="2088"/>
              <a:ext cx="2880"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2" name="Group 75"/>
          <p:cNvGrpSpPr>
            <a:grpSpLocks/>
          </p:cNvGrpSpPr>
          <p:nvPr/>
        </p:nvGrpSpPr>
        <p:grpSpPr bwMode="auto">
          <a:xfrm>
            <a:off x="2857500" y="5029200"/>
            <a:ext cx="4343400" cy="914400"/>
            <a:chOff x="1848" y="3168"/>
            <a:chExt cx="2736" cy="576"/>
          </a:xfrm>
        </p:grpSpPr>
        <p:sp>
          <p:nvSpPr>
            <p:cNvPr id="32794" name="Line 76"/>
            <p:cNvSpPr>
              <a:spLocks noChangeShapeType="1"/>
            </p:cNvSpPr>
            <p:nvPr/>
          </p:nvSpPr>
          <p:spPr bwMode="auto">
            <a:xfrm>
              <a:off x="1848"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95" name="Line 77"/>
            <p:cNvSpPr>
              <a:spLocks noChangeShapeType="1"/>
            </p:cNvSpPr>
            <p:nvPr/>
          </p:nvSpPr>
          <p:spPr bwMode="auto">
            <a:xfrm>
              <a:off x="1992"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96" name="Line 78"/>
            <p:cNvSpPr>
              <a:spLocks noChangeShapeType="1"/>
            </p:cNvSpPr>
            <p:nvPr/>
          </p:nvSpPr>
          <p:spPr bwMode="auto">
            <a:xfrm>
              <a:off x="2136"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97" name="Line 79"/>
            <p:cNvSpPr>
              <a:spLocks noChangeShapeType="1"/>
            </p:cNvSpPr>
            <p:nvPr/>
          </p:nvSpPr>
          <p:spPr bwMode="auto">
            <a:xfrm>
              <a:off x="2280"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98" name="Line 80"/>
            <p:cNvSpPr>
              <a:spLocks noChangeShapeType="1"/>
            </p:cNvSpPr>
            <p:nvPr/>
          </p:nvSpPr>
          <p:spPr bwMode="auto">
            <a:xfrm>
              <a:off x="2424"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99" name="Line 81"/>
            <p:cNvSpPr>
              <a:spLocks noChangeShapeType="1"/>
            </p:cNvSpPr>
            <p:nvPr/>
          </p:nvSpPr>
          <p:spPr bwMode="auto">
            <a:xfrm>
              <a:off x="2568"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0" name="Line 82"/>
            <p:cNvSpPr>
              <a:spLocks noChangeShapeType="1"/>
            </p:cNvSpPr>
            <p:nvPr/>
          </p:nvSpPr>
          <p:spPr bwMode="auto">
            <a:xfrm>
              <a:off x="2712"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1" name="Line 83"/>
            <p:cNvSpPr>
              <a:spLocks noChangeShapeType="1"/>
            </p:cNvSpPr>
            <p:nvPr/>
          </p:nvSpPr>
          <p:spPr bwMode="auto">
            <a:xfrm>
              <a:off x="2856"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2" name="Line 84"/>
            <p:cNvSpPr>
              <a:spLocks noChangeShapeType="1"/>
            </p:cNvSpPr>
            <p:nvPr/>
          </p:nvSpPr>
          <p:spPr bwMode="auto">
            <a:xfrm>
              <a:off x="3000"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3" name="Line 85"/>
            <p:cNvSpPr>
              <a:spLocks noChangeShapeType="1"/>
            </p:cNvSpPr>
            <p:nvPr/>
          </p:nvSpPr>
          <p:spPr bwMode="auto">
            <a:xfrm>
              <a:off x="3144"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4" name="Line 86"/>
            <p:cNvSpPr>
              <a:spLocks noChangeShapeType="1"/>
            </p:cNvSpPr>
            <p:nvPr/>
          </p:nvSpPr>
          <p:spPr bwMode="auto">
            <a:xfrm>
              <a:off x="3288"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5" name="Line 87"/>
            <p:cNvSpPr>
              <a:spLocks noChangeShapeType="1"/>
            </p:cNvSpPr>
            <p:nvPr/>
          </p:nvSpPr>
          <p:spPr bwMode="auto">
            <a:xfrm>
              <a:off x="3432"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6" name="Line 88"/>
            <p:cNvSpPr>
              <a:spLocks noChangeShapeType="1"/>
            </p:cNvSpPr>
            <p:nvPr/>
          </p:nvSpPr>
          <p:spPr bwMode="auto">
            <a:xfrm>
              <a:off x="3576"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7" name="Line 89"/>
            <p:cNvSpPr>
              <a:spLocks noChangeShapeType="1"/>
            </p:cNvSpPr>
            <p:nvPr/>
          </p:nvSpPr>
          <p:spPr bwMode="auto">
            <a:xfrm>
              <a:off x="3720"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8" name="Line 90"/>
            <p:cNvSpPr>
              <a:spLocks noChangeShapeType="1"/>
            </p:cNvSpPr>
            <p:nvPr/>
          </p:nvSpPr>
          <p:spPr bwMode="auto">
            <a:xfrm>
              <a:off x="3864"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09" name="Line 91"/>
            <p:cNvSpPr>
              <a:spLocks noChangeShapeType="1"/>
            </p:cNvSpPr>
            <p:nvPr/>
          </p:nvSpPr>
          <p:spPr bwMode="auto">
            <a:xfrm>
              <a:off x="4008"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0" name="Line 92"/>
            <p:cNvSpPr>
              <a:spLocks noChangeShapeType="1"/>
            </p:cNvSpPr>
            <p:nvPr/>
          </p:nvSpPr>
          <p:spPr bwMode="auto">
            <a:xfrm>
              <a:off x="4152"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1" name="Line 93"/>
            <p:cNvSpPr>
              <a:spLocks noChangeShapeType="1"/>
            </p:cNvSpPr>
            <p:nvPr/>
          </p:nvSpPr>
          <p:spPr bwMode="auto">
            <a:xfrm>
              <a:off x="4296"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2" name="Line 94"/>
            <p:cNvSpPr>
              <a:spLocks noChangeShapeType="1"/>
            </p:cNvSpPr>
            <p:nvPr/>
          </p:nvSpPr>
          <p:spPr bwMode="auto">
            <a:xfrm>
              <a:off x="4440"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813" name="Line 95"/>
            <p:cNvSpPr>
              <a:spLocks noChangeShapeType="1"/>
            </p:cNvSpPr>
            <p:nvPr/>
          </p:nvSpPr>
          <p:spPr bwMode="auto">
            <a:xfrm>
              <a:off x="4584" y="3168"/>
              <a:ext cx="0" cy="576"/>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3" name="Group 99"/>
          <p:cNvGrpSpPr>
            <a:grpSpLocks/>
          </p:cNvGrpSpPr>
          <p:nvPr/>
        </p:nvGrpSpPr>
        <p:grpSpPr bwMode="auto">
          <a:xfrm>
            <a:off x="5368925" y="1257300"/>
            <a:ext cx="2709863" cy="952500"/>
            <a:chOff x="3477" y="216"/>
            <a:chExt cx="1707" cy="600"/>
          </a:xfrm>
        </p:grpSpPr>
        <p:grpSp>
          <p:nvGrpSpPr>
            <p:cNvPr id="32787" name="Group 100"/>
            <p:cNvGrpSpPr>
              <a:grpSpLocks/>
            </p:cNvGrpSpPr>
            <p:nvPr/>
          </p:nvGrpSpPr>
          <p:grpSpPr bwMode="auto">
            <a:xfrm>
              <a:off x="3477" y="528"/>
              <a:ext cx="1707" cy="288"/>
              <a:chOff x="3477" y="288"/>
              <a:chExt cx="1707" cy="288"/>
            </a:xfrm>
          </p:grpSpPr>
          <p:sp>
            <p:nvSpPr>
              <p:cNvPr id="32789" name="Text Box 101"/>
              <p:cNvSpPr txBox="1">
                <a:spLocks noChangeArrowheads="1"/>
              </p:cNvSpPr>
              <p:nvPr/>
            </p:nvSpPr>
            <p:spPr bwMode="auto">
              <a:xfrm>
                <a:off x="3477" y="288"/>
                <a:ext cx="74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4 users</a:t>
                </a:r>
                <a:endParaRPr lang="fr-FR" altLang="zh-CN">
                  <a:latin typeface="Arial" charset="0"/>
                  <a:ea typeface="宋体" charset="0"/>
                  <a:cs typeface="宋体" charset="0"/>
                </a:endParaRPr>
              </a:p>
            </p:txBody>
          </p:sp>
          <p:sp>
            <p:nvSpPr>
              <p:cNvPr id="32790" name="Rectangle 102"/>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791" name="Rectangle 103"/>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792" name="Rectangle 104"/>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p>
                <a:endParaRPr lang="zh-CN" altLang="en-US">
                  <a:ea typeface="宋体" charset="0"/>
                  <a:cs typeface="宋体" charset="0"/>
                </a:endParaRPr>
              </a:p>
            </p:txBody>
          </p:sp>
          <p:sp>
            <p:nvSpPr>
              <p:cNvPr id="32793" name="Rectangle 105"/>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p>
                <a:endParaRPr lang="zh-CN" altLang="en-US">
                  <a:ea typeface="宋体" charset="0"/>
                  <a:cs typeface="宋体" charset="0"/>
                </a:endParaRPr>
              </a:p>
            </p:txBody>
          </p:sp>
        </p:grpSp>
        <p:sp>
          <p:nvSpPr>
            <p:cNvPr id="32788" name="Text Box 106"/>
            <p:cNvSpPr txBox="1">
              <a:spLocks noChangeArrowheads="1"/>
            </p:cNvSpPr>
            <p:nvPr/>
          </p:nvSpPr>
          <p:spPr bwMode="auto">
            <a:xfrm>
              <a:off x="3480" y="216"/>
              <a:ext cx="91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tLang="zh-CN">
                  <a:latin typeface="Arial" charset="0"/>
                  <a:ea typeface="宋体" charset="0"/>
                  <a:cs typeface="宋体" charset="0"/>
                </a:rPr>
                <a:t>Example:</a:t>
              </a:r>
              <a:endParaRPr lang="fr-FR" altLang="zh-CN">
                <a:latin typeface="Arial" charset="0"/>
                <a:ea typeface="宋体" charset="0"/>
                <a:cs typeface="宋体" charset="0"/>
              </a:endParaRPr>
            </a:p>
          </p:txBody>
        </p:sp>
      </p:grpSp>
      <p:sp>
        <p:nvSpPr>
          <p:cNvPr id="32785" name="Footer Placeholder 4"/>
          <p:cNvSpPr txBox="1">
            <a:spLocks/>
          </p:cNvSpPr>
          <p:nvPr/>
        </p:nvSpPr>
        <p:spPr bwMode="auto">
          <a:xfrm>
            <a:off x="3124200" y="64770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200">
                <a:latin typeface="Comic Sans MS" charset="0"/>
              </a:rPr>
              <a:t>CSci4211:                     Introduction</a:t>
            </a:r>
          </a:p>
        </p:txBody>
      </p:sp>
      <p:sp>
        <p:nvSpPr>
          <p:cNvPr id="32786"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B158199-E983-A443-85A5-110555FD7378}" type="slidenum">
              <a:rPr lang="en-US" sz="1200">
                <a:latin typeface="Comic Sans MS" charset="0"/>
              </a:rPr>
              <a:pPr/>
              <a:t>9</a:t>
            </a:fld>
            <a:endParaRPr 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7"/>
                                        </p:tgtEl>
                                        <p:attrNameLst>
                                          <p:attrName>style.visibility</p:attrName>
                                        </p:attrNameLst>
                                      </p:cBhvr>
                                      <p:to>
                                        <p:strVal val="visible"/>
                                      </p:to>
                                    </p:set>
                                    <p:animEffect transition="in" filter="wipe(left)">
                                      <p:cBhvr>
                                        <p:cTn id="21" dur="500"/>
                                        <p:tgtEl>
                                          <p:spTgt spid="5530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5308"/>
                                        </p:tgtEl>
                                        <p:attrNameLst>
                                          <p:attrName>style.visibility</p:attrName>
                                        </p:attrNameLst>
                                      </p:cBhvr>
                                      <p:to>
                                        <p:strVal val="visible"/>
                                      </p:to>
                                    </p:set>
                                    <p:animEffect transition="in" filter="wipe(left)">
                                      <p:cBhvr>
                                        <p:cTn id="25" dur="500"/>
                                        <p:tgtEl>
                                          <p:spTgt spid="55308"/>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5309"/>
                                        </p:tgtEl>
                                        <p:attrNameLst>
                                          <p:attrName>style.visibility</p:attrName>
                                        </p:attrNameLst>
                                      </p:cBhvr>
                                      <p:to>
                                        <p:strVal val="visible"/>
                                      </p:to>
                                    </p:set>
                                    <p:animEffect transition="in" filter="wipe(left)">
                                      <p:cBhvr>
                                        <p:cTn id="29" dur="500"/>
                                        <p:tgtEl>
                                          <p:spTgt spid="55309"/>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wipe(left)">
                                      <p:cBhvr>
                                        <p:cTn id="33" dur="500"/>
                                        <p:tgtEl>
                                          <p:spTgt spid="553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par>
                          <p:cTn id="52" fill="hold" nodeType="afterGroup">
                            <p:stCondLst>
                              <p:cond delay="1000"/>
                            </p:stCondLst>
                            <p:childTnLst>
                              <p:par>
                                <p:cTn id="53" presetID="2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nodeType="afterGroup">
                            <p:stCondLst>
                              <p:cond delay="1500"/>
                            </p:stCondLst>
                            <p:childTnLst>
                              <p:par>
                                <p:cTn id="57" presetID="22" presetClass="entr" presetSubtype="1"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08" grpId="0" animBg="1"/>
      <p:bldP spid="55309" grpId="0" animBg="1"/>
      <p:bldP spid="55310"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90</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sp>
        <p:nvSpPr>
          <p:cNvPr id="95254" name="Rectangle 22"/>
          <p:cNvSpPr>
            <a:spLocks noGrp="1" noChangeArrowheads="1"/>
          </p:cNvSpPr>
          <p:nvPr>
            <p:ph type="body" sz="half" idx="1"/>
          </p:nvPr>
        </p:nvSpPr>
        <p:spPr>
          <a:xfrm>
            <a:off x="6204981" y="953481"/>
            <a:ext cx="2361078" cy="4419600"/>
          </a:xfrm>
        </p:spPr>
        <p:txBody>
          <a:bodyPr/>
          <a:lstStyle/>
          <a:p>
            <a:pPr>
              <a:buFontTx/>
              <a:buNone/>
              <a:defRPr/>
            </a:pPr>
            <a:r>
              <a:rPr lang="en-US" sz="2000" u="sng" dirty="0" smtClean="0">
                <a:solidFill>
                  <a:srgbClr val="FF0000"/>
                </a:solidFill>
                <a:cs typeface="+mn-cs"/>
              </a:rPr>
              <a:t>Error Scenarios:</a:t>
            </a:r>
            <a:endParaRPr lang="en-US" sz="2000" dirty="0" smtClean="0">
              <a:cs typeface="+mn-cs"/>
            </a:endParaRPr>
          </a:p>
          <a:p>
            <a:pPr>
              <a:buFont typeface="Arial" charset="0"/>
              <a:buChar char="•"/>
              <a:defRPr/>
            </a:pPr>
            <a:r>
              <a:rPr lang="en-US" sz="2000" dirty="0">
                <a:cs typeface="+mn-cs"/>
              </a:rPr>
              <a:t>d</a:t>
            </a:r>
            <a:r>
              <a:rPr lang="en-US" sz="2000" dirty="0" smtClean="0">
                <a:cs typeface="+mn-cs"/>
              </a:rPr>
              <a:t>ata </a:t>
            </a:r>
            <a:r>
              <a:rPr lang="en-US" sz="2000" dirty="0" err="1" smtClean="0">
                <a:cs typeface="+mn-cs"/>
              </a:rPr>
              <a:t>pkt</a:t>
            </a:r>
            <a:r>
              <a:rPr lang="en-US" sz="2000" dirty="0" smtClean="0">
                <a:cs typeface="+mn-cs"/>
              </a:rPr>
              <a:t> lost</a:t>
            </a:r>
          </a:p>
        </p:txBody>
      </p:sp>
      <p:grpSp>
        <p:nvGrpSpPr>
          <p:cNvPr id="95267" name="Group 35"/>
          <p:cNvGrpSpPr>
            <a:grpSpLocks/>
          </p:cNvGrpSpPr>
          <p:nvPr/>
        </p:nvGrpSpPr>
        <p:grpSpPr bwMode="auto">
          <a:xfrm>
            <a:off x="460470" y="609600"/>
            <a:ext cx="5559426" cy="4918075"/>
            <a:chOff x="1948" y="617"/>
            <a:chExt cx="3502" cy="3098"/>
          </a:xfrm>
        </p:grpSpPr>
        <p:graphicFrame>
          <p:nvGraphicFramePr>
            <p:cNvPr id="21511" name="Object 10"/>
            <p:cNvGraphicFramePr>
              <a:graphicFrameLocks noChangeAspect="1"/>
            </p:cNvGraphicFramePr>
            <p:nvPr/>
          </p:nvGraphicFramePr>
          <p:xfrm>
            <a:off x="4674" y="617"/>
            <a:ext cx="382" cy="303"/>
          </p:xfrm>
          <a:graphic>
            <a:graphicData uri="http://schemas.openxmlformats.org/presentationml/2006/ole">
              <mc:AlternateContent xmlns:mc="http://schemas.openxmlformats.org/markup-compatibility/2006">
                <mc:Choice xmlns:v="urn:schemas-microsoft-com:vml" Requires="v">
                  <p:oleObj spid="_x0000_s147468"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 y="617"/>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3043" y="1238"/>
              <a:ext cx="2013" cy="43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2454" y="671"/>
            <a:ext cx="382" cy="303"/>
          </p:xfrm>
          <a:graphic>
            <a:graphicData uri="http://schemas.openxmlformats.org/presentationml/2006/ole">
              <mc:AlternateContent xmlns:mc="http://schemas.openxmlformats.org/markup-compatibility/2006">
                <mc:Choice xmlns:v="urn:schemas-microsoft-com:vml" Requires="v">
                  <p:oleObj spid="_x0000_s147469"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671"/>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2863" y="704"/>
              <a:ext cx="58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4118" y="698"/>
              <a:ext cx="57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3273" y="1131"/>
              <a:ext cx="752"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2084" y="986"/>
              <a:ext cx="1044"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1948" y="3070"/>
              <a:ext cx="3502" cy="645"/>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2031" y="617"/>
              <a:ext cx="0" cy="2844"/>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8" name="Text Box 1048"/>
          <p:cNvSpPr txBox="1">
            <a:spLocks noChangeArrowheads="1"/>
          </p:cNvSpPr>
          <p:nvPr/>
        </p:nvSpPr>
        <p:spPr bwMode="auto">
          <a:xfrm>
            <a:off x="3412765" y="1745867"/>
            <a:ext cx="1428596"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dirty="0" smtClean="0">
                <a:solidFill>
                  <a:srgbClr val="FF0000"/>
                </a:solidFill>
                <a:latin typeface="Arial" charset="0"/>
                <a:ea typeface="ＭＳ Ｐゴシック" charset="0"/>
              </a:rPr>
              <a:t>X</a:t>
            </a:r>
          </a:p>
          <a:p>
            <a:pPr algn="ctr">
              <a:defRPr/>
            </a:pPr>
            <a:r>
              <a:rPr lang="en-US" sz="1800" dirty="0" smtClean="0">
                <a:solidFill>
                  <a:srgbClr val="FF0000"/>
                </a:solidFill>
                <a:latin typeface="Arial" charset="0"/>
              </a:rPr>
              <a:t>data </a:t>
            </a:r>
            <a:r>
              <a:rPr lang="en-US" sz="1800" dirty="0" err="1" smtClean="0">
                <a:solidFill>
                  <a:srgbClr val="FF0000"/>
                </a:solidFill>
                <a:latin typeface="Arial" charset="0"/>
              </a:rPr>
              <a:t>pkt</a:t>
            </a:r>
            <a:r>
              <a:rPr lang="en-US" sz="1800" dirty="0" smtClean="0">
                <a:solidFill>
                  <a:srgbClr val="FF0000"/>
                </a:solidFill>
                <a:latin typeface="Arial" charset="0"/>
              </a:rPr>
              <a:t> lost</a:t>
            </a:r>
            <a:endParaRPr lang="en-US" sz="1800" dirty="0"/>
          </a:p>
        </p:txBody>
      </p:sp>
      <p:pic>
        <p:nvPicPr>
          <p:cNvPr id="131076"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24" name="Line 8"/>
          <p:cNvSpPr>
            <a:spLocks noChangeShapeType="1"/>
          </p:cNvSpPr>
          <p:nvPr/>
        </p:nvSpPr>
        <p:spPr bwMode="auto">
          <a:xfrm flipH="1">
            <a:off x="1913033" y="2087565"/>
            <a:ext cx="0" cy="523873"/>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2" name="Text Box 1048"/>
          <p:cNvSpPr txBox="1">
            <a:spLocks noChangeArrowheads="1"/>
          </p:cNvSpPr>
          <p:nvPr/>
        </p:nvSpPr>
        <p:spPr bwMode="auto">
          <a:xfrm>
            <a:off x="685800" y="2810470"/>
            <a:ext cx="1774846"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solidFill>
                  <a:srgbClr val="FF0000"/>
                </a:solidFill>
                <a:latin typeface="Arial" charset="0"/>
              </a:rPr>
              <a:t>t</a:t>
            </a:r>
            <a:r>
              <a:rPr lang="en-US" sz="1800" dirty="0" smtClean="0">
                <a:solidFill>
                  <a:srgbClr val="FF0000"/>
                </a:solidFill>
                <a:latin typeface="Arial" charset="0"/>
              </a:rPr>
              <a:t>imer </a:t>
            </a:r>
          </a:p>
          <a:p>
            <a:pPr algn="ctr">
              <a:defRPr/>
            </a:pPr>
            <a:r>
              <a:rPr lang="en-US" sz="1800" dirty="0" smtClean="0">
                <a:solidFill>
                  <a:srgbClr val="FF0000"/>
                </a:solidFill>
                <a:latin typeface="Arial" charset="0"/>
              </a:rPr>
              <a:t>goes off!</a:t>
            </a:r>
          </a:p>
          <a:p>
            <a:pPr algn="ctr">
              <a:defRPr/>
            </a:pPr>
            <a:r>
              <a:rPr lang="en-US" sz="1800" dirty="0">
                <a:solidFill>
                  <a:srgbClr val="FF0000"/>
                </a:solidFill>
                <a:latin typeface="Arial" charset="0"/>
              </a:rPr>
              <a:t>r</a:t>
            </a:r>
            <a:r>
              <a:rPr lang="en-US" sz="1800" dirty="0" smtClean="0">
                <a:solidFill>
                  <a:srgbClr val="FF0000"/>
                </a:solidFill>
                <a:latin typeface="Arial" charset="0"/>
              </a:rPr>
              <a:t>esend data </a:t>
            </a:r>
            <a:r>
              <a:rPr lang="en-US" sz="1800" dirty="0" err="1" smtClean="0">
                <a:solidFill>
                  <a:srgbClr val="FF0000"/>
                </a:solidFill>
                <a:latin typeface="Arial" charset="0"/>
              </a:rPr>
              <a:t>pkt</a:t>
            </a:r>
            <a:endParaRPr lang="en-US" sz="1800" dirty="0" smtClean="0">
              <a:solidFill>
                <a:srgbClr val="FF0000"/>
              </a:solidFill>
              <a:latin typeface="Arial" charset="0"/>
            </a:endParaRPr>
          </a:p>
        </p:txBody>
      </p:sp>
      <p:pic>
        <p:nvPicPr>
          <p:cNvPr id="33" name="Picture 4" descr="mage result for alarm c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1880" y="2378949"/>
            <a:ext cx="561553" cy="478657"/>
          </a:xfrm>
          <a:prstGeom prst="rect">
            <a:avLst/>
          </a:prstGeom>
          <a:noFill/>
          <a:extLst>
            <a:ext uri="{909E8E84-426E-40DD-AFC4-6F175D3DCCD1}">
              <a14:hiddenFill xmlns:a14="http://schemas.microsoft.com/office/drawing/2010/main">
                <a:solidFill>
                  <a:srgbClr val="FFFFFF"/>
                </a:solidFill>
              </a14:hiddenFill>
            </a:ext>
          </a:extLst>
        </p:spPr>
      </p:pic>
      <p:sp>
        <p:nvSpPr>
          <p:cNvPr id="34" name="Line 8"/>
          <p:cNvSpPr>
            <a:spLocks noChangeShapeType="1"/>
          </p:cNvSpPr>
          <p:nvPr/>
        </p:nvSpPr>
        <p:spPr bwMode="auto">
          <a:xfrm>
            <a:off x="2391912" y="3200400"/>
            <a:ext cx="3195638" cy="695325"/>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 name="Text Box 13"/>
          <p:cNvSpPr txBox="1">
            <a:spLocks noChangeArrowheads="1"/>
          </p:cNvSpPr>
          <p:nvPr/>
        </p:nvSpPr>
        <p:spPr bwMode="auto">
          <a:xfrm rot="706751">
            <a:off x="2365655" y="2896370"/>
            <a:ext cx="1193800" cy="338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36" name="Line 19"/>
          <p:cNvSpPr>
            <a:spLocks noChangeShapeType="1"/>
          </p:cNvSpPr>
          <p:nvPr/>
        </p:nvSpPr>
        <p:spPr bwMode="auto">
          <a:xfrm flipH="1">
            <a:off x="2952246" y="4243773"/>
            <a:ext cx="2494430" cy="767579"/>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 name="Text Box 14"/>
          <p:cNvSpPr txBox="1">
            <a:spLocks noChangeArrowheads="1"/>
          </p:cNvSpPr>
          <p:nvPr/>
        </p:nvSpPr>
        <p:spPr bwMode="auto">
          <a:xfrm rot="20755777">
            <a:off x="4659705" y="4012526"/>
            <a:ext cx="62709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smtClean="0">
                <a:solidFill>
                  <a:srgbClr val="FF0000"/>
                </a:solidFill>
                <a:latin typeface="Arial" charset="0"/>
                <a:cs typeface="+mn-cs"/>
              </a:rPr>
              <a:t>ACK</a:t>
            </a:r>
            <a:endParaRPr lang="en-US" sz="1600" b="1" dirty="0">
              <a:solidFill>
                <a:srgbClr val="00FF00"/>
              </a:solidFill>
              <a:latin typeface="Arial" charset="0"/>
              <a:cs typeface="+mn-cs"/>
            </a:endParaRPr>
          </a:p>
        </p:txBody>
      </p:sp>
      <p:sp>
        <p:nvSpPr>
          <p:cNvPr id="38"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21974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5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4" grpId="0" animBg="1"/>
      <p:bldP spid="32" grpId="0"/>
      <p:bldP spid="34" grpId="0" animBg="1"/>
      <p:bldP spid="35" grpId="0"/>
      <p:bldP spid="36" grpId="0" animBg="1"/>
      <p:bldP spid="37"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91</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sp>
        <p:nvSpPr>
          <p:cNvPr id="95254" name="Rectangle 22"/>
          <p:cNvSpPr>
            <a:spLocks noGrp="1" noChangeArrowheads="1"/>
          </p:cNvSpPr>
          <p:nvPr>
            <p:ph type="body" sz="half" idx="1"/>
          </p:nvPr>
        </p:nvSpPr>
        <p:spPr>
          <a:xfrm>
            <a:off x="6204981" y="953481"/>
            <a:ext cx="2361078" cy="4419600"/>
          </a:xfrm>
        </p:spPr>
        <p:txBody>
          <a:bodyPr/>
          <a:lstStyle/>
          <a:p>
            <a:pPr>
              <a:buFontTx/>
              <a:buNone/>
              <a:defRPr/>
            </a:pPr>
            <a:r>
              <a:rPr lang="en-US" sz="2000" u="sng" dirty="0" smtClean="0">
                <a:solidFill>
                  <a:srgbClr val="FF0000"/>
                </a:solidFill>
                <a:cs typeface="+mn-cs"/>
              </a:rPr>
              <a:t>Error Scenarios:</a:t>
            </a:r>
            <a:endParaRPr lang="en-US" sz="2000" dirty="0" smtClean="0">
              <a:cs typeface="+mn-cs"/>
            </a:endParaRPr>
          </a:p>
          <a:p>
            <a:pPr>
              <a:buFont typeface="Arial" charset="0"/>
              <a:buChar char="•"/>
              <a:defRPr/>
            </a:pPr>
            <a:r>
              <a:rPr lang="en-US" sz="2000" dirty="0">
                <a:cs typeface="+mn-cs"/>
              </a:rPr>
              <a:t>d</a:t>
            </a:r>
            <a:r>
              <a:rPr lang="en-US" sz="2000" dirty="0" smtClean="0">
                <a:cs typeface="+mn-cs"/>
              </a:rPr>
              <a:t>ata </a:t>
            </a:r>
            <a:r>
              <a:rPr lang="en-US" sz="2000" dirty="0" err="1" smtClean="0">
                <a:cs typeface="+mn-cs"/>
              </a:rPr>
              <a:t>pkt</a:t>
            </a:r>
            <a:r>
              <a:rPr lang="en-US" sz="2000" dirty="0" smtClean="0">
                <a:cs typeface="+mn-cs"/>
              </a:rPr>
              <a:t> lost</a:t>
            </a:r>
          </a:p>
          <a:p>
            <a:pPr>
              <a:buFont typeface="Arial" charset="0"/>
              <a:buChar char="•"/>
              <a:defRPr/>
            </a:pPr>
            <a:endParaRPr lang="en-US" sz="2000" dirty="0" smtClean="0">
              <a:cs typeface="+mn-cs"/>
            </a:endParaRPr>
          </a:p>
          <a:p>
            <a:pPr>
              <a:buFont typeface="Arial" charset="0"/>
              <a:buChar char="•"/>
              <a:defRPr/>
            </a:pPr>
            <a:r>
              <a:rPr lang="en-US" sz="2000" dirty="0" err="1">
                <a:cs typeface="+mn-cs"/>
              </a:rPr>
              <a:t>a</a:t>
            </a:r>
            <a:r>
              <a:rPr lang="en-US" sz="2000" dirty="0" err="1" smtClean="0">
                <a:cs typeface="+mn-cs"/>
              </a:rPr>
              <a:t>ck</a:t>
            </a:r>
            <a:r>
              <a:rPr lang="en-US" sz="2000" dirty="0" smtClean="0">
                <a:cs typeface="+mn-cs"/>
              </a:rPr>
              <a:t> </a:t>
            </a:r>
            <a:r>
              <a:rPr lang="en-US" sz="2000" dirty="0" err="1" smtClean="0">
                <a:cs typeface="+mn-cs"/>
              </a:rPr>
              <a:t>pkt</a:t>
            </a:r>
            <a:r>
              <a:rPr lang="en-US" sz="2000" dirty="0" smtClean="0">
                <a:cs typeface="+mn-cs"/>
              </a:rPr>
              <a:t> lost	</a:t>
            </a:r>
          </a:p>
        </p:txBody>
      </p:sp>
      <p:grpSp>
        <p:nvGrpSpPr>
          <p:cNvPr id="95267" name="Group 35"/>
          <p:cNvGrpSpPr>
            <a:grpSpLocks/>
          </p:cNvGrpSpPr>
          <p:nvPr/>
        </p:nvGrpSpPr>
        <p:grpSpPr bwMode="auto">
          <a:xfrm>
            <a:off x="460470" y="609600"/>
            <a:ext cx="5559426" cy="4918075"/>
            <a:chOff x="1948" y="617"/>
            <a:chExt cx="3502" cy="3098"/>
          </a:xfrm>
        </p:grpSpPr>
        <p:graphicFrame>
          <p:nvGraphicFramePr>
            <p:cNvPr id="21511" name="Object 10"/>
            <p:cNvGraphicFramePr>
              <a:graphicFrameLocks noChangeAspect="1"/>
            </p:cNvGraphicFramePr>
            <p:nvPr/>
          </p:nvGraphicFramePr>
          <p:xfrm>
            <a:off x="4674" y="617"/>
            <a:ext cx="382" cy="303"/>
          </p:xfrm>
          <a:graphic>
            <a:graphicData uri="http://schemas.openxmlformats.org/presentationml/2006/ole">
              <mc:AlternateContent xmlns:mc="http://schemas.openxmlformats.org/markup-compatibility/2006">
                <mc:Choice xmlns:v="urn:schemas-microsoft-com:vml" Requires="v">
                  <p:oleObj spid="_x0000_s14849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 y="617"/>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3043" y="1238"/>
              <a:ext cx="2013" cy="43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2454" y="671"/>
            <a:ext cx="382" cy="303"/>
          </p:xfrm>
          <a:graphic>
            <a:graphicData uri="http://schemas.openxmlformats.org/presentationml/2006/ole">
              <mc:AlternateContent xmlns:mc="http://schemas.openxmlformats.org/markup-compatibility/2006">
                <mc:Choice xmlns:v="urn:schemas-microsoft-com:vml" Requires="v">
                  <p:oleObj spid="_x0000_s148493"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671"/>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2863" y="704"/>
              <a:ext cx="58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4118" y="698"/>
              <a:ext cx="57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3273" y="1131"/>
              <a:ext cx="752"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2084" y="986"/>
              <a:ext cx="1044"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1948" y="3070"/>
              <a:ext cx="3502" cy="645"/>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2031" y="617"/>
              <a:ext cx="0" cy="2844"/>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9" name="Line 19"/>
          <p:cNvSpPr>
            <a:spLocks noChangeShapeType="1"/>
          </p:cNvSpPr>
          <p:nvPr/>
        </p:nvSpPr>
        <p:spPr bwMode="auto">
          <a:xfrm flipH="1">
            <a:off x="3108795" y="2756483"/>
            <a:ext cx="2233706" cy="65262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Text Box 14"/>
          <p:cNvSpPr txBox="1">
            <a:spLocks noChangeArrowheads="1"/>
          </p:cNvSpPr>
          <p:nvPr/>
        </p:nvSpPr>
        <p:spPr bwMode="auto">
          <a:xfrm rot="20755777">
            <a:off x="4794247" y="2480216"/>
            <a:ext cx="62709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smtClean="0">
                <a:solidFill>
                  <a:srgbClr val="FF0000"/>
                </a:solidFill>
                <a:latin typeface="Arial" charset="0"/>
                <a:cs typeface="+mn-cs"/>
              </a:rPr>
              <a:t>ACK</a:t>
            </a:r>
            <a:endParaRPr lang="en-US" sz="1600" b="1" dirty="0">
              <a:solidFill>
                <a:srgbClr val="00FF00"/>
              </a:solidFill>
              <a:latin typeface="Arial" charset="0"/>
              <a:cs typeface="+mn-cs"/>
            </a:endParaRPr>
          </a:p>
        </p:txBody>
      </p:sp>
      <p:sp>
        <p:nvSpPr>
          <p:cNvPr id="31" name="Text Box 1048"/>
          <p:cNvSpPr txBox="1">
            <a:spLocks noChangeArrowheads="1"/>
          </p:cNvSpPr>
          <p:nvPr/>
        </p:nvSpPr>
        <p:spPr bwMode="auto">
          <a:xfrm>
            <a:off x="3108795" y="2961998"/>
            <a:ext cx="1454244"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dirty="0" smtClean="0">
                <a:solidFill>
                  <a:srgbClr val="FF0000"/>
                </a:solidFill>
                <a:latin typeface="Arial" charset="0"/>
                <a:ea typeface="ＭＳ Ｐゴシック" charset="0"/>
              </a:rPr>
              <a:t>X</a:t>
            </a:r>
          </a:p>
          <a:p>
            <a:pPr algn="ctr">
              <a:defRPr/>
            </a:pPr>
            <a:r>
              <a:rPr lang="en-US" sz="1800" dirty="0" smtClean="0">
                <a:solidFill>
                  <a:srgbClr val="FF0000"/>
                </a:solidFill>
                <a:latin typeface="Arial" charset="0"/>
              </a:rPr>
              <a:t>ACK </a:t>
            </a:r>
            <a:r>
              <a:rPr lang="en-US" sz="1800" dirty="0" err="1" smtClean="0">
                <a:solidFill>
                  <a:srgbClr val="FF0000"/>
                </a:solidFill>
                <a:latin typeface="Arial" charset="0"/>
              </a:rPr>
              <a:t>pkt</a:t>
            </a:r>
            <a:r>
              <a:rPr lang="en-US" sz="1800" dirty="0" smtClean="0">
                <a:solidFill>
                  <a:srgbClr val="FF0000"/>
                </a:solidFill>
                <a:latin typeface="Arial" charset="0"/>
              </a:rPr>
              <a:t> lost</a:t>
            </a:r>
            <a:endParaRPr lang="en-US" sz="1800" dirty="0"/>
          </a:p>
        </p:txBody>
      </p:sp>
      <p:pic>
        <p:nvPicPr>
          <p:cNvPr id="131076"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1048"/>
          <p:cNvSpPr txBox="1">
            <a:spLocks noChangeArrowheads="1"/>
          </p:cNvSpPr>
          <p:nvPr/>
        </p:nvSpPr>
        <p:spPr bwMode="auto">
          <a:xfrm>
            <a:off x="1337982" y="5380434"/>
            <a:ext cx="639183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800" dirty="0" smtClean="0">
                <a:solidFill>
                  <a:schemeClr val="accent2"/>
                </a:solidFill>
                <a:latin typeface="Arial" charset="0"/>
              </a:rPr>
              <a:t>Note: Host A can’t tell whether the two error scenarios apart: whether data packet or ACK packet is lost</a:t>
            </a:r>
          </a:p>
        </p:txBody>
      </p:sp>
      <p:sp>
        <p:nvSpPr>
          <p:cNvPr id="35" name="Line 8"/>
          <p:cNvSpPr>
            <a:spLocks noChangeShapeType="1"/>
          </p:cNvSpPr>
          <p:nvPr/>
        </p:nvSpPr>
        <p:spPr bwMode="auto">
          <a:xfrm flipH="1">
            <a:off x="1870170" y="2278531"/>
            <a:ext cx="0" cy="739887"/>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 name="Text Box 1048"/>
          <p:cNvSpPr txBox="1">
            <a:spLocks noChangeArrowheads="1"/>
          </p:cNvSpPr>
          <p:nvPr/>
        </p:nvSpPr>
        <p:spPr bwMode="auto">
          <a:xfrm>
            <a:off x="861621" y="3338765"/>
            <a:ext cx="1774846"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solidFill>
                  <a:srgbClr val="FF0000"/>
                </a:solidFill>
                <a:latin typeface="Arial" charset="0"/>
              </a:rPr>
              <a:t>t</a:t>
            </a:r>
            <a:r>
              <a:rPr lang="en-US" sz="1800" dirty="0" smtClean="0">
                <a:solidFill>
                  <a:srgbClr val="FF0000"/>
                </a:solidFill>
                <a:latin typeface="Arial" charset="0"/>
              </a:rPr>
              <a:t>imer </a:t>
            </a:r>
          </a:p>
          <a:p>
            <a:pPr algn="ctr">
              <a:defRPr/>
            </a:pPr>
            <a:r>
              <a:rPr lang="en-US" sz="1800" dirty="0" smtClean="0">
                <a:solidFill>
                  <a:srgbClr val="FF0000"/>
                </a:solidFill>
                <a:latin typeface="Arial" charset="0"/>
              </a:rPr>
              <a:t>goes off!</a:t>
            </a:r>
          </a:p>
          <a:p>
            <a:pPr algn="ctr">
              <a:defRPr/>
            </a:pPr>
            <a:r>
              <a:rPr lang="en-US" sz="1800" dirty="0">
                <a:solidFill>
                  <a:srgbClr val="FF0000"/>
                </a:solidFill>
                <a:latin typeface="Arial" charset="0"/>
              </a:rPr>
              <a:t>r</a:t>
            </a:r>
            <a:r>
              <a:rPr lang="en-US" sz="1800" dirty="0" smtClean="0">
                <a:solidFill>
                  <a:srgbClr val="FF0000"/>
                </a:solidFill>
                <a:latin typeface="Arial" charset="0"/>
              </a:rPr>
              <a:t>esend data </a:t>
            </a:r>
            <a:r>
              <a:rPr lang="en-US" sz="1800" dirty="0" err="1" smtClean="0">
                <a:solidFill>
                  <a:srgbClr val="FF0000"/>
                </a:solidFill>
                <a:latin typeface="Arial" charset="0"/>
              </a:rPr>
              <a:t>pkt</a:t>
            </a:r>
            <a:endParaRPr lang="en-US" sz="1800" dirty="0" smtClean="0">
              <a:solidFill>
                <a:srgbClr val="FF0000"/>
              </a:solidFill>
              <a:latin typeface="Arial" charset="0"/>
            </a:endParaRPr>
          </a:p>
        </p:txBody>
      </p:sp>
      <p:sp>
        <p:nvSpPr>
          <p:cNvPr id="37" name="Line 8"/>
          <p:cNvSpPr>
            <a:spLocks noChangeShapeType="1"/>
          </p:cNvSpPr>
          <p:nvPr/>
        </p:nvSpPr>
        <p:spPr bwMode="auto">
          <a:xfrm>
            <a:off x="2905854" y="4204097"/>
            <a:ext cx="2949786" cy="676889"/>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 name="Text Box 13"/>
          <p:cNvSpPr txBox="1">
            <a:spLocks noChangeArrowheads="1"/>
          </p:cNvSpPr>
          <p:nvPr/>
        </p:nvSpPr>
        <p:spPr bwMode="auto">
          <a:xfrm rot="706751">
            <a:off x="2763238" y="3853018"/>
            <a:ext cx="1193800" cy="338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pic>
        <p:nvPicPr>
          <p:cNvPr id="39" name="Picture 4" descr="mage result for alarm c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448" y="2900942"/>
            <a:ext cx="561553" cy="478657"/>
          </a:xfrm>
          <a:prstGeom prst="rect">
            <a:avLst/>
          </a:prstGeom>
          <a:noFill/>
          <a:extLst>
            <a:ext uri="{909E8E84-426E-40DD-AFC4-6F175D3DCCD1}">
              <a14:hiddenFill xmlns:a14="http://schemas.microsoft.com/office/drawing/2010/main">
                <a:solidFill>
                  <a:srgbClr val="FFFFFF"/>
                </a:solidFill>
              </a14:hiddenFill>
            </a:ext>
          </a:extLst>
        </p:spPr>
      </p:pic>
      <p:sp>
        <p:nvSpPr>
          <p:cNvPr id="40"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58269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52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4" grpId="0"/>
      <p:bldP spid="35" grpId="0" animBg="1"/>
      <p:bldP spid="36" grpId="0"/>
      <p:bldP spid="37" grpId="0" animBg="1"/>
      <p:bldP spid="38"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92</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sp>
        <p:nvSpPr>
          <p:cNvPr id="95254" name="Rectangle 22"/>
          <p:cNvSpPr>
            <a:spLocks noGrp="1" noChangeArrowheads="1"/>
          </p:cNvSpPr>
          <p:nvPr>
            <p:ph type="body" sz="half" idx="1"/>
          </p:nvPr>
        </p:nvSpPr>
        <p:spPr>
          <a:xfrm>
            <a:off x="5828122" y="982504"/>
            <a:ext cx="3087278" cy="4419600"/>
          </a:xfrm>
        </p:spPr>
        <p:txBody>
          <a:bodyPr/>
          <a:lstStyle/>
          <a:p>
            <a:pPr>
              <a:buFontTx/>
              <a:buNone/>
              <a:defRPr/>
            </a:pPr>
            <a:r>
              <a:rPr lang="en-US" sz="2000" u="sng" dirty="0" smtClean="0">
                <a:solidFill>
                  <a:srgbClr val="FF0000"/>
                </a:solidFill>
                <a:cs typeface="+mn-cs"/>
              </a:rPr>
              <a:t>Error Scenarios:</a:t>
            </a:r>
            <a:endParaRPr lang="en-US" sz="2000" dirty="0" smtClean="0">
              <a:cs typeface="+mn-cs"/>
            </a:endParaRPr>
          </a:p>
          <a:p>
            <a:pPr>
              <a:buFont typeface="Arial" charset="0"/>
              <a:buChar char="•"/>
              <a:defRPr/>
            </a:pPr>
            <a:r>
              <a:rPr lang="en-US" sz="2000" dirty="0">
                <a:cs typeface="+mn-cs"/>
              </a:rPr>
              <a:t>d</a:t>
            </a:r>
            <a:r>
              <a:rPr lang="en-US" sz="2000" dirty="0" smtClean="0">
                <a:cs typeface="+mn-cs"/>
              </a:rPr>
              <a:t>ata </a:t>
            </a:r>
            <a:r>
              <a:rPr lang="en-US" sz="2000" dirty="0" err="1" smtClean="0">
                <a:cs typeface="+mn-cs"/>
              </a:rPr>
              <a:t>pkt</a:t>
            </a:r>
            <a:r>
              <a:rPr lang="en-US" sz="2000" dirty="0" smtClean="0">
                <a:cs typeface="+mn-cs"/>
              </a:rPr>
              <a:t> lost</a:t>
            </a:r>
          </a:p>
          <a:p>
            <a:pPr>
              <a:buFont typeface="Arial" charset="0"/>
              <a:buChar char="•"/>
              <a:defRPr/>
            </a:pPr>
            <a:endParaRPr lang="en-US" sz="2000" dirty="0" smtClean="0">
              <a:cs typeface="+mn-cs"/>
            </a:endParaRPr>
          </a:p>
          <a:p>
            <a:pPr>
              <a:buFont typeface="Arial" charset="0"/>
              <a:buChar char="•"/>
              <a:defRPr/>
            </a:pPr>
            <a:r>
              <a:rPr lang="en-US" sz="2000" dirty="0" err="1">
                <a:cs typeface="+mn-cs"/>
              </a:rPr>
              <a:t>a</a:t>
            </a:r>
            <a:r>
              <a:rPr lang="en-US" sz="2000" dirty="0" err="1" smtClean="0">
                <a:cs typeface="+mn-cs"/>
              </a:rPr>
              <a:t>ck</a:t>
            </a:r>
            <a:r>
              <a:rPr lang="en-US" sz="2000" dirty="0" smtClean="0">
                <a:cs typeface="+mn-cs"/>
              </a:rPr>
              <a:t> </a:t>
            </a:r>
            <a:r>
              <a:rPr lang="en-US" sz="2000" dirty="0" err="1" smtClean="0">
                <a:cs typeface="+mn-cs"/>
              </a:rPr>
              <a:t>pkt</a:t>
            </a:r>
            <a:r>
              <a:rPr lang="en-US" sz="2000" dirty="0" smtClean="0">
                <a:cs typeface="+mn-cs"/>
              </a:rPr>
              <a:t> lost</a:t>
            </a:r>
          </a:p>
          <a:p>
            <a:pPr>
              <a:buFont typeface="Arial" charset="0"/>
              <a:buChar char="•"/>
              <a:defRPr/>
            </a:pPr>
            <a:endParaRPr lang="en-US" sz="2000" dirty="0" smtClean="0">
              <a:cs typeface="+mn-cs"/>
            </a:endParaRPr>
          </a:p>
          <a:p>
            <a:pPr>
              <a:buFont typeface="Arial" charset="0"/>
              <a:buChar char="•"/>
              <a:defRPr/>
            </a:pPr>
            <a:r>
              <a:rPr lang="en-US" sz="2000" dirty="0" err="1">
                <a:cs typeface="+mn-cs"/>
              </a:rPr>
              <a:t>r</a:t>
            </a:r>
            <a:r>
              <a:rPr lang="en-US" sz="2000" dirty="0" err="1" smtClean="0">
                <a:cs typeface="+mn-cs"/>
              </a:rPr>
              <a:t>etrans</a:t>
            </a:r>
            <a:r>
              <a:rPr lang="en-US" sz="2000" dirty="0" smtClean="0">
                <a:cs typeface="+mn-cs"/>
              </a:rPr>
              <a:t>. timer goes off (but none is lost!) </a:t>
            </a:r>
            <a:r>
              <a:rPr lang="en-US" sz="2000" dirty="0" smtClean="0">
                <a:solidFill>
                  <a:srgbClr val="FF0000"/>
                </a:solidFill>
                <a:cs typeface="+mn-cs"/>
                <a:sym typeface="Wingdings"/>
              </a:rPr>
              <a:t> duplicate packets</a:t>
            </a:r>
            <a:r>
              <a:rPr lang="en-US" sz="2000" dirty="0" smtClean="0">
                <a:cs typeface="+mn-cs"/>
              </a:rPr>
              <a:t>	</a:t>
            </a:r>
          </a:p>
        </p:txBody>
      </p:sp>
      <p:grpSp>
        <p:nvGrpSpPr>
          <p:cNvPr id="95267" name="Group 35"/>
          <p:cNvGrpSpPr>
            <a:grpSpLocks/>
          </p:cNvGrpSpPr>
          <p:nvPr/>
        </p:nvGrpSpPr>
        <p:grpSpPr bwMode="auto">
          <a:xfrm>
            <a:off x="460470" y="609600"/>
            <a:ext cx="5559426" cy="4918075"/>
            <a:chOff x="1948" y="617"/>
            <a:chExt cx="3502" cy="3098"/>
          </a:xfrm>
        </p:grpSpPr>
        <p:graphicFrame>
          <p:nvGraphicFramePr>
            <p:cNvPr id="21511" name="Object 10"/>
            <p:cNvGraphicFramePr>
              <a:graphicFrameLocks noChangeAspect="1"/>
            </p:cNvGraphicFramePr>
            <p:nvPr/>
          </p:nvGraphicFramePr>
          <p:xfrm>
            <a:off x="4674" y="617"/>
            <a:ext cx="382" cy="303"/>
          </p:xfrm>
          <a:graphic>
            <a:graphicData uri="http://schemas.openxmlformats.org/presentationml/2006/ole">
              <mc:AlternateContent xmlns:mc="http://schemas.openxmlformats.org/markup-compatibility/2006">
                <mc:Choice xmlns:v="urn:schemas-microsoft-com:vml" Requires="v">
                  <p:oleObj spid="_x0000_s149516"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 y="617"/>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3043" y="1238"/>
              <a:ext cx="2013" cy="43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2454" y="671"/>
            <a:ext cx="382" cy="303"/>
          </p:xfrm>
          <a:graphic>
            <a:graphicData uri="http://schemas.openxmlformats.org/presentationml/2006/ole">
              <mc:AlternateContent xmlns:mc="http://schemas.openxmlformats.org/markup-compatibility/2006">
                <mc:Choice xmlns:v="urn:schemas-microsoft-com:vml" Requires="v">
                  <p:oleObj spid="_x0000_s149517"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671"/>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2863" y="704"/>
              <a:ext cx="58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4118" y="698"/>
              <a:ext cx="57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3352" y="1131"/>
              <a:ext cx="752"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2084" y="986"/>
              <a:ext cx="1044"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1948" y="3070"/>
              <a:ext cx="3502" cy="645"/>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2031" y="617"/>
              <a:ext cx="0" cy="2844"/>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9" name="Line 19"/>
          <p:cNvSpPr>
            <a:spLocks noChangeShapeType="1"/>
          </p:cNvSpPr>
          <p:nvPr/>
        </p:nvSpPr>
        <p:spPr bwMode="auto">
          <a:xfrm flipH="1">
            <a:off x="3681269" y="2559985"/>
            <a:ext cx="1628624" cy="75376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Text Box 14"/>
          <p:cNvSpPr txBox="1">
            <a:spLocks noChangeArrowheads="1"/>
          </p:cNvSpPr>
          <p:nvPr/>
        </p:nvSpPr>
        <p:spPr bwMode="auto">
          <a:xfrm rot="20755777">
            <a:off x="4174744" y="2483505"/>
            <a:ext cx="62709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a:t>
            </a:r>
            <a:endParaRPr lang="en-US" sz="1600" b="1" dirty="0">
              <a:solidFill>
                <a:srgbClr val="00FF00"/>
              </a:solidFill>
              <a:latin typeface="Arial" charset="0"/>
              <a:cs typeface="+mn-cs"/>
            </a:endParaRPr>
          </a:p>
        </p:txBody>
      </p:sp>
      <p:sp>
        <p:nvSpPr>
          <p:cNvPr id="23" name="Line 8"/>
          <p:cNvSpPr>
            <a:spLocks noChangeShapeType="1"/>
          </p:cNvSpPr>
          <p:nvPr/>
        </p:nvSpPr>
        <p:spPr bwMode="auto">
          <a:xfrm flipH="1">
            <a:off x="1913033" y="2087565"/>
            <a:ext cx="0" cy="886159"/>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24"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1048"/>
          <p:cNvSpPr txBox="1">
            <a:spLocks noChangeArrowheads="1"/>
          </p:cNvSpPr>
          <p:nvPr/>
        </p:nvSpPr>
        <p:spPr bwMode="auto">
          <a:xfrm>
            <a:off x="641693" y="3079422"/>
            <a:ext cx="206137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800" dirty="0">
                <a:solidFill>
                  <a:srgbClr val="FF0000"/>
                </a:solidFill>
                <a:latin typeface="Arial" charset="0"/>
              </a:rPr>
              <a:t>t</a:t>
            </a:r>
            <a:r>
              <a:rPr lang="en-US" sz="1800" dirty="0" smtClean="0">
                <a:solidFill>
                  <a:srgbClr val="FF0000"/>
                </a:solidFill>
                <a:latin typeface="Arial" charset="0"/>
              </a:rPr>
              <a:t>imer goes off!</a:t>
            </a:r>
          </a:p>
          <a:p>
            <a:pPr algn="ctr">
              <a:defRPr/>
            </a:pPr>
            <a:r>
              <a:rPr lang="en-US" sz="1800" dirty="0">
                <a:solidFill>
                  <a:srgbClr val="FF0000"/>
                </a:solidFill>
                <a:latin typeface="Arial" charset="0"/>
              </a:rPr>
              <a:t>r</a:t>
            </a:r>
            <a:r>
              <a:rPr lang="en-US" sz="1800" dirty="0" smtClean="0">
                <a:solidFill>
                  <a:srgbClr val="FF0000"/>
                </a:solidFill>
                <a:latin typeface="Arial" charset="0"/>
              </a:rPr>
              <a:t>esend data </a:t>
            </a:r>
            <a:r>
              <a:rPr lang="en-US" sz="1800" dirty="0" err="1" smtClean="0">
                <a:solidFill>
                  <a:srgbClr val="FF0000"/>
                </a:solidFill>
                <a:latin typeface="Arial" charset="0"/>
              </a:rPr>
              <a:t>pkt</a:t>
            </a:r>
            <a:endParaRPr lang="en-US" sz="1800" dirty="0" smtClean="0">
              <a:solidFill>
                <a:srgbClr val="FF0000"/>
              </a:solidFill>
              <a:latin typeface="Arial" charset="0"/>
            </a:endParaRPr>
          </a:p>
        </p:txBody>
      </p:sp>
      <p:pic>
        <p:nvPicPr>
          <p:cNvPr id="133124" name="Picture 4" descr="mage result for alarm c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7247" y="2559984"/>
            <a:ext cx="561553" cy="478657"/>
          </a:xfrm>
          <a:prstGeom prst="rect">
            <a:avLst/>
          </a:prstGeom>
          <a:noFill/>
          <a:extLst>
            <a:ext uri="{909E8E84-426E-40DD-AFC4-6F175D3DCCD1}">
              <a14:hiddenFill xmlns:a14="http://schemas.microsoft.com/office/drawing/2010/main">
                <a:solidFill>
                  <a:srgbClr val="FFFFFF"/>
                </a:solidFill>
              </a14:hiddenFill>
            </a:ext>
          </a:extLst>
        </p:spPr>
      </p:pic>
      <p:sp>
        <p:nvSpPr>
          <p:cNvPr id="33" name="Line 8"/>
          <p:cNvSpPr>
            <a:spLocks noChangeShapeType="1"/>
          </p:cNvSpPr>
          <p:nvPr/>
        </p:nvSpPr>
        <p:spPr bwMode="auto">
          <a:xfrm>
            <a:off x="2533330" y="3271372"/>
            <a:ext cx="3195638" cy="695325"/>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Text Box 13"/>
          <p:cNvSpPr txBox="1">
            <a:spLocks noChangeArrowheads="1"/>
          </p:cNvSpPr>
          <p:nvPr/>
        </p:nvSpPr>
        <p:spPr bwMode="auto">
          <a:xfrm rot="706751">
            <a:off x="2382414" y="2857322"/>
            <a:ext cx="1193800" cy="338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35" name="Text Box 1048"/>
          <p:cNvSpPr txBox="1">
            <a:spLocks noChangeArrowheads="1"/>
          </p:cNvSpPr>
          <p:nvPr/>
        </p:nvSpPr>
        <p:spPr bwMode="auto">
          <a:xfrm>
            <a:off x="4493050" y="4170759"/>
            <a:ext cx="2634311"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rgbClr val="FF0000"/>
                </a:solidFill>
                <a:latin typeface="Arial" charset="0"/>
              </a:rPr>
              <a:t>Host B: did host A send </a:t>
            </a:r>
          </a:p>
          <a:p>
            <a:pPr algn="ctr">
              <a:defRPr/>
            </a:pPr>
            <a:r>
              <a:rPr lang="en-US" sz="1800" dirty="0" smtClean="0">
                <a:solidFill>
                  <a:srgbClr val="FF0000"/>
                </a:solidFill>
                <a:latin typeface="Arial" charset="0"/>
              </a:rPr>
              <a:t>“C” or “CC” ?</a:t>
            </a:r>
          </a:p>
        </p:txBody>
      </p:sp>
      <p:sp>
        <p:nvSpPr>
          <p:cNvPr id="37" name="Text Box 1048"/>
          <p:cNvSpPr txBox="1">
            <a:spLocks noChangeArrowheads="1"/>
          </p:cNvSpPr>
          <p:nvPr/>
        </p:nvSpPr>
        <p:spPr bwMode="auto">
          <a:xfrm>
            <a:off x="4076814" y="5068834"/>
            <a:ext cx="346370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chemeClr val="accent2"/>
                </a:solidFill>
                <a:latin typeface="Arial" charset="0"/>
              </a:rPr>
              <a:t>Note: Host B has </a:t>
            </a:r>
            <a:r>
              <a:rPr lang="en-US" sz="1800" i="1" dirty="0" smtClean="0">
                <a:solidFill>
                  <a:schemeClr val="accent2"/>
                </a:solidFill>
                <a:latin typeface="Arial" charset="0"/>
              </a:rPr>
              <a:t>no idea </a:t>
            </a:r>
            <a:r>
              <a:rPr lang="en-US" sz="1800" dirty="0" smtClean="0">
                <a:solidFill>
                  <a:schemeClr val="accent2"/>
                </a:solidFill>
                <a:latin typeface="Arial" charset="0"/>
              </a:rPr>
              <a:t>that </a:t>
            </a:r>
          </a:p>
          <a:p>
            <a:pPr algn="ctr">
              <a:defRPr/>
            </a:pPr>
            <a:r>
              <a:rPr lang="en-US" sz="1800" dirty="0" err="1" smtClean="0">
                <a:solidFill>
                  <a:schemeClr val="accent2"/>
                </a:solidFill>
                <a:latin typeface="Arial" charset="0"/>
              </a:rPr>
              <a:t>retrans</a:t>
            </a:r>
            <a:r>
              <a:rPr lang="en-US" sz="1800" dirty="0" smtClean="0">
                <a:solidFill>
                  <a:schemeClr val="accent2"/>
                </a:solidFill>
                <a:latin typeface="Arial" charset="0"/>
              </a:rPr>
              <a:t>. </a:t>
            </a:r>
            <a:r>
              <a:rPr lang="en-US" sz="1800" dirty="0">
                <a:solidFill>
                  <a:schemeClr val="accent2"/>
                </a:solidFill>
                <a:latin typeface="Arial" charset="0"/>
              </a:rPr>
              <a:t>t</a:t>
            </a:r>
            <a:r>
              <a:rPr lang="en-US" sz="1800" dirty="0" smtClean="0">
                <a:solidFill>
                  <a:schemeClr val="accent2"/>
                </a:solidFill>
                <a:latin typeface="Arial" charset="0"/>
              </a:rPr>
              <a:t>imer at Host A went off!</a:t>
            </a:r>
          </a:p>
        </p:txBody>
      </p:sp>
      <p:sp>
        <p:nvSpPr>
          <p:cNvPr id="38"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1598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5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P spid="33" grpId="0" animBg="1"/>
      <p:bldP spid="34" grpId="0"/>
      <p:bldP spid="35" grpId="0"/>
      <p:bldP spid="37"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93</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sp>
        <p:nvSpPr>
          <p:cNvPr id="95254" name="Rectangle 22"/>
          <p:cNvSpPr>
            <a:spLocks noGrp="1" noChangeArrowheads="1"/>
          </p:cNvSpPr>
          <p:nvPr>
            <p:ph type="body" sz="half" idx="1"/>
          </p:nvPr>
        </p:nvSpPr>
        <p:spPr>
          <a:xfrm>
            <a:off x="1263745" y="4849726"/>
            <a:ext cx="7523018" cy="1346374"/>
          </a:xfrm>
        </p:spPr>
        <p:txBody>
          <a:bodyPr/>
          <a:lstStyle/>
          <a:p>
            <a:pPr>
              <a:buFontTx/>
              <a:buNone/>
              <a:defRPr/>
            </a:pPr>
            <a:r>
              <a:rPr lang="en-US" sz="1800" dirty="0" smtClean="0">
                <a:solidFill>
                  <a:srgbClr val="FF0000"/>
                </a:solidFill>
                <a:cs typeface="+mn-cs"/>
              </a:rPr>
              <a:t>Error Scenario</a:t>
            </a:r>
            <a:r>
              <a:rPr lang="en-US" sz="1800" dirty="0">
                <a:solidFill>
                  <a:srgbClr val="FF0000"/>
                </a:solidFill>
                <a:cs typeface="+mn-cs"/>
              </a:rPr>
              <a:t> </a:t>
            </a:r>
            <a:r>
              <a:rPr lang="en-US" sz="1800" dirty="0" smtClean="0">
                <a:solidFill>
                  <a:srgbClr val="002060"/>
                </a:solidFill>
                <a:cs typeface="+mn-cs"/>
              </a:rPr>
              <a:t>(</a:t>
            </a:r>
            <a:r>
              <a:rPr lang="en-US" sz="1800" dirty="0" err="1" smtClean="0">
                <a:solidFill>
                  <a:srgbClr val="002060"/>
                </a:solidFill>
                <a:cs typeface="+mn-cs"/>
              </a:rPr>
              <a:t>retrans</a:t>
            </a:r>
            <a:r>
              <a:rPr lang="en-US" sz="1800" dirty="0" smtClean="0">
                <a:solidFill>
                  <a:srgbClr val="002060"/>
                </a:solidFill>
                <a:cs typeface="+mn-cs"/>
              </a:rPr>
              <a:t>. timer goes off) vs. </a:t>
            </a:r>
            <a:r>
              <a:rPr lang="en-US" sz="1800" dirty="0" smtClean="0">
                <a:solidFill>
                  <a:srgbClr val="FF0000"/>
                </a:solidFill>
                <a:cs typeface="+mn-cs"/>
              </a:rPr>
              <a:t>Normal Scenario </a:t>
            </a:r>
            <a:r>
              <a:rPr lang="en-US" sz="1800" dirty="0" smtClean="0">
                <a:solidFill>
                  <a:srgbClr val="002060"/>
                </a:solidFill>
                <a:cs typeface="+mn-cs"/>
              </a:rPr>
              <a:t>(host A sends another data </a:t>
            </a:r>
            <a:r>
              <a:rPr lang="en-US" sz="1800" dirty="0" err="1" smtClean="0">
                <a:solidFill>
                  <a:srgbClr val="002060"/>
                </a:solidFill>
                <a:cs typeface="+mn-cs"/>
              </a:rPr>
              <a:t>pkt</a:t>
            </a:r>
            <a:r>
              <a:rPr lang="en-US" sz="1800" dirty="0" smtClean="0">
                <a:solidFill>
                  <a:srgbClr val="002060"/>
                </a:solidFill>
                <a:cs typeface="+mn-cs"/>
              </a:rPr>
              <a:t> (with char “C”) </a:t>
            </a:r>
            <a:r>
              <a:rPr lang="en-US" sz="1800" dirty="0" smtClean="0">
                <a:solidFill>
                  <a:srgbClr val="FF0000"/>
                </a:solidFill>
                <a:cs typeface="+mn-cs"/>
              </a:rPr>
              <a:t>look exactly the same from Host B’s perspective!</a:t>
            </a:r>
          </a:p>
        </p:txBody>
      </p:sp>
      <p:grpSp>
        <p:nvGrpSpPr>
          <p:cNvPr id="95267" name="Group 35"/>
          <p:cNvGrpSpPr>
            <a:grpSpLocks/>
          </p:cNvGrpSpPr>
          <p:nvPr/>
        </p:nvGrpSpPr>
        <p:grpSpPr bwMode="auto">
          <a:xfrm>
            <a:off x="460470" y="609600"/>
            <a:ext cx="5559426" cy="4918075"/>
            <a:chOff x="1948" y="617"/>
            <a:chExt cx="3502" cy="3098"/>
          </a:xfrm>
        </p:grpSpPr>
        <p:graphicFrame>
          <p:nvGraphicFramePr>
            <p:cNvPr id="21511" name="Object 10"/>
            <p:cNvGraphicFramePr>
              <a:graphicFrameLocks noChangeAspect="1"/>
            </p:cNvGraphicFramePr>
            <p:nvPr/>
          </p:nvGraphicFramePr>
          <p:xfrm>
            <a:off x="4674" y="617"/>
            <a:ext cx="382" cy="303"/>
          </p:xfrm>
          <a:graphic>
            <a:graphicData uri="http://schemas.openxmlformats.org/presentationml/2006/ole">
              <mc:AlternateContent xmlns:mc="http://schemas.openxmlformats.org/markup-compatibility/2006">
                <mc:Choice xmlns:v="urn:schemas-microsoft-com:vml" Requires="v">
                  <p:oleObj spid="_x0000_s150540"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 y="617"/>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3043" y="1238"/>
              <a:ext cx="2013" cy="43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2454" y="671"/>
            <a:ext cx="382" cy="303"/>
          </p:xfrm>
          <a:graphic>
            <a:graphicData uri="http://schemas.openxmlformats.org/presentationml/2006/ole">
              <mc:AlternateContent xmlns:mc="http://schemas.openxmlformats.org/markup-compatibility/2006">
                <mc:Choice xmlns:v="urn:schemas-microsoft-com:vml" Requires="v">
                  <p:oleObj spid="_x0000_s150541"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671"/>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2863" y="704"/>
              <a:ext cx="58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4118" y="698"/>
              <a:ext cx="57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3329" y="1140"/>
              <a:ext cx="752"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2084" y="986"/>
              <a:ext cx="1044"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1948" y="3070"/>
              <a:ext cx="3502" cy="645"/>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2031" y="617"/>
              <a:ext cx="0" cy="2844"/>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9" name="Line 19"/>
          <p:cNvSpPr>
            <a:spLocks noChangeShapeType="1"/>
          </p:cNvSpPr>
          <p:nvPr/>
        </p:nvSpPr>
        <p:spPr bwMode="auto">
          <a:xfrm flipH="1">
            <a:off x="2098430" y="2463365"/>
            <a:ext cx="3105370" cy="664446"/>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Text Box 14"/>
          <p:cNvSpPr txBox="1">
            <a:spLocks noChangeArrowheads="1"/>
          </p:cNvSpPr>
          <p:nvPr/>
        </p:nvSpPr>
        <p:spPr bwMode="auto">
          <a:xfrm rot="20755777">
            <a:off x="3828348" y="2259089"/>
            <a:ext cx="62709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a:t>
            </a:r>
            <a:endParaRPr lang="en-US" sz="1600" b="1" dirty="0">
              <a:solidFill>
                <a:srgbClr val="00FF00"/>
              </a:solidFill>
              <a:latin typeface="Arial" charset="0"/>
              <a:cs typeface="+mn-cs"/>
            </a:endParaRPr>
          </a:p>
        </p:txBody>
      </p:sp>
      <p:pic>
        <p:nvPicPr>
          <p:cNvPr id="24"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33" name="Line 8"/>
          <p:cNvSpPr>
            <a:spLocks noChangeShapeType="1"/>
          </p:cNvSpPr>
          <p:nvPr/>
        </p:nvSpPr>
        <p:spPr bwMode="auto">
          <a:xfrm>
            <a:off x="2030352" y="3418492"/>
            <a:ext cx="3195638" cy="695325"/>
          </a:xfrm>
          <a:prstGeom prst="line">
            <a:avLst/>
          </a:prstGeom>
          <a:noFill/>
          <a:ln w="28575">
            <a:solidFill>
              <a:schemeClr val="accent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Text Box 13"/>
          <p:cNvSpPr txBox="1">
            <a:spLocks noChangeArrowheads="1"/>
          </p:cNvSpPr>
          <p:nvPr/>
        </p:nvSpPr>
        <p:spPr bwMode="auto">
          <a:xfrm rot="706751">
            <a:off x="2339710" y="3243429"/>
            <a:ext cx="1193800" cy="338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35" name="Text Box 1048"/>
          <p:cNvSpPr txBox="1">
            <a:spLocks noChangeArrowheads="1"/>
          </p:cNvSpPr>
          <p:nvPr/>
        </p:nvSpPr>
        <p:spPr bwMode="auto">
          <a:xfrm>
            <a:off x="5252017" y="3981232"/>
            <a:ext cx="2672783"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smtClean="0">
                <a:solidFill>
                  <a:srgbClr val="FF0000"/>
                </a:solidFill>
                <a:latin typeface="Arial" charset="0"/>
              </a:rPr>
              <a:t>Host B: Did </a:t>
            </a:r>
            <a:r>
              <a:rPr lang="en-US" sz="1800" dirty="0" smtClean="0">
                <a:solidFill>
                  <a:srgbClr val="FF0000"/>
                </a:solidFill>
                <a:latin typeface="Arial" charset="0"/>
              </a:rPr>
              <a:t>host A send </a:t>
            </a:r>
          </a:p>
          <a:p>
            <a:pPr algn="ctr">
              <a:defRPr/>
            </a:pPr>
            <a:r>
              <a:rPr lang="en-US" sz="1800" dirty="0" smtClean="0">
                <a:solidFill>
                  <a:srgbClr val="FF0000"/>
                </a:solidFill>
                <a:latin typeface="Arial" charset="0"/>
              </a:rPr>
              <a:t>“C” or “CC” ?</a:t>
            </a:r>
          </a:p>
        </p:txBody>
      </p:sp>
      <p:sp>
        <p:nvSpPr>
          <p:cNvPr id="31" name="Rectangle 22"/>
          <p:cNvSpPr txBox="1">
            <a:spLocks noChangeArrowheads="1"/>
          </p:cNvSpPr>
          <p:nvPr/>
        </p:nvSpPr>
        <p:spPr bwMode="auto">
          <a:xfrm>
            <a:off x="5540254" y="1410506"/>
            <a:ext cx="2361078" cy="69117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000099"/>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a:buFontTx/>
              <a:buNone/>
              <a:defRPr/>
            </a:pPr>
            <a:r>
              <a:rPr lang="en-US" sz="2000" kern="0" dirty="0" smtClean="0">
                <a:solidFill>
                  <a:srgbClr val="FF0000"/>
                </a:solidFill>
                <a:cs typeface="+mn-cs"/>
              </a:rPr>
              <a:t>Why Do We Need </a:t>
            </a:r>
            <a:r>
              <a:rPr lang="en-US" sz="2000" kern="0" dirty="0" err="1" smtClean="0">
                <a:solidFill>
                  <a:srgbClr val="FF0000"/>
                </a:solidFill>
                <a:cs typeface="+mn-cs"/>
              </a:rPr>
              <a:t>Seq</a:t>
            </a:r>
            <a:r>
              <a:rPr lang="en-US" sz="2000" kern="0" dirty="0" smtClean="0">
                <a:solidFill>
                  <a:srgbClr val="FF0000"/>
                </a:solidFill>
                <a:cs typeface="+mn-cs"/>
              </a:rPr>
              <a:t> # ?</a:t>
            </a:r>
            <a:endParaRPr lang="en-US" sz="2000" kern="0" dirty="0" smtClean="0">
              <a:cs typeface="+mn-cs"/>
            </a:endParaRPr>
          </a:p>
        </p:txBody>
      </p:sp>
      <p:sp>
        <p:nvSpPr>
          <p:cNvPr id="36"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53154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4" grpId="0" build="p"/>
      <p:bldP spid="33" grpId="0" animBg="1"/>
      <p:bldP spid="34" grpId="0"/>
      <p:bldP spid="35"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94</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graphicFrame>
        <p:nvGraphicFramePr>
          <p:cNvPr id="21511" name="Object 10"/>
          <p:cNvGraphicFramePr>
            <a:graphicFrameLocks noChangeAspect="1"/>
          </p:cNvGraphicFramePr>
          <p:nvPr/>
        </p:nvGraphicFramePr>
        <p:xfrm>
          <a:off x="4787996" y="609600"/>
          <a:ext cx="606425" cy="481013"/>
        </p:xfrm>
        <a:graphic>
          <a:graphicData uri="http://schemas.openxmlformats.org/presentationml/2006/ole">
            <mc:AlternateContent xmlns:mc="http://schemas.openxmlformats.org/markup-compatibility/2006">
              <mc:Choice xmlns:v="urn:schemas-microsoft-com:vml" Requires="v">
                <p:oleObj spid="_x0000_s151564"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96" y="609600"/>
                        <a:ext cx="606425" cy="481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2198783" y="1595438"/>
            <a:ext cx="3195638" cy="6953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1263745" y="695325"/>
          <a:ext cx="606425" cy="481013"/>
        </p:xfrm>
        <a:graphic>
          <a:graphicData uri="http://schemas.openxmlformats.org/presentationml/2006/ole">
            <mc:AlternateContent xmlns:mc="http://schemas.openxmlformats.org/markup-compatibility/2006">
              <mc:Choice xmlns:v="urn:schemas-microsoft-com:vml" Requires="v">
                <p:oleObj spid="_x0000_s151565"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745" y="695325"/>
                        <a:ext cx="606425" cy="481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1913033" y="747713"/>
            <a:ext cx="93503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3905346" y="738188"/>
            <a:ext cx="91281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2270220" y="1425575"/>
            <a:ext cx="2033588" cy="338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smtClean="0">
                <a:solidFill>
                  <a:srgbClr val="FF0000"/>
                </a:solidFill>
                <a:latin typeface="Arial" charset="0"/>
                <a:cs typeface="+mn-cs"/>
              </a:rPr>
              <a:t>Seq</a:t>
            </a:r>
            <a:r>
              <a:rPr lang="en-US" sz="1600" b="1" dirty="0" smtClean="0">
                <a:solidFill>
                  <a:srgbClr val="FF0000"/>
                </a:solidFill>
                <a:latin typeface="Arial" charset="0"/>
                <a:cs typeface="+mn-cs"/>
              </a:rPr>
              <a:t>=42, 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676370" y="1195388"/>
            <a:ext cx="1657350" cy="369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460470" y="4503738"/>
            <a:ext cx="5559426" cy="1023938"/>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592233" y="609600"/>
            <a:ext cx="0" cy="4514850"/>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9" name="Line 19"/>
          <p:cNvSpPr>
            <a:spLocks noChangeShapeType="1"/>
          </p:cNvSpPr>
          <p:nvPr/>
        </p:nvSpPr>
        <p:spPr bwMode="auto">
          <a:xfrm flipH="1">
            <a:off x="2457932" y="2587625"/>
            <a:ext cx="2800538" cy="78492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Text Box 14"/>
          <p:cNvSpPr txBox="1">
            <a:spLocks noChangeArrowheads="1"/>
          </p:cNvSpPr>
          <p:nvPr/>
        </p:nvSpPr>
        <p:spPr bwMode="auto">
          <a:xfrm rot="20755777">
            <a:off x="3803611" y="2362912"/>
            <a:ext cx="137409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 </a:t>
            </a:r>
            <a:r>
              <a:rPr lang="en-US" sz="1600" b="1" dirty="0" err="1" smtClean="0">
                <a:solidFill>
                  <a:srgbClr val="00B050"/>
                </a:solidFill>
                <a:latin typeface="Arial" charset="0"/>
                <a:cs typeface="+mn-cs"/>
              </a:rPr>
              <a:t>ack</a:t>
            </a:r>
            <a:r>
              <a:rPr lang="en-US" sz="1600" b="1" dirty="0" smtClean="0">
                <a:solidFill>
                  <a:srgbClr val="00B050"/>
                </a:solidFill>
                <a:latin typeface="Arial" charset="0"/>
                <a:cs typeface="+mn-cs"/>
              </a:rPr>
              <a:t>=43</a:t>
            </a:r>
            <a:endParaRPr lang="en-US" sz="1600" b="1" dirty="0">
              <a:solidFill>
                <a:srgbClr val="00B050"/>
              </a:solidFill>
              <a:latin typeface="Arial" charset="0"/>
              <a:cs typeface="+mn-cs"/>
            </a:endParaRPr>
          </a:p>
        </p:txBody>
      </p:sp>
      <p:sp>
        <p:nvSpPr>
          <p:cNvPr id="23" name="Line 8"/>
          <p:cNvSpPr>
            <a:spLocks noChangeShapeType="1"/>
          </p:cNvSpPr>
          <p:nvPr/>
        </p:nvSpPr>
        <p:spPr bwMode="auto">
          <a:xfrm flipH="1">
            <a:off x="1913033" y="2087565"/>
            <a:ext cx="0" cy="523873"/>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24"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1048"/>
          <p:cNvSpPr txBox="1">
            <a:spLocks noChangeArrowheads="1"/>
          </p:cNvSpPr>
          <p:nvPr/>
        </p:nvSpPr>
        <p:spPr bwMode="auto">
          <a:xfrm>
            <a:off x="1376651" y="2572435"/>
            <a:ext cx="1065356"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solidFill>
                  <a:srgbClr val="FF0000"/>
                </a:solidFill>
                <a:latin typeface="Arial" charset="0"/>
              </a:rPr>
              <a:t>t</a:t>
            </a:r>
            <a:r>
              <a:rPr lang="en-US" sz="1800" dirty="0" smtClean="0">
                <a:solidFill>
                  <a:srgbClr val="FF0000"/>
                </a:solidFill>
                <a:latin typeface="Arial" charset="0"/>
              </a:rPr>
              <a:t>imer </a:t>
            </a:r>
          </a:p>
          <a:p>
            <a:pPr algn="ctr">
              <a:defRPr/>
            </a:pPr>
            <a:r>
              <a:rPr lang="en-US" sz="1800" dirty="0" smtClean="0">
                <a:solidFill>
                  <a:srgbClr val="FF0000"/>
                </a:solidFill>
                <a:latin typeface="Arial" charset="0"/>
              </a:rPr>
              <a:t>goes off!</a:t>
            </a:r>
          </a:p>
        </p:txBody>
      </p:sp>
      <p:pic>
        <p:nvPicPr>
          <p:cNvPr id="133124" name="Picture 4" descr="mage result for alarm c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3430" y="2473473"/>
            <a:ext cx="561553" cy="478657"/>
          </a:xfrm>
          <a:prstGeom prst="rect">
            <a:avLst/>
          </a:prstGeom>
          <a:noFill/>
          <a:extLst>
            <a:ext uri="{909E8E84-426E-40DD-AFC4-6F175D3DCCD1}">
              <a14:hiddenFill xmlns:a14="http://schemas.microsoft.com/office/drawing/2010/main">
                <a:solidFill>
                  <a:srgbClr val="FFFFFF"/>
                </a:solidFill>
              </a14:hiddenFill>
            </a:ext>
          </a:extLst>
        </p:spPr>
      </p:pic>
      <p:sp>
        <p:nvSpPr>
          <p:cNvPr id="33" name="Line 8"/>
          <p:cNvSpPr>
            <a:spLocks noChangeShapeType="1"/>
          </p:cNvSpPr>
          <p:nvPr/>
        </p:nvSpPr>
        <p:spPr bwMode="auto">
          <a:xfrm>
            <a:off x="2405260" y="2924284"/>
            <a:ext cx="3195638" cy="695325"/>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Text Box 13"/>
          <p:cNvSpPr txBox="1">
            <a:spLocks noChangeArrowheads="1"/>
          </p:cNvSpPr>
          <p:nvPr/>
        </p:nvSpPr>
        <p:spPr bwMode="auto">
          <a:xfrm rot="706751">
            <a:off x="1855538" y="2543525"/>
            <a:ext cx="203292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smtClean="0">
                <a:solidFill>
                  <a:srgbClr val="FF0000"/>
                </a:solidFill>
                <a:latin typeface="Arial" charset="0"/>
                <a:cs typeface="+mn-cs"/>
              </a:rPr>
              <a:t>Seq</a:t>
            </a:r>
            <a:r>
              <a:rPr lang="en-US" sz="1600" b="1" dirty="0" smtClean="0">
                <a:solidFill>
                  <a:srgbClr val="FF0000"/>
                </a:solidFill>
                <a:latin typeface="Arial" charset="0"/>
                <a:cs typeface="+mn-cs"/>
              </a:rPr>
              <a:t>=42, 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35" name="Text Box 1048"/>
          <p:cNvSpPr txBox="1">
            <a:spLocks noChangeArrowheads="1"/>
          </p:cNvSpPr>
          <p:nvPr/>
        </p:nvSpPr>
        <p:spPr bwMode="auto">
          <a:xfrm>
            <a:off x="5394421" y="3719204"/>
            <a:ext cx="2589300"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rgbClr val="FF0000"/>
                </a:solidFill>
                <a:latin typeface="Arial" charset="0"/>
              </a:rPr>
              <a:t>Duplicate data </a:t>
            </a:r>
            <a:r>
              <a:rPr lang="en-US" sz="1800" dirty="0" err="1" smtClean="0">
                <a:solidFill>
                  <a:srgbClr val="FF0000"/>
                </a:solidFill>
                <a:latin typeface="Arial" charset="0"/>
              </a:rPr>
              <a:t>pkt</a:t>
            </a:r>
            <a:r>
              <a:rPr lang="en-US" sz="1800" dirty="0" smtClean="0">
                <a:solidFill>
                  <a:srgbClr val="FF0000"/>
                </a:solidFill>
                <a:latin typeface="Arial" charset="0"/>
              </a:rPr>
              <a:t>,</a:t>
            </a:r>
          </a:p>
          <a:p>
            <a:pPr algn="ctr">
              <a:defRPr/>
            </a:pPr>
            <a:r>
              <a:rPr lang="en-US" sz="1800" dirty="0">
                <a:solidFill>
                  <a:srgbClr val="FF0000"/>
                </a:solidFill>
                <a:latin typeface="Arial" charset="0"/>
              </a:rPr>
              <a:t>r</a:t>
            </a:r>
            <a:r>
              <a:rPr lang="en-US" sz="1800" dirty="0" smtClean="0">
                <a:solidFill>
                  <a:srgbClr val="FF0000"/>
                </a:solidFill>
                <a:latin typeface="Arial" charset="0"/>
              </a:rPr>
              <a:t>esend ACK w/ </a:t>
            </a:r>
            <a:r>
              <a:rPr lang="en-US" sz="1800" dirty="0" err="1" smtClean="0">
                <a:solidFill>
                  <a:srgbClr val="FF0000"/>
                </a:solidFill>
                <a:latin typeface="Arial" charset="0"/>
              </a:rPr>
              <a:t>ack</a:t>
            </a:r>
            <a:r>
              <a:rPr lang="en-US" sz="1800" dirty="0" smtClean="0">
                <a:solidFill>
                  <a:srgbClr val="FF0000"/>
                </a:solidFill>
                <a:latin typeface="Arial" charset="0"/>
              </a:rPr>
              <a:t>=43!</a:t>
            </a:r>
          </a:p>
          <a:p>
            <a:pPr algn="ctr">
              <a:defRPr/>
            </a:pPr>
            <a:endParaRPr lang="en-US" sz="1800" dirty="0" smtClean="0">
              <a:solidFill>
                <a:srgbClr val="FF0000"/>
              </a:solidFill>
              <a:latin typeface="Arial" charset="0"/>
            </a:endParaRPr>
          </a:p>
        </p:txBody>
      </p:sp>
      <p:sp>
        <p:nvSpPr>
          <p:cNvPr id="28" name="Line 19"/>
          <p:cNvSpPr>
            <a:spLocks noChangeShapeType="1"/>
          </p:cNvSpPr>
          <p:nvPr/>
        </p:nvSpPr>
        <p:spPr bwMode="auto">
          <a:xfrm flipH="1">
            <a:off x="2593883" y="3860668"/>
            <a:ext cx="2800538" cy="784923"/>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1" name="Text Box 14"/>
          <p:cNvSpPr txBox="1">
            <a:spLocks noChangeArrowheads="1"/>
          </p:cNvSpPr>
          <p:nvPr/>
        </p:nvSpPr>
        <p:spPr bwMode="auto">
          <a:xfrm rot="20755777">
            <a:off x="3807774" y="3658891"/>
            <a:ext cx="137409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 </a:t>
            </a:r>
            <a:r>
              <a:rPr lang="en-US" sz="1600" b="1" dirty="0" err="1" smtClean="0">
                <a:solidFill>
                  <a:srgbClr val="00B050"/>
                </a:solidFill>
                <a:latin typeface="Arial" charset="0"/>
                <a:cs typeface="+mn-cs"/>
              </a:rPr>
              <a:t>ack</a:t>
            </a:r>
            <a:r>
              <a:rPr lang="en-US" sz="1600" b="1" dirty="0" smtClean="0">
                <a:solidFill>
                  <a:srgbClr val="00B050"/>
                </a:solidFill>
                <a:latin typeface="Arial" charset="0"/>
                <a:cs typeface="+mn-cs"/>
              </a:rPr>
              <a:t>=43</a:t>
            </a:r>
            <a:endParaRPr lang="en-US" sz="1600" b="1" dirty="0">
              <a:solidFill>
                <a:srgbClr val="00B050"/>
              </a:solidFill>
              <a:latin typeface="Arial" charset="0"/>
              <a:cs typeface="+mn-cs"/>
            </a:endParaRPr>
          </a:p>
        </p:txBody>
      </p:sp>
      <p:sp>
        <p:nvSpPr>
          <p:cNvPr id="36" name="Text Box 1048"/>
          <p:cNvSpPr txBox="1">
            <a:spLocks noGrp="1" noChangeArrowheads="1"/>
          </p:cNvSpPr>
          <p:nvPr>
            <p:ph sz="half" idx="1"/>
          </p:nvPr>
        </p:nvSpPr>
        <p:spPr bwMode="auto">
          <a:xfrm>
            <a:off x="4316910" y="1158244"/>
            <a:ext cx="3810000"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indent="0" algn="ctr">
              <a:buNone/>
              <a:defRPr/>
            </a:pPr>
            <a:r>
              <a:rPr lang="en-US" sz="1800" i="1" dirty="0" smtClean="0">
                <a:solidFill>
                  <a:srgbClr val="FF0000"/>
                </a:solidFill>
                <a:latin typeface="Arial" charset="0"/>
              </a:rPr>
              <a:t>expecting data </a:t>
            </a:r>
            <a:r>
              <a:rPr lang="en-US" sz="1800" i="1" dirty="0" err="1" smtClean="0">
                <a:solidFill>
                  <a:srgbClr val="FF0000"/>
                </a:solidFill>
                <a:latin typeface="Arial" charset="0"/>
              </a:rPr>
              <a:t>pkt</a:t>
            </a:r>
            <a:r>
              <a:rPr lang="en-US" sz="1800" i="1" dirty="0">
                <a:solidFill>
                  <a:srgbClr val="FF0000"/>
                </a:solidFill>
                <a:latin typeface="Arial" charset="0"/>
              </a:rPr>
              <a:t> </a:t>
            </a:r>
          </a:p>
          <a:p>
            <a:pPr marL="0" indent="0" algn="ctr">
              <a:buNone/>
              <a:defRPr/>
            </a:pPr>
            <a:r>
              <a:rPr lang="en-US" sz="1800" i="1" dirty="0" smtClean="0">
                <a:solidFill>
                  <a:srgbClr val="FF0000"/>
                </a:solidFill>
                <a:latin typeface="Arial" charset="0"/>
              </a:rPr>
              <a:t>w/ seq. 42;</a:t>
            </a:r>
          </a:p>
          <a:p>
            <a:pPr algn="ctr">
              <a:defRPr/>
            </a:pPr>
            <a:endParaRPr lang="en-US" sz="1800" dirty="0" smtClean="0">
              <a:solidFill>
                <a:srgbClr val="FF0000"/>
              </a:solidFill>
              <a:latin typeface="Arial" charset="0"/>
            </a:endParaRPr>
          </a:p>
        </p:txBody>
      </p:sp>
      <p:sp>
        <p:nvSpPr>
          <p:cNvPr id="37" name="Text Box 1048"/>
          <p:cNvSpPr txBox="1">
            <a:spLocks noChangeArrowheads="1"/>
          </p:cNvSpPr>
          <p:nvPr/>
        </p:nvSpPr>
        <p:spPr bwMode="auto">
          <a:xfrm>
            <a:off x="5181600" y="2100798"/>
            <a:ext cx="3243196" cy="9848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rgbClr val="FF0000"/>
                </a:solidFill>
                <a:latin typeface="Arial" charset="0"/>
              </a:rPr>
              <a:t>received pkt. w/</a:t>
            </a:r>
            <a:r>
              <a:rPr lang="en-US" sz="1800" dirty="0" err="1" smtClean="0">
                <a:solidFill>
                  <a:srgbClr val="FF0000"/>
                </a:solidFill>
                <a:latin typeface="Arial" charset="0"/>
              </a:rPr>
              <a:t>seq</a:t>
            </a:r>
            <a:r>
              <a:rPr lang="en-US" sz="1800" dirty="0" smtClean="0">
                <a:solidFill>
                  <a:srgbClr val="FF0000"/>
                </a:solidFill>
                <a:latin typeface="Arial" charset="0"/>
              </a:rPr>
              <a:t>=42</a:t>
            </a:r>
          </a:p>
          <a:p>
            <a:pPr algn="ctr">
              <a:defRPr/>
            </a:pPr>
            <a:r>
              <a:rPr lang="en-US" sz="1800" dirty="0">
                <a:solidFill>
                  <a:srgbClr val="FF0000"/>
                </a:solidFill>
                <a:latin typeface="Arial" charset="0"/>
              </a:rPr>
              <a:t>s</a:t>
            </a:r>
            <a:r>
              <a:rPr lang="en-US" sz="1800" dirty="0" smtClean="0">
                <a:solidFill>
                  <a:srgbClr val="FF0000"/>
                </a:solidFill>
                <a:latin typeface="Arial" charset="0"/>
              </a:rPr>
              <a:t>end ACK w/ </a:t>
            </a:r>
            <a:r>
              <a:rPr lang="en-US" sz="1800" dirty="0" err="1" smtClean="0">
                <a:solidFill>
                  <a:srgbClr val="FF0000"/>
                </a:solidFill>
                <a:latin typeface="Arial" charset="0"/>
              </a:rPr>
              <a:t>ack</a:t>
            </a:r>
            <a:r>
              <a:rPr lang="en-US" sz="1800" dirty="0" smtClean="0">
                <a:solidFill>
                  <a:srgbClr val="FF0000"/>
                </a:solidFill>
                <a:latin typeface="Arial" charset="0"/>
              </a:rPr>
              <a:t>=43;</a:t>
            </a:r>
          </a:p>
          <a:p>
            <a:pPr algn="ctr">
              <a:defRPr/>
            </a:pPr>
            <a:endParaRPr lang="en-US" sz="400" dirty="0" smtClean="0">
              <a:solidFill>
                <a:srgbClr val="FF0000"/>
              </a:solidFill>
              <a:latin typeface="Arial" charset="0"/>
            </a:endParaRPr>
          </a:p>
          <a:p>
            <a:pPr algn="ctr">
              <a:defRPr/>
            </a:pPr>
            <a:r>
              <a:rPr lang="en-US" sz="1800" dirty="0">
                <a:solidFill>
                  <a:srgbClr val="FF0000"/>
                </a:solidFill>
                <a:latin typeface="Arial" charset="0"/>
              </a:rPr>
              <a:t> </a:t>
            </a:r>
            <a:r>
              <a:rPr lang="en-US" sz="1800" dirty="0" smtClean="0">
                <a:solidFill>
                  <a:srgbClr val="FF0000"/>
                </a:solidFill>
                <a:latin typeface="Arial" charset="0"/>
              </a:rPr>
              <a:t>expecting data </a:t>
            </a:r>
            <a:r>
              <a:rPr lang="en-US" sz="1800" dirty="0" err="1" smtClean="0">
                <a:solidFill>
                  <a:srgbClr val="FF0000"/>
                </a:solidFill>
                <a:latin typeface="Arial" charset="0"/>
              </a:rPr>
              <a:t>pkt</a:t>
            </a:r>
            <a:r>
              <a:rPr lang="en-US" sz="1800" dirty="0" smtClean="0">
                <a:solidFill>
                  <a:srgbClr val="FF0000"/>
                </a:solidFill>
                <a:latin typeface="Arial" charset="0"/>
              </a:rPr>
              <a:t> w/ </a:t>
            </a:r>
            <a:r>
              <a:rPr lang="en-US" sz="1800" dirty="0" err="1" smtClean="0">
                <a:solidFill>
                  <a:srgbClr val="FF0000"/>
                </a:solidFill>
                <a:latin typeface="Arial" charset="0"/>
              </a:rPr>
              <a:t>seq</a:t>
            </a:r>
            <a:r>
              <a:rPr lang="en-US" sz="1800" dirty="0" smtClean="0">
                <a:solidFill>
                  <a:srgbClr val="FF0000"/>
                </a:solidFill>
                <a:latin typeface="Arial" charset="0"/>
              </a:rPr>
              <a:t>=43</a:t>
            </a:r>
          </a:p>
        </p:txBody>
      </p:sp>
      <p:sp>
        <p:nvSpPr>
          <p:cNvPr id="38"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6104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1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0" grpId="0" animBg="1"/>
      <p:bldP spid="95245" grpId="0"/>
      <p:bldP spid="95248" grpId="0"/>
      <p:bldP spid="27" grpId="0"/>
      <p:bldP spid="29" grpId="0" animBg="1"/>
      <p:bldP spid="30" grpId="0"/>
      <p:bldP spid="23" grpId="0" animBg="1"/>
      <p:bldP spid="32" grpId="0"/>
      <p:bldP spid="33" grpId="0" animBg="1"/>
      <p:bldP spid="34" grpId="0"/>
      <p:bldP spid="35" grpId="0"/>
      <p:bldP spid="28" grpId="0" animBg="1"/>
      <p:bldP spid="31" grpId="0"/>
      <p:bldP spid="37"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95</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graphicFrame>
        <p:nvGraphicFramePr>
          <p:cNvPr id="21511" name="Object 10"/>
          <p:cNvGraphicFramePr>
            <a:graphicFrameLocks noChangeAspect="1"/>
          </p:cNvGraphicFramePr>
          <p:nvPr/>
        </p:nvGraphicFramePr>
        <p:xfrm>
          <a:off x="4787996" y="609600"/>
          <a:ext cx="606425" cy="481013"/>
        </p:xfrm>
        <a:graphic>
          <a:graphicData uri="http://schemas.openxmlformats.org/presentationml/2006/ole">
            <mc:AlternateContent xmlns:mc="http://schemas.openxmlformats.org/markup-compatibility/2006">
              <mc:Choice xmlns:v="urn:schemas-microsoft-com:vml" Requires="v">
                <p:oleObj spid="_x0000_s152588"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96" y="609600"/>
                        <a:ext cx="606425" cy="481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2198783" y="1595438"/>
            <a:ext cx="3195638" cy="6953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1263745" y="695325"/>
          <a:ext cx="606425" cy="481013"/>
        </p:xfrm>
        <a:graphic>
          <a:graphicData uri="http://schemas.openxmlformats.org/presentationml/2006/ole">
            <mc:AlternateContent xmlns:mc="http://schemas.openxmlformats.org/markup-compatibility/2006">
              <mc:Choice xmlns:v="urn:schemas-microsoft-com:vml" Requires="v">
                <p:oleObj spid="_x0000_s152589"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745" y="695325"/>
                        <a:ext cx="606425" cy="481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1913033" y="747713"/>
            <a:ext cx="93503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3905346" y="738188"/>
            <a:ext cx="91281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2270220" y="1425575"/>
            <a:ext cx="2033588" cy="338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smtClean="0">
                <a:solidFill>
                  <a:srgbClr val="FF0000"/>
                </a:solidFill>
                <a:latin typeface="Arial" charset="0"/>
                <a:cs typeface="+mn-cs"/>
              </a:rPr>
              <a:t>Seq</a:t>
            </a:r>
            <a:r>
              <a:rPr lang="en-US" sz="1600" b="1" dirty="0" smtClean="0">
                <a:solidFill>
                  <a:srgbClr val="FF0000"/>
                </a:solidFill>
                <a:latin typeface="Arial" charset="0"/>
                <a:cs typeface="+mn-cs"/>
              </a:rPr>
              <a:t>=42, 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676370" y="1195388"/>
            <a:ext cx="1657350" cy="369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460470" y="4503738"/>
            <a:ext cx="5559426" cy="1023938"/>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592233" y="609600"/>
            <a:ext cx="0" cy="4514850"/>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9" name="Line 19"/>
          <p:cNvSpPr>
            <a:spLocks noChangeShapeType="1"/>
          </p:cNvSpPr>
          <p:nvPr/>
        </p:nvSpPr>
        <p:spPr bwMode="auto">
          <a:xfrm flipH="1">
            <a:off x="2457932" y="2587625"/>
            <a:ext cx="2800538" cy="78492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Text Box 14"/>
          <p:cNvSpPr txBox="1">
            <a:spLocks noChangeArrowheads="1"/>
          </p:cNvSpPr>
          <p:nvPr/>
        </p:nvSpPr>
        <p:spPr bwMode="auto">
          <a:xfrm rot="20755777">
            <a:off x="3803611" y="2362912"/>
            <a:ext cx="137409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 </a:t>
            </a:r>
            <a:r>
              <a:rPr lang="en-US" sz="1600" b="1" dirty="0" err="1" smtClean="0">
                <a:solidFill>
                  <a:srgbClr val="00B050"/>
                </a:solidFill>
                <a:latin typeface="Arial" charset="0"/>
                <a:cs typeface="+mn-cs"/>
              </a:rPr>
              <a:t>ack</a:t>
            </a:r>
            <a:r>
              <a:rPr lang="en-US" sz="1600" b="1" dirty="0" smtClean="0">
                <a:solidFill>
                  <a:srgbClr val="00B050"/>
                </a:solidFill>
                <a:latin typeface="Arial" charset="0"/>
                <a:cs typeface="+mn-cs"/>
              </a:rPr>
              <a:t>=43</a:t>
            </a:r>
            <a:endParaRPr lang="en-US" sz="1600" b="1" dirty="0">
              <a:solidFill>
                <a:srgbClr val="00B050"/>
              </a:solidFill>
              <a:latin typeface="Arial" charset="0"/>
              <a:cs typeface="+mn-cs"/>
            </a:endParaRPr>
          </a:p>
        </p:txBody>
      </p:sp>
      <p:sp>
        <p:nvSpPr>
          <p:cNvPr id="23" name="Line 8"/>
          <p:cNvSpPr>
            <a:spLocks noChangeShapeType="1"/>
          </p:cNvSpPr>
          <p:nvPr/>
        </p:nvSpPr>
        <p:spPr bwMode="auto">
          <a:xfrm flipH="1">
            <a:off x="1913033" y="2087565"/>
            <a:ext cx="0" cy="523873"/>
          </a:xfrm>
          <a:prstGeom prst="line">
            <a:avLst/>
          </a:prstGeom>
          <a:noFill/>
          <a:ln w="28575">
            <a:solidFill>
              <a:srgbClr val="FF000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24"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1048"/>
          <p:cNvSpPr txBox="1">
            <a:spLocks noChangeArrowheads="1"/>
          </p:cNvSpPr>
          <p:nvPr/>
        </p:nvSpPr>
        <p:spPr bwMode="auto">
          <a:xfrm>
            <a:off x="1376651" y="2572435"/>
            <a:ext cx="1065356"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solidFill>
                  <a:srgbClr val="FF0000"/>
                </a:solidFill>
                <a:latin typeface="Arial" charset="0"/>
              </a:rPr>
              <a:t>t</a:t>
            </a:r>
            <a:r>
              <a:rPr lang="en-US" sz="1800" dirty="0" smtClean="0">
                <a:solidFill>
                  <a:srgbClr val="FF0000"/>
                </a:solidFill>
                <a:latin typeface="Arial" charset="0"/>
              </a:rPr>
              <a:t>imer </a:t>
            </a:r>
          </a:p>
          <a:p>
            <a:pPr algn="ctr">
              <a:defRPr/>
            </a:pPr>
            <a:r>
              <a:rPr lang="en-US" sz="1800" dirty="0" smtClean="0">
                <a:solidFill>
                  <a:srgbClr val="FF0000"/>
                </a:solidFill>
                <a:latin typeface="Arial" charset="0"/>
              </a:rPr>
              <a:t>goes off!</a:t>
            </a:r>
          </a:p>
        </p:txBody>
      </p:sp>
      <p:pic>
        <p:nvPicPr>
          <p:cNvPr id="133124" name="Picture 4" descr="mage result for alarm c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3430" y="2473473"/>
            <a:ext cx="561553" cy="478657"/>
          </a:xfrm>
          <a:prstGeom prst="rect">
            <a:avLst/>
          </a:prstGeom>
          <a:noFill/>
          <a:extLst>
            <a:ext uri="{909E8E84-426E-40DD-AFC4-6F175D3DCCD1}">
              <a14:hiddenFill xmlns:a14="http://schemas.microsoft.com/office/drawing/2010/main">
                <a:solidFill>
                  <a:srgbClr val="FFFFFF"/>
                </a:solidFill>
              </a14:hiddenFill>
            </a:ext>
          </a:extLst>
        </p:spPr>
      </p:pic>
      <p:sp>
        <p:nvSpPr>
          <p:cNvPr id="33" name="Line 8"/>
          <p:cNvSpPr>
            <a:spLocks noChangeShapeType="1"/>
          </p:cNvSpPr>
          <p:nvPr/>
        </p:nvSpPr>
        <p:spPr bwMode="auto">
          <a:xfrm>
            <a:off x="2405260" y="2924284"/>
            <a:ext cx="3195638" cy="695325"/>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Text Box 13"/>
          <p:cNvSpPr txBox="1">
            <a:spLocks noChangeArrowheads="1"/>
          </p:cNvSpPr>
          <p:nvPr/>
        </p:nvSpPr>
        <p:spPr bwMode="auto">
          <a:xfrm rot="706751">
            <a:off x="1855538" y="2543525"/>
            <a:ext cx="203292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smtClean="0">
                <a:solidFill>
                  <a:srgbClr val="FF0000"/>
                </a:solidFill>
                <a:latin typeface="Arial" charset="0"/>
                <a:cs typeface="+mn-cs"/>
              </a:rPr>
              <a:t>Seq</a:t>
            </a:r>
            <a:r>
              <a:rPr lang="en-US" sz="1600" b="1" dirty="0" smtClean="0">
                <a:solidFill>
                  <a:srgbClr val="FF0000"/>
                </a:solidFill>
                <a:latin typeface="Arial" charset="0"/>
                <a:cs typeface="+mn-cs"/>
              </a:rPr>
              <a:t>=42, 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35" name="Text Box 1048"/>
          <p:cNvSpPr txBox="1">
            <a:spLocks noChangeArrowheads="1"/>
          </p:cNvSpPr>
          <p:nvPr/>
        </p:nvSpPr>
        <p:spPr bwMode="auto">
          <a:xfrm>
            <a:off x="5394421" y="3719204"/>
            <a:ext cx="2589300"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rgbClr val="FF0000"/>
                </a:solidFill>
                <a:latin typeface="Arial" charset="0"/>
              </a:rPr>
              <a:t>Duplicate data </a:t>
            </a:r>
            <a:r>
              <a:rPr lang="en-US" sz="1800" dirty="0" err="1" smtClean="0">
                <a:solidFill>
                  <a:srgbClr val="FF0000"/>
                </a:solidFill>
                <a:latin typeface="Arial" charset="0"/>
              </a:rPr>
              <a:t>pkt</a:t>
            </a:r>
            <a:r>
              <a:rPr lang="en-US" sz="1800" dirty="0" smtClean="0">
                <a:solidFill>
                  <a:srgbClr val="FF0000"/>
                </a:solidFill>
                <a:latin typeface="Arial" charset="0"/>
              </a:rPr>
              <a:t>,</a:t>
            </a:r>
          </a:p>
          <a:p>
            <a:pPr algn="ctr">
              <a:defRPr/>
            </a:pPr>
            <a:r>
              <a:rPr lang="en-US" sz="1800" dirty="0">
                <a:solidFill>
                  <a:srgbClr val="FF0000"/>
                </a:solidFill>
                <a:latin typeface="Arial" charset="0"/>
              </a:rPr>
              <a:t>r</a:t>
            </a:r>
            <a:r>
              <a:rPr lang="en-US" sz="1800" dirty="0" smtClean="0">
                <a:solidFill>
                  <a:srgbClr val="FF0000"/>
                </a:solidFill>
                <a:latin typeface="Arial" charset="0"/>
              </a:rPr>
              <a:t>esend ACK w/ </a:t>
            </a:r>
            <a:r>
              <a:rPr lang="en-US" sz="1800" dirty="0" err="1" smtClean="0">
                <a:solidFill>
                  <a:srgbClr val="FF0000"/>
                </a:solidFill>
                <a:latin typeface="Arial" charset="0"/>
              </a:rPr>
              <a:t>ack</a:t>
            </a:r>
            <a:r>
              <a:rPr lang="en-US" sz="1800" dirty="0" smtClean="0">
                <a:solidFill>
                  <a:srgbClr val="FF0000"/>
                </a:solidFill>
                <a:latin typeface="Arial" charset="0"/>
              </a:rPr>
              <a:t>=43!</a:t>
            </a:r>
          </a:p>
          <a:p>
            <a:pPr algn="ctr">
              <a:defRPr/>
            </a:pPr>
            <a:endParaRPr lang="en-US" sz="1800" dirty="0" smtClean="0">
              <a:solidFill>
                <a:srgbClr val="FF0000"/>
              </a:solidFill>
              <a:latin typeface="Arial" charset="0"/>
            </a:endParaRPr>
          </a:p>
        </p:txBody>
      </p:sp>
      <p:sp>
        <p:nvSpPr>
          <p:cNvPr id="28" name="Line 19"/>
          <p:cNvSpPr>
            <a:spLocks noChangeShapeType="1"/>
          </p:cNvSpPr>
          <p:nvPr/>
        </p:nvSpPr>
        <p:spPr bwMode="auto">
          <a:xfrm flipH="1">
            <a:off x="2593883" y="3860668"/>
            <a:ext cx="2800538" cy="784923"/>
          </a:xfrm>
          <a:prstGeom prst="line">
            <a:avLst/>
          </a:prstGeom>
          <a:noFill/>
          <a:ln w="28575">
            <a:solidFill>
              <a:srgbClr val="7030A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1" name="Text Box 14"/>
          <p:cNvSpPr txBox="1">
            <a:spLocks noChangeArrowheads="1"/>
          </p:cNvSpPr>
          <p:nvPr/>
        </p:nvSpPr>
        <p:spPr bwMode="auto">
          <a:xfrm rot="20755777">
            <a:off x="3807774" y="3658891"/>
            <a:ext cx="137409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 </a:t>
            </a:r>
            <a:r>
              <a:rPr lang="en-US" sz="1600" b="1" dirty="0" err="1" smtClean="0">
                <a:solidFill>
                  <a:srgbClr val="00B050"/>
                </a:solidFill>
                <a:latin typeface="Arial" charset="0"/>
                <a:cs typeface="+mn-cs"/>
              </a:rPr>
              <a:t>ack</a:t>
            </a:r>
            <a:r>
              <a:rPr lang="en-US" sz="1600" b="1" dirty="0" smtClean="0">
                <a:solidFill>
                  <a:srgbClr val="00B050"/>
                </a:solidFill>
                <a:latin typeface="Arial" charset="0"/>
                <a:cs typeface="+mn-cs"/>
              </a:rPr>
              <a:t>=43</a:t>
            </a:r>
            <a:endParaRPr lang="en-US" sz="1600" b="1" dirty="0">
              <a:solidFill>
                <a:srgbClr val="00B050"/>
              </a:solidFill>
              <a:latin typeface="Arial" charset="0"/>
              <a:cs typeface="+mn-cs"/>
            </a:endParaRPr>
          </a:p>
        </p:txBody>
      </p:sp>
      <p:sp>
        <p:nvSpPr>
          <p:cNvPr id="36" name="Text Box 1048"/>
          <p:cNvSpPr txBox="1">
            <a:spLocks noGrp="1" noChangeArrowheads="1"/>
          </p:cNvSpPr>
          <p:nvPr>
            <p:ph sz="half" idx="1"/>
          </p:nvPr>
        </p:nvSpPr>
        <p:spPr bwMode="auto">
          <a:xfrm>
            <a:off x="4316910" y="1158244"/>
            <a:ext cx="3810000"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indent="0" algn="ctr">
              <a:buNone/>
              <a:defRPr/>
            </a:pPr>
            <a:r>
              <a:rPr lang="en-US" sz="1800" i="1" dirty="0" smtClean="0">
                <a:solidFill>
                  <a:srgbClr val="FF0000"/>
                </a:solidFill>
                <a:latin typeface="Arial" charset="0"/>
              </a:rPr>
              <a:t>expecting data </a:t>
            </a:r>
            <a:r>
              <a:rPr lang="en-US" sz="1800" i="1" dirty="0" err="1" smtClean="0">
                <a:solidFill>
                  <a:srgbClr val="FF0000"/>
                </a:solidFill>
                <a:latin typeface="Arial" charset="0"/>
              </a:rPr>
              <a:t>pkt</a:t>
            </a:r>
            <a:r>
              <a:rPr lang="en-US" sz="1800" i="1" dirty="0">
                <a:solidFill>
                  <a:srgbClr val="FF0000"/>
                </a:solidFill>
                <a:latin typeface="Arial" charset="0"/>
              </a:rPr>
              <a:t> </a:t>
            </a:r>
          </a:p>
          <a:p>
            <a:pPr marL="0" indent="0" algn="ctr">
              <a:buNone/>
              <a:defRPr/>
            </a:pPr>
            <a:r>
              <a:rPr lang="en-US" sz="1800" i="1" dirty="0" smtClean="0">
                <a:solidFill>
                  <a:srgbClr val="FF0000"/>
                </a:solidFill>
                <a:latin typeface="Arial" charset="0"/>
              </a:rPr>
              <a:t>w/ seq. 42;</a:t>
            </a:r>
          </a:p>
          <a:p>
            <a:pPr algn="ctr">
              <a:defRPr/>
            </a:pPr>
            <a:endParaRPr lang="en-US" sz="1800" dirty="0" smtClean="0">
              <a:solidFill>
                <a:srgbClr val="FF0000"/>
              </a:solidFill>
              <a:latin typeface="Arial" charset="0"/>
            </a:endParaRPr>
          </a:p>
        </p:txBody>
      </p:sp>
      <p:sp>
        <p:nvSpPr>
          <p:cNvPr id="37" name="Text Box 1048"/>
          <p:cNvSpPr txBox="1">
            <a:spLocks noChangeArrowheads="1"/>
          </p:cNvSpPr>
          <p:nvPr/>
        </p:nvSpPr>
        <p:spPr bwMode="auto">
          <a:xfrm>
            <a:off x="5181600" y="2100798"/>
            <a:ext cx="3243196" cy="9848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rgbClr val="FF0000"/>
                </a:solidFill>
                <a:latin typeface="Arial" charset="0"/>
              </a:rPr>
              <a:t>received pkt. w/</a:t>
            </a:r>
            <a:r>
              <a:rPr lang="en-US" sz="1800" dirty="0" err="1" smtClean="0">
                <a:solidFill>
                  <a:srgbClr val="FF0000"/>
                </a:solidFill>
                <a:latin typeface="Arial" charset="0"/>
              </a:rPr>
              <a:t>seq</a:t>
            </a:r>
            <a:r>
              <a:rPr lang="en-US" sz="1800" dirty="0" smtClean="0">
                <a:solidFill>
                  <a:srgbClr val="FF0000"/>
                </a:solidFill>
                <a:latin typeface="Arial" charset="0"/>
              </a:rPr>
              <a:t>=42</a:t>
            </a:r>
          </a:p>
          <a:p>
            <a:pPr algn="ctr">
              <a:defRPr/>
            </a:pPr>
            <a:r>
              <a:rPr lang="en-US" sz="1800" dirty="0">
                <a:solidFill>
                  <a:srgbClr val="FF0000"/>
                </a:solidFill>
                <a:latin typeface="Arial" charset="0"/>
              </a:rPr>
              <a:t>s</a:t>
            </a:r>
            <a:r>
              <a:rPr lang="en-US" sz="1800" dirty="0" smtClean="0">
                <a:solidFill>
                  <a:srgbClr val="FF0000"/>
                </a:solidFill>
                <a:latin typeface="Arial" charset="0"/>
              </a:rPr>
              <a:t>end ACK w/ </a:t>
            </a:r>
            <a:r>
              <a:rPr lang="en-US" sz="1800" dirty="0" err="1" smtClean="0">
                <a:solidFill>
                  <a:srgbClr val="FF0000"/>
                </a:solidFill>
                <a:latin typeface="Arial" charset="0"/>
              </a:rPr>
              <a:t>ack</a:t>
            </a:r>
            <a:r>
              <a:rPr lang="en-US" sz="1800" dirty="0" smtClean="0">
                <a:solidFill>
                  <a:srgbClr val="FF0000"/>
                </a:solidFill>
                <a:latin typeface="Arial" charset="0"/>
              </a:rPr>
              <a:t>=43;</a:t>
            </a:r>
          </a:p>
          <a:p>
            <a:pPr algn="ctr">
              <a:defRPr/>
            </a:pPr>
            <a:endParaRPr lang="en-US" sz="400" dirty="0" smtClean="0">
              <a:solidFill>
                <a:srgbClr val="FF0000"/>
              </a:solidFill>
              <a:latin typeface="Arial" charset="0"/>
            </a:endParaRPr>
          </a:p>
          <a:p>
            <a:pPr algn="ctr">
              <a:defRPr/>
            </a:pPr>
            <a:r>
              <a:rPr lang="en-US" sz="1800" dirty="0">
                <a:solidFill>
                  <a:srgbClr val="FF0000"/>
                </a:solidFill>
                <a:latin typeface="Arial" charset="0"/>
              </a:rPr>
              <a:t> </a:t>
            </a:r>
            <a:r>
              <a:rPr lang="en-US" sz="1800" dirty="0" smtClean="0">
                <a:solidFill>
                  <a:srgbClr val="FF0000"/>
                </a:solidFill>
                <a:latin typeface="Arial" charset="0"/>
              </a:rPr>
              <a:t>expecting data </a:t>
            </a:r>
            <a:r>
              <a:rPr lang="en-US" sz="1800" dirty="0" err="1" smtClean="0">
                <a:solidFill>
                  <a:srgbClr val="FF0000"/>
                </a:solidFill>
                <a:latin typeface="Arial" charset="0"/>
              </a:rPr>
              <a:t>pkt</a:t>
            </a:r>
            <a:r>
              <a:rPr lang="en-US" sz="1800" dirty="0" smtClean="0">
                <a:solidFill>
                  <a:srgbClr val="FF0000"/>
                </a:solidFill>
                <a:latin typeface="Arial" charset="0"/>
              </a:rPr>
              <a:t> w/ </a:t>
            </a:r>
            <a:r>
              <a:rPr lang="en-US" sz="1800" dirty="0" err="1" smtClean="0">
                <a:solidFill>
                  <a:srgbClr val="FF0000"/>
                </a:solidFill>
                <a:latin typeface="Arial" charset="0"/>
              </a:rPr>
              <a:t>seq</a:t>
            </a:r>
            <a:r>
              <a:rPr lang="en-US" sz="1800" dirty="0" smtClean="0">
                <a:solidFill>
                  <a:srgbClr val="FF0000"/>
                </a:solidFill>
                <a:latin typeface="Arial" charset="0"/>
              </a:rPr>
              <a:t>=43</a:t>
            </a:r>
          </a:p>
        </p:txBody>
      </p:sp>
      <p:sp>
        <p:nvSpPr>
          <p:cNvPr id="38"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29713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1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0" grpId="0" animBg="1"/>
      <p:bldP spid="95245" grpId="0"/>
      <p:bldP spid="95248" grpId="0"/>
      <p:bldP spid="27" grpId="0"/>
      <p:bldP spid="29" grpId="0" animBg="1"/>
      <p:bldP spid="30" grpId="0"/>
      <p:bldP spid="23" grpId="0" animBg="1"/>
      <p:bldP spid="32" grpId="0"/>
      <p:bldP spid="33" grpId="0" animBg="1"/>
      <p:bldP spid="34" grpId="0"/>
      <p:bldP spid="35" grpId="0"/>
      <p:bldP spid="28" grpId="0" animBg="1"/>
      <p:bldP spid="31" grpId="0"/>
      <p:bldP spid="37"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6"/>
          <p:cNvSpPr>
            <a:spLocks noGrp="1"/>
          </p:cNvSpPr>
          <p:nvPr>
            <p:ph type="sldNum" sz="quarter" idx="11"/>
          </p:nvPr>
        </p:nvSpPr>
        <p:spPr/>
        <p:txBody>
          <a:bodyPr/>
          <a:lstStyle/>
          <a:p>
            <a:pPr>
              <a:defRPr/>
            </a:pPr>
            <a:fld id="{DE1C7165-3D07-B14D-A8EC-7C5AEAEAC7BA}" type="slidenum">
              <a:rPr lang="en-US"/>
              <a:pPr>
                <a:defRPr/>
              </a:pPr>
              <a:t>96</a:t>
            </a:fld>
            <a:endParaRPr lang="en-US"/>
          </a:p>
        </p:txBody>
      </p:sp>
      <p:sp>
        <p:nvSpPr>
          <p:cNvPr id="95234" name="Rectangle 2"/>
          <p:cNvSpPr>
            <a:spLocks noGrp="1" noChangeArrowheads="1"/>
          </p:cNvSpPr>
          <p:nvPr>
            <p:ph type="title"/>
          </p:nvPr>
        </p:nvSpPr>
        <p:spPr>
          <a:xfrm>
            <a:off x="609600" y="-152400"/>
            <a:ext cx="8305800" cy="1143000"/>
          </a:xfrm>
        </p:spPr>
        <p:txBody>
          <a:bodyPr/>
          <a:lstStyle/>
          <a:p>
            <a:pPr>
              <a:defRPr/>
            </a:pPr>
            <a:r>
              <a:rPr lang="en-US" sz="3200" dirty="0" smtClean="0">
                <a:cs typeface="+mj-cs"/>
              </a:rPr>
              <a:t>Simple Reliable Data Transfer Protocol </a:t>
            </a:r>
          </a:p>
        </p:txBody>
      </p:sp>
      <p:sp>
        <p:nvSpPr>
          <p:cNvPr id="95254" name="Rectangle 22"/>
          <p:cNvSpPr>
            <a:spLocks noGrp="1" noChangeArrowheads="1"/>
          </p:cNvSpPr>
          <p:nvPr>
            <p:ph type="body" sz="half" idx="1"/>
          </p:nvPr>
        </p:nvSpPr>
        <p:spPr>
          <a:xfrm>
            <a:off x="1263745" y="5087985"/>
            <a:ext cx="7523018" cy="1346374"/>
          </a:xfrm>
        </p:spPr>
        <p:txBody>
          <a:bodyPr/>
          <a:lstStyle/>
          <a:p>
            <a:pPr>
              <a:buFontTx/>
              <a:buNone/>
              <a:defRPr/>
            </a:pPr>
            <a:r>
              <a:rPr lang="en-US" sz="1800" dirty="0" smtClean="0">
                <a:solidFill>
                  <a:srgbClr val="FF0000"/>
                </a:solidFill>
                <a:cs typeface="+mn-cs"/>
              </a:rPr>
              <a:t>With seq. included in the data packet, error Scenario</a:t>
            </a:r>
            <a:r>
              <a:rPr lang="en-US" sz="1800" dirty="0">
                <a:solidFill>
                  <a:srgbClr val="FF0000"/>
                </a:solidFill>
                <a:cs typeface="+mn-cs"/>
              </a:rPr>
              <a:t> </a:t>
            </a:r>
            <a:r>
              <a:rPr lang="en-US" sz="1800" dirty="0" smtClean="0">
                <a:solidFill>
                  <a:srgbClr val="002060"/>
                </a:solidFill>
                <a:cs typeface="+mn-cs"/>
              </a:rPr>
              <a:t>(</a:t>
            </a:r>
            <a:r>
              <a:rPr lang="en-US" sz="1800" dirty="0" err="1" smtClean="0">
                <a:solidFill>
                  <a:srgbClr val="002060"/>
                </a:solidFill>
                <a:cs typeface="+mn-cs"/>
              </a:rPr>
              <a:t>retrans</a:t>
            </a:r>
            <a:r>
              <a:rPr lang="en-US" sz="1800" dirty="0" smtClean="0">
                <a:solidFill>
                  <a:srgbClr val="002060"/>
                </a:solidFill>
                <a:cs typeface="+mn-cs"/>
              </a:rPr>
              <a:t>. timer goes off) vs. </a:t>
            </a:r>
            <a:r>
              <a:rPr lang="en-US" sz="1800" dirty="0" smtClean="0">
                <a:solidFill>
                  <a:srgbClr val="FF0000"/>
                </a:solidFill>
                <a:cs typeface="+mn-cs"/>
              </a:rPr>
              <a:t>Normal Scenario </a:t>
            </a:r>
            <a:r>
              <a:rPr lang="en-US" sz="1800" dirty="0" smtClean="0">
                <a:solidFill>
                  <a:srgbClr val="002060"/>
                </a:solidFill>
                <a:cs typeface="+mn-cs"/>
              </a:rPr>
              <a:t>(host A sends another data </a:t>
            </a:r>
            <a:r>
              <a:rPr lang="en-US" sz="1800" dirty="0" err="1" smtClean="0">
                <a:solidFill>
                  <a:srgbClr val="002060"/>
                </a:solidFill>
                <a:cs typeface="+mn-cs"/>
              </a:rPr>
              <a:t>pkt</a:t>
            </a:r>
            <a:r>
              <a:rPr lang="en-US" sz="1800" dirty="0" smtClean="0">
                <a:solidFill>
                  <a:srgbClr val="002060"/>
                </a:solidFill>
                <a:cs typeface="+mn-cs"/>
              </a:rPr>
              <a:t> (with char “C”) </a:t>
            </a:r>
            <a:r>
              <a:rPr lang="en-US" sz="1800" dirty="0" smtClean="0">
                <a:solidFill>
                  <a:srgbClr val="FF0000"/>
                </a:solidFill>
                <a:cs typeface="+mn-cs"/>
              </a:rPr>
              <a:t>can now be distinguished by host B!</a:t>
            </a:r>
          </a:p>
        </p:txBody>
      </p:sp>
      <p:grpSp>
        <p:nvGrpSpPr>
          <p:cNvPr id="95267" name="Group 35"/>
          <p:cNvGrpSpPr>
            <a:grpSpLocks/>
          </p:cNvGrpSpPr>
          <p:nvPr/>
        </p:nvGrpSpPr>
        <p:grpSpPr bwMode="auto">
          <a:xfrm>
            <a:off x="460470" y="609600"/>
            <a:ext cx="5559426" cy="4918075"/>
            <a:chOff x="1948" y="617"/>
            <a:chExt cx="3502" cy="3098"/>
          </a:xfrm>
        </p:grpSpPr>
        <p:graphicFrame>
          <p:nvGraphicFramePr>
            <p:cNvPr id="21511" name="Object 10"/>
            <p:cNvGraphicFramePr>
              <a:graphicFrameLocks noChangeAspect="1"/>
            </p:cNvGraphicFramePr>
            <p:nvPr/>
          </p:nvGraphicFramePr>
          <p:xfrm>
            <a:off x="4674" y="617"/>
            <a:ext cx="382" cy="303"/>
          </p:xfrm>
          <a:graphic>
            <a:graphicData uri="http://schemas.openxmlformats.org/presentationml/2006/ole">
              <mc:AlternateContent xmlns:mc="http://schemas.openxmlformats.org/markup-compatibility/2006">
                <mc:Choice xmlns:v="urn:schemas-microsoft-com:vml" Requires="v">
                  <p:oleObj spid="_x0000_s15361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 y="617"/>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0" name="Line 8"/>
            <p:cNvSpPr>
              <a:spLocks noChangeShapeType="1"/>
            </p:cNvSpPr>
            <p:nvPr/>
          </p:nvSpPr>
          <p:spPr bwMode="auto">
            <a:xfrm>
              <a:off x="3043" y="1238"/>
              <a:ext cx="2013" cy="43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21514" name="Object 9"/>
            <p:cNvGraphicFramePr>
              <a:graphicFrameLocks noChangeAspect="1"/>
            </p:cNvGraphicFramePr>
            <p:nvPr/>
          </p:nvGraphicFramePr>
          <p:xfrm>
            <a:off x="2454" y="671"/>
            <a:ext cx="382" cy="303"/>
          </p:xfrm>
          <a:graphic>
            <a:graphicData uri="http://schemas.openxmlformats.org/presentationml/2006/ole">
              <mc:AlternateContent xmlns:mc="http://schemas.openxmlformats.org/markup-compatibility/2006">
                <mc:Choice xmlns:v="urn:schemas-microsoft-com:vml" Requires="v">
                  <p:oleObj spid="_x0000_s153613"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671"/>
                          <a:ext cx="382"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5243" name="Text Box 11"/>
            <p:cNvSpPr txBox="1">
              <a:spLocks noChangeArrowheads="1"/>
            </p:cNvSpPr>
            <p:nvPr/>
          </p:nvSpPr>
          <p:spPr bwMode="auto">
            <a:xfrm>
              <a:off x="2863" y="704"/>
              <a:ext cx="589"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A</a:t>
              </a:r>
              <a:endParaRPr lang="en-US" sz="1000">
                <a:cs typeface="+mn-cs"/>
              </a:endParaRPr>
            </a:p>
          </p:txBody>
        </p:sp>
        <p:sp>
          <p:nvSpPr>
            <p:cNvPr id="95244" name="Text Box 12"/>
            <p:cNvSpPr txBox="1">
              <a:spLocks noChangeArrowheads="1"/>
            </p:cNvSpPr>
            <p:nvPr/>
          </p:nvSpPr>
          <p:spPr bwMode="auto">
            <a:xfrm>
              <a:off x="4118" y="698"/>
              <a:ext cx="57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cs typeface="+mn-cs"/>
                </a:rPr>
                <a:t>Host B</a:t>
              </a:r>
              <a:endParaRPr lang="en-US" sz="1000">
                <a:cs typeface="+mn-cs"/>
              </a:endParaRPr>
            </a:p>
          </p:txBody>
        </p:sp>
        <p:sp>
          <p:nvSpPr>
            <p:cNvPr id="95245" name="Text Box 13"/>
            <p:cNvSpPr txBox="1">
              <a:spLocks noChangeArrowheads="1"/>
            </p:cNvSpPr>
            <p:nvPr/>
          </p:nvSpPr>
          <p:spPr bwMode="auto">
            <a:xfrm rot="706751">
              <a:off x="3065" y="1140"/>
              <a:ext cx="1281"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smtClean="0">
                  <a:solidFill>
                    <a:srgbClr val="FF0000"/>
                  </a:solidFill>
                  <a:latin typeface="Arial" charset="0"/>
                  <a:cs typeface="+mn-cs"/>
                </a:rPr>
                <a:t>Seq</a:t>
              </a:r>
              <a:r>
                <a:rPr lang="en-US" sz="1600" b="1" dirty="0" smtClean="0">
                  <a:solidFill>
                    <a:srgbClr val="FF0000"/>
                  </a:solidFill>
                  <a:latin typeface="Arial" charset="0"/>
                  <a:cs typeface="+mn-cs"/>
                </a:rPr>
                <a:t>=42, 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95248" name="Text Box 16"/>
            <p:cNvSpPr txBox="1">
              <a:spLocks noChangeArrowheads="1"/>
            </p:cNvSpPr>
            <p:nvPr/>
          </p:nvSpPr>
          <p:spPr bwMode="auto">
            <a:xfrm>
              <a:off x="2084" y="986"/>
              <a:ext cx="1044"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cs typeface="+mn-cs"/>
                </a:rPr>
                <a:t>s</a:t>
              </a:r>
              <a:r>
                <a:rPr lang="en-US" sz="1800" dirty="0" smtClean="0">
                  <a:latin typeface="Comic Sans MS" charset="0"/>
                  <a:cs typeface="+mn-cs"/>
                </a:rPr>
                <a:t>end data </a:t>
              </a:r>
              <a:r>
                <a:rPr lang="en-US" sz="1800" dirty="0" err="1" smtClean="0">
                  <a:latin typeface="Comic Sans MS" charset="0"/>
                  <a:cs typeface="+mn-cs"/>
                </a:rPr>
                <a:t>pkt</a:t>
              </a:r>
              <a:endParaRPr lang="en-US" sz="1800" dirty="0">
                <a:latin typeface="Comic Sans MS" charset="0"/>
                <a:cs typeface="+mn-cs"/>
              </a:endParaRPr>
            </a:p>
          </p:txBody>
        </p:sp>
        <p:grpSp>
          <p:nvGrpSpPr>
            <p:cNvPr id="21524" name="Group 24"/>
            <p:cNvGrpSpPr>
              <a:grpSpLocks/>
            </p:cNvGrpSpPr>
            <p:nvPr/>
          </p:nvGrpSpPr>
          <p:grpSpPr bwMode="auto">
            <a:xfrm>
              <a:off x="1948" y="3070"/>
              <a:ext cx="3502" cy="645"/>
              <a:chOff x="164" y="3576"/>
              <a:chExt cx="3502" cy="645"/>
            </a:xfrm>
          </p:grpSpPr>
          <p:sp>
            <p:nvSpPr>
              <p:cNvPr id="95257" name="Rectangle 2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258" name="Text Box 26"/>
              <p:cNvSpPr txBox="1">
                <a:spLocks noChangeArrowheads="1"/>
              </p:cNvSpPr>
              <p:nvPr/>
            </p:nvSpPr>
            <p:spPr bwMode="auto">
              <a:xfrm>
                <a:off x="164" y="3990"/>
                <a:ext cx="415"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solidFill>
                      <a:schemeClr val="accent1"/>
                    </a:solidFill>
                    <a:latin typeface="Comic Sans MS" charset="0"/>
                    <a:cs typeface="+mn-cs"/>
                  </a:rPr>
                  <a:t>time</a:t>
                </a:r>
              </a:p>
            </p:txBody>
          </p:sp>
        </p:grpSp>
        <p:sp>
          <p:nvSpPr>
            <p:cNvPr id="95259" name="Line 27"/>
            <p:cNvSpPr>
              <a:spLocks noChangeShapeType="1"/>
            </p:cNvSpPr>
            <p:nvPr/>
          </p:nvSpPr>
          <p:spPr bwMode="auto">
            <a:xfrm flipH="1">
              <a:off x="2031" y="617"/>
              <a:ext cx="0" cy="2844"/>
            </a:xfrm>
            <a:prstGeom prst="line">
              <a:avLst/>
            </a:prstGeom>
            <a:noFill/>
            <a:ln w="28575">
              <a:solidFill>
                <a:srgbClr val="3399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7" name="Text Box 16"/>
          <p:cNvSpPr txBox="1">
            <a:spLocks noChangeArrowheads="1"/>
          </p:cNvSpPr>
          <p:nvPr/>
        </p:nvSpPr>
        <p:spPr bwMode="auto">
          <a:xfrm>
            <a:off x="663857" y="1644651"/>
            <a:ext cx="168668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latin typeface="Comic Sans MS" charset="0"/>
                <a:cs typeface="+mn-cs"/>
              </a:rPr>
              <a:t>&amp; set </a:t>
            </a:r>
            <a:r>
              <a:rPr lang="en-US" sz="1800" dirty="0" err="1" smtClean="0">
                <a:latin typeface="Comic Sans MS" charset="0"/>
                <a:cs typeface="+mn-cs"/>
              </a:rPr>
              <a:t>retrans</a:t>
            </a:r>
            <a:r>
              <a:rPr lang="en-US" sz="1800" dirty="0" smtClean="0">
                <a:latin typeface="Comic Sans MS" charset="0"/>
                <a:cs typeface="+mn-cs"/>
              </a:rPr>
              <a:t>.</a:t>
            </a:r>
          </a:p>
          <a:p>
            <a:pPr algn="ctr">
              <a:defRPr/>
            </a:pPr>
            <a:r>
              <a:rPr lang="en-US" sz="1800" dirty="0" smtClean="0">
                <a:latin typeface="Comic Sans MS" charset="0"/>
                <a:cs typeface="+mn-cs"/>
              </a:rPr>
              <a:t>timer</a:t>
            </a:r>
            <a:endParaRPr lang="en-US" sz="1800" dirty="0">
              <a:latin typeface="Comic Sans MS" charset="0"/>
              <a:cs typeface="+mn-cs"/>
            </a:endParaRPr>
          </a:p>
        </p:txBody>
      </p:sp>
      <p:sp>
        <p:nvSpPr>
          <p:cNvPr id="29" name="Line 19"/>
          <p:cNvSpPr>
            <a:spLocks noChangeShapeType="1"/>
          </p:cNvSpPr>
          <p:nvPr/>
        </p:nvSpPr>
        <p:spPr bwMode="auto">
          <a:xfrm flipH="1">
            <a:off x="2098430" y="2463365"/>
            <a:ext cx="3105370" cy="664446"/>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Text Box 14"/>
          <p:cNvSpPr txBox="1">
            <a:spLocks noChangeArrowheads="1"/>
          </p:cNvSpPr>
          <p:nvPr/>
        </p:nvSpPr>
        <p:spPr bwMode="auto">
          <a:xfrm rot="20755777">
            <a:off x="3279183" y="2270034"/>
            <a:ext cx="137409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 </a:t>
            </a:r>
            <a:r>
              <a:rPr lang="en-US" sz="1600" b="1" dirty="0" err="1" smtClean="0">
                <a:solidFill>
                  <a:srgbClr val="00B050"/>
                </a:solidFill>
                <a:latin typeface="Arial" charset="0"/>
                <a:cs typeface="+mn-cs"/>
              </a:rPr>
              <a:t>ack</a:t>
            </a:r>
            <a:r>
              <a:rPr lang="en-US" sz="1600" b="1" dirty="0" smtClean="0">
                <a:solidFill>
                  <a:srgbClr val="00B050"/>
                </a:solidFill>
                <a:latin typeface="Arial" charset="0"/>
                <a:cs typeface="+mn-cs"/>
              </a:rPr>
              <a:t>=43</a:t>
            </a:r>
            <a:endParaRPr lang="en-US" sz="1600" b="1" dirty="0">
              <a:solidFill>
                <a:srgbClr val="00B050"/>
              </a:solidFill>
              <a:latin typeface="Arial" charset="0"/>
              <a:cs typeface="+mn-cs"/>
            </a:endParaRPr>
          </a:p>
        </p:txBody>
      </p:sp>
      <p:pic>
        <p:nvPicPr>
          <p:cNvPr id="24" name="Picture 4" descr="mage result for alarm c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51" y="1943100"/>
            <a:ext cx="335431" cy="335431"/>
          </a:xfrm>
          <a:prstGeom prst="rect">
            <a:avLst/>
          </a:prstGeom>
          <a:noFill/>
          <a:extLst>
            <a:ext uri="{909E8E84-426E-40DD-AFC4-6F175D3DCCD1}">
              <a14:hiddenFill xmlns:a14="http://schemas.microsoft.com/office/drawing/2010/main">
                <a:solidFill>
                  <a:srgbClr val="FFFFFF"/>
                </a:solidFill>
              </a14:hiddenFill>
            </a:ext>
          </a:extLst>
        </p:spPr>
      </p:pic>
      <p:sp>
        <p:nvSpPr>
          <p:cNvPr id="33" name="Line 8"/>
          <p:cNvSpPr>
            <a:spLocks noChangeShapeType="1"/>
          </p:cNvSpPr>
          <p:nvPr/>
        </p:nvSpPr>
        <p:spPr bwMode="auto">
          <a:xfrm>
            <a:off x="2025275" y="3403266"/>
            <a:ext cx="3195638" cy="695325"/>
          </a:xfrm>
          <a:prstGeom prst="line">
            <a:avLst/>
          </a:prstGeom>
          <a:noFill/>
          <a:ln w="28575">
            <a:solidFill>
              <a:schemeClr val="accent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Text Box 13"/>
          <p:cNvSpPr txBox="1">
            <a:spLocks noChangeArrowheads="1"/>
          </p:cNvSpPr>
          <p:nvPr/>
        </p:nvSpPr>
        <p:spPr bwMode="auto">
          <a:xfrm rot="706751">
            <a:off x="1920147" y="3243221"/>
            <a:ext cx="203292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err="1" smtClean="0">
                <a:solidFill>
                  <a:srgbClr val="FF0000"/>
                </a:solidFill>
                <a:latin typeface="Arial" charset="0"/>
                <a:cs typeface="+mn-cs"/>
              </a:rPr>
              <a:t>Seq</a:t>
            </a:r>
            <a:r>
              <a:rPr lang="en-US" sz="1600" b="1" dirty="0" smtClean="0">
                <a:solidFill>
                  <a:srgbClr val="FF0000"/>
                </a:solidFill>
                <a:latin typeface="Arial" charset="0"/>
                <a:cs typeface="+mn-cs"/>
              </a:rPr>
              <a:t>=43, data </a:t>
            </a:r>
            <a:r>
              <a:rPr lang="en-US" sz="1600" b="1" dirty="0">
                <a:solidFill>
                  <a:srgbClr val="FF0000"/>
                </a:solidFill>
                <a:latin typeface="Arial" charset="0"/>
                <a:cs typeface="+mn-cs"/>
              </a:rPr>
              <a:t>= </a:t>
            </a:r>
            <a:r>
              <a:rPr lang="ja-JP" altLang="en-US" sz="1600" b="1" dirty="0">
                <a:solidFill>
                  <a:srgbClr val="FF0000"/>
                </a:solidFill>
                <a:latin typeface="Arial"/>
                <a:cs typeface="+mn-cs"/>
              </a:rPr>
              <a:t>‘</a:t>
            </a:r>
            <a:r>
              <a:rPr lang="en-US" sz="1600" b="1" dirty="0">
                <a:solidFill>
                  <a:srgbClr val="FF0000"/>
                </a:solidFill>
                <a:latin typeface="Arial" charset="0"/>
                <a:cs typeface="+mn-cs"/>
              </a:rPr>
              <a:t>C</a:t>
            </a:r>
            <a:r>
              <a:rPr lang="ja-JP" altLang="en-US" sz="1600" b="1" dirty="0">
                <a:solidFill>
                  <a:srgbClr val="FF0000"/>
                </a:solidFill>
                <a:latin typeface="Arial"/>
                <a:cs typeface="+mn-cs"/>
              </a:rPr>
              <a:t>’</a:t>
            </a:r>
            <a:endParaRPr lang="en-US" sz="1600" b="1" dirty="0">
              <a:solidFill>
                <a:srgbClr val="FF0000"/>
              </a:solidFill>
              <a:latin typeface="Arial" charset="0"/>
              <a:cs typeface="+mn-cs"/>
            </a:endParaRPr>
          </a:p>
        </p:txBody>
      </p:sp>
      <p:sp>
        <p:nvSpPr>
          <p:cNvPr id="35" name="Text Box 1048"/>
          <p:cNvSpPr txBox="1">
            <a:spLocks noChangeArrowheads="1"/>
          </p:cNvSpPr>
          <p:nvPr/>
        </p:nvSpPr>
        <p:spPr bwMode="auto">
          <a:xfrm>
            <a:off x="4963662" y="3591043"/>
            <a:ext cx="3179075" cy="12618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solidFill>
                  <a:srgbClr val="FF0000"/>
                </a:solidFill>
                <a:latin typeface="Arial" charset="0"/>
              </a:rPr>
              <a:t>r</a:t>
            </a:r>
            <a:r>
              <a:rPr lang="en-US" sz="1800" dirty="0" smtClean="0">
                <a:solidFill>
                  <a:srgbClr val="FF0000"/>
                </a:solidFill>
                <a:latin typeface="Arial" charset="0"/>
              </a:rPr>
              <a:t>eceived new data </a:t>
            </a:r>
            <a:r>
              <a:rPr lang="en-US" sz="1800" dirty="0" err="1" smtClean="0">
                <a:solidFill>
                  <a:srgbClr val="FF0000"/>
                </a:solidFill>
                <a:latin typeface="Arial" charset="0"/>
              </a:rPr>
              <a:t>pkt</a:t>
            </a:r>
            <a:r>
              <a:rPr lang="en-US" sz="1800" dirty="0">
                <a:solidFill>
                  <a:srgbClr val="FF0000"/>
                </a:solidFill>
                <a:latin typeface="Arial" charset="0"/>
              </a:rPr>
              <a:t> </a:t>
            </a:r>
            <a:endParaRPr lang="en-US" sz="1800" dirty="0" smtClean="0">
              <a:solidFill>
                <a:srgbClr val="FF0000"/>
              </a:solidFill>
              <a:latin typeface="Arial" charset="0"/>
            </a:endParaRPr>
          </a:p>
          <a:p>
            <a:pPr algn="ctr">
              <a:defRPr/>
            </a:pPr>
            <a:r>
              <a:rPr lang="en-US" sz="1800" dirty="0" smtClean="0">
                <a:solidFill>
                  <a:srgbClr val="FF0000"/>
                </a:solidFill>
                <a:latin typeface="Arial" charset="0"/>
              </a:rPr>
              <a:t>as expected!</a:t>
            </a:r>
          </a:p>
          <a:p>
            <a:pPr algn="ctr">
              <a:defRPr/>
            </a:pPr>
            <a:r>
              <a:rPr lang="en-US" sz="1800" dirty="0">
                <a:solidFill>
                  <a:srgbClr val="FF0000"/>
                </a:solidFill>
                <a:latin typeface="Arial" charset="0"/>
              </a:rPr>
              <a:t>s</a:t>
            </a:r>
            <a:r>
              <a:rPr lang="en-US" sz="1800" dirty="0" smtClean="0">
                <a:solidFill>
                  <a:srgbClr val="FF0000"/>
                </a:solidFill>
                <a:latin typeface="Arial" charset="0"/>
              </a:rPr>
              <a:t>end ACK w/ </a:t>
            </a:r>
            <a:r>
              <a:rPr lang="en-US" sz="1800" dirty="0" err="1" smtClean="0">
                <a:solidFill>
                  <a:srgbClr val="FF0000"/>
                </a:solidFill>
                <a:latin typeface="Arial" charset="0"/>
              </a:rPr>
              <a:t>ack</a:t>
            </a:r>
            <a:r>
              <a:rPr lang="en-US" sz="1800" dirty="0" smtClean="0">
                <a:solidFill>
                  <a:srgbClr val="FF0000"/>
                </a:solidFill>
                <a:latin typeface="Arial" charset="0"/>
              </a:rPr>
              <a:t>=44;</a:t>
            </a:r>
          </a:p>
          <a:p>
            <a:pPr algn="ctr">
              <a:defRPr/>
            </a:pPr>
            <a:endParaRPr lang="en-US" sz="400" dirty="0" smtClean="0">
              <a:solidFill>
                <a:srgbClr val="FF0000"/>
              </a:solidFill>
              <a:latin typeface="Arial" charset="0"/>
            </a:endParaRPr>
          </a:p>
          <a:p>
            <a:pPr algn="ctr">
              <a:defRPr/>
            </a:pPr>
            <a:r>
              <a:rPr lang="en-US" sz="1800" dirty="0">
                <a:solidFill>
                  <a:srgbClr val="FF0000"/>
                </a:solidFill>
                <a:latin typeface="Arial" charset="0"/>
              </a:rPr>
              <a:t>expecting data </a:t>
            </a:r>
            <a:r>
              <a:rPr lang="en-US" sz="1800" dirty="0" err="1">
                <a:solidFill>
                  <a:srgbClr val="FF0000"/>
                </a:solidFill>
                <a:latin typeface="Arial" charset="0"/>
              </a:rPr>
              <a:t>pkt</a:t>
            </a:r>
            <a:r>
              <a:rPr lang="en-US" sz="1800" dirty="0">
                <a:solidFill>
                  <a:srgbClr val="FF0000"/>
                </a:solidFill>
                <a:latin typeface="Arial" charset="0"/>
              </a:rPr>
              <a:t> w/ </a:t>
            </a:r>
            <a:r>
              <a:rPr lang="en-US" sz="1800" dirty="0" err="1">
                <a:solidFill>
                  <a:srgbClr val="FF0000"/>
                </a:solidFill>
                <a:latin typeface="Arial" charset="0"/>
              </a:rPr>
              <a:t>seq</a:t>
            </a:r>
            <a:r>
              <a:rPr lang="en-US" sz="1800" dirty="0">
                <a:solidFill>
                  <a:srgbClr val="FF0000"/>
                </a:solidFill>
                <a:latin typeface="Arial" charset="0"/>
              </a:rPr>
              <a:t>=43</a:t>
            </a:r>
            <a:endParaRPr lang="en-US" sz="1800" dirty="0" smtClean="0">
              <a:solidFill>
                <a:srgbClr val="FF0000"/>
              </a:solidFill>
              <a:latin typeface="Arial" charset="0"/>
            </a:endParaRPr>
          </a:p>
        </p:txBody>
      </p:sp>
      <p:sp>
        <p:nvSpPr>
          <p:cNvPr id="28" name="Line 19"/>
          <p:cNvSpPr>
            <a:spLocks noChangeShapeType="1"/>
          </p:cNvSpPr>
          <p:nvPr/>
        </p:nvSpPr>
        <p:spPr bwMode="auto">
          <a:xfrm flipH="1">
            <a:off x="2034596" y="4189398"/>
            <a:ext cx="3105370" cy="664446"/>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1" name="Text Box 14"/>
          <p:cNvSpPr txBox="1">
            <a:spLocks noChangeArrowheads="1"/>
          </p:cNvSpPr>
          <p:nvPr/>
        </p:nvSpPr>
        <p:spPr bwMode="auto">
          <a:xfrm rot="20755777">
            <a:off x="3139266" y="4143183"/>
            <a:ext cx="137409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0000"/>
                </a:solidFill>
                <a:latin typeface="Arial" charset="0"/>
                <a:cs typeface="+mn-cs"/>
              </a:rPr>
              <a:t>ACK </a:t>
            </a:r>
            <a:r>
              <a:rPr lang="en-US" sz="1600" b="1" dirty="0" err="1" smtClean="0">
                <a:solidFill>
                  <a:srgbClr val="00B050"/>
                </a:solidFill>
                <a:latin typeface="Arial" charset="0"/>
                <a:cs typeface="+mn-cs"/>
              </a:rPr>
              <a:t>ack</a:t>
            </a:r>
            <a:r>
              <a:rPr lang="en-US" sz="1600" b="1" dirty="0" smtClean="0">
                <a:solidFill>
                  <a:srgbClr val="00B050"/>
                </a:solidFill>
                <a:latin typeface="Arial" charset="0"/>
                <a:cs typeface="+mn-cs"/>
              </a:rPr>
              <a:t>=44</a:t>
            </a:r>
            <a:endParaRPr lang="en-US" sz="1600" b="1" dirty="0">
              <a:solidFill>
                <a:srgbClr val="00B050"/>
              </a:solidFill>
              <a:latin typeface="Arial" charset="0"/>
              <a:cs typeface="+mn-cs"/>
            </a:endParaRPr>
          </a:p>
        </p:txBody>
      </p:sp>
      <p:sp>
        <p:nvSpPr>
          <p:cNvPr id="32" name="Text Box 1048"/>
          <p:cNvSpPr txBox="1">
            <a:spLocks noChangeArrowheads="1"/>
          </p:cNvSpPr>
          <p:nvPr/>
        </p:nvSpPr>
        <p:spPr bwMode="auto">
          <a:xfrm>
            <a:off x="4915598" y="1190684"/>
            <a:ext cx="2638756"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800" dirty="0" smtClean="0">
                <a:solidFill>
                  <a:srgbClr val="FF0000"/>
                </a:solidFill>
                <a:latin typeface="Arial" charset="0"/>
              </a:rPr>
              <a:t>expecting data </a:t>
            </a:r>
            <a:r>
              <a:rPr lang="en-US" sz="1800" dirty="0" err="1" smtClean="0">
                <a:solidFill>
                  <a:srgbClr val="FF0000"/>
                </a:solidFill>
                <a:latin typeface="Arial" charset="0"/>
              </a:rPr>
              <a:t>pkt</a:t>
            </a:r>
            <a:r>
              <a:rPr lang="en-US" sz="1800" dirty="0">
                <a:solidFill>
                  <a:srgbClr val="FF0000"/>
                </a:solidFill>
                <a:latin typeface="Arial" charset="0"/>
              </a:rPr>
              <a:t> </a:t>
            </a:r>
          </a:p>
          <a:p>
            <a:pPr algn="ctr">
              <a:defRPr/>
            </a:pPr>
            <a:r>
              <a:rPr lang="en-US" sz="1800" dirty="0" smtClean="0">
                <a:solidFill>
                  <a:srgbClr val="FF0000"/>
                </a:solidFill>
                <a:latin typeface="Arial" charset="0"/>
              </a:rPr>
              <a:t>w/ seq. 42;</a:t>
            </a:r>
          </a:p>
          <a:p>
            <a:pPr algn="ctr">
              <a:defRPr/>
            </a:pPr>
            <a:endParaRPr lang="en-US" sz="1800" dirty="0" smtClean="0">
              <a:solidFill>
                <a:srgbClr val="FF0000"/>
              </a:solidFill>
              <a:latin typeface="Arial" charset="0"/>
            </a:endParaRPr>
          </a:p>
        </p:txBody>
      </p:sp>
      <p:sp>
        <p:nvSpPr>
          <p:cNvPr id="36" name="Text Box 1048"/>
          <p:cNvSpPr txBox="1">
            <a:spLocks noChangeArrowheads="1"/>
          </p:cNvSpPr>
          <p:nvPr/>
        </p:nvSpPr>
        <p:spPr bwMode="auto">
          <a:xfrm>
            <a:off x="4979449" y="2100798"/>
            <a:ext cx="3243196" cy="9848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smtClean="0">
                <a:solidFill>
                  <a:srgbClr val="FF0000"/>
                </a:solidFill>
                <a:latin typeface="Arial" charset="0"/>
              </a:rPr>
              <a:t>received pkt. w/</a:t>
            </a:r>
            <a:r>
              <a:rPr lang="en-US" sz="1800" dirty="0" err="1" smtClean="0">
                <a:solidFill>
                  <a:srgbClr val="FF0000"/>
                </a:solidFill>
                <a:latin typeface="Arial" charset="0"/>
              </a:rPr>
              <a:t>seq</a:t>
            </a:r>
            <a:r>
              <a:rPr lang="en-US" sz="1800" dirty="0" smtClean="0">
                <a:solidFill>
                  <a:srgbClr val="FF0000"/>
                </a:solidFill>
                <a:latin typeface="Arial" charset="0"/>
              </a:rPr>
              <a:t>=42</a:t>
            </a:r>
          </a:p>
          <a:p>
            <a:pPr algn="ctr">
              <a:defRPr/>
            </a:pPr>
            <a:r>
              <a:rPr lang="en-US" sz="1800" dirty="0">
                <a:solidFill>
                  <a:srgbClr val="FF0000"/>
                </a:solidFill>
                <a:latin typeface="Arial" charset="0"/>
              </a:rPr>
              <a:t>s</a:t>
            </a:r>
            <a:r>
              <a:rPr lang="en-US" sz="1800" dirty="0" smtClean="0">
                <a:solidFill>
                  <a:srgbClr val="FF0000"/>
                </a:solidFill>
                <a:latin typeface="Arial" charset="0"/>
              </a:rPr>
              <a:t>end ACK w/ </a:t>
            </a:r>
            <a:r>
              <a:rPr lang="en-US" sz="1800" dirty="0" err="1" smtClean="0">
                <a:solidFill>
                  <a:srgbClr val="FF0000"/>
                </a:solidFill>
                <a:latin typeface="Arial" charset="0"/>
              </a:rPr>
              <a:t>ack</a:t>
            </a:r>
            <a:r>
              <a:rPr lang="en-US" sz="1800" dirty="0" smtClean="0">
                <a:solidFill>
                  <a:srgbClr val="FF0000"/>
                </a:solidFill>
                <a:latin typeface="Arial" charset="0"/>
              </a:rPr>
              <a:t>=43;</a:t>
            </a:r>
          </a:p>
          <a:p>
            <a:pPr algn="ctr">
              <a:defRPr/>
            </a:pPr>
            <a:endParaRPr lang="en-US" sz="400" dirty="0" smtClean="0">
              <a:solidFill>
                <a:srgbClr val="FF0000"/>
              </a:solidFill>
              <a:latin typeface="Arial" charset="0"/>
            </a:endParaRPr>
          </a:p>
          <a:p>
            <a:pPr algn="ctr">
              <a:defRPr/>
            </a:pPr>
            <a:r>
              <a:rPr lang="en-US" sz="1800" dirty="0">
                <a:solidFill>
                  <a:srgbClr val="FF0000"/>
                </a:solidFill>
                <a:latin typeface="Arial" charset="0"/>
              </a:rPr>
              <a:t> </a:t>
            </a:r>
            <a:r>
              <a:rPr lang="en-US" sz="1800" dirty="0" smtClean="0">
                <a:solidFill>
                  <a:srgbClr val="FF0000"/>
                </a:solidFill>
                <a:latin typeface="Arial" charset="0"/>
              </a:rPr>
              <a:t>expecting data </a:t>
            </a:r>
            <a:r>
              <a:rPr lang="en-US" sz="1800" dirty="0" err="1" smtClean="0">
                <a:solidFill>
                  <a:srgbClr val="FF0000"/>
                </a:solidFill>
                <a:latin typeface="Arial" charset="0"/>
              </a:rPr>
              <a:t>pkt</a:t>
            </a:r>
            <a:r>
              <a:rPr lang="en-US" sz="1800" dirty="0" smtClean="0">
                <a:solidFill>
                  <a:srgbClr val="FF0000"/>
                </a:solidFill>
                <a:latin typeface="Arial" charset="0"/>
              </a:rPr>
              <a:t> w/ </a:t>
            </a:r>
            <a:r>
              <a:rPr lang="en-US" sz="1800" dirty="0" err="1" smtClean="0">
                <a:solidFill>
                  <a:srgbClr val="FF0000"/>
                </a:solidFill>
                <a:latin typeface="Arial" charset="0"/>
              </a:rPr>
              <a:t>seq</a:t>
            </a:r>
            <a:r>
              <a:rPr lang="en-US" sz="1800" dirty="0" smtClean="0">
                <a:solidFill>
                  <a:srgbClr val="FF0000"/>
                </a:solidFill>
                <a:latin typeface="Arial" charset="0"/>
              </a:rPr>
              <a:t>=43</a:t>
            </a:r>
          </a:p>
        </p:txBody>
      </p:sp>
      <p:sp>
        <p:nvSpPr>
          <p:cNvPr id="37"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64698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2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4" grpId="0" build="p"/>
      <p:bldP spid="29" grpId="0" animBg="1"/>
      <p:bldP spid="30" grpId="0"/>
      <p:bldP spid="33" grpId="0" animBg="1"/>
      <p:bldP spid="34" grpId="0"/>
      <p:bldP spid="35" grpId="0"/>
      <p:bldP spid="28" grpId="0" animBg="1"/>
      <p:bldP spid="31" grpId="0"/>
      <p:bldP spid="3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1"/>
          </p:nvPr>
        </p:nvSpPr>
        <p:spPr/>
        <p:txBody>
          <a:bodyPr/>
          <a:lstStyle/>
          <a:p>
            <a:pPr>
              <a:defRPr/>
            </a:pPr>
            <a:fld id="{8ABE4F66-3796-904E-AD3F-DD4950F6EF14}" type="slidenum">
              <a:rPr lang="en-US"/>
              <a:pPr>
                <a:defRPr/>
              </a:pPr>
              <a:t>97</a:t>
            </a:fld>
            <a:endParaRPr lang="en-US"/>
          </a:p>
        </p:txBody>
      </p:sp>
      <p:sp>
        <p:nvSpPr>
          <p:cNvPr id="191490" name="Rectangle 2"/>
          <p:cNvSpPr>
            <a:spLocks noGrp="1" noChangeArrowheads="1"/>
          </p:cNvSpPr>
          <p:nvPr>
            <p:ph type="title"/>
          </p:nvPr>
        </p:nvSpPr>
        <p:spPr>
          <a:xfrm>
            <a:off x="533400" y="228600"/>
            <a:ext cx="8153400" cy="838200"/>
          </a:xfrm>
        </p:spPr>
        <p:txBody>
          <a:bodyPr/>
          <a:lstStyle/>
          <a:p>
            <a:pPr>
              <a:defRPr/>
            </a:pPr>
            <a:r>
              <a:rPr lang="en-US" sz="3200" smtClean="0">
                <a:cs typeface="+mj-cs"/>
              </a:rPr>
              <a:t>A Simple Reliable Data Transfer Protocol</a:t>
            </a:r>
            <a:endParaRPr lang="en-US" smtClean="0">
              <a:cs typeface="+mj-cs"/>
            </a:endParaRPr>
          </a:p>
        </p:txBody>
      </p:sp>
      <p:sp>
        <p:nvSpPr>
          <p:cNvPr id="191491" name="Rectangle 3"/>
          <p:cNvSpPr>
            <a:spLocks noGrp="1" noChangeArrowheads="1"/>
          </p:cNvSpPr>
          <p:nvPr>
            <p:ph type="body" sz="half" idx="1"/>
          </p:nvPr>
        </p:nvSpPr>
        <p:spPr>
          <a:xfrm>
            <a:off x="228600" y="1371600"/>
            <a:ext cx="4267200" cy="4648200"/>
          </a:xfrm>
        </p:spPr>
        <p:txBody>
          <a:bodyPr/>
          <a:lstStyle/>
          <a:p>
            <a:pPr>
              <a:buFontTx/>
              <a:buNone/>
              <a:defRPr/>
            </a:pPr>
            <a:r>
              <a:rPr lang="en-US" sz="2400" dirty="0" smtClean="0">
                <a:cs typeface="+mn-cs"/>
              </a:rPr>
              <a:t>Sender algorithm: </a:t>
            </a:r>
          </a:p>
          <a:p>
            <a:pPr>
              <a:defRPr/>
            </a:pPr>
            <a:r>
              <a:rPr lang="en-US" sz="2000" b="1" dirty="0" smtClean="0">
                <a:solidFill>
                  <a:schemeClr val="accent2"/>
                </a:solidFill>
                <a:cs typeface="+mn-cs"/>
              </a:rPr>
              <a:t>Send Phase</a:t>
            </a:r>
            <a:r>
              <a:rPr lang="en-US" sz="2000" dirty="0" smtClean="0">
                <a:solidFill>
                  <a:schemeClr val="accent2"/>
                </a:solidFill>
                <a:cs typeface="+mn-cs"/>
              </a:rPr>
              <a:t>: send data segment (n bytes) w/ </a:t>
            </a:r>
            <a:r>
              <a:rPr lang="en-US" sz="2000" dirty="0" err="1" smtClean="0">
                <a:solidFill>
                  <a:srgbClr val="FF0000"/>
                </a:solidFill>
                <a:cs typeface="+mn-cs"/>
              </a:rPr>
              <a:t>seq</a:t>
            </a:r>
            <a:r>
              <a:rPr lang="en-US" sz="2000" dirty="0" smtClean="0">
                <a:solidFill>
                  <a:srgbClr val="FF0000"/>
                </a:solidFill>
                <a:cs typeface="+mn-cs"/>
              </a:rPr>
              <a:t>=x</a:t>
            </a:r>
            <a:r>
              <a:rPr lang="en-US" sz="2000" dirty="0" smtClean="0">
                <a:solidFill>
                  <a:schemeClr val="accent2"/>
                </a:solidFill>
                <a:cs typeface="+mn-cs"/>
              </a:rPr>
              <a:t>, buffer data segment, set timer </a:t>
            </a:r>
          </a:p>
          <a:p>
            <a:pPr>
              <a:defRPr/>
            </a:pPr>
            <a:r>
              <a:rPr lang="en-US" sz="2000" b="1" dirty="0" smtClean="0">
                <a:solidFill>
                  <a:schemeClr val="accent2"/>
                </a:solidFill>
                <a:cs typeface="+mn-cs"/>
              </a:rPr>
              <a:t>Wait Phase</a:t>
            </a:r>
            <a:r>
              <a:rPr lang="en-US" sz="2000" dirty="0" smtClean="0">
                <a:solidFill>
                  <a:schemeClr val="accent2"/>
                </a:solidFill>
                <a:cs typeface="+mn-cs"/>
              </a:rPr>
              <a:t>:  wait for </a:t>
            </a:r>
            <a:r>
              <a:rPr lang="en-US" sz="2000" dirty="0" err="1" smtClean="0">
                <a:solidFill>
                  <a:schemeClr val="accent2"/>
                </a:solidFill>
                <a:cs typeface="+mn-cs"/>
              </a:rPr>
              <a:t>ack</a:t>
            </a:r>
            <a:r>
              <a:rPr lang="en-US" sz="2000" dirty="0" smtClean="0">
                <a:solidFill>
                  <a:schemeClr val="accent2"/>
                </a:solidFill>
                <a:cs typeface="+mn-cs"/>
              </a:rPr>
              <a:t> from receiver w/ </a:t>
            </a:r>
            <a:r>
              <a:rPr lang="en-US" sz="2000" dirty="0" err="1" smtClean="0">
                <a:solidFill>
                  <a:srgbClr val="FF0000"/>
                </a:solidFill>
                <a:cs typeface="+mn-cs"/>
              </a:rPr>
              <a:t>ack</a:t>
            </a:r>
            <a:r>
              <a:rPr lang="en-US" sz="2000" dirty="0" smtClean="0">
                <a:solidFill>
                  <a:srgbClr val="FF0000"/>
                </a:solidFill>
                <a:cs typeface="+mn-cs"/>
              </a:rPr>
              <a:t>= </a:t>
            </a:r>
            <a:r>
              <a:rPr lang="en-US" sz="2000" dirty="0" err="1" smtClean="0">
                <a:solidFill>
                  <a:srgbClr val="FF0000"/>
                </a:solidFill>
                <a:cs typeface="+mn-cs"/>
              </a:rPr>
              <a:t>x+n</a:t>
            </a:r>
            <a:endParaRPr lang="en-US" sz="2000" dirty="0" smtClean="0">
              <a:solidFill>
                <a:srgbClr val="FF0000"/>
              </a:solidFill>
              <a:cs typeface="+mn-cs"/>
            </a:endParaRPr>
          </a:p>
          <a:p>
            <a:pPr lvl="1">
              <a:defRPr/>
            </a:pPr>
            <a:r>
              <a:rPr lang="en-US" sz="1800" dirty="0" smtClean="0">
                <a:solidFill>
                  <a:schemeClr val="tx1"/>
                </a:solidFill>
              </a:rPr>
              <a:t>if received </a:t>
            </a:r>
            <a:r>
              <a:rPr lang="en-US" sz="1800" dirty="0" err="1" smtClean="0">
                <a:solidFill>
                  <a:schemeClr val="tx1"/>
                </a:solidFill>
              </a:rPr>
              <a:t>ack</a:t>
            </a:r>
            <a:r>
              <a:rPr lang="en-US" sz="1800" dirty="0" smtClean="0">
                <a:solidFill>
                  <a:schemeClr val="tx1"/>
                </a:solidFill>
              </a:rPr>
              <a:t> w/ </a:t>
            </a:r>
            <a:r>
              <a:rPr lang="en-US" sz="1800" dirty="0" err="1" smtClean="0">
                <a:solidFill>
                  <a:schemeClr val="tx1"/>
                </a:solidFill>
              </a:rPr>
              <a:t>ack</a:t>
            </a:r>
            <a:r>
              <a:rPr lang="en-US" sz="1800" dirty="0" smtClean="0">
                <a:solidFill>
                  <a:schemeClr val="tx1"/>
                </a:solidFill>
              </a:rPr>
              <a:t>=</a:t>
            </a:r>
            <a:r>
              <a:rPr lang="en-US" sz="1800" dirty="0" err="1" smtClean="0">
                <a:solidFill>
                  <a:schemeClr val="tx1"/>
                </a:solidFill>
              </a:rPr>
              <a:t>x+n</a:t>
            </a:r>
            <a:r>
              <a:rPr lang="en-US" sz="1800" dirty="0" smtClean="0">
                <a:solidFill>
                  <a:schemeClr val="tx1"/>
                </a:solidFill>
              </a:rPr>
              <a:t>,</a:t>
            </a:r>
          </a:p>
          <a:p>
            <a:pPr lvl="1">
              <a:buFontTx/>
              <a:buNone/>
              <a:defRPr/>
            </a:pPr>
            <a:r>
              <a:rPr lang="en-US" sz="1800" dirty="0" smtClean="0">
                <a:solidFill>
                  <a:schemeClr val="tx1"/>
                </a:solidFill>
              </a:rPr>
              <a:t>    set x:=</a:t>
            </a:r>
            <a:r>
              <a:rPr lang="en-US" sz="1800" dirty="0" err="1" smtClean="0">
                <a:solidFill>
                  <a:schemeClr val="tx1"/>
                </a:solidFill>
              </a:rPr>
              <a:t>x+n</a:t>
            </a:r>
            <a:r>
              <a:rPr lang="en-US" sz="1800" dirty="0" smtClean="0">
                <a:solidFill>
                  <a:schemeClr val="tx1"/>
                </a:solidFill>
              </a:rPr>
              <a:t>, and go to sending phase with next data segment</a:t>
            </a:r>
          </a:p>
          <a:p>
            <a:pPr lvl="1">
              <a:defRPr/>
            </a:pPr>
            <a:r>
              <a:rPr lang="en-US" sz="1800" dirty="0" smtClean="0">
                <a:solidFill>
                  <a:schemeClr val="tx1"/>
                </a:solidFill>
              </a:rPr>
              <a:t>if time out, resend data segment w/ </a:t>
            </a:r>
            <a:r>
              <a:rPr lang="en-US" sz="1800" dirty="0" err="1" smtClean="0">
                <a:solidFill>
                  <a:schemeClr val="tx1"/>
                </a:solidFill>
              </a:rPr>
              <a:t>seq</a:t>
            </a:r>
            <a:r>
              <a:rPr lang="en-US" sz="1800" dirty="0" smtClean="0">
                <a:solidFill>
                  <a:schemeClr val="tx1"/>
                </a:solidFill>
              </a:rPr>
              <a:t>=x. </a:t>
            </a:r>
          </a:p>
          <a:p>
            <a:pPr lvl="1">
              <a:defRPr/>
            </a:pPr>
            <a:r>
              <a:rPr lang="en-US" sz="1800" dirty="0" smtClean="0">
                <a:solidFill>
                  <a:schemeClr val="tx1"/>
                </a:solidFill>
              </a:rPr>
              <a:t>if received </a:t>
            </a:r>
            <a:r>
              <a:rPr lang="en-US" sz="1800" dirty="0" err="1" smtClean="0">
                <a:solidFill>
                  <a:schemeClr val="tx1"/>
                </a:solidFill>
              </a:rPr>
              <a:t>ack</a:t>
            </a:r>
            <a:r>
              <a:rPr lang="en-US" sz="1800" dirty="0" smtClean="0">
                <a:solidFill>
                  <a:schemeClr val="tx1"/>
                </a:solidFill>
              </a:rPr>
              <a:t> w/ </a:t>
            </a:r>
            <a:r>
              <a:rPr lang="en-US" sz="1800" dirty="0" err="1" smtClean="0">
                <a:solidFill>
                  <a:schemeClr val="tx1"/>
                </a:solidFill>
              </a:rPr>
              <a:t>ack</a:t>
            </a:r>
            <a:r>
              <a:rPr lang="en-US" sz="1800" dirty="0" smtClean="0">
                <a:solidFill>
                  <a:schemeClr val="tx1"/>
                </a:solidFill>
              </a:rPr>
              <a:t> != </a:t>
            </a:r>
            <a:r>
              <a:rPr lang="en-US" sz="1800" dirty="0" err="1" smtClean="0">
                <a:solidFill>
                  <a:schemeClr val="tx1"/>
                </a:solidFill>
              </a:rPr>
              <a:t>x+n</a:t>
            </a:r>
            <a:r>
              <a:rPr lang="en-US" sz="1800" dirty="0" smtClean="0">
                <a:solidFill>
                  <a:schemeClr val="tx1"/>
                </a:solidFill>
              </a:rPr>
              <a:t>, ignore (or resend data segment w/ </a:t>
            </a:r>
            <a:r>
              <a:rPr lang="en-US" sz="1800" dirty="0" err="1" smtClean="0">
                <a:solidFill>
                  <a:schemeClr val="tx1"/>
                </a:solidFill>
              </a:rPr>
              <a:t>seq</a:t>
            </a:r>
            <a:r>
              <a:rPr lang="en-US" sz="1800" dirty="0" smtClean="0">
                <a:solidFill>
                  <a:schemeClr val="tx1"/>
                </a:solidFill>
              </a:rPr>
              <a:t>=x)</a:t>
            </a:r>
          </a:p>
          <a:p>
            <a:pPr lvl="2">
              <a:buFontTx/>
              <a:buNone/>
              <a:defRPr/>
            </a:pPr>
            <a:endParaRPr lang="en-US" sz="1600" dirty="0" smtClean="0"/>
          </a:p>
        </p:txBody>
      </p:sp>
      <p:sp>
        <p:nvSpPr>
          <p:cNvPr id="191493" name="Text Box 5"/>
          <p:cNvSpPr txBox="1">
            <a:spLocks noChangeArrowheads="1"/>
          </p:cNvSpPr>
          <p:nvPr/>
        </p:nvSpPr>
        <p:spPr bwMode="auto">
          <a:xfrm>
            <a:off x="685800" y="914400"/>
            <a:ext cx="76739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ja-JP" altLang="en-US" sz="2000">
                <a:solidFill>
                  <a:srgbClr val="FF0000"/>
                </a:solidFill>
                <a:latin typeface="Arial"/>
                <a:cs typeface="+mn-cs"/>
              </a:rPr>
              <a:t>“</a:t>
            </a:r>
            <a:r>
              <a:rPr lang="en-US" sz="2000">
                <a:solidFill>
                  <a:srgbClr val="FF0000"/>
                </a:solidFill>
                <a:cs typeface="+mn-cs"/>
              </a:rPr>
              <a:t>Stop &amp; Wait</a:t>
            </a:r>
            <a:r>
              <a:rPr lang="ja-JP" altLang="en-US" sz="2000">
                <a:solidFill>
                  <a:srgbClr val="FF0000"/>
                </a:solidFill>
                <a:latin typeface="Arial"/>
                <a:cs typeface="+mn-cs"/>
              </a:rPr>
              <a:t>”</a:t>
            </a:r>
            <a:r>
              <a:rPr lang="en-US" sz="2000">
                <a:solidFill>
                  <a:srgbClr val="FF0000"/>
                </a:solidFill>
                <a:cs typeface="+mn-cs"/>
              </a:rPr>
              <a:t> Protocol (aka </a:t>
            </a:r>
            <a:r>
              <a:rPr lang="ja-JP" altLang="en-US" sz="2000">
                <a:solidFill>
                  <a:srgbClr val="FF0000"/>
                </a:solidFill>
                <a:latin typeface="Arial"/>
                <a:cs typeface="+mn-cs"/>
              </a:rPr>
              <a:t>“</a:t>
            </a:r>
            <a:r>
              <a:rPr lang="en-US" sz="2000">
                <a:solidFill>
                  <a:srgbClr val="FF0000"/>
                </a:solidFill>
                <a:cs typeface="+mn-cs"/>
              </a:rPr>
              <a:t>Alternate Bit</a:t>
            </a:r>
            <a:r>
              <a:rPr lang="ja-JP" altLang="en-US" sz="2000">
                <a:solidFill>
                  <a:srgbClr val="FF0000"/>
                </a:solidFill>
                <a:latin typeface="Arial"/>
                <a:cs typeface="+mn-cs"/>
              </a:rPr>
              <a:t>”</a:t>
            </a:r>
            <a:r>
              <a:rPr lang="en-US" sz="2000">
                <a:solidFill>
                  <a:srgbClr val="FF0000"/>
                </a:solidFill>
                <a:cs typeface="+mn-cs"/>
              </a:rPr>
              <a:t> Protocol) </a:t>
            </a:r>
          </a:p>
        </p:txBody>
      </p:sp>
      <p:sp>
        <p:nvSpPr>
          <p:cNvPr id="191495" name="Rectangle 7"/>
          <p:cNvSpPr>
            <a:spLocks noChangeArrowheads="1"/>
          </p:cNvSpPr>
          <p:nvPr/>
        </p:nvSpPr>
        <p:spPr bwMode="auto">
          <a:xfrm>
            <a:off x="4648200" y="1371600"/>
            <a:ext cx="3857625"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defRPr/>
            </a:pPr>
            <a:r>
              <a:rPr lang="en-US" dirty="0">
                <a:latin typeface="Comic Sans MS" charset="0"/>
                <a:cs typeface="+mn-cs"/>
              </a:rPr>
              <a:t>Receiver algorithm: </a:t>
            </a:r>
            <a:endParaRPr lang="en-US" dirty="0" smtClean="0">
              <a:latin typeface="Comic Sans MS" charset="0"/>
              <a:cs typeface="+mn-cs"/>
            </a:endParaRPr>
          </a:p>
          <a:p>
            <a:pPr>
              <a:lnSpc>
                <a:spcPct val="90000"/>
              </a:lnSpc>
              <a:spcBef>
                <a:spcPct val="20000"/>
              </a:spcBef>
              <a:defRPr/>
            </a:pPr>
            <a:r>
              <a:rPr lang="en-US" sz="2000" b="1" dirty="0" smtClean="0">
                <a:solidFill>
                  <a:schemeClr val="accent2"/>
                </a:solidFill>
                <a:latin typeface="+mn-lt"/>
              </a:rPr>
              <a:t>Wait-for-Data:  </a:t>
            </a:r>
          </a:p>
          <a:p>
            <a:pPr>
              <a:lnSpc>
                <a:spcPct val="90000"/>
              </a:lnSpc>
              <a:spcBef>
                <a:spcPct val="20000"/>
              </a:spcBef>
              <a:defRPr/>
            </a:pPr>
            <a:r>
              <a:rPr lang="en-US" sz="2000" dirty="0" smtClean="0">
                <a:solidFill>
                  <a:schemeClr val="accent2"/>
                </a:solidFill>
                <a:latin typeface="+mn-lt"/>
              </a:rPr>
              <a:t> </a:t>
            </a:r>
            <a:r>
              <a:rPr lang="en-US" sz="2000" dirty="0" smtClean="0">
                <a:solidFill>
                  <a:srgbClr val="0000FF"/>
                </a:solidFill>
                <a:latin typeface="+mn-lt"/>
              </a:rPr>
              <a:t>wait for data packet with the </a:t>
            </a:r>
            <a:r>
              <a:rPr lang="en-US" sz="2000" dirty="0">
                <a:solidFill>
                  <a:srgbClr val="0000FF"/>
                </a:solidFill>
                <a:latin typeface="+mn-lt"/>
              </a:rPr>
              <a:t> </a:t>
            </a:r>
            <a:r>
              <a:rPr lang="en-US" sz="2000" dirty="0" smtClean="0">
                <a:solidFill>
                  <a:srgbClr val="0000FF"/>
                </a:solidFill>
                <a:latin typeface="+mn-lt"/>
              </a:rPr>
              <a:t> (expected) </a:t>
            </a:r>
            <a:r>
              <a:rPr lang="en-US" sz="2000" dirty="0" smtClean="0">
                <a:solidFill>
                  <a:srgbClr val="FF0000"/>
                </a:solidFill>
                <a:latin typeface="+mn-lt"/>
              </a:rPr>
              <a:t>next-</a:t>
            </a:r>
            <a:r>
              <a:rPr lang="en-US" sz="2000" dirty="0" err="1" smtClean="0">
                <a:solidFill>
                  <a:srgbClr val="FF0000"/>
                </a:solidFill>
                <a:latin typeface="+mn-lt"/>
              </a:rPr>
              <a:t>seq</a:t>
            </a:r>
            <a:r>
              <a:rPr lang="en-US" sz="2000" dirty="0" smtClean="0">
                <a:solidFill>
                  <a:srgbClr val="FF0000"/>
                </a:solidFill>
                <a:latin typeface="+mn-lt"/>
              </a:rPr>
              <a:t> = x </a:t>
            </a:r>
          </a:p>
          <a:p>
            <a:pPr marL="342900" indent="-342900">
              <a:lnSpc>
                <a:spcPct val="90000"/>
              </a:lnSpc>
              <a:spcBef>
                <a:spcPct val="20000"/>
              </a:spcBef>
              <a:buFont typeface="Arial"/>
              <a:buChar char="•"/>
              <a:defRPr/>
            </a:pPr>
            <a:r>
              <a:rPr lang="en-US" sz="1800" dirty="0" smtClean="0">
                <a:latin typeface="+mn-lt"/>
              </a:rPr>
              <a:t>if </a:t>
            </a:r>
            <a:r>
              <a:rPr lang="en-US" sz="1800" dirty="0">
                <a:solidFill>
                  <a:srgbClr val="0000FF"/>
                </a:solidFill>
                <a:latin typeface="+mn-lt"/>
              </a:rPr>
              <a:t>received</a:t>
            </a:r>
            <a:r>
              <a:rPr lang="en-US" sz="1800" dirty="0">
                <a:latin typeface="+mn-lt"/>
              </a:rPr>
              <a:t> </a:t>
            </a:r>
            <a:r>
              <a:rPr lang="en-US" sz="1800" dirty="0" smtClean="0">
                <a:latin typeface="+mn-lt"/>
              </a:rPr>
              <a:t>Data packet w/ seq. =x and of size n bytes: send ACK </a:t>
            </a:r>
            <a:r>
              <a:rPr lang="en-US" sz="1800" dirty="0" err="1" smtClean="0">
                <a:latin typeface="+mn-lt"/>
              </a:rPr>
              <a:t>pkt</a:t>
            </a:r>
            <a:r>
              <a:rPr lang="en-US" sz="1800" dirty="0" smtClean="0">
                <a:latin typeface="+mn-lt"/>
              </a:rPr>
              <a:t> w/ </a:t>
            </a:r>
            <a:r>
              <a:rPr lang="en-US" sz="1800" dirty="0" err="1" smtClean="0">
                <a:latin typeface="+mn-lt"/>
              </a:rPr>
              <a:t>ack</a:t>
            </a:r>
            <a:r>
              <a:rPr lang="en-US" sz="1800" dirty="0" smtClean="0">
                <a:latin typeface="+mn-lt"/>
              </a:rPr>
              <a:t> = </a:t>
            </a:r>
            <a:r>
              <a:rPr lang="en-US" sz="1800" dirty="0" err="1" smtClean="0">
                <a:latin typeface="+mn-lt"/>
              </a:rPr>
              <a:t>x+n</a:t>
            </a:r>
            <a:r>
              <a:rPr lang="en-US" sz="1800" dirty="0" smtClean="0">
                <a:latin typeface="+mn-lt"/>
              </a:rPr>
              <a:t>; </a:t>
            </a:r>
            <a:r>
              <a:rPr lang="en-US" sz="1800" dirty="0" smtClean="0">
                <a:solidFill>
                  <a:srgbClr val="FF0000"/>
                </a:solidFill>
                <a:latin typeface="+mn-lt"/>
              </a:rPr>
              <a:t>set next-</a:t>
            </a:r>
            <a:r>
              <a:rPr lang="en-US" sz="1800" dirty="0" err="1" smtClean="0">
                <a:solidFill>
                  <a:srgbClr val="FF0000"/>
                </a:solidFill>
                <a:latin typeface="+mn-lt"/>
              </a:rPr>
              <a:t>seq</a:t>
            </a:r>
            <a:r>
              <a:rPr lang="en-US" sz="1800" dirty="0" smtClean="0">
                <a:solidFill>
                  <a:srgbClr val="FF0000"/>
                </a:solidFill>
                <a:latin typeface="+mn-lt"/>
              </a:rPr>
              <a:t>:= </a:t>
            </a:r>
            <a:r>
              <a:rPr lang="en-US" sz="1800" dirty="0" err="1" smtClean="0">
                <a:solidFill>
                  <a:srgbClr val="FF0000"/>
                </a:solidFill>
                <a:latin typeface="+mn-lt"/>
              </a:rPr>
              <a:t>x+n</a:t>
            </a:r>
            <a:r>
              <a:rPr lang="en-US" sz="1800" dirty="0" smtClean="0">
                <a:solidFill>
                  <a:srgbClr val="000090"/>
                </a:solidFill>
                <a:latin typeface="+mn-lt"/>
              </a:rPr>
              <a:t>; </a:t>
            </a:r>
            <a:r>
              <a:rPr lang="en-US" sz="1800" dirty="0" smtClean="0">
                <a:latin typeface="+mn-lt"/>
              </a:rPr>
              <a:t>go back to “Wait-for-Data”;</a:t>
            </a:r>
          </a:p>
          <a:p>
            <a:pPr marL="342900" indent="-342900">
              <a:lnSpc>
                <a:spcPct val="90000"/>
              </a:lnSpc>
              <a:spcBef>
                <a:spcPct val="20000"/>
              </a:spcBef>
              <a:buFont typeface="Arial"/>
              <a:buChar char="•"/>
              <a:defRPr/>
            </a:pPr>
            <a:r>
              <a:rPr lang="en-US" sz="1800" dirty="0" smtClean="0">
                <a:latin typeface="+mn-lt"/>
              </a:rPr>
              <a:t>If received Data packet w/ </a:t>
            </a:r>
            <a:r>
              <a:rPr lang="en-US" sz="1800" dirty="0" err="1" smtClean="0">
                <a:latin typeface="+mn-lt"/>
              </a:rPr>
              <a:t>seq</a:t>
            </a:r>
            <a:r>
              <a:rPr lang="en-US" sz="1800" dirty="0" smtClean="0">
                <a:latin typeface="+mn-lt"/>
              </a:rPr>
              <a:t> </a:t>
            </a:r>
            <a:r>
              <a:rPr lang="en-US" sz="1800" dirty="0">
                <a:latin typeface="+mn-lt"/>
              </a:rPr>
              <a:t>!= </a:t>
            </a:r>
            <a:r>
              <a:rPr lang="en-US" sz="1800" dirty="0" smtClean="0">
                <a:latin typeface="+mn-lt"/>
              </a:rPr>
              <a:t>x,  (re-)send ACK </a:t>
            </a:r>
            <a:r>
              <a:rPr lang="en-US" sz="1800" dirty="0" err="1" smtClean="0">
                <a:latin typeface="+mn-lt"/>
              </a:rPr>
              <a:t>pkt</a:t>
            </a:r>
            <a:r>
              <a:rPr lang="en-US" sz="1800" dirty="0" smtClean="0">
                <a:latin typeface="+mn-lt"/>
              </a:rPr>
              <a:t> w/ </a:t>
            </a:r>
            <a:r>
              <a:rPr lang="en-US" sz="1800" dirty="0" err="1" smtClean="0">
                <a:solidFill>
                  <a:srgbClr val="FF0000"/>
                </a:solidFill>
                <a:latin typeface="+mn-lt"/>
              </a:rPr>
              <a:t>ack</a:t>
            </a:r>
            <a:r>
              <a:rPr lang="en-US" sz="1800" dirty="0" smtClean="0">
                <a:solidFill>
                  <a:srgbClr val="FF0000"/>
                </a:solidFill>
                <a:latin typeface="+mn-lt"/>
              </a:rPr>
              <a:t>= next-</a:t>
            </a:r>
            <a:r>
              <a:rPr lang="en-US" sz="1800" dirty="0" err="1" smtClean="0">
                <a:solidFill>
                  <a:srgbClr val="FF0000"/>
                </a:solidFill>
                <a:latin typeface="+mn-lt"/>
              </a:rPr>
              <a:t>seq</a:t>
            </a:r>
            <a:r>
              <a:rPr lang="en-US" sz="1800" dirty="0" smtClean="0">
                <a:solidFill>
                  <a:srgbClr val="FF0000"/>
                </a:solidFill>
                <a:latin typeface="+mn-lt"/>
              </a:rPr>
              <a:t>; </a:t>
            </a:r>
            <a:r>
              <a:rPr lang="en-US" sz="1800" dirty="0">
                <a:latin typeface="+mn-lt"/>
              </a:rPr>
              <a:t>go back to “Wait-for-Data”;</a:t>
            </a:r>
            <a:endParaRPr lang="en-US" sz="1800" dirty="0">
              <a:solidFill>
                <a:srgbClr val="FF0000"/>
              </a:solidFill>
              <a:latin typeface="+mn-lt"/>
            </a:endParaRPr>
          </a:p>
          <a:p>
            <a:pPr>
              <a:lnSpc>
                <a:spcPct val="90000"/>
              </a:lnSpc>
              <a:spcBef>
                <a:spcPct val="20000"/>
              </a:spcBef>
              <a:defRPr/>
            </a:pPr>
            <a:r>
              <a:rPr lang="en-US" sz="2000" dirty="0">
                <a:solidFill>
                  <a:srgbClr val="FF0000"/>
                </a:solidFill>
                <a:latin typeface="+mn-lt"/>
                <a:cs typeface="+mn-cs"/>
              </a:rPr>
              <a:t>Q</a:t>
            </a:r>
            <a:r>
              <a:rPr lang="en-US" sz="2000" dirty="0" smtClean="0">
                <a:solidFill>
                  <a:srgbClr val="FF0000"/>
                </a:solidFill>
                <a:latin typeface="+mn-lt"/>
                <a:cs typeface="+mn-cs"/>
              </a:rPr>
              <a:t>: what is the “state” information maintained at the sender &amp; receiver, resp.? </a:t>
            </a:r>
            <a:endParaRPr lang="en-US" sz="2000" dirty="0">
              <a:solidFill>
                <a:srgbClr val="FF0000"/>
              </a:solidFill>
              <a:latin typeface="+mn-lt"/>
              <a:cs typeface="+mn-cs"/>
            </a:endParaRPr>
          </a:p>
          <a:p>
            <a:pPr>
              <a:lnSpc>
                <a:spcPct val="90000"/>
              </a:lnSpc>
              <a:spcBef>
                <a:spcPct val="20000"/>
              </a:spcBef>
              <a:defRPr/>
            </a:pPr>
            <a:endParaRPr lang="en-US" dirty="0">
              <a:latin typeface="+mn-lt"/>
              <a:cs typeface="+mn-cs"/>
            </a:endParaRPr>
          </a:p>
          <a:p>
            <a:pPr marL="342900" indent="-342900">
              <a:lnSpc>
                <a:spcPct val="90000"/>
              </a:lnSpc>
              <a:spcBef>
                <a:spcPct val="20000"/>
              </a:spcBef>
              <a:defRPr/>
            </a:pPr>
            <a:endParaRPr lang="en-US" dirty="0">
              <a:latin typeface="Comic Sans MS" charset="0"/>
              <a:cs typeface="+mn-cs"/>
            </a:endParaRPr>
          </a:p>
          <a:p>
            <a:pPr marL="342900" indent="-342900">
              <a:lnSpc>
                <a:spcPct val="90000"/>
              </a:lnSpc>
              <a:spcBef>
                <a:spcPct val="20000"/>
              </a:spcBef>
              <a:defRPr/>
            </a:pPr>
            <a:r>
              <a:rPr lang="en-US" sz="1800" b="1" dirty="0">
                <a:latin typeface="Courier New" charset="0"/>
                <a:cs typeface="+mn-cs"/>
              </a:rPr>
              <a:t>  </a:t>
            </a:r>
            <a:endParaRPr lang="en-US" sz="1800" dirty="0">
              <a:latin typeface="Arial" charset="0"/>
              <a:cs typeface="+mn-cs"/>
            </a:endParaRPr>
          </a:p>
        </p:txBody>
      </p:sp>
      <p:sp>
        <p:nvSpPr>
          <p:cNvPr id="9"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6659643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6"/>
          <p:cNvSpPr>
            <a:spLocks noGrp="1"/>
          </p:cNvSpPr>
          <p:nvPr>
            <p:ph type="sldNum" sz="quarter" idx="11"/>
          </p:nvPr>
        </p:nvSpPr>
        <p:spPr/>
        <p:txBody>
          <a:bodyPr/>
          <a:lstStyle/>
          <a:p>
            <a:pPr>
              <a:defRPr/>
            </a:pPr>
            <a:fld id="{F959F5AF-33AB-8548-BBB9-F8C7E6F834C3}" type="slidenum">
              <a:rPr lang="en-US"/>
              <a:pPr>
                <a:defRPr/>
              </a:pPr>
              <a:t>98</a:t>
            </a:fld>
            <a:endParaRPr lang="en-US"/>
          </a:p>
        </p:txBody>
      </p:sp>
      <p:sp>
        <p:nvSpPr>
          <p:cNvPr id="194562" name="Rectangle 2"/>
          <p:cNvSpPr>
            <a:spLocks noGrp="1" noChangeArrowheads="1"/>
          </p:cNvSpPr>
          <p:nvPr>
            <p:ph type="title"/>
          </p:nvPr>
        </p:nvSpPr>
        <p:spPr>
          <a:xfrm>
            <a:off x="609600" y="0"/>
            <a:ext cx="7772400" cy="838200"/>
          </a:xfrm>
        </p:spPr>
        <p:txBody>
          <a:bodyPr/>
          <a:lstStyle/>
          <a:p>
            <a:pPr>
              <a:defRPr/>
            </a:pPr>
            <a:r>
              <a:rPr lang="en-US" sz="3200" smtClean="0">
                <a:cs typeface="+mj-cs"/>
              </a:rPr>
              <a:t>SRDTP: Finite State Machine</a:t>
            </a:r>
            <a:endParaRPr lang="en-US" smtClean="0">
              <a:cs typeface="+mj-cs"/>
            </a:endParaRPr>
          </a:p>
        </p:txBody>
      </p:sp>
      <p:sp>
        <p:nvSpPr>
          <p:cNvPr id="194564" name="Text Box 4"/>
          <p:cNvSpPr txBox="1">
            <a:spLocks noChangeArrowheads="1"/>
          </p:cNvSpPr>
          <p:nvPr/>
        </p:nvSpPr>
        <p:spPr bwMode="auto">
          <a:xfrm>
            <a:off x="609600" y="5562600"/>
            <a:ext cx="76739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0000"/>
                </a:solidFill>
                <a:cs typeface="+mn-cs"/>
              </a:rPr>
              <a:t> </a:t>
            </a:r>
          </a:p>
        </p:txBody>
      </p:sp>
      <p:sp>
        <p:nvSpPr>
          <p:cNvPr id="194580" name="Text Box 20"/>
          <p:cNvSpPr txBox="1">
            <a:spLocks noChangeArrowheads="1"/>
          </p:cNvSpPr>
          <p:nvPr/>
        </p:nvSpPr>
        <p:spPr bwMode="auto">
          <a:xfrm>
            <a:off x="457200" y="1524000"/>
            <a:ext cx="19716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solidFill>
                  <a:srgbClr val="FF0000"/>
                </a:solidFill>
                <a:latin typeface="Comic Sans MS" charset="0"/>
                <a:cs typeface="+mn-cs"/>
              </a:rPr>
              <a:t>Sender FSM</a:t>
            </a:r>
          </a:p>
        </p:txBody>
      </p:sp>
      <p:sp>
        <p:nvSpPr>
          <p:cNvPr id="194586" name="Oval 26"/>
          <p:cNvSpPr>
            <a:spLocks noChangeArrowheads="1"/>
          </p:cNvSpPr>
          <p:nvPr/>
        </p:nvSpPr>
        <p:spPr bwMode="auto">
          <a:xfrm>
            <a:off x="914400" y="990600"/>
            <a:ext cx="4572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9703" name="Text Box 27"/>
          <p:cNvSpPr txBox="1">
            <a:spLocks noChangeArrowheads="1"/>
          </p:cNvSpPr>
          <p:nvPr/>
        </p:nvSpPr>
        <p:spPr bwMode="auto">
          <a:xfrm>
            <a:off x="1295400" y="990600"/>
            <a:ext cx="16367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Arial" charset="0"/>
              </a:rPr>
              <a:t>: state</a:t>
            </a:r>
            <a:endParaRPr lang="en-US" sz="1800" b="1"/>
          </a:p>
        </p:txBody>
      </p:sp>
      <p:sp>
        <p:nvSpPr>
          <p:cNvPr id="29704" name="Text Box 29"/>
          <p:cNvSpPr txBox="1">
            <a:spLocks noChangeArrowheads="1"/>
          </p:cNvSpPr>
          <p:nvPr/>
        </p:nvSpPr>
        <p:spPr bwMode="auto">
          <a:xfrm>
            <a:off x="4419600" y="1371600"/>
            <a:ext cx="1447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Arial" charset="0"/>
              </a:rPr>
              <a:t>: transition</a:t>
            </a:r>
            <a:endParaRPr lang="en-US" sz="1800" b="1"/>
          </a:p>
        </p:txBody>
      </p:sp>
      <p:grpSp>
        <p:nvGrpSpPr>
          <p:cNvPr id="29705" name="Group 45"/>
          <p:cNvGrpSpPr>
            <a:grpSpLocks/>
          </p:cNvGrpSpPr>
          <p:nvPr/>
        </p:nvGrpSpPr>
        <p:grpSpPr bwMode="auto">
          <a:xfrm>
            <a:off x="2590800" y="838200"/>
            <a:ext cx="1747838" cy="704850"/>
            <a:chOff x="2016" y="480"/>
            <a:chExt cx="1101" cy="588"/>
          </a:xfrm>
        </p:grpSpPr>
        <p:sp>
          <p:nvSpPr>
            <p:cNvPr id="29733" name="Text Box 31"/>
            <p:cNvSpPr txBox="1">
              <a:spLocks noChangeArrowheads="1"/>
            </p:cNvSpPr>
            <p:nvPr/>
          </p:nvSpPr>
          <p:spPr bwMode="auto">
            <a:xfrm>
              <a:off x="2016" y="480"/>
              <a:ext cx="912"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latin typeface="Arial" charset="0"/>
                </a:rPr>
                <a:t>    </a:t>
              </a:r>
              <a:r>
                <a:rPr lang="en-US" sz="1800" b="1">
                  <a:solidFill>
                    <a:srgbClr val="000099"/>
                  </a:solidFill>
                  <a:latin typeface="Arial" charset="0"/>
                </a:rPr>
                <a:t>event</a:t>
              </a:r>
              <a:endParaRPr lang="en-US" sz="1800" b="1">
                <a:solidFill>
                  <a:srgbClr val="000099"/>
                </a:solidFill>
              </a:endParaRPr>
            </a:p>
          </p:txBody>
        </p:sp>
        <p:sp>
          <p:nvSpPr>
            <p:cNvPr id="29734" name="Freeform 28"/>
            <p:cNvSpPr>
              <a:spLocks/>
            </p:cNvSpPr>
            <p:nvPr/>
          </p:nvSpPr>
          <p:spPr bwMode="auto">
            <a:xfrm flipV="1">
              <a:off x="2064" y="912"/>
              <a:ext cx="1053" cy="156"/>
            </a:xfrm>
            <a:custGeom>
              <a:avLst/>
              <a:gdLst>
                <a:gd name="T0" fmla="*/ 0 w 2835"/>
                <a:gd name="T1" fmla="*/ 0 h 525"/>
                <a:gd name="T2" fmla="*/ 1053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9735" name="Line 30"/>
            <p:cNvSpPr>
              <a:spLocks noChangeShapeType="1"/>
            </p:cNvSpPr>
            <p:nvPr/>
          </p:nvSpPr>
          <p:spPr bwMode="auto">
            <a:xfrm>
              <a:off x="2160" y="720"/>
              <a:ext cx="579"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6" name="Text Box 32"/>
            <p:cNvSpPr txBox="1">
              <a:spLocks noChangeArrowheads="1"/>
            </p:cNvSpPr>
            <p:nvPr/>
          </p:nvSpPr>
          <p:spPr bwMode="auto">
            <a:xfrm>
              <a:off x="2160" y="720"/>
              <a:ext cx="912"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solidFill>
                    <a:srgbClr val="000099"/>
                  </a:solidFill>
                  <a:latin typeface="Arial" charset="0"/>
                </a:rPr>
                <a:t>action</a:t>
              </a:r>
              <a:endParaRPr lang="en-US" sz="1800" b="1">
                <a:solidFill>
                  <a:srgbClr val="000099"/>
                </a:solidFill>
              </a:endParaRPr>
            </a:p>
          </p:txBody>
        </p:sp>
      </p:grpSp>
      <p:sp>
        <p:nvSpPr>
          <p:cNvPr id="29706" name="Text Box 35"/>
          <p:cNvSpPr txBox="1">
            <a:spLocks noChangeArrowheads="1"/>
          </p:cNvSpPr>
          <p:nvPr/>
        </p:nvSpPr>
        <p:spPr bwMode="auto">
          <a:xfrm>
            <a:off x="4495800" y="3200400"/>
            <a:ext cx="3294063"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receive Ack w/ </a:t>
            </a:r>
            <a:r>
              <a:rPr lang="en-US" sz="1600" b="1">
                <a:solidFill>
                  <a:srgbClr val="000099"/>
                </a:solidFill>
                <a:latin typeface="Arial" charset="0"/>
              </a:rPr>
              <a:t>ack != x+n</a:t>
            </a:r>
          </a:p>
        </p:txBody>
      </p:sp>
      <p:sp>
        <p:nvSpPr>
          <p:cNvPr id="29707" name="Text Box 37"/>
          <p:cNvSpPr txBox="1">
            <a:spLocks noChangeArrowheads="1"/>
          </p:cNvSpPr>
          <p:nvPr/>
        </p:nvSpPr>
        <p:spPr bwMode="auto">
          <a:xfrm>
            <a:off x="4419600" y="3886200"/>
            <a:ext cx="3294063"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solidFill>
                  <a:srgbClr val="000099"/>
                </a:solidFill>
                <a:latin typeface="Arial" charset="0"/>
              </a:rPr>
              <a:t>time out</a:t>
            </a:r>
          </a:p>
        </p:txBody>
      </p:sp>
      <p:sp>
        <p:nvSpPr>
          <p:cNvPr id="194601" name="Rectangle 41"/>
          <p:cNvSpPr>
            <a:spLocks noChangeArrowheads="1"/>
          </p:cNvSpPr>
          <p:nvPr/>
        </p:nvSpPr>
        <p:spPr bwMode="auto">
          <a:xfrm>
            <a:off x="533400" y="5410200"/>
            <a:ext cx="8229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1800">
                <a:solidFill>
                  <a:srgbClr val="000099"/>
                </a:solidFill>
                <a:latin typeface="Comic Sans MS" charset="0"/>
                <a:cs typeface="+mn-cs"/>
              </a:rPr>
              <a:t>info (</a:t>
            </a:r>
            <a:r>
              <a:rPr lang="ja-JP" altLang="en-US" sz="1800">
                <a:solidFill>
                  <a:srgbClr val="000099"/>
                </a:solidFill>
                <a:latin typeface="Arial"/>
                <a:cs typeface="+mn-cs"/>
              </a:rPr>
              <a:t>“</a:t>
            </a:r>
            <a:r>
              <a:rPr lang="en-US" sz="1800">
                <a:solidFill>
                  <a:srgbClr val="000099"/>
                </a:solidFill>
                <a:latin typeface="Comic Sans MS" charset="0"/>
                <a:cs typeface="+mn-cs"/>
              </a:rPr>
              <a:t>state</a:t>
            </a:r>
            <a:r>
              <a:rPr lang="ja-JP" altLang="en-US" sz="1800">
                <a:solidFill>
                  <a:srgbClr val="000099"/>
                </a:solidFill>
                <a:latin typeface="Arial"/>
                <a:cs typeface="+mn-cs"/>
              </a:rPr>
              <a:t>”</a:t>
            </a:r>
            <a:r>
              <a:rPr lang="en-US" sz="1800">
                <a:solidFill>
                  <a:srgbClr val="000099"/>
                </a:solidFill>
                <a:latin typeface="Comic Sans MS" charset="0"/>
                <a:cs typeface="+mn-cs"/>
              </a:rPr>
              <a:t>) maintained at sender:</a:t>
            </a:r>
          </a:p>
          <a:p>
            <a:pPr>
              <a:defRPr/>
            </a:pPr>
            <a:r>
              <a:rPr lang="en-US" sz="1800">
                <a:solidFill>
                  <a:srgbClr val="000099"/>
                </a:solidFill>
                <a:latin typeface="Comic Sans MS" charset="0"/>
                <a:cs typeface="+mn-cs"/>
              </a:rPr>
              <a:t>phase it is in (</a:t>
            </a:r>
            <a:r>
              <a:rPr lang="en-US" sz="1800" i="1">
                <a:solidFill>
                  <a:srgbClr val="000099"/>
                </a:solidFill>
                <a:latin typeface="Comic Sans MS" charset="0"/>
                <a:cs typeface="+mn-cs"/>
              </a:rPr>
              <a:t>send</a:t>
            </a:r>
            <a:r>
              <a:rPr lang="en-US" sz="1800">
                <a:solidFill>
                  <a:srgbClr val="000099"/>
                </a:solidFill>
                <a:latin typeface="Comic Sans MS" charset="0"/>
                <a:cs typeface="+mn-cs"/>
              </a:rPr>
              <a:t>, or </a:t>
            </a:r>
            <a:r>
              <a:rPr lang="en-US" sz="1800" i="1">
                <a:solidFill>
                  <a:srgbClr val="000099"/>
                </a:solidFill>
                <a:latin typeface="Comic Sans MS" charset="0"/>
                <a:cs typeface="+mn-cs"/>
              </a:rPr>
              <a:t>wait</a:t>
            </a:r>
            <a:r>
              <a:rPr lang="en-US" sz="1800">
                <a:solidFill>
                  <a:srgbClr val="000099"/>
                </a:solidFill>
                <a:latin typeface="Comic Sans MS" charset="0"/>
                <a:cs typeface="+mn-cs"/>
              </a:rPr>
              <a:t>), ack expected, data sgt sent (seq #), timer</a:t>
            </a:r>
          </a:p>
        </p:txBody>
      </p:sp>
      <p:grpSp>
        <p:nvGrpSpPr>
          <p:cNvPr id="29709" name="Group 48"/>
          <p:cNvGrpSpPr>
            <a:grpSpLocks/>
          </p:cNvGrpSpPr>
          <p:nvPr/>
        </p:nvGrpSpPr>
        <p:grpSpPr bwMode="auto">
          <a:xfrm>
            <a:off x="685800" y="2057400"/>
            <a:ext cx="6858000" cy="3308350"/>
            <a:chOff x="192" y="1248"/>
            <a:chExt cx="4320" cy="2084"/>
          </a:xfrm>
        </p:grpSpPr>
        <p:sp>
          <p:nvSpPr>
            <p:cNvPr id="29715" name="Oval 6"/>
            <p:cNvSpPr>
              <a:spLocks noChangeArrowheads="1"/>
            </p:cNvSpPr>
            <p:nvPr/>
          </p:nvSpPr>
          <p:spPr bwMode="auto">
            <a:xfrm>
              <a:off x="443" y="2116"/>
              <a:ext cx="577" cy="606"/>
            </a:xfrm>
            <a:prstGeom prst="ellipse">
              <a:avLst/>
            </a:prstGeom>
            <a:solidFill>
              <a:schemeClr val="accent1"/>
            </a:solidFill>
            <a:ln w="19050">
              <a:solidFill>
                <a:srgbClr val="000000"/>
              </a:solidFill>
              <a:round/>
              <a:headEnd/>
              <a:tailEnd/>
            </a:ln>
          </p:spPr>
          <p:txBody>
            <a:bodyPr/>
            <a:lstStyle/>
            <a:p>
              <a:endParaRPr lang="en-US"/>
            </a:p>
          </p:txBody>
        </p:sp>
        <p:sp>
          <p:nvSpPr>
            <p:cNvPr id="29716" name="Text Box 7"/>
            <p:cNvSpPr txBox="1">
              <a:spLocks noChangeArrowheads="1"/>
            </p:cNvSpPr>
            <p:nvPr/>
          </p:nvSpPr>
          <p:spPr bwMode="auto">
            <a:xfrm>
              <a:off x="384" y="2208"/>
              <a:ext cx="702"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latin typeface="Arial" charset="0"/>
                </a:rPr>
                <a:t>Send</a:t>
              </a:r>
            </a:p>
            <a:p>
              <a:pPr algn="ctr"/>
              <a:r>
                <a:rPr lang="en-US" sz="1600" b="1">
                  <a:latin typeface="Arial" charset="0"/>
                </a:rPr>
                <a:t>phase</a:t>
              </a:r>
              <a:endParaRPr lang="en-US" sz="1600" b="1"/>
            </a:p>
          </p:txBody>
        </p:sp>
        <p:sp>
          <p:nvSpPr>
            <p:cNvPr id="29717" name="Text Box 8"/>
            <p:cNvSpPr txBox="1">
              <a:spLocks noChangeArrowheads="1"/>
            </p:cNvSpPr>
            <p:nvPr/>
          </p:nvSpPr>
          <p:spPr bwMode="auto">
            <a:xfrm>
              <a:off x="192" y="1584"/>
              <a:ext cx="2304" cy="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make data sgt, </a:t>
              </a:r>
              <a:r>
                <a:rPr lang="en-US" sz="1600" b="1">
                  <a:solidFill>
                    <a:srgbClr val="000099"/>
                  </a:solidFill>
                  <a:latin typeface="Arial" charset="0"/>
                </a:rPr>
                <a:t>seq = x, set timer</a:t>
              </a:r>
            </a:p>
            <a:p>
              <a:r>
                <a:rPr lang="en-US" sz="1600" b="1">
                  <a:latin typeface="Arial" charset="0"/>
                </a:rPr>
                <a:t>pass data sgt to </a:t>
              </a:r>
              <a:r>
                <a:rPr lang="en-US" sz="1600" b="1" i="1">
                  <a:latin typeface="Arial" charset="0"/>
                </a:rPr>
                <a:t>lower layer</a:t>
              </a:r>
              <a:endParaRPr lang="en-US" sz="1600" b="1" i="1"/>
            </a:p>
          </p:txBody>
        </p:sp>
        <p:sp>
          <p:nvSpPr>
            <p:cNvPr id="29718" name="Line 9"/>
            <p:cNvSpPr>
              <a:spLocks noChangeShapeType="1"/>
            </p:cNvSpPr>
            <p:nvPr/>
          </p:nvSpPr>
          <p:spPr bwMode="auto">
            <a:xfrm>
              <a:off x="336" y="1632"/>
              <a:ext cx="110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9" name="Freeform 10"/>
            <p:cNvSpPr>
              <a:spLocks/>
            </p:cNvSpPr>
            <p:nvPr/>
          </p:nvSpPr>
          <p:spPr bwMode="auto">
            <a:xfrm flipV="1">
              <a:off x="663" y="1980"/>
              <a:ext cx="1053" cy="156"/>
            </a:xfrm>
            <a:custGeom>
              <a:avLst/>
              <a:gdLst>
                <a:gd name="T0" fmla="*/ 0 w 2835"/>
                <a:gd name="T1" fmla="*/ 0 h 525"/>
                <a:gd name="T2" fmla="*/ 1053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9720" name="Freeform 11"/>
            <p:cNvSpPr>
              <a:spLocks/>
            </p:cNvSpPr>
            <p:nvPr/>
          </p:nvSpPr>
          <p:spPr bwMode="auto">
            <a:xfrm>
              <a:off x="682" y="2702"/>
              <a:ext cx="1052" cy="156"/>
            </a:xfrm>
            <a:custGeom>
              <a:avLst/>
              <a:gdLst>
                <a:gd name="T0" fmla="*/ 0 w 2835"/>
                <a:gd name="T1" fmla="*/ 0 h 525"/>
                <a:gd name="T2" fmla="*/ 1052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9721" name="Text Box 12"/>
            <p:cNvSpPr txBox="1">
              <a:spLocks noChangeArrowheads="1"/>
            </p:cNvSpPr>
            <p:nvPr/>
          </p:nvSpPr>
          <p:spPr bwMode="auto">
            <a:xfrm>
              <a:off x="480" y="2880"/>
              <a:ext cx="2075"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receive Ack w/ </a:t>
              </a:r>
              <a:r>
                <a:rPr lang="en-US" sz="1600" b="1">
                  <a:solidFill>
                    <a:srgbClr val="000099"/>
                  </a:solidFill>
                  <a:latin typeface="Arial" charset="0"/>
                </a:rPr>
                <a:t>ack = x+n</a:t>
              </a:r>
            </a:p>
          </p:txBody>
        </p:sp>
        <p:sp>
          <p:nvSpPr>
            <p:cNvPr id="29722" name="Line 13"/>
            <p:cNvSpPr>
              <a:spLocks noChangeShapeType="1"/>
            </p:cNvSpPr>
            <p:nvPr/>
          </p:nvSpPr>
          <p:spPr bwMode="auto">
            <a:xfrm flipV="1">
              <a:off x="576" y="3120"/>
              <a:ext cx="1294" cy="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3" name="Freeform 14"/>
            <p:cNvSpPr>
              <a:spLocks/>
            </p:cNvSpPr>
            <p:nvPr/>
          </p:nvSpPr>
          <p:spPr bwMode="auto">
            <a:xfrm>
              <a:off x="1920" y="2352"/>
              <a:ext cx="864" cy="384"/>
            </a:xfrm>
            <a:custGeom>
              <a:avLst/>
              <a:gdLst>
                <a:gd name="T0" fmla="*/ 0 w 735"/>
                <a:gd name="T1" fmla="*/ 69 h 1080"/>
                <a:gd name="T2" fmla="*/ 0 w 735"/>
                <a:gd name="T3" fmla="*/ 304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FF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9724" name="Text Box 15"/>
            <p:cNvSpPr txBox="1">
              <a:spLocks noChangeArrowheads="1"/>
            </p:cNvSpPr>
            <p:nvPr/>
          </p:nvSpPr>
          <p:spPr bwMode="auto">
            <a:xfrm>
              <a:off x="2592" y="2208"/>
              <a:ext cx="192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latin typeface="Arial" charset="0"/>
                </a:rPr>
                <a:t>no op, or resend data sgt </a:t>
              </a:r>
              <a:endParaRPr lang="en-US" sz="1600" b="1"/>
            </a:p>
          </p:txBody>
        </p:sp>
        <p:sp>
          <p:nvSpPr>
            <p:cNvPr id="29725" name="Line 16"/>
            <p:cNvSpPr>
              <a:spLocks noChangeShapeType="1"/>
            </p:cNvSpPr>
            <p:nvPr/>
          </p:nvSpPr>
          <p:spPr bwMode="auto">
            <a:xfrm>
              <a:off x="2640" y="2208"/>
              <a:ext cx="1440"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6" name="Oval 18"/>
            <p:cNvSpPr>
              <a:spLocks noChangeArrowheads="1"/>
            </p:cNvSpPr>
            <p:nvPr/>
          </p:nvSpPr>
          <p:spPr bwMode="auto">
            <a:xfrm>
              <a:off x="1367" y="2113"/>
              <a:ext cx="576" cy="606"/>
            </a:xfrm>
            <a:prstGeom prst="ellipse">
              <a:avLst/>
            </a:prstGeom>
            <a:solidFill>
              <a:srgbClr val="800080"/>
            </a:solidFill>
            <a:ln w="19050">
              <a:solidFill>
                <a:srgbClr val="000000"/>
              </a:solidFill>
              <a:round/>
              <a:headEnd/>
              <a:tailEnd/>
            </a:ln>
          </p:spPr>
          <p:txBody>
            <a:bodyPr/>
            <a:lstStyle/>
            <a:p>
              <a:endParaRPr lang="en-US"/>
            </a:p>
          </p:txBody>
        </p:sp>
        <p:sp>
          <p:nvSpPr>
            <p:cNvPr id="29727" name="Text Box 19"/>
            <p:cNvSpPr txBox="1">
              <a:spLocks noChangeArrowheads="1"/>
            </p:cNvSpPr>
            <p:nvPr/>
          </p:nvSpPr>
          <p:spPr bwMode="auto">
            <a:xfrm>
              <a:off x="1344" y="2160"/>
              <a:ext cx="62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latin typeface="Arial" charset="0"/>
                </a:rPr>
                <a:t>Wait</a:t>
              </a:r>
            </a:p>
            <a:p>
              <a:pPr algn="ctr"/>
              <a:r>
                <a:rPr lang="en-US" sz="1600" b="1">
                  <a:latin typeface="Arial" charset="0"/>
                </a:rPr>
                <a:t>phase</a:t>
              </a:r>
              <a:endParaRPr lang="en-US" sz="1600" b="1"/>
            </a:p>
          </p:txBody>
        </p:sp>
        <p:sp>
          <p:nvSpPr>
            <p:cNvPr id="29728" name="Text Box 22"/>
            <p:cNvSpPr txBox="1">
              <a:spLocks noChangeArrowheads="1"/>
            </p:cNvSpPr>
            <p:nvPr/>
          </p:nvSpPr>
          <p:spPr bwMode="auto">
            <a:xfrm>
              <a:off x="240" y="1248"/>
              <a:ext cx="1296"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i="1">
                  <a:latin typeface="Arial" charset="0"/>
                </a:rPr>
                <a:t>Upper layer:</a:t>
              </a:r>
              <a:r>
                <a:rPr lang="en-US" sz="1600" b="1">
                  <a:latin typeface="Arial" charset="0"/>
                </a:rPr>
                <a:t> </a:t>
              </a:r>
            </a:p>
            <a:p>
              <a:r>
                <a:rPr lang="en-US" sz="1600" b="1">
                  <a:latin typeface="Arial" charset="0"/>
                </a:rPr>
                <a:t>send data (n bytes)</a:t>
              </a:r>
              <a:endParaRPr lang="en-US" sz="1600" b="1"/>
            </a:p>
          </p:txBody>
        </p:sp>
        <p:sp>
          <p:nvSpPr>
            <p:cNvPr id="194583" name="Text Box 23"/>
            <p:cNvSpPr txBox="1">
              <a:spLocks noChangeArrowheads="1"/>
            </p:cNvSpPr>
            <p:nvPr/>
          </p:nvSpPr>
          <p:spPr bwMode="auto">
            <a:xfrm>
              <a:off x="576" y="3120"/>
              <a:ext cx="1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a:solidFill>
                    <a:srgbClr val="000099"/>
                  </a:solidFill>
                  <a:latin typeface="Arial" charset="0"/>
                  <a:cs typeface="+mn-cs"/>
                </a:rPr>
                <a:t>x: = x+n</a:t>
              </a:r>
              <a:r>
                <a:rPr lang="en-US" sz="1600" b="1">
                  <a:latin typeface="Arial" charset="0"/>
                  <a:cs typeface="+mn-cs"/>
                </a:rPr>
                <a:t>, stop timer </a:t>
              </a:r>
            </a:p>
          </p:txBody>
        </p:sp>
        <p:sp>
          <p:nvSpPr>
            <p:cNvPr id="29730" name="Line 38"/>
            <p:cNvSpPr>
              <a:spLocks noChangeShapeType="1"/>
            </p:cNvSpPr>
            <p:nvPr/>
          </p:nvSpPr>
          <p:spPr bwMode="auto">
            <a:xfrm>
              <a:off x="2592" y="2640"/>
              <a:ext cx="576"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1" name="Text Box 39"/>
            <p:cNvSpPr txBox="1">
              <a:spLocks noChangeArrowheads="1"/>
            </p:cNvSpPr>
            <p:nvPr/>
          </p:nvSpPr>
          <p:spPr bwMode="auto">
            <a:xfrm>
              <a:off x="2496" y="2640"/>
              <a:ext cx="110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solidFill>
                    <a:srgbClr val="000099"/>
                  </a:solidFill>
                  <a:latin typeface="Arial" charset="0"/>
                </a:rPr>
                <a:t>resend data sgt</a:t>
              </a:r>
              <a:r>
                <a:rPr lang="en-US" sz="1600" b="1">
                  <a:latin typeface="Arial" charset="0"/>
                </a:rPr>
                <a:t> </a:t>
              </a:r>
              <a:endParaRPr lang="en-US" sz="1600" b="1"/>
            </a:p>
          </p:txBody>
        </p:sp>
        <p:sp>
          <p:nvSpPr>
            <p:cNvPr id="29732" name="Freeform 42"/>
            <p:cNvSpPr>
              <a:spLocks/>
            </p:cNvSpPr>
            <p:nvPr/>
          </p:nvSpPr>
          <p:spPr bwMode="auto">
            <a:xfrm>
              <a:off x="1920" y="2064"/>
              <a:ext cx="864" cy="384"/>
            </a:xfrm>
            <a:custGeom>
              <a:avLst/>
              <a:gdLst>
                <a:gd name="T0" fmla="*/ 0 w 735"/>
                <a:gd name="T1" fmla="*/ 69 h 1080"/>
                <a:gd name="T2" fmla="*/ 0 w 735"/>
                <a:gd name="T3" fmla="*/ 304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FF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9710" name="Freeform 43"/>
          <p:cNvSpPr>
            <a:spLocks/>
          </p:cNvSpPr>
          <p:nvPr/>
        </p:nvSpPr>
        <p:spPr bwMode="auto">
          <a:xfrm rot="10800000">
            <a:off x="0" y="3733800"/>
            <a:ext cx="1143000" cy="533400"/>
          </a:xfrm>
          <a:custGeom>
            <a:avLst/>
            <a:gdLst>
              <a:gd name="T0" fmla="*/ 0 w 735"/>
              <a:gd name="T1" fmla="*/ 96308 h 1080"/>
              <a:gd name="T2" fmla="*/ 0 w 735"/>
              <a:gd name="T3" fmla="*/ 422275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FF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94604" name="Text Box 44"/>
          <p:cNvSpPr txBox="1">
            <a:spLocks noChangeArrowheads="1"/>
          </p:cNvSpPr>
          <p:nvPr/>
        </p:nvSpPr>
        <p:spPr bwMode="auto">
          <a:xfrm>
            <a:off x="6096000" y="1371600"/>
            <a:ext cx="23304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solidFill>
                  <a:srgbClr val="FF0000"/>
                </a:solidFill>
                <a:latin typeface="Comic Sans MS" charset="0"/>
                <a:cs typeface="+mn-cs"/>
              </a:rPr>
              <a:t>Receiver FSM?</a:t>
            </a:r>
          </a:p>
        </p:txBody>
      </p:sp>
      <p:sp>
        <p:nvSpPr>
          <p:cNvPr id="29712" name="Text Box 46"/>
          <p:cNvSpPr txBox="1">
            <a:spLocks noChangeArrowheads="1"/>
          </p:cNvSpPr>
          <p:nvPr/>
        </p:nvSpPr>
        <p:spPr bwMode="auto">
          <a:xfrm>
            <a:off x="457200" y="3124200"/>
            <a:ext cx="30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solidFill>
                  <a:srgbClr val="000099"/>
                </a:solidFill>
                <a:latin typeface="Arial" charset="0"/>
              </a:rPr>
              <a:t>?</a:t>
            </a:r>
            <a:r>
              <a:rPr lang="en-US" sz="1600" b="1">
                <a:latin typeface="Arial" charset="0"/>
              </a:rPr>
              <a:t> </a:t>
            </a:r>
            <a:endParaRPr lang="en-US" sz="1600" b="1"/>
          </a:p>
        </p:txBody>
      </p:sp>
      <p:sp>
        <p:nvSpPr>
          <p:cNvPr id="29713" name="Line 47"/>
          <p:cNvSpPr>
            <a:spLocks noChangeShapeType="1"/>
          </p:cNvSpPr>
          <p:nvPr/>
        </p:nvSpPr>
        <p:spPr bwMode="auto">
          <a:xfrm>
            <a:off x="457200" y="3505200"/>
            <a:ext cx="457200"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4" name="Text Box 49"/>
          <p:cNvSpPr txBox="1">
            <a:spLocks noChangeArrowheads="1"/>
          </p:cNvSpPr>
          <p:nvPr/>
        </p:nvSpPr>
        <p:spPr bwMode="auto">
          <a:xfrm>
            <a:off x="457200" y="3505200"/>
            <a:ext cx="30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b="1">
                <a:solidFill>
                  <a:srgbClr val="000099"/>
                </a:solidFill>
                <a:latin typeface="Arial" charset="0"/>
              </a:rPr>
              <a:t>?</a:t>
            </a:r>
            <a:r>
              <a:rPr lang="en-US" sz="1600" b="1">
                <a:latin typeface="Arial" charset="0"/>
              </a:rPr>
              <a:t> </a:t>
            </a:r>
            <a:endParaRPr lang="en-US" sz="1600" b="1"/>
          </a:p>
        </p:txBody>
      </p:sp>
      <p:sp>
        <p:nvSpPr>
          <p:cNvPr id="43"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7835631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0D7E5354-C28B-2A44-92AB-8BB0C0180BA8}" type="slidenum">
              <a:rPr lang="en-US"/>
              <a:pPr>
                <a:defRPr/>
              </a:pPr>
              <a:t>99</a:t>
            </a:fld>
            <a:endParaRPr lang="en-US"/>
          </a:p>
        </p:txBody>
      </p:sp>
      <p:sp>
        <p:nvSpPr>
          <p:cNvPr id="84994" name="Rectangle 2"/>
          <p:cNvSpPr>
            <a:spLocks noGrp="1" noChangeArrowheads="1"/>
          </p:cNvSpPr>
          <p:nvPr>
            <p:ph type="title"/>
          </p:nvPr>
        </p:nvSpPr>
        <p:spPr>
          <a:xfrm>
            <a:off x="685800" y="228600"/>
            <a:ext cx="7772400" cy="838200"/>
          </a:xfrm>
        </p:spPr>
        <p:txBody>
          <a:bodyPr/>
          <a:lstStyle/>
          <a:p>
            <a:pPr>
              <a:defRPr/>
            </a:pPr>
            <a:r>
              <a:rPr lang="en-US" sz="3200" smtClean="0">
                <a:cs typeface="+mj-cs"/>
              </a:rPr>
              <a:t>TCP Connection Set Up</a:t>
            </a:r>
            <a:endParaRPr lang="en-US" smtClean="0">
              <a:cs typeface="+mj-cs"/>
            </a:endParaRPr>
          </a:p>
        </p:txBody>
      </p:sp>
      <p:sp>
        <p:nvSpPr>
          <p:cNvPr id="84995" name="Rectangle 3"/>
          <p:cNvSpPr>
            <a:spLocks noGrp="1" noChangeArrowheads="1"/>
          </p:cNvSpPr>
          <p:nvPr>
            <p:ph type="body" sz="half" idx="1"/>
          </p:nvPr>
        </p:nvSpPr>
        <p:spPr>
          <a:xfrm>
            <a:off x="561975" y="1390650"/>
            <a:ext cx="3857625" cy="4629150"/>
          </a:xfrm>
        </p:spPr>
        <p:txBody>
          <a:bodyPr/>
          <a:lstStyle/>
          <a:p>
            <a:pPr>
              <a:buFontTx/>
              <a:buNone/>
              <a:defRPr/>
            </a:pPr>
            <a:r>
              <a:rPr lang="en-US" sz="2000" smtClean="0">
                <a:cs typeface="+mn-cs"/>
              </a:rPr>
              <a:t>TCP sender, receiver establish </a:t>
            </a:r>
            <a:r>
              <a:rPr lang="ja-JP" altLang="en-US" sz="2000" smtClean="0">
                <a:latin typeface="Arial"/>
                <a:cs typeface="+mn-cs"/>
              </a:rPr>
              <a:t>“</a:t>
            </a:r>
            <a:r>
              <a:rPr lang="en-US" sz="2000" smtClean="0">
                <a:cs typeface="+mn-cs"/>
              </a:rPr>
              <a:t>connection</a:t>
            </a:r>
            <a:r>
              <a:rPr lang="ja-JP" altLang="en-US" sz="2000" smtClean="0">
                <a:latin typeface="Arial"/>
                <a:cs typeface="+mn-cs"/>
              </a:rPr>
              <a:t>”</a:t>
            </a:r>
            <a:r>
              <a:rPr lang="en-US" sz="2000" smtClean="0">
                <a:cs typeface="+mn-cs"/>
              </a:rPr>
              <a:t> before exchanging data segments</a:t>
            </a:r>
          </a:p>
          <a:p>
            <a:pPr>
              <a:defRPr/>
            </a:pPr>
            <a:r>
              <a:rPr lang="en-US" sz="2000" smtClean="0">
                <a:cs typeface="+mn-cs"/>
              </a:rPr>
              <a:t>initialize TCP variables:</a:t>
            </a:r>
            <a:endParaRPr lang="en-US" sz="2400" smtClean="0">
              <a:cs typeface="+mn-cs"/>
            </a:endParaRPr>
          </a:p>
          <a:p>
            <a:pPr lvl="1">
              <a:defRPr/>
            </a:pPr>
            <a:r>
              <a:rPr lang="en-US" sz="1800" smtClean="0"/>
              <a:t>seq. #s</a:t>
            </a:r>
          </a:p>
          <a:p>
            <a:pPr lvl="1">
              <a:defRPr/>
            </a:pPr>
            <a:r>
              <a:rPr lang="en-US" sz="1800" smtClean="0"/>
              <a:t>buffers, flow control info </a:t>
            </a:r>
          </a:p>
          <a:p>
            <a:pPr>
              <a:defRPr/>
            </a:pPr>
            <a:endParaRPr lang="en-US" sz="2000" i="1" smtClean="0">
              <a:cs typeface="+mn-cs"/>
            </a:endParaRPr>
          </a:p>
          <a:p>
            <a:pPr>
              <a:defRPr/>
            </a:pPr>
            <a:r>
              <a:rPr lang="en-US" sz="2000" i="1" smtClean="0">
                <a:cs typeface="+mn-cs"/>
              </a:rPr>
              <a:t>client:</a:t>
            </a:r>
            <a:r>
              <a:rPr lang="en-US" sz="2000" smtClean="0">
                <a:cs typeface="+mn-cs"/>
              </a:rPr>
              <a:t>  end host that initiates connection </a:t>
            </a:r>
          </a:p>
          <a:p>
            <a:pPr>
              <a:buFontTx/>
              <a:buNone/>
              <a:defRPr/>
            </a:pPr>
            <a:r>
              <a:rPr lang="en-US" sz="1600" b="1" smtClean="0">
                <a:latin typeface="Courier New" charset="0"/>
                <a:cs typeface="+mn-cs"/>
              </a:rPr>
              <a:t>  </a:t>
            </a:r>
            <a:endParaRPr lang="en-US" sz="2400" smtClean="0">
              <a:cs typeface="+mn-cs"/>
            </a:endParaRPr>
          </a:p>
          <a:p>
            <a:pPr>
              <a:defRPr/>
            </a:pPr>
            <a:r>
              <a:rPr lang="en-US" sz="2000" i="1" smtClean="0">
                <a:cs typeface="+mn-cs"/>
              </a:rPr>
              <a:t>server:</a:t>
            </a:r>
            <a:r>
              <a:rPr lang="en-US" sz="2000" smtClean="0">
                <a:cs typeface="+mn-cs"/>
              </a:rPr>
              <a:t> end host contacted by client</a:t>
            </a:r>
          </a:p>
          <a:p>
            <a:pPr>
              <a:buFontTx/>
              <a:buNone/>
              <a:defRPr/>
            </a:pPr>
            <a:r>
              <a:rPr lang="en-US" sz="1600" b="1" smtClean="0">
                <a:latin typeface="Courier New" charset="0"/>
                <a:cs typeface="+mn-cs"/>
              </a:rPr>
              <a:t>  </a:t>
            </a:r>
            <a:endParaRPr lang="en-US" sz="1600" smtClean="0">
              <a:latin typeface="Arial" charset="0"/>
              <a:cs typeface="+mn-cs"/>
            </a:endParaRPr>
          </a:p>
        </p:txBody>
      </p:sp>
      <p:sp>
        <p:nvSpPr>
          <p:cNvPr id="84996" name="Rectangle 4"/>
          <p:cNvSpPr>
            <a:spLocks noGrp="1" noChangeArrowheads="1"/>
          </p:cNvSpPr>
          <p:nvPr>
            <p:ph type="body" sz="half" idx="2"/>
          </p:nvPr>
        </p:nvSpPr>
        <p:spPr>
          <a:xfrm>
            <a:off x="4419600" y="914400"/>
            <a:ext cx="4333875" cy="5410200"/>
          </a:xfrm>
        </p:spPr>
        <p:txBody>
          <a:bodyPr/>
          <a:lstStyle/>
          <a:p>
            <a:pPr>
              <a:buFontTx/>
              <a:buNone/>
              <a:defRPr/>
            </a:pPr>
            <a:r>
              <a:rPr lang="en-US" sz="2400" u="sng" smtClean="0">
                <a:solidFill>
                  <a:srgbClr val="FF0000"/>
                </a:solidFill>
                <a:cs typeface="+mn-cs"/>
              </a:rPr>
              <a:t>Three way handshake:</a:t>
            </a:r>
            <a:endParaRPr lang="en-US" sz="2400" smtClean="0">
              <a:cs typeface="+mn-cs"/>
            </a:endParaRPr>
          </a:p>
          <a:p>
            <a:pPr>
              <a:spcBef>
                <a:spcPct val="60000"/>
              </a:spcBef>
              <a:buFontTx/>
              <a:buNone/>
              <a:defRPr/>
            </a:pPr>
            <a:r>
              <a:rPr lang="en-US" sz="2200" u="sng" smtClean="0">
                <a:solidFill>
                  <a:srgbClr val="FF0000"/>
                </a:solidFill>
                <a:cs typeface="+mn-cs"/>
              </a:rPr>
              <a:t>Step 1:</a:t>
            </a:r>
            <a:r>
              <a:rPr lang="en-US" sz="2400" smtClean="0">
                <a:cs typeface="+mn-cs"/>
              </a:rPr>
              <a:t> </a:t>
            </a:r>
            <a:r>
              <a:rPr lang="en-US" sz="2000" smtClean="0">
                <a:cs typeface="+mn-cs"/>
              </a:rPr>
              <a:t>client sends TCP </a:t>
            </a:r>
            <a:r>
              <a:rPr lang="en-US" sz="2000" smtClean="0">
                <a:solidFill>
                  <a:schemeClr val="accent2"/>
                </a:solidFill>
                <a:cs typeface="+mn-cs"/>
              </a:rPr>
              <a:t>SYN</a:t>
            </a:r>
            <a:r>
              <a:rPr lang="en-US" sz="2000" smtClean="0">
                <a:cs typeface="+mn-cs"/>
              </a:rPr>
              <a:t> control segment to server</a:t>
            </a:r>
          </a:p>
          <a:p>
            <a:pPr lvl="1">
              <a:defRPr/>
            </a:pPr>
            <a:r>
              <a:rPr lang="en-US" sz="1800" smtClean="0"/>
              <a:t>specifies initial seq #</a:t>
            </a:r>
          </a:p>
          <a:p>
            <a:pPr>
              <a:spcBef>
                <a:spcPct val="60000"/>
              </a:spcBef>
              <a:buFontTx/>
              <a:buNone/>
              <a:defRPr/>
            </a:pPr>
            <a:r>
              <a:rPr lang="en-US" sz="2200" u="sng" smtClean="0">
                <a:solidFill>
                  <a:srgbClr val="FF0000"/>
                </a:solidFill>
                <a:cs typeface="+mn-cs"/>
              </a:rPr>
              <a:t>Step 2:</a:t>
            </a:r>
            <a:r>
              <a:rPr lang="en-US" sz="2400" smtClean="0">
                <a:cs typeface="+mn-cs"/>
              </a:rPr>
              <a:t> </a:t>
            </a:r>
            <a:r>
              <a:rPr lang="en-US" sz="2000" smtClean="0">
                <a:cs typeface="+mn-cs"/>
              </a:rPr>
              <a:t>server receives SYN, replies with </a:t>
            </a:r>
            <a:r>
              <a:rPr lang="en-US" sz="2000" smtClean="0">
                <a:solidFill>
                  <a:schemeClr val="accent2"/>
                </a:solidFill>
                <a:cs typeface="+mn-cs"/>
              </a:rPr>
              <a:t>SYN+ACK</a:t>
            </a:r>
            <a:r>
              <a:rPr lang="en-US" sz="2000" smtClean="0">
                <a:cs typeface="+mn-cs"/>
              </a:rPr>
              <a:t> control segment</a:t>
            </a:r>
          </a:p>
          <a:p>
            <a:pPr lvl="1">
              <a:spcBef>
                <a:spcPct val="40000"/>
              </a:spcBef>
              <a:defRPr/>
            </a:pPr>
            <a:r>
              <a:rPr lang="en-US" sz="1800" smtClean="0"/>
              <a:t>ACKs received SYN</a:t>
            </a:r>
          </a:p>
          <a:p>
            <a:pPr lvl="1">
              <a:defRPr/>
            </a:pPr>
            <a:r>
              <a:rPr lang="en-US" sz="1800" smtClean="0"/>
              <a:t>specifies server </a:t>
            </a:r>
            <a:r>
              <a:rPr lang="en-US" sz="1800" smtClean="0">
                <a:sym typeface="Wingdings" charset="0"/>
              </a:rPr>
              <a:t></a:t>
            </a:r>
            <a:r>
              <a:rPr lang="en-US" sz="1800" smtClean="0"/>
              <a:t> receiver initial seq. #</a:t>
            </a:r>
          </a:p>
          <a:p>
            <a:pPr>
              <a:spcBef>
                <a:spcPct val="60000"/>
              </a:spcBef>
              <a:buFontTx/>
              <a:buNone/>
              <a:defRPr/>
            </a:pPr>
            <a:r>
              <a:rPr lang="en-US" sz="2200" u="sng" smtClean="0">
                <a:solidFill>
                  <a:srgbClr val="FF0000"/>
                </a:solidFill>
                <a:cs typeface="+mn-cs"/>
              </a:rPr>
              <a:t>Step 3:</a:t>
            </a:r>
            <a:r>
              <a:rPr lang="en-US" sz="2000" smtClean="0">
                <a:cs typeface="+mn-cs"/>
              </a:rPr>
              <a:t>client receives </a:t>
            </a:r>
            <a:r>
              <a:rPr lang="en-US" sz="2000" smtClean="0">
                <a:solidFill>
                  <a:schemeClr val="accent2"/>
                </a:solidFill>
                <a:cs typeface="+mn-cs"/>
              </a:rPr>
              <a:t>SYN+ACK,</a:t>
            </a:r>
          </a:p>
          <a:p>
            <a:pPr>
              <a:spcBef>
                <a:spcPct val="60000"/>
              </a:spcBef>
              <a:buFontTx/>
              <a:buNone/>
              <a:defRPr/>
            </a:pPr>
            <a:r>
              <a:rPr lang="en-US" sz="2000" smtClean="0">
                <a:cs typeface="+mn-cs"/>
              </a:rPr>
              <a:t>replies with </a:t>
            </a:r>
            <a:r>
              <a:rPr lang="en-US" sz="2000" smtClean="0">
                <a:solidFill>
                  <a:schemeClr val="accent2"/>
                </a:solidFill>
                <a:cs typeface="+mn-cs"/>
              </a:rPr>
              <a:t>ACK </a:t>
            </a:r>
            <a:r>
              <a:rPr lang="en-US" sz="2000" smtClean="0">
                <a:cs typeface="+mn-cs"/>
              </a:rPr>
              <a:t>segment (which may contain 1</a:t>
            </a:r>
            <a:r>
              <a:rPr lang="en-US" sz="2000" baseline="30000" smtClean="0">
                <a:cs typeface="+mn-cs"/>
              </a:rPr>
              <a:t>st</a:t>
            </a:r>
            <a:r>
              <a:rPr lang="en-US" sz="2000" smtClean="0">
                <a:cs typeface="+mn-cs"/>
              </a:rPr>
              <a:t> data segment)</a:t>
            </a:r>
            <a:endParaRPr lang="en-US" sz="2400" smtClean="0">
              <a:cs typeface="+mn-cs"/>
            </a:endParaRPr>
          </a:p>
        </p:txBody>
      </p:sp>
      <p:sp>
        <p:nvSpPr>
          <p:cNvPr id="8" name="Footer Placeholder 3"/>
          <p:cNvSpPr txBox="1">
            <a:spLocks/>
          </p:cNvSpPr>
          <p:nvPr/>
        </p:nvSpPr>
        <p:spPr bwMode="auto">
          <a:xfrm>
            <a:off x="3200400" y="64008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defRPr/>
            </a:pPr>
            <a:r>
              <a:rPr lang="en-US" smtClean="0"/>
              <a:t>CSci4211:  Weekly Summary </a:t>
            </a:r>
            <a:endParaRPr lang="en-US" dirty="0"/>
          </a:p>
        </p:txBody>
      </p:sp>
    </p:spTree>
    <p:extLst>
      <p:ext uri="{BB962C8B-B14F-4D97-AF65-F5344CB8AC3E}">
        <p14:creationId xmlns:p14="http://schemas.microsoft.com/office/powerpoint/2010/main" val="1754409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5536</TotalTime>
  <Words>10336</Words>
  <Application>Microsoft Macintosh PowerPoint</Application>
  <PresentationFormat>On-screen Show (4:3)</PresentationFormat>
  <Paragraphs>1990</Paragraphs>
  <Slides>121</Slides>
  <Notes>108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4</vt:i4>
      </vt:variant>
      <vt:variant>
        <vt:lpstr>Slide Titles</vt:lpstr>
      </vt:variant>
      <vt:variant>
        <vt:i4>121</vt:i4>
      </vt:variant>
    </vt:vector>
  </HeadingPairs>
  <TitlesOfParts>
    <vt:vector size="140" baseType="lpstr">
      <vt:lpstr>Comic Sans MS</vt:lpstr>
      <vt:lpstr>Courier</vt:lpstr>
      <vt:lpstr>Courier New</vt:lpstr>
      <vt:lpstr>Gill Sans MT</vt:lpstr>
      <vt:lpstr>Helvetica</vt:lpstr>
      <vt:lpstr>Monotype Sorts</vt:lpstr>
      <vt:lpstr>ＭＳ Ｐゴシック</vt:lpstr>
      <vt:lpstr>Tahoma</vt:lpstr>
      <vt:lpstr>Tekton Pro</vt:lpstr>
      <vt:lpstr>Times New Roman</vt:lpstr>
      <vt:lpstr>Wingdings</vt:lpstr>
      <vt:lpstr>ZapfDingbats</vt:lpstr>
      <vt:lpstr>宋体</vt:lpstr>
      <vt:lpstr>Arial</vt:lpstr>
      <vt:lpstr>Blank Presentation</vt:lpstr>
      <vt:lpstr>Clip</vt:lpstr>
      <vt:lpstr>Equation</vt:lpstr>
      <vt:lpstr>VISIO</vt:lpstr>
      <vt:lpstr>Picture</vt:lpstr>
      <vt:lpstr>Announcement &amp; Reminder (Sep 18)</vt:lpstr>
      <vt:lpstr>We Have Learned Last Time</vt:lpstr>
      <vt:lpstr>What We Learned Last Time (Sep 11)</vt:lpstr>
      <vt:lpstr>Switching &amp; Multiplexing</vt:lpstr>
      <vt:lpstr>Switching/Multiplexing Strategies</vt:lpstr>
      <vt:lpstr>Analogy: railroad and train</vt:lpstr>
      <vt:lpstr>Analogy: Highway and cars</vt:lpstr>
      <vt:lpstr>Circuit Switching</vt:lpstr>
      <vt:lpstr>Circuit Switching: FDM and TDM</vt:lpstr>
      <vt:lpstr>Networks with Circuit Switching e.g., conventional (fixed-line) telephone networks </vt:lpstr>
      <vt:lpstr>Circuit Switched Networks</vt:lpstr>
      <vt:lpstr>Numerical example</vt:lpstr>
      <vt:lpstr>Packet Switching</vt:lpstr>
      <vt:lpstr>Statistical Multiplexing</vt:lpstr>
      <vt:lpstr>Packet Switching: Statistical Multiplexing</vt:lpstr>
      <vt:lpstr>Packet-switching: store-and-forward</vt:lpstr>
      <vt:lpstr>Packet switching versus circuit switching</vt:lpstr>
      <vt:lpstr>Circuit Switching vs Packet Switching</vt:lpstr>
      <vt:lpstr>Four sources of packet delay</vt:lpstr>
      <vt:lpstr>Delay in packet-switched networks</vt:lpstr>
      <vt:lpstr>Nodal delay</vt:lpstr>
      <vt:lpstr>Statistical Multiplexing and Queueing</vt:lpstr>
      <vt:lpstr>Queueing delay (revisited)</vt:lpstr>
      <vt:lpstr>Queueing delay  and Packet loss</vt:lpstr>
      <vt:lpstr>“Real” Internet delays and routes</vt:lpstr>
      <vt:lpstr>“Real” Internet delays and routes</vt:lpstr>
      <vt:lpstr>Throughput</vt:lpstr>
      <vt:lpstr>Throughput (cont’d)</vt:lpstr>
      <vt:lpstr>Throughput: Internet scenario</vt:lpstr>
      <vt:lpstr>Questions?</vt:lpstr>
      <vt:lpstr>Introduction (cont’d)</vt:lpstr>
      <vt:lpstr>What’s so special about the Internet?</vt:lpstr>
      <vt:lpstr>Internet Hourglass Architecture</vt:lpstr>
      <vt:lpstr>Internet Protocol Stack</vt:lpstr>
      <vt:lpstr>Layered Architecture</vt:lpstr>
      <vt:lpstr>Protocols and Services</vt:lpstr>
      <vt:lpstr>What’s a protocol?</vt:lpstr>
      <vt:lpstr>Protocol Packets</vt:lpstr>
      <vt:lpstr>Encapsulation</vt:lpstr>
      <vt:lpstr>Fundamental Issues in Networking</vt:lpstr>
      <vt:lpstr>Fundamental Problems in Networking …</vt:lpstr>
      <vt:lpstr>Fundamental Problems in Networking</vt:lpstr>
      <vt:lpstr>Introduction (cont’d)</vt:lpstr>
      <vt:lpstr>Internet Structure</vt:lpstr>
      <vt:lpstr>Internet structure: network of networks</vt:lpstr>
      <vt:lpstr>Tier-1 ISP: e.g., Sprint</vt:lpstr>
      <vt:lpstr>Internet structure: network of networks</vt:lpstr>
      <vt:lpstr>Internet structure: network of networks</vt:lpstr>
      <vt:lpstr>Internet structure: network of networks</vt:lpstr>
      <vt:lpstr>PowerPoint Presentation</vt:lpstr>
      <vt:lpstr>Questions?</vt:lpstr>
      <vt:lpstr>Announcement &amp; Reminder (Sep 25)</vt:lpstr>
      <vt:lpstr>What We Learned Last Time (Sep 21)</vt:lpstr>
      <vt:lpstr>Internet Hourglass Architecture</vt:lpstr>
      <vt:lpstr>Layered Architecture</vt:lpstr>
      <vt:lpstr>Protocols and Services</vt:lpstr>
      <vt:lpstr>Protocol Packets</vt:lpstr>
      <vt:lpstr>Encapsulation</vt:lpstr>
      <vt:lpstr>Internet Protocol Stack</vt:lpstr>
      <vt:lpstr>A Simplified Illustration of Internet</vt:lpstr>
      <vt:lpstr>Applications and Application Layer Protocols </vt:lpstr>
      <vt:lpstr>Client-server architecture</vt:lpstr>
      <vt:lpstr>Web and HTTP Summary</vt:lpstr>
      <vt:lpstr>HTTP request message</vt:lpstr>
      <vt:lpstr>HTTP response message</vt:lpstr>
      <vt:lpstr>Email Summary</vt:lpstr>
      <vt:lpstr>Sample SMTP Interaction</vt:lpstr>
      <vt:lpstr>Reminders (Oct 2)</vt:lpstr>
      <vt:lpstr>What We Learned Last Time (Sept 25) …</vt:lpstr>
      <vt:lpstr>Internet Domain Names</vt:lpstr>
      <vt:lpstr>DNS: Root name servers</vt:lpstr>
      <vt:lpstr>DNS: iterated queries</vt:lpstr>
      <vt:lpstr>DNS: caching and updating records</vt:lpstr>
      <vt:lpstr>DNS records</vt:lpstr>
      <vt:lpstr>DNS protocol, messages</vt:lpstr>
      <vt:lpstr>DNS Protocol</vt:lpstr>
      <vt:lpstr>Peer-to-Peer Paradigm</vt:lpstr>
      <vt:lpstr>Socket: Conceptual View</vt:lpstr>
      <vt:lpstr>A summary of BSD Socket</vt:lpstr>
      <vt:lpstr>BSD Socket Programming Flows (connection-oriented)</vt:lpstr>
      <vt:lpstr>BSD Socket Programming (connectionless)</vt:lpstr>
      <vt:lpstr>Reminders (Oct9)</vt:lpstr>
      <vt:lpstr>What We Learned Last Time (Oct 2) …</vt:lpstr>
      <vt:lpstr>UDP: User Datagram Protocol [RFC 768]</vt:lpstr>
      <vt:lpstr>UDP Datagram Format </vt:lpstr>
      <vt:lpstr>TCP: Overview</vt:lpstr>
      <vt:lpstr>TCP Segment Structure</vt:lpstr>
      <vt:lpstr>TCP Seq. # &amp; Ack.#  </vt:lpstr>
      <vt:lpstr>TCP: Some Key Issues  </vt:lpstr>
      <vt:lpstr>Simple Reliable Data Transfer Protocol </vt:lpstr>
      <vt:lpstr>Simple Reliable Data Transfer Protocol </vt:lpstr>
      <vt:lpstr>Simple Reliable Data Transfer Protocol </vt:lpstr>
      <vt:lpstr>Simple Reliable Data Transfer Protocol </vt:lpstr>
      <vt:lpstr>Simple Reliable Data Transfer Protocol </vt:lpstr>
      <vt:lpstr>Simple Reliable Data Transfer Protocol </vt:lpstr>
      <vt:lpstr>Simple Reliable Data Transfer Protocol </vt:lpstr>
      <vt:lpstr>A Simple Reliable Data Transfer Protocol</vt:lpstr>
      <vt:lpstr>SRDTP: Finite State Machine</vt:lpstr>
      <vt:lpstr>TCP Connection Set Up</vt:lpstr>
      <vt:lpstr>TCP 3-Way Hand-Shake</vt:lpstr>
      <vt:lpstr>TCP: Some Key Issues  </vt:lpstr>
      <vt:lpstr>Connection Setup Error Scenarios</vt:lpstr>
      <vt:lpstr>Connection Setup Error Scenarios (cont’d)</vt:lpstr>
      <vt:lpstr>Announcement &amp; Reminder (Oct 16)</vt:lpstr>
      <vt:lpstr>What We Learned Last Time (Oct 9)</vt:lpstr>
      <vt:lpstr>Reliable Data Transfer Protocols</vt:lpstr>
      <vt:lpstr>Simple Reliable Data Transfer Protocol</vt:lpstr>
      <vt:lpstr>Problem with Stop-and-Wait</vt:lpstr>
      <vt:lpstr>Stop &amp; Wait: Performance Analysis</vt:lpstr>
      <vt:lpstr>Pipelined Protocols</vt:lpstr>
      <vt:lpstr>Pipelining: Increased Utilization</vt:lpstr>
      <vt:lpstr>Go-Back-N: Basic Ideas</vt:lpstr>
      <vt:lpstr>Go-Back-N: Sliding Windows </vt:lpstr>
      <vt:lpstr>GBN in Action</vt:lpstr>
      <vt:lpstr>Selective Repeat </vt:lpstr>
      <vt:lpstr>Selective Repeat: Sliding Windows</vt:lpstr>
      <vt:lpstr>Selective Repeat in Action</vt:lpstr>
      <vt:lpstr>Seqno Space and Window Size</vt:lpstr>
      <vt:lpstr>Seqno Space and Window Size</vt:lpstr>
      <vt:lpstr>Selective Repeat:  Dilemma</vt:lpstr>
      <vt:lpstr>Seqno Space and Window Size</vt:lpstr>
    </vt:vector>
  </TitlesOfParts>
  <Company>University of Minnesota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CSci4211: An Introduction to Computer Networks</dc:title>
  <dc:creator>Zhi-Li Zhang</dc:creator>
  <cp:keywords>Lecture Notes</cp:keywords>
  <cp:lastModifiedBy>Microsoft Office User</cp:lastModifiedBy>
  <cp:revision>239</cp:revision>
  <dcterms:created xsi:type="dcterms:W3CDTF">1999-12-30T18:54:40Z</dcterms:created>
  <dcterms:modified xsi:type="dcterms:W3CDTF">2017-10-16T22:39:27Z</dcterms:modified>
  <cp:category>Teaching</cp:category>
</cp:coreProperties>
</file>