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19" r:id="rId2"/>
    <p:sldId id="31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20" r:id="rId14"/>
    <p:sldId id="299" r:id="rId15"/>
    <p:sldId id="300" r:id="rId16"/>
    <p:sldId id="301" r:id="rId17"/>
    <p:sldId id="302" r:id="rId18"/>
    <p:sldId id="303" r:id="rId19"/>
    <p:sldId id="305" r:id="rId20"/>
    <p:sldId id="306" r:id="rId21"/>
    <p:sldId id="294" r:id="rId22"/>
    <p:sldId id="257" r:id="rId23"/>
    <p:sldId id="274" r:id="rId24"/>
    <p:sldId id="259" r:id="rId25"/>
    <p:sldId id="264" r:id="rId26"/>
    <p:sldId id="265" r:id="rId27"/>
    <p:sldId id="266" r:id="rId28"/>
    <p:sldId id="267" r:id="rId29"/>
    <p:sldId id="269" r:id="rId30"/>
    <p:sldId id="260" r:id="rId31"/>
    <p:sldId id="271" r:id="rId32"/>
    <p:sldId id="272" r:id="rId33"/>
    <p:sldId id="273" r:id="rId34"/>
    <p:sldId id="275" r:id="rId35"/>
    <p:sldId id="270" r:id="rId36"/>
    <p:sldId id="278" r:id="rId37"/>
    <p:sldId id="279" r:id="rId38"/>
    <p:sldId id="280" r:id="rId39"/>
    <p:sldId id="283" r:id="rId40"/>
    <p:sldId id="276" r:id="rId41"/>
    <p:sldId id="261" r:id="rId42"/>
    <p:sldId id="281" r:id="rId43"/>
    <p:sldId id="284" r:id="rId44"/>
    <p:sldId id="286" r:id="rId45"/>
    <p:sldId id="287" r:id="rId46"/>
    <p:sldId id="277" r:id="rId47"/>
    <p:sldId id="262" r:id="rId48"/>
    <p:sldId id="290" r:id="rId49"/>
    <p:sldId id="293" r:id="rId50"/>
    <p:sldId id="26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7CE"/>
    <a:srgbClr val="011EAB"/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2" autoAdjust="0"/>
    <p:restoredTop sz="94316" autoAdjust="0"/>
  </p:normalViewPr>
  <p:slideViewPr>
    <p:cSldViewPr snapToGrid="0" snapToObjects="1">
      <p:cViewPr>
        <p:scale>
          <a:sx n="81" d="100"/>
          <a:sy n="81" d="100"/>
        </p:scale>
        <p:origin x="1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174-80CF-BD43-99D5-F831184223E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A0CD-66A5-A14B-99F8-7F53A6AD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BDBCB32-277E-B349-8087-DCFF5B9675A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4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F006387-ACE2-1F46-BA91-55AF3FB23AF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958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FB352A5-C1C3-1341-8488-A0CE36C91BD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01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E8CD6FC-E223-B44E-873D-56528759C14A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704850"/>
            <a:ext cx="4697412" cy="35226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2463"/>
            <a:ext cx="5011737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94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E8CD6FC-E223-B44E-873D-56528759C14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704850"/>
            <a:ext cx="4697412" cy="35226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2463"/>
            <a:ext cx="5011737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940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2F3EF65-3524-4C43-95BE-5D84CF092842}" type="slidenum">
              <a:rPr lang="de-DE" altLang="en-US" sz="1200">
                <a:latin typeface="Times New Roman" pitchFamily="18" charset="0"/>
              </a:rPr>
              <a:pPr/>
              <a:t>17</a:t>
            </a:fld>
            <a:endParaRPr lang="de-DE" altLang="en-US" sz="1200">
              <a:latin typeface="Times New Roman" pitchFamily="18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6491">
              <a:spcBef>
                <a:spcPct val="0"/>
              </a:spcBef>
            </a:pPr>
            <a:r>
              <a:rPr lang="en-US" altLang="en-US" smtClean="0">
                <a:latin typeface="Times New Roman" pitchFamily="18" charset="0"/>
                <a:ea typeface="ＭＳ Ｐゴシック" pitchFamily="34" charset="-128"/>
              </a:rPr>
              <a:t>Now I’ll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1559F637-C2F5-4AF7-B93C-6CF39A677E05}" type="slidenum">
              <a:rPr lang="en-US" altLang="en-US" sz="1200">
                <a:latin typeface="Calibri" pitchFamily="34" charset="0"/>
              </a:rPr>
              <a:pPr algn="r"/>
              <a:t>17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4942A-1E0B-4A69-8B10-8137634B11CC}" type="slidenum">
              <a:rPr lang="en-US" altLang="en-US" sz="1200">
                <a:latin typeface="Times New Roman" pitchFamily="18" charset="0"/>
              </a:rPr>
              <a:pPr/>
              <a:t>20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CA0CD-66A5-A14B-99F8-7F53A6AD05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E8CD6FC-E223-B44E-873D-56528759C14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704850"/>
            <a:ext cx="4697412" cy="35226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2463"/>
            <a:ext cx="5011737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40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CC1469F-4E8B-F246-B953-1F57CC2BDD4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700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DEC9C08-C99F-6746-A482-302EE918B9F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95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  <p:sp>
        <p:nvSpPr>
          <p:cNvPr id="1044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99A54E7-971E-7E48-9DA0-A9D6FA5BB257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289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82B2906-948F-5848-BDD9-5D375ED0192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017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5B3CA03-8B90-9C4D-B86B-7DF196810F6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2752EDE-79D6-D748-ADE4-7C5B20E84E0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48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9169E5E-AD0E-1640-8163-30BF750F5BD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76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>
            <a:solidFill>
              <a:srgbClr val="7A001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D99B-CD8F-4BA9-8688-5D30BF5B7D04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A356-61B6-41A7-8F5E-9A8254059FB2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579-2328-4119-8963-0F05C27FE161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6399" y="6356350"/>
            <a:ext cx="4755931" cy="365125"/>
          </a:xfrm>
          <a:ln/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CSci4211:    Network  Data Plane </a:t>
            </a:r>
            <a:r>
              <a:rPr lang="en-US" dirty="0" smtClean="0"/>
              <a:t>2: </a:t>
            </a:r>
            <a:r>
              <a:rPr lang="en-US" dirty="0" smtClean="0"/>
              <a:t>Router Architecture and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8804E-824C-F143-B986-0961B3FD5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68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4826-FC3D-4836-A1E3-38BFAE52EAF7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38F9-9CFE-4347-B737-589DCF81C99A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7470-4F37-4F13-9E0F-3F2E9867267D}" type="datetime1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963-1847-4DDB-AC22-B97F759FAEC3}" type="datetime1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AE7-0993-4F69-84F6-6E3A7E30E598}" type="datetime1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A2B1-B2DE-47F6-905E-A922A21533A6}" type="datetime1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CF4-85F0-4DDD-95D1-77A2EA062CD0}" type="datetime1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CFC-26D6-4CB3-864E-732DE90D78AE}" type="datetime1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0EE7-1DF5-4238-9AE6-0BB7EBDC5592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F73E-F7DE-274D-BDCD-CFF588AE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rgbClr val="0227CE"/>
          </a:solidFill>
          <a:latin typeface="Comic Sans MS" charset="0"/>
          <a:ea typeface="Comic Sans MS" charset="0"/>
          <a:cs typeface="Comic Sans MS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75"/>
            <a:ext cx="8305800" cy="1143000"/>
          </a:xfrm>
        </p:spPr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Network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Data </a:t>
            </a:r>
            <a:r>
              <a:rPr lang="en-US" altLang="en-US" dirty="0">
                <a:ea typeface="MS PGothic" charset="-128"/>
                <a:cs typeface="ＭＳ Ｐゴシック" charset="-128"/>
              </a:rPr>
              <a:t>Plane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Part 2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6174"/>
            <a:ext cx="8001000" cy="49498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11EAB"/>
                </a:solidFill>
              </a:rPr>
              <a:t>Router/Switch Architecture Overview</a:t>
            </a:r>
            <a:endParaRPr lang="en-US" altLang="en-US" dirty="0">
              <a:solidFill>
                <a:srgbClr val="011EAB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11EAB"/>
                </a:solidFill>
              </a:rPr>
              <a:t>Generalization of IP Router and Ethernet Switch Data Plane Operations</a:t>
            </a:r>
            <a:endParaRPr lang="en-US" altLang="en-US" dirty="0" smtClean="0">
              <a:solidFill>
                <a:srgbClr val="011EAB"/>
              </a:solidFill>
            </a:endParaRP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“match-action” forwarding abstraction</a:t>
            </a:r>
            <a:endParaRPr lang="en-US" altLang="en-US" dirty="0">
              <a:solidFill>
                <a:srgbClr val="FF0000"/>
              </a:solidFill>
            </a:endParaRPr>
          </a:p>
          <a:p>
            <a:pPr marL="438150" indent="-381000">
              <a:lnSpc>
                <a:spcPct val="90000"/>
              </a:lnSpc>
              <a:defRPr/>
            </a:pPr>
            <a:r>
              <a:rPr lang="en-US" altLang="en-US" dirty="0" err="1" smtClean="0">
                <a:solidFill>
                  <a:srgbClr val="011EAB"/>
                </a:solidFill>
              </a:rPr>
              <a:t>Openflow</a:t>
            </a:r>
            <a:r>
              <a:rPr lang="en-US" altLang="en-US" dirty="0" smtClean="0">
                <a:solidFill>
                  <a:srgbClr val="011EAB"/>
                </a:solidFill>
              </a:rPr>
              <a:t> and Software-Defined </a:t>
            </a:r>
            <a:r>
              <a:rPr lang="en-US" altLang="en-US" dirty="0">
                <a:solidFill>
                  <a:srgbClr val="011EAB"/>
                </a:solidFill>
              </a:rPr>
              <a:t>N</a:t>
            </a:r>
            <a:r>
              <a:rPr lang="en-US" altLang="en-US" dirty="0" smtClean="0">
                <a:solidFill>
                  <a:srgbClr val="011EAB"/>
                </a:solidFill>
              </a:rPr>
              <a:t>etworking (SDN)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 err="1" smtClean="0">
                <a:solidFill>
                  <a:schemeClr val="tx1"/>
                </a:solidFill>
              </a:rPr>
              <a:t>Openflow</a:t>
            </a:r>
            <a:r>
              <a:rPr lang="en-US" altLang="en-US" dirty="0" smtClean="0">
                <a:solidFill>
                  <a:schemeClr val="tx1"/>
                </a:solidFill>
              </a:rPr>
              <a:t> switches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 err="1" smtClean="0">
                <a:solidFill>
                  <a:schemeClr val="tx1"/>
                </a:solidFill>
              </a:rPr>
              <a:t>Openflow</a:t>
            </a:r>
            <a:r>
              <a:rPr lang="en-US" altLang="en-US" dirty="0" smtClean="0">
                <a:solidFill>
                  <a:schemeClr val="tx1"/>
                </a:solidFill>
              </a:rPr>
              <a:t> protocol: control messages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/>
                </a:solidFill>
              </a:rPr>
              <a:t>SDN controller (POX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</a:p>
          <a:p>
            <a:pPr marL="838200" lvl="1" indent="-381000">
              <a:lnSpc>
                <a:spcPct val="90000"/>
              </a:lnSpc>
              <a:defRPr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438150" indent="-381000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11EAB"/>
                </a:solidFill>
              </a:rPr>
              <a:t>Software Switch (OVS) and </a:t>
            </a:r>
            <a:r>
              <a:rPr lang="en-US" altLang="en-US" dirty="0" err="1" smtClean="0">
                <a:solidFill>
                  <a:srgbClr val="011EAB"/>
                </a:solidFill>
              </a:rPr>
              <a:t>Mininet</a:t>
            </a:r>
            <a:endParaRPr lang="en-US" altLang="en-US" dirty="0" smtClean="0">
              <a:solidFill>
                <a:srgbClr val="011EAB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8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r>
              <a:rPr lang="en-US" altLang="en-US" sz="2200" b="1" dirty="0" smtClean="0">
                <a:solidFill>
                  <a:srgbClr val="990000"/>
                </a:solidFill>
              </a:rPr>
              <a:t>Readings: </a:t>
            </a:r>
            <a:r>
              <a:rPr lang="en-US" altLang="en-US" sz="2200" dirty="0" smtClean="0">
                <a:solidFill>
                  <a:srgbClr val="800000"/>
                </a:solidFill>
              </a:rPr>
              <a:t>Textbook: Chapter </a:t>
            </a:r>
            <a:r>
              <a:rPr lang="en-US" altLang="en-US" sz="2200" dirty="0" smtClean="0">
                <a:solidFill>
                  <a:srgbClr val="800000"/>
                </a:solidFill>
              </a:rPr>
              <a:t>4</a:t>
            </a:r>
            <a:r>
              <a:rPr lang="en-US" altLang="en-US" sz="2200" dirty="0">
                <a:solidFill>
                  <a:srgbClr val="800000"/>
                </a:solidFill>
              </a:rPr>
              <a:t>:</a:t>
            </a:r>
            <a:r>
              <a:rPr lang="en-US" altLang="en-US" sz="2200" dirty="0" smtClean="0">
                <a:solidFill>
                  <a:srgbClr val="800000"/>
                </a:solidFill>
              </a:rPr>
              <a:t> Sections 4.2 and 4.4; Chapter 5: Section 5.5 (in particular, Section 5.5.2)</a:t>
            </a:r>
            <a:endParaRPr lang="en-US" altLang="en-US" sz="2200" dirty="0" smtClean="0">
              <a:solidFill>
                <a:srgbClr val="800000"/>
              </a:solidFill>
            </a:endParaRPr>
          </a:p>
          <a:p>
            <a:pPr marL="457200" indent="-4572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endParaRPr lang="en-US" altLang="en-US" sz="2400" dirty="0" smtClean="0">
              <a:solidFill>
                <a:srgbClr val="800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5C92F-B28F-C040-9DB4-57AC8218868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1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Output Ports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52800"/>
            <a:ext cx="5181600" cy="80962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2400" i="1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Buffering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required when datagrams arrive from fabric faster than the transmission rate</a:t>
            </a:r>
          </a:p>
          <a:p>
            <a:r>
              <a:rPr lang="en-US" altLang="en-US" sz="2400" i="1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Scheduling discipline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chooses among queued datagrams for transmission</a:t>
            </a:r>
            <a:endParaRPr lang="en-US" altLang="en-US" sz="1800">
              <a:ea typeface="MS PGothic" charset="-128"/>
              <a:cs typeface="ＭＳ Ｐゴシック" charset="-128"/>
            </a:endParaRPr>
          </a:p>
        </p:txBody>
      </p:sp>
      <p:pic>
        <p:nvPicPr>
          <p:cNvPr id="113667" name="Picture 4" descr="464 Output 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9436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05400" y="3505200"/>
            <a:ext cx="3552825" cy="1108075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sz="2200" dirty="0" smtClean="0">
                <a:solidFill>
                  <a:srgbClr val="000000"/>
                </a:solidFill>
                <a:latin typeface="+mn-lt"/>
              </a:rPr>
              <a:t>Datagram (packets) can be lost due to congestion, lack of buffers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78413" y="4835525"/>
            <a:ext cx="3629025" cy="1108075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sz="2200" dirty="0" smtClean="0">
                <a:solidFill>
                  <a:srgbClr val="000000"/>
                </a:solidFill>
                <a:latin typeface="+mn-lt"/>
              </a:rPr>
              <a:t>Priority scheduling – who gets best performance, network neutrality</a:t>
            </a:r>
          </a:p>
        </p:txBody>
      </p:sp>
      <p:sp>
        <p:nvSpPr>
          <p:cNvPr id="113671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060365-452D-994C-A045-FD20FA6E13E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9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Output Port Queueing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1011238"/>
          </a:xfrm>
        </p:spPr>
        <p:txBody>
          <a:bodyPr>
            <a:normAutofit fontScale="92500"/>
          </a:bodyPr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buffering when arrival rate via switch exceeds output line speed</a:t>
            </a:r>
          </a:p>
          <a:p>
            <a:r>
              <a:rPr lang="en-US" altLang="en-US" sz="2400" i="1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queueing (delay) and loss due to output port buffer overflow!</a:t>
            </a:r>
            <a:endParaRPr lang="en-US" altLang="en-US" sz="2400">
              <a:ea typeface="MS PGothic" charset="-128"/>
              <a:cs typeface="ＭＳ Ｐゴシック" charset="-128"/>
            </a:endParaRPr>
          </a:p>
        </p:txBody>
      </p:sp>
      <p:grpSp>
        <p:nvGrpSpPr>
          <p:cNvPr id="115715" name="Group 78"/>
          <p:cNvGrpSpPr>
            <a:grpSpLocks/>
          </p:cNvGrpSpPr>
          <p:nvPr/>
        </p:nvGrpSpPr>
        <p:grpSpPr bwMode="auto">
          <a:xfrm>
            <a:off x="884238" y="1168400"/>
            <a:ext cx="7412037" cy="2870200"/>
            <a:chOff x="550" y="931"/>
            <a:chExt cx="4669" cy="1808"/>
          </a:xfrm>
        </p:grpSpPr>
        <p:grpSp>
          <p:nvGrpSpPr>
            <p:cNvPr id="115718" name="Group 29"/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115764" name="Rectangle 6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grpSp>
            <p:nvGrpSpPr>
              <p:cNvPr id="115765" name="Group 10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15784" name="Rectangle 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5" name="Rectangle 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6" name="Rectangle 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115766" name="Group 11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15781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2" name="Rectangle 13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3" name="Rectangle 14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115767" name="Line 15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68" name="Line 16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69" name="Line 17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70" name="Line 18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71" name="Line 19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72" name="Line 20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5773" name="Group 24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15778" name="Line 2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9" name="Line 2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80" name="Line 2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5774" name="Group 25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15775" name="Line 26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6" name="Line 27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7" name="Line 28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5719" name="Group 30"/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115741" name="Rectangle 31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grpSp>
            <p:nvGrpSpPr>
              <p:cNvPr id="115742" name="Group 32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15761" name="Rectangle 33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62" name="Rectangle 34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63" name="Rectangle 35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115743" name="Group 36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15758" name="Rectangle 3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59" name="Rectangle 3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60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115744" name="Line 40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5" name="Line 41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6" name="Line 42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7" name="Line 43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8" name="Line 44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9" name="Line 45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5750" name="Group 46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15755" name="Line 47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6" name="Line 48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7" name="Line 49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5751" name="Group 50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15752" name="Line 5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3" name="Line 5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4" name="Line 5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5720" name="Rectangle 54"/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1" name="Rectangle 55"/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2" name="Rectangle 56"/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3" name="Rectangle 57"/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4" name="Rectangle 58"/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5" name="Line 60"/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6" name="Freeform 62"/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7" name="Text Box 63"/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at </a:t>
              </a:r>
              <a:r>
                <a:rPr lang="en-US" altLang="en-US" sz="1800" i="1">
                  <a:latin typeface="Arial" charset="0"/>
                </a:rPr>
                <a:t>t,</a:t>
              </a:r>
              <a:r>
                <a:rPr lang="en-US" altLang="en-US" sz="1800">
                  <a:latin typeface="Arial" charset="0"/>
                </a:rPr>
                <a:t> packets more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from input to output</a:t>
              </a:r>
              <a:endParaRPr lang="en-US" altLang="en-US" sz="1800" i="1">
                <a:latin typeface="Arial" charset="0"/>
              </a:endParaRPr>
            </a:p>
          </p:txBody>
        </p:sp>
        <p:sp>
          <p:nvSpPr>
            <p:cNvPr id="115728" name="Text Box 64"/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one packet time later</a:t>
              </a:r>
              <a:endParaRPr lang="en-US" altLang="en-US" sz="1800" i="1">
                <a:latin typeface="Arial" charset="0"/>
              </a:endParaRPr>
            </a:p>
          </p:txBody>
        </p:sp>
        <p:sp>
          <p:nvSpPr>
            <p:cNvPr id="115729" name="Text Box 66"/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switch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fabric</a:t>
              </a:r>
            </a:p>
          </p:txBody>
        </p:sp>
        <p:sp>
          <p:nvSpPr>
            <p:cNvPr id="115730" name="Text Box 67"/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switch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fabric</a:t>
              </a:r>
            </a:p>
          </p:txBody>
        </p:sp>
        <p:sp>
          <p:nvSpPr>
            <p:cNvPr id="115731" name="Rectangle 68"/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2" name="Rectangle 69"/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3" name="Rectangle 70"/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4" name="Rectangle 71"/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5" name="Rectangle 72"/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6" name="Freeform 73"/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7" name="Freeform 74"/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1796774 h 480"/>
                <a:gd name="T2" fmla="*/ 393 w 1002"/>
                <a:gd name="T3" fmla="*/ 0 h 480"/>
                <a:gd name="T4" fmla="*/ 756 w 1002"/>
                <a:gd name="T5" fmla="*/ 416885006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8" name="Line 75"/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9" name="Rectangle 76"/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40" name="Rectangle 77"/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115717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61E22-26C8-A449-AFBB-307BA2A5B8BD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7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44714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Router/Switch Data Plane</a:t>
            </a:r>
            <a:br>
              <a:rPr lang="en-US" altLang="en-US" sz="3600" dirty="0" smtClean="0">
                <a:ea typeface="MS PGothic" charset="-128"/>
                <a:cs typeface="ＭＳ Ｐゴシック" charset="-128"/>
              </a:rPr>
            </a:b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Operations: </a:t>
            </a: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Forwarding</a:t>
            </a: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 </a:t>
            </a: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Abstraction</a:t>
            </a:r>
            <a:endParaRPr lang="en-US" altLang="en-US" sz="3600" dirty="0">
              <a:ea typeface="MS PGothic" charset="-128"/>
              <a:cs typeface="ＭＳ Ｐゴシック" charset="-128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57" y="1296145"/>
            <a:ext cx="7772400" cy="54410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We </a:t>
            </a:r>
            <a:r>
              <a:rPr lang="en-US" altLang="en-US" sz="24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have learned: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2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IP routers forward IP datagrams based on destination IP </a:t>
            </a: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ake the </a:t>
            </a:r>
            <a:r>
              <a:rPr lang="en-US" altLang="en-US" sz="19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IP address from an IP packet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IP forwarding table using the longest prefix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 there’s a match, forwarding the packet to the outgoing port specified; otherwise drop it  </a:t>
            </a:r>
          </a:p>
          <a:p>
            <a:pPr>
              <a:buFont typeface="Wingdings" charset="2"/>
              <a:buChar char="Ø"/>
            </a:pP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0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layer 2 switches forward (Ethernet) frames based on destination MAC </a:t>
            </a: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take the </a:t>
            </a:r>
            <a:r>
              <a:rPr lang="en-US" altLang="en-US" sz="18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MAC address from an Ethernet frame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switch table using the exact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if there’s a match, forwarding the packet to the outgoing port specified; otherwise 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flood it  to all other ports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What are common and what are different?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Common: match a header field against a table, then take an action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Different: how table is constructed,  what header fields to match, how to match it, and what actions to take</a:t>
            </a:r>
            <a:endParaRPr lang="en-US" altLang="en-US" sz="18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4A29C-921F-DD46-A5DD-85B4B4481E6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6857" y="6569075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Network </a:t>
            </a:r>
            <a:r>
              <a:rPr lang="en-US" dirty="0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44714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Router/Switch Data Plane</a:t>
            </a:r>
            <a:br>
              <a:rPr lang="en-US" altLang="en-US" sz="3600" dirty="0" smtClean="0">
                <a:ea typeface="MS PGothic" charset="-128"/>
                <a:cs typeface="ＭＳ Ｐゴシック" charset="-128"/>
              </a:rPr>
            </a:b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Operations: </a:t>
            </a: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Forwarding</a:t>
            </a: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 </a:t>
            </a: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Abstraction</a:t>
            </a:r>
            <a:endParaRPr lang="en-US" altLang="en-US" sz="3600" dirty="0">
              <a:ea typeface="MS PGothic" charset="-128"/>
              <a:cs typeface="ＭＳ Ｐゴシック" charset="-128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57" y="1296145"/>
            <a:ext cx="7772400" cy="54410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We </a:t>
            </a:r>
            <a:r>
              <a:rPr lang="en-US" altLang="en-US" sz="24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have learned: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2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IP routers forward IP datagrams based on destination IP </a:t>
            </a: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ake the </a:t>
            </a:r>
            <a:r>
              <a:rPr lang="en-US" altLang="en-US" sz="19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IP address from an IP packet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IP forwarding table using the longest prefix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 there’s a match, forwarding the packet to the outgoing port specified; otherwise drop it  </a:t>
            </a:r>
          </a:p>
          <a:p>
            <a:pPr>
              <a:buFont typeface="Wingdings" charset="2"/>
              <a:buChar char="Ø"/>
            </a:pP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0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layer 2 switches forward (Ethernet) frames based on destination MAC </a:t>
            </a: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take the </a:t>
            </a:r>
            <a:r>
              <a:rPr lang="en-US" altLang="en-US" sz="18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MAC address from an Ethernet frame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switch table using the exact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if there’s a match, forwarding the packet to the outgoing port specified; otherwise 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flood it  to all other ports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What are common and what are different?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Common: match a header field against a table, then take an action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Different: how table is constructed,  what header fields to match, how to match it, and what actions to take</a:t>
            </a:r>
            <a:endParaRPr lang="en-US" altLang="en-US" sz="18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4A29C-921F-DD46-A5DD-85B4B4481E6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6857" y="6569075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Network </a:t>
            </a:r>
            <a:r>
              <a:rPr lang="en-US" dirty="0" smtClean="0"/>
              <a:t>Data Plane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45" y="2430208"/>
            <a:ext cx="7807184" cy="280076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227CE"/>
                </a:solidFill>
              </a:rPr>
              <a:t>“</a:t>
            </a:r>
            <a:r>
              <a:rPr lang="en-US" sz="2400" dirty="0" smtClean="0">
                <a:solidFill>
                  <a:srgbClr val="0227CE"/>
                </a:solidFill>
              </a:rPr>
              <a:t>Hardware” components (forwarding operations – match via table lookup, actions, etc. ) are (nearly) the same;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227CE"/>
                </a:solidFill>
              </a:rPr>
              <a:t>“Software” computations (how tables/rules are configured) differ</a:t>
            </a:r>
          </a:p>
          <a:p>
            <a:endParaRPr lang="en-US" sz="800" dirty="0"/>
          </a:p>
          <a:p>
            <a:r>
              <a:rPr lang="en-US" sz="2400" dirty="0" smtClean="0"/>
              <a:t>That’s why you can buy a generic </a:t>
            </a:r>
            <a:r>
              <a:rPr lang="en-US" sz="2400" dirty="0" err="1" smtClean="0"/>
              <a:t>WiFi</a:t>
            </a:r>
            <a:r>
              <a:rPr lang="en-US" sz="2400" dirty="0" smtClean="0"/>
              <a:t> router/modem from Best Buy, and configure it either as a </a:t>
            </a:r>
            <a:r>
              <a:rPr lang="en-US" sz="2400" dirty="0" err="1" smtClean="0"/>
              <a:t>WiFi</a:t>
            </a:r>
            <a:r>
              <a:rPr lang="en-US" sz="2400" dirty="0" smtClean="0"/>
              <a:t> IP router (layer 3 device), or simply as a </a:t>
            </a:r>
            <a:r>
              <a:rPr lang="en-US" sz="2400" dirty="0" err="1" smtClean="0"/>
              <a:t>WiFI</a:t>
            </a:r>
            <a:r>
              <a:rPr lang="en-US" sz="2400" dirty="0" smtClean="0"/>
              <a:t> LAN switch (layer 2 device)!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5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4"/>
          <p:cNvSpPr>
            <a:spLocks noChangeArrowheads="1"/>
          </p:cNvSpPr>
          <p:nvPr/>
        </p:nvSpPr>
        <p:spPr bwMode="auto">
          <a:xfrm flipV="1">
            <a:off x="3057525" y="2017713"/>
            <a:ext cx="4065588" cy="9826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40" name="Freeform 2"/>
          <p:cNvSpPr>
            <a:spLocks/>
          </p:cNvSpPr>
          <p:nvPr/>
        </p:nvSpPr>
        <p:spPr bwMode="auto">
          <a:xfrm>
            <a:off x="3503613" y="5022850"/>
            <a:ext cx="2847975" cy="1579563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Freeform 6"/>
          <p:cNvSpPr>
            <a:spLocks/>
          </p:cNvSpPr>
          <p:nvPr/>
        </p:nvSpPr>
        <p:spPr bwMode="auto">
          <a:xfrm>
            <a:off x="4141788" y="5326063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Freeform 91"/>
          <p:cNvSpPr>
            <a:spLocks/>
          </p:cNvSpPr>
          <p:nvPr/>
        </p:nvSpPr>
        <p:spPr bwMode="auto">
          <a:xfrm>
            <a:off x="5183188" y="5319713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Freeform 92"/>
          <p:cNvSpPr>
            <a:spLocks/>
          </p:cNvSpPr>
          <p:nvPr/>
        </p:nvSpPr>
        <p:spPr bwMode="auto">
          <a:xfrm>
            <a:off x="4117975" y="5711825"/>
            <a:ext cx="1227138" cy="3444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Freeform 93"/>
          <p:cNvSpPr>
            <a:spLocks/>
          </p:cNvSpPr>
          <p:nvPr/>
        </p:nvSpPr>
        <p:spPr bwMode="auto">
          <a:xfrm>
            <a:off x="4464050" y="5635625"/>
            <a:ext cx="992188" cy="6413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Freeform 94"/>
          <p:cNvSpPr>
            <a:spLocks/>
          </p:cNvSpPr>
          <p:nvPr/>
        </p:nvSpPr>
        <p:spPr bwMode="auto">
          <a:xfrm>
            <a:off x="5557838" y="5699125"/>
            <a:ext cx="80962" cy="414338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Freeform 95"/>
          <p:cNvSpPr>
            <a:spLocks/>
          </p:cNvSpPr>
          <p:nvPr/>
        </p:nvSpPr>
        <p:spPr bwMode="auto">
          <a:xfrm flipV="1">
            <a:off x="4497388" y="6132513"/>
            <a:ext cx="796925" cy="203200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Freeform 96"/>
          <p:cNvSpPr>
            <a:spLocks/>
          </p:cNvSpPr>
          <p:nvPr/>
        </p:nvSpPr>
        <p:spPr bwMode="auto">
          <a:xfrm>
            <a:off x="3960813" y="5735638"/>
            <a:ext cx="222250" cy="506412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Rectangle 97"/>
          <p:cNvSpPr>
            <a:spLocks noChangeArrowheads="1"/>
          </p:cNvSpPr>
          <p:nvPr/>
        </p:nvSpPr>
        <p:spPr bwMode="auto">
          <a:xfrm>
            <a:off x="1916113" y="5449888"/>
            <a:ext cx="1206500" cy="238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49" name="Rectangle 98"/>
          <p:cNvSpPr>
            <a:spLocks noChangeArrowheads="1"/>
          </p:cNvSpPr>
          <p:nvPr/>
        </p:nvSpPr>
        <p:spPr bwMode="auto">
          <a:xfrm>
            <a:off x="1882775" y="5473700"/>
            <a:ext cx="1208088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50" name="Line 99"/>
          <p:cNvSpPr>
            <a:spLocks noChangeShapeType="1"/>
          </p:cNvSpPr>
          <p:nvPr/>
        </p:nvSpPr>
        <p:spPr bwMode="auto">
          <a:xfrm>
            <a:off x="3154363" y="5624513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Text Box 101"/>
          <p:cNvSpPr txBox="1">
            <a:spLocks noChangeArrowheads="1"/>
          </p:cNvSpPr>
          <p:nvPr/>
        </p:nvSpPr>
        <p:spPr bwMode="auto">
          <a:xfrm>
            <a:off x="3987800" y="56594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52" name="Text Box 102"/>
          <p:cNvSpPr txBox="1">
            <a:spLocks noChangeArrowheads="1"/>
          </p:cNvSpPr>
          <p:nvPr/>
        </p:nvSpPr>
        <p:spPr bwMode="auto">
          <a:xfrm>
            <a:off x="3736975" y="57324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53" name="Rectangle 104"/>
          <p:cNvSpPr>
            <a:spLocks noChangeArrowheads="1"/>
          </p:cNvSpPr>
          <p:nvPr/>
        </p:nvSpPr>
        <p:spPr bwMode="auto">
          <a:xfrm>
            <a:off x="2352675" y="5476875"/>
            <a:ext cx="73818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54" name="Text Box 105"/>
          <p:cNvSpPr txBox="1">
            <a:spLocks noChangeArrowheads="1"/>
          </p:cNvSpPr>
          <p:nvPr/>
        </p:nvSpPr>
        <p:spPr bwMode="auto">
          <a:xfrm>
            <a:off x="2279650" y="5467350"/>
            <a:ext cx="944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0100 1101</a:t>
            </a:r>
          </a:p>
        </p:txBody>
      </p:sp>
      <p:sp>
        <p:nvSpPr>
          <p:cNvPr id="116755" name="Text Box 106"/>
          <p:cNvSpPr txBox="1">
            <a:spLocks noChangeArrowheads="1"/>
          </p:cNvSpPr>
          <p:nvPr/>
        </p:nvSpPr>
        <p:spPr bwMode="auto">
          <a:xfrm>
            <a:off x="1931988" y="6105525"/>
            <a:ext cx="1544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values in arriving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packet</a:t>
            </a:r>
            <a:r>
              <a:rPr lang="ja-JP" altLang="en-US" sz="1400">
                <a:solidFill>
                  <a:srgbClr val="000000"/>
                </a:solidFill>
              </a:rPr>
              <a:t>’</a:t>
            </a:r>
            <a:r>
              <a:rPr lang="en-US" altLang="ja-JP" sz="1400">
                <a:solidFill>
                  <a:srgbClr val="000000"/>
                </a:solidFill>
              </a:rPr>
              <a:t>s header</a:t>
            </a:r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116756" name="Group 25"/>
          <p:cNvGrpSpPr>
            <a:grpSpLocks/>
          </p:cNvGrpSpPr>
          <p:nvPr/>
        </p:nvGrpSpPr>
        <p:grpSpPr bwMode="auto">
          <a:xfrm>
            <a:off x="2879725" y="2162175"/>
            <a:ext cx="4376738" cy="392113"/>
            <a:chOff x="2876479" y="1379891"/>
            <a:chExt cx="4376824" cy="393056"/>
          </a:xfrm>
        </p:grpSpPr>
        <p:sp>
          <p:nvSpPr>
            <p:cNvPr id="116977" name="Oval 5"/>
            <p:cNvSpPr>
              <a:spLocks noChangeArrowheads="1"/>
            </p:cNvSpPr>
            <p:nvPr/>
          </p:nvSpPr>
          <p:spPr bwMode="auto">
            <a:xfrm>
              <a:off x="3143886" y="1379891"/>
              <a:ext cx="3785019" cy="393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78" name="Text Box 108"/>
            <p:cNvSpPr txBox="1">
              <a:spLocks noChangeArrowheads="1"/>
            </p:cNvSpPr>
            <p:nvPr/>
          </p:nvSpPr>
          <p:spPr bwMode="auto">
            <a:xfrm>
              <a:off x="2876479" y="1408113"/>
              <a:ext cx="4376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</a:rPr>
                <a:t>logically-centralized routing controller</a:t>
              </a:r>
            </a:p>
          </p:txBody>
        </p:sp>
      </p:grpSp>
      <p:sp>
        <p:nvSpPr>
          <p:cNvPr id="116757" name="Line 119"/>
          <p:cNvSpPr>
            <a:spLocks noChangeShapeType="1"/>
          </p:cNvSpPr>
          <p:nvPr/>
        </p:nvSpPr>
        <p:spPr bwMode="auto">
          <a:xfrm flipH="1" flipV="1">
            <a:off x="2744788" y="577215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"/>
          <p:cNvSpPr>
            <a:spLocks/>
          </p:cNvSpPr>
          <p:nvPr/>
        </p:nvSpPr>
        <p:spPr bwMode="auto">
          <a:xfrm flipH="1">
            <a:off x="4852988" y="4848225"/>
            <a:ext cx="407987" cy="3714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122"/>
          <p:cNvSpPr>
            <a:spLocks/>
          </p:cNvSpPr>
          <p:nvPr/>
        </p:nvSpPr>
        <p:spPr bwMode="auto">
          <a:xfrm flipH="1">
            <a:off x="5418138" y="5053013"/>
            <a:ext cx="396875" cy="471487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2860 h 12638"/>
              <a:gd name="connsiteX1" fmla="*/ 7457 w 12434"/>
              <a:gd name="connsiteY1" fmla="*/ 12443 h 12638"/>
              <a:gd name="connsiteX2" fmla="*/ 9148 w 12434"/>
              <a:gd name="connsiteY2" fmla="*/ 12517 h 12638"/>
              <a:gd name="connsiteX3" fmla="*/ 12434 w 12434"/>
              <a:gd name="connsiteY3" fmla="*/ 0 h 12638"/>
              <a:gd name="connsiteX4" fmla="*/ 0 w 12434"/>
              <a:gd name="connsiteY4" fmla="*/ 2860 h 12638"/>
              <a:gd name="connsiteX0" fmla="*/ 0 w 6870"/>
              <a:gd name="connsiteY0" fmla="*/ 0 h 12699"/>
              <a:gd name="connsiteX1" fmla="*/ 1893 w 6870"/>
              <a:gd name="connsiteY1" fmla="*/ 12504 h 12699"/>
              <a:gd name="connsiteX2" fmla="*/ 3584 w 6870"/>
              <a:gd name="connsiteY2" fmla="*/ 12578 h 12699"/>
              <a:gd name="connsiteX3" fmla="*/ 6870 w 6870"/>
              <a:gd name="connsiteY3" fmla="*/ 61 h 12699"/>
              <a:gd name="connsiteX4" fmla="*/ 0 w 6870"/>
              <a:gd name="connsiteY4" fmla="*/ 0 h 12699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229" y="5733"/>
                  <a:pt x="2358" y="5470"/>
                  <a:pt x="2755" y="9846"/>
                </a:cubicBezTo>
                <a:cubicBezTo>
                  <a:pt x="3854" y="9780"/>
                  <a:pt x="4208" y="10175"/>
                  <a:pt x="5217" y="9905"/>
                </a:cubicBezTo>
                <a:cubicBezTo>
                  <a:pt x="5361" y="4711"/>
                  <a:pt x="8316" y="3397"/>
                  <a:pt x="10000" y="48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0" name="Group 77"/>
          <p:cNvGrpSpPr>
            <a:grpSpLocks/>
          </p:cNvGrpSpPr>
          <p:nvPr/>
        </p:nvGrpSpPr>
        <p:grpSpPr bwMode="auto">
          <a:xfrm>
            <a:off x="5345113" y="5478463"/>
            <a:ext cx="501650" cy="233362"/>
            <a:chOff x="3600" y="219"/>
            <a:chExt cx="360" cy="175"/>
          </a:xfrm>
        </p:grpSpPr>
        <p:sp>
          <p:nvSpPr>
            <p:cNvPr id="116964" name="Oval 7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65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66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67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68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69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74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5" name="Line 8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6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70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71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2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3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" name="Freeform 122"/>
          <p:cNvSpPr>
            <a:spLocks/>
          </p:cNvSpPr>
          <p:nvPr/>
        </p:nvSpPr>
        <p:spPr bwMode="auto">
          <a:xfrm flipH="1">
            <a:off x="5708650" y="5572125"/>
            <a:ext cx="347663" cy="560388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4" h="12711">
                <a:moveTo>
                  <a:pt x="174" y="9049"/>
                </a:moveTo>
                <a:cubicBezTo>
                  <a:pt x="4475" y="9662"/>
                  <a:pt x="4372" y="8900"/>
                  <a:pt x="9897" y="12711"/>
                </a:cubicBezTo>
                <a:cubicBezTo>
                  <a:pt x="9952" y="11889"/>
                  <a:pt x="9533" y="10766"/>
                  <a:pt x="10174" y="10500"/>
                </a:cubicBezTo>
                <a:cubicBezTo>
                  <a:pt x="2742" y="6806"/>
                  <a:pt x="2583" y="3892"/>
                  <a:pt x="53" y="0"/>
                </a:cubicBezTo>
                <a:cubicBezTo>
                  <a:pt x="-167" y="3529"/>
                  <a:pt x="382" y="5436"/>
                  <a:pt x="174" y="9049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Freeform 122"/>
          <p:cNvSpPr>
            <a:spLocks/>
          </p:cNvSpPr>
          <p:nvPr/>
        </p:nvSpPr>
        <p:spPr bwMode="auto">
          <a:xfrm flipH="1">
            <a:off x="2563813" y="5051425"/>
            <a:ext cx="2146300" cy="45402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0151"/>
              <a:gd name="connsiteY0" fmla="*/ 0 h 10495"/>
              <a:gd name="connsiteX1" fmla="*/ 7457 w 10151"/>
              <a:gd name="connsiteY1" fmla="*/ 9583 h 10495"/>
              <a:gd name="connsiteX2" fmla="*/ 10151 w 10151"/>
              <a:gd name="connsiteY2" fmla="*/ 10437 h 10495"/>
              <a:gd name="connsiteX3" fmla="*/ 10000 w 10151"/>
              <a:gd name="connsiteY3" fmla="*/ 61 h 10495"/>
              <a:gd name="connsiteX4" fmla="*/ 0 w 10151"/>
              <a:gd name="connsiteY4" fmla="*/ 0 h 10495"/>
              <a:gd name="connsiteX0" fmla="*/ 0 w 10151"/>
              <a:gd name="connsiteY0" fmla="*/ 0 h 10515"/>
              <a:gd name="connsiteX1" fmla="*/ 6036 w 10151"/>
              <a:gd name="connsiteY1" fmla="*/ 9973 h 10515"/>
              <a:gd name="connsiteX2" fmla="*/ 10151 w 10151"/>
              <a:gd name="connsiteY2" fmla="*/ 10437 h 10515"/>
              <a:gd name="connsiteX3" fmla="*/ 10000 w 10151"/>
              <a:gd name="connsiteY3" fmla="*/ 61 h 10515"/>
              <a:gd name="connsiteX4" fmla="*/ 0 w 10151"/>
              <a:gd name="connsiteY4" fmla="*/ 0 h 10515"/>
              <a:gd name="connsiteX0" fmla="*/ 0 w 11989"/>
              <a:gd name="connsiteY0" fmla="*/ 0 h 15715"/>
              <a:gd name="connsiteX1" fmla="*/ 7874 w 11989"/>
              <a:gd name="connsiteY1" fmla="*/ 15173 h 15715"/>
              <a:gd name="connsiteX2" fmla="*/ 11989 w 11989"/>
              <a:gd name="connsiteY2" fmla="*/ 15637 h 15715"/>
              <a:gd name="connsiteX3" fmla="*/ 11838 w 11989"/>
              <a:gd name="connsiteY3" fmla="*/ 5261 h 15715"/>
              <a:gd name="connsiteX4" fmla="*/ 0 w 11989"/>
              <a:gd name="connsiteY4" fmla="*/ 0 h 15715"/>
              <a:gd name="connsiteX0" fmla="*/ 0 w 13760"/>
              <a:gd name="connsiteY0" fmla="*/ 0 h 15715"/>
              <a:gd name="connsiteX1" fmla="*/ 7874 w 13760"/>
              <a:gd name="connsiteY1" fmla="*/ 15173 h 15715"/>
              <a:gd name="connsiteX2" fmla="*/ 11989 w 13760"/>
              <a:gd name="connsiteY2" fmla="*/ 15637 h 15715"/>
              <a:gd name="connsiteX3" fmla="*/ 13760 w 13760"/>
              <a:gd name="connsiteY3" fmla="*/ 61 h 15715"/>
              <a:gd name="connsiteX4" fmla="*/ 0 w 13760"/>
              <a:gd name="connsiteY4" fmla="*/ 0 h 15715"/>
              <a:gd name="connsiteX0" fmla="*/ 0 w 13760"/>
              <a:gd name="connsiteY0" fmla="*/ 0 h 15758"/>
              <a:gd name="connsiteX1" fmla="*/ 8292 w 13760"/>
              <a:gd name="connsiteY1" fmla="*/ 15563 h 15758"/>
              <a:gd name="connsiteX2" fmla="*/ 11989 w 13760"/>
              <a:gd name="connsiteY2" fmla="*/ 15637 h 15758"/>
              <a:gd name="connsiteX3" fmla="*/ 13760 w 13760"/>
              <a:gd name="connsiteY3" fmla="*/ 61 h 15758"/>
              <a:gd name="connsiteX4" fmla="*/ 0 w 13760"/>
              <a:gd name="connsiteY4" fmla="*/ 0 h 15758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8801"/>
              <a:gd name="connsiteY0" fmla="*/ 0 h 18057"/>
              <a:gd name="connsiteX1" fmla="*/ 12469 w 28801"/>
              <a:gd name="connsiteY1" fmla="*/ 17862 h 18057"/>
              <a:gd name="connsiteX2" fmla="*/ 16166 w 28801"/>
              <a:gd name="connsiteY2" fmla="*/ 17936 h 18057"/>
              <a:gd name="connsiteX3" fmla="*/ 28801 w 28801"/>
              <a:gd name="connsiteY3" fmla="*/ 1450 h 18057"/>
              <a:gd name="connsiteX4" fmla="*/ 0 w 28801"/>
              <a:gd name="connsiteY4" fmla="*/ 0 h 18057"/>
              <a:gd name="connsiteX0" fmla="*/ 0 w 37155"/>
              <a:gd name="connsiteY0" fmla="*/ 0 h 18057"/>
              <a:gd name="connsiteX1" fmla="*/ 12469 w 37155"/>
              <a:gd name="connsiteY1" fmla="*/ 17862 h 18057"/>
              <a:gd name="connsiteX2" fmla="*/ 16166 w 37155"/>
              <a:gd name="connsiteY2" fmla="*/ 17936 h 18057"/>
              <a:gd name="connsiteX3" fmla="*/ 37155 w 37155"/>
              <a:gd name="connsiteY3" fmla="*/ 50 h 18057"/>
              <a:gd name="connsiteX4" fmla="*/ 0 w 37155"/>
              <a:gd name="connsiteY4" fmla="*/ 0 h 1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5" h="18057">
                <a:moveTo>
                  <a:pt x="0" y="0"/>
                </a:moveTo>
                <a:cubicBezTo>
                  <a:pt x="3957" y="3493"/>
                  <a:pt x="10944" y="13279"/>
                  <a:pt x="12469" y="17862"/>
                </a:cubicBezTo>
                <a:cubicBezTo>
                  <a:pt x="13224" y="17777"/>
                  <a:pt x="15473" y="18279"/>
                  <a:pt x="16166" y="17936"/>
                </a:cubicBezTo>
                <a:cubicBezTo>
                  <a:pt x="15778" y="12531"/>
                  <a:pt x="29146" y="3783"/>
                  <a:pt x="37155" y="5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3" name="Text Box 100"/>
          <p:cNvSpPr txBox="1">
            <a:spLocks noChangeArrowheads="1"/>
          </p:cNvSpPr>
          <p:nvPr/>
        </p:nvSpPr>
        <p:spPr bwMode="auto">
          <a:xfrm>
            <a:off x="4073525" y="522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6764" name="Group 7"/>
          <p:cNvGrpSpPr>
            <a:grpSpLocks/>
          </p:cNvGrpSpPr>
          <p:nvPr/>
        </p:nvGrpSpPr>
        <p:grpSpPr bwMode="auto">
          <a:xfrm>
            <a:off x="3648075" y="5500688"/>
            <a:ext cx="501650" cy="233362"/>
            <a:chOff x="3600" y="219"/>
            <a:chExt cx="360" cy="175"/>
          </a:xfrm>
        </p:grpSpPr>
        <p:sp>
          <p:nvSpPr>
            <p:cNvPr id="116951" name="Oval 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52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53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54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55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5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6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62" name="Line 1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6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5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58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5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60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765" name="Freeform 120"/>
          <p:cNvSpPr>
            <a:spLocks/>
          </p:cNvSpPr>
          <p:nvPr/>
        </p:nvSpPr>
        <p:spPr bwMode="auto">
          <a:xfrm>
            <a:off x="3581400" y="5621338"/>
            <a:ext cx="982663" cy="215900"/>
          </a:xfrm>
          <a:custGeom>
            <a:avLst/>
            <a:gdLst>
              <a:gd name="T0" fmla="*/ 0 w 10042"/>
              <a:gd name="T1" fmla="*/ 25234610 h 10522"/>
              <a:gd name="T2" fmla="*/ 2147483647 w 10042"/>
              <a:gd name="T3" fmla="*/ 301708329 h 10522"/>
              <a:gd name="T4" fmla="*/ 2147483647 w 10042"/>
              <a:gd name="T5" fmla="*/ 1869572549 h 10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42" h="10522">
                <a:moveTo>
                  <a:pt x="0" y="142"/>
                </a:moveTo>
                <a:cubicBezTo>
                  <a:pt x="3431" y="-228"/>
                  <a:pt x="4080" y="76"/>
                  <a:pt x="5443" y="1698"/>
                </a:cubicBezTo>
                <a:cubicBezTo>
                  <a:pt x="6937" y="3705"/>
                  <a:pt x="9198" y="6895"/>
                  <a:pt x="10042" y="10522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6766" name="Straight Connector 65"/>
          <p:cNvCxnSpPr>
            <a:cxnSpLocks noChangeShapeType="1"/>
          </p:cNvCxnSpPr>
          <p:nvPr/>
        </p:nvCxnSpPr>
        <p:spPr bwMode="auto">
          <a:xfrm>
            <a:off x="2736850" y="5473700"/>
            <a:ext cx="7938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Freeform 122"/>
          <p:cNvSpPr>
            <a:spLocks/>
          </p:cNvSpPr>
          <p:nvPr/>
        </p:nvSpPr>
        <p:spPr bwMode="auto">
          <a:xfrm flipH="1">
            <a:off x="4479925" y="6084888"/>
            <a:ext cx="2181225" cy="3968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  <a:gd name="connsiteX0" fmla="*/ 174 w 45742"/>
              <a:gd name="connsiteY0" fmla="*/ 9049 h 10516"/>
              <a:gd name="connsiteX1" fmla="*/ 45742 w 45742"/>
              <a:gd name="connsiteY1" fmla="*/ 8442 h 10516"/>
              <a:gd name="connsiteX2" fmla="*/ 10174 w 45742"/>
              <a:gd name="connsiteY2" fmla="*/ 10500 h 10516"/>
              <a:gd name="connsiteX3" fmla="*/ 53 w 45742"/>
              <a:gd name="connsiteY3" fmla="*/ 0 h 10516"/>
              <a:gd name="connsiteX4" fmla="*/ 174 w 45742"/>
              <a:gd name="connsiteY4" fmla="*/ 9049 h 10516"/>
              <a:gd name="connsiteX0" fmla="*/ 174 w 45743"/>
              <a:gd name="connsiteY0" fmla="*/ 9049 h 9101"/>
              <a:gd name="connsiteX1" fmla="*/ 45742 w 45743"/>
              <a:gd name="connsiteY1" fmla="*/ 8442 h 9101"/>
              <a:gd name="connsiteX2" fmla="*/ 45245 w 45743"/>
              <a:gd name="connsiteY2" fmla="*/ 6829 h 9101"/>
              <a:gd name="connsiteX3" fmla="*/ 53 w 45743"/>
              <a:gd name="connsiteY3" fmla="*/ 0 h 9101"/>
              <a:gd name="connsiteX4" fmla="*/ 174 w 45743"/>
              <a:gd name="connsiteY4" fmla="*/ 9049 h 9101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0 w 10041"/>
              <a:gd name="connsiteY0" fmla="*/ 9005 h 9117"/>
              <a:gd name="connsiteX1" fmla="*/ 10000 w 10041"/>
              <a:gd name="connsiteY1" fmla="*/ 8150 h 9117"/>
              <a:gd name="connsiteX2" fmla="*/ 10041 w 10041"/>
              <a:gd name="connsiteY2" fmla="*/ 6191 h 9117"/>
              <a:gd name="connsiteX3" fmla="*/ 613 w 10041"/>
              <a:gd name="connsiteY3" fmla="*/ 0 h 9117"/>
              <a:gd name="connsiteX4" fmla="*/ 0 w 10041"/>
              <a:gd name="connsiteY4" fmla="*/ 9005 h 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" h="9117">
                <a:moveTo>
                  <a:pt x="0" y="9005"/>
                </a:moveTo>
                <a:cubicBezTo>
                  <a:pt x="940" y="9678"/>
                  <a:pt x="2065" y="7058"/>
                  <a:pt x="10000" y="8150"/>
                </a:cubicBezTo>
                <a:cubicBezTo>
                  <a:pt x="10012" y="7247"/>
                  <a:pt x="9901" y="6483"/>
                  <a:pt x="10041" y="6191"/>
                </a:cubicBezTo>
                <a:cubicBezTo>
                  <a:pt x="3022" y="5602"/>
                  <a:pt x="1166" y="4276"/>
                  <a:pt x="613" y="0"/>
                </a:cubicBezTo>
                <a:cubicBezTo>
                  <a:pt x="564" y="3878"/>
                  <a:pt x="46" y="5035"/>
                  <a:pt x="0" y="900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  <a:alpha val="61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8" name="Group 21"/>
          <p:cNvGrpSpPr>
            <a:grpSpLocks/>
          </p:cNvGrpSpPr>
          <p:nvPr/>
        </p:nvGrpSpPr>
        <p:grpSpPr bwMode="auto">
          <a:xfrm>
            <a:off x="4000500" y="6242050"/>
            <a:ext cx="501650" cy="233363"/>
            <a:chOff x="3600" y="219"/>
            <a:chExt cx="360" cy="175"/>
          </a:xfrm>
        </p:grpSpPr>
        <p:sp>
          <p:nvSpPr>
            <p:cNvPr id="116938" name="Oval 2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39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40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41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42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43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48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49" name="Line 2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50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44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45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46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47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16769" name="Straight Connector 81"/>
          <p:cNvCxnSpPr>
            <a:cxnSpLocks noChangeShapeType="1"/>
          </p:cNvCxnSpPr>
          <p:nvPr/>
        </p:nvCxnSpPr>
        <p:spPr bwMode="auto">
          <a:xfrm>
            <a:off x="1362075" y="3262313"/>
            <a:ext cx="58562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70" name="Text Box 106"/>
          <p:cNvSpPr txBox="1">
            <a:spLocks noChangeArrowheads="1"/>
          </p:cNvSpPr>
          <p:nvPr/>
        </p:nvSpPr>
        <p:spPr bwMode="auto">
          <a:xfrm>
            <a:off x="1203325" y="2827338"/>
            <a:ext cx="1358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control plane</a:t>
            </a:r>
          </a:p>
        </p:txBody>
      </p:sp>
      <p:sp>
        <p:nvSpPr>
          <p:cNvPr id="116771" name="Text Box 106"/>
          <p:cNvSpPr txBox="1">
            <a:spLocks noChangeArrowheads="1"/>
          </p:cNvSpPr>
          <p:nvPr/>
        </p:nvSpPr>
        <p:spPr bwMode="auto">
          <a:xfrm>
            <a:off x="1217613" y="331311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data plane</a:t>
            </a:r>
          </a:p>
        </p:txBody>
      </p:sp>
      <p:sp>
        <p:nvSpPr>
          <p:cNvPr id="85" name="AutoShape 118"/>
          <p:cNvSpPr>
            <a:spLocks noChangeArrowheads="1"/>
          </p:cNvSpPr>
          <p:nvPr/>
        </p:nvSpPr>
        <p:spPr bwMode="auto">
          <a:xfrm rot="5400000">
            <a:off x="3175000" y="3048000"/>
            <a:ext cx="992188" cy="122238"/>
          </a:xfrm>
          <a:prstGeom prst="rightArrow">
            <a:avLst>
              <a:gd name="adj1" fmla="val 51167"/>
              <a:gd name="adj2" fmla="val 83902"/>
            </a:avLst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73" name="Freeform 91"/>
          <p:cNvSpPr>
            <a:spLocks/>
          </p:cNvSpPr>
          <p:nvPr/>
        </p:nvSpPr>
        <p:spPr bwMode="auto">
          <a:xfrm>
            <a:off x="4968875" y="5416550"/>
            <a:ext cx="474663" cy="582613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74" name="Group 35"/>
          <p:cNvGrpSpPr>
            <a:grpSpLocks/>
          </p:cNvGrpSpPr>
          <p:nvPr/>
        </p:nvGrpSpPr>
        <p:grpSpPr bwMode="auto">
          <a:xfrm>
            <a:off x="4675188" y="5195888"/>
            <a:ext cx="501650" cy="233362"/>
            <a:chOff x="3600" y="219"/>
            <a:chExt cx="360" cy="175"/>
          </a:xfrm>
        </p:grpSpPr>
        <p:sp>
          <p:nvSpPr>
            <p:cNvPr id="116925" name="Oval 3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26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27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28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29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30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35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6" name="Line 4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7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31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32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3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4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6775" name="Group 63"/>
          <p:cNvGrpSpPr>
            <a:grpSpLocks/>
          </p:cNvGrpSpPr>
          <p:nvPr/>
        </p:nvGrpSpPr>
        <p:grpSpPr bwMode="auto">
          <a:xfrm>
            <a:off x="5226050" y="5962650"/>
            <a:ext cx="501650" cy="233363"/>
            <a:chOff x="3600" y="219"/>
            <a:chExt cx="360" cy="175"/>
          </a:xfrm>
        </p:grpSpPr>
        <p:sp>
          <p:nvSpPr>
            <p:cNvPr id="116912" name="Oval 6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13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14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15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16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17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22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3" name="Line 7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4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18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19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0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1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776" name="TextBox 114"/>
          <p:cNvSpPr txBox="1">
            <a:spLocks noChangeArrowheads="1"/>
          </p:cNvSpPr>
          <p:nvPr/>
        </p:nvSpPr>
        <p:spPr bwMode="auto">
          <a:xfrm>
            <a:off x="401638" y="1087438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>
                <a:latin typeface="Gill Sans MT" pitchFamily="34" charset="0"/>
              </a:rPr>
              <a:t>Each </a:t>
            </a:r>
            <a:r>
              <a:rPr lang="en-US" altLang="en-US" dirty="0" smtClean="0">
                <a:latin typeface="Gill Sans MT" pitchFamily="34" charset="0"/>
              </a:rPr>
              <a:t>switch </a:t>
            </a:r>
            <a:r>
              <a:rPr lang="en-US" altLang="en-US" dirty="0">
                <a:latin typeface="Gill Sans MT" pitchFamily="34" charset="0"/>
              </a:rPr>
              <a:t>contains a </a:t>
            </a:r>
            <a:r>
              <a:rPr lang="en-US" altLang="en-US" i="1" dirty="0">
                <a:solidFill>
                  <a:srgbClr val="CC0000"/>
                </a:solidFill>
                <a:latin typeface="Gill Sans MT" pitchFamily="34" charset="0"/>
              </a:rPr>
              <a:t>flow table </a:t>
            </a:r>
            <a:r>
              <a:rPr lang="en-US" altLang="en-US" dirty="0">
                <a:latin typeface="Gill Sans MT" pitchFamily="34" charset="0"/>
              </a:rPr>
              <a:t>that is computed and distributed by a </a:t>
            </a:r>
            <a:r>
              <a:rPr lang="en-US" altLang="en-US" i="1" dirty="0">
                <a:latin typeface="Gill Sans MT" pitchFamily="34" charset="0"/>
              </a:rPr>
              <a:t>logically centralized </a:t>
            </a:r>
            <a:r>
              <a:rPr lang="en-US" altLang="en-US" dirty="0">
                <a:latin typeface="Gill Sans MT" pitchFamily="34" charset="0"/>
              </a:rPr>
              <a:t>routing controller</a:t>
            </a:r>
          </a:p>
        </p:txBody>
      </p:sp>
      <p:grpSp>
        <p:nvGrpSpPr>
          <p:cNvPr id="116777" name="Group 115"/>
          <p:cNvGrpSpPr>
            <a:grpSpLocks/>
          </p:cNvGrpSpPr>
          <p:nvPr/>
        </p:nvGrpSpPr>
        <p:grpSpPr bwMode="auto">
          <a:xfrm>
            <a:off x="3498850" y="2647950"/>
            <a:ext cx="328613" cy="247650"/>
            <a:chOff x="8481778" y="1650237"/>
            <a:chExt cx="327460" cy="247650"/>
          </a:xfrm>
        </p:grpSpPr>
        <p:sp>
          <p:nvSpPr>
            <p:cNvPr id="116907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08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09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10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11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78" name="Group 121"/>
          <p:cNvGrpSpPr>
            <a:grpSpLocks/>
          </p:cNvGrpSpPr>
          <p:nvPr/>
        </p:nvGrpSpPr>
        <p:grpSpPr bwMode="auto">
          <a:xfrm>
            <a:off x="2700338" y="3592513"/>
            <a:ext cx="2005012" cy="1449387"/>
            <a:chOff x="1215873" y="2346199"/>
            <a:chExt cx="2004836" cy="1450803"/>
          </a:xfrm>
        </p:grpSpPr>
        <p:sp>
          <p:nvSpPr>
            <p:cNvPr id="116853" name="Rectangle 4"/>
            <p:cNvSpPr>
              <a:spLocks noChangeArrowheads="1"/>
            </p:cNvSpPr>
            <p:nvPr/>
          </p:nvSpPr>
          <p:spPr bwMode="auto">
            <a:xfrm>
              <a:off x="1230309" y="2346199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1933360" y="2662420"/>
              <a:ext cx="661929" cy="10614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307940" y="2665598"/>
              <a:ext cx="622245" cy="10583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56" name="Rectangle 125"/>
            <p:cNvSpPr>
              <a:spLocks noChangeArrowheads="1"/>
            </p:cNvSpPr>
            <p:nvPr/>
          </p:nvSpPr>
          <p:spPr bwMode="auto">
            <a:xfrm>
              <a:off x="1302231" y="2412920"/>
              <a:ext cx="1855396" cy="248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57" name="Text Box 110"/>
            <p:cNvSpPr txBox="1">
              <a:spLocks noChangeArrowheads="1"/>
            </p:cNvSpPr>
            <p:nvPr/>
          </p:nvSpPr>
          <p:spPr bwMode="auto">
            <a:xfrm>
              <a:off x="1509902" y="2374246"/>
              <a:ext cx="13622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</a:rPr>
                <a:t>local flow table</a:t>
              </a:r>
            </a:p>
          </p:txBody>
        </p:sp>
        <p:sp>
          <p:nvSpPr>
            <p:cNvPr id="116858" name="Rectangle 127"/>
            <p:cNvSpPr>
              <a:spLocks noChangeArrowheads="1"/>
            </p:cNvSpPr>
            <p:nvPr/>
          </p:nvSpPr>
          <p:spPr bwMode="auto">
            <a:xfrm>
              <a:off x="2607523" y="2660713"/>
              <a:ext cx="542081" cy="10607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59" name="Text Box 111"/>
            <p:cNvSpPr txBox="1">
              <a:spLocks noChangeArrowheads="1"/>
            </p:cNvSpPr>
            <p:nvPr/>
          </p:nvSpPr>
          <p:spPr bwMode="auto">
            <a:xfrm>
              <a:off x="1215873" y="2656551"/>
              <a:ext cx="20048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headers  counters  actions</a:t>
              </a:r>
            </a:p>
          </p:txBody>
        </p:sp>
        <p:sp>
          <p:nvSpPr>
            <p:cNvPr id="116860" name="Line 116"/>
            <p:cNvSpPr>
              <a:spLocks noChangeShapeType="1"/>
            </p:cNvSpPr>
            <p:nvPr/>
          </p:nvSpPr>
          <p:spPr bwMode="auto">
            <a:xfrm>
              <a:off x="1297142" y="2927136"/>
              <a:ext cx="1860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861" name="Group 130"/>
            <p:cNvGrpSpPr>
              <a:grpSpLocks/>
            </p:cNvGrpSpPr>
            <p:nvPr/>
          </p:nvGrpSpPr>
          <p:grpSpPr bwMode="auto">
            <a:xfrm>
              <a:off x="1302231" y="2965801"/>
              <a:ext cx="1840959" cy="207818"/>
              <a:chOff x="1302231" y="2991457"/>
              <a:chExt cx="1840959" cy="207818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95" name="Rectangle 194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7" name="Straight Connector 196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8" name="Straight Connector 197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Straight Connector 198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0" name="Straight Connector 199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95" name="Group 182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4" name="Oval 19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5" name="Oval 19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6" name="Oval 19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96" name="Group 183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1" name="Oval 188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2" name="Oval 189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3" name="Oval 190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97" name="Group 184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8" name="Oval 185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9" name="Oval 186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0" name="Oval 187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grpSp>
          <p:nvGrpSpPr>
            <p:cNvPr id="116862" name="Group 131"/>
            <p:cNvGrpSpPr>
              <a:grpSpLocks/>
            </p:cNvGrpSpPr>
            <p:nvPr/>
          </p:nvGrpSpPr>
          <p:grpSpPr bwMode="auto">
            <a:xfrm>
              <a:off x="1300350" y="3205689"/>
              <a:ext cx="1840959" cy="207818"/>
              <a:chOff x="1302231" y="2991457"/>
              <a:chExt cx="1840959" cy="207818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82" name="Group 160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1" name="Oval 169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2" name="Oval 170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3" name="Oval 171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83" name="Group 161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8" name="Oval 166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9" name="Oval 167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0" name="Oval 168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84" name="Group 162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5" name="Oval 163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6" name="Oval 164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7" name="Oval 165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grpSp>
          <p:nvGrpSpPr>
            <p:cNvPr id="116863" name="Group 132"/>
            <p:cNvGrpSpPr>
              <a:grpSpLocks/>
            </p:cNvGrpSpPr>
            <p:nvPr/>
          </p:nvGrpSpPr>
          <p:grpSpPr bwMode="auto">
            <a:xfrm>
              <a:off x="1305438" y="3513599"/>
              <a:ext cx="1840959" cy="207818"/>
              <a:chOff x="1302231" y="2991457"/>
              <a:chExt cx="1840959" cy="207818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69" name="Group 138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8" name="Oval 147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9" name="Oval 148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0" name="Oval 149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70" name="Group 139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5" name="Oval 144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6" name="Oval 145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7" name="Oval 146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71" name="Group 140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2" name="Oval 14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3" name="Oval 14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4" name="Oval 14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116864" name="Line 113"/>
            <p:cNvSpPr>
              <a:spLocks noChangeShapeType="1"/>
            </p:cNvSpPr>
            <p:nvPr/>
          </p:nvSpPr>
          <p:spPr bwMode="auto">
            <a:xfrm>
              <a:off x="1924568" y="2656551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5" name="Line 113"/>
            <p:cNvSpPr>
              <a:spLocks noChangeShapeType="1"/>
            </p:cNvSpPr>
            <p:nvPr/>
          </p:nvSpPr>
          <p:spPr bwMode="auto">
            <a:xfrm>
              <a:off x="2595717" y="2661363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6" name="Line 117"/>
            <p:cNvSpPr>
              <a:spLocks noChangeShapeType="1"/>
            </p:cNvSpPr>
            <p:nvPr/>
          </p:nvSpPr>
          <p:spPr bwMode="auto">
            <a:xfrm flipV="1">
              <a:off x="1297142" y="2661362"/>
              <a:ext cx="18604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7" name="Rectangle 109"/>
            <p:cNvSpPr>
              <a:spLocks noChangeArrowheads="1"/>
            </p:cNvSpPr>
            <p:nvPr/>
          </p:nvSpPr>
          <p:spPr bwMode="auto">
            <a:xfrm>
              <a:off x="1297143" y="2412920"/>
              <a:ext cx="1860484" cy="1315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79" name="Group 203"/>
          <p:cNvGrpSpPr>
            <a:grpSpLocks/>
          </p:cNvGrpSpPr>
          <p:nvPr/>
        </p:nvGrpSpPr>
        <p:grpSpPr bwMode="auto">
          <a:xfrm>
            <a:off x="5392738" y="4759325"/>
            <a:ext cx="430212" cy="306388"/>
            <a:chOff x="355958" y="2437424"/>
            <a:chExt cx="1990400" cy="1450803"/>
          </a:xfrm>
        </p:grpSpPr>
        <p:sp>
          <p:nvSpPr>
            <p:cNvPr id="11684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1061045" y="2753142"/>
              <a:ext cx="661019" cy="10599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429405" y="2760662"/>
              <a:ext cx="624294" cy="1052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46" name="Rectangle 207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47" name="Rectangle 208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4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0" name="Group 214"/>
          <p:cNvGrpSpPr>
            <a:grpSpLocks/>
          </p:cNvGrpSpPr>
          <p:nvPr/>
        </p:nvGrpSpPr>
        <p:grpSpPr bwMode="auto">
          <a:xfrm>
            <a:off x="6053138" y="5583238"/>
            <a:ext cx="430212" cy="376237"/>
            <a:chOff x="355958" y="2437424"/>
            <a:chExt cx="1990400" cy="1450803"/>
          </a:xfrm>
        </p:grpSpPr>
        <p:sp>
          <p:nvSpPr>
            <p:cNvPr id="11683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061045" y="2755744"/>
              <a:ext cx="661019" cy="1059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429405" y="2755744"/>
              <a:ext cx="624294" cy="10590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36" name="Rectangle 218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37" name="Rectangle 219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3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1" name="Group 225"/>
          <p:cNvGrpSpPr>
            <a:grpSpLocks/>
          </p:cNvGrpSpPr>
          <p:nvPr/>
        </p:nvGrpSpPr>
        <p:grpSpPr bwMode="auto">
          <a:xfrm>
            <a:off x="6483350" y="6132513"/>
            <a:ext cx="431800" cy="374650"/>
            <a:chOff x="355958" y="2437424"/>
            <a:chExt cx="1990400" cy="1450803"/>
          </a:xfrm>
        </p:grpSpPr>
        <p:sp>
          <p:nvSpPr>
            <p:cNvPr id="11682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058452" y="2750943"/>
              <a:ext cx="665908" cy="10635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36454" y="2757092"/>
              <a:ext cx="621998" cy="1057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26" name="Rectangle 229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27" name="Rectangle 230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2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2" name="Group 236"/>
          <p:cNvGrpSpPr>
            <a:grpSpLocks/>
          </p:cNvGrpSpPr>
          <p:nvPr/>
        </p:nvGrpSpPr>
        <p:grpSpPr bwMode="auto">
          <a:xfrm>
            <a:off x="4835525" y="4545013"/>
            <a:ext cx="431800" cy="306387"/>
            <a:chOff x="355958" y="2437424"/>
            <a:chExt cx="1990400" cy="1450803"/>
          </a:xfrm>
        </p:grpSpPr>
        <p:sp>
          <p:nvSpPr>
            <p:cNvPr id="11681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058452" y="2753143"/>
              <a:ext cx="665908" cy="10599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36454" y="2760658"/>
              <a:ext cx="621998" cy="1052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16" name="Rectangle 240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17" name="Rectangle 241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1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48" name="Straight Arrow Connector 247"/>
          <p:cNvCxnSpPr>
            <a:cxnSpLocks noChangeShapeType="1"/>
            <a:stCxn id="116793" idx="2"/>
          </p:cNvCxnSpPr>
          <p:nvPr/>
        </p:nvCxnSpPr>
        <p:spPr bwMode="auto">
          <a:xfrm>
            <a:off x="5051425" y="2895600"/>
            <a:ext cx="1588" cy="1895475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Straight Arrow Connector 248"/>
          <p:cNvCxnSpPr>
            <a:cxnSpLocks noChangeShapeType="1"/>
          </p:cNvCxnSpPr>
          <p:nvPr/>
        </p:nvCxnSpPr>
        <p:spPr bwMode="auto">
          <a:xfrm>
            <a:off x="5564188" y="2903538"/>
            <a:ext cx="44450" cy="2119312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Straight Arrow Connector 249"/>
          <p:cNvCxnSpPr>
            <a:cxnSpLocks noChangeShapeType="1"/>
          </p:cNvCxnSpPr>
          <p:nvPr/>
        </p:nvCxnSpPr>
        <p:spPr bwMode="auto">
          <a:xfrm>
            <a:off x="6196013" y="2895600"/>
            <a:ext cx="63500" cy="2944813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Straight Arrow Connector 250"/>
          <p:cNvCxnSpPr>
            <a:cxnSpLocks noChangeShapeType="1"/>
            <a:stCxn id="116808" idx="2"/>
          </p:cNvCxnSpPr>
          <p:nvPr/>
        </p:nvCxnSpPr>
        <p:spPr bwMode="auto">
          <a:xfrm>
            <a:off x="6669088" y="2895600"/>
            <a:ext cx="22225" cy="3492500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787" name="Group 251"/>
          <p:cNvGrpSpPr>
            <a:grpSpLocks/>
          </p:cNvGrpSpPr>
          <p:nvPr/>
        </p:nvGrpSpPr>
        <p:grpSpPr bwMode="auto">
          <a:xfrm>
            <a:off x="6505575" y="2647950"/>
            <a:ext cx="327025" cy="247650"/>
            <a:chOff x="8481778" y="1650237"/>
            <a:chExt cx="327460" cy="247650"/>
          </a:xfrm>
        </p:grpSpPr>
        <p:sp>
          <p:nvSpPr>
            <p:cNvPr id="11680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0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88" name="Group 257"/>
          <p:cNvGrpSpPr>
            <a:grpSpLocks/>
          </p:cNvGrpSpPr>
          <p:nvPr/>
        </p:nvGrpSpPr>
        <p:grpSpPr bwMode="auto">
          <a:xfrm>
            <a:off x="6015038" y="2647950"/>
            <a:ext cx="327025" cy="247650"/>
            <a:chOff x="8481778" y="1650237"/>
            <a:chExt cx="327460" cy="247650"/>
          </a:xfrm>
        </p:grpSpPr>
        <p:sp>
          <p:nvSpPr>
            <p:cNvPr id="11680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0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89" name="Group 263"/>
          <p:cNvGrpSpPr>
            <a:grpSpLocks/>
          </p:cNvGrpSpPr>
          <p:nvPr/>
        </p:nvGrpSpPr>
        <p:grpSpPr bwMode="auto">
          <a:xfrm>
            <a:off x="5386388" y="2647950"/>
            <a:ext cx="327025" cy="247650"/>
            <a:chOff x="8481778" y="1650237"/>
            <a:chExt cx="327460" cy="247650"/>
          </a:xfrm>
        </p:grpSpPr>
        <p:sp>
          <p:nvSpPr>
            <p:cNvPr id="11679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9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90" name="Group 269"/>
          <p:cNvGrpSpPr>
            <a:grpSpLocks/>
          </p:cNvGrpSpPr>
          <p:nvPr/>
        </p:nvGrpSpPr>
        <p:grpSpPr bwMode="auto">
          <a:xfrm>
            <a:off x="4886325" y="2647950"/>
            <a:ext cx="328613" cy="247650"/>
            <a:chOff x="8481778" y="1650237"/>
            <a:chExt cx="327460" cy="247650"/>
          </a:xfrm>
        </p:grpSpPr>
        <p:sp>
          <p:nvSpPr>
            <p:cNvPr id="11679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9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14</a:t>
            </a:fld>
            <a:endParaRPr lang="en-US"/>
          </a:p>
        </p:txBody>
      </p:sp>
      <p:sp>
        <p:nvSpPr>
          <p:cNvPr id="272" name="Title 1"/>
          <p:cNvSpPr txBox="1">
            <a:spLocks/>
          </p:cNvSpPr>
          <p:nvPr/>
        </p:nvSpPr>
        <p:spPr bwMode="auto">
          <a:xfrm>
            <a:off x="371475" y="179388"/>
            <a:ext cx="8229600" cy="9080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4000" dirty="0">
                <a:solidFill>
                  <a:srgbClr val="000099"/>
                </a:solidFill>
                <a:latin typeface="+mj-lt"/>
                <a:cs typeface="Arial" pitchFamily="34" charset="0"/>
              </a:rPr>
              <a:t>Generalized Forwarding and SDN</a:t>
            </a:r>
          </a:p>
        </p:txBody>
      </p:sp>
      <p:sp>
        <p:nvSpPr>
          <p:cNvPr id="269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686844" y="6624638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2" name="Title 1"/>
          <p:cNvSpPr>
            <a:spLocks noGrp="1"/>
          </p:cNvSpPr>
          <p:nvPr>
            <p:ph type="title" idx="4294967295"/>
          </p:nvPr>
        </p:nvSpPr>
        <p:spPr>
          <a:xfrm>
            <a:off x="452438" y="142874"/>
            <a:ext cx="8435975" cy="1000125"/>
          </a:xfrm>
        </p:spPr>
        <p:txBody>
          <a:bodyPr/>
          <a:lstStyle/>
          <a:p>
            <a:r>
              <a:rPr lang="en-US" altLang="en-US" dirty="0" smtClean="0">
                <a:latin typeface="Calibri" pitchFamily="34" charset="0"/>
                <a:ea typeface="ＭＳ Ｐゴシック" pitchFamily="34" charset="-128"/>
              </a:rPr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flow</a:t>
            </a:r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: defined by header fields</a:t>
            </a:r>
          </a:p>
          <a:p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generalized forwarding: simple packet-handling rules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Pattern</a:t>
            </a:r>
            <a:r>
              <a:rPr lang="en-US" altLang="en-US" sz="22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: </a:t>
            </a:r>
            <a:r>
              <a:rPr lang="en-US" altLang="en-US" sz="2200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values in packet header fields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Actions: for matched packet: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Priority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: disambiguate overlapping patterns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Counters: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7766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69" name="TextBox 8"/>
          <p:cNvSpPr txBox="1">
            <a:spLocks noChangeArrowheads="1"/>
          </p:cNvSpPr>
          <p:nvPr/>
        </p:nvSpPr>
        <p:spPr bwMode="auto">
          <a:xfrm>
            <a:off x="952500" y="5691188"/>
            <a:ext cx="7810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i="1"/>
              <a:t>Flow table in a router (computed and distributed by controller) define router’s match+action rules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15</a:t>
            </a:fld>
            <a:endParaRPr lang="en-US"/>
          </a:p>
        </p:txBody>
      </p:sp>
      <p:sp>
        <p:nvSpPr>
          <p:cNvPr id="2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30475" y="6467476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5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flow</a:t>
            </a:r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: defined by header fields</a:t>
            </a:r>
          </a:p>
          <a:p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generalized forwarding: simple packet-handling rules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Pattern</a:t>
            </a:r>
            <a:r>
              <a:rPr lang="en-US" altLang="en-US" sz="22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: </a:t>
            </a:r>
            <a:r>
              <a:rPr lang="en-US" altLang="en-US" sz="2200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values in packet header fields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Actions: for matched packet: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Priority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: disambiguate overlapping patterns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Counters: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8790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33500" y="5468938"/>
            <a:ext cx="6553200" cy="120015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</a:rPr>
              <a:t>src=1.2.*.*, dest=3.4.5.* </a:t>
            </a:r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  <a:sym typeface="Wingdings" pitchFamily="2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  <a:sym typeface="Wingdings" pitchFamily="2" charset="2"/>
              </a:rPr>
              <a:t>src = *.*.*.*, dest=3.4.*.*  forward(2)</a:t>
            </a:r>
          </a:p>
          <a:p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  <a:sym typeface="Wingdings" pitchFamily="2" charset="2"/>
              </a:rPr>
              <a:t>3.  src=10.1.2.3, dest=*.*.*.*  send to controller</a:t>
            </a:r>
            <a:endParaRPr lang="en-US" altLang="en-US">
              <a:solidFill>
                <a:srgbClr val="000000"/>
              </a:solidFill>
              <a:latin typeface="Calibri" pitchFamily="34" charset="0"/>
              <a:ea typeface="ヒラギノ角ゴ Pro W3" charset="-128"/>
            </a:endParaRPr>
          </a:p>
        </p:txBody>
      </p:sp>
      <p:sp>
        <p:nvSpPr>
          <p:cNvPr id="118794" name="TextBox 32"/>
          <p:cNvSpPr txBox="1">
            <a:spLocks noChangeArrowheads="1"/>
          </p:cNvSpPr>
          <p:nvPr/>
        </p:nvSpPr>
        <p:spPr bwMode="auto">
          <a:xfrm>
            <a:off x="6735763" y="5106988"/>
            <a:ext cx="127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* : wildcard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16</a:t>
            </a:fld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2438" y="142874"/>
            <a:ext cx="8435975" cy="1000125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rgbClr val="7A0019"/>
            </a:solidFill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OpenFlow data plane abstraction</a:t>
            </a:r>
            <a:endParaRPr lang="en-US" alt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69875" y="6621245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920750"/>
          </a:xfrm>
          <a:ln w="28575">
            <a:solidFill>
              <a:srgbClr val="7A0019"/>
            </a:solidFill>
          </a:ln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OpenFlow: Flow Table Entries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56225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45113"/>
            <a:ext cx="581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Switch</a:t>
            </a:r>
          </a:p>
          <a:p>
            <a:r>
              <a:rPr lang="en-US" altLang="en-US" sz="1700">
                <a:latin typeface="Calibri" pitchFamily="34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MAC</a:t>
            </a:r>
          </a:p>
          <a:p>
            <a:r>
              <a:rPr lang="en-US" altLang="en-US" sz="1700">
                <a:latin typeface="Calibri" pitchFamily="34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MAC</a:t>
            </a:r>
          </a:p>
          <a:p>
            <a:r>
              <a:rPr lang="en-US" altLang="en-US" sz="1700">
                <a:latin typeface="Calibri" pitchFamily="34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27650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Eth</a:t>
            </a:r>
          </a:p>
          <a:p>
            <a:r>
              <a:rPr lang="en-US" altLang="en-US" sz="1700">
                <a:latin typeface="Calibri" pitchFamily="34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81625"/>
            <a:ext cx="48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VLAN</a:t>
            </a:r>
          </a:p>
          <a:p>
            <a:r>
              <a:rPr lang="en-US" altLang="en-US" sz="1700">
                <a:latin typeface="Calibri" pitchFamily="34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64163"/>
            <a:ext cx="26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IP</a:t>
            </a:r>
          </a:p>
          <a:p>
            <a:r>
              <a:rPr lang="en-US" altLang="en-US" sz="1700">
                <a:latin typeface="Calibri" pitchFamily="34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64163"/>
            <a:ext cx="29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IP</a:t>
            </a:r>
          </a:p>
          <a:p>
            <a:r>
              <a:rPr lang="en-US" altLang="en-US" sz="1700">
                <a:latin typeface="Calibri" pitchFamily="34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64163"/>
            <a:ext cx="37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IP</a:t>
            </a:r>
          </a:p>
          <a:p>
            <a:r>
              <a:rPr lang="en-US" altLang="en-US" sz="1700">
                <a:latin typeface="Calibri" pitchFamily="34" charset="0"/>
              </a:rPr>
              <a:t>Prot</a:t>
            </a: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64163"/>
            <a:ext cx="465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TCP</a:t>
            </a:r>
          </a:p>
          <a:p>
            <a:r>
              <a:rPr lang="en-US" altLang="en-US" sz="1700">
                <a:latin typeface="Calibri" pitchFamily="34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6416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TCP</a:t>
            </a:r>
          </a:p>
          <a:p>
            <a:r>
              <a:rPr lang="en-US" altLang="en-US" sz="1700">
                <a:latin typeface="Calibri" pitchFamily="34" charset="0"/>
              </a:rPr>
              <a:t>dport</a:t>
            </a:r>
          </a:p>
        </p:txBody>
      </p:sp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0713"/>
            <a:ext cx="4143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latin typeface="Calibri" pitchFamily="34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071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latin typeface="Calibri" pitchFamily="34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071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latin typeface="Calibri" pitchFamily="34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044825" cy="38417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950"/>
            <a:ext cx="2581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200">
                <a:latin typeface="Calibri" pitchFamily="34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91263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latin typeface="Calibri" pitchFamily="34" charset="0"/>
              </a:rPr>
              <a:t>Link layer</a:t>
            </a:r>
            <a:endParaRPr lang="zh-TW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83325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latin typeface="Calibri" pitchFamily="34" charset="0"/>
              </a:rPr>
              <a:t>Network layer</a:t>
            </a:r>
            <a:endParaRPr lang="zh-TW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32525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latin typeface="Calibri" pitchFamily="34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17</a:t>
            </a:fld>
            <a:endParaRPr lang="en-US"/>
          </a:p>
        </p:txBody>
      </p:sp>
      <p:sp>
        <p:nvSpPr>
          <p:cNvPr id="5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566737" y="6589494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/>
          </p:cNvSpPr>
          <p:nvPr/>
        </p:nvSpPr>
        <p:spPr bwMode="auto">
          <a:xfrm>
            <a:off x="669925" y="1193800"/>
            <a:ext cx="371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000090"/>
                </a:solidFill>
                <a:latin typeface="Gill Sans MT" pitchFamily="34" charset="0"/>
              </a:rPr>
              <a:t>Destination-based forwarding:</a:t>
            </a:r>
          </a:p>
        </p:txBody>
      </p:sp>
      <p:sp>
        <p:nvSpPr>
          <p:cNvPr id="121858" name="Rectangle 3"/>
          <p:cNvSpPr>
            <a:spLocks/>
          </p:cNvSpPr>
          <p:nvPr/>
        </p:nvSpPr>
        <p:spPr bwMode="auto">
          <a:xfrm>
            <a:off x="6858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21859" name="Group 4"/>
          <p:cNvGrpSpPr>
            <a:grpSpLocks/>
          </p:cNvGrpSpPr>
          <p:nvPr/>
        </p:nvGrpSpPr>
        <p:grpSpPr bwMode="auto">
          <a:xfrm>
            <a:off x="687388" y="1644650"/>
            <a:ext cx="7483475" cy="571500"/>
            <a:chOff x="0" y="0"/>
            <a:chExt cx="6704" cy="512"/>
          </a:xfrm>
        </p:grpSpPr>
        <p:sp>
          <p:nvSpPr>
            <p:cNvPr id="121944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5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Switch</a:t>
              </a:r>
            </a:p>
            <a:p>
              <a:r>
                <a:rPr lang="en-US" alt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21946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7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48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9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50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1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Eth</a:t>
              </a:r>
            </a:p>
            <a:p>
              <a:r>
                <a:rPr lang="en-US" alt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1952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3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VLAN</a:t>
              </a:r>
            </a:p>
            <a:p>
              <a:r>
                <a:rPr lang="en-US" alt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1954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5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56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7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58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9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1960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61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21962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63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21964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65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121860" name="Rectangle 27"/>
          <p:cNvSpPr>
            <a:spLocks/>
          </p:cNvSpPr>
          <p:nvPr/>
        </p:nvSpPr>
        <p:spPr bwMode="auto">
          <a:xfrm>
            <a:off x="13462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1" name="Rectangle 28"/>
          <p:cNvSpPr>
            <a:spLocks/>
          </p:cNvSpPr>
          <p:nvPr/>
        </p:nvSpPr>
        <p:spPr bwMode="auto">
          <a:xfrm>
            <a:off x="1774825" y="2312988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2" name="Rectangle 29"/>
          <p:cNvSpPr>
            <a:spLocks/>
          </p:cNvSpPr>
          <p:nvPr/>
        </p:nvSpPr>
        <p:spPr bwMode="auto">
          <a:xfrm>
            <a:off x="2667000" y="2312988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3" name="Rectangle 30"/>
          <p:cNvSpPr>
            <a:spLocks/>
          </p:cNvSpPr>
          <p:nvPr/>
        </p:nvSpPr>
        <p:spPr bwMode="auto">
          <a:xfrm>
            <a:off x="33289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4" name="Rectangle 31"/>
          <p:cNvSpPr>
            <a:spLocks/>
          </p:cNvSpPr>
          <p:nvPr/>
        </p:nvSpPr>
        <p:spPr bwMode="auto">
          <a:xfrm>
            <a:off x="39893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5" name="Rectangle 32"/>
          <p:cNvSpPr>
            <a:spLocks/>
          </p:cNvSpPr>
          <p:nvPr/>
        </p:nvSpPr>
        <p:spPr bwMode="auto">
          <a:xfrm>
            <a:off x="4649788" y="2276475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latin typeface="Calibri" pitchFamily="34" charset="0"/>
              </a:rPr>
              <a:t>51.6.0.8</a:t>
            </a:r>
          </a:p>
        </p:txBody>
      </p:sp>
      <p:sp>
        <p:nvSpPr>
          <p:cNvPr id="121866" name="Rectangle 33"/>
          <p:cNvSpPr>
            <a:spLocks/>
          </p:cNvSpPr>
          <p:nvPr/>
        </p:nvSpPr>
        <p:spPr bwMode="auto">
          <a:xfrm>
            <a:off x="5319713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7" name="Rectangle 34"/>
          <p:cNvSpPr>
            <a:spLocks/>
          </p:cNvSpPr>
          <p:nvPr/>
        </p:nvSpPr>
        <p:spPr bwMode="auto">
          <a:xfrm>
            <a:off x="5980113" y="2312988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8" name="Rectangle 35"/>
          <p:cNvSpPr>
            <a:spLocks/>
          </p:cNvSpPr>
          <p:nvPr/>
        </p:nvSpPr>
        <p:spPr bwMode="auto">
          <a:xfrm>
            <a:off x="66421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9" name="Rectangle 36"/>
          <p:cNvSpPr>
            <a:spLocks/>
          </p:cNvSpPr>
          <p:nvPr/>
        </p:nvSpPr>
        <p:spPr bwMode="auto">
          <a:xfrm>
            <a:off x="7400925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port6</a:t>
            </a:r>
          </a:p>
        </p:txBody>
      </p:sp>
      <p:sp>
        <p:nvSpPr>
          <p:cNvPr id="121872" name="Rectangle 2"/>
          <p:cNvSpPr>
            <a:spLocks/>
          </p:cNvSpPr>
          <p:nvPr/>
        </p:nvSpPr>
        <p:spPr bwMode="auto">
          <a:xfrm>
            <a:off x="3048000" y="2671763"/>
            <a:ext cx="51228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 i="1">
                <a:latin typeface="Gill Sans MT" pitchFamily="34" charset="0"/>
              </a:rPr>
              <a:t>IP datagrams destined to IP address  51.6.0.8 should be forwarded to router output port </a:t>
            </a:r>
            <a:r>
              <a:rPr lang="en-US" altLang="en-US" sz="2000">
                <a:latin typeface="Gill Sans MT" pitchFamily="34" charset="0"/>
              </a:rPr>
              <a:t>6 </a:t>
            </a:r>
          </a:p>
        </p:txBody>
      </p:sp>
      <p:sp>
        <p:nvSpPr>
          <p:cNvPr id="121873" name="Rectangle 73"/>
          <p:cNvSpPr>
            <a:spLocks/>
          </p:cNvSpPr>
          <p:nvPr/>
        </p:nvSpPr>
        <p:spPr bwMode="auto">
          <a:xfrm>
            <a:off x="6858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21874" name="Group 74"/>
          <p:cNvGrpSpPr>
            <a:grpSpLocks/>
          </p:cNvGrpSpPr>
          <p:nvPr/>
        </p:nvGrpSpPr>
        <p:grpSpPr bwMode="auto">
          <a:xfrm>
            <a:off x="687388" y="3684588"/>
            <a:ext cx="7483475" cy="571500"/>
            <a:chOff x="0" y="0"/>
            <a:chExt cx="6704" cy="512"/>
          </a:xfrm>
        </p:grpSpPr>
        <p:sp>
          <p:nvSpPr>
            <p:cNvPr id="121922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3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Switch</a:t>
              </a:r>
            </a:p>
            <a:p>
              <a:r>
                <a:rPr lang="en-US" alt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21924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5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26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7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28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9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Eth</a:t>
              </a:r>
            </a:p>
            <a:p>
              <a:r>
                <a:rPr lang="en-US" alt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1930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1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VLAN</a:t>
              </a:r>
            </a:p>
            <a:p>
              <a:r>
                <a:rPr lang="en-US" alt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1932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3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34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5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36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7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1938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9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21940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1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21942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3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Forward</a:t>
              </a:r>
            </a:p>
          </p:txBody>
        </p:sp>
      </p:grpSp>
      <p:sp>
        <p:nvSpPr>
          <p:cNvPr id="121875" name="Rectangle 97"/>
          <p:cNvSpPr>
            <a:spLocks/>
          </p:cNvSpPr>
          <p:nvPr/>
        </p:nvSpPr>
        <p:spPr bwMode="auto">
          <a:xfrm>
            <a:off x="13462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6" name="Rectangle 98"/>
          <p:cNvSpPr>
            <a:spLocks/>
          </p:cNvSpPr>
          <p:nvPr/>
        </p:nvSpPr>
        <p:spPr bwMode="auto">
          <a:xfrm>
            <a:off x="1774825" y="435133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7" name="Rectangle 99"/>
          <p:cNvSpPr>
            <a:spLocks/>
          </p:cNvSpPr>
          <p:nvPr/>
        </p:nvSpPr>
        <p:spPr bwMode="auto">
          <a:xfrm>
            <a:off x="2667000" y="435133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8" name="Rectangle 100"/>
          <p:cNvSpPr>
            <a:spLocks/>
          </p:cNvSpPr>
          <p:nvPr/>
        </p:nvSpPr>
        <p:spPr bwMode="auto">
          <a:xfrm>
            <a:off x="33289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9" name="Rectangle 101"/>
          <p:cNvSpPr>
            <a:spLocks/>
          </p:cNvSpPr>
          <p:nvPr/>
        </p:nvSpPr>
        <p:spPr bwMode="auto">
          <a:xfrm>
            <a:off x="39893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0" name="Rectangle 102"/>
          <p:cNvSpPr>
            <a:spLocks/>
          </p:cNvSpPr>
          <p:nvPr/>
        </p:nvSpPr>
        <p:spPr bwMode="auto">
          <a:xfrm>
            <a:off x="46497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1" name="Rectangle 103"/>
          <p:cNvSpPr>
            <a:spLocks/>
          </p:cNvSpPr>
          <p:nvPr/>
        </p:nvSpPr>
        <p:spPr bwMode="auto">
          <a:xfrm>
            <a:off x="5319713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2" name="Rectangle 104"/>
          <p:cNvSpPr>
            <a:spLocks/>
          </p:cNvSpPr>
          <p:nvPr/>
        </p:nvSpPr>
        <p:spPr bwMode="auto">
          <a:xfrm>
            <a:off x="5980113" y="435133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3" name="Rectangle 105"/>
          <p:cNvSpPr>
            <a:spLocks/>
          </p:cNvSpPr>
          <p:nvPr/>
        </p:nvSpPr>
        <p:spPr bwMode="auto">
          <a:xfrm>
            <a:off x="66421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22</a:t>
            </a:r>
          </a:p>
        </p:txBody>
      </p:sp>
      <p:sp>
        <p:nvSpPr>
          <p:cNvPr id="121884" name="Rectangle 106"/>
          <p:cNvSpPr>
            <a:spLocks/>
          </p:cNvSpPr>
          <p:nvPr/>
        </p:nvSpPr>
        <p:spPr bwMode="auto">
          <a:xfrm>
            <a:off x="7400925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drop</a:t>
            </a:r>
          </a:p>
        </p:txBody>
      </p:sp>
      <p:sp>
        <p:nvSpPr>
          <p:cNvPr id="121885" name="Rectangle 2"/>
          <p:cNvSpPr>
            <a:spLocks/>
          </p:cNvSpPr>
          <p:nvPr/>
        </p:nvSpPr>
        <p:spPr bwMode="auto">
          <a:xfrm>
            <a:off x="673100" y="3187700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000090"/>
                </a:solidFill>
                <a:latin typeface="Gill Sans MT" pitchFamily="34" charset="0"/>
              </a:rPr>
              <a:t>Firewall:</a:t>
            </a:r>
          </a:p>
        </p:txBody>
      </p:sp>
      <p:sp>
        <p:nvSpPr>
          <p:cNvPr id="121886" name="Rectangle 2"/>
          <p:cNvSpPr>
            <a:spLocks/>
          </p:cNvSpPr>
          <p:nvPr/>
        </p:nvSpPr>
        <p:spPr bwMode="auto">
          <a:xfrm>
            <a:off x="1757363" y="4672013"/>
            <a:ext cx="643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 i="1">
                <a:latin typeface="Gill Sans MT" pitchFamily="34" charset="0"/>
              </a:rPr>
              <a:t>do not forward (block) all datagrams destined to TCP  port 22</a:t>
            </a:r>
          </a:p>
        </p:txBody>
      </p:sp>
      <p:sp>
        <p:nvSpPr>
          <p:cNvPr id="121887" name="Rectangle 73"/>
          <p:cNvSpPr>
            <a:spLocks/>
          </p:cNvSpPr>
          <p:nvPr/>
        </p:nvSpPr>
        <p:spPr bwMode="auto">
          <a:xfrm>
            <a:off x="6477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21888" name="Group 74"/>
          <p:cNvGrpSpPr>
            <a:grpSpLocks/>
          </p:cNvGrpSpPr>
          <p:nvPr/>
        </p:nvGrpSpPr>
        <p:grpSpPr bwMode="auto">
          <a:xfrm>
            <a:off x="649288" y="5372100"/>
            <a:ext cx="7483475" cy="571500"/>
            <a:chOff x="0" y="0"/>
            <a:chExt cx="6704" cy="512"/>
          </a:xfrm>
        </p:grpSpPr>
        <p:sp>
          <p:nvSpPr>
            <p:cNvPr id="121900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1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Switch</a:t>
              </a:r>
            </a:p>
            <a:p>
              <a:r>
                <a:rPr lang="en-US" alt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21902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3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04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5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06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7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Eth</a:t>
              </a:r>
            </a:p>
            <a:p>
              <a:r>
                <a:rPr lang="en-US" alt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1908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9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VLAN</a:t>
              </a:r>
            </a:p>
            <a:p>
              <a:r>
                <a:rPr lang="en-US" alt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1910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1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12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3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14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5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1916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7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21918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9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21920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1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Forward</a:t>
              </a:r>
            </a:p>
          </p:txBody>
        </p:sp>
      </p:grpSp>
      <p:sp>
        <p:nvSpPr>
          <p:cNvPr id="121889" name="Rectangle 97"/>
          <p:cNvSpPr>
            <a:spLocks/>
          </p:cNvSpPr>
          <p:nvPr/>
        </p:nvSpPr>
        <p:spPr bwMode="auto">
          <a:xfrm>
            <a:off x="13081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0" name="Rectangle 98"/>
          <p:cNvSpPr>
            <a:spLocks/>
          </p:cNvSpPr>
          <p:nvPr/>
        </p:nvSpPr>
        <p:spPr bwMode="auto">
          <a:xfrm>
            <a:off x="1736725" y="6038850"/>
            <a:ext cx="11334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1" name="Rectangle 99"/>
          <p:cNvSpPr>
            <a:spLocks/>
          </p:cNvSpPr>
          <p:nvPr/>
        </p:nvSpPr>
        <p:spPr bwMode="auto">
          <a:xfrm>
            <a:off x="2628900" y="6038850"/>
            <a:ext cx="6619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2" name="Rectangle 100"/>
          <p:cNvSpPr>
            <a:spLocks/>
          </p:cNvSpPr>
          <p:nvPr/>
        </p:nvSpPr>
        <p:spPr bwMode="auto">
          <a:xfrm>
            <a:off x="3290888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3" name="Rectangle 101"/>
          <p:cNvSpPr>
            <a:spLocks/>
          </p:cNvSpPr>
          <p:nvPr/>
        </p:nvSpPr>
        <p:spPr bwMode="auto">
          <a:xfrm>
            <a:off x="3948113" y="6021388"/>
            <a:ext cx="5984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900">
                <a:latin typeface="Calibri" pitchFamily="34" charset="0"/>
              </a:rPr>
              <a:t>128.119.1.1</a:t>
            </a:r>
          </a:p>
        </p:txBody>
      </p:sp>
      <p:sp>
        <p:nvSpPr>
          <p:cNvPr id="121894" name="Rectangle 102"/>
          <p:cNvSpPr>
            <a:spLocks/>
          </p:cNvSpPr>
          <p:nvPr/>
        </p:nvSpPr>
        <p:spPr bwMode="auto">
          <a:xfrm>
            <a:off x="4611688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5" name="Rectangle 103"/>
          <p:cNvSpPr>
            <a:spLocks/>
          </p:cNvSpPr>
          <p:nvPr/>
        </p:nvSpPr>
        <p:spPr bwMode="auto">
          <a:xfrm>
            <a:off x="5281613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6" name="Rectangle 104"/>
          <p:cNvSpPr>
            <a:spLocks/>
          </p:cNvSpPr>
          <p:nvPr/>
        </p:nvSpPr>
        <p:spPr bwMode="auto">
          <a:xfrm>
            <a:off x="5942013" y="6038850"/>
            <a:ext cx="6619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7" name="Rectangle 105"/>
          <p:cNvSpPr>
            <a:spLocks/>
          </p:cNvSpPr>
          <p:nvPr/>
        </p:nvSpPr>
        <p:spPr bwMode="auto">
          <a:xfrm>
            <a:off x="66040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8" name="Rectangle 106"/>
          <p:cNvSpPr>
            <a:spLocks/>
          </p:cNvSpPr>
          <p:nvPr/>
        </p:nvSpPr>
        <p:spPr bwMode="auto">
          <a:xfrm>
            <a:off x="7362825" y="59753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drop</a:t>
            </a:r>
          </a:p>
        </p:txBody>
      </p:sp>
      <p:sp>
        <p:nvSpPr>
          <p:cNvPr id="121899" name="Rectangle 2"/>
          <p:cNvSpPr>
            <a:spLocks/>
          </p:cNvSpPr>
          <p:nvPr/>
        </p:nvSpPr>
        <p:spPr bwMode="auto">
          <a:xfrm>
            <a:off x="2036763" y="6296025"/>
            <a:ext cx="618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 i="1">
                <a:latin typeface="Gill Sans MT" pitchFamily="34" charset="0"/>
              </a:rPr>
              <a:t>do not forward (block) all datagrams sent by host 128.119.1.1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18</a:t>
            </a:fld>
            <a:endParaRPr lang="en-US"/>
          </a:p>
        </p:txBody>
      </p:sp>
      <p:sp>
        <p:nvSpPr>
          <p:cNvPr id="112" name="Rectangle 1"/>
          <p:cNvSpPr txBox="1">
            <a:spLocks noChangeArrowheads="1"/>
          </p:cNvSpPr>
          <p:nvPr/>
        </p:nvSpPr>
        <p:spPr bwMode="auto">
          <a:xfrm>
            <a:off x="533400" y="-12700"/>
            <a:ext cx="2811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4000" dirty="0">
                <a:solidFill>
                  <a:srgbClr val="000099"/>
                </a:solidFill>
                <a:latin typeface="+mj-lt"/>
              </a:rPr>
              <a:t>Examples</a:t>
            </a:r>
          </a:p>
        </p:txBody>
      </p:sp>
      <p:sp>
        <p:nvSpPr>
          <p:cNvPr id="111" name="页脚占位符 1"/>
          <p:cNvSpPr>
            <a:spLocks noGrp="1"/>
          </p:cNvSpPr>
          <p:nvPr>
            <p:ph type="ftr" sz="quarter" idx="10"/>
          </p:nvPr>
        </p:nvSpPr>
        <p:spPr>
          <a:xfrm>
            <a:off x="572558" y="6529388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2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en-US" dirty="0" err="1" smtClean="0">
                <a:latin typeface="Calibri" pitchFamily="34" charset="0"/>
                <a:ea typeface="ＭＳ Ｐゴシック" pitchFamily="34" charset="-128"/>
              </a:rPr>
              <a:t>OpenFlow</a:t>
            </a:r>
            <a:r>
              <a:rPr lang="en-US" altLang="en-US" dirty="0" smtClean="0">
                <a:latin typeface="Calibri" pitchFamily="34" charset="0"/>
                <a:ea typeface="ＭＳ Ｐゴシック" pitchFamily="34" charset="-128"/>
              </a:rPr>
              <a:t>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867" y="2159000"/>
            <a:ext cx="4123267" cy="46482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IP Router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longest destination IP prefix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forward out a link</a:t>
            </a:r>
          </a:p>
          <a:p>
            <a:pPr marL="338138" indent="-338138"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Layer-2 (Ethernet) Switch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destination MAC address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2061101"/>
            <a:ext cx="3810000" cy="4648200"/>
          </a:xfrm>
        </p:spPr>
        <p:txBody>
          <a:bodyPr>
            <a:normAutofit fontScale="92500"/>
          </a:bodyPr>
          <a:lstStyle/>
          <a:p>
            <a:pPr marL="296863" indent="-296863">
              <a:spcBef>
                <a:spcPct val="0"/>
              </a:spcBef>
              <a:buClr>
                <a:srgbClr val="000090"/>
              </a:buClr>
            </a:pPr>
            <a:r>
              <a:rPr lang="en-US" altLang="en-US" dirty="0" smtClean="0"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Firewall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: IP addresses and TCP/UDP port numbers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action: 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permit or deny </a:t>
            </a:r>
          </a:p>
          <a:p>
            <a:pPr marL="296863" indent="-296863">
              <a:spcBef>
                <a:spcPct val="0"/>
              </a:spcBef>
              <a:buClr>
                <a:srgbClr val="000090"/>
              </a:buClr>
            </a:pPr>
            <a:endParaRPr lang="en-US" altLang="en-US" dirty="0" smtClean="0">
              <a:latin typeface="Calibri" pitchFamily="34" charset="0"/>
              <a:ea typeface="ＭＳ Ｐゴシック" pitchFamily="34" charset="-128"/>
              <a:cs typeface="ＭＳ Ｐゴシック" pitchFamily="34" charset="-128"/>
            </a:endParaRPr>
          </a:p>
          <a:p>
            <a:pPr marL="296863" indent="-296863">
              <a:spcBef>
                <a:spcPct val="0"/>
              </a:spcBef>
              <a:buClr>
                <a:srgbClr val="000090"/>
              </a:buClr>
            </a:pPr>
            <a:r>
              <a:rPr lang="en-US" altLang="en-US" dirty="0" smtClean="0"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NAT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match: 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IP address and port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action: 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rewrite address and port</a:t>
            </a:r>
          </a:p>
          <a:p>
            <a:pPr marL="296863" indent="-296863">
              <a:spcBef>
                <a:spcPct val="0"/>
              </a:spcBef>
            </a:pPr>
            <a:endParaRPr lang="en-US" altLang="en-US" sz="3200" dirty="0" smtClean="0">
              <a:latin typeface="Calibri" pitchFamily="34" charset="0"/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388937" y="995894"/>
            <a:ext cx="85179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000090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 err="1">
                <a:solidFill>
                  <a:srgbClr val="CC0000"/>
                </a:solidFill>
                <a:latin typeface="Calibri" pitchFamily="34" charset="0"/>
              </a:rPr>
              <a:t>match+action</a:t>
            </a:r>
            <a:r>
              <a:rPr lang="en-US" altLang="en-US" sz="2800" i="1" dirty="0">
                <a:solidFill>
                  <a:srgbClr val="CC0000"/>
                </a:solidFill>
                <a:latin typeface="Calibri" pitchFamily="34" charset="0"/>
              </a:rPr>
              <a:t>: </a:t>
            </a:r>
            <a:r>
              <a:rPr lang="en-US" altLang="en-US" sz="2800" dirty="0">
                <a:latin typeface="Calibri" pitchFamily="34" charset="0"/>
              </a:rPr>
              <a:t>unifies </a:t>
            </a:r>
            <a:r>
              <a:rPr lang="en-US" altLang="en-US" sz="2800" dirty="0" smtClean="0">
                <a:latin typeface="Calibri" pitchFamily="34" charset="0"/>
              </a:rPr>
              <a:t>the data-plane operations of different </a:t>
            </a:r>
            <a:r>
              <a:rPr lang="en-US" altLang="en-US" sz="2800" dirty="0">
                <a:latin typeface="Calibri" pitchFamily="34" charset="0"/>
              </a:rPr>
              <a:t>kinds of </a:t>
            </a:r>
            <a:r>
              <a:rPr lang="en-US" altLang="en-US" sz="2800" dirty="0" smtClean="0">
                <a:latin typeface="Calibri" pitchFamily="34" charset="0"/>
              </a:rPr>
              <a:t>routers, switches, and other devices</a:t>
            </a:r>
            <a:endParaRPr lang="en-US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19</a:t>
            </a:fld>
            <a:endParaRPr 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21733" y="76200"/>
            <a:ext cx="7772400" cy="914400"/>
          </a:xfrm>
        </p:spPr>
        <p:txBody>
          <a:bodyPr/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Recall: Network </a:t>
            </a:r>
            <a:r>
              <a:rPr lang="en-US" altLang="en-US" sz="3600" dirty="0">
                <a:ea typeface="MS PGothic" charset="-128"/>
                <a:cs typeface="ＭＳ Ｐゴシック" charset="-128"/>
              </a:rPr>
              <a:t>Layer Functions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65200"/>
            <a:ext cx="7772400" cy="521335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>
                <a:ea typeface="MS PGothic" charset="-128"/>
                <a:cs typeface="ＭＳ Ｐゴシック" charset="-128"/>
              </a:rPr>
              <a:t>Addressing</a:t>
            </a:r>
          </a:p>
          <a:p>
            <a:pPr lvl="1"/>
            <a:r>
              <a:rPr lang="en-US" altLang="en-US" dirty="0">
                <a:solidFill>
                  <a:srgbClr val="FF9900"/>
                </a:solidFill>
                <a:ea typeface="MS PGothic" charset="-128"/>
              </a:rPr>
              <a:t>Globally unique</a:t>
            </a:r>
            <a:r>
              <a:rPr lang="en-US" altLang="en-US" dirty="0">
                <a:ea typeface="MS PGothic" charset="-128"/>
              </a:rPr>
              <a:t> address for each routable </a:t>
            </a:r>
            <a:r>
              <a:rPr lang="en-US" altLang="en-US" dirty="0" smtClean="0">
                <a:ea typeface="MS PGothic" charset="-128"/>
              </a:rPr>
              <a:t>device</a:t>
            </a:r>
            <a:endParaRPr lang="en-US" altLang="en-US" sz="2400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Routing</a:t>
            </a:r>
            <a:r>
              <a:rPr lang="en-US" altLang="en-US" sz="2400" dirty="0">
                <a:ea typeface="MS PGothic" charset="-128"/>
                <a:cs typeface="ＭＳ Ｐゴシック" charset="-128"/>
              </a:rPr>
              <a:t>: building a </a:t>
            </a:r>
            <a:r>
              <a:rPr lang="ja-JP" altLang="en-US" sz="2400" dirty="0">
                <a:ea typeface="MS PGothic" charset="-128"/>
                <a:cs typeface="ＭＳ Ｐゴシック" charset="-128"/>
              </a:rPr>
              <a:t>“</a:t>
            </a:r>
            <a:r>
              <a:rPr lang="en-US" altLang="ja-JP" sz="2400" dirty="0">
                <a:ea typeface="MS PGothic" charset="-128"/>
                <a:cs typeface="ＭＳ Ｐゴシック" charset="-128"/>
              </a:rPr>
              <a:t>map</a:t>
            </a:r>
            <a:r>
              <a:rPr lang="ja-JP" altLang="en-US" sz="2400" dirty="0">
                <a:ea typeface="MS PGothic" charset="-128"/>
                <a:cs typeface="ＭＳ Ｐゴシック" charset="-128"/>
              </a:rPr>
              <a:t>”</a:t>
            </a:r>
            <a:r>
              <a:rPr lang="en-US" altLang="ja-JP" sz="2400" dirty="0">
                <a:ea typeface="MS PGothic" charset="-128"/>
                <a:cs typeface="ＭＳ Ｐゴシック" charset="-128"/>
              </a:rPr>
              <a:t> of network</a:t>
            </a:r>
          </a:p>
          <a:p>
            <a:pPr lvl="1"/>
            <a:r>
              <a:rPr lang="en-US" altLang="en-US" dirty="0">
                <a:solidFill>
                  <a:srgbClr val="FF9900"/>
                </a:solidFill>
                <a:ea typeface="MS PGothic" charset="-128"/>
              </a:rPr>
              <a:t>Which path</a:t>
            </a:r>
            <a:r>
              <a:rPr lang="en-US" altLang="en-US" dirty="0">
                <a:ea typeface="MS PGothic" charset="-128"/>
              </a:rPr>
              <a:t> to use to forward packets from </a:t>
            </a:r>
            <a:r>
              <a:rPr lang="en-US" altLang="en-US" dirty="0" err="1">
                <a:ea typeface="MS PGothic" charset="-128"/>
              </a:rPr>
              <a:t>src</a:t>
            </a:r>
            <a:r>
              <a:rPr lang="en-US" altLang="en-US" dirty="0">
                <a:ea typeface="MS PGothic" charset="-128"/>
              </a:rPr>
              <a:t> to </a:t>
            </a:r>
            <a:r>
              <a:rPr lang="en-US" altLang="en-US" dirty="0" err="1" smtClean="0">
                <a:ea typeface="MS PGothic" charset="-128"/>
              </a:rPr>
              <a:t>dest</a:t>
            </a:r>
            <a:endParaRPr lang="en-US" altLang="en-US" sz="2400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Forwarding</a:t>
            </a:r>
            <a:r>
              <a:rPr lang="en-US" altLang="en-US" sz="2400" dirty="0">
                <a:ea typeface="MS PGothic" charset="-128"/>
                <a:cs typeface="ＭＳ Ｐゴシック" charset="-128"/>
              </a:rPr>
              <a:t>: delivery of packets hop by hop</a:t>
            </a:r>
          </a:p>
          <a:p>
            <a:pPr lvl="1"/>
            <a:r>
              <a:rPr lang="en-US" altLang="en-US" dirty="0" smtClean="0">
                <a:ea typeface="MS PGothic" charset="-128"/>
              </a:rPr>
              <a:t>from </a:t>
            </a:r>
            <a:r>
              <a:rPr lang="en-US" altLang="en-US" dirty="0">
                <a:ea typeface="MS PGothic" charset="-128"/>
              </a:rPr>
              <a:t>input port to </a:t>
            </a:r>
            <a:r>
              <a:rPr lang="en-US" altLang="en-US" dirty="0">
                <a:solidFill>
                  <a:srgbClr val="FF9900"/>
                </a:solidFill>
                <a:ea typeface="MS PGothic" charset="-128"/>
              </a:rPr>
              <a:t>appropriate output port</a:t>
            </a:r>
            <a:r>
              <a:rPr lang="en-US" altLang="en-US" dirty="0">
                <a:ea typeface="MS PGothic" charset="-128"/>
              </a:rPr>
              <a:t> in a router</a:t>
            </a:r>
          </a:p>
          <a:p>
            <a:pPr lvl="1"/>
            <a:endParaRPr lang="en-US" altLang="en-US" dirty="0">
              <a:ea typeface="MS PGothic" charset="-128"/>
            </a:endParaRPr>
          </a:p>
          <a:p>
            <a:pPr>
              <a:buFont typeface="Wingdings" charset="2"/>
              <a:buChar char="Ø"/>
            </a:pPr>
            <a:r>
              <a:rPr lang="en-US" altLang="en-US" sz="26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Forwarding  is the “data plane” operation (often performed by “specialized” </a:t>
            </a:r>
            <a:r>
              <a:rPr lang="en-US" altLang="en-US" sz="26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hardware 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26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   –-- we have learned: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latin typeface="Comic Sans MS" charset="0"/>
                <a:ea typeface="Comic Sans MS" charset="0"/>
                <a:cs typeface="Comic Sans MS" charset="0"/>
              </a:rPr>
              <a:t>how IP routers forward IP datagrams based on destination IP addresses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latin typeface="Comic Sans MS" charset="0"/>
                <a:ea typeface="Comic Sans MS" charset="0"/>
                <a:cs typeface="Comic Sans MS" charset="0"/>
              </a:rPr>
              <a:t>how layer 2 switches forward (Ethernet) frames based on destination MAC addresses</a:t>
            </a:r>
          </a:p>
          <a:p>
            <a:pPr>
              <a:buFontTx/>
              <a:buNone/>
            </a:pPr>
            <a:endParaRPr lang="en-US" altLang="en-US" sz="900" dirty="0" smtClean="0">
              <a:solidFill>
                <a:srgbClr val="0227CE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buFontTx/>
              <a:buNone/>
            </a:pPr>
            <a:r>
              <a:rPr lang="en-US" altLang="en-US" sz="26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  <a:sym typeface="Wingdings"/>
              </a:rPr>
              <a:t></a:t>
            </a:r>
            <a:r>
              <a:rPr lang="en-US" altLang="en-US" sz="26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26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now let’s examine how it is done in hardware in general (whether in layer-2 switches or layer-3 routers) </a:t>
            </a:r>
            <a:endParaRPr lang="en-US" altLang="en-US" sz="2600" i="1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4A29C-921F-DD46-A5DD-85B4B4481E6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638175" y="1263650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IP Src = 10.3.*.*</a:t>
                </a:r>
              </a:p>
              <a:p>
                <a:r>
                  <a:rPr lang="en-US" altLang="en-US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ingress port = 2</a:t>
                </a:r>
              </a:p>
              <a:p>
                <a:r>
                  <a:rPr lang="en-US" altLang="en-US" sz="1600"/>
                  <a:t>IP Dst = 10.2.0.3</a:t>
                </a:r>
              </a:p>
              <a:p>
                <a:r>
                  <a:rPr lang="en-US" altLang="en-US" sz="1600"/>
                  <a:t>ingress port = 2</a:t>
                </a:r>
              </a:p>
              <a:p>
                <a:r>
                  <a:rPr lang="en-US" altLang="en-US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ingress port = 1</a:t>
                </a:r>
              </a:p>
              <a:p>
                <a:r>
                  <a:rPr lang="en-US" altLang="en-US" sz="1600"/>
                  <a:t>IP Src = 10.3.*.*</a:t>
                </a:r>
              </a:p>
              <a:p>
                <a:r>
                  <a:rPr lang="en-US" altLang="en-US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en-US" dirty="0" smtClean="0">
                <a:latin typeface="Calibri" pitchFamily="34" charset="0"/>
                <a:ea typeface="ＭＳ Ｐゴシック" pitchFamily="34" charset="-128"/>
              </a:rPr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cs typeface="Arial" pitchFamily="34" charset="0"/>
              </a:rPr>
              <a:t>Host h1</a:t>
            </a:r>
          </a:p>
          <a:p>
            <a:pPr algn="ctr"/>
            <a:r>
              <a:rPr lang="en-US" altLang="en-US" sz="1400">
                <a:cs typeface="Arial" pitchFamily="34" charset="0"/>
              </a:rPr>
              <a:t>10.1.0.1</a:t>
            </a:r>
          </a:p>
          <a:p>
            <a:pPr algn="ctr"/>
            <a:endParaRPr lang="en-US" altLang="en-US" sz="1400">
              <a:cs typeface="Arial" pitchFamily="34" charset="0"/>
            </a:endParaRPr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cs typeface="Arial" pitchFamily="34" charset="0"/>
              </a:rPr>
              <a:t>Host h2</a:t>
            </a:r>
          </a:p>
          <a:p>
            <a:r>
              <a:rPr lang="en-US" altLang="en-US" sz="1400">
                <a:cs typeface="Arial" pitchFamily="34" charset="0"/>
              </a:rPr>
              <a:t>10.1.0.2</a:t>
            </a:r>
          </a:p>
          <a:p>
            <a:endParaRPr lang="en-US" altLang="en-US" sz="1800">
              <a:cs typeface="Arial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cs typeface="Arial" pitchFamily="34" charset="0"/>
              </a:rPr>
              <a:t>Host h4</a:t>
            </a:r>
          </a:p>
          <a:p>
            <a:r>
              <a:rPr lang="en-US" altLang="en-US" sz="1400">
                <a:cs typeface="Arial" pitchFamily="34" charset="0"/>
              </a:rPr>
              <a:t>10.2.0.4</a:t>
            </a:r>
          </a:p>
          <a:p>
            <a:endParaRPr lang="en-US" altLang="en-US" sz="1800">
              <a:cs typeface="Arial" pitchFamily="34" charset="0"/>
            </a:endParaRPr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cs typeface="Arial" pitchFamily="34" charset="0"/>
              </a:rPr>
              <a:t>Host h3</a:t>
            </a:r>
          </a:p>
          <a:p>
            <a:r>
              <a:rPr lang="en-US" altLang="en-US" sz="1400">
                <a:cs typeface="Arial" pitchFamily="34" charset="0"/>
              </a:rPr>
              <a:t>10.2.0.3</a:t>
            </a:r>
          </a:p>
          <a:p>
            <a:endParaRPr lang="en-US" altLang="en-US" sz="1800">
              <a:cs typeface="Arial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cs typeface="Arial" pitchFamily="34" charset="0"/>
              </a:rPr>
              <a:t>Host h5</a:t>
            </a:r>
          </a:p>
          <a:p>
            <a:pPr algn="ctr"/>
            <a:r>
              <a:rPr lang="en-US" altLang="en-US" sz="1400">
                <a:cs typeface="Arial" pitchFamily="34" charset="0"/>
              </a:rPr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cs typeface="Arial" pitchFamily="34" charset="0"/>
              </a:rPr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cs typeface="Arial" pitchFamily="34" charset="0"/>
              </a:rPr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cs typeface="Arial" pitchFamily="34" charset="0"/>
              </a:rPr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cs typeface="Arial" pitchFamily="34" charset="0"/>
              </a:rPr>
              <a:t>Host h6</a:t>
            </a:r>
          </a:p>
          <a:p>
            <a:pPr algn="ctr"/>
            <a:r>
              <a:rPr lang="en-US" altLang="en-US" sz="1400">
                <a:cs typeface="Arial" pitchFamily="34" charset="0"/>
              </a:rPr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6" name="Group 88"/>
          <p:cNvGrpSpPr>
            <a:grpSpLocks/>
          </p:cNvGrpSpPr>
          <p:nvPr/>
        </p:nvGrpSpPr>
        <p:grpSpPr bwMode="auto">
          <a:xfrm>
            <a:off x="5016500" y="1862138"/>
            <a:ext cx="1270000" cy="1482725"/>
            <a:chOff x="5418667" y="1587500"/>
            <a:chExt cx="1270000" cy="1481667"/>
          </a:xfrm>
        </p:grpSpPr>
        <p:grpSp>
          <p:nvGrpSpPr>
            <p:cNvPr id="124978" name="Group 79"/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124980" name="Group 950"/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124983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84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4985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86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87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grpSp>
              <p:nvGrpSpPr>
                <p:cNvPr id="124988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25013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14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89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grpSp>
              <p:nvGrpSpPr>
                <p:cNvPr id="124990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25011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12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91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4992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grpSp>
              <p:nvGrpSpPr>
                <p:cNvPr id="124993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25009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10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94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4995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25007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08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96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4997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98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99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0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001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2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3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4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1" hangingPunct="1"/>
                  <a:endParaRPr lang="en-US" altLang="en-US" sz="1800">
                    <a:solidFill>
                      <a:srgbClr val="FF0000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5005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6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</p:grpSp>
          <p:pic>
            <p:nvPicPr>
              <p:cNvPr id="124981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82" name="TextBox 149"/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400">
                    <a:cs typeface="Arial" pitchFamily="34" charset="0"/>
                  </a:rPr>
                  <a:t>controller</a:t>
                </a:r>
              </a:p>
              <a:p>
                <a:endParaRPr lang="en-US" altLang="en-US" sz="1800">
                  <a:cs typeface="Arial" pitchFamily="34" charset="0"/>
                </a:endParaRPr>
              </a:p>
            </p:txBody>
          </p:sp>
        </p:grpSp>
        <p:sp>
          <p:nvSpPr>
            <p:cNvPr id="124979" name="Rectangle 82"/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chemeClr val="bg1">
                <a:alpha val="6588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608638" y="846156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i="1" dirty="0">
                <a:solidFill>
                  <a:srgbClr val="CC0000"/>
                </a:solidFill>
              </a:rPr>
              <a:t>Example: </a:t>
            </a:r>
            <a:r>
              <a:rPr lang="en-US" altLang="en-US" sz="2000" dirty="0"/>
              <a:t>datagrams from hosts h5 and h6 should be sent to h3 or h4, via s1 and from there to s2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20</a:t>
            </a:fld>
            <a:endParaRPr lang="en-US"/>
          </a:p>
        </p:txBody>
      </p:sp>
      <p:sp>
        <p:nvSpPr>
          <p:cNvPr id="16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652713" y="6530283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Traditional Network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L3 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2174" y="2243539"/>
            <a:ext cx="3870919" cy="1292886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If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dst-ip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== X then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ttl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=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ttl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– 1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checksum =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updateChecksum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(packet)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dst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-mac =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xx:xx:xx:xx:xx:xx</a:t>
            </a:r>
            <a:endParaRPr lang="en-US" sz="1400" dirty="0" smtClean="0">
              <a:solidFill>
                <a:schemeClr val="tx2"/>
              </a:solidFill>
              <a:latin typeface="Inconsolata-dz"/>
              <a:cs typeface="Inconsolata-dz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send to output port P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end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0546" y="4015990"/>
            <a:ext cx="5202909" cy="2425475"/>
            <a:chOff x="1235804" y="4015990"/>
            <a:chExt cx="5202909" cy="2425475"/>
          </a:xfrm>
        </p:grpSpPr>
        <p:sp>
          <p:nvSpPr>
            <p:cNvPr id="6" name="Can 5"/>
            <p:cNvSpPr/>
            <p:nvPr/>
          </p:nvSpPr>
          <p:spPr>
            <a:xfrm>
              <a:off x="1390102" y="5371461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2863958" y="5937777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2507851" y="4187346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4125346" y="5011078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5554062" y="4187346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5069242" y="5937777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endCxn id="11" idx="3"/>
            </p:cNvCxnSpPr>
            <p:nvPr/>
          </p:nvCxnSpPr>
          <p:spPr>
            <a:xfrm flipV="1">
              <a:off x="2102315" y="4547729"/>
              <a:ext cx="761643" cy="1003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1"/>
              <a:endCxn id="11" idx="3"/>
            </p:cNvCxnSpPr>
            <p:nvPr/>
          </p:nvCxnSpPr>
          <p:spPr>
            <a:xfrm flipH="1" flipV="1">
              <a:off x="2863958" y="4547729"/>
              <a:ext cx="356107" cy="1390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3"/>
              <a:endCxn id="14" idx="1"/>
            </p:cNvCxnSpPr>
            <p:nvPr/>
          </p:nvCxnSpPr>
          <p:spPr>
            <a:xfrm>
              <a:off x="4481453" y="5371461"/>
              <a:ext cx="943896" cy="56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4"/>
              <a:endCxn id="13" idx="3"/>
            </p:cNvCxnSpPr>
            <p:nvPr/>
          </p:nvCxnSpPr>
          <p:spPr>
            <a:xfrm flipV="1">
              <a:off x="4837559" y="4547729"/>
              <a:ext cx="1072610" cy="643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9" idx="4"/>
            </p:cNvCxnSpPr>
            <p:nvPr/>
          </p:nvCxnSpPr>
          <p:spPr>
            <a:xfrm flipH="1" flipV="1">
              <a:off x="2102315" y="5551653"/>
              <a:ext cx="761643" cy="56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3"/>
            </p:cNvCxnSpPr>
            <p:nvPr/>
          </p:nvCxnSpPr>
          <p:spPr>
            <a:xfrm>
              <a:off x="2863958" y="4547729"/>
              <a:ext cx="1261388" cy="643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2" idx="3"/>
            </p:cNvCxnSpPr>
            <p:nvPr/>
          </p:nvCxnSpPr>
          <p:spPr>
            <a:xfrm flipV="1">
              <a:off x="3576171" y="5371461"/>
              <a:ext cx="905282" cy="746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3" idx="3"/>
            </p:cNvCxnSpPr>
            <p:nvPr/>
          </p:nvCxnSpPr>
          <p:spPr>
            <a:xfrm flipV="1">
              <a:off x="5425349" y="4547729"/>
              <a:ext cx="484820" cy="1390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4"/>
              <a:endCxn id="14" idx="2"/>
            </p:cNvCxnSpPr>
            <p:nvPr/>
          </p:nvCxnSpPr>
          <p:spPr>
            <a:xfrm>
              <a:off x="3576171" y="6117969"/>
              <a:ext cx="14930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235804" y="5255049"/>
              <a:ext cx="1057088" cy="593208"/>
              <a:chOff x="707260" y="2441272"/>
              <a:chExt cx="1057088" cy="59320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35414" y="4084142"/>
              <a:ext cx="1057088" cy="593208"/>
              <a:chOff x="707260" y="2441272"/>
              <a:chExt cx="1057088" cy="5932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81625" y="4015990"/>
              <a:ext cx="1057088" cy="593208"/>
              <a:chOff x="707260" y="2441272"/>
              <a:chExt cx="1057088" cy="5932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91521" y="5821365"/>
              <a:ext cx="1057088" cy="593208"/>
              <a:chOff x="707260" y="2441272"/>
              <a:chExt cx="1057088" cy="59320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012154" y="4894666"/>
              <a:ext cx="1057088" cy="593208"/>
              <a:chOff x="707260" y="2441272"/>
              <a:chExt cx="1057088" cy="5932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896805" y="5848257"/>
              <a:ext cx="1057088" cy="593208"/>
              <a:chOff x="707260" y="2441272"/>
              <a:chExt cx="1057088" cy="59320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sp>
          <p:nvSpPr>
            <p:cNvPr id="27" name="Snip Same Side Corner Rectangle 26"/>
            <p:cNvSpPr/>
            <p:nvPr/>
          </p:nvSpPr>
          <p:spPr>
            <a:xfrm>
              <a:off x="1515130" y="4251125"/>
              <a:ext cx="638816" cy="296604"/>
            </a:xfrm>
            <a:prstGeom prst="snip2Same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Packet</a:t>
              </a:r>
              <a:endParaRPr lang="en-US" sz="1200" dirty="0"/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21</a:t>
            </a:fld>
            <a:endParaRPr lang="en-US"/>
          </a:p>
        </p:txBody>
      </p:sp>
      <p:sp>
        <p:nvSpPr>
          <p:cNvPr id="41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Simple SDN Network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030623" y="4661979"/>
            <a:ext cx="859358" cy="34984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543905" y="5932044"/>
            <a:ext cx="768100" cy="380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Host1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650426" y="5932044"/>
            <a:ext cx="768100" cy="380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Host2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376595" y="3118427"/>
            <a:ext cx="2186123" cy="380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Controller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642772" y="1932325"/>
            <a:ext cx="1642668" cy="380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 Forwarding</a:t>
            </a:r>
            <a:endParaRPr lang="en-US" sz="1600" dirty="0"/>
          </a:p>
        </p:txBody>
      </p:sp>
      <p:cxnSp>
        <p:nvCxnSpPr>
          <p:cNvPr id="11" name="Straight Connector 10"/>
          <p:cNvCxnSpPr>
            <a:stCxn id="9" idx="2"/>
            <a:endCxn id="8" idx="0"/>
          </p:cNvCxnSpPr>
          <p:nvPr/>
        </p:nvCxnSpPr>
        <p:spPr>
          <a:xfrm>
            <a:off x="4464106" y="2312586"/>
            <a:ext cx="5551" cy="80584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4" idx="1"/>
          </p:cNvCxnSpPr>
          <p:nvPr/>
        </p:nvCxnSpPr>
        <p:spPr>
          <a:xfrm flipH="1">
            <a:off x="4460302" y="3498688"/>
            <a:ext cx="9355" cy="1163291"/>
          </a:xfrm>
          <a:prstGeom prst="line">
            <a:avLst/>
          </a:prstGeom>
          <a:ln cap="flat">
            <a:solidFill>
              <a:schemeClr val="accent5">
                <a:lumMod val="50000"/>
              </a:schemeClr>
            </a:solidFill>
            <a:prstDash val="dash"/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0"/>
          </p:cNvCxnSpPr>
          <p:nvPr/>
        </p:nvCxnSpPr>
        <p:spPr>
          <a:xfrm flipH="1">
            <a:off x="3927955" y="5011819"/>
            <a:ext cx="277582" cy="92022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0"/>
          </p:cNvCxnSpPr>
          <p:nvPr/>
        </p:nvCxnSpPr>
        <p:spPr>
          <a:xfrm>
            <a:off x="4737883" y="5011819"/>
            <a:ext cx="296593" cy="92022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49163" y="2555349"/>
            <a:ext cx="1429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Controller APIs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068" y="3947364"/>
            <a:ext cx="225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Communication Protocol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37883" y="2724626"/>
            <a:ext cx="15894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38185" y="4154666"/>
            <a:ext cx="158913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5814" y="5172099"/>
            <a:ext cx="2568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Ethernet,IP,ARP,TCP</a:t>
            </a:r>
            <a:r>
              <a:rPr lang="en-US" sz="1600" dirty="0" err="1"/>
              <a:t>,</a:t>
            </a:r>
            <a:r>
              <a:rPr lang="en-US" sz="1600" dirty="0" err="1" smtClean="0"/>
              <a:t>HTTP</a:t>
            </a:r>
            <a:r>
              <a:rPr lang="en-US" sz="1600" dirty="0" smtClean="0"/>
              <a:t>,…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973636" y="5379401"/>
            <a:ext cx="135368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77287" y="3270242"/>
            <a:ext cx="1292841" cy="152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591" y="3100964"/>
            <a:ext cx="171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POX, Floodlight, 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49929" y="4831257"/>
            <a:ext cx="1578026" cy="152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6101" y="4661979"/>
            <a:ext cx="2028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Software or Hardware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22</a:t>
            </a:fld>
            <a:endParaRPr lang="en-US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23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(Main Components)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tables</a:t>
            </a:r>
          </a:p>
          <a:p>
            <a:pPr lvl="1"/>
            <a:r>
              <a:rPr lang="en-US" dirty="0" smtClean="0"/>
              <a:t>Matching</a:t>
            </a:r>
          </a:p>
          <a:p>
            <a:pPr lvl="1"/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Counters</a:t>
            </a:r>
          </a:p>
          <a:p>
            <a:r>
              <a:rPr lang="en-US" dirty="0" smtClean="0"/>
              <a:t>Communication messages</a:t>
            </a:r>
          </a:p>
          <a:p>
            <a:pPr lvl="1"/>
            <a:r>
              <a:rPr lang="en-US" dirty="0" smtClean="0"/>
              <a:t>Controller to switch</a:t>
            </a:r>
          </a:p>
          <a:p>
            <a:pPr lvl="1"/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Symmetric</a:t>
            </a:r>
          </a:p>
          <a:p>
            <a:pPr lvl="1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390106" y="2194268"/>
            <a:ext cx="2296694" cy="3931895"/>
            <a:chOff x="3346177" y="2053407"/>
            <a:chExt cx="2296694" cy="3931895"/>
          </a:xfrm>
        </p:grpSpPr>
        <p:sp>
          <p:nvSpPr>
            <p:cNvPr id="23" name="Rectangle 22"/>
            <p:cNvSpPr/>
            <p:nvPr/>
          </p:nvSpPr>
          <p:spPr>
            <a:xfrm>
              <a:off x="3346177" y="2053407"/>
              <a:ext cx="2296694" cy="5247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46177" y="4259806"/>
              <a:ext cx="2296694" cy="172549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Pipeline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23" idx="2"/>
              <a:endCxn id="26" idx="0"/>
            </p:cNvCxnSpPr>
            <p:nvPr/>
          </p:nvCxnSpPr>
          <p:spPr>
            <a:xfrm>
              <a:off x="4494524" y="2578167"/>
              <a:ext cx="0" cy="1681639"/>
            </a:xfrm>
            <a:prstGeom prst="line">
              <a:avLst/>
            </a:prstGeom>
            <a:ln cap="flat">
              <a:solidFill>
                <a:schemeClr val="accent5">
                  <a:lumMod val="50000"/>
                </a:schemeClr>
              </a:solidFill>
              <a:prstDash val="dash"/>
              <a:round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46177" y="4259806"/>
              <a:ext cx="2296694" cy="5247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Secure Channel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14924" y="5095788"/>
              <a:ext cx="661330" cy="524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Flow Table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98191" y="5095788"/>
              <a:ext cx="661330" cy="524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Flow Table</a:t>
              </a:r>
              <a:endParaRPr lang="en-US" sz="1400" dirty="0"/>
            </a:p>
          </p:txBody>
        </p:sp>
        <p:cxnSp>
          <p:nvCxnSpPr>
            <p:cNvPr id="33" name="Straight Arrow Connector 32"/>
            <p:cNvCxnSpPr>
              <a:stCxn id="30" idx="3"/>
            </p:cNvCxnSpPr>
            <p:nvPr/>
          </p:nvCxnSpPr>
          <p:spPr>
            <a:xfrm flipV="1">
              <a:off x="4076254" y="5354069"/>
              <a:ext cx="243357" cy="4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19611" y="5361670"/>
              <a:ext cx="372948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654534" y="5354369"/>
              <a:ext cx="243357" cy="4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24</a:t>
            </a:fld>
            <a:endParaRPr lang="en-US"/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(Structure)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800000"/>
                </a:solidFill>
              </a:rPr>
              <a:t>flow-table </a:t>
            </a:r>
            <a:r>
              <a:rPr lang="en-US" dirty="0" smtClean="0"/>
              <a:t>consists of</a:t>
            </a:r>
          </a:p>
          <a:p>
            <a:pPr lvl="1"/>
            <a:r>
              <a:rPr lang="en-US" dirty="0" smtClean="0"/>
              <a:t>a set of flow entries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table miss configuration</a:t>
            </a:r>
          </a:p>
          <a:p>
            <a:pPr lvl="2"/>
            <a:r>
              <a:rPr lang="en-US" dirty="0" smtClean="0"/>
              <a:t>Drop packet</a:t>
            </a:r>
          </a:p>
          <a:p>
            <a:pPr lvl="2"/>
            <a:r>
              <a:rPr lang="en-US" dirty="0" smtClean="0"/>
              <a:t>Send to controller</a:t>
            </a:r>
          </a:p>
          <a:p>
            <a:pPr lvl="2"/>
            <a:r>
              <a:rPr lang="en-US" dirty="0" smtClean="0"/>
              <a:t>Process using the next flow-table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i="1" dirty="0" smtClean="0">
              <a:solidFill>
                <a:srgbClr val="8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08712"/>
              </p:ext>
            </p:extLst>
          </p:nvPr>
        </p:nvGraphicFramePr>
        <p:xfrm>
          <a:off x="1524000" y="2880006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Match fields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Instructions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25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(Processing)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Pipeline processing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 table 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Find </a:t>
            </a:r>
            <a:r>
              <a:rPr lang="en-US" sz="2000" dirty="0"/>
              <a:t>highest-priority matching ﬂow </a:t>
            </a:r>
            <a:r>
              <a:rPr lang="en-US" sz="2000" dirty="0" smtClean="0"/>
              <a:t>entry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instructions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sz="1400" dirty="0" smtClean="0"/>
              <a:t>Modify packet &amp; update match fields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sz="1400" dirty="0" smtClean="0"/>
              <a:t>Update action set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sz="1400" dirty="0" smtClean="0"/>
              <a:t>Update metadata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Send match data and action set to</a:t>
            </a:r>
            <a:br>
              <a:rPr lang="en-US" sz="2000" dirty="0" smtClean="0"/>
            </a:br>
            <a:r>
              <a:rPr lang="en-US" sz="2000" dirty="0" smtClean="0"/>
              <a:t>next table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 descr="Screen Shot 2014-02-26 at 7.5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96" y="2115242"/>
            <a:ext cx="4988608" cy="1367844"/>
          </a:xfrm>
          <a:prstGeom prst="rect">
            <a:avLst/>
          </a:prstGeom>
        </p:spPr>
      </p:pic>
      <p:pic>
        <p:nvPicPr>
          <p:cNvPr id="5" name="Picture 4" descr="Screen Shot 2014-02-26 at 7.56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7418" r="2087" b="3569"/>
          <a:stretch/>
        </p:blipFill>
        <p:spPr>
          <a:xfrm>
            <a:off x="5178968" y="4350204"/>
            <a:ext cx="3505882" cy="164272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26</a:t>
            </a:fld>
            <a:endParaRPr 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(Matching)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Physical </a:t>
            </a:r>
            <a:r>
              <a:rPr lang="en-US" sz="2400" dirty="0" smtClean="0">
                <a:sym typeface="Wingdings"/>
              </a:rPr>
              <a:t> Ingress port</a:t>
            </a:r>
          </a:p>
          <a:p>
            <a:r>
              <a:rPr lang="en-US" sz="2400" dirty="0" smtClean="0">
                <a:sym typeface="Wingdings"/>
              </a:rPr>
              <a:t>Metadata</a:t>
            </a:r>
          </a:p>
          <a:p>
            <a:r>
              <a:rPr lang="en-US" sz="2400" dirty="0" smtClean="0">
                <a:sym typeface="Wingdings"/>
              </a:rPr>
              <a:t>L2  MAC </a:t>
            </a:r>
            <a:r>
              <a:rPr lang="en-US" sz="2400" dirty="0" err="1" smtClean="0">
                <a:sym typeface="Wingdings"/>
              </a:rPr>
              <a:t>src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dst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EtherType</a:t>
            </a:r>
            <a:r>
              <a:rPr lang="en-US" sz="2400" dirty="0" smtClean="0">
                <a:sym typeface="Wingdings"/>
              </a:rPr>
              <a:t>, VLAN, MPLS</a:t>
            </a:r>
          </a:p>
          <a:p>
            <a:r>
              <a:rPr lang="en-US" sz="2400" dirty="0" smtClean="0">
                <a:sym typeface="Wingdings"/>
              </a:rPr>
              <a:t>L3  IP </a:t>
            </a:r>
            <a:r>
              <a:rPr lang="en-US" sz="2400" dirty="0" err="1" smtClean="0">
                <a:sym typeface="Wingdings"/>
              </a:rPr>
              <a:t>src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dst</a:t>
            </a:r>
            <a:r>
              <a:rPr lang="en-US" sz="2400" dirty="0" smtClean="0">
                <a:sym typeface="Wingdings"/>
              </a:rPr>
              <a:t>, IP proto, IP </a:t>
            </a:r>
            <a:r>
              <a:rPr lang="en-US" sz="2400" dirty="0" err="1" smtClean="0">
                <a:sym typeface="Wingdings"/>
              </a:rPr>
              <a:t>ToS</a:t>
            </a:r>
            <a:r>
              <a:rPr lang="en-US" sz="2400" dirty="0" smtClean="0">
                <a:sym typeface="Wingdings"/>
              </a:rPr>
              <a:t>, ARP code</a:t>
            </a:r>
          </a:p>
          <a:p>
            <a:r>
              <a:rPr lang="en-US" sz="2400" dirty="0" smtClean="0">
                <a:sym typeface="Wingdings"/>
              </a:rPr>
              <a:t>L4  TCP/UDP </a:t>
            </a:r>
            <a:r>
              <a:rPr lang="en-US" sz="2400" dirty="0" err="1" smtClean="0">
                <a:sym typeface="Wingdings"/>
              </a:rPr>
              <a:t>src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dst</a:t>
            </a:r>
            <a:r>
              <a:rPr lang="en-US" sz="2400" dirty="0" smtClean="0">
                <a:sym typeface="Wingdings"/>
              </a:rPr>
              <a:t>, ICMP</a:t>
            </a:r>
            <a:endParaRPr lang="en-US" sz="2400" dirty="0"/>
          </a:p>
        </p:txBody>
      </p:sp>
      <p:pic>
        <p:nvPicPr>
          <p:cNvPr id="4" name="Picture 3" descr="Screen Shot 2014-02-26 at 8.1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98" y="3977526"/>
            <a:ext cx="5112174" cy="261694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27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91749" y="6505574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(Counters)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counters</a:t>
            </a:r>
          </a:p>
          <a:p>
            <a:pPr lvl="1"/>
            <a:r>
              <a:rPr lang="en-US" dirty="0" smtClean="0">
                <a:sym typeface="Wingdings"/>
              </a:rPr>
              <a:t>e.g. Packet lookups/matches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Flow counters</a:t>
            </a:r>
          </a:p>
          <a:p>
            <a:pPr lvl="1"/>
            <a:r>
              <a:rPr lang="en-US" dirty="0" smtClean="0">
                <a:sym typeface="Wingdings"/>
              </a:rPr>
              <a:t>e.g. packets/bytes received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Port counters</a:t>
            </a:r>
          </a:p>
          <a:p>
            <a:pPr lvl="1"/>
            <a:r>
              <a:rPr lang="en-US" dirty="0" smtClean="0">
                <a:sym typeface="Wingdings"/>
              </a:rPr>
              <a:t>e.g. packets/bytes transmitted/received, drops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4-02-26 at 7.56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7418" r="2087" b="3569"/>
          <a:stretch/>
        </p:blipFill>
        <p:spPr>
          <a:xfrm>
            <a:off x="5928217" y="2972506"/>
            <a:ext cx="3021371" cy="141570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28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Apply actions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Apply the specified </a:t>
            </a:r>
            <a:r>
              <a:rPr lang="en-US" sz="2000" i="1" u="sng" dirty="0" smtClean="0">
                <a:solidFill>
                  <a:srgbClr val="254061"/>
                </a:solidFill>
              </a:rPr>
              <a:t>list</a:t>
            </a:r>
            <a:r>
              <a:rPr lang="en-US" sz="2000" dirty="0" smtClean="0">
                <a:solidFill>
                  <a:srgbClr val="254061"/>
                </a:solidFill>
              </a:rPr>
              <a:t> action(s) immediately without modifying the action set</a:t>
            </a:r>
          </a:p>
          <a:p>
            <a:endParaRPr lang="en-US" dirty="0" smtClean="0"/>
          </a:p>
          <a:p>
            <a:r>
              <a:rPr lang="en-US" dirty="0" smtClean="0"/>
              <a:t>Clear actions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Clear all actions in the action set immediately</a:t>
            </a:r>
            <a:endParaRPr lang="en-US" dirty="0" smtClean="0">
              <a:solidFill>
                <a:srgbClr val="25406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Write actions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Merge the specified </a:t>
            </a:r>
            <a:r>
              <a:rPr lang="en-US" sz="2000" i="1" u="sng" dirty="0" smtClean="0">
                <a:solidFill>
                  <a:srgbClr val="254061"/>
                </a:solidFill>
              </a:rPr>
              <a:t>set</a:t>
            </a:r>
            <a:r>
              <a:rPr lang="en-US" sz="2000" dirty="0" smtClean="0">
                <a:solidFill>
                  <a:srgbClr val="254061"/>
                </a:solidFill>
              </a:rPr>
              <a:t> action(s) to the action set</a:t>
            </a:r>
          </a:p>
          <a:p>
            <a:endParaRPr lang="en-US" dirty="0" smtClean="0"/>
          </a:p>
          <a:p>
            <a:r>
              <a:rPr lang="en-US" dirty="0" smtClean="0"/>
              <a:t>Write metadata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Write the specified bits to the metadata register</a:t>
            </a:r>
          </a:p>
          <a:p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table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Indicate the next-table in the pipeline</a:t>
            </a:r>
            <a:endParaRPr lang="en-US" sz="2000" dirty="0">
              <a:solidFill>
                <a:srgbClr val="254061"/>
              </a:solidFill>
            </a:endParaRPr>
          </a:p>
        </p:txBody>
      </p:sp>
      <p:pic>
        <p:nvPicPr>
          <p:cNvPr id="4" name="Picture 3" descr="Screen Shot 2014-02-26 at 7.56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7418" r="2087" b="3569"/>
          <a:stretch/>
        </p:blipFill>
        <p:spPr>
          <a:xfrm>
            <a:off x="5928217" y="2972506"/>
            <a:ext cx="3021371" cy="141570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29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2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Router/Switch </a:t>
            </a:r>
            <a:r>
              <a:rPr lang="en-US" altLang="en-US" sz="3600" dirty="0">
                <a:ea typeface="MS PGothic" charset="-128"/>
                <a:cs typeface="ＭＳ Ｐゴシック" charset="-128"/>
              </a:rPr>
              <a:t>Architecture Overview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099" y="834533"/>
            <a:ext cx="8126413" cy="120808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dirty="0">
                <a:ea typeface="MS PGothic" charset="-128"/>
                <a:cs typeface="ＭＳ Ｐゴシック" charset="-128"/>
              </a:rPr>
              <a:t>A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 </a:t>
            </a:r>
            <a:r>
              <a:rPr lang="en-US" altLang="en-US" dirty="0">
                <a:ea typeface="MS PGothic" charset="-128"/>
                <a:cs typeface="ＭＳ Ｐゴシック" charset="-128"/>
              </a:rPr>
              <a:t>key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router/switch </a:t>
            </a:r>
            <a:r>
              <a:rPr lang="en-US" altLang="en-US" i="1" dirty="0" smtClean="0">
                <a:ea typeface="MS PGothic" charset="-128"/>
                <a:cs typeface="ＭＳ Ｐゴシック" charset="-128"/>
              </a:rPr>
              <a:t>data plane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function:</a:t>
            </a:r>
            <a:r>
              <a:rPr lang="en-US" altLang="en-US" sz="1800" dirty="0" smtClean="0">
                <a:ea typeface="MS PGothic" charset="-128"/>
                <a:cs typeface="ＭＳ Ｐゴシック" charset="-128"/>
              </a:rPr>
              <a:t> </a:t>
            </a:r>
            <a:endParaRPr lang="en-US" altLang="en-US" sz="1800" dirty="0">
              <a:ea typeface="MS PGothic" charset="-128"/>
              <a:cs typeface="ＭＳ Ｐゴシック" charset="-128"/>
            </a:endParaRPr>
          </a:p>
          <a:p>
            <a:r>
              <a:rPr lang="en-US" altLang="en-US" sz="2400" i="1" dirty="0" smtClean="0">
                <a:ea typeface="MS PGothic" charset="-128"/>
                <a:cs typeface="ＭＳ Ｐゴシック" charset="-128"/>
              </a:rPr>
              <a:t>forwarding </a:t>
            </a:r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packets (e.g., IP datagrams, or Ethernet frames)  </a:t>
            </a:r>
            <a:r>
              <a:rPr lang="en-US" altLang="en-US" sz="2400" dirty="0">
                <a:ea typeface="MS PGothic" charset="-128"/>
                <a:cs typeface="ＭＳ Ｐゴシック" charset="-128"/>
              </a:rPr>
              <a:t>from incoming to outgoing </a:t>
            </a:r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link (or drop them if no forwarding table entries, or flood them if no switching table entries</a:t>
            </a:r>
            <a:endParaRPr lang="en-US" altLang="en-US" sz="2400" dirty="0">
              <a:ea typeface="MS PGothic" charset="-128"/>
              <a:cs typeface="ＭＳ Ｐゴシック" charset="-128"/>
            </a:endParaRPr>
          </a:p>
        </p:txBody>
      </p:sp>
      <p:pic>
        <p:nvPicPr>
          <p:cNvPr id="99331" name="Picture 4" descr="461 swtch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17798"/>
            <a:ext cx="6399213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BBD98-8FF6-BE41-A61B-F1217832DA9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grpSp>
        <p:nvGrpSpPr>
          <p:cNvPr id="8" name="Group 7"/>
          <p:cNvGrpSpPr/>
          <p:nvPr/>
        </p:nvGrpSpPr>
        <p:grpSpPr>
          <a:xfrm>
            <a:off x="5520267" y="5741998"/>
            <a:ext cx="1872668" cy="369332"/>
            <a:chOff x="5469468" y="5589601"/>
            <a:chExt cx="1872668" cy="369332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469468" y="5774267"/>
              <a:ext cx="508000" cy="3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77467" y="5589601"/>
              <a:ext cx="1364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227CE"/>
                  </a:solidFill>
                </a:rPr>
                <a:t>General CPU</a:t>
              </a:r>
              <a:endParaRPr lang="en-US" dirty="0">
                <a:solidFill>
                  <a:srgbClr val="0227C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53247" y="2055046"/>
            <a:ext cx="3146439" cy="730877"/>
            <a:chOff x="3253247" y="2055046"/>
            <a:chExt cx="3146439" cy="73087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386669" y="2415111"/>
              <a:ext cx="505500" cy="237457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53247" y="2055046"/>
              <a:ext cx="3146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227CE"/>
                  </a:solidFill>
                </a:rPr>
                <a:t>NICs -- special hardware (ASICs)</a:t>
              </a:r>
              <a:endParaRPr lang="en-US" dirty="0">
                <a:solidFill>
                  <a:srgbClr val="0227CE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249333" y="2519212"/>
              <a:ext cx="728132" cy="266711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5236" y="3955423"/>
            <a:ext cx="3989128" cy="646331"/>
            <a:chOff x="534099" y="5609730"/>
            <a:chExt cx="3989128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534099" y="5609730"/>
              <a:ext cx="2138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227CE"/>
                  </a:solidFill>
                </a:rPr>
                <a:t>v</a:t>
              </a:r>
              <a:r>
                <a:rPr lang="en-US" dirty="0" smtClean="0">
                  <a:solidFill>
                    <a:srgbClr val="0227CE"/>
                  </a:solidFill>
                </a:rPr>
                <a:t>aries depending on </a:t>
              </a:r>
            </a:p>
            <a:p>
              <a:r>
                <a:rPr lang="en-US" dirty="0" smtClean="0">
                  <a:solidFill>
                    <a:srgbClr val="0227CE"/>
                  </a:solidFill>
                </a:rPr>
                <a:t>“generations” </a:t>
              </a:r>
              <a:endParaRPr lang="en-US" dirty="0">
                <a:solidFill>
                  <a:srgbClr val="0227CE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627028" y="5719046"/>
              <a:ext cx="1896199" cy="63308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flipV="1">
            <a:off x="825966" y="5412603"/>
            <a:ext cx="8001000" cy="8299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63703" y="4570673"/>
            <a:ext cx="120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orwarding</a:t>
            </a:r>
          </a:p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64673" y="5580372"/>
            <a:ext cx="120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20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IN_PORT </a:t>
            </a:r>
            <a:r>
              <a:rPr lang="en-US" dirty="0" smtClean="0">
                <a:sym typeface="Wingdings"/>
              </a:rPr>
              <a:t> send packet to ingress port</a:t>
            </a:r>
          </a:p>
          <a:p>
            <a:pPr lvl="1"/>
            <a:r>
              <a:rPr lang="en-US" dirty="0" smtClean="0">
                <a:sym typeface="Wingdings"/>
              </a:rPr>
              <a:t>CONTROLLER  encapsulate and send to controller</a:t>
            </a:r>
          </a:p>
          <a:p>
            <a:pPr lvl="1"/>
            <a:r>
              <a:rPr lang="en-US" dirty="0" smtClean="0">
                <a:sym typeface="Wingdings"/>
              </a:rPr>
              <a:t>FLOOD  send packet to ports except ingress port</a:t>
            </a:r>
            <a:endParaRPr lang="en-US" dirty="0" smtClean="0"/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Push/Pop VLAN/MPLS tag</a:t>
            </a:r>
          </a:p>
          <a:p>
            <a:r>
              <a:rPr lang="en-US" dirty="0" smtClean="0"/>
              <a:t>Set-Field</a:t>
            </a:r>
          </a:p>
          <a:p>
            <a:pPr lvl="1"/>
            <a:r>
              <a:rPr lang="en-US" dirty="0" smtClean="0"/>
              <a:t>IPv4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MAC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TCP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ports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30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Messages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(Controller to Switch)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Switch replies with list of ports, ports speeds, supported tables and actions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Modify state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Add, delete, or modify flow tables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Read state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Controller queries table, flow, or port counters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Packet out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Used by controller to send packets out of a specified port on the switch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Barrier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Used to ensure message dependencies have been met</a:t>
            </a:r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31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Messages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(Asynchronous)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 in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All packets that do not have a matching flow entry are encapsulated and sent to the controller</a:t>
            </a:r>
          </a:p>
          <a:p>
            <a:endParaRPr lang="en-US" dirty="0" smtClean="0"/>
          </a:p>
          <a:p>
            <a:r>
              <a:rPr lang="en-US" dirty="0" smtClean="0"/>
              <a:t>Flow removed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rgbClr val="254061"/>
                </a:solidFill>
              </a:rPr>
              <a:t>Sent to controller when flow expires due to idle or hard timeouts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Port status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rgbClr val="254061"/>
                </a:solidFill>
              </a:rPr>
              <a:t>Generated if a port is brought down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32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Messages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(Symmetric)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Sent during the handshake i.e. secure channel setup</a:t>
            </a:r>
          </a:p>
          <a:p>
            <a:endParaRPr lang="en-US" dirty="0" smtClean="0"/>
          </a:p>
          <a:p>
            <a:r>
              <a:rPr lang="en-US" dirty="0" smtClean="0"/>
              <a:t>Echo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rgbClr val="254061"/>
                </a:solidFill>
              </a:rPr>
              <a:t>Sent to verify </a:t>
            </a:r>
            <a:r>
              <a:rPr lang="en-US" sz="2000" dirty="0" err="1" smtClean="0">
                <a:solidFill>
                  <a:srgbClr val="254061"/>
                </a:solidFill>
              </a:rPr>
              <a:t>liveness</a:t>
            </a:r>
            <a:r>
              <a:rPr lang="en-US" sz="2000" dirty="0" smtClean="0">
                <a:solidFill>
                  <a:srgbClr val="254061"/>
                </a:solidFill>
              </a:rPr>
              <a:t> and measure channel latency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33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 Controller</a:t>
            </a:r>
            <a:br>
              <a:rPr lang="en-US" dirty="0" smtClean="0"/>
            </a:br>
            <a:r>
              <a:rPr lang="en-US" dirty="0" smtClean="0"/>
              <a:t>(POX)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34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controller written in Python</a:t>
            </a:r>
          </a:p>
          <a:p>
            <a:endParaRPr lang="en-US" dirty="0"/>
          </a:p>
          <a:p>
            <a:r>
              <a:rPr lang="en-US" dirty="0" smtClean="0"/>
              <a:t>Many build-in modules</a:t>
            </a:r>
          </a:p>
          <a:p>
            <a:endParaRPr lang="en-US" dirty="0"/>
          </a:p>
          <a:p>
            <a:r>
              <a:rPr lang="en-US" dirty="0" smtClean="0"/>
              <a:t>Python APIs to enable user extensions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35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(Built-in Modules)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Hub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flood packets</a:t>
            </a:r>
          </a:p>
          <a:p>
            <a:r>
              <a:rPr lang="en-US" dirty="0" smtClean="0"/>
              <a:t>L2 forwarding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MAC learning</a:t>
            </a:r>
          </a:p>
          <a:p>
            <a:r>
              <a:rPr lang="en-US" dirty="0" smtClean="0"/>
              <a:t>L3 forwarding</a:t>
            </a:r>
            <a:br>
              <a:rPr lang="en-US" dirty="0" smtClean="0"/>
            </a:br>
            <a:r>
              <a:rPr lang="en-US" sz="2400" dirty="0" smtClean="0">
                <a:solidFill>
                  <a:srgbClr val="254061"/>
                </a:solidFill>
              </a:rPr>
              <a:t>IP learning</a:t>
            </a:r>
          </a:p>
          <a:p>
            <a:r>
              <a:rPr lang="en-US" dirty="0" smtClean="0"/>
              <a:t>Topology discovery</a:t>
            </a:r>
            <a:br>
              <a:rPr lang="en-US" dirty="0" smtClean="0"/>
            </a:br>
            <a:r>
              <a:rPr lang="en-US" sz="2400" dirty="0" smtClean="0">
                <a:solidFill>
                  <a:srgbClr val="254061"/>
                </a:solidFill>
              </a:rPr>
              <a:t>Underlying topology discovery</a:t>
            </a:r>
          </a:p>
          <a:p>
            <a:r>
              <a:rPr lang="en-US" dirty="0" smtClean="0"/>
              <a:t>Spanning tree protocol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Implementation of the standard STP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36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(Python APIs)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Publish-Subscribe system</a:t>
            </a:r>
          </a:p>
          <a:p>
            <a:endParaRPr lang="en-US" dirty="0"/>
          </a:p>
          <a:p>
            <a:r>
              <a:rPr lang="en-US" dirty="0" smtClean="0"/>
              <a:t>A module can raise events</a:t>
            </a:r>
          </a:p>
          <a:p>
            <a:endParaRPr lang="en-US" dirty="0"/>
          </a:p>
          <a:p>
            <a:r>
              <a:rPr lang="en-US" dirty="0" smtClean="0"/>
              <a:t>A module can register for  events provides by other modules</a:t>
            </a:r>
          </a:p>
          <a:p>
            <a:endParaRPr lang="en-US" dirty="0"/>
          </a:p>
          <a:p>
            <a:r>
              <a:rPr lang="en-US" dirty="0" smtClean="0"/>
              <a:t>A module must have a launch function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37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(Python APIs)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1163" y="4152446"/>
            <a:ext cx="3259019" cy="589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Management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133200" y="2342405"/>
            <a:ext cx="1170860" cy="372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openflow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783418" y="2357616"/>
            <a:ext cx="1384101" cy="372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 forwarding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661542" y="5400286"/>
            <a:ext cx="1057088" cy="3726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509836" y="5400286"/>
            <a:ext cx="1057088" cy="3726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5190086" y="4741842"/>
            <a:ext cx="285477" cy="6584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745589" y="4741842"/>
            <a:ext cx="292791" cy="6584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437497" y="4152446"/>
            <a:ext cx="3259019" cy="589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POX Core</a:t>
            </a:r>
            <a:endParaRPr lang="en-US" sz="1600" dirty="0"/>
          </a:p>
        </p:txBody>
      </p:sp>
      <p:cxnSp>
        <p:nvCxnSpPr>
          <p:cNvPr id="48" name="Straight Arrow Connector 47"/>
          <p:cNvCxnSpPr>
            <a:stCxn id="6" idx="2"/>
          </p:cNvCxnSpPr>
          <p:nvPr/>
        </p:nvCxnSpPr>
        <p:spPr>
          <a:xfrm>
            <a:off x="5718630" y="2715060"/>
            <a:ext cx="0" cy="143738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402071" y="3016056"/>
            <a:ext cx="76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Handle</a:t>
            </a:r>
          </a:p>
          <a:p>
            <a:r>
              <a:rPr lang="en-US" sz="1200" dirty="0" err="1" smtClean="0"/>
              <a:t>PacketIN</a:t>
            </a:r>
            <a:endParaRPr lang="en-US" sz="1200" dirty="0"/>
          </a:p>
        </p:txBody>
      </p:sp>
      <p:sp>
        <p:nvSpPr>
          <p:cNvPr id="54" name="Snip Same Side Corner Rectangle 53"/>
          <p:cNvSpPr/>
          <p:nvPr/>
        </p:nvSpPr>
        <p:spPr>
          <a:xfrm>
            <a:off x="4380015" y="6228669"/>
            <a:ext cx="790915" cy="319418"/>
          </a:xfrm>
          <a:prstGeom prst="snip2Same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Packet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988752" y="2730271"/>
            <a:ext cx="176012" cy="1422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600994" y="5772941"/>
            <a:ext cx="319408" cy="4557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057291" y="4741842"/>
            <a:ext cx="288988" cy="6584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35267" y="2730271"/>
            <a:ext cx="0" cy="1422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924153" y="2715060"/>
            <a:ext cx="1246777" cy="1437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56150" y="2866203"/>
            <a:ext cx="76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Raise </a:t>
            </a:r>
            <a:r>
              <a:rPr lang="en-US" sz="1200" dirty="0" err="1" smtClean="0"/>
              <a:t>PacketIn</a:t>
            </a:r>
            <a:endParaRPr lang="en-US" sz="1200" dirty="0"/>
          </a:p>
          <a:p>
            <a:r>
              <a:rPr lang="en-US" sz="1200" dirty="0" smtClean="0"/>
              <a:t>Event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1004167" y="2357616"/>
            <a:ext cx="1384101" cy="372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Firewall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95804" y="3016056"/>
            <a:ext cx="110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Handle</a:t>
            </a:r>
          </a:p>
          <a:p>
            <a:r>
              <a:rPr lang="en-US" sz="1200" dirty="0" err="1" smtClean="0"/>
              <a:t>PacketIN</a:t>
            </a:r>
            <a:endParaRPr lang="en-US" sz="1200" dirty="0" smtClean="0"/>
          </a:p>
          <a:p>
            <a:r>
              <a:rPr lang="en-US" sz="1200" dirty="0" smtClean="0"/>
              <a:t>(priority=100)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209501" y="2730271"/>
            <a:ext cx="176012" cy="1422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385513" y="2730271"/>
            <a:ext cx="165897" cy="14221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74568" y="3246888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Packet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204402" y="2744171"/>
            <a:ext cx="165897" cy="14221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93457" y="3260788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Packet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711215" y="2744171"/>
            <a:ext cx="1574224" cy="1408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18843" y="3477721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04482" y="2725101"/>
            <a:ext cx="3252809" cy="1408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00989" y="3662387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38</a:t>
            </a:fld>
            <a:endParaRPr lang="en-US"/>
          </a:p>
        </p:txBody>
      </p:sp>
      <p:sp>
        <p:nvSpPr>
          <p:cNvPr id="3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7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39" grpId="0" animBg="1"/>
      <p:bldP spid="51" grpId="0"/>
      <p:bldP spid="51" grpId="1"/>
      <p:bldP spid="54" grpId="0" animBg="1"/>
      <p:bldP spid="67" grpId="0"/>
      <p:bldP spid="68" grpId="0" animBg="1"/>
      <p:bldP spid="69" grpId="0"/>
      <p:bldP spid="69" grpId="1"/>
      <p:bldP spid="73" grpId="0"/>
      <p:bldP spid="75" grpId="0"/>
      <p:bldP spid="78" grpId="0"/>
      <p:bldP spid="78" grpId="1"/>
      <p:bldP spid="80" grpId="0"/>
      <p:bldP spid="8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(Python APIs)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 descr="Screen Shot 2014-02-27 at 11.04.26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" b="290"/>
          <a:stretch/>
        </p:blipFill>
        <p:spPr>
          <a:xfrm>
            <a:off x="1445843" y="1642727"/>
            <a:ext cx="6369749" cy="5027045"/>
          </a:xfrm>
          <a:ln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39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669796" y="6641088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2" descr="462 Input Po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54419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Input Port Functions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013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76600" y="3429000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ea typeface="MS PGothic" charset="-128"/>
                <a:cs typeface="ＭＳ Ｐゴシック" charset="-128"/>
              </a:rPr>
              <a:t>Decentralized switching</a:t>
            </a:r>
            <a:r>
              <a:rPr lang="en-US" altLang="en-US" sz="2400" i="1">
                <a:ea typeface="MS PGothic" charset="-128"/>
                <a:cs typeface="ＭＳ Ｐゴシック" charset="-128"/>
              </a:rPr>
              <a:t>: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MS PGothic" charset="-128"/>
                <a:cs typeface="ＭＳ Ｐゴシック" charset="-128"/>
              </a:rPr>
              <a:t>using header field values, lookup output port using forwarding table in input port memory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MS PGothic" charset="-128"/>
                <a:cs typeface="ＭＳ Ｐゴシック" charset="-128"/>
              </a:rPr>
              <a:t>goal: complete input port processing at </a:t>
            </a:r>
            <a:r>
              <a:rPr lang="ja-JP" altLang="en-US" sz="2000">
                <a:ea typeface="MS PGothic" charset="-128"/>
                <a:cs typeface="ＭＳ Ｐゴシック" charset="-128"/>
              </a:rPr>
              <a:t>‘</a:t>
            </a:r>
            <a:r>
              <a:rPr lang="en-US" altLang="ja-JP" sz="2000">
                <a:ea typeface="MS PGothic" charset="-128"/>
                <a:cs typeface="ＭＳ Ｐゴシック" charset="-128"/>
              </a:rPr>
              <a:t>line speed</a:t>
            </a:r>
            <a:r>
              <a:rPr lang="ja-JP" altLang="en-US" sz="2000">
                <a:ea typeface="MS PGothic" charset="-128"/>
                <a:cs typeface="ＭＳ Ｐゴシック" charset="-128"/>
              </a:rPr>
              <a:t>’</a:t>
            </a:r>
            <a:endParaRPr lang="en-US" altLang="ja-JP" sz="2000">
              <a:ea typeface="MS PGothic" charset="-128"/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ea typeface="MS PGothic" charset="-128"/>
                <a:cs typeface="ＭＳ Ｐゴシック" charset="-128"/>
              </a:rPr>
              <a:t>queuing: if datagrams arrive faster than forwarding rate into switch fabric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3060700"/>
            <a:ext cx="2376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Physical layer:</a:t>
            </a:r>
            <a:endParaRPr lang="en-US" altLang="en-US" sz="2000"/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bit-level reception</a:t>
            </a:r>
            <a:endParaRPr lang="en-US" altLang="en-US" sz="1800"/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411163" y="3789363"/>
            <a:ext cx="1979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Data link layer: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e.g., Ethernet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see chapter 6</a:t>
            </a:r>
            <a:endParaRPr lang="en-US" altLang="en-US" sz="1800"/>
          </a:p>
        </p:txBody>
      </p:sp>
      <p:sp>
        <p:nvSpPr>
          <p:cNvPr id="101382" name="Freeform 7"/>
          <p:cNvSpPr>
            <a:spLocks/>
          </p:cNvSpPr>
          <p:nvPr/>
        </p:nvSpPr>
        <p:spPr bwMode="auto">
          <a:xfrm flipV="1">
            <a:off x="1963738" y="2662238"/>
            <a:ext cx="796925" cy="422275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Freeform 8"/>
          <p:cNvSpPr>
            <a:spLocks/>
          </p:cNvSpPr>
          <p:nvPr/>
        </p:nvSpPr>
        <p:spPr bwMode="auto">
          <a:xfrm flipV="1">
            <a:off x="2338388" y="2674938"/>
            <a:ext cx="1408112" cy="1198562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Freeform 9"/>
          <p:cNvSpPr>
            <a:spLocks/>
          </p:cNvSpPr>
          <p:nvPr/>
        </p:nvSpPr>
        <p:spPr bwMode="auto">
          <a:xfrm flipV="1">
            <a:off x="5257800" y="2667000"/>
            <a:ext cx="760413" cy="881063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11F3B-4F43-1643-B4AC-5244085AF317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Switch</a:t>
            </a:r>
            <a:br>
              <a:rPr lang="en-US" dirty="0" smtClean="0"/>
            </a:br>
            <a:r>
              <a:rPr lang="en-US" dirty="0" smtClean="0"/>
              <a:t>(Open </a:t>
            </a:r>
            <a:r>
              <a:rPr lang="en-US" dirty="0" err="1" smtClean="0"/>
              <a:t>vSwitch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40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>
                <a:solidFill>
                  <a:srgbClr val="254061"/>
                </a:solidFill>
              </a:rPr>
              <a:t>(In </a:t>
            </a:r>
            <a:r>
              <a:rPr lang="en-US" sz="3100" dirty="0">
                <a:solidFill>
                  <a:srgbClr val="254061"/>
                </a:solidFill>
              </a:rPr>
              <a:t>a </a:t>
            </a:r>
            <a:r>
              <a:rPr lang="en-US" sz="3100" dirty="0" smtClean="0">
                <a:solidFill>
                  <a:srgbClr val="254061"/>
                </a:solidFill>
              </a:rPr>
              <a:t>Nutshell)</a:t>
            </a:r>
            <a:endParaRPr lang="en-US" dirty="0">
              <a:solidFill>
                <a:srgbClr val="254061"/>
              </a:solidFill>
            </a:endParaRPr>
          </a:p>
        </p:txBody>
      </p:sp>
      <p:pic>
        <p:nvPicPr>
          <p:cNvPr id="4" name="Picture 3" descr="Screen Shot 2014-02-27 at 1.0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67" y="1978362"/>
            <a:ext cx="4915067" cy="413119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41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L2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 learning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VLANs (will be discussed later)</a:t>
            </a:r>
            <a:endParaRPr lang="en-US" dirty="0" smtClean="0"/>
          </a:p>
          <a:p>
            <a:pPr lvl="1"/>
            <a:r>
              <a:rPr lang="en-US" dirty="0" smtClean="0"/>
              <a:t>Learning table per VLAN ID</a:t>
            </a:r>
          </a:p>
          <a:p>
            <a:pPr lvl="1"/>
            <a:r>
              <a:rPr lang="en-US" dirty="0" smtClean="0"/>
              <a:t>Packets can only be forwarded between ports with the same VLAN ID</a:t>
            </a:r>
          </a:p>
        </p:txBody>
      </p:sp>
      <p:pic>
        <p:nvPicPr>
          <p:cNvPr id="5" name="Picture 4" descr="Screen Shot 2014-02-27 at 11.07.3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" b="5170"/>
          <a:stretch/>
        </p:blipFill>
        <p:spPr>
          <a:xfrm>
            <a:off x="1811592" y="2296754"/>
            <a:ext cx="5520816" cy="19241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42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Open </a:t>
            </a:r>
            <a:r>
              <a:rPr lang="en-US" sz="4400" dirty="0" err="1" smtClean="0"/>
              <a:t>vSwitch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Enables </a:t>
            </a:r>
            <a:r>
              <a:rPr lang="en-US" i="1" dirty="0"/>
              <a:t>Linux </a:t>
            </a:r>
            <a:r>
              <a:rPr lang="en-US" dirty="0"/>
              <a:t>to become part of the SDN architecture </a:t>
            </a:r>
          </a:p>
          <a:p>
            <a:r>
              <a:rPr lang="en-US" dirty="0"/>
              <a:t>Features </a:t>
            </a:r>
          </a:p>
          <a:p>
            <a:pPr lvl="1"/>
            <a:r>
              <a:rPr lang="en-US" dirty="0"/>
              <a:t>L2-L4 matching </a:t>
            </a:r>
          </a:p>
          <a:p>
            <a:pPr lvl="1"/>
            <a:r>
              <a:rPr lang="en-US" dirty="0"/>
              <a:t>VLANs with </a:t>
            </a:r>
            <a:r>
              <a:rPr lang="en-US" dirty="0" err="1" smtClean="0"/>
              <a:t>trunking</a:t>
            </a:r>
            <a:endParaRPr lang="en-US" dirty="0"/>
          </a:p>
          <a:p>
            <a:pPr lvl="1"/>
            <a:r>
              <a:rPr lang="en-US" dirty="0"/>
              <a:t>Tunneling protocols such as GRE </a:t>
            </a:r>
          </a:p>
          <a:p>
            <a:pPr lvl="1"/>
            <a:r>
              <a:rPr lang="en-US" dirty="0"/>
              <a:t>Remote configuration protocol </a:t>
            </a:r>
          </a:p>
          <a:p>
            <a:pPr lvl="1"/>
            <a:r>
              <a:rPr lang="en-US" dirty="0"/>
              <a:t>Multi-table forwarding pipeline </a:t>
            </a:r>
          </a:p>
          <a:p>
            <a:pPr lvl="1"/>
            <a:r>
              <a:rPr lang="en-US" dirty="0"/>
              <a:t>Monitoring via </a:t>
            </a:r>
            <a:r>
              <a:rPr lang="en-US" dirty="0" err="1"/>
              <a:t>NetFlow</a:t>
            </a:r>
            <a:r>
              <a:rPr lang="en-US" dirty="0"/>
              <a:t>, </a:t>
            </a:r>
            <a:r>
              <a:rPr lang="en-US" dirty="0" err="1"/>
              <a:t>sFlow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Spanning Tree Protocol </a:t>
            </a:r>
          </a:p>
          <a:p>
            <a:pPr lvl="1"/>
            <a:r>
              <a:rPr lang="en-US" dirty="0"/>
              <a:t>Fine-grained </a:t>
            </a:r>
            <a:r>
              <a:rPr lang="en-US" dirty="0" err="1"/>
              <a:t>QoS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OpenFlow</a:t>
            </a:r>
            <a:r>
              <a:rPr lang="en-US" dirty="0"/>
              <a:t> support </a:t>
            </a:r>
          </a:p>
          <a:p>
            <a:r>
              <a:rPr lang="en-US" dirty="0" smtClean="0"/>
              <a:t>Runs in either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mode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43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Open </a:t>
            </a:r>
            <a:r>
              <a:rPr lang="en-US" sz="4400" dirty="0" err="1" smtClean="0"/>
              <a:t>vSwitch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(Configuration)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00"/>
          </a:xfrm>
        </p:spPr>
        <p:txBody>
          <a:bodyPr>
            <a:normAutofit/>
          </a:bodyPr>
          <a:lstStyle/>
          <a:p>
            <a:r>
              <a:rPr lang="en-US" dirty="0" smtClean="0"/>
              <a:t>Add a bridge and connect to controller</a:t>
            </a:r>
          </a:p>
        </p:txBody>
      </p:sp>
      <p:pic>
        <p:nvPicPr>
          <p:cNvPr id="4" name="Picture 3" descr="Screen Shot 2014-02-27 at 11.54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03" y="2151081"/>
            <a:ext cx="5216995" cy="1697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0600" y="4042174"/>
            <a:ext cx="2532448" cy="2175091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Host 1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966837" y="4369210"/>
            <a:ext cx="508628" cy="448707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VM1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66837" y="5419019"/>
            <a:ext cx="1169656" cy="311517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br1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30097" y="6042349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eth0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650602" y="6042349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eth1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6" idx="2"/>
            <a:endCxn id="19" idx="0"/>
          </p:cNvCxnSpPr>
          <p:nvPr/>
        </p:nvCxnSpPr>
        <p:spPr>
          <a:xfrm>
            <a:off x="3221151" y="4817917"/>
            <a:ext cx="163582" cy="426186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0"/>
          </p:cNvCxnSpPr>
          <p:nvPr/>
        </p:nvCxnSpPr>
        <p:spPr>
          <a:xfrm flipH="1">
            <a:off x="3171793" y="5730536"/>
            <a:ext cx="166932" cy="311813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>
            <a:off x="3650602" y="5730536"/>
            <a:ext cx="341696" cy="311813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43037" y="5244103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tap0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486394" y="6042349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eth2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469167" y="4464269"/>
            <a:ext cx="1169656" cy="1270664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SDN</a:t>
            </a:r>
          </a:p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3"/>
            <a:endCxn id="21" idx="0"/>
          </p:cNvCxnSpPr>
          <p:nvPr/>
        </p:nvCxnSpPr>
        <p:spPr>
          <a:xfrm>
            <a:off x="4136493" y="5574778"/>
            <a:ext cx="691597" cy="467571"/>
          </a:xfrm>
          <a:prstGeom prst="bentConnector2">
            <a:avLst/>
          </a:prstGeom>
          <a:ln w="12700" cmpd="sng">
            <a:solidFill>
              <a:srgbClr val="7A0019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2"/>
            <a:endCxn id="21" idx="2"/>
          </p:cNvCxnSpPr>
          <p:nvPr/>
        </p:nvCxnSpPr>
        <p:spPr>
          <a:xfrm rot="5400000">
            <a:off x="5199877" y="5363147"/>
            <a:ext cx="482332" cy="1225905"/>
          </a:xfrm>
          <a:prstGeom prst="bentConnector3">
            <a:avLst>
              <a:gd name="adj1" fmla="val 147395"/>
            </a:avLst>
          </a:prstGeom>
          <a:ln w="12700" cmpd="sng">
            <a:solidFill>
              <a:srgbClr val="7A0019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44</a:t>
            </a:fld>
            <a:endParaRPr lang="en-US"/>
          </a:p>
        </p:txBody>
      </p:sp>
      <p:sp>
        <p:nvSpPr>
          <p:cNvPr id="20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Open </a:t>
            </a:r>
            <a:r>
              <a:rPr lang="en-US" sz="4400" dirty="0" err="1" smtClean="0"/>
              <a:t>vSwitch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(Configuration)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00"/>
          </a:xfrm>
        </p:spPr>
        <p:txBody>
          <a:bodyPr>
            <a:normAutofit/>
          </a:bodyPr>
          <a:lstStyle/>
          <a:p>
            <a:r>
              <a:rPr lang="en-US" dirty="0" smtClean="0"/>
              <a:t>Add a bridge and connect to controller</a:t>
            </a:r>
          </a:p>
        </p:txBody>
      </p:sp>
      <p:pic>
        <p:nvPicPr>
          <p:cNvPr id="7" name="Picture 6" descr="Screen Shot 2014-02-27 at 12.0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6946"/>
            <a:ext cx="8075272" cy="31348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45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Network in a Laptop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Mininet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46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Mininet</a:t>
            </a:r>
            <a:r>
              <a:rPr lang="en-US" dirty="0"/>
              <a:t> is a system for rapidly prototyping large </a:t>
            </a:r>
            <a:r>
              <a:rPr lang="en-US" dirty="0" smtClean="0"/>
              <a:t>networks on a </a:t>
            </a:r>
            <a:r>
              <a:rPr lang="en-US" dirty="0"/>
              <a:t>single </a:t>
            </a:r>
            <a:r>
              <a:rPr lang="en-US" dirty="0" smtClean="0"/>
              <a:t>laptop</a:t>
            </a:r>
          </a:p>
          <a:p>
            <a:endParaRPr lang="en-US" dirty="0" smtClean="0"/>
          </a:p>
          <a:p>
            <a:r>
              <a:rPr lang="en-US" dirty="0" smtClean="0"/>
              <a:t>Lightweight OS-level virtualization</a:t>
            </a:r>
          </a:p>
          <a:p>
            <a:pPr lvl="1"/>
            <a:r>
              <a:rPr lang="en-US" dirty="0" smtClean="0"/>
              <a:t>Isolated network namespace</a:t>
            </a:r>
          </a:p>
          <a:p>
            <a:pPr lvl="1"/>
            <a:r>
              <a:rPr lang="en-US" dirty="0" smtClean="0"/>
              <a:t>Constrained CPU usage on isolated namespace</a:t>
            </a:r>
          </a:p>
          <a:p>
            <a:endParaRPr lang="en-US" dirty="0" smtClean="0"/>
          </a:p>
          <a:p>
            <a:r>
              <a:rPr lang="en-US" dirty="0" smtClean="0"/>
              <a:t>CLI and Python APIs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Can</a:t>
            </a:r>
          </a:p>
          <a:p>
            <a:pPr lvl="1"/>
            <a:r>
              <a:rPr lang="en-US" dirty="0" smtClean="0"/>
              <a:t>Create custom topologies</a:t>
            </a:r>
          </a:p>
          <a:p>
            <a:pPr lvl="1"/>
            <a:r>
              <a:rPr lang="en-US" dirty="0" smtClean="0"/>
              <a:t>Run real programs</a:t>
            </a:r>
          </a:p>
          <a:p>
            <a:pPr lvl="1"/>
            <a:r>
              <a:rPr lang="en-US" dirty="0" smtClean="0"/>
              <a:t>Custom packet forwarding using </a:t>
            </a:r>
            <a:r>
              <a:rPr lang="en-US" dirty="0" err="1" smtClean="0"/>
              <a:t>OpenFlow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47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Mininet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(Architecture)</a:t>
            </a:r>
            <a:endParaRPr lang="en-US" dirty="0"/>
          </a:p>
        </p:txBody>
      </p:sp>
      <p:pic>
        <p:nvPicPr>
          <p:cNvPr id="5" name="Content Placeholder 4" descr="Screen Shot 2014-02-27 at 12.23.2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" b="2319"/>
          <a:stretch/>
        </p:blipFill>
        <p:spPr>
          <a:xfrm>
            <a:off x="183420" y="2905190"/>
            <a:ext cx="3520188" cy="2097395"/>
          </a:xfrm>
        </p:spPr>
      </p:pic>
      <p:pic>
        <p:nvPicPr>
          <p:cNvPr id="6" name="Picture 5" descr="Screen Shot 2014-02-27 at 12.24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10" y="1619910"/>
            <a:ext cx="4702655" cy="483501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03608" y="3833027"/>
            <a:ext cx="615902" cy="250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48</a:t>
            </a:fld>
            <a:endParaRPr 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Mininet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(Examples)</a:t>
            </a:r>
            <a:endParaRPr lang="en-US" dirty="0"/>
          </a:p>
        </p:txBody>
      </p:sp>
      <p:pic>
        <p:nvPicPr>
          <p:cNvPr id="5" name="Content Placeholder 4" descr="Screen Shot 2014-02-27 at 6.05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r="3613"/>
          <a:stretch/>
        </p:blipFill>
        <p:spPr>
          <a:xfrm>
            <a:off x="1096981" y="2276475"/>
            <a:ext cx="6950039" cy="2786806"/>
          </a:xfrm>
          <a:ln>
            <a:solidFill>
              <a:srgbClr val="4F81BD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49</a:t>
            </a:fld>
            <a:endParaRPr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5" name="Group 30"/>
          <p:cNvGrpSpPr>
            <a:grpSpLocks/>
          </p:cNvGrpSpPr>
          <p:nvPr/>
        </p:nvGrpSpPr>
        <p:grpSpPr bwMode="auto">
          <a:xfrm>
            <a:off x="742950" y="4283075"/>
            <a:ext cx="890588" cy="215900"/>
            <a:chOff x="876" y="2800"/>
            <a:chExt cx="642" cy="175"/>
          </a:xfrm>
        </p:grpSpPr>
        <p:sp>
          <p:nvSpPr>
            <p:cNvPr id="103557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8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9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60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61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26" name="Group 45"/>
          <p:cNvGrpSpPr>
            <a:grpSpLocks/>
          </p:cNvGrpSpPr>
          <p:nvPr/>
        </p:nvGrpSpPr>
        <p:grpSpPr bwMode="auto">
          <a:xfrm>
            <a:off x="719138" y="4678363"/>
            <a:ext cx="890587" cy="215900"/>
            <a:chOff x="876" y="2800"/>
            <a:chExt cx="642" cy="175"/>
          </a:xfrm>
        </p:grpSpPr>
        <p:sp>
          <p:nvSpPr>
            <p:cNvPr id="103552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3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4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5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6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27" name="Group 51"/>
          <p:cNvGrpSpPr>
            <a:grpSpLocks/>
          </p:cNvGrpSpPr>
          <p:nvPr/>
        </p:nvGrpSpPr>
        <p:grpSpPr bwMode="auto">
          <a:xfrm>
            <a:off x="714375" y="5105400"/>
            <a:ext cx="890588" cy="215900"/>
            <a:chOff x="876" y="2800"/>
            <a:chExt cx="642" cy="175"/>
          </a:xfrm>
        </p:grpSpPr>
        <p:sp>
          <p:nvSpPr>
            <p:cNvPr id="103547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8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9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0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1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28" name="Rectangle 57"/>
          <p:cNvSpPr>
            <a:spLocks noChangeArrowheads="1"/>
          </p:cNvSpPr>
          <p:nvPr/>
        </p:nvSpPr>
        <p:spPr bwMode="auto">
          <a:xfrm>
            <a:off x="1601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pSp>
        <p:nvGrpSpPr>
          <p:cNvPr id="103429" name="Group 64"/>
          <p:cNvGrpSpPr>
            <a:grpSpLocks/>
          </p:cNvGrpSpPr>
          <p:nvPr/>
        </p:nvGrpSpPr>
        <p:grpSpPr bwMode="auto">
          <a:xfrm>
            <a:off x="2311400" y="4281488"/>
            <a:ext cx="890588" cy="215900"/>
            <a:chOff x="455" y="3463"/>
            <a:chExt cx="561" cy="136"/>
          </a:xfrm>
        </p:grpSpPr>
        <p:sp>
          <p:nvSpPr>
            <p:cNvPr id="103542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3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4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5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6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0" name="Group 65"/>
          <p:cNvGrpSpPr>
            <a:grpSpLocks/>
          </p:cNvGrpSpPr>
          <p:nvPr/>
        </p:nvGrpSpPr>
        <p:grpSpPr bwMode="auto">
          <a:xfrm>
            <a:off x="2316163" y="4673600"/>
            <a:ext cx="890587" cy="215900"/>
            <a:chOff x="455" y="3463"/>
            <a:chExt cx="561" cy="136"/>
          </a:xfrm>
        </p:grpSpPr>
        <p:sp>
          <p:nvSpPr>
            <p:cNvPr id="103537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8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9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0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1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1" name="Group 71"/>
          <p:cNvGrpSpPr>
            <a:grpSpLocks/>
          </p:cNvGrpSpPr>
          <p:nvPr/>
        </p:nvGrpSpPr>
        <p:grpSpPr bwMode="auto">
          <a:xfrm>
            <a:off x="2311400" y="5100638"/>
            <a:ext cx="890588" cy="215900"/>
            <a:chOff x="455" y="3463"/>
            <a:chExt cx="561" cy="136"/>
          </a:xfrm>
        </p:grpSpPr>
        <p:sp>
          <p:nvSpPr>
            <p:cNvPr id="103532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3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4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5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6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32" name="Text Box 78"/>
          <p:cNvSpPr txBox="1">
            <a:spLocks noChangeArrowheads="1"/>
          </p:cNvSpPr>
          <p:nvPr/>
        </p:nvSpPr>
        <p:spPr bwMode="auto">
          <a:xfrm>
            <a:off x="1435100" y="5586413"/>
            <a:ext cx="108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memory</a:t>
            </a:r>
          </a:p>
        </p:txBody>
      </p:sp>
      <p:sp>
        <p:nvSpPr>
          <p:cNvPr id="103433" name="Text Box 79"/>
          <p:cNvSpPr txBox="1">
            <a:spLocks noChangeArrowheads="1"/>
          </p:cNvSpPr>
          <p:nvPr/>
        </p:nvSpPr>
        <p:spPr bwMode="auto">
          <a:xfrm>
            <a:off x="1533525" y="4518025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memory</a:t>
            </a:r>
          </a:p>
        </p:txBody>
      </p:sp>
      <p:grpSp>
        <p:nvGrpSpPr>
          <p:cNvPr id="103434" name="Group 80"/>
          <p:cNvGrpSpPr>
            <a:grpSpLocks/>
          </p:cNvGrpSpPr>
          <p:nvPr/>
        </p:nvGrpSpPr>
        <p:grpSpPr bwMode="auto">
          <a:xfrm>
            <a:off x="3648075" y="4267200"/>
            <a:ext cx="890588" cy="215900"/>
            <a:chOff x="876" y="2800"/>
            <a:chExt cx="642" cy="175"/>
          </a:xfrm>
        </p:grpSpPr>
        <p:sp>
          <p:nvSpPr>
            <p:cNvPr id="103527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8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9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0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1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5" name="Group 86"/>
          <p:cNvGrpSpPr>
            <a:grpSpLocks/>
          </p:cNvGrpSpPr>
          <p:nvPr/>
        </p:nvGrpSpPr>
        <p:grpSpPr bwMode="auto">
          <a:xfrm>
            <a:off x="3646488" y="4662488"/>
            <a:ext cx="890587" cy="215900"/>
            <a:chOff x="876" y="2800"/>
            <a:chExt cx="642" cy="175"/>
          </a:xfrm>
        </p:grpSpPr>
        <p:sp>
          <p:nvSpPr>
            <p:cNvPr id="103522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3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4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5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6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6" name="Group 92"/>
          <p:cNvGrpSpPr>
            <a:grpSpLocks/>
          </p:cNvGrpSpPr>
          <p:nvPr/>
        </p:nvGrpSpPr>
        <p:grpSpPr bwMode="auto">
          <a:xfrm>
            <a:off x="3641725" y="5089525"/>
            <a:ext cx="890588" cy="215900"/>
            <a:chOff x="876" y="2800"/>
            <a:chExt cx="642" cy="175"/>
          </a:xfrm>
        </p:grpSpPr>
        <p:sp>
          <p:nvSpPr>
            <p:cNvPr id="103517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8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9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0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1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37" name="Line 98"/>
          <p:cNvSpPr>
            <a:spLocks noChangeShapeType="1"/>
          </p:cNvSpPr>
          <p:nvPr/>
        </p:nvSpPr>
        <p:spPr bwMode="auto">
          <a:xfrm>
            <a:off x="4549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438" name="Group 99"/>
          <p:cNvGrpSpPr>
            <a:grpSpLocks/>
          </p:cNvGrpSpPr>
          <p:nvPr/>
        </p:nvGrpSpPr>
        <p:grpSpPr bwMode="auto">
          <a:xfrm>
            <a:off x="4603750" y="4254500"/>
            <a:ext cx="890588" cy="215900"/>
            <a:chOff x="455" y="3463"/>
            <a:chExt cx="561" cy="136"/>
          </a:xfrm>
        </p:grpSpPr>
        <p:sp>
          <p:nvSpPr>
            <p:cNvPr id="103512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3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4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5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6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9" name="Group 105"/>
          <p:cNvGrpSpPr>
            <a:grpSpLocks/>
          </p:cNvGrpSpPr>
          <p:nvPr/>
        </p:nvGrpSpPr>
        <p:grpSpPr bwMode="auto">
          <a:xfrm>
            <a:off x="4608513" y="4646613"/>
            <a:ext cx="890587" cy="215900"/>
            <a:chOff x="455" y="3463"/>
            <a:chExt cx="561" cy="136"/>
          </a:xfrm>
        </p:grpSpPr>
        <p:sp>
          <p:nvSpPr>
            <p:cNvPr id="103507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8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9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0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1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0" name="Group 111"/>
          <p:cNvGrpSpPr>
            <a:grpSpLocks/>
          </p:cNvGrpSpPr>
          <p:nvPr/>
        </p:nvGrpSpPr>
        <p:grpSpPr bwMode="auto">
          <a:xfrm>
            <a:off x="4603750" y="5073650"/>
            <a:ext cx="890588" cy="215900"/>
            <a:chOff x="455" y="3463"/>
            <a:chExt cx="561" cy="136"/>
          </a:xfrm>
        </p:grpSpPr>
        <p:sp>
          <p:nvSpPr>
            <p:cNvPr id="103502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3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4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5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6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41" name="Text Box 117"/>
          <p:cNvSpPr txBox="1">
            <a:spLocks noChangeArrowheads="1"/>
          </p:cNvSpPr>
          <p:nvPr/>
        </p:nvSpPr>
        <p:spPr bwMode="auto">
          <a:xfrm>
            <a:off x="4286250" y="5583238"/>
            <a:ext cx="595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bus</a:t>
            </a:r>
          </a:p>
        </p:txBody>
      </p:sp>
      <p:grpSp>
        <p:nvGrpSpPr>
          <p:cNvPr id="103442" name="Group 118"/>
          <p:cNvGrpSpPr>
            <a:grpSpLocks/>
          </p:cNvGrpSpPr>
          <p:nvPr/>
        </p:nvGrpSpPr>
        <p:grpSpPr bwMode="auto">
          <a:xfrm>
            <a:off x="6091238" y="4233863"/>
            <a:ext cx="890587" cy="215900"/>
            <a:chOff x="876" y="2800"/>
            <a:chExt cx="642" cy="175"/>
          </a:xfrm>
        </p:grpSpPr>
        <p:sp>
          <p:nvSpPr>
            <p:cNvPr id="103497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8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9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0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1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3" name="Group 124"/>
          <p:cNvGrpSpPr>
            <a:grpSpLocks/>
          </p:cNvGrpSpPr>
          <p:nvPr/>
        </p:nvGrpSpPr>
        <p:grpSpPr bwMode="auto">
          <a:xfrm>
            <a:off x="6067425" y="4629150"/>
            <a:ext cx="890588" cy="215900"/>
            <a:chOff x="876" y="2800"/>
            <a:chExt cx="642" cy="175"/>
          </a:xfrm>
        </p:grpSpPr>
        <p:sp>
          <p:nvSpPr>
            <p:cNvPr id="103492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3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4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5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6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4" name="Group 130"/>
          <p:cNvGrpSpPr>
            <a:grpSpLocks/>
          </p:cNvGrpSpPr>
          <p:nvPr/>
        </p:nvGrpSpPr>
        <p:grpSpPr bwMode="auto">
          <a:xfrm>
            <a:off x="6062663" y="5056188"/>
            <a:ext cx="890587" cy="215900"/>
            <a:chOff x="876" y="2800"/>
            <a:chExt cx="642" cy="175"/>
          </a:xfrm>
        </p:grpSpPr>
        <p:sp>
          <p:nvSpPr>
            <p:cNvPr id="103487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88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89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0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1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5" name="Group 154"/>
          <p:cNvGrpSpPr>
            <a:grpSpLocks/>
          </p:cNvGrpSpPr>
          <p:nvPr/>
        </p:nvGrpSpPr>
        <p:grpSpPr bwMode="auto">
          <a:xfrm rot="5400000">
            <a:off x="7186613" y="5253038"/>
            <a:ext cx="895350" cy="1035050"/>
            <a:chOff x="2954" y="2776"/>
            <a:chExt cx="564" cy="652"/>
          </a:xfrm>
        </p:grpSpPr>
        <p:grpSp>
          <p:nvGrpSpPr>
            <p:cNvPr id="103469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103482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3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4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5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6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470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103477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8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9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0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1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471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103472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3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4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5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6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3446" name="Line 155"/>
          <p:cNvSpPr>
            <a:spLocks noChangeShapeType="1"/>
          </p:cNvSpPr>
          <p:nvPr/>
        </p:nvSpPr>
        <p:spPr bwMode="auto">
          <a:xfrm>
            <a:off x="6981825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7" name="Line 156"/>
          <p:cNvSpPr>
            <a:spLocks noChangeShapeType="1"/>
          </p:cNvSpPr>
          <p:nvPr/>
        </p:nvSpPr>
        <p:spPr bwMode="auto">
          <a:xfrm flipV="1">
            <a:off x="6943725" y="4727575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8" name="Line 157"/>
          <p:cNvSpPr>
            <a:spLocks noChangeShapeType="1"/>
          </p:cNvSpPr>
          <p:nvPr/>
        </p:nvSpPr>
        <p:spPr bwMode="auto">
          <a:xfrm>
            <a:off x="6943725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9" name="Line 158"/>
          <p:cNvSpPr>
            <a:spLocks noChangeShapeType="1"/>
          </p:cNvSpPr>
          <p:nvPr/>
        </p:nvSpPr>
        <p:spPr bwMode="auto">
          <a:xfrm flipV="1">
            <a:off x="7226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50" name="Line 159"/>
          <p:cNvSpPr>
            <a:spLocks noChangeShapeType="1"/>
          </p:cNvSpPr>
          <p:nvPr/>
        </p:nvSpPr>
        <p:spPr bwMode="auto">
          <a:xfrm flipV="1">
            <a:off x="7648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51" name="Line 160"/>
          <p:cNvSpPr>
            <a:spLocks noChangeShapeType="1"/>
          </p:cNvSpPr>
          <p:nvPr/>
        </p:nvSpPr>
        <p:spPr bwMode="auto">
          <a:xfrm flipV="1">
            <a:off x="8045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52" name="Oval 161"/>
          <p:cNvSpPr>
            <a:spLocks noChangeArrowheads="1"/>
          </p:cNvSpPr>
          <p:nvPr/>
        </p:nvSpPr>
        <p:spPr bwMode="auto"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3" name="Oval 162"/>
          <p:cNvSpPr>
            <a:spLocks noChangeArrowheads="1"/>
          </p:cNvSpPr>
          <p:nvPr/>
        </p:nvSpPr>
        <p:spPr bwMode="auto"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4" name="Oval 163"/>
          <p:cNvSpPr>
            <a:spLocks noChangeArrowheads="1"/>
          </p:cNvSpPr>
          <p:nvPr/>
        </p:nvSpPr>
        <p:spPr bwMode="auto"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5" name="Oval 164"/>
          <p:cNvSpPr>
            <a:spLocks noChangeArrowheads="1"/>
          </p:cNvSpPr>
          <p:nvPr/>
        </p:nvSpPr>
        <p:spPr bwMode="auto"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6" name="Oval 165"/>
          <p:cNvSpPr>
            <a:spLocks noChangeArrowheads="1"/>
          </p:cNvSpPr>
          <p:nvPr/>
        </p:nvSpPr>
        <p:spPr bwMode="auto"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7" name="Oval 166"/>
          <p:cNvSpPr>
            <a:spLocks noChangeArrowheads="1"/>
          </p:cNvSpPr>
          <p:nvPr/>
        </p:nvSpPr>
        <p:spPr bwMode="auto"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8" name="Oval 167"/>
          <p:cNvSpPr>
            <a:spLocks noChangeArrowheads="1"/>
          </p:cNvSpPr>
          <p:nvPr/>
        </p:nvSpPr>
        <p:spPr bwMode="auto"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9" name="Oval 168"/>
          <p:cNvSpPr>
            <a:spLocks noChangeArrowheads="1"/>
          </p:cNvSpPr>
          <p:nvPr/>
        </p:nvSpPr>
        <p:spPr bwMode="auto"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60" name="Oval 169"/>
          <p:cNvSpPr>
            <a:spLocks noChangeArrowheads="1"/>
          </p:cNvSpPr>
          <p:nvPr/>
        </p:nvSpPr>
        <p:spPr bwMode="auto"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61" name="Text Box 170"/>
          <p:cNvSpPr txBox="1">
            <a:spLocks noChangeArrowheads="1"/>
          </p:cNvSpPr>
          <p:nvPr/>
        </p:nvSpPr>
        <p:spPr bwMode="auto">
          <a:xfrm>
            <a:off x="5899150" y="5589588"/>
            <a:ext cx="115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crossbar</a:t>
            </a:r>
          </a:p>
        </p:txBody>
      </p:sp>
      <p:sp>
        <p:nvSpPr>
          <p:cNvPr id="103462" name="Freeform 171"/>
          <p:cNvSpPr>
            <a:spLocks/>
          </p:cNvSpPr>
          <p:nvPr/>
        </p:nvSpPr>
        <p:spPr bwMode="auto">
          <a:xfrm>
            <a:off x="590550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6 w 1763"/>
              <a:gd name="T3" fmla="*/ 0 h 260"/>
              <a:gd name="T4" fmla="*/ 2147483646 w 1763"/>
              <a:gd name="T5" fmla="*/ 2147483646 h 260"/>
              <a:gd name="T6" fmla="*/ 2147483646 w 1763"/>
              <a:gd name="T7" fmla="*/ 2147483646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63" name="Freeform 172"/>
          <p:cNvSpPr>
            <a:spLocks/>
          </p:cNvSpPr>
          <p:nvPr/>
        </p:nvSpPr>
        <p:spPr bwMode="auto">
          <a:xfrm>
            <a:off x="3641725" y="4295775"/>
            <a:ext cx="2006600" cy="400050"/>
          </a:xfrm>
          <a:custGeom>
            <a:avLst/>
            <a:gdLst>
              <a:gd name="T0" fmla="*/ 0 w 1264"/>
              <a:gd name="T1" fmla="*/ 2147483646 h 252"/>
              <a:gd name="T2" fmla="*/ 2147483646 w 1264"/>
              <a:gd name="T3" fmla="*/ 0 h 252"/>
              <a:gd name="T4" fmla="*/ 2147483646 w 1264"/>
              <a:gd name="T5" fmla="*/ 2147483646 h 252"/>
              <a:gd name="T6" fmla="*/ 2147483646 w 1264"/>
              <a:gd name="T7" fmla="*/ 214748364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64" name="Freeform 173"/>
          <p:cNvSpPr>
            <a:spLocks/>
          </p:cNvSpPr>
          <p:nvPr/>
        </p:nvSpPr>
        <p:spPr bwMode="auto">
          <a:xfrm>
            <a:off x="6038850" y="4286250"/>
            <a:ext cx="1543050" cy="2014538"/>
          </a:xfrm>
          <a:custGeom>
            <a:avLst/>
            <a:gdLst>
              <a:gd name="T0" fmla="*/ 0 w 972"/>
              <a:gd name="T1" fmla="*/ 2147483646 h 1266"/>
              <a:gd name="T2" fmla="*/ 2147483646 w 972"/>
              <a:gd name="T3" fmla="*/ 0 h 1266"/>
              <a:gd name="T4" fmla="*/ 2147483646 w 972"/>
              <a:gd name="T5" fmla="*/ 2147483646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65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247650"/>
            <a:ext cx="7772400" cy="6858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Switching Fabrics</a:t>
            </a:r>
          </a:p>
        </p:txBody>
      </p:sp>
      <p:sp>
        <p:nvSpPr>
          <p:cNvPr id="103466" name="Rectangle 4"/>
          <p:cNvSpPr txBox="1">
            <a:spLocks noChangeArrowheads="1"/>
          </p:cNvSpPr>
          <p:nvPr/>
        </p:nvSpPr>
        <p:spPr bwMode="auto">
          <a:xfrm>
            <a:off x="701675" y="1177925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r>
              <a:rPr lang="en-US" altLang="en-US" sz="2400"/>
              <a:t>transfer packet from input buffer to appropriate output buffer</a:t>
            </a:r>
          </a:p>
          <a:p>
            <a:r>
              <a:rPr lang="en-US" altLang="en-US" sz="2400"/>
              <a:t>switching rate: rate at which packets can be transfer from inputs to outputs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often measured as multiple of input/output line rate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N inputs: switching rate N times line rate desirable</a:t>
            </a:r>
          </a:p>
          <a:p>
            <a:r>
              <a:rPr lang="en-US" altLang="en-US" sz="2400"/>
              <a:t>three types of switching fabrics</a:t>
            </a:r>
          </a:p>
        </p:txBody>
      </p:sp>
      <p:sp>
        <p:nvSpPr>
          <p:cNvPr id="10346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65E69-6050-1C4B-9ABF-4EE7C1E5465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39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http://www.openflow.org</a:t>
            </a:r>
            <a:endParaRPr lang="en-US" i="1" u="sng" dirty="0" smtClean="0">
              <a:solidFill>
                <a:srgbClr val="953735"/>
              </a:solidFill>
            </a:endParaRPr>
          </a:p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http://www.openvswitch.org</a:t>
            </a:r>
          </a:p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https://openflow.stanford.edu/display/ONL/POX+Wiki</a:t>
            </a:r>
          </a:p>
          <a:p>
            <a:r>
              <a:rPr lang="en-US" dirty="0" err="1" smtClean="0"/>
              <a:t>Mininet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http://mininet.org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t>50</a:t>
            </a:fld>
            <a:endParaRPr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Switching Via Memory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1066800"/>
          </a:xfrm>
        </p:spPr>
        <p:txBody>
          <a:bodyPr>
            <a:normAutofit fontScale="62500" lnSpcReduction="20000"/>
          </a:bodyPr>
          <a:lstStyle/>
          <a:p>
            <a:pPr marL="114300" indent="-114300"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First generation routers:</a:t>
            </a:r>
            <a:endParaRPr lang="en-US" altLang="en-US" sz="1800">
              <a:ea typeface="MS PGothic" charset="-128"/>
              <a:cs typeface="ＭＳ Ｐゴシック" charset="-128"/>
            </a:endParaRPr>
          </a:p>
          <a:p>
            <a:pPr marL="114300" indent="-114300"/>
            <a:r>
              <a:rPr lang="en-US" altLang="en-US" sz="2400">
                <a:ea typeface="MS PGothic" charset="-128"/>
                <a:cs typeface="ＭＳ Ｐゴシック" charset="-128"/>
              </a:rPr>
              <a:t> traditional computers with switching under direct control of CPU</a:t>
            </a:r>
          </a:p>
          <a:p>
            <a:pPr marL="114300" indent="-114300"/>
            <a:r>
              <a:rPr lang="en-US" altLang="en-US" sz="2400">
                <a:ea typeface="MS PGothic" charset="-128"/>
                <a:cs typeface="ＭＳ Ｐゴシック" charset="-128"/>
              </a:rPr>
              <a:t>packet copied to system</a:t>
            </a:r>
            <a:r>
              <a:rPr lang="ja-JP" altLang="en-US" sz="2400">
                <a:ea typeface="MS PGothic" charset="-128"/>
                <a:cs typeface="ＭＳ Ｐゴシック" charset="-128"/>
              </a:rPr>
              <a:t>’</a:t>
            </a:r>
            <a:r>
              <a:rPr lang="en-US" altLang="ja-JP" sz="2400">
                <a:ea typeface="MS PGothic" charset="-128"/>
                <a:cs typeface="ＭＳ Ｐゴシック" charset="-128"/>
              </a:rPr>
              <a:t>s memory</a:t>
            </a:r>
          </a:p>
          <a:p>
            <a:pPr marL="114300" indent="-114300"/>
            <a:r>
              <a:rPr lang="en-US" altLang="en-US" sz="2400">
                <a:ea typeface="MS PGothic" charset="-128"/>
                <a:cs typeface="ＭＳ Ｐゴシック" charset="-128"/>
              </a:rPr>
              <a:t> speed limited by memory bandwidth (2 bus crossings per datagram)</a:t>
            </a:r>
            <a:endParaRPr lang="en-US" altLang="en-US" sz="1800">
              <a:ea typeface="MS PGothic" charset="-128"/>
              <a:cs typeface="ＭＳ Ｐゴシック" charset="-128"/>
            </a:endParaRPr>
          </a:p>
        </p:txBody>
      </p:sp>
      <p:grpSp>
        <p:nvGrpSpPr>
          <p:cNvPr id="105475" name="Group 42"/>
          <p:cNvGrpSpPr>
            <a:grpSpLocks/>
          </p:cNvGrpSpPr>
          <p:nvPr/>
        </p:nvGrpSpPr>
        <p:grpSpPr bwMode="auto">
          <a:xfrm>
            <a:off x="1560513" y="3851275"/>
            <a:ext cx="6611937" cy="1787525"/>
            <a:chOff x="983" y="2540"/>
            <a:chExt cx="4165" cy="1126"/>
          </a:xfrm>
        </p:grpSpPr>
        <p:sp>
          <p:nvSpPr>
            <p:cNvPr id="105482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5483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input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Ethernet)</a:t>
              </a:r>
            </a:p>
          </p:txBody>
        </p:sp>
        <p:sp>
          <p:nvSpPr>
            <p:cNvPr id="105484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memory</a:t>
              </a:r>
            </a:p>
          </p:txBody>
        </p:sp>
        <p:sp>
          <p:nvSpPr>
            <p:cNvPr id="105485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5486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5487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output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Ethernet)</a:t>
              </a:r>
            </a:p>
          </p:txBody>
        </p:sp>
        <p:sp>
          <p:nvSpPr>
            <p:cNvPr id="105488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9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0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1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2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system bus</a:t>
              </a:r>
            </a:p>
          </p:txBody>
        </p:sp>
      </p:grpSp>
      <p:pic>
        <p:nvPicPr>
          <p:cNvPr id="105476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044950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4008438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77825" y="4279900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390525" y="4289425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5481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1EE1A-1CC8-A24A-9F48-342410866D57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3" y="2057400"/>
            <a:ext cx="34877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1263650" y="1828800"/>
            <a:ext cx="3927475" cy="2081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Switching Via a Bus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490663"/>
            <a:ext cx="5608638" cy="4071937"/>
          </a:xfrm>
        </p:spPr>
        <p:txBody>
          <a:bodyPr/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datagram from input port memory</a:t>
            </a:r>
          </a:p>
          <a:p>
            <a:pPr>
              <a:buFontTx/>
              <a:buNone/>
            </a:pPr>
            <a:r>
              <a:rPr lang="en-US" altLang="en-US" sz="2400">
                <a:ea typeface="MS PGothic" charset="-128"/>
                <a:cs typeface="ＭＳ Ｐゴシック" charset="-128"/>
              </a:rPr>
              <a:t>    to output port memory via a shared bus</a:t>
            </a:r>
          </a:p>
          <a:p>
            <a:r>
              <a:rPr lang="en-US" altLang="en-US" sz="2400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bus contention: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 switching speed limited by bus bandwidth</a:t>
            </a:r>
          </a:p>
          <a:p>
            <a:r>
              <a:rPr lang="en-US" altLang="en-US" sz="2400">
                <a:ea typeface="MS PGothic" charset="-128"/>
                <a:cs typeface="ＭＳ Ｐゴシック" charset="-128"/>
              </a:rPr>
              <a:t>32 Gbps bus, Cisco 5600: sufficient speed for access and enterprise routers</a:t>
            </a:r>
          </a:p>
        </p:txBody>
      </p:sp>
      <p:sp>
        <p:nvSpPr>
          <p:cNvPr id="1075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BA1710-99FF-2E43-B79F-AA121430FBD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372600" cy="1143000"/>
          </a:xfrm>
        </p:spPr>
        <p:txBody>
          <a:bodyPr/>
          <a:lstStyle/>
          <a:p>
            <a:r>
              <a:rPr lang="en-US" altLang="en-US" sz="3200">
                <a:ea typeface="MS PGothic" charset="-128"/>
                <a:cs typeface="ＭＳ Ｐゴシック" charset="-128"/>
              </a:rPr>
              <a:t>Switching Via An Interconnection Network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3497263"/>
          </a:xfrm>
        </p:spPr>
        <p:txBody>
          <a:bodyPr/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overcome bus bandwidth limitations</a:t>
            </a:r>
          </a:p>
          <a:p>
            <a:r>
              <a:rPr lang="en-US" altLang="x-none" sz="2400">
                <a:ea typeface="MS PGothic" charset="-128"/>
                <a:cs typeface="ＭＳ Ｐゴシック" charset="-128"/>
              </a:rPr>
              <a:t>banyan networks, crossbar, other interconnection nets initially developed to connect processors in multiprocessor</a:t>
            </a:r>
          </a:p>
          <a:p>
            <a:r>
              <a:rPr lang="en-US" altLang="en-US" sz="2400">
                <a:ea typeface="MS PGothic" charset="-128"/>
                <a:cs typeface="ＭＳ Ｐゴシック" charset="-128"/>
              </a:rPr>
              <a:t>advanced design: fragmenting datagram into fixed length cells, switch cells through the fabric. </a:t>
            </a:r>
          </a:p>
          <a:p>
            <a:r>
              <a:rPr lang="en-US" altLang="en-US" sz="2400">
                <a:ea typeface="MS PGothic" charset="-128"/>
                <a:cs typeface="ＭＳ Ｐゴシック" charset="-128"/>
              </a:rPr>
              <a:t>Cisco 12000: switches 60 Gbps through the interconnection network</a:t>
            </a:r>
          </a:p>
        </p:txBody>
      </p:sp>
      <p:pic>
        <p:nvPicPr>
          <p:cNvPr id="10957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6200"/>
            <a:ext cx="4648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4600F-C524-704E-BB6E-7D3E166F9D0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25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3200">
                <a:ea typeface="MS PGothic" charset="-128"/>
                <a:cs typeface="ＭＳ Ｐゴシック" charset="-128"/>
              </a:rPr>
              <a:t>Input Port Queuing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8101013" cy="3017838"/>
          </a:xfrm>
        </p:spPr>
        <p:txBody>
          <a:bodyPr/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Fabric slower than input ports combined -&gt; queueing may occur at input queues </a:t>
            </a:r>
          </a:p>
          <a:p>
            <a:pPr lvl="1"/>
            <a:r>
              <a:rPr lang="en-US" altLang="en-US" i="1">
                <a:solidFill>
                  <a:srgbClr val="FF0000"/>
                </a:solidFill>
                <a:ea typeface="MS PGothic" charset="-128"/>
              </a:rPr>
              <a:t>queueing delay and loss due to input buffer overflow!</a:t>
            </a:r>
            <a:endParaRPr lang="en-US" altLang="en-US">
              <a:ea typeface="MS PGothic" charset="-128"/>
            </a:endParaRPr>
          </a:p>
          <a:p>
            <a:r>
              <a:rPr lang="en-US" altLang="en-US" sz="2400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Head-of-the-Line (HOL) blocking: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queued datagram at front of queue prevents others in queue from moving forward</a:t>
            </a:r>
          </a:p>
        </p:txBody>
      </p:sp>
      <p:grpSp>
        <p:nvGrpSpPr>
          <p:cNvPr id="111619" name="Group 7"/>
          <p:cNvGrpSpPr>
            <a:grpSpLocks/>
          </p:cNvGrpSpPr>
          <p:nvPr/>
        </p:nvGrpSpPr>
        <p:grpSpPr bwMode="auto">
          <a:xfrm>
            <a:off x="1389063" y="2979738"/>
            <a:ext cx="3027362" cy="1809750"/>
            <a:chOff x="523" y="976"/>
            <a:chExt cx="2099" cy="1356"/>
          </a:xfrm>
        </p:grpSpPr>
        <p:sp>
          <p:nvSpPr>
            <p:cNvPr id="111666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grpSp>
          <p:nvGrpSpPr>
            <p:cNvPr id="111667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111686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7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8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grpSp>
          <p:nvGrpSpPr>
            <p:cNvPr id="111668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111683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4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5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sp>
          <p:nvSpPr>
            <p:cNvPr id="111669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0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1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2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3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4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1675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111680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81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82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1676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111677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78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79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11620" name="Rectangle 55"/>
          <p:cNvSpPr>
            <a:spLocks noChangeArrowheads="1"/>
          </p:cNvSpPr>
          <p:nvPr/>
        </p:nvSpPr>
        <p:spPr bwMode="auto">
          <a:xfrm>
            <a:off x="1841500" y="2976563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1" name="Rectangle 56"/>
          <p:cNvSpPr>
            <a:spLocks noChangeArrowheads="1"/>
          </p:cNvSpPr>
          <p:nvPr/>
        </p:nvSpPr>
        <p:spPr bwMode="auto">
          <a:xfrm>
            <a:off x="1827213" y="3708400"/>
            <a:ext cx="252412" cy="131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2" name="Rectangle 57"/>
          <p:cNvSpPr>
            <a:spLocks noChangeArrowheads="1"/>
          </p:cNvSpPr>
          <p:nvPr/>
        </p:nvSpPr>
        <p:spPr bwMode="auto">
          <a:xfrm>
            <a:off x="1825625" y="4343400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3" name="Rectangle 58"/>
          <p:cNvSpPr>
            <a:spLocks noChangeArrowheads="1"/>
          </p:cNvSpPr>
          <p:nvPr/>
        </p:nvSpPr>
        <p:spPr bwMode="auto">
          <a:xfrm>
            <a:off x="1482725" y="2971800"/>
            <a:ext cx="252413" cy="131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4" name="Rectangle 59"/>
          <p:cNvSpPr>
            <a:spLocks noChangeArrowheads="1"/>
          </p:cNvSpPr>
          <p:nvPr/>
        </p:nvSpPr>
        <p:spPr bwMode="auto">
          <a:xfrm>
            <a:off x="1477963" y="4332288"/>
            <a:ext cx="252412" cy="131762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5" name="Line 60"/>
          <p:cNvSpPr>
            <a:spLocks noChangeShapeType="1"/>
          </p:cNvSpPr>
          <p:nvPr/>
        </p:nvSpPr>
        <p:spPr bwMode="auto">
          <a:xfrm>
            <a:off x="2133600" y="3032125"/>
            <a:ext cx="1479550" cy="15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6" name="Freeform 61"/>
          <p:cNvSpPr>
            <a:spLocks/>
          </p:cNvSpPr>
          <p:nvPr/>
        </p:nvSpPr>
        <p:spPr bwMode="auto">
          <a:xfrm>
            <a:off x="2178050" y="3430588"/>
            <a:ext cx="1395413" cy="979487"/>
          </a:xfrm>
          <a:custGeom>
            <a:avLst/>
            <a:gdLst>
              <a:gd name="T0" fmla="*/ 0 w 967"/>
              <a:gd name="T1" fmla="*/ 2147483646 h 735"/>
              <a:gd name="T2" fmla="*/ 2147483646 w 967"/>
              <a:gd name="T3" fmla="*/ 2147483646 h 735"/>
              <a:gd name="T4" fmla="*/ 2147483646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7" name="Text Box 62"/>
          <p:cNvSpPr txBox="1">
            <a:spLocks noChangeArrowheads="1"/>
          </p:cNvSpPr>
          <p:nvPr/>
        </p:nvSpPr>
        <p:spPr bwMode="auto">
          <a:xfrm>
            <a:off x="1349375" y="4886325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Gill Sans MT" charset="0"/>
              </a:rPr>
              <a:t>output port contention: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Gill Sans MT" charset="0"/>
              </a:rPr>
              <a:t>only one red datagram can be transferred.</a:t>
            </a:r>
            <a:br>
              <a:rPr lang="en-US" altLang="en-US" sz="1800">
                <a:latin typeface="Gill Sans MT" charset="0"/>
              </a:rPr>
            </a:br>
            <a:r>
              <a:rPr lang="en-US" altLang="en-US" sz="1800" i="1">
                <a:latin typeface="Gill Sans MT" charset="0"/>
              </a:rPr>
              <a:t>lower red packet is blocked</a:t>
            </a:r>
          </a:p>
        </p:txBody>
      </p:sp>
      <p:sp>
        <p:nvSpPr>
          <p:cNvPr id="111628" name="Text Box 64"/>
          <p:cNvSpPr txBox="1">
            <a:spLocks noChangeArrowheads="1"/>
          </p:cNvSpPr>
          <p:nvPr/>
        </p:nvSpPr>
        <p:spPr bwMode="auto">
          <a:xfrm>
            <a:off x="2527300" y="3776663"/>
            <a:ext cx="747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switch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fabric</a:t>
            </a:r>
          </a:p>
        </p:txBody>
      </p:sp>
      <p:sp>
        <p:nvSpPr>
          <p:cNvPr id="111629" name="Line 73"/>
          <p:cNvSpPr>
            <a:spLocks noChangeShapeType="1"/>
          </p:cNvSpPr>
          <p:nvPr/>
        </p:nvSpPr>
        <p:spPr bwMode="auto">
          <a:xfrm>
            <a:off x="2124075" y="3776663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1" name="Group 79"/>
          <p:cNvGrpSpPr>
            <a:grpSpLocks/>
          </p:cNvGrpSpPr>
          <p:nvPr/>
        </p:nvGrpSpPr>
        <p:grpSpPr bwMode="auto">
          <a:xfrm>
            <a:off x="4879975" y="3000375"/>
            <a:ext cx="3027363" cy="3086100"/>
            <a:chOff x="3074" y="2025"/>
            <a:chExt cx="1907" cy="1944"/>
          </a:xfrm>
        </p:grpSpPr>
        <p:grpSp>
          <p:nvGrpSpPr>
            <p:cNvPr id="111633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111643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grpSp>
            <p:nvGrpSpPr>
              <p:cNvPr id="111644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1166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4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5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111645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1166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1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2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111646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47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48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49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0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1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1652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11657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9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1653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11654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6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1634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Gill Sans MT" charset="0"/>
                </a:rPr>
                <a:t>one packet time later: green packet experiences HOL blocking</a:t>
              </a:r>
              <a:endParaRPr lang="en-US" altLang="en-US" sz="1800" i="1">
                <a:latin typeface="Gill Sans MT" charset="0"/>
              </a:endParaRPr>
            </a:p>
          </p:txBody>
        </p:sp>
        <p:sp>
          <p:nvSpPr>
            <p:cNvPr id="111635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switch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fabric</a:t>
              </a:r>
            </a:p>
          </p:txBody>
        </p:sp>
        <p:sp>
          <p:nvSpPr>
            <p:cNvPr id="111636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37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38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39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24 h 735"/>
                <a:gd name="T2" fmla="*/ 76 w 967"/>
                <a:gd name="T3" fmla="*/ 24 h 735"/>
                <a:gd name="T4" fmla="*/ 14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0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1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42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11163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2D5029-64C7-AD4E-895D-9D9685E8BD2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7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85800" y="6356350"/>
            <a:ext cx="3581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CSci4211:           </a:t>
            </a:r>
            <a:r>
              <a:rPr lang="en-US" smtClean="0"/>
              <a:t>Network </a:t>
            </a:r>
            <a:r>
              <a:rPr lang="en-US" smtClean="0"/>
              <a:t>Data Plane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2529</Words>
  <Application>Microsoft Macintosh PowerPoint</Application>
  <PresentationFormat>On-screen Show (4:3)</PresentationFormat>
  <Paragraphs>725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Calibri</vt:lpstr>
      <vt:lpstr>Comic Sans MS</vt:lpstr>
      <vt:lpstr>Gill Sans MT</vt:lpstr>
      <vt:lpstr>Inconsolata-dz</vt:lpstr>
      <vt:lpstr>MS PGothic</vt:lpstr>
      <vt:lpstr>ＭＳ Ｐゴシック</vt:lpstr>
      <vt:lpstr>Times New Roman</vt:lpstr>
      <vt:lpstr>Wingdings</vt:lpstr>
      <vt:lpstr>ヒラギノ角ゴ Pro W3</vt:lpstr>
      <vt:lpstr>Arial</vt:lpstr>
      <vt:lpstr>Office Theme</vt:lpstr>
      <vt:lpstr>Network Data Plane Part 2</vt:lpstr>
      <vt:lpstr>Recall: Network Layer Functions</vt:lpstr>
      <vt:lpstr>Router/Switch Architecture Overview</vt:lpstr>
      <vt:lpstr>Input Port Functions</vt:lpstr>
      <vt:lpstr>Switching Fabrics</vt:lpstr>
      <vt:lpstr>Switching Via Memory</vt:lpstr>
      <vt:lpstr>Switching Via a Bus</vt:lpstr>
      <vt:lpstr>Switching Via An Interconnection Network</vt:lpstr>
      <vt:lpstr>Input Port Queuing</vt:lpstr>
      <vt:lpstr>Output Ports</vt:lpstr>
      <vt:lpstr>Output Port Queueing</vt:lpstr>
      <vt:lpstr>Router/Switch Data Plane Operations: Forwarding Abstraction</vt:lpstr>
      <vt:lpstr>Router/Switch Data Plane Operations: Forwarding Abstraction</vt:lpstr>
      <vt:lpstr>PowerPoint Presentation</vt:lpstr>
      <vt:lpstr>OpenFlow data plane abstraction</vt:lpstr>
      <vt:lpstr>PowerPoint Presentation</vt:lpstr>
      <vt:lpstr>OpenFlow: Flow Table Entries</vt:lpstr>
      <vt:lpstr>PowerPoint Presentation</vt:lpstr>
      <vt:lpstr>OpenFlow Abstraction</vt:lpstr>
      <vt:lpstr>OpenFlow example</vt:lpstr>
      <vt:lpstr>Traditional Network Devices</vt:lpstr>
      <vt:lpstr>Simple SDN Network</vt:lpstr>
      <vt:lpstr>Communication Protocol (OpenFlow)</vt:lpstr>
      <vt:lpstr>OpenFlow (Main Components)</vt:lpstr>
      <vt:lpstr>Flow Tables (Structure)</vt:lpstr>
      <vt:lpstr>Flow Tables (Processing)</vt:lpstr>
      <vt:lpstr>Flow Tables (Matching)</vt:lpstr>
      <vt:lpstr>Flow Tables (Counters)</vt:lpstr>
      <vt:lpstr>Flow Tables (Instructions)</vt:lpstr>
      <vt:lpstr>Flow Tables (Actions)</vt:lpstr>
      <vt:lpstr>Communication Messages (Controller to Switch)</vt:lpstr>
      <vt:lpstr>Communication Messages (Asynchronous)</vt:lpstr>
      <vt:lpstr>Communication Messages (Symmetric)</vt:lpstr>
      <vt:lpstr>SDN Controller (POX)</vt:lpstr>
      <vt:lpstr>POX</vt:lpstr>
      <vt:lpstr>POX (Built-in Modules)</vt:lpstr>
      <vt:lpstr>POX (Python APIs)</vt:lpstr>
      <vt:lpstr>POX (Python APIs)</vt:lpstr>
      <vt:lpstr>POX (Python APIs)</vt:lpstr>
      <vt:lpstr>Software Switch (Open vSwitch)</vt:lpstr>
      <vt:lpstr>Open vSwitch (In a Nutshell)</vt:lpstr>
      <vt:lpstr>L2 Switching</vt:lpstr>
      <vt:lpstr>Open vSwitch (Features)</vt:lpstr>
      <vt:lpstr>Open vSwitch (Configuration)</vt:lpstr>
      <vt:lpstr>Open vSwitch (Configuration)</vt:lpstr>
      <vt:lpstr>A Network in a Laptop (Mininet)</vt:lpstr>
      <vt:lpstr>Mininet</vt:lpstr>
      <vt:lpstr>Mininet (Architecture)</vt:lpstr>
      <vt:lpstr>Mininet (Examples)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Tools</dc:title>
  <dc:creator>Hesham Mekky</dc:creator>
  <cp:lastModifiedBy>Microsoft Office User</cp:lastModifiedBy>
  <cp:revision>137</cp:revision>
  <dcterms:created xsi:type="dcterms:W3CDTF">2014-02-26T17:43:22Z</dcterms:created>
  <dcterms:modified xsi:type="dcterms:W3CDTF">2017-10-21T16:26:14Z</dcterms:modified>
</cp:coreProperties>
</file>