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7" r:id="rId2"/>
    <p:sldId id="259" r:id="rId3"/>
    <p:sldId id="260" r:id="rId4"/>
    <p:sldId id="261" r:id="rId5"/>
    <p:sldId id="258" r:id="rId6"/>
    <p:sldId id="262" r:id="rId7"/>
    <p:sldId id="264" r:id="rId8"/>
    <p:sldId id="263" r:id="rId9"/>
    <p:sldId id="270" r:id="rId10"/>
    <p:sldId id="271" r:id="rId11"/>
    <p:sldId id="266" r:id="rId12"/>
    <p:sldId id="265" r:id="rId13"/>
    <p:sldId id="267" r:id="rId14"/>
    <p:sldId id="268" r:id="rId15"/>
    <p:sldId id="269" r:id="rId16"/>
    <p:sldId id="272" r:id="rId17"/>
    <p:sldId id="273" r:id="rId18"/>
    <p:sldId id="274" r:id="rId19"/>
    <p:sldId id="275" r:id="rId20"/>
    <p:sldId id="278" r:id="rId21"/>
    <p:sldId id="276" r:id="rId22"/>
    <p:sldId id="277" r:id="rId23"/>
    <p:sldId id="279" r:id="rId24"/>
    <p:sldId id="280" r:id="rId25"/>
    <p:sldId id="281" r:id="rId26"/>
    <p:sldId id="282" r:id="rId27"/>
    <p:sldId id="296" r:id="rId28"/>
    <p:sldId id="297" r:id="rId29"/>
    <p:sldId id="298" r:id="rId30"/>
    <p:sldId id="299" r:id="rId31"/>
    <p:sldId id="300" r:id="rId32"/>
    <p:sldId id="301" r:id="rId33"/>
    <p:sldId id="302" r:id="rId34"/>
    <p:sldId id="303" r:id="rId35"/>
    <p:sldId id="304" r:id="rId36"/>
    <p:sldId id="290" r:id="rId37"/>
    <p:sldId id="291" r:id="rId38"/>
    <p:sldId id="340" r:id="rId39"/>
    <p:sldId id="292" r:id="rId40"/>
    <p:sldId id="293" r:id="rId41"/>
    <p:sldId id="305" r:id="rId42"/>
    <p:sldId id="294" r:id="rId43"/>
    <p:sldId id="295" r:id="rId44"/>
    <p:sldId id="306" r:id="rId45"/>
    <p:sldId id="307" r:id="rId46"/>
    <p:sldId id="308" r:id="rId47"/>
    <p:sldId id="309" r:id="rId48"/>
    <p:sldId id="310" r:id="rId49"/>
    <p:sldId id="311" r:id="rId50"/>
    <p:sldId id="312" r:id="rId51"/>
    <p:sldId id="317" r:id="rId52"/>
    <p:sldId id="314" r:id="rId53"/>
    <p:sldId id="318" r:id="rId54"/>
    <p:sldId id="316"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AFA"/>
    <a:srgbClr val="554A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65" autoAdjust="0"/>
    <p:restoredTop sz="93053"/>
  </p:normalViewPr>
  <p:slideViewPr>
    <p:cSldViewPr snapToGrid="0" snapToObjects="1">
      <p:cViewPr varScale="1">
        <p:scale>
          <a:sx n="74" d="100"/>
          <a:sy n="74" d="100"/>
        </p:scale>
        <p:origin x="17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6B516-5637-A245-BC4B-7250A1216448}" type="datetimeFigureOut">
              <a:rPr lang="en-US" smtClean="0"/>
              <a:t>10/21/17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1457E-B08F-EF41-904A-C6416269B997}" type="slidenum">
              <a:rPr lang="en-US" smtClean="0"/>
              <a:t>‹#›</a:t>
            </a:fld>
            <a:endParaRPr lang="en-US"/>
          </a:p>
        </p:txBody>
      </p:sp>
    </p:spTree>
    <p:extLst>
      <p:ext uri="{BB962C8B-B14F-4D97-AF65-F5344CB8AC3E}">
        <p14:creationId xmlns:p14="http://schemas.microsoft.com/office/powerpoint/2010/main" val="3787828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2328C3-8AF4-C840-9515-662A7B75875C}" type="slidenum">
              <a:rPr lang="en-US"/>
              <a:pPr>
                <a:defRPr/>
              </a:pPr>
              <a:t>5</a:t>
            </a:fld>
            <a:endParaRPr lang="en-US"/>
          </a:p>
        </p:txBody>
      </p:sp>
      <p:sp>
        <p:nvSpPr>
          <p:cNvPr id="262146"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62147" name="Rectangle 3"/>
          <p:cNvSpPr>
            <a:spLocks noGrp="1" noChangeArrowheads="1"/>
          </p:cNvSpPr>
          <p:nvPr>
            <p:ph type="body" idx="1"/>
          </p:nvPr>
        </p:nvSpPr>
        <p:spPr>
          <a:xfrm>
            <a:off x="913232" y="4342589"/>
            <a:ext cx="5031537" cy="4115495"/>
          </a:xfrm>
        </p:spPr>
        <p:txBody>
          <a:bodyPr/>
          <a:lstStyle/>
          <a:p>
            <a:pPr>
              <a:defRPr/>
            </a:pPr>
            <a:r>
              <a:rPr lang="en-US" smtClean="0">
                <a:cs typeface="+mn-cs"/>
              </a:rPr>
              <a:t>Here is an abstract view of the internals of a typical router. We can separate the functionality of a router into control plane and data plane. The control plane is responsible for exchanging routing information (control packets) with other routers and making routing decisions. Generally, there exists a route processor to process these control packets and to update the routing table. This routing table is then condensed into a form known as forwarding table for quick lookup by the data plane. The job of data plane is to switch packets from input ports to output ports, which is essentially a forwarding.engine. Data packets flow thru this faster data plane while control packets are processed by slower control plane. Another way to look at is that routing decisions are made by control plane and forwarding lookups done by data plane.</a:t>
            </a:r>
          </a:p>
          <a:p>
            <a:pPr>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FD5F15-E394-384D-9455-9F880DCDFED1}" type="slidenum">
              <a:rPr lang="en-US"/>
              <a:pPr>
                <a:defRPr/>
              </a:pPr>
              <a:t>24</a:t>
            </a:fld>
            <a:endParaRPr lang="en-US"/>
          </a:p>
        </p:txBody>
      </p:sp>
      <p:sp>
        <p:nvSpPr>
          <p:cNvPr id="235522"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a:xfrm>
            <a:off x="895700" y="4353403"/>
            <a:ext cx="5084132" cy="4129399"/>
          </a:xfrm>
        </p:spPr>
        <p:txBody>
          <a:bodyPr/>
          <a:lstStyle/>
          <a:p>
            <a:pPr>
              <a:defRPr/>
            </a:pPr>
            <a:r>
              <a:rPr lang="en-US" smtClean="0">
                <a:cs typeface="+mn-cs"/>
              </a:rPr>
              <a:t>So far we have talked about link state routing. Under link state routing each router receives complete information about the network topology and computes shortest paths using Dijkstra</a:t>
            </a:r>
            <a:r>
              <a:rPr lang="ja-JP" altLang="en-US" smtClean="0">
                <a:latin typeface="Arial"/>
                <a:cs typeface="+mn-cs"/>
              </a:rPr>
              <a:t>’</a:t>
            </a:r>
            <a:r>
              <a:rPr lang="en-US" smtClean="0">
                <a:cs typeface="+mn-cs"/>
              </a:rPr>
              <a:t>s algorithm. Now we will discuss a different routing protocol called distance vector Routing.</a:t>
            </a:r>
          </a:p>
          <a:p>
            <a:pPr>
              <a:defRPr/>
            </a:pPr>
            <a:endParaRPr lang="en-US" smtClean="0">
              <a:cs typeface="+mn-cs"/>
            </a:endParaRPr>
          </a:p>
          <a:p>
            <a:pPr>
              <a:defRPr/>
            </a:pPr>
            <a:r>
              <a:rPr lang="en-US" smtClean="0">
                <a:cs typeface="+mn-cs"/>
              </a:rPr>
              <a:t>Under distance vector routing, a router informs its neighbors about the distance from that router to every other router in the network. Unlike in link state routing, here information is exchanged only between neighbors.  It is based on Bellman-Ford algorithm for computing shortest paths. We will go through an example to see how this works.</a:t>
            </a:r>
          </a:p>
          <a:p>
            <a:pPr>
              <a:defRPr/>
            </a:pPr>
            <a:endParaRPr lang="en-US" smtClean="0">
              <a:cs typeface="+mn-cs"/>
            </a:endParaRPr>
          </a:p>
          <a:p>
            <a:pPr>
              <a:defRPr/>
            </a:pPr>
            <a:r>
              <a:rPr lang="en-US" smtClean="0">
                <a:cs typeface="+mn-cs"/>
              </a:rPr>
              <a:t>Under distance vector routing, each router maintains a distance table. A row for each possible destination and a column for each neighbor. An entry in router X</a:t>
            </a:r>
            <a:r>
              <a:rPr lang="ja-JP" altLang="en-US" smtClean="0">
                <a:latin typeface="Arial"/>
                <a:cs typeface="+mn-cs"/>
              </a:rPr>
              <a:t>’</a:t>
            </a:r>
            <a:r>
              <a:rPr lang="en-US" smtClean="0">
                <a:cs typeface="+mn-cs"/>
              </a:rPr>
              <a:t>s table corresponding to a row Y and a column Z is the distance from X to Y via Z.</a:t>
            </a:r>
          </a:p>
          <a:p>
            <a:pPr>
              <a:defRPr/>
            </a:pPr>
            <a:endParaRPr lang="en-US" smtClean="0">
              <a:cs typeface="+mn-cs"/>
            </a:endParaRPr>
          </a:p>
          <a:p>
            <a:pPr>
              <a:defRPr/>
            </a:pPr>
            <a:r>
              <a:rPr lang="en-US" smtClean="0">
                <a:cs typeface="+mn-cs"/>
              </a:rPr>
              <a:t>Given a distance table we can find the shortest distance to a destination, i.e., the smallest value in the row corresponding to the destination. A list of &lt;destination, shortest distance&gt; tuples is called a distance vector and these distance vectors are exchanged between neighbors.</a:t>
            </a:r>
          </a:p>
          <a:p>
            <a:pPr>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8099B7-27C0-0944-A809-55CBE8DDB887}" type="slidenum">
              <a:rPr lang="en-US"/>
              <a:pPr>
                <a:defRPr/>
              </a:pPr>
              <a:t>25</a:t>
            </a:fld>
            <a:endParaRPr lang="en-US"/>
          </a:p>
        </p:txBody>
      </p:sp>
      <p:sp>
        <p:nvSpPr>
          <p:cNvPr id="237570"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37571" name="Rectangle 3"/>
          <p:cNvSpPr>
            <a:spLocks noGrp="1" noChangeArrowheads="1"/>
          </p:cNvSpPr>
          <p:nvPr>
            <p:ph type="body" idx="1"/>
          </p:nvPr>
        </p:nvSpPr>
        <p:spPr>
          <a:xfrm>
            <a:off x="895700" y="4353403"/>
            <a:ext cx="5084132" cy="4129399"/>
          </a:xfrm>
        </p:spPr>
        <p:txBody>
          <a:bodyPr/>
          <a:lstStyle/>
          <a:p>
            <a:pPr>
              <a:defRPr/>
            </a:pPr>
            <a:r>
              <a:rPr lang="en-US" smtClean="0">
                <a:cs typeface="+mn-cs"/>
              </a:rPr>
              <a:t>Lets look at an example. Here A, B, C, D, and E are routers and the links are labeled with their costs. And this is a distance table at router E. You can see that there is one row per each destination an one column per each neighbor.</a:t>
            </a:r>
          </a:p>
          <a:p>
            <a:pPr>
              <a:defRPr/>
            </a:pPr>
            <a:endParaRPr lang="en-US" smtClean="0">
              <a:cs typeface="+mn-cs"/>
            </a:endParaRPr>
          </a:p>
          <a:p>
            <a:pPr>
              <a:defRPr/>
            </a:pPr>
            <a:r>
              <a:rPr lang="en-US" smtClean="0">
                <a:cs typeface="+mn-cs"/>
              </a:rPr>
              <a:t>If you look at the third row, it says that you can reach C via A with cost 6, via B with cost 9 and via D with 4. So the shortest distance to C is 4 via D. If E were to advertise its distance vector it will send &lt;A,1&gt;,&lt;B,5&gt;,&lt;C,4&gt;,&lt;D,2&gt;. </a:t>
            </a:r>
          </a:p>
          <a:p>
            <a:pPr>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18DBF4C-68D3-BC46-8A0B-A165314DE196}" type="slidenum">
              <a:rPr lang="en-US"/>
              <a:pPr>
                <a:defRPr/>
              </a:pPr>
              <a:t>26</a:t>
            </a:fld>
            <a:endParaRPr lang="en-US"/>
          </a:p>
        </p:txBody>
      </p:sp>
      <p:sp>
        <p:nvSpPr>
          <p:cNvPr id="239618"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39619" name="Rectangle 3"/>
          <p:cNvSpPr>
            <a:spLocks noGrp="1" noChangeArrowheads="1"/>
          </p:cNvSpPr>
          <p:nvPr>
            <p:ph type="body" idx="1"/>
          </p:nvPr>
        </p:nvSpPr>
        <p:spPr>
          <a:xfrm>
            <a:off x="913232" y="4342589"/>
            <a:ext cx="5031537" cy="4115495"/>
          </a:xfrm>
        </p:spPr>
        <p:txBody>
          <a:bodyPr/>
          <a:lstStyle/>
          <a:p>
            <a:pPr>
              <a:defRPr/>
            </a:pPr>
            <a:r>
              <a:rPr lang="en-US" smtClean="0">
                <a:cs typeface="+mn-cs"/>
              </a:rPr>
              <a:t>What we are really interested in is the routing table. How do we create a routing table from this distance table. Pretty simple. For example, to reach B the shortest path is via D. So the next hop for routing to B is D. We can get the whole routing table this way.</a:t>
            </a:r>
          </a:p>
          <a:p>
            <a:pPr>
              <a:defRPr/>
            </a:pPr>
            <a:endParaRPr lang="en-US" smtClean="0">
              <a:cs typeface="+mn-cs"/>
            </a:endParaRPr>
          </a:p>
          <a:p>
            <a:pPr>
              <a:defRPr/>
            </a:pPr>
            <a:r>
              <a:rPr lang="en-US" smtClean="0">
                <a:cs typeface="+mn-cs"/>
              </a:rPr>
              <a:t>Now the question is how do we compute this distance table. That</a:t>
            </a:r>
            <a:r>
              <a:rPr lang="ja-JP" altLang="en-US" smtClean="0">
                <a:latin typeface="Arial"/>
                <a:cs typeface="+mn-cs"/>
              </a:rPr>
              <a:t>’</a:t>
            </a:r>
            <a:r>
              <a:rPr lang="en-US" smtClean="0">
                <a:cs typeface="+mn-cs"/>
              </a:rPr>
              <a:t>s where we use Bellman-Ford algorithm. </a:t>
            </a:r>
          </a:p>
          <a:p>
            <a:pPr>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Consider this very simple case. Lets come up with the distance table. Since Y is directly connected to Z, distance from Y to Z is 1. Also, X can reach Z with distance 2. But the interesting thing is that Y thinks it can reach Z thru X with distance 3 (2+1).</a:t>
            </a:r>
          </a:p>
          <a:p>
            <a:pPr>
              <a:defRPr/>
            </a:pPr>
            <a:endParaRPr lang="en-US" dirty="0" smtClean="0">
              <a:cs typeface="+mn-cs"/>
            </a:endParaRPr>
          </a:p>
          <a:p>
            <a:pPr>
              <a:defRPr/>
            </a:pPr>
            <a:r>
              <a:rPr lang="en-US" dirty="0" smtClean="0">
                <a:cs typeface="+mn-cs"/>
              </a:rPr>
              <a:t>Now suppose link from Y to Z goes down. Y senses that and advertises new distance of 3 (which is via X). X recalculates its distance to Z as 4 and </a:t>
            </a:r>
            <a:r>
              <a:rPr lang="en-US" dirty="0" err="1" smtClean="0">
                <a:cs typeface="+mn-cs"/>
              </a:rPr>
              <a:t>readvertizes</a:t>
            </a:r>
            <a:r>
              <a:rPr lang="en-US" dirty="0" smtClean="0">
                <a:cs typeface="+mn-cs"/>
              </a:rPr>
              <a:t>. This goes on forever with both X and Y counting to infinity before they realize that Z is unreachable.</a:t>
            </a:r>
          </a:p>
          <a:p>
            <a:pPr>
              <a:defRPr/>
            </a:pPr>
            <a:endParaRPr lang="en-US" dirty="0" smtClean="0">
              <a:cs typeface="+mn-cs"/>
            </a:endParaRPr>
          </a:p>
          <a:p>
            <a:pPr>
              <a:defRPr/>
            </a:pPr>
            <a:r>
              <a:rPr lang="en-US" dirty="0" smtClean="0">
                <a:cs typeface="+mn-cs"/>
              </a:rPr>
              <a:t>What is the basic problem here. Y </a:t>
            </a:r>
            <a:r>
              <a:rPr lang="en-US" dirty="0" err="1" smtClean="0">
                <a:cs typeface="+mn-cs"/>
              </a:rPr>
              <a:t>doesn</a:t>
            </a:r>
            <a:r>
              <a:rPr lang="ja-JP" altLang="en-US" dirty="0" smtClean="0">
                <a:latin typeface="Arial"/>
                <a:cs typeface="+mn-cs"/>
              </a:rPr>
              <a:t>’</a:t>
            </a:r>
            <a:r>
              <a:rPr lang="en-US" dirty="0" smtClean="0">
                <a:cs typeface="+mn-cs"/>
              </a:rPr>
              <a:t>t have sufficient information to figure out whether there exists another path from X to Z. It can</a:t>
            </a:r>
            <a:r>
              <a:rPr lang="ja-JP" altLang="en-US" dirty="0" smtClean="0">
                <a:latin typeface="Arial"/>
                <a:cs typeface="+mn-cs"/>
              </a:rPr>
              <a:t>’</a:t>
            </a:r>
            <a:r>
              <a:rPr lang="en-US" dirty="0" smtClean="0">
                <a:cs typeface="+mn-cs"/>
              </a:rPr>
              <a:t>t distinguish between the cases with and without the dotted link of cost 2. So what is the solution to this problem?</a:t>
            </a: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8901457E-B08F-EF41-904A-C6416269B997}" type="slidenum">
              <a:rPr lang="en-US" smtClean="0"/>
              <a:t>35</a:t>
            </a:fld>
            <a:endParaRPr lang="en-US"/>
          </a:p>
        </p:txBody>
      </p:sp>
    </p:spTree>
    <p:extLst>
      <p:ext uri="{BB962C8B-B14F-4D97-AF65-F5344CB8AC3E}">
        <p14:creationId xmlns:p14="http://schemas.microsoft.com/office/powerpoint/2010/main" val="1469366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945AD3E-A09B-134C-9A08-D49F341BD8BC}" type="slidenum">
              <a:rPr lang="en-US"/>
              <a:pPr>
                <a:defRPr/>
              </a:pPr>
              <a:t>36</a:t>
            </a:fld>
            <a:endParaRPr lang="en-US"/>
          </a:p>
        </p:txBody>
      </p:sp>
      <p:sp>
        <p:nvSpPr>
          <p:cNvPr id="251906"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51907" name="Rectangle 3"/>
          <p:cNvSpPr>
            <a:spLocks noGrp="1" noChangeArrowheads="1"/>
          </p:cNvSpPr>
          <p:nvPr>
            <p:ph type="body" idx="1"/>
          </p:nvPr>
        </p:nvSpPr>
        <p:spPr>
          <a:xfrm>
            <a:off x="895700" y="4353403"/>
            <a:ext cx="5084132" cy="4129399"/>
          </a:xfrm>
        </p:spPr>
        <p:txBody>
          <a:bodyPr/>
          <a:lstStyle/>
          <a:p>
            <a:pPr>
              <a:defRPr/>
            </a:pPr>
            <a:r>
              <a:rPr lang="en-US" smtClean="0">
                <a:cs typeface="+mn-cs"/>
              </a:rPr>
              <a:t>One solution to address this problem is split horizon. It is a simple rule that says a router should never advertise the cost of a destination to a neighbor if this neighbor is the next hop to reach that destination. In the previous example, according to split horizon rule, X wouldn</a:t>
            </a:r>
            <a:r>
              <a:rPr lang="ja-JP" altLang="en-US" smtClean="0">
                <a:latin typeface="Arial"/>
                <a:cs typeface="+mn-cs"/>
              </a:rPr>
              <a:t>’</a:t>
            </a:r>
            <a:r>
              <a:rPr lang="en-US" smtClean="0">
                <a:cs typeface="+mn-cs"/>
              </a:rPr>
              <a:t>t say anything about Z to Y.</a:t>
            </a:r>
          </a:p>
          <a:p>
            <a:pPr>
              <a:defRPr/>
            </a:pPr>
            <a:endParaRPr lang="en-US" smtClean="0">
              <a:cs typeface="+mn-cs"/>
            </a:endParaRPr>
          </a:p>
          <a:p>
            <a:pPr>
              <a:defRPr/>
            </a:pPr>
            <a:r>
              <a:rPr lang="en-US" smtClean="0">
                <a:cs typeface="+mn-cs"/>
              </a:rPr>
              <a:t>A variation of this rule is called split horizon with poisonous reverse. In this case, instead of keeping quiet X tells Y that its distance to Z is infinity. This helps accelerate convergence.</a:t>
            </a:r>
          </a:p>
          <a:p>
            <a:pPr>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35E3E36-3C6F-FF4B-A3B0-E7870885D445}" type="slidenum">
              <a:rPr lang="en-US"/>
              <a:pPr>
                <a:defRPr/>
              </a:pPr>
              <a:t>37</a:t>
            </a:fld>
            <a:endParaRPr lang="en-US"/>
          </a:p>
        </p:txBody>
      </p:sp>
      <p:sp>
        <p:nvSpPr>
          <p:cNvPr id="253954"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53955" name="Rectangle 3"/>
          <p:cNvSpPr>
            <a:spLocks noGrp="1" noChangeArrowheads="1"/>
          </p:cNvSpPr>
          <p:nvPr>
            <p:ph type="body" idx="1"/>
          </p:nvPr>
        </p:nvSpPr>
        <p:spPr>
          <a:xfrm>
            <a:off x="895700" y="4353403"/>
            <a:ext cx="5084132" cy="4129399"/>
          </a:xfrm>
        </p:spPr>
        <p:txBody>
          <a:bodyPr/>
          <a:lstStyle/>
          <a:p>
            <a:pPr>
              <a:defRPr/>
            </a:pPr>
            <a:r>
              <a:rPr lang="en-US" smtClean="0">
                <a:cs typeface="+mn-cs"/>
              </a:rPr>
              <a:t>Lets look at the earlier example again. Note that the initially the cost to reach Z from Y via X is infinity since Y is the next hop for Z to reach X. When the cost changes to 60, Y senses it, updates its table and notifies Z. The router Z realizes that direct link to X is shorter than going thru Y and updates its routing table. It then notifies Y which updates its table and makes Z its next hop to reach X. Then as per the rule, Y announces its cost to reach X as infinity. This way routers quickly converge to stable state.</a:t>
            </a:r>
          </a:p>
          <a:p>
            <a:pPr>
              <a:defRPr/>
            </a:pPr>
            <a:endParaRPr lang="en-US" smtClean="0">
              <a:cs typeface="+mn-cs"/>
            </a:endParaRPr>
          </a:p>
          <a:p>
            <a:pPr>
              <a:defRPr/>
            </a:pPr>
            <a:r>
              <a:rPr lang="en-US" smtClean="0">
                <a:cs typeface="+mn-cs"/>
              </a:rPr>
              <a:t>Does this solution completely solve the count to infinity problem?</a:t>
            </a:r>
          </a:p>
          <a:p>
            <a:pPr>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945AD3E-A09B-134C-9A08-D49F341BD8BC}" type="slidenum">
              <a:rPr lang="en-US"/>
              <a:pPr>
                <a:defRPr/>
              </a:pPr>
              <a:t>38</a:t>
            </a:fld>
            <a:endParaRPr lang="en-US"/>
          </a:p>
        </p:txBody>
      </p:sp>
      <p:sp>
        <p:nvSpPr>
          <p:cNvPr id="251906"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51907" name="Rectangle 3"/>
          <p:cNvSpPr>
            <a:spLocks noGrp="1" noChangeArrowheads="1"/>
          </p:cNvSpPr>
          <p:nvPr>
            <p:ph type="body" idx="1"/>
          </p:nvPr>
        </p:nvSpPr>
        <p:spPr>
          <a:xfrm>
            <a:off x="895700" y="4353403"/>
            <a:ext cx="5084132" cy="4129399"/>
          </a:xfrm>
        </p:spPr>
        <p:txBody>
          <a:bodyPr/>
          <a:lstStyle/>
          <a:p>
            <a:pPr>
              <a:defRPr/>
            </a:pPr>
            <a:r>
              <a:rPr lang="en-US" smtClean="0">
                <a:cs typeface="+mn-cs"/>
              </a:rPr>
              <a:t>One solution to address this problem is split horizon. It is a simple rule that says a router should never advertise the cost of a destination to a neighbor if this neighbor is the next hop to reach that destination. In the previous example, according to split horizon rule, X wouldn</a:t>
            </a:r>
            <a:r>
              <a:rPr lang="ja-JP" altLang="en-US" smtClean="0">
                <a:latin typeface="Arial"/>
                <a:cs typeface="+mn-cs"/>
              </a:rPr>
              <a:t>’</a:t>
            </a:r>
            <a:r>
              <a:rPr lang="en-US" smtClean="0">
                <a:cs typeface="+mn-cs"/>
              </a:rPr>
              <a:t>t say anything about Z to Y.</a:t>
            </a:r>
          </a:p>
          <a:p>
            <a:pPr>
              <a:defRPr/>
            </a:pPr>
            <a:endParaRPr lang="en-US" smtClean="0">
              <a:cs typeface="+mn-cs"/>
            </a:endParaRPr>
          </a:p>
          <a:p>
            <a:pPr>
              <a:defRPr/>
            </a:pPr>
            <a:r>
              <a:rPr lang="en-US" smtClean="0">
                <a:cs typeface="+mn-cs"/>
              </a:rPr>
              <a:t>A variation of this rule is called split horizon with poisonous reverse. In this case, instead of keeping quiet X tells Y that its distance to Z is infinity. This helps accelerate convergence.</a:t>
            </a:r>
          </a:p>
          <a:p>
            <a:pPr>
              <a:defRPr/>
            </a:pPr>
            <a:endParaRPr lang="en-US" smtClean="0">
              <a:cs typeface="+mn-cs"/>
            </a:endParaRPr>
          </a:p>
        </p:txBody>
      </p:sp>
    </p:spTree>
    <p:extLst>
      <p:ext uri="{BB962C8B-B14F-4D97-AF65-F5344CB8AC3E}">
        <p14:creationId xmlns:p14="http://schemas.microsoft.com/office/powerpoint/2010/main" val="109671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C54E3A-AB86-5C43-89DB-736FF3BFDCE1}" type="slidenum">
              <a:rPr lang="en-US"/>
              <a:pPr>
                <a:defRPr/>
              </a:pPr>
              <a:t>39</a:t>
            </a:fld>
            <a:endParaRPr lang="en-US"/>
          </a:p>
        </p:txBody>
      </p:sp>
      <p:sp>
        <p:nvSpPr>
          <p:cNvPr id="256002"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56003" name="Rectangle 3"/>
          <p:cNvSpPr>
            <a:spLocks noGrp="1" noChangeArrowheads="1"/>
          </p:cNvSpPr>
          <p:nvPr>
            <p:ph type="body" idx="1"/>
          </p:nvPr>
        </p:nvSpPr>
        <p:spPr>
          <a:xfrm>
            <a:off x="895700" y="4353403"/>
            <a:ext cx="5084132" cy="4129399"/>
          </a:xfrm>
        </p:spPr>
        <p:txBody>
          <a:bodyPr/>
          <a:lstStyle/>
          <a:p>
            <a:pPr>
              <a:defRPr/>
            </a:pPr>
            <a:r>
              <a:rPr lang="en-US" smtClean="0">
                <a:cs typeface="+mn-cs"/>
              </a:rPr>
              <a:t>What happens when the link Y to Z goes down. All three routers X, Y, and W together count to infinity. Split horizon solution works only when two routers are involved in a loop. So what is the solution?</a:t>
            </a:r>
          </a:p>
          <a:p>
            <a:pPr>
              <a:defRPr/>
            </a:pPr>
            <a:endParaRPr lang="en-US" smtClean="0">
              <a:cs typeface="+mn-cs"/>
            </a:endParaRPr>
          </a:p>
          <a:p>
            <a:pPr>
              <a:defRPr/>
            </a:pPr>
            <a:r>
              <a:rPr lang="en-US" smtClean="0">
                <a:cs typeface="+mn-cs"/>
              </a:rPr>
              <a:t>To completely eliminate the problem, a router some how need to figure out the complete path to a destination. Obvious solution is to pass on the path information along with the distance vector. This path vector approach is used in BGP.</a:t>
            </a:r>
          </a:p>
          <a:p>
            <a:pPr>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983E0A-0503-B94D-9B40-E17C4AB0963F}" type="slidenum">
              <a:rPr lang="en-US"/>
              <a:pPr>
                <a:defRPr/>
              </a:pPr>
              <a:t>40</a:t>
            </a:fld>
            <a:endParaRPr lang="en-US"/>
          </a:p>
        </p:txBody>
      </p:sp>
      <p:sp>
        <p:nvSpPr>
          <p:cNvPr id="258050" name="Rectangle 2"/>
          <p:cNvSpPr>
            <a:spLocks noGrp="1" noRot="1" noChangeAspect="1" noChangeArrowheads="1" noTextEdit="1"/>
          </p:cNvSpPr>
          <p:nvPr>
            <p:ph type="sldImg"/>
          </p:nvPr>
        </p:nvSpPr>
        <p:spPr>
          <a:xfrm>
            <a:off x="1101725" y="674688"/>
            <a:ext cx="4605338" cy="3452812"/>
          </a:xfrm>
          <a:ln/>
          <a:extLst>
            <a:ext uri="{FAA26D3D-D897-4be2-8F04-BA451C77F1D7}">
              <ma14:placeholderFlag xmlns:ma14="http://schemas.microsoft.com/office/mac/drawingml/2011/main" val="1"/>
            </a:ext>
          </a:extLst>
        </p:spPr>
      </p:sp>
      <p:sp>
        <p:nvSpPr>
          <p:cNvPr id="258051" name="Rectangle 3"/>
          <p:cNvSpPr>
            <a:spLocks noGrp="1" noChangeArrowheads="1"/>
          </p:cNvSpPr>
          <p:nvPr>
            <p:ph type="body" idx="1"/>
          </p:nvPr>
        </p:nvSpPr>
        <p:spPr>
          <a:xfrm>
            <a:off x="895700" y="4353403"/>
            <a:ext cx="5084132" cy="4129399"/>
          </a:xfrm>
        </p:spPr>
        <p:txBody>
          <a:bodyPr/>
          <a:lstStyle/>
          <a:p>
            <a:pPr>
              <a:defRPr/>
            </a:pPr>
            <a:r>
              <a:rPr lang="en-US" smtClean="0">
                <a:cs typeface="+mn-cs"/>
              </a:rPr>
              <a:t>Now lets compare these two routing protocols. Under link state, a router tells everyone about its neighbors using controlled flooding.  Distance vector case a router communicates with neighbors only to inform about everyone.</a:t>
            </a:r>
          </a:p>
          <a:p>
            <a:pPr>
              <a:defRPr/>
            </a:pPr>
            <a:endParaRPr lang="en-US" smtClean="0">
              <a:cs typeface="+mn-cs"/>
            </a:endParaRPr>
          </a:p>
          <a:p>
            <a:pPr>
              <a:defRPr/>
            </a:pPr>
            <a:r>
              <a:rPr lang="en-US" smtClean="0">
                <a:cs typeface="+mn-cs"/>
              </a:rPr>
              <a:t>Link state each router gathers global information and computes its own table using Dijkstra</a:t>
            </a:r>
            <a:r>
              <a:rPr lang="ja-JP" altLang="en-US" smtClean="0">
                <a:latin typeface="Arial"/>
                <a:cs typeface="+mn-cs"/>
              </a:rPr>
              <a:t>’</a:t>
            </a:r>
            <a:r>
              <a:rPr lang="en-US" smtClean="0">
                <a:cs typeface="+mn-cs"/>
              </a:rPr>
              <a:t>s algorithm. Distance vector performs distributed computation using other routers tables.</a:t>
            </a:r>
          </a:p>
          <a:p>
            <a:pPr>
              <a:defRPr/>
            </a:pPr>
            <a:endParaRPr lang="en-US" smtClean="0">
              <a:cs typeface="+mn-cs"/>
            </a:endParaRPr>
          </a:p>
          <a:p>
            <a:pPr>
              <a:defRPr/>
            </a:pPr>
            <a:r>
              <a:rPr lang="en-US" smtClean="0">
                <a:cs typeface="+mn-cs"/>
              </a:rPr>
              <a:t>We saw that distance vector can cause routing loops. There may be frequent changes in routes in the case of link state. This results in out of order delivery of packets which is undesirable.</a:t>
            </a:r>
          </a:p>
          <a:p>
            <a:pPr>
              <a:defRPr/>
            </a:pPr>
            <a:endParaRPr lang="en-US" smtClean="0">
              <a:cs typeface="+mn-cs"/>
            </a:endParaRPr>
          </a:p>
          <a:p>
            <a:pPr>
              <a:defRPr/>
            </a:pPr>
            <a:r>
              <a:rPr lang="en-US" smtClean="0">
                <a:cs typeface="+mn-cs"/>
              </a:rPr>
              <a:t>Both these approaches have advantages and disadvantages. Both are used in the Internet. OSPF is the most popularly used intra-domain routing protocol that is based on link state. RIP is based on distance vector which is being taken over by OSPF. BGP is an inter-domain protocol that uses path vectors.</a:t>
            </a:r>
          </a:p>
          <a:p>
            <a:pPr>
              <a:defRPr/>
            </a:pPr>
            <a:endParaRPr lang="en-US"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Arial" charset="0"/>
              <a:ea typeface="ＭＳ Ｐゴシック" charset="0"/>
              <a:cs typeface="ＭＳ Ｐゴシック"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Helvetica" charset="0"/>
                <a:ea typeface="ＭＳ Ｐゴシック" charset="0"/>
                <a:cs typeface="ＭＳ Ｐゴシック" charset="0"/>
              </a:defRPr>
            </a:lvl1pPr>
            <a:lvl2pPr marL="37928345" indent="-37471185" defTabSz="957178"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159" eaLnBrk="0" fontAlgn="base" hangingPunct="0">
              <a:spcBef>
                <a:spcPct val="0"/>
              </a:spcBef>
              <a:spcAft>
                <a:spcPct val="0"/>
              </a:spcAft>
              <a:defRPr sz="2000" b="1">
                <a:solidFill>
                  <a:schemeClr val="tx1"/>
                </a:solidFill>
                <a:latin typeface="Helvetica" charset="0"/>
                <a:ea typeface="ＭＳ Ｐゴシック" charset="0"/>
              </a:defRPr>
            </a:lvl6pPr>
            <a:lvl7pPr marL="914319" eaLnBrk="0" fontAlgn="base" hangingPunct="0">
              <a:spcBef>
                <a:spcPct val="0"/>
              </a:spcBef>
              <a:spcAft>
                <a:spcPct val="0"/>
              </a:spcAft>
              <a:defRPr sz="2000" b="1">
                <a:solidFill>
                  <a:schemeClr val="tx1"/>
                </a:solidFill>
                <a:latin typeface="Helvetica" charset="0"/>
                <a:ea typeface="ＭＳ Ｐゴシック" charset="0"/>
              </a:defRPr>
            </a:lvl7pPr>
            <a:lvl8pPr marL="1371477" eaLnBrk="0" fontAlgn="base" hangingPunct="0">
              <a:spcBef>
                <a:spcPct val="0"/>
              </a:spcBef>
              <a:spcAft>
                <a:spcPct val="0"/>
              </a:spcAft>
              <a:defRPr sz="2000" b="1">
                <a:solidFill>
                  <a:schemeClr val="tx1"/>
                </a:solidFill>
                <a:latin typeface="Helvetica" charset="0"/>
                <a:ea typeface="ＭＳ Ｐゴシック" charset="0"/>
              </a:defRPr>
            </a:lvl8pPr>
            <a:lvl9pPr marL="1828637"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CE294AAA-E8DC-2445-B69E-0E43F432FDC4}" type="slidenum">
              <a:rPr lang="en-US" sz="1300" b="0">
                <a:solidFill>
                  <a:prstClr val="black"/>
                </a:solidFill>
                <a:latin typeface="Arial" charset="0"/>
              </a:rPr>
              <a:pPr eaLnBrk="1" hangingPunct="1"/>
              <a:t>59</a:t>
            </a:fld>
            <a:endParaRPr lang="en-US" sz="1300" b="0">
              <a:solidFill>
                <a:prstClr val="black"/>
              </a:solidFill>
              <a:latin typeface="Arial" charset="0"/>
            </a:endParaRPr>
          </a:p>
        </p:txBody>
      </p:sp>
    </p:spTree>
    <p:extLst>
      <p:ext uri="{BB962C8B-B14F-4D97-AF65-F5344CB8AC3E}">
        <p14:creationId xmlns:p14="http://schemas.microsoft.com/office/powerpoint/2010/main" val="95702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B85817-1895-B748-967A-5BCE51EBD275}" type="slidenum">
              <a:rPr lang="en-US"/>
              <a:pPr>
                <a:defRPr/>
              </a:pPr>
              <a:t>6</a:t>
            </a:fld>
            <a:endParaRPr lang="en-US"/>
          </a:p>
        </p:txBody>
      </p:sp>
      <p:sp>
        <p:nvSpPr>
          <p:cNvPr id="260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0099" name="Rectangle 3"/>
          <p:cNvSpPr>
            <a:spLocks noGrp="1" noChangeArrowheads="1"/>
          </p:cNvSpPr>
          <p:nvPr>
            <p:ph type="body" idx="1"/>
          </p:nvPr>
        </p:nvSpPr>
        <p:spPr/>
        <p:txBody>
          <a:bodyPr/>
          <a:lstStyle/>
          <a:p>
            <a:pPr>
              <a:defRPr/>
            </a:pPr>
            <a:r>
              <a:rPr lang="en-US" smtClean="0">
                <a:cs typeface="+mn-cs"/>
              </a:rPr>
              <a:t>This shows the different components of network layer under Internet protocol stack. IP protocol is concerned with addressing and packet forwarding. </a:t>
            </a:r>
          </a:p>
          <a:p>
            <a:pPr>
              <a:defRPr/>
            </a:pPr>
            <a:endParaRPr lang="en-US" smtClean="0">
              <a:cs typeface="+mn-cs"/>
            </a:endParaRPr>
          </a:p>
          <a:p>
            <a:pPr>
              <a:defRPr/>
            </a:pPr>
            <a:r>
              <a:rPr lang="en-US" smtClean="0">
                <a:cs typeface="+mn-cs"/>
              </a:rPr>
              <a:t>The routing table itself is either setup manually or using routing protocols such as Routing Information Protocol (RIP), Open Shortest Path First (OSPF) and Border Gateway Protocol (BGP). These protocols are used to exchange information about the network between routers and update routing tables in response to link and node failures.</a:t>
            </a:r>
          </a:p>
          <a:p>
            <a:pPr>
              <a:defRPr/>
            </a:pPr>
            <a:endParaRPr lang="en-US" smtClean="0">
              <a:cs typeface="+mn-cs"/>
            </a:endParaRPr>
          </a:p>
          <a:p>
            <a:pPr>
              <a:defRPr/>
            </a:pPr>
            <a:r>
              <a:rPr lang="en-US" smtClean="0">
                <a:cs typeface="+mn-cs"/>
              </a:rPr>
              <a:t>Internet Control Message Protocol (ICMP) is for reporting errors such as destination not reachable, number of hops exceeded the specified maximum etc. </a:t>
            </a:r>
          </a:p>
          <a:p>
            <a:pPr>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 implicit assumption here:</a:t>
            </a:r>
            <a:r>
              <a:rPr lang="en-US" baseline="0" dirty="0" smtClean="0"/>
              <a:t> </a:t>
            </a:r>
            <a:r>
              <a:rPr lang="en-US" dirty="0" smtClean="0"/>
              <a:t>destination</a:t>
            </a:r>
            <a:r>
              <a:rPr lang="en-US" baseline="0" dirty="0" smtClean="0"/>
              <a:t> based forwarding</a:t>
            </a:r>
            <a:endParaRPr lang="en-US" dirty="0"/>
          </a:p>
        </p:txBody>
      </p:sp>
      <p:sp>
        <p:nvSpPr>
          <p:cNvPr id="4" name="Slide Number Placeholder 3"/>
          <p:cNvSpPr>
            <a:spLocks noGrp="1"/>
          </p:cNvSpPr>
          <p:nvPr>
            <p:ph type="sldNum" sz="quarter" idx="10"/>
          </p:nvPr>
        </p:nvSpPr>
        <p:spPr/>
        <p:txBody>
          <a:bodyPr/>
          <a:lstStyle/>
          <a:p>
            <a:pPr>
              <a:defRPr/>
            </a:pPr>
            <a:fld id="{231296B1-910C-4044-A082-0309C11C1AF1}" type="slidenum">
              <a:rPr lang="en-US" smtClean="0"/>
              <a:pPr>
                <a:defRPr/>
              </a:pPr>
              <a:t>60</a:t>
            </a:fld>
            <a:endParaRPr lang="en-US"/>
          </a:p>
        </p:txBody>
      </p:sp>
    </p:spTree>
    <p:extLst>
      <p:ext uri="{BB962C8B-B14F-4D97-AF65-F5344CB8AC3E}">
        <p14:creationId xmlns:p14="http://schemas.microsoft.com/office/powerpoint/2010/main" val="1147600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 implicit assumption here:</a:t>
            </a:r>
            <a:r>
              <a:rPr lang="en-US" baseline="0" dirty="0" smtClean="0"/>
              <a:t> </a:t>
            </a:r>
            <a:r>
              <a:rPr lang="en-US" dirty="0" smtClean="0"/>
              <a:t>destination</a:t>
            </a:r>
            <a:r>
              <a:rPr lang="en-US" baseline="0" dirty="0" smtClean="0"/>
              <a:t> based forwarding</a:t>
            </a:r>
            <a:endParaRPr lang="en-US" dirty="0"/>
          </a:p>
        </p:txBody>
      </p:sp>
      <p:sp>
        <p:nvSpPr>
          <p:cNvPr id="4" name="Slide Number Placeholder 3"/>
          <p:cNvSpPr>
            <a:spLocks noGrp="1"/>
          </p:cNvSpPr>
          <p:nvPr>
            <p:ph type="sldNum" sz="quarter" idx="10"/>
          </p:nvPr>
        </p:nvSpPr>
        <p:spPr/>
        <p:txBody>
          <a:bodyPr/>
          <a:lstStyle/>
          <a:p>
            <a:pPr>
              <a:defRPr/>
            </a:pPr>
            <a:fld id="{231296B1-910C-4044-A082-0309C11C1AF1}" type="slidenum">
              <a:rPr lang="en-US" smtClean="0"/>
              <a:pPr>
                <a:defRPr/>
              </a:pPr>
              <a:t>61</a:t>
            </a:fld>
            <a:endParaRPr lang="en-US"/>
          </a:p>
        </p:txBody>
      </p:sp>
    </p:spTree>
    <p:extLst>
      <p:ext uri="{BB962C8B-B14F-4D97-AF65-F5344CB8AC3E}">
        <p14:creationId xmlns:p14="http://schemas.microsoft.com/office/powerpoint/2010/main" val="1592111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 implicit assumption here:</a:t>
            </a:r>
            <a:r>
              <a:rPr lang="en-US" baseline="0" dirty="0" smtClean="0"/>
              <a:t> </a:t>
            </a:r>
            <a:r>
              <a:rPr lang="en-US" dirty="0" smtClean="0"/>
              <a:t>destination</a:t>
            </a:r>
            <a:r>
              <a:rPr lang="en-US" baseline="0" dirty="0" smtClean="0"/>
              <a:t> based forwarding</a:t>
            </a:r>
            <a:endParaRPr lang="en-US" dirty="0"/>
          </a:p>
        </p:txBody>
      </p:sp>
      <p:sp>
        <p:nvSpPr>
          <p:cNvPr id="4" name="Slide Number Placeholder 3"/>
          <p:cNvSpPr>
            <a:spLocks noGrp="1"/>
          </p:cNvSpPr>
          <p:nvPr>
            <p:ph type="sldNum" sz="quarter" idx="10"/>
          </p:nvPr>
        </p:nvSpPr>
        <p:spPr/>
        <p:txBody>
          <a:bodyPr/>
          <a:lstStyle/>
          <a:p>
            <a:pPr>
              <a:defRPr/>
            </a:pPr>
            <a:fld id="{231296B1-910C-4044-A082-0309C11C1AF1}" type="slidenum">
              <a:rPr lang="en-US" smtClean="0"/>
              <a:pPr>
                <a:defRPr/>
              </a:pPr>
              <a:t>62</a:t>
            </a:fld>
            <a:endParaRPr lang="en-US"/>
          </a:p>
        </p:txBody>
      </p:sp>
    </p:spTree>
    <p:extLst>
      <p:ext uri="{BB962C8B-B14F-4D97-AF65-F5344CB8AC3E}">
        <p14:creationId xmlns:p14="http://schemas.microsoft.com/office/powerpoint/2010/main" val="39886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D26D8FB-A7F4-F74C-B3F1-3C5A8156478D}" type="slidenum">
              <a:rPr lang="en-US"/>
              <a:pPr>
                <a:defRPr/>
              </a:pPr>
              <a:t>14</a:t>
            </a:fld>
            <a:endParaRPr lang="en-US"/>
          </a:p>
        </p:txBody>
      </p:sp>
      <p:sp>
        <p:nvSpPr>
          <p:cNvPr id="220162"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20163" name="Rectangle 3"/>
          <p:cNvSpPr>
            <a:spLocks noGrp="1" noChangeArrowheads="1"/>
          </p:cNvSpPr>
          <p:nvPr>
            <p:ph type="body" idx="1"/>
          </p:nvPr>
        </p:nvSpPr>
        <p:spPr>
          <a:xfrm>
            <a:off x="913232" y="4342589"/>
            <a:ext cx="5031537" cy="4115495"/>
          </a:xfrm>
        </p:spPr>
        <p:txBody>
          <a:bodyPr/>
          <a:lstStyle/>
          <a:p>
            <a:pPr>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112F65-ED45-5943-894C-CBC30BA290BD}" type="slidenum">
              <a:rPr lang="en-US"/>
              <a:pPr>
                <a:defRPr/>
              </a:pPr>
              <a:t>15</a:t>
            </a:fld>
            <a:endParaRPr lang="en-US"/>
          </a:p>
        </p:txBody>
      </p:sp>
      <p:sp>
        <p:nvSpPr>
          <p:cNvPr id="222210"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22211" name="Rectangle 3"/>
          <p:cNvSpPr>
            <a:spLocks noGrp="1" noChangeArrowheads="1"/>
          </p:cNvSpPr>
          <p:nvPr>
            <p:ph type="body" idx="1"/>
          </p:nvPr>
        </p:nvSpPr>
        <p:spPr>
          <a:xfrm>
            <a:off x="913232" y="4342589"/>
            <a:ext cx="5031537" cy="4115495"/>
          </a:xfrm>
        </p:spPr>
        <p:txBody>
          <a:bodyPr/>
          <a:lstStyle/>
          <a:p>
            <a:pPr>
              <a:defRPr/>
            </a:pPr>
            <a:r>
              <a:rPr lang="en-US" smtClean="0">
                <a:cs typeface="+mn-cs"/>
              </a:rPr>
              <a:t>Under link state routing, each router gathers state of all the links in the network and then independently computes paths. Cost can be any generic metric capturing the link characteristics such bandwidth or delay.</a:t>
            </a:r>
          </a:p>
          <a:p>
            <a:pPr>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2E1881-088C-DF43-AD52-1A123D5C252D}" type="slidenum">
              <a:rPr lang="en-US"/>
              <a:pPr>
                <a:defRPr/>
              </a:pPr>
              <a:t>16</a:t>
            </a:fld>
            <a:endParaRPr lang="en-US"/>
          </a:p>
        </p:txBody>
      </p:sp>
      <p:sp>
        <p:nvSpPr>
          <p:cNvPr id="224258"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24259" name="Rectangle 3"/>
          <p:cNvSpPr>
            <a:spLocks noGrp="1" noChangeArrowheads="1"/>
          </p:cNvSpPr>
          <p:nvPr>
            <p:ph type="body" idx="1"/>
          </p:nvPr>
        </p:nvSpPr>
        <p:spPr>
          <a:xfrm>
            <a:off x="913232" y="4342589"/>
            <a:ext cx="5031537" cy="4115495"/>
          </a:xfrm>
        </p:spPr>
        <p:txBody>
          <a:bodyPr/>
          <a:lstStyle/>
          <a:p>
            <a:pPr>
              <a:defRPr/>
            </a:pPr>
            <a:r>
              <a:rPr lang="en-US" smtClean="0">
                <a:cs typeface="+mn-cs"/>
              </a:rPr>
              <a:t>What is the cost of controlled flooding? A router would not forward an LSP more than once. Since each LSP carries a sequence number, a router can discard the duplicates by matching the originator and the sequence numbers with its LSP database.</a:t>
            </a:r>
          </a:p>
          <a:p>
            <a:pPr>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B7C308-4E64-BC48-9EA0-AD61FF123569}" type="slidenum">
              <a:rPr lang="en-US"/>
              <a:pPr>
                <a:defRPr/>
              </a:pPr>
              <a:t>18</a:t>
            </a:fld>
            <a:endParaRPr lang="en-US"/>
          </a:p>
        </p:txBody>
      </p:sp>
      <p:sp>
        <p:nvSpPr>
          <p:cNvPr id="227330"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a:xfrm>
            <a:off x="913232" y="4342589"/>
            <a:ext cx="5031537" cy="4115495"/>
          </a:xfrm>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02721D-1668-594E-A205-AD4BE7208654}" type="slidenum">
              <a:rPr lang="en-US"/>
              <a:pPr>
                <a:defRPr/>
              </a:pPr>
              <a:t>19</a:t>
            </a:fld>
            <a:endParaRPr lang="en-US"/>
          </a:p>
        </p:txBody>
      </p:sp>
      <p:sp>
        <p:nvSpPr>
          <p:cNvPr id="229378"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29379" name="Rectangle 3"/>
          <p:cNvSpPr>
            <a:spLocks noGrp="1" noChangeArrowheads="1"/>
          </p:cNvSpPr>
          <p:nvPr>
            <p:ph type="body" idx="1"/>
          </p:nvPr>
        </p:nvSpPr>
        <p:spPr>
          <a:xfrm>
            <a:off x="913232" y="4342589"/>
            <a:ext cx="5031537" cy="4115495"/>
          </a:xfrm>
        </p:spPr>
        <p:txBody>
          <a:bodyPr/>
          <a:lstStyle/>
          <a:p>
            <a:pPr>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82AB19-3CC9-5247-91EF-906574ED895D}" type="slidenum">
              <a:rPr lang="en-US"/>
              <a:pPr>
                <a:defRPr/>
              </a:pPr>
              <a:t>21</a:t>
            </a:fld>
            <a:endParaRPr lang="en-US"/>
          </a:p>
        </p:txBody>
      </p:sp>
      <p:sp>
        <p:nvSpPr>
          <p:cNvPr id="231426"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a:xfrm>
            <a:off x="913232" y="4342589"/>
            <a:ext cx="5031537" cy="4115495"/>
          </a:xfrm>
        </p:spPr>
        <p:txBody>
          <a:bodyPr/>
          <a:lstStyle/>
          <a:p>
            <a:pPr>
              <a:defRPr/>
            </a:pPr>
            <a:r>
              <a:rPr lang="en-US" smtClean="0">
                <a:cs typeface="+mn-cs"/>
              </a:rPr>
              <a:t>Suppose A wants to compute shortest paths to all other nodes. Initialization is like step 0. We add A itself to N and set the distance to all the neighbors as the cost of direct links and all others as infinity. Here D(B) is set 2 and D(E) set to infinity because B is a neighbor and E is not.</a:t>
            </a:r>
          </a:p>
          <a:p>
            <a:pPr>
              <a:defRPr/>
            </a:pPr>
            <a:endParaRPr lang="en-US" smtClean="0">
              <a:cs typeface="+mn-cs"/>
            </a:endParaRPr>
          </a:p>
          <a:p>
            <a:pPr>
              <a:defRPr/>
            </a:pPr>
            <a:r>
              <a:rPr lang="en-US" smtClean="0">
                <a:cs typeface="+mn-cs"/>
              </a:rPr>
              <a:t>Now in step 1, among all those nodes that are not in N, we select a node with the shortest distance. In this case D is that node with distance of 1. First, we add D to the set N. Then we update the distances of other nodes if they can be made shorter by going thru D. In this case we can improve the distance to C from 5 to 4 by going thru D instead of using the direct link. Similarly E can now be reached with distance 2.</a:t>
            </a:r>
          </a:p>
          <a:p>
            <a:pPr>
              <a:defRPr/>
            </a:pPr>
            <a:endParaRPr lang="en-US" smtClean="0">
              <a:cs typeface="+mn-cs"/>
            </a:endParaRPr>
          </a:p>
          <a:p>
            <a:pPr>
              <a:defRPr/>
            </a:pPr>
            <a:r>
              <a:rPr lang="en-US" smtClean="0">
                <a:cs typeface="+mn-cs"/>
              </a:rPr>
              <a:t>This way in each step, we pick the node with the shortest distance, add it to set N and update the distance of all other nodes not in N. After k iterations, shortest paths to nearest k neighbors are known. This process terminates after all the nodes are added to N.</a:t>
            </a:r>
          </a:p>
          <a:p>
            <a:pPr>
              <a:defRPr/>
            </a:pPr>
            <a:endParaRPr lang="en-US" smtClean="0">
              <a:cs typeface="+mn-cs"/>
            </a:endParaRPr>
          </a:p>
          <a:p>
            <a:pPr>
              <a:defRPr/>
            </a:pPr>
            <a:r>
              <a:rPr lang="en-US" smtClean="0">
                <a:cs typeface="+mn-cs"/>
              </a:rPr>
              <a:t>This algorithm can be viewed as the construction of shortest paths spanning tree with source node as the root. In such a tree, there is exactly one path from the source node to any other node and that is the shortest path.</a:t>
            </a:r>
          </a:p>
          <a:p>
            <a:pPr>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523FB3-0A18-4448-82A0-77E0243BE218}" type="slidenum">
              <a:rPr lang="en-US"/>
              <a:pPr>
                <a:defRPr/>
              </a:pPr>
              <a:t>22</a:t>
            </a:fld>
            <a:endParaRPr lang="en-US"/>
          </a:p>
        </p:txBody>
      </p:sp>
      <p:sp>
        <p:nvSpPr>
          <p:cNvPr id="233474" name="Rectangle 2"/>
          <p:cNvSpPr>
            <a:spLocks noGrp="1" noRot="1" noChangeAspect="1" noChangeArrowheads="1" noTextEdit="1"/>
          </p:cNvSpPr>
          <p:nvPr>
            <p:ph type="sldImg"/>
          </p:nvPr>
        </p:nvSpPr>
        <p:spPr>
          <a:xfrm>
            <a:off x="1146175" y="685800"/>
            <a:ext cx="4568825" cy="3427413"/>
          </a:xfrm>
          <a:ln/>
          <a:extLst>
            <a:ext uri="{FAA26D3D-D897-4be2-8F04-BA451C77F1D7}">
              <ma14:placeholderFlag xmlns:ma14="http://schemas.microsoft.com/office/mac/drawingml/2011/main" val="1"/>
            </a:ext>
          </a:extLst>
        </p:spPr>
      </p:sp>
      <p:sp>
        <p:nvSpPr>
          <p:cNvPr id="233475" name="Rectangle 3"/>
          <p:cNvSpPr>
            <a:spLocks noGrp="1" noChangeArrowheads="1"/>
          </p:cNvSpPr>
          <p:nvPr>
            <p:ph type="body" idx="1"/>
          </p:nvPr>
        </p:nvSpPr>
        <p:spPr>
          <a:xfrm>
            <a:off x="913232" y="4342589"/>
            <a:ext cx="5031537" cy="4115495"/>
          </a:xfrm>
        </p:spPr>
        <p:txBody>
          <a:bodyPr/>
          <a:lstStyle/>
          <a:p>
            <a:pPr>
              <a:defRPr/>
            </a:pPr>
            <a:r>
              <a:rPr lang="en-US" smtClean="0">
                <a:cs typeface="+mn-cs"/>
              </a:rPr>
              <a:t>Now we know how to construct a shortest paths spanning tree. But what we want is the routing table. Question is how do we get the routing table from this tree? Routing table is essentially a mapping from destination to next hop. This can be obtained very easily from the shortest paths spanning tree. Consider each node and the path to that node. The first node along the path is the next hop.</a:t>
            </a:r>
          </a:p>
          <a:p>
            <a:pPr>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3124200" y="6525682"/>
            <a:ext cx="2895600" cy="365125"/>
          </a:xfrm>
        </p:spPr>
        <p:txBody>
          <a:bodyPr/>
          <a:lstStyle/>
          <a:p>
            <a:r>
              <a:rPr lang="en-US" dirty="0" smtClean="0"/>
              <a:t>CSci4211:         Network Control Plane</a:t>
            </a:r>
          </a:p>
          <a:p>
            <a:endParaRPr lang="en-US" dirty="0"/>
          </a:p>
        </p:txBody>
      </p:sp>
      <p:sp>
        <p:nvSpPr>
          <p:cNvPr id="6" name="Slide Number Placeholder 5"/>
          <p:cNvSpPr>
            <a:spLocks noGrp="1"/>
          </p:cNvSpPr>
          <p:nvPr>
            <p:ph type="sldNum" sz="quarter" idx="12"/>
          </p:nvPr>
        </p:nvSpPr>
        <p:spPr>
          <a:xfrm>
            <a:off x="6553200" y="6456891"/>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411921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497460"/>
            <a:ext cx="2895600" cy="365125"/>
          </a:xfrm>
        </p:spPr>
        <p:txBody>
          <a:bodyPr/>
          <a:lstStyle/>
          <a:p>
            <a:r>
              <a:rPr lang="en-US" dirty="0" smtClean="0"/>
              <a:t>CSci4211:         Network Control Plane</a:t>
            </a:r>
          </a:p>
          <a:p>
            <a:endParaRPr lang="en-US" dirty="0"/>
          </a:p>
        </p:txBody>
      </p:sp>
      <p:sp>
        <p:nvSpPr>
          <p:cNvPr id="6" name="Slide Number Placeholder 5"/>
          <p:cNvSpPr>
            <a:spLocks noGrp="1"/>
          </p:cNvSpPr>
          <p:nvPr>
            <p:ph type="sldNum" sz="quarter" idx="12"/>
          </p:nvPr>
        </p:nvSpPr>
        <p:spPr>
          <a:xfrm>
            <a:off x="6553200" y="6441016"/>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290491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497460"/>
            <a:ext cx="2895600" cy="365125"/>
          </a:xfrm>
        </p:spPr>
        <p:txBody>
          <a:bodyPr/>
          <a:lstStyle/>
          <a:p>
            <a:r>
              <a:rPr lang="en-US" dirty="0" smtClean="0"/>
              <a:t>CSci4211:         Network Control Plane</a:t>
            </a:r>
          </a:p>
          <a:p>
            <a:endParaRPr lang="en-US" dirty="0"/>
          </a:p>
        </p:txBody>
      </p:sp>
      <p:sp>
        <p:nvSpPr>
          <p:cNvPr id="6" name="Slide Number Placeholder 5"/>
          <p:cNvSpPr>
            <a:spLocks noGrp="1"/>
          </p:cNvSpPr>
          <p:nvPr>
            <p:ph type="sldNum" sz="quarter" idx="12"/>
          </p:nvPr>
        </p:nvSpPr>
        <p:spPr>
          <a:xfrm>
            <a:off x="6553200" y="6483349"/>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229159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Network Layer: Part II</a:t>
            </a:r>
          </a:p>
        </p:txBody>
      </p:sp>
      <p:sp>
        <p:nvSpPr>
          <p:cNvPr id="6" name="Rectangle 6"/>
          <p:cNvSpPr>
            <a:spLocks noGrp="1" noChangeArrowheads="1"/>
          </p:cNvSpPr>
          <p:nvPr>
            <p:ph type="sldNum" sz="quarter" idx="12"/>
          </p:nvPr>
        </p:nvSpPr>
        <p:spPr>
          <a:ln/>
        </p:spPr>
        <p:txBody>
          <a:bodyPr/>
          <a:lstStyle>
            <a:lvl1pPr>
              <a:defRPr/>
            </a:lvl1pPr>
          </a:lstStyle>
          <a:p>
            <a:pPr>
              <a:defRPr/>
            </a:pPr>
            <a:fld id="{B9D5B317-4181-F048-8344-DCA451877C2E}" type="slidenum">
              <a:rPr lang="en-US"/>
              <a:pPr>
                <a:defRPr/>
              </a:pPr>
              <a:t>‹#›</a:t>
            </a:fld>
            <a:endParaRPr lang="en-US"/>
          </a:p>
        </p:txBody>
      </p:sp>
    </p:spTree>
    <p:extLst>
      <p:ext uri="{BB962C8B-B14F-4D97-AF65-F5344CB8AC3E}">
        <p14:creationId xmlns:p14="http://schemas.microsoft.com/office/powerpoint/2010/main" val="374832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6" name="Slide Number Placeholder 5"/>
          <p:cNvSpPr>
            <a:spLocks noGrp="1"/>
          </p:cNvSpPr>
          <p:nvPr>
            <p:ph type="sldNum" sz="quarter" idx="12"/>
          </p:nvPr>
        </p:nvSpPr>
        <p:spPr>
          <a:xfrm>
            <a:off x="6553200" y="6527447"/>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128393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3265311" y="6538912"/>
            <a:ext cx="2895600" cy="365125"/>
          </a:xfrm>
        </p:spPr>
        <p:txBody>
          <a:bodyPr/>
          <a:lstStyle/>
          <a:p>
            <a:r>
              <a:rPr lang="en-US" dirty="0" smtClean="0"/>
              <a:t>CSci4211:         Network Control Plane</a:t>
            </a:r>
          </a:p>
          <a:p>
            <a:endParaRPr lang="en-US" dirty="0"/>
          </a:p>
        </p:txBody>
      </p:sp>
      <p:sp>
        <p:nvSpPr>
          <p:cNvPr id="6" name="Slide Number Placeholder 5"/>
          <p:cNvSpPr>
            <a:spLocks noGrp="1"/>
          </p:cNvSpPr>
          <p:nvPr>
            <p:ph type="sldNum" sz="quarter" idx="12"/>
          </p:nvPr>
        </p:nvSpPr>
        <p:spPr>
          <a:xfrm>
            <a:off x="6553200" y="6492875"/>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420049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200400" y="6499225"/>
            <a:ext cx="2895600" cy="365125"/>
          </a:xfrm>
        </p:spPr>
        <p:txBody>
          <a:bodyPr/>
          <a:lstStyle/>
          <a:p>
            <a:r>
              <a:rPr lang="en-US" dirty="0" smtClean="0"/>
              <a:t>CSci4211:         Network Control Plane</a:t>
            </a:r>
          </a:p>
          <a:p>
            <a:endParaRPr lang="en-US" dirty="0"/>
          </a:p>
        </p:txBody>
      </p:sp>
      <p:sp>
        <p:nvSpPr>
          <p:cNvPr id="7" name="Slide Number Placeholder 6"/>
          <p:cNvSpPr>
            <a:spLocks noGrp="1"/>
          </p:cNvSpPr>
          <p:nvPr>
            <p:ph type="sldNum" sz="quarter" idx="12"/>
          </p:nvPr>
        </p:nvSpPr>
        <p:spPr>
          <a:xfrm>
            <a:off x="6553200" y="6499225"/>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316108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124200" y="6492875"/>
            <a:ext cx="2895600" cy="365125"/>
          </a:xfrm>
        </p:spPr>
        <p:txBody>
          <a:bodyPr/>
          <a:lstStyle/>
          <a:p>
            <a:r>
              <a:rPr lang="en-US" dirty="0" smtClean="0"/>
              <a:t>CSci4211:         Network Control Plane</a:t>
            </a:r>
          </a:p>
          <a:p>
            <a:endParaRPr lang="en-US" dirty="0"/>
          </a:p>
        </p:txBody>
      </p:sp>
      <p:sp>
        <p:nvSpPr>
          <p:cNvPr id="9" name="Slide Number Placeholder 8"/>
          <p:cNvSpPr>
            <a:spLocks noGrp="1"/>
          </p:cNvSpPr>
          <p:nvPr>
            <p:ph type="sldNum" sz="quarter" idx="12"/>
          </p:nvPr>
        </p:nvSpPr>
        <p:spPr>
          <a:xfrm>
            <a:off x="6553200" y="6513336"/>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226857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92875"/>
            <a:ext cx="2895600" cy="365125"/>
          </a:xfrm>
        </p:spPr>
        <p:txBody>
          <a:bodyPr/>
          <a:lstStyle/>
          <a:p>
            <a:r>
              <a:rPr lang="en-US" dirty="0" smtClean="0"/>
              <a:t>CSci4211:         Network Control Plane</a:t>
            </a:r>
          </a:p>
          <a:p>
            <a:endParaRPr lang="en-US" dirty="0"/>
          </a:p>
        </p:txBody>
      </p:sp>
      <p:sp>
        <p:nvSpPr>
          <p:cNvPr id="5" name="Slide Number Placeholder 4"/>
          <p:cNvSpPr>
            <a:spLocks noGrp="1"/>
          </p:cNvSpPr>
          <p:nvPr>
            <p:ph type="sldNum" sz="quarter" idx="12"/>
          </p:nvPr>
        </p:nvSpPr>
        <p:spPr>
          <a:xfrm>
            <a:off x="6553200" y="6492875"/>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288610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513336"/>
            <a:ext cx="2895600" cy="365125"/>
          </a:xfrm>
        </p:spPr>
        <p:txBody>
          <a:bodyPr/>
          <a:lstStyle/>
          <a:p>
            <a:r>
              <a:rPr lang="en-US" dirty="0" smtClean="0"/>
              <a:t>CSci4211:         Network Control Plane</a:t>
            </a:r>
          </a:p>
          <a:p>
            <a:endParaRPr lang="en-US" dirty="0"/>
          </a:p>
        </p:txBody>
      </p:sp>
      <p:sp>
        <p:nvSpPr>
          <p:cNvPr id="4" name="Slide Number Placeholder 3"/>
          <p:cNvSpPr>
            <a:spLocks noGrp="1"/>
          </p:cNvSpPr>
          <p:nvPr>
            <p:ph type="sldNum" sz="quarter" idx="12"/>
          </p:nvPr>
        </p:nvSpPr>
        <p:spPr>
          <a:xfrm>
            <a:off x="6553200" y="6492875"/>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309791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7" name="Slide Number Placeholder 6"/>
          <p:cNvSpPr>
            <a:spLocks noGrp="1"/>
          </p:cNvSpPr>
          <p:nvPr>
            <p:ph type="sldNum" sz="quarter" idx="12"/>
          </p:nvPr>
        </p:nvSpPr>
        <p:spPr>
          <a:xfrm>
            <a:off x="6553200" y="6471002"/>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64760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124200" y="6499225"/>
            <a:ext cx="2895600" cy="365125"/>
          </a:xfrm>
        </p:spPr>
        <p:txBody>
          <a:bodyPr/>
          <a:lstStyle/>
          <a:p>
            <a:r>
              <a:rPr lang="en-US" dirty="0" smtClean="0"/>
              <a:t>CSci4211:         Network Control Plane</a:t>
            </a:r>
          </a:p>
          <a:p>
            <a:endParaRPr lang="en-US" dirty="0"/>
          </a:p>
        </p:txBody>
      </p:sp>
      <p:sp>
        <p:nvSpPr>
          <p:cNvPr id="7" name="Slide Number Placeholder 6"/>
          <p:cNvSpPr>
            <a:spLocks noGrp="1"/>
          </p:cNvSpPr>
          <p:nvPr>
            <p:ph type="sldNum" sz="quarter" idx="12"/>
          </p:nvPr>
        </p:nvSpPr>
        <p:spPr>
          <a:xfrm>
            <a:off x="6553200" y="6485113"/>
            <a:ext cx="2133600" cy="365125"/>
          </a:xfrm>
        </p:spPr>
        <p:txBody>
          <a:bodyPr/>
          <a:lstStyle/>
          <a:p>
            <a:fld id="{5B8FCD7C-F015-1540-B734-EB5B4401433E}" type="slidenum">
              <a:rPr lang="en-US" smtClean="0"/>
              <a:t>‹#›</a:t>
            </a:fld>
            <a:endParaRPr lang="en-US"/>
          </a:p>
        </p:txBody>
      </p:sp>
    </p:spTree>
    <p:extLst>
      <p:ext uri="{BB962C8B-B14F-4D97-AF65-F5344CB8AC3E}">
        <p14:creationId xmlns:p14="http://schemas.microsoft.com/office/powerpoint/2010/main" val="1859558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6905"/>
            <a:ext cx="2895600" cy="365125"/>
          </a:xfrm>
          <a:prstGeom prst="rect">
            <a:avLst/>
          </a:prstGeom>
        </p:spPr>
        <p:txBody>
          <a:bodyPr vert="horz" lIns="91440" tIns="45720" rIns="91440" bIns="45720" rtlCol="0" anchor="ctr"/>
          <a:lstStyle>
            <a:lvl1pPr algn="ctr">
              <a:defRPr sz="1200">
                <a:solidFill>
                  <a:schemeClr val="tx1"/>
                </a:solidFill>
                <a:latin typeface="Comic Sans MS"/>
                <a:cs typeface="Comic Sans MS"/>
              </a:defRPr>
            </a:lvl1pPr>
          </a:lstStyle>
          <a:p>
            <a:r>
              <a:rPr lang="en-US" dirty="0" smtClean="0"/>
              <a:t>CSci4211:         Network Control Plane</a:t>
            </a:r>
            <a:endParaRPr lang="en-US" dirty="0"/>
          </a:p>
        </p:txBody>
      </p:sp>
      <p:sp>
        <p:nvSpPr>
          <p:cNvPr id="6" name="Slide Number Placeholder 5"/>
          <p:cNvSpPr>
            <a:spLocks noGrp="1"/>
          </p:cNvSpPr>
          <p:nvPr>
            <p:ph type="sldNum" sz="quarter" idx="4"/>
          </p:nvPr>
        </p:nvSpPr>
        <p:spPr>
          <a:xfrm>
            <a:off x="6553200" y="643325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FCD7C-F015-1540-B734-EB5B4401433E}" type="slidenum">
              <a:rPr lang="en-US" smtClean="0"/>
              <a:t>‹#›</a:t>
            </a:fld>
            <a:endParaRPr lang="en-US"/>
          </a:p>
        </p:txBody>
      </p:sp>
    </p:spTree>
    <p:extLst>
      <p:ext uri="{BB962C8B-B14F-4D97-AF65-F5344CB8AC3E}">
        <p14:creationId xmlns:p14="http://schemas.microsoft.com/office/powerpoint/2010/main" val="373659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000" kern="1200">
          <a:solidFill>
            <a:srgbClr val="000090"/>
          </a:solidFill>
          <a:latin typeface="Comic Sans MS"/>
          <a:ea typeface="+mj-ea"/>
          <a:cs typeface="Comic Sans MS"/>
        </a:defRPr>
      </a:lvl1pPr>
    </p:titleStyle>
    <p:bodyStyle>
      <a:lvl1pPr marL="342900" indent="-342900" algn="l" defTabSz="457200" rtl="0" eaLnBrk="1" latinLnBrk="0" hangingPunct="1">
        <a:spcBef>
          <a:spcPct val="20000"/>
        </a:spcBef>
        <a:buFont typeface="Arial"/>
        <a:buChar char="•"/>
        <a:defRPr sz="3200" kern="1200">
          <a:solidFill>
            <a:srgbClr val="000090"/>
          </a:solidFill>
          <a:latin typeface="Comic Sans MS"/>
          <a:ea typeface="+mn-ea"/>
          <a:cs typeface="Comic Sans M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bin"/><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bin"/><Relationship Id="rId5" Type="http://schemas.openxmlformats.org/officeDocument/2006/relationships/oleObject" Target="../embeddings/Microsoft_Word_97_-_2004_Document1.doc"/><Relationship Id="rId6"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558"/>
            <a:ext cx="8229600" cy="1143000"/>
          </a:xfrm>
        </p:spPr>
        <p:txBody>
          <a:bodyPr/>
          <a:lstStyle/>
          <a:p>
            <a:r>
              <a:rPr lang="en-US" dirty="0"/>
              <a:t>Network </a:t>
            </a:r>
            <a:r>
              <a:rPr lang="en-US" dirty="0" smtClean="0"/>
              <a:t>Layer: Control Plane</a:t>
            </a:r>
            <a:endParaRPr lang="en-US" dirty="0"/>
          </a:p>
        </p:txBody>
      </p:sp>
      <p:sp>
        <p:nvSpPr>
          <p:cNvPr id="3" name="Content Placeholder 2"/>
          <p:cNvSpPr>
            <a:spLocks noGrp="1"/>
          </p:cNvSpPr>
          <p:nvPr>
            <p:ph idx="1"/>
          </p:nvPr>
        </p:nvSpPr>
        <p:spPr>
          <a:xfrm>
            <a:off x="457200" y="1323558"/>
            <a:ext cx="8416360" cy="4901366"/>
          </a:xfrm>
        </p:spPr>
        <p:txBody>
          <a:bodyPr>
            <a:normAutofit fontScale="92500" lnSpcReduction="10000"/>
          </a:bodyPr>
          <a:lstStyle/>
          <a:p>
            <a:pPr>
              <a:buFont typeface="Wingdings" charset="0"/>
              <a:buNone/>
              <a:defRPr/>
            </a:pPr>
            <a:r>
              <a:rPr lang="en-US" sz="2800" i="1" dirty="0" smtClean="0">
                <a:solidFill>
                  <a:srgbClr val="CC0000"/>
                </a:solidFill>
              </a:rPr>
              <a:t>Goal:  </a:t>
            </a:r>
            <a:r>
              <a:rPr lang="en-US" sz="2800" dirty="0" smtClean="0">
                <a:solidFill>
                  <a:srgbClr val="0000FF"/>
                </a:solidFill>
              </a:rPr>
              <a:t>understand </a:t>
            </a:r>
            <a:r>
              <a:rPr lang="en-US" sz="2800" dirty="0">
                <a:solidFill>
                  <a:srgbClr val="0000FF"/>
                </a:solidFill>
              </a:rPr>
              <a:t>principles behind network control plane</a:t>
            </a:r>
          </a:p>
          <a:p>
            <a:pPr>
              <a:defRPr/>
            </a:pPr>
            <a:r>
              <a:rPr lang="en-US" sz="2400" dirty="0"/>
              <a:t>traditional </a:t>
            </a:r>
            <a:r>
              <a:rPr lang="en-US" sz="2400" dirty="0" smtClean="0"/>
              <a:t>(intra-domain) routing </a:t>
            </a:r>
            <a:r>
              <a:rPr lang="en-US" sz="2400" dirty="0"/>
              <a:t>algorithms</a:t>
            </a:r>
          </a:p>
          <a:p>
            <a:pPr>
              <a:defRPr/>
            </a:pPr>
            <a:r>
              <a:rPr lang="en-US" sz="2400" dirty="0"/>
              <a:t>SDN </a:t>
            </a:r>
            <a:r>
              <a:rPr lang="en-US" sz="2400" dirty="0" smtClean="0"/>
              <a:t>controllers</a:t>
            </a:r>
            <a:endParaRPr lang="en-US" sz="2400" dirty="0"/>
          </a:p>
          <a:p>
            <a:pPr marL="0" indent="0">
              <a:buNone/>
              <a:defRPr/>
            </a:pPr>
            <a:r>
              <a:rPr lang="en-US" sz="2400" dirty="0" smtClean="0">
                <a:solidFill>
                  <a:srgbClr val="0000FF"/>
                </a:solidFill>
              </a:rPr>
              <a:t> and </a:t>
            </a:r>
            <a:r>
              <a:rPr lang="en-US" sz="2400" dirty="0">
                <a:solidFill>
                  <a:srgbClr val="0000FF"/>
                </a:solidFill>
              </a:rPr>
              <a:t>their instantiation, implementation in the Internet:</a:t>
            </a:r>
          </a:p>
          <a:p>
            <a:pPr>
              <a:defRPr/>
            </a:pPr>
            <a:r>
              <a:rPr lang="en-US" sz="2400" dirty="0"/>
              <a:t>OSPF, </a:t>
            </a:r>
            <a:r>
              <a:rPr lang="en-US" sz="2400" dirty="0" smtClean="0"/>
              <a:t>RIP, </a:t>
            </a:r>
            <a:r>
              <a:rPr lang="en-US" sz="2400" dirty="0" err="1" smtClean="0"/>
              <a:t>OpenFlow</a:t>
            </a:r>
            <a:r>
              <a:rPr lang="en-US" sz="2400" dirty="0"/>
              <a:t>, ODL and ONOS </a:t>
            </a:r>
            <a:r>
              <a:rPr lang="en-US" sz="2400" dirty="0" smtClean="0"/>
              <a:t>controllers</a:t>
            </a:r>
          </a:p>
          <a:p>
            <a:pPr>
              <a:defRPr/>
            </a:pPr>
            <a:endParaRPr lang="en-US" sz="2200" dirty="0"/>
          </a:p>
          <a:p>
            <a:pPr marL="0" indent="0">
              <a:buNone/>
              <a:defRPr/>
            </a:pPr>
            <a:r>
              <a:rPr lang="en-US" sz="2400" dirty="0" smtClean="0">
                <a:solidFill>
                  <a:schemeClr val="accent2"/>
                </a:solidFill>
              </a:rPr>
              <a:t>The following will be discussed in separate lecture notes </a:t>
            </a:r>
            <a:endParaRPr lang="en-US" sz="2400" dirty="0">
              <a:solidFill>
                <a:schemeClr val="accent2"/>
              </a:solidFill>
            </a:endParaRPr>
          </a:p>
          <a:p>
            <a:pPr>
              <a:buFont typeface="Arial" charset="0"/>
              <a:buChar char="•"/>
              <a:defRPr/>
            </a:pPr>
            <a:r>
              <a:rPr lang="en-US" sz="2400" dirty="0" smtClean="0">
                <a:solidFill>
                  <a:schemeClr val="accent2"/>
                </a:solidFill>
              </a:rPr>
              <a:t>inter-domain routing &amp; BGP </a:t>
            </a:r>
          </a:p>
          <a:p>
            <a:pPr>
              <a:buFont typeface="Arial" charset="0"/>
              <a:buChar char="•"/>
              <a:defRPr/>
            </a:pPr>
            <a:r>
              <a:rPr lang="en-US" sz="2400" dirty="0" smtClean="0">
                <a:solidFill>
                  <a:schemeClr val="accent2"/>
                </a:solidFill>
              </a:rPr>
              <a:t>Internet </a:t>
            </a:r>
            <a:r>
              <a:rPr lang="en-US" sz="2400" dirty="0">
                <a:solidFill>
                  <a:schemeClr val="accent2"/>
                </a:solidFill>
              </a:rPr>
              <a:t>Control Message </a:t>
            </a:r>
            <a:r>
              <a:rPr lang="en-US" sz="2400" dirty="0" smtClean="0">
                <a:solidFill>
                  <a:schemeClr val="accent2"/>
                </a:solidFill>
              </a:rPr>
              <a:t>Protocol: ICMP</a:t>
            </a:r>
            <a:endParaRPr lang="en-US" sz="2400" dirty="0">
              <a:solidFill>
                <a:schemeClr val="accent2"/>
              </a:solidFill>
            </a:endParaRPr>
          </a:p>
          <a:p>
            <a:pPr>
              <a:defRPr/>
            </a:pPr>
            <a:r>
              <a:rPr lang="en-US" sz="2400" dirty="0">
                <a:solidFill>
                  <a:schemeClr val="accent2"/>
                </a:solidFill>
              </a:rPr>
              <a:t>network </a:t>
            </a:r>
            <a:r>
              <a:rPr lang="en-US" sz="2400" dirty="0" smtClean="0">
                <a:solidFill>
                  <a:schemeClr val="accent2"/>
                </a:solidFill>
              </a:rPr>
              <a:t>management  and SNMP</a:t>
            </a:r>
          </a:p>
          <a:p>
            <a:pPr marL="0" indent="0">
              <a:buNone/>
              <a:defRPr/>
            </a:pPr>
            <a:endParaRPr lang="en-US" sz="2200" dirty="0"/>
          </a:p>
          <a:p>
            <a:pPr marL="0" indent="0">
              <a:buNone/>
            </a:pPr>
            <a:r>
              <a:rPr lang="en-US" sz="2400" b="1" dirty="0">
                <a:solidFill>
                  <a:srgbClr val="990000"/>
                </a:solidFill>
              </a:rPr>
              <a:t>Readings: </a:t>
            </a:r>
            <a:r>
              <a:rPr lang="en-US" sz="2400" dirty="0">
                <a:solidFill>
                  <a:srgbClr val="800000"/>
                </a:solidFill>
              </a:rPr>
              <a:t>Textbook: Chapter </a:t>
            </a:r>
            <a:r>
              <a:rPr lang="en-US" sz="2400" dirty="0" smtClean="0">
                <a:solidFill>
                  <a:srgbClr val="800000"/>
                </a:solidFill>
              </a:rPr>
              <a:t>5, </a:t>
            </a:r>
            <a:r>
              <a:rPr lang="en-US" sz="2400" dirty="0">
                <a:solidFill>
                  <a:srgbClr val="800000"/>
                </a:solidFill>
              </a:rPr>
              <a:t>Sections </a:t>
            </a:r>
            <a:r>
              <a:rPr lang="en-US" sz="2400" dirty="0" smtClean="0">
                <a:solidFill>
                  <a:srgbClr val="800000"/>
                </a:solidFill>
              </a:rPr>
              <a:t>5.1-5.3</a:t>
            </a:r>
            <a:r>
              <a:rPr lang="en-US" sz="2400" dirty="0">
                <a:solidFill>
                  <a:srgbClr val="800000"/>
                </a:solidFill>
              </a:rPr>
              <a:t> </a:t>
            </a:r>
            <a:r>
              <a:rPr lang="en-US" sz="2400" dirty="0" smtClean="0">
                <a:solidFill>
                  <a:srgbClr val="800000"/>
                </a:solidFill>
              </a:rPr>
              <a:t>&amp; 5.5</a:t>
            </a:r>
            <a:endParaRPr lang="en-US" sz="2400" dirty="0">
              <a:solidFill>
                <a:srgbClr val="800000"/>
              </a:solidFill>
            </a:endParaRPr>
          </a:p>
          <a:p>
            <a:pPr marL="0" indent="0">
              <a:buNone/>
            </a:pPr>
            <a:endParaRPr lang="en-US" dirty="0"/>
          </a:p>
        </p:txBody>
      </p:sp>
      <p:sp>
        <p:nvSpPr>
          <p:cNvPr id="4" name="Footer Placeholder 4"/>
          <p:cNvSpPr>
            <a:spLocks noGrp="1"/>
          </p:cNvSpPr>
          <p:nvPr>
            <p:ph type="ftr" sz="quarter" idx="11"/>
          </p:nvPr>
        </p:nvSpPr>
        <p:spPr>
          <a:xfrm>
            <a:off x="674298" y="6387307"/>
            <a:ext cx="2895600" cy="365125"/>
          </a:xfrm>
        </p:spPr>
        <p:txBody>
          <a:bodyPr/>
          <a:lstStyle/>
          <a:p>
            <a:r>
              <a:rPr lang="en-US" dirty="0" smtClean="0"/>
              <a:t>CSci4211:         Network Control Plane</a:t>
            </a:r>
          </a:p>
          <a:p>
            <a:endParaRPr lang="en-US" dirty="0"/>
          </a:p>
        </p:txBody>
      </p:sp>
      <p:sp>
        <p:nvSpPr>
          <p:cNvPr id="5" name="Slide Number Placeholder 5"/>
          <p:cNvSpPr>
            <a:spLocks noGrp="1"/>
          </p:cNvSpPr>
          <p:nvPr>
            <p:ph type="sldNum" sz="quarter" idx="4294967295"/>
          </p:nvPr>
        </p:nvSpPr>
        <p:spPr>
          <a:xfrm>
            <a:off x="6788370" y="643325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FCD7C-F015-1540-B734-EB5B4401433E}" type="slidenum">
              <a:rPr lang="en-US" smtClean="0"/>
              <a:t>1</a:t>
            </a:fld>
            <a:endParaRPr lang="en-US" dirty="0"/>
          </a:p>
        </p:txBody>
      </p:sp>
    </p:spTree>
    <p:extLst>
      <p:ext uri="{BB962C8B-B14F-4D97-AF65-F5344CB8AC3E}">
        <p14:creationId xmlns:p14="http://schemas.microsoft.com/office/powerpoint/2010/main" val="573321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xfrm>
            <a:off x="533400" y="219075"/>
            <a:ext cx="7772400" cy="908050"/>
          </a:xfrm>
        </p:spPr>
        <p:txBody>
          <a:bodyPr/>
          <a:lstStyle/>
          <a:p>
            <a:pPr>
              <a:defRPr/>
            </a:pPr>
            <a:r>
              <a:rPr lang="en-US" dirty="0">
                <a:cs typeface="+mj-cs"/>
              </a:rPr>
              <a:t>Graph </a:t>
            </a:r>
            <a:r>
              <a:rPr lang="en-US" dirty="0" smtClean="0">
                <a:cs typeface="+mj-cs"/>
              </a:rPr>
              <a:t>Abstraction</a:t>
            </a:r>
            <a:r>
              <a:rPr lang="en-US" dirty="0">
                <a:cs typeface="+mj-cs"/>
              </a:rPr>
              <a:t>: </a:t>
            </a:r>
            <a:r>
              <a:rPr lang="en-US" dirty="0" smtClean="0">
                <a:cs typeface="+mj-cs"/>
              </a:rPr>
              <a:t>Costs</a:t>
            </a:r>
            <a:endParaRPr lang="en-US" dirty="0">
              <a:cs typeface="+mj-cs"/>
            </a:endParaRPr>
          </a:p>
        </p:txBody>
      </p:sp>
      <p:grpSp>
        <p:nvGrpSpPr>
          <p:cNvPr id="121861" name="Group 3"/>
          <p:cNvGrpSpPr>
            <a:grpSpLocks/>
          </p:cNvGrpSpPr>
          <p:nvPr/>
        </p:nvGrpSpPr>
        <p:grpSpPr bwMode="auto">
          <a:xfrm>
            <a:off x="920750" y="1495425"/>
            <a:ext cx="3571875" cy="2236788"/>
            <a:chOff x="3162" y="1071"/>
            <a:chExt cx="2250" cy="1409"/>
          </a:xfrm>
        </p:grpSpPr>
        <p:sp>
          <p:nvSpPr>
            <p:cNvPr id="121865"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1866"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67"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68" name="Line 7"/>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69" name="Line 8"/>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70" name="Rectangle 9"/>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1871"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72"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73" name="Line 12"/>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74" name="Line 13"/>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75" name="Rectangle 14"/>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1876"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77"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78" name="Line 17"/>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79" name="Line 18"/>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80" name="Rectangle 19"/>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1881"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82"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83" name="Line 22"/>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84" name="Line 23"/>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85" name="Rectangle 24"/>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1886"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87"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88" name="Line 27"/>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89" name="Line 28"/>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90" name="Rectangle 29"/>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1891"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92"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93" name="Line 32"/>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94" name="Line 33"/>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95" name="Rectangle 34"/>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1896"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1897"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8"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9" name="Freeform 38"/>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900"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901"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902"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903"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904"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905"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1906" name="Group 45"/>
            <p:cNvGrpSpPr>
              <a:grpSpLocks/>
            </p:cNvGrpSpPr>
            <p:nvPr/>
          </p:nvGrpSpPr>
          <p:grpSpPr bwMode="auto">
            <a:xfrm>
              <a:off x="3287" y="1744"/>
              <a:ext cx="205" cy="250"/>
              <a:chOff x="2954" y="2425"/>
              <a:chExt cx="208" cy="250"/>
            </a:xfrm>
          </p:grpSpPr>
          <p:sp>
            <p:nvSpPr>
              <p:cNvPr id="121932"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933" name="Text Box 47"/>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u</a:t>
                </a:r>
                <a:endParaRPr lang="en-US"/>
              </a:p>
            </p:txBody>
          </p:sp>
        </p:grpSp>
        <p:grpSp>
          <p:nvGrpSpPr>
            <p:cNvPr id="121907" name="Group 48"/>
            <p:cNvGrpSpPr>
              <a:grpSpLocks/>
            </p:cNvGrpSpPr>
            <p:nvPr/>
          </p:nvGrpSpPr>
          <p:grpSpPr bwMode="auto">
            <a:xfrm>
              <a:off x="4461" y="2128"/>
              <a:ext cx="196" cy="250"/>
              <a:chOff x="2958" y="2425"/>
              <a:chExt cx="199" cy="250"/>
            </a:xfrm>
          </p:grpSpPr>
          <p:sp>
            <p:nvSpPr>
              <p:cNvPr id="121930" name="Rectangle 4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931" name="Text Box 50"/>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nvGrpSpPr>
            <p:cNvPr id="121908" name="Group 51"/>
            <p:cNvGrpSpPr>
              <a:grpSpLocks/>
            </p:cNvGrpSpPr>
            <p:nvPr/>
          </p:nvGrpSpPr>
          <p:grpSpPr bwMode="auto">
            <a:xfrm>
              <a:off x="3772" y="2095"/>
              <a:ext cx="212" cy="288"/>
              <a:chOff x="2951" y="2395"/>
              <a:chExt cx="213" cy="288"/>
            </a:xfrm>
          </p:grpSpPr>
          <p:sp>
            <p:nvSpPr>
              <p:cNvPr id="121928"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929" name="Text Box 53"/>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x</a:t>
                </a:r>
              </a:p>
            </p:txBody>
          </p:sp>
        </p:grpSp>
        <p:grpSp>
          <p:nvGrpSpPr>
            <p:cNvPr id="121909" name="Group 54"/>
            <p:cNvGrpSpPr>
              <a:grpSpLocks/>
            </p:cNvGrpSpPr>
            <p:nvPr/>
          </p:nvGrpSpPr>
          <p:grpSpPr bwMode="auto">
            <a:xfrm>
              <a:off x="4438" y="1438"/>
              <a:ext cx="232" cy="250"/>
              <a:chOff x="2941" y="2425"/>
              <a:chExt cx="235" cy="250"/>
            </a:xfrm>
          </p:grpSpPr>
          <p:sp>
            <p:nvSpPr>
              <p:cNvPr id="121926" name="Rectangle 55"/>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927" name="Text Box 56"/>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w</a:t>
                </a:r>
                <a:endParaRPr lang="en-US"/>
              </a:p>
            </p:txBody>
          </p:sp>
        </p:grpSp>
        <p:grpSp>
          <p:nvGrpSpPr>
            <p:cNvPr id="121910" name="Group 57"/>
            <p:cNvGrpSpPr>
              <a:grpSpLocks/>
            </p:cNvGrpSpPr>
            <p:nvPr/>
          </p:nvGrpSpPr>
          <p:grpSpPr bwMode="auto">
            <a:xfrm>
              <a:off x="3771" y="1438"/>
              <a:ext cx="196" cy="250"/>
              <a:chOff x="2958" y="2425"/>
              <a:chExt cx="199" cy="250"/>
            </a:xfrm>
          </p:grpSpPr>
          <p:sp>
            <p:nvSpPr>
              <p:cNvPr id="121924" name="Rectangle 5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925" name="Text Box 59"/>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v</a:t>
                </a:r>
                <a:endParaRPr lang="en-US"/>
              </a:p>
            </p:txBody>
          </p:sp>
        </p:grpSp>
        <p:grpSp>
          <p:nvGrpSpPr>
            <p:cNvPr id="121911" name="Group 60"/>
            <p:cNvGrpSpPr>
              <a:grpSpLocks/>
            </p:cNvGrpSpPr>
            <p:nvPr/>
          </p:nvGrpSpPr>
          <p:grpSpPr bwMode="auto">
            <a:xfrm>
              <a:off x="5025" y="1756"/>
              <a:ext cx="212" cy="288"/>
              <a:chOff x="2949" y="2395"/>
              <a:chExt cx="214" cy="288"/>
            </a:xfrm>
          </p:grpSpPr>
          <p:sp>
            <p:nvSpPr>
              <p:cNvPr id="121922" name="Rectangle 61"/>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923" name="Text Box 62"/>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sp>
          <p:nvSpPr>
            <p:cNvPr id="121912" name="Text Box 63"/>
            <p:cNvSpPr txBox="1">
              <a:spLocks noChangeArrowheads="1"/>
            </p:cNvSpPr>
            <p:nvPr/>
          </p:nvSpPr>
          <p:spPr bwMode="auto">
            <a:xfrm>
              <a:off x="3493" y="156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1913" name="Text Box 64"/>
            <p:cNvSpPr txBox="1">
              <a:spLocks noChangeArrowheads="1"/>
            </p:cNvSpPr>
            <p:nvPr/>
          </p:nvSpPr>
          <p:spPr bwMode="auto">
            <a:xfrm>
              <a:off x="3841" y="17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1914" name="Text Box 65"/>
            <p:cNvSpPr txBox="1">
              <a:spLocks noChangeArrowheads="1"/>
            </p:cNvSpPr>
            <p:nvPr/>
          </p:nvSpPr>
          <p:spPr bwMode="auto">
            <a:xfrm>
              <a:off x="3406" y="20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1915" name="Text Box 66"/>
            <p:cNvSpPr txBox="1">
              <a:spLocks noChangeArrowheads="1"/>
            </p:cNvSpPr>
            <p:nvPr/>
          </p:nvSpPr>
          <p:spPr bwMode="auto">
            <a:xfrm>
              <a:off x="4225" y="18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1916" name="Text Box 67"/>
            <p:cNvSpPr txBox="1">
              <a:spLocks noChangeArrowheads="1"/>
            </p:cNvSpPr>
            <p:nvPr/>
          </p:nvSpPr>
          <p:spPr bwMode="auto">
            <a:xfrm>
              <a:off x="4162" y="22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1917" name="Text Box 68"/>
            <p:cNvSpPr txBox="1">
              <a:spLocks noChangeArrowheads="1"/>
            </p:cNvSpPr>
            <p:nvPr/>
          </p:nvSpPr>
          <p:spPr bwMode="auto">
            <a:xfrm>
              <a:off x="4522" y="1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1918" name="Text Box 69"/>
            <p:cNvSpPr txBox="1">
              <a:spLocks noChangeArrowheads="1"/>
            </p:cNvSpPr>
            <p:nvPr/>
          </p:nvSpPr>
          <p:spPr bwMode="auto">
            <a:xfrm>
              <a:off x="4882" y="206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1919" name="Text Box 70"/>
            <p:cNvSpPr txBox="1">
              <a:spLocks noChangeArrowheads="1"/>
            </p:cNvSpPr>
            <p:nvPr/>
          </p:nvSpPr>
          <p:spPr bwMode="auto">
            <a:xfrm>
              <a:off x="4855" y="15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21920" name="Text Box 71"/>
            <p:cNvSpPr txBox="1">
              <a:spLocks noChangeArrowheads="1"/>
            </p:cNvSpPr>
            <p:nvPr/>
          </p:nvSpPr>
          <p:spPr bwMode="auto">
            <a:xfrm>
              <a:off x="4120" y="13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1921" name="Text Box 72"/>
            <p:cNvSpPr txBox="1">
              <a:spLocks noChangeArrowheads="1"/>
            </p:cNvSpPr>
            <p:nvPr/>
          </p:nvSpPr>
          <p:spPr bwMode="auto">
            <a:xfrm>
              <a:off x="3769" y="111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grpSp>
      <p:sp>
        <p:nvSpPr>
          <p:cNvPr id="121862" name="Text Box 73"/>
          <p:cNvSpPr txBox="1">
            <a:spLocks noChangeArrowheads="1"/>
          </p:cNvSpPr>
          <p:nvPr/>
        </p:nvSpPr>
        <p:spPr bwMode="auto">
          <a:xfrm>
            <a:off x="5265738" y="1689100"/>
            <a:ext cx="3052762"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c(x,x</a:t>
            </a:r>
            <a:r>
              <a:rPr lang="ja-JP" altLang="en-US" sz="1800"/>
              <a:t>’</a:t>
            </a:r>
            <a:r>
              <a:rPr lang="en-US" altLang="ja-JP" sz="1800"/>
              <a:t>) = cost of link (x,x</a:t>
            </a:r>
            <a:r>
              <a:rPr lang="ja-JP" altLang="en-US" sz="1800"/>
              <a:t>’</a:t>
            </a:r>
            <a:r>
              <a:rPr lang="en-US" altLang="ja-JP" sz="1800"/>
              <a:t>)</a:t>
            </a:r>
          </a:p>
          <a:p>
            <a:r>
              <a:rPr lang="en-US" sz="1800"/>
              <a:t>      e.g., c(w,z) = 5</a:t>
            </a:r>
          </a:p>
          <a:p>
            <a:endParaRPr lang="en-US" sz="1800"/>
          </a:p>
          <a:p>
            <a:r>
              <a:rPr lang="en-US" sz="1800">
                <a:latin typeface="Gill Sans MT" charset="0"/>
              </a:rPr>
              <a:t>cost could always be 1, or </a:t>
            </a:r>
          </a:p>
          <a:p>
            <a:r>
              <a:rPr lang="en-US" sz="1800">
                <a:latin typeface="Gill Sans MT" charset="0"/>
              </a:rPr>
              <a:t>inversely related to bandwidth,</a:t>
            </a:r>
          </a:p>
          <a:p>
            <a:r>
              <a:rPr lang="en-US" sz="1800">
                <a:latin typeface="Gill Sans MT" charset="0"/>
              </a:rPr>
              <a:t>or inversely related to </a:t>
            </a:r>
          </a:p>
          <a:p>
            <a:r>
              <a:rPr lang="en-US" sz="1800">
                <a:latin typeface="Gill Sans MT" charset="0"/>
              </a:rPr>
              <a:t>congestion</a:t>
            </a:r>
          </a:p>
        </p:txBody>
      </p:sp>
      <p:sp>
        <p:nvSpPr>
          <p:cNvPr id="121863" name="Text Box 74"/>
          <p:cNvSpPr txBox="1">
            <a:spLocks noChangeArrowheads="1"/>
          </p:cNvSpPr>
          <p:nvPr/>
        </p:nvSpPr>
        <p:spPr bwMode="auto">
          <a:xfrm>
            <a:off x="925513" y="4227513"/>
            <a:ext cx="6761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cost of path (x</a:t>
            </a:r>
            <a:r>
              <a:rPr lang="en-US" sz="1800" baseline="-25000"/>
              <a:t>1</a:t>
            </a:r>
            <a:r>
              <a:rPr lang="en-US" sz="1800"/>
              <a:t>, x</a:t>
            </a:r>
            <a:r>
              <a:rPr lang="en-US" sz="1800" baseline="-25000"/>
              <a:t>2</a:t>
            </a:r>
            <a:r>
              <a:rPr lang="en-US" sz="1800"/>
              <a:t>, x</a:t>
            </a:r>
            <a:r>
              <a:rPr lang="en-US" sz="1800" baseline="-25000"/>
              <a:t>3</a:t>
            </a:r>
            <a:r>
              <a:rPr lang="en-US" sz="1800"/>
              <a:t>,…, x</a:t>
            </a:r>
            <a:r>
              <a:rPr lang="en-US" sz="1800" baseline="-25000"/>
              <a:t>p</a:t>
            </a:r>
            <a:r>
              <a:rPr lang="en-US" sz="1800"/>
              <a:t>) = c(x</a:t>
            </a:r>
            <a:r>
              <a:rPr lang="en-US" sz="1800" baseline="-25000"/>
              <a:t>1</a:t>
            </a:r>
            <a:r>
              <a:rPr lang="en-US" sz="1800"/>
              <a:t>,x</a:t>
            </a:r>
            <a:r>
              <a:rPr lang="en-US" sz="1800" baseline="-25000"/>
              <a:t>2</a:t>
            </a:r>
            <a:r>
              <a:rPr lang="en-US" sz="1800"/>
              <a:t>) + c(x</a:t>
            </a:r>
            <a:r>
              <a:rPr lang="en-US" sz="1800" baseline="-25000"/>
              <a:t>2</a:t>
            </a:r>
            <a:r>
              <a:rPr lang="en-US" sz="1800"/>
              <a:t>,x</a:t>
            </a:r>
            <a:r>
              <a:rPr lang="en-US" sz="1800" baseline="-25000"/>
              <a:t>3</a:t>
            </a:r>
            <a:r>
              <a:rPr lang="en-US" sz="1800"/>
              <a:t>) + … + c(x</a:t>
            </a:r>
            <a:r>
              <a:rPr lang="en-US" sz="1800" baseline="-25000"/>
              <a:t>p-1</a:t>
            </a:r>
            <a:r>
              <a:rPr lang="en-US" sz="1800"/>
              <a:t>,x</a:t>
            </a:r>
            <a:r>
              <a:rPr lang="en-US" sz="1800" baseline="-25000"/>
              <a:t>p</a:t>
            </a:r>
            <a:r>
              <a:rPr lang="en-US" sz="1800"/>
              <a:t>)  </a:t>
            </a:r>
          </a:p>
        </p:txBody>
      </p:sp>
      <p:sp>
        <p:nvSpPr>
          <p:cNvPr id="121864" name="Text Box 75"/>
          <p:cNvSpPr txBox="1">
            <a:spLocks noChangeArrowheads="1"/>
          </p:cNvSpPr>
          <p:nvPr/>
        </p:nvSpPr>
        <p:spPr bwMode="auto">
          <a:xfrm>
            <a:off x="792163" y="4981575"/>
            <a:ext cx="7569200" cy="97472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i="1">
                <a:solidFill>
                  <a:srgbClr val="CC0000"/>
                </a:solidFill>
                <a:latin typeface="Gill Sans MT" charset="0"/>
              </a:rPr>
              <a:t>key question:</a:t>
            </a:r>
            <a:r>
              <a:rPr lang="en-US">
                <a:latin typeface="Gill Sans MT" charset="0"/>
              </a:rPr>
              <a:t> what is the least-cost path between u and z ?</a:t>
            </a:r>
          </a:p>
          <a:p>
            <a:r>
              <a:rPr lang="en-US" sz="2800" i="1">
                <a:solidFill>
                  <a:srgbClr val="CC0000"/>
                </a:solidFill>
                <a:latin typeface="Gill Sans MT" charset="0"/>
              </a:rPr>
              <a:t>routing algorithm:</a:t>
            </a:r>
            <a:r>
              <a:rPr lang="en-US">
                <a:latin typeface="Gill Sans MT" charset="0"/>
              </a:rPr>
              <a:t> algorithm that finds that least cost path</a:t>
            </a:r>
          </a:p>
        </p:txBody>
      </p:sp>
      <p:sp>
        <p:nvSpPr>
          <p:cNvPr id="7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445645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BB17ED-E61A-584D-AE87-1B854945EE3D}" type="slidenum">
              <a:rPr lang="en-US"/>
              <a:pPr>
                <a:defRPr/>
              </a:pPr>
              <a:t>11</a:t>
            </a:fld>
            <a:endParaRPr lang="en-US"/>
          </a:p>
        </p:txBody>
      </p:sp>
      <p:sp>
        <p:nvSpPr>
          <p:cNvPr id="217090" name="Rectangle 2"/>
          <p:cNvSpPr>
            <a:spLocks noGrp="1" noChangeArrowheads="1"/>
          </p:cNvSpPr>
          <p:nvPr>
            <p:ph type="title"/>
          </p:nvPr>
        </p:nvSpPr>
        <p:spPr>
          <a:xfrm>
            <a:off x="685800" y="304800"/>
            <a:ext cx="7772400" cy="990600"/>
          </a:xfrm>
        </p:spPr>
        <p:txBody>
          <a:bodyPr/>
          <a:lstStyle/>
          <a:p>
            <a:pPr>
              <a:defRPr/>
            </a:pPr>
            <a:r>
              <a:rPr lang="en-US" sz="3600" dirty="0" smtClean="0">
                <a:cs typeface="+mj-cs"/>
              </a:rPr>
              <a:t>Routing Algorithms/Protocols</a:t>
            </a:r>
          </a:p>
        </p:txBody>
      </p:sp>
      <p:sp>
        <p:nvSpPr>
          <p:cNvPr id="217091" name="Rectangle 3"/>
          <p:cNvSpPr>
            <a:spLocks noGrp="1" noChangeArrowheads="1"/>
          </p:cNvSpPr>
          <p:nvPr>
            <p:ph type="body" idx="1"/>
          </p:nvPr>
        </p:nvSpPr>
        <p:spPr>
          <a:xfrm>
            <a:off x="685800" y="1329809"/>
            <a:ext cx="8125050" cy="4572000"/>
          </a:xfrm>
        </p:spPr>
        <p:txBody>
          <a:bodyPr>
            <a:normAutofit fontScale="92500" lnSpcReduction="10000"/>
          </a:bodyPr>
          <a:lstStyle/>
          <a:p>
            <a:pPr>
              <a:buFontTx/>
              <a:buNone/>
              <a:defRPr/>
            </a:pPr>
            <a:r>
              <a:rPr lang="en-US" dirty="0" smtClean="0">
                <a:solidFill>
                  <a:srgbClr val="FF0000"/>
                </a:solidFill>
                <a:cs typeface="+mn-cs"/>
              </a:rPr>
              <a:t>Issues Need to Be Addressed:</a:t>
            </a:r>
          </a:p>
          <a:p>
            <a:pPr>
              <a:defRPr/>
            </a:pPr>
            <a:r>
              <a:rPr lang="en-US" sz="2800" dirty="0" smtClean="0">
                <a:cs typeface="+mn-cs"/>
              </a:rPr>
              <a:t>Route selection may depend on different criteria</a:t>
            </a:r>
          </a:p>
          <a:p>
            <a:pPr lvl="1">
              <a:defRPr/>
            </a:pPr>
            <a:r>
              <a:rPr lang="en-US" sz="2600" dirty="0" smtClean="0"/>
              <a:t>Performance: choose route with smallest delay</a:t>
            </a:r>
          </a:p>
          <a:p>
            <a:pPr lvl="1">
              <a:defRPr/>
            </a:pPr>
            <a:r>
              <a:rPr lang="en-US" sz="2600" dirty="0" smtClean="0"/>
              <a:t>Policy: choose a route that </a:t>
            </a:r>
            <a:r>
              <a:rPr lang="en-US" sz="2600" dirty="0" err="1" smtClean="0"/>
              <a:t>doesn</a:t>
            </a:r>
            <a:r>
              <a:rPr lang="ja-JP" altLang="en-US" sz="2600" dirty="0" smtClean="0">
                <a:latin typeface="Arial"/>
              </a:rPr>
              <a:t>’</a:t>
            </a:r>
            <a:r>
              <a:rPr lang="en-US" sz="2600" dirty="0" smtClean="0"/>
              <a:t>t cross .</a:t>
            </a:r>
            <a:r>
              <a:rPr lang="en-US" sz="2600" dirty="0" err="1" smtClean="0"/>
              <a:t>gov</a:t>
            </a:r>
            <a:r>
              <a:rPr lang="en-US" sz="2600" dirty="0" smtClean="0"/>
              <a:t> network</a:t>
            </a:r>
          </a:p>
          <a:p>
            <a:pPr>
              <a:defRPr/>
            </a:pPr>
            <a:r>
              <a:rPr lang="en-US" sz="2800" dirty="0" smtClean="0">
                <a:cs typeface="+mn-cs"/>
              </a:rPr>
              <a:t>Adapt to changes in network topology or condition</a:t>
            </a:r>
          </a:p>
          <a:p>
            <a:pPr lvl="1">
              <a:defRPr/>
            </a:pPr>
            <a:r>
              <a:rPr lang="en-US" sz="2600" dirty="0" smtClean="0"/>
              <a:t>Self-healing: little or no human intervention</a:t>
            </a:r>
          </a:p>
          <a:p>
            <a:pPr>
              <a:defRPr/>
            </a:pPr>
            <a:r>
              <a:rPr lang="en-US" sz="2800" dirty="0" smtClean="0">
                <a:cs typeface="+mn-cs"/>
              </a:rPr>
              <a:t>Scalability</a:t>
            </a:r>
          </a:p>
          <a:p>
            <a:pPr lvl="1">
              <a:defRPr/>
            </a:pPr>
            <a:r>
              <a:rPr lang="en-US" sz="2600" dirty="0" smtClean="0"/>
              <a:t>Must be able to support large number of hosts, routers</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231492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CE3EA3-3119-0946-BF6C-961E46312B30}" type="slidenum">
              <a:rPr lang="en-US"/>
              <a:pPr>
                <a:defRPr/>
              </a:pPr>
              <a:t>12</a:t>
            </a:fld>
            <a:endParaRPr lang="en-US"/>
          </a:p>
        </p:txBody>
      </p:sp>
      <p:sp>
        <p:nvSpPr>
          <p:cNvPr id="216066" name="Rectangle 2"/>
          <p:cNvSpPr>
            <a:spLocks noGrp="1" noChangeArrowheads="1"/>
          </p:cNvSpPr>
          <p:nvPr>
            <p:ph type="title"/>
          </p:nvPr>
        </p:nvSpPr>
        <p:spPr>
          <a:xfrm>
            <a:off x="533400" y="207404"/>
            <a:ext cx="7772400" cy="1143000"/>
          </a:xfrm>
        </p:spPr>
        <p:txBody>
          <a:bodyPr>
            <a:noAutofit/>
          </a:bodyPr>
          <a:lstStyle/>
          <a:p>
            <a:pPr>
              <a:defRPr/>
            </a:pPr>
            <a:r>
              <a:rPr lang="en-US" dirty="0" smtClean="0">
                <a:cs typeface="+mj-cs"/>
              </a:rPr>
              <a:t>Classical Distributed </a:t>
            </a:r>
            <a:br>
              <a:rPr lang="en-US" dirty="0" smtClean="0">
                <a:cs typeface="+mj-cs"/>
              </a:rPr>
            </a:br>
            <a:r>
              <a:rPr lang="en-US" dirty="0" smtClean="0">
                <a:cs typeface="+mj-cs"/>
              </a:rPr>
              <a:t>Routing Paradigms</a:t>
            </a:r>
          </a:p>
        </p:txBody>
      </p:sp>
      <p:sp>
        <p:nvSpPr>
          <p:cNvPr id="216067" name="Rectangle 3"/>
          <p:cNvSpPr>
            <a:spLocks noGrp="1" noChangeArrowheads="1"/>
          </p:cNvSpPr>
          <p:nvPr>
            <p:ph type="body" idx="1"/>
          </p:nvPr>
        </p:nvSpPr>
        <p:spPr>
          <a:xfrm>
            <a:off x="533400" y="1555922"/>
            <a:ext cx="8308805" cy="4757045"/>
          </a:xfrm>
        </p:spPr>
        <p:txBody>
          <a:bodyPr>
            <a:normAutofit fontScale="70000" lnSpcReduction="20000"/>
          </a:bodyPr>
          <a:lstStyle/>
          <a:p>
            <a:pPr>
              <a:lnSpc>
                <a:spcPct val="90000"/>
              </a:lnSpc>
              <a:defRPr/>
            </a:pPr>
            <a:r>
              <a:rPr lang="en-US" sz="3400" dirty="0" smtClean="0">
                <a:cs typeface="+mn-cs"/>
              </a:rPr>
              <a:t>Hop-by-hop Routing</a:t>
            </a:r>
          </a:p>
          <a:p>
            <a:pPr>
              <a:lnSpc>
                <a:spcPct val="90000"/>
              </a:lnSpc>
              <a:defRPr/>
            </a:pPr>
            <a:endParaRPr lang="en-US" sz="1100" dirty="0" smtClean="0">
              <a:cs typeface="+mn-cs"/>
            </a:endParaRPr>
          </a:p>
          <a:p>
            <a:pPr lvl="1">
              <a:lnSpc>
                <a:spcPct val="90000"/>
              </a:lnSpc>
              <a:defRPr/>
            </a:pPr>
            <a:r>
              <a:rPr lang="en-US" sz="3100" dirty="0" smtClean="0"/>
              <a:t>Each packet contains destination address</a:t>
            </a:r>
          </a:p>
          <a:p>
            <a:pPr lvl="1">
              <a:lnSpc>
                <a:spcPct val="90000"/>
              </a:lnSpc>
              <a:defRPr/>
            </a:pPr>
            <a:r>
              <a:rPr lang="en-US" sz="3100" dirty="0" smtClean="0"/>
              <a:t>Each router chooses next-hop to destination</a:t>
            </a:r>
          </a:p>
          <a:p>
            <a:pPr lvl="2">
              <a:lnSpc>
                <a:spcPct val="90000"/>
              </a:lnSpc>
              <a:defRPr/>
            </a:pPr>
            <a:r>
              <a:rPr lang="en-US" sz="2900" dirty="0" smtClean="0">
                <a:solidFill>
                  <a:srgbClr val="FF0000"/>
                </a:solidFill>
              </a:rPr>
              <a:t>routing decision made at each (intermediate) hop!</a:t>
            </a:r>
          </a:p>
          <a:p>
            <a:pPr lvl="2">
              <a:lnSpc>
                <a:spcPct val="90000"/>
              </a:lnSpc>
              <a:defRPr/>
            </a:pPr>
            <a:r>
              <a:rPr lang="en-US" sz="2900" dirty="0" smtClean="0">
                <a:solidFill>
                  <a:srgbClr val="FF0000"/>
                </a:solidFill>
              </a:rPr>
              <a:t>packets to same destination may take different paths! </a:t>
            </a:r>
          </a:p>
          <a:p>
            <a:pPr lvl="2">
              <a:lnSpc>
                <a:spcPct val="90000"/>
              </a:lnSpc>
              <a:defRPr/>
            </a:pPr>
            <a:endParaRPr lang="en-US" sz="1100" dirty="0" smtClean="0">
              <a:solidFill>
                <a:srgbClr val="FF0000"/>
              </a:solidFill>
            </a:endParaRPr>
          </a:p>
          <a:p>
            <a:pPr lvl="1">
              <a:lnSpc>
                <a:spcPct val="90000"/>
              </a:lnSpc>
              <a:defRPr/>
            </a:pPr>
            <a:r>
              <a:rPr lang="en-US" dirty="0" smtClean="0"/>
              <a:t>Example: IP</a:t>
            </a:r>
            <a:r>
              <a:rPr lang="ja-JP" altLang="en-US" dirty="0" smtClean="0">
                <a:latin typeface="Arial"/>
              </a:rPr>
              <a:t>’</a:t>
            </a:r>
            <a:r>
              <a:rPr lang="en-US" dirty="0" smtClean="0"/>
              <a:t>s default datagram routing</a:t>
            </a:r>
          </a:p>
          <a:p>
            <a:pPr marL="457200" lvl="1" indent="0">
              <a:lnSpc>
                <a:spcPct val="90000"/>
              </a:lnSpc>
              <a:buNone/>
              <a:defRPr/>
            </a:pPr>
            <a:endParaRPr lang="en-US" dirty="0" smtClean="0"/>
          </a:p>
          <a:p>
            <a:pPr>
              <a:lnSpc>
                <a:spcPct val="90000"/>
              </a:lnSpc>
              <a:defRPr/>
            </a:pPr>
            <a:r>
              <a:rPr lang="en-US" sz="3400" dirty="0" smtClean="0">
                <a:cs typeface="+mn-cs"/>
              </a:rPr>
              <a:t>Source Routing</a:t>
            </a:r>
          </a:p>
          <a:p>
            <a:pPr lvl="1">
              <a:lnSpc>
                <a:spcPct val="90000"/>
              </a:lnSpc>
              <a:defRPr/>
            </a:pPr>
            <a:r>
              <a:rPr lang="en-US" sz="3100" dirty="0" smtClean="0"/>
              <a:t>Sender selects the path to destination precisely</a:t>
            </a:r>
          </a:p>
          <a:p>
            <a:pPr lvl="1">
              <a:lnSpc>
                <a:spcPct val="90000"/>
              </a:lnSpc>
              <a:defRPr/>
            </a:pPr>
            <a:r>
              <a:rPr lang="en-US" sz="3100" dirty="0" smtClean="0"/>
              <a:t>Routers forward packet to next-hop as specified</a:t>
            </a:r>
          </a:p>
          <a:p>
            <a:pPr lvl="2">
              <a:lnSpc>
                <a:spcPct val="90000"/>
              </a:lnSpc>
              <a:defRPr/>
            </a:pPr>
            <a:r>
              <a:rPr lang="en-US" dirty="0" smtClean="0">
                <a:solidFill>
                  <a:srgbClr val="FF0000"/>
                </a:solidFill>
              </a:rPr>
              <a:t>Problem: if specified path no longer valid due to link failure!</a:t>
            </a:r>
            <a:r>
              <a:rPr lang="en-US" sz="1600" dirty="0" smtClean="0"/>
              <a:t> </a:t>
            </a:r>
          </a:p>
          <a:p>
            <a:pPr lvl="2">
              <a:lnSpc>
                <a:spcPct val="90000"/>
              </a:lnSpc>
              <a:defRPr/>
            </a:pPr>
            <a:endParaRPr lang="en-US" sz="1100" dirty="0" smtClean="0"/>
          </a:p>
          <a:p>
            <a:pPr lvl="1">
              <a:lnSpc>
                <a:spcPct val="90000"/>
              </a:lnSpc>
              <a:defRPr/>
            </a:pPr>
            <a:r>
              <a:rPr lang="en-US" sz="3100" dirty="0" smtClean="0"/>
              <a:t>Example:  </a:t>
            </a:r>
          </a:p>
          <a:p>
            <a:pPr lvl="2">
              <a:lnSpc>
                <a:spcPct val="90000"/>
              </a:lnSpc>
              <a:defRPr/>
            </a:pPr>
            <a:r>
              <a:rPr lang="en-US" sz="2900" dirty="0" smtClean="0"/>
              <a:t>IP</a:t>
            </a:r>
            <a:r>
              <a:rPr lang="ja-JP" altLang="en-US" sz="2900" dirty="0" smtClean="0">
                <a:latin typeface="Arial"/>
              </a:rPr>
              <a:t>’</a:t>
            </a:r>
            <a:r>
              <a:rPr lang="en-US" sz="2900" dirty="0" smtClean="0"/>
              <a:t>s loose/strict source route option (you</a:t>
            </a:r>
            <a:r>
              <a:rPr lang="ja-JP" altLang="en-US" sz="2900" dirty="0" smtClean="0">
                <a:latin typeface="Arial"/>
              </a:rPr>
              <a:t>’</a:t>
            </a:r>
            <a:r>
              <a:rPr lang="en-US" sz="2900" dirty="0" err="1" smtClean="0"/>
              <a:t>ll</a:t>
            </a:r>
            <a:r>
              <a:rPr lang="en-US" sz="2900" dirty="0" smtClean="0"/>
              <a:t> see later)</a:t>
            </a:r>
          </a:p>
          <a:p>
            <a:pPr lvl="2">
              <a:lnSpc>
                <a:spcPct val="90000"/>
              </a:lnSpc>
              <a:defRPr/>
            </a:pPr>
            <a:r>
              <a:rPr lang="en-US" sz="2900" dirty="0" smtClean="0"/>
              <a:t>virtual circuit </a:t>
            </a:r>
            <a:r>
              <a:rPr lang="en-US" sz="2900" smtClean="0"/>
              <a:t>setup phase </a:t>
            </a:r>
            <a:r>
              <a:rPr lang="en-US" sz="2900" dirty="0" smtClean="0"/>
              <a:t>(or MPLS)</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02527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55BABE-CA21-E24B-8B5C-CA3E915E3588}" type="slidenum">
              <a:rPr lang="en-US"/>
              <a:pPr>
                <a:defRPr/>
              </a:pPr>
              <a:t>13</a:t>
            </a:fld>
            <a:endParaRPr lang="en-US"/>
          </a:p>
        </p:txBody>
      </p:sp>
      <p:sp>
        <p:nvSpPr>
          <p:cNvPr id="218114" name="Rectangle 2"/>
          <p:cNvSpPr>
            <a:spLocks noGrp="1" noChangeArrowheads="1"/>
          </p:cNvSpPr>
          <p:nvPr>
            <p:ph type="title"/>
          </p:nvPr>
        </p:nvSpPr>
        <p:spPr/>
        <p:txBody>
          <a:bodyPr>
            <a:normAutofit fontScale="90000"/>
          </a:bodyPr>
          <a:lstStyle/>
          <a:p>
            <a:pPr>
              <a:defRPr/>
            </a:pPr>
            <a:r>
              <a:rPr lang="en-US" dirty="0" smtClean="0">
                <a:cs typeface="+mj-cs"/>
              </a:rPr>
              <a:t>Centralized vs. Distributed </a:t>
            </a:r>
            <a:br>
              <a:rPr lang="en-US" dirty="0" smtClean="0">
                <a:cs typeface="+mj-cs"/>
              </a:rPr>
            </a:br>
            <a:r>
              <a:rPr lang="en-US" dirty="0" smtClean="0">
                <a:cs typeface="+mj-cs"/>
              </a:rPr>
              <a:t>Routing Algorithms</a:t>
            </a:r>
          </a:p>
        </p:txBody>
      </p:sp>
      <p:sp>
        <p:nvSpPr>
          <p:cNvPr id="218115" name="Rectangle 3"/>
          <p:cNvSpPr>
            <a:spLocks noGrp="1" noChangeArrowheads="1"/>
          </p:cNvSpPr>
          <p:nvPr>
            <p:ph type="body" idx="1"/>
          </p:nvPr>
        </p:nvSpPr>
        <p:spPr/>
        <p:txBody>
          <a:bodyPr>
            <a:normAutofit/>
          </a:bodyPr>
          <a:lstStyle/>
          <a:p>
            <a:pPr>
              <a:buFontTx/>
              <a:buNone/>
              <a:defRPr/>
            </a:pPr>
            <a:r>
              <a:rPr lang="en-US" sz="2400" dirty="0" smtClean="0">
                <a:solidFill>
                  <a:srgbClr val="FF0000"/>
                </a:solidFill>
                <a:cs typeface="+mn-cs"/>
              </a:rPr>
              <a:t>Centralized:</a:t>
            </a:r>
          </a:p>
          <a:p>
            <a:pPr>
              <a:defRPr/>
            </a:pPr>
            <a:r>
              <a:rPr lang="en-US" sz="2400" dirty="0" smtClean="0">
                <a:cs typeface="+mn-cs"/>
              </a:rPr>
              <a:t>A centralized route server collects routing information and network topology,  makes route selection decisions, then distributes them to routers </a:t>
            </a:r>
          </a:p>
          <a:p>
            <a:pPr>
              <a:buFontTx/>
              <a:buNone/>
              <a:defRPr/>
            </a:pPr>
            <a:endParaRPr lang="en-US" sz="1200" dirty="0" smtClean="0">
              <a:solidFill>
                <a:srgbClr val="FF0000"/>
              </a:solidFill>
              <a:cs typeface="+mn-cs"/>
            </a:endParaRPr>
          </a:p>
          <a:p>
            <a:pPr>
              <a:buFontTx/>
              <a:buNone/>
              <a:defRPr/>
            </a:pPr>
            <a:r>
              <a:rPr lang="en-US" sz="2400" dirty="0" smtClean="0">
                <a:solidFill>
                  <a:srgbClr val="FF0000"/>
                </a:solidFill>
                <a:cs typeface="+mn-cs"/>
              </a:rPr>
              <a:t>Distributed:</a:t>
            </a:r>
          </a:p>
          <a:p>
            <a:pPr>
              <a:defRPr/>
            </a:pPr>
            <a:r>
              <a:rPr lang="en-US" sz="2400" dirty="0" smtClean="0">
                <a:cs typeface="+mn-cs"/>
              </a:rPr>
              <a:t>Routers </a:t>
            </a:r>
            <a:r>
              <a:rPr lang="en-US" sz="2400" dirty="0" smtClean="0">
                <a:solidFill>
                  <a:srgbClr val="FF0000"/>
                </a:solidFill>
                <a:cs typeface="+mn-cs"/>
              </a:rPr>
              <a:t>cooperate</a:t>
            </a:r>
            <a:r>
              <a:rPr lang="en-US" sz="2400" dirty="0" smtClean="0">
                <a:cs typeface="+mn-cs"/>
              </a:rPr>
              <a:t> using a distributed protocol</a:t>
            </a:r>
          </a:p>
          <a:p>
            <a:pPr lvl="1">
              <a:defRPr/>
            </a:pPr>
            <a:r>
              <a:rPr lang="en-US" sz="2400" dirty="0" smtClean="0"/>
              <a:t>to create </a:t>
            </a:r>
            <a:r>
              <a:rPr lang="en-US" sz="2400" dirty="0" smtClean="0">
                <a:solidFill>
                  <a:srgbClr val="FF0000"/>
                </a:solidFill>
              </a:rPr>
              <a:t>mutually consistent</a:t>
            </a:r>
            <a:r>
              <a:rPr lang="en-US" sz="2400" dirty="0" smtClean="0"/>
              <a:t> routing tables</a:t>
            </a:r>
          </a:p>
          <a:p>
            <a:pPr>
              <a:defRPr/>
            </a:pPr>
            <a:r>
              <a:rPr lang="en-US" sz="2400" dirty="0" smtClean="0">
                <a:cs typeface="+mn-cs"/>
              </a:rPr>
              <a:t>Two standard </a:t>
            </a:r>
            <a:r>
              <a:rPr lang="en-US" sz="2400" dirty="0" smtClean="0">
                <a:solidFill>
                  <a:srgbClr val="FF0000"/>
                </a:solidFill>
                <a:cs typeface="+mn-cs"/>
              </a:rPr>
              <a:t>distributed</a:t>
            </a:r>
            <a:r>
              <a:rPr lang="en-US" sz="2400" dirty="0" smtClean="0">
                <a:cs typeface="+mn-cs"/>
              </a:rPr>
              <a:t> routing algorithms</a:t>
            </a:r>
          </a:p>
          <a:p>
            <a:pPr lvl="1">
              <a:defRPr/>
            </a:pPr>
            <a:r>
              <a:rPr lang="en-US" sz="2400" dirty="0" smtClean="0"/>
              <a:t>Link State (LS) routing </a:t>
            </a:r>
          </a:p>
          <a:p>
            <a:pPr lvl="1">
              <a:defRPr/>
            </a:pPr>
            <a:r>
              <a:rPr lang="en-US" sz="2400" dirty="0" smtClean="0"/>
              <a:t>Distance Vector (DV) routing</a:t>
            </a:r>
          </a:p>
          <a:p>
            <a:pPr lvl="1">
              <a:defRPr/>
            </a:pPr>
            <a:endParaRPr lang="en-US" dirty="0" smtClean="0"/>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09792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5D099F3-CEBF-D643-AFF7-2756CEADCFBD}" type="slidenum">
              <a:rPr lang="en-US"/>
              <a:pPr>
                <a:defRPr/>
              </a:pPr>
              <a:t>14</a:t>
            </a:fld>
            <a:endParaRPr lang="en-US"/>
          </a:p>
        </p:txBody>
      </p:sp>
      <p:sp>
        <p:nvSpPr>
          <p:cNvPr id="219138" name="Rectangle 2"/>
          <p:cNvSpPr>
            <a:spLocks noGrp="1" noChangeArrowheads="1"/>
          </p:cNvSpPr>
          <p:nvPr>
            <p:ph type="title"/>
          </p:nvPr>
        </p:nvSpPr>
        <p:spPr>
          <a:xfrm>
            <a:off x="685800" y="152400"/>
            <a:ext cx="7772400" cy="1143000"/>
          </a:xfrm>
        </p:spPr>
        <p:txBody>
          <a:bodyPr/>
          <a:lstStyle/>
          <a:p>
            <a:pPr>
              <a:defRPr/>
            </a:pPr>
            <a:r>
              <a:rPr lang="en-US" dirty="0" smtClean="0">
                <a:cs typeface="+mj-cs"/>
              </a:rPr>
              <a:t>Link State </a:t>
            </a:r>
            <a:r>
              <a:rPr lang="en-US" i="1" dirty="0" smtClean="0">
                <a:cs typeface="+mj-cs"/>
              </a:rPr>
              <a:t>vs.</a:t>
            </a:r>
            <a:r>
              <a:rPr lang="en-US" dirty="0" smtClean="0">
                <a:cs typeface="+mj-cs"/>
              </a:rPr>
              <a:t> Distance Vector</a:t>
            </a:r>
          </a:p>
        </p:txBody>
      </p:sp>
      <p:sp>
        <p:nvSpPr>
          <p:cNvPr id="219139" name="Rectangle 3"/>
          <p:cNvSpPr>
            <a:spLocks noGrp="1" noChangeArrowheads="1"/>
          </p:cNvSpPr>
          <p:nvPr>
            <p:ph type="body" idx="1"/>
          </p:nvPr>
        </p:nvSpPr>
        <p:spPr>
          <a:xfrm>
            <a:off x="484179" y="1316328"/>
            <a:ext cx="8358026" cy="4792804"/>
          </a:xfrm>
        </p:spPr>
        <p:txBody>
          <a:bodyPr>
            <a:normAutofit fontScale="92500" lnSpcReduction="20000"/>
          </a:bodyPr>
          <a:lstStyle/>
          <a:p>
            <a:pPr>
              <a:defRPr/>
            </a:pPr>
            <a:r>
              <a:rPr lang="en-US" dirty="0" smtClean="0">
                <a:cs typeface="+mn-cs"/>
              </a:rPr>
              <a:t>Both assume that</a:t>
            </a:r>
          </a:p>
          <a:p>
            <a:pPr lvl="1">
              <a:defRPr/>
            </a:pPr>
            <a:r>
              <a:rPr lang="en-US" dirty="0" smtClean="0"/>
              <a:t>The address of each neighbor is known</a:t>
            </a:r>
          </a:p>
          <a:p>
            <a:pPr lvl="1">
              <a:defRPr/>
            </a:pPr>
            <a:r>
              <a:rPr lang="en-US" dirty="0" smtClean="0"/>
              <a:t>The </a:t>
            </a:r>
            <a:r>
              <a:rPr lang="en-US" dirty="0" smtClean="0">
                <a:solidFill>
                  <a:srgbClr val="FF0000"/>
                </a:solidFill>
              </a:rPr>
              <a:t>cost</a:t>
            </a:r>
            <a:r>
              <a:rPr lang="en-US" dirty="0" smtClean="0">
                <a:solidFill>
                  <a:schemeClr val="accent2"/>
                </a:solidFill>
              </a:rPr>
              <a:t> </a:t>
            </a:r>
            <a:r>
              <a:rPr lang="en-US" dirty="0" smtClean="0"/>
              <a:t>of reaching each neighbor is known</a:t>
            </a:r>
          </a:p>
          <a:p>
            <a:pPr>
              <a:defRPr/>
            </a:pPr>
            <a:endParaRPr lang="en-US" sz="1400" dirty="0">
              <a:cs typeface="+mn-cs"/>
            </a:endParaRPr>
          </a:p>
          <a:p>
            <a:pPr>
              <a:defRPr/>
            </a:pPr>
            <a:r>
              <a:rPr lang="en-US" dirty="0" smtClean="0">
                <a:cs typeface="+mn-cs"/>
              </a:rPr>
              <a:t>Both find </a:t>
            </a:r>
            <a:r>
              <a:rPr lang="en-US" dirty="0" smtClean="0">
                <a:solidFill>
                  <a:srgbClr val="FF0000"/>
                </a:solidFill>
                <a:cs typeface="+mn-cs"/>
              </a:rPr>
              <a:t>global</a:t>
            </a:r>
            <a:r>
              <a:rPr lang="en-US" dirty="0" smtClean="0">
                <a:cs typeface="+mn-cs"/>
              </a:rPr>
              <a:t> information</a:t>
            </a:r>
          </a:p>
          <a:p>
            <a:pPr lvl="1">
              <a:defRPr/>
            </a:pPr>
            <a:r>
              <a:rPr lang="en-US" dirty="0" smtClean="0"/>
              <a:t>By exchanging routing info among neighbors</a:t>
            </a:r>
          </a:p>
          <a:p>
            <a:pPr>
              <a:defRPr/>
            </a:pPr>
            <a:endParaRPr lang="en-US" sz="1400" dirty="0" smtClean="0">
              <a:cs typeface="+mn-cs"/>
            </a:endParaRPr>
          </a:p>
          <a:p>
            <a:pPr>
              <a:defRPr/>
            </a:pPr>
            <a:r>
              <a:rPr lang="en-US" dirty="0" smtClean="0">
                <a:cs typeface="+mn-cs"/>
              </a:rPr>
              <a:t>Differ in info exchanged and route computation</a:t>
            </a:r>
          </a:p>
          <a:p>
            <a:pPr lvl="1">
              <a:defRPr/>
            </a:pPr>
            <a:r>
              <a:rPr lang="en-US" dirty="0" smtClean="0"/>
              <a:t>LS: tells </a:t>
            </a:r>
            <a:r>
              <a:rPr lang="en-US" dirty="0" smtClean="0">
                <a:solidFill>
                  <a:srgbClr val="FF0000"/>
                </a:solidFill>
              </a:rPr>
              <a:t>every</a:t>
            </a:r>
            <a:r>
              <a:rPr lang="en-US" dirty="0" smtClean="0"/>
              <a:t> other node its </a:t>
            </a:r>
            <a:r>
              <a:rPr lang="en-US" dirty="0" smtClean="0">
                <a:solidFill>
                  <a:srgbClr val="FF0000"/>
                </a:solidFill>
              </a:rPr>
              <a:t>distance</a:t>
            </a:r>
            <a:r>
              <a:rPr lang="en-US" dirty="0" smtClean="0"/>
              <a:t> to </a:t>
            </a:r>
            <a:r>
              <a:rPr lang="en-US" dirty="0" smtClean="0">
                <a:solidFill>
                  <a:srgbClr val="FF0000"/>
                </a:solidFill>
              </a:rPr>
              <a:t>neighbors</a:t>
            </a:r>
          </a:p>
          <a:p>
            <a:pPr lvl="1">
              <a:defRPr/>
            </a:pPr>
            <a:r>
              <a:rPr lang="en-US" dirty="0" smtClean="0"/>
              <a:t>DV: tells </a:t>
            </a:r>
            <a:r>
              <a:rPr lang="en-US" dirty="0" smtClean="0">
                <a:solidFill>
                  <a:srgbClr val="FF0000"/>
                </a:solidFill>
              </a:rPr>
              <a:t>neighbors</a:t>
            </a:r>
            <a:r>
              <a:rPr lang="en-US" dirty="0" smtClean="0"/>
              <a:t> its </a:t>
            </a:r>
            <a:r>
              <a:rPr lang="en-US" dirty="0" smtClean="0">
                <a:solidFill>
                  <a:srgbClr val="FF0000"/>
                </a:solidFill>
              </a:rPr>
              <a:t>distance</a:t>
            </a:r>
            <a:r>
              <a:rPr lang="en-US" dirty="0" smtClean="0"/>
              <a:t> to </a:t>
            </a:r>
            <a:r>
              <a:rPr lang="en-US" dirty="0" smtClean="0">
                <a:solidFill>
                  <a:srgbClr val="FF0000"/>
                </a:solidFill>
              </a:rPr>
              <a:t>every</a:t>
            </a:r>
            <a:r>
              <a:rPr lang="en-US" dirty="0" smtClean="0"/>
              <a:t> other node </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4065386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97AEEAA-3682-C14A-8804-1D02DEFE8F44}" type="slidenum">
              <a:rPr lang="en-US"/>
              <a:pPr>
                <a:defRPr/>
              </a:pPr>
              <a:t>15</a:t>
            </a:fld>
            <a:endParaRPr lang="en-US"/>
          </a:p>
        </p:txBody>
      </p:sp>
      <p:sp>
        <p:nvSpPr>
          <p:cNvPr id="221186" name="Rectangle 2"/>
          <p:cNvSpPr>
            <a:spLocks noGrp="1" noChangeArrowheads="1"/>
          </p:cNvSpPr>
          <p:nvPr>
            <p:ph type="title"/>
          </p:nvPr>
        </p:nvSpPr>
        <p:spPr/>
        <p:txBody>
          <a:bodyPr/>
          <a:lstStyle/>
          <a:p>
            <a:pPr>
              <a:defRPr/>
            </a:pPr>
            <a:r>
              <a:rPr lang="en-US" smtClean="0">
                <a:cs typeface="+mj-cs"/>
              </a:rPr>
              <a:t>Link State Algorithm</a:t>
            </a:r>
          </a:p>
        </p:txBody>
      </p:sp>
      <p:sp>
        <p:nvSpPr>
          <p:cNvPr id="221187" name="Rectangle 3"/>
          <p:cNvSpPr>
            <a:spLocks noGrp="1" noChangeArrowheads="1"/>
          </p:cNvSpPr>
          <p:nvPr>
            <p:ph type="body" idx="1"/>
          </p:nvPr>
        </p:nvSpPr>
        <p:spPr>
          <a:xfrm>
            <a:off x="685800" y="1479007"/>
            <a:ext cx="8001000" cy="4548524"/>
          </a:xfrm>
        </p:spPr>
        <p:txBody>
          <a:bodyPr>
            <a:normAutofit/>
          </a:bodyPr>
          <a:lstStyle/>
          <a:p>
            <a:pPr>
              <a:defRPr/>
            </a:pPr>
            <a:r>
              <a:rPr lang="en-US" sz="2800" dirty="0" smtClean="0">
                <a:cs typeface="+mn-cs"/>
              </a:rPr>
              <a:t>Basic idea: Distribute to all routers</a:t>
            </a:r>
          </a:p>
          <a:p>
            <a:pPr lvl="1">
              <a:defRPr/>
            </a:pPr>
            <a:r>
              <a:rPr lang="en-US" dirty="0" smtClean="0"/>
              <a:t>Topology of the network</a:t>
            </a:r>
          </a:p>
          <a:p>
            <a:pPr lvl="2">
              <a:defRPr/>
            </a:pPr>
            <a:r>
              <a:rPr lang="en-US" sz="2000" dirty="0" smtClean="0">
                <a:solidFill>
                  <a:srgbClr val="FF0000"/>
                </a:solidFill>
              </a:rPr>
              <a:t>Cost of each link </a:t>
            </a:r>
            <a:r>
              <a:rPr lang="en-US" sz="2000" dirty="0" smtClean="0"/>
              <a:t>in the network</a:t>
            </a:r>
          </a:p>
          <a:p>
            <a:pPr>
              <a:defRPr/>
            </a:pPr>
            <a:r>
              <a:rPr lang="en-US" sz="2800" dirty="0" smtClean="0">
                <a:cs typeface="+mn-cs"/>
              </a:rPr>
              <a:t>Each router </a:t>
            </a:r>
            <a:r>
              <a:rPr lang="en-US" sz="2800" dirty="0" smtClean="0">
                <a:solidFill>
                  <a:srgbClr val="FF0000"/>
                </a:solidFill>
                <a:cs typeface="+mn-cs"/>
              </a:rPr>
              <a:t>independently</a:t>
            </a:r>
            <a:r>
              <a:rPr lang="en-US" sz="2800" dirty="0" smtClean="0">
                <a:cs typeface="+mn-cs"/>
              </a:rPr>
              <a:t> computes </a:t>
            </a:r>
            <a:r>
              <a:rPr lang="en-US" sz="2800" dirty="0" smtClean="0">
                <a:solidFill>
                  <a:srgbClr val="FF0000"/>
                </a:solidFill>
                <a:cs typeface="+mn-cs"/>
              </a:rPr>
              <a:t>optimal</a:t>
            </a:r>
            <a:r>
              <a:rPr lang="en-US" sz="2800" dirty="0" smtClean="0">
                <a:cs typeface="+mn-cs"/>
              </a:rPr>
              <a:t> paths</a:t>
            </a:r>
          </a:p>
          <a:p>
            <a:pPr lvl="1">
              <a:defRPr/>
            </a:pPr>
            <a:r>
              <a:rPr lang="en-US" dirty="0" smtClean="0"/>
              <a:t>From itself to every destination</a:t>
            </a:r>
          </a:p>
          <a:p>
            <a:pPr lvl="1">
              <a:defRPr/>
            </a:pPr>
            <a:r>
              <a:rPr lang="en-US" dirty="0" smtClean="0"/>
              <a:t>Routes are guaranteed to be </a:t>
            </a:r>
            <a:r>
              <a:rPr lang="en-US" dirty="0" smtClean="0">
                <a:solidFill>
                  <a:srgbClr val="FF0000"/>
                </a:solidFill>
              </a:rPr>
              <a:t>loop free </a:t>
            </a:r>
            <a:r>
              <a:rPr lang="en-US" dirty="0" smtClean="0"/>
              <a:t>if</a:t>
            </a:r>
          </a:p>
          <a:p>
            <a:pPr lvl="2">
              <a:defRPr/>
            </a:pPr>
            <a:r>
              <a:rPr lang="en-US" sz="2200" dirty="0" smtClean="0"/>
              <a:t>Each router sees the same cost for each link</a:t>
            </a:r>
          </a:p>
          <a:p>
            <a:pPr lvl="2">
              <a:defRPr/>
            </a:pPr>
            <a:r>
              <a:rPr lang="en-US" sz="2200" dirty="0" smtClean="0"/>
              <a:t>Uses the same algorithm to compute the best path</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632405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8E96B27-121F-B846-A5D5-572B8F447FC3}" type="slidenum">
              <a:rPr lang="en-US"/>
              <a:pPr>
                <a:defRPr/>
              </a:pPr>
              <a:t>16</a:t>
            </a:fld>
            <a:endParaRPr lang="en-US"/>
          </a:p>
        </p:txBody>
      </p:sp>
      <p:sp>
        <p:nvSpPr>
          <p:cNvPr id="223234" name="Rectangle 2"/>
          <p:cNvSpPr>
            <a:spLocks noGrp="1" noChangeArrowheads="1"/>
          </p:cNvSpPr>
          <p:nvPr>
            <p:ph type="title"/>
          </p:nvPr>
        </p:nvSpPr>
        <p:spPr>
          <a:xfrm>
            <a:off x="685800" y="152400"/>
            <a:ext cx="7772400" cy="1143000"/>
          </a:xfrm>
        </p:spPr>
        <p:txBody>
          <a:bodyPr/>
          <a:lstStyle/>
          <a:p>
            <a:pPr>
              <a:defRPr/>
            </a:pPr>
            <a:r>
              <a:rPr lang="en-US" dirty="0" smtClean="0">
                <a:cs typeface="+mj-cs"/>
              </a:rPr>
              <a:t>Topology Dissemination</a:t>
            </a:r>
          </a:p>
        </p:txBody>
      </p:sp>
      <p:sp>
        <p:nvSpPr>
          <p:cNvPr id="223235" name="Rectangle 3"/>
          <p:cNvSpPr>
            <a:spLocks noGrp="1" noChangeArrowheads="1"/>
          </p:cNvSpPr>
          <p:nvPr>
            <p:ph type="body" idx="1"/>
          </p:nvPr>
        </p:nvSpPr>
        <p:spPr>
          <a:xfrm>
            <a:off x="685800" y="1300647"/>
            <a:ext cx="7772400" cy="4510565"/>
          </a:xfrm>
        </p:spPr>
        <p:txBody>
          <a:bodyPr>
            <a:normAutofit fontScale="92500"/>
          </a:bodyPr>
          <a:lstStyle/>
          <a:p>
            <a:pPr>
              <a:lnSpc>
                <a:spcPct val="90000"/>
              </a:lnSpc>
              <a:defRPr/>
            </a:pPr>
            <a:r>
              <a:rPr lang="en-US" sz="3000" dirty="0" smtClean="0">
                <a:cs typeface="+mn-cs"/>
              </a:rPr>
              <a:t>Each router creates a set of </a:t>
            </a:r>
            <a:r>
              <a:rPr lang="en-US" sz="3000" dirty="0" smtClean="0">
                <a:solidFill>
                  <a:srgbClr val="FF0000"/>
                </a:solidFill>
                <a:cs typeface="+mn-cs"/>
              </a:rPr>
              <a:t>link state packets</a:t>
            </a:r>
            <a:r>
              <a:rPr lang="en-US" sz="3000" dirty="0" smtClean="0">
                <a:cs typeface="+mn-cs"/>
              </a:rPr>
              <a:t> (LSPs)</a:t>
            </a:r>
          </a:p>
          <a:p>
            <a:pPr lvl="1">
              <a:lnSpc>
                <a:spcPct val="90000"/>
              </a:lnSpc>
              <a:defRPr/>
            </a:pPr>
            <a:r>
              <a:rPr lang="en-US" sz="2600" dirty="0" smtClean="0"/>
              <a:t>Describing its links to neighbors</a:t>
            </a:r>
          </a:p>
          <a:p>
            <a:pPr lvl="1">
              <a:lnSpc>
                <a:spcPct val="90000"/>
              </a:lnSpc>
              <a:defRPr/>
            </a:pPr>
            <a:r>
              <a:rPr lang="en-US" sz="2600" dirty="0" smtClean="0"/>
              <a:t>LSP contains</a:t>
            </a:r>
          </a:p>
          <a:p>
            <a:pPr lvl="2">
              <a:lnSpc>
                <a:spcPct val="90000"/>
              </a:lnSpc>
              <a:defRPr/>
            </a:pPr>
            <a:r>
              <a:rPr lang="en-US" dirty="0" smtClean="0"/>
              <a:t>Router id, neighbor</a:t>
            </a:r>
            <a:r>
              <a:rPr lang="ja-JP" altLang="en-US" dirty="0" smtClean="0">
                <a:latin typeface="Arial"/>
              </a:rPr>
              <a:t>’</a:t>
            </a:r>
            <a:r>
              <a:rPr lang="en-US" dirty="0" smtClean="0"/>
              <a:t>s id, and cost to its neighbor</a:t>
            </a:r>
          </a:p>
          <a:p>
            <a:pPr>
              <a:lnSpc>
                <a:spcPct val="90000"/>
              </a:lnSpc>
              <a:defRPr/>
            </a:pPr>
            <a:r>
              <a:rPr lang="en-US" sz="3000" dirty="0" smtClean="0">
                <a:cs typeface="+mn-cs"/>
              </a:rPr>
              <a:t>Copies of LSPs are distributed to all routers</a:t>
            </a:r>
          </a:p>
          <a:p>
            <a:pPr lvl="1">
              <a:lnSpc>
                <a:spcPct val="90000"/>
              </a:lnSpc>
              <a:defRPr/>
            </a:pPr>
            <a:r>
              <a:rPr lang="en-US" sz="2600" dirty="0" smtClean="0"/>
              <a:t>Using </a:t>
            </a:r>
            <a:r>
              <a:rPr lang="en-US" sz="2600" dirty="0" smtClean="0">
                <a:solidFill>
                  <a:srgbClr val="FF0000"/>
                </a:solidFill>
              </a:rPr>
              <a:t>controlled flooding</a:t>
            </a:r>
          </a:p>
          <a:p>
            <a:pPr>
              <a:lnSpc>
                <a:spcPct val="90000"/>
              </a:lnSpc>
              <a:defRPr/>
            </a:pPr>
            <a:r>
              <a:rPr lang="en-US" sz="3000" dirty="0" smtClean="0">
                <a:cs typeface="+mn-cs"/>
              </a:rPr>
              <a:t>Each router maintains a topology database</a:t>
            </a:r>
          </a:p>
          <a:p>
            <a:pPr lvl="1">
              <a:lnSpc>
                <a:spcPct val="90000"/>
              </a:lnSpc>
              <a:defRPr/>
            </a:pPr>
            <a:r>
              <a:rPr lang="en-US" dirty="0" smtClean="0"/>
              <a:t>Database containing all LSPs</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588921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4"/>
          <p:cNvSpPr>
            <a:spLocks noGrp="1"/>
          </p:cNvSpPr>
          <p:nvPr>
            <p:ph type="sldNum" sz="quarter" idx="12"/>
          </p:nvPr>
        </p:nvSpPr>
        <p:spPr/>
        <p:txBody>
          <a:bodyPr/>
          <a:lstStyle/>
          <a:p>
            <a:pPr>
              <a:defRPr/>
            </a:pPr>
            <a:fld id="{7E722A24-8E7F-F946-83BD-1D00E1DA6F30}" type="slidenum">
              <a:rPr lang="en-US"/>
              <a:pPr>
                <a:defRPr/>
              </a:pPr>
              <a:t>17</a:t>
            </a:fld>
            <a:endParaRPr lang="en-US"/>
          </a:p>
        </p:txBody>
      </p:sp>
      <p:grpSp>
        <p:nvGrpSpPr>
          <p:cNvPr id="31747" name="Group 2"/>
          <p:cNvGrpSpPr>
            <a:grpSpLocks/>
          </p:cNvGrpSpPr>
          <p:nvPr/>
        </p:nvGrpSpPr>
        <p:grpSpPr bwMode="auto">
          <a:xfrm>
            <a:off x="228600" y="1981200"/>
            <a:ext cx="4343400" cy="2998788"/>
            <a:chOff x="3066" y="1107"/>
            <a:chExt cx="2250" cy="1409"/>
          </a:xfrm>
        </p:grpSpPr>
        <p:sp>
          <p:nvSpPr>
            <p:cNvPr id="225283" name="Freeform 3"/>
            <p:cNvSpPr>
              <a:spLocks/>
            </p:cNvSpPr>
            <p:nvPr/>
          </p:nvSpPr>
          <p:spPr bwMode="auto">
            <a:xfrm>
              <a:off x="3066" y="1107"/>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84" name="Freeform 4"/>
            <p:cNvSpPr>
              <a:spLocks/>
            </p:cNvSpPr>
            <p:nvPr/>
          </p:nvSpPr>
          <p:spPr bwMode="auto">
            <a:xfrm>
              <a:off x="3402" y="1656"/>
              <a:ext cx="340" cy="186"/>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85" name="Oval 5"/>
            <p:cNvSpPr>
              <a:spLocks noChangeArrowheads="1"/>
            </p:cNvSpPr>
            <p:nvPr/>
          </p:nvSpPr>
          <p:spPr bwMode="auto">
            <a:xfrm>
              <a:off x="3142" y="1898"/>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86" name="Line 6"/>
            <p:cNvSpPr>
              <a:spLocks noChangeShapeType="1"/>
            </p:cNvSpPr>
            <p:nvPr/>
          </p:nvSpPr>
          <p:spPr bwMode="auto">
            <a:xfrm>
              <a:off x="3142"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87" name="Line 7"/>
            <p:cNvSpPr>
              <a:spLocks noChangeShapeType="1"/>
            </p:cNvSpPr>
            <p:nvPr/>
          </p:nvSpPr>
          <p:spPr bwMode="auto">
            <a:xfrm>
              <a:off x="3455"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88" name="Rectangle 8"/>
            <p:cNvSpPr>
              <a:spLocks noChangeArrowheads="1"/>
            </p:cNvSpPr>
            <p:nvPr/>
          </p:nvSpPr>
          <p:spPr bwMode="auto">
            <a:xfrm>
              <a:off x="3142" y="1891"/>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25289" name="Oval 9"/>
            <p:cNvSpPr>
              <a:spLocks noChangeArrowheads="1"/>
            </p:cNvSpPr>
            <p:nvPr/>
          </p:nvSpPr>
          <p:spPr bwMode="auto">
            <a:xfrm>
              <a:off x="3139" y="1832"/>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0" name="Oval 10"/>
            <p:cNvSpPr>
              <a:spLocks noChangeArrowheads="1"/>
            </p:cNvSpPr>
            <p:nvPr/>
          </p:nvSpPr>
          <p:spPr bwMode="auto">
            <a:xfrm>
              <a:off x="3616" y="2285"/>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1" name="Line 11"/>
            <p:cNvSpPr>
              <a:spLocks noChangeShapeType="1"/>
            </p:cNvSpPr>
            <p:nvPr/>
          </p:nvSpPr>
          <p:spPr bwMode="auto">
            <a:xfrm>
              <a:off x="3616"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2" name="Line 12"/>
            <p:cNvSpPr>
              <a:spLocks noChangeShapeType="1"/>
            </p:cNvSpPr>
            <p:nvPr/>
          </p:nvSpPr>
          <p:spPr bwMode="auto">
            <a:xfrm>
              <a:off x="3929"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3" name="Rectangle 13"/>
            <p:cNvSpPr>
              <a:spLocks noChangeArrowheads="1"/>
            </p:cNvSpPr>
            <p:nvPr/>
          </p:nvSpPr>
          <p:spPr bwMode="auto">
            <a:xfrm>
              <a:off x="3616" y="227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25294" name="Oval 14"/>
            <p:cNvSpPr>
              <a:spLocks noChangeArrowheads="1"/>
            </p:cNvSpPr>
            <p:nvPr/>
          </p:nvSpPr>
          <p:spPr bwMode="auto">
            <a:xfrm>
              <a:off x="3613" y="2219"/>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5" name="Oval 15"/>
            <p:cNvSpPr>
              <a:spLocks noChangeArrowheads="1"/>
            </p:cNvSpPr>
            <p:nvPr/>
          </p:nvSpPr>
          <p:spPr bwMode="auto">
            <a:xfrm>
              <a:off x="3612" y="1595"/>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6" name="Line 16"/>
            <p:cNvSpPr>
              <a:spLocks noChangeShapeType="1"/>
            </p:cNvSpPr>
            <p:nvPr/>
          </p:nvSpPr>
          <p:spPr bwMode="auto">
            <a:xfrm>
              <a:off x="3612"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7" name="Line 17"/>
            <p:cNvSpPr>
              <a:spLocks noChangeShapeType="1"/>
            </p:cNvSpPr>
            <p:nvPr/>
          </p:nvSpPr>
          <p:spPr bwMode="auto">
            <a:xfrm>
              <a:off x="3925"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298" name="Rectangle 18"/>
            <p:cNvSpPr>
              <a:spLocks noChangeArrowheads="1"/>
            </p:cNvSpPr>
            <p:nvPr/>
          </p:nvSpPr>
          <p:spPr bwMode="auto">
            <a:xfrm>
              <a:off x="3612" y="158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25299" name="Oval 19"/>
            <p:cNvSpPr>
              <a:spLocks noChangeArrowheads="1"/>
            </p:cNvSpPr>
            <p:nvPr/>
          </p:nvSpPr>
          <p:spPr bwMode="auto">
            <a:xfrm>
              <a:off x="3609" y="1529"/>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0" name="Oval 20"/>
            <p:cNvSpPr>
              <a:spLocks noChangeArrowheads="1"/>
            </p:cNvSpPr>
            <p:nvPr/>
          </p:nvSpPr>
          <p:spPr bwMode="auto">
            <a:xfrm>
              <a:off x="4295" y="1591"/>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1" name="Line 21"/>
            <p:cNvSpPr>
              <a:spLocks noChangeShapeType="1"/>
            </p:cNvSpPr>
            <p:nvPr/>
          </p:nvSpPr>
          <p:spPr bwMode="auto">
            <a:xfrm>
              <a:off x="4295" y="1584"/>
              <a:ext cx="0"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2" name="Line 22"/>
            <p:cNvSpPr>
              <a:spLocks noChangeShapeType="1"/>
            </p:cNvSpPr>
            <p:nvPr/>
          </p:nvSpPr>
          <p:spPr bwMode="auto">
            <a:xfrm>
              <a:off x="4607" y="1584"/>
              <a:ext cx="0"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3" name="Rectangle 23"/>
            <p:cNvSpPr>
              <a:spLocks noChangeArrowheads="1"/>
            </p:cNvSpPr>
            <p:nvPr/>
          </p:nvSpPr>
          <p:spPr bwMode="auto">
            <a:xfrm>
              <a:off x="4295" y="1584"/>
              <a:ext cx="309"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25304" name="Oval 24"/>
            <p:cNvSpPr>
              <a:spLocks noChangeArrowheads="1"/>
            </p:cNvSpPr>
            <p:nvPr/>
          </p:nvSpPr>
          <p:spPr bwMode="auto">
            <a:xfrm>
              <a:off x="4298" y="152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5" name="Oval 25"/>
            <p:cNvSpPr>
              <a:spLocks noChangeArrowheads="1"/>
            </p:cNvSpPr>
            <p:nvPr/>
          </p:nvSpPr>
          <p:spPr bwMode="auto">
            <a:xfrm>
              <a:off x="4305" y="2282"/>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6" name="Line 26"/>
            <p:cNvSpPr>
              <a:spLocks noChangeShapeType="1"/>
            </p:cNvSpPr>
            <p:nvPr/>
          </p:nvSpPr>
          <p:spPr bwMode="auto">
            <a:xfrm>
              <a:off x="4305"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7" name="Line 27"/>
            <p:cNvSpPr>
              <a:spLocks noChangeShapeType="1"/>
            </p:cNvSpPr>
            <p:nvPr/>
          </p:nvSpPr>
          <p:spPr bwMode="auto">
            <a:xfrm>
              <a:off x="4618"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08" name="Rectangle 28"/>
            <p:cNvSpPr>
              <a:spLocks noChangeArrowheads="1"/>
            </p:cNvSpPr>
            <p:nvPr/>
          </p:nvSpPr>
          <p:spPr bwMode="auto">
            <a:xfrm>
              <a:off x="4305" y="227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25309" name="Oval 29"/>
            <p:cNvSpPr>
              <a:spLocks noChangeArrowheads="1"/>
            </p:cNvSpPr>
            <p:nvPr/>
          </p:nvSpPr>
          <p:spPr bwMode="auto">
            <a:xfrm>
              <a:off x="4302" y="2216"/>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0" name="Oval 30"/>
            <p:cNvSpPr>
              <a:spLocks noChangeArrowheads="1"/>
            </p:cNvSpPr>
            <p:nvPr/>
          </p:nvSpPr>
          <p:spPr bwMode="auto">
            <a:xfrm>
              <a:off x="4870" y="1941"/>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1" name="Line 31"/>
            <p:cNvSpPr>
              <a:spLocks noChangeShapeType="1"/>
            </p:cNvSpPr>
            <p:nvPr/>
          </p:nvSpPr>
          <p:spPr bwMode="auto">
            <a:xfrm>
              <a:off x="4870"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2" name="Line 32"/>
            <p:cNvSpPr>
              <a:spLocks noChangeShapeType="1"/>
            </p:cNvSpPr>
            <p:nvPr/>
          </p:nvSpPr>
          <p:spPr bwMode="auto">
            <a:xfrm>
              <a:off x="5183"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3" name="Rectangle 33"/>
            <p:cNvSpPr>
              <a:spLocks noChangeArrowheads="1"/>
            </p:cNvSpPr>
            <p:nvPr/>
          </p:nvSpPr>
          <p:spPr bwMode="auto">
            <a:xfrm>
              <a:off x="4870" y="1934"/>
              <a:ext cx="310"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25314" name="Oval 34"/>
            <p:cNvSpPr>
              <a:spLocks noChangeArrowheads="1"/>
            </p:cNvSpPr>
            <p:nvPr/>
          </p:nvSpPr>
          <p:spPr bwMode="auto">
            <a:xfrm>
              <a:off x="4867" y="1875"/>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5" name="Freeform 35"/>
            <p:cNvSpPr>
              <a:spLocks/>
            </p:cNvSpPr>
            <p:nvPr/>
          </p:nvSpPr>
          <p:spPr bwMode="auto">
            <a:xfrm>
              <a:off x="4461" y="1683"/>
              <a:ext cx="2" cy="522"/>
            </a:xfrm>
            <a:custGeom>
              <a:avLst/>
              <a:gdLst>
                <a:gd name="T0" fmla="*/ 0 w 1"/>
                <a:gd name="T1" fmla="*/ 0 h 522"/>
                <a:gd name="T2" fmla="*/ 0 w 1"/>
                <a:gd name="T3" fmla="*/ 522 h 522"/>
              </a:gdLst>
              <a:ahLst/>
              <a:cxnLst>
                <a:cxn ang="0">
                  <a:pos x="T0" y="T1"/>
                </a:cxn>
                <a:cxn ang="0">
                  <a:pos x="T2" y="T3"/>
                </a:cxn>
              </a:cxnLst>
              <a:rect l="0" t="0" r="r" b="b"/>
              <a:pathLst>
                <a:path w="1" h="522">
                  <a:moveTo>
                    <a:pt x="0" y="0"/>
                  </a:moveTo>
                  <a:lnTo>
                    <a:pt x="0" y="52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6" name="Freeform 36"/>
            <p:cNvSpPr>
              <a:spLocks/>
            </p:cNvSpPr>
            <p:nvPr/>
          </p:nvSpPr>
          <p:spPr bwMode="auto">
            <a:xfrm>
              <a:off x="3768" y="1689"/>
              <a:ext cx="1" cy="537"/>
            </a:xfrm>
            <a:custGeom>
              <a:avLst/>
              <a:gdLst>
                <a:gd name="T0" fmla="*/ 0 w 1"/>
                <a:gd name="T1" fmla="*/ 0 h 537"/>
                <a:gd name="T2" fmla="*/ 0 w 1"/>
                <a:gd name="T3" fmla="*/ 537 h 537"/>
              </a:gdLst>
              <a:ahLst/>
              <a:cxnLst>
                <a:cxn ang="0">
                  <a:pos x="T0" y="T1"/>
                </a:cxn>
                <a:cxn ang="0">
                  <a:pos x="T2" y="T3"/>
                </a:cxn>
              </a:cxnLst>
              <a:rect l="0" t="0" r="r" b="b"/>
              <a:pathLst>
                <a:path w="1" h="537">
                  <a:moveTo>
                    <a:pt x="0" y="0"/>
                  </a:moveTo>
                  <a:lnTo>
                    <a:pt x="0" y="537"/>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7" name="Freeform 37"/>
            <p:cNvSpPr>
              <a:spLocks/>
            </p:cNvSpPr>
            <p:nvPr/>
          </p:nvSpPr>
          <p:spPr bwMode="auto">
            <a:xfrm>
              <a:off x="3933" y="1674"/>
              <a:ext cx="504" cy="600"/>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8" name="Freeform 38"/>
            <p:cNvSpPr>
              <a:spLocks/>
            </p:cNvSpPr>
            <p:nvPr/>
          </p:nvSpPr>
          <p:spPr bwMode="auto">
            <a:xfrm>
              <a:off x="4620" y="2022"/>
              <a:ext cx="366" cy="270"/>
            </a:xfrm>
            <a:custGeom>
              <a:avLst/>
              <a:gdLst>
                <a:gd name="T0" fmla="*/ 0 w 366"/>
                <a:gd name="T1" fmla="*/ 270 h 270"/>
                <a:gd name="T2" fmla="*/ 366 w 366"/>
                <a:gd name="T3" fmla="*/ 0 h 270"/>
              </a:gdLst>
              <a:ahLst/>
              <a:cxnLst>
                <a:cxn ang="0">
                  <a:pos x="T0" y="T1"/>
                </a:cxn>
                <a:cxn ang="0">
                  <a:pos x="T2" y="T3"/>
                </a:cxn>
              </a:cxnLst>
              <a:rect l="0" t="0" r="r" b="b"/>
              <a:pathLst>
                <a:path w="366" h="270">
                  <a:moveTo>
                    <a:pt x="0" y="270"/>
                  </a:moveTo>
                  <a:lnTo>
                    <a:pt x="366"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19" name="Freeform 39"/>
            <p:cNvSpPr>
              <a:spLocks/>
            </p:cNvSpPr>
            <p:nvPr/>
          </p:nvSpPr>
          <p:spPr bwMode="auto">
            <a:xfrm>
              <a:off x="3939" y="230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20" name="Freeform 40"/>
            <p:cNvSpPr>
              <a:spLocks/>
            </p:cNvSpPr>
            <p:nvPr/>
          </p:nvSpPr>
          <p:spPr bwMode="auto">
            <a:xfrm>
              <a:off x="3348" y="1980"/>
              <a:ext cx="276" cy="264"/>
            </a:xfrm>
            <a:custGeom>
              <a:avLst/>
              <a:gdLst>
                <a:gd name="T0" fmla="*/ 276 w 276"/>
                <a:gd name="T1" fmla="*/ 264 h 264"/>
                <a:gd name="T2" fmla="*/ 0 w 276"/>
                <a:gd name="T3" fmla="*/ 0 h 264"/>
              </a:gdLst>
              <a:ahLst/>
              <a:cxnLst>
                <a:cxn ang="0">
                  <a:pos x="T0" y="T1"/>
                </a:cxn>
                <a:cxn ang="0">
                  <a:pos x="T2" y="T3"/>
                </a:cxn>
              </a:cxnLst>
              <a:rect l="0" t="0" r="r" b="b"/>
              <a:pathLst>
                <a:path w="276" h="264">
                  <a:moveTo>
                    <a:pt x="276" y="264"/>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21" name="Freeform 41"/>
            <p:cNvSpPr>
              <a:spLocks/>
            </p:cNvSpPr>
            <p:nvPr/>
          </p:nvSpPr>
          <p:spPr bwMode="auto">
            <a:xfrm>
              <a:off x="3933" y="161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22" name="Freeform 42"/>
            <p:cNvSpPr>
              <a:spLocks/>
            </p:cNvSpPr>
            <p:nvPr/>
          </p:nvSpPr>
          <p:spPr bwMode="auto">
            <a:xfrm>
              <a:off x="4608" y="1611"/>
              <a:ext cx="396" cy="267"/>
            </a:xfrm>
            <a:custGeom>
              <a:avLst/>
              <a:gdLst>
                <a:gd name="T0" fmla="*/ 396 w 396"/>
                <a:gd name="T1" fmla="*/ 267 h 267"/>
                <a:gd name="T2" fmla="*/ 0 w 396"/>
                <a:gd name="T3" fmla="*/ 0 h 267"/>
              </a:gdLst>
              <a:ahLst/>
              <a:cxnLst>
                <a:cxn ang="0">
                  <a:pos x="T0" y="T1"/>
                </a:cxn>
                <a:cxn ang="0">
                  <a:pos x="T2" y="T3"/>
                </a:cxn>
              </a:cxnLst>
              <a:rect l="0" t="0" r="r" b="b"/>
              <a:pathLst>
                <a:path w="396" h="267">
                  <a:moveTo>
                    <a:pt x="396" y="267"/>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23" name="Freeform 43"/>
            <p:cNvSpPr>
              <a:spLocks/>
            </p:cNvSpPr>
            <p:nvPr/>
          </p:nvSpPr>
          <p:spPr bwMode="auto">
            <a:xfrm>
              <a:off x="3291" y="1182"/>
              <a:ext cx="1109" cy="644"/>
            </a:xfrm>
            <a:custGeom>
              <a:avLst/>
              <a:gdLst>
                <a:gd name="T0" fmla="*/ 1110 w 1110"/>
                <a:gd name="T1" fmla="*/ 342 h 645"/>
                <a:gd name="T2" fmla="*/ 0 w 1110"/>
                <a:gd name="T3" fmla="*/ 645 h 645"/>
              </a:gdLst>
              <a:ahLst/>
              <a:cxnLst>
                <a:cxn ang="0">
                  <a:pos x="T0" y="T1"/>
                </a:cxn>
                <a:cxn ang="0">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1793" name="Group 44"/>
            <p:cNvGrpSpPr>
              <a:grpSpLocks/>
            </p:cNvGrpSpPr>
            <p:nvPr/>
          </p:nvGrpSpPr>
          <p:grpSpPr bwMode="auto">
            <a:xfrm>
              <a:off x="3198" y="1784"/>
              <a:ext cx="191" cy="193"/>
              <a:chOff x="2961" y="2429"/>
              <a:chExt cx="194" cy="193"/>
            </a:xfrm>
          </p:grpSpPr>
          <p:sp>
            <p:nvSpPr>
              <p:cNvPr id="225325" name="Rectangle 45"/>
              <p:cNvSpPr>
                <a:spLocks noChangeArrowheads="1"/>
              </p:cNvSpPr>
              <p:nvPr/>
            </p:nvSpPr>
            <p:spPr bwMode="auto">
              <a:xfrm>
                <a:off x="2982" y="2490"/>
                <a:ext cx="144" cy="1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26" name="Text Box 46"/>
              <p:cNvSpPr txBox="1">
                <a:spLocks noChangeArrowheads="1"/>
              </p:cNvSpPr>
              <p:nvPr/>
            </p:nvSpPr>
            <p:spPr bwMode="auto">
              <a:xfrm>
                <a:off x="2961" y="2429"/>
                <a:ext cx="19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A</a:t>
                </a:r>
                <a:endParaRPr lang="en-US">
                  <a:cs typeface="+mn-cs"/>
                </a:endParaRPr>
              </a:p>
            </p:txBody>
          </p:sp>
        </p:grpSp>
        <p:grpSp>
          <p:nvGrpSpPr>
            <p:cNvPr id="31794" name="Group 47"/>
            <p:cNvGrpSpPr>
              <a:grpSpLocks/>
            </p:cNvGrpSpPr>
            <p:nvPr/>
          </p:nvGrpSpPr>
          <p:grpSpPr bwMode="auto">
            <a:xfrm>
              <a:off x="4374" y="2168"/>
              <a:ext cx="177" cy="193"/>
              <a:chOff x="2967" y="2429"/>
              <a:chExt cx="180" cy="193"/>
            </a:xfrm>
          </p:grpSpPr>
          <p:sp>
            <p:nvSpPr>
              <p:cNvPr id="225328" name="Rectangle 48"/>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29" name="Text Box 49"/>
              <p:cNvSpPr txBox="1">
                <a:spLocks noChangeArrowheads="1"/>
              </p:cNvSpPr>
              <p:nvPr/>
            </p:nvSpPr>
            <p:spPr bwMode="auto">
              <a:xfrm>
                <a:off x="2967" y="2429"/>
                <a:ext cx="18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E</a:t>
                </a:r>
                <a:endParaRPr lang="en-US">
                  <a:cs typeface="+mn-cs"/>
                </a:endParaRPr>
              </a:p>
            </p:txBody>
          </p:sp>
        </p:grpSp>
        <p:grpSp>
          <p:nvGrpSpPr>
            <p:cNvPr id="31795" name="Group 50"/>
            <p:cNvGrpSpPr>
              <a:grpSpLocks/>
            </p:cNvGrpSpPr>
            <p:nvPr/>
          </p:nvGrpSpPr>
          <p:grpSpPr bwMode="auto">
            <a:xfrm>
              <a:off x="3688" y="2165"/>
              <a:ext cx="190" cy="193"/>
              <a:chOff x="2962" y="2429"/>
              <a:chExt cx="193" cy="193"/>
            </a:xfrm>
          </p:grpSpPr>
          <p:sp>
            <p:nvSpPr>
              <p:cNvPr id="225331" name="Rectangle 51"/>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32" name="Text Box 52"/>
              <p:cNvSpPr txBox="1">
                <a:spLocks noChangeArrowheads="1"/>
              </p:cNvSpPr>
              <p:nvPr/>
            </p:nvSpPr>
            <p:spPr bwMode="auto">
              <a:xfrm>
                <a:off x="2962" y="2429"/>
                <a:ext cx="193"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D</a:t>
                </a:r>
                <a:endParaRPr lang="en-US">
                  <a:cs typeface="+mn-cs"/>
                </a:endParaRPr>
              </a:p>
            </p:txBody>
          </p:sp>
        </p:grpSp>
        <p:grpSp>
          <p:nvGrpSpPr>
            <p:cNvPr id="31796" name="Group 53"/>
            <p:cNvGrpSpPr>
              <a:grpSpLocks/>
            </p:cNvGrpSpPr>
            <p:nvPr/>
          </p:nvGrpSpPr>
          <p:grpSpPr bwMode="auto">
            <a:xfrm>
              <a:off x="4369" y="1478"/>
              <a:ext cx="175" cy="193"/>
              <a:chOff x="2968" y="2429"/>
              <a:chExt cx="178" cy="193"/>
            </a:xfrm>
          </p:grpSpPr>
          <p:sp>
            <p:nvSpPr>
              <p:cNvPr id="225334" name="Rectangle 54"/>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35" name="Text Box 55"/>
              <p:cNvSpPr txBox="1">
                <a:spLocks noChangeArrowheads="1"/>
              </p:cNvSpPr>
              <p:nvPr/>
            </p:nvSpPr>
            <p:spPr bwMode="auto">
              <a:xfrm>
                <a:off x="2968" y="2429"/>
                <a:ext cx="17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C</a:t>
                </a:r>
                <a:endParaRPr lang="en-US">
                  <a:cs typeface="+mn-cs"/>
                </a:endParaRPr>
              </a:p>
            </p:txBody>
          </p:sp>
        </p:grpSp>
        <p:grpSp>
          <p:nvGrpSpPr>
            <p:cNvPr id="31797" name="Group 56"/>
            <p:cNvGrpSpPr>
              <a:grpSpLocks/>
            </p:cNvGrpSpPr>
            <p:nvPr/>
          </p:nvGrpSpPr>
          <p:grpSpPr bwMode="auto">
            <a:xfrm>
              <a:off x="3684" y="1478"/>
              <a:ext cx="178" cy="193"/>
              <a:chOff x="2967" y="2429"/>
              <a:chExt cx="181" cy="193"/>
            </a:xfrm>
          </p:grpSpPr>
          <p:sp>
            <p:nvSpPr>
              <p:cNvPr id="225337" name="Rectangle 57"/>
              <p:cNvSpPr>
                <a:spLocks noChangeArrowheads="1"/>
              </p:cNvSpPr>
              <p:nvPr/>
            </p:nvSpPr>
            <p:spPr bwMode="auto">
              <a:xfrm>
                <a:off x="2982" y="2490"/>
                <a:ext cx="146"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38" name="Text Box 58"/>
              <p:cNvSpPr txBox="1">
                <a:spLocks noChangeArrowheads="1"/>
              </p:cNvSpPr>
              <p:nvPr/>
            </p:nvSpPr>
            <p:spPr bwMode="auto">
              <a:xfrm>
                <a:off x="2967" y="2429"/>
                <a:ext cx="18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B</a:t>
                </a:r>
                <a:endParaRPr lang="en-US">
                  <a:cs typeface="+mn-cs"/>
                </a:endParaRPr>
              </a:p>
            </p:txBody>
          </p:sp>
        </p:grpSp>
        <p:grpSp>
          <p:nvGrpSpPr>
            <p:cNvPr id="31798" name="Group 59"/>
            <p:cNvGrpSpPr>
              <a:grpSpLocks/>
            </p:cNvGrpSpPr>
            <p:nvPr/>
          </p:nvGrpSpPr>
          <p:grpSpPr bwMode="auto">
            <a:xfrm>
              <a:off x="4948" y="1826"/>
              <a:ext cx="175" cy="193"/>
              <a:chOff x="2968" y="2429"/>
              <a:chExt cx="178" cy="193"/>
            </a:xfrm>
          </p:grpSpPr>
          <p:sp>
            <p:nvSpPr>
              <p:cNvPr id="225340" name="Rectangle 60"/>
              <p:cNvSpPr>
                <a:spLocks noChangeArrowheads="1"/>
              </p:cNvSpPr>
              <p:nvPr/>
            </p:nvSpPr>
            <p:spPr bwMode="auto">
              <a:xfrm>
                <a:off x="2983" y="2490"/>
                <a:ext cx="141"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41" name="Text Box 61"/>
              <p:cNvSpPr txBox="1">
                <a:spLocks noChangeArrowheads="1"/>
              </p:cNvSpPr>
              <p:nvPr/>
            </p:nvSpPr>
            <p:spPr bwMode="auto">
              <a:xfrm>
                <a:off x="2968" y="2429"/>
                <a:ext cx="176"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F</a:t>
                </a:r>
                <a:endParaRPr lang="en-US">
                  <a:cs typeface="+mn-cs"/>
                </a:endParaRPr>
              </a:p>
            </p:txBody>
          </p:sp>
        </p:grpSp>
        <p:sp>
          <p:nvSpPr>
            <p:cNvPr id="225342" name="Text Box 62"/>
            <p:cNvSpPr txBox="1">
              <a:spLocks noChangeArrowheads="1"/>
            </p:cNvSpPr>
            <p:nvPr/>
          </p:nvSpPr>
          <p:spPr bwMode="auto">
            <a:xfrm>
              <a:off x="3411" y="1607"/>
              <a:ext cx="16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25343" name="Text Box 63"/>
            <p:cNvSpPr txBox="1">
              <a:spLocks noChangeArrowheads="1"/>
            </p:cNvSpPr>
            <p:nvPr/>
          </p:nvSpPr>
          <p:spPr bwMode="auto">
            <a:xfrm>
              <a:off x="3759" y="1826"/>
              <a:ext cx="16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25344" name="Text Box 64"/>
            <p:cNvSpPr txBox="1">
              <a:spLocks noChangeArrowheads="1"/>
            </p:cNvSpPr>
            <p:nvPr/>
          </p:nvSpPr>
          <p:spPr bwMode="auto">
            <a:xfrm>
              <a:off x="3332" y="2039"/>
              <a:ext cx="150"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25345" name="Text Box 65"/>
            <p:cNvSpPr txBox="1">
              <a:spLocks noChangeArrowheads="1"/>
            </p:cNvSpPr>
            <p:nvPr/>
          </p:nvSpPr>
          <p:spPr bwMode="auto">
            <a:xfrm>
              <a:off x="4143" y="1919"/>
              <a:ext cx="1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a:t>
              </a:r>
              <a:endParaRPr lang="en-US">
                <a:cs typeface="+mn-cs"/>
              </a:endParaRPr>
            </a:p>
          </p:txBody>
        </p:sp>
        <p:sp>
          <p:nvSpPr>
            <p:cNvPr id="225346" name="Text Box 66"/>
            <p:cNvSpPr txBox="1">
              <a:spLocks noChangeArrowheads="1"/>
            </p:cNvSpPr>
            <p:nvPr/>
          </p:nvSpPr>
          <p:spPr bwMode="auto">
            <a:xfrm>
              <a:off x="4089" y="2273"/>
              <a:ext cx="149"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25347" name="Text Box 67"/>
            <p:cNvSpPr txBox="1">
              <a:spLocks noChangeArrowheads="1"/>
            </p:cNvSpPr>
            <p:nvPr/>
          </p:nvSpPr>
          <p:spPr bwMode="auto">
            <a:xfrm>
              <a:off x="4448" y="1844"/>
              <a:ext cx="149"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25348" name="Text Box 68"/>
            <p:cNvSpPr txBox="1">
              <a:spLocks noChangeArrowheads="1"/>
            </p:cNvSpPr>
            <p:nvPr/>
          </p:nvSpPr>
          <p:spPr bwMode="auto">
            <a:xfrm>
              <a:off x="4800" y="2108"/>
              <a:ext cx="16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25349" name="Text Box 69"/>
            <p:cNvSpPr txBox="1">
              <a:spLocks noChangeArrowheads="1"/>
            </p:cNvSpPr>
            <p:nvPr/>
          </p:nvSpPr>
          <p:spPr bwMode="auto">
            <a:xfrm>
              <a:off x="4773" y="1571"/>
              <a:ext cx="16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a:t>
              </a:r>
              <a:endParaRPr lang="en-US">
                <a:cs typeface="+mn-cs"/>
              </a:endParaRPr>
            </a:p>
          </p:txBody>
        </p:sp>
        <p:sp>
          <p:nvSpPr>
            <p:cNvPr id="225350" name="Text Box 70"/>
            <p:cNvSpPr txBox="1">
              <a:spLocks noChangeArrowheads="1"/>
            </p:cNvSpPr>
            <p:nvPr/>
          </p:nvSpPr>
          <p:spPr bwMode="auto">
            <a:xfrm>
              <a:off x="4038" y="1421"/>
              <a:ext cx="16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a:t>
              </a:r>
              <a:endParaRPr lang="en-US">
                <a:cs typeface="+mn-cs"/>
              </a:endParaRPr>
            </a:p>
          </p:txBody>
        </p:sp>
        <p:sp>
          <p:nvSpPr>
            <p:cNvPr id="225351" name="Text Box 71"/>
            <p:cNvSpPr txBox="1">
              <a:spLocks noChangeArrowheads="1"/>
            </p:cNvSpPr>
            <p:nvPr/>
          </p:nvSpPr>
          <p:spPr bwMode="auto">
            <a:xfrm>
              <a:off x="3687" y="1154"/>
              <a:ext cx="16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a:t>
              </a:r>
              <a:endParaRPr lang="en-US">
                <a:cs typeface="+mn-cs"/>
              </a:endParaRPr>
            </a:p>
          </p:txBody>
        </p:sp>
      </p:grpSp>
      <p:pic>
        <p:nvPicPr>
          <p:cNvPr id="31748" name="Picture 72" descr="fig-10-ls-exp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825" y="-1447800"/>
            <a:ext cx="4321175"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3" name="Rectangle 73"/>
          <p:cNvSpPr>
            <a:spLocks noChangeArrowheads="1"/>
          </p:cNvSpPr>
          <p:nvPr/>
        </p:nvSpPr>
        <p:spPr bwMode="auto">
          <a:xfrm>
            <a:off x="4670425" y="-1600200"/>
            <a:ext cx="4724400" cy="3657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5354" name="Rectangle 74"/>
          <p:cNvSpPr>
            <a:spLocks noGrp="1" noChangeArrowheads="1"/>
          </p:cNvSpPr>
          <p:nvPr>
            <p:ph type="title"/>
          </p:nvPr>
        </p:nvSpPr>
        <p:spPr>
          <a:xfrm>
            <a:off x="685800" y="381000"/>
            <a:ext cx="7772400" cy="1143000"/>
          </a:xfrm>
        </p:spPr>
        <p:txBody>
          <a:bodyPr/>
          <a:lstStyle/>
          <a:p>
            <a:pPr>
              <a:defRPr/>
            </a:pPr>
            <a:r>
              <a:rPr lang="en-US" sz="3600" smtClean="0">
                <a:cs typeface="+mj-cs"/>
              </a:rPr>
              <a:t>Topology Database: Example</a:t>
            </a:r>
          </a:p>
        </p:txBody>
      </p:sp>
      <p:sp>
        <p:nvSpPr>
          <p:cNvPr id="225355" name="Text Box 75"/>
          <p:cNvSpPr txBox="1">
            <a:spLocks noChangeArrowheads="1"/>
          </p:cNvSpPr>
          <p:nvPr/>
        </p:nvSpPr>
        <p:spPr bwMode="auto">
          <a:xfrm>
            <a:off x="5257800" y="5105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0000"/>
                </a:solidFill>
                <a:latin typeface="Comic Sans MS" charset="0"/>
                <a:cs typeface="+mn-cs"/>
              </a:rPr>
              <a:t>link state database</a:t>
            </a:r>
          </a:p>
        </p:txBody>
      </p:sp>
      <p:sp>
        <p:nvSpPr>
          <p:cNvPr id="77"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286747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B21EC3F-7D23-874F-B3F1-CD67A8144BAD}" type="slidenum">
              <a:rPr lang="en-US"/>
              <a:pPr>
                <a:defRPr/>
              </a:pPr>
              <a:t>18</a:t>
            </a:fld>
            <a:endParaRPr lang="en-US"/>
          </a:p>
        </p:txBody>
      </p:sp>
      <p:sp>
        <p:nvSpPr>
          <p:cNvPr id="226306" name="Rectangle 2"/>
          <p:cNvSpPr>
            <a:spLocks noGrp="1" noChangeArrowheads="1"/>
          </p:cNvSpPr>
          <p:nvPr>
            <p:ph type="title"/>
          </p:nvPr>
        </p:nvSpPr>
        <p:spPr/>
        <p:txBody>
          <a:bodyPr>
            <a:normAutofit fontScale="90000"/>
          </a:bodyPr>
          <a:lstStyle/>
          <a:p>
            <a:pPr>
              <a:defRPr/>
            </a:pPr>
            <a:r>
              <a:rPr lang="en-US" sz="3600" smtClean="0">
                <a:cs typeface="+mj-cs"/>
              </a:rPr>
              <a:t>Constructing Routing Table:</a:t>
            </a:r>
            <a:br>
              <a:rPr lang="en-US" sz="3600" smtClean="0">
                <a:cs typeface="+mj-cs"/>
              </a:rPr>
            </a:br>
            <a:r>
              <a:rPr lang="en-US" sz="3600" smtClean="0">
                <a:cs typeface="+mj-cs"/>
              </a:rPr>
              <a:t>Dijkstra</a:t>
            </a:r>
            <a:r>
              <a:rPr lang="ja-JP" altLang="en-US" sz="3600" smtClean="0">
                <a:latin typeface="Arial"/>
                <a:cs typeface="+mj-cs"/>
              </a:rPr>
              <a:t>’</a:t>
            </a:r>
            <a:r>
              <a:rPr lang="en-US" sz="3600" smtClean="0">
                <a:cs typeface="+mj-cs"/>
              </a:rPr>
              <a:t>s Algorithm</a:t>
            </a:r>
          </a:p>
        </p:txBody>
      </p:sp>
      <p:sp>
        <p:nvSpPr>
          <p:cNvPr id="226307" name="Rectangle 3"/>
          <p:cNvSpPr>
            <a:spLocks noGrp="1" noChangeArrowheads="1"/>
          </p:cNvSpPr>
          <p:nvPr>
            <p:ph type="body" idx="1"/>
          </p:nvPr>
        </p:nvSpPr>
        <p:spPr/>
        <p:txBody>
          <a:bodyPr>
            <a:normAutofit fontScale="92500"/>
          </a:bodyPr>
          <a:lstStyle/>
          <a:p>
            <a:pPr>
              <a:defRPr/>
            </a:pPr>
            <a:r>
              <a:rPr lang="en-US" sz="3000" dirty="0" smtClean="0">
                <a:cs typeface="+mn-cs"/>
              </a:rPr>
              <a:t>Given the network topology</a:t>
            </a:r>
          </a:p>
          <a:p>
            <a:pPr lvl="1">
              <a:defRPr/>
            </a:pPr>
            <a:r>
              <a:rPr lang="en-US" sz="2600" dirty="0" smtClean="0"/>
              <a:t>How to compute </a:t>
            </a:r>
            <a:r>
              <a:rPr lang="en-US" sz="2600" dirty="0" smtClean="0">
                <a:solidFill>
                  <a:srgbClr val="FF0000"/>
                </a:solidFill>
              </a:rPr>
              <a:t>shortest</a:t>
            </a:r>
            <a:r>
              <a:rPr lang="en-US" sz="2600" dirty="0" smtClean="0"/>
              <a:t> path to each destination?</a:t>
            </a:r>
          </a:p>
          <a:p>
            <a:pPr>
              <a:defRPr/>
            </a:pPr>
            <a:r>
              <a:rPr lang="en-US" sz="3000" dirty="0" smtClean="0">
                <a:cs typeface="+mn-cs"/>
              </a:rPr>
              <a:t>Some notation</a:t>
            </a:r>
          </a:p>
          <a:p>
            <a:pPr lvl="1">
              <a:defRPr/>
            </a:pPr>
            <a:r>
              <a:rPr lang="en-US" sz="2600" dirty="0" smtClean="0"/>
              <a:t>X: source node</a:t>
            </a:r>
          </a:p>
          <a:p>
            <a:pPr lvl="1">
              <a:defRPr/>
            </a:pPr>
            <a:r>
              <a:rPr lang="en-US" sz="2600" dirty="0" smtClean="0"/>
              <a:t>N: set of nodes to which shortest paths are known </a:t>
            </a:r>
            <a:r>
              <a:rPr lang="en-US" sz="2600" dirty="0" smtClean="0">
                <a:solidFill>
                  <a:srgbClr val="FF0000"/>
                </a:solidFill>
              </a:rPr>
              <a:t>so far</a:t>
            </a:r>
          </a:p>
          <a:p>
            <a:pPr lvl="2">
              <a:defRPr/>
            </a:pPr>
            <a:r>
              <a:rPr lang="en-US" sz="2600" dirty="0" smtClean="0"/>
              <a:t>N is initially empty</a:t>
            </a:r>
          </a:p>
          <a:p>
            <a:pPr lvl="1">
              <a:defRPr/>
            </a:pPr>
            <a:r>
              <a:rPr lang="en-US" sz="2600" dirty="0" smtClean="0"/>
              <a:t>D(V): cost of </a:t>
            </a:r>
            <a:r>
              <a:rPr lang="en-US" sz="2600" dirty="0" smtClean="0">
                <a:solidFill>
                  <a:srgbClr val="FF0000"/>
                </a:solidFill>
              </a:rPr>
              <a:t>known </a:t>
            </a:r>
            <a:r>
              <a:rPr lang="en-US" sz="2600" dirty="0" smtClean="0"/>
              <a:t>shortest path from source X</a:t>
            </a:r>
          </a:p>
          <a:p>
            <a:pPr lvl="1">
              <a:defRPr/>
            </a:pPr>
            <a:r>
              <a:rPr lang="en-US" sz="2600" dirty="0" smtClean="0"/>
              <a:t>C(U,V): cost of link U to V</a:t>
            </a:r>
          </a:p>
          <a:p>
            <a:pPr lvl="2">
              <a:defRPr/>
            </a:pPr>
            <a:r>
              <a:rPr lang="en-US" dirty="0" smtClean="0"/>
              <a:t>C(U,V)  =   </a:t>
            </a:r>
            <a:r>
              <a:rPr lang="en-US" dirty="0" smtClean="0">
                <a:sym typeface="Symbol" charset="0"/>
              </a:rPr>
              <a:t>   if not neighbors</a:t>
            </a:r>
          </a:p>
        </p:txBody>
      </p:sp>
      <p:graphicFrame>
        <p:nvGraphicFramePr>
          <p:cNvPr id="32773" name="Object 1"/>
          <p:cNvGraphicFramePr>
            <a:graphicFrameLocks noChangeAspect="1"/>
          </p:cNvGraphicFramePr>
          <p:nvPr>
            <p:extLst>
              <p:ext uri="{D42A27DB-BD31-4B8C-83A1-F6EECF244321}">
                <p14:modId xmlns:p14="http://schemas.microsoft.com/office/powerpoint/2010/main" val="3723595207"/>
              </p:ext>
            </p:extLst>
          </p:nvPr>
        </p:nvGraphicFramePr>
        <p:xfrm>
          <a:off x="2925763" y="5713520"/>
          <a:ext cx="304800" cy="228600"/>
        </p:xfrm>
        <a:graphic>
          <a:graphicData uri="http://schemas.openxmlformats.org/presentationml/2006/ole">
            <mc:AlternateContent xmlns:mc="http://schemas.openxmlformats.org/markup-compatibility/2006">
              <mc:Choice xmlns:v="urn:schemas-microsoft-com:vml" Requires="v">
                <p:oleObj spid="_x0000_s16413" name="Equation" r:id="rId4" imgW="152400" imgH="114300" progId="Equation.DSMT4">
                  <p:embed/>
                </p:oleObj>
              </mc:Choice>
              <mc:Fallback>
                <p:oleObj name="Equation" r:id="rId4" imgW="152400" imgH="114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763" y="571352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190747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E89FCC7-AF0C-4249-B1A3-F5F7C0B08679}" type="slidenum">
              <a:rPr lang="en-US"/>
              <a:pPr>
                <a:defRPr/>
              </a:pPr>
              <a:t>19</a:t>
            </a:fld>
            <a:endParaRPr lang="en-US"/>
          </a:p>
        </p:txBody>
      </p:sp>
      <p:sp>
        <p:nvSpPr>
          <p:cNvPr id="228354" name="Rectangle 2"/>
          <p:cNvSpPr>
            <a:spLocks noGrp="1" noChangeArrowheads="1"/>
          </p:cNvSpPr>
          <p:nvPr>
            <p:ph type="title"/>
          </p:nvPr>
        </p:nvSpPr>
        <p:spPr>
          <a:xfrm>
            <a:off x="685800" y="22030"/>
            <a:ext cx="7772400" cy="1143000"/>
          </a:xfrm>
        </p:spPr>
        <p:txBody>
          <a:bodyPr>
            <a:normAutofit fontScale="90000"/>
          </a:bodyPr>
          <a:lstStyle/>
          <a:p>
            <a:pPr>
              <a:defRPr/>
            </a:pPr>
            <a:r>
              <a:rPr lang="en-US" dirty="0" err="1" smtClean="0">
                <a:cs typeface="+mj-cs"/>
              </a:rPr>
              <a:t>Dijsktra’s</a:t>
            </a:r>
            <a:r>
              <a:rPr lang="en-US" dirty="0" smtClean="0">
                <a:cs typeface="+mj-cs"/>
              </a:rPr>
              <a:t> Algorithm (at Node X)</a:t>
            </a:r>
          </a:p>
        </p:txBody>
      </p:sp>
      <p:sp>
        <p:nvSpPr>
          <p:cNvPr id="228355" name="Rectangle 3"/>
          <p:cNvSpPr>
            <a:spLocks noGrp="1" noChangeArrowheads="1"/>
          </p:cNvSpPr>
          <p:nvPr>
            <p:ph type="body" idx="1"/>
          </p:nvPr>
        </p:nvSpPr>
        <p:spPr>
          <a:xfrm>
            <a:off x="701478" y="1378482"/>
            <a:ext cx="7772400" cy="4114800"/>
          </a:xfrm>
        </p:spPr>
        <p:txBody>
          <a:bodyPr>
            <a:noAutofit/>
          </a:bodyPr>
          <a:lstStyle/>
          <a:p>
            <a:pPr>
              <a:defRPr/>
            </a:pPr>
            <a:r>
              <a:rPr lang="en-US" sz="2400" dirty="0" smtClean="0">
                <a:cs typeface="+mn-cs"/>
              </a:rPr>
              <a:t>Initialization</a:t>
            </a:r>
          </a:p>
          <a:p>
            <a:pPr lvl="1">
              <a:defRPr/>
            </a:pPr>
            <a:r>
              <a:rPr lang="en-US" sz="2400" dirty="0" smtClean="0"/>
              <a:t>N = {X}</a:t>
            </a:r>
          </a:p>
          <a:p>
            <a:pPr lvl="1">
              <a:defRPr/>
            </a:pPr>
            <a:r>
              <a:rPr lang="en-US" sz="2400" dirty="0" smtClean="0"/>
              <a:t>For all nodes V</a:t>
            </a:r>
          </a:p>
          <a:p>
            <a:pPr lvl="2">
              <a:defRPr/>
            </a:pPr>
            <a:r>
              <a:rPr lang="en-US" dirty="0" smtClean="0"/>
              <a:t>If V</a:t>
            </a:r>
            <a:r>
              <a:rPr lang="en-US" dirty="0" smtClean="0">
                <a:solidFill>
                  <a:srgbClr val="FF9933"/>
                </a:solidFill>
              </a:rPr>
              <a:t> </a:t>
            </a:r>
            <a:r>
              <a:rPr lang="en-US" dirty="0" smtClean="0">
                <a:solidFill>
                  <a:srgbClr val="FF0000"/>
                </a:solidFill>
              </a:rPr>
              <a:t>adjacent</a:t>
            </a:r>
            <a:r>
              <a:rPr lang="en-US" dirty="0" smtClean="0"/>
              <a:t> to X, D(V) = C(X,V) </a:t>
            </a:r>
          </a:p>
          <a:p>
            <a:pPr lvl="2">
              <a:defRPr/>
            </a:pPr>
            <a:r>
              <a:rPr lang="en-US" dirty="0" smtClean="0"/>
              <a:t>else D(V) = </a:t>
            </a:r>
            <a:endParaRPr lang="en-US" dirty="0" smtClean="0">
              <a:sym typeface="Symbol" charset="0"/>
            </a:endParaRPr>
          </a:p>
          <a:p>
            <a:pPr>
              <a:defRPr/>
            </a:pPr>
            <a:r>
              <a:rPr lang="en-US" sz="2400" dirty="0" smtClean="0">
                <a:cs typeface="+mn-cs"/>
              </a:rPr>
              <a:t>Loop</a:t>
            </a:r>
          </a:p>
          <a:p>
            <a:pPr lvl="1">
              <a:defRPr/>
            </a:pPr>
            <a:r>
              <a:rPr lang="en-US" sz="2400" dirty="0" smtClean="0"/>
              <a:t>Find U </a:t>
            </a:r>
            <a:r>
              <a:rPr lang="en-US" sz="2400" dirty="0" smtClean="0">
                <a:solidFill>
                  <a:srgbClr val="FF0000"/>
                </a:solidFill>
              </a:rPr>
              <a:t>not in N </a:t>
            </a:r>
            <a:r>
              <a:rPr lang="en-US" sz="2400" dirty="0" smtClean="0"/>
              <a:t>such that D(U) is </a:t>
            </a:r>
            <a:r>
              <a:rPr lang="en-US" sz="2400" dirty="0" smtClean="0">
                <a:solidFill>
                  <a:srgbClr val="FF0000"/>
                </a:solidFill>
              </a:rPr>
              <a:t>smallest</a:t>
            </a:r>
          </a:p>
          <a:p>
            <a:pPr lvl="1">
              <a:defRPr/>
            </a:pPr>
            <a:r>
              <a:rPr lang="en-US" sz="2400" dirty="0" smtClean="0"/>
              <a:t>Add U into set N</a:t>
            </a:r>
          </a:p>
          <a:p>
            <a:pPr lvl="1">
              <a:defRPr/>
            </a:pPr>
            <a:r>
              <a:rPr lang="en-US" sz="2400" dirty="0" smtClean="0"/>
              <a:t>Update D(V) for all V </a:t>
            </a:r>
            <a:r>
              <a:rPr lang="en-US" sz="2400" dirty="0" smtClean="0">
                <a:solidFill>
                  <a:srgbClr val="FF0000"/>
                </a:solidFill>
              </a:rPr>
              <a:t>not</a:t>
            </a:r>
            <a:r>
              <a:rPr lang="en-US" sz="2400" dirty="0" smtClean="0"/>
              <a:t> in N</a:t>
            </a:r>
          </a:p>
          <a:p>
            <a:pPr lvl="2">
              <a:defRPr/>
            </a:pPr>
            <a:r>
              <a:rPr lang="en-US" dirty="0" smtClean="0">
                <a:solidFill>
                  <a:srgbClr val="FF0000"/>
                </a:solidFill>
              </a:rPr>
              <a:t>D(V) = min{D(V), D(U) + C(U,V)}</a:t>
            </a:r>
          </a:p>
          <a:p>
            <a:pPr lvl="1">
              <a:defRPr/>
            </a:pPr>
            <a:r>
              <a:rPr lang="en-US" sz="2400" dirty="0" smtClean="0"/>
              <a:t>Until all nodes in N</a:t>
            </a:r>
          </a:p>
        </p:txBody>
      </p:sp>
      <p:graphicFrame>
        <p:nvGraphicFramePr>
          <p:cNvPr id="34821" name="Object 6"/>
          <p:cNvGraphicFramePr>
            <a:graphicFrameLocks noChangeAspect="1"/>
          </p:cNvGraphicFramePr>
          <p:nvPr>
            <p:extLst>
              <p:ext uri="{D42A27DB-BD31-4B8C-83A1-F6EECF244321}">
                <p14:modId xmlns:p14="http://schemas.microsoft.com/office/powerpoint/2010/main" val="182373879"/>
              </p:ext>
            </p:extLst>
          </p:nvPr>
        </p:nvGraphicFramePr>
        <p:xfrm>
          <a:off x="3585743" y="3214494"/>
          <a:ext cx="443417" cy="332563"/>
        </p:xfrm>
        <a:graphic>
          <a:graphicData uri="http://schemas.openxmlformats.org/presentationml/2006/ole">
            <mc:AlternateContent xmlns:mc="http://schemas.openxmlformats.org/markup-compatibility/2006">
              <mc:Choice xmlns:v="urn:schemas-microsoft-com:vml" Requires="v">
                <p:oleObj spid="_x0000_s18462" name="Equation" r:id="rId4" imgW="152400" imgH="114300" progId="Equation.DSMT4">
                  <p:embed/>
                </p:oleObj>
              </mc:Choice>
              <mc:Fallback>
                <p:oleObj name="Equation" r:id="rId4" imgW="152400" imgH="114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5743" y="3214494"/>
                        <a:ext cx="443417" cy="332563"/>
                      </a:xfrm>
                      <a:prstGeom prst="rect">
                        <a:avLst/>
                      </a:prstGeom>
                      <a:noFill/>
                      <a:ln>
                        <a:noFill/>
                      </a:ln>
                    </p:spPr>
                  </p:pic>
                </p:oleObj>
              </mc:Fallback>
            </mc:AlternateContent>
          </a:graphicData>
        </a:graphic>
      </p:graphicFrame>
      <p:sp>
        <p:nvSpPr>
          <p:cNvPr id="7" name="Freeform 4"/>
          <p:cNvSpPr>
            <a:spLocks/>
          </p:cNvSpPr>
          <p:nvPr/>
        </p:nvSpPr>
        <p:spPr bwMode="auto">
          <a:xfrm>
            <a:off x="144648" y="3606377"/>
            <a:ext cx="800100" cy="2728917"/>
          </a:xfrm>
          <a:custGeom>
            <a:avLst/>
            <a:gdLst>
              <a:gd name="T0" fmla="*/ 2147483647 w 504"/>
              <a:gd name="T1" fmla="*/ 2147483647 h 1818"/>
              <a:gd name="T2" fmla="*/ 2147483647 w 504"/>
              <a:gd name="T3" fmla="*/ 2147483647 h 1818"/>
              <a:gd name="T4" fmla="*/ 2147483647 w 504"/>
              <a:gd name="T5" fmla="*/ 2147483647 h 1818"/>
              <a:gd name="T6" fmla="*/ 2147483647 w 504"/>
              <a:gd name="T7" fmla="*/ 2147483647 h 1818"/>
              <a:gd name="T8" fmla="*/ 0 60000 65536"/>
              <a:gd name="T9" fmla="*/ 0 60000 65536"/>
              <a:gd name="T10" fmla="*/ 0 60000 65536"/>
              <a:gd name="T11" fmla="*/ 0 60000 65536"/>
              <a:gd name="T12" fmla="*/ 0 w 504"/>
              <a:gd name="T13" fmla="*/ 0 h 1818"/>
              <a:gd name="T14" fmla="*/ 504 w 504"/>
              <a:gd name="T15" fmla="*/ 1818 h 1818"/>
            </a:gdLst>
            <a:ahLst/>
            <a:cxnLst>
              <a:cxn ang="T8">
                <a:pos x="T0" y="T1"/>
              </a:cxn>
              <a:cxn ang="T9">
                <a:pos x="T2" y="T3"/>
              </a:cxn>
              <a:cxn ang="T10">
                <a:pos x="T4" y="T5"/>
              </a:cxn>
              <a:cxn ang="T11">
                <a:pos x="T6" y="T7"/>
              </a:cxn>
            </a:cxnLst>
            <a:rect l="T12" t="T13" r="T14" b="T15"/>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993849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a:defRPr/>
            </a:pPr>
            <a:r>
              <a:rPr lang="en-US" dirty="0" smtClean="0">
                <a:cs typeface="+mj-cs"/>
              </a:rPr>
              <a:t>Network</a:t>
            </a:r>
            <a:r>
              <a:rPr lang="en-US" dirty="0">
                <a:cs typeface="+mj-cs"/>
              </a:rPr>
              <a:t> </a:t>
            </a:r>
            <a:r>
              <a:rPr lang="en-US" dirty="0" smtClean="0">
                <a:cs typeface="+mj-cs"/>
              </a:rPr>
              <a:t>Layer </a:t>
            </a:r>
            <a:r>
              <a:rPr lang="en-US" dirty="0">
                <a:cs typeface="+mj-cs"/>
              </a:rPr>
              <a:t>F</a:t>
            </a:r>
            <a:r>
              <a:rPr lang="en-US" dirty="0" smtClean="0">
                <a:cs typeface="+mj-cs"/>
              </a:rPr>
              <a:t>unctions</a:t>
            </a:r>
            <a:endParaRPr lang="en-US" dirty="0">
              <a:cs typeface="+mj-cs"/>
            </a:endParaRPr>
          </a:p>
        </p:txBody>
      </p:sp>
      <p:sp>
        <p:nvSpPr>
          <p:cNvPr id="45061" name="Rectangle 3"/>
          <p:cNvSpPr>
            <a:spLocks noGrp="1" noChangeArrowheads="1"/>
          </p:cNvSpPr>
          <p:nvPr>
            <p:ph type="body" idx="1"/>
          </p:nvPr>
        </p:nvSpPr>
        <p:spPr>
          <a:xfrm>
            <a:off x="625474" y="2001352"/>
            <a:ext cx="4184626" cy="1308577"/>
          </a:xfrm>
        </p:spPr>
        <p:txBody>
          <a:bodyPr/>
          <a:lstStyle/>
          <a:p>
            <a:pPr>
              <a:lnSpc>
                <a:spcPct val="90000"/>
              </a:lnSpc>
              <a:spcBef>
                <a:spcPts val="1200"/>
              </a:spcBef>
              <a:defRPr/>
            </a:pPr>
            <a:r>
              <a:rPr lang="en-US" sz="2400" i="1" dirty="0" smtClean="0">
                <a:solidFill>
                  <a:srgbClr val="000099"/>
                </a:solidFill>
                <a:latin typeface="Gill Sans MT" charset="0"/>
              </a:rPr>
              <a:t>forwarding</a:t>
            </a:r>
            <a:r>
              <a:rPr lang="en-US" sz="2400" i="1" dirty="0">
                <a:solidFill>
                  <a:srgbClr val="000099"/>
                </a:solidFill>
                <a:latin typeface="Gill Sans MT" charset="0"/>
              </a:rPr>
              <a:t>:</a:t>
            </a:r>
            <a:r>
              <a:rPr lang="en-US" sz="2400" dirty="0">
                <a:latin typeface="Gill Sans MT" charset="0"/>
              </a:rPr>
              <a:t> move packets from router</a:t>
            </a:r>
            <a:r>
              <a:rPr lang="ja-JP" altLang="en-US" sz="2400" dirty="0">
                <a:latin typeface="Gill Sans MT" charset="0"/>
              </a:rPr>
              <a:t>’</a:t>
            </a:r>
            <a:r>
              <a:rPr lang="en-US" altLang="ja-JP" sz="2400" dirty="0">
                <a:latin typeface="Gill Sans MT" charset="0"/>
              </a:rPr>
              <a:t>s input to appropriate router </a:t>
            </a:r>
            <a:r>
              <a:rPr lang="en-US" altLang="ja-JP" sz="2400" dirty="0" smtClean="0">
                <a:latin typeface="Gill Sans MT" charset="0"/>
              </a:rPr>
              <a:t>output</a:t>
            </a:r>
            <a:endParaRPr lang="en-US" altLang="ja-JP" sz="2400" dirty="0">
              <a:latin typeface="Gill Sans MT" charset="0"/>
            </a:endParaRPr>
          </a:p>
          <a:p>
            <a:pPr>
              <a:buFont typeface="Wingdings" charset="0"/>
              <a:buNone/>
              <a:defRPr/>
            </a:pPr>
            <a:endParaRPr lang="en-US" dirty="0">
              <a:latin typeface="Gill Sans MT" charset="0"/>
            </a:endParaRPr>
          </a:p>
        </p:txBody>
      </p:sp>
      <p:sp>
        <p:nvSpPr>
          <p:cNvPr id="45062" name="Rectangle 4"/>
          <p:cNvSpPr>
            <a:spLocks noChangeArrowheads="1"/>
          </p:cNvSpPr>
          <p:nvPr/>
        </p:nvSpPr>
        <p:spPr bwMode="auto">
          <a:xfrm>
            <a:off x="4904354" y="2211504"/>
            <a:ext cx="2888003" cy="69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buFont typeface="Wingdings" charset="0"/>
              <a:buNone/>
              <a:defRPr/>
            </a:pPr>
            <a:r>
              <a:rPr lang="en-US" sz="3600" i="1" dirty="0" smtClean="0">
                <a:solidFill>
                  <a:srgbClr val="000090"/>
                </a:solidFill>
                <a:latin typeface="Gill Sans MT" charset="0"/>
              </a:rPr>
              <a:t>data plane</a:t>
            </a:r>
          </a:p>
          <a:p>
            <a:pPr marL="342900" indent="-342900">
              <a:lnSpc>
                <a:spcPct val="85000"/>
              </a:lnSpc>
              <a:spcBef>
                <a:spcPts val="600"/>
              </a:spcBef>
              <a:buClr>
                <a:srgbClr val="000099"/>
              </a:buClr>
              <a:buSzPct val="65000"/>
              <a:buFont typeface="Wingdings" charset="0"/>
              <a:buNone/>
              <a:defRPr/>
            </a:pPr>
            <a:endParaRPr lang="en-US" sz="2800" dirty="0">
              <a:latin typeface="Gill Sans MT" charset="0"/>
            </a:endParaRPr>
          </a:p>
          <a:p>
            <a:pPr marL="342900" indent="-342900">
              <a:lnSpc>
                <a:spcPct val="85000"/>
              </a:lnSpc>
              <a:spcBef>
                <a:spcPct val="20000"/>
              </a:spcBef>
              <a:buClr>
                <a:srgbClr val="000099"/>
              </a:buClr>
              <a:buSzPct val="65000"/>
              <a:buFont typeface="Wingdings" charset="0"/>
              <a:buChar char="v"/>
              <a:defRPr/>
            </a:pPr>
            <a:endParaRPr lang="en-US" sz="2800" dirty="0">
              <a:latin typeface="Gill Sans MT" charset="0"/>
            </a:endParaRPr>
          </a:p>
        </p:txBody>
      </p:sp>
      <p:sp>
        <p:nvSpPr>
          <p:cNvPr id="8" name="Rectangle 4"/>
          <p:cNvSpPr>
            <a:spLocks noChangeArrowheads="1"/>
          </p:cNvSpPr>
          <p:nvPr/>
        </p:nvSpPr>
        <p:spPr bwMode="auto">
          <a:xfrm>
            <a:off x="4941818" y="3342607"/>
            <a:ext cx="3293068" cy="81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ts val="600"/>
              </a:spcBef>
              <a:buClr>
                <a:srgbClr val="000099"/>
              </a:buClr>
              <a:buSzPct val="100000"/>
              <a:defRPr/>
            </a:pPr>
            <a:r>
              <a:rPr lang="en-US" sz="3600" i="1" dirty="0" smtClean="0">
                <a:solidFill>
                  <a:srgbClr val="000099"/>
                </a:solidFill>
                <a:latin typeface="Gill Sans MT" charset="0"/>
              </a:rPr>
              <a:t>control</a:t>
            </a:r>
            <a:r>
              <a:rPr lang="en-US" sz="3600" b="1" i="1" dirty="0" smtClean="0">
                <a:solidFill>
                  <a:srgbClr val="000099"/>
                </a:solidFill>
                <a:latin typeface="Gill Sans MT" charset="0"/>
              </a:rPr>
              <a:t> </a:t>
            </a:r>
            <a:r>
              <a:rPr lang="en-US" sz="3600" i="1" dirty="0" smtClean="0">
                <a:solidFill>
                  <a:srgbClr val="000099"/>
                </a:solidFill>
                <a:latin typeface="Gill Sans MT" charset="0"/>
              </a:rPr>
              <a:t>plane</a:t>
            </a:r>
            <a:endParaRPr lang="en-US" sz="3600" i="1" dirty="0">
              <a:latin typeface="Gill Sans MT" charset="0"/>
            </a:endParaRPr>
          </a:p>
          <a:p>
            <a:pPr marL="342900" indent="-342900">
              <a:lnSpc>
                <a:spcPct val="85000"/>
              </a:lnSpc>
              <a:spcBef>
                <a:spcPct val="70000"/>
              </a:spcBef>
              <a:buClr>
                <a:srgbClr val="000099"/>
              </a:buClr>
              <a:buSzPct val="65000"/>
              <a:buFont typeface="Wingdings" charset="0"/>
              <a:buChar char="v"/>
              <a:defRPr/>
            </a:pPr>
            <a:endParaRPr lang="en-US" sz="2800" dirty="0">
              <a:latin typeface="Gill Sans MT" charset="0"/>
            </a:endParaRPr>
          </a:p>
          <a:p>
            <a:pPr>
              <a:lnSpc>
                <a:spcPct val="85000"/>
              </a:lnSpc>
              <a:spcBef>
                <a:spcPct val="20000"/>
              </a:spcBef>
              <a:buClr>
                <a:srgbClr val="000099"/>
              </a:buClr>
              <a:buSzPct val="65000"/>
              <a:defRPr/>
            </a:pPr>
            <a:endParaRPr lang="en-US" sz="2800" dirty="0">
              <a:latin typeface="Gill Sans MT" charset="0"/>
            </a:endParaRPr>
          </a:p>
        </p:txBody>
      </p:sp>
      <p:sp>
        <p:nvSpPr>
          <p:cNvPr id="2" name="TextBox 1"/>
          <p:cNvSpPr txBox="1"/>
          <p:nvPr/>
        </p:nvSpPr>
        <p:spPr>
          <a:xfrm>
            <a:off x="596449" y="4426071"/>
            <a:ext cx="7725192" cy="1261884"/>
          </a:xfrm>
          <a:prstGeom prst="rect">
            <a:avLst/>
          </a:prstGeom>
          <a:noFill/>
        </p:spPr>
        <p:txBody>
          <a:bodyPr wrap="none" rtlCol="0">
            <a:spAutoFit/>
          </a:bodyPr>
          <a:lstStyle/>
          <a:p>
            <a:r>
              <a:rPr lang="en-US" sz="2800" i="1" dirty="0" smtClean="0">
                <a:solidFill>
                  <a:srgbClr val="CC0000"/>
                </a:solidFill>
                <a:latin typeface="Gill Sans MT"/>
                <a:cs typeface="Gill Sans MT"/>
              </a:rPr>
              <a:t>Two approaches to structuring network control plane:</a:t>
            </a:r>
          </a:p>
          <a:p>
            <a:pPr marL="346075" indent="-346075">
              <a:buClr>
                <a:srgbClr val="000090"/>
              </a:buClr>
              <a:buFont typeface="Wingdings" charset="2"/>
              <a:buChar char="§"/>
            </a:pPr>
            <a:r>
              <a:rPr lang="en-US" sz="2400" dirty="0" smtClean="0">
                <a:latin typeface="Gill Sans MT"/>
                <a:cs typeface="Gill Sans MT"/>
              </a:rPr>
              <a:t>per-router control (traditional)</a:t>
            </a:r>
          </a:p>
          <a:p>
            <a:pPr marL="346075" indent="-346075">
              <a:buClr>
                <a:srgbClr val="000090"/>
              </a:buClr>
              <a:buFont typeface="Wingdings" charset="2"/>
              <a:buChar char="§"/>
            </a:pPr>
            <a:r>
              <a:rPr lang="en-US" sz="2400" dirty="0" smtClean="0">
                <a:latin typeface="Gill Sans MT"/>
                <a:cs typeface="Gill Sans MT"/>
              </a:rPr>
              <a:t>logically centralized control (software defined networking)</a:t>
            </a:r>
            <a:endParaRPr lang="en-US" sz="2400" dirty="0">
              <a:latin typeface="Gill Sans MT"/>
              <a:cs typeface="Gill Sans MT"/>
            </a:endParaRPr>
          </a:p>
        </p:txBody>
      </p:sp>
      <p:sp>
        <p:nvSpPr>
          <p:cNvPr id="12" name="Rectangle 3"/>
          <p:cNvSpPr txBox="1">
            <a:spLocks noChangeArrowheads="1"/>
          </p:cNvSpPr>
          <p:nvPr/>
        </p:nvSpPr>
        <p:spPr bwMode="auto">
          <a:xfrm>
            <a:off x="681672" y="1480083"/>
            <a:ext cx="5783102" cy="57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spcBef>
                <a:spcPts val="600"/>
              </a:spcBef>
              <a:buFont typeface="Wingdings" charset="0"/>
              <a:buNone/>
              <a:defRPr/>
            </a:pPr>
            <a:r>
              <a:rPr lang="en-US" i="1" dirty="0" smtClean="0">
                <a:solidFill>
                  <a:srgbClr val="CC0000"/>
                </a:solidFill>
                <a:latin typeface="Gill Sans MT" charset="0"/>
              </a:rPr>
              <a:t>Recall: two network-layer functions:</a:t>
            </a:r>
            <a:endParaRPr lang="en-US" dirty="0">
              <a:latin typeface="Gill Sans MT" charset="0"/>
            </a:endParaRPr>
          </a:p>
        </p:txBody>
      </p:sp>
      <p:sp>
        <p:nvSpPr>
          <p:cNvPr id="15" name="Rectangle 3"/>
          <p:cNvSpPr txBox="1">
            <a:spLocks noChangeArrowheads="1"/>
          </p:cNvSpPr>
          <p:nvPr/>
        </p:nvSpPr>
        <p:spPr bwMode="auto">
          <a:xfrm>
            <a:off x="623952" y="3135187"/>
            <a:ext cx="4184626" cy="132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lnSpc>
                <a:spcPct val="90000"/>
              </a:lnSpc>
              <a:spcBef>
                <a:spcPts val="1200"/>
              </a:spcBef>
              <a:defRPr/>
            </a:pPr>
            <a:r>
              <a:rPr lang="en-US" sz="2400" i="1" dirty="0" smtClean="0">
                <a:solidFill>
                  <a:srgbClr val="000099"/>
                </a:solidFill>
                <a:latin typeface="Gill Sans MT" charset="0"/>
              </a:rPr>
              <a:t>routing:</a:t>
            </a:r>
            <a:r>
              <a:rPr lang="en-US" sz="2400" dirty="0" smtClean="0">
                <a:latin typeface="Gill Sans MT" charset="0"/>
              </a:rPr>
              <a:t> determine route taken by packets from source to destination</a:t>
            </a:r>
          </a:p>
          <a:p>
            <a:pPr>
              <a:buFont typeface="Wingdings" charset="0"/>
              <a:buNone/>
              <a:defRPr/>
            </a:pPr>
            <a:endParaRPr lang="en-US" dirty="0">
              <a:latin typeface="Gill Sans MT" charset="0"/>
            </a:endParaRPr>
          </a:p>
        </p:txBody>
      </p:sp>
      <p:sp>
        <p:nvSpPr>
          <p:cNvPr id="16" name="Slide Number Placeholder 5"/>
          <p:cNvSpPr txBox="1">
            <a:spLocks/>
          </p:cNvSpPr>
          <p:nvPr/>
        </p:nvSpPr>
        <p:spPr>
          <a:xfrm>
            <a:off x="6725557" y="647589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8FCD7C-F015-1540-B734-EB5B4401433E}" type="slidenum">
              <a:rPr lang="en-US" smtClean="0"/>
              <a:pPr/>
              <a:t>2</a:t>
            </a:fld>
            <a:endParaRPr lang="en-US" dirty="0"/>
          </a:p>
        </p:txBody>
      </p:sp>
      <p:sp>
        <p:nvSpPr>
          <p:cNvPr id="10"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98422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xit" presetSubtype="0" fill="hold" grpId="0" nodeType="afterEffect">
                                  <p:stCondLst>
                                    <p:cond delay="0"/>
                                  </p:stCondLst>
                                  <p:childTnLst>
                                    <p:animEffect transition="out" filter="dissolve">
                                      <p:cBhvr>
                                        <p:cTn id="10" dur="500"/>
                                        <p:tgtEl>
                                          <p:spTgt spid="45061">
                                            <p:txEl>
                                              <p:pRg st="0" end="0"/>
                                            </p:txEl>
                                          </p:spTgt>
                                        </p:tgtEl>
                                      </p:cBhvr>
                                    </p:animEffect>
                                    <p:set>
                                      <p:cBhvr>
                                        <p:cTn id="11" dur="1" fill="hold">
                                          <p:stCondLst>
                                            <p:cond delay="499"/>
                                          </p:stCondLst>
                                        </p:cTn>
                                        <p:tgtEl>
                                          <p:spTgt spid="45061">
                                            <p:txEl>
                                              <p:pRg st="0" end="0"/>
                                            </p:txEl>
                                          </p:spTgt>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45062"/>
                                        </p:tgtEl>
                                      </p:cBhvr>
                                    </p:animEffect>
                                    <p:set>
                                      <p:cBhvr>
                                        <p:cTn id="14" dur="1" fill="hold">
                                          <p:stCondLst>
                                            <p:cond delay="499"/>
                                          </p:stCondLst>
                                        </p:cTn>
                                        <p:tgtEl>
                                          <p:spTgt spid="45062"/>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P spid="45062" grpId="0"/>
      <p:bldP spid="2"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0" name="Group 2"/>
          <p:cNvGrpSpPr>
            <a:grpSpLocks/>
          </p:cNvGrpSpPr>
          <p:nvPr/>
        </p:nvGrpSpPr>
        <p:grpSpPr bwMode="auto">
          <a:xfrm>
            <a:off x="4640263" y="3021824"/>
            <a:ext cx="4217987" cy="3364357"/>
            <a:chOff x="415" y="856"/>
            <a:chExt cx="2910" cy="2258"/>
          </a:xfrm>
        </p:grpSpPr>
        <p:grpSp>
          <p:nvGrpSpPr>
            <p:cNvPr id="127041" name="Group 3"/>
            <p:cNvGrpSpPr>
              <a:grpSpLocks/>
            </p:cNvGrpSpPr>
            <p:nvPr/>
          </p:nvGrpSpPr>
          <p:grpSpPr bwMode="auto">
            <a:xfrm>
              <a:off x="1290" y="1997"/>
              <a:ext cx="316" cy="267"/>
              <a:chOff x="1613" y="2011"/>
              <a:chExt cx="316" cy="267"/>
            </a:xfrm>
          </p:grpSpPr>
          <p:sp>
            <p:nvSpPr>
              <p:cNvPr id="127103" name="Oval 4"/>
              <p:cNvSpPr>
                <a:spLocks noChangeArrowheads="1"/>
              </p:cNvSpPr>
              <p:nvPr/>
            </p:nvSpPr>
            <p:spPr bwMode="auto">
              <a:xfrm>
                <a:off x="1616" y="2138"/>
                <a:ext cx="311"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104" name="Line 5"/>
              <p:cNvSpPr>
                <a:spLocks noChangeShapeType="1"/>
              </p:cNvSpPr>
              <p:nvPr/>
            </p:nvSpPr>
            <p:spPr bwMode="auto">
              <a:xfrm>
                <a:off x="1616" y="212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105" name="Line 6"/>
              <p:cNvSpPr>
                <a:spLocks noChangeShapeType="1"/>
              </p:cNvSpPr>
              <p:nvPr/>
            </p:nvSpPr>
            <p:spPr bwMode="auto">
              <a:xfrm>
                <a:off x="1929" y="212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106" name="Rectangle 7"/>
              <p:cNvSpPr>
                <a:spLocks noChangeArrowheads="1"/>
              </p:cNvSpPr>
              <p:nvPr/>
            </p:nvSpPr>
            <p:spPr bwMode="auto">
              <a:xfrm>
                <a:off x="1616" y="2129"/>
                <a:ext cx="308"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7107" name="Oval 8"/>
              <p:cNvSpPr>
                <a:spLocks noChangeArrowheads="1"/>
              </p:cNvSpPr>
              <p:nvPr/>
            </p:nvSpPr>
            <p:spPr bwMode="auto">
              <a:xfrm>
                <a:off x="1613" y="2072"/>
                <a:ext cx="311"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108" name="Rectangle 9"/>
              <p:cNvSpPr>
                <a:spLocks noChangeArrowheads="1"/>
              </p:cNvSpPr>
              <p:nvPr/>
            </p:nvSpPr>
            <p:spPr bwMode="auto">
              <a:xfrm>
                <a:off x="1686" y="2100"/>
                <a:ext cx="140" cy="10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109" name="Text Box 10"/>
              <p:cNvSpPr txBox="1">
                <a:spLocks noChangeArrowheads="1"/>
              </p:cNvSpPr>
              <p:nvPr/>
            </p:nvSpPr>
            <p:spPr bwMode="auto">
              <a:xfrm>
                <a:off x="1633" y="2011"/>
                <a:ext cx="2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w</a:t>
                </a:r>
                <a:endParaRPr lang="en-US"/>
              </a:p>
            </p:txBody>
          </p:sp>
        </p:grpSp>
        <p:sp>
          <p:nvSpPr>
            <p:cNvPr id="127042" name="Text Box 11"/>
            <p:cNvSpPr txBox="1">
              <a:spLocks noChangeArrowheads="1"/>
            </p:cNvSpPr>
            <p:nvPr/>
          </p:nvSpPr>
          <p:spPr bwMode="auto">
            <a:xfrm>
              <a:off x="925" y="1959"/>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7043" name="Text Box 12"/>
            <p:cNvSpPr txBox="1">
              <a:spLocks noChangeArrowheads="1"/>
            </p:cNvSpPr>
            <p:nvPr/>
          </p:nvSpPr>
          <p:spPr bwMode="auto">
            <a:xfrm>
              <a:off x="1430" y="1478"/>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4</a:t>
              </a:r>
              <a:endParaRPr lang="en-US"/>
            </a:p>
          </p:txBody>
        </p:sp>
        <p:grpSp>
          <p:nvGrpSpPr>
            <p:cNvPr id="127044" name="Group 13"/>
            <p:cNvGrpSpPr>
              <a:grpSpLocks/>
            </p:cNvGrpSpPr>
            <p:nvPr/>
          </p:nvGrpSpPr>
          <p:grpSpPr bwMode="auto">
            <a:xfrm>
              <a:off x="1299" y="2848"/>
              <a:ext cx="316" cy="266"/>
              <a:chOff x="1613" y="2011"/>
              <a:chExt cx="316" cy="266"/>
            </a:xfrm>
          </p:grpSpPr>
          <p:sp>
            <p:nvSpPr>
              <p:cNvPr id="127096" name="Oval 14"/>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97" name="Line 15"/>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98" name="Line 16"/>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99" name="Rectangle 17"/>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7100" name="Oval 18"/>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101" name="Rectangle 19"/>
              <p:cNvSpPr>
                <a:spLocks noChangeArrowheads="1"/>
              </p:cNvSpPr>
              <p:nvPr/>
            </p:nvSpPr>
            <p:spPr bwMode="auto">
              <a:xfrm>
                <a:off x="1687" y="2100"/>
                <a:ext cx="141" cy="10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102" name="Text Box 20"/>
              <p:cNvSpPr txBox="1">
                <a:spLocks noChangeArrowheads="1"/>
              </p:cNvSpPr>
              <p:nvPr/>
            </p:nvSpPr>
            <p:spPr bwMode="auto">
              <a:xfrm>
                <a:off x="1652" y="2011"/>
                <a:ext cx="21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v</a:t>
                </a:r>
                <a:endParaRPr lang="en-US"/>
              </a:p>
            </p:txBody>
          </p:sp>
        </p:grpSp>
        <p:grpSp>
          <p:nvGrpSpPr>
            <p:cNvPr id="127045" name="Group 21"/>
            <p:cNvGrpSpPr>
              <a:grpSpLocks/>
            </p:cNvGrpSpPr>
            <p:nvPr/>
          </p:nvGrpSpPr>
          <p:grpSpPr bwMode="auto">
            <a:xfrm>
              <a:off x="1295" y="856"/>
              <a:ext cx="316" cy="266"/>
              <a:chOff x="1613" y="2011"/>
              <a:chExt cx="316" cy="266"/>
            </a:xfrm>
          </p:grpSpPr>
          <p:sp>
            <p:nvSpPr>
              <p:cNvPr id="127089" name="Oval 22"/>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90" name="Line 23"/>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91" name="Line 24"/>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92" name="Rectangle 25"/>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7093" name="Oval 26"/>
              <p:cNvSpPr>
                <a:spLocks noChangeArrowheads="1"/>
              </p:cNvSpPr>
              <p:nvPr/>
            </p:nvSpPr>
            <p:spPr bwMode="auto">
              <a:xfrm>
                <a:off x="1611" y="2072"/>
                <a:ext cx="313"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94" name="Rectangle 27"/>
              <p:cNvSpPr>
                <a:spLocks noChangeArrowheads="1"/>
              </p:cNvSpPr>
              <p:nvPr/>
            </p:nvSpPr>
            <p:spPr bwMode="auto">
              <a:xfrm>
                <a:off x="1687" y="2100"/>
                <a:ext cx="141" cy="1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095" name="Text Box 28"/>
              <p:cNvSpPr txBox="1">
                <a:spLocks noChangeArrowheads="1"/>
              </p:cNvSpPr>
              <p:nvPr/>
            </p:nvSpPr>
            <p:spPr bwMode="auto">
              <a:xfrm>
                <a:off x="1652" y="2011"/>
                <a:ext cx="21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x</a:t>
                </a:r>
                <a:endParaRPr lang="en-US"/>
              </a:p>
            </p:txBody>
          </p:sp>
        </p:grpSp>
        <p:grpSp>
          <p:nvGrpSpPr>
            <p:cNvPr id="127046" name="Group 29"/>
            <p:cNvGrpSpPr>
              <a:grpSpLocks/>
            </p:cNvGrpSpPr>
            <p:nvPr/>
          </p:nvGrpSpPr>
          <p:grpSpPr bwMode="auto">
            <a:xfrm>
              <a:off x="415" y="2028"/>
              <a:ext cx="316" cy="267"/>
              <a:chOff x="1613" y="2011"/>
              <a:chExt cx="316" cy="267"/>
            </a:xfrm>
          </p:grpSpPr>
          <p:sp>
            <p:nvSpPr>
              <p:cNvPr id="127082" name="Oval 30"/>
              <p:cNvSpPr>
                <a:spLocks noChangeArrowheads="1"/>
              </p:cNvSpPr>
              <p:nvPr/>
            </p:nvSpPr>
            <p:spPr bwMode="auto">
              <a:xfrm>
                <a:off x="1616" y="2138"/>
                <a:ext cx="313" cy="82"/>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83" name="Line 31"/>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84" name="Line 32"/>
              <p:cNvSpPr>
                <a:spLocks noChangeShapeType="1"/>
              </p:cNvSpPr>
              <p:nvPr/>
            </p:nvSpPr>
            <p:spPr bwMode="auto">
              <a:xfrm>
                <a:off x="1931"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85" name="Rectangle 33"/>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7086" name="Oval 34"/>
              <p:cNvSpPr>
                <a:spLocks noChangeArrowheads="1"/>
              </p:cNvSpPr>
              <p:nvPr/>
            </p:nvSpPr>
            <p:spPr bwMode="auto">
              <a:xfrm>
                <a:off x="1613" y="2072"/>
                <a:ext cx="313"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87" name="Rectangle 35"/>
              <p:cNvSpPr>
                <a:spLocks noChangeArrowheads="1"/>
              </p:cNvSpPr>
              <p:nvPr/>
            </p:nvSpPr>
            <p:spPr bwMode="auto">
              <a:xfrm>
                <a:off x="1687" y="2102"/>
                <a:ext cx="141" cy="1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088" name="Text Box 36"/>
              <p:cNvSpPr txBox="1">
                <a:spLocks noChangeArrowheads="1"/>
              </p:cNvSpPr>
              <p:nvPr/>
            </p:nvSpPr>
            <p:spPr bwMode="auto">
              <a:xfrm>
                <a:off x="1648" y="2011"/>
                <a:ext cx="22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u</a:t>
                </a:r>
                <a:endParaRPr lang="en-US"/>
              </a:p>
            </p:txBody>
          </p:sp>
        </p:grpSp>
        <p:sp>
          <p:nvSpPr>
            <p:cNvPr id="127047" name="Line 37"/>
            <p:cNvSpPr>
              <a:spLocks noChangeShapeType="1"/>
            </p:cNvSpPr>
            <p:nvPr/>
          </p:nvSpPr>
          <p:spPr bwMode="auto">
            <a:xfrm>
              <a:off x="738" y="2156"/>
              <a:ext cx="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48" name="Line 38"/>
            <p:cNvSpPr>
              <a:spLocks noChangeShapeType="1"/>
            </p:cNvSpPr>
            <p:nvPr/>
          </p:nvSpPr>
          <p:spPr bwMode="auto">
            <a:xfrm>
              <a:off x="1440" y="1082"/>
              <a:ext cx="0" cy="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49" name="Line 39"/>
            <p:cNvSpPr>
              <a:spLocks noChangeShapeType="1"/>
            </p:cNvSpPr>
            <p:nvPr/>
          </p:nvSpPr>
          <p:spPr bwMode="auto">
            <a:xfrm flipH="1">
              <a:off x="614" y="1021"/>
              <a:ext cx="674"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50" name="Text Box 40"/>
            <p:cNvSpPr txBox="1">
              <a:spLocks noChangeArrowheads="1"/>
            </p:cNvSpPr>
            <p:nvPr/>
          </p:nvSpPr>
          <p:spPr bwMode="auto">
            <a:xfrm>
              <a:off x="772" y="1368"/>
              <a:ext cx="2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27051" name="Line 41"/>
            <p:cNvSpPr>
              <a:spLocks noChangeShapeType="1"/>
            </p:cNvSpPr>
            <p:nvPr/>
          </p:nvSpPr>
          <p:spPr bwMode="auto">
            <a:xfrm>
              <a:off x="1447" y="2206"/>
              <a:ext cx="9" cy="7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52" name="Text Box 42"/>
            <p:cNvSpPr txBox="1">
              <a:spLocks noChangeArrowheads="1"/>
            </p:cNvSpPr>
            <p:nvPr/>
          </p:nvSpPr>
          <p:spPr bwMode="auto">
            <a:xfrm>
              <a:off x="1454" y="2407"/>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7053" name="Freeform 43"/>
            <p:cNvSpPr>
              <a:spLocks/>
            </p:cNvSpPr>
            <p:nvPr/>
          </p:nvSpPr>
          <p:spPr bwMode="auto">
            <a:xfrm>
              <a:off x="601" y="2227"/>
              <a:ext cx="860" cy="799"/>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 name="connsiteX0" fmla="*/ 0 w 10000"/>
                <a:gd name="connsiteY0" fmla="*/ 0 h 6928"/>
                <a:gd name="connsiteX1" fmla="*/ 3770 w 10000"/>
                <a:gd name="connsiteY1" fmla="*/ 6300 h 6928"/>
                <a:gd name="connsiteX2" fmla="*/ 10000 w 10000"/>
                <a:gd name="connsiteY2" fmla="*/ 6701 h 6928"/>
                <a:gd name="connsiteX0" fmla="*/ 0 w 10000"/>
                <a:gd name="connsiteY0" fmla="*/ 0 h 9871"/>
                <a:gd name="connsiteX1" fmla="*/ 1802 w 10000"/>
                <a:gd name="connsiteY1" fmla="*/ 7634 h 9871"/>
                <a:gd name="connsiteX2" fmla="*/ 10000 w 10000"/>
                <a:gd name="connsiteY2" fmla="*/ 9672 h 9871"/>
                <a:gd name="connsiteX0" fmla="*/ 0 w 10000"/>
                <a:gd name="connsiteY0" fmla="*/ 0 h 10136"/>
                <a:gd name="connsiteX1" fmla="*/ 1802 w 10000"/>
                <a:gd name="connsiteY1" fmla="*/ 7734 h 10136"/>
                <a:gd name="connsiteX2" fmla="*/ 10000 w 10000"/>
                <a:gd name="connsiteY2" fmla="*/ 9798 h 10136"/>
                <a:gd name="connsiteX0" fmla="*/ 0 w 10000"/>
                <a:gd name="connsiteY0" fmla="*/ 0 h 10136"/>
                <a:gd name="connsiteX1" fmla="*/ 1802 w 10000"/>
                <a:gd name="connsiteY1" fmla="*/ 7734 h 10136"/>
                <a:gd name="connsiteX2" fmla="*/ 10000 w 10000"/>
                <a:gd name="connsiteY2" fmla="*/ 9798 h 10136"/>
                <a:gd name="connsiteX0" fmla="*/ 32 w 10032"/>
                <a:gd name="connsiteY0" fmla="*/ 0 h 10136"/>
                <a:gd name="connsiteX1" fmla="*/ 1834 w 10032"/>
                <a:gd name="connsiteY1" fmla="*/ 7734 h 10136"/>
                <a:gd name="connsiteX2" fmla="*/ 10032 w 10032"/>
                <a:gd name="connsiteY2" fmla="*/ 9798 h 10136"/>
              </a:gdLst>
              <a:ahLst/>
              <a:cxnLst>
                <a:cxn ang="0">
                  <a:pos x="connsiteX0" y="connsiteY0"/>
                </a:cxn>
                <a:cxn ang="0">
                  <a:pos x="connsiteX1" y="connsiteY1"/>
                </a:cxn>
                <a:cxn ang="0">
                  <a:pos x="connsiteX2" y="connsiteY2"/>
                </a:cxn>
              </a:cxnLst>
              <a:rect l="l" t="t" r="r" b="b"/>
              <a:pathLst>
                <a:path w="10032" h="10136">
                  <a:moveTo>
                    <a:pt x="32" y="0"/>
                  </a:moveTo>
                  <a:cubicBezTo>
                    <a:pt x="62" y="4573"/>
                    <a:pt x="-465" y="5047"/>
                    <a:pt x="1834" y="7734"/>
                  </a:cubicBezTo>
                  <a:cubicBezTo>
                    <a:pt x="4132" y="9414"/>
                    <a:pt x="9320" y="10802"/>
                    <a:pt x="10032" y="97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7054" name="Text Box 44"/>
            <p:cNvSpPr txBox="1">
              <a:spLocks noChangeArrowheads="1"/>
            </p:cNvSpPr>
            <p:nvPr/>
          </p:nvSpPr>
          <p:spPr bwMode="auto">
            <a:xfrm>
              <a:off x="768" y="2582"/>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7</a:t>
              </a:r>
              <a:endParaRPr lang="en-US"/>
            </a:p>
          </p:txBody>
        </p:sp>
        <p:sp>
          <p:nvSpPr>
            <p:cNvPr id="127055" name="Line 45"/>
            <p:cNvSpPr>
              <a:spLocks noChangeShapeType="1"/>
            </p:cNvSpPr>
            <p:nvPr/>
          </p:nvSpPr>
          <p:spPr bwMode="auto">
            <a:xfrm flipH="1">
              <a:off x="1450" y="2158"/>
              <a:ext cx="998"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56" name="Text Box 46"/>
            <p:cNvSpPr txBox="1">
              <a:spLocks noChangeArrowheads="1"/>
            </p:cNvSpPr>
            <p:nvPr/>
          </p:nvSpPr>
          <p:spPr bwMode="auto">
            <a:xfrm>
              <a:off x="1896" y="2569"/>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4</a:t>
              </a:r>
              <a:endParaRPr lang="en-US"/>
            </a:p>
          </p:txBody>
        </p:sp>
        <p:sp>
          <p:nvSpPr>
            <p:cNvPr id="127057" name="Freeform 47"/>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27058" name="Group 48"/>
            <p:cNvGrpSpPr>
              <a:grpSpLocks/>
            </p:cNvGrpSpPr>
            <p:nvPr/>
          </p:nvGrpSpPr>
          <p:grpSpPr bwMode="auto">
            <a:xfrm>
              <a:off x="2332" y="2021"/>
              <a:ext cx="316" cy="266"/>
              <a:chOff x="1613" y="2011"/>
              <a:chExt cx="316" cy="266"/>
            </a:xfrm>
          </p:grpSpPr>
          <p:sp>
            <p:nvSpPr>
              <p:cNvPr id="127075" name="Oval 49"/>
              <p:cNvSpPr>
                <a:spLocks noChangeArrowheads="1"/>
              </p:cNvSpPr>
              <p:nvPr/>
            </p:nvSpPr>
            <p:spPr bwMode="auto">
              <a:xfrm>
                <a:off x="1616" y="2136"/>
                <a:ext cx="313" cy="82"/>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76" name="Line 50"/>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77" name="Line 51"/>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78" name="Rectangle 52"/>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7079" name="Oval 53"/>
              <p:cNvSpPr>
                <a:spLocks noChangeArrowheads="1"/>
              </p:cNvSpPr>
              <p:nvPr/>
            </p:nvSpPr>
            <p:spPr bwMode="auto">
              <a:xfrm>
                <a:off x="1613" y="2070"/>
                <a:ext cx="313"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80" name="Rectangle 54"/>
              <p:cNvSpPr>
                <a:spLocks noChangeArrowheads="1"/>
              </p:cNvSpPr>
              <p:nvPr/>
            </p:nvSpPr>
            <p:spPr bwMode="auto">
              <a:xfrm>
                <a:off x="1687" y="2100"/>
                <a:ext cx="141" cy="1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081" name="Text Box 55"/>
              <p:cNvSpPr txBox="1">
                <a:spLocks noChangeArrowheads="1"/>
              </p:cNvSpPr>
              <p:nvPr/>
            </p:nvSpPr>
            <p:spPr bwMode="auto">
              <a:xfrm>
                <a:off x="1652" y="2011"/>
                <a:ext cx="21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sp>
          <p:nvSpPr>
            <p:cNvPr id="127059" name="Text Box 56"/>
            <p:cNvSpPr txBox="1">
              <a:spLocks noChangeArrowheads="1"/>
            </p:cNvSpPr>
            <p:nvPr/>
          </p:nvSpPr>
          <p:spPr bwMode="auto">
            <a:xfrm>
              <a:off x="1814" y="172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8</a:t>
              </a:r>
              <a:endParaRPr lang="en-US"/>
            </a:p>
          </p:txBody>
        </p:sp>
        <p:grpSp>
          <p:nvGrpSpPr>
            <p:cNvPr id="127060" name="Group 57"/>
            <p:cNvGrpSpPr>
              <a:grpSpLocks/>
            </p:cNvGrpSpPr>
            <p:nvPr/>
          </p:nvGrpSpPr>
          <p:grpSpPr bwMode="auto">
            <a:xfrm>
              <a:off x="3009" y="2002"/>
              <a:ext cx="316" cy="266"/>
              <a:chOff x="1613" y="2011"/>
              <a:chExt cx="316" cy="266"/>
            </a:xfrm>
          </p:grpSpPr>
          <p:sp>
            <p:nvSpPr>
              <p:cNvPr id="127068" name="Oval 58"/>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69" name="Line 59"/>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70" name="Line 60"/>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71" name="Rectangle 61"/>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7072" name="Oval 62"/>
              <p:cNvSpPr>
                <a:spLocks noChangeArrowheads="1"/>
              </p:cNvSpPr>
              <p:nvPr/>
            </p:nvSpPr>
            <p:spPr bwMode="auto">
              <a:xfrm>
                <a:off x="1611" y="2072"/>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7073" name="Rectangle 63"/>
              <p:cNvSpPr>
                <a:spLocks noChangeArrowheads="1"/>
              </p:cNvSpPr>
              <p:nvPr/>
            </p:nvSpPr>
            <p:spPr bwMode="auto">
              <a:xfrm>
                <a:off x="1687" y="2100"/>
                <a:ext cx="141" cy="10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074" name="Text Box 64"/>
              <p:cNvSpPr txBox="1">
                <a:spLocks noChangeArrowheads="1"/>
              </p:cNvSpPr>
              <p:nvPr/>
            </p:nvSpPr>
            <p:spPr bwMode="auto">
              <a:xfrm>
                <a:off x="1653" y="2011"/>
                <a:ext cx="21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z</a:t>
                </a:r>
                <a:endParaRPr lang="en-US"/>
              </a:p>
            </p:txBody>
          </p:sp>
        </p:grpSp>
        <p:sp>
          <p:nvSpPr>
            <p:cNvPr id="127061" name="Line 65"/>
            <p:cNvSpPr>
              <a:spLocks noChangeShapeType="1"/>
            </p:cNvSpPr>
            <p:nvPr/>
          </p:nvSpPr>
          <p:spPr bwMode="auto">
            <a:xfrm>
              <a:off x="2640" y="2149"/>
              <a:ext cx="3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62" name="Text Box 66"/>
            <p:cNvSpPr txBox="1">
              <a:spLocks noChangeArrowheads="1"/>
            </p:cNvSpPr>
            <p:nvPr/>
          </p:nvSpPr>
          <p:spPr bwMode="auto">
            <a:xfrm>
              <a:off x="2706" y="2149"/>
              <a:ext cx="2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7063" name="Line 67"/>
            <p:cNvSpPr>
              <a:spLocks noChangeShapeType="1"/>
            </p:cNvSpPr>
            <p:nvPr/>
          </p:nvSpPr>
          <p:spPr bwMode="auto">
            <a:xfrm>
              <a:off x="1503" y="990"/>
              <a:ext cx="965" cy="1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64" name="Text Box 68"/>
            <p:cNvSpPr txBox="1">
              <a:spLocks noChangeArrowheads="1"/>
            </p:cNvSpPr>
            <p:nvPr/>
          </p:nvSpPr>
          <p:spPr bwMode="auto">
            <a:xfrm>
              <a:off x="1919" y="1343"/>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7</a:t>
              </a:r>
              <a:endParaRPr lang="en-US"/>
            </a:p>
          </p:txBody>
        </p:sp>
        <p:sp>
          <p:nvSpPr>
            <p:cNvPr id="127065" name="Freeform 69"/>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chemeClr val="accent1"/>
            </a:solidFill>
            <a:ln w="9525">
              <a:solidFill>
                <a:schemeClr val="tx1"/>
              </a:solidFill>
              <a:round/>
              <a:headEnd/>
              <a:tailEnd/>
            </a:ln>
          </p:spPr>
          <p:txBody>
            <a:bodyPr/>
            <a:lstStyle/>
            <a:p>
              <a:endParaRPr lang="en-US"/>
            </a:p>
          </p:txBody>
        </p:sp>
        <p:sp>
          <p:nvSpPr>
            <p:cNvPr id="127066" name="Freeform 70"/>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7067" name="Text Box 71"/>
            <p:cNvSpPr txBox="1">
              <a:spLocks noChangeArrowheads="1"/>
            </p:cNvSpPr>
            <p:nvPr/>
          </p:nvSpPr>
          <p:spPr bwMode="auto">
            <a:xfrm>
              <a:off x="2680" y="1008"/>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9</a:t>
              </a:r>
              <a:endParaRPr lang="en-US"/>
            </a:p>
          </p:txBody>
        </p:sp>
      </p:grpSp>
      <p:sp>
        <p:nvSpPr>
          <p:cNvPr id="126981" name="Rectangle 72"/>
          <p:cNvSpPr>
            <a:spLocks noChangeArrowheads="1"/>
          </p:cNvSpPr>
          <p:nvPr/>
        </p:nvSpPr>
        <p:spPr bwMode="auto">
          <a:xfrm>
            <a:off x="4873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err="1" smtClean="0">
                <a:solidFill>
                  <a:srgbClr val="000099"/>
                </a:solidFill>
                <a:latin typeface="Comic Sans MS"/>
                <a:cs typeface="Comic Sans MS"/>
              </a:rPr>
              <a:t>Dijkstra’</a:t>
            </a:r>
            <a:r>
              <a:rPr lang="en-US" altLang="ja-JP" sz="4000" dirty="0" err="1" smtClean="0">
                <a:solidFill>
                  <a:srgbClr val="000099"/>
                </a:solidFill>
                <a:latin typeface="Comic Sans MS"/>
                <a:cs typeface="Comic Sans MS"/>
              </a:rPr>
              <a:t>s</a:t>
            </a:r>
            <a:r>
              <a:rPr lang="en-US" altLang="ja-JP" sz="4000" dirty="0" smtClean="0">
                <a:solidFill>
                  <a:srgbClr val="000099"/>
                </a:solidFill>
                <a:latin typeface="Comic Sans MS"/>
                <a:cs typeface="Comic Sans MS"/>
              </a:rPr>
              <a:t> Algorithm</a:t>
            </a:r>
            <a:r>
              <a:rPr lang="en-US" altLang="ja-JP" sz="4000" dirty="0">
                <a:solidFill>
                  <a:srgbClr val="000099"/>
                </a:solidFill>
                <a:latin typeface="Comic Sans MS"/>
                <a:cs typeface="Comic Sans MS"/>
              </a:rPr>
              <a:t>: </a:t>
            </a:r>
            <a:r>
              <a:rPr lang="en-US" altLang="ja-JP" sz="4000" dirty="0" smtClean="0">
                <a:solidFill>
                  <a:srgbClr val="000099"/>
                </a:solidFill>
                <a:latin typeface="Comic Sans MS"/>
                <a:cs typeface="Comic Sans MS"/>
              </a:rPr>
              <a:t>Example</a:t>
            </a:r>
            <a:endParaRPr lang="en-US" sz="4400" dirty="0">
              <a:solidFill>
                <a:srgbClr val="000099"/>
              </a:solidFill>
              <a:latin typeface="Comic Sans MS"/>
              <a:cs typeface="Comic Sans MS"/>
            </a:endParaRPr>
          </a:p>
        </p:txBody>
      </p:sp>
      <p:sp>
        <p:nvSpPr>
          <p:cNvPr id="126982" name="Text Box 73"/>
          <p:cNvSpPr txBox="1">
            <a:spLocks noChangeArrowheads="1"/>
          </p:cNvSpPr>
          <p:nvPr/>
        </p:nvSpPr>
        <p:spPr bwMode="auto">
          <a:xfrm>
            <a:off x="474663" y="1277938"/>
            <a:ext cx="706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Step</a:t>
            </a:r>
          </a:p>
          <a:p>
            <a:pPr algn="r"/>
            <a:endParaRPr lang="en-US" sz="2000"/>
          </a:p>
        </p:txBody>
      </p:sp>
      <p:sp>
        <p:nvSpPr>
          <p:cNvPr id="126983" name="Text Box 74"/>
          <p:cNvSpPr txBox="1">
            <a:spLocks noChangeArrowheads="1"/>
          </p:cNvSpPr>
          <p:nvPr/>
        </p:nvSpPr>
        <p:spPr bwMode="auto">
          <a:xfrm>
            <a:off x="1458913" y="1284288"/>
            <a:ext cx="41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N</a:t>
            </a:r>
            <a:r>
              <a:rPr lang="en-US" sz="2000">
                <a:cs typeface="Arial" charset="0"/>
              </a:rPr>
              <a:t>'</a:t>
            </a:r>
          </a:p>
        </p:txBody>
      </p:sp>
      <p:sp>
        <p:nvSpPr>
          <p:cNvPr id="126984" name="Text Box 75"/>
          <p:cNvSpPr txBox="1">
            <a:spLocks noChangeArrowheads="1"/>
          </p:cNvSpPr>
          <p:nvPr/>
        </p:nvSpPr>
        <p:spPr bwMode="auto">
          <a:xfrm>
            <a:off x="2043113" y="1009650"/>
            <a:ext cx="67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D(</a:t>
            </a:r>
            <a:r>
              <a:rPr lang="en-US" sz="2000" b="1">
                <a:solidFill>
                  <a:srgbClr val="FF0000"/>
                </a:solidFill>
              </a:rPr>
              <a:t>v</a:t>
            </a:r>
            <a:r>
              <a:rPr lang="en-US" sz="2000"/>
              <a:t>)</a:t>
            </a:r>
          </a:p>
          <a:p>
            <a:pPr algn="r"/>
            <a:r>
              <a:rPr lang="en-US" sz="1600"/>
              <a:t>p(v)</a:t>
            </a:r>
          </a:p>
        </p:txBody>
      </p:sp>
      <p:sp>
        <p:nvSpPr>
          <p:cNvPr id="126985" name="Text Box 76"/>
          <p:cNvSpPr txBox="1">
            <a:spLocks noChangeArrowheads="1"/>
          </p:cNvSpPr>
          <p:nvPr/>
        </p:nvSpPr>
        <p:spPr bwMode="auto">
          <a:xfrm>
            <a:off x="511175" y="1617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0</a:t>
            </a:r>
          </a:p>
        </p:txBody>
      </p:sp>
      <p:sp>
        <p:nvSpPr>
          <p:cNvPr id="126986" name="Text Box 77"/>
          <p:cNvSpPr txBox="1">
            <a:spLocks noChangeArrowheads="1"/>
          </p:cNvSpPr>
          <p:nvPr/>
        </p:nvSpPr>
        <p:spPr bwMode="auto">
          <a:xfrm>
            <a:off x="515938" y="19145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1</a:t>
            </a:r>
          </a:p>
        </p:txBody>
      </p:sp>
      <p:sp>
        <p:nvSpPr>
          <p:cNvPr id="126987" name="Text Box 78"/>
          <p:cNvSpPr txBox="1">
            <a:spLocks noChangeArrowheads="1"/>
          </p:cNvSpPr>
          <p:nvPr/>
        </p:nvSpPr>
        <p:spPr bwMode="auto">
          <a:xfrm>
            <a:off x="517525" y="2222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2</a:t>
            </a:r>
          </a:p>
        </p:txBody>
      </p:sp>
      <p:sp>
        <p:nvSpPr>
          <p:cNvPr id="126988" name="Text Box 79"/>
          <p:cNvSpPr txBox="1">
            <a:spLocks noChangeArrowheads="1"/>
          </p:cNvSpPr>
          <p:nvPr/>
        </p:nvSpPr>
        <p:spPr bwMode="auto">
          <a:xfrm>
            <a:off x="511175" y="2524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3</a:t>
            </a:r>
          </a:p>
        </p:txBody>
      </p:sp>
      <p:sp>
        <p:nvSpPr>
          <p:cNvPr id="126989" name="Text Box 80"/>
          <p:cNvSpPr txBox="1">
            <a:spLocks noChangeArrowheads="1"/>
          </p:cNvSpPr>
          <p:nvPr/>
        </p:nvSpPr>
        <p:spPr bwMode="auto">
          <a:xfrm>
            <a:off x="509588" y="282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4</a:t>
            </a:r>
          </a:p>
        </p:txBody>
      </p:sp>
      <p:sp>
        <p:nvSpPr>
          <p:cNvPr id="126990" name="Text Box 81"/>
          <p:cNvSpPr txBox="1">
            <a:spLocks noChangeArrowheads="1"/>
          </p:cNvSpPr>
          <p:nvPr/>
        </p:nvSpPr>
        <p:spPr bwMode="auto">
          <a:xfrm>
            <a:off x="514350" y="3132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5</a:t>
            </a:r>
          </a:p>
        </p:txBody>
      </p:sp>
      <p:sp>
        <p:nvSpPr>
          <p:cNvPr id="126991" name="Text Box 82"/>
          <p:cNvSpPr txBox="1">
            <a:spLocks noChangeArrowheads="1"/>
          </p:cNvSpPr>
          <p:nvPr/>
        </p:nvSpPr>
        <p:spPr bwMode="auto">
          <a:xfrm>
            <a:off x="2630488" y="1017588"/>
            <a:ext cx="73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D(</a:t>
            </a:r>
            <a:r>
              <a:rPr lang="en-US" sz="2000" b="1">
                <a:solidFill>
                  <a:srgbClr val="FF0000"/>
                </a:solidFill>
              </a:rPr>
              <a:t>w</a:t>
            </a:r>
            <a:r>
              <a:rPr lang="en-US" sz="2000"/>
              <a:t>)</a:t>
            </a:r>
          </a:p>
          <a:p>
            <a:pPr algn="r"/>
            <a:r>
              <a:rPr lang="en-US" sz="1600"/>
              <a:t>p(w)</a:t>
            </a:r>
          </a:p>
        </p:txBody>
      </p:sp>
      <p:sp>
        <p:nvSpPr>
          <p:cNvPr id="126992" name="Text Box 83"/>
          <p:cNvSpPr txBox="1">
            <a:spLocks noChangeArrowheads="1"/>
          </p:cNvSpPr>
          <p:nvPr/>
        </p:nvSpPr>
        <p:spPr bwMode="auto">
          <a:xfrm>
            <a:off x="3306763" y="1017588"/>
            <a:ext cx="67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D(</a:t>
            </a:r>
            <a:r>
              <a:rPr lang="en-US" sz="2000" b="1">
                <a:solidFill>
                  <a:srgbClr val="FF0000"/>
                </a:solidFill>
              </a:rPr>
              <a:t>x</a:t>
            </a:r>
            <a:r>
              <a:rPr lang="en-US" sz="2000"/>
              <a:t>)</a:t>
            </a:r>
          </a:p>
          <a:p>
            <a:pPr algn="r"/>
            <a:r>
              <a:rPr lang="en-US" sz="1600"/>
              <a:t>p(x)</a:t>
            </a:r>
          </a:p>
        </p:txBody>
      </p:sp>
      <p:sp>
        <p:nvSpPr>
          <p:cNvPr id="126993" name="Text Box 84"/>
          <p:cNvSpPr txBox="1">
            <a:spLocks noChangeArrowheads="1"/>
          </p:cNvSpPr>
          <p:nvPr/>
        </p:nvSpPr>
        <p:spPr bwMode="auto">
          <a:xfrm>
            <a:off x="3946525" y="1017588"/>
            <a:ext cx="677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D(</a:t>
            </a:r>
            <a:r>
              <a:rPr lang="en-US" sz="2000" b="1">
                <a:solidFill>
                  <a:srgbClr val="FF0000"/>
                </a:solidFill>
              </a:rPr>
              <a:t>y</a:t>
            </a:r>
            <a:r>
              <a:rPr lang="en-US" sz="2000"/>
              <a:t>)</a:t>
            </a:r>
          </a:p>
          <a:p>
            <a:pPr algn="r"/>
            <a:r>
              <a:rPr lang="en-US" sz="1600"/>
              <a:t>p(y)</a:t>
            </a:r>
          </a:p>
        </p:txBody>
      </p:sp>
      <p:sp>
        <p:nvSpPr>
          <p:cNvPr id="126994" name="Text Box 85"/>
          <p:cNvSpPr txBox="1">
            <a:spLocks noChangeArrowheads="1"/>
          </p:cNvSpPr>
          <p:nvPr/>
        </p:nvSpPr>
        <p:spPr bwMode="auto">
          <a:xfrm>
            <a:off x="4578350" y="1022350"/>
            <a:ext cx="663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2000"/>
              <a:t>D(</a:t>
            </a:r>
            <a:r>
              <a:rPr lang="en-US" sz="2000" b="1">
                <a:solidFill>
                  <a:srgbClr val="FF0000"/>
                </a:solidFill>
              </a:rPr>
              <a:t>z</a:t>
            </a:r>
            <a:r>
              <a:rPr lang="en-US" sz="2000"/>
              <a:t>)</a:t>
            </a:r>
          </a:p>
          <a:p>
            <a:pPr algn="r"/>
            <a:r>
              <a:rPr lang="en-US" sz="1600"/>
              <a:t>p(z)</a:t>
            </a:r>
          </a:p>
        </p:txBody>
      </p:sp>
      <p:sp>
        <p:nvSpPr>
          <p:cNvPr id="126995" name="Line 86"/>
          <p:cNvSpPr>
            <a:spLocks noChangeShapeType="1"/>
          </p:cNvSpPr>
          <p:nvPr/>
        </p:nvSpPr>
        <p:spPr bwMode="auto">
          <a:xfrm>
            <a:off x="600075" y="1638300"/>
            <a:ext cx="462915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6996" name="Line 87"/>
          <p:cNvSpPr>
            <a:spLocks noChangeShapeType="1"/>
          </p:cNvSpPr>
          <p:nvPr/>
        </p:nvSpPr>
        <p:spPr bwMode="auto">
          <a:xfrm>
            <a:off x="581025" y="19526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6997" name="Text Box 88"/>
          <p:cNvSpPr txBox="1">
            <a:spLocks noChangeArrowheads="1"/>
          </p:cNvSpPr>
          <p:nvPr/>
        </p:nvSpPr>
        <p:spPr bwMode="auto">
          <a:xfrm>
            <a:off x="1492250" y="1608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u</a:t>
            </a:r>
          </a:p>
        </p:txBody>
      </p:sp>
      <p:sp>
        <p:nvSpPr>
          <p:cNvPr id="126998" name="Line 89"/>
          <p:cNvSpPr>
            <a:spLocks noChangeShapeType="1"/>
          </p:cNvSpPr>
          <p:nvPr/>
        </p:nvSpPr>
        <p:spPr bwMode="auto">
          <a:xfrm>
            <a:off x="581025" y="2247900"/>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6999" name="Line 90"/>
          <p:cNvSpPr>
            <a:spLocks noChangeShapeType="1"/>
          </p:cNvSpPr>
          <p:nvPr/>
        </p:nvSpPr>
        <p:spPr bwMode="auto">
          <a:xfrm>
            <a:off x="581025" y="25622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7000" name="Line 91"/>
          <p:cNvSpPr>
            <a:spLocks noChangeShapeType="1"/>
          </p:cNvSpPr>
          <p:nvPr/>
        </p:nvSpPr>
        <p:spPr bwMode="auto">
          <a:xfrm>
            <a:off x="565150" y="2865438"/>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7001" name="Line 92"/>
          <p:cNvSpPr>
            <a:spLocks noChangeShapeType="1"/>
          </p:cNvSpPr>
          <p:nvPr/>
        </p:nvSpPr>
        <p:spPr bwMode="auto">
          <a:xfrm>
            <a:off x="576263" y="31718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7002" name="Line 93"/>
          <p:cNvSpPr>
            <a:spLocks noChangeShapeType="1"/>
          </p:cNvSpPr>
          <p:nvPr/>
        </p:nvSpPr>
        <p:spPr bwMode="auto">
          <a:xfrm>
            <a:off x="581025" y="3467100"/>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9" name="Group 94"/>
          <p:cNvGrpSpPr>
            <a:grpSpLocks/>
          </p:cNvGrpSpPr>
          <p:nvPr/>
        </p:nvGrpSpPr>
        <p:grpSpPr bwMode="auto">
          <a:xfrm>
            <a:off x="2190750" y="1609725"/>
            <a:ext cx="3084513" cy="371475"/>
            <a:chOff x="1380" y="1014"/>
            <a:chExt cx="1943" cy="234"/>
          </a:xfrm>
        </p:grpSpPr>
        <p:sp>
          <p:nvSpPr>
            <p:cNvPr id="127036" name="Text Box 95"/>
            <p:cNvSpPr txBox="1">
              <a:spLocks noChangeArrowheads="1"/>
            </p:cNvSpPr>
            <p:nvPr/>
          </p:nvSpPr>
          <p:spPr bwMode="auto">
            <a:xfrm>
              <a:off x="3043"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latin typeface="Comic Sans MS" charset="0"/>
                </a:rPr>
                <a:t>∞ </a:t>
              </a:r>
              <a:endParaRPr lang="en-US" sz="2000"/>
            </a:p>
          </p:txBody>
        </p:sp>
        <p:sp>
          <p:nvSpPr>
            <p:cNvPr id="127037" name="Text Box 96"/>
            <p:cNvSpPr txBox="1">
              <a:spLocks noChangeArrowheads="1"/>
            </p:cNvSpPr>
            <p:nvPr/>
          </p:nvSpPr>
          <p:spPr bwMode="auto">
            <a:xfrm>
              <a:off x="2647"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latin typeface="Comic Sans MS" charset="0"/>
                </a:rPr>
                <a:t>∞ </a:t>
              </a:r>
              <a:endParaRPr lang="en-US" sz="2000"/>
            </a:p>
          </p:txBody>
        </p:sp>
        <p:sp>
          <p:nvSpPr>
            <p:cNvPr id="127038" name="Text Box 97"/>
            <p:cNvSpPr txBox="1">
              <a:spLocks noChangeArrowheads="1"/>
            </p:cNvSpPr>
            <p:nvPr/>
          </p:nvSpPr>
          <p:spPr bwMode="auto">
            <a:xfrm>
              <a:off x="1380" y="101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7,u</a:t>
              </a:r>
            </a:p>
          </p:txBody>
        </p:sp>
        <p:sp>
          <p:nvSpPr>
            <p:cNvPr id="127039" name="Text Box 98"/>
            <p:cNvSpPr txBox="1">
              <a:spLocks noChangeArrowheads="1"/>
            </p:cNvSpPr>
            <p:nvPr/>
          </p:nvSpPr>
          <p:spPr bwMode="auto">
            <a:xfrm>
              <a:off x="1787" y="1015"/>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3,u</a:t>
              </a:r>
            </a:p>
          </p:txBody>
        </p:sp>
        <p:sp>
          <p:nvSpPr>
            <p:cNvPr id="127040" name="Text Box 99"/>
            <p:cNvSpPr txBox="1">
              <a:spLocks noChangeArrowheads="1"/>
            </p:cNvSpPr>
            <p:nvPr/>
          </p:nvSpPr>
          <p:spPr bwMode="auto">
            <a:xfrm>
              <a:off x="2190" y="101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5,u</a:t>
              </a:r>
            </a:p>
          </p:txBody>
        </p:sp>
      </p:grpSp>
      <p:sp>
        <p:nvSpPr>
          <p:cNvPr id="717924" name="Text Box 100"/>
          <p:cNvSpPr txBox="1">
            <a:spLocks noChangeArrowheads="1"/>
          </p:cNvSpPr>
          <p:nvPr/>
        </p:nvSpPr>
        <p:spPr bwMode="auto">
          <a:xfrm>
            <a:off x="1346200" y="19050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uw</a:t>
            </a:r>
          </a:p>
        </p:txBody>
      </p:sp>
      <p:grpSp>
        <p:nvGrpSpPr>
          <p:cNvPr id="10" name="Group 101"/>
          <p:cNvGrpSpPr>
            <a:grpSpLocks/>
          </p:cNvGrpSpPr>
          <p:nvPr/>
        </p:nvGrpSpPr>
        <p:grpSpPr bwMode="auto">
          <a:xfrm>
            <a:off x="2163763" y="1916113"/>
            <a:ext cx="3122612" cy="371475"/>
            <a:chOff x="1356" y="1014"/>
            <a:chExt cx="1967" cy="234"/>
          </a:xfrm>
        </p:grpSpPr>
        <p:sp>
          <p:nvSpPr>
            <p:cNvPr id="127031" name="Text Box 102"/>
            <p:cNvSpPr txBox="1">
              <a:spLocks noChangeArrowheads="1"/>
            </p:cNvSpPr>
            <p:nvPr/>
          </p:nvSpPr>
          <p:spPr bwMode="auto">
            <a:xfrm>
              <a:off x="3043"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latin typeface="Comic Sans MS" charset="0"/>
                </a:rPr>
                <a:t>∞ </a:t>
              </a:r>
              <a:endParaRPr lang="en-US" sz="2000"/>
            </a:p>
          </p:txBody>
        </p:sp>
        <p:sp>
          <p:nvSpPr>
            <p:cNvPr id="127032" name="Text Box 103"/>
            <p:cNvSpPr txBox="1">
              <a:spLocks noChangeArrowheads="1"/>
            </p:cNvSpPr>
            <p:nvPr/>
          </p:nvSpPr>
          <p:spPr bwMode="auto">
            <a:xfrm>
              <a:off x="2482" y="1014"/>
              <a:ext cx="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a:t>11</a:t>
              </a:r>
              <a:r>
                <a:rPr lang="en-US" sz="1800"/>
                <a:t>,w</a:t>
              </a:r>
              <a:r>
                <a:rPr lang="en-US" sz="1800">
                  <a:latin typeface="Comic Sans MS" charset="0"/>
                </a:rPr>
                <a:t> </a:t>
              </a:r>
              <a:endParaRPr lang="en-US" sz="2000"/>
            </a:p>
          </p:txBody>
        </p:sp>
        <p:sp>
          <p:nvSpPr>
            <p:cNvPr id="127033" name="Text Box 104"/>
            <p:cNvSpPr txBox="1">
              <a:spLocks noChangeArrowheads="1"/>
            </p:cNvSpPr>
            <p:nvPr/>
          </p:nvSpPr>
          <p:spPr bwMode="auto">
            <a:xfrm>
              <a:off x="1356" y="101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6,w</a:t>
              </a:r>
            </a:p>
          </p:txBody>
        </p:sp>
        <p:sp>
          <p:nvSpPr>
            <p:cNvPr id="127034" name="Text Box 105"/>
            <p:cNvSpPr txBox="1">
              <a:spLocks noChangeArrowheads="1"/>
            </p:cNvSpPr>
            <p:nvPr/>
          </p:nvSpPr>
          <p:spPr bwMode="auto">
            <a:xfrm>
              <a:off x="1987" y="101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800"/>
            </a:p>
          </p:txBody>
        </p:sp>
        <p:sp>
          <p:nvSpPr>
            <p:cNvPr id="127035" name="Text Box 106"/>
            <p:cNvSpPr txBox="1">
              <a:spLocks noChangeArrowheads="1"/>
            </p:cNvSpPr>
            <p:nvPr/>
          </p:nvSpPr>
          <p:spPr bwMode="auto">
            <a:xfrm>
              <a:off x="2190" y="101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5,u</a:t>
              </a:r>
            </a:p>
          </p:txBody>
        </p:sp>
      </p:grpSp>
      <p:grpSp>
        <p:nvGrpSpPr>
          <p:cNvPr id="11" name="Group 107"/>
          <p:cNvGrpSpPr>
            <a:grpSpLocks/>
          </p:cNvGrpSpPr>
          <p:nvPr/>
        </p:nvGrpSpPr>
        <p:grpSpPr bwMode="auto">
          <a:xfrm>
            <a:off x="2162175" y="2214563"/>
            <a:ext cx="3122613" cy="376237"/>
            <a:chOff x="1356" y="1011"/>
            <a:chExt cx="1967" cy="237"/>
          </a:xfrm>
        </p:grpSpPr>
        <p:sp>
          <p:nvSpPr>
            <p:cNvPr id="127026" name="Text Box 108"/>
            <p:cNvSpPr txBox="1">
              <a:spLocks noChangeArrowheads="1"/>
            </p:cNvSpPr>
            <p:nvPr/>
          </p:nvSpPr>
          <p:spPr bwMode="auto">
            <a:xfrm>
              <a:off x="2913" y="1011"/>
              <a:ext cx="4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a:t>14</a:t>
              </a:r>
              <a:r>
                <a:rPr lang="en-US" sz="1800"/>
                <a:t>,x </a:t>
              </a:r>
            </a:p>
          </p:txBody>
        </p:sp>
        <p:sp>
          <p:nvSpPr>
            <p:cNvPr id="127027" name="Text Box 109"/>
            <p:cNvSpPr txBox="1">
              <a:spLocks noChangeArrowheads="1"/>
            </p:cNvSpPr>
            <p:nvPr/>
          </p:nvSpPr>
          <p:spPr bwMode="auto">
            <a:xfrm>
              <a:off x="2489" y="1011"/>
              <a:ext cx="4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a:t>11,</a:t>
              </a:r>
              <a:r>
                <a:rPr lang="en-US" sz="1800"/>
                <a:t>w </a:t>
              </a:r>
              <a:endParaRPr lang="en-US" sz="2000"/>
            </a:p>
          </p:txBody>
        </p:sp>
        <p:sp>
          <p:nvSpPr>
            <p:cNvPr id="127028" name="Text Box 110"/>
            <p:cNvSpPr txBox="1">
              <a:spLocks noChangeArrowheads="1"/>
            </p:cNvSpPr>
            <p:nvPr/>
          </p:nvSpPr>
          <p:spPr bwMode="auto">
            <a:xfrm>
              <a:off x="1356" y="101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6,w</a:t>
              </a:r>
            </a:p>
          </p:txBody>
        </p:sp>
        <p:sp>
          <p:nvSpPr>
            <p:cNvPr id="127029" name="Text Box 111"/>
            <p:cNvSpPr txBox="1">
              <a:spLocks noChangeArrowheads="1"/>
            </p:cNvSpPr>
            <p:nvPr/>
          </p:nvSpPr>
          <p:spPr bwMode="auto">
            <a:xfrm>
              <a:off x="1987" y="101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800"/>
            </a:p>
          </p:txBody>
        </p:sp>
        <p:sp>
          <p:nvSpPr>
            <p:cNvPr id="127030" name="Text Box 112"/>
            <p:cNvSpPr txBox="1">
              <a:spLocks noChangeArrowheads="1"/>
            </p:cNvSpPr>
            <p:nvPr/>
          </p:nvSpPr>
          <p:spPr bwMode="auto">
            <a:xfrm>
              <a:off x="2390" y="101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800"/>
            </a:p>
          </p:txBody>
        </p:sp>
      </p:grpSp>
      <p:sp>
        <p:nvSpPr>
          <p:cNvPr id="717937" name="Oval 113"/>
          <p:cNvSpPr>
            <a:spLocks noChangeArrowheads="1"/>
          </p:cNvSpPr>
          <p:nvPr/>
        </p:nvSpPr>
        <p:spPr bwMode="auto">
          <a:xfrm>
            <a:off x="2828925" y="1666875"/>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atin typeface="Comic Sans MS" charset="0"/>
            </a:endParaRPr>
          </a:p>
        </p:txBody>
      </p:sp>
      <p:sp>
        <p:nvSpPr>
          <p:cNvPr id="717938" name="Oval 114"/>
          <p:cNvSpPr>
            <a:spLocks noChangeArrowheads="1"/>
          </p:cNvSpPr>
          <p:nvPr/>
        </p:nvSpPr>
        <p:spPr bwMode="auto">
          <a:xfrm>
            <a:off x="3482975" y="1952625"/>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atin typeface="Comic Sans MS" charset="0"/>
            </a:endParaRPr>
          </a:p>
        </p:txBody>
      </p:sp>
      <p:sp>
        <p:nvSpPr>
          <p:cNvPr id="717939" name="Text Box 115"/>
          <p:cNvSpPr txBox="1">
            <a:spLocks noChangeArrowheads="1"/>
          </p:cNvSpPr>
          <p:nvPr/>
        </p:nvSpPr>
        <p:spPr bwMode="auto">
          <a:xfrm>
            <a:off x="1239838" y="2214563"/>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uwx</a:t>
            </a:r>
          </a:p>
        </p:txBody>
      </p:sp>
      <p:sp>
        <p:nvSpPr>
          <p:cNvPr id="717940" name="Oval 116"/>
          <p:cNvSpPr>
            <a:spLocks noChangeArrowheads="1"/>
          </p:cNvSpPr>
          <p:nvPr/>
        </p:nvSpPr>
        <p:spPr bwMode="auto">
          <a:xfrm>
            <a:off x="2174875" y="2271713"/>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atin typeface="Comic Sans MS" charset="0"/>
            </a:endParaRPr>
          </a:p>
        </p:txBody>
      </p:sp>
      <p:sp>
        <p:nvSpPr>
          <p:cNvPr id="717941" name="Text Box 117"/>
          <p:cNvSpPr txBox="1">
            <a:spLocks noChangeArrowheads="1"/>
          </p:cNvSpPr>
          <p:nvPr/>
        </p:nvSpPr>
        <p:spPr bwMode="auto">
          <a:xfrm>
            <a:off x="1144588" y="25003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uwxv</a:t>
            </a:r>
          </a:p>
        </p:txBody>
      </p:sp>
      <p:grpSp>
        <p:nvGrpSpPr>
          <p:cNvPr id="12" name="Group 118"/>
          <p:cNvGrpSpPr>
            <a:grpSpLocks/>
          </p:cNvGrpSpPr>
          <p:nvPr/>
        </p:nvGrpSpPr>
        <p:grpSpPr bwMode="auto">
          <a:xfrm>
            <a:off x="4008438" y="2511425"/>
            <a:ext cx="1273175" cy="366713"/>
            <a:chOff x="1492" y="2777"/>
            <a:chExt cx="802" cy="231"/>
          </a:xfrm>
        </p:grpSpPr>
        <p:sp>
          <p:nvSpPr>
            <p:cNvPr id="127024" name="Text Box 119"/>
            <p:cNvSpPr txBox="1">
              <a:spLocks noChangeArrowheads="1"/>
            </p:cNvSpPr>
            <p:nvPr/>
          </p:nvSpPr>
          <p:spPr bwMode="auto">
            <a:xfrm>
              <a:off x="1884" y="2777"/>
              <a:ext cx="4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a:t>14</a:t>
              </a:r>
              <a:r>
                <a:rPr lang="en-US" sz="1800"/>
                <a:t>,x </a:t>
              </a:r>
            </a:p>
          </p:txBody>
        </p:sp>
        <p:sp>
          <p:nvSpPr>
            <p:cNvPr id="127025" name="Text Box 120"/>
            <p:cNvSpPr txBox="1">
              <a:spLocks noChangeArrowheads="1"/>
            </p:cNvSpPr>
            <p:nvPr/>
          </p:nvSpPr>
          <p:spPr bwMode="auto">
            <a:xfrm>
              <a:off x="1492" y="2777"/>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a:t>10,</a:t>
              </a:r>
              <a:r>
                <a:rPr lang="en-US" sz="1800"/>
                <a:t>v </a:t>
              </a:r>
              <a:endParaRPr lang="en-US" sz="2000"/>
            </a:p>
          </p:txBody>
        </p:sp>
      </p:grpSp>
      <p:sp>
        <p:nvSpPr>
          <p:cNvPr id="717945" name="Oval 121"/>
          <p:cNvSpPr>
            <a:spLocks noChangeArrowheads="1"/>
          </p:cNvSpPr>
          <p:nvPr/>
        </p:nvSpPr>
        <p:spPr bwMode="auto">
          <a:xfrm>
            <a:off x="4011613" y="2570163"/>
            <a:ext cx="528637"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atin typeface="Comic Sans MS" charset="0"/>
            </a:endParaRPr>
          </a:p>
        </p:txBody>
      </p:sp>
      <p:sp>
        <p:nvSpPr>
          <p:cNvPr id="717946" name="Text Box 122"/>
          <p:cNvSpPr txBox="1">
            <a:spLocks noChangeArrowheads="1"/>
          </p:cNvSpPr>
          <p:nvPr/>
        </p:nvSpPr>
        <p:spPr bwMode="auto">
          <a:xfrm>
            <a:off x="1060450" y="28194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uwxvy</a:t>
            </a:r>
          </a:p>
        </p:txBody>
      </p:sp>
      <p:sp>
        <p:nvSpPr>
          <p:cNvPr id="717947" name="Text Box 123"/>
          <p:cNvSpPr txBox="1">
            <a:spLocks noChangeArrowheads="1"/>
          </p:cNvSpPr>
          <p:nvPr/>
        </p:nvSpPr>
        <p:spPr bwMode="auto">
          <a:xfrm>
            <a:off x="4638675" y="2830513"/>
            <a:ext cx="650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a:t>12</a:t>
            </a:r>
            <a:r>
              <a:rPr lang="en-US" sz="1800"/>
              <a:t>,y </a:t>
            </a:r>
          </a:p>
        </p:txBody>
      </p:sp>
      <p:sp>
        <p:nvSpPr>
          <p:cNvPr id="717948" name="Oval 124"/>
          <p:cNvSpPr>
            <a:spLocks noChangeArrowheads="1"/>
          </p:cNvSpPr>
          <p:nvPr/>
        </p:nvSpPr>
        <p:spPr bwMode="auto">
          <a:xfrm>
            <a:off x="4676775" y="2887663"/>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atin typeface="Comic Sans MS" charset="0"/>
            </a:endParaRPr>
          </a:p>
        </p:txBody>
      </p:sp>
      <p:sp>
        <p:nvSpPr>
          <p:cNvPr id="717949" name="Rectangle 125"/>
          <p:cNvSpPr>
            <a:spLocks noChangeArrowheads="1"/>
          </p:cNvSpPr>
          <p:nvPr/>
        </p:nvSpPr>
        <p:spPr bwMode="auto">
          <a:xfrm>
            <a:off x="538163" y="3775075"/>
            <a:ext cx="38100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buFont typeface="Wingdings" charset="0"/>
              <a:buNone/>
            </a:pPr>
            <a:r>
              <a:rPr lang="en-US" sz="2800" i="1">
                <a:solidFill>
                  <a:srgbClr val="CC0000"/>
                </a:solidFill>
                <a:latin typeface="Gill Sans MT" charset="0"/>
              </a:rPr>
              <a:t>notes:</a:t>
            </a:r>
          </a:p>
          <a:p>
            <a:pPr marL="342900" indent="-342900">
              <a:lnSpc>
                <a:spcPct val="85000"/>
              </a:lnSpc>
              <a:spcBef>
                <a:spcPct val="20000"/>
              </a:spcBef>
              <a:buClr>
                <a:srgbClr val="000099"/>
              </a:buClr>
              <a:buSzPct val="65000"/>
              <a:buFont typeface="Wingdings" charset="0"/>
              <a:buChar char="v"/>
            </a:pPr>
            <a:r>
              <a:rPr lang="en-US" sz="2000">
                <a:latin typeface="Gill Sans MT" charset="0"/>
              </a:rPr>
              <a:t>construct shortest path tree by tracing predecessor nodes</a:t>
            </a:r>
          </a:p>
          <a:p>
            <a:pPr marL="342900" indent="-342900">
              <a:lnSpc>
                <a:spcPct val="85000"/>
              </a:lnSpc>
              <a:spcBef>
                <a:spcPct val="20000"/>
              </a:spcBef>
              <a:buClr>
                <a:srgbClr val="000099"/>
              </a:buClr>
              <a:buSzPct val="65000"/>
              <a:buFont typeface="Wingdings" charset="0"/>
              <a:buChar char="v"/>
            </a:pPr>
            <a:r>
              <a:rPr lang="en-US" sz="2000">
                <a:latin typeface="Gill Sans MT" charset="0"/>
              </a:rPr>
              <a:t>ties can exist (can be broken arbitrarily)</a:t>
            </a:r>
          </a:p>
        </p:txBody>
      </p:sp>
      <p:sp>
        <p:nvSpPr>
          <p:cNvPr id="717950" name="Line 126"/>
          <p:cNvSpPr>
            <a:spLocks noChangeShapeType="1"/>
          </p:cNvSpPr>
          <p:nvPr/>
        </p:nvSpPr>
        <p:spPr bwMode="auto">
          <a:xfrm>
            <a:off x="7874000" y="4995863"/>
            <a:ext cx="5905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51" name="Line 127"/>
          <p:cNvSpPr>
            <a:spLocks noChangeShapeType="1"/>
          </p:cNvSpPr>
          <p:nvPr/>
        </p:nvSpPr>
        <p:spPr bwMode="auto">
          <a:xfrm flipV="1">
            <a:off x="6124575" y="4995863"/>
            <a:ext cx="1463675" cy="1204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52" name="Line 128"/>
          <p:cNvSpPr>
            <a:spLocks noChangeShapeType="1"/>
          </p:cNvSpPr>
          <p:nvPr/>
        </p:nvSpPr>
        <p:spPr bwMode="auto">
          <a:xfrm>
            <a:off x="6115050" y="5110163"/>
            <a:ext cx="9525" cy="1047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53" name="Line 129"/>
          <p:cNvSpPr>
            <a:spLocks noChangeShapeType="1"/>
          </p:cNvSpPr>
          <p:nvPr/>
        </p:nvSpPr>
        <p:spPr bwMode="auto">
          <a:xfrm flipV="1">
            <a:off x="4906963" y="3252788"/>
            <a:ext cx="1012825" cy="16287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54" name="Line 130"/>
          <p:cNvSpPr>
            <a:spLocks noChangeShapeType="1"/>
          </p:cNvSpPr>
          <p:nvPr/>
        </p:nvSpPr>
        <p:spPr bwMode="auto">
          <a:xfrm flipV="1">
            <a:off x="5008563" y="4999038"/>
            <a:ext cx="9445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55" name="Text Box 131"/>
          <p:cNvSpPr txBox="1">
            <a:spLocks noChangeArrowheads="1"/>
          </p:cNvSpPr>
          <p:nvPr/>
        </p:nvSpPr>
        <p:spPr bwMode="auto">
          <a:xfrm>
            <a:off x="931863" y="311785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800"/>
              <a:t>uwxvyz</a:t>
            </a:r>
          </a:p>
        </p:txBody>
      </p:sp>
      <p:sp>
        <p:nvSpPr>
          <p:cNvPr id="132"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133" name="Slide Number Placeholder 5"/>
          <p:cNvSpPr>
            <a:spLocks noGrp="1"/>
          </p:cNvSpPr>
          <p:nvPr>
            <p:ph type="sldNum" sz="quarter" idx="12"/>
          </p:nvPr>
        </p:nvSpPr>
        <p:spPr>
          <a:xfrm>
            <a:off x="6553200" y="6527447"/>
            <a:ext cx="2133600" cy="365125"/>
          </a:xfrm>
        </p:spPr>
        <p:txBody>
          <a:bodyPr/>
          <a:lstStyle/>
          <a:p>
            <a:pPr>
              <a:defRPr/>
            </a:pPr>
            <a:r>
              <a:rPr lang="en-US" dirty="0" smtClean="0"/>
              <a:t>20</a:t>
            </a:r>
            <a:endParaRPr lang="en-US" dirty="0"/>
          </a:p>
        </p:txBody>
      </p:sp>
    </p:spTree>
    <p:extLst>
      <p:ext uri="{BB962C8B-B14F-4D97-AF65-F5344CB8AC3E}">
        <p14:creationId xmlns:p14="http://schemas.microsoft.com/office/powerpoint/2010/main" val="4042707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937"/>
                                        </p:tgtEl>
                                        <p:attrNameLst>
                                          <p:attrName>style.visibility</p:attrName>
                                        </p:attrNameLst>
                                      </p:cBhvr>
                                      <p:to>
                                        <p:strVal val="visible"/>
                                      </p:to>
                                    </p:set>
                                    <p:animEffect transition="in" filter="dissolve">
                                      <p:cBhvr>
                                        <p:cTn id="12" dur="500"/>
                                        <p:tgtEl>
                                          <p:spTgt spid="71793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7924"/>
                                        </p:tgtEl>
                                        <p:attrNameLst>
                                          <p:attrName>style.visibility</p:attrName>
                                        </p:attrNameLst>
                                      </p:cBhvr>
                                      <p:to>
                                        <p:strVal val="visible"/>
                                      </p:to>
                                    </p:set>
                                    <p:animEffect transition="in" filter="dissolve">
                                      <p:cBhvr>
                                        <p:cTn id="16" dur="500"/>
                                        <p:tgtEl>
                                          <p:spTgt spid="7179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7938"/>
                                        </p:tgtEl>
                                        <p:attrNameLst>
                                          <p:attrName>style.visibility</p:attrName>
                                        </p:attrNameLst>
                                      </p:cBhvr>
                                      <p:to>
                                        <p:strVal val="visible"/>
                                      </p:to>
                                    </p:set>
                                    <p:animEffect transition="in" filter="dissolve">
                                      <p:cBhvr>
                                        <p:cTn id="26" dur="500"/>
                                        <p:tgtEl>
                                          <p:spTgt spid="717938"/>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17939"/>
                                        </p:tgtEl>
                                        <p:attrNameLst>
                                          <p:attrName>style.visibility</p:attrName>
                                        </p:attrNameLst>
                                      </p:cBhvr>
                                      <p:to>
                                        <p:strVal val="visible"/>
                                      </p:to>
                                    </p:set>
                                    <p:animEffect transition="in" filter="dissolve">
                                      <p:cBhvr>
                                        <p:cTn id="30" dur="500"/>
                                        <p:tgtEl>
                                          <p:spTgt spid="7179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10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7940"/>
                                        </p:tgtEl>
                                        <p:attrNameLst>
                                          <p:attrName>style.visibility</p:attrName>
                                        </p:attrNameLst>
                                      </p:cBhvr>
                                      <p:to>
                                        <p:strVal val="visible"/>
                                      </p:to>
                                    </p:set>
                                    <p:animEffect transition="in" filter="dissolve">
                                      <p:cBhvr>
                                        <p:cTn id="40" dur="500"/>
                                        <p:tgtEl>
                                          <p:spTgt spid="717940"/>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717941"/>
                                        </p:tgtEl>
                                        <p:attrNameLst>
                                          <p:attrName>style.visibility</p:attrName>
                                        </p:attrNameLst>
                                      </p:cBhvr>
                                      <p:to>
                                        <p:strVal val="visible"/>
                                      </p:to>
                                    </p:set>
                                    <p:animEffect transition="in" filter="dissolve">
                                      <p:cBhvr>
                                        <p:cTn id="44" dur="500"/>
                                        <p:tgtEl>
                                          <p:spTgt spid="7179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17945"/>
                                        </p:tgtEl>
                                        <p:attrNameLst>
                                          <p:attrName>style.visibility</p:attrName>
                                        </p:attrNameLst>
                                      </p:cBhvr>
                                      <p:to>
                                        <p:strVal val="visible"/>
                                      </p:to>
                                    </p:set>
                                    <p:animEffect transition="in" filter="dissolve">
                                      <p:cBhvr>
                                        <p:cTn id="54" dur="500"/>
                                        <p:tgtEl>
                                          <p:spTgt spid="717945"/>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717946"/>
                                        </p:tgtEl>
                                        <p:attrNameLst>
                                          <p:attrName>style.visibility</p:attrName>
                                        </p:attrNameLst>
                                      </p:cBhvr>
                                      <p:to>
                                        <p:strVal val="visible"/>
                                      </p:to>
                                    </p:set>
                                    <p:animEffect transition="in" filter="dissolve">
                                      <p:cBhvr>
                                        <p:cTn id="58" dur="500"/>
                                        <p:tgtEl>
                                          <p:spTgt spid="7179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17947"/>
                                        </p:tgtEl>
                                        <p:attrNameLst>
                                          <p:attrName>style.visibility</p:attrName>
                                        </p:attrNameLst>
                                      </p:cBhvr>
                                      <p:to>
                                        <p:strVal val="visible"/>
                                      </p:to>
                                    </p:set>
                                    <p:animEffect transition="in" filter="wipe(left)">
                                      <p:cBhvr>
                                        <p:cTn id="63" dur="1000"/>
                                        <p:tgtEl>
                                          <p:spTgt spid="7179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17948"/>
                                        </p:tgtEl>
                                        <p:attrNameLst>
                                          <p:attrName>style.visibility</p:attrName>
                                        </p:attrNameLst>
                                      </p:cBhvr>
                                      <p:to>
                                        <p:strVal val="visible"/>
                                      </p:to>
                                    </p:set>
                                    <p:animEffect transition="in" filter="dissolve">
                                      <p:cBhvr>
                                        <p:cTn id="68" dur="500"/>
                                        <p:tgtEl>
                                          <p:spTgt spid="717948"/>
                                        </p:tgtEl>
                                      </p:cBhvr>
                                    </p:animEffect>
                                  </p:childTnLst>
                                </p:cTn>
                              </p:par>
                            </p:childTnLst>
                          </p:cTn>
                        </p:par>
                        <p:par>
                          <p:cTn id="69" fill="hold" nodeType="afterGroup">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717955"/>
                                        </p:tgtEl>
                                        <p:attrNameLst>
                                          <p:attrName>style.visibility</p:attrName>
                                        </p:attrNameLst>
                                      </p:cBhvr>
                                      <p:to>
                                        <p:strVal val="visible"/>
                                      </p:to>
                                    </p:set>
                                    <p:animEffect transition="in" filter="dissolve">
                                      <p:cBhvr>
                                        <p:cTn id="72" dur="500"/>
                                        <p:tgtEl>
                                          <p:spTgt spid="7179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17949"/>
                                        </p:tgtEl>
                                        <p:attrNameLst>
                                          <p:attrName>style.visibility</p:attrName>
                                        </p:attrNameLst>
                                      </p:cBhvr>
                                      <p:to>
                                        <p:strVal val="visible"/>
                                      </p:to>
                                    </p:set>
                                    <p:animEffect transition="in" filter="dissolve">
                                      <p:cBhvr>
                                        <p:cTn id="77" dur="500"/>
                                        <p:tgtEl>
                                          <p:spTgt spid="7179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717950"/>
                                        </p:tgtEl>
                                        <p:attrNameLst>
                                          <p:attrName>style.visibility</p:attrName>
                                        </p:attrNameLst>
                                      </p:cBhvr>
                                      <p:to>
                                        <p:strVal val="visible"/>
                                      </p:to>
                                    </p:set>
                                    <p:animEffect transition="in" filter="dissolve">
                                      <p:cBhvr>
                                        <p:cTn id="82" dur="1000"/>
                                        <p:tgtEl>
                                          <p:spTgt spid="717950"/>
                                        </p:tgtEl>
                                      </p:cBhvr>
                                    </p:animEffect>
                                  </p:childTnLst>
                                </p:cTn>
                              </p:par>
                            </p:childTnLst>
                          </p:cTn>
                        </p:par>
                        <p:par>
                          <p:cTn id="83" fill="hold" nodeType="afterGroup">
                            <p:stCondLst>
                              <p:cond delay="1000"/>
                            </p:stCondLst>
                            <p:childTnLst>
                              <p:par>
                                <p:cTn id="84" presetID="9" presetClass="entr" presetSubtype="0" fill="hold" grpId="0" nodeType="afterEffect">
                                  <p:stCondLst>
                                    <p:cond delay="0"/>
                                  </p:stCondLst>
                                  <p:childTnLst>
                                    <p:set>
                                      <p:cBhvr>
                                        <p:cTn id="85" dur="1" fill="hold">
                                          <p:stCondLst>
                                            <p:cond delay="0"/>
                                          </p:stCondLst>
                                        </p:cTn>
                                        <p:tgtEl>
                                          <p:spTgt spid="717951"/>
                                        </p:tgtEl>
                                        <p:attrNameLst>
                                          <p:attrName>style.visibility</p:attrName>
                                        </p:attrNameLst>
                                      </p:cBhvr>
                                      <p:to>
                                        <p:strVal val="visible"/>
                                      </p:to>
                                    </p:set>
                                    <p:animEffect transition="in" filter="dissolve">
                                      <p:cBhvr>
                                        <p:cTn id="86" dur="1000"/>
                                        <p:tgtEl>
                                          <p:spTgt spid="717951"/>
                                        </p:tgtEl>
                                      </p:cBhvr>
                                    </p:animEffect>
                                  </p:childTnLst>
                                </p:cTn>
                              </p:par>
                            </p:childTnLst>
                          </p:cTn>
                        </p:par>
                        <p:par>
                          <p:cTn id="87" fill="hold" nodeType="afterGroup">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717952"/>
                                        </p:tgtEl>
                                        <p:attrNameLst>
                                          <p:attrName>style.visibility</p:attrName>
                                        </p:attrNameLst>
                                      </p:cBhvr>
                                      <p:to>
                                        <p:strVal val="visible"/>
                                      </p:to>
                                    </p:set>
                                    <p:animEffect transition="in" filter="dissolve">
                                      <p:cBhvr>
                                        <p:cTn id="90" dur="1000"/>
                                        <p:tgtEl>
                                          <p:spTgt spid="717952"/>
                                        </p:tgtEl>
                                      </p:cBhvr>
                                    </p:animEffect>
                                  </p:childTnLst>
                                </p:cTn>
                              </p:par>
                            </p:childTnLst>
                          </p:cTn>
                        </p:par>
                        <p:par>
                          <p:cTn id="91" fill="hold" nodeType="afterGroup">
                            <p:stCondLst>
                              <p:cond delay="3000"/>
                            </p:stCondLst>
                            <p:childTnLst>
                              <p:par>
                                <p:cTn id="92" presetID="9" presetClass="entr" presetSubtype="0" fill="hold" grpId="0" nodeType="afterEffect">
                                  <p:stCondLst>
                                    <p:cond delay="0"/>
                                  </p:stCondLst>
                                  <p:childTnLst>
                                    <p:set>
                                      <p:cBhvr>
                                        <p:cTn id="93" dur="1" fill="hold">
                                          <p:stCondLst>
                                            <p:cond delay="0"/>
                                          </p:stCondLst>
                                        </p:cTn>
                                        <p:tgtEl>
                                          <p:spTgt spid="717953"/>
                                        </p:tgtEl>
                                        <p:attrNameLst>
                                          <p:attrName>style.visibility</p:attrName>
                                        </p:attrNameLst>
                                      </p:cBhvr>
                                      <p:to>
                                        <p:strVal val="visible"/>
                                      </p:to>
                                    </p:set>
                                    <p:animEffect transition="in" filter="dissolve">
                                      <p:cBhvr>
                                        <p:cTn id="94" dur="1000"/>
                                        <p:tgtEl>
                                          <p:spTgt spid="717953"/>
                                        </p:tgtEl>
                                      </p:cBhvr>
                                    </p:animEffect>
                                  </p:childTnLst>
                                </p:cTn>
                              </p:par>
                            </p:childTnLst>
                          </p:cTn>
                        </p:par>
                        <p:par>
                          <p:cTn id="95" fill="hold" nodeType="afterGroup">
                            <p:stCondLst>
                              <p:cond delay="4000"/>
                            </p:stCondLst>
                            <p:childTnLst>
                              <p:par>
                                <p:cTn id="96" presetID="9" presetClass="entr" presetSubtype="0" fill="hold" grpId="0" nodeType="afterEffect">
                                  <p:stCondLst>
                                    <p:cond delay="0"/>
                                  </p:stCondLst>
                                  <p:childTnLst>
                                    <p:set>
                                      <p:cBhvr>
                                        <p:cTn id="97" dur="1" fill="hold">
                                          <p:stCondLst>
                                            <p:cond delay="0"/>
                                          </p:stCondLst>
                                        </p:cTn>
                                        <p:tgtEl>
                                          <p:spTgt spid="717954"/>
                                        </p:tgtEl>
                                        <p:attrNameLst>
                                          <p:attrName>style.visibility</p:attrName>
                                        </p:attrNameLst>
                                      </p:cBhvr>
                                      <p:to>
                                        <p:strVal val="visible"/>
                                      </p:to>
                                    </p:set>
                                    <p:animEffect transition="in" filter="dissolve">
                                      <p:cBhvr>
                                        <p:cTn id="98" dur="1000"/>
                                        <p:tgtEl>
                                          <p:spTgt spid="71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24" grpId="0"/>
      <p:bldP spid="717937" grpId="0" animBg="1"/>
      <p:bldP spid="717938" grpId="0" animBg="1"/>
      <p:bldP spid="717939" grpId="0"/>
      <p:bldP spid="717940" grpId="0" animBg="1"/>
      <p:bldP spid="717941" grpId="0"/>
      <p:bldP spid="717945" grpId="0" animBg="1"/>
      <p:bldP spid="717946" grpId="0"/>
      <p:bldP spid="717947" grpId="0"/>
      <p:bldP spid="717948" grpId="0" animBg="1"/>
      <p:bldP spid="717949" grpId="0"/>
      <p:bldP spid="717950" grpId="0" animBg="1"/>
      <p:bldP spid="717951" grpId="0" animBg="1"/>
      <p:bldP spid="717952" grpId="0" animBg="1"/>
      <p:bldP spid="717953" grpId="0" animBg="1"/>
      <p:bldP spid="717954" grpId="0" animBg="1"/>
      <p:bldP spid="7179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laceholder 4"/>
          <p:cNvSpPr>
            <a:spLocks noGrp="1"/>
          </p:cNvSpPr>
          <p:nvPr>
            <p:ph type="sldNum" sz="quarter" idx="12"/>
          </p:nvPr>
        </p:nvSpPr>
        <p:spPr/>
        <p:txBody>
          <a:bodyPr/>
          <a:lstStyle/>
          <a:p>
            <a:pPr>
              <a:defRPr/>
            </a:pPr>
            <a:fld id="{A261BED5-D256-2145-B5BB-0B14B85211D2}" type="slidenum">
              <a:rPr lang="en-US"/>
              <a:pPr>
                <a:defRPr/>
              </a:pPr>
              <a:t>21</a:t>
            </a:fld>
            <a:endParaRPr lang="en-US"/>
          </a:p>
        </p:txBody>
      </p:sp>
      <p:sp>
        <p:nvSpPr>
          <p:cNvPr id="230402" name="Rectangle 2"/>
          <p:cNvSpPr>
            <a:spLocks noGrp="1" noChangeArrowheads="1"/>
          </p:cNvSpPr>
          <p:nvPr>
            <p:ph type="title"/>
          </p:nvPr>
        </p:nvSpPr>
        <p:spPr>
          <a:xfrm>
            <a:off x="695325" y="145801"/>
            <a:ext cx="7772400" cy="1143000"/>
          </a:xfrm>
        </p:spPr>
        <p:txBody>
          <a:bodyPr>
            <a:noAutofit/>
          </a:bodyPr>
          <a:lstStyle/>
          <a:p>
            <a:pPr>
              <a:defRPr/>
            </a:pPr>
            <a:r>
              <a:rPr lang="en-US" sz="3600" dirty="0" err="1" smtClean="0">
                <a:cs typeface="+mj-cs"/>
              </a:rPr>
              <a:t>Dijkstra</a:t>
            </a:r>
            <a:r>
              <a:rPr lang="ja-JP" altLang="en-US" sz="3600" dirty="0" smtClean="0">
                <a:latin typeface="Arial"/>
                <a:cs typeface="+mj-cs"/>
              </a:rPr>
              <a:t>’</a:t>
            </a:r>
            <a:r>
              <a:rPr lang="en-US" sz="3600" dirty="0" smtClean="0">
                <a:cs typeface="+mj-cs"/>
              </a:rPr>
              <a:t>s Algorithm: </a:t>
            </a:r>
            <a:br>
              <a:rPr lang="en-US" sz="3600" dirty="0" smtClean="0">
                <a:cs typeface="+mj-cs"/>
              </a:rPr>
            </a:br>
            <a:r>
              <a:rPr lang="en-US" sz="3600" dirty="0" smtClean="0">
                <a:cs typeface="+mj-cs"/>
              </a:rPr>
              <a:t>Another Example</a:t>
            </a:r>
          </a:p>
        </p:txBody>
      </p:sp>
      <p:sp>
        <p:nvSpPr>
          <p:cNvPr id="230403" name="Text Box 3"/>
          <p:cNvSpPr txBox="1">
            <a:spLocks noChangeArrowheads="1"/>
          </p:cNvSpPr>
          <p:nvPr/>
        </p:nvSpPr>
        <p:spPr bwMode="auto">
          <a:xfrm>
            <a:off x="239713" y="1506538"/>
            <a:ext cx="706437"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Step</a:t>
            </a:r>
          </a:p>
          <a:p>
            <a:pPr algn="r">
              <a:defRPr/>
            </a:pPr>
            <a:r>
              <a:rPr lang="en-US" sz="2000">
                <a:latin typeface="Arial" charset="0"/>
                <a:cs typeface="+mn-cs"/>
              </a:rPr>
              <a:t>0</a:t>
            </a:r>
          </a:p>
          <a:p>
            <a:pPr algn="r">
              <a:defRPr/>
            </a:pPr>
            <a:r>
              <a:rPr lang="en-US" sz="2000">
                <a:latin typeface="Arial" charset="0"/>
                <a:cs typeface="+mn-cs"/>
              </a:rPr>
              <a:t>1</a:t>
            </a:r>
          </a:p>
          <a:p>
            <a:pPr algn="r">
              <a:defRPr/>
            </a:pPr>
            <a:r>
              <a:rPr lang="en-US" sz="2000">
                <a:latin typeface="Arial" charset="0"/>
                <a:cs typeface="+mn-cs"/>
              </a:rPr>
              <a:t>2</a:t>
            </a:r>
          </a:p>
          <a:p>
            <a:pPr algn="r">
              <a:defRPr/>
            </a:pPr>
            <a:r>
              <a:rPr lang="en-US" sz="2000">
                <a:latin typeface="Arial" charset="0"/>
                <a:cs typeface="+mn-cs"/>
              </a:rPr>
              <a:t>3</a:t>
            </a:r>
          </a:p>
          <a:p>
            <a:pPr algn="r">
              <a:defRPr/>
            </a:pPr>
            <a:r>
              <a:rPr lang="en-US" sz="2000">
                <a:latin typeface="Arial" charset="0"/>
                <a:cs typeface="+mn-cs"/>
              </a:rPr>
              <a:t>4</a:t>
            </a:r>
          </a:p>
          <a:p>
            <a:pPr algn="r">
              <a:defRPr/>
            </a:pPr>
            <a:r>
              <a:rPr lang="en-US" sz="2000">
                <a:latin typeface="Arial" charset="0"/>
                <a:cs typeface="+mn-cs"/>
              </a:rPr>
              <a:t>5</a:t>
            </a:r>
          </a:p>
        </p:txBody>
      </p:sp>
      <p:sp>
        <p:nvSpPr>
          <p:cNvPr id="230404" name="Text Box 4"/>
          <p:cNvSpPr txBox="1">
            <a:spLocks noChangeArrowheads="1"/>
          </p:cNvSpPr>
          <p:nvPr/>
        </p:nvSpPr>
        <p:spPr bwMode="auto">
          <a:xfrm>
            <a:off x="1052513" y="1516063"/>
            <a:ext cx="1217612"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start N</a:t>
            </a:r>
          </a:p>
          <a:p>
            <a:pPr algn="r">
              <a:defRPr/>
            </a:pPr>
            <a:r>
              <a:rPr lang="en-US" sz="2000">
                <a:latin typeface="Arial" charset="0"/>
                <a:cs typeface="+mn-cs"/>
              </a:rPr>
              <a:t>A</a:t>
            </a:r>
          </a:p>
          <a:p>
            <a:pPr algn="r">
              <a:defRPr/>
            </a:pPr>
            <a:r>
              <a:rPr lang="en-US" sz="2000">
                <a:latin typeface="Arial" charset="0"/>
                <a:cs typeface="+mn-cs"/>
              </a:rPr>
              <a:t>AD</a:t>
            </a:r>
          </a:p>
          <a:p>
            <a:pPr algn="r">
              <a:defRPr/>
            </a:pPr>
            <a:r>
              <a:rPr lang="en-US" sz="2000">
                <a:latin typeface="Arial" charset="0"/>
                <a:cs typeface="+mn-cs"/>
              </a:rPr>
              <a:t>ADE</a:t>
            </a:r>
          </a:p>
          <a:p>
            <a:pPr algn="r">
              <a:defRPr/>
            </a:pPr>
            <a:r>
              <a:rPr lang="en-US" sz="2000">
                <a:latin typeface="Arial" charset="0"/>
                <a:cs typeface="+mn-cs"/>
              </a:rPr>
              <a:t>ADEB</a:t>
            </a:r>
          </a:p>
          <a:p>
            <a:pPr algn="r">
              <a:defRPr/>
            </a:pPr>
            <a:r>
              <a:rPr lang="en-US" sz="2000">
                <a:latin typeface="Arial" charset="0"/>
                <a:cs typeface="+mn-cs"/>
              </a:rPr>
              <a:t>ADEBC</a:t>
            </a:r>
          </a:p>
          <a:p>
            <a:pPr algn="r">
              <a:defRPr/>
            </a:pPr>
            <a:r>
              <a:rPr lang="en-US" sz="2000">
                <a:latin typeface="Arial" charset="0"/>
                <a:cs typeface="+mn-cs"/>
              </a:rPr>
              <a:t>ADEBCF</a:t>
            </a:r>
          </a:p>
        </p:txBody>
      </p:sp>
      <p:sp>
        <p:nvSpPr>
          <p:cNvPr id="230405" name="Text Box 5"/>
          <p:cNvSpPr txBox="1">
            <a:spLocks noChangeArrowheads="1"/>
          </p:cNvSpPr>
          <p:nvPr/>
        </p:nvSpPr>
        <p:spPr bwMode="auto">
          <a:xfrm>
            <a:off x="2414588" y="1497013"/>
            <a:ext cx="1255712"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D(B),p(B)</a:t>
            </a:r>
          </a:p>
          <a:p>
            <a:pPr algn="r">
              <a:defRPr/>
            </a:pPr>
            <a:r>
              <a:rPr lang="en-US" sz="2000">
                <a:latin typeface="Arial" charset="0"/>
                <a:cs typeface="+mn-cs"/>
              </a:rPr>
              <a:t>2,A</a:t>
            </a:r>
          </a:p>
          <a:p>
            <a:pPr algn="r">
              <a:defRPr/>
            </a:pPr>
            <a:r>
              <a:rPr lang="en-US" sz="2000">
                <a:latin typeface="Arial" charset="0"/>
                <a:cs typeface="+mn-cs"/>
              </a:rPr>
              <a:t>2,A</a:t>
            </a:r>
          </a:p>
          <a:p>
            <a:pPr algn="r">
              <a:defRPr/>
            </a:pPr>
            <a:r>
              <a:rPr lang="en-US" sz="2000">
                <a:latin typeface="Arial" charset="0"/>
                <a:cs typeface="+mn-cs"/>
              </a:rPr>
              <a:t>2,A</a:t>
            </a:r>
          </a:p>
        </p:txBody>
      </p:sp>
      <p:sp>
        <p:nvSpPr>
          <p:cNvPr id="230406" name="Text Box 6"/>
          <p:cNvSpPr txBox="1">
            <a:spLocks noChangeArrowheads="1"/>
          </p:cNvSpPr>
          <p:nvPr/>
        </p:nvSpPr>
        <p:spPr bwMode="auto">
          <a:xfrm>
            <a:off x="3667125" y="1501775"/>
            <a:ext cx="1284288"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D(C),p(C)</a:t>
            </a:r>
          </a:p>
          <a:p>
            <a:pPr algn="r">
              <a:defRPr/>
            </a:pPr>
            <a:r>
              <a:rPr lang="en-US" sz="2000">
                <a:latin typeface="Arial" charset="0"/>
                <a:cs typeface="+mn-cs"/>
              </a:rPr>
              <a:t>5,A</a:t>
            </a:r>
          </a:p>
          <a:p>
            <a:pPr algn="r">
              <a:defRPr/>
            </a:pPr>
            <a:r>
              <a:rPr lang="en-US" sz="2000">
                <a:latin typeface="Arial" charset="0"/>
                <a:cs typeface="+mn-cs"/>
              </a:rPr>
              <a:t>4,D</a:t>
            </a:r>
          </a:p>
          <a:p>
            <a:pPr algn="r">
              <a:defRPr/>
            </a:pPr>
            <a:r>
              <a:rPr lang="en-US" sz="2000">
                <a:latin typeface="Arial" charset="0"/>
                <a:cs typeface="+mn-cs"/>
              </a:rPr>
              <a:t>3,E</a:t>
            </a:r>
          </a:p>
          <a:p>
            <a:pPr algn="r">
              <a:defRPr/>
            </a:pPr>
            <a:r>
              <a:rPr lang="en-US" sz="2000">
                <a:latin typeface="Arial" charset="0"/>
                <a:cs typeface="+mn-cs"/>
              </a:rPr>
              <a:t>3,E</a:t>
            </a:r>
          </a:p>
        </p:txBody>
      </p:sp>
      <p:sp>
        <p:nvSpPr>
          <p:cNvPr id="230407" name="Text Box 7"/>
          <p:cNvSpPr txBox="1">
            <a:spLocks noChangeArrowheads="1"/>
          </p:cNvSpPr>
          <p:nvPr/>
        </p:nvSpPr>
        <p:spPr bwMode="auto">
          <a:xfrm>
            <a:off x="4943475" y="1497013"/>
            <a:ext cx="12842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D(D),p(D)</a:t>
            </a:r>
          </a:p>
          <a:p>
            <a:pPr algn="r">
              <a:defRPr/>
            </a:pPr>
            <a:r>
              <a:rPr lang="en-US" sz="2000">
                <a:latin typeface="Arial" charset="0"/>
                <a:cs typeface="+mn-cs"/>
              </a:rPr>
              <a:t>1,A</a:t>
            </a:r>
          </a:p>
        </p:txBody>
      </p:sp>
      <p:sp>
        <p:nvSpPr>
          <p:cNvPr id="230408" name="Text Box 8"/>
          <p:cNvSpPr txBox="1">
            <a:spLocks noChangeArrowheads="1"/>
          </p:cNvSpPr>
          <p:nvPr/>
        </p:nvSpPr>
        <p:spPr bwMode="auto">
          <a:xfrm>
            <a:off x="6267450" y="1501775"/>
            <a:ext cx="125571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D(E),p(E)</a:t>
            </a:r>
          </a:p>
          <a:p>
            <a:pPr algn="r">
              <a:defRPr/>
            </a:pPr>
            <a:r>
              <a:rPr lang="en-US" sz="2000">
                <a:latin typeface="Arial" charset="0"/>
                <a:cs typeface="+mn-cs"/>
              </a:rPr>
              <a:t>infinity</a:t>
            </a:r>
          </a:p>
          <a:p>
            <a:pPr algn="r">
              <a:defRPr/>
            </a:pPr>
            <a:r>
              <a:rPr lang="en-US" sz="2000">
                <a:latin typeface="Arial" charset="0"/>
                <a:cs typeface="+mn-cs"/>
              </a:rPr>
              <a:t>2,D</a:t>
            </a:r>
          </a:p>
        </p:txBody>
      </p:sp>
      <p:sp>
        <p:nvSpPr>
          <p:cNvPr id="230409" name="Text Box 9"/>
          <p:cNvSpPr txBox="1">
            <a:spLocks noChangeArrowheads="1"/>
          </p:cNvSpPr>
          <p:nvPr/>
        </p:nvSpPr>
        <p:spPr bwMode="auto">
          <a:xfrm>
            <a:off x="7548563" y="1516063"/>
            <a:ext cx="1227137"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latin typeface="Arial" charset="0"/>
                <a:cs typeface="+mn-cs"/>
              </a:rPr>
              <a:t>D(F),p(F)</a:t>
            </a:r>
          </a:p>
          <a:p>
            <a:pPr algn="r">
              <a:defRPr/>
            </a:pPr>
            <a:r>
              <a:rPr lang="en-US" sz="2000">
                <a:latin typeface="Arial" charset="0"/>
                <a:cs typeface="+mn-cs"/>
              </a:rPr>
              <a:t>infinity</a:t>
            </a:r>
          </a:p>
          <a:p>
            <a:pPr algn="r">
              <a:defRPr/>
            </a:pPr>
            <a:r>
              <a:rPr lang="en-US" sz="2000">
                <a:latin typeface="Arial" charset="0"/>
                <a:cs typeface="+mn-cs"/>
              </a:rPr>
              <a:t>infinity</a:t>
            </a:r>
          </a:p>
          <a:p>
            <a:pPr algn="r">
              <a:defRPr/>
            </a:pPr>
            <a:r>
              <a:rPr lang="en-US" sz="2000">
                <a:latin typeface="Arial" charset="0"/>
                <a:cs typeface="+mn-cs"/>
              </a:rPr>
              <a:t>4,E</a:t>
            </a:r>
          </a:p>
          <a:p>
            <a:pPr algn="r">
              <a:defRPr/>
            </a:pPr>
            <a:r>
              <a:rPr lang="en-US" sz="2000">
                <a:latin typeface="Arial" charset="0"/>
                <a:cs typeface="+mn-cs"/>
              </a:rPr>
              <a:t>4,E</a:t>
            </a:r>
          </a:p>
          <a:p>
            <a:pPr algn="r">
              <a:defRPr/>
            </a:pPr>
            <a:r>
              <a:rPr lang="en-US" sz="2000">
                <a:latin typeface="Arial" charset="0"/>
                <a:cs typeface="+mn-cs"/>
              </a:rPr>
              <a:t>4,E</a:t>
            </a:r>
          </a:p>
        </p:txBody>
      </p:sp>
      <p:sp>
        <p:nvSpPr>
          <p:cNvPr id="230410" name="Line 10"/>
          <p:cNvSpPr>
            <a:spLocks noChangeShapeType="1"/>
          </p:cNvSpPr>
          <p:nvPr/>
        </p:nvSpPr>
        <p:spPr bwMode="auto">
          <a:xfrm>
            <a:off x="361950" y="1857375"/>
            <a:ext cx="8505825" cy="95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11" name="Line 11"/>
          <p:cNvSpPr>
            <a:spLocks noChangeShapeType="1"/>
          </p:cNvSpPr>
          <p:nvPr/>
        </p:nvSpPr>
        <p:spPr bwMode="auto">
          <a:xfrm>
            <a:off x="519113" y="2162175"/>
            <a:ext cx="8296275"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12" name="Line 12"/>
          <p:cNvSpPr>
            <a:spLocks noChangeShapeType="1"/>
          </p:cNvSpPr>
          <p:nvPr/>
        </p:nvSpPr>
        <p:spPr bwMode="auto">
          <a:xfrm>
            <a:off x="538163" y="2457450"/>
            <a:ext cx="8267700" cy="476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13" name="Line 13"/>
          <p:cNvSpPr>
            <a:spLocks noChangeShapeType="1"/>
          </p:cNvSpPr>
          <p:nvPr/>
        </p:nvSpPr>
        <p:spPr bwMode="auto">
          <a:xfrm>
            <a:off x="547688" y="2767013"/>
            <a:ext cx="8253412" cy="952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14" name="Line 14"/>
          <p:cNvSpPr>
            <a:spLocks noChangeShapeType="1"/>
          </p:cNvSpPr>
          <p:nvPr/>
        </p:nvSpPr>
        <p:spPr bwMode="auto">
          <a:xfrm>
            <a:off x="557213" y="3071813"/>
            <a:ext cx="8267700" cy="952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15" name="Line 15"/>
          <p:cNvSpPr>
            <a:spLocks noChangeShapeType="1"/>
          </p:cNvSpPr>
          <p:nvPr/>
        </p:nvSpPr>
        <p:spPr bwMode="auto">
          <a:xfrm>
            <a:off x="571500" y="3386138"/>
            <a:ext cx="8262938" cy="476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6881" name="Group 16"/>
          <p:cNvGrpSpPr>
            <a:grpSpLocks/>
          </p:cNvGrpSpPr>
          <p:nvPr/>
        </p:nvGrpSpPr>
        <p:grpSpPr bwMode="auto">
          <a:xfrm>
            <a:off x="2667000" y="3733800"/>
            <a:ext cx="3571875" cy="2236788"/>
            <a:chOff x="1680" y="2496"/>
            <a:chExt cx="2250" cy="1409"/>
          </a:xfrm>
        </p:grpSpPr>
        <p:grpSp>
          <p:nvGrpSpPr>
            <p:cNvPr id="36887" name="Group 17"/>
            <p:cNvGrpSpPr>
              <a:grpSpLocks/>
            </p:cNvGrpSpPr>
            <p:nvPr/>
          </p:nvGrpSpPr>
          <p:grpSpPr bwMode="auto">
            <a:xfrm>
              <a:off x="1680" y="2496"/>
              <a:ext cx="2250" cy="1409"/>
              <a:chOff x="3066" y="1107"/>
              <a:chExt cx="2250" cy="1409"/>
            </a:xfrm>
          </p:grpSpPr>
          <p:sp>
            <p:nvSpPr>
              <p:cNvPr id="230418" name="Freeform 18"/>
              <p:cNvSpPr>
                <a:spLocks/>
              </p:cNvSpPr>
              <p:nvPr/>
            </p:nvSpPr>
            <p:spPr bwMode="auto">
              <a:xfrm>
                <a:off x="3066" y="1107"/>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19" name="Freeform 19"/>
              <p:cNvSpPr>
                <a:spLocks/>
              </p:cNvSpPr>
              <p:nvPr/>
            </p:nvSpPr>
            <p:spPr bwMode="auto">
              <a:xfrm>
                <a:off x="3402" y="1656"/>
                <a:ext cx="342" cy="186"/>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0" name="Oval 20"/>
              <p:cNvSpPr>
                <a:spLocks noChangeArrowheads="1"/>
              </p:cNvSpPr>
              <p:nvPr/>
            </p:nvSpPr>
            <p:spPr bwMode="auto">
              <a:xfrm>
                <a:off x="3142" y="1898"/>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1" name="Line 21"/>
              <p:cNvSpPr>
                <a:spLocks noChangeShapeType="1"/>
              </p:cNvSpPr>
              <p:nvPr/>
            </p:nvSpPr>
            <p:spPr bwMode="auto">
              <a:xfrm>
                <a:off x="3142"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2" name="Line 22"/>
              <p:cNvSpPr>
                <a:spLocks noChangeShapeType="1"/>
              </p:cNvSpPr>
              <p:nvPr/>
            </p:nvSpPr>
            <p:spPr bwMode="auto">
              <a:xfrm>
                <a:off x="3455"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3" name="Rectangle 23"/>
              <p:cNvSpPr>
                <a:spLocks noChangeArrowheads="1"/>
              </p:cNvSpPr>
              <p:nvPr/>
            </p:nvSpPr>
            <p:spPr bwMode="auto">
              <a:xfrm>
                <a:off x="3142" y="1891"/>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0424" name="Oval 24"/>
              <p:cNvSpPr>
                <a:spLocks noChangeArrowheads="1"/>
              </p:cNvSpPr>
              <p:nvPr/>
            </p:nvSpPr>
            <p:spPr bwMode="auto">
              <a:xfrm>
                <a:off x="3139" y="1832"/>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5" name="Oval 25"/>
              <p:cNvSpPr>
                <a:spLocks noChangeArrowheads="1"/>
              </p:cNvSpPr>
              <p:nvPr/>
            </p:nvSpPr>
            <p:spPr bwMode="auto">
              <a:xfrm>
                <a:off x="3616" y="2285"/>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6" name="Line 26"/>
              <p:cNvSpPr>
                <a:spLocks noChangeShapeType="1"/>
              </p:cNvSpPr>
              <p:nvPr/>
            </p:nvSpPr>
            <p:spPr bwMode="auto">
              <a:xfrm>
                <a:off x="3616"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7" name="Line 27"/>
              <p:cNvSpPr>
                <a:spLocks noChangeShapeType="1"/>
              </p:cNvSpPr>
              <p:nvPr/>
            </p:nvSpPr>
            <p:spPr bwMode="auto">
              <a:xfrm>
                <a:off x="3929"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28" name="Rectangle 28"/>
              <p:cNvSpPr>
                <a:spLocks noChangeArrowheads="1"/>
              </p:cNvSpPr>
              <p:nvPr/>
            </p:nvSpPr>
            <p:spPr bwMode="auto">
              <a:xfrm>
                <a:off x="3616" y="227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0429" name="Oval 29"/>
              <p:cNvSpPr>
                <a:spLocks noChangeArrowheads="1"/>
              </p:cNvSpPr>
              <p:nvPr/>
            </p:nvSpPr>
            <p:spPr bwMode="auto">
              <a:xfrm>
                <a:off x="3613" y="2219"/>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0" name="Oval 30"/>
              <p:cNvSpPr>
                <a:spLocks noChangeArrowheads="1"/>
              </p:cNvSpPr>
              <p:nvPr/>
            </p:nvSpPr>
            <p:spPr bwMode="auto">
              <a:xfrm>
                <a:off x="3612" y="1595"/>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1" name="Line 31"/>
              <p:cNvSpPr>
                <a:spLocks noChangeShapeType="1"/>
              </p:cNvSpPr>
              <p:nvPr/>
            </p:nvSpPr>
            <p:spPr bwMode="auto">
              <a:xfrm>
                <a:off x="3612"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2" name="Line 32"/>
              <p:cNvSpPr>
                <a:spLocks noChangeShapeType="1"/>
              </p:cNvSpPr>
              <p:nvPr/>
            </p:nvSpPr>
            <p:spPr bwMode="auto">
              <a:xfrm>
                <a:off x="3925"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3" name="Rectangle 33"/>
              <p:cNvSpPr>
                <a:spLocks noChangeArrowheads="1"/>
              </p:cNvSpPr>
              <p:nvPr/>
            </p:nvSpPr>
            <p:spPr bwMode="auto">
              <a:xfrm>
                <a:off x="3612" y="158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0434" name="Oval 34"/>
              <p:cNvSpPr>
                <a:spLocks noChangeArrowheads="1"/>
              </p:cNvSpPr>
              <p:nvPr/>
            </p:nvSpPr>
            <p:spPr bwMode="auto">
              <a:xfrm>
                <a:off x="3609" y="1529"/>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5" name="Oval 35"/>
              <p:cNvSpPr>
                <a:spLocks noChangeArrowheads="1"/>
              </p:cNvSpPr>
              <p:nvPr/>
            </p:nvSpPr>
            <p:spPr bwMode="auto">
              <a:xfrm>
                <a:off x="4295" y="1591"/>
                <a:ext cx="312"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6" name="Line 36"/>
              <p:cNvSpPr>
                <a:spLocks noChangeShapeType="1"/>
              </p:cNvSpPr>
              <p:nvPr/>
            </p:nvSpPr>
            <p:spPr bwMode="auto">
              <a:xfrm>
                <a:off x="4295" y="158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7" name="Line 37"/>
              <p:cNvSpPr>
                <a:spLocks noChangeShapeType="1"/>
              </p:cNvSpPr>
              <p:nvPr/>
            </p:nvSpPr>
            <p:spPr bwMode="auto">
              <a:xfrm>
                <a:off x="4607" y="158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38" name="Rectangle 38"/>
              <p:cNvSpPr>
                <a:spLocks noChangeArrowheads="1"/>
              </p:cNvSpPr>
              <p:nvPr/>
            </p:nvSpPr>
            <p:spPr bwMode="auto">
              <a:xfrm>
                <a:off x="4295" y="1584"/>
                <a:ext cx="309"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0439" name="Oval 39"/>
              <p:cNvSpPr>
                <a:spLocks noChangeArrowheads="1"/>
              </p:cNvSpPr>
              <p:nvPr/>
            </p:nvSpPr>
            <p:spPr bwMode="auto">
              <a:xfrm>
                <a:off x="4298" y="1528"/>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0" name="Oval 40"/>
              <p:cNvSpPr>
                <a:spLocks noChangeArrowheads="1"/>
              </p:cNvSpPr>
              <p:nvPr/>
            </p:nvSpPr>
            <p:spPr bwMode="auto">
              <a:xfrm>
                <a:off x="4305" y="2282"/>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1" name="Line 41"/>
              <p:cNvSpPr>
                <a:spLocks noChangeShapeType="1"/>
              </p:cNvSpPr>
              <p:nvPr/>
            </p:nvSpPr>
            <p:spPr bwMode="auto">
              <a:xfrm>
                <a:off x="4305"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2" name="Line 42"/>
              <p:cNvSpPr>
                <a:spLocks noChangeShapeType="1"/>
              </p:cNvSpPr>
              <p:nvPr/>
            </p:nvSpPr>
            <p:spPr bwMode="auto">
              <a:xfrm>
                <a:off x="4618"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3" name="Rectangle 43"/>
              <p:cNvSpPr>
                <a:spLocks noChangeArrowheads="1"/>
              </p:cNvSpPr>
              <p:nvPr/>
            </p:nvSpPr>
            <p:spPr bwMode="auto">
              <a:xfrm>
                <a:off x="4305" y="227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0444" name="Oval 44"/>
              <p:cNvSpPr>
                <a:spLocks noChangeArrowheads="1"/>
              </p:cNvSpPr>
              <p:nvPr/>
            </p:nvSpPr>
            <p:spPr bwMode="auto">
              <a:xfrm>
                <a:off x="4302" y="2216"/>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5" name="Oval 45"/>
              <p:cNvSpPr>
                <a:spLocks noChangeArrowheads="1"/>
              </p:cNvSpPr>
              <p:nvPr/>
            </p:nvSpPr>
            <p:spPr bwMode="auto">
              <a:xfrm>
                <a:off x="4870" y="1941"/>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6" name="Line 46"/>
              <p:cNvSpPr>
                <a:spLocks noChangeShapeType="1"/>
              </p:cNvSpPr>
              <p:nvPr/>
            </p:nvSpPr>
            <p:spPr bwMode="auto">
              <a:xfrm>
                <a:off x="4870"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7" name="Line 47"/>
              <p:cNvSpPr>
                <a:spLocks noChangeShapeType="1"/>
              </p:cNvSpPr>
              <p:nvPr/>
            </p:nvSpPr>
            <p:spPr bwMode="auto">
              <a:xfrm>
                <a:off x="5183"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48" name="Rectangle 48"/>
              <p:cNvSpPr>
                <a:spLocks noChangeArrowheads="1"/>
              </p:cNvSpPr>
              <p:nvPr/>
            </p:nvSpPr>
            <p:spPr bwMode="auto">
              <a:xfrm>
                <a:off x="4870" y="1934"/>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0449" name="Oval 49"/>
              <p:cNvSpPr>
                <a:spLocks noChangeArrowheads="1"/>
              </p:cNvSpPr>
              <p:nvPr/>
            </p:nvSpPr>
            <p:spPr bwMode="auto">
              <a:xfrm>
                <a:off x="4867" y="1875"/>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0" name="Freeform 50"/>
              <p:cNvSpPr>
                <a:spLocks/>
              </p:cNvSpPr>
              <p:nvPr/>
            </p:nvSpPr>
            <p:spPr bwMode="auto">
              <a:xfrm>
                <a:off x="4461" y="1683"/>
                <a:ext cx="1" cy="522"/>
              </a:xfrm>
              <a:custGeom>
                <a:avLst/>
                <a:gdLst>
                  <a:gd name="T0" fmla="*/ 0 w 1"/>
                  <a:gd name="T1" fmla="*/ 0 h 522"/>
                  <a:gd name="T2" fmla="*/ 0 w 1"/>
                  <a:gd name="T3" fmla="*/ 522 h 522"/>
                </a:gdLst>
                <a:ahLst/>
                <a:cxnLst>
                  <a:cxn ang="0">
                    <a:pos x="T0" y="T1"/>
                  </a:cxn>
                  <a:cxn ang="0">
                    <a:pos x="T2" y="T3"/>
                  </a:cxn>
                </a:cxnLst>
                <a:rect l="0" t="0" r="r" b="b"/>
                <a:pathLst>
                  <a:path w="1" h="522">
                    <a:moveTo>
                      <a:pt x="0" y="0"/>
                    </a:moveTo>
                    <a:lnTo>
                      <a:pt x="0" y="52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1" name="Freeform 51"/>
              <p:cNvSpPr>
                <a:spLocks/>
              </p:cNvSpPr>
              <p:nvPr/>
            </p:nvSpPr>
            <p:spPr bwMode="auto">
              <a:xfrm>
                <a:off x="3768" y="1689"/>
                <a:ext cx="1" cy="537"/>
              </a:xfrm>
              <a:custGeom>
                <a:avLst/>
                <a:gdLst>
                  <a:gd name="T0" fmla="*/ 0 w 1"/>
                  <a:gd name="T1" fmla="*/ 0 h 537"/>
                  <a:gd name="T2" fmla="*/ 0 w 1"/>
                  <a:gd name="T3" fmla="*/ 537 h 537"/>
                </a:gdLst>
                <a:ahLst/>
                <a:cxnLst>
                  <a:cxn ang="0">
                    <a:pos x="T0" y="T1"/>
                  </a:cxn>
                  <a:cxn ang="0">
                    <a:pos x="T2" y="T3"/>
                  </a:cxn>
                </a:cxnLst>
                <a:rect l="0" t="0" r="r" b="b"/>
                <a:pathLst>
                  <a:path w="1" h="537">
                    <a:moveTo>
                      <a:pt x="0" y="0"/>
                    </a:moveTo>
                    <a:lnTo>
                      <a:pt x="0" y="537"/>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2" name="Freeform 52"/>
              <p:cNvSpPr>
                <a:spLocks/>
              </p:cNvSpPr>
              <p:nvPr/>
            </p:nvSpPr>
            <p:spPr bwMode="auto">
              <a:xfrm>
                <a:off x="3933" y="1674"/>
                <a:ext cx="504" cy="600"/>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3" name="Freeform 53"/>
              <p:cNvSpPr>
                <a:spLocks/>
              </p:cNvSpPr>
              <p:nvPr/>
            </p:nvSpPr>
            <p:spPr bwMode="auto">
              <a:xfrm>
                <a:off x="4620" y="2022"/>
                <a:ext cx="366" cy="270"/>
              </a:xfrm>
              <a:custGeom>
                <a:avLst/>
                <a:gdLst>
                  <a:gd name="T0" fmla="*/ 0 w 366"/>
                  <a:gd name="T1" fmla="*/ 270 h 270"/>
                  <a:gd name="T2" fmla="*/ 366 w 366"/>
                  <a:gd name="T3" fmla="*/ 0 h 270"/>
                </a:gdLst>
                <a:ahLst/>
                <a:cxnLst>
                  <a:cxn ang="0">
                    <a:pos x="T0" y="T1"/>
                  </a:cxn>
                  <a:cxn ang="0">
                    <a:pos x="T2" y="T3"/>
                  </a:cxn>
                </a:cxnLst>
                <a:rect l="0" t="0" r="r" b="b"/>
                <a:pathLst>
                  <a:path w="366" h="270">
                    <a:moveTo>
                      <a:pt x="0" y="270"/>
                    </a:moveTo>
                    <a:lnTo>
                      <a:pt x="366"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4" name="Freeform 54"/>
              <p:cNvSpPr>
                <a:spLocks/>
              </p:cNvSpPr>
              <p:nvPr/>
            </p:nvSpPr>
            <p:spPr bwMode="auto">
              <a:xfrm>
                <a:off x="3939" y="230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5" name="Freeform 55"/>
              <p:cNvSpPr>
                <a:spLocks/>
              </p:cNvSpPr>
              <p:nvPr/>
            </p:nvSpPr>
            <p:spPr bwMode="auto">
              <a:xfrm>
                <a:off x="3348" y="1980"/>
                <a:ext cx="276" cy="264"/>
              </a:xfrm>
              <a:custGeom>
                <a:avLst/>
                <a:gdLst>
                  <a:gd name="T0" fmla="*/ 276 w 276"/>
                  <a:gd name="T1" fmla="*/ 264 h 264"/>
                  <a:gd name="T2" fmla="*/ 0 w 276"/>
                  <a:gd name="T3" fmla="*/ 0 h 264"/>
                </a:gdLst>
                <a:ahLst/>
                <a:cxnLst>
                  <a:cxn ang="0">
                    <a:pos x="T0" y="T1"/>
                  </a:cxn>
                  <a:cxn ang="0">
                    <a:pos x="T2" y="T3"/>
                  </a:cxn>
                </a:cxnLst>
                <a:rect l="0" t="0" r="r" b="b"/>
                <a:pathLst>
                  <a:path w="276" h="264">
                    <a:moveTo>
                      <a:pt x="276" y="264"/>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6" name="Freeform 56"/>
              <p:cNvSpPr>
                <a:spLocks/>
              </p:cNvSpPr>
              <p:nvPr/>
            </p:nvSpPr>
            <p:spPr bwMode="auto">
              <a:xfrm>
                <a:off x="3933" y="161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7" name="Freeform 57"/>
              <p:cNvSpPr>
                <a:spLocks/>
              </p:cNvSpPr>
              <p:nvPr/>
            </p:nvSpPr>
            <p:spPr bwMode="auto">
              <a:xfrm>
                <a:off x="4608" y="1611"/>
                <a:ext cx="396" cy="267"/>
              </a:xfrm>
              <a:custGeom>
                <a:avLst/>
                <a:gdLst>
                  <a:gd name="T0" fmla="*/ 396 w 396"/>
                  <a:gd name="T1" fmla="*/ 267 h 267"/>
                  <a:gd name="T2" fmla="*/ 0 w 396"/>
                  <a:gd name="T3" fmla="*/ 0 h 267"/>
                </a:gdLst>
                <a:ahLst/>
                <a:cxnLst>
                  <a:cxn ang="0">
                    <a:pos x="T0" y="T1"/>
                  </a:cxn>
                  <a:cxn ang="0">
                    <a:pos x="T2" y="T3"/>
                  </a:cxn>
                </a:cxnLst>
                <a:rect l="0" t="0" r="r" b="b"/>
                <a:pathLst>
                  <a:path w="396" h="267">
                    <a:moveTo>
                      <a:pt x="396" y="267"/>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58" name="Freeform 58"/>
              <p:cNvSpPr>
                <a:spLocks/>
              </p:cNvSpPr>
              <p:nvPr/>
            </p:nvSpPr>
            <p:spPr bwMode="auto">
              <a:xfrm>
                <a:off x="3291" y="1182"/>
                <a:ext cx="1110" cy="645"/>
              </a:xfrm>
              <a:custGeom>
                <a:avLst/>
                <a:gdLst>
                  <a:gd name="T0" fmla="*/ 1110 w 1110"/>
                  <a:gd name="T1" fmla="*/ 342 h 645"/>
                  <a:gd name="T2" fmla="*/ 0 w 1110"/>
                  <a:gd name="T3" fmla="*/ 645 h 645"/>
                </a:gdLst>
                <a:ahLst/>
                <a:cxnLst>
                  <a:cxn ang="0">
                    <a:pos x="T0" y="T1"/>
                  </a:cxn>
                  <a:cxn ang="0">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6934" name="Group 59"/>
              <p:cNvGrpSpPr>
                <a:grpSpLocks/>
              </p:cNvGrpSpPr>
              <p:nvPr/>
            </p:nvGrpSpPr>
            <p:grpSpPr bwMode="auto">
              <a:xfrm>
                <a:off x="3177" y="1784"/>
                <a:ext cx="233" cy="250"/>
                <a:chOff x="2940" y="2429"/>
                <a:chExt cx="236" cy="250"/>
              </a:xfrm>
            </p:grpSpPr>
            <p:sp>
              <p:nvSpPr>
                <p:cNvPr id="230460" name="Rectangle 60"/>
                <p:cNvSpPr>
                  <a:spLocks noChangeArrowheads="1"/>
                </p:cNvSpPr>
                <p:nvPr/>
              </p:nvSpPr>
              <p:spPr bwMode="auto">
                <a:xfrm>
                  <a:off x="2982" y="2490"/>
                  <a:ext cx="150"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61" name="Text Box 61"/>
                <p:cNvSpPr txBox="1">
                  <a:spLocks noChangeArrowheads="1"/>
                </p:cNvSpPr>
                <p:nvPr/>
              </p:nvSpPr>
              <p:spPr bwMode="auto">
                <a:xfrm>
                  <a:off x="2940" y="2429"/>
                  <a:ext cx="2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A</a:t>
                  </a:r>
                  <a:endParaRPr lang="en-US">
                    <a:cs typeface="+mn-cs"/>
                  </a:endParaRPr>
                </a:p>
              </p:txBody>
            </p:sp>
          </p:grpSp>
          <p:grpSp>
            <p:nvGrpSpPr>
              <p:cNvPr id="36935" name="Group 62"/>
              <p:cNvGrpSpPr>
                <a:grpSpLocks/>
              </p:cNvGrpSpPr>
              <p:nvPr/>
            </p:nvGrpSpPr>
            <p:grpSpPr bwMode="auto">
              <a:xfrm>
                <a:off x="4355" y="2168"/>
                <a:ext cx="216" cy="250"/>
                <a:chOff x="2948" y="2429"/>
                <a:chExt cx="219" cy="250"/>
              </a:xfrm>
            </p:grpSpPr>
            <p:sp>
              <p:nvSpPr>
                <p:cNvPr id="230463" name="Rectangle 63"/>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64" name="Text Box 64"/>
                <p:cNvSpPr txBox="1">
                  <a:spLocks noChangeArrowheads="1"/>
                </p:cNvSpPr>
                <p:nvPr/>
              </p:nvSpPr>
              <p:spPr bwMode="auto">
                <a:xfrm>
                  <a:off x="2948" y="2429"/>
                  <a:ext cx="21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E</a:t>
                  </a:r>
                  <a:endParaRPr lang="en-US">
                    <a:cs typeface="+mn-cs"/>
                  </a:endParaRPr>
                </a:p>
              </p:txBody>
            </p:sp>
          </p:grpSp>
          <p:grpSp>
            <p:nvGrpSpPr>
              <p:cNvPr id="36936" name="Group 65"/>
              <p:cNvGrpSpPr>
                <a:grpSpLocks/>
              </p:cNvGrpSpPr>
              <p:nvPr/>
            </p:nvGrpSpPr>
            <p:grpSpPr bwMode="auto">
              <a:xfrm>
                <a:off x="3667" y="2165"/>
                <a:ext cx="231" cy="250"/>
                <a:chOff x="2941" y="2429"/>
                <a:chExt cx="234" cy="250"/>
              </a:xfrm>
            </p:grpSpPr>
            <p:sp>
              <p:nvSpPr>
                <p:cNvPr id="230466" name="Rectangle 66"/>
                <p:cNvSpPr>
                  <a:spLocks noChangeArrowheads="1"/>
                </p:cNvSpPr>
                <p:nvPr/>
              </p:nvSpPr>
              <p:spPr bwMode="auto">
                <a:xfrm>
                  <a:off x="2982" y="2490"/>
                  <a:ext cx="150"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67" name="Text Box 67"/>
                <p:cNvSpPr txBox="1">
                  <a:spLocks noChangeArrowheads="1"/>
                </p:cNvSpPr>
                <p:nvPr/>
              </p:nvSpPr>
              <p:spPr bwMode="auto">
                <a:xfrm>
                  <a:off x="2941" y="2429"/>
                  <a:ext cx="2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D</a:t>
                  </a:r>
                  <a:endParaRPr lang="en-US">
                    <a:cs typeface="+mn-cs"/>
                  </a:endParaRPr>
                </a:p>
              </p:txBody>
            </p:sp>
          </p:grpSp>
          <p:grpSp>
            <p:nvGrpSpPr>
              <p:cNvPr id="36937" name="Group 68"/>
              <p:cNvGrpSpPr>
                <a:grpSpLocks/>
              </p:cNvGrpSpPr>
              <p:nvPr/>
            </p:nvGrpSpPr>
            <p:grpSpPr bwMode="auto">
              <a:xfrm>
                <a:off x="4351" y="1478"/>
                <a:ext cx="212" cy="250"/>
                <a:chOff x="2950" y="2429"/>
                <a:chExt cx="215" cy="250"/>
              </a:xfrm>
            </p:grpSpPr>
            <p:sp>
              <p:nvSpPr>
                <p:cNvPr id="230469" name="Rectangle 69"/>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70" name="Text Box 70"/>
                <p:cNvSpPr txBox="1">
                  <a:spLocks noChangeArrowheads="1"/>
                </p:cNvSpPr>
                <p:nvPr/>
              </p:nvSpPr>
              <p:spPr bwMode="auto">
                <a:xfrm>
                  <a:off x="2950" y="2429"/>
                  <a:ext cx="2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C</a:t>
                  </a:r>
                  <a:endParaRPr lang="en-US">
                    <a:cs typeface="+mn-cs"/>
                  </a:endParaRPr>
                </a:p>
              </p:txBody>
            </p:sp>
          </p:grpSp>
          <p:grpSp>
            <p:nvGrpSpPr>
              <p:cNvPr id="36938" name="Group 71"/>
              <p:cNvGrpSpPr>
                <a:grpSpLocks/>
              </p:cNvGrpSpPr>
              <p:nvPr/>
            </p:nvGrpSpPr>
            <p:grpSpPr bwMode="auto">
              <a:xfrm>
                <a:off x="3665" y="1478"/>
                <a:ext cx="217" cy="250"/>
                <a:chOff x="2948" y="2429"/>
                <a:chExt cx="220" cy="250"/>
              </a:xfrm>
            </p:grpSpPr>
            <p:sp>
              <p:nvSpPr>
                <p:cNvPr id="230472" name="Rectangle 72"/>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73" name="Text Box 73"/>
                <p:cNvSpPr txBox="1">
                  <a:spLocks noChangeArrowheads="1"/>
                </p:cNvSpPr>
                <p:nvPr/>
              </p:nvSpPr>
              <p:spPr bwMode="auto">
                <a:xfrm>
                  <a:off x="2948" y="2429"/>
                  <a:ext cx="2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B</a:t>
                  </a:r>
                  <a:endParaRPr lang="en-US">
                    <a:cs typeface="+mn-cs"/>
                  </a:endParaRPr>
                </a:p>
              </p:txBody>
            </p:sp>
          </p:grpSp>
          <p:grpSp>
            <p:nvGrpSpPr>
              <p:cNvPr id="36939" name="Group 74"/>
              <p:cNvGrpSpPr>
                <a:grpSpLocks/>
              </p:cNvGrpSpPr>
              <p:nvPr/>
            </p:nvGrpSpPr>
            <p:grpSpPr bwMode="auto">
              <a:xfrm>
                <a:off x="4929" y="1826"/>
                <a:ext cx="213" cy="250"/>
                <a:chOff x="2949" y="2429"/>
                <a:chExt cx="216" cy="250"/>
              </a:xfrm>
            </p:grpSpPr>
            <p:sp>
              <p:nvSpPr>
                <p:cNvPr id="230475" name="Rectangle 75"/>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76" name="Text Box 76"/>
                <p:cNvSpPr txBox="1">
                  <a:spLocks noChangeArrowheads="1"/>
                </p:cNvSpPr>
                <p:nvPr/>
              </p:nvSpPr>
              <p:spPr bwMode="auto">
                <a:xfrm>
                  <a:off x="2949" y="2429"/>
                  <a:ext cx="2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F</a:t>
                  </a:r>
                  <a:endParaRPr lang="en-US">
                    <a:cs typeface="+mn-cs"/>
                  </a:endParaRPr>
                </a:p>
              </p:txBody>
            </p:sp>
          </p:grpSp>
          <p:sp>
            <p:nvSpPr>
              <p:cNvPr id="230477" name="Text Box 77"/>
              <p:cNvSpPr txBox="1">
                <a:spLocks noChangeArrowheads="1"/>
              </p:cNvSpPr>
              <p:nvPr/>
            </p:nvSpPr>
            <p:spPr bwMode="auto">
              <a:xfrm>
                <a:off x="3393" y="1607"/>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30478" name="Text Box 78"/>
              <p:cNvSpPr txBox="1">
                <a:spLocks noChangeArrowheads="1"/>
              </p:cNvSpPr>
              <p:nvPr/>
            </p:nvSpPr>
            <p:spPr bwMode="auto">
              <a:xfrm>
                <a:off x="3741" y="1826"/>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30479" name="Text Box 79"/>
              <p:cNvSpPr txBox="1">
                <a:spLocks noChangeArrowheads="1"/>
              </p:cNvSpPr>
              <p:nvPr/>
            </p:nvSpPr>
            <p:spPr bwMode="auto">
              <a:xfrm>
                <a:off x="3317" y="2039"/>
                <a:ext cx="18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30480" name="Text Box 80"/>
              <p:cNvSpPr txBox="1">
                <a:spLocks noChangeArrowheads="1"/>
              </p:cNvSpPr>
              <p:nvPr/>
            </p:nvSpPr>
            <p:spPr bwMode="auto">
              <a:xfrm>
                <a:off x="4125" y="1919"/>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a:t>
                </a:r>
                <a:endParaRPr lang="en-US">
                  <a:cs typeface="+mn-cs"/>
                </a:endParaRPr>
              </a:p>
            </p:txBody>
          </p:sp>
          <p:sp>
            <p:nvSpPr>
              <p:cNvPr id="230481" name="Text Box 81"/>
              <p:cNvSpPr txBox="1">
                <a:spLocks noChangeArrowheads="1"/>
              </p:cNvSpPr>
              <p:nvPr/>
            </p:nvSpPr>
            <p:spPr bwMode="auto">
              <a:xfrm>
                <a:off x="4073" y="2273"/>
                <a:ext cx="18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30482" name="Text Box 82"/>
              <p:cNvSpPr txBox="1">
                <a:spLocks noChangeArrowheads="1"/>
              </p:cNvSpPr>
              <p:nvPr/>
            </p:nvSpPr>
            <p:spPr bwMode="auto">
              <a:xfrm>
                <a:off x="4433" y="1844"/>
                <a:ext cx="18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30483" name="Text Box 83"/>
              <p:cNvSpPr txBox="1">
                <a:spLocks noChangeArrowheads="1"/>
              </p:cNvSpPr>
              <p:nvPr/>
            </p:nvSpPr>
            <p:spPr bwMode="auto">
              <a:xfrm>
                <a:off x="4782" y="2108"/>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30484" name="Text Box 84"/>
              <p:cNvSpPr txBox="1">
                <a:spLocks noChangeArrowheads="1"/>
              </p:cNvSpPr>
              <p:nvPr/>
            </p:nvSpPr>
            <p:spPr bwMode="auto">
              <a:xfrm>
                <a:off x="4755" y="1571"/>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a:t>
                </a:r>
                <a:endParaRPr lang="en-US">
                  <a:cs typeface="+mn-cs"/>
                </a:endParaRPr>
              </a:p>
            </p:txBody>
          </p:sp>
          <p:sp>
            <p:nvSpPr>
              <p:cNvPr id="230485" name="Text Box 85"/>
              <p:cNvSpPr txBox="1">
                <a:spLocks noChangeArrowheads="1"/>
              </p:cNvSpPr>
              <p:nvPr/>
            </p:nvSpPr>
            <p:spPr bwMode="auto">
              <a:xfrm>
                <a:off x="4020" y="1421"/>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a:t>
                </a:r>
                <a:endParaRPr lang="en-US">
                  <a:cs typeface="+mn-cs"/>
                </a:endParaRPr>
              </a:p>
            </p:txBody>
          </p:sp>
          <p:sp>
            <p:nvSpPr>
              <p:cNvPr id="230486" name="Text Box 86"/>
              <p:cNvSpPr txBox="1">
                <a:spLocks noChangeArrowheads="1"/>
              </p:cNvSpPr>
              <p:nvPr/>
            </p:nvSpPr>
            <p:spPr bwMode="auto">
              <a:xfrm>
                <a:off x="3669" y="1154"/>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a:t>
                </a:r>
                <a:endParaRPr lang="en-US">
                  <a:cs typeface="+mn-cs"/>
                </a:endParaRPr>
              </a:p>
            </p:txBody>
          </p:sp>
        </p:grpSp>
        <p:sp>
          <p:nvSpPr>
            <p:cNvPr id="230487" name="Line 87"/>
            <p:cNvSpPr>
              <a:spLocks noChangeShapeType="1"/>
            </p:cNvSpPr>
            <p:nvPr/>
          </p:nvSpPr>
          <p:spPr bwMode="auto">
            <a:xfrm>
              <a:off x="1950" y="3378"/>
              <a:ext cx="282" cy="2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88" name="Line 88"/>
            <p:cNvSpPr>
              <a:spLocks noChangeShapeType="1"/>
            </p:cNvSpPr>
            <p:nvPr/>
          </p:nvSpPr>
          <p:spPr bwMode="auto">
            <a:xfrm flipV="1">
              <a:off x="2544" y="3714"/>
              <a:ext cx="366" cy="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89" name="Line 89"/>
            <p:cNvSpPr>
              <a:spLocks noChangeShapeType="1"/>
            </p:cNvSpPr>
            <p:nvPr/>
          </p:nvSpPr>
          <p:spPr bwMode="auto">
            <a:xfrm flipV="1">
              <a:off x="2010" y="3090"/>
              <a:ext cx="312" cy="1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90" name="Line 90"/>
            <p:cNvSpPr>
              <a:spLocks noChangeShapeType="1"/>
            </p:cNvSpPr>
            <p:nvPr/>
          </p:nvSpPr>
          <p:spPr bwMode="auto">
            <a:xfrm flipV="1">
              <a:off x="3060" y="3090"/>
              <a:ext cx="0" cy="53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91" name="Line 91"/>
            <p:cNvSpPr>
              <a:spLocks noChangeShapeType="1"/>
            </p:cNvSpPr>
            <p:nvPr/>
          </p:nvSpPr>
          <p:spPr bwMode="auto">
            <a:xfrm flipV="1">
              <a:off x="3228" y="3426"/>
              <a:ext cx="384" cy="2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30492" name="Line 92"/>
          <p:cNvSpPr>
            <a:spLocks noChangeShapeType="1"/>
          </p:cNvSpPr>
          <p:nvPr/>
        </p:nvSpPr>
        <p:spPr bwMode="auto">
          <a:xfrm>
            <a:off x="171450" y="2028825"/>
            <a:ext cx="5143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93" name="Line 93"/>
          <p:cNvSpPr>
            <a:spLocks noChangeShapeType="1"/>
          </p:cNvSpPr>
          <p:nvPr/>
        </p:nvSpPr>
        <p:spPr bwMode="auto">
          <a:xfrm>
            <a:off x="171450" y="2305050"/>
            <a:ext cx="5143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94" name="Line 94"/>
          <p:cNvSpPr>
            <a:spLocks noChangeShapeType="1"/>
          </p:cNvSpPr>
          <p:nvPr/>
        </p:nvSpPr>
        <p:spPr bwMode="auto">
          <a:xfrm>
            <a:off x="161925" y="2638425"/>
            <a:ext cx="5143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95" name="Line 95"/>
          <p:cNvSpPr>
            <a:spLocks noChangeShapeType="1"/>
          </p:cNvSpPr>
          <p:nvPr/>
        </p:nvSpPr>
        <p:spPr bwMode="auto">
          <a:xfrm>
            <a:off x="171450" y="2943225"/>
            <a:ext cx="5143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0496" name="Line 96"/>
          <p:cNvSpPr>
            <a:spLocks noChangeShapeType="1"/>
          </p:cNvSpPr>
          <p:nvPr/>
        </p:nvSpPr>
        <p:spPr bwMode="auto">
          <a:xfrm>
            <a:off x="180975" y="3248025"/>
            <a:ext cx="5143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8"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086388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30492"/>
                                        </p:tgtEl>
                                        <p:attrNameLst>
                                          <p:attrName>style.visibility</p:attrName>
                                        </p:attrNameLst>
                                      </p:cBhvr>
                                      <p:to>
                                        <p:strVal val="visible"/>
                                      </p:to>
                                    </p:set>
                                    <p:anim calcmode="lin" valueType="num">
                                      <p:cBhvr additive="base">
                                        <p:cTn id="7" dur="500" fill="hold"/>
                                        <p:tgtEl>
                                          <p:spTgt spid="230492"/>
                                        </p:tgtEl>
                                        <p:attrNameLst>
                                          <p:attrName>ppt_x</p:attrName>
                                        </p:attrNameLst>
                                      </p:cBhvr>
                                      <p:tavLst>
                                        <p:tav tm="0">
                                          <p:val>
                                            <p:strVal val="0-#ppt_w/2"/>
                                          </p:val>
                                        </p:tav>
                                        <p:tav tm="100000">
                                          <p:val>
                                            <p:strVal val="#ppt_x"/>
                                          </p:val>
                                        </p:tav>
                                      </p:tavLst>
                                    </p:anim>
                                    <p:anim calcmode="lin" valueType="num">
                                      <p:cBhvr additive="base">
                                        <p:cTn id="8" dur="500" fill="hold"/>
                                        <p:tgtEl>
                                          <p:spTgt spid="23049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0492"/>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0493"/>
                                        </p:tgtEl>
                                        <p:attrNameLst>
                                          <p:attrName>style.visibility</p:attrName>
                                        </p:attrNameLst>
                                      </p:cBhvr>
                                      <p:to>
                                        <p:strVal val="visible"/>
                                      </p:to>
                                    </p:set>
                                    <p:anim calcmode="lin" valueType="num">
                                      <p:cBhvr additive="base">
                                        <p:cTn id="12" dur="500" fill="hold"/>
                                        <p:tgtEl>
                                          <p:spTgt spid="230493"/>
                                        </p:tgtEl>
                                        <p:attrNameLst>
                                          <p:attrName>ppt_x</p:attrName>
                                        </p:attrNameLst>
                                      </p:cBhvr>
                                      <p:tavLst>
                                        <p:tav tm="0">
                                          <p:val>
                                            <p:strVal val="0-#ppt_w/2"/>
                                          </p:val>
                                        </p:tav>
                                        <p:tav tm="100000">
                                          <p:val>
                                            <p:strVal val="#ppt_x"/>
                                          </p:val>
                                        </p:tav>
                                      </p:tavLst>
                                    </p:anim>
                                    <p:anim calcmode="lin" valueType="num">
                                      <p:cBhvr additive="base">
                                        <p:cTn id="13" dur="500" fill="hold"/>
                                        <p:tgtEl>
                                          <p:spTgt spid="2304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0493"/>
                                        </p:tgtEl>
                                        <p:attrNameLst>
                                          <p:attrName>style.visibility</p:attrName>
                                        </p:attrNameLst>
                                      </p:cBhvr>
                                      <p:to>
                                        <p:strVal val="hidden"/>
                                      </p:to>
                                    </p:set>
                                  </p:sub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30494"/>
                                        </p:tgtEl>
                                        <p:attrNameLst>
                                          <p:attrName>style.visibility</p:attrName>
                                        </p:attrNameLst>
                                      </p:cBhvr>
                                      <p:to>
                                        <p:strVal val="visible"/>
                                      </p:to>
                                    </p:set>
                                    <p:anim calcmode="lin" valueType="num">
                                      <p:cBhvr additive="base">
                                        <p:cTn id="17" dur="500" fill="hold"/>
                                        <p:tgtEl>
                                          <p:spTgt spid="230494"/>
                                        </p:tgtEl>
                                        <p:attrNameLst>
                                          <p:attrName>ppt_x</p:attrName>
                                        </p:attrNameLst>
                                      </p:cBhvr>
                                      <p:tavLst>
                                        <p:tav tm="0">
                                          <p:val>
                                            <p:strVal val="0-#ppt_w/2"/>
                                          </p:val>
                                        </p:tav>
                                        <p:tav tm="100000">
                                          <p:val>
                                            <p:strVal val="#ppt_x"/>
                                          </p:val>
                                        </p:tav>
                                      </p:tavLst>
                                    </p:anim>
                                    <p:anim calcmode="lin" valueType="num">
                                      <p:cBhvr additive="base">
                                        <p:cTn id="18" dur="500" fill="hold"/>
                                        <p:tgtEl>
                                          <p:spTgt spid="2304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0494"/>
                                        </p:tgtEl>
                                        <p:attrNameLst>
                                          <p:attrName>style.visibility</p:attrName>
                                        </p:attrNameLst>
                                      </p:cBhvr>
                                      <p:to>
                                        <p:strVal val="hidden"/>
                                      </p:to>
                                    </p:set>
                                  </p:sub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230495"/>
                                        </p:tgtEl>
                                        <p:attrNameLst>
                                          <p:attrName>style.visibility</p:attrName>
                                        </p:attrNameLst>
                                      </p:cBhvr>
                                      <p:to>
                                        <p:strVal val="visible"/>
                                      </p:to>
                                    </p:set>
                                    <p:anim calcmode="lin" valueType="num">
                                      <p:cBhvr additive="base">
                                        <p:cTn id="22" dur="500" fill="hold"/>
                                        <p:tgtEl>
                                          <p:spTgt spid="230495"/>
                                        </p:tgtEl>
                                        <p:attrNameLst>
                                          <p:attrName>ppt_x</p:attrName>
                                        </p:attrNameLst>
                                      </p:cBhvr>
                                      <p:tavLst>
                                        <p:tav tm="0">
                                          <p:val>
                                            <p:strVal val="0-#ppt_w/2"/>
                                          </p:val>
                                        </p:tav>
                                        <p:tav tm="100000">
                                          <p:val>
                                            <p:strVal val="#ppt_x"/>
                                          </p:val>
                                        </p:tav>
                                      </p:tavLst>
                                    </p:anim>
                                    <p:anim calcmode="lin" valueType="num">
                                      <p:cBhvr additive="base">
                                        <p:cTn id="23" dur="500" fill="hold"/>
                                        <p:tgtEl>
                                          <p:spTgt spid="23049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0495"/>
                                        </p:tgtEl>
                                        <p:attrNameLst>
                                          <p:attrName>style.visibility</p:attrName>
                                        </p:attrNameLst>
                                      </p:cBhvr>
                                      <p:to>
                                        <p:strVal val="hidden"/>
                                      </p:to>
                                    </p:set>
                                  </p:sub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230496"/>
                                        </p:tgtEl>
                                        <p:attrNameLst>
                                          <p:attrName>style.visibility</p:attrName>
                                        </p:attrNameLst>
                                      </p:cBhvr>
                                      <p:to>
                                        <p:strVal val="visible"/>
                                      </p:to>
                                    </p:set>
                                    <p:anim calcmode="lin" valueType="num">
                                      <p:cBhvr additive="base">
                                        <p:cTn id="27" dur="500" fill="hold"/>
                                        <p:tgtEl>
                                          <p:spTgt spid="230496"/>
                                        </p:tgtEl>
                                        <p:attrNameLst>
                                          <p:attrName>ppt_x</p:attrName>
                                        </p:attrNameLst>
                                      </p:cBhvr>
                                      <p:tavLst>
                                        <p:tav tm="0">
                                          <p:val>
                                            <p:strVal val="0-#ppt_w/2"/>
                                          </p:val>
                                        </p:tav>
                                        <p:tav tm="100000">
                                          <p:val>
                                            <p:strVal val="#ppt_x"/>
                                          </p:val>
                                        </p:tav>
                                      </p:tavLst>
                                    </p:anim>
                                    <p:anim calcmode="lin" valueType="num">
                                      <p:cBhvr additive="base">
                                        <p:cTn id="28" dur="500" fill="hold"/>
                                        <p:tgtEl>
                                          <p:spTgt spid="2304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04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p:txBody>
          <a:bodyPr/>
          <a:lstStyle/>
          <a:p>
            <a:pPr>
              <a:defRPr/>
            </a:pPr>
            <a:fld id="{64595628-1228-2A4F-8F1B-B622EC0B0C7E}" type="slidenum">
              <a:rPr lang="en-US"/>
              <a:pPr>
                <a:defRPr/>
              </a:pPr>
              <a:t>22</a:t>
            </a:fld>
            <a:endParaRPr lang="en-US"/>
          </a:p>
        </p:txBody>
      </p:sp>
      <p:grpSp>
        <p:nvGrpSpPr>
          <p:cNvPr id="38915" name="Group 2"/>
          <p:cNvGrpSpPr>
            <a:grpSpLocks/>
          </p:cNvGrpSpPr>
          <p:nvPr/>
        </p:nvGrpSpPr>
        <p:grpSpPr bwMode="auto">
          <a:xfrm>
            <a:off x="2057400" y="2362200"/>
            <a:ext cx="5562600" cy="3429000"/>
            <a:chOff x="3066" y="1107"/>
            <a:chExt cx="2250" cy="1409"/>
          </a:xfrm>
        </p:grpSpPr>
        <p:sp>
          <p:nvSpPr>
            <p:cNvPr id="232451" name="Freeform 3"/>
            <p:cNvSpPr>
              <a:spLocks/>
            </p:cNvSpPr>
            <p:nvPr/>
          </p:nvSpPr>
          <p:spPr bwMode="auto">
            <a:xfrm>
              <a:off x="3066" y="1107"/>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2" name="Freeform 4"/>
            <p:cNvSpPr>
              <a:spLocks/>
            </p:cNvSpPr>
            <p:nvPr/>
          </p:nvSpPr>
          <p:spPr bwMode="auto">
            <a:xfrm>
              <a:off x="3402" y="1656"/>
              <a:ext cx="342" cy="186"/>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3" name="Oval 5"/>
            <p:cNvSpPr>
              <a:spLocks noChangeArrowheads="1"/>
            </p:cNvSpPr>
            <p:nvPr/>
          </p:nvSpPr>
          <p:spPr bwMode="auto">
            <a:xfrm>
              <a:off x="3142" y="1898"/>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4" name="Line 6"/>
            <p:cNvSpPr>
              <a:spLocks noChangeShapeType="1"/>
            </p:cNvSpPr>
            <p:nvPr/>
          </p:nvSpPr>
          <p:spPr bwMode="auto">
            <a:xfrm>
              <a:off x="3142"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5" name="Line 7"/>
            <p:cNvSpPr>
              <a:spLocks noChangeShapeType="1"/>
            </p:cNvSpPr>
            <p:nvPr/>
          </p:nvSpPr>
          <p:spPr bwMode="auto">
            <a:xfrm>
              <a:off x="3455"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6" name="Rectangle 8"/>
            <p:cNvSpPr>
              <a:spLocks noChangeArrowheads="1"/>
            </p:cNvSpPr>
            <p:nvPr/>
          </p:nvSpPr>
          <p:spPr bwMode="auto">
            <a:xfrm>
              <a:off x="3142" y="1891"/>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2457" name="Oval 9"/>
            <p:cNvSpPr>
              <a:spLocks noChangeArrowheads="1"/>
            </p:cNvSpPr>
            <p:nvPr/>
          </p:nvSpPr>
          <p:spPr bwMode="auto">
            <a:xfrm>
              <a:off x="3139" y="1832"/>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8" name="Oval 10"/>
            <p:cNvSpPr>
              <a:spLocks noChangeArrowheads="1"/>
            </p:cNvSpPr>
            <p:nvPr/>
          </p:nvSpPr>
          <p:spPr bwMode="auto">
            <a:xfrm>
              <a:off x="3616" y="2285"/>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59" name="Line 11"/>
            <p:cNvSpPr>
              <a:spLocks noChangeShapeType="1"/>
            </p:cNvSpPr>
            <p:nvPr/>
          </p:nvSpPr>
          <p:spPr bwMode="auto">
            <a:xfrm>
              <a:off x="3616"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0" name="Line 12"/>
            <p:cNvSpPr>
              <a:spLocks noChangeShapeType="1"/>
            </p:cNvSpPr>
            <p:nvPr/>
          </p:nvSpPr>
          <p:spPr bwMode="auto">
            <a:xfrm>
              <a:off x="3929"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1" name="Rectangle 13"/>
            <p:cNvSpPr>
              <a:spLocks noChangeArrowheads="1"/>
            </p:cNvSpPr>
            <p:nvPr/>
          </p:nvSpPr>
          <p:spPr bwMode="auto">
            <a:xfrm>
              <a:off x="3616" y="227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2462" name="Oval 14"/>
            <p:cNvSpPr>
              <a:spLocks noChangeArrowheads="1"/>
            </p:cNvSpPr>
            <p:nvPr/>
          </p:nvSpPr>
          <p:spPr bwMode="auto">
            <a:xfrm>
              <a:off x="3613" y="2219"/>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3" name="Oval 15"/>
            <p:cNvSpPr>
              <a:spLocks noChangeArrowheads="1"/>
            </p:cNvSpPr>
            <p:nvPr/>
          </p:nvSpPr>
          <p:spPr bwMode="auto">
            <a:xfrm>
              <a:off x="3612" y="1595"/>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4" name="Line 16"/>
            <p:cNvSpPr>
              <a:spLocks noChangeShapeType="1"/>
            </p:cNvSpPr>
            <p:nvPr/>
          </p:nvSpPr>
          <p:spPr bwMode="auto">
            <a:xfrm>
              <a:off x="3612"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5" name="Line 17"/>
            <p:cNvSpPr>
              <a:spLocks noChangeShapeType="1"/>
            </p:cNvSpPr>
            <p:nvPr/>
          </p:nvSpPr>
          <p:spPr bwMode="auto">
            <a:xfrm>
              <a:off x="3925"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6" name="Rectangle 18"/>
            <p:cNvSpPr>
              <a:spLocks noChangeArrowheads="1"/>
            </p:cNvSpPr>
            <p:nvPr/>
          </p:nvSpPr>
          <p:spPr bwMode="auto">
            <a:xfrm>
              <a:off x="3612" y="158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2467" name="Oval 19"/>
            <p:cNvSpPr>
              <a:spLocks noChangeArrowheads="1"/>
            </p:cNvSpPr>
            <p:nvPr/>
          </p:nvSpPr>
          <p:spPr bwMode="auto">
            <a:xfrm>
              <a:off x="3609" y="1529"/>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8" name="Oval 20"/>
            <p:cNvSpPr>
              <a:spLocks noChangeArrowheads="1"/>
            </p:cNvSpPr>
            <p:nvPr/>
          </p:nvSpPr>
          <p:spPr bwMode="auto">
            <a:xfrm>
              <a:off x="4295" y="1591"/>
              <a:ext cx="312"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69" name="Line 21"/>
            <p:cNvSpPr>
              <a:spLocks noChangeShapeType="1"/>
            </p:cNvSpPr>
            <p:nvPr/>
          </p:nvSpPr>
          <p:spPr bwMode="auto">
            <a:xfrm>
              <a:off x="4295" y="158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0" name="Line 22"/>
            <p:cNvSpPr>
              <a:spLocks noChangeShapeType="1"/>
            </p:cNvSpPr>
            <p:nvPr/>
          </p:nvSpPr>
          <p:spPr bwMode="auto">
            <a:xfrm>
              <a:off x="4607" y="158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1" name="Rectangle 23"/>
            <p:cNvSpPr>
              <a:spLocks noChangeArrowheads="1"/>
            </p:cNvSpPr>
            <p:nvPr/>
          </p:nvSpPr>
          <p:spPr bwMode="auto">
            <a:xfrm>
              <a:off x="4295" y="1584"/>
              <a:ext cx="309"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2472" name="Oval 24"/>
            <p:cNvSpPr>
              <a:spLocks noChangeArrowheads="1"/>
            </p:cNvSpPr>
            <p:nvPr/>
          </p:nvSpPr>
          <p:spPr bwMode="auto">
            <a:xfrm>
              <a:off x="4298" y="1528"/>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3" name="Oval 25"/>
            <p:cNvSpPr>
              <a:spLocks noChangeArrowheads="1"/>
            </p:cNvSpPr>
            <p:nvPr/>
          </p:nvSpPr>
          <p:spPr bwMode="auto">
            <a:xfrm>
              <a:off x="4305" y="2282"/>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4" name="Line 26"/>
            <p:cNvSpPr>
              <a:spLocks noChangeShapeType="1"/>
            </p:cNvSpPr>
            <p:nvPr/>
          </p:nvSpPr>
          <p:spPr bwMode="auto">
            <a:xfrm>
              <a:off x="4305"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5" name="Line 27"/>
            <p:cNvSpPr>
              <a:spLocks noChangeShapeType="1"/>
            </p:cNvSpPr>
            <p:nvPr/>
          </p:nvSpPr>
          <p:spPr bwMode="auto">
            <a:xfrm>
              <a:off x="4618"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6" name="Rectangle 28"/>
            <p:cNvSpPr>
              <a:spLocks noChangeArrowheads="1"/>
            </p:cNvSpPr>
            <p:nvPr/>
          </p:nvSpPr>
          <p:spPr bwMode="auto">
            <a:xfrm>
              <a:off x="4305" y="227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2477" name="Oval 29"/>
            <p:cNvSpPr>
              <a:spLocks noChangeArrowheads="1"/>
            </p:cNvSpPr>
            <p:nvPr/>
          </p:nvSpPr>
          <p:spPr bwMode="auto">
            <a:xfrm>
              <a:off x="4302" y="2216"/>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8" name="Oval 30"/>
            <p:cNvSpPr>
              <a:spLocks noChangeArrowheads="1"/>
            </p:cNvSpPr>
            <p:nvPr/>
          </p:nvSpPr>
          <p:spPr bwMode="auto">
            <a:xfrm>
              <a:off x="4870" y="1941"/>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79" name="Line 31"/>
            <p:cNvSpPr>
              <a:spLocks noChangeShapeType="1"/>
            </p:cNvSpPr>
            <p:nvPr/>
          </p:nvSpPr>
          <p:spPr bwMode="auto">
            <a:xfrm>
              <a:off x="4870"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0" name="Line 32"/>
            <p:cNvSpPr>
              <a:spLocks noChangeShapeType="1"/>
            </p:cNvSpPr>
            <p:nvPr/>
          </p:nvSpPr>
          <p:spPr bwMode="auto">
            <a:xfrm>
              <a:off x="5183"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1" name="Rectangle 33"/>
            <p:cNvSpPr>
              <a:spLocks noChangeArrowheads="1"/>
            </p:cNvSpPr>
            <p:nvPr/>
          </p:nvSpPr>
          <p:spPr bwMode="auto">
            <a:xfrm>
              <a:off x="4870" y="1934"/>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32482" name="Oval 34"/>
            <p:cNvSpPr>
              <a:spLocks noChangeArrowheads="1"/>
            </p:cNvSpPr>
            <p:nvPr/>
          </p:nvSpPr>
          <p:spPr bwMode="auto">
            <a:xfrm>
              <a:off x="4867" y="1875"/>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3" name="Freeform 35"/>
            <p:cNvSpPr>
              <a:spLocks/>
            </p:cNvSpPr>
            <p:nvPr/>
          </p:nvSpPr>
          <p:spPr bwMode="auto">
            <a:xfrm>
              <a:off x="4461" y="1683"/>
              <a:ext cx="1" cy="522"/>
            </a:xfrm>
            <a:custGeom>
              <a:avLst/>
              <a:gdLst>
                <a:gd name="T0" fmla="*/ 0 w 1"/>
                <a:gd name="T1" fmla="*/ 0 h 522"/>
                <a:gd name="T2" fmla="*/ 0 w 1"/>
                <a:gd name="T3" fmla="*/ 522 h 522"/>
              </a:gdLst>
              <a:ahLst/>
              <a:cxnLst>
                <a:cxn ang="0">
                  <a:pos x="T0" y="T1"/>
                </a:cxn>
                <a:cxn ang="0">
                  <a:pos x="T2" y="T3"/>
                </a:cxn>
              </a:cxnLst>
              <a:rect l="0" t="0" r="r" b="b"/>
              <a:pathLst>
                <a:path w="1" h="522">
                  <a:moveTo>
                    <a:pt x="0" y="0"/>
                  </a:moveTo>
                  <a:lnTo>
                    <a:pt x="0" y="52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4" name="Freeform 36"/>
            <p:cNvSpPr>
              <a:spLocks/>
            </p:cNvSpPr>
            <p:nvPr/>
          </p:nvSpPr>
          <p:spPr bwMode="auto">
            <a:xfrm>
              <a:off x="3768" y="1689"/>
              <a:ext cx="1" cy="537"/>
            </a:xfrm>
            <a:custGeom>
              <a:avLst/>
              <a:gdLst>
                <a:gd name="T0" fmla="*/ 0 w 1"/>
                <a:gd name="T1" fmla="*/ 0 h 537"/>
                <a:gd name="T2" fmla="*/ 0 w 1"/>
                <a:gd name="T3" fmla="*/ 537 h 537"/>
              </a:gdLst>
              <a:ahLst/>
              <a:cxnLst>
                <a:cxn ang="0">
                  <a:pos x="T0" y="T1"/>
                </a:cxn>
                <a:cxn ang="0">
                  <a:pos x="T2" y="T3"/>
                </a:cxn>
              </a:cxnLst>
              <a:rect l="0" t="0" r="r" b="b"/>
              <a:pathLst>
                <a:path w="1" h="537">
                  <a:moveTo>
                    <a:pt x="0" y="0"/>
                  </a:moveTo>
                  <a:lnTo>
                    <a:pt x="0" y="537"/>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5" name="Freeform 37"/>
            <p:cNvSpPr>
              <a:spLocks/>
            </p:cNvSpPr>
            <p:nvPr/>
          </p:nvSpPr>
          <p:spPr bwMode="auto">
            <a:xfrm>
              <a:off x="3933" y="1674"/>
              <a:ext cx="504" cy="600"/>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6" name="Freeform 38"/>
            <p:cNvSpPr>
              <a:spLocks/>
            </p:cNvSpPr>
            <p:nvPr/>
          </p:nvSpPr>
          <p:spPr bwMode="auto">
            <a:xfrm>
              <a:off x="4620" y="2022"/>
              <a:ext cx="366" cy="270"/>
            </a:xfrm>
            <a:custGeom>
              <a:avLst/>
              <a:gdLst>
                <a:gd name="T0" fmla="*/ 0 w 366"/>
                <a:gd name="T1" fmla="*/ 270 h 270"/>
                <a:gd name="T2" fmla="*/ 366 w 366"/>
                <a:gd name="T3" fmla="*/ 0 h 270"/>
              </a:gdLst>
              <a:ahLst/>
              <a:cxnLst>
                <a:cxn ang="0">
                  <a:pos x="T0" y="T1"/>
                </a:cxn>
                <a:cxn ang="0">
                  <a:pos x="T2" y="T3"/>
                </a:cxn>
              </a:cxnLst>
              <a:rect l="0" t="0" r="r" b="b"/>
              <a:pathLst>
                <a:path w="366" h="270">
                  <a:moveTo>
                    <a:pt x="0" y="270"/>
                  </a:moveTo>
                  <a:lnTo>
                    <a:pt x="366"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7" name="Freeform 39"/>
            <p:cNvSpPr>
              <a:spLocks/>
            </p:cNvSpPr>
            <p:nvPr/>
          </p:nvSpPr>
          <p:spPr bwMode="auto">
            <a:xfrm>
              <a:off x="3939" y="230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8" name="Freeform 40"/>
            <p:cNvSpPr>
              <a:spLocks/>
            </p:cNvSpPr>
            <p:nvPr/>
          </p:nvSpPr>
          <p:spPr bwMode="auto">
            <a:xfrm>
              <a:off x="3348" y="1980"/>
              <a:ext cx="276" cy="264"/>
            </a:xfrm>
            <a:custGeom>
              <a:avLst/>
              <a:gdLst>
                <a:gd name="T0" fmla="*/ 276 w 276"/>
                <a:gd name="T1" fmla="*/ 264 h 264"/>
                <a:gd name="T2" fmla="*/ 0 w 276"/>
                <a:gd name="T3" fmla="*/ 0 h 264"/>
              </a:gdLst>
              <a:ahLst/>
              <a:cxnLst>
                <a:cxn ang="0">
                  <a:pos x="T0" y="T1"/>
                </a:cxn>
                <a:cxn ang="0">
                  <a:pos x="T2" y="T3"/>
                </a:cxn>
              </a:cxnLst>
              <a:rect l="0" t="0" r="r" b="b"/>
              <a:pathLst>
                <a:path w="276" h="264">
                  <a:moveTo>
                    <a:pt x="276" y="264"/>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89" name="Freeform 41"/>
            <p:cNvSpPr>
              <a:spLocks/>
            </p:cNvSpPr>
            <p:nvPr/>
          </p:nvSpPr>
          <p:spPr bwMode="auto">
            <a:xfrm>
              <a:off x="3933" y="161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90" name="Freeform 42"/>
            <p:cNvSpPr>
              <a:spLocks/>
            </p:cNvSpPr>
            <p:nvPr/>
          </p:nvSpPr>
          <p:spPr bwMode="auto">
            <a:xfrm>
              <a:off x="4608" y="1611"/>
              <a:ext cx="396" cy="267"/>
            </a:xfrm>
            <a:custGeom>
              <a:avLst/>
              <a:gdLst>
                <a:gd name="T0" fmla="*/ 396 w 396"/>
                <a:gd name="T1" fmla="*/ 267 h 267"/>
                <a:gd name="T2" fmla="*/ 0 w 396"/>
                <a:gd name="T3" fmla="*/ 0 h 267"/>
              </a:gdLst>
              <a:ahLst/>
              <a:cxnLst>
                <a:cxn ang="0">
                  <a:pos x="T0" y="T1"/>
                </a:cxn>
                <a:cxn ang="0">
                  <a:pos x="T2" y="T3"/>
                </a:cxn>
              </a:cxnLst>
              <a:rect l="0" t="0" r="r" b="b"/>
              <a:pathLst>
                <a:path w="396" h="267">
                  <a:moveTo>
                    <a:pt x="396" y="267"/>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91" name="Freeform 43"/>
            <p:cNvSpPr>
              <a:spLocks/>
            </p:cNvSpPr>
            <p:nvPr/>
          </p:nvSpPr>
          <p:spPr bwMode="auto">
            <a:xfrm>
              <a:off x="3291" y="1182"/>
              <a:ext cx="1110" cy="645"/>
            </a:xfrm>
            <a:custGeom>
              <a:avLst/>
              <a:gdLst>
                <a:gd name="T0" fmla="*/ 1110 w 1110"/>
                <a:gd name="T1" fmla="*/ 342 h 645"/>
                <a:gd name="T2" fmla="*/ 0 w 1110"/>
                <a:gd name="T3" fmla="*/ 645 h 645"/>
              </a:gdLst>
              <a:ahLst/>
              <a:cxnLst>
                <a:cxn ang="0">
                  <a:pos x="T0" y="T1"/>
                </a:cxn>
                <a:cxn ang="0">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8964" name="Group 44"/>
            <p:cNvGrpSpPr>
              <a:grpSpLocks/>
            </p:cNvGrpSpPr>
            <p:nvPr/>
          </p:nvGrpSpPr>
          <p:grpSpPr bwMode="auto">
            <a:xfrm>
              <a:off x="3218" y="1784"/>
              <a:ext cx="150" cy="193"/>
              <a:chOff x="2982" y="2429"/>
              <a:chExt cx="151" cy="193"/>
            </a:xfrm>
          </p:grpSpPr>
          <p:sp>
            <p:nvSpPr>
              <p:cNvPr id="232493" name="Rectangle 45"/>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94" name="Text Box 46"/>
              <p:cNvSpPr txBox="1">
                <a:spLocks noChangeArrowheads="1"/>
              </p:cNvSpPr>
              <p:nvPr/>
            </p:nvSpPr>
            <p:spPr bwMode="auto">
              <a:xfrm>
                <a:off x="2983" y="2429"/>
                <a:ext cx="144"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A</a:t>
                </a:r>
                <a:endParaRPr lang="en-US">
                  <a:cs typeface="+mn-cs"/>
                </a:endParaRPr>
              </a:p>
            </p:txBody>
          </p:sp>
        </p:grpSp>
        <p:grpSp>
          <p:nvGrpSpPr>
            <p:cNvPr id="38965" name="Group 47"/>
            <p:cNvGrpSpPr>
              <a:grpSpLocks/>
            </p:cNvGrpSpPr>
            <p:nvPr/>
          </p:nvGrpSpPr>
          <p:grpSpPr bwMode="auto">
            <a:xfrm>
              <a:off x="4389" y="2168"/>
              <a:ext cx="144" cy="193"/>
              <a:chOff x="2982" y="2429"/>
              <a:chExt cx="146" cy="193"/>
            </a:xfrm>
          </p:grpSpPr>
          <p:sp>
            <p:nvSpPr>
              <p:cNvPr id="232496" name="Rectangle 48"/>
              <p:cNvSpPr>
                <a:spLocks noChangeArrowheads="1"/>
              </p:cNvSpPr>
              <p:nvPr/>
            </p:nvSpPr>
            <p:spPr bwMode="auto">
              <a:xfrm>
                <a:off x="2982" y="2490"/>
                <a:ext cx="145"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497" name="Text Box 49"/>
              <p:cNvSpPr txBox="1">
                <a:spLocks noChangeArrowheads="1"/>
              </p:cNvSpPr>
              <p:nvPr/>
            </p:nvSpPr>
            <p:spPr bwMode="auto">
              <a:xfrm>
                <a:off x="2987" y="2429"/>
                <a:ext cx="141"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E</a:t>
                </a:r>
                <a:endParaRPr lang="en-US">
                  <a:cs typeface="+mn-cs"/>
                </a:endParaRPr>
              </a:p>
            </p:txBody>
          </p:sp>
        </p:grpSp>
        <p:grpSp>
          <p:nvGrpSpPr>
            <p:cNvPr id="38966" name="Group 50"/>
            <p:cNvGrpSpPr>
              <a:grpSpLocks/>
            </p:cNvGrpSpPr>
            <p:nvPr/>
          </p:nvGrpSpPr>
          <p:grpSpPr bwMode="auto">
            <a:xfrm>
              <a:off x="3707" y="2165"/>
              <a:ext cx="149" cy="193"/>
              <a:chOff x="2982" y="2429"/>
              <a:chExt cx="150" cy="193"/>
            </a:xfrm>
          </p:grpSpPr>
          <p:sp>
            <p:nvSpPr>
              <p:cNvPr id="232499" name="Rectangle 51"/>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00" name="Text Box 52"/>
              <p:cNvSpPr txBox="1">
                <a:spLocks noChangeArrowheads="1"/>
              </p:cNvSpPr>
              <p:nvPr/>
            </p:nvSpPr>
            <p:spPr bwMode="auto">
              <a:xfrm>
                <a:off x="2983" y="2429"/>
                <a:ext cx="149"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D</a:t>
                </a:r>
                <a:endParaRPr lang="en-US">
                  <a:cs typeface="+mn-cs"/>
                </a:endParaRPr>
              </a:p>
            </p:txBody>
          </p:sp>
        </p:grpSp>
        <p:grpSp>
          <p:nvGrpSpPr>
            <p:cNvPr id="38967" name="Group 53"/>
            <p:cNvGrpSpPr>
              <a:grpSpLocks/>
            </p:cNvGrpSpPr>
            <p:nvPr/>
          </p:nvGrpSpPr>
          <p:grpSpPr bwMode="auto">
            <a:xfrm>
              <a:off x="4383" y="1478"/>
              <a:ext cx="143" cy="193"/>
              <a:chOff x="2982" y="2429"/>
              <a:chExt cx="145" cy="193"/>
            </a:xfrm>
          </p:grpSpPr>
          <p:sp>
            <p:nvSpPr>
              <p:cNvPr id="232502" name="Rectangle 54"/>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03" name="Text Box 55"/>
              <p:cNvSpPr txBox="1">
                <a:spLocks noChangeArrowheads="1"/>
              </p:cNvSpPr>
              <p:nvPr/>
            </p:nvSpPr>
            <p:spPr bwMode="auto">
              <a:xfrm>
                <a:off x="2988" y="2429"/>
                <a:ext cx="139"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C</a:t>
                </a:r>
                <a:endParaRPr lang="en-US">
                  <a:cs typeface="+mn-cs"/>
                </a:endParaRPr>
              </a:p>
            </p:txBody>
          </p:sp>
        </p:grpSp>
        <p:grpSp>
          <p:nvGrpSpPr>
            <p:cNvPr id="38968" name="Group 56"/>
            <p:cNvGrpSpPr>
              <a:grpSpLocks/>
            </p:cNvGrpSpPr>
            <p:nvPr/>
          </p:nvGrpSpPr>
          <p:grpSpPr bwMode="auto">
            <a:xfrm>
              <a:off x="3699" y="1478"/>
              <a:ext cx="145" cy="193"/>
              <a:chOff x="2982" y="2429"/>
              <a:chExt cx="147" cy="193"/>
            </a:xfrm>
          </p:grpSpPr>
          <p:sp>
            <p:nvSpPr>
              <p:cNvPr id="232505" name="Rectangle 57"/>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06" name="Text Box 58"/>
              <p:cNvSpPr txBox="1">
                <a:spLocks noChangeArrowheads="1"/>
              </p:cNvSpPr>
              <p:nvPr/>
            </p:nvSpPr>
            <p:spPr bwMode="auto">
              <a:xfrm>
                <a:off x="2987" y="2429"/>
                <a:ext cx="14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B</a:t>
                </a:r>
                <a:endParaRPr lang="en-US">
                  <a:cs typeface="+mn-cs"/>
                </a:endParaRPr>
              </a:p>
            </p:txBody>
          </p:sp>
        </p:grpSp>
        <p:grpSp>
          <p:nvGrpSpPr>
            <p:cNvPr id="38969" name="Group 59"/>
            <p:cNvGrpSpPr>
              <a:grpSpLocks/>
            </p:cNvGrpSpPr>
            <p:nvPr/>
          </p:nvGrpSpPr>
          <p:grpSpPr bwMode="auto">
            <a:xfrm>
              <a:off x="4962" y="1826"/>
              <a:ext cx="142" cy="193"/>
              <a:chOff x="2982" y="2429"/>
              <a:chExt cx="144" cy="193"/>
            </a:xfrm>
          </p:grpSpPr>
          <p:sp>
            <p:nvSpPr>
              <p:cNvPr id="232508" name="Rectangle 60"/>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09" name="Text Box 61"/>
              <p:cNvSpPr txBox="1">
                <a:spLocks noChangeArrowheads="1"/>
              </p:cNvSpPr>
              <p:nvPr/>
            </p:nvSpPr>
            <p:spPr bwMode="auto">
              <a:xfrm>
                <a:off x="2987" y="2429"/>
                <a:ext cx="139"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F</a:t>
                </a:r>
                <a:endParaRPr lang="en-US">
                  <a:cs typeface="+mn-cs"/>
                </a:endParaRPr>
              </a:p>
            </p:txBody>
          </p:sp>
        </p:grpSp>
        <p:sp>
          <p:nvSpPr>
            <p:cNvPr id="232510" name="Text Box 62"/>
            <p:cNvSpPr txBox="1">
              <a:spLocks noChangeArrowheads="1"/>
            </p:cNvSpPr>
            <p:nvPr/>
          </p:nvSpPr>
          <p:spPr bwMode="auto">
            <a:xfrm>
              <a:off x="3429" y="1607"/>
              <a:ext cx="13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32511" name="Text Box 63"/>
            <p:cNvSpPr txBox="1">
              <a:spLocks noChangeArrowheads="1"/>
            </p:cNvSpPr>
            <p:nvPr/>
          </p:nvSpPr>
          <p:spPr bwMode="auto">
            <a:xfrm>
              <a:off x="3777" y="1826"/>
              <a:ext cx="13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32512" name="Text Box 64"/>
            <p:cNvSpPr txBox="1">
              <a:spLocks noChangeArrowheads="1"/>
            </p:cNvSpPr>
            <p:nvPr/>
          </p:nvSpPr>
          <p:spPr bwMode="auto">
            <a:xfrm>
              <a:off x="3349" y="2039"/>
              <a:ext cx="11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32513" name="Text Box 65"/>
            <p:cNvSpPr txBox="1">
              <a:spLocks noChangeArrowheads="1"/>
            </p:cNvSpPr>
            <p:nvPr/>
          </p:nvSpPr>
          <p:spPr bwMode="auto">
            <a:xfrm>
              <a:off x="4161" y="1919"/>
              <a:ext cx="13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a:t>
              </a:r>
              <a:endParaRPr lang="en-US">
                <a:cs typeface="+mn-cs"/>
              </a:endParaRPr>
            </a:p>
          </p:txBody>
        </p:sp>
        <p:sp>
          <p:nvSpPr>
            <p:cNvPr id="232514" name="Text Box 66"/>
            <p:cNvSpPr txBox="1">
              <a:spLocks noChangeArrowheads="1"/>
            </p:cNvSpPr>
            <p:nvPr/>
          </p:nvSpPr>
          <p:spPr bwMode="auto">
            <a:xfrm>
              <a:off x="4105" y="2273"/>
              <a:ext cx="11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32515" name="Text Box 67"/>
            <p:cNvSpPr txBox="1">
              <a:spLocks noChangeArrowheads="1"/>
            </p:cNvSpPr>
            <p:nvPr/>
          </p:nvSpPr>
          <p:spPr bwMode="auto">
            <a:xfrm>
              <a:off x="4465" y="1844"/>
              <a:ext cx="11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32516" name="Text Box 68"/>
            <p:cNvSpPr txBox="1">
              <a:spLocks noChangeArrowheads="1"/>
            </p:cNvSpPr>
            <p:nvPr/>
          </p:nvSpPr>
          <p:spPr bwMode="auto">
            <a:xfrm>
              <a:off x="4818" y="2108"/>
              <a:ext cx="13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32517" name="Text Box 69"/>
            <p:cNvSpPr txBox="1">
              <a:spLocks noChangeArrowheads="1"/>
            </p:cNvSpPr>
            <p:nvPr/>
          </p:nvSpPr>
          <p:spPr bwMode="auto">
            <a:xfrm>
              <a:off x="4791" y="1571"/>
              <a:ext cx="131"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a:t>
              </a:r>
              <a:endParaRPr lang="en-US">
                <a:cs typeface="+mn-cs"/>
              </a:endParaRPr>
            </a:p>
          </p:txBody>
        </p:sp>
        <p:sp>
          <p:nvSpPr>
            <p:cNvPr id="232518" name="Text Box 70"/>
            <p:cNvSpPr txBox="1">
              <a:spLocks noChangeArrowheads="1"/>
            </p:cNvSpPr>
            <p:nvPr/>
          </p:nvSpPr>
          <p:spPr bwMode="auto">
            <a:xfrm>
              <a:off x="4056" y="1421"/>
              <a:ext cx="131"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a:t>
              </a:r>
              <a:endParaRPr lang="en-US">
                <a:cs typeface="+mn-cs"/>
              </a:endParaRPr>
            </a:p>
          </p:txBody>
        </p:sp>
        <p:sp>
          <p:nvSpPr>
            <p:cNvPr id="232519" name="Text Box 71"/>
            <p:cNvSpPr txBox="1">
              <a:spLocks noChangeArrowheads="1"/>
            </p:cNvSpPr>
            <p:nvPr/>
          </p:nvSpPr>
          <p:spPr bwMode="auto">
            <a:xfrm>
              <a:off x="3706" y="1154"/>
              <a:ext cx="13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a:t>
              </a:r>
              <a:endParaRPr lang="en-US">
                <a:cs typeface="+mn-cs"/>
              </a:endParaRPr>
            </a:p>
          </p:txBody>
        </p:sp>
      </p:grpSp>
      <p:sp>
        <p:nvSpPr>
          <p:cNvPr id="232520" name="Rectangle 72"/>
          <p:cNvSpPr>
            <a:spLocks noGrp="1" noChangeArrowheads="1"/>
          </p:cNvSpPr>
          <p:nvPr>
            <p:ph type="title"/>
          </p:nvPr>
        </p:nvSpPr>
        <p:spPr>
          <a:xfrm>
            <a:off x="685800" y="228600"/>
            <a:ext cx="7772400" cy="1143000"/>
          </a:xfrm>
        </p:spPr>
        <p:txBody>
          <a:bodyPr/>
          <a:lstStyle/>
          <a:p>
            <a:pPr>
              <a:defRPr/>
            </a:pPr>
            <a:r>
              <a:rPr lang="en-US" dirty="0" smtClean="0">
                <a:cs typeface="+mj-cs"/>
              </a:rPr>
              <a:t>Routing Table Computation</a:t>
            </a:r>
          </a:p>
        </p:txBody>
      </p:sp>
      <p:sp>
        <p:nvSpPr>
          <p:cNvPr id="232521" name="Freeform 73"/>
          <p:cNvSpPr>
            <a:spLocks/>
          </p:cNvSpPr>
          <p:nvPr/>
        </p:nvSpPr>
        <p:spPr bwMode="auto">
          <a:xfrm>
            <a:off x="5892800" y="4600575"/>
            <a:ext cx="904875" cy="657225"/>
          </a:xfrm>
          <a:custGeom>
            <a:avLst/>
            <a:gdLst>
              <a:gd name="T0" fmla="*/ 0 w 366"/>
              <a:gd name="T1" fmla="*/ 270 h 270"/>
              <a:gd name="T2" fmla="*/ 366 w 366"/>
              <a:gd name="T3" fmla="*/ 0 h 270"/>
            </a:gdLst>
            <a:ahLst/>
            <a:cxnLst>
              <a:cxn ang="0">
                <a:pos x="T0" y="T1"/>
              </a:cxn>
              <a:cxn ang="0">
                <a:pos x="T2" y="T3"/>
              </a:cxn>
            </a:cxnLst>
            <a:rect l="0" t="0" r="r" b="b"/>
            <a:pathLst>
              <a:path w="366" h="270">
                <a:moveTo>
                  <a:pt x="0" y="270"/>
                </a:moveTo>
                <a:lnTo>
                  <a:pt x="366" y="0"/>
                </a:lnTo>
              </a:path>
            </a:pathLst>
          </a:custGeom>
          <a:noFill/>
          <a:ln w="508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22" name="Freeform 74"/>
          <p:cNvSpPr>
            <a:spLocks/>
          </p:cNvSpPr>
          <p:nvPr/>
        </p:nvSpPr>
        <p:spPr bwMode="auto">
          <a:xfrm>
            <a:off x="2781300" y="4508500"/>
            <a:ext cx="682625" cy="642938"/>
          </a:xfrm>
          <a:custGeom>
            <a:avLst/>
            <a:gdLst>
              <a:gd name="T0" fmla="*/ 276 w 276"/>
              <a:gd name="T1" fmla="*/ 264 h 264"/>
              <a:gd name="T2" fmla="*/ 0 w 276"/>
              <a:gd name="T3" fmla="*/ 0 h 264"/>
            </a:gdLst>
            <a:ahLst/>
            <a:cxnLst>
              <a:cxn ang="0">
                <a:pos x="T0" y="T1"/>
              </a:cxn>
              <a:cxn ang="0">
                <a:pos x="T2" y="T3"/>
              </a:cxn>
            </a:cxnLst>
            <a:rect l="0" t="0" r="r" b="b"/>
            <a:pathLst>
              <a:path w="276" h="264">
                <a:moveTo>
                  <a:pt x="276" y="264"/>
                </a:moveTo>
                <a:lnTo>
                  <a:pt x="0" y="0"/>
                </a:lnTo>
              </a:path>
            </a:pathLst>
          </a:custGeom>
          <a:solidFill>
            <a:schemeClr val="accent1"/>
          </a:solidFill>
          <a:ln w="50800">
            <a:solidFill>
              <a:srgbClr val="FF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23" name="Freeform 75"/>
          <p:cNvSpPr>
            <a:spLocks/>
          </p:cNvSpPr>
          <p:nvPr/>
        </p:nvSpPr>
        <p:spPr bwMode="auto">
          <a:xfrm>
            <a:off x="4191000" y="5270500"/>
            <a:ext cx="904875" cy="3175"/>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508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32524" name="Object 76"/>
          <p:cNvGraphicFramePr>
            <a:graphicFrameLocks noChangeAspect="1"/>
          </p:cNvGraphicFramePr>
          <p:nvPr>
            <p:extLst>
              <p:ext uri="{D42A27DB-BD31-4B8C-83A1-F6EECF244321}">
                <p14:modId xmlns:p14="http://schemas.microsoft.com/office/powerpoint/2010/main" val="3714302177"/>
              </p:ext>
            </p:extLst>
          </p:nvPr>
        </p:nvGraphicFramePr>
        <p:xfrm>
          <a:off x="521493" y="2359055"/>
          <a:ext cx="1328472" cy="2346741"/>
        </p:xfrm>
        <a:graphic>
          <a:graphicData uri="http://schemas.openxmlformats.org/presentationml/2006/ole">
            <mc:AlternateContent xmlns:mc="http://schemas.openxmlformats.org/markup-compatibility/2006">
              <mc:Choice xmlns:v="urn:schemas-microsoft-com:vml" Requires="v">
                <p:oleObj spid="_x0000_s23582" name="Document" r:id="rId5" imgW="877824" imgH="1548384" progId="Word.Document.8">
                  <p:embed/>
                </p:oleObj>
              </mc:Choice>
              <mc:Fallback>
                <p:oleObj name="Document" r:id="rId5" imgW="877824" imgH="1548384"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93" y="2359055"/>
                        <a:ext cx="1328472" cy="2346741"/>
                      </a:xfrm>
                      <a:prstGeom prst="rect">
                        <a:avLst/>
                      </a:prstGeom>
                      <a:noFill/>
                      <a:ln>
                        <a:noFill/>
                      </a:ln>
                      <a:effectLst/>
                    </p:spPr>
                  </p:pic>
                </p:oleObj>
              </mc:Fallback>
            </mc:AlternateContent>
          </a:graphicData>
        </a:graphic>
      </p:graphicFrame>
      <p:sp>
        <p:nvSpPr>
          <p:cNvPr id="232525" name="Freeform 77"/>
          <p:cNvSpPr>
            <a:spLocks/>
          </p:cNvSpPr>
          <p:nvPr/>
        </p:nvSpPr>
        <p:spPr bwMode="auto">
          <a:xfrm>
            <a:off x="2819400" y="3738563"/>
            <a:ext cx="846138" cy="452437"/>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508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26" name="Freeform 78"/>
          <p:cNvSpPr>
            <a:spLocks/>
          </p:cNvSpPr>
          <p:nvPr/>
        </p:nvSpPr>
        <p:spPr bwMode="auto">
          <a:xfrm>
            <a:off x="5499100" y="3746500"/>
            <a:ext cx="3175" cy="1270000"/>
          </a:xfrm>
          <a:custGeom>
            <a:avLst/>
            <a:gdLst>
              <a:gd name="T0" fmla="*/ 0 w 1"/>
              <a:gd name="T1" fmla="*/ 0 h 522"/>
              <a:gd name="T2" fmla="*/ 0 w 1"/>
              <a:gd name="T3" fmla="*/ 522 h 522"/>
            </a:gdLst>
            <a:ahLst/>
            <a:cxnLst>
              <a:cxn ang="0">
                <a:pos x="T0" y="T1"/>
              </a:cxn>
              <a:cxn ang="0">
                <a:pos x="T2" y="T3"/>
              </a:cxn>
            </a:cxnLst>
            <a:rect l="0" t="0" r="r" b="b"/>
            <a:pathLst>
              <a:path w="1" h="522">
                <a:moveTo>
                  <a:pt x="0" y="0"/>
                </a:moveTo>
                <a:lnTo>
                  <a:pt x="0" y="522"/>
                </a:lnTo>
              </a:path>
            </a:pathLst>
          </a:custGeom>
          <a:noFill/>
          <a:ln w="508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0"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65818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2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25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25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25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32524"/>
                                        </p:tgtEl>
                                        <p:attrNameLst>
                                          <p:attrName>style.visibility</p:attrName>
                                        </p:attrNameLst>
                                      </p:cBhvr>
                                      <p:to>
                                        <p:strVal val="visible"/>
                                      </p:to>
                                    </p:set>
                                  </p:childTnLst>
                                  <p:subTnLst>
                                    <p:set>
                                      <p:cBhvr override="childStyle">
                                        <p:cTn dur="1" fill="hold" display="0" masterRel="nextClick" afterEffect="1"/>
                                        <p:tgtEl>
                                          <p:spTgt spid="2325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noChangeArrowheads="1"/>
          </p:cNvSpPr>
          <p:nvPr>
            <p:ph type="title"/>
          </p:nvPr>
        </p:nvSpPr>
        <p:spPr>
          <a:xfrm>
            <a:off x="533400" y="252413"/>
            <a:ext cx="7772400" cy="685800"/>
          </a:xfrm>
        </p:spPr>
        <p:txBody>
          <a:bodyPr>
            <a:noAutofit/>
          </a:bodyPr>
          <a:lstStyle/>
          <a:p>
            <a:r>
              <a:rPr lang="en-US" dirty="0" err="1" smtClean="0"/>
              <a:t>Dijkstra’</a:t>
            </a:r>
            <a:r>
              <a:rPr lang="en-US" altLang="ja-JP" dirty="0" err="1" smtClean="0"/>
              <a:t>s</a:t>
            </a:r>
            <a:r>
              <a:rPr lang="en-US" altLang="ja-JP" dirty="0" smtClean="0"/>
              <a:t> Algorithm</a:t>
            </a:r>
            <a:r>
              <a:rPr lang="en-US" altLang="ja-JP" dirty="0"/>
              <a:t>:</a:t>
            </a:r>
            <a:r>
              <a:rPr lang="en-US" altLang="ja-JP" dirty="0" smtClean="0"/>
              <a:t> Discussion</a:t>
            </a:r>
            <a:endParaRPr lang="en-US" dirty="0"/>
          </a:p>
        </p:txBody>
      </p:sp>
      <p:sp>
        <p:nvSpPr>
          <p:cNvPr id="84998" name="Rectangle 3"/>
          <p:cNvSpPr>
            <a:spLocks noGrp="1" noChangeArrowheads="1"/>
          </p:cNvSpPr>
          <p:nvPr>
            <p:ph type="body" sz="half" idx="1"/>
          </p:nvPr>
        </p:nvSpPr>
        <p:spPr>
          <a:xfrm>
            <a:off x="668338" y="1190625"/>
            <a:ext cx="7353300" cy="2651125"/>
          </a:xfrm>
        </p:spPr>
        <p:txBody>
          <a:bodyPr>
            <a:normAutofit fontScale="92500" lnSpcReduction="10000"/>
          </a:bodyPr>
          <a:lstStyle/>
          <a:p>
            <a:pPr>
              <a:lnSpc>
                <a:spcPct val="90000"/>
              </a:lnSpc>
              <a:buFont typeface="Wingdings" charset="0"/>
              <a:buNone/>
              <a:defRPr/>
            </a:pPr>
            <a:r>
              <a:rPr lang="en-US" i="1">
                <a:solidFill>
                  <a:srgbClr val="CC0000"/>
                </a:solidFill>
                <a:cs typeface="+mn-cs"/>
              </a:rPr>
              <a:t>algorithm complexity:</a:t>
            </a:r>
            <a:r>
              <a:rPr lang="en-US">
                <a:solidFill>
                  <a:srgbClr val="FF0000"/>
                </a:solidFill>
                <a:cs typeface="+mn-cs"/>
              </a:rPr>
              <a:t> </a:t>
            </a:r>
            <a:r>
              <a:rPr lang="en-US">
                <a:cs typeface="+mn-cs"/>
              </a:rPr>
              <a:t>n nodes</a:t>
            </a:r>
          </a:p>
          <a:p>
            <a:pPr>
              <a:lnSpc>
                <a:spcPct val="90000"/>
              </a:lnSpc>
              <a:defRPr/>
            </a:pPr>
            <a:r>
              <a:rPr lang="en-US" sz="2400">
                <a:cs typeface="+mn-cs"/>
              </a:rPr>
              <a:t>each iteration: need to check all nodes, w, not in N</a:t>
            </a:r>
          </a:p>
          <a:p>
            <a:pPr>
              <a:lnSpc>
                <a:spcPct val="90000"/>
              </a:lnSpc>
              <a:defRPr/>
            </a:pPr>
            <a:r>
              <a:rPr lang="en-US" sz="2400">
                <a:cs typeface="+mn-cs"/>
              </a:rPr>
              <a:t>n(n+1)/2 comparisons: O(n</a:t>
            </a:r>
            <a:r>
              <a:rPr lang="en-US" sz="2400" baseline="30000">
                <a:cs typeface="+mn-cs"/>
              </a:rPr>
              <a:t>2</a:t>
            </a:r>
            <a:r>
              <a:rPr lang="en-US" sz="2400">
                <a:cs typeface="+mn-cs"/>
              </a:rPr>
              <a:t>)</a:t>
            </a:r>
          </a:p>
          <a:p>
            <a:pPr>
              <a:lnSpc>
                <a:spcPct val="90000"/>
              </a:lnSpc>
              <a:defRPr/>
            </a:pPr>
            <a:r>
              <a:rPr lang="en-US" sz="2400">
                <a:cs typeface="+mn-cs"/>
              </a:rPr>
              <a:t>more efficient implementations possible: O(nlogn)</a:t>
            </a:r>
          </a:p>
          <a:p>
            <a:pPr>
              <a:lnSpc>
                <a:spcPct val="90000"/>
              </a:lnSpc>
              <a:spcBef>
                <a:spcPct val="40000"/>
              </a:spcBef>
              <a:buFont typeface="Wingdings" charset="0"/>
              <a:buNone/>
              <a:defRPr/>
            </a:pPr>
            <a:r>
              <a:rPr lang="en-US" i="1">
                <a:solidFill>
                  <a:srgbClr val="CC0000"/>
                </a:solidFill>
                <a:cs typeface="+mn-cs"/>
              </a:rPr>
              <a:t>oscillations possible:</a:t>
            </a:r>
          </a:p>
          <a:p>
            <a:pPr>
              <a:lnSpc>
                <a:spcPct val="90000"/>
              </a:lnSpc>
              <a:defRPr/>
            </a:pPr>
            <a:r>
              <a:rPr lang="en-US" sz="2400">
                <a:cs typeface="+mn-cs"/>
              </a:rPr>
              <a:t>e.g., support link cost equals amount of carried traffic:</a:t>
            </a:r>
          </a:p>
        </p:txBody>
      </p:sp>
      <p:sp>
        <p:nvSpPr>
          <p:cNvPr id="130054" name="Freeform 5"/>
          <p:cNvSpPr>
            <a:spLocks/>
          </p:cNvSpPr>
          <p:nvPr/>
        </p:nvSpPr>
        <p:spPr bwMode="auto">
          <a:xfrm>
            <a:off x="395288" y="4141788"/>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0055" name="Freeform 6"/>
          <p:cNvSpPr>
            <a:spLocks/>
          </p:cNvSpPr>
          <p:nvPr/>
        </p:nvSpPr>
        <p:spPr bwMode="auto">
          <a:xfrm>
            <a:off x="796925" y="4479925"/>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0056" name="Group 7"/>
          <p:cNvGrpSpPr>
            <a:grpSpLocks/>
          </p:cNvGrpSpPr>
          <p:nvPr/>
        </p:nvGrpSpPr>
        <p:grpSpPr bwMode="auto">
          <a:xfrm>
            <a:off x="1103313" y="4162425"/>
            <a:ext cx="501650" cy="396875"/>
            <a:chOff x="1747" y="3190"/>
            <a:chExt cx="316" cy="250"/>
          </a:xfrm>
        </p:grpSpPr>
        <p:sp>
          <p:nvSpPr>
            <p:cNvPr id="130276"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77" name="Line 9"/>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78" name="Line 10"/>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79" name="Rectangle 11"/>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80"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281" name="Group 13"/>
            <p:cNvGrpSpPr>
              <a:grpSpLocks/>
            </p:cNvGrpSpPr>
            <p:nvPr/>
          </p:nvGrpSpPr>
          <p:grpSpPr bwMode="auto">
            <a:xfrm>
              <a:off x="1790" y="3190"/>
              <a:ext cx="223" cy="250"/>
              <a:chOff x="2945" y="2425"/>
              <a:chExt cx="226" cy="250"/>
            </a:xfrm>
          </p:grpSpPr>
          <p:sp>
            <p:nvSpPr>
              <p:cNvPr id="130282" name="Rectangle 1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83" name="Text Box 15"/>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A</a:t>
                </a:r>
                <a:endParaRPr lang="en-US"/>
              </a:p>
            </p:txBody>
          </p:sp>
        </p:grpSp>
      </p:grpSp>
      <p:grpSp>
        <p:nvGrpSpPr>
          <p:cNvPr id="130057" name="Group 16"/>
          <p:cNvGrpSpPr>
            <a:grpSpLocks/>
          </p:cNvGrpSpPr>
          <p:nvPr/>
        </p:nvGrpSpPr>
        <p:grpSpPr bwMode="auto">
          <a:xfrm>
            <a:off x="455613" y="4567238"/>
            <a:ext cx="501650" cy="396875"/>
            <a:chOff x="2221" y="3571"/>
            <a:chExt cx="316" cy="250"/>
          </a:xfrm>
        </p:grpSpPr>
        <p:sp>
          <p:nvSpPr>
            <p:cNvPr id="130268"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69" name="Line 18"/>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70" name="Line 19"/>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71" name="Rectangle 20"/>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72"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273" name="Group 22"/>
            <p:cNvGrpSpPr>
              <a:grpSpLocks/>
            </p:cNvGrpSpPr>
            <p:nvPr/>
          </p:nvGrpSpPr>
          <p:grpSpPr bwMode="auto">
            <a:xfrm>
              <a:off x="2275" y="3571"/>
              <a:ext cx="232" cy="250"/>
              <a:chOff x="2941" y="2425"/>
              <a:chExt cx="235" cy="250"/>
            </a:xfrm>
          </p:grpSpPr>
          <p:sp>
            <p:nvSpPr>
              <p:cNvPr id="130274" name="Rectangle 23"/>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75" name="Text Box 24"/>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D</a:t>
                </a:r>
                <a:endParaRPr lang="en-US"/>
              </a:p>
            </p:txBody>
          </p:sp>
        </p:grpSp>
      </p:grpSp>
      <p:grpSp>
        <p:nvGrpSpPr>
          <p:cNvPr id="130058" name="Group 25"/>
          <p:cNvGrpSpPr>
            <a:grpSpLocks/>
          </p:cNvGrpSpPr>
          <p:nvPr/>
        </p:nvGrpSpPr>
        <p:grpSpPr bwMode="auto">
          <a:xfrm>
            <a:off x="1090613" y="5029200"/>
            <a:ext cx="500062" cy="396875"/>
            <a:chOff x="2903" y="2884"/>
            <a:chExt cx="315" cy="250"/>
          </a:xfrm>
        </p:grpSpPr>
        <p:grpSp>
          <p:nvGrpSpPr>
            <p:cNvPr id="130259" name="Group 26"/>
            <p:cNvGrpSpPr>
              <a:grpSpLocks/>
            </p:cNvGrpSpPr>
            <p:nvPr/>
          </p:nvGrpSpPr>
          <p:grpSpPr bwMode="auto">
            <a:xfrm>
              <a:off x="2903" y="2938"/>
              <a:ext cx="315" cy="144"/>
              <a:chOff x="2903" y="2938"/>
              <a:chExt cx="315" cy="144"/>
            </a:xfrm>
          </p:grpSpPr>
          <p:sp>
            <p:nvSpPr>
              <p:cNvPr id="130263"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64" name="Line 28"/>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65" name="Line 29"/>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66" name="Rectangle 30"/>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67"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en-US"/>
              </a:p>
            </p:txBody>
          </p:sp>
        </p:grpSp>
        <p:grpSp>
          <p:nvGrpSpPr>
            <p:cNvPr id="130260" name="Group 32"/>
            <p:cNvGrpSpPr>
              <a:grpSpLocks/>
            </p:cNvGrpSpPr>
            <p:nvPr/>
          </p:nvGrpSpPr>
          <p:grpSpPr bwMode="auto">
            <a:xfrm>
              <a:off x="2949" y="2884"/>
              <a:ext cx="232" cy="250"/>
              <a:chOff x="2940" y="2425"/>
              <a:chExt cx="235" cy="250"/>
            </a:xfrm>
          </p:grpSpPr>
          <p:sp>
            <p:nvSpPr>
              <p:cNvPr id="130261" name="Rectangle 33"/>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62" name="Text Box 34"/>
              <p:cNvSpPr txBox="1">
                <a:spLocks noChangeArrowheads="1"/>
              </p:cNvSpPr>
              <p:nvPr/>
            </p:nvSpPr>
            <p:spPr bwMode="auto">
              <a:xfrm>
                <a:off x="2940"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C</a:t>
                </a:r>
                <a:endParaRPr lang="en-US"/>
              </a:p>
            </p:txBody>
          </p:sp>
        </p:grpSp>
      </p:grpSp>
      <p:grpSp>
        <p:nvGrpSpPr>
          <p:cNvPr id="130059" name="Group 35"/>
          <p:cNvGrpSpPr>
            <a:grpSpLocks/>
          </p:cNvGrpSpPr>
          <p:nvPr/>
        </p:nvGrpSpPr>
        <p:grpSpPr bwMode="auto">
          <a:xfrm>
            <a:off x="1744663" y="4581525"/>
            <a:ext cx="501650" cy="396875"/>
            <a:chOff x="2217" y="2884"/>
            <a:chExt cx="316" cy="250"/>
          </a:xfrm>
        </p:grpSpPr>
        <p:sp>
          <p:nvSpPr>
            <p:cNvPr id="130251"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52" name="Line 37"/>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53" name="Line 38"/>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54" name="Rectangle 39"/>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55"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256" name="Group 41"/>
            <p:cNvGrpSpPr>
              <a:grpSpLocks/>
            </p:cNvGrpSpPr>
            <p:nvPr/>
          </p:nvGrpSpPr>
          <p:grpSpPr bwMode="auto">
            <a:xfrm>
              <a:off x="2270" y="2884"/>
              <a:ext cx="223" cy="250"/>
              <a:chOff x="2945" y="2425"/>
              <a:chExt cx="226" cy="250"/>
            </a:xfrm>
          </p:grpSpPr>
          <p:sp>
            <p:nvSpPr>
              <p:cNvPr id="130257" name="Rectangle 4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58" name="Text Box 43"/>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B</a:t>
                </a:r>
                <a:endParaRPr lang="en-US"/>
              </a:p>
            </p:txBody>
          </p:sp>
        </p:grpSp>
      </p:grpSp>
      <p:sp>
        <p:nvSpPr>
          <p:cNvPr id="130060" name="Text Box 44"/>
          <p:cNvSpPr txBox="1">
            <a:spLocks noChangeArrowheads="1"/>
          </p:cNvSpPr>
          <p:nvPr/>
        </p:nvSpPr>
        <p:spPr bwMode="auto">
          <a:xfrm>
            <a:off x="798513" y="43338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a:t>
            </a:r>
          </a:p>
        </p:txBody>
      </p:sp>
      <p:sp>
        <p:nvSpPr>
          <p:cNvPr id="130061" name="Freeform 45"/>
          <p:cNvSpPr>
            <a:spLocks/>
          </p:cNvSpPr>
          <p:nvPr/>
        </p:nvSpPr>
        <p:spPr bwMode="auto">
          <a:xfrm flipH="1">
            <a:off x="1482725" y="4479925"/>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62" name="Freeform 46"/>
          <p:cNvSpPr>
            <a:spLocks/>
          </p:cNvSpPr>
          <p:nvPr/>
        </p:nvSpPr>
        <p:spPr bwMode="auto">
          <a:xfrm flipH="1" flipV="1">
            <a:off x="1497013" y="4894263"/>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63" name="Freeform 47"/>
          <p:cNvSpPr>
            <a:spLocks/>
          </p:cNvSpPr>
          <p:nvPr/>
        </p:nvSpPr>
        <p:spPr bwMode="auto">
          <a:xfrm flipV="1">
            <a:off x="858838" y="4884738"/>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64" name="Text Box 48"/>
          <p:cNvSpPr txBox="1">
            <a:spLocks noChangeArrowheads="1"/>
          </p:cNvSpPr>
          <p:nvPr/>
        </p:nvSpPr>
        <p:spPr bwMode="auto">
          <a:xfrm>
            <a:off x="1627188" y="4343400"/>
            <a:ext cx="484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1+e</a:t>
            </a:r>
          </a:p>
        </p:txBody>
      </p:sp>
      <p:sp>
        <p:nvSpPr>
          <p:cNvPr id="130065" name="Text Box 49"/>
          <p:cNvSpPr txBox="1">
            <a:spLocks noChangeArrowheads="1"/>
          </p:cNvSpPr>
          <p:nvPr/>
        </p:nvSpPr>
        <p:spPr bwMode="auto">
          <a:xfrm>
            <a:off x="1633538" y="493395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e</a:t>
            </a:r>
          </a:p>
        </p:txBody>
      </p:sp>
      <p:sp>
        <p:nvSpPr>
          <p:cNvPr id="130066" name="Text Box 50"/>
          <p:cNvSpPr txBox="1">
            <a:spLocks noChangeArrowheads="1"/>
          </p:cNvSpPr>
          <p:nvPr/>
        </p:nvSpPr>
        <p:spPr bwMode="auto">
          <a:xfrm>
            <a:off x="762000" y="49577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067" name="Line 51"/>
          <p:cNvSpPr>
            <a:spLocks noChangeShapeType="1"/>
          </p:cNvSpPr>
          <p:nvPr/>
        </p:nvSpPr>
        <p:spPr bwMode="auto">
          <a:xfrm flipV="1">
            <a:off x="1330325" y="5351463"/>
            <a:ext cx="0" cy="4000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2"/>
          <p:cNvSpPr txBox="1">
            <a:spLocks noChangeArrowheads="1"/>
          </p:cNvSpPr>
          <p:nvPr/>
        </p:nvSpPr>
        <p:spPr bwMode="auto">
          <a:xfrm>
            <a:off x="1085850" y="55594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solidFill>
                  <a:srgbClr val="FF0000"/>
                </a:solidFill>
              </a:rPr>
              <a:t>e</a:t>
            </a:r>
            <a:endParaRPr lang="en-US"/>
          </a:p>
        </p:txBody>
      </p:sp>
      <p:sp>
        <p:nvSpPr>
          <p:cNvPr id="130069" name="Line 53"/>
          <p:cNvSpPr>
            <a:spLocks noChangeShapeType="1"/>
          </p:cNvSpPr>
          <p:nvPr/>
        </p:nvSpPr>
        <p:spPr bwMode="auto">
          <a:xfrm flipH="1" flipV="1">
            <a:off x="511175" y="4884738"/>
            <a:ext cx="4763" cy="3381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0" name="Text Box 54"/>
          <p:cNvSpPr txBox="1">
            <a:spLocks noChangeArrowheads="1"/>
          </p:cNvSpPr>
          <p:nvPr/>
        </p:nvSpPr>
        <p:spPr bwMode="auto">
          <a:xfrm>
            <a:off x="338138" y="5173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solidFill>
                  <a:srgbClr val="FF0000"/>
                </a:solidFill>
              </a:rPr>
              <a:t>1</a:t>
            </a:r>
            <a:endParaRPr lang="en-US"/>
          </a:p>
        </p:txBody>
      </p:sp>
      <p:sp>
        <p:nvSpPr>
          <p:cNvPr id="130071" name="Line 55"/>
          <p:cNvSpPr>
            <a:spLocks noChangeShapeType="1"/>
          </p:cNvSpPr>
          <p:nvPr/>
        </p:nvSpPr>
        <p:spPr bwMode="auto">
          <a:xfrm flipV="1">
            <a:off x="2030413" y="4918075"/>
            <a:ext cx="0" cy="4286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56"/>
          <p:cNvSpPr txBox="1">
            <a:spLocks noChangeArrowheads="1"/>
          </p:cNvSpPr>
          <p:nvPr/>
        </p:nvSpPr>
        <p:spPr bwMode="auto">
          <a:xfrm>
            <a:off x="1871663" y="52784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solidFill>
                  <a:srgbClr val="FF0000"/>
                </a:solidFill>
              </a:rPr>
              <a:t>1</a:t>
            </a:r>
            <a:endParaRPr lang="en-US"/>
          </a:p>
        </p:txBody>
      </p:sp>
      <p:sp>
        <p:nvSpPr>
          <p:cNvPr id="130073" name="Freeform 57"/>
          <p:cNvSpPr>
            <a:spLocks/>
          </p:cNvSpPr>
          <p:nvPr/>
        </p:nvSpPr>
        <p:spPr bwMode="auto">
          <a:xfrm flipH="1" flipV="1">
            <a:off x="1401763" y="4851400"/>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74" name="Freeform 58"/>
          <p:cNvSpPr>
            <a:spLocks/>
          </p:cNvSpPr>
          <p:nvPr/>
        </p:nvSpPr>
        <p:spPr bwMode="auto">
          <a:xfrm flipH="1">
            <a:off x="949325" y="4860925"/>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75" name="Text Box 59"/>
          <p:cNvSpPr txBox="1">
            <a:spLocks noChangeArrowheads="1"/>
          </p:cNvSpPr>
          <p:nvPr/>
        </p:nvSpPr>
        <p:spPr bwMode="auto">
          <a:xfrm>
            <a:off x="1047750" y="47386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076" name="Text Box 60"/>
          <p:cNvSpPr txBox="1">
            <a:spLocks noChangeArrowheads="1"/>
          </p:cNvSpPr>
          <p:nvPr/>
        </p:nvSpPr>
        <p:spPr bwMode="auto">
          <a:xfrm>
            <a:off x="1390650" y="473075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077" name="Text Box 211"/>
          <p:cNvSpPr txBox="1">
            <a:spLocks noChangeArrowheads="1"/>
          </p:cNvSpPr>
          <p:nvPr/>
        </p:nvSpPr>
        <p:spPr bwMode="auto">
          <a:xfrm>
            <a:off x="908050" y="5824538"/>
            <a:ext cx="94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solidFill>
                  <a:srgbClr val="000099"/>
                </a:solidFill>
              </a:rPr>
              <a:t>initially</a:t>
            </a:r>
            <a:endParaRPr lang="en-US" dirty="0">
              <a:solidFill>
                <a:srgbClr val="000099"/>
              </a:solidFill>
            </a:endParaRPr>
          </a:p>
        </p:txBody>
      </p:sp>
      <p:grpSp>
        <p:nvGrpSpPr>
          <p:cNvPr id="11" name="Group 298"/>
          <p:cNvGrpSpPr>
            <a:grpSpLocks/>
          </p:cNvGrpSpPr>
          <p:nvPr/>
        </p:nvGrpSpPr>
        <p:grpSpPr bwMode="auto">
          <a:xfrm>
            <a:off x="2544763" y="4189413"/>
            <a:ext cx="2195512" cy="2293937"/>
            <a:chOff x="1729" y="2639"/>
            <a:chExt cx="1383" cy="1445"/>
          </a:xfrm>
        </p:grpSpPr>
        <p:sp>
          <p:nvSpPr>
            <p:cNvPr id="130203" name="Freeform 61"/>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0204" name="Freeform 62"/>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0205" name="Group 63"/>
            <p:cNvGrpSpPr>
              <a:grpSpLocks/>
            </p:cNvGrpSpPr>
            <p:nvPr/>
          </p:nvGrpSpPr>
          <p:grpSpPr bwMode="auto">
            <a:xfrm>
              <a:off x="2203" y="2652"/>
              <a:ext cx="316" cy="250"/>
              <a:chOff x="1747" y="3190"/>
              <a:chExt cx="316" cy="250"/>
            </a:xfrm>
          </p:grpSpPr>
          <p:sp>
            <p:nvSpPr>
              <p:cNvPr id="130243"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44" name="Line 65"/>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45" name="Line 66"/>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46" name="Rectangle 67"/>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47"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248" name="Group 69"/>
              <p:cNvGrpSpPr>
                <a:grpSpLocks/>
              </p:cNvGrpSpPr>
              <p:nvPr/>
            </p:nvGrpSpPr>
            <p:grpSpPr bwMode="auto">
              <a:xfrm>
                <a:off x="1790" y="3190"/>
                <a:ext cx="223" cy="250"/>
                <a:chOff x="2945" y="2425"/>
                <a:chExt cx="226" cy="250"/>
              </a:xfrm>
            </p:grpSpPr>
            <p:sp>
              <p:nvSpPr>
                <p:cNvPr id="130249" name="Rectangle 7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50" name="Text Box 71"/>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A</a:t>
                  </a:r>
                  <a:endParaRPr lang="en-US"/>
                </a:p>
              </p:txBody>
            </p:sp>
          </p:grpSp>
        </p:grpSp>
        <p:grpSp>
          <p:nvGrpSpPr>
            <p:cNvPr id="130206" name="Group 72"/>
            <p:cNvGrpSpPr>
              <a:grpSpLocks/>
            </p:cNvGrpSpPr>
            <p:nvPr/>
          </p:nvGrpSpPr>
          <p:grpSpPr bwMode="auto">
            <a:xfrm>
              <a:off x="1795" y="2907"/>
              <a:ext cx="316" cy="250"/>
              <a:chOff x="2221" y="3571"/>
              <a:chExt cx="316" cy="250"/>
            </a:xfrm>
          </p:grpSpPr>
          <p:sp>
            <p:nvSpPr>
              <p:cNvPr id="130235"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36" name="Line 74"/>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37" name="Line 75"/>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38" name="Rectangle 76"/>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39"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240" name="Group 78"/>
              <p:cNvGrpSpPr>
                <a:grpSpLocks/>
              </p:cNvGrpSpPr>
              <p:nvPr/>
            </p:nvGrpSpPr>
            <p:grpSpPr bwMode="auto">
              <a:xfrm>
                <a:off x="2275" y="3571"/>
                <a:ext cx="232" cy="250"/>
                <a:chOff x="2941" y="2425"/>
                <a:chExt cx="235" cy="250"/>
              </a:xfrm>
            </p:grpSpPr>
            <p:sp>
              <p:nvSpPr>
                <p:cNvPr id="130241" name="Rectangle 79"/>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42" name="Text Box 80"/>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D</a:t>
                  </a:r>
                  <a:endParaRPr lang="en-US"/>
                </a:p>
              </p:txBody>
            </p:sp>
          </p:grpSp>
        </p:grpSp>
        <p:grpSp>
          <p:nvGrpSpPr>
            <p:cNvPr id="130207" name="Group 81"/>
            <p:cNvGrpSpPr>
              <a:grpSpLocks/>
            </p:cNvGrpSpPr>
            <p:nvPr/>
          </p:nvGrpSpPr>
          <p:grpSpPr bwMode="auto">
            <a:xfrm>
              <a:off x="2195" y="3198"/>
              <a:ext cx="315" cy="250"/>
              <a:chOff x="2903" y="2884"/>
              <a:chExt cx="315" cy="250"/>
            </a:xfrm>
          </p:grpSpPr>
          <p:grpSp>
            <p:nvGrpSpPr>
              <p:cNvPr id="130226" name="Group 82"/>
              <p:cNvGrpSpPr>
                <a:grpSpLocks/>
              </p:cNvGrpSpPr>
              <p:nvPr/>
            </p:nvGrpSpPr>
            <p:grpSpPr bwMode="auto">
              <a:xfrm>
                <a:off x="2903" y="2938"/>
                <a:ext cx="315" cy="144"/>
                <a:chOff x="2903" y="2938"/>
                <a:chExt cx="315" cy="144"/>
              </a:xfrm>
            </p:grpSpPr>
            <p:sp>
              <p:nvSpPr>
                <p:cNvPr id="130230"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31" name="Line 84"/>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32" name="Line 85"/>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33" name="Rectangle 86"/>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34"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en-US"/>
                </a:p>
              </p:txBody>
            </p:sp>
          </p:grpSp>
          <p:grpSp>
            <p:nvGrpSpPr>
              <p:cNvPr id="130227" name="Group 88"/>
              <p:cNvGrpSpPr>
                <a:grpSpLocks/>
              </p:cNvGrpSpPr>
              <p:nvPr/>
            </p:nvGrpSpPr>
            <p:grpSpPr bwMode="auto">
              <a:xfrm>
                <a:off x="2949" y="2884"/>
                <a:ext cx="232" cy="250"/>
                <a:chOff x="2940" y="2425"/>
                <a:chExt cx="235" cy="250"/>
              </a:xfrm>
            </p:grpSpPr>
            <p:sp>
              <p:nvSpPr>
                <p:cNvPr id="130228" name="Rectangle 89"/>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29" name="Text Box 90"/>
                <p:cNvSpPr txBox="1">
                  <a:spLocks noChangeArrowheads="1"/>
                </p:cNvSpPr>
                <p:nvPr/>
              </p:nvSpPr>
              <p:spPr bwMode="auto">
                <a:xfrm>
                  <a:off x="2940"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C</a:t>
                  </a:r>
                  <a:endParaRPr lang="en-US"/>
                </a:p>
              </p:txBody>
            </p:sp>
          </p:grpSp>
        </p:grpSp>
        <p:grpSp>
          <p:nvGrpSpPr>
            <p:cNvPr id="130208" name="Group 91"/>
            <p:cNvGrpSpPr>
              <a:grpSpLocks/>
            </p:cNvGrpSpPr>
            <p:nvPr/>
          </p:nvGrpSpPr>
          <p:grpSpPr bwMode="auto">
            <a:xfrm>
              <a:off x="2607" y="2916"/>
              <a:ext cx="316" cy="250"/>
              <a:chOff x="2217" y="2884"/>
              <a:chExt cx="316" cy="250"/>
            </a:xfrm>
          </p:grpSpPr>
          <p:sp>
            <p:nvSpPr>
              <p:cNvPr id="130218"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219" name="Line 93"/>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20" name="Line 94"/>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221" name="Rectangle 95"/>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222"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223" name="Group 97"/>
              <p:cNvGrpSpPr>
                <a:grpSpLocks/>
              </p:cNvGrpSpPr>
              <p:nvPr/>
            </p:nvGrpSpPr>
            <p:grpSpPr bwMode="auto">
              <a:xfrm>
                <a:off x="2270" y="2884"/>
                <a:ext cx="223" cy="250"/>
                <a:chOff x="2945" y="2425"/>
                <a:chExt cx="226" cy="250"/>
              </a:xfrm>
            </p:grpSpPr>
            <p:sp>
              <p:nvSpPr>
                <p:cNvPr id="130224" name="Rectangle 9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225" name="Text Box 99"/>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B</a:t>
                  </a:r>
                  <a:endParaRPr lang="en-US"/>
                </a:p>
              </p:txBody>
            </p:sp>
          </p:grpSp>
        </p:grpSp>
        <p:sp>
          <p:nvSpPr>
            <p:cNvPr id="130209" name="Freeform 101"/>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210" name="Freeform 102"/>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211" name="Freeform 103"/>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212" name="Freeform 107"/>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213" name="Freeform 108"/>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214" name="Text Box 212"/>
            <p:cNvSpPr txBox="1">
              <a:spLocks noChangeArrowheads="1"/>
            </p:cNvSpPr>
            <p:nvPr/>
          </p:nvSpPr>
          <p:spPr bwMode="auto">
            <a:xfrm>
              <a:off x="1729" y="3612"/>
              <a:ext cx="1383"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pPr>
              <a:r>
                <a:rPr lang="en-US" sz="1800">
                  <a:solidFill>
                    <a:srgbClr val="000099"/>
                  </a:solidFill>
                  <a:latin typeface="Gill Sans MT" charset="0"/>
                </a:rPr>
                <a:t>given these costs,</a:t>
              </a:r>
            </a:p>
            <a:p>
              <a:pPr algn="ctr">
                <a:lnSpc>
                  <a:spcPct val="80000"/>
                </a:lnSpc>
              </a:pPr>
              <a:r>
                <a:rPr lang="en-US" sz="1800">
                  <a:solidFill>
                    <a:srgbClr val="000099"/>
                  </a:solidFill>
                  <a:latin typeface="Gill Sans MT" charset="0"/>
                </a:rPr>
                <a:t>find new routing….</a:t>
              </a:r>
            </a:p>
            <a:p>
              <a:pPr algn="ctr">
                <a:lnSpc>
                  <a:spcPct val="80000"/>
                </a:lnSpc>
              </a:pPr>
              <a:r>
                <a:rPr lang="en-US" sz="1800">
                  <a:solidFill>
                    <a:srgbClr val="000099"/>
                  </a:solidFill>
                  <a:latin typeface="Gill Sans MT" charset="0"/>
                </a:rPr>
                <a:t>resulting in new costs</a:t>
              </a:r>
            </a:p>
          </p:txBody>
        </p:sp>
        <p:sp>
          <p:nvSpPr>
            <p:cNvPr id="130215" name="Line 21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216" name="Line 21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217" name="Line 21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0079" name="Freeform 288"/>
          <p:cNvSpPr>
            <a:spLocks/>
          </p:cNvSpPr>
          <p:nvPr/>
        </p:nvSpPr>
        <p:spPr bwMode="auto">
          <a:xfrm>
            <a:off x="1358900" y="4338638"/>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0080" name="Line 289"/>
          <p:cNvSpPr>
            <a:spLocks noChangeShapeType="1"/>
          </p:cNvSpPr>
          <p:nvPr/>
        </p:nvSpPr>
        <p:spPr bwMode="auto">
          <a:xfrm flipV="1">
            <a:off x="720725" y="4419600"/>
            <a:ext cx="447675" cy="24288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1186" name="Freeform 290"/>
          <p:cNvSpPr>
            <a:spLocks/>
          </p:cNvSpPr>
          <p:nvPr/>
        </p:nvSpPr>
        <p:spPr bwMode="auto">
          <a:xfrm>
            <a:off x="2943225" y="439102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21" name="Group 291"/>
          <p:cNvGrpSpPr>
            <a:grpSpLocks/>
          </p:cNvGrpSpPr>
          <p:nvPr/>
        </p:nvGrpSpPr>
        <p:grpSpPr bwMode="auto">
          <a:xfrm>
            <a:off x="2768600" y="4376738"/>
            <a:ext cx="1430338" cy="966787"/>
            <a:chOff x="1870" y="2772"/>
            <a:chExt cx="901" cy="609"/>
          </a:xfrm>
        </p:grpSpPr>
        <p:sp>
          <p:nvSpPr>
            <p:cNvPr id="130197" name="Text Box 292"/>
            <p:cNvSpPr txBox="1">
              <a:spLocks noChangeArrowheads="1"/>
            </p:cNvSpPr>
            <p:nvPr/>
          </p:nvSpPr>
          <p:spPr bwMode="auto">
            <a:xfrm>
              <a:off x="1870" y="2772"/>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2+e</a:t>
              </a:r>
            </a:p>
          </p:txBody>
        </p:sp>
        <p:sp>
          <p:nvSpPr>
            <p:cNvPr id="130198" name="Text Box 293"/>
            <p:cNvSpPr txBox="1">
              <a:spLocks noChangeArrowheads="1"/>
            </p:cNvSpPr>
            <p:nvPr/>
          </p:nvSpPr>
          <p:spPr bwMode="auto">
            <a:xfrm>
              <a:off x="2593" y="279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199" name="Text Box 294"/>
            <p:cNvSpPr txBox="1">
              <a:spLocks noChangeArrowheads="1"/>
            </p:cNvSpPr>
            <p:nvPr/>
          </p:nvSpPr>
          <p:spPr bwMode="auto">
            <a:xfrm>
              <a:off x="2501" y="3189"/>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200" name="Text Box 295"/>
            <p:cNvSpPr txBox="1">
              <a:spLocks noChangeArrowheads="1"/>
            </p:cNvSpPr>
            <p:nvPr/>
          </p:nvSpPr>
          <p:spPr bwMode="auto">
            <a:xfrm>
              <a:off x="1987" y="315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201" name="Text Box 296"/>
            <p:cNvSpPr txBox="1">
              <a:spLocks noChangeArrowheads="1"/>
            </p:cNvSpPr>
            <p:nvPr/>
          </p:nvSpPr>
          <p:spPr bwMode="auto">
            <a:xfrm>
              <a:off x="2135" y="3009"/>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1+e</a:t>
              </a:r>
            </a:p>
          </p:txBody>
        </p:sp>
        <p:sp>
          <p:nvSpPr>
            <p:cNvPr id="130202" name="Text Box 297"/>
            <p:cNvSpPr txBox="1">
              <a:spLocks noChangeArrowheads="1"/>
            </p:cNvSpPr>
            <p:nvPr/>
          </p:nvSpPr>
          <p:spPr bwMode="auto">
            <a:xfrm>
              <a:off x="2380" y="300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a:t>
              </a:r>
            </a:p>
          </p:txBody>
        </p:sp>
      </p:grpSp>
      <p:grpSp>
        <p:nvGrpSpPr>
          <p:cNvPr id="22" name="Group 299"/>
          <p:cNvGrpSpPr>
            <a:grpSpLocks/>
          </p:cNvGrpSpPr>
          <p:nvPr/>
        </p:nvGrpSpPr>
        <p:grpSpPr bwMode="auto">
          <a:xfrm>
            <a:off x="4814888" y="4197350"/>
            <a:ext cx="2195512" cy="2293938"/>
            <a:chOff x="1729" y="2639"/>
            <a:chExt cx="1383" cy="1445"/>
          </a:xfrm>
        </p:grpSpPr>
        <p:sp>
          <p:nvSpPr>
            <p:cNvPr id="130149" name="Freeform 30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0150" name="Freeform 30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0151" name="Group 302"/>
            <p:cNvGrpSpPr>
              <a:grpSpLocks/>
            </p:cNvGrpSpPr>
            <p:nvPr/>
          </p:nvGrpSpPr>
          <p:grpSpPr bwMode="auto">
            <a:xfrm>
              <a:off x="2203" y="2652"/>
              <a:ext cx="316" cy="250"/>
              <a:chOff x="1747" y="3190"/>
              <a:chExt cx="316" cy="250"/>
            </a:xfrm>
          </p:grpSpPr>
          <p:sp>
            <p:nvSpPr>
              <p:cNvPr id="130189" name="Oval 30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90" name="Line 304"/>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91" name="Line 305"/>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92" name="Rectangle 306"/>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93" name="Oval 30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194" name="Group 308"/>
              <p:cNvGrpSpPr>
                <a:grpSpLocks/>
              </p:cNvGrpSpPr>
              <p:nvPr/>
            </p:nvGrpSpPr>
            <p:grpSpPr bwMode="auto">
              <a:xfrm>
                <a:off x="1790" y="3190"/>
                <a:ext cx="223" cy="250"/>
                <a:chOff x="2945" y="2425"/>
                <a:chExt cx="226" cy="250"/>
              </a:xfrm>
            </p:grpSpPr>
            <p:sp>
              <p:nvSpPr>
                <p:cNvPr id="130195" name="Rectangle 30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96" name="Text Box 310"/>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A</a:t>
                  </a:r>
                  <a:endParaRPr lang="en-US"/>
                </a:p>
              </p:txBody>
            </p:sp>
          </p:grpSp>
        </p:grpSp>
        <p:grpSp>
          <p:nvGrpSpPr>
            <p:cNvPr id="130152" name="Group 311"/>
            <p:cNvGrpSpPr>
              <a:grpSpLocks/>
            </p:cNvGrpSpPr>
            <p:nvPr/>
          </p:nvGrpSpPr>
          <p:grpSpPr bwMode="auto">
            <a:xfrm>
              <a:off x="1795" y="2907"/>
              <a:ext cx="316" cy="250"/>
              <a:chOff x="2221" y="3571"/>
              <a:chExt cx="316" cy="250"/>
            </a:xfrm>
          </p:grpSpPr>
          <p:sp>
            <p:nvSpPr>
              <p:cNvPr id="130181" name="Oval 31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82" name="Line 313"/>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83" name="Line 314"/>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84" name="Rectangle 315"/>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85" name="Oval 31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186" name="Group 317"/>
              <p:cNvGrpSpPr>
                <a:grpSpLocks/>
              </p:cNvGrpSpPr>
              <p:nvPr/>
            </p:nvGrpSpPr>
            <p:grpSpPr bwMode="auto">
              <a:xfrm>
                <a:off x="2275" y="3571"/>
                <a:ext cx="232" cy="250"/>
                <a:chOff x="2941" y="2425"/>
                <a:chExt cx="235" cy="250"/>
              </a:xfrm>
            </p:grpSpPr>
            <p:sp>
              <p:nvSpPr>
                <p:cNvPr id="130187" name="Rectangle 318"/>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88" name="Text Box 319"/>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D</a:t>
                  </a:r>
                  <a:endParaRPr lang="en-US"/>
                </a:p>
              </p:txBody>
            </p:sp>
          </p:grpSp>
        </p:grpSp>
        <p:grpSp>
          <p:nvGrpSpPr>
            <p:cNvPr id="130153" name="Group 320"/>
            <p:cNvGrpSpPr>
              <a:grpSpLocks/>
            </p:cNvGrpSpPr>
            <p:nvPr/>
          </p:nvGrpSpPr>
          <p:grpSpPr bwMode="auto">
            <a:xfrm>
              <a:off x="2195" y="3198"/>
              <a:ext cx="315" cy="250"/>
              <a:chOff x="2903" y="2884"/>
              <a:chExt cx="315" cy="250"/>
            </a:xfrm>
          </p:grpSpPr>
          <p:grpSp>
            <p:nvGrpSpPr>
              <p:cNvPr id="130172" name="Group 321"/>
              <p:cNvGrpSpPr>
                <a:grpSpLocks/>
              </p:cNvGrpSpPr>
              <p:nvPr/>
            </p:nvGrpSpPr>
            <p:grpSpPr bwMode="auto">
              <a:xfrm>
                <a:off x="2903" y="2938"/>
                <a:ext cx="315" cy="144"/>
                <a:chOff x="2903" y="2938"/>
                <a:chExt cx="315" cy="144"/>
              </a:xfrm>
            </p:grpSpPr>
            <p:sp>
              <p:nvSpPr>
                <p:cNvPr id="130176" name="Oval 32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77" name="Line 323"/>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78" name="Line 324"/>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79" name="Rectangle 325"/>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80" name="Oval 32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en-US"/>
                </a:p>
              </p:txBody>
            </p:sp>
          </p:grpSp>
          <p:grpSp>
            <p:nvGrpSpPr>
              <p:cNvPr id="130173" name="Group 327"/>
              <p:cNvGrpSpPr>
                <a:grpSpLocks/>
              </p:cNvGrpSpPr>
              <p:nvPr/>
            </p:nvGrpSpPr>
            <p:grpSpPr bwMode="auto">
              <a:xfrm>
                <a:off x="2949" y="2884"/>
                <a:ext cx="232" cy="250"/>
                <a:chOff x="2940" y="2425"/>
                <a:chExt cx="235" cy="250"/>
              </a:xfrm>
            </p:grpSpPr>
            <p:sp>
              <p:nvSpPr>
                <p:cNvPr id="130174" name="Rectangle 328"/>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75" name="Text Box 329"/>
                <p:cNvSpPr txBox="1">
                  <a:spLocks noChangeArrowheads="1"/>
                </p:cNvSpPr>
                <p:nvPr/>
              </p:nvSpPr>
              <p:spPr bwMode="auto">
                <a:xfrm>
                  <a:off x="2940"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C</a:t>
                  </a:r>
                  <a:endParaRPr lang="en-US"/>
                </a:p>
              </p:txBody>
            </p:sp>
          </p:grpSp>
        </p:grpSp>
        <p:grpSp>
          <p:nvGrpSpPr>
            <p:cNvPr id="130154" name="Group 330"/>
            <p:cNvGrpSpPr>
              <a:grpSpLocks/>
            </p:cNvGrpSpPr>
            <p:nvPr/>
          </p:nvGrpSpPr>
          <p:grpSpPr bwMode="auto">
            <a:xfrm>
              <a:off x="2607" y="2916"/>
              <a:ext cx="316" cy="250"/>
              <a:chOff x="2217" y="2884"/>
              <a:chExt cx="316" cy="250"/>
            </a:xfrm>
          </p:grpSpPr>
          <p:sp>
            <p:nvSpPr>
              <p:cNvPr id="130164" name="Oval 33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65" name="Line 332"/>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66" name="Line 333"/>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67" name="Rectangle 334"/>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68" name="Oval 33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169" name="Group 336"/>
              <p:cNvGrpSpPr>
                <a:grpSpLocks/>
              </p:cNvGrpSpPr>
              <p:nvPr/>
            </p:nvGrpSpPr>
            <p:grpSpPr bwMode="auto">
              <a:xfrm>
                <a:off x="2270" y="2884"/>
                <a:ext cx="223" cy="250"/>
                <a:chOff x="2945" y="2425"/>
                <a:chExt cx="226" cy="250"/>
              </a:xfrm>
            </p:grpSpPr>
            <p:sp>
              <p:nvSpPr>
                <p:cNvPr id="130170" name="Rectangle 33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71" name="Text Box 338"/>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B</a:t>
                  </a:r>
                  <a:endParaRPr lang="en-US"/>
                </a:p>
              </p:txBody>
            </p:sp>
          </p:grpSp>
        </p:grpSp>
        <p:sp>
          <p:nvSpPr>
            <p:cNvPr id="130155" name="Freeform 33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56" name="Freeform 34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57" name="Freeform 34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58" name="Freeform 34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59" name="Freeform 34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60" name="Text Box 344"/>
            <p:cNvSpPr txBox="1">
              <a:spLocks noChangeArrowheads="1"/>
            </p:cNvSpPr>
            <p:nvPr/>
          </p:nvSpPr>
          <p:spPr bwMode="auto">
            <a:xfrm>
              <a:off x="1729" y="3612"/>
              <a:ext cx="1383"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pPr>
              <a:r>
                <a:rPr lang="en-US" sz="1800">
                  <a:solidFill>
                    <a:srgbClr val="000099"/>
                  </a:solidFill>
                  <a:latin typeface="Gill Sans MT" charset="0"/>
                </a:rPr>
                <a:t>given these costs,</a:t>
              </a:r>
            </a:p>
            <a:p>
              <a:pPr algn="ctr">
                <a:lnSpc>
                  <a:spcPct val="80000"/>
                </a:lnSpc>
              </a:pPr>
              <a:r>
                <a:rPr lang="en-US" sz="1800">
                  <a:solidFill>
                    <a:srgbClr val="000099"/>
                  </a:solidFill>
                  <a:latin typeface="Gill Sans MT" charset="0"/>
                </a:rPr>
                <a:t>find new routing….</a:t>
              </a:r>
            </a:p>
            <a:p>
              <a:pPr algn="ctr">
                <a:lnSpc>
                  <a:spcPct val="80000"/>
                </a:lnSpc>
              </a:pPr>
              <a:r>
                <a:rPr lang="en-US" sz="1800">
                  <a:solidFill>
                    <a:srgbClr val="000099"/>
                  </a:solidFill>
                  <a:latin typeface="Gill Sans MT" charset="0"/>
                </a:rPr>
                <a:t>resulting in new costs</a:t>
              </a:r>
            </a:p>
          </p:txBody>
        </p:sp>
        <p:sp>
          <p:nvSpPr>
            <p:cNvPr id="130161" name="Line 34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162" name="Line 34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163" name="Line 34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21124" name="Freeform 228"/>
          <p:cNvSpPr>
            <a:spLocks/>
          </p:cNvSpPr>
          <p:nvPr/>
        </p:nvSpPr>
        <p:spPr bwMode="auto">
          <a:xfrm>
            <a:off x="5219700" y="4332288"/>
            <a:ext cx="1181100" cy="952500"/>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 name="T15" fmla="*/ 0 w 744"/>
              <a:gd name="T16" fmla="*/ 0 h 600"/>
              <a:gd name="T17" fmla="*/ 744 w 744"/>
              <a:gd name="T18" fmla="*/ 600 h 600"/>
            </a:gdLst>
            <a:ahLst/>
            <a:cxnLst>
              <a:cxn ang="T10">
                <a:pos x="T0" y="T1"/>
              </a:cxn>
              <a:cxn ang="T11">
                <a:pos x="T2" y="T3"/>
              </a:cxn>
              <a:cxn ang="T12">
                <a:pos x="T4" y="T5"/>
              </a:cxn>
              <a:cxn ang="T13">
                <a:pos x="T6" y="T7"/>
              </a:cxn>
              <a:cxn ang="T14">
                <a:pos x="T8" y="T9"/>
              </a:cxn>
            </a:cxnLst>
            <a:rect l="T15" t="T16" r="T17" b="T18"/>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721280" name="Group 348"/>
          <p:cNvGrpSpPr>
            <a:grpSpLocks/>
          </p:cNvGrpSpPr>
          <p:nvPr/>
        </p:nvGrpSpPr>
        <p:grpSpPr bwMode="auto">
          <a:xfrm>
            <a:off x="5137150" y="4410075"/>
            <a:ext cx="1493838" cy="990600"/>
            <a:chOff x="-186" y="1184"/>
            <a:chExt cx="941" cy="624"/>
          </a:xfrm>
        </p:grpSpPr>
        <p:sp>
          <p:nvSpPr>
            <p:cNvPr id="130143" name="Text Box 270"/>
            <p:cNvSpPr txBox="1">
              <a:spLocks noChangeArrowheads="1"/>
            </p:cNvSpPr>
            <p:nvPr/>
          </p:nvSpPr>
          <p:spPr bwMode="auto">
            <a:xfrm>
              <a:off x="-186" y="1199"/>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144" name="Text Box 274"/>
            <p:cNvSpPr txBox="1">
              <a:spLocks noChangeArrowheads="1"/>
            </p:cNvSpPr>
            <p:nvPr/>
          </p:nvSpPr>
          <p:spPr bwMode="auto">
            <a:xfrm>
              <a:off x="450" y="1184"/>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2+e</a:t>
              </a:r>
            </a:p>
          </p:txBody>
        </p:sp>
        <p:sp>
          <p:nvSpPr>
            <p:cNvPr id="130145" name="Text Box 275"/>
            <p:cNvSpPr txBox="1">
              <a:spLocks noChangeArrowheads="1"/>
            </p:cNvSpPr>
            <p:nvPr/>
          </p:nvSpPr>
          <p:spPr bwMode="auto">
            <a:xfrm>
              <a:off x="340" y="1616"/>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1+e</a:t>
              </a:r>
            </a:p>
          </p:txBody>
        </p:sp>
        <p:sp>
          <p:nvSpPr>
            <p:cNvPr id="130146" name="Text Box 276"/>
            <p:cNvSpPr txBox="1">
              <a:spLocks noChangeArrowheads="1"/>
            </p:cNvSpPr>
            <p:nvPr/>
          </p:nvSpPr>
          <p:spPr bwMode="auto">
            <a:xfrm>
              <a:off x="-132" y="158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a:t>
              </a:r>
            </a:p>
          </p:txBody>
        </p:sp>
        <p:sp>
          <p:nvSpPr>
            <p:cNvPr id="130147" name="Text Box 279"/>
            <p:cNvSpPr txBox="1">
              <a:spLocks noChangeArrowheads="1"/>
            </p:cNvSpPr>
            <p:nvPr/>
          </p:nvSpPr>
          <p:spPr bwMode="auto">
            <a:xfrm>
              <a:off x="79" y="143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148" name="Text Box 280"/>
            <p:cNvSpPr txBox="1">
              <a:spLocks noChangeArrowheads="1"/>
            </p:cNvSpPr>
            <p:nvPr/>
          </p:nvSpPr>
          <p:spPr bwMode="auto">
            <a:xfrm>
              <a:off x="261" y="143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grpSp>
      <p:grpSp>
        <p:nvGrpSpPr>
          <p:cNvPr id="721281" name="Group 349"/>
          <p:cNvGrpSpPr>
            <a:grpSpLocks/>
          </p:cNvGrpSpPr>
          <p:nvPr/>
        </p:nvGrpSpPr>
        <p:grpSpPr bwMode="auto">
          <a:xfrm>
            <a:off x="6967538" y="4195763"/>
            <a:ext cx="2195512" cy="2293937"/>
            <a:chOff x="1729" y="2639"/>
            <a:chExt cx="1383" cy="1445"/>
          </a:xfrm>
        </p:grpSpPr>
        <p:sp>
          <p:nvSpPr>
            <p:cNvPr id="130095" name="Freeform 35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0096" name="Freeform 351"/>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0097" name="Group 352"/>
            <p:cNvGrpSpPr>
              <a:grpSpLocks/>
            </p:cNvGrpSpPr>
            <p:nvPr/>
          </p:nvGrpSpPr>
          <p:grpSpPr bwMode="auto">
            <a:xfrm>
              <a:off x="2203" y="2652"/>
              <a:ext cx="316" cy="250"/>
              <a:chOff x="1747" y="3190"/>
              <a:chExt cx="316" cy="250"/>
            </a:xfrm>
          </p:grpSpPr>
          <p:sp>
            <p:nvSpPr>
              <p:cNvPr id="130135" name="Oval 35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36" name="Line 354"/>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37" name="Line 355"/>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38" name="Rectangle 356"/>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39" name="Oval 35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140" name="Group 358"/>
              <p:cNvGrpSpPr>
                <a:grpSpLocks/>
              </p:cNvGrpSpPr>
              <p:nvPr/>
            </p:nvGrpSpPr>
            <p:grpSpPr bwMode="auto">
              <a:xfrm>
                <a:off x="1790" y="3190"/>
                <a:ext cx="223" cy="250"/>
                <a:chOff x="2945" y="2425"/>
                <a:chExt cx="226" cy="250"/>
              </a:xfrm>
            </p:grpSpPr>
            <p:sp>
              <p:nvSpPr>
                <p:cNvPr id="130141" name="Rectangle 35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42" name="Text Box 360"/>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A</a:t>
                  </a:r>
                  <a:endParaRPr lang="en-US"/>
                </a:p>
              </p:txBody>
            </p:sp>
          </p:grpSp>
        </p:grpSp>
        <p:grpSp>
          <p:nvGrpSpPr>
            <p:cNvPr id="130098" name="Group 361"/>
            <p:cNvGrpSpPr>
              <a:grpSpLocks/>
            </p:cNvGrpSpPr>
            <p:nvPr/>
          </p:nvGrpSpPr>
          <p:grpSpPr bwMode="auto">
            <a:xfrm>
              <a:off x="1795" y="2907"/>
              <a:ext cx="316" cy="250"/>
              <a:chOff x="2221" y="3571"/>
              <a:chExt cx="316" cy="250"/>
            </a:xfrm>
          </p:grpSpPr>
          <p:sp>
            <p:nvSpPr>
              <p:cNvPr id="130127" name="Oval 36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28" name="Line 363"/>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29" name="Line 364"/>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30" name="Rectangle 365"/>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31" name="Oval 36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132" name="Group 367"/>
              <p:cNvGrpSpPr>
                <a:grpSpLocks/>
              </p:cNvGrpSpPr>
              <p:nvPr/>
            </p:nvGrpSpPr>
            <p:grpSpPr bwMode="auto">
              <a:xfrm>
                <a:off x="2275" y="3571"/>
                <a:ext cx="232" cy="250"/>
                <a:chOff x="2941" y="2425"/>
                <a:chExt cx="235" cy="250"/>
              </a:xfrm>
            </p:grpSpPr>
            <p:sp>
              <p:nvSpPr>
                <p:cNvPr id="130133" name="Rectangle 368"/>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34" name="Text Box 369"/>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D</a:t>
                  </a:r>
                  <a:endParaRPr lang="en-US"/>
                </a:p>
              </p:txBody>
            </p:sp>
          </p:grpSp>
        </p:grpSp>
        <p:grpSp>
          <p:nvGrpSpPr>
            <p:cNvPr id="130099" name="Group 370"/>
            <p:cNvGrpSpPr>
              <a:grpSpLocks/>
            </p:cNvGrpSpPr>
            <p:nvPr/>
          </p:nvGrpSpPr>
          <p:grpSpPr bwMode="auto">
            <a:xfrm>
              <a:off x="2195" y="3198"/>
              <a:ext cx="315" cy="250"/>
              <a:chOff x="2903" y="2884"/>
              <a:chExt cx="315" cy="250"/>
            </a:xfrm>
          </p:grpSpPr>
          <p:grpSp>
            <p:nvGrpSpPr>
              <p:cNvPr id="130118" name="Group 371"/>
              <p:cNvGrpSpPr>
                <a:grpSpLocks/>
              </p:cNvGrpSpPr>
              <p:nvPr/>
            </p:nvGrpSpPr>
            <p:grpSpPr bwMode="auto">
              <a:xfrm>
                <a:off x="2903" y="2938"/>
                <a:ext cx="315" cy="144"/>
                <a:chOff x="2903" y="2938"/>
                <a:chExt cx="315" cy="144"/>
              </a:xfrm>
            </p:grpSpPr>
            <p:sp>
              <p:nvSpPr>
                <p:cNvPr id="130122" name="Oval 37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23" name="Line 373"/>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24" name="Line 374"/>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25" name="Rectangle 375"/>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26" name="Oval 37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p>
                  <a:endParaRPr lang="en-US"/>
                </a:p>
              </p:txBody>
            </p:sp>
          </p:grpSp>
          <p:grpSp>
            <p:nvGrpSpPr>
              <p:cNvPr id="130119" name="Group 377"/>
              <p:cNvGrpSpPr>
                <a:grpSpLocks/>
              </p:cNvGrpSpPr>
              <p:nvPr/>
            </p:nvGrpSpPr>
            <p:grpSpPr bwMode="auto">
              <a:xfrm>
                <a:off x="2949" y="2884"/>
                <a:ext cx="232" cy="250"/>
                <a:chOff x="2940" y="2425"/>
                <a:chExt cx="235" cy="250"/>
              </a:xfrm>
            </p:grpSpPr>
            <p:sp>
              <p:nvSpPr>
                <p:cNvPr id="130120" name="Rectangle 378"/>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21" name="Text Box 379"/>
                <p:cNvSpPr txBox="1">
                  <a:spLocks noChangeArrowheads="1"/>
                </p:cNvSpPr>
                <p:nvPr/>
              </p:nvSpPr>
              <p:spPr bwMode="auto">
                <a:xfrm>
                  <a:off x="2940"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C</a:t>
                  </a:r>
                  <a:endParaRPr lang="en-US"/>
                </a:p>
              </p:txBody>
            </p:sp>
          </p:grpSp>
        </p:grpSp>
        <p:grpSp>
          <p:nvGrpSpPr>
            <p:cNvPr id="130100" name="Group 380"/>
            <p:cNvGrpSpPr>
              <a:grpSpLocks/>
            </p:cNvGrpSpPr>
            <p:nvPr/>
          </p:nvGrpSpPr>
          <p:grpSpPr bwMode="auto">
            <a:xfrm>
              <a:off x="2607" y="2916"/>
              <a:ext cx="316" cy="250"/>
              <a:chOff x="2217" y="2884"/>
              <a:chExt cx="316" cy="250"/>
            </a:xfrm>
          </p:grpSpPr>
          <p:sp>
            <p:nvSpPr>
              <p:cNvPr id="130110" name="Oval 38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0111" name="Line 382"/>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12" name="Line 383"/>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113" name="Rectangle 384"/>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0114" name="Oval 38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0115" name="Group 386"/>
              <p:cNvGrpSpPr>
                <a:grpSpLocks/>
              </p:cNvGrpSpPr>
              <p:nvPr/>
            </p:nvGrpSpPr>
            <p:grpSpPr bwMode="auto">
              <a:xfrm>
                <a:off x="2270" y="2884"/>
                <a:ext cx="223" cy="250"/>
                <a:chOff x="2945" y="2425"/>
                <a:chExt cx="226" cy="250"/>
              </a:xfrm>
            </p:grpSpPr>
            <p:sp>
              <p:nvSpPr>
                <p:cNvPr id="130116" name="Rectangle 38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0117" name="Text Box 388"/>
                <p:cNvSpPr txBox="1">
                  <a:spLocks noChangeArrowheads="1"/>
                </p:cNvSpPr>
                <p:nvPr/>
              </p:nvSpPr>
              <p:spPr bwMode="auto">
                <a:xfrm>
                  <a:off x="2945" y="24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B</a:t>
                  </a:r>
                  <a:endParaRPr lang="en-US"/>
                </a:p>
              </p:txBody>
            </p:sp>
          </p:grpSp>
        </p:grpSp>
        <p:sp>
          <p:nvSpPr>
            <p:cNvPr id="130101" name="Freeform 389"/>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02" name="Freeform 390"/>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03" name="Freeform 391"/>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04" name="Freeform 392"/>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05" name="Freeform 393"/>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106" name="Text Box 394"/>
            <p:cNvSpPr txBox="1">
              <a:spLocks noChangeArrowheads="1"/>
            </p:cNvSpPr>
            <p:nvPr/>
          </p:nvSpPr>
          <p:spPr bwMode="auto">
            <a:xfrm>
              <a:off x="1729" y="3612"/>
              <a:ext cx="1383"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pPr>
              <a:r>
                <a:rPr lang="en-US" sz="1800">
                  <a:solidFill>
                    <a:srgbClr val="000099"/>
                  </a:solidFill>
                  <a:latin typeface="Gill Sans MT" charset="0"/>
                </a:rPr>
                <a:t>given these costs,</a:t>
              </a:r>
            </a:p>
            <a:p>
              <a:pPr algn="ctr">
                <a:lnSpc>
                  <a:spcPct val="80000"/>
                </a:lnSpc>
              </a:pPr>
              <a:r>
                <a:rPr lang="en-US" sz="1800">
                  <a:solidFill>
                    <a:srgbClr val="000099"/>
                  </a:solidFill>
                  <a:latin typeface="Gill Sans MT" charset="0"/>
                </a:rPr>
                <a:t>find new routing….</a:t>
              </a:r>
            </a:p>
            <a:p>
              <a:pPr algn="ctr">
                <a:lnSpc>
                  <a:spcPct val="80000"/>
                </a:lnSpc>
              </a:pPr>
              <a:r>
                <a:rPr lang="en-US" sz="1800">
                  <a:solidFill>
                    <a:srgbClr val="000099"/>
                  </a:solidFill>
                  <a:latin typeface="Gill Sans MT" charset="0"/>
                </a:rPr>
                <a:t>resulting in new costs</a:t>
              </a:r>
            </a:p>
          </p:txBody>
        </p:sp>
        <p:sp>
          <p:nvSpPr>
            <p:cNvPr id="130107" name="Line 39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108" name="Line 39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109" name="Line 39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21294" name="Freeform 398"/>
          <p:cNvSpPr>
            <a:spLocks/>
          </p:cNvSpPr>
          <p:nvPr/>
        </p:nvSpPr>
        <p:spPr bwMode="auto">
          <a:xfrm>
            <a:off x="7366000" y="439737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721291" name="Group 399"/>
          <p:cNvGrpSpPr>
            <a:grpSpLocks/>
          </p:cNvGrpSpPr>
          <p:nvPr/>
        </p:nvGrpSpPr>
        <p:grpSpPr bwMode="auto">
          <a:xfrm>
            <a:off x="7191375" y="4383088"/>
            <a:ext cx="1430338" cy="966787"/>
            <a:chOff x="1870" y="2772"/>
            <a:chExt cx="901" cy="609"/>
          </a:xfrm>
        </p:grpSpPr>
        <p:sp>
          <p:nvSpPr>
            <p:cNvPr id="130089" name="Text Box 400"/>
            <p:cNvSpPr txBox="1">
              <a:spLocks noChangeArrowheads="1"/>
            </p:cNvSpPr>
            <p:nvPr/>
          </p:nvSpPr>
          <p:spPr bwMode="auto">
            <a:xfrm>
              <a:off x="1870" y="2772"/>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2+e</a:t>
              </a:r>
            </a:p>
          </p:txBody>
        </p:sp>
        <p:sp>
          <p:nvSpPr>
            <p:cNvPr id="130090" name="Text Box 401"/>
            <p:cNvSpPr txBox="1">
              <a:spLocks noChangeArrowheads="1"/>
            </p:cNvSpPr>
            <p:nvPr/>
          </p:nvSpPr>
          <p:spPr bwMode="auto">
            <a:xfrm>
              <a:off x="2593" y="279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091" name="Text Box 402"/>
            <p:cNvSpPr txBox="1">
              <a:spLocks noChangeArrowheads="1"/>
            </p:cNvSpPr>
            <p:nvPr/>
          </p:nvSpPr>
          <p:spPr bwMode="auto">
            <a:xfrm>
              <a:off x="2501" y="3189"/>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092" name="Text Box 403"/>
            <p:cNvSpPr txBox="1">
              <a:spLocks noChangeArrowheads="1"/>
            </p:cNvSpPr>
            <p:nvPr/>
          </p:nvSpPr>
          <p:spPr bwMode="auto">
            <a:xfrm>
              <a:off x="1987" y="315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0</a:t>
              </a:r>
            </a:p>
          </p:txBody>
        </p:sp>
        <p:sp>
          <p:nvSpPr>
            <p:cNvPr id="130093" name="Text Box 404"/>
            <p:cNvSpPr txBox="1">
              <a:spLocks noChangeArrowheads="1"/>
            </p:cNvSpPr>
            <p:nvPr/>
          </p:nvSpPr>
          <p:spPr bwMode="auto">
            <a:xfrm>
              <a:off x="2135" y="3009"/>
              <a:ext cx="3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1+e</a:t>
              </a:r>
            </a:p>
          </p:txBody>
        </p:sp>
        <p:sp>
          <p:nvSpPr>
            <p:cNvPr id="130094" name="Text Box 405"/>
            <p:cNvSpPr txBox="1">
              <a:spLocks noChangeArrowheads="1"/>
            </p:cNvSpPr>
            <p:nvPr/>
          </p:nvSpPr>
          <p:spPr bwMode="auto">
            <a:xfrm>
              <a:off x="2380" y="300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a:t>1</a:t>
              </a:r>
            </a:p>
          </p:txBody>
        </p:sp>
      </p:grpSp>
      <p:sp>
        <p:nvSpPr>
          <p:cNvPr id="23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235" name="Slide Number Placeholder 5"/>
          <p:cNvSpPr>
            <a:spLocks noGrp="1"/>
          </p:cNvSpPr>
          <p:nvPr>
            <p:ph type="sldNum" sz="quarter" idx="12"/>
          </p:nvPr>
        </p:nvSpPr>
        <p:spPr>
          <a:xfrm>
            <a:off x="6553200" y="6527447"/>
            <a:ext cx="2133600" cy="365125"/>
          </a:xfrm>
        </p:spPr>
        <p:txBody>
          <a:bodyPr/>
          <a:lstStyle/>
          <a:p>
            <a:pPr>
              <a:defRPr/>
            </a:pPr>
            <a:r>
              <a:rPr lang="en-US" dirty="0" smtClean="0"/>
              <a:t>23</a:t>
            </a:r>
            <a:endParaRPr lang="en-US" dirty="0"/>
          </a:p>
        </p:txBody>
      </p:sp>
    </p:spTree>
    <p:extLst>
      <p:ext uri="{BB962C8B-B14F-4D97-AF65-F5344CB8AC3E}">
        <p14:creationId xmlns:p14="http://schemas.microsoft.com/office/powerpoint/2010/main" val="3232001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186"/>
                                        </p:tgtEl>
                                        <p:attrNameLst>
                                          <p:attrName>style.visibility</p:attrName>
                                        </p:attrNameLst>
                                      </p:cBhvr>
                                      <p:to>
                                        <p:strVal val="visible"/>
                                      </p:to>
                                    </p:set>
                                    <p:animEffect transition="in" filter="dissolve">
                                      <p:cBhvr>
                                        <p:cTn id="12" dur="500"/>
                                        <p:tgtEl>
                                          <p:spTgt spid="721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1124"/>
                                        </p:tgtEl>
                                        <p:attrNameLst>
                                          <p:attrName>style.visibility</p:attrName>
                                        </p:attrNameLst>
                                      </p:cBhvr>
                                      <p:to>
                                        <p:strVal val="visible"/>
                                      </p:to>
                                    </p:set>
                                    <p:animEffect transition="in" filter="dissolve">
                                      <p:cBhvr>
                                        <p:cTn id="27" dur="500"/>
                                        <p:tgtEl>
                                          <p:spTgt spid="721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21280"/>
                                        </p:tgtEl>
                                        <p:attrNameLst>
                                          <p:attrName>style.visibility</p:attrName>
                                        </p:attrNameLst>
                                      </p:cBhvr>
                                      <p:to>
                                        <p:strVal val="visible"/>
                                      </p:to>
                                    </p:set>
                                    <p:animEffect transition="in" filter="dissolve">
                                      <p:cBhvr>
                                        <p:cTn id="32" dur="500"/>
                                        <p:tgtEl>
                                          <p:spTgt spid="7212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21281"/>
                                        </p:tgtEl>
                                        <p:attrNameLst>
                                          <p:attrName>style.visibility</p:attrName>
                                        </p:attrNameLst>
                                      </p:cBhvr>
                                      <p:to>
                                        <p:strVal val="visible"/>
                                      </p:to>
                                    </p:set>
                                    <p:animEffect transition="in" filter="dissolve">
                                      <p:cBhvr>
                                        <p:cTn id="37" dur="500"/>
                                        <p:tgtEl>
                                          <p:spTgt spid="721281"/>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21294"/>
                                        </p:tgtEl>
                                        <p:attrNameLst>
                                          <p:attrName>style.visibility</p:attrName>
                                        </p:attrNameLst>
                                      </p:cBhvr>
                                      <p:to>
                                        <p:strVal val="visible"/>
                                      </p:to>
                                    </p:set>
                                    <p:animEffect transition="in" filter="dissolve">
                                      <p:cBhvr>
                                        <p:cTn id="41" dur="500"/>
                                        <p:tgtEl>
                                          <p:spTgt spid="721294"/>
                                        </p:tgtEl>
                                      </p:cBhvr>
                                    </p:animEffect>
                                  </p:childTnLst>
                                </p:cTn>
                              </p:par>
                            </p:childTnLst>
                          </p:cTn>
                        </p:par>
                        <p:par>
                          <p:cTn id="42" fill="hold" nodeType="afterGroup">
                            <p:stCondLst>
                              <p:cond delay="1000"/>
                            </p:stCondLst>
                            <p:childTnLst>
                              <p:par>
                                <p:cTn id="43" presetID="9" presetClass="entr" presetSubtype="0" fill="hold" nodeType="afterEffect">
                                  <p:stCondLst>
                                    <p:cond delay="0"/>
                                  </p:stCondLst>
                                  <p:childTnLst>
                                    <p:set>
                                      <p:cBhvr>
                                        <p:cTn id="44" dur="1" fill="hold">
                                          <p:stCondLst>
                                            <p:cond delay="0"/>
                                          </p:stCondLst>
                                        </p:cTn>
                                        <p:tgtEl>
                                          <p:spTgt spid="721291"/>
                                        </p:tgtEl>
                                        <p:attrNameLst>
                                          <p:attrName>style.visibility</p:attrName>
                                        </p:attrNameLst>
                                      </p:cBhvr>
                                      <p:to>
                                        <p:strVal val="visible"/>
                                      </p:to>
                                    </p:set>
                                    <p:animEffect transition="in" filter="dissolve">
                                      <p:cBhvr>
                                        <p:cTn id="45" dur="500"/>
                                        <p:tgtEl>
                                          <p:spTgt spid="721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186" grpId="0" animBg="1"/>
      <p:bldP spid="721124" grpId="0" animBg="1"/>
      <p:bldP spid="7212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CCF9509-7485-8045-AA82-41728649A293}" type="slidenum">
              <a:rPr lang="en-US"/>
              <a:pPr>
                <a:defRPr/>
              </a:pPr>
              <a:t>24</a:t>
            </a:fld>
            <a:endParaRPr lang="en-US"/>
          </a:p>
        </p:txBody>
      </p:sp>
      <p:sp>
        <p:nvSpPr>
          <p:cNvPr id="234498" name="Rectangle 2"/>
          <p:cNvSpPr>
            <a:spLocks noGrp="1" noChangeArrowheads="1"/>
          </p:cNvSpPr>
          <p:nvPr>
            <p:ph type="title"/>
          </p:nvPr>
        </p:nvSpPr>
        <p:spPr>
          <a:xfrm>
            <a:off x="685800" y="58320"/>
            <a:ext cx="7772400" cy="1143000"/>
          </a:xfrm>
        </p:spPr>
        <p:txBody>
          <a:bodyPr/>
          <a:lstStyle/>
          <a:p>
            <a:pPr>
              <a:defRPr/>
            </a:pPr>
            <a:r>
              <a:rPr lang="en-US" sz="3600" dirty="0" smtClean="0">
                <a:cs typeface="+mj-cs"/>
              </a:rPr>
              <a:t>Distance Vector Routing</a:t>
            </a:r>
          </a:p>
        </p:txBody>
      </p:sp>
      <p:sp>
        <p:nvSpPr>
          <p:cNvPr id="234499" name="Rectangle 3"/>
          <p:cNvSpPr>
            <a:spLocks noGrp="1" noChangeArrowheads="1"/>
          </p:cNvSpPr>
          <p:nvPr>
            <p:ph type="body" idx="1"/>
          </p:nvPr>
        </p:nvSpPr>
        <p:spPr>
          <a:xfrm>
            <a:off x="762000" y="981802"/>
            <a:ext cx="7924800" cy="4495800"/>
          </a:xfrm>
        </p:spPr>
        <p:txBody>
          <a:bodyPr>
            <a:noAutofit/>
          </a:bodyPr>
          <a:lstStyle/>
          <a:p>
            <a:pPr>
              <a:defRPr/>
            </a:pPr>
            <a:r>
              <a:rPr lang="en-US" sz="2400" dirty="0" smtClean="0">
                <a:cs typeface="+mn-cs"/>
              </a:rPr>
              <a:t>A router tells neighbors its distance to every router</a:t>
            </a:r>
          </a:p>
          <a:p>
            <a:pPr lvl="1">
              <a:defRPr/>
            </a:pPr>
            <a:r>
              <a:rPr lang="en-US" sz="2200" dirty="0" smtClean="0"/>
              <a:t>Communication between neighbors only</a:t>
            </a:r>
          </a:p>
          <a:p>
            <a:pPr>
              <a:defRPr/>
            </a:pPr>
            <a:r>
              <a:rPr lang="en-US" sz="2400" dirty="0" smtClean="0">
                <a:cs typeface="+mn-cs"/>
              </a:rPr>
              <a:t>Based on Bellman-Ford algorithm</a:t>
            </a:r>
          </a:p>
          <a:p>
            <a:pPr lvl="1">
              <a:defRPr/>
            </a:pPr>
            <a:r>
              <a:rPr lang="en-US" sz="2200" dirty="0" smtClean="0"/>
              <a:t>Computes </a:t>
            </a:r>
            <a:r>
              <a:rPr lang="ja-JP" altLang="en-US" sz="2200" dirty="0" smtClean="0">
                <a:latin typeface="Arial"/>
              </a:rPr>
              <a:t>“</a:t>
            </a:r>
            <a:r>
              <a:rPr lang="en-US" sz="2200" dirty="0" smtClean="0"/>
              <a:t>shortest paths</a:t>
            </a:r>
            <a:r>
              <a:rPr lang="ja-JP" altLang="en-US" sz="2200" dirty="0" smtClean="0">
                <a:latin typeface="Arial"/>
              </a:rPr>
              <a:t>”</a:t>
            </a:r>
            <a:endParaRPr lang="en-US" sz="2200" dirty="0" smtClean="0"/>
          </a:p>
          <a:p>
            <a:pPr>
              <a:defRPr/>
            </a:pPr>
            <a:r>
              <a:rPr lang="en-US" sz="2400" dirty="0" smtClean="0">
                <a:cs typeface="+mn-cs"/>
              </a:rPr>
              <a:t>Each router maintains a </a:t>
            </a:r>
            <a:r>
              <a:rPr lang="en-US" sz="2400" dirty="0" smtClean="0">
                <a:solidFill>
                  <a:srgbClr val="FF0000"/>
                </a:solidFill>
                <a:cs typeface="+mn-cs"/>
              </a:rPr>
              <a:t>distance table</a:t>
            </a:r>
          </a:p>
          <a:p>
            <a:pPr lvl="1">
              <a:defRPr/>
            </a:pPr>
            <a:r>
              <a:rPr lang="en-US" sz="2200" dirty="0" smtClean="0"/>
              <a:t>A row for each possible destination</a:t>
            </a:r>
          </a:p>
          <a:p>
            <a:pPr lvl="1">
              <a:defRPr/>
            </a:pPr>
            <a:r>
              <a:rPr lang="en-US" sz="2200" dirty="0" smtClean="0"/>
              <a:t>A column for each neighbor</a:t>
            </a:r>
          </a:p>
          <a:p>
            <a:pPr lvl="2">
              <a:defRPr/>
            </a:pPr>
            <a:r>
              <a:rPr lang="en-US" sz="2200" dirty="0" smtClean="0">
                <a:solidFill>
                  <a:srgbClr val="FF0000"/>
                </a:solidFill>
              </a:rPr>
              <a:t>D</a:t>
            </a:r>
            <a:r>
              <a:rPr lang="en-US" sz="2200" baseline="-25000" dirty="0" smtClean="0">
                <a:solidFill>
                  <a:srgbClr val="FF0000"/>
                </a:solidFill>
              </a:rPr>
              <a:t>X</a:t>
            </a:r>
            <a:r>
              <a:rPr lang="en-US" sz="2200" dirty="0" smtClean="0">
                <a:solidFill>
                  <a:srgbClr val="FF0000"/>
                </a:solidFill>
              </a:rPr>
              <a:t>(Y,Z) : distance from X to Y via Z</a:t>
            </a:r>
          </a:p>
          <a:p>
            <a:pPr lvl="2">
              <a:defRPr/>
            </a:pPr>
            <a:r>
              <a:rPr lang="en-US" sz="2200" dirty="0" smtClean="0">
                <a:solidFill>
                  <a:srgbClr val="FF0000"/>
                </a:solidFill>
              </a:rPr>
              <a:t>D</a:t>
            </a:r>
            <a:r>
              <a:rPr lang="en-US" sz="2200" baseline="-25000" dirty="0" smtClean="0">
                <a:solidFill>
                  <a:srgbClr val="FF0000"/>
                </a:solidFill>
              </a:rPr>
              <a:t>X</a:t>
            </a:r>
            <a:r>
              <a:rPr lang="en-US" sz="2200" dirty="0" smtClean="0">
                <a:solidFill>
                  <a:srgbClr val="FF0000"/>
                </a:solidFill>
              </a:rPr>
              <a:t>(Y): = min </a:t>
            </a:r>
            <a:r>
              <a:rPr lang="en-US" sz="2200" baseline="-25000" dirty="0" smtClean="0">
                <a:solidFill>
                  <a:srgbClr val="FF0000"/>
                </a:solidFill>
              </a:rPr>
              <a:t>Z </a:t>
            </a:r>
            <a:r>
              <a:rPr lang="en-US" sz="2200" dirty="0" smtClean="0">
                <a:solidFill>
                  <a:srgbClr val="FF0000"/>
                </a:solidFill>
              </a:rPr>
              <a:t>{</a:t>
            </a:r>
            <a:r>
              <a:rPr lang="en-US" sz="2200" dirty="0" err="1" smtClean="0">
                <a:solidFill>
                  <a:srgbClr val="FF0000"/>
                </a:solidFill>
              </a:rPr>
              <a:t>D</a:t>
            </a:r>
            <a:r>
              <a:rPr lang="en-US" sz="2200" baseline="-25000" dirty="0" err="1" smtClean="0">
                <a:solidFill>
                  <a:srgbClr val="FF0000"/>
                </a:solidFill>
              </a:rPr>
              <a:t>x</a:t>
            </a:r>
            <a:r>
              <a:rPr lang="en-US" sz="2200" dirty="0" smtClean="0">
                <a:solidFill>
                  <a:srgbClr val="FF0000"/>
                </a:solidFill>
              </a:rPr>
              <a:t>(Y,Z)}: shortest path from X to Y</a:t>
            </a:r>
          </a:p>
          <a:p>
            <a:pPr>
              <a:defRPr/>
            </a:pPr>
            <a:r>
              <a:rPr lang="en-US" sz="2400" dirty="0" smtClean="0">
                <a:cs typeface="+mn-cs"/>
              </a:rPr>
              <a:t>Exchanges distance vector with neighbors</a:t>
            </a:r>
          </a:p>
          <a:p>
            <a:pPr lvl="1">
              <a:defRPr/>
            </a:pPr>
            <a:r>
              <a:rPr lang="en-US" sz="2200" dirty="0" smtClean="0">
                <a:solidFill>
                  <a:srgbClr val="FF0000"/>
                </a:solidFill>
              </a:rPr>
              <a:t>Distance vector</a:t>
            </a:r>
            <a:r>
              <a:rPr lang="en-US" sz="2200" dirty="0" smtClean="0"/>
              <a:t>: current least cost from X to each destination</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2051068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5"/>
          <p:cNvSpPr>
            <a:spLocks noGrp="1"/>
          </p:cNvSpPr>
          <p:nvPr>
            <p:ph type="sldNum" sz="quarter" idx="12"/>
          </p:nvPr>
        </p:nvSpPr>
        <p:spPr/>
        <p:txBody>
          <a:bodyPr/>
          <a:lstStyle/>
          <a:p>
            <a:pPr>
              <a:defRPr/>
            </a:pPr>
            <a:fld id="{C3B1078D-AD06-FA4B-B5B5-22D44ED3E2B8}" type="slidenum">
              <a:rPr lang="en-US"/>
              <a:pPr>
                <a:defRPr/>
              </a:pPr>
              <a:t>25</a:t>
            </a:fld>
            <a:endParaRPr lang="en-US"/>
          </a:p>
        </p:txBody>
      </p:sp>
      <p:sp>
        <p:nvSpPr>
          <p:cNvPr id="236546" name="Rectangle 2"/>
          <p:cNvSpPr>
            <a:spLocks noGrp="1" noChangeArrowheads="1"/>
          </p:cNvSpPr>
          <p:nvPr>
            <p:ph type="title"/>
          </p:nvPr>
        </p:nvSpPr>
        <p:spPr>
          <a:xfrm>
            <a:off x="457200" y="228600"/>
            <a:ext cx="7772400" cy="1143000"/>
          </a:xfrm>
        </p:spPr>
        <p:txBody>
          <a:bodyPr/>
          <a:lstStyle/>
          <a:p>
            <a:pPr>
              <a:defRPr/>
            </a:pPr>
            <a:r>
              <a:rPr lang="en-US" sz="3600" smtClean="0">
                <a:cs typeface="+mj-cs"/>
              </a:rPr>
              <a:t>Distance Table: Example</a:t>
            </a:r>
          </a:p>
        </p:txBody>
      </p:sp>
      <p:grpSp>
        <p:nvGrpSpPr>
          <p:cNvPr id="43012" name="Group 3"/>
          <p:cNvGrpSpPr>
            <a:grpSpLocks/>
          </p:cNvGrpSpPr>
          <p:nvPr/>
        </p:nvGrpSpPr>
        <p:grpSpPr bwMode="auto">
          <a:xfrm>
            <a:off x="533400" y="2286000"/>
            <a:ext cx="3200400" cy="2127250"/>
            <a:chOff x="486" y="1176"/>
            <a:chExt cx="1757" cy="1150"/>
          </a:xfrm>
        </p:grpSpPr>
        <p:sp>
          <p:nvSpPr>
            <p:cNvPr id="236548" name="Freeform 4"/>
            <p:cNvSpPr>
              <a:spLocks/>
            </p:cNvSpPr>
            <p:nvPr/>
          </p:nvSpPr>
          <p:spPr bwMode="auto">
            <a:xfrm>
              <a:off x="486" y="1176"/>
              <a:ext cx="1757" cy="1150"/>
            </a:xfrm>
            <a:custGeom>
              <a:avLst/>
              <a:gdLst>
                <a:gd name="T0" fmla="*/ 108 w 1757"/>
                <a:gd name="T1" fmla="*/ 402 h 1150"/>
                <a:gd name="T2" fmla="*/ 390 w 1757"/>
                <a:gd name="T3" fmla="*/ 216 h 1150"/>
                <a:gd name="T4" fmla="*/ 801 w 1757"/>
                <a:gd name="T5" fmla="*/ 27 h 1150"/>
                <a:gd name="T6" fmla="*/ 1341 w 1757"/>
                <a:gd name="T7" fmla="*/ 54 h 1150"/>
                <a:gd name="T8" fmla="*/ 1602 w 1757"/>
                <a:gd name="T9" fmla="*/ 141 h 1150"/>
                <a:gd name="T10" fmla="*/ 1665 w 1757"/>
                <a:gd name="T11" fmla="*/ 489 h 1150"/>
                <a:gd name="T12" fmla="*/ 1644 w 1757"/>
                <a:gd name="T13" fmla="*/ 1044 h 1150"/>
                <a:gd name="T14" fmla="*/ 984 w 1757"/>
                <a:gd name="T15" fmla="*/ 1125 h 1150"/>
                <a:gd name="T16" fmla="*/ 540 w 1757"/>
                <a:gd name="T17" fmla="*/ 1068 h 1150"/>
                <a:gd name="T18" fmla="*/ 72 w 1757"/>
                <a:gd name="T19" fmla="*/ 684 h 1150"/>
                <a:gd name="T20" fmla="*/ 108 w 1757"/>
                <a:gd name="T21" fmla="*/ 402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49" name="Freeform 5"/>
            <p:cNvSpPr>
              <a:spLocks/>
            </p:cNvSpPr>
            <p:nvPr/>
          </p:nvSpPr>
          <p:spPr bwMode="auto">
            <a:xfrm>
              <a:off x="840" y="1488"/>
              <a:ext cx="343" cy="185"/>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0" name="Oval 6"/>
            <p:cNvSpPr>
              <a:spLocks noChangeArrowheads="1"/>
            </p:cNvSpPr>
            <p:nvPr/>
          </p:nvSpPr>
          <p:spPr bwMode="auto">
            <a:xfrm>
              <a:off x="580" y="1730"/>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1" name="Line 7"/>
            <p:cNvSpPr>
              <a:spLocks noChangeShapeType="1"/>
            </p:cNvSpPr>
            <p:nvPr/>
          </p:nvSpPr>
          <p:spPr bwMode="auto">
            <a:xfrm>
              <a:off x="580" y="1723"/>
              <a:ext cx="1"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2" name="Line 8"/>
            <p:cNvSpPr>
              <a:spLocks noChangeShapeType="1"/>
            </p:cNvSpPr>
            <p:nvPr/>
          </p:nvSpPr>
          <p:spPr bwMode="auto">
            <a:xfrm>
              <a:off x="893" y="1723"/>
              <a:ext cx="1"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3" name="Rectangle 9"/>
            <p:cNvSpPr>
              <a:spLocks noChangeArrowheads="1"/>
            </p:cNvSpPr>
            <p:nvPr/>
          </p:nvSpPr>
          <p:spPr bwMode="auto">
            <a:xfrm>
              <a:off x="580" y="172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3333FF"/>
                </a:solidFill>
                <a:cs typeface="+mn-cs"/>
              </a:endParaRPr>
            </a:p>
          </p:txBody>
        </p:sp>
        <p:sp>
          <p:nvSpPr>
            <p:cNvPr id="236554" name="Oval 10"/>
            <p:cNvSpPr>
              <a:spLocks noChangeArrowheads="1"/>
            </p:cNvSpPr>
            <p:nvPr/>
          </p:nvSpPr>
          <p:spPr bwMode="auto">
            <a:xfrm>
              <a:off x="577" y="1664"/>
              <a:ext cx="315" cy="94"/>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5" name="Oval 11"/>
            <p:cNvSpPr>
              <a:spLocks noChangeArrowheads="1"/>
            </p:cNvSpPr>
            <p:nvPr/>
          </p:nvSpPr>
          <p:spPr bwMode="auto">
            <a:xfrm>
              <a:off x="1050" y="1427"/>
              <a:ext cx="313" cy="8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6" name="Line 12"/>
            <p:cNvSpPr>
              <a:spLocks noChangeShapeType="1"/>
            </p:cNvSpPr>
            <p:nvPr/>
          </p:nvSpPr>
          <p:spPr bwMode="auto">
            <a:xfrm>
              <a:off x="1050" y="1420"/>
              <a:ext cx="1"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7" name="Line 13"/>
            <p:cNvSpPr>
              <a:spLocks noChangeShapeType="1"/>
            </p:cNvSpPr>
            <p:nvPr/>
          </p:nvSpPr>
          <p:spPr bwMode="auto">
            <a:xfrm>
              <a:off x="1363" y="1420"/>
              <a:ext cx="1"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58" name="Rectangle 14"/>
            <p:cNvSpPr>
              <a:spLocks noChangeArrowheads="1"/>
            </p:cNvSpPr>
            <p:nvPr/>
          </p:nvSpPr>
          <p:spPr bwMode="auto">
            <a:xfrm>
              <a:off x="1050" y="1420"/>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3333FF"/>
                </a:solidFill>
                <a:cs typeface="+mn-cs"/>
              </a:endParaRPr>
            </a:p>
          </p:txBody>
        </p:sp>
        <p:sp>
          <p:nvSpPr>
            <p:cNvPr id="236559" name="Oval 15"/>
            <p:cNvSpPr>
              <a:spLocks noChangeArrowheads="1"/>
            </p:cNvSpPr>
            <p:nvPr/>
          </p:nvSpPr>
          <p:spPr bwMode="auto">
            <a:xfrm>
              <a:off x="1047" y="1361"/>
              <a:ext cx="313" cy="94"/>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0" name="Oval 16"/>
            <p:cNvSpPr>
              <a:spLocks noChangeArrowheads="1"/>
            </p:cNvSpPr>
            <p:nvPr/>
          </p:nvSpPr>
          <p:spPr bwMode="auto">
            <a:xfrm>
              <a:off x="1733" y="1423"/>
              <a:ext cx="312"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1" name="Line 17"/>
            <p:cNvSpPr>
              <a:spLocks noChangeShapeType="1"/>
            </p:cNvSpPr>
            <p:nvPr/>
          </p:nvSpPr>
          <p:spPr bwMode="auto">
            <a:xfrm>
              <a:off x="1733" y="1416"/>
              <a:ext cx="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2" name="Line 18"/>
            <p:cNvSpPr>
              <a:spLocks noChangeShapeType="1"/>
            </p:cNvSpPr>
            <p:nvPr/>
          </p:nvSpPr>
          <p:spPr bwMode="auto">
            <a:xfrm>
              <a:off x="2045" y="1416"/>
              <a:ext cx="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3" name="Rectangle 19"/>
            <p:cNvSpPr>
              <a:spLocks noChangeArrowheads="1"/>
            </p:cNvSpPr>
            <p:nvPr/>
          </p:nvSpPr>
          <p:spPr bwMode="auto">
            <a:xfrm>
              <a:off x="1733" y="1416"/>
              <a:ext cx="309"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3333FF"/>
                </a:solidFill>
                <a:cs typeface="+mn-cs"/>
              </a:endParaRPr>
            </a:p>
          </p:txBody>
        </p:sp>
        <p:sp>
          <p:nvSpPr>
            <p:cNvPr id="236564" name="Oval 20"/>
            <p:cNvSpPr>
              <a:spLocks noChangeArrowheads="1"/>
            </p:cNvSpPr>
            <p:nvPr/>
          </p:nvSpPr>
          <p:spPr bwMode="auto">
            <a:xfrm>
              <a:off x="1736" y="1360"/>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5" name="Freeform 21"/>
            <p:cNvSpPr>
              <a:spLocks/>
            </p:cNvSpPr>
            <p:nvPr/>
          </p:nvSpPr>
          <p:spPr bwMode="auto">
            <a:xfrm>
              <a:off x="1899" y="1515"/>
              <a:ext cx="47" cy="543"/>
            </a:xfrm>
            <a:custGeom>
              <a:avLst/>
              <a:gdLst>
                <a:gd name="T0" fmla="*/ 0 w 1"/>
                <a:gd name="T1" fmla="*/ 0 h 522"/>
                <a:gd name="T2" fmla="*/ 0 w 1"/>
                <a:gd name="T3" fmla="*/ 522 h 522"/>
              </a:gdLst>
              <a:ahLst/>
              <a:cxnLst>
                <a:cxn ang="0">
                  <a:pos x="T0" y="T1"/>
                </a:cxn>
                <a:cxn ang="0">
                  <a:pos x="T2" y="T3"/>
                </a:cxn>
              </a:cxnLst>
              <a:rect l="0" t="0" r="r" b="b"/>
              <a:pathLst>
                <a:path w="1" h="522">
                  <a:moveTo>
                    <a:pt x="0" y="0"/>
                  </a:moveTo>
                  <a:lnTo>
                    <a:pt x="0" y="52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6" name="Freeform 22"/>
            <p:cNvSpPr>
              <a:spLocks/>
            </p:cNvSpPr>
            <p:nvPr/>
          </p:nvSpPr>
          <p:spPr bwMode="auto">
            <a:xfrm>
              <a:off x="1206" y="1521"/>
              <a:ext cx="1" cy="537"/>
            </a:xfrm>
            <a:custGeom>
              <a:avLst/>
              <a:gdLst>
                <a:gd name="T0" fmla="*/ 0 w 1"/>
                <a:gd name="T1" fmla="*/ 0 h 537"/>
                <a:gd name="T2" fmla="*/ 0 w 1"/>
                <a:gd name="T3" fmla="*/ 537 h 537"/>
              </a:gdLst>
              <a:ahLst/>
              <a:cxnLst>
                <a:cxn ang="0">
                  <a:pos x="T0" y="T1"/>
                </a:cxn>
                <a:cxn ang="0">
                  <a:pos x="T2" y="T3"/>
                </a:cxn>
              </a:cxnLst>
              <a:rect l="0" t="0" r="r" b="b"/>
              <a:pathLst>
                <a:path w="1" h="537">
                  <a:moveTo>
                    <a:pt x="0" y="0"/>
                  </a:moveTo>
                  <a:lnTo>
                    <a:pt x="0" y="537"/>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7" name="Freeform 23"/>
            <p:cNvSpPr>
              <a:spLocks/>
            </p:cNvSpPr>
            <p:nvPr/>
          </p:nvSpPr>
          <p:spPr bwMode="auto">
            <a:xfrm>
              <a:off x="1377" y="2136"/>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8" name="Freeform 24"/>
            <p:cNvSpPr>
              <a:spLocks/>
            </p:cNvSpPr>
            <p:nvPr/>
          </p:nvSpPr>
          <p:spPr bwMode="auto">
            <a:xfrm>
              <a:off x="786" y="1812"/>
              <a:ext cx="276" cy="264"/>
            </a:xfrm>
            <a:custGeom>
              <a:avLst/>
              <a:gdLst>
                <a:gd name="T0" fmla="*/ 276 w 276"/>
                <a:gd name="T1" fmla="*/ 264 h 264"/>
                <a:gd name="T2" fmla="*/ 0 w 276"/>
                <a:gd name="T3" fmla="*/ 0 h 264"/>
              </a:gdLst>
              <a:ahLst/>
              <a:cxnLst>
                <a:cxn ang="0">
                  <a:pos x="T0" y="T1"/>
                </a:cxn>
                <a:cxn ang="0">
                  <a:pos x="T2" y="T3"/>
                </a:cxn>
              </a:cxnLst>
              <a:rect l="0" t="0" r="r" b="b"/>
              <a:pathLst>
                <a:path w="276" h="264">
                  <a:moveTo>
                    <a:pt x="276" y="264"/>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69" name="Freeform 25"/>
            <p:cNvSpPr>
              <a:spLocks/>
            </p:cNvSpPr>
            <p:nvPr/>
          </p:nvSpPr>
          <p:spPr bwMode="auto">
            <a:xfrm>
              <a:off x="1371" y="1446"/>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43049" name="Group 26"/>
            <p:cNvGrpSpPr>
              <a:grpSpLocks/>
            </p:cNvGrpSpPr>
            <p:nvPr/>
          </p:nvGrpSpPr>
          <p:grpSpPr bwMode="auto">
            <a:xfrm>
              <a:off x="630" y="1616"/>
              <a:ext cx="203" cy="215"/>
              <a:chOff x="2955" y="2429"/>
              <a:chExt cx="206" cy="215"/>
            </a:xfrm>
          </p:grpSpPr>
          <p:sp>
            <p:nvSpPr>
              <p:cNvPr id="236571" name="Rectangle 27"/>
              <p:cNvSpPr>
                <a:spLocks noChangeArrowheads="1"/>
              </p:cNvSpPr>
              <p:nvPr/>
            </p:nvSpPr>
            <p:spPr bwMode="auto">
              <a:xfrm>
                <a:off x="2982" y="2490"/>
                <a:ext cx="142" cy="1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72" name="Text Box 28"/>
              <p:cNvSpPr txBox="1">
                <a:spLocks noChangeArrowheads="1"/>
              </p:cNvSpPr>
              <p:nvPr/>
            </p:nvSpPr>
            <p:spPr bwMode="auto">
              <a:xfrm>
                <a:off x="2955" y="2429"/>
                <a:ext cx="20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FF3300"/>
                    </a:solidFill>
                    <a:latin typeface="Comic Sans MS" charset="0"/>
                    <a:cs typeface="+mn-cs"/>
                  </a:rPr>
                  <a:t>A</a:t>
                </a:r>
              </a:p>
            </p:txBody>
          </p:sp>
        </p:grpSp>
        <p:grpSp>
          <p:nvGrpSpPr>
            <p:cNvPr id="43050" name="Group 29"/>
            <p:cNvGrpSpPr>
              <a:grpSpLocks/>
            </p:cNvGrpSpPr>
            <p:nvPr/>
          </p:nvGrpSpPr>
          <p:grpSpPr bwMode="auto">
            <a:xfrm>
              <a:off x="1056" y="1988"/>
              <a:ext cx="316" cy="214"/>
              <a:chOff x="1740" y="2306"/>
              <a:chExt cx="316" cy="214"/>
            </a:xfrm>
          </p:grpSpPr>
          <p:sp>
            <p:nvSpPr>
              <p:cNvPr id="236574" name="Oval 30"/>
              <p:cNvSpPr>
                <a:spLocks noChangeArrowheads="1"/>
              </p:cNvSpPr>
              <p:nvPr/>
            </p:nvSpPr>
            <p:spPr bwMode="auto">
              <a:xfrm>
                <a:off x="1743" y="2420"/>
                <a:ext cx="315" cy="8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75" name="Line 31"/>
              <p:cNvSpPr>
                <a:spLocks noChangeShapeType="1"/>
              </p:cNvSpPr>
              <p:nvPr/>
            </p:nvSpPr>
            <p:spPr bwMode="auto">
              <a:xfrm>
                <a:off x="1743" y="241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76" name="Line 32"/>
              <p:cNvSpPr>
                <a:spLocks noChangeShapeType="1"/>
              </p:cNvSpPr>
              <p:nvPr/>
            </p:nvSpPr>
            <p:spPr bwMode="auto">
              <a:xfrm>
                <a:off x="2056" y="241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77" name="Rectangle 33"/>
              <p:cNvSpPr>
                <a:spLocks noChangeArrowheads="1"/>
              </p:cNvSpPr>
              <p:nvPr/>
            </p:nvSpPr>
            <p:spPr bwMode="auto">
              <a:xfrm>
                <a:off x="1743" y="2413"/>
                <a:ext cx="315"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3333FF"/>
                  </a:solidFill>
                  <a:cs typeface="+mn-cs"/>
                </a:endParaRPr>
              </a:p>
            </p:txBody>
          </p:sp>
          <p:sp>
            <p:nvSpPr>
              <p:cNvPr id="236578" name="Oval 34"/>
              <p:cNvSpPr>
                <a:spLocks noChangeArrowheads="1"/>
              </p:cNvSpPr>
              <p:nvPr/>
            </p:nvSpPr>
            <p:spPr bwMode="auto">
              <a:xfrm>
                <a:off x="1740" y="2354"/>
                <a:ext cx="315"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43077" name="Group 35"/>
              <p:cNvGrpSpPr>
                <a:grpSpLocks/>
              </p:cNvGrpSpPr>
              <p:nvPr/>
            </p:nvGrpSpPr>
            <p:grpSpPr bwMode="auto">
              <a:xfrm>
                <a:off x="1807" y="2306"/>
                <a:ext cx="188" cy="214"/>
                <a:chOff x="2962" y="2429"/>
                <a:chExt cx="191" cy="214"/>
              </a:xfrm>
            </p:grpSpPr>
            <p:sp>
              <p:nvSpPr>
                <p:cNvPr id="236580" name="Rectangle 36"/>
                <p:cNvSpPr>
                  <a:spLocks noChangeArrowheads="1"/>
                </p:cNvSpPr>
                <p:nvPr/>
              </p:nvSpPr>
              <p:spPr bwMode="auto">
                <a:xfrm>
                  <a:off x="2982" y="2490"/>
                  <a:ext cx="143"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81" name="Text Box 37"/>
                <p:cNvSpPr txBox="1">
                  <a:spLocks noChangeArrowheads="1"/>
                </p:cNvSpPr>
                <p:nvPr/>
              </p:nvSpPr>
              <p:spPr bwMode="auto">
                <a:xfrm>
                  <a:off x="2962" y="2429"/>
                  <a:ext cx="191"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FF3300"/>
                      </a:solidFill>
                      <a:latin typeface="Comic Sans MS" charset="0"/>
                      <a:cs typeface="+mn-cs"/>
                    </a:rPr>
                    <a:t>E</a:t>
                  </a:r>
                  <a:endParaRPr lang="en-US">
                    <a:solidFill>
                      <a:srgbClr val="FF3300"/>
                    </a:solidFill>
                    <a:cs typeface="+mn-cs"/>
                  </a:endParaRPr>
                </a:p>
              </p:txBody>
            </p:sp>
          </p:grpSp>
        </p:grpSp>
        <p:grpSp>
          <p:nvGrpSpPr>
            <p:cNvPr id="43051" name="Group 38"/>
            <p:cNvGrpSpPr>
              <a:grpSpLocks/>
            </p:cNvGrpSpPr>
            <p:nvPr/>
          </p:nvGrpSpPr>
          <p:grpSpPr bwMode="auto">
            <a:xfrm>
              <a:off x="1747" y="2009"/>
              <a:ext cx="316" cy="215"/>
              <a:chOff x="1051" y="2303"/>
              <a:chExt cx="316" cy="215"/>
            </a:xfrm>
          </p:grpSpPr>
          <p:sp>
            <p:nvSpPr>
              <p:cNvPr id="236583" name="Oval 39"/>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84" name="Line 40"/>
              <p:cNvSpPr>
                <a:spLocks noChangeShapeType="1"/>
              </p:cNvSpPr>
              <p:nvPr/>
            </p:nvSpPr>
            <p:spPr bwMode="auto">
              <a:xfrm>
                <a:off x="1054" y="2416"/>
                <a:ext cx="0"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85" name="Line 41"/>
              <p:cNvSpPr>
                <a:spLocks noChangeShapeType="1"/>
              </p:cNvSpPr>
              <p:nvPr/>
            </p:nvSpPr>
            <p:spPr bwMode="auto">
              <a:xfrm>
                <a:off x="1367" y="2416"/>
                <a:ext cx="0"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86" name="Rectangle 42"/>
              <p:cNvSpPr>
                <a:spLocks noChangeArrowheads="1"/>
              </p:cNvSpPr>
              <p:nvPr/>
            </p:nvSpPr>
            <p:spPr bwMode="auto">
              <a:xfrm>
                <a:off x="1054" y="2416"/>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3333FF"/>
                  </a:solidFill>
                  <a:cs typeface="+mn-cs"/>
                </a:endParaRPr>
              </a:p>
            </p:txBody>
          </p:sp>
          <p:sp>
            <p:nvSpPr>
              <p:cNvPr id="236587" name="Oval 43"/>
              <p:cNvSpPr>
                <a:spLocks noChangeArrowheads="1"/>
              </p:cNvSpPr>
              <p:nvPr/>
            </p:nvSpPr>
            <p:spPr bwMode="auto">
              <a:xfrm>
                <a:off x="1051" y="2357"/>
                <a:ext cx="313" cy="94"/>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43069" name="Group 44"/>
              <p:cNvGrpSpPr>
                <a:grpSpLocks/>
              </p:cNvGrpSpPr>
              <p:nvPr/>
            </p:nvGrpSpPr>
            <p:grpSpPr bwMode="auto">
              <a:xfrm>
                <a:off x="1119" y="2303"/>
                <a:ext cx="201" cy="215"/>
                <a:chOff x="2955" y="2429"/>
                <a:chExt cx="204" cy="215"/>
              </a:xfrm>
            </p:grpSpPr>
            <p:sp>
              <p:nvSpPr>
                <p:cNvPr id="236589" name="Rectangle 45"/>
                <p:cNvSpPr>
                  <a:spLocks noChangeArrowheads="1"/>
                </p:cNvSpPr>
                <p:nvPr/>
              </p:nvSpPr>
              <p:spPr bwMode="auto">
                <a:xfrm>
                  <a:off x="2982" y="2490"/>
                  <a:ext cx="144" cy="1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90" name="Text Box 46"/>
                <p:cNvSpPr txBox="1">
                  <a:spLocks noChangeArrowheads="1"/>
                </p:cNvSpPr>
                <p:nvPr/>
              </p:nvSpPr>
              <p:spPr bwMode="auto">
                <a:xfrm>
                  <a:off x="2955" y="2429"/>
                  <a:ext cx="20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FF3300"/>
                      </a:solidFill>
                      <a:latin typeface="Comic Sans MS" charset="0"/>
                      <a:cs typeface="+mn-cs"/>
                    </a:rPr>
                    <a:t>D</a:t>
                  </a:r>
                </a:p>
              </p:txBody>
            </p:sp>
          </p:grpSp>
        </p:grpSp>
        <p:grpSp>
          <p:nvGrpSpPr>
            <p:cNvPr id="43052" name="Group 47"/>
            <p:cNvGrpSpPr>
              <a:grpSpLocks/>
            </p:cNvGrpSpPr>
            <p:nvPr/>
          </p:nvGrpSpPr>
          <p:grpSpPr bwMode="auto">
            <a:xfrm>
              <a:off x="1802" y="1310"/>
              <a:ext cx="185" cy="214"/>
              <a:chOff x="2963" y="2429"/>
              <a:chExt cx="188" cy="214"/>
            </a:xfrm>
          </p:grpSpPr>
          <p:sp>
            <p:nvSpPr>
              <p:cNvPr id="236592" name="Rectangle 48"/>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93" name="Text Box 49"/>
              <p:cNvSpPr txBox="1">
                <a:spLocks noChangeArrowheads="1"/>
              </p:cNvSpPr>
              <p:nvPr/>
            </p:nvSpPr>
            <p:spPr bwMode="auto">
              <a:xfrm>
                <a:off x="2963" y="2429"/>
                <a:ext cx="18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FF3300"/>
                    </a:solidFill>
                    <a:latin typeface="Comic Sans MS" charset="0"/>
                    <a:cs typeface="+mn-cs"/>
                  </a:rPr>
                  <a:t>C</a:t>
                </a:r>
                <a:endParaRPr lang="en-US">
                  <a:solidFill>
                    <a:srgbClr val="FF3300"/>
                  </a:solidFill>
                  <a:cs typeface="+mn-cs"/>
                </a:endParaRPr>
              </a:p>
            </p:txBody>
          </p:sp>
        </p:grpSp>
        <p:grpSp>
          <p:nvGrpSpPr>
            <p:cNvPr id="43053" name="Group 50"/>
            <p:cNvGrpSpPr>
              <a:grpSpLocks/>
            </p:cNvGrpSpPr>
            <p:nvPr/>
          </p:nvGrpSpPr>
          <p:grpSpPr bwMode="auto">
            <a:xfrm>
              <a:off x="1117" y="1310"/>
              <a:ext cx="189" cy="214"/>
              <a:chOff x="2962" y="2429"/>
              <a:chExt cx="192" cy="214"/>
            </a:xfrm>
          </p:grpSpPr>
          <p:sp>
            <p:nvSpPr>
              <p:cNvPr id="236595" name="Rectangle 51"/>
              <p:cNvSpPr>
                <a:spLocks noChangeArrowheads="1"/>
              </p:cNvSpPr>
              <p:nvPr/>
            </p:nvSpPr>
            <p:spPr bwMode="auto">
              <a:xfrm>
                <a:off x="2982" y="2490"/>
                <a:ext cx="143"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596" name="Text Box 52"/>
              <p:cNvSpPr txBox="1">
                <a:spLocks noChangeArrowheads="1"/>
              </p:cNvSpPr>
              <p:nvPr/>
            </p:nvSpPr>
            <p:spPr bwMode="auto">
              <a:xfrm>
                <a:off x="2962" y="2429"/>
                <a:ext cx="192"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FF3300"/>
                    </a:solidFill>
                    <a:latin typeface="Comic Sans MS" charset="0"/>
                    <a:cs typeface="+mn-cs"/>
                  </a:rPr>
                  <a:t>B</a:t>
                </a:r>
              </a:p>
            </p:txBody>
          </p:sp>
        </p:grpSp>
        <p:sp>
          <p:nvSpPr>
            <p:cNvPr id="236597" name="Text Box 53"/>
            <p:cNvSpPr txBox="1">
              <a:spLocks noChangeArrowheads="1"/>
            </p:cNvSpPr>
            <p:nvPr/>
          </p:nvSpPr>
          <p:spPr bwMode="auto">
            <a:xfrm>
              <a:off x="844" y="1439"/>
              <a:ext cx="178"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3333FF"/>
                  </a:solidFill>
                  <a:latin typeface="Comic Sans MS" charset="0"/>
                  <a:cs typeface="+mn-cs"/>
                </a:rPr>
                <a:t>7</a:t>
              </a:r>
              <a:endParaRPr lang="en-US">
                <a:solidFill>
                  <a:srgbClr val="3333FF"/>
                </a:solidFill>
                <a:cs typeface="+mn-cs"/>
              </a:endParaRPr>
            </a:p>
          </p:txBody>
        </p:sp>
        <p:sp>
          <p:nvSpPr>
            <p:cNvPr id="236598" name="Text Box 54"/>
            <p:cNvSpPr txBox="1">
              <a:spLocks noChangeArrowheads="1"/>
            </p:cNvSpPr>
            <p:nvPr/>
          </p:nvSpPr>
          <p:spPr bwMode="auto">
            <a:xfrm>
              <a:off x="1192" y="1658"/>
              <a:ext cx="17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3333FF"/>
                  </a:solidFill>
                  <a:latin typeface="Comic Sans MS" charset="0"/>
                  <a:cs typeface="+mn-cs"/>
                </a:rPr>
                <a:t>8</a:t>
              </a:r>
              <a:endParaRPr lang="en-US">
                <a:solidFill>
                  <a:srgbClr val="3333FF"/>
                </a:solidFill>
                <a:cs typeface="+mn-cs"/>
              </a:endParaRPr>
            </a:p>
          </p:txBody>
        </p:sp>
        <p:sp>
          <p:nvSpPr>
            <p:cNvPr id="236599" name="Text Box 55"/>
            <p:cNvSpPr txBox="1">
              <a:spLocks noChangeArrowheads="1"/>
            </p:cNvSpPr>
            <p:nvPr/>
          </p:nvSpPr>
          <p:spPr bwMode="auto">
            <a:xfrm>
              <a:off x="767" y="1871"/>
              <a:ext cx="159"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3333FF"/>
                  </a:solidFill>
                  <a:latin typeface="Comic Sans MS" charset="0"/>
                  <a:cs typeface="+mn-cs"/>
                </a:rPr>
                <a:t>1</a:t>
              </a:r>
              <a:endParaRPr lang="en-US">
                <a:solidFill>
                  <a:srgbClr val="3333FF"/>
                </a:solidFill>
                <a:cs typeface="+mn-cs"/>
              </a:endParaRPr>
            </a:p>
          </p:txBody>
        </p:sp>
        <p:sp>
          <p:nvSpPr>
            <p:cNvPr id="236600" name="Text Box 56"/>
            <p:cNvSpPr txBox="1">
              <a:spLocks noChangeArrowheads="1"/>
            </p:cNvSpPr>
            <p:nvPr/>
          </p:nvSpPr>
          <p:spPr bwMode="auto">
            <a:xfrm>
              <a:off x="1513" y="2105"/>
              <a:ext cx="177"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3333FF"/>
                  </a:solidFill>
                  <a:latin typeface="Comic Sans MS" charset="0"/>
                  <a:cs typeface="+mn-cs"/>
                </a:rPr>
                <a:t>2</a:t>
              </a:r>
              <a:endParaRPr lang="en-US">
                <a:solidFill>
                  <a:srgbClr val="3333FF"/>
                </a:solidFill>
                <a:cs typeface="+mn-cs"/>
              </a:endParaRPr>
            </a:p>
          </p:txBody>
        </p:sp>
        <p:sp>
          <p:nvSpPr>
            <p:cNvPr id="236601" name="Text Box 57"/>
            <p:cNvSpPr txBox="1">
              <a:spLocks noChangeArrowheads="1"/>
            </p:cNvSpPr>
            <p:nvPr/>
          </p:nvSpPr>
          <p:spPr bwMode="auto">
            <a:xfrm>
              <a:off x="1480" y="1253"/>
              <a:ext cx="1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3333FF"/>
                  </a:solidFill>
                  <a:latin typeface="Comic Sans MS" charset="0"/>
                  <a:cs typeface="+mn-cs"/>
                </a:rPr>
                <a:t>1</a:t>
              </a:r>
              <a:endParaRPr lang="en-US">
                <a:solidFill>
                  <a:srgbClr val="3333FF"/>
                </a:solidFill>
                <a:cs typeface="+mn-cs"/>
              </a:endParaRPr>
            </a:p>
          </p:txBody>
        </p:sp>
        <p:sp>
          <p:nvSpPr>
            <p:cNvPr id="236602" name="Text Box 58"/>
            <p:cNvSpPr txBox="1">
              <a:spLocks noChangeArrowheads="1"/>
            </p:cNvSpPr>
            <p:nvPr/>
          </p:nvSpPr>
          <p:spPr bwMode="auto">
            <a:xfrm>
              <a:off x="1921" y="1652"/>
              <a:ext cx="17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3333FF"/>
                  </a:solidFill>
                  <a:latin typeface="Comic Sans MS" charset="0"/>
                  <a:cs typeface="+mn-cs"/>
                </a:rPr>
                <a:t>2</a:t>
              </a:r>
              <a:endParaRPr lang="en-US">
                <a:solidFill>
                  <a:srgbClr val="3333FF"/>
                </a:solidFill>
                <a:cs typeface="+mn-cs"/>
              </a:endParaRPr>
            </a:p>
          </p:txBody>
        </p:sp>
      </p:grpSp>
      <p:grpSp>
        <p:nvGrpSpPr>
          <p:cNvPr id="43013" name="Group 59"/>
          <p:cNvGrpSpPr>
            <a:grpSpLocks/>
          </p:cNvGrpSpPr>
          <p:nvPr/>
        </p:nvGrpSpPr>
        <p:grpSpPr bwMode="auto">
          <a:xfrm>
            <a:off x="4413573" y="1677403"/>
            <a:ext cx="3359150" cy="3759200"/>
            <a:chOff x="2928" y="1104"/>
            <a:chExt cx="2116" cy="2368"/>
          </a:xfrm>
        </p:grpSpPr>
        <p:sp>
          <p:nvSpPr>
            <p:cNvPr id="236604" name="Text Box 60"/>
            <p:cNvSpPr txBox="1">
              <a:spLocks noChangeArrowheads="1"/>
            </p:cNvSpPr>
            <p:nvPr/>
          </p:nvSpPr>
          <p:spPr bwMode="auto">
            <a:xfrm>
              <a:off x="2928" y="1344"/>
              <a:ext cx="489" cy="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a:latin typeface="Arial" charset="0"/>
                  <a:cs typeface="+mn-cs"/>
                </a:rPr>
                <a:t>D  ()</a:t>
              </a:r>
            </a:p>
            <a:p>
              <a:pPr algn="r">
                <a:defRPr/>
              </a:pPr>
              <a:endParaRPr lang="en-US">
                <a:latin typeface="Arial" charset="0"/>
                <a:cs typeface="+mn-cs"/>
              </a:endParaRPr>
            </a:p>
            <a:p>
              <a:pPr algn="r">
                <a:defRPr/>
              </a:pPr>
              <a:r>
                <a:rPr lang="en-US">
                  <a:latin typeface="Arial" charset="0"/>
                  <a:cs typeface="+mn-cs"/>
                </a:rPr>
                <a:t>A</a:t>
              </a:r>
            </a:p>
            <a:p>
              <a:pPr algn="r">
                <a:defRPr/>
              </a:pPr>
              <a:endParaRPr lang="en-US">
                <a:latin typeface="Arial" charset="0"/>
                <a:cs typeface="+mn-cs"/>
              </a:endParaRPr>
            </a:p>
            <a:p>
              <a:pPr algn="r">
                <a:defRPr/>
              </a:pPr>
              <a:r>
                <a:rPr lang="en-US">
                  <a:latin typeface="Arial" charset="0"/>
                  <a:cs typeface="+mn-cs"/>
                </a:rPr>
                <a:t>B</a:t>
              </a:r>
            </a:p>
            <a:p>
              <a:pPr algn="r">
                <a:defRPr/>
              </a:pPr>
              <a:endParaRPr lang="en-US">
                <a:latin typeface="Arial" charset="0"/>
                <a:cs typeface="+mn-cs"/>
              </a:endParaRPr>
            </a:p>
            <a:p>
              <a:pPr algn="r">
                <a:defRPr/>
              </a:pPr>
              <a:r>
                <a:rPr lang="en-US">
                  <a:latin typeface="Arial" charset="0"/>
                  <a:cs typeface="+mn-cs"/>
                </a:rPr>
                <a:t>C</a:t>
              </a:r>
            </a:p>
            <a:p>
              <a:pPr algn="r">
                <a:defRPr/>
              </a:pPr>
              <a:endParaRPr lang="en-US">
                <a:latin typeface="Arial" charset="0"/>
                <a:cs typeface="+mn-cs"/>
              </a:endParaRPr>
            </a:p>
            <a:p>
              <a:pPr algn="r">
                <a:defRPr/>
              </a:pPr>
              <a:r>
                <a:rPr lang="en-US">
                  <a:latin typeface="Arial" charset="0"/>
                  <a:cs typeface="+mn-cs"/>
                </a:rPr>
                <a:t>D</a:t>
              </a:r>
              <a:endParaRPr lang="en-US">
                <a:cs typeface="+mn-cs"/>
              </a:endParaRPr>
            </a:p>
          </p:txBody>
        </p:sp>
        <p:sp>
          <p:nvSpPr>
            <p:cNvPr id="236605" name="Text Box 61"/>
            <p:cNvSpPr txBox="1">
              <a:spLocks noChangeArrowheads="1"/>
            </p:cNvSpPr>
            <p:nvPr/>
          </p:nvSpPr>
          <p:spPr bwMode="auto">
            <a:xfrm>
              <a:off x="3517" y="1328"/>
              <a:ext cx="244" cy="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a:latin typeface="Arial" charset="0"/>
                  <a:cs typeface="+mn-cs"/>
                </a:rPr>
                <a:t>A</a:t>
              </a:r>
            </a:p>
            <a:p>
              <a:pPr algn="r">
                <a:defRPr/>
              </a:pPr>
              <a:endParaRPr lang="en-US">
                <a:latin typeface="Arial" charset="0"/>
                <a:cs typeface="+mn-cs"/>
              </a:endParaRPr>
            </a:p>
            <a:p>
              <a:pPr algn="r">
                <a:defRPr/>
              </a:pPr>
              <a:r>
                <a:rPr lang="en-US">
                  <a:latin typeface="Arial" charset="0"/>
                  <a:cs typeface="+mn-cs"/>
                </a:rPr>
                <a:t>1</a:t>
              </a:r>
            </a:p>
            <a:p>
              <a:pPr algn="r">
                <a:defRPr/>
              </a:pPr>
              <a:endParaRPr lang="en-US">
                <a:latin typeface="Arial" charset="0"/>
                <a:cs typeface="+mn-cs"/>
              </a:endParaRPr>
            </a:p>
            <a:p>
              <a:pPr algn="r">
                <a:defRPr/>
              </a:pPr>
              <a:r>
                <a:rPr lang="en-US">
                  <a:latin typeface="Arial" charset="0"/>
                  <a:cs typeface="+mn-cs"/>
                </a:rPr>
                <a:t>7</a:t>
              </a:r>
            </a:p>
            <a:p>
              <a:pPr algn="r">
                <a:defRPr/>
              </a:pPr>
              <a:endParaRPr lang="en-US">
                <a:latin typeface="Arial" charset="0"/>
                <a:cs typeface="+mn-cs"/>
              </a:endParaRPr>
            </a:p>
            <a:p>
              <a:pPr algn="r">
                <a:defRPr/>
              </a:pPr>
              <a:r>
                <a:rPr lang="en-US">
                  <a:latin typeface="Arial" charset="0"/>
                  <a:cs typeface="+mn-cs"/>
                </a:rPr>
                <a:t>6</a:t>
              </a:r>
            </a:p>
            <a:p>
              <a:pPr algn="r">
                <a:defRPr/>
              </a:pPr>
              <a:endParaRPr lang="en-US">
                <a:latin typeface="Arial" charset="0"/>
                <a:cs typeface="+mn-cs"/>
              </a:endParaRPr>
            </a:p>
            <a:p>
              <a:pPr algn="r">
                <a:defRPr/>
              </a:pPr>
              <a:r>
                <a:rPr lang="en-US">
                  <a:latin typeface="Arial" charset="0"/>
                  <a:cs typeface="+mn-cs"/>
                </a:rPr>
                <a:t>4</a:t>
              </a:r>
            </a:p>
          </p:txBody>
        </p:sp>
        <p:sp>
          <p:nvSpPr>
            <p:cNvPr id="236606" name="Text Box 62"/>
            <p:cNvSpPr txBox="1">
              <a:spLocks noChangeArrowheads="1"/>
            </p:cNvSpPr>
            <p:nvPr/>
          </p:nvSpPr>
          <p:spPr bwMode="auto">
            <a:xfrm>
              <a:off x="3887" y="1334"/>
              <a:ext cx="330" cy="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a:latin typeface="Arial" charset="0"/>
                  <a:cs typeface="+mn-cs"/>
                </a:rPr>
                <a:t>B</a:t>
              </a:r>
            </a:p>
            <a:p>
              <a:pPr algn="r">
                <a:defRPr/>
              </a:pPr>
              <a:endParaRPr lang="en-US">
                <a:latin typeface="Arial" charset="0"/>
                <a:cs typeface="+mn-cs"/>
              </a:endParaRPr>
            </a:p>
            <a:p>
              <a:pPr algn="r">
                <a:defRPr/>
              </a:pPr>
              <a:r>
                <a:rPr lang="en-US">
                  <a:latin typeface="Arial" charset="0"/>
                  <a:cs typeface="+mn-cs"/>
                </a:rPr>
                <a:t>14</a:t>
              </a:r>
            </a:p>
            <a:p>
              <a:pPr algn="r">
                <a:defRPr/>
              </a:pPr>
              <a:endParaRPr lang="en-US">
                <a:latin typeface="Arial" charset="0"/>
                <a:cs typeface="+mn-cs"/>
              </a:endParaRPr>
            </a:p>
            <a:p>
              <a:pPr algn="r">
                <a:defRPr/>
              </a:pPr>
              <a:r>
                <a:rPr lang="en-US">
                  <a:latin typeface="Arial" charset="0"/>
                  <a:cs typeface="+mn-cs"/>
                </a:rPr>
                <a:t>8</a:t>
              </a:r>
            </a:p>
            <a:p>
              <a:pPr algn="r">
                <a:defRPr/>
              </a:pPr>
              <a:endParaRPr lang="en-US">
                <a:latin typeface="Arial" charset="0"/>
                <a:cs typeface="+mn-cs"/>
              </a:endParaRPr>
            </a:p>
            <a:p>
              <a:pPr algn="r">
                <a:defRPr/>
              </a:pPr>
              <a:r>
                <a:rPr lang="en-US">
                  <a:latin typeface="Arial" charset="0"/>
                  <a:cs typeface="+mn-cs"/>
                </a:rPr>
                <a:t>9</a:t>
              </a:r>
            </a:p>
            <a:p>
              <a:pPr algn="r">
                <a:defRPr/>
              </a:pPr>
              <a:endParaRPr lang="en-US">
                <a:latin typeface="Arial" charset="0"/>
                <a:cs typeface="+mn-cs"/>
              </a:endParaRPr>
            </a:p>
            <a:p>
              <a:pPr algn="r">
                <a:defRPr/>
              </a:pPr>
              <a:r>
                <a:rPr lang="en-US">
                  <a:latin typeface="Arial" charset="0"/>
                  <a:cs typeface="+mn-cs"/>
                </a:rPr>
                <a:t>11</a:t>
              </a:r>
              <a:endParaRPr lang="en-US">
                <a:cs typeface="+mn-cs"/>
              </a:endParaRPr>
            </a:p>
          </p:txBody>
        </p:sp>
        <p:sp>
          <p:nvSpPr>
            <p:cNvPr id="236607" name="Text Box 63"/>
            <p:cNvSpPr txBox="1">
              <a:spLocks noChangeArrowheads="1"/>
            </p:cNvSpPr>
            <p:nvPr/>
          </p:nvSpPr>
          <p:spPr bwMode="auto">
            <a:xfrm>
              <a:off x="4382" y="1340"/>
              <a:ext cx="255" cy="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a:latin typeface="Arial" charset="0"/>
                  <a:cs typeface="+mn-cs"/>
                </a:rPr>
                <a:t>D</a:t>
              </a:r>
            </a:p>
            <a:p>
              <a:pPr algn="r">
                <a:defRPr/>
              </a:pPr>
              <a:endParaRPr lang="en-US">
                <a:latin typeface="Arial" charset="0"/>
                <a:cs typeface="+mn-cs"/>
              </a:endParaRPr>
            </a:p>
            <a:p>
              <a:pPr algn="r">
                <a:defRPr/>
              </a:pPr>
              <a:r>
                <a:rPr lang="en-US">
                  <a:latin typeface="Arial" charset="0"/>
                  <a:cs typeface="+mn-cs"/>
                </a:rPr>
                <a:t>5</a:t>
              </a:r>
            </a:p>
            <a:p>
              <a:pPr algn="r">
                <a:defRPr/>
              </a:pPr>
              <a:endParaRPr lang="en-US">
                <a:latin typeface="Arial" charset="0"/>
                <a:cs typeface="+mn-cs"/>
              </a:endParaRPr>
            </a:p>
            <a:p>
              <a:pPr algn="r">
                <a:defRPr/>
              </a:pPr>
              <a:r>
                <a:rPr lang="en-US">
                  <a:latin typeface="Arial" charset="0"/>
                  <a:cs typeface="+mn-cs"/>
                </a:rPr>
                <a:t>5</a:t>
              </a:r>
            </a:p>
            <a:p>
              <a:pPr algn="r">
                <a:defRPr/>
              </a:pPr>
              <a:endParaRPr lang="en-US">
                <a:latin typeface="Arial" charset="0"/>
                <a:cs typeface="+mn-cs"/>
              </a:endParaRPr>
            </a:p>
            <a:p>
              <a:pPr algn="r">
                <a:defRPr/>
              </a:pPr>
              <a:r>
                <a:rPr lang="en-US">
                  <a:latin typeface="Arial" charset="0"/>
                  <a:cs typeface="+mn-cs"/>
                </a:rPr>
                <a:t>4</a:t>
              </a:r>
            </a:p>
            <a:p>
              <a:pPr algn="r">
                <a:defRPr/>
              </a:pPr>
              <a:endParaRPr lang="en-US">
                <a:latin typeface="Arial" charset="0"/>
                <a:cs typeface="+mn-cs"/>
              </a:endParaRPr>
            </a:p>
            <a:p>
              <a:pPr algn="r">
                <a:defRPr/>
              </a:pPr>
              <a:r>
                <a:rPr lang="en-US">
                  <a:latin typeface="Arial" charset="0"/>
                  <a:cs typeface="+mn-cs"/>
                </a:rPr>
                <a:t>2</a:t>
              </a:r>
            </a:p>
          </p:txBody>
        </p:sp>
        <p:sp>
          <p:nvSpPr>
            <p:cNvPr id="236608" name="Line 64"/>
            <p:cNvSpPr>
              <a:spLocks noChangeShapeType="1"/>
            </p:cNvSpPr>
            <p:nvPr/>
          </p:nvSpPr>
          <p:spPr bwMode="auto">
            <a:xfrm>
              <a:off x="3054" y="1669"/>
              <a:ext cx="1584" cy="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609" name="Line 65"/>
            <p:cNvSpPr>
              <a:spLocks noChangeShapeType="1"/>
            </p:cNvSpPr>
            <p:nvPr/>
          </p:nvSpPr>
          <p:spPr bwMode="auto">
            <a:xfrm flipH="1">
              <a:off x="3434" y="1173"/>
              <a:ext cx="0" cy="197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610" name="Oval 66"/>
            <p:cNvSpPr>
              <a:spLocks noChangeArrowheads="1"/>
            </p:cNvSpPr>
            <p:nvPr/>
          </p:nvSpPr>
          <p:spPr bwMode="auto">
            <a:xfrm>
              <a:off x="3504" y="1681"/>
              <a:ext cx="288" cy="28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611" name="Oval 67"/>
            <p:cNvSpPr>
              <a:spLocks noChangeArrowheads="1"/>
            </p:cNvSpPr>
            <p:nvPr/>
          </p:nvSpPr>
          <p:spPr bwMode="auto">
            <a:xfrm>
              <a:off x="4368" y="2025"/>
              <a:ext cx="288" cy="28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612" name="Oval 68"/>
            <p:cNvSpPr>
              <a:spLocks noChangeArrowheads="1"/>
            </p:cNvSpPr>
            <p:nvPr/>
          </p:nvSpPr>
          <p:spPr bwMode="auto">
            <a:xfrm>
              <a:off x="4380" y="2351"/>
              <a:ext cx="288" cy="28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613" name="Oval 69"/>
            <p:cNvSpPr>
              <a:spLocks noChangeArrowheads="1"/>
            </p:cNvSpPr>
            <p:nvPr/>
          </p:nvSpPr>
          <p:spPr bwMode="auto">
            <a:xfrm>
              <a:off x="4380" y="2733"/>
              <a:ext cx="288" cy="28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6614" name="Text Box 70"/>
            <p:cNvSpPr txBox="1">
              <a:spLocks noChangeArrowheads="1"/>
            </p:cNvSpPr>
            <p:nvPr/>
          </p:nvSpPr>
          <p:spPr bwMode="auto">
            <a:xfrm>
              <a:off x="3112" y="1408"/>
              <a:ext cx="181"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aseline="-25000" dirty="0">
                  <a:latin typeface="Arial" charset="0"/>
                  <a:cs typeface="+mn-cs"/>
                </a:rPr>
                <a:t>E</a:t>
              </a:r>
              <a:endParaRPr lang="en-US" baseline="-25000" dirty="0">
                <a:cs typeface="+mn-cs"/>
              </a:endParaRPr>
            </a:p>
          </p:txBody>
        </p:sp>
        <p:sp>
          <p:nvSpPr>
            <p:cNvPr id="236615" name="Text Box 71"/>
            <p:cNvSpPr txBox="1">
              <a:spLocks noChangeArrowheads="1"/>
            </p:cNvSpPr>
            <p:nvPr/>
          </p:nvSpPr>
          <p:spPr bwMode="auto">
            <a:xfrm>
              <a:off x="3408" y="1104"/>
              <a:ext cx="163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1">
                  <a:solidFill>
                    <a:srgbClr val="3333FF"/>
                  </a:solidFill>
                  <a:latin typeface="Arial" charset="0"/>
                  <a:cs typeface="+mn-cs"/>
                </a:rPr>
                <a:t>cost to destination via</a:t>
              </a:r>
              <a:endParaRPr lang="en-US" b="1">
                <a:solidFill>
                  <a:srgbClr val="3333FF"/>
                </a:solidFill>
                <a:cs typeface="+mn-cs"/>
              </a:endParaRPr>
            </a:p>
          </p:txBody>
        </p:sp>
        <p:sp>
          <p:nvSpPr>
            <p:cNvPr id="236616" name="Text Box 72"/>
            <p:cNvSpPr txBox="1">
              <a:spLocks noChangeArrowheads="1"/>
            </p:cNvSpPr>
            <p:nvPr/>
          </p:nvSpPr>
          <p:spPr bwMode="auto">
            <a:xfrm rot="16233455">
              <a:off x="2625" y="2271"/>
              <a:ext cx="88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1" dirty="0">
                  <a:solidFill>
                    <a:srgbClr val="3333FF"/>
                  </a:solidFill>
                  <a:latin typeface="Arial" charset="0"/>
                  <a:cs typeface="+mn-cs"/>
                </a:rPr>
                <a:t>destination</a:t>
              </a:r>
              <a:endParaRPr lang="en-US" b="1" dirty="0">
                <a:solidFill>
                  <a:srgbClr val="3333FF"/>
                </a:solidFill>
                <a:cs typeface="+mn-cs"/>
              </a:endParaRPr>
            </a:p>
          </p:txBody>
        </p:sp>
      </p:grpSp>
      <p:sp>
        <p:nvSpPr>
          <p:cNvPr id="7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4024016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pPr>
              <a:defRPr/>
            </a:pPr>
            <a:fld id="{97551A6C-FF56-954D-A0AB-DAB30E0B54F1}" type="slidenum">
              <a:rPr lang="en-US"/>
              <a:pPr>
                <a:defRPr/>
              </a:pPr>
              <a:t>26</a:t>
            </a:fld>
            <a:endParaRPr lang="en-US"/>
          </a:p>
        </p:txBody>
      </p:sp>
      <p:sp>
        <p:nvSpPr>
          <p:cNvPr id="238594" name="Rectangle 2"/>
          <p:cNvSpPr>
            <a:spLocks noGrp="1" noChangeArrowheads="1"/>
          </p:cNvSpPr>
          <p:nvPr>
            <p:ph type="title"/>
          </p:nvPr>
        </p:nvSpPr>
        <p:spPr>
          <a:xfrm>
            <a:off x="685800" y="71800"/>
            <a:ext cx="7772400" cy="1143000"/>
          </a:xfrm>
        </p:spPr>
        <p:txBody>
          <a:bodyPr>
            <a:normAutofit fontScale="90000"/>
          </a:bodyPr>
          <a:lstStyle/>
          <a:p>
            <a:pPr>
              <a:defRPr/>
            </a:pPr>
            <a:r>
              <a:rPr lang="en-US" sz="3600" dirty="0" smtClean="0">
                <a:cs typeface="+mj-cs"/>
              </a:rPr>
              <a:t>From Distance Table to Routing Table</a:t>
            </a:r>
          </a:p>
        </p:txBody>
      </p:sp>
      <p:sp>
        <p:nvSpPr>
          <p:cNvPr id="238596" name="Text Box 4"/>
          <p:cNvSpPr txBox="1">
            <a:spLocks noChangeArrowheads="1"/>
          </p:cNvSpPr>
          <p:nvPr/>
        </p:nvSpPr>
        <p:spPr bwMode="auto">
          <a:xfrm>
            <a:off x="504790" y="1799120"/>
            <a:ext cx="127472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smtClean="0">
                <a:latin typeface="Arial" charset="0"/>
                <a:cs typeface="+mn-cs"/>
              </a:rPr>
              <a:t>         D  </a:t>
            </a:r>
            <a:r>
              <a:rPr lang="en-US" dirty="0">
                <a:latin typeface="Arial" charset="0"/>
                <a:cs typeface="+mn-cs"/>
              </a:rPr>
              <a:t>()</a:t>
            </a:r>
          </a:p>
          <a:p>
            <a:pPr algn="r">
              <a:defRPr/>
            </a:pPr>
            <a:endParaRPr lang="en-US" dirty="0">
              <a:latin typeface="Arial" charset="0"/>
              <a:cs typeface="+mn-cs"/>
            </a:endParaRPr>
          </a:p>
          <a:p>
            <a:pPr algn="r">
              <a:defRPr/>
            </a:pPr>
            <a:r>
              <a:rPr lang="en-US" dirty="0">
                <a:latin typeface="Arial" charset="0"/>
                <a:cs typeface="+mn-cs"/>
              </a:rPr>
              <a:t>A</a:t>
            </a:r>
          </a:p>
          <a:p>
            <a:pPr algn="r">
              <a:defRPr/>
            </a:pPr>
            <a:endParaRPr lang="en-US" dirty="0">
              <a:latin typeface="Arial" charset="0"/>
              <a:cs typeface="+mn-cs"/>
            </a:endParaRPr>
          </a:p>
          <a:p>
            <a:pPr algn="r">
              <a:defRPr/>
            </a:pPr>
            <a:r>
              <a:rPr lang="en-US" dirty="0">
                <a:latin typeface="Arial" charset="0"/>
                <a:cs typeface="+mn-cs"/>
              </a:rPr>
              <a:t>B</a:t>
            </a:r>
          </a:p>
          <a:p>
            <a:pPr algn="r">
              <a:defRPr/>
            </a:pPr>
            <a:endParaRPr lang="en-US" dirty="0">
              <a:latin typeface="Arial" charset="0"/>
              <a:cs typeface="+mn-cs"/>
            </a:endParaRPr>
          </a:p>
          <a:p>
            <a:pPr algn="r">
              <a:defRPr/>
            </a:pPr>
            <a:r>
              <a:rPr lang="en-US" dirty="0">
                <a:latin typeface="Arial" charset="0"/>
                <a:cs typeface="+mn-cs"/>
              </a:rPr>
              <a:t>C</a:t>
            </a:r>
          </a:p>
          <a:p>
            <a:pPr algn="r">
              <a:defRPr/>
            </a:pPr>
            <a:endParaRPr lang="en-US" dirty="0">
              <a:latin typeface="Arial" charset="0"/>
              <a:cs typeface="+mn-cs"/>
            </a:endParaRPr>
          </a:p>
          <a:p>
            <a:pPr algn="r">
              <a:defRPr/>
            </a:pPr>
            <a:r>
              <a:rPr lang="en-US" dirty="0">
                <a:latin typeface="Arial" charset="0"/>
                <a:cs typeface="+mn-cs"/>
              </a:rPr>
              <a:t>D</a:t>
            </a:r>
            <a:endParaRPr lang="en-US" dirty="0">
              <a:cs typeface="+mn-cs"/>
            </a:endParaRPr>
          </a:p>
        </p:txBody>
      </p:sp>
      <p:sp>
        <p:nvSpPr>
          <p:cNvPr id="238597" name="Text Box 5"/>
          <p:cNvSpPr txBox="1">
            <a:spLocks noChangeArrowheads="1"/>
          </p:cNvSpPr>
          <p:nvPr/>
        </p:nvSpPr>
        <p:spPr bwMode="auto">
          <a:xfrm>
            <a:off x="1986031" y="1715658"/>
            <a:ext cx="387350" cy="337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charset="0"/>
                <a:cs typeface="+mn-cs"/>
              </a:rPr>
              <a:t>A</a:t>
            </a:r>
          </a:p>
          <a:p>
            <a:pPr algn="r">
              <a:defRPr/>
            </a:pPr>
            <a:endParaRPr lang="en-US" dirty="0">
              <a:latin typeface="Arial" charset="0"/>
              <a:cs typeface="+mn-cs"/>
            </a:endParaRPr>
          </a:p>
          <a:p>
            <a:pPr algn="r">
              <a:defRPr/>
            </a:pPr>
            <a:r>
              <a:rPr lang="en-US" dirty="0">
                <a:latin typeface="Arial" charset="0"/>
                <a:cs typeface="+mn-cs"/>
              </a:rPr>
              <a:t>1</a:t>
            </a:r>
          </a:p>
          <a:p>
            <a:pPr algn="r">
              <a:defRPr/>
            </a:pPr>
            <a:endParaRPr lang="en-US" dirty="0">
              <a:latin typeface="Arial" charset="0"/>
              <a:cs typeface="+mn-cs"/>
            </a:endParaRPr>
          </a:p>
          <a:p>
            <a:pPr algn="r">
              <a:defRPr/>
            </a:pPr>
            <a:r>
              <a:rPr lang="en-US" dirty="0">
                <a:latin typeface="Arial" charset="0"/>
                <a:cs typeface="+mn-cs"/>
              </a:rPr>
              <a:t>7</a:t>
            </a:r>
          </a:p>
          <a:p>
            <a:pPr algn="r">
              <a:defRPr/>
            </a:pPr>
            <a:endParaRPr lang="en-US" dirty="0">
              <a:latin typeface="Arial" charset="0"/>
              <a:cs typeface="+mn-cs"/>
            </a:endParaRPr>
          </a:p>
          <a:p>
            <a:pPr algn="r">
              <a:defRPr/>
            </a:pPr>
            <a:r>
              <a:rPr lang="en-US" dirty="0">
                <a:latin typeface="Arial" charset="0"/>
                <a:cs typeface="+mn-cs"/>
              </a:rPr>
              <a:t>6</a:t>
            </a:r>
          </a:p>
          <a:p>
            <a:pPr algn="r">
              <a:defRPr/>
            </a:pPr>
            <a:endParaRPr lang="en-US" dirty="0">
              <a:latin typeface="Arial" charset="0"/>
              <a:cs typeface="+mn-cs"/>
            </a:endParaRPr>
          </a:p>
          <a:p>
            <a:pPr algn="r">
              <a:defRPr/>
            </a:pPr>
            <a:r>
              <a:rPr lang="en-US" dirty="0">
                <a:latin typeface="Arial" charset="0"/>
                <a:cs typeface="+mn-cs"/>
              </a:rPr>
              <a:t>4</a:t>
            </a:r>
          </a:p>
        </p:txBody>
      </p:sp>
      <p:sp>
        <p:nvSpPr>
          <p:cNvPr id="238598" name="Text Box 6"/>
          <p:cNvSpPr txBox="1">
            <a:spLocks noChangeArrowheads="1"/>
          </p:cNvSpPr>
          <p:nvPr/>
        </p:nvSpPr>
        <p:spPr bwMode="auto">
          <a:xfrm>
            <a:off x="2113151" y="1715658"/>
            <a:ext cx="890062"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charset="0"/>
                <a:cs typeface="+mn-cs"/>
              </a:rPr>
              <a:t>B</a:t>
            </a:r>
          </a:p>
          <a:p>
            <a:pPr algn="r">
              <a:defRPr/>
            </a:pPr>
            <a:endParaRPr lang="en-US" dirty="0">
              <a:latin typeface="Arial" charset="0"/>
              <a:cs typeface="+mn-cs"/>
            </a:endParaRPr>
          </a:p>
          <a:p>
            <a:pPr algn="r">
              <a:defRPr/>
            </a:pPr>
            <a:r>
              <a:rPr lang="en-US" dirty="0" smtClean="0">
                <a:latin typeface="Arial" charset="0"/>
                <a:cs typeface="+mn-cs"/>
              </a:rPr>
              <a:t> 14</a:t>
            </a:r>
            <a:endParaRPr lang="en-US" dirty="0">
              <a:latin typeface="Arial" charset="0"/>
              <a:cs typeface="+mn-cs"/>
            </a:endParaRPr>
          </a:p>
          <a:p>
            <a:pPr algn="r">
              <a:defRPr/>
            </a:pPr>
            <a:endParaRPr lang="en-US" dirty="0">
              <a:latin typeface="Arial" charset="0"/>
              <a:cs typeface="+mn-cs"/>
            </a:endParaRPr>
          </a:p>
          <a:p>
            <a:pPr algn="r">
              <a:defRPr/>
            </a:pPr>
            <a:r>
              <a:rPr lang="en-US" dirty="0">
                <a:latin typeface="Arial" charset="0"/>
                <a:cs typeface="+mn-cs"/>
              </a:rPr>
              <a:t>8</a:t>
            </a:r>
          </a:p>
          <a:p>
            <a:pPr algn="r">
              <a:defRPr/>
            </a:pPr>
            <a:endParaRPr lang="en-US" dirty="0">
              <a:latin typeface="Arial" charset="0"/>
              <a:cs typeface="+mn-cs"/>
            </a:endParaRPr>
          </a:p>
          <a:p>
            <a:pPr algn="r">
              <a:defRPr/>
            </a:pPr>
            <a:r>
              <a:rPr lang="en-US" dirty="0">
                <a:latin typeface="Arial" charset="0"/>
                <a:cs typeface="+mn-cs"/>
              </a:rPr>
              <a:t>9</a:t>
            </a:r>
          </a:p>
          <a:p>
            <a:pPr algn="r">
              <a:defRPr/>
            </a:pPr>
            <a:endParaRPr lang="en-US" dirty="0">
              <a:latin typeface="Arial" charset="0"/>
              <a:cs typeface="+mn-cs"/>
            </a:endParaRPr>
          </a:p>
          <a:p>
            <a:pPr algn="r">
              <a:defRPr/>
            </a:pPr>
            <a:r>
              <a:rPr lang="en-US" dirty="0">
                <a:latin typeface="Arial" charset="0"/>
                <a:cs typeface="+mn-cs"/>
              </a:rPr>
              <a:t>11</a:t>
            </a:r>
            <a:endParaRPr lang="en-US" dirty="0">
              <a:cs typeface="+mn-cs"/>
            </a:endParaRPr>
          </a:p>
        </p:txBody>
      </p:sp>
      <p:sp>
        <p:nvSpPr>
          <p:cNvPr id="238599" name="Text Box 7"/>
          <p:cNvSpPr txBox="1">
            <a:spLocks noChangeArrowheads="1"/>
          </p:cNvSpPr>
          <p:nvPr/>
        </p:nvSpPr>
        <p:spPr bwMode="auto">
          <a:xfrm>
            <a:off x="3321943" y="1715658"/>
            <a:ext cx="415511"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charset="0"/>
                <a:cs typeface="+mn-cs"/>
              </a:rPr>
              <a:t>D</a:t>
            </a:r>
          </a:p>
          <a:p>
            <a:pPr algn="r">
              <a:defRPr/>
            </a:pPr>
            <a:endParaRPr lang="en-US" dirty="0" smtClean="0">
              <a:latin typeface="Arial" charset="0"/>
              <a:cs typeface="+mn-cs"/>
            </a:endParaRPr>
          </a:p>
          <a:p>
            <a:pPr algn="r">
              <a:defRPr/>
            </a:pPr>
            <a:r>
              <a:rPr lang="en-US" dirty="0" smtClean="0">
                <a:latin typeface="Arial" charset="0"/>
                <a:cs typeface="+mn-cs"/>
              </a:rPr>
              <a:t>5</a:t>
            </a:r>
            <a:endParaRPr lang="en-US" dirty="0">
              <a:latin typeface="Arial" charset="0"/>
              <a:cs typeface="+mn-cs"/>
            </a:endParaRPr>
          </a:p>
          <a:p>
            <a:pPr algn="r">
              <a:defRPr/>
            </a:pPr>
            <a:endParaRPr lang="en-US" dirty="0">
              <a:latin typeface="Arial" charset="0"/>
              <a:cs typeface="+mn-cs"/>
            </a:endParaRPr>
          </a:p>
          <a:p>
            <a:pPr algn="r">
              <a:defRPr/>
            </a:pPr>
            <a:r>
              <a:rPr lang="en-US" dirty="0">
                <a:latin typeface="Arial" charset="0"/>
                <a:cs typeface="+mn-cs"/>
              </a:rPr>
              <a:t>5</a:t>
            </a:r>
          </a:p>
          <a:p>
            <a:pPr algn="r">
              <a:defRPr/>
            </a:pPr>
            <a:endParaRPr lang="en-US" dirty="0">
              <a:latin typeface="Arial" charset="0"/>
              <a:cs typeface="+mn-cs"/>
            </a:endParaRPr>
          </a:p>
          <a:p>
            <a:pPr algn="r">
              <a:defRPr/>
            </a:pPr>
            <a:r>
              <a:rPr lang="en-US" dirty="0">
                <a:latin typeface="Arial" charset="0"/>
                <a:cs typeface="+mn-cs"/>
              </a:rPr>
              <a:t>4</a:t>
            </a:r>
          </a:p>
          <a:p>
            <a:pPr algn="r">
              <a:defRPr/>
            </a:pPr>
            <a:endParaRPr lang="en-US" dirty="0">
              <a:latin typeface="Arial" charset="0"/>
              <a:cs typeface="+mn-cs"/>
            </a:endParaRPr>
          </a:p>
          <a:p>
            <a:pPr algn="r">
              <a:defRPr/>
            </a:pPr>
            <a:r>
              <a:rPr lang="en-US" dirty="0">
                <a:latin typeface="Arial" charset="0"/>
                <a:cs typeface="+mn-cs"/>
              </a:rPr>
              <a:t>2</a:t>
            </a:r>
          </a:p>
        </p:txBody>
      </p:sp>
      <p:sp>
        <p:nvSpPr>
          <p:cNvPr id="238600" name="Line 8"/>
          <p:cNvSpPr>
            <a:spLocks noChangeShapeType="1"/>
          </p:cNvSpPr>
          <p:nvPr/>
        </p:nvSpPr>
        <p:spPr bwMode="auto">
          <a:xfrm>
            <a:off x="1251018" y="2155395"/>
            <a:ext cx="2514600" cy="952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01" name="Line 9"/>
          <p:cNvSpPr>
            <a:spLocks noChangeShapeType="1"/>
          </p:cNvSpPr>
          <p:nvPr/>
        </p:nvSpPr>
        <p:spPr bwMode="auto">
          <a:xfrm flipH="1">
            <a:off x="1796512" y="1483883"/>
            <a:ext cx="0" cy="313372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02" name="Oval 10"/>
          <p:cNvSpPr>
            <a:spLocks noChangeArrowheads="1"/>
          </p:cNvSpPr>
          <p:nvPr/>
        </p:nvSpPr>
        <p:spPr bwMode="auto">
          <a:xfrm>
            <a:off x="2012427" y="2260755"/>
            <a:ext cx="457200" cy="447675"/>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03" name="Oval 11"/>
          <p:cNvSpPr>
            <a:spLocks noChangeArrowheads="1"/>
          </p:cNvSpPr>
          <p:nvPr/>
        </p:nvSpPr>
        <p:spPr bwMode="auto">
          <a:xfrm>
            <a:off x="3336993" y="2822145"/>
            <a:ext cx="457200" cy="447675"/>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04" name="Oval 12"/>
          <p:cNvSpPr>
            <a:spLocks noChangeArrowheads="1"/>
          </p:cNvSpPr>
          <p:nvPr/>
        </p:nvSpPr>
        <p:spPr bwMode="auto">
          <a:xfrm>
            <a:off x="3356043" y="3339670"/>
            <a:ext cx="457200" cy="447675"/>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05" name="Oval 13"/>
          <p:cNvSpPr>
            <a:spLocks noChangeArrowheads="1"/>
          </p:cNvSpPr>
          <p:nvPr/>
        </p:nvSpPr>
        <p:spPr bwMode="auto">
          <a:xfrm>
            <a:off x="3356043" y="3930220"/>
            <a:ext cx="457200" cy="447675"/>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06" name="Text Box 14"/>
          <p:cNvSpPr txBox="1">
            <a:spLocks noChangeArrowheads="1"/>
          </p:cNvSpPr>
          <p:nvPr/>
        </p:nvSpPr>
        <p:spPr bwMode="auto">
          <a:xfrm>
            <a:off x="1328680" y="1872222"/>
            <a:ext cx="28730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aseline="-25000" dirty="0">
                <a:latin typeface="Arial" charset="0"/>
                <a:cs typeface="+mn-cs"/>
              </a:rPr>
              <a:t>E</a:t>
            </a:r>
            <a:endParaRPr lang="en-US" baseline="-25000" dirty="0">
              <a:cs typeface="+mn-cs"/>
            </a:endParaRPr>
          </a:p>
        </p:txBody>
      </p:sp>
      <p:sp>
        <p:nvSpPr>
          <p:cNvPr id="238607" name="Text Box 15"/>
          <p:cNvSpPr txBox="1">
            <a:spLocks noChangeArrowheads="1"/>
          </p:cNvSpPr>
          <p:nvPr/>
        </p:nvSpPr>
        <p:spPr bwMode="auto">
          <a:xfrm>
            <a:off x="1779510" y="1353373"/>
            <a:ext cx="2597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1" dirty="0">
                <a:solidFill>
                  <a:srgbClr val="3333FF"/>
                </a:solidFill>
                <a:latin typeface="Arial" charset="0"/>
                <a:cs typeface="+mn-cs"/>
              </a:rPr>
              <a:t>cost to destination via</a:t>
            </a:r>
            <a:endParaRPr lang="en-US" b="1" dirty="0">
              <a:solidFill>
                <a:srgbClr val="3333FF"/>
              </a:solidFill>
              <a:cs typeface="+mn-cs"/>
            </a:endParaRPr>
          </a:p>
        </p:txBody>
      </p:sp>
      <p:sp>
        <p:nvSpPr>
          <p:cNvPr id="238608" name="Text Box 16"/>
          <p:cNvSpPr txBox="1">
            <a:spLocks noChangeArrowheads="1"/>
          </p:cNvSpPr>
          <p:nvPr/>
        </p:nvSpPr>
        <p:spPr bwMode="auto">
          <a:xfrm rot="16233455">
            <a:off x="452506" y="3260295"/>
            <a:ext cx="1403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1" dirty="0">
                <a:solidFill>
                  <a:srgbClr val="3333FF"/>
                </a:solidFill>
                <a:latin typeface="Arial" charset="0"/>
                <a:cs typeface="+mn-cs"/>
              </a:rPr>
              <a:t>destination</a:t>
            </a:r>
            <a:endParaRPr lang="en-US" b="1" dirty="0">
              <a:solidFill>
                <a:srgbClr val="3333FF"/>
              </a:solidFill>
              <a:cs typeface="+mn-cs"/>
            </a:endParaRPr>
          </a:p>
        </p:txBody>
      </p:sp>
      <p:sp>
        <p:nvSpPr>
          <p:cNvPr id="238609" name="Text Box 17"/>
          <p:cNvSpPr txBox="1">
            <a:spLocks noChangeArrowheads="1"/>
          </p:cNvSpPr>
          <p:nvPr/>
        </p:nvSpPr>
        <p:spPr bwMode="auto">
          <a:xfrm>
            <a:off x="5254694" y="1649595"/>
            <a:ext cx="404813" cy="337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charset="0"/>
                <a:cs typeface="+mn-cs"/>
              </a:rPr>
              <a:t> </a:t>
            </a:r>
          </a:p>
          <a:p>
            <a:pPr algn="r">
              <a:defRPr/>
            </a:pPr>
            <a:endParaRPr lang="en-US" dirty="0">
              <a:latin typeface="Arial" charset="0"/>
              <a:cs typeface="+mn-cs"/>
            </a:endParaRPr>
          </a:p>
          <a:p>
            <a:pPr algn="r">
              <a:defRPr/>
            </a:pPr>
            <a:r>
              <a:rPr lang="en-US" dirty="0">
                <a:latin typeface="Arial" charset="0"/>
                <a:cs typeface="+mn-cs"/>
              </a:rPr>
              <a:t>A</a:t>
            </a:r>
          </a:p>
          <a:p>
            <a:pPr algn="r">
              <a:defRPr/>
            </a:pPr>
            <a:endParaRPr lang="en-US" dirty="0">
              <a:latin typeface="Arial" charset="0"/>
              <a:cs typeface="+mn-cs"/>
            </a:endParaRPr>
          </a:p>
          <a:p>
            <a:pPr algn="r">
              <a:defRPr/>
            </a:pPr>
            <a:r>
              <a:rPr lang="en-US" dirty="0">
                <a:latin typeface="Arial" charset="0"/>
                <a:cs typeface="+mn-cs"/>
              </a:rPr>
              <a:t>B</a:t>
            </a:r>
          </a:p>
          <a:p>
            <a:pPr algn="r">
              <a:defRPr/>
            </a:pPr>
            <a:endParaRPr lang="en-US" dirty="0">
              <a:latin typeface="Arial" charset="0"/>
              <a:cs typeface="+mn-cs"/>
            </a:endParaRPr>
          </a:p>
          <a:p>
            <a:pPr algn="r">
              <a:defRPr/>
            </a:pPr>
            <a:r>
              <a:rPr lang="en-US" dirty="0">
                <a:latin typeface="Arial" charset="0"/>
                <a:cs typeface="+mn-cs"/>
              </a:rPr>
              <a:t>C</a:t>
            </a:r>
          </a:p>
          <a:p>
            <a:pPr algn="r">
              <a:defRPr/>
            </a:pPr>
            <a:endParaRPr lang="en-US" dirty="0">
              <a:latin typeface="Arial" charset="0"/>
              <a:cs typeface="+mn-cs"/>
            </a:endParaRPr>
          </a:p>
          <a:p>
            <a:pPr algn="r">
              <a:defRPr/>
            </a:pPr>
            <a:r>
              <a:rPr lang="en-US" dirty="0">
                <a:latin typeface="Arial" charset="0"/>
                <a:cs typeface="+mn-cs"/>
              </a:rPr>
              <a:t>D</a:t>
            </a:r>
            <a:endParaRPr lang="en-US" dirty="0">
              <a:cs typeface="+mn-cs"/>
            </a:endParaRPr>
          </a:p>
        </p:txBody>
      </p:sp>
      <p:sp>
        <p:nvSpPr>
          <p:cNvPr id="238610" name="Text Box 18"/>
          <p:cNvSpPr txBox="1">
            <a:spLocks noChangeArrowheads="1"/>
          </p:cNvSpPr>
          <p:nvPr/>
        </p:nvSpPr>
        <p:spPr bwMode="auto">
          <a:xfrm>
            <a:off x="5920966" y="1945635"/>
            <a:ext cx="671991"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charset="0"/>
                <a:cs typeface="+mn-cs"/>
              </a:rPr>
              <a:t> </a:t>
            </a:r>
          </a:p>
          <a:p>
            <a:pPr algn="r">
              <a:defRPr/>
            </a:pPr>
            <a:r>
              <a:rPr lang="en-US" dirty="0" smtClean="0">
                <a:latin typeface="Arial" charset="0"/>
                <a:cs typeface="+mn-cs"/>
              </a:rPr>
              <a:t>A ,</a:t>
            </a:r>
            <a:r>
              <a:rPr lang="en-US" dirty="0">
                <a:latin typeface="Arial" charset="0"/>
                <a:cs typeface="+mn-cs"/>
              </a:rPr>
              <a:t>1</a:t>
            </a:r>
          </a:p>
          <a:p>
            <a:pPr algn="r">
              <a:defRPr/>
            </a:pPr>
            <a:endParaRPr lang="en-US" dirty="0">
              <a:latin typeface="Arial" charset="0"/>
              <a:cs typeface="+mn-cs"/>
            </a:endParaRPr>
          </a:p>
          <a:p>
            <a:pPr algn="r">
              <a:defRPr/>
            </a:pPr>
            <a:r>
              <a:rPr lang="en-US" dirty="0">
                <a:latin typeface="Arial" charset="0"/>
                <a:cs typeface="+mn-cs"/>
              </a:rPr>
              <a:t>D</a:t>
            </a:r>
            <a:r>
              <a:rPr lang="en-US" dirty="0" smtClean="0">
                <a:latin typeface="Arial" charset="0"/>
                <a:cs typeface="+mn-cs"/>
              </a:rPr>
              <a:t>, 5</a:t>
            </a:r>
            <a:endParaRPr lang="en-US" dirty="0">
              <a:latin typeface="Arial" charset="0"/>
              <a:cs typeface="+mn-cs"/>
            </a:endParaRPr>
          </a:p>
          <a:p>
            <a:pPr algn="r">
              <a:defRPr/>
            </a:pPr>
            <a:endParaRPr lang="en-US" dirty="0">
              <a:latin typeface="Arial" charset="0"/>
              <a:cs typeface="+mn-cs"/>
            </a:endParaRPr>
          </a:p>
          <a:p>
            <a:pPr algn="r">
              <a:defRPr/>
            </a:pPr>
            <a:r>
              <a:rPr lang="en-US" dirty="0">
                <a:latin typeface="Arial" charset="0"/>
                <a:cs typeface="+mn-cs"/>
              </a:rPr>
              <a:t>D</a:t>
            </a:r>
            <a:r>
              <a:rPr lang="en-US" dirty="0" smtClean="0">
                <a:latin typeface="Arial" charset="0"/>
                <a:cs typeface="+mn-cs"/>
              </a:rPr>
              <a:t>, 4</a:t>
            </a:r>
            <a:endParaRPr lang="en-US" dirty="0">
              <a:latin typeface="Arial" charset="0"/>
              <a:cs typeface="+mn-cs"/>
            </a:endParaRPr>
          </a:p>
          <a:p>
            <a:pPr algn="r">
              <a:defRPr/>
            </a:pPr>
            <a:endParaRPr lang="en-US" dirty="0">
              <a:latin typeface="Arial" charset="0"/>
              <a:cs typeface="+mn-cs"/>
            </a:endParaRPr>
          </a:p>
          <a:p>
            <a:pPr algn="r">
              <a:defRPr/>
            </a:pPr>
            <a:r>
              <a:rPr lang="en-US" dirty="0">
                <a:latin typeface="Arial" charset="0"/>
                <a:cs typeface="+mn-cs"/>
              </a:rPr>
              <a:t>D</a:t>
            </a:r>
            <a:r>
              <a:rPr lang="en-US" dirty="0" smtClean="0">
                <a:latin typeface="Arial" charset="0"/>
                <a:cs typeface="+mn-cs"/>
              </a:rPr>
              <a:t>, 2</a:t>
            </a:r>
            <a:endParaRPr lang="en-US" dirty="0">
              <a:latin typeface="Arial" charset="0"/>
              <a:cs typeface="+mn-cs"/>
            </a:endParaRPr>
          </a:p>
        </p:txBody>
      </p:sp>
      <p:sp>
        <p:nvSpPr>
          <p:cNvPr id="238611" name="Line 19"/>
          <p:cNvSpPr>
            <a:spLocks noChangeShapeType="1"/>
          </p:cNvSpPr>
          <p:nvPr/>
        </p:nvSpPr>
        <p:spPr bwMode="auto">
          <a:xfrm>
            <a:off x="5089594" y="2122058"/>
            <a:ext cx="2514600" cy="952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12" name="Line 20"/>
          <p:cNvSpPr>
            <a:spLocks noChangeShapeType="1"/>
          </p:cNvSpPr>
          <p:nvPr/>
        </p:nvSpPr>
        <p:spPr bwMode="auto">
          <a:xfrm flipH="1">
            <a:off x="5784919" y="1483883"/>
            <a:ext cx="0" cy="313372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613" name="Text Box 21"/>
          <p:cNvSpPr txBox="1">
            <a:spLocks noChangeArrowheads="1"/>
          </p:cNvSpPr>
          <p:nvPr/>
        </p:nvSpPr>
        <p:spPr bwMode="auto">
          <a:xfrm>
            <a:off x="5811906" y="1472770"/>
            <a:ext cx="17208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3333FF"/>
                </a:solidFill>
                <a:latin typeface="Arial" charset="0"/>
                <a:cs typeface="+mn-cs"/>
              </a:rPr>
              <a:t>Outgoing link </a:t>
            </a:r>
          </a:p>
          <a:p>
            <a:pPr>
              <a:defRPr/>
            </a:pPr>
            <a:r>
              <a:rPr lang="en-US" sz="1800" b="1">
                <a:solidFill>
                  <a:srgbClr val="3333FF"/>
                </a:solidFill>
                <a:latin typeface="Arial" charset="0"/>
                <a:cs typeface="+mn-cs"/>
              </a:rPr>
              <a:t>to use, cost</a:t>
            </a:r>
            <a:endParaRPr lang="en-US" b="1">
              <a:solidFill>
                <a:srgbClr val="3333FF"/>
              </a:solidFill>
              <a:cs typeface="+mn-cs"/>
            </a:endParaRPr>
          </a:p>
        </p:txBody>
      </p:sp>
      <p:sp>
        <p:nvSpPr>
          <p:cNvPr id="238614" name="Text Box 22"/>
          <p:cNvSpPr txBox="1">
            <a:spLocks noChangeArrowheads="1"/>
          </p:cNvSpPr>
          <p:nvPr/>
        </p:nvSpPr>
        <p:spPr bwMode="auto">
          <a:xfrm rot="16233455">
            <a:off x="4197419" y="3155520"/>
            <a:ext cx="1403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b="1" dirty="0">
                <a:solidFill>
                  <a:srgbClr val="3333FF"/>
                </a:solidFill>
                <a:latin typeface="Arial" charset="0"/>
                <a:cs typeface="+mn-cs"/>
              </a:rPr>
              <a:t>destination</a:t>
            </a:r>
            <a:endParaRPr lang="en-US" b="1" dirty="0">
              <a:solidFill>
                <a:srgbClr val="3333FF"/>
              </a:solidFill>
              <a:cs typeface="+mn-cs"/>
            </a:endParaRPr>
          </a:p>
        </p:txBody>
      </p:sp>
      <p:sp>
        <p:nvSpPr>
          <p:cNvPr id="238615" name="Text Box 23"/>
          <p:cNvSpPr txBox="1">
            <a:spLocks noChangeArrowheads="1"/>
          </p:cNvSpPr>
          <p:nvPr/>
        </p:nvSpPr>
        <p:spPr bwMode="auto">
          <a:xfrm>
            <a:off x="2003493" y="4855733"/>
            <a:ext cx="2241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Comic Sans MS" charset="0"/>
                <a:cs typeface="+mn-cs"/>
              </a:rPr>
              <a:t>Distance table</a:t>
            </a:r>
            <a:endParaRPr lang="en-US" dirty="0">
              <a:cs typeface="+mn-cs"/>
            </a:endParaRPr>
          </a:p>
        </p:txBody>
      </p:sp>
      <p:sp>
        <p:nvSpPr>
          <p:cNvPr id="238616" name="Text Box 24"/>
          <p:cNvSpPr txBox="1">
            <a:spLocks noChangeArrowheads="1"/>
          </p:cNvSpPr>
          <p:nvPr/>
        </p:nvSpPr>
        <p:spPr bwMode="auto">
          <a:xfrm>
            <a:off x="5769044" y="4855733"/>
            <a:ext cx="2514856"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Comic Sans MS" charset="0"/>
                <a:cs typeface="+mn-cs"/>
              </a:rPr>
              <a:t>Routing </a:t>
            </a:r>
            <a:r>
              <a:rPr lang="en-US" dirty="0" smtClean="0">
                <a:latin typeface="Comic Sans MS" charset="0"/>
                <a:cs typeface="+mn-cs"/>
              </a:rPr>
              <a:t>table</a:t>
            </a:r>
          </a:p>
          <a:p>
            <a:pPr>
              <a:defRPr/>
            </a:pPr>
            <a:r>
              <a:rPr lang="en-US" dirty="0" smtClean="0">
                <a:latin typeface="Comic Sans MS" charset="0"/>
              </a:rPr>
              <a:t>(or a </a:t>
            </a:r>
            <a:r>
              <a:rPr lang="en-US" dirty="0" smtClean="0">
                <a:solidFill>
                  <a:srgbClr val="FF0000"/>
                </a:solidFill>
                <a:latin typeface="Comic Sans MS" charset="0"/>
              </a:rPr>
              <a:t>distance </a:t>
            </a:r>
            <a:r>
              <a:rPr lang="en-US" dirty="0">
                <a:solidFill>
                  <a:srgbClr val="FF0000"/>
                </a:solidFill>
                <a:latin typeface="Comic Sans MS" charset="0"/>
              </a:rPr>
              <a:t>v</a:t>
            </a:r>
            <a:r>
              <a:rPr lang="en-US" dirty="0" smtClean="0">
                <a:solidFill>
                  <a:srgbClr val="FF0000"/>
                </a:solidFill>
                <a:latin typeface="Comic Sans MS" charset="0"/>
              </a:rPr>
              <a:t>ector</a:t>
            </a:r>
            <a:r>
              <a:rPr lang="en-US" dirty="0" smtClean="0">
                <a:latin typeface="Comic Sans MS" charset="0"/>
              </a:rPr>
              <a:t>)</a:t>
            </a:r>
            <a:endParaRPr lang="en-US" dirty="0">
              <a:cs typeface="+mn-cs"/>
            </a:endParaRPr>
          </a:p>
        </p:txBody>
      </p:sp>
      <p:sp>
        <p:nvSpPr>
          <p:cNvPr id="238617" name="Line 25"/>
          <p:cNvSpPr>
            <a:spLocks noChangeShapeType="1"/>
          </p:cNvSpPr>
          <p:nvPr/>
        </p:nvSpPr>
        <p:spPr bwMode="auto">
          <a:xfrm>
            <a:off x="4245044" y="5089095"/>
            <a:ext cx="12192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380594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a:xfrm>
            <a:off x="533400" y="300587"/>
            <a:ext cx="7772400" cy="841375"/>
          </a:xfrm>
        </p:spPr>
        <p:txBody>
          <a:bodyPr/>
          <a:lstStyle/>
          <a:p>
            <a:pPr>
              <a:defRPr/>
            </a:pPr>
            <a:r>
              <a:rPr lang="en-US" dirty="0">
                <a:cs typeface="+mj-cs"/>
              </a:rPr>
              <a:t>Distance V</a:t>
            </a:r>
            <a:r>
              <a:rPr lang="en-US" dirty="0" smtClean="0">
                <a:cs typeface="+mj-cs"/>
              </a:rPr>
              <a:t>ector </a:t>
            </a:r>
            <a:r>
              <a:rPr lang="en-US" dirty="0">
                <a:cs typeface="+mj-cs"/>
              </a:rPr>
              <a:t>A</a:t>
            </a:r>
            <a:r>
              <a:rPr lang="en-US" dirty="0" smtClean="0">
                <a:cs typeface="+mj-cs"/>
              </a:rPr>
              <a:t>lgorithm </a:t>
            </a:r>
            <a:endParaRPr lang="en-US" dirty="0">
              <a:cs typeface="+mj-cs"/>
            </a:endParaRPr>
          </a:p>
        </p:txBody>
      </p:sp>
      <p:sp>
        <p:nvSpPr>
          <p:cNvPr id="132101" name="Rectangle 3"/>
          <p:cNvSpPr>
            <a:spLocks noGrp="1" noChangeArrowheads="1"/>
          </p:cNvSpPr>
          <p:nvPr>
            <p:ph type="body" idx="1"/>
          </p:nvPr>
        </p:nvSpPr>
        <p:spPr>
          <a:xfrm>
            <a:off x="502779" y="1217278"/>
            <a:ext cx="7953375" cy="4648200"/>
          </a:xfrm>
        </p:spPr>
        <p:txBody>
          <a:bodyPr/>
          <a:lstStyle/>
          <a:p>
            <a:pPr>
              <a:buFont typeface="Wingdings" charset="0"/>
              <a:buNone/>
            </a:pPr>
            <a:r>
              <a:rPr lang="en-US" i="1" dirty="0">
                <a:solidFill>
                  <a:srgbClr val="CC0000"/>
                </a:solidFill>
                <a:latin typeface="Gill Sans MT" charset="0"/>
              </a:rPr>
              <a:t>Bellman-Ford equation (dynamic programming)</a:t>
            </a:r>
          </a:p>
          <a:p>
            <a:pPr>
              <a:buFont typeface="Wingdings" charset="0"/>
              <a:buNone/>
            </a:pPr>
            <a:endParaRPr lang="en-US" sz="800" dirty="0">
              <a:latin typeface="Gill Sans MT" charset="0"/>
            </a:endParaRPr>
          </a:p>
          <a:p>
            <a:pPr>
              <a:buFont typeface="Wingdings" charset="0"/>
              <a:buNone/>
            </a:pPr>
            <a:r>
              <a:rPr lang="en-US" dirty="0">
                <a:latin typeface="Gill Sans MT" charset="0"/>
              </a:rPr>
              <a:t>let</a:t>
            </a:r>
          </a:p>
          <a:p>
            <a:pPr>
              <a:buFont typeface="Wingdings" charset="0"/>
              <a:buNone/>
            </a:pPr>
            <a:r>
              <a:rPr lang="en-US" dirty="0">
                <a:latin typeface="Gill Sans MT" charset="0"/>
              </a:rPr>
              <a:t>   d</a:t>
            </a:r>
            <a:r>
              <a:rPr lang="en-US" baseline="30000" dirty="0">
                <a:latin typeface="Gill Sans MT" charset="0"/>
              </a:rPr>
              <a:t>x</a:t>
            </a:r>
            <a:r>
              <a:rPr lang="en-US" dirty="0">
                <a:latin typeface="Gill Sans MT" charset="0"/>
              </a:rPr>
              <a:t>(y) := cost of least-cost path from x to y</a:t>
            </a:r>
          </a:p>
          <a:p>
            <a:pPr>
              <a:buFont typeface="Wingdings" charset="0"/>
              <a:buNone/>
            </a:pPr>
            <a:r>
              <a:rPr lang="en-US" dirty="0">
                <a:latin typeface="Gill Sans MT" charset="0"/>
              </a:rPr>
              <a:t>then</a:t>
            </a:r>
          </a:p>
          <a:p>
            <a:pPr>
              <a:buFont typeface="Wingdings" charset="0"/>
              <a:buNone/>
            </a:pPr>
            <a:r>
              <a:rPr lang="en-US" dirty="0">
                <a:solidFill>
                  <a:srgbClr val="CC0000"/>
                </a:solidFill>
                <a:latin typeface="Gill Sans MT" charset="0"/>
              </a:rPr>
              <a:t>   </a:t>
            </a:r>
            <a:r>
              <a:rPr lang="en-US" sz="3200" dirty="0">
                <a:solidFill>
                  <a:srgbClr val="CC0000"/>
                </a:solidFill>
                <a:latin typeface="Gill Sans MT" charset="0"/>
              </a:rPr>
              <a:t>d</a:t>
            </a:r>
            <a:r>
              <a:rPr lang="en-US" sz="3200" baseline="30000" dirty="0">
                <a:solidFill>
                  <a:srgbClr val="CC0000"/>
                </a:solidFill>
                <a:latin typeface="Gill Sans MT" charset="0"/>
              </a:rPr>
              <a:t>x</a:t>
            </a:r>
            <a:r>
              <a:rPr lang="en-US" sz="3200" dirty="0">
                <a:solidFill>
                  <a:srgbClr val="CC0000"/>
                </a:solidFill>
                <a:latin typeface="Gill Sans MT" charset="0"/>
              </a:rPr>
              <a:t>(y) = </a:t>
            </a:r>
            <a:r>
              <a:rPr lang="en-US" sz="3200" i="1" dirty="0">
                <a:solidFill>
                  <a:srgbClr val="CC0000"/>
                </a:solidFill>
                <a:latin typeface="Gill Sans MT" charset="0"/>
              </a:rPr>
              <a:t>min</a:t>
            </a:r>
            <a:r>
              <a:rPr lang="en-US" sz="3200" dirty="0">
                <a:solidFill>
                  <a:srgbClr val="CC0000"/>
                </a:solidFill>
                <a:latin typeface="Gill Sans MT" charset="0"/>
              </a:rPr>
              <a:t> {c(</a:t>
            </a:r>
            <a:r>
              <a:rPr lang="en-US" sz="3200" dirty="0" err="1">
                <a:solidFill>
                  <a:srgbClr val="CC0000"/>
                </a:solidFill>
                <a:latin typeface="Gill Sans MT" charset="0"/>
              </a:rPr>
              <a:t>x,v</a:t>
            </a:r>
            <a:r>
              <a:rPr lang="en-US" sz="3200" dirty="0">
                <a:solidFill>
                  <a:srgbClr val="CC0000"/>
                </a:solidFill>
                <a:latin typeface="Gill Sans MT" charset="0"/>
              </a:rPr>
              <a:t>) + d</a:t>
            </a:r>
            <a:r>
              <a:rPr lang="en-US" sz="3200" baseline="30000" dirty="0">
                <a:solidFill>
                  <a:srgbClr val="CC0000"/>
                </a:solidFill>
                <a:latin typeface="Gill Sans MT" charset="0"/>
              </a:rPr>
              <a:t>v</a:t>
            </a:r>
            <a:r>
              <a:rPr lang="en-US" sz="3200" dirty="0">
                <a:solidFill>
                  <a:srgbClr val="CC0000"/>
                </a:solidFill>
                <a:latin typeface="Gill Sans MT" charset="0"/>
              </a:rPr>
              <a:t>(y) }</a:t>
            </a:r>
          </a:p>
          <a:p>
            <a:pPr>
              <a:buFont typeface="Wingdings" charset="0"/>
              <a:buNone/>
            </a:pPr>
            <a:r>
              <a:rPr lang="en-US" sz="3200" dirty="0">
                <a:latin typeface="Gill Sans MT" charset="0"/>
              </a:rPr>
              <a:t>   </a:t>
            </a:r>
          </a:p>
          <a:p>
            <a:pPr>
              <a:buFont typeface="Wingdings" charset="0"/>
              <a:buNone/>
            </a:pPr>
            <a:endParaRPr lang="en-US" dirty="0">
              <a:latin typeface="Gill Sans MT" charset="0"/>
            </a:endParaRPr>
          </a:p>
        </p:txBody>
      </p:sp>
      <p:sp>
        <p:nvSpPr>
          <p:cNvPr id="132102" name="Text Box 5"/>
          <p:cNvSpPr txBox="1">
            <a:spLocks noChangeArrowheads="1"/>
          </p:cNvSpPr>
          <p:nvPr/>
        </p:nvSpPr>
        <p:spPr bwMode="auto">
          <a:xfrm>
            <a:off x="2220913" y="4138613"/>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rgbClr val="CC0000"/>
                </a:solidFill>
                <a:latin typeface="Comic Sans MS" charset="0"/>
              </a:rPr>
              <a:t>v</a:t>
            </a:r>
          </a:p>
        </p:txBody>
      </p:sp>
      <p:sp>
        <p:nvSpPr>
          <p:cNvPr id="132103" name="Text Box 7"/>
          <p:cNvSpPr txBox="1">
            <a:spLocks noChangeArrowheads="1"/>
          </p:cNvSpPr>
          <p:nvPr/>
        </p:nvSpPr>
        <p:spPr bwMode="auto">
          <a:xfrm>
            <a:off x="3017838" y="5126038"/>
            <a:ext cx="244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Gill Sans MT" charset="0"/>
              </a:rPr>
              <a:t>cost to neighbor v</a:t>
            </a:r>
          </a:p>
        </p:txBody>
      </p:sp>
      <p:sp>
        <p:nvSpPr>
          <p:cNvPr id="132104" name="Text Box 8"/>
          <p:cNvSpPr txBox="1">
            <a:spLocks noChangeArrowheads="1"/>
          </p:cNvSpPr>
          <p:nvPr/>
        </p:nvSpPr>
        <p:spPr bwMode="auto">
          <a:xfrm>
            <a:off x="2116138" y="5762625"/>
            <a:ext cx="444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latin typeface="Gill Sans MT" charset="0"/>
              </a:rPr>
              <a:t>min</a:t>
            </a:r>
            <a:r>
              <a:rPr lang="en-US">
                <a:latin typeface="Gill Sans MT" charset="0"/>
              </a:rPr>
              <a:t> taken over all neighbors v of x</a:t>
            </a:r>
          </a:p>
        </p:txBody>
      </p:sp>
      <p:sp>
        <p:nvSpPr>
          <p:cNvPr id="132105" name="Text Box 9"/>
          <p:cNvSpPr txBox="1">
            <a:spLocks noChangeArrowheads="1"/>
          </p:cNvSpPr>
          <p:nvPr/>
        </p:nvSpPr>
        <p:spPr bwMode="auto">
          <a:xfrm>
            <a:off x="4130675" y="4730750"/>
            <a:ext cx="479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Gill Sans MT" charset="0"/>
              </a:rPr>
              <a:t>cost from neighbor v to destination y</a:t>
            </a:r>
          </a:p>
        </p:txBody>
      </p:sp>
      <p:sp>
        <p:nvSpPr>
          <p:cNvPr id="132106" name="Line 10"/>
          <p:cNvSpPr>
            <a:spLocks noChangeShapeType="1"/>
          </p:cNvSpPr>
          <p:nvPr/>
        </p:nvSpPr>
        <p:spPr bwMode="auto">
          <a:xfrm>
            <a:off x="2363788" y="4549775"/>
            <a:ext cx="0" cy="12827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2107" name="Line 11"/>
          <p:cNvSpPr>
            <a:spLocks noChangeShapeType="1"/>
          </p:cNvSpPr>
          <p:nvPr/>
        </p:nvSpPr>
        <p:spPr bwMode="auto">
          <a:xfrm>
            <a:off x="3344863" y="4359275"/>
            <a:ext cx="0" cy="8921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2108" name="Line 13"/>
          <p:cNvSpPr>
            <a:spLocks noChangeShapeType="1"/>
          </p:cNvSpPr>
          <p:nvPr/>
        </p:nvSpPr>
        <p:spPr bwMode="auto">
          <a:xfrm>
            <a:off x="4649788" y="4332287"/>
            <a:ext cx="0" cy="4349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12" name="Slide Number Placeholder 5"/>
          <p:cNvSpPr>
            <a:spLocks noGrp="1"/>
          </p:cNvSpPr>
          <p:nvPr>
            <p:ph type="sldNum" sz="quarter" idx="12"/>
          </p:nvPr>
        </p:nvSpPr>
        <p:spPr>
          <a:xfrm>
            <a:off x="6553200" y="6527447"/>
            <a:ext cx="2133600" cy="365125"/>
          </a:xfrm>
        </p:spPr>
        <p:txBody>
          <a:bodyPr/>
          <a:lstStyle/>
          <a:p>
            <a:pPr>
              <a:defRPr/>
            </a:pPr>
            <a:r>
              <a:rPr lang="en-US" dirty="0" smtClean="0"/>
              <a:t>27</a:t>
            </a:r>
            <a:endParaRPr lang="en-US" dirty="0"/>
          </a:p>
        </p:txBody>
      </p:sp>
    </p:spTree>
    <p:extLst>
      <p:ext uri="{BB962C8B-B14F-4D97-AF65-F5344CB8AC3E}">
        <p14:creationId xmlns:p14="http://schemas.microsoft.com/office/powerpoint/2010/main" val="1386863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a:xfrm>
            <a:off x="533400" y="362784"/>
            <a:ext cx="7772400" cy="874713"/>
          </a:xfrm>
        </p:spPr>
        <p:txBody>
          <a:bodyPr/>
          <a:lstStyle/>
          <a:p>
            <a:pPr>
              <a:defRPr/>
            </a:pPr>
            <a:r>
              <a:rPr lang="en-US" dirty="0">
                <a:cs typeface="+mj-cs"/>
              </a:rPr>
              <a:t>Bellman-Ford </a:t>
            </a:r>
            <a:r>
              <a:rPr lang="en-US" dirty="0" smtClean="0">
                <a:cs typeface="+mj-cs"/>
              </a:rPr>
              <a:t>Example </a:t>
            </a:r>
            <a:endParaRPr lang="en-US" dirty="0">
              <a:cs typeface="+mj-cs"/>
            </a:endParaRPr>
          </a:p>
        </p:txBody>
      </p:sp>
      <p:grpSp>
        <p:nvGrpSpPr>
          <p:cNvPr id="133125" name="Group 3"/>
          <p:cNvGrpSpPr>
            <a:grpSpLocks/>
          </p:cNvGrpSpPr>
          <p:nvPr/>
        </p:nvGrpSpPr>
        <p:grpSpPr bwMode="auto">
          <a:xfrm>
            <a:off x="276225" y="1470025"/>
            <a:ext cx="3571875" cy="2236788"/>
            <a:chOff x="3162" y="1071"/>
            <a:chExt cx="2250" cy="1409"/>
          </a:xfrm>
        </p:grpSpPr>
        <p:sp>
          <p:nvSpPr>
            <p:cNvPr id="133130"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131"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32"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33" name="Line 7"/>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34" name="Line 8"/>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35" name="Rectangle 9"/>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3136"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37"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38" name="Line 12"/>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39" name="Line 13"/>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40" name="Rectangle 14"/>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3141"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2"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3" name="Line 17"/>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44" name="Line 18"/>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45" name="Rectangle 19"/>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3146"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7"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8" name="Line 22"/>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49" name="Line 23"/>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50" name="Rectangle 24"/>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3151"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2"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3" name="Line 27"/>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54" name="Line 28"/>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55" name="Rectangle 29"/>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3156"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7"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8" name="Line 32"/>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59" name="Line 33"/>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60" name="Rectangle 34"/>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3161"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62"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3"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4" name="Freeform 38"/>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5"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6"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7"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8"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9"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70"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3171" name="Group 45"/>
            <p:cNvGrpSpPr>
              <a:grpSpLocks/>
            </p:cNvGrpSpPr>
            <p:nvPr/>
          </p:nvGrpSpPr>
          <p:grpSpPr bwMode="auto">
            <a:xfrm>
              <a:off x="3287" y="1744"/>
              <a:ext cx="205" cy="250"/>
              <a:chOff x="2954" y="2425"/>
              <a:chExt cx="208" cy="250"/>
            </a:xfrm>
          </p:grpSpPr>
          <p:sp>
            <p:nvSpPr>
              <p:cNvPr id="133197"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98" name="Text Box 47"/>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u</a:t>
                </a:r>
                <a:endParaRPr lang="en-US"/>
              </a:p>
            </p:txBody>
          </p:sp>
        </p:grpSp>
        <p:grpSp>
          <p:nvGrpSpPr>
            <p:cNvPr id="133172" name="Group 48"/>
            <p:cNvGrpSpPr>
              <a:grpSpLocks/>
            </p:cNvGrpSpPr>
            <p:nvPr/>
          </p:nvGrpSpPr>
          <p:grpSpPr bwMode="auto">
            <a:xfrm>
              <a:off x="4461" y="2128"/>
              <a:ext cx="196" cy="250"/>
              <a:chOff x="2958" y="2425"/>
              <a:chExt cx="199" cy="250"/>
            </a:xfrm>
          </p:grpSpPr>
          <p:sp>
            <p:nvSpPr>
              <p:cNvPr id="133195" name="Rectangle 4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96" name="Text Box 50"/>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nvGrpSpPr>
            <p:cNvPr id="133173" name="Group 51"/>
            <p:cNvGrpSpPr>
              <a:grpSpLocks/>
            </p:cNvGrpSpPr>
            <p:nvPr/>
          </p:nvGrpSpPr>
          <p:grpSpPr bwMode="auto">
            <a:xfrm>
              <a:off x="3772" y="2095"/>
              <a:ext cx="212" cy="288"/>
              <a:chOff x="2951" y="2395"/>
              <a:chExt cx="213" cy="288"/>
            </a:xfrm>
          </p:grpSpPr>
          <p:sp>
            <p:nvSpPr>
              <p:cNvPr id="13319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94" name="Text Box 53"/>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x</a:t>
                </a:r>
              </a:p>
            </p:txBody>
          </p:sp>
        </p:grpSp>
        <p:grpSp>
          <p:nvGrpSpPr>
            <p:cNvPr id="133174" name="Group 54"/>
            <p:cNvGrpSpPr>
              <a:grpSpLocks/>
            </p:cNvGrpSpPr>
            <p:nvPr/>
          </p:nvGrpSpPr>
          <p:grpSpPr bwMode="auto">
            <a:xfrm>
              <a:off x="4438" y="1438"/>
              <a:ext cx="232" cy="250"/>
              <a:chOff x="2941" y="2425"/>
              <a:chExt cx="235" cy="250"/>
            </a:xfrm>
          </p:grpSpPr>
          <p:sp>
            <p:nvSpPr>
              <p:cNvPr id="133191" name="Rectangle 55"/>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92" name="Text Box 56"/>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w</a:t>
                </a:r>
                <a:endParaRPr lang="en-US"/>
              </a:p>
            </p:txBody>
          </p:sp>
        </p:grpSp>
        <p:grpSp>
          <p:nvGrpSpPr>
            <p:cNvPr id="133175" name="Group 57"/>
            <p:cNvGrpSpPr>
              <a:grpSpLocks/>
            </p:cNvGrpSpPr>
            <p:nvPr/>
          </p:nvGrpSpPr>
          <p:grpSpPr bwMode="auto">
            <a:xfrm>
              <a:off x="3771" y="1438"/>
              <a:ext cx="196" cy="250"/>
              <a:chOff x="2958" y="2425"/>
              <a:chExt cx="199" cy="250"/>
            </a:xfrm>
          </p:grpSpPr>
          <p:sp>
            <p:nvSpPr>
              <p:cNvPr id="133189" name="Rectangle 5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90" name="Text Box 59"/>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v</a:t>
                </a:r>
                <a:endParaRPr lang="en-US"/>
              </a:p>
            </p:txBody>
          </p:sp>
        </p:grpSp>
        <p:grpSp>
          <p:nvGrpSpPr>
            <p:cNvPr id="133176" name="Group 60"/>
            <p:cNvGrpSpPr>
              <a:grpSpLocks/>
            </p:cNvGrpSpPr>
            <p:nvPr/>
          </p:nvGrpSpPr>
          <p:grpSpPr bwMode="auto">
            <a:xfrm>
              <a:off x="5025" y="1756"/>
              <a:ext cx="212" cy="288"/>
              <a:chOff x="2949" y="2395"/>
              <a:chExt cx="214" cy="288"/>
            </a:xfrm>
          </p:grpSpPr>
          <p:sp>
            <p:nvSpPr>
              <p:cNvPr id="133187" name="Rectangle 61"/>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88" name="Text Box 62"/>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sp>
          <p:nvSpPr>
            <p:cNvPr id="133177" name="Text Box 63"/>
            <p:cNvSpPr txBox="1">
              <a:spLocks noChangeArrowheads="1"/>
            </p:cNvSpPr>
            <p:nvPr/>
          </p:nvSpPr>
          <p:spPr bwMode="auto">
            <a:xfrm>
              <a:off x="3493" y="156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3178" name="Text Box 64"/>
            <p:cNvSpPr txBox="1">
              <a:spLocks noChangeArrowheads="1"/>
            </p:cNvSpPr>
            <p:nvPr/>
          </p:nvSpPr>
          <p:spPr bwMode="auto">
            <a:xfrm>
              <a:off x="3841" y="17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3179" name="Text Box 65"/>
            <p:cNvSpPr txBox="1">
              <a:spLocks noChangeArrowheads="1"/>
            </p:cNvSpPr>
            <p:nvPr/>
          </p:nvSpPr>
          <p:spPr bwMode="auto">
            <a:xfrm>
              <a:off x="3406" y="20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3180" name="Text Box 66"/>
            <p:cNvSpPr txBox="1">
              <a:spLocks noChangeArrowheads="1"/>
            </p:cNvSpPr>
            <p:nvPr/>
          </p:nvSpPr>
          <p:spPr bwMode="auto">
            <a:xfrm>
              <a:off x="4225" y="18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33181" name="Text Box 67"/>
            <p:cNvSpPr txBox="1">
              <a:spLocks noChangeArrowheads="1"/>
            </p:cNvSpPr>
            <p:nvPr/>
          </p:nvSpPr>
          <p:spPr bwMode="auto">
            <a:xfrm>
              <a:off x="4162" y="22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3182" name="Text Box 68"/>
            <p:cNvSpPr txBox="1">
              <a:spLocks noChangeArrowheads="1"/>
            </p:cNvSpPr>
            <p:nvPr/>
          </p:nvSpPr>
          <p:spPr bwMode="auto">
            <a:xfrm>
              <a:off x="4522" y="1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3183" name="Text Box 69"/>
            <p:cNvSpPr txBox="1">
              <a:spLocks noChangeArrowheads="1"/>
            </p:cNvSpPr>
            <p:nvPr/>
          </p:nvSpPr>
          <p:spPr bwMode="auto">
            <a:xfrm>
              <a:off x="4882" y="206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3184" name="Text Box 70"/>
            <p:cNvSpPr txBox="1">
              <a:spLocks noChangeArrowheads="1"/>
            </p:cNvSpPr>
            <p:nvPr/>
          </p:nvSpPr>
          <p:spPr bwMode="auto">
            <a:xfrm>
              <a:off x="4855" y="15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33185" name="Text Box 71"/>
            <p:cNvSpPr txBox="1">
              <a:spLocks noChangeArrowheads="1"/>
            </p:cNvSpPr>
            <p:nvPr/>
          </p:nvSpPr>
          <p:spPr bwMode="auto">
            <a:xfrm>
              <a:off x="4120" y="13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33186" name="Text Box 72"/>
            <p:cNvSpPr txBox="1">
              <a:spLocks noChangeArrowheads="1"/>
            </p:cNvSpPr>
            <p:nvPr/>
          </p:nvSpPr>
          <p:spPr bwMode="auto">
            <a:xfrm>
              <a:off x="3769" y="111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grpSp>
      <p:sp>
        <p:nvSpPr>
          <p:cNvPr id="133126" name="Text Box 73"/>
          <p:cNvSpPr txBox="1">
            <a:spLocks noChangeArrowheads="1"/>
          </p:cNvSpPr>
          <p:nvPr/>
        </p:nvSpPr>
        <p:spPr bwMode="auto">
          <a:xfrm>
            <a:off x="3765550" y="1770063"/>
            <a:ext cx="504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clearly, d</a:t>
            </a:r>
            <a:r>
              <a:rPr lang="en-US" baseline="-25000"/>
              <a:t>v</a:t>
            </a:r>
            <a:r>
              <a:rPr lang="en-US"/>
              <a:t>(z) = 5, d</a:t>
            </a:r>
            <a:r>
              <a:rPr lang="en-US" baseline="-25000"/>
              <a:t>x</a:t>
            </a:r>
            <a:r>
              <a:rPr lang="en-US"/>
              <a:t>(z) = 3, d</a:t>
            </a:r>
            <a:r>
              <a:rPr lang="en-US" baseline="-25000"/>
              <a:t>w</a:t>
            </a:r>
            <a:r>
              <a:rPr lang="en-US"/>
              <a:t>(z) = 3</a:t>
            </a:r>
          </a:p>
        </p:txBody>
      </p:sp>
      <p:sp>
        <p:nvSpPr>
          <p:cNvPr id="133127" name="Text Box 74"/>
          <p:cNvSpPr txBox="1">
            <a:spLocks noChangeArrowheads="1"/>
          </p:cNvSpPr>
          <p:nvPr/>
        </p:nvSpPr>
        <p:spPr bwMode="auto">
          <a:xfrm>
            <a:off x="4275138" y="2928938"/>
            <a:ext cx="39004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d</a:t>
            </a:r>
            <a:r>
              <a:rPr lang="en-US" baseline="-25000"/>
              <a:t>u</a:t>
            </a:r>
            <a:r>
              <a:rPr lang="en-US"/>
              <a:t>(z) = min { c(u,v) + d</a:t>
            </a:r>
            <a:r>
              <a:rPr lang="en-US" baseline="-25000"/>
              <a:t>v</a:t>
            </a:r>
            <a:r>
              <a:rPr lang="en-US"/>
              <a:t>(z),</a:t>
            </a:r>
          </a:p>
          <a:p>
            <a:r>
              <a:rPr lang="en-US"/>
              <a:t>                    c(u,x) + d</a:t>
            </a:r>
            <a:r>
              <a:rPr lang="en-US" baseline="-25000"/>
              <a:t>x</a:t>
            </a:r>
            <a:r>
              <a:rPr lang="en-US"/>
              <a:t>(z),</a:t>
            </a:r>
          </a:p>
          <a:p>
            <a:r>
              <a:rPr lang="en-US"/>
              <a:t>                    c(u,w) + d</a:t>
            </a:r>
            <a:r>
              <a:rPr lang="en-US" baseline="-25000"/>
              <a:t>w</a:t>
            </a:r>
            <a:r>
              <a:rPr lang="en-US"/>
              <a:t>(z) }</a:t>
            </a:r>
          </a:p>
          <a:p>
            <a:r>
              <a:rPr lang="en-US"/>
              <a:t>         = min {2 + 5,</a:t>
            </a:r>
          </a:p>
          <a:p>
            <a:r>
              <a:rPr lang="en-US"/>
              <a:t>                    1 + 3,</a:t>
            </a:r>
          </a:p>
          <a:p>
            <a:r>
              <a:rPr lang="en-US"/>
              <a:t>                    5 + 3}  = 4</a:t>
            </a:r>
          </a:p>
        </p:txBody>
      </p:sp>
      <p:sp>
        <p:nvSpPr>
          <p:cNvPr id="133128" name="Text Box 75"/>
          <p:cNvSpPr txBox="1">
            <a:spLocks noChangeArrowheads="1"/>
          </p:cNvSpPr>
          <p:nvPr/>
        </p:nvSpPr>
        <p:spPr bwMode="auto">
          <a:xfrm>
            <a:off x="596643" y="5061409"/>
            <a:ext cx="67659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en-US" sz="2800" dirty="0">
                <a:latin typeface="Gill Sans MT" charset="0"/>
              </a:rPr>
              <a:t>node achieving minimum is next</a:t>
            </a:r>
          </a:p>
          <a:p>
            <a:pPr>
              <a:lnSpc>
                <a:spcPct val="85000"/>
              </a:lnSpc>
            </a:pPr>
            <a:r>
              <a:rPr lang="en-US" sz="2800" dirty="0">
                <a:latin typeface="Gill Sans MT" charset="0"/>
              </a:rPr>
              <a:t>hop in shortest path, used in</a:t>
            </a:r>
            <a:r>
              <a:rPr lang="en-US" sz="2800" dirty="0">
                <a:latin typeface="Gill Sans MT" charset="0"/>
                <a:ea typeface="MS Mincho" charset="0"/>
                <a:cs typeface="MS Mincho" charset="0"/>
              </a:rPr>
              <a:t> </a:t>
            </a:r>
            <a:r>
              <a:rPr lang="en-US" sz="2800" dirty="0">
                <a:latin typeface="Gill Sans MT" charset="0"/>
              </a:rPr>
              <a:t>forwarding table</a:t>
            </a:r>
          </a:p>
        </p:txBody>
      </p:sp>
      <p:sp>
        <p:nvSpPr>
          <p:cNvPr id="133129" name="Text Box 76"/>
          <p:cNvSpPr txBox="1">
            <a:spLocks noChangeArrowheads="1"/>
          </p:cNvSpPr>
          <p:nvPr/>
        </p:nvSpPr>
        <p:spPr bwMode="auto">
          <a:xfrm>
            <a:off x="3862388" y="2466975"/>
            <a:ext cx="2725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B-F equation says:</a:t>
            </a:r>
          </a:p>
        </p:txBody>
      </p:sp>
      <p:sp>
        <p:nvSpPr>
          <p:cNvPr id="77"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78" name="Slide Number Placeholder 5"/>
          <p:cNvSpPr>
            <a:spLocks noGrp="1"/>
          </p:cNvSpPr>
          <p:nvPr>
            <p:ph type="sldNum" sz="quarter" idx="12"/>
          </p:nvPr>
        </p:nvSpPr>
        <p:spPr>
          <a:xfrm>
            <a:off x="6553200" y="6527447"/>
            <a:ext cx="2133600" cy="365125"/>
          </a:xfrm>
        </p:spPr>
        <p:txBody>
          <a:bodyPr/>
          <a:lstStyle/>
          <a:p>
            <a:pPr>
              <a:defRPr/>
            </a:pPr>
            <a:r>
              <a:rPr lang="en-US" dirty="0" smtClean="0"/>
              <a:t>28</a:t>
            </a:r>
            <a:endParaRPr lang="en-US" dirty="0"/>
          </a:p>
        </p:txBody>
      </p:sp>
    </p:spTree>
    <p:extLst>
      <p:ext uri="{BB962C8B-B14F-4D97-AF65-F5344CB8AC3E}">
        <p14:creationId xmlns:p14="http://schemas.microsoft.com/office/powerpoint/2010/main" val="539143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a:xfrm>
            <a:off x="457200" y="274638"/>
            <a:ext cx="8229600" cy="1143000"/>
          </a:xfrm>
        </p:spPr>
        <p:txBody>
          <a:bodyPr/>
          <a:lstStyle/>
          <a:p>
            <a:pPr>
              <a:defRPr/>
            </a:pPr>
            <a:r>
              <a:rPr lang="en-US" dirty="0">
                <a:cs typeface="+mj-cs"/>
              </a:rPr>
              <a:t>Distance </a:t>
            </a:r>
            <a:r>
              <a:rPr lang="en-US" dirty="0" smtClean="0">
                <a:cs typeface="+mj-cs"/>
              </a:rPr>
              <a:t>Vector </a:t>
            </a:r>
            <a:r>
              <a:rPr lang="en-US" dirty="0">
                <a:cs typeface="+mj-cs"/>
              </a:rPr>
              <a:t>A</a:t>
            </a:r>
            <a:r>
              <a:rPr lang="en-US" dirty="0" smtClean="0">
                <a:cs typeface="+mj-cs"/>
              </a:rPr>
              <a:t>lgorithm </a:t>
            </a:r>
            <a:endParaRPr lang="en-US" dirty="0">
              <a:cs typeface="+mj-cs"/>
            </a:endParaRPr>
          </a:p>
        </p:txBody>
      </p:sp>
      <p:sp>
        <p:nvSpPr>
          <p:cNvPr id="134149" name="Rectangle 3"/>
          <p:cNvSpPr>
            <a:spLocks noGrp="1" noChangeArrowheads="1"/>
          </p:cNvSpPr>
          <p:nvPr>
            <p:ph type="body" idx="1"/>
          </p:nvPr>
        </p:nvSpPr>
        <p:spPr/>
        <p:txBody>
          <a:bodyPr/>
          <a:lstStyle/>
          <a:p>
            <a:r>
              <a:rPr lang="en-US">
                <a:solidFill>
                  <a:srgbClr val="CC0000"/>
                </a:solidFill>
                <a:latin typeface="Gill Sans MT" charset="0"/>
              </a:rPr>
              <a:t>D</a:t>
            </a:r>
            <a:r>
              <a:rPr lang="en-US" baseline="-25000">
                <a:solidFill>
                  <a:srgbClr val="CC0000"/>
                </a:solidFill>
                <a:latin typeface="Gill Sans MT" charset="0"/>
              </a:rPr>
              <a:t>x</a:t>
            </a:r>
            <a:r>
              <a:rPr lang="en-US">
                <a:solidFill>
                  <a:srgbClr val="CC0000"/>
                </a:solidFill>
                <a:latin typeface="Gill Sans MT" charset="0"/>
              </a:rPr>
              <a:t>(y)</a:t>
            </a:r>
            <a:r>
              <a:rPr lang="en-US">
                <a:latin typeface="Gill Sans MT" charset="0"/>
              </a:rPr>
              <a:t> = estimate of least cost from x to y</a:t>
            </a:r>
          </a:p>
          <a:p>
            <a:pPr lvl="1"/>
            <a:r>
              <a:rPr lang="en-US">
                <a:latin typeface="Gill Sans MT" charset="0"/>
              </a:rPr>
              <a:t>x maintains  distance vector </a:t>
            </a:r>
            <a:r>
              <a:rPr lang="en-US" b="1">
                <a:solidFill>
                  <a:srgbClr val="CC0000"/>
                </a:solidFill>
                <a:latin typeface="Gill Sans MT" charset="0"/>
              </a:rPr>
              <a:t>D</a:t>
            </a:r>
            <a:r>
              <a:rPr lang="en-US" baseline="-25000">
                <a:solidFill>
                  <a:srgbClr val="CC0000"/>
                </a:solidFill>
                <a:latin typeface="Gill Sans MT" charset="0"/>
              </a:rPr>
              <a:t>x</a:t>
            </a:r>
            <a:r>
              <a:rPr lang="en-US">
                <a:solidFill>
                  <a:srgbClr val="CC0000"/>
                </a:solidFill>
                <a:latin typeface="Gill Sans MT" charset="0"/>
              </a:rPr>
              <a:t> = [D</a:t>
            </a:r>
            <a:r>
              <a:rPr lang="en-US" baseline="-25000">
                <a:solidFill>
                  <a:srgbClr val="CC0000"/>
                </a:solidFill>
                <a:latin typeface="Gill Sans MT" charset="0"/>
              </a:rPr>
              <a:t>x</a:t>
            </a:r>
            <a:r>
              <a:rPr lang="en-US">
                <a:solidFill>
                  <a:srgbClr val="CC0000"/>
                </a:solidFill>
                <a:latin typeface="Gill Sans MT" charset="0"/>
              </a:rPr>
              <a:t>(y): y </a:t>
            </a:r>
            <a:r>
              <a:rPr lang="ru-RU">
                <a:solidFill>
                  <a:srgbClr val="CC0000"/>
                </a:solidFill>
                <a:latin typeface="Gill Sans MT" charset="0"/>
              </a:rPr>
              <a:t>є</a:t>
            </a:r>
            <a:r>
              <a:rPr lang="en-US">
                <a:solidFill>
                  <a:srgbClr val="CC0000"/>
                </a:solidFill>
                <a:latin typeface="Gill Sans MT" charset="0"/>
              </a:rPr>
              <a:t> N ]</a:t>
            </a:r>
          </a:p>
          <a:p>
            <a:r>
              <a:rPr lang="en-US">
                <a:latin typeface="Gill Sans MT" charset="0"/>
              </a:rPr>
              <a:t>node x:</a:t>
            </a:r>
          </a:p>
          <a:p>
            <a:pPr lvl="1"/>
            <a:r>
              <a:rPr lang="en-US" sz="2800">
                <a:latin typeface="Gill Sans MT" charset="0"/>
              </a:rPr>
              <a:t>knows cost to each neighbor v: </a:t>
            </a:r>
            <a:r>
              <a:rPr lang="en-US" sz="2800">
                <a:solidFill>
                  <a:srgbClr val="CC0000"/>
                </a:solidFill>
                <a:latin typeface="Gill Sans MT" charset="0"/>
              </a:rPr>
              <a:t>c(x,v)</a:t>
            </a:r>
          </a:p>
          <a:p>
            <a:pPr lvl="1"/>
            <a:r>
              <a:rPr lang="en-US" sz="2800">
                <a:latin typeface="Gill Sans MT" charset="0"/>
              </a:rPr>
              <a:t>maintains its neighbors</a:t>
            </a:r>
            <a:r>
              <a:rPr lang="ja-JP" altLang="en-US" sz="2800">
                <a:latin typeface="Gill Sans MT" charset="0"/>
              </a:rPr>
              <a:t>’</a:t>
            </a:r>
            <a:r>
              <a:rPr lang="en-US" altLang="ja-JP" sz="2800">
                <a:latin typeface="Gill Sans MT" charset="0"/>
              </a:rPr>
              <a:t> distance vectors. For each neighbor v, x maintains </a:t>
            </a:r>
            <a:br>
              <a:rPr lang="en-US" altLang="ja-JP" sz="2800">
                <a:latin typeface="Gill Sans MT" charset="0"/>
              </a:rPr>
            </a:br>
            <a:r>
              <a:rPr lang="en-US" altLang="ja-JP" sz="2800" b="1">
                <a:solidFill>
                  <a:srgbClr val="CC0000"/>
                </a:solidFill>
                <a:latin typeface="Gill Sans MT" charset="0"/>
              </a:rPr>
              <a:t>D</a:t>
            </a:r>
            <a:r>
              <a:rPr lang="en-US" altLang="ja-JP" sz="2800" baseline="-25000">
                <a:solidFill>
                  <a:srgbClr val="CC0000"/>
                </a:solidFill>
                <a:latin typeface="Gill Sans MT" charset="0"/>
              </a:rPr>
              <a:t>v</a:t>
            </a:r>
            <a:r>
              <a:rPr lang="en-US" altLang="ja-JP" sz="2800">
                <a:solidFill>
                  <a:srgbClr val="CC0000"/>
                </a:solidFill>
                <a:latin typeface="Gill Sans MT" charset="0"/>
              </a:rPr>
              <a:t> = [D</a:t>
            </a:r>
            <a:r>
              <a:rPr lang="en-US" altLang="ja-JP" sz="2800" baseline="-25000">
                <a:solidFill>
                  <a:srgbClr val="CC0000"/>
                </a:solidFill>
                <a:latin typeface="Gill Sans MT" charset="0"/>
              </a:rPr>
              <a:t>v</a:t>
            </a:r>
            <a:r>
              <a:rPr lang="en-US" altLang="ja-JP" sz="2800">
                <a:solidFill>
                  <a:srgbClr val="CC0000"/>
                </a:solidFill>
                <a:latin typeface="Gill Sans MT" charset="0"/>
              </a:rPr>
              <a:t>(y): y </a:t>
            </a:r>
            <a:r>
              <a:rPr lang="ru-RU" altLang="ja-JP" sz="2800">
                <a:solidFill>
                  <a:srgbClr val="CC0000"/>
                </a:solidFill>
                <a:latin typeface="Gill Sans MT" charset="0"/>
              </a:rPr>
              <a:t>є</a:t>
            </a:r>
            <a:r>
              <a:rPr lang="en-US" altLang="ja-JP" sz="2800">
                <a:solidFill>
                  <a:srgbClr val="CC0000"/>
                </a:solidFill>
                <a:latin typeface="Gill Sans MT" charset="0"/>
              </a:rPr>
              <a:t> N ]</a:t>
            </a:r>
          </a:p>
          <a:p>
            <a:pPr>
              <a:buFont typeface="Wingdings" charset="0"/>
              <a:buNone/>
            </a:pPr>
            <a:endParaRPr lang="en-US">
              <a:solidFill>
                <a:srgbClr val="CC0000"/>
              </a:solidFill>
              <a:latin typeface="Gill Sans MT" charset="0"/>
            </a:endParaRPr>
          </a:p>
          <a:p>
            <a:endParaRPr lang="en-US">
              <a:latin typeface="Gill Sans MT" charset="0"/>
            </a:endParaRPr>
          </a:p>
        </p:txBody>
      </p:sp>
      <p:sp>
        <p:nvSpPr>
          <p:cNvPr id="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5" name="Slide Number Placeholder 5"/>
          <p:cNvSpPr>
            <a:spLocks noGrp="1"/>
          </p:cNvSpPr>
          <p:nvPr>
            <p:ph type="sldNum" sz="quarter" idx="12"/>
          </p:nvPr>
        </p:nvSpPr>
        <p:spPr>
          <a:xfrm>
            <a:off x="6553200" y="6527447"/>
            <a:ext cx="2133600" cy="365125"/>
          </a:xfrm>
        </p:spPr>
        <p:txBody>
          <a:bodyPr/>
          <a:lstStyle/>
          <a:p>
            <a:pPr>
              <a:defRPr/>
            </a:pPr>
            <a:r>
              <a:rPr lang="en-US" dirty="0" smtClean="0"/>
              <a:t>29</a:t>
            </a:r>
            <a:endParaRPr lang="en-US" dirty="0"/>
          </a:p>
        </p:txBody>
      </p:sp>
    </p:spTree>
    <p:extLst>
      <p:ext uri="{BB962C8B-B14F-4D97-AF65-F5344CB8AC3E}">
        <p14:creationId xmlns:p14="http://schemas.microsoft.com/office/powerpoint/2010/main" val="3996929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reeform 2"/>
          <p:cNvSpPr>
            <a:spLocks/>
          </p:cNvSpPr>
          <p:nvPr/>
        </p:nvSpPr>
        <p:spPr bwMode="auto">
          <a:xfrm>
            <a:off x="2592388" y="560962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22625" y="5762026"/>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5947763"/>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6054126"/>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247801"/>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79377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5947763"/>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5976338"/>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762026"/>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28" name="Group 7"/>
          <p:cNvGrpSpPr>
            <a:grpSpLocks/>
          </p:cNvGrpSpPr>
          <p:nvPr/>
        </p:nvGrpSpPr>
        <p:grpSpPr bwMode="auto">
          <a:xfrm>
            <a:off x="3681413" y="6187476"/>
            <a:ext cx="563562" cy="293687"/>
            <a:chOff x="1871277" y="1576300"/>
            <a:chExt cx="1128371" cy="437861"/>
          </a:xfrm>
        </p:grpSpPr>
        <p:sp>
          <p:nvSpPr>
            <p:cNvPr id="318" name="Oval 317"/>
            <p:cNvSpPr/>
            <p:nvPr/>
          </p:nvSpPr>
          <p:spPr bwMode="auto">
            <a:xfrm flipV="1">
              <a:off x="1874455" y="1694641"/>
              <a:ext cx="1125193"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0" name="Oval 319"/>
            <p:cNvSpPr/>
            <p:nvPr/>
          </p:nvSpPr>
          <p:spPr bwMode="auto">
            <a:xfrm flipV="1">
              <a:off x="1871277" y="1576300"/>
              <a:ext cx="1125193"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5" name="Freeform 324"/>
            <p:cNvSpPr/>
            <p:nvPr/>
          </p:nvSpPr>
          <p:spPr bwMode="auto">
            <a:xfrm>
              <a:off x="2103307" y="1633104"/>
              <a:ext cx="661131" cy="111240"/>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6" name="Freeform 325"/>
            <p:cNvSpPr/>
            <p:nvPr/>
          </p:nvSpPr>
          <p:spPr bwMode="auto">
            <a:xfrm>
              <a:off x="2538765" y="1727776"/>
              <a:ext cx="241567" cy="97039"/>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7" name="Freeform 326"/>
            <p:cNvSpPr/>
            <p:nvPr/>
          </p:nvSpPr>
          <p:spPr bwMode="auto">
            <a:xfrm>
              <a:off x="2090593" y="1730143"/>
              <a:ext cx="238389" cy="9704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22" name="Straight Connector 321"/>
            <p:cNvCxnSpPr>
              <a:endCxn id="320" idx="2"/>
            </p:cNvCxnSpPr>
            <p:nvPr/>
          </p:nvCxnSpPr>
          <p:spPr bwMode="auto">
            <a:xfrm flipH="1" flipV="1">
              <a:off x="1871277" y="1737244"/>
              <a:ext cx="3178"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bwMode="auto">
            <a:xfrm flipH="1" flipV="1">
              <a:off x="2996470" y="1734876"/>
              <a:ext cx="3178"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29" name="Group 327"/>
          <p:cNvGrpSpPr>
            <a:grpSpLocks/>
          </p:cNvGrpSpPr>
          <p:nvPr/>
        </p:nvGrpSpPr>
        <p:grpSpPr bwMode="auto">
          <a:xfrm>
            <a:off x="4376738" y="5646138"/>
            <a:ext cx="565150" cy="292100"/>
            <a:chOff x="1871277" y="1576300"/>
            <a:chExt cx="1128371" cy="437861"/>
          </a:xfrm>
        </p:grpSpPr>
        <p:sp>
          <p:nvSpPr>
            <p:cNvPr id="329" name="Oval 328"/>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1" name="Oval 330"/>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4" name="Freeform 333"/>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5" name="Freeform 334"/>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36" name="Straight Connector 335"/>
            <p:cNvCxnSpPr>
              <a:endCxn id="331"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30" name="Group 337"/>
          <p:cNvGrpSpPr>
            <a:grpSpLocks/>
          </p:cNvGrpSpPr>
          <p:nvPr/>
        </p:nvGrpSpPr>
        <p:grpSpPr bwMode="auto">
          <a:xfrm>
            <a:off x="5019675" y="6100163"/>
            <a:ext cx="563563" cy="293688"/>
            <a:chOff x="1871277" y="1576300"/>
            <a:chExt cx="1128371" cy="437861"/>
          </a:xfrm>
        </p:grpSpPr>
        <p:sp>
          <p:nvSpPr>
            <p:cNvPr id="339" name="Oval 338"/>
            <p:cNvSpPr/>
            <p:nvPr/>
          </p:nvSpPr>
          <p:spPr bwMode="auto">
            <a:xfrm flipV="1">
              <a:off x="1874457" y="1694641"/>
              <a:ext cx="1125191"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Oval 340"/>
            <p:cNvSpPr/>
            <p:nvPr/>
          </p:nvSpPr>
          <p:spPr bwMode="auto">
            <a:xfrm flipV="1">
              <a:off x="1871277" y="1576300"/>
              <a:ext cx="1125191"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p:nvPr/>
          </p:nvSpPr>
          <p:spPr bwMode="auto">
            <a:xfrm>
              <a:off x="2103309" y="1633103"/>
              <a:ext cx="661129"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4" name="Freeform 343"/>
            <p:cNvSpPr/>
            <p:nvPr/>
          </p:nvSpPr>
          <p:spPr bwMode="auto">
            <a:xfrm>
              <a:off x="2538763" y="1727776"/>
              <a:ext cx="24156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5" name="Freeform 344"/>
            <p:cNvSpPr/>
            <p:nvPr/>
          </p:nvSpPr>
          <p:spPr bwMode="auto">
            <a:xfrm>
              <a:off x="2090595" y="1730144"/>
              <a:ext cx="238387"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46" name="Straight Connector 345"/>
            <p:cNvCxnSpPr>
              <a:endCxn id="341" idx="2"/>
            </p:cNvCxnSpPr>
            <p:nvPr/>
          </p:nvCxnSpPr>
          <p:spPr bwMode="auto">
            <a:xfrm flipH="1" flipV="1">
              <a:off x="1871277" y="1737243"/>
              <a:ext cx="3180"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p:nvCxnSpPr>
          <p:spPr bwMode="auto">
            <a:xfrm flipH="1" flipV="1">
              <a:off x="2996468" y="1734877"/>
              <a:ext cx="3180"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31" name="Group 347"/>
          <p:cNvGrpSpPr>
            <a:grpSpLocks/>
          </p:cNvGrpSpPr>
          <p:nvPr/>
        </p:nvGrpSpPr>
        <p:grpSpPr bwMode="auto">
          <a:xfrm>
            <a:off x="5741988" y="5785838"/>
            <a:ext cx="565150" cy="293688"/>
            <a:chOff x="1871277" y="1576300"/>
            <a:chExt cx="1128371" cy="437861"/>
          </a:xfrm>
        </p:grpSpPr>
        <p:sp>
          <p:nvSpPr>
            <p:cNvPr id="349" name="Oval 348"/>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1" name="Oval 350"/>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4" name="Freeform 353"/>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5" name="Freeform 354"/>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6" name="Straight Connector 355"/>
            <p:cNvCxnSpPr>
              <a:endCxn id="351"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32" name="Group 357"/>
          <p:cNvGrpSpPr>
            <a:grpSpLocks/>
          </p:cNvGrpSpPr>
          <p:nvPr/>
        </p:nvGrpSpPr>
        <p:grpSpPr bwMode="auto">
          <a:xfrm>
            <a:off x="2714625" y="5831876"/>
            <a:ext cx="565150" cy="293687"/>
            <a:chOff x="1871277" y="1576300"/>
            <a:chExt cx="1128371" cy="437861"/>
          </a:xfrm>
        </p:grpSpPr>
        <p:sp>
          <p:nvSpPr>
            <p:cNvPr id="359" name="Oval 358"/>
            <p:cNvSpPr/>
            <p:nvPr/>
          </p:nvSpPr>
          <p:spPr bwMode="auto">
            <a:xfrm flipV="1">
              <a:off x="1874448" y="1694641"/>
              <a:ext cx="1125200"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1" name="Oval 360"/>
            <p:cNvSpPr/>
            <p:nvPr/>
          </p:nvSpPr>
          <p:spPr bwMode="auto">
            <a:xfrm flipV="1">
              <a:off x="1871277" y="1576300"/>
              <a:ext cx="1125202"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3" name="Freeform 362"/>
            <p:cNvSpPr/>
            <p:nvPr/>
          </p:nvSpPr>
          <p:spPr bwMode="auto">
            <a:xfrm>
              <a:off x="2102657" y="1633104"/>
              <a:ext cx="662442" cy="111240"/>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4" name="Freeform 363"/>
            <p:cNvSpPr/>
            <p:nvPr/>
          </p:nvSpPr>
          <p:spPr bwMode="auto">
            <a:xfrm>
              <a:off x="2536889" y="1727776"/>
              <a:ext cx="244059" cy="97039"/>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Freeform 364"/>
            <p:cNvSpPr/>
            <p:nvPr/>
          </p:nvSpPr>
          <p:spPr bwMode="auto">
            <a:xfrm>
              <a:off x="2089979" y="1730143"/>
              <a:ext cx="240888" cy="9704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66" name="Straight Connector 365"/>
            <p:cNvCxnSpPr>
              <a:endCxn id="361" idx="2"/>
            </p:cNvCxnSpPr>
            <p:nvPr/>
          </p:nvCxnSpPr>
          <p:spPr bwMode="auto">
            <a:xfrm flipH="1" flipV="1">
              <a:off x="1871277" y="1737244"/>
              <a:ext cx="3171"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p:nvPr/>
          </p:nvCxnSpPr>
          <p:spPr bwMode="auto">
            <a:xfrm flipH="1" flipV="1">
              <a:off x="2996479" y="1734876"/>
              <a:ext cx="3169"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1757805" y="2503492"/>
            <a:ext cx="5270058" cy="3804634"/>
            <a:chOff x="1757805" y="2331054"/>
            <a:chExt cx="5270058" cy="3804634"/>
          </a:xfrm>
        </p:grpSpPr>
        <p:sp>
          <p:nvSpPr>
            <p:cNvPr id="268" name="Freeform 267"/>
            <p:cNvSpPr/>
            <p:nvPr/>
          </p:nvSpPr>
          <p:spPr>
            <a:xfrm>
              <a:off x="1776413" y="4829175"/>
              <a:ext cx="1220787" cy="920750"/>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350" y="4916488"/>
              <a:ext cx="925513" cy="75723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7963" y="4937125"/>
              <a:ext cx="725487" cy="110013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538" y="4956175"/>
              <a:ext cx="514350" cy="577850"/>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075" y="4919663"/>
              <a:ext cx="593725" cy="121602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8" name="Group 17"/>
            <p:cNvGrpSpPr/>
            <p:nvPr/>
          </p:nvGrpSpPr>
          <p:grpSpPr>
            <a:xfrm>
              <a:off x="1757805" y="2331054"/>
              <a:ext cx="1079500" cy="2674334"/>
              <a:chOff x="1757805" y="2331054"/>
              <a:chExt cx="1079500" cy="2674334"/>
            </a:xfrm>
          </p:grpSpPr>
          <p:sp>
            <p:nvSpPr>
              <p:cNvPr id="108" name="Rectangle 107"/>
              <p:cNvSpPr/>
              <p:nvPr/>
            </p:nvSpPr>
            <p:spPr bwMode="auto">
              <a:xfrm rot="10800000">
                <a:off x="1789113" y="2580876"/>
                <a:ext cx="1027112" cy="1083074"/>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66"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649" y="3720080"/>
                  <a:ext cx="568332" cy="225176"/>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ectangle 119"/>
                <p:cNvSpPr/>
                <p:nvPr/>
              </p:nvSpPr>
              <p:spPr>
                <a:xfrm>
                  <a:off x="4128649" y="3720080"/>
                  <a:ext cx="568332" cy="111898"/>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a:xfrm>
                  <a:off x="4128649" y="3606801"/>
                  <a:ext cx="568332" cy="225176"/>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2" name="Straight Connector 121"/>
                <p:cNvCxnSpPr/>
                <p:nvPr/>
              </p:nvCxnSpPr>
              <p:spPr>
                <a:xfrm>
                  <a:off x="4696981" y="3720080"/>
                  <a:ext cx="0" cy="11189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649" y="3720080"/>
                  <a:ext cx="0" cy="11189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1813" y="3602038"/>
                <a:ext cx="1027112" cy="1163637"/>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 name="Straight Connector 112"/>
              <p:cNvCxnSpPr/>
              <p:nvPr/>
            </p:nvCxnSpPr>
            <p:spPr bwMode="auto">
              <a:xfrm>
                <a:off x="1781175" y="2805113"/>
                <a:ext cx="20638" cy="202088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7813" y="2805113"/>
                <a:ext cx="4762" cy="197643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72"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517"/>
                  <a:ext cx="1194859" cy="31430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0" name="Rectangle 369"/>
                <p:cNvSpPr/>
                <p:nvPr/>
              </p:nvSpPr>
              <p:spPr bwMode="auto">
                <a:xfrm>
                  <a:off x="2183302" y="1734964"/>
                  <a:ext cx="1198389" cy="112704"/>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Oval 370"/>
                <p:cNvSpPr/>
                <p:nvPr/>
              </p:nvSpPr>
              <p:spPr bwMode="auto">
                <a:xfrm flipV="1">
                  <a:off x="2183302" y="1574638"/>
                  <a:ext cx="1196624" cy="314302"/>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2" name="Freeform 371"/>
                <p:cNvSpPr/>
                <p:nvPr/>
              </p:nvSpPr>
              <p:spPr bwMode="auto">
                <a:xfrm>
                  <a:off x="2490400" y="1671469"/>
                  <a:ext cx="582428" cy="15715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p:nvPr/>
              </p:nvSpPr>
              <p:spPr bwMode="auto">
                <a:xfrm>
                  <a:off x="2430393" y="1630197"/>
                  <a:ext cx="702443" cy="10952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4" name="Freeform 373"/>
                <p:cNvSpPr/>
                <p:nvPr/>
              </p:nvSpPr>
              <p:spPr bwMode="auto">
                <a:xfrm>
                  <a:off x="2892805" y="1723852"/>
                  <a:ext cx="257680" cy="952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Freeform 374"/>
                <p:cNvSpPr/>
                <p:nvPr/>
              </p:nvSpPr>
              <p:spPr bwMode="auto">
                <a:xfrm>
                  <a:off x="2418037" y="1725440"/>
                  <a:ext cx="254150" cy="9524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6" name="Straight Connector 375"/>
                <p:cNvCxnSpPr>
                  <a:endCxn id="371" idx="2"/>
                </p:cNvCxnSpPr>
                <p:nvPr/>
              </p:nvCxnSpPr>
              <p:spPr bwMode="auto">
                <a:xfrm flipH="1" flipV="1">
                  <a:off x="2183302" y="1731787"/>
                  <a:ext cx="3530" cy="122228"/>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p:nvCxnSpPr>
              <p:spPr bwMode="auto">
                <a:xfrm flipH="1" flipV="1">
                  <a:off x="3379926" y="1728615"/>
                  <a:ext cx="3530" cy="122228"/>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p:nvPr/>
            </p:nvCxnSpPr>
            <p:spPr bwMode="auto">
              <a:xfrm flipH="1">
                <a:off x="4019550" y="3321180"/>
                <a:ext cx="1059" cy="153657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47" name="Picture 86"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49"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8757" y="3719873"/>
                  <a:ext cx="568304" cy="225383"/>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Rectangle 97"/>
                <p:cNvSpPr/>
                <p:nvPr/>
              </p:nvSpPr>
              <p:spPr>
                <a:xfrm>
                  <a:off x="4128757" y="3719873"/>
                  <a:ext cx="568304" cy="11147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p:cNvSpPr/>
                <p:nvPr/>
              </p:nvSpPr>
              <p:spPr>
                <a:xfrm>
                  <a:off x="4128757" y="3605971"/>
                  <a:ext cx="568304" cy="22538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p:cNvCxnSpPr/>
                <p:nvPr/>
              </p:nvCxnSpPr>
              <p:spPr>
                <a:xfrm>
                  <a:off x="4697061" y="3719873"/>
                  <a:ext cx="0" cy="11147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8757" y="3719873"/>
                  <a:ext cx="0" cy="11147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313" y="3697288"/>
                <a:ext cx="498475" cy="1163637"/>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4" name="Straight Connector 173"/>
              <p:cNvCxnSpPr>
                <a:stCxn id="381" idx="2"/>
              </p:cNvCxnSpPr>
              <p:nvPr/>
            </p:nvCxnSpPr>
            <p:spPr bwMode="auto">
              <a:xfrm flipH="1">
                <a:off x="3506788" y="3262991"/>
                <a:ext cx="4762" cy="168842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3"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256" y="1690004"/>
                  <a:ext cx="1194331" cy="31514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0" name="Rectangle 379"/>
                <p:cNvSpPr/>
                <p:nvPr/>
              </p:nvSpPr>
              <p:spPr bwMode="auto">
                <a:xfrm>
                  <a:off x="2184476" y="1735026"/>
                  <a:ext cx="1198111" cy="112553"/>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1" name="Oval 380"/>
                <p:cNvSpPr/>
                <p:nvPr/>
              </p:nvSpPr>
              <p:spPr bwMode="auto">
                <a:xfrm flipV="1">
                  <a:off x="2184476" y="1574638"/>
                  <a:ext cx="1194331" cy="315149"/>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2" name="Freeform 381"/>
                <p:cNvSpPr/>
                <p:nvPr/>
              </p:nvSpPr>
              <p:spPr bwMode="auto">
                <a:xfrm>
                  <a:off x="2490619" y="1670308"/>
                  <a:ext cx="582047" cy="15757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p:nvPr/>
              </p:nvSpPr>
              <p:spPr bwMode="auto">
                <a:xfrm>
                  <a:off x="2430146" y="1630915"/>
                  <a:ext cx="702992" cy="10973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4" name="Freeform 383"/>
                <p:cNvSpPr/>
                <p:nvPr/>
              </p:nvSpPr>
              <p:spPr bwMode="auto">
                <a:xfrm>
                  <a:off x="2891248" y="1723770"/>
                  <a:ext cx="260786" cy="9567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5" name="Freeform 384"/>
                <p:cNvSpPr/>
                <p:nvPr/>
              </p:nvSpPr>
              <p:spPr bwMode="auto">
                <a:xfrm>
                  <a:off x="2418806" y="1726585"/>
                  <a:ext cx="253230" cy="92856"/>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6" name="Straight Connector 385"/>
                <p:cNvCxnSpPr>
                  <a:endCxn id="381" idx="2"/>
                </p:cNvCxnSpPr>
                <p:nvPr/>
              </p:nvCxnSpPr>
              <p:spPr bwMode="auto">
                <a:xfrm flipH="1" flipV="1">
                  <a:off x="2184476" y="1732213"/>
                  <a:ext cx="3781" cy="12099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bwMode="auto">
                <a:xfrm flipH="1" flipV="1">
                  <a:off x="3378806" y="1729398"/>
                  <a:ext cx="3781" cy="120996"/>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20" name="Group 19"/>
            <p:cNvGrpSpPr/>
            <p:nvPr/>
          </p:nvGrpSpPr>
          <p:grpSpPr>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0" name="Straight Connector 439"/>
              <p:cNvCxnSpPr/>
              <p:nvPr/>
            </p:nvCxnSpPr>
            <p:spPr bwMode="auto">
              <a:xfrm>
                <a:off x="4822015" y="2642002"/>
                <a:ext cx="5573" cy="221416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8"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8758" y="3719830"/>
                  <a:ext cx="568303" cy="225426"/>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3" name="Rectangle 452"/>
                <p:cNvSpPr/>
                <p:nvPr/>
              </p:nvSpPr>
              <p:spPr>
                <a:xfrm>
                  <a:off x="4128758" y="3719830"/>
                  <a:ext cx="568303" cy="1115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4" name="Oval 453"/>
                <p:cNvSpPr/>
                <p:nvPr/>
              </p:nvSpPr>
              <p:spPr>
                <a:xfrm>
                  <a:off x="4128758" y="3605903"/>
                  <a:ext cx="568303" cy="22542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5" name="Straight Connector 454"/>
                <p:cNvCxnSpPr/>
                <p:nvPr/>
              </p:nvCxnSpPr>
              <p:spPr>
                <a:xfrm>
                  <a:off x="4697061"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8758"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350" y="3695700"/>
                <a:ext cx="498475" cy="116363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7" name="Straight Connector 446"/>
              <p:cNvCxnSpPr>
                <a:stCxn id="458" idx="2"/>
              </p:cNvCxnSpPr>
              <p:nvPr/>
            </p:nvCxnSpPr>
            <p:spPr bwMode="auto">
              <a:xfrm>
                <a:off x="4300799" y="2640496"/>
                <a:ext cx="14026" cy="2309329"/>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37"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7075" y="1689926"/>
                  <a:ext cx="1196381" cy="31493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59" name="Rectangle 458"/>
                <p:cNvSpPr/>
                <p:nvPr/>
              </p:nvSpPr>
              <p:spPr bwMode="auto">
                <a:xfrm>
                  <a:off x="2183302" y="1734916"/>
                  <a:ext cx="1200154" cy="11247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flipV="1">
                  <a:off x="2183302" y="1574638"/>
                  <a:ext cx="1196379" cy="31493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61" name="Freeform 460"/>
                <p:cNvSpPr/>
                <p:nvPr/>
              </p:nvSpPr>
              <p:spPr bwMode="auto">
                <a:xfrm>
                  <a:off x="2489000" y="1670242"/>
                  <a:ext cx="584982" cy="1574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p:nvPr/>
              </p:nvSpPr>
              <p:spPr bwMode="auto">
                <a:xfrm>
                  <a:off x="2428615" y="1630876"/>
                  <a:ext cx="705752" cy="10966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3" name="Freeform 462"/>
                <p:cNvSpPr/>
                <p:nvPr/>
              </p:nvSpPr>
              <p:spPr bwMode="auto">
                <a:xfrm>
                  <a:off x="2892827" y="1723668"/>
                  <a:ext cx="256637" cy="9560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4" name="Freeform 463"/>
                <p:cNvSpPr/>
                <p:nvPr/>
              </p:nvSpPr>
              <p:spPr bwMode="auto">
                <a:xfrm>
                  <a:off x="2417294" y="1726479"/>
                  <a:ext cx="252861" cy="9279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5" name="Straight Connector 464"/>
                <p:cNvCxnSpPr>
                  <a:endCxn id="460" idx="2"/>
                </p:cNvCxnSpPr>
                <p:nvPr/>
              </p:nvCxnSpPr>
              <p:spPr bwMode="auto">
                <a:xfrm flipH="1" flipV="1">
                  <a:off x="2183302" y="1732103"/>
                  <a:ext cx="3773" cy="12091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bwMode="auto">
                <a:xfrm flipH="1" flipV="1">
                  <a:off x="3379681" y="1729292"/>
                  <a:ext cx="3775" cy="12091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9" name="Straight Connector 468"/>
              <p:cNvCxnSpPr>
                <a:stCxn id="489" idx="6"/>
              </p:cNvCxnSpPr>
              <p:nvPr/>
            </p:nvCxnSpPr>
            <p:spPr bwMode="auto">
              <a:xfrm>
                <a:off x="6003925" y="3268195"/>
                <a:ext cx="6350" cy="158117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187" name="Picture 469"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89"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757" y="3719830"/>
                  <a:ext cx="568304" cy="225426"/>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 name="Rectangle 481"/>
                <p:cNvSpPr/>
                <p:nvPr/>
              </p:nvSpPr>
              <p:spPr>
                <a:xfrm>
                  <a:off x="4128757" y="3719830"/>
                  <a:ext cx="568304" cy="1115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 name="Oval 482"/>
                <p:cNvSpPr/>
                <p:nvPr/>
              </p:nvSpPr>
              <p:spPr>
                <a:xfrm>
                  <a:off x="4128757" y="3605903"/>
                  <a:ext cx="568304" cy="22542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84" name="Straight Connector 483"/>
                <p:cNvCxnSpPr/>
                <p:nvPr/>
              </p:nvCxnSpPr>
              <p:spPr>
                <a:xfrm>
                  <a:off x="4697061"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757"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038" y="3695700"/>
                <a:ext cx="498475" cy="116363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6" name="Straight Connector 475"/>
              <p:cNvCxnSpPr>
                <a:stCxn id="47187" idx="1"/>
              </p:cNvCxnSpPr>
              <p:nvPr/>
            </p:nvCxnSpPr>
            <p:spPr bwMode="auto">
              <a:xfrm>
                <a:off x="5491163" y="3316941"/>
                <a:ext cx="6350" cy="163288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39"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075" y="1689926"/>
                  <a:ext cx="1196381" cy="31493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88" name="Rectangle 487"/>
                <p:cNvSpPr/>
                <p:nvPr/>
              </p:nvSpPr>
              <p:spPr bwMode="auto">
                <a:xfrm>
                  <a:off x="2183302" y="1734916"/>
                  <a:ext cx="1200154" cy="11247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9" name="Oval 488"/>
                <p:cNvSpPr/>
                <p:nvPr/>
              </p:nvSpPr>
              <p:spPr bwMode="auto">
                <a:xfrm flipV="1">
                  <a:off x="2183302" y="1574638"/>
                  <a:ext cx="1196379" cy="31493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90" name="Freeform 489"/>
                <p:cNvSpPr/>
                <p:nvPr/>
              </p:nvSpPr>
              <p:spPr bwMode="auto">
                <a:xfrm>
                  <a:off x="2489000" y="1670242"/>
                  <a:ext cx="584982" cy="1574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p:nvPr/>
              </p:nvSpPr>
              <p:spPr bwMode="auto">
                <a:xfrm>
                  <a:off x="2428615" y="1630876"/>
                  <a:ext cx="705752" cy="10966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2" name="Freeform 491"/>
                <p:cNvSpPr/>
                <p:nvPr/>
              </p:nvSpPr>
              <p:spPr bwMode="auto">
                <a:xfrm>
                  <a:off x="2892827" y="1723668"/>
                  <a:ext cx="256637" cy="9560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3" name="Freeform 492"/>
                <p:cNvSpPr/>
                <p:nvPr/>
              </p:nvSpPr>
              <p:spPr bwMode="auto">
                <a:xfrm>
                  <a:off x="2417294" y="1726479"/>
                  <a:ext cx="252861" cy="9279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4" name="Straight Connector 493"/>
                <p:cNvCxnSpPr>
                  <a:endCxn id="489" idx="2"/>
                </p:cNvCxnSpPr>
                <p:nvPr/>
              </p:nvCxnSpPr>
              <p:spPr bwMode="auto">
                <a:xfrm flipH="1" flipV="1">
                  <a:off x="2183302" y="1732103"/>
                  <a:ext cx="3773" cy="12091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bwMode="auto">
                <a:xfrm flipH="1" flipV="1">
                  <a:off x="3379681" y="1729292"/>
                  <a:ext cx="3775" cy="12091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22" name="Group 21"/>
            <p:cNvGrpSpPr/>
            <p:nvPr/>
          </p:nvGrpSpPr>
          <p:grpSpPr>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8" name="Straight Connector 497"/>
              <p:cNvCxnSpPr/>
              <p:nvPr/>
            </p:nvCxnSpPr>
            <p:spPr bwMode="auto">
              <a:xfrm>
                <a:off x="6994525" y="2845840"/>
                <a:ext cx="0" cy="1999208"/>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60"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757" y="3719828"/>
                  <a:ext cx="568304" cy="22542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Rectangle 510"/>
                <p:cNvSpPr/>
                <p:nvPr/>
              </p:nvSpPr>
              <p:spPr>
                <a:xfrm>
                  <a:off x="4128757" y="3719828"/>
                  <a:ext cx="568304" cy="1115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Oval 511"/>
                <p:cNvSpPr/>
                <p:nvPr/>
              </p:nvSpPr>
              <p:spPr>
                <a:xfrm>
                  <a:off x="4128757" y="3605903"/>
                  <a:ext cx="568304" cy="22542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p:nvPr/>
              </p:nvCxnSpPr>
              <p:spPr>
                <a:xfrm>
                  <a:off x="4697061" y="3719828"/>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757" y="3719828"/>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288" y="3609696"/>
                <a:ext cx="498475" cy="123873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5" name="Straight Connector 504"/>
              <p:cNvCxnSpPr/>
              <p:nvPr/>
            </p:nvCxnSpPr>
            <p:spPr bwMode="auto">
              <a:xfrm>
                <a:off x="6472366" y="2818589"/>
                <a:ext cx="9397" cy="21261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41"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7075" y="1689925"/>
                  <a:ext cx="1196381" cy="31493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7" name="Rectangle 516"/>
                <p:cNvSpPr/>
                <p:nvPr/>
              </p:nvSpPr>
              <p:spPr bwMode="auto">
                <a:xfrm>
                  <a:off x="2183302" y="1734915"/>
                  <a:ext cx="1200154" cy="11247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8" name="Oval 517"/>
                <p:cNvSpPr/>
                <p:nvPr/>
              </p:nvSpPr>
              <p:spPr bwMode="auto">
                <a:xfrm flipV="1">
                  <a:off x="2183302" y="1574638"/>
                  <a:ext cx="1196379" cy="314931"/>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9" name="Freeform 518"/>
                <p:cNvSpPr/>
                <p:nvPr/>
              </p:nvSpPr>
              <p:spPr bwMode="auto">
                <a:xfrm>
                  <a:off x="2489000" y="1670242"/>
                  <a:ext cx="584982" cy="15746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p:nvPr/>
              </p:nvSpPr>
              <p:spPr bwMode="auto">
                <a:xfrm>
                  <a:off x="2428615" y="1630876"/>
                  <a:ext cx="705752" cy="109663"/>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1" name="Freeform 520"/>
                <p:cNvSpPr/>
                <p:nvPr/>
              </p:nvSpPr>
              <p:spPr bwMode="auto">
                <a:xfrm>
                  <a:off x="2892827" y="1723667"/>
                  <a:ext cx="256637" cy="9560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2" name="Freeform 521"/>
                <p:cNvSpPr/>
                <p:nvPr/>
              </p:nvSpPr>
              <p:spPr bwMode="auto">
                <a:xfrm>
                  <a:off x="2417294" y="1726480"/>
                  <a:ext cx="252861" cy="92791"/>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23" name="Straight Connector 522"/>
                <p:cNvCxnSpPr>
                  <a:endCxn id="518" idx="2"/>
                </p:cNvCxnSpPr>
                <p:nvPr/>
              </p:nvCxnSpPr>
              <p:spPr bwMode="auto">
                <a:xfrm flipH="1" flipV="1">
                  <a:off x="2183302" y="1732104"/>
                  <a:ext cx="3773" cy="12091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bwMode="auto">
                <a:xfrm flipH="1" flipV="1">
                  <a:off x="3379681" y="1729291"/>
                  <a:ext cx="3775" cy="12091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sp>
        <p:nvSpPr>
          <p:cNvPr id="47142" name="Text Box 167"/>
          <p:cNvSpPr txBox="1">
            <a:spLocks noChangeArrowheads="1"/>
          </p:cNvSpPr>
          <p:nvPr/>
        </p:nvSpPr>
        <p:spPr bwMode="auto">
          <a:xfrm>
            <a:off x="615703" y="277812"/>
            <a:ext cx="81629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a:solidFill>
                  <a:srgbClr val="000099"/>
                </a:solidFill>
                <a:latin typeface="Comic Sans MS"/>
                <a:cs typeface="Comic Sans MS"/>
              </a:rPr>
              <a:t>P</a:t>
            </a:r>
            <a:r>
              <a:rPr lang="en-US" sz="3600" dirty="0" smtClean="0">
                <a:solidFill>
                  <a:srgbClr val="000099"/>
                </a:solidFill>
                <a:latin typeface="Comic Sans MS"/>
                <a:cs typeface="Comic Sans MS"/>
              </a:rPr>
              <a:t>er</a:t>
            </a:r>
            <a:r>
              <a:rPr lang="en-US" sz="3600" dirty="0">
                <a:solidFill>
                  <a:srgbClr val="000099"/>
                </a:solidFill>
                <a:latin typeface="Comic Sans MS"/>
                <a:cs typeface="Comic Sans MS"/>
              </a:rPr>
              <a:t>-</a:t>
            </a:r>
            <a:r>
              <a:rPr lang="en-US" sz="3600" dirty="0" smtClean="0">
                <a:solidFill>
                  <a:srgbClr val="000099"/>
                </a:solidFill>
                <a:latin typeface="Comic Sans MS"/>
                <a:cs typeface="Comic Sans MS"/>
              </a:rPr>
              <a:t>router  Distributed Control </a:t>
            </a:r>
            <a:r>
              <a:rPr lang="en-US" sz="3600" dirty="0">
                <a:solidFill>
                  <a:srgbClr val="000099"/>
                </a:solidFill>
                <a:latin typeface="Comic Sans MS"/>
                <a:cs typeface="Comic Sans MS"/>
              </a:rPr>
              <a:t>P</a:t>
            </a:r>
            <a:r>
              <a:rPr lang="en-US" sz="3600" dirty="0" smtClean="0">
                <a:solidFill>
                  <a:srgbClr val="000099"/>
                </a:solidFill>
                <a:latin typeface="Comic Sans MS"/>
                <a:cs typeface="Comic Sans MS"/>
              </a:rPr>
              <a:t>lane</a:t>
            </a:r>
            <a:endParaRPr lang="en-US" sz="3600" dirty="0">
              <a:solidFill>
                <a:srgbClr val="000099"/>
              </a:solidFill>
              <a:latin typeface="Comic Sans MS"/>
              <a:cs typeface="Comic Sans MS"/>
            </a:endParaRPr>
          </a:p>
        </p:txBody>
      </p:sp>
      <p:grpSp>
        <p:nvGrpSpPr>
          <p:cNvPr id="229" name="Group 228"/>
          <p:cNvGrpSpPr/>
          <p:nvPr/>
        </p:nvGrpSpPr>
        <p:grpSpPr>
          <a:xfrm>
            <a:off x="1828233" y="2859211"/>
            <a:ext cx="5112820" cy="879389"/>
            <a:chOff x="1866825" y="707349"/>
            <a:chExt cx="5112820" cy="879389"/>
          </a:xfrm>
        </p:grpSpPr>
        <p:sp>
          <p:nvSpPr>
            <p:cNvPr id="233" name="Oval 232"/>
            <p:cNvSpPr/>
            <p:nvPr/>
          </p:nvSpPr>
          <p:spPr>
            <a:xfrm>
              <a:off x="1866825" y="785347"/>
              <a:ext cx="954705" cy="491476"/>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TextBox 233"/>
            <p:cNvSpPr txBox="1"/>
            <p:nvPr/>
          </p:nvSpPr>
          <p:spPr>
            <a:xfrm>
              <a:off x="1891781" y="783191"/>
              <a:ext cx="910613" cy="476199"/>
            </a:xfrm>
            <a:prstGeom prst="rect">
              <a:avLst/>
            </a:prstGeom>
            <a:noFill/>
          </p:spPr>
          <p:txBody>
            <a:bodyPr wrap="none" rtlCol="0">
              <a:spAutoFit/>
            </a:bodyPr>
            <a:lstStyle/>
            <a:p>
              <a:pPr algn="ctr">
                <a:lnSpc>
                  <a:spcPts val="1480"/>
                </a:lnSpc>
              </a:pPr>
              <a:r>
                <a:rPr lang="en-US" sz="1400" dirty="0" smtClean="0"/>
                <a:t>Routing</a:t>
              </a:r>
            </a:p>
            <a:p>
              <a:pPr algn="ctr">
                <a:lnSpc>
                  <a:spcPts val="1480"/>
                </a:lnSpc>
              </a:pPr>
              <a:r>
                <a:rPr lang="en-US" sz="1400" dirty="0" smtClean="0"/>
                <a:t>Algorithm</a:t>
              </a:r>
              <a:endParaRPr lang="en-US" sz="1400" dirty="0"/>
            </a:p>
          </p:txBody>
        </p:sp>
        <p:cxnSp>
          <p:nvCxnSpPr>
            <p:cNvPr id="235" name="Straight Arrow Connector 234"/>
            <p:cNvCxnSpPr/>
            <p:nvPr/>
          </p:nvCxnSpPr>
          <p:spPr>
            <a:xfrm flipV="1">
              <a:off x="2833714" y="807908"/>
              <a:ext cx="1517851" cy="213379"/>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0618" y="1201670"/>
              <a:ext cx="797027" cy="27926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4666" y="894080"/>
              <a:ext cx="893541" cy="510629"/>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0837" y="800746"/>
              <a:ext cx="1695897" cy="130795"/>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622" y="894080"/>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p:cNvSpPr/>
            <p:nvPr/>
          </p:nvSpPr>
          <p:spPr>
            <a:xfrm>
              <a:off x="5572329" y="1404709"/>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4367082" y="707349"/>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3571953" y="1402071"/>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3" name="Straight Arrow Connector 242"/>
            <p:cNvCxnSpPr/>
            <p:nvPr/>
          </p:nvCxnSpPr>
          <p:spPr>
            <a:xfrm>
              <a:off x="2821560" y="1106261"/>
              <a:ext cx="2738615" cy="33877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124" y="985095"/>
              <a:ext cx="2561498" cy="46912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2124" y="1509221"/>
              <a:ext cx="1580205" cy="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7500" y="1083737"/>
              <a:ext cx="751103" cy="397197"/>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258" name="TextBox 257"/>
          <p:cNvSpPr txBox="1"/>
          <p:nvPr/>
        </p:nvSpPr>
        <p:spPr>
          <a:xfrm>
            <a:off x="517479" y="949816"/>
            <a:ext cx="8209014" cy="1200328"/>
          </a:xfrm>
          <a:prstGeom prst="rect">
            <a:avLst/>
          </a:prstGeom>
          <a:noFill/>
        </p:spPr>
        <p:txBody>
          <a:bodyPr wrap="square" rtlCol="0">
            <a:spAutoFit/>
          </a:bodyPr>
          <a:lstStyle/>
          <a:p>
            <a:r>
              <a:rPr lang="en-US" sz="2400" dirty="0" smtClean="0"/>
              <a:t>Individual </a:t>
            </a:r>
            <a:r>
              <a:rPr lang="en-US" sz="2400" dirty="0"/>
              <a:t>routing algorithm </a:t>
            </a:r>
            <a:r>
              <a:rPr lang="en-US" sz="2400" dirty="0" smtClean="0"/>
              <a:t>components </a:t>
            </a:r>
            <a:r>
              <a:rPr lang="en-US" sz="2400" i="1" dirty="0" smtClean="0">
                <a:solidFill>
                  <a:srgbClr val="000090"/>
                </a:solidFill>
              </a:rPr>
              <a:t>in each and every router </a:t>
            </a:r>
            <a:r>
              <a:rPr lang="en-US" sz="2400" dirty="0" smtClean="0"/>
              <a:t>interact with each other in control plane to compute forwarding tables</a:t>
            </a:r>
            <a:endParaRPr lang="en-US" sz="2400" dirty="0"/>
          </a:p>
        </p:txBody>
      </p:sp>
      <p:grpSp>
        <p:nvGrpSpPr>
          <p:cNvPr id="23" name="Group 22"/>
          <p:cNvGrpSpPr/>
          <p:nvPr/>
        </p:nvGrpSpPr>
        <p:grpSpPr>
          <a:xfrm>
            <a:off x="1557338" y="3247426"/>
            <a:ext cx="6375400" cy="1047750"/>
            <a:chOff x="1557338" y="3074988"/>
            <a:chExt cx="6375400" cy="1047750"/>
          </a:xfrm>
        </p:grpSpPr>
        <p:sp>
          <p:nvSpPr>
            <p:cNvPr id="47115" name="TextBox 232"/>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data</a:t>
              </a:r>
            </a:p>
            <a:p>
              <a:pPr algn="ctr">
                <a:lnSpc>
                  <a:spcPts val="1463"/>
                </a:lnSpc>
              </a:pPr>
              <a:r>
                <a:rPr lang="en-US" sz="1400"/>
                <a:t>plane</a:t>
              </a:r>
            </a:p>
          </p:txBody>
        </p:sp>
        <p:sp>
          <p:nvSpPr>
            <p:cNvPr id="47116" name="TextBox 233"/>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control</a:t>
              </a:r>
            </a:p>
            <a:p>
              <a:pPr algn="ctr">
                <a:lnSpc>
                  <a:spcPts val="1463"/>
                </a:lnSpc>
              </a:pPr>
              <a:r>
                <a:rPr lang="en-US" sz="1400"/>
                <a:t>plane</a:t>
              </a:r>
            </a:p>
          </p:txBody>
        </p:sp>
        <p:cxnSp>
          <p:nvCxnSpPr>
            <p:cNvPr id="232"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1829356" y="3875184"/>
            <a:ext cx="5126173" cy="1120753"/>
            <a:chOff x="-4746102" y="4471477"/>
            <a:chExt cx="5126173" cy="1120753"/>
          </a:xfrm>
        </p:grpSpPr>
        <p:pic>
          <p:nvPicPr>
            <p:cNvPr id="47268" name="Picture 10" descr="fig42_tab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3025264" y="5228984"/>
              <a:ext cx="3405335" cy="363246"/>
              <a:chOff x="-3025264" y="5228984"/>
              <a:chExt cx="3405335" cy="363246"/>
            </a:xfrm>
          </p:grpSpPr>
          <p:grpSp>
            <p:nvGrpSpPr>
              <p:cNvPr id="47251"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5837" y="3912034"/>
                  <a:ext cx="425539" cy="330142"/>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3" name="Straight Connector 92"/>
                <p:cNvCxnSpPr/>
                <p:nvPr/>
              </p:nvCxnSpPr>
              <p:spPr>
                <a:xfrm>
                  <a:off x="2931074" y="4004093"/>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074" y="4067582"/>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019" y="4004093"/>
                  <a:ext cx="1587" cy="23808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220"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5838" y="3911941"/>
                  <a:ext cx="425538" cy="33020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9" name="Straight Connector 448"/>
                <p:cNvCxnSpPr/>
                <p:nvPr/>
              </p:nvCxnSpPr>
              <p:spPr>
                <a:xfrm>
                  <a:off x="2931074" y="4004018"/>
                  <a:ext cx="42553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074" y="4067519"/>
                  <a:ext cx="42553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019" y="4004018"/>
                  <a:ext cx="1588" cy="23813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91"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5837" y="3911941"/>
                  <a:ext cx="425539" cy="33020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8" name="Straight Connector 477"/>
                <p:cNvCxnSpPr/>
                <p:nvPr/>
              </p:nvCxnSpPr>
              <p:spPr>
                <a:xfrm>
                  <a:off x="2931074" y="4004018"/>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074" y="4067519"/>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019" y="4004018"/>
                  <a:ext cx="1587" cy="23813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2"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5837" y="3911940"/>
                  <a:ext cx="425539" cy="33020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7" name="Straight Connector 506"/>
                <p:cNvCxnSpPr/>
                <p:nvPr/>
              </p:nvCxnSpPr>
              <p:spPr>
                <a:xfrm>
                  <a:off x="2931074" y="4004017"/>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074" y="4067518"/>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019" y="4004017"/>
                  <a:ext cx="1587" cy="23813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p:nvPr/>
        </p:nvGrpSpPr>
        <p:grpSpPr>
          <a:xfrm>
            <a:off x="2282487" y="3055342"/>
            <a:ext cx="4437063" cy="1749361"/>
            <a:chOff x="-4267279" y="3655204"/>
            <a:chExt cx="4437063" cy="1749361"/>
          </a:xfrm>
        </p:grpSpPr>
        <p:cxnSp>
          <p:nvCxnSpPr>
            <p:cNvPr id="111" name="Straight Arrow Connector 110"/>
            <p:cNvCxnSpPr/>
            <p:nvPr/>
          </p:nvCxnSpPr>
          <p:spPr bwMode="auto">
            <a:xfrm>
              <a:off x="-4267279" y="4046968"/>
              <a:ext cx="0" cy="422275"/>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bwMode="auto">
            <a:xfrm flipH="1">
              <a:off x="-2808366" y="4361550"/>
              <a:ext cx="154" cy="872164"/>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cxnSp>
          <p:nvCxnSpPr>
            <p:cNvPr id="446" name="Straight Arrow Connector 445"/>
            <p:cNvCxnSpPr/>
            <p:nvPr/>
          </p:nvCxnSpPr>
          <p:spPr bwMode="auto">
            <a:xfrm>
              <a:off x="-2006807" y="3655204"/>
              <a:ext cx="6479" cy="1576923"/>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a:stCxn id="468" idx="0"/>
            </p:cNvCxnSpPr>
            <p:nvPr/>
          </p:nvCxnSpPr>
          <p:spPr bwMode="auto">
            <a:xfrm>
              <a:off x="-823524" y="4499711"/>
              <a:ext cx="5883" cy="904854"/>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bwMode="auto">
            <a:xfrm flipH="1">
              <a:off x="166609" y="3798581"/>
              <a:ext cx="3175" cy="1399277"/>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grpSp>
      <p:sp>
        <p:nvSpPr>
          <p:cNvPr id="224" name="Footer Placeholder 4"/>
          <p:cNvSpPr>
            <a:spLocks noGrp="1"/>
          </p:cNvSpPr>
          <p:nvPr>
            <p:ph type="ftr" sz="quarter" idx="11"/>
          </p:nvPr>
        </p:nvSpPr>
        <p:spPr>
          <a:xfrm>
            <a:off x="354013" y="6471833"/>
            <a:ext cx="2895600" cy="365125"/>
          </a:xfrm>
        </p:spPr>
        <p:txBody>
          <a:bodyPr/>
          <a:lstStyle/>
          <a:p>
            <a:r>
              <a:rPr lang="en-US" dirty="0" smtClean="0"/>
              <a:t>CSci4211:         Network Control Plane</a:t>
            </a:r>
          </a:p>
          <a:p>
            <a:endParaRPr lang="en-US" dirty="0"/>
          </a:p>
        </p:txBody>
      </p:sp>
      <p:sp>
        <p:nvSpPr>
          <p:cNvPr id="225" name="Slide Number Placeholder 5"/>
          <p:cNvSpPr>
            <a:spLocks noGrp="1"/>
          </p:cNvSpPr>
          <p:nvPr>
            <p:ph type="sldNum" sz="quarter" idx="12"/>
          </p:nvPr>
        </p:nvSpPr>
        <p:spPr>
          <a:xfrm>
            <a:off x="6821488" y="6530668"/>
            <a:ext cx="2133600" cy="365125"/>
          </a:xfrm>
        </p:spPr>
        <p:txBody>
          <a:bodyPr/>
          <a:lstStyle/>
          <a:p>
            <a:pPr>
              <a:defRPr/>
            </a:pPr>
            <a:r>
              <a:rPr lang="en-US" smtClean="0"/>
              <a:t>3</a:t>
            </a:r>
            <a:endParaRPr lang="en-US"/>
          </a:p>
        </p:txBody>
      </p:sp>
    </p:spTree>
    <p:extLst>
      <p:ext uri="{BB962C8B-B14F-4D97-AF65-F5344CB8AC3E}">
        <p14:creationId xmlns:p14="http://schemas.microsoft.com/office/powerpoint/2010/main" val="37210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type="body" idx="1"/>
          </p:nvPr>
        </p:nvSpPr>
        <p:spPr>
          <a:xfrm>
            <a:off x="533400" y="1600200"/>
            <a:ext cx="7772400" cy="2414588"/>
          </a:xfrm>
        </p:spPr>
        <p:txBody>
          <a:bodyPr>
            <a:normAutofit fontScale="85000" lnSpcReduction="20000"/>
          </a:bodyPr>
          <a:lstStyle/>
          <a:p>
            <a:pPr>
              <a:buFont typeface="Wingdings" charset="0"/>
              <a:buNone/>
              <a:defRPr/>
            </a:pPr>
            <a:r>
              <a:rPr lang="en-US" sz="3200" i="1" dirty="0">
                <a:solidFill>
                  <a:srgbClr val="CC0000"/>
                </a:solidFill>
                <a:cs typeface="+mn-cs"/>
              </a:rPr>
              <a:t>key idea:</a:t>
            </a:r>
            <a:r>
              <a:rPr lang="en-US" sz="3200" dirty="0">
                <a:solidFill>
                  <a:srgbClr val="CC0000"/>
                </a:solidFill>
                <a:cs typeface="+mn-cs"/>
              </a:rPr>
              <a:t> </a:t>
            </a:r>
          </a:p>
          <a:p>
            <a:pPr>
              <a:defRPr/>
            </a:pPr>
            <a:r>
              <a:rPr lang="en-US" dirty="0">
                <a:cs typeface="+mn-cs"/>
              </a:rPr>
              <a:t>from time-to-time, each node sends its own distance vector estimate to neighbors</a:t>
            </a:r>
          </a:p>
          <a:p>
            <a:pPr>
              <a:defRPr/>
            </a:pPr>
            <a:r>
              <a:rPr lang="en-US" dirty="0">
                <a:cs typeface="+mn-cs"/>
              </a:rPr>
              <a:t>when x receives new DV estimate from neighbor, it updates its own DV using B-F equation:</a:t>
            </a:r>
          </a:p>
        </p:txBody>
      </p:sp>
      <p:sp>
        <p:nvSpPr>
          <p:cNvPr id="135172" name="Rectangle 4"/>
          <p:cNvSpPr>
            <a:spLocks noChangeArrowheads="1"/>
          </p:cNvSpPr>
          <p:nvPr/>
        </p:nvSpPr>
        <p:spPr bwMode="auto">
          <a:xfrm>
            <a:off x="1003300" y="3821113"/>
            <a:ext cx="781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800" i="1">
                <a:solidFill>
                  <a:srgbClr val="CC0000"/>
                </a:solidFill>
                <a:cs typeface="Times New Roman" charset="0"/>
              </a:rPr>
              <a:t>D</a:t>
            </a:r>
            <a:r>
              <a:rPr lang="en-US" sz="2800" i="1" baseline="-30000">
                <a:solidFill>
                  <a:srgbClr val="CC0000"/>
                </a:solidFill>
                <a:cs typeface="Times New Roman" charset="0"/>
              </a:rPr>
              <a:t>x</a:t>
            </a:r>
            <a:r>
              <a:rPr lang="en-US" sz="2800" i="1">
                <a:solidFill>
                  <a:srgbClr val="CC0000"/>
                </a:solidFill>
                <a:cs typeface="Times New Roman" charset="0"/>
              </a:rPr>
              <a:t>(y) ← min</a:t>
            </a:r>
            <a:r>
              <a:rPr lang="en-US" sz="2800" i="1" baseline="-30000">
                <a:solidFill>
                  <a:srgbClr val="CC0000"/>
                </a:solidFill>
                <a:cs typeface="Times New Roman" charset="0"/>
              </a:rPr>
              <a:t>v</a:t>
            </a:r>
            <a:r>
              <a:rPr lang="en-US" sz="2800" i="1">
                <a:solidFill>
                  <a:srgbClr val="CC0000"/>
                </a:solidFill>
                <a:cs typeface="Times New Roman" charset="0"/>
              </a:rPr>
              <a:t>{c(x,v) + D</a:t>
            </a:r>
            <a:r>
              <a:rPr lang="en-US" sz="2800" i="1" baseline="-30000">
                <a:solidFill>
                  <a:srgbClr val="CC0000"/>
                </a:solidFill>
                <a:cs typeface="Times New Roman" charset="0"/>
              </a:rPr>
              <a:t>v</a:t>
            </a:r>
            <a:r>
              <a:rPr lang="en-US" sz="2800" i="1">
                <a:solidFill>
                  <a:srgbClr val="CC0000"/>
                </a:solidFill>
                <a:cs typeface="Times New Roman" charset="0"/>
              </a:rPr>
              <a:t>(y)}  for each node y </a:t>
            </a:r>
            <a:r>
              <a:rPr lang="en-US" sz="2800" i="1">
                <a:solidFill>
                  <a:srgbClr val="CC0000"/>
                </a:solidFill>
                <a:ea typeface="MS Mincho" charset="0"/>
                <a:cs typeface="MS Mincho" charset="0"/>
              </a:rPr>
              <a:t>∊</a:t>
            </a:r>
            <a:r>
              <a:rPr lang="en-US" sz="2800" i="1">
                <a:solidFill>
                  <a:srgbClr val="CC0000"/>
                </a:solidFill>
                <a:cs typeface="Times New Roman" charset="0"/>
              </a:rPr>
              <a:t> N</a:t>
            </a:r>
          </a:p>
        </p:txBody>
      </p:sp>
      <p:sp>
        <p:nvSpPr>
          <p:cNvPr id="135173" name="Rectangle 5"/>
          <p:cNvSpPr>
            <a:spLocks noChangeArrowheads="1"/>
          </p:cNvSpPr>
          <p:nvPr/>
        </p:nvSpPr>
        <p:spPr bwMode="auto">
          <a:xfrm>
            <a:off x="385763" y="4640263"/>
            <a:ext cx="77724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0099"/>
              </a:buClr>
              <a:buSzPct val="65000"/>
              <a:buFont typeface="Wingdings" charset="0"/>
              <a:buChar char="v"/>
            </a:pPr>
            <a:r>
              <a:rPr lang="en-US" sz="2800">
                <a:latin typeface="Gill Sans MT" charset="0"/>
              </a:rPr>
              <a:t>under minor, natural conditions, the estimate </a:t>
            </a:r>
            <a:r>
              <a:rPr lang="en-US" sz="2800" i="1">
                <a:latin typeface="Gill Sans MT" charset="0"/>
                <a:cs typeface="Times New Roman" charset="0"/>
              </a:rPr>
              <a:t>D</a:t>
            </a:r>
            <a:r>
              <a:rPr lang="en-US" sz="2800" i="1" baseline="-30000">
                <a:latin typeface="Gill Sans MT" charset="0"/>
                <a:cs typeface="Times New Roman" charset="0"/>
              </a:rPr>
              <a:t>x</a:t>
            </a:r>
            <a:r>
              <a:rPr lang="en-US" sz="2800" i="1">
                <a:latin typeface="Gill Sans MT" charset="0"/>
                <a:cs typeface="Times New Roman" charset="0"/>
              </a:rPr>
              <a:t>(y) converge to the actual least cost </a:t>
            </a:r>
            <a:r>
              <a:rPr lang="en-US" sz="2800">
                <a:latin typeface="Gill Sans MT" charset="0"/>
              </a:rPr>
              <a:t>d</a:t>
            </a:r>
            <a:r>
              <a:rPr lang="en-US" sz="2800" baseline="-25000">
                <a:latin typeface="Gill Sans MT" charset="0"/>
              </a:rPr>
              <a:t>x</a:t>
            </a:r>
            <a:r>
              <a:rPr lang="en-US" sz="2800">
                <a:latin typeface="Gill Sans MT" charset="0"/>
              </a:rPr>
              <a:t>(y)</a:t>
            </a:r>
            <a:r>
              <a:rPr lang="en-US" sz="2400">
                <a:latin typeface="Gill Sans MT" charset="0"/>
              </a:rPr>
              <a:t> </a:t>
            </a:r>
          </a:p>
        </p:txBody>
      </p:sp>
      <p:sp>
        <p:nvSpPr>
          <p:cNvPr id="90120" name="Rectangle 8"/>
          <p:cNvSpPr>
            <a:spLocks noGrp="1" noChangeArrowheads="1"/>
          </p:cNvSpPr>
          <p:nvPr>
            <p:ph type="title"/>
          </p:nvPr>
        </p:nvSpPr>
        <p:spPr>
          <a:xfrm>
            <a:off x="157163" y="157162"/>
            <a:ext cx="8229600" cy="1143000"/>
          </a:xfrm>
        </p:spPr>
        <p:txBody>
          <a:bodyPr/>
          <a:lstStyle/>
          <a:p>
            <a:pPr>
              <a:defRPr/>
            </a:pPr>
            <a:r>
              <a:rPr lang="en-US" dirty="0">
                <a:cs typeface="+mj-cs"/>
              </a:rPr>
              <a:t>Distance </a:t>
            </a:r>
            <a:r>
              <a:rPr lang="en-US" dirty="0" smtClean="0">
                <a:cs typeface="+mj-cs"/>
              </a:rPr>
              <a:t>Vector </a:t>
            </a:r>
            <a:r>
              <a:rPr lang="en-US" dirty="0">
                <a:cs typeface="+mj-cs"/>
              </a:rPr>
              <a:t>A</a:t>
            </a:r>
            <a:r>
              <a:rPr lang="en-US" dirty="0" smtClean="0">
                <a:cs typeface="+mj-cs"/>
              </a:rPr>
              <a:t>lgorithm </a:t>
            </a:r>
            <a:endParaRPr lang="en-US" dirty="0">
              <a:cs typeface="+mj-cs"/>
            </a:endParaRPr>
          </a:p>
        </p:txBody>
      </p:sp>
      <p:sp>
        <p:nvSpPr>
          <p:cNvPr id="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7" name="Slide Number Placeholder 5"/>
          <p:cNvSpPr>
            <a:spLocks noGrp="1"/>
          </p:cNvSpPr>
          <p:nvPr>
            <p:ph type="sldNum" sz="quarter" idx="12"/>
          </p:nvPr>
        </p:nvSpPr>
        <p:spPr>
          <a:xfrm>
            <a:off x="6553200" y="6527447"/>
            <a:ext cx="2133600" cy="365125"/>
          </a:xfrm>
        </p:spPr>
        <p:txBody>
          <a:bodyPr/>
          <a:lstStyle/>
          <a:p>
            <a:pPr>
              <a:defRPr/>
            </a:pPr>
            <a:r>
              <a:rPr lang="en-US" dirty="0" smtClean="0"/>
              <a:t>30</a:t>
            </a:r>
            <a:endParaRPr lang="en-US" dirty="0"/>
          </a:p>
        </p:txBody>
      </p:sp>
    </p:spTree>
    <p:extLst>
      <p:ext uri="{BB962C8B-B14F-4D97-AF65-F5344CB8AC3E}">
        <p14:creationId xmlns:p14="http://schemas.microsoft.com/office/powerpoint/2010/main" val="2714290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sz="half" idx="1"/>
          </p:nvPr>
        </p:nvSpPr>
        <p:spPr>
          <a:xfrm>
            <a:off x="561975" y="1417638"/>
            <a:ext cx="3781425" cy="4648200"/>
          </a:xfrm>
        </p:spPr>
        <p:txBody>
          <a:bodyPr>
            <a:normAutofit lnSpcReduction="10000"/>
          </a:bodyPr>
          <a:lstStyle/>
          <a:p>
            <a:pPr>
              <a:buFont typeface="Wingdings" charset="0"/>
              <a:buNone/>
            </a:pPr>
            <a:r>
              <a:rPr lang="en-US" i="1">
                <a:solidFill>
                  <a:srgbClr val="CC0000"/>
                </a:solidFill>
                <a:latin typeface="Gill Sans MT" charset="0"/>
              </a:rPr>
              <a:t>iterative, asynchronous:</a:t>
            </a:r>
            <a:r>
              <a:rPr lang="en-US">
                <a:solidFill>
                  <a:srgbClr val="FF0000"/>
                </a:solidFill>
                <a:latin typeface="Gill Sans MT" charset="0"/>
              </a:rPr>
              <a:t> </a:t>
            </a:r>
            <a:r>
              <a:rPr lang="en-US" sz="2400">
                <a:latin typeface="Gill Sans MT" charset="0"/>
              </a:rPr>
              <a:t>each local iteration caused by: </a:t>
            </a:r>
          </a:p>
          <a:p>
            <a:r>
              <a:rPr lang="en-US" sz="2400">
                <a:latin typeface="Gill Sans MT" charset="0"/>
              </a:rPr>
              <a:t>local link cost change </a:t>
            </a:r>
          </a:p>
          <a:p>
            <a:r>
              <a:rPr lang="en-US" sz="2400">
                <a:latin typeface="Gill Sans MT" charset="0"/>
              </a:rPr>
              <a:t>DV update message from neighbor</a:t>
            </a:r>
          </a:p>
          <a:p>
            <a:pPr>
              <a:buFont typeface="Wingdings" charset="0"/>
              <a:buNone/>
            </a:pPr>
            <a:r>
              <a:rPr lang="en-US" i="1">
                <a:solidFill>
                  <a:srgbClr val="CC0000"/>
                </a:solidFill>
                <a:latin typeface="Gill Sans MT" charset="0"/>
              </a:rPr>
              <a:t>distributed:</a:t>
            </a:r>
          </a:p>
          <a:p>
            <a:r>
              <a:rPr lang="en-US" sz="2400">
                <a:latin typeface="Gill Sans MT" charset="0"/>
              </a:rPr>
              <a:t>each node notifies neighbors </a:t>
            </a:r>
            <a:r>
              <a:rPr lang="en-US" sz="2400" i="1">
                <a:latin typeface="Gill Sans MT" charset="0"/>
              </a:rPr>
              <a:t>only</a:t>
            </a:r>
            <a:r>
              <a:rPr lang="en-US" sz="2400">
                <a:latin typeface="Gill Sans MT" charset="0"/>
              </a:rPr>
              <a:t> when its DV changes</a:t>
            </a:r>
          </a:p>
          <a:p>
            <a:pPr lvl="1"/>
            <a:r>
              <a:rPr lang="en-US" sz="2000">
                <a:latin typeface="Gill Sans MT" charset="0"/>
              </a:rPr>
              <a:t>neighbors then notify their neighbors if necessary</a:t>
            </a:r>
            <a:endParaRPr lang="en-US">
              <a:latin typeface="Gill Sans MT" charset="0"/>
            </a:endParaRPr>
          </a:p>
        </p:txBody>
      </p:sp>
      <p:sp>
        <p:nvSpPr>
          <p:cNvPr id="136196" name="Text Box 4"/>
          <p:cNvSpPr txBox="1">
            <a:spLocks noChangeArrowheads="1"/>
          </p:cNvSpPr>
          <p:nvPr/>
        </p:nvSpPr>
        <p:spPr bwMode="auto">
          <a:xfrm>
            <a:off x="5257800" y="1751013"/>
            <a:ext cx="3524250"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US">
              <a:latin typeface="Times New Roman" charset="0"/>
            </a:endParaRPr>
          </a:p>
          <a:p>
            <a:pPr>
              <a:spcBef>
                <a:spcPct val="50000"/>
              </a:spcBef>
            </a:pPr>
            <a:r>
              <a:rPr lang="en-US" i="1">
                <a:solidFill>
                  <a:srgbClr val="000099"/>
                </a:solidFill>
              </a:rPr>
              <a:t>wait</a:t>
            </a:r>
            <a:r>
              <a:rPr lang="en-US" sz="2000">
                <a:solidFill>
                  <a:srgbClr val="000099"/>
                </a:solidFill>
              </a:rPr>
              <a:t> </a:t>
            </a:r>
            <a:r>
              <a:rPr lang="en-US" sz="2000"/>
              <a:t>for (change in local link cost or msg from neighbor)</a:t>
            </a:r>
          </a:p>
          <a:p>
            <a:pPr>
              <a:spcBef>
                <a:spcPct val="50000"/>
              </a:spcBef>
            </a:pPr>
            <a:endParaRPr lang="en-US" sz="2000"/>
          </a:p>
          <a:p>
            <a:pPr>
              <a:spcBef>
                <a:spcPct val="50000"/>
              </a:spcBef>
            </a:pPr>
            <a:r>
              <a:rPr lang="en-US" i="1">
                <a:solidFill>
                  <a:srgbClr val="000099"/>
                </a:solidFill>
              </a:rPr>
              <a:t>recompute</a:t>
            </a:r>
            <a:r>
              <a:rPr lang="en-US" sz="2000"/>
              <a:t> estimates</a:t>
            </a:r>
          </a:p>
          <a:p>
            <a:pPr>
              <a:spcBef>
                <a:spcPct val="50000"/>
              </a:spcBef>
            </a:pPr>
            <a:endParaRPr lang="en-US" sz="2000"/>
          </a:p>
          <a:p>
            <a:pPr>
              <a:spcBef>
                <a:spcPct val="50000"/>
              </a:spcBef>
            </a:pPr>
            <a:r>
              <a:rPr lang="en-US" sz="2000"/>
              <a:t>if DV to any dest has changed, </a:t>
            </a:r>
            <a:r>
              <a:rPr lang="en-US" i="1">
                <a:solidFill>
                  <a:srgbClr val="000099"/>
                </a:solidFill>
              </a:rPr>
              <a:t>notify</a:t>
            </a:r>
            <a:r>
              <a:rPr lang="en-US" sz="2000"/>
              <a:t> neighbors </a:t>
            </a:r>
            <a:endParaRPr lang="en-US"/>
          </a:p>
          <a:p>
            <a:pPr algn="ctr">
              <a:spcBef>
                <a:spcPct val="50000"/>
              </a:spcBef>
            </a:pPr>
            <a:endParaRPr lang="en-US">
              <a:latin typeface="Times New Roman" charset="0"/>
            </a:endParaRPr>
          </a:p>
        </p:txBody>
      </p:sp>
      <p:sp>
        <p:nvSpPr>
          <p:cNvPr id="136197" name="Line 5"/>
          <p:cNvSpPr>
            <a:spLocks noChangeShapeType="1"/>
          </p:cNvSpPr>
          <p:nvPr/>
        </p:nvSpPr>
        <p:spPr bwMode="auto">
          <a:xfrm>
            <a:off x="6811963" y="3055938"/>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6198" name="Line 6"/>
          <p:cNvSpPr>
            <a:spLocks noChangeShapeType="1"/>
          </p:cNvSpPr>
          <p:nvPr/>
        </p:nvSpPr>
        <p:spPr bwMode="auto">
          <a:xfrm>
            <a:off x="6791325" y="4075113"/>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6199" name="Freeform 7"/>
          <p:cNvSpPr>
            <a:spLocks/>
          </p:cNvSpPr>
          <p:nvPr/>
        </p:nvSpPr>
        <p:spPr bwMode="auto">
          <a:xfrm>
            <a:off x="5229225" y="2160588"/>
            <a:ext cx="1552575" cy="3581400"/>
          </a:xfrm>
          <a:custGeom>
            <a:avLst/>
            <a:gdLst>
              <a:gd name="T0" fmla="*/ 2147483647 w 978"/>
              <a:gd name="T1" fmla="*/ 2147483647 h 2256"/>
              <a:gd name="T2" fmla="*/ 2147483647 w 978"/>
              <a:gd name="T3" fmla="*/ 2147483647 h 2256"/>
              <a:gd name="T4" fmla="*/ 0 w 978"/>
              <a:gd name="T5" fmla="*/ 2147483647 h 2256"/>
              <a:gd name="T6" fmla="*/ 0 w 978"/>
              <a:gd name="T7" fmla="*/ 0 h 2256"/>
              <a:gd name="T8" fmla="*/ 2147483647 w 978"/>
              <a:gd name="T9" fmla="*/ 0 h 2256"/>
              <a:gd name="T10" fmla="*/ 2147483647 w 978"/>
              <a:gd name="T11" fmla="*/ 2147483647 h 2256"/>
              <a:gd name="T12" fmla="*/ 0 60000 65536"/>
              <a:gd name="T13" fmla="*/ 0 60000 65536"/>
              <a:gd name="T14" fmla="*/ 0 60000 65536"/>
              <a:gd name="T15" fmla="*/ 0 60000 65536"/>
              <a:gd name="T16" fmla="*/ 0 60000 65536"/>
              <a:gd name="T17" fmla="*/ 0 60000 65536"/>
              <a:gd name="T18" fmla="*/ 0 w 978"/>
              <a:gd name="T19" fmla="*/ 0 h 2256"/>
              <a:gd name="T20" fmla="*/ 978 w 978"/>
              <a:gd name="T21" fmla="*/ 2256 h 2256"/>
            </a:gdLst>
            <a:ahLst/>
            <a:cxnLst>
              <a:cxn ang="T12">
                <a:pos x="T0" y="T1"/>
              </a:cxn>
              <a:cxn ang="T13">
                <a:pos x="T2" y="T3"/>
              </a:cxn>
              <a:cxn ang="T14">
                <a:pos x="T4" y="T5"/>
              </a:cxn>
              <a:cxn ang="T15">
                <a:pos x="T6" y="T7"/>
              </a:cxn>
              <a:cxn ang="T16">
                <a:pos x="T8" y="T9"/>
              </a:cxn>
              <a:cxn ang="T17">
                <a:pos x="T10" y="T11"/>
              </a:cxn>
            </a:cxnLst>
            <a:rect l="T18" t="T19" r="T20" b="T21"/>
            <a:pathLst>
              <a:path w="978" h="2256">
                <a:moveTo>
                  <a:pt x="960" y="2010"/>
                </a:moveTo>
                <a:lnTo>
                  <a:pt x="961" y="2256"/>
                </a:lnTo>
                <a:lnTo>
                  <a:pt x="0" y="2256"/>
                </a:lnTo>
                <a:lnTo>
                  <a:pt x="0" y="0"/>
                </a:lnTo>
                <a:lnTo>
                  <a:pt x="978" y="0"/>
                </a:lnTo>
                <a:lnTo>
                  <a:pt x="978" y="155"/>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6200" name="Text Box 8"/>
          <p:cNvSpPr txBox="1">
            <a:spLocks noChangeArrowheads="1"/>
          </p:cNvSpPr>
          <p:nvPr/>
        </p:nvSpPr>
        <p:spPr bwMode="auto">
          <a:xfrm>
            <a:off x="4916488" y="1327150"/>
            <a:ext cx="162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i="1">
                <a:solidFill>
                  <a:srgbClr val="CC0000"/>
                </a:solidFill>
                <a:latin typeface="Gill Sans MT" charset="0"/>
              </a:rPr>
              <a:t>each node:</a:t>
            </a:r>
          </a:p>
        </p:txBody>
      </p:sp>
      <p:sp>
        <p:nvSpPr>
          <p:cNvPr id="91147" name="Rectangle 11"/>
          <p:cNvSpPr>
            <a:spLocks noGrp="1" noChangeArrowheads="1"/>
          </p:cNvSpPr>
          <p:nvPr>
            <p:ph type="title"/>
          </p:nvPr>
        </p:nvSpPr>
        <p:spPr>
          <a:xfrm>
            <a:off x="333375" y="117476"/>
            <a:ext cx="7772400" cy="1143000"/>
          </a:xfrm>
        </p:spPr>
        <p:txBody>
          <a:bodyPr/>
          <a:lstStyle/>
          <a:p>
            <a:pPr>
              <a:defRPr/>
            </a:pPr>
            <a:r>
              <a:rPr lang="en-US" dirty="0">
                <a:cs typeface="+mj-cs"/>
              </a:rPr>
              <a:t>Distance </a:t>
            </a:r>
            <a:r>
              <a:rPr lang="en-US" dirty="0" smtClean="0">
                <a:cs typeface="+mj-cs"/>
              </a:rPr>
              <a:t>Vector </a:t>
            </a:r>
            <a:r>
              <a:rPr lang="en-US" dirty="0">
                <a:cs typeface="+mj-cs"/>
              </a:rPr>
              <a:t>A</a:t>
            </a:r>
            <a:r>
              <a:rPr lang="en-US" dirty="0" smtClean="0">
                <a:cs typeface="+mj-cs"/>
              </a:rPr>
              <a:t>lgorithm </a:t>
            </a:r>
            <a:endParaRPr lang="en-US" dirty="0">
              <a:cs typeface="+mj-cs"/>
            </a:endParaRPr>
          </a:p>
        </p:txBody>
      </p:sp>
      <p:sp>
        <p:nvSpPr>
          <p:cNvPr id="9"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10" name="Slide Number Placeholder 5"/>
          <p:cNvSpPr>
            <a:spLocks noGrp="1"/>
          </p:cNvSpPr>
          <p:nvPr>
            <p:ph type="sldNum" sz="quarter" idx="12"/>
          </p:nvPr>
        </p:nvSpPr>
        <p:spPr>
          <a:xfrm>
            <a:off x="6553200" y="6527447"/>
            <a:ext cx="2133600" cy="365125"/>
          </a:xfrm>
        </p:spPr>
        <p:txBody>
          <a:bodyPr/>
          <a:lstStyle/>
          <a:p>
            <a:pPr>
              <a:defRPr/>
            </a:pPr>
            <a:r>
              <a:rPr lang="en-US" dirty="0" smtClean="0"/>
              <a:t>31</a:t>
            </a:r>
            <a:endParaRPr lang="en-US" dirty="0"/>
          </a:p>
        </p:txBody>
      </p:sp>
    </p:spTree>
    <p:extLst>
      <p:ext uri="{BB962C8B-B14F-4D97-AF65-F5344CB8AC3E}">
        <p14:creationId xmlns:p14="http://schemas.microsoft.com/office/powerpoint/2010/main" val="209081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Line 3"/>
          <p:cNvSpPr>
            <a:spLocks noChangeShapeType="1"/>
          </p:cNvSpPr>
          <p:nvPr/>
        </p:nvSpPr>
        <p:spPr bwMode="auto">
          <a:xfrm>
            <a:off x="1219200" y="1447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20" name="Line 4"/>
          <p:cNvSpPr>
            <a:spLocks noChangeShapeType="1"/>
          </p:cNvSpPr>
          <p:nvPr/>
        </p:nvSpPr>
        <p:spPr bwMode="auto">
          <a:xfrm>
            <a:off x="914400" y="1676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21" name="Text Box 5"/>
          <p:cNvSpPr txBox="1">
            <a:spLocks noChangeArrowheads="1"/>
          </p:cNvSpPr>
          <p:nvPr/>
        </p:nvSpPr>
        <p:spPr bwMode="auto">
          <a:xfrm>
            <a:off x="12192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7222" name="Text Box 6"/>
          <p:cNvSpPr txBox="1">
            <a:spLocks noChangeArrowheads="1"/>
          </p:cNvSpPr>
          <p:nvPr/>
        </p:nvSpPr>
        <p:spPr bwMode="auto">
          <a:xfrm>
            <a:off x="9144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7223" name="Text Box 7"/>
          <p:cNvSpPr txBox="1">
            <a:spLocks noChangeArrowheads="1"/>
          </p:cNvSpPr>
          <p:nvPr/>
        </p:nvSpPr>
        <p:spPr bwMode="auto">
          <a:xfrm>
            <a:off x="9144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7224" name="Text Box 8"/>
          <p:cNvSpPr txBox="1">
            <a:spLocks noChangeArrowheads="1"/>
          </p:cNvSpPr>
          <p:nvPr/>
        </p:nvSpPr>
        <p:spPr bwMode="auto">
          <a:xfrm>
            <a:off x="9144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7225" name="Text Box 9"/>
          <p:cNvSpPr txBox="1">
            <a:spLocks noChangeArrowheads="1"/>
          </p:cNvSpPr>
          <p:nvPr/>
        </p:nvSpPr>
        <p:spPr bwMode="auto">
          <a:xfrm>
            <a:off x="1219200" y="1671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0  2   7</a:t>
            </a:r>
          </a:p>
        </p:txBody>
      </p:sp>
      <p:sp>
        <p:nvSpPr>
          <p:cNvPr id="137226" name="Text Box 10"/>
          <p:cNvSpPr txBox="1">
            <a:spLocks noChangeArrowheads="1"/>
          </p:cNvSpPr>
          <p:nvPr/>
        </p:nvSpPr>
        <p:spPr bwMode="auto">
          <a:xfrm>
            <a:off x="12192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27" name="Text Box 11"/>
          <p:cNvSpPr txBox="1">
            <a:spLocks noChangeArrowheads="1"/>
          </p:cNvSpPr>
          <p:nvPr/>
        </p:nvSpPr>
        <p:spPr bwMode="auto">
          <a:xfrm>
            <a:off x="1447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28" name="Text Box 12"/>
          <p:cNvSpPr txBox="1">
            <a:spLocks noChangeArrowheads="1"/>
          </p:cNvSpPr>
          <p:nvPr/>
        </p:nvSpPr>
        <p:spPr bwMode="auto">
          <a:xfrm>
            <a:off x="1828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29" name="Text Box 13"/>
          <p:cNvSpPr txBox="1">
            <a:spLocks noChangeArrowheads="1"/>
          </p:cNvSpPr>
          <p:nvPr/>
        </p:nvSpPr>
        <p:spPr bwMode="auto">
          <a:xfrm>
            <a:off x="12192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30" name="Text Box 14"/>
          <p:cNvSpPr txBox="1">
            <a:spLocks noChangeArrowheads="1"/>
          </p:cNvSpPr>
          <p:nvPr/>
        </p:nvSpPr>
        <p:spPr bwMode="auto">
          <a:xfrm>
            <a:off x="1447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31" name="Text Box 15"/>
          <p:cNvSpPr txBox="1">
            <a:spLocks noChangeArrowheads="1"/>
          </p:cNvSpPr>
          <p:nvPr/>
        </p:nvSpPr>
        <p:spPr bwMode="auto">
          <a:xfrm>
            <a:off x="1828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32" name="Text Box 16"/>
          <p:cNvSpPr txBox="1">
            <a:spLocks noChangeArrowheads="1"/>
          </p:cNvSpPr>
          <p:nvPr/>
        </p:nvSpPr>
        <p:spPr bwMode="auto">
          <a:xfrm rot="-5400000">
            <a:off x="2650332" y="202644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7233" name="Text Box 17"/>
          <p:cNvSpPr txBox="1">
            <a:spLocks noChangeArrowheads="1"/>
          </p:cNvSpPr>
          <p:nvPr/>
        </p:nvSpPr>
        <p:spPr bwMode="auto">
          <a:xfrm>
            <a:off x="1352550" y="11588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7234" name="Text Box 18"/>
          <p:cNvSpPr txBox="1">
            <a:spLocks noChangeArrowheads="1"/>
          </p:cNvSpPr>
          <p:nvPr/>
        </p:nvSpPr>
        <p:spPr bwMode="auto">
          <a:xfrm rot="-5400000">
            <a:off x="518319" y="381079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from</a:t>
            </a:r>
          </a:p>
        </p:txBody>
      </p:sp>
      <p:sp>
        <p:nvSpPr>
          <p:cNvPr id="137235" name="Text Box 19"/>
          <p:cNvSpPr txBox="1">
            <a:spLocks noChangeArrowheads="1"/>
          </p:cNvSpPr>
          <p:nvPr/>
        </p:nvSpPr>
        <p:spPr bwMode="auto">
          <a:xfrm rot="-5400000">
            <a:off x="518318" y="561895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7236" name="Line 20"/>
          <p:cNvSpPr>
            <a:spLocks noChangeShapeType="1"/>
          </p:cNvSpPr>
          <p:nvPr/>
        </p:nvSpPr>
        <p:spPr bwMode="auto">
          <a:xfrm>
            <a:off x="3276600" y="1447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37" name="Line 21"/>
          <p:cNvSpPr>
            <a:spLocks noChangeShapeType="1"/>
          </p:cNvSpPr>
          <p:nvPr/>
        </p:nvSpPr>
        <p:spPr bwMode="auto">
          <a:xfrm>
            <a:off x="2971800" y="1676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38" name="Text Box 22"/>
          <p:cNvSpPr txBox="1">
            <a:spLocks noChangeArrowheads="1"/>
          </p:cNvSpPr>
          <p:nvPr/>
        </p:nvSpPr>
        <p:spPr bwMode="auto">
          <a:xfrm>
            <a:off x="32766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7239" name="Text Box 23"/>
          <p:cNvSpPr txBox="1">
            <a:spLocks noChangeArrowheads="1"/>
          </p:cNvSpPr>
          <p:nvPr/>
        </p:nvSpPr>
        <p:spPr bwMode="auto">
          <a:xfrm>
            <a:off x="29718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7240" name="Text Box 24"/>
          <p:cNvSpPr txBox="1">
            <a:spLocks noChangeArrowheads="1"/>
          </p:cNvSpPr>
          <p:nvPr/>
        </p:nvSpPr>
        <p:spPr bwMode="auto">
          <a:xfrm>
            <a:off x="29718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7241" name="Text Box 25"/>
          <p:cNvSpPr txBox="1">
            <a:spLocks noChangeArrowheads="1"/>
          </p:cNvSpPr>
          <p:nvPr/>
        </p:nvSpPr>
        <p:spPr bwMode="auto">
          <a:xfrm>
            <a:off x="29718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7242" name="Text Box 26"/>
          <p:cNvSpPr txBox="1">
            <a:spLocks noChangeArrowheads="1"/>
          </p:cNvSpPr>
          <p:nvPr/>
        </p:nvSpPr>
        <p:spPr bwMode="auto">
          <a:xfrm>
            <a:off x="3297238" y="1671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a:t>
            </a:r>
          </a:p>
        </p:txBody>
      </p:sp>
      <p:sp>
        <p:nvSpPr>
          <p:cNvPr id="137243" name="Line 29"/>
          <p:cNvSpPr>
            <a:spLocks noChangeShapeType="1"/>
          </p:cNvSpPr>
          <p:nvPr/>
        </p:nvSpPr>
        <p:spPr bwMode="auto">
          <a:xfrm>
            <a:off x="1219200" y="32004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44" name="Line 30"/>
          <p:cNvSpPr>
            <a:spLocks noChangeShapeType="1"/>
          </p:cNvSpPr>
          <p:nvPr/>
        </p:nvSpPr>
        <p:spPr bwMode="auto">
          <a:xfrm>
            <a:off x="914400" y="34290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45" name="Text Box 31"/>
          <p:cNvSpPr txBox="1">
            <a:spLocks noChangeArrowheads="1"/>
          </p:cNvSpPr>
          <p:nvPr/>
        </p:nvSpPr>
        <p:spPr bwMode="auto">
          <a:xfrm>
            <a:off x="1219200" y="30432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7246" name="Text Box 32"/>
          <p:cNvSpPr txBox="1">
            <a:spLocks noChangeArrowheads="1"/>
          </p:cNvSpPr>
          <p:nvPr/>
        </p:nvSpPr>
        <p:spPr bwMode="auto">
          <a:xfrm>
            <a:off x="914400" y="342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7247" name="Text Box 33"/>
          <p:cNvSpPr txBox="1">
            <a:spLocks noChangeArrowheads="1"/>
          </p:cNvSpPr>
          <p:nvPr/>
        </p:nvSpPr>
        <p:spPr bwMode="auto">
          <a:xfrm>
            <a:off x="914400" y="3729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7248" name="Text Box 34"/>
          <p:cNvSpPr txBox="1">
            <a:spLocks noChangeArrowheads="1"/>
          </p:cNvSpPr>
          <p:nvPr/>
        </p:nvSpPr>
        <p:spPr bwMode="auto">
          <a:xfrm>
            <a:off x="914400" y="4033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7249" name="Text Box 35"/>
          <p:cNvSpPr txBox="1">
            <a:spLocks noChangeArrowheads="1"/>
          </p:cNvSpPr>
          <p:nvPr/>
        </p:nvSpPr>
        <p:spPr bwMode="auto">
          <a:xfrm>
            <a:off x="15240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50" name="Text Box 36"/>
          <p:cNvSpPr txBox="1">
            <a:spLocks noChangeArrowheads="1"/>
          </p:cNvSpPr>
          <p:nvPr/>
        </p:nvSpPr>
        <p:spPr bwMode="auto">
          <a:xfrm>
            <a:off x="18288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51" name="Text Box 37"/>
          <p:cNvSpPr txBox="1">
            <a:spLocks noChangeArrowheads="1"/>
          </p:cNvSpPr>
          <p:nvPr/>
        </p:nvSpPr>
        <p:spPr bwMode="auto">
          <a:xfrm>
            <a:off x="12192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52" name="Text Box 38"/>
          <p:cNvSpPr txBox="1">
            <a:spLocks noChangeArrowheads="1"/>
          </p:cNvSpPr>
          <p:nvPr/>
        </p:nvSpPr>
        <p:spPr bwMode="auto">
          <a:xfrm>
            <a:off x="1447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53" name="Text Box 39"/>
          <p:cNvSpPr txBox="1">
            <a:spLocks noChangeArrowheads="1"/>
          </p:cNvSpPr>
          <p:nvPr/>
        </p:nvSpPr>
        <p:spPr bwMode="auto">
          <a:xfrm>
            <a:off x="1828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54" name="Text Box 40"/>
          <p:cNvSpPr txBox="1">
            <a:spLocks noChangeArrowheads="1"/>
          </p:cNvSpPr>
          <p:nvPr/>
        </p:nvSpPr>
        <p:spPr bwMode="auto">
          <a:xfrm>
            <a:off x="1341438" y="2933700"/>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7255" name="Line 41"/>
          <p:cNvSpPr>
            <a:spLocks noChangeShapeType="1"/>
          </p:cNvSpPr>
          <p:nvPr/>
        </p:nvSpPr>
        <p:spPr bwMode="auto">
          <a:xfrm>
            <a:off x="1219200" y="5029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56" name="Line 42"/>
          <p:cNvSpPr>
            <a:spLocks noChangeShapeType="1"/>
          </p:cNvSpPr>
          <p:nvPr/>
        </p:nvSpPr>
        <p:spPr bwMode="auto">
          <a:xfrm>
            <a:off x="914400" y="52578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7257" name="Text Box 43"/>
          <p:cNvSpPr txBox="1">
            <a:spLocks noChangeArrowheads="1"/>
          </p:cNvSpPr>
          <p:nvPr/>
        </p:nvSpPr>
        <p:spPr bwMode="auto">
          <a:xfrm>
            <a:off x="1219200" y="48720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7258" name="Text Box 44"/>
          <p:cNvSpPr txBox="1">
            <a:spLocks noChangeArrowheads="1"/>
          </p:cNvSpPr>
          <p:nvPr/>
        </p:nvSpPr>
        <p:spPr bwMode="auto">
          <a:xfrm>
            <a:off x="914400" y="5253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7259" name="Text Box 45"/>
          <p:cNvSpPr txBox="1">
            <a:spLocks noChangeArrowheads="1"/>
          </p:cNvSpPr>
          <p:nvPr/>
        </p:nvSpPr>
        <p:spPr bwMode="auto">
          <a:xfrm>
            <a:off x="914400" y="5557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7260" name="Text Box 46"/>
          <p:cNvSpPr txBox="1">
            <a:spLocks noChangeArrowheads="1"/>
          </p:cNvSpPr>
          <p:nvPr/>
        </p:nvSpPr>
        <p:spPr bwMode="auto">
          <a:xfrm>
            <a:off x="914400" y="5862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7261" name="Text Box 47"/>
          <p:cNvSpPr txBox="1">
            <a:spLocks noChangeArrowheads="1"/>
          </p:cNvSpPr>
          <p:nvPr/>
        </p:nvSpPr>
        <p:spPr bwMode="auto">
          <a:xfrm>
            <a:off x="12192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62" name="Text Box 48"/>
          <p:cNvSpPr txBox="1">
            <a:spLocks noChangeArrowheads="1"/>
          </p:cNvSpPr>
          <p:nvPr/>
        </p:nvSpPr>
        <p:spPr bwMode="auto">
          <a:xfrm>
            <a:off x="1447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63" name="Text Box 49"/>
          <p:cNvSpPr txBox="1">
            <a:spLocks noChangeArrowheads="1"/>
          </p:cNvSpPr>
          <p:nvPr/>
        </p:nvSpPr>
        <p:spPr bwMode="auto">
          <a:xfrm>
            <a:off x="1828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7264" name="Text Box 50"/>
          <p:cNvSpPr txBox="1">
            <a:spLocks noChangeArrowheads="1"/>
          </p:cNvSpPr>
          <p:nvPr/>
        </p:nvSpPr>
        <p:spPr bwMode="auto">
          <a:xfrm>
            <a:off x="12192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7</a:t>
            </a:r>
          </a:p>
        </p:txBody>
      </p:sp>
      <p:sp>
        <p:nvSpPr>
          <p:cNvPr id="137265" name="Text Box 51"/>
          <p:cNvSpPr txBox="1">
            <a:spLocks noChangeArrowheads="1"/>
          </p:cNvSpPr>
          <p:nvPr/>
        </p:nvSpPr>
        <p:spPr bwMode="auto">
          <a:xfrm>
            <a:off x="1447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1</a:t>
            </a:r>
          </a:p>
        </p:txBody>
      </p:sp>
      <p:sp>
        <p:nvSpPr>
          <p:cNvPr id="137266" name="Text Box 52"/>
          <p:cNvSpPr txBox="1">
            <a:spLocks noChangeArrowheads="1"/>
          </p:cNvSpPr>
          <p:nvPr/>
        </p:nvSpPr>
        <p:spPr bwMode="auto">
          <a:xfrm>
            <a:off x="1828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a:t>
            </a:r>
          </a:p>
        </p:txBody>
      </p:sp>
      <p:sp>
        <p:nvSpPr>
          <p:cNvPr id="137267" name="Text Box 53"/>
          <p:cNvSpPr txBox="1">
            <a:spLocks noChangeArrowheads="1"/>
          </p:cNvSpPr>
          <p:nvPr/>
        </p:nvSpPr>
        <p:spPr bwMode="auto">
          <a:xfrm>
            <a:off x="1363663" y="4740275"/>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7268" name="Text Box 54"/>
          <p:cNvSpPr txBox="1">
            <a:spLocks noChangeArrowheads="1"/>
          </p:cNvSpPr>
          <p:nvPr/>
        </p:nvSpPr>
        <p:spPr bwMode="auto">
          <a:xfrm>
            <a:off x="1219200" y="3500438"/>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a:p>
            <a:r>
              <a:rPr lang="en-US" sz="1800"/>
              <a:t>2   0   1</a:t>
            </a:r>
          </a:p>
        </p:txBody>
      </p:sp>
      <p:sp>
        <p:nvSpPr>
          <p:cNvPr id="137269" name="Text Box 55"/>
          <p:cNvSpPr txBox="1">
            <a:spLocks noChangeArrowheads="1"/>
          </p:cNvSpPr>
          <p:nvPr/>
        </p:nvSpPr>
        <p:spPr bwMode="auto">
          <a:xfrm>
            <a:off x="1219200" y="525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 ∞  ∞</a:t>
            </a:r>
          </a:p>
        </p:txBody>
      </p:sp>
      <p:sp>
        <p:nvSpPr>
          <p:cNvPr id="137270" name="Text Box 56"/>
          <p:cNvSpPr txBox="1">
            <a:spLocks noChangeArrowheads="1"/>
          </p:cNvSpPr>
          <p:nvPr/>
        </p:nvSpPr>
        <p:spPr bwMode="auto">
          <a:xfrm>
            <a:off x="3260725" y="2006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7271" name="Text Box 57"/>
          <p:cNvSpPr txBox="1">
            <a:spLocks noChangeArrowheads="1"/>
          </p:cNvSpPr>
          <p:nvPr/>
        </p:nvSpPr>
        <p:spPr bwMode="auto">
          <a:xfrm>
            <a:off x="3260725" y="23225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7   1   0</a:t>
            </a:r>
          </a:p>
        </p:txBody>
      </p:sp>
      <p:sp>
        <p:nvSpPr>
          <p:cNvPr id="137272" name="Line 58"/>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3" name="Line 59"/>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4" name="Line 60"/>
          <p:cNvSpPr>
            <a:spLocks noChangeShapeType="1"/>
          </p:cNvSpPr>
          <p:nvPr/>
        </p:nvSpPr>
        <p:spPr bwMode="auto">
          <a:xfrm flipV="1">
            <a:off x="2133600" y="2514600"/>
            <a:ext cx="762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5" name="Line 61"/>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6" name="Line 62"/>
          <p:cNvSpPr>
            <a:spLocks noChangeShapeType="1"/>
          </p:cNvSpPr>
          <p:nvPr/>
        </p:nvSpPr>
        <p:spPr bwMode="auto">
          <a:xfrm flipV="1">
            <a:off x="2133600" y="2590800"/>
            <a:ext cx="83820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7" name="Line 63"/>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8" name="Line 64"/>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7279" name="Text Box 65"/>
          <p:cNvSpPr txBox="1">
            <a:spLocks noChangeArrowheads="1"/>
          </p:cNvSpPr>
          <p:nvPr/>
        </p:nvSpPr>
        <p:spPr bwMode="auto">
          <a:xfrm>
            <a:off x="6069013" y="6137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time</a:t>
            </a:r>
          </a:p>
        </p:txBody>
      </p:sp>
      <p:grpSp>
        <p:nvGrpSpPr>
          <p:cNvPr id="137280" name="Group 66"/>
          <p:cNvGrpSpPr>
            <a:grpSpLocks/>
          </p:cNvGrpSpPr>
          <p:nvPr/>
        </p:nvGrpSpPr>
        <p:grpSpPr bwMode="auto">
          <a:xfrm>
            <a:off x="6632575" y="2911475"/>
            <a:ext cx="2184400" cy="1212850"/>
            <a:chOff x="2352" y="0"/>
            <a:chExt cx="1376" cy="764"/>
          </a:xfrm>
        </p:grpSpPr>
        <p:sp>
          <p:nvSpPr>
            <p:cNvPr id="137296"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37297" name="Group 68"/>
            <p:cNvGrpSpPr>
              <a:grpSpLocks/>
            </p:cNvGrpSpPr>
            <p:nvPr/>
          </p:nvGrpSpPr>
          <p:grpSpPr bwMode="auto">
            <a:xfrm>
              <a:off x="2448" y="70"/>
              <a:ext cx="1161" cy="676"/>
              <a:chOff x="-17" y="1282"/>
              <a:chExt cx="1161" cy="676"/>
            </a:xfrm>
          </p:grpSpPr>
          <p:sp>
            <p:nvSpPr>
              <p:cNvPr id="137298"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99" name="Oval 70"/>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7300" name="Line 71"/>
              <p:cNvSpPr>
                <a:spLocks noChangeShapeType="1"/>
              </p:cNvSpPr>
              <p:nvPr/>
            </p:nvSpPr>
            <p:spPr bwMode="auto">
              <a:xfrm>
                <a:off x="-14" y="1705"/>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01" name="Line 72"/>
              <p:cNvSpPr>
                <a:spLocks noChangeShapeType="1"/>
              </p:cNvSpPr>
              <p:nvPr/>
            </p:nvSpPr>
            <p:spPr bwMode="auto">
              <a:xfrm>
                <a:off x="299" y="1705"/>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02" name="Rectangle 73"/>
              <p:cNvSpPr>
                <a:spLocks noChangeArrowheads="1"/>
              </p:cNvSpPr>
              <p:nvPr/>
            </p:nvSpPr>
            <p:spPr bwMode="auto">
              <a:xfrm>
                <a:off x="-14" y="170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7303" name="Oval 74"/>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7304"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305"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7306" name="Group 77"/>
              <p:cNvGrpSpPr>
                <a:grpSpLocks/>
              </p:cNvGrpSpPr>
              <p:nvPr/>
            </p:nvGrpSpPr>
            <p:grpSpPr bwMode="auto">
              <a:xfrm>
                <a:off x="39" y="1594"/>
                <a:ext cx="196" cy="250"/>
                <a:chOff x="2959" y="2425"/>
                <a:chExt cx="197" cy="250"/>
              </a:xfrm>
            </p:grpSpPr>
            <p:sp>
              <p:nvSpPr>
                <p:cNvPr id="137328" name="Rectangle 7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7329" name="Text Box 79"/>
                <p:cNvSpPr txBox="1">
                  <a:spLocks noChangeArrowheads="1"/>
                </p:cNvSpPr>
                <p:nvPr/>
              </p:nvSpPr>
              <p:spPr bwMode="auto">
                <a:xfrm>
                  <a:off x="2959" y="2425"/>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x</a:t>
                  </a:r>
                  <a:endParaRPr lang="en-US"/>
                </a:p>
              </p:txBody>
            </p:sp>
          </p:grpSp>
          <p:grpSp>
            <p:nvGrpSpPr>
              <p:cNvPr id="137307" name="Group 80"/>
              <p:cNvGrpSpPr>
                <a:grpSpLocks/>
              </p:cNvGrpSpPr>
              <p:nvPr/>
            </p:nvGrpSpPr>
            <p:grpSpPr bwMode="auto">
              <a:xfrm>
                <a:off x="828" y="1576"/>
                <a:ext cx="316" cy="288"/>
                <a:chOff x="1740" y="2272"/>
                <a:chExt cx="316" cy="288"/>
              </a:xfrm>
            </p:grpSpPr>
            <p:sp>
              <p:nvSpPr>
                <p:cNvPr id="137320" name="Oval 8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7321" name="Line 8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22" name="Line 8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23" name="Rectangle 8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7324" name="Oval 8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7325" name="Group 86"/>
                <p:cNvGrpSpPr>
                  <a:grpSpLocks/>
                </p:cNvGrpSpPr>
                <p:nvPr/>
              </p:nvGrpSpPr>
              <p:grpSpPr bwMode="auto">
                <a:xfrm>
                  <a:off x="1795" y="2272"/>
                  <a:ext cx="212" cy="288"/>
                  <a:chOff x="2951" y="2395"/>
                  <a:chExt cx="213" cy="288"/>
                </a:xfrm>
              </p:grpSpPr>
              <p:sp>
                <p:nvSpPr>
                  <p:cNvPr id="137326" name="Rectangle 8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7327" name="Text Box 88"/>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grpSp>
          <p:sp>
            <p:nvSpPr>
              <p:cNvPr id="137308" name="Text Box 89"/>
              <p:cNvSpPr txBox="1">
                <a:spLocks noChangeArrowheads="1"/>
              </p:cNvSpPr>
              <p:nvPr/>
            </p:nvSpPr>
            <p:spPr bwMode="auto">
              <a:xfrm>
                <a:off x="724" y="13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7309" name="Text Box 90"/>
              <p:cNvSpPr txBox="1">
                <a:spLocks noChangeArrowheads="1"/>
              </p:cNvSpPr>
              <p:nvPr/>
            </p:nvSpPr>
            <p:spPr bwMode="auto">
              <a:xfrm>
                <a:off x="196" y="139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7310" name="Text Box 91"/>
              <p:cNvSpPr txBox="1">
                <a:spLocks noChangeArrowheads="1"/>
              </p:cNvSpPr>
              <p:nvPr/>
            </p:nvSpPr>
            <p:spPr bwMode="auto">
              <a:xfrm>
                <a:off x="481" y="17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7</a:t>
                </a:r>
                <a:endParaRPr lang="en-US"/>
              </a:p>
            </p:txBody>
          </p:sp>
          <p:grpSp>
            <p:nvGrpSpPr>
              <p:cNvPr id="137311" name="Group 92"/>
              <p:cNvGrpSpPr>
                <a:grpSpLocks/>
              </p:cNvGrpSpPr>
              <p:nvPr/>
            </p:nvGrpSpPr>
            <p:grpSpPr bwMode="auto">
              <a:xfrm>
                <a:off x="408" y="1282"/>
                <a:ext cx="316" cy="250"/>
                <a:chOff x="1740" y="2302"/>
                <a:chExt cx="316" cy="250"/>
              </a:xfrm>
            </p:grpSpPr>
            <p:sp>
              <p:nvSpPr>
                <p:cNvPr id="137312" name="Oval 9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7313" name="Line 94"/>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14" name="Line 95"/>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15" name="Rectangle 96"/>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7316" name="Oval 9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7317" name="Group 98"/>
                <p:cNvGrpSpPr>
                  <a:grpSpLocks/>
                </p:cNvGrpSpPr>
                <p:nvPr/>
              </p:nvGrpSpPr>
              <p:grpSpPr bwMode="auto">
                <a:xfrm>
                  <a:off x="1803" y="2302"/>
                  <a:ext cx="196" cy="250"/>
                  <a:chOff x="2958" y="2425"/>
                  <a:chExt cx="198" cy="250"/>
                </a:xfrm>
              </p:grpSpPr>
              <p:sp>
                <p:nvSpPr>
                  <p:cNvPr id="137318" name="Rectangle 9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7319" name="Text Box 100"/>
                  <p:cNvSpPr txBox="1">
                    <a:spLocks noChangeArrowheads="1"/>
                  </p:cNvSpPr>
                  <p:nvPr/>
                </p:nvSpPr>
                <p:spPr bwMode="auto">
                  <a:xfrm>
                    <a:off x="2958" y="242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grpSp>
      </p:grpSp>
      <p:sp>
        <p:nvSpPr>
          <p:cNvPr id="137281" name="Text Box 101"/>
          <p:cNvSpPr txBox="1">
            <a:spLocks noChangeArrowheads="1"/>
          </p:cNvSpPr>
          <p:nvPr/>
        </p:nvSpPr>
        <p:spPr bwMode="auto">
          <a:xfrm>
            <a:off x="263525" y="110490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a:solidFill>
                  <a:srgbClr val="CC0000"/>
                </a:solidFill>
              </a:rPr>
              <a:t>node x</a:t>
            </a:r>
          </a:p>
          <a:p>
            <a:pPr algn="r" eaLnBrk="1" hangingPunct="1">
              <a:lnSpc>
                <a:spcPct val="85000"/>
              </a:lnSpc>
            </a:pPr>
            <a:r>
              <a:rPr lang="en-US" sz="1800" b="1">
                <a:solidFill>
                  <a:srgbClr val="CC0000"/>
                </a:solidFill>
              </a:rPr>
              <a:t>table</a:t>
            </a:r>
          </a:p>
        </p:txBody>
      </p:sp>
      <p:sp>
        <p:nvSpPr>
          <p:cNvPr id="137282" name="Oval 104"/>
          <p:cNvSpPr>
            <a:spLocks noChangeArrowheads="1"/>
          </p:cNvSpPr>
          <p:nvPr/>
        </p:nvSpPr>
        <p:spPr bwMode="auto">
          <a:xfrm>
            <a:off x="1219200"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83" name="Oval 105"/>
          <p:cNvSpPr>
            <a:spLocks noChangeArrowheads="1"/>
          </p:cNvSpPr>
          <p:nvPr/>
        </p:nvSpPr>
        <p:spPr bwMode="auto">
          <a:xfrm>
            <a:off x="1219200" y="37338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84" name="Oval 106"/>
          <p:cNvSpPr>
            <a:spLocks noChangeArrowheads="1"/>
          </p:cNvSpPr>
          <p:nvPr/>
        </p:nvSpPr>
        <p:spPr bwMode="auto">
          <a:xfrm>
            <a:off x="1219200" y="59436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7285" name="Oval 107"/>
          <p:cNvSpPr>
            <a:spLocks noChangeArrowheads="1"/>
          </p:cNvSpPr>
          <p:nvPr/>
        </p:nvSpPr>
        <p:spPr bwMode="auto">
          <a:xfrm>
            <a:off x="3297238"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8172" name="Rectangle 108"/>
          <p:cNvSpPr>
            <a:spLocks noChangeArrowheads="1"/>
          </p:cNvSpPr>
          <p:nvPr/>
        </p:nvSpPr>
        <p:spPr bwMode="auto">
          <a:xfrm>
            <a:off x="1590675" y="187325"/>
            <a:ext cx="431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r>
              <a:rPr lang="fr-FR">
                <a:solidFill>
                  <a:srgbClr val="000000"/>
                </a:solidFill>
                <a:cs typeface="Times New Roman" charset="0"/>
              </a:rPr>
              <a:t>D</a:t>
            </a:r>
            <a:r>
              <a:rPr lang="fr-FR" baseline="-25000">
                <a:solidFill>
                  <a:srgbClr val="000000"/>
                </a:solidFill>
                <a:cs typeface="Times New Roman" charset="0"/>
              </a:rPr>
              <a:t>x</a:t>
            </a:r>
            <a:r>
              <a:rPr lang="fr-FR">
                <a:solidFill>
                  <a:srgbClr val="000000"/>
                </a:solidFill>
                <a:cs typeface="Times New Roman" charset="0"/>
              </a:rPr>
              <a:t>(y) = min{c(x,y) + D</a:t>
            </a:r>
            <a:r>
              <a:rPr lang="fr-FR" baseline="-25000">
                <a:solidFill>
                  <a:srgbClr val="000000"/>
                </a:solidFill>
                <a:cs typeface="Times New Roman" charset="0"/>
              </a:rPr>
              <a:t>y</a:t>
            </a:r>
            <a:r>
              <a:rPr lang="fr-FR">
                <a:solidFill>
                  <a:srgbClr val="000000"/>
                </a:solidFill>
                <a:cs typeface="Times New Roman" charset="0"/>
              </a:rPr>
              <a:t>(y), c(x,z) + D</a:t>
            </a:r>
            <a:r>
              <a:rPr lang="fr-FR" baseline="-25000">
                <a:solidFill>
                  <a:srgbClr val="000000"/>
                </a:solidFill>
                <a:cs typeface="Times New Roman" charset="0"/>
              </a:rPr>
              <a:t>z</a:t>
            </a:r>
            <a:r>
              <a:rPr lang="fr-FR">
                <a:solidFill>
                  <a:srgbClr val="000000"/>
                </a:solidFill>
                <a:cs typeface="Times New Roman" charset="0"/>
              </a:rPr>
              <a:t>(y)} </a:t>
            </a:r>
            <a:br>
              <a:rPr lang="fr-FR">
                <a:solidFill>
                  <a:srgbClr val="000000"/>
                </a:solidFill>
                <a:cs typeface="Times New Roman" charset="0"/>
              </a:rPr>
            </a:br>
            <a:r>
              <a:rPr lang="fr-FR">
                <a:solidFill>
                  <a:srgbClr val="000000"/>
                </a:solidFill>
                <a:cs typeface="Times New Roman" charset="0"/>
              </a:rPr>
              <a:t>             = min{2+0 , 7+1} = 2</a:t>
            </a:r>
          </a:p>
        </p:txBody>
      </p:sp>
      <p:sp>
        <p:nvSpPr>
          <p:cNvPr id="728173" name="Line 109"/>
          <p:cNvSpPr>
            <a:spLocks noChangeShapeType="1"/>
          </p:cNvSpPr>
          <p:nvPr/>
        </p:nvSpPr>
        <p:spPr bwMode="auto">
          <a:xfrm flipH="1">
            <a:off x="3760788" y="809625"/>
            <a:ext cx="809625" cy="9667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8174" name="Rectangle 110"/>
          <p:cNvSpPr>
            <a:spLocks noChangeArrowheads="1"/>
          </p:cNvSpPr>
          <p:nvPr/>
        </p:nvSpPr>
        <p:spPr bwMode="auto">
          <a:xfrm>
            <a:off x="6384925" y="28575"/>
            <a:ext cx="2667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20000"/>
              </a:lnSpc>
            </a:pPr>
            <a:r>
              <a:rPr lang="fr-FR" i="1"/>
              <a:t>D</a:t>
            </a:r>
            <a:r>
              <a:rPr lang="fr-FR" i="1" baseline="-25000"/>
              <a:t>x</a:t>
            </a:r>
            <a:r>
              <a:rPr lang="fr-FR" i="1"/>
              <a:t>(z) = </a:t>
            </a:r>
            <a:r>
              <a:rPr lang="fr-FR"/>
              <a:t>min{</a:t>
            </a:r>
            <a:r>
              <a:rPr lang="fr-FR" i="1"/>
              <a:t>c(x,y) + </a:t>
            </a:r>
            <a:br>
              <a:rPr lang="fr-FR" i="1"/>
            </a:br>
            <a:r>
              <a:rPr lang="fr-FR" i="1"/>
              <a:t>      D</a:t>
            </a:r>
            <a:r>
              <a:rPr lang="fr-FR" i="1" baseline="-25000"/>
              <a:t>y</a:t>
            </a:r>
            <a:r>
              <a:rPr lang="fr-FR" i="1"/>
              <a:t>(z), c(x,z) + D</a:t>
            </a:r>
            <a:r>
              <a:rPr lang="fr-FR" i="1" baseline="-25000"/>
              <a:t>z</a:t>
            </a:r>
            <a:r>
              <a:rPr lang="fr-FR" i="1"/>
              <a:t>(z)</a:t>
            </a:r>
            <a:r>
              <a:rPr lang="fr-FR"/>
              <a:t>} </a:t>
            </a:r>
          </a:p>
          <a:p>
            <a:pPr algn="just">
              <a:lnSpc>
                <a:spcPct val="120000"/>
              </a:lnSpc>
            </a:pPr>
            <a:r>
              <a:rPr lang="fr-FR"/>
              <a:t>= min{2+1 , 7+0} = 3</a:t>
            </a:r>
          </a:p>
        </p:txBody>
      </p:sp>
      <p:sp>
        <p:nvSpPr>
          <p:cNvPr id="728175" name="Line 111"/>
          <p:cNvSpPr>
            <a:spLocks noChangeShapeType="1"/>
          </p:cNvSpPr>
          <p:nvPr/>
        </p:nvSpPr>
        <p:spPr bwMode="auto">
          <a:xfrm flipH="1">
            <a:off x="4179888" y="482600"/>
            <a:ext cx="2586037" cy="13335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8176" name="Text Box 112"/>
          <p:cNvSpPr txBox="1">
            <a:spLocks noChangeArrowheads="1"/>
          </p:cNvSpPr>
          <p:nvPr/>
        </p:nvSpPr>
        <p:spPr bwMode="auto">
          <a:xfrm>
            <a:off x="3922713"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3</a:t>
            </a:r>
          </a:p>
        </p:txBody>
      </p:sp>
      <p:sp>
        <p:nvSpPr>
          <p:cNvPr id="728177" name="Text Box 113"/>
          <p:cNvSpPr txBox="1">
            <a:spLocks noChangeArrowheads="1"/>
          </p:cNvSpPr>
          <p:nvPr/>
        </p:nvSpPr>
        <p:spPr bwMode="auto">
          <a:xfrm>
            <a:off x="3579813" y="16795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a:t>
            </a:r>
          </a:p>
        </p:txBody>
      </p:sp>
      <p:sp>
        <p:nvSpPr>
          <p:cNvPr id="137292" name="Text Box 114"/>
          <p:cNvSpPr txBox="1">
            <a:spLocks noChangeArrowheads="1"/>
          </p:cNvSpPr>
          <p:nvPr/>
        </p:nvSpPr>
        <p:spPr bwMode="auto">
          <a:xfrm>
            <a:off x="292100" y="285115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a:solidFill>
                  <a:srgbClr val="CC0000"/>
                </a:solidFill>
              </a:rPr>
              <a:t>node y</a:t>
            </a:r>
          </a:p>
          <a:p>
            <a:pPr algn="r" eaLnBrk="1" hangingPunct="1">
              <a:lnSpc>
                <a:spcPct val="85000"/>
              </a:lnSpc>
            </a:pPr>
            <a:r>
              <a:rPr lang="en-US" sz="1800" b="1">
                <a:solidFill>
                  <a:srgbClr val="CC0000"/>
                </a:solidFill>
              </a:rPr>
              <a:t>table</a:t>
            </a:r>
          </a:p>
        </p:txBody>
      </p:sp>
      <p:sp>
        <p:nvSpPr>
          <p:cNvPr id="137293" name="Text Box 115"/>
          <p:cNvSpPr txBox="1">
            <a:spLocks noChangeArrowheads="1"/>
          </p:cNvSpPr>
          <p:nvPr/>
        </p:nvSpPr>
        <p:spPr bwMode="auto">
          <a:xfrm>
            <a:off x="311150" y="4699000"/>
            <a:ext cx="908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a:solidFill>
                  <a:srgbClr val="CC0000"/>
                </a:solidFill>
              </a:rPr>
              <a:t>node z</a:t>
            </a:r>
          </a:p>
          <a:p>
            <a:pPr algn="r" eaLnBrk="1" hangingPunct="1">
              <a:lnSpc>
                <a:spcPct val="85000"/>
              </a:lnSpc>
            </a:pPr>
            <a:r>
              <a:rPr lang="en-US" sz="1800" b="1">
                <a:solidFill>
                  <a:srgbClr val="CC0000"/>
                </a:solidFill>
              </a:rPr>
              <a:t>table</a:t>
            </a:r>
          </a:p>
        </p:txBody>
      </p:sp>
      <p:sp>
        <p:nvSpPr>
          <p:cNvPr id="137294" name="Text Box 117"/>
          <p:cNvSpPr txBox="1">
            <a:spLocks noChangeArrowheads="1"/>
          </p:cNvSpPr>
          <p:nvPr/>
        </p:nvSpPr>
        <p:spPr bwMode="auto">
          <a:xfrm>
            <a:off x="3413125" y="1143000"/>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7295" name="Text Box 118"/>
          <p:cNvSpPr txBox="1">
            <a:spLocks noChangeArrowheads="1"/>
          </p:cNvSpPr>
          <p:nvPr/>
        </p:nvSpPr>
        <p:spPr bwMode="auto">
          <a:xfrm rot="-5400000">
            <a:off x="561182" y="2067719"/>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13"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114" name="Slide Number Placeholder 5"/>
          <p:cNvSpPr>
            <a:spLocks noGrp="1"/>
          </p:cNvSpPr>
          <p:nvPr>
            <p:ph type="sldNum" sz="quarter" idx="12"/>
          </p:nvPr>
        </p:nvSpPr>
        <p:spPr>
          <a:xfrm>
            <a:off x="6553200" y="6527447"/>
            <a:ext cx="2133600" cy="365125"/>
          </a:xfrm>
        </p:spPr>
        <p:txBody>
          <a:bodyPr/>
          <a:lstStyle/>
          <a:p>
            <a:pPr>
              <a:defRPr/>
            </a:pPr>
            <a:r>
              <a:rPr lang="en-US" dirty="0" smtClean="0"/>
              <a:t>32</a:t>
            </a:r>
            <a:endParaRPr lang="en-US" dirty="0"/>
          </a:p>
        </p:txBody>
      </p:sp>
    </p:spTree>
    <p:extLst>
      <p:ext uri="{BB962C8B-B14F-4D97-AF65-F5344CB8AC3E}">
        <p14:creationId xmlns:p14="http://schemas.microsoft.com/office/powerpoint/2010/main" val="2439198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81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81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81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81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81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172" grpId="0"/>
      <p:bldP spid="728173" grpId="0" animBg="1"/>
      <p:bldP spid="728174" grpId="0"/>
      <p:bldP spid="728175" grpId="0" animBg="1"/>
      <p:bldP spid="728176" grpId="0"/>
      <p:bldP spid="72817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Line 20"/>
          <p:cNvSpPr>
            <a:spLocks noChangeShapeType="1"/>
          </p:cNvSpPr>
          <p:nvPr/>
        </p:nvSpPr>
        <p:spPr bwMode="auto">
          <a:xfrm>
            <a:off x="5486400" y="1524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44" name="Line 21"/>
          <p:cNvSpPr>
            <a:spLocks noChangeShapeType="1"/>
          </p:cNvSpPr>
          <p:nvPr/>
        </p:nvSpPr>
        <p:spPr bwMode="auto">
          <a:xfrm>
            <a:off x="5181600" y="17526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45" name="Text Box 22"/>
          <p:cNvSpPr txBox="1">
            <a:spLocks noChangeArrowheads="1"/>
          </p:cNvSpPr>
          <p:nvPr/>
        </p:nvSpPr>
        <p:spPr bwMode="auto">
          <a:xfrm>
            <a:off x="5486400" y="13668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246" name="Text Box 23"/>
          <p:cNvSpPr txBox="1">
            <a:spLocks noChangeArrowheads="1"/>
          </p:cNvSpPr>
          <p:nvPr/>
        </p:nvSpPr>
        <p:spPr bwMode="auto">
          <a:xfrm>
            <a:off x="5181600" y="1747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247" name="Text Box 24"/>
          <p:cNvSpPr txBox="1">
            <a:spLocks noChangeArrowheads="1"/>
          </p:cNvSpPr>
          <p:nvPr/>
        </p:nvSpPr>
        <p:spPr bwMode="auto">
          <a:xfrm>
            <a:off x="5181600" y="2052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248" name="Text Box 25"/>
          <p:cNvSpPr txBox="1">
            <a:spLocks noChangeArrowheads="1"/>
          </p:cNvSpPr>
          <p:nvPr/>
        </p:nvSpPr>
        <p:spPr bwMode="auto">
          <a:xfrm>
            <a:off x="5181600" y="2357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249" name="Text Box 26"/>
          <p:cNvSpPr txBox="1">
            <a:spLocks noChangeArrowheads="1"/>
          </p:cNvSpPr>
          <p:nvPr/>
        </p:nvSpPr>
        <p:spPr bwMode="auto">
          <a:xfrm>
            <a:off x="5486400" y="1747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0  2   3</a:t>
            </a:r>
          </a:p>
        </p:txBody>
      </p:sp>
      <p:sp>
        <p:nvSpPr>
          <p:cNvPr id="138250" name="Text Box 27"/>
          <p:cNvSpPr txBox="1">
            <a:spLocks noChangeArrowheads="1"/>
          </p:cNvSpPr>
          <p:nvPr/>
        </p:nvSpPr>
        <p:spPr bwMode="auto">
          <a:xfrm rot="-5400000">
            <a:off x="4820443" y="2167732"/>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251" name="Text Box 28"/>
          <p:cNvSpPr txBox="1">
            <a:spLocks noChangeArrowheads="1"/>
          </p:cNvSpPr>
          <p:nvPr/>
        </p:nvSpPr>
        <p:spPr bwMode="auto">
          <a:xfrm>
            <a:off x="5608638" y="1223963"/>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252" name="Line 50"/>
          <p:cNvSpPr>
            <a:spLocks noChangeShapeType="1"/>
          </p:cNvSpPr>
          <p:nvPr/>
        </p:nvSpPr>
        <p:spPr bwMode="auto">
          <a:xfrm>
            <a:off x="3276600" y="32004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53" name="Line 51"/>
          <p:cNvSpPr>
            <a:spLocks noChangeShapeType="1"/>
          </p:cNvSpPr>
          <p:nvPr/>
        </p:nvSpPr>
        <p:spPr bwMode="auto">
          <a:xfrm>
            <a:off x="2971800" y="34290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54" name="Text Box 52"/>
          <p:cNvSpPr txBox="1">
            <a:spLocks noChangeArrowheads="1"/>
          </p:cNvSpPr>
          <p:nvPr/>
        </p:nvSpPr>
        <p:spPr bwMode="auto">
          <a:xfrm>
            <a:off x="3276600" y="30432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255" name="Text Box 53"/>
          <p:cNvSpPr txBox="1">
            <a:spLocks noChangeArrowheads="1"/>
          </p:cNvSpPr>
          <p:nvPr/>
        </p:nvSpPr>
        <p:spPr bwMode="auto">
          <a:xfrm>
            <a:off x="2971800" y="342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256" name="Text Box 54"/>
          <p:cNvSpPr txBox="1">
            <a:spLocks noChangeArrowheads="1"/>
          </p:cNvSpPr>
          <p:nvPr/>
        </p:nvSpPr>
        <p:spPr bwMode="auto">
          <a:xfrm>
            <a:off x="2971800" y="3729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257" name="Text Box 55"/>
          <p:cNvSpPr txBox="1">
            <a:spLocks noChangeArrowheads="1"/>
          </p:cNvSpPr>
          <p:nvPr/>
        </p:nvSpPr>
        <p:spPr bwMode="auto">
          <a:xfrm>
            <a:off x="2971800" y="4033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258" name="Text Box 56"/>
          <p:cNvSpPr txBox="1">
            <a:spLocks noChangeArrowheads="1"/>
          </p:cNvSpPr>
          <p:nvPr/>
        </p:nvSpPr>
        <p:spPr bwMode="auto">
          <a:xfrm>
            <a:off x="3276600" y="34242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0  2   7</a:t>
            </a:r>
          </a:p>
        </p:txBody>
      </p:sp>
      <p:sp>
        <p:nvSpPr>
          <p:cNvPr id="138259" name="Text Box 57"/>
          <p:cNvSpPr txBox="1">
            <a:spLocks noChangeArrowheads="1"/>
          </p:cNvSpPr>
          <p:nvPr/>
        </p:nvSpPr>
        <p:spPr bwMode="auto">
          <a:xfrm rot="-5400000">
            <a:off x="2643981" y="382190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260" name="Text Box 58"/>
          <p:cNvSpPr txBox="1">
            <a:spLocks noChangeArrowheads="1"/>
          </p:cNvSpPr>
          <p:nvPr/>
        </p:nvSpPr>
        <p:spPr bwMode="auto">
          <a:xfrm>
            <a:off x="3421063" y="2900363"/>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261" name="Line 59"/>
          <p:cNvSpPr>
            <a:spLocks noChangeShapeType="1"/>
          </p:cNvSpPr>
          <p:nvPr/>
        </p:nvSpPr>
        <p:spPr bwMode="auto">
          <a:xfrm>
            <a:off x="5486400" y="3276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62" name="Line 60"/>
          <p:cNvSpPr>
            <a:spLocks noChangeShapeType="1"/>
          </p:cNvSpPr>
          <p:nvPr/>
        </p:nvSpPr>
        <p:spPr bwMode="auto">
          <a:xfrm>
            <a:off x="5181600" y="35052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63" name="Text Box 61"/>
          <p:cNvSpPr txBox="1">
            <a:spLocks noChangeArrowheads="1"/>
          </p:cNvSpPr>
          <p:nvPr/>
        </p:nvSpPr>
        <p:spPr bwMode="auto">
          <a:xfrm>
            <a:off x="5486400" y="31194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264" name="Text Box 62"/>
          <p:cNvSpPr txBox="1">
            <a:spLocks noChangeArrowheads="1"/>
          </p:cNvSpPr>
          <p:nvPr/>
        </p:nvSpPr>
        <p:spPr bwMode="auto">
          <a:xfrm>
            <a:off x="5181600" y="3500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265" name="Text Box 63"/>
          <p:cNvSpPr txBox="1">
            <a:spLocks noChangeArrowheads="1"/>
          </p:cNvSpPr>
          <p:nvPr/>
        </p:nvSpPr>
        <p:spPr bwMode="auto">
          <a:xfrm>
            <a:off x="5181600" y="3805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266" name="Text Box 64"/>
          <p:cNvSpPr txBox="1">
            <a:spLocks noChangeArrowheads="1"/>
          </p:cNvSpPr>
          <p:nvPr/>
        </p:nvSpPr>
        <p:spPr bwMode="auto">
          <a:xfrm>
            <a:off x="5181600" y="4110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267" name="Text Box 65"/>
          <p:cNvSpPr txBox="1">
            <a:spLocks noChangeArrowheads="1"/>
          </p:cNvSpPr>
          <p:nvPr/>
        </p:nvSpPr>
        <p:spPr bwMode="auto">
          <a:xfrm>
            <a:off x="5486400" y="35004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0  2   3</a:t>
            </a:r>
          </a:p>
        </p:txBody>
      </p:sp>
      <p:sp>
        <p:nvSpPr>
          <p:cNvPr id="138268" name="Text Box 66"/>
          <p:cNvSpPr txBox="1">
            <a:spLocks noChangeArrowheads="1"/>
          </p:cNvSpPr>
          <p:nvPr/>
        </p:nvSpPr>
        <p:spPr bwMode="auto">
          <a:xfrm rot="-5400000">
            <a:off x="4820443" y="389810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269" name="Text Box 67"/>
          <p:cNvSpPr txBox="1">
            <a:spLocks noChangeArrowheads="1"/>
          </p:cNvSpPr>
          <p:nvPr/>
        </p:nvSpPr>
        <p:spPr bwMode="auto">
          <a:xfrm>
            <a:off x="5597525" y="2965450"/>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270" name="Line 68"/>
          <p:cNvSpPr>
            <a:spLocks noChangeShapeType="1"/>
          </p:cNvSpPr>
          <p:nvPr/>
        </p:nvSpPr>
        <p:spPr bwMode="auto">
          <a:xfrm>
            <a:off x="5410200" y="4953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71" name="Line 69"/>
          <p:cNvSpPr>
            <a:spLocks noChangeShapeType="1"/>
          </p:cNvSpPr>
          <p:nvPr/>
        </p:nvSpPr>
        <p:spPr bwMode="auto">
          <a:xfrm>
            <a:off x="5105400" y="51816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72" name="Text Box 70"/>
          <p:cNvSpPr txBox="1">
            <a:spLocks noChangeArrowheads="1"/>
          </p:cNvSpPr>
          <p:nvPr/>
        </p:nvSpPr>
        <p:spPr bwMode="auto">
          <a:xfrm>
            <a:off x="5410200" y="47958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273" name="Text Box 71"/>
          <p:cNvSpPr txBox="1">
            <a:spLocks noChangeArrowheads="1"/>
          </p:cNvSpPr>
          <p:nvPr/>
        </p:nvSpPr>
        <p:spPr bwMode="auto">
          <a:xfrm>
            <a:off x="5105400" y="5176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274" name="Text Box 72"/>
          <p:cNvSpPr txBox="1">
            <a:spLocks noChangeArrowheads="1"/>
          </p:cNvSpPr>
          <p:nvPr/>
        </p:nvSpPr>
        <p:spPr bwMode="auto">
          <a:xfrm>
            <a:off x="5105400" y="548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275" name="Text Box 73"/>
          <p:cNvSpPr txBox="1">
            <a:spLocks noChangeArrowheads="1"/>
          </p:cNvSpPr>
          <p:nvPr/>
        </p:nvSpPr>
        <p:spPr bwMode="auto">
          <a:xfrm>
            <a:off x="5105400" y="578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276" name="Text Box 74"/>
          <p:cNvSpPr txBox="1">
            <a:spLocks noChangeArrowheads="1"/>
          </p:cNvSpPr>
          <p:nvPr/>
        </p:nvSpPr>
        <p:spPr bwMode="auto">
          <a:xfrm>
            <a:off x="5410200" y="5176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0  2   3</a:t>
            </a:r>
          </a:p>
        </p:txBody>
      </p:sp>
      <p:sp>
        <p:nvSpPr>
          <p:cNvPr id="138277" name="Text Box 75"/>
          <p:cNvSpPr txBox="1">
            <a:spLocks noChangeArrowheads="1"/>
          </p:cNvSpPr>
          <p:nvPr/>
        </p:nvSpPr>
        <p:spPr bwMode="auto">
          <a:xfrm rot="-5400000">
            <a:off x="4755357" y="556339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278" name="Text Box 76"/>
          <p:cNvSpPr txBox="1">
            <a:spLocks noChangeArrowheads="1"/>
          </p:cNvSpPr>
          <p:nvPr/>
        </p:nvSpPr>
        <p:spPr bwMode="auto">
          <a:xfrm>
            <a:off x="5521325" y="46640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279" name="Line 77"/>
          <p:cNvSpPr>
            <a:spLocks noChangeShapeType="1"/>
          </p:cNvSpPr>
          <p:nvPr/>
        </p:nvSpPr>
        <p:spPr bwMode="auto">
          <a:xfrm>
            <a:off x="3276600" y="4953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80" name="Line 78"/>
          <p:cNvSpPr>
            <a:spLocks noChangeShapeType="1"/>
          </p:cNvSpPr>
          <p:nvPr/>
        </p:nvSpPr>
        <p:spPr bwMode="auto">
          <a:xfrm>
            <a:off x="2971800" y="51816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81" name="Text Box 79"/>
          <p:cNvSpPr txBox="1">
            <a:spLocks noChangeArrowheads="1"/>
          </p:cNvSpPr>
          <p:nvPr/>
        </p:nvSpPr>
        <p:spPr bwMode="auto">
          <a:xfrm>
            <a:off x="3276600" y="47958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282" name="Text Box 80"/>
          <p:cNvSpPr txBox="1">
            <a:spLocks noChangeArrowheads="1"/>
          </p:cNvSpPr>
          <p:nvPr/>
        </p:nvSpPr>
        <p:spPr bwMode="auto">
          <a:xfrm>
            <a:off x="2971800" y="5176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283" name="Text Box 81"/>
          <p:cNvSpPr txBox="1">
            <a:spLocks noChangeArrowheads="1"/>
          </p:cNvSpPr>
          <p:nvPr/>
        </p:nvSpPr>
        <p:spPr bwMode="auto">
          <a:xfrm>
            <a:off x="2971800" y="548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284" name="Text Box 82"/>
          <p:cNvSpPr txBox="1">
            <a:spLocks noChangeArrowheads="1"/>
          </p:cNvSpPr>
          <p:nvPr/>
        </p:nvSpPr>
        <p:spPr bwMode="auto">
          <a:xfrm>
            <a:off x="2971800" y="578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285" name="Text Box 83"/>
          <p:cNvSpPr txBox="1">
            <a:spLocks noChangeArrowheads="1"/>
          </p:cNvSpPr>
          <p:nvPr/>
        </p:nvSpPr>
        <p:spPr bwMode="auto">
          <a:xfrm>
            <a:off x="3276600" y="5176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0  2   7</a:t>
            </a:r>
          </a:p>
        </p:txBody>
      </p:sp>
      <p:sp>
        <p:nvSpPr>
          <p:cNvPr id="138286" name="Text Box 84"/>
          <p:cNvSpPr txBox="1">
            <a:spLocks noChangeArrowheads="1"/>
          </p:cNvSpPr>
          <p:nvPr/>
        </p:nvSpPr>
        <p:spPr bwMode="auto">
          <a:xfrm rot="-5400000">
            <a:off x="2643982" y="553164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287" name="Text Box 85"/>
          <p:cNvSpPr txBox="1">
            <a:spLocks noChangeArrowheads="1"/>
          </p:cNvSpPr>
          <p:nvPr/>
        </p:nvSpPr>
        <p:spPr bwMode="auto">
          <a:xfrm>
            <a:off x="3409950" y="46640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288" name="Text Box 103"/>
          <p:cNvSpPr txBox="1">
            <a:spLocks noChangeArrowheads="1"/>
          </p:cNvSpPr>
          <p:nvPr/>
        </p:nvSpPr>
        <p:spPr bwMode="auto">
          <a:xfrm>
            <a:off x="3276600" y="37719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8289" name="Text Box 104"/>
          <p:cNvSpPr txBox="1">
            <a:spLocks noChangeArrowheads="1"/>
          </p:cNvSpPr>
          <p:nvPr/>
        </p:nvSpPr>
        <p:spPr bwMode="auto">
          <a:xfrm>
            <a:off x="3276600" y="411003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7   1   0</a:t>
            </a:r>
          </a:p>
        </p:txBody>
      </p:sp>
      <p:sp>
        <p:nvSpPr>
          <p:cNvPr id="138290" name="Text Box 105"/>
          <p:cNvSpPr txBox="1">
            <a:spLocks noChangeArrowheads="1"/>
          </p:cNvSpPr>
          <p:nvPr/>
        </p:nvSpPr>
        <p:spPr bwMode="auto">
          <a:xfrm>
            <a:off x="3276600" y="5557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8291" name="Text Box 106"/>
          <p:cNvSpPr txBox="1">
            <a:spLocks noChangeArrowheads="1"/>
          </p:cNvSpPr>
          <p:nvPr/>
        </p:nvSpPr>
        <p:spPr bwMode="auto">
          <a:xfrm>
            <a:off x="3276600" y="5862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3  1   0</a:t>
            </a:r>
          </a:p>
        </p:txBody>
      </p:sp>
      <p:sp>
        <p:nvSpPr>
          <p:cNvPr id="138292" name="Text Box 107"/>
          <p:cNvSpPr txBox="1">
            <a:spLocks noChangeArrowheads="1"/>
          </p:cNvSpPr>
          <p:nvPr/>
        </p:nvSpPr>
        <p:spPr bwMode="auto">
          <a:xfrm>
            <a:off x="5486400" y="20955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8293" name="Text Box 108"/>
          <p:cNvSpPr txBox="1">
            <a:spLocks noChangeArrowheads="1"/>
          </p:cNvSpPr>
          <p:nvPr/>
        </p:nvSpPr>
        <p:spPr bwMode="auto">
          <a:xfrm>
            <a:off x="5486400" y="2433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3  1   0</a:t>
            </a:r>
          </a:p>
        </p:txBody>
      </p:sp>
      <p:sp>
        <p:nvSpPr>
          <p:cNvPr id="138294" name="Text Box 109"/>
          <p:cNvSpPr txBox="1">
            <a:spLocks noChangeArrowheads="1"/>
          </p:cNvSpPr>
          <p:nvPr/>
        </p:nvSpPr>
        <p:spPr bwMode="auto">
          <a:xfrm>
            <a:off x="5486400" y="382587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8295" name="Text Box 110"/>
          <p:cNvSpPr txBox="1">
            <a:spLocks noChangeArrowheads="1"/>
          </p:cNvSpPr>
          <p:nvPr/>
        </p:nvSpPr>
        <p:spPr bwMode="auto">
          <a:xfrm>
            <a:off x="5410200" y="5862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3  1   0</a:t>
            </a:r>
          </a:p>
        </p:txBody>
      </p:sp>
      <p:sp>
        <p:nvSpPr>
          <p:cNvPr id="138296" name="Text Box 111"/>
          <p:cNvSpPr txBox="1">
            <a:spLocks noChangeArrowheads="1"/>
          </p:cNvSpPr>
          <p:nvPr/>
        </p:nvSpPr>
        <p:spPr bwMode="auto">
          <a:xfrm>
            <a:off x="5410200" y="5481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8297" name="Text Box 112"/>
          <p:cNvSpPr txBox="1">
            <a:spLocks noChangeArrowheads="1"/>
          </p:cNvSpPr>
          <p:nvPr/>
        </p:nvSpPr>
        <p:spPr bwMode="auto">
          <a:xfrm>
            <a:off x="5486400" y="41100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3  1   0</a:t>
            </a:r>
          </a:p>
        </p:txBody>
      </p:sp>
      <p:sp>
        <p:nvSpPr>
          <p:cNvPr id="138298" name="Line 113"/>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299" name="Line 114"/>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0" name="Line 116"/>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1" name="Line 118"/>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2" name="Line 119"/>
          <p:cNvSpPr>
            <a:spLocks noChangeShapeType="1"/>
          </p:cNvSpPr>
          <p:nvPr/>
        </p:nvSpPr>
        <p:spPr bwMode="auto">
          <a:xfrm>
            <a:off x="4267200" y="1981200"/>
            <a:ext cx="7620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3" name="Line 120"/>
          <p:cNvSpPr>
            <a:spLocks noChangeShapeType="1"/>
          </p:cNvSpPr>
          <p:nvPr/>
        </p:nvSpPr>
        <p:spPr bwMode="auto">
          <a:xfrm>
            <a:off x="4191000" y="2057400"/>
            <a:ext cx="83820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4" name="Line 121"/>
          <p:cNvSpPr>
            <a:spLocks noChangeShapeType="1"/>
          </p:cNvSpPr>
          <p:nvPr/>
        </p:nvSpPr>
        <p:spPr bwMode="auto">
          <a:xfrm flipV="1">
            <a:off x="4114800" y="2743200"/>
            <a:ext cx="1143000" cy="320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5" name="Line 122"/>
          <p:cNvSpPr>
            <a:spLocks noChangeShapeType="1"/>
          </p:cNvSpPr>
          <p:nvPr/>
        </p:nvSpPr>
        <p:spPr bwMode="auto">
          <a:xfrm flipV="1">
            <a:off x="4114800" y="4419600"/>
            <a:ext cx="1066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6" name="Line 123"/>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07" name="Text Box 124"/>
          <p:cNvSpPr txBox="1">
            <a:spLocks noChangeArrowheads="1"/>
          </p:cNvSpPr>
          <p:nvPr/>
        </p:nvSpPr>
        <p:spPr bwMode="auto">
          <a:xfrm>
            <a:off x="6069013" y="6137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time</a:t>
            </a:r>
          </a:p>
        </p:txBody>
      </p:sp>
      <p:sp>
        <p:nvSpPr>
          <p:cNvPr id="138308" name="Oval 167"/>
          <p:cNvSpPr>
            <a:spLocks noChangeArrowheads="1"/>
          </p:cNvSpPr>
          <p:nvPr/>
        </p:nvSpPr>
        <p:spPr bwMode="auto">
          <a:xfrm>
            <a:off x="3200400" y="5867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09" name="Line 174"/>
          <p:cNvSpPr>
            <a:spLocks noChangeShapeType="1"/>
          </p:cNvSpPr>
          <p:nvPr/>
        </p:nvSpPr>
        <p:spPr bwMode="auto">
          <a:xfrm>
            <a:off x="1219200" y="1447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10" name="Line 175"/>
          <p:cNvSpPr>
            <a:spLocks noChangeShapeType="1"/>
          </p:cNvSpPr>
          <p:nvPr/>
        </p:nvSpPr>
        <p:spPr bwMode="auto">
          <a:xfrm>
            <a:off x="914400" y="1676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11" name="Text Box 176"/>
          <p:cNvSpPr txBox="1">
            <a:spLocks noChangeArrowheads="1"/>
          </p:cNvSpPr>
          <p:nvPr/>
        </p:nvSpPr>
        <p:spPr bwMode="auto">
          <a:xfrm>
            <a:off x="12192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312" name="Text Box 177"/>
          <p:cNvSpPr txBox="1">
            <a:spLocks noChangeArrowheads="1"/>
          </p:cNvSpPr>
          <p:nvPr/>
        </p:nvSpPr>
        <p:spPr bwMode="auto">
          <a:xfrm>
            <a:off x="9144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313" name="Text Box 178"/>
          <p:cNvSpPr txBox="1">
            <a:spLocks noChangeArrowheads="1"/>
          </p:cNvSpPr>
          <p:nvPr/>
        </p:nvSpPr>
        <p:spPr bwMode="auto">
          <a:xfrm>
            <a:off x="9144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314" name="Text Box 179"/>
          <p:cNvSpPr txBox="1">
            <a:spLocks noChangeArrowheads="1"/>
          </p:cNvSpPr>
          <p:nvPr/>
        </p:nvSpPr>
        <p:spPr bwMode="auto">
          <a:xfrm>
            <a:off x="9144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315" name="Text Box 180"/>
          <p:cNvSpPr txBox="1">
            <a:spLocks noChangeArrowheads="1"/>
          </p:cNvSpPr>
          <p:nvPr/>
        </p:nvSpPr>
        <p:spPr bwMode="auto">
          <a:xfrm>
            <a:off x="1219200" y="1671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0  2   7</a:t>
            </a:r>
          </a:p>
        </p:txBody>
      </p:sp>
      <p:sp>
        <p:nvSpPr>
          <p:cNvPr id="138316" name="Text Box 181"/>
          <p:cNvSpPr txBox="1">
            <a:spLocks noChangeArrowheads="1"/>
          </p:cNvSpPr>
          <p:nvPr/>
        </p:nvSpPr>
        <p:spPr bwMode="auto">
          <a:xfrm>
            <a:off x="12192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17" name="Text Box 182"/>
          <p:cNvSpPr txBox="1">
            <a:spLocks noChangeArrowheads="1"/>
          </p:cNvSpPr>
          <p:nvPr/>
        </p:nvSpPr>
        <p:spPr bwMode="auto">
          <a:xfrm>
            <a:off x="1447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18" name="Text Box 183"/>
          <p:cNvSpPr txBox="1">
            <a:spLocks noChangeArrowheads="1"/>
          </p:cNvSpPr>
          <p:nvPr/>
        </p:nvSpPr>
        <p:spPr bwMode="auto">
          <a:xfrm>
            <a:off x="1828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19" name="Text Box 184"/>
          <p:cNvSpPr txBox="1">
            <a:spLocks noChangeArrowheads="1"/>
          </p:cNvSpPr>
          <p:nvPr/>
        </p:nvSpPr>
        <p:spPr bwMode="auto">
          <a:xfrm>
            <a:off x="12192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20" name="Text Box 185"/>
          <p:cNvSpPr txBox="1">
            <a:spLocks noChangeArrowheads="1"/>
          </p:cNvSpPr>
          <p:nvPr/>
        </p:nvSpPr>
        <p:spPr bwMode="auto">
          <a:xfrm>
            <a:off x="1447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21" name="Text Box 186"/>
          <p:cNvSpPr txBox="1">
            <a:spLocks noChangeArrowheads="1"/>
          </p:cNvSpPr>
          <p:nvPr/>
        </p:nvSpPr>
        <p:spPr bwMode="auto">
          <a:xfrm>
            <a:off x="1828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22" name="Text Box 187"/>
          <p:cNvSpPr txBox="1">
            <a:spLocks noChangeArrowheads="1"/>
          </p:cNvSpPr>
          <p:nvPr/>
        </p:nvSpPr>
        <p:spPr bwMode="auto">
          <a:xfrm rot="-5400000">
            <a:off x="2650332" y="202644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323" name="Text Box 188"/>
          <p:cNvSpPr txBox="1">
            <a:spLocks noChangeArrowheads="1"/>
          </p:cNvSpPr>
          <p:nvPr/>
        </p:nvSpPr>
        <p:spPr bwMode="auto">
          <a:xfrm>
            <a:off x="1352550" y="11588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324" name="Text Box 189"/>
          <p:cNvSpPr txBox="1">
            <a:spLocks noChangeArrowheads="1"/>
          </p:cNvSpPr>
          <p:nvPr/>
        </p:nvSpPr>
        <p:spPr bwMode="auto">
          <a:xfrm rot="-5400000">
            <a:off x="518319" y="381079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from</a:t>
            </a:r>
          </a:p>
        </p:txBody>
      </p:sp>
      <p:sp>
        <p:nvSpPr>
          <p:cNvPr id="138325" name="Text Box 190"/>
          <p:cNvSpPr txBox="1">
            <a:spLocks noChangeArrowheads="1"/>
          </p:cNvSpPr>
          <p:nvPr/>
        </p:nvSpPr>
        <p:spPr bwMode="auto">
          <a:xfrm rot="-5400000">
            <a:off x="518318" y="561895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38326" name="Line 191"/>
          <p:cNvSpPr>
            <a:spLocks noChangeShapeType="1"/>
          </p:cNvSpPr>
          <p:nvPr/>
        </p:nvSpPr>
        <p:spPr bwMode="auto">
          <a:xfrm>
            <a:off x="3276600" y="1447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27" name="Line 192"/>
          <p:cNvSpPr>
            <a:spLocks noChangeShapeType="1"/>
          </p:cNvSpPr>
          <p:nvPr/>
        </p:nvSpPr>
        <p:spPr bwMode="auto">
          <a:xfrm>
            <a:off x="2971800" y="1676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28" name="Text Box 193"/>
          <p:cNvSpPr txBox="1">
            <a:spLocks noChangeArrowheads="1"/>
          </p:cNvSpPr>
          <p:nvPr/>
        </p:nvSpPr>
        <p:spPr bwMode="auto">
          <a:xfrm>
            <a:off x="32766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329" name="Text Box 194"/>
          <p:cNvSpPr txBox="1">
            <a:spLocks noChangeArrowheads="1"/>
          </p:cNvSpPr>
          <p:nvPr/>
        </p:nvSpPr>
        <p:spPr bwMode="auto">
          <a:xfrm>
            <a:off x="29718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330" name="Text Box 195"/>
          <p:cNvSpPr txBox="1">
            <a:spLocks noChangeArrowheads="1"/>
          </p:cNvSpPr>
          <p:nvPr/>
        </p:nvSpPr>
        <p:spPr bwMode="auto">
          <a:xfrm>
            <a:off x="29718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331" name="Text Box 196"/>
          <p:cNvSpPr txBox="1">
            <a:spLocks noChangeArrowheads="1"/>
          </p:cNvSpPr>
          <p:nvPr/>
        </p:nvSpPr>
        <p:spPr bwMode="auto">
          <a:xfrm>
            <a:off x="29718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332" name="Text Box 197"/>
          <p:cNvSpPr txBox="1">
            <a:spLocks noChangeArrowheads="1"/>
          </p:cNvSpPr>
          <p:nvPr/>
        </p:nvSpPr>
        <p:spPr bwMode="auto">
          <a:xfrm>
            <a:off x="3297238" y="1671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a:t>
            </a:r>
          </a:p>
        </p:txBody>
      </p:sp>
      <p:sp>
        <p:nvSpPr>
          <p:cNvPr id="138333" name="Line 198"/>
          <p:cNvSpPr>
            <a:spLocks noChangeShapeType="1"/>
          </p:cNvSpPr>
          <p:nvPr/>
        </p:nvSpPr>
        <p:spPr bwMode="auto">
          <a:xfrm>
            <a:off x="1219200" y="32004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34" name="Line 199"/>
          <p:cNvSpPr>
            <a:spLocks noChangeShapeType="1"/>
          </p:cNvSpPr>
          <p:nvPr/>
        </p:nvSpPr>
        <p:spPr bwMode="auto">
          <a:xfrm>
            <a:off x="914400" y="34290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35" name="Text Box 200"/>
          <p:cNvSpPr txBox="1">
            <a:spLocks noChangeArrowheads="1"/>
          </p:cNvSpPr>
          <p:nvPr/>
        </p:nvSpPr>
        <p:spPr bwMode="auto">
          <a:xfrm>
            <a:off x="1219200" y="30432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336" name="Text Box 201"/>
          <p:cNvSpPr txBox="1">
            <a:spLocks noChangeArrowheads="1"/>
          </p:cNvSpPr>
          <p:nvPr/>
        </p:nvSpPr>
        <p:spPr bwMode="auto">
          <a:xfrm>
            <a:off x="914400" y="342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337" name="Text Box 202"/>
          <p:cNvSpPr txBox="1">
            <a:spLocks noChangeArrowheads="1"/>
          </p:cNvSpPr>
          <p:nvPr/>
        </p:nvSpPr>
        <p:spPr bwMode="auto">
          <a:xfrm>
            <a:off x="914400" y="3729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338" name="Text Box 203"/>
          <p:cNvSpPr txBox="1">
            <a:spLocks noChangeArrowheads="1"/>
          </p:cNvSpPr>
          <p:nvPr/>
        </p:nvSpPr>
        <p:spPr bwMode="auto">
          <a:xfrm>
            <a:off x="914400" y="4033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339" name="Text Box 204"/>
          <p:cNvSpPr txBox="1">
            <a:spLocks noChangeArrowheads="1"/>
          </p:cNvSpPr>
          <p:nvPr/>
        </p:nvSpPr>
        <p:spPr bwMode="auto">
          <a:xfrm>
            <a:off x="15240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40" name="Text Box 205"/>
          <p:cNvSpPr txBox="1">
            <a:spLocks noChangeArrowheads="1"/>
          </p:cNvSpPr>
          <p:nvPr/>
        </p:nvSpPr>
        <p:spPr bwMode="auto">
          <a:xfrm>
            <a:off x="18288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41" name="Text Box 206"/>
          <p:cNvSpPr txBox="1">
            <a:spLocks noChangeArrowheads="1"/>
          </p:cNvSpPr>
          <p:nvPr/>
        </p:nvSpPr>
        <p:spPr bwMode="auto">
          <a:xfrm>
            <a:off x="12192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42" name="Text Box 207"/>
          <p:cNvSpPr txBox="1">
            <a:spLocks noChangeArrowheads="1"/>
          </p:cNvSpPr>
          <p:nvPr/>
        </p:nvSpPr>
        <p:spPr bwMode="auto">
          <a:xfrm>
            <a:off x="1447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43" name="Text Box 208"/>
          <p:cNvSpPr txBox="1">
            <a:spLocks noChangeArrowheads="1"/>
          </p:cNvSpPr>
          <p:nvPr/>
        </p:nvSpPr>
        <p:spPr bwMode="auto">
          <a:xfrm>
            <a:off x="1828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44" name="Text Box 209"/>
          <p:cNvSpPr txBox="1">
            <a:spLocks noChangeArrowheads="1"/>
          </p:cNvSpPr>
          <p:nvPr/>
        </p:nvSpPr>
        <p:spPr bwMode="auto">
          <a:xfrm>
            <a:off x="1341438" y="2933700"/>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345" name="Line 210"/>
          <p:cNvSpPr>
            <a:spLocks noChangeShapeType="1"/>
          </p:cNvSpPr>
          <p:nvPr/>
        </p:nvSpPr>
        <p:spPr bwMode="auto">
          <a:xfrm>
            <a:off x="1219200" y="5029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46" name="Line 211"/>
          <p:cNvSpPr>
            <a:spLocks noChangeShapeType="1"/>
          </p:cNvSpPr>
          <p:nvPr/>
        </p:nvSpPr>
        <p:spPr bwMode="auto">
          <a:xfrm>
            <a:off x="914400" y="52578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347" name="Text Box 212"/>
          <p:cNvSpPr txBox="1">
            <a:spLocks noChangeArrowheads="1"/>
          </p:cNvSpPr>
          <p:nvPr/>
        </p:nvSpPr>
        <p:spPr bwMode="auto">
          <a:xfrm>
            <a:off x="1219200" y="48720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   y   z</a:t>
            </a:r>
          </a:p>
        </p:txBody>
      </p:sp>
      <p:sp>
        <p:nvSpPr>
          <p:cNvPr id="138348" name="Text Box 213"/>
          <p:cNvSpPr txBox="1">
            <a:spLocks noChangeArrowheads="1"/>
          </p:cNvSpPr>
          <p:nvPr/>
        </p:nvSpPr>
        <p:spPr bwMode="auto">
          <a:xfrm>
            <a:off x="914400" y="5253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x</a:t>
            </a:r>
          </a:p>
        </p:txBody>
      </p:sp>
      <p:sp>
        <p:nvSpPr>
          <p:cNvPr id="138349" name="Text Box 214"/>
          <p:cNvSpPr txBox="1">
            <a:spLocks noChangeArrowheads="1"/>
          </p:cNvSpPr>
          <p:nvPr/>
        </p:nvSpPr>
        <p:spPr bwMode="auto">
          <a:xfrm>
            <a:off x="914400" y="5557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y</a:t>
            </a:r>
          </a:p>
        </p:txBody>
      </p:sp>
      <p:sp>
        <p:nvSpPr>
          <p:cNvPr id="138350" name="Text Box 215"/>
          <p:cNvSpPr txBox="1">
            <a:spLocks noChangeArrowheads="1"/>
          </p:cNvSpPr>
          <p:nvPr/>
        </p:nvSpPr>
        <p:spPr bwMode="auto">
          <a:xfrm>
            <a:off x="914400" y="5862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z</a:t>
            </a:r>
          </a:p>
        </p:txBody>
      </p:sp>
      <p:sp>
        <p:nvSpPr>
          <p:cNvPr id="138351" name="Text Box 216"/>
          <p:cNvSpPr txBox="1">
            <a:spLocks noChangeArrowheads="1"/>
          </p:cNvSpPr>
          <p:nvPr/>
        </p:nvSpPr>
        <p:spPr bwMode="auto">
          <a:xfrm>
            <a:off x="12192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52" name="Text Box 217"/>
          <p:cNvSpPr txBox="1">
            <a:spLocks noChangeArrowheads="1"/>
          </p:cNvSpPr>
          <p:nvPr/>
        </p:nvSpPr>
        <p:spPr bwMode="auto">
          <a:xfrm>
            <a:off x="1447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53" name="Text Box 218"/>
          <p:cNvSpPr txBox="1">
            <a:spLocks noChangeArrowheads="1"/>
          </p:cNvSpPr>
          <p:nvPr/>
        </p:nvSpPr>
        <p:spPr bwMode="auto">
          <a:xfrm>
            <a:off x="1828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p:txBody>
      </p:sp>
      <p:sp>
        <p:nvSpPr>
          <p:cNvPr id="138354" name="Text Box 219"/>
          <p:cNvSpPr txBox="1">
            <a:spLocks noChangeArrowheads="1"/>
          </p:cNvSpPr>
          <p:nvPr/>
        </p:nvSpPr>
        <p:spPr bwMode="auto">
          <a:xfrm>
            <a:off x="12192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7</a:t>
            </a:r>
          </a:p>
        </p:txBody>
      </p:sp>
      <p:sp>
        <p:nvSpPr>
          <p:cNvPr id="138355" name="Text Box 220"/>
          <p:cNvSpPr txBox="1">
            <a:spLocks noChangeArrowheads="1"/>
          </p:cNvSpPr>
          <p:nvPr/>
        </p:nvSpPr>
        <p:spPr bwMode="auto">
          <a:xfrm>
            <a:off x="1447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1</a:t>
            </a:r>
          </a:p>
        </p:txBody>
      </p:sp>
      <p:sp>
        <p:nvSpPr>
          <p:cNvPr id="138356" name="Text Box 221"/>
          <p:cNvSpPr txBox="1">
            <a:spLocks noChangeArrowheads="1"/>
          </p:cNvSpPr>
          <p:nvPr/>
        </p:nvSpPr>
        <p:spPr bwMode="auto">
          <a:xfrm>
            <a:off x="1828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0</a:t>
            </a:r>
          </a:p>
        </p:txBody>
      </p:sp>
      <p:sp>
        <p:nvSpPr>
          <p:cNvPr id="138357" name="Text Box 222"/>
          <p:cNvSpPr txBox="1">
            <a:spLocks noChangeArrowheads="1"/>
          </p:cNvSpPr>
          <p:nvPr/>
        </p:nvSpPr>
        <p:spPr bwMode="auto">
          <a:xfrm>
            <a:off x="1363663" y="4740275"/>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358" name="Text Box 223"/>
          <p:cNvSpPr txBox="1">
            <a:spLocks noChangeArrowheads="1"/>
          </p:cNvSpPr>
          <p:nvPr/>
        </p:nvSpPr>
        <p:spPr bwMode="auto">
          <a:xfrm>
            <a:off x="1219200" y="3467100"/>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t>
            </a:r>
          </a:p>
          <a:p>
            <a:r>
              <a:rPr lang="en-US" sz="1800"/>
              <a:t>2   0   1</a:t>
            </a:r>
          </a:p>
        </p:txBody>
      </p:sp>
      <p:sp>
        <p:nvSpPr>
          <p:cNvPr id="138359" name="Text Box 224"/>
          <p:cNvSpPr txBox="1">
            <a:spLocks noChangeArrowheads="1"/>
          </p:cNvSpPr>
          <p:nvPr/>
        </p:nvSpPr>
        <p:spPr bwMode="auto">
          <a:xfrm>
            <a:off x="1219200" y="525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 ∞  ∞</a:t>
            </a:r>
          </a:p>
        </p:txBody>
      </p:sp>
      <p:sp>
        <p:nvSpPr>
          <p:cNvPr id="138360" name="Text Box 225"/>
          <p:cNvSpPr txBox="1">
            <a:spLocks noChangeArrowheads="1"/>
          </p:cNvSpPr>
          <p:nvPr/>
        </p:nvSpPr>
        <p:spPr bwMode="auto">
          <a:xfrm>
            <a:off x="3260725" y="2006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2   0   1</a:t>
            </a:r>
          </a:p>
        </p:txBody>
      </p:sp>
      <p:sp>
        <p:nvSpPr>
          <p:cNvPr id="138361" name="Text Box 226"/>
          <p:cNvSpPr txBox="1">
            <a:spLocks noChangeArrowheads="1"/>
          </p:cNvSpPr>
          <p:nvPr/>
        </p:nvSpPr>
        <p:spPr bwMode="auto">
          <a:xfrm>
            <a:off x="3260725" y="23225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7   1   0</a:t>
            </a:r>
          </a:p>
        </p:txBody>
      </p:sp>
      <p:sp>
        <p:nvSpPr>
          <p:cNvPr id="138362" name="Line 227"/>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3" name="Line 228"/>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4" name="Line 229"/>
          <p:cNvSpPr>
            <a:spLocks noChangeShapeType="1"/>
          </p:cNvSpPr>
          <p:nvPr/>
        </p:nvSpPr>
        <p:spPr bwMode="auto">
          <a:xfrm flipV="1">
            <a:off x="2133600" y="2514600"/>
            <a:ext cx="762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5" name="Line 230"/>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6" name="Line 231"/>
          <p:cNvSpPr>
            <a:spLocks noChangeShapeType="1"/>
          </p:cNvSpPr>
          <p:nvPr/>
        </p:nvSpPr>
        <p:spPr bwMode="auto">
          <a:xfrm flipV="1">
            <a:off x="2133600" y="2590800"/>
            <a:ext cx="83820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7" name="Line 232"/>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8" name="Line 233"/>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69" name="Text Box 234"/>
          <p:cNvSpPr txBox="1">
            <a:spLocks noChangeArrowheads="1"/>
          </p:cNvSpPr>
          <p:nvPr/>
        </p:nvSpPr>
        <p:spPr bwMode="auto">
          <a:xfrm>
            <a:off x="6069013" y="6137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time</a:t>
            </a:r>
          </a:p>
        </p:txBody>
      </p:sp>
      <p:grpSp>
        <p:nvGrpSpPr>
          <p:cNvPr id="138370" name="Group 235"/>
          <p:cNvGrpSpPr>
            <a:grpSpLocks/>
          </p:cNvGrpSpPr>
          <p:nvPr/>
        </p:nvGrpSpPr>
        <p:grpSpPr bwMode="auto">
          <a:xfrm>
            <a:off x="6632575" y="2911475"/>
            <a:ext cx="2184400" cy="1212850"/>
            <a:chOff x="2352" y="0"/>
            <a:chExt cx="1376" cy="764"/>
          </a:xfrm>
        </p:grpSpPr>
        <p:sp>
          <p:nvSpPr>
            <p:cNvPr id="138386" name="Freeform 236"/>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38387" name="Group 237"/>
            <p:cNvGrpSpPr>
              <a:grpSpLocks/>
            </p:cNvGrpSpPr>
            <p:nvPr/>
          </p:nvGrpSpPr>
          <p:grpSpPr bwMode="auto">
            <a:xfrm>
              <a:off x="2448" y="70"/>
              <a:ext cx="1161" cy="676"/>
              <a:chOff x="-17" y="1282"/>
              <a:chExt cx="1161" cy="676"/>
            </a:xfrm>
          </p:grpSpPr>
          <p:sp>
            <p:nvSpPr>
              <p:cNvPr id="138388" name="Freeform 238"/>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89" name="Oval 239"/>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8390" name="Line 240"/>
              <p:cNvSpPr>
                <a:spLocks noChangeShapeType="1"/>
              </p:cNvSpPr>
              <p:nvPr/>
            </p:nvSpPr>
            <p:spPr bwMode="auto">
              <a:xfrm>
                <a:off x="-14" y="1705"/>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1" name="Line 241"/>
              <p:cNvSpPr>
                <a:spLocks noChangeShapeType="1"/>
              </p:cNvSpPr>
              <p:nvPr/>
            </p:nvSpPr>
            <p:spPr bwMode="auto">
              <a:xfrm>
                <a:off x="299" y="1705"/>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92" name="Rectangle 242"/>
              <p:cNvSpPr>
                <a:spLocks noChangeArrowheads="1"/>
              </p:cNvSpPr>
              <p:nvPr/>
            </p:nvSpPr>
            <p:spPr bwMode="auto">
              <a:xfrm>
                <a:off x="-14" y="170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8393" name="Oval 243"/>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8394" name="Freeform 244"/>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95" name="Freeform 245"/>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8396" name="Group 246"/>
              <p:cNvGrpSpPr>
                <a:grpSpLocks/>
              </p:cNvGrpSpPr>
              <p:nvPr/>
            </p:nvGrpSpPr>
            <p:grpSpPr bwMode="auto">
              <a:xfrm>
                <a:off x="39" y="1594"/>
                <a:ext cx="196" cy="250"/>
                <a:chOff x="2959" y="2425"/>
                <a:chExt cx="197" cy="250"/>
              </a:xfrm>
            </p:grpSpPr>
            <p:sp>
              <p:nvSpPr>
                <p:cNvPr id="138418" name="Rectangle 24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8419" name="Text Box 248"/>
                <p:cNvSpPr txBox="1">
                  <a:spLocks noChangeArrowheads="1"/>
                </p:cNvSpPr>
                <p:nvPr/>
              </p:nvSpPr>
              <p:spPr bwMode="auto">
                <a:xfrm>
                  <a:off x="2959" y="2425"/>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x</a:t>
                  </a:r>
                  <a:endParaRPr lang="en-US"/>
                </a:p>
              </p:txBody>
            </p:sp>
          </p:grpSp>
          <p:grpSp>
            <p:nvGrpSpPr>
              <p:cNvPr id="138397" name="Group 249"/>
              <p:cNvGrpSpPr>
                <a:grpSpLocks/>
              </p:cNvGrpSpPr>
              <p:nvPr/>
            </p:nvGrpSpPr>
            <p:grpSpPr bwMode="auto">
              <a:xfrm>
                <a:off x="828" y="1576"/>
                <a:ext cx="316" cy="288"/>
                <a:chOff x="1740" y="2272"/>
                <a:chExt cx="316" cy="288"/>
              </a:xfrm>
            </p:grpSpPr>
            <p:sp>
              <p:nvSpPr>
                <p:cNvPr id="138410" name="Oval 25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8411" name="Line 251"/>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2" name="Line 252"/>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13" name="Rectangle 253"/>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8414" name="Oval 25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8415" name="Group 255"/>
                <p:cNvGrpSpPr>
                  <a:grpSpLocks/>
                </p:cNvGrpSpPr>
                <p:nvPr/>
              </p:nvGrpSpPr>
              <p:grpSpPr bwMode="auto">
                <a:xfrm>
                  <a:off x="1795" y="2272"/>
                  <a:ext cx="212" cy="288"/>
                  <a:chOff x="2951" y="2395"/>
                  <a:chExt cx="213" cy="288"/>
                </a:xfrm>
              </p:grpSpPr>
              <p:sp>
                <p:nvSpPr>
                  <p:cNvPr id="138416" name="Rectangle 2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8417" name="Text Box 257"/>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grpSp>
          <p:sp>
            <p:nvSpPr>
              <p:cNvPr id="138398" name="Text Box 258"/>
              <p:cNvSpPr txBox="1">
                <a:spLocks noChangeArrowheads="1"/>
              </p:cNvSpPr>
              <p:nvPr/>
            </p:nvSpPr>
            <p:spPr bwMode="auto">
              <a:xfrm>
                <a:off x="724" y="13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8399" name="Text Box 259"/>
              <p:cNvSpPr txBox="1">
                <a:spLocks noChangeArrowheads="1"/>
              </p:cNvSpPr>
              <p:nvPr/>
            </p:nvSpPr>
            <p:spPr bwMode="auto">
              <a:xfrm>
                <a:off x="196" y="139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8400" name="Text Box 260"/>
              <p:cNvSpPr txBox="1">
                <a:spLocks noChangeArrowheads="1"/>
              </p:cNvSpPr>
              <p:nvPr/>
            </p:nvSpPr>
            <p:spPr bwMode="auto">
              <a:xfrm>
                <a:off x="481" y="17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7</a:t>
                </a:r>
                <a:endParaRPr lang="en-US"/>
              </a:p>
            </p:txBody>
          </p:sp>
          <p:grpSp>
            <p:nvGrpSpPr>
              <p:cNvPr id="138401" name="Group 261"/>
              <p:cNvGrpSpPr>
                <a:grpSpLocks/>
              </p:cNvGrpSpPr>
              <p:nvPr/>
            </p:nvGrpSpPr>
            <p:grpSpPr bwMode="auto">
              <a:xfrm>
                <a:off x="408" y="1282"/>
                <a:ext cx="316" cy="250"/>
                <a:chOff x="1740" y="2302"/>
                <a:chExt cx="316" cy="250"/>
              </a:xfrm>
            </p:grpSpPr>
            <p:sp>
              <p:nvSpPr>
                <p:cNvPr id="138402" name="Oval 262"/>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8403" name="Line 263"/>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4" name="Line 264"/>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405" name="Rectangle 265"/>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38406" name="Oval 266"/>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8407" name="Group 267"/>
                <p:cNvGrpSpPr>
                  <a:grpSpLocks/>
                </p:cNvGrpSpPr>
                <p:nvPr/>
              </p:nvGrpSpPr>
              <p:grpSpPr bwMode="auto">
                <a:xfrm>
                  <a:off x="1803" y="2302"/>
                  <a:ext cx="196" cy="250"/>
                  <a:chOff x="2958" y="2425"/>
                  <a:chExt cx="198" cy="250"/>
                </a:xfrm>
              </p:grpSpPr>
              <p:sp>
                <p:nvSpPr>
                  <p:cNvPr id="138408" name="Rectangle 26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8409" name="Text Box 269"/>
                  <p:cNvSpPr txBox="1">
                    <a:spLocks noChangeArrowheads="1"/>
                  </p:cNvSpPr>
                  <p:nvPr/>
                </p:nvSpPr>
                <p:spPr bwMode="auto">
                  <a:xfrm>
                    <a:off x="2958" y="242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grpSp>
      </p:grpSp>
      <p:sp>
        <p:nvSpPr>
          <p:cNvPr id="138371" name="Text Box 270"/>
          <p:cNvSpPr txBox="1">
            <a:spLocks noChangeArrowheads="1"/>
          </p:cNvSpPr>
          <p:nvPr/>
        </p:nvSpPr>
        <p:spPr bwMode="auto">
          <a:xfrm>
            <a:off x="263525" y="110490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a:solidFill>
                  <a:srgbClr val="CC0000"/>
                </a:solidFill>
              </a:rPr>
              <a:t>node x</a:t>
            </a:r>
          </a:p>
          <a:p>
            <a:pPr algn="r" eaLnBrk="1" hangingPunct="1">
              <a:lnSpc>
                <a:spcPct val="85000"/>
              </a:lnSpc>
            </a:pPr>
            <a:r>
              <a:rPr lang="en-US" sz="1800" b="1">
                <a:solidFill>
                  <a:srgbClr val="CC0000"/>
                </a:solidFill>
              </a:rPr>
              <a:t>table</a:t>
            </a:r>
          </a:p>
        </p:txBody>
      </p:sp>
      <p:sp>
        <p:nvSpPr>
          <p:cNvPr id="138372" name="Oval 271"/>
          <p:cNvSpPr>
            <a:spLocks noChangeArrowheads="1"/>
          </p:cNvSpPr>
          <p:nvPr/>
        </p:nvSpPr>
        <p:spPr bwMode="auto">
          <a:xfrm>
            <a:off x="1219200"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73" name="Oval 272"/>
          <p:cNvSpPr>
            <a:spLocks noChangeArrowheads="1"/>
          </p:cNvSpPr>
          <p:nvPr/>
        </p:nvSpPr>
        <p:spPr bwMode="auto">
          <a:xfrm>
            <a:off x="1219200" y="37338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74" name="Oval 273"/>
          <p:cNvSpPr>
            <a:spLocks noChangeArrowheads="1"/>
          </p:cNvSpPr>
          <p:nvPr/>
        </p:nvSpPr>
        <p:spPr bwMode="auto">
          <a:xfrm>
            <a:off x="1219200" y="59436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75" name="Oval 274"/>
          <p:cNvSpPr>
            <a:spLocks noChangeArrowheads="1"/>
          </p:cNvSpPr>
          <p:nvPr/>
        </p:nvSpPr>
        <p:spPr bwMode="auto">
          <a:xfrm>
            <a:off x="3297238"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376" name="Rectangle 275"/>
          <p:cNvSpPr>
            <a:spLocks noChangeArrowheads="1"/>
          </p:cNvSpPr>
          <p:nvPr/>
        </p:nvSpPr>
        <p:spPr bwMode="auto">
          <a:xfrm>
            <a:off x="1590675" y="187325"/>
            <a:ext cx="431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r>
              <a:rPr lang="fr-FR">
                <a:solidFill>
                  <a:srgbClr val="000000"/>
                </a:solidFill>
                <a:cs typeface="Times New Roman" charset="0"/>
              </a:rPr>
              <a:t>D</a:t>
            </a:r>
            <a:r>
              <a:rPr lang="fr-FR" baseline="-25000">
                <a:solidFill>
                  <a:srgbClr val="000000"/>
                </a:solidFill>
                <a:cs typeface="Times New Roman" charset="0"/>
              </a:rPr>
              <a:t>x</a:t>
            </a:r>
            <a:r>
              <a:rPr lang="fr-FR">
                <a:solidFill>
                  <a:srgbClr val="000000"/>
                </a:solidFill>
                <a:cs typeface="Times New Roman" charset="0"/>
              </a:rPr>
              <a:t>(y) = min{c(x,y) + D</a:t>
            </a:r>
            <a:r>
              <a:rPr lang="fr-FR" baseline="-25000">
                <a:solidFill>
                  <a:srgbClr val="000000"/>
                </a:solidFill>
                <a:cs typeface="Times New Roman" charset="0"/>
              </a:rPr>
              <a:t>y</a:t>
            </a:r>
            <a:r>
              <a:rPr lang="fr-FR">
                <a:solidFill>
                  <a:srgbClr val="000000"/>
                </a:solidFill>
                <a:cs typeface="Times New Roman" charset="0"/>
              </a:rPr>
              <a:t>(y), c(x,z) + D</a:t>
            </a:r>
            <a:r>
              <a:rPr lang="fr-FR" baseline="-25000">
                <a:solidFill>
                  <a:srgbClr val="000000"/>
                </a:solidFill>
                <a:cs typeface="Times New Roman" charset="0"/>
              </a:rPr>
              <a:t>z</a:t>
            </a:r>
            <a:r>
              <a:rPr lang="fr-FR">
                <a:solidFill>
                  <a:srgbClr val="000000"/>
                </a:solidFill>
                <a:cs typeface="Times New Roman" charset="0"/>
              </a:rPr>
              <a:t>(y)} </a:t>
            </a:r>
            <a:br>
              <a:rPr lang="fr-FR">
                <a:solidFill>
                  <a:srgbClr val="000000"/>
                </a:solidFill>
                <a:cs typeface="Times New Roman" charset="0"/>
              </a:rPr>
            </a:br>
            <a:r>
              <a:rPr lang="fr-FR">
                <a:solidFill>
                  <a:srgbClr val="000000"/>
                </a:solidFill>
                <a:cs typeface="Times New Roman" charset="0"/>
              </a:rPr>
              <a:t>             = min{2+0 , 7+1} = 2</a:t>
            </a:r>
          </a:p>
        </p:txBody>
      </p:sp>
      <p:sp>
        <p:nvSpPr>
          <p:cNvPr id="138377" name="Line 276"/>
          <p:cNvSpPr>
            <a:spLocks noChangeShapeType="1"/>
          </p:cNvSpPr>
          <p:nvPr/>
        </p:nvSpPr>
        <p:spPr bwMode="auto">
          <a:xfrm flipH="1">
            <a:off x="3760788" y="809625"/>
            <a:ext cx="809625" cy="9667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78" name="Rectangle 277"/>
          <p:cNvSpPr>
            <a:spLocks noChangeArrowheads="1"/>
          </p:cNvSpPr>
          <p:nvPr/>
        </p:nvSpPr>
        <p:spPr bwMode="auto">
          <a:xfrm>
            <a:off x="6384925" y="28575"/>
            <a:ext cx="2667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20000"/>
              </a:lnSpc>
            </a:pPr>
            <a:r>
              <a:rPr lang="fr-FR" i="1"/>
              <a:t>D</a:t>
            </a:r>
            <a:r>
              <a:rPr lang="fr-FR" i="1" baseline="-25000"/>
              <a:t>x</a:t>
            </a:r>
            <a:r>
              <a:rPr lang="fr-FR" i="1"/>
              <a:t>(z) = </a:t>
            </a:r>
            <a:r>
              <a:rPr lang="fr-FR"/>
              <a:t>min{</a:t>
            </a:r>
            <a:r>
              <a:rPr lang="fr-FR" i="1"/>
              <a:t>c(x,y) + </a:t>
            </a:r>
            <a:br>
              <a:rPr lang="fr-FR" i="1"/>
            </a:br>
            <a:r>
              <a:rPr lang="fr-FR" i="1"/>
              <a:t>      D</a:t>
            </a:r>
            <a:r>
              <a:rPr lang="fr-FR" i="1" baseline="-25000"/>
              <a:t>y</a:t>
            </a:r>
            <a:r>
              <a:rPr lang="fr-FR" i="1"/>
              <a:t>(z), c(x,z) + D</a:t>
            </a:r>
            <a:r>
              <a:rPr lang="fr-FR" i="1" baseline="-25000"/>
              <a:t>z</a:t>
            </a:r>
            <a:r>
              <a:rPr lang="fr-FR" i="1"/>
              <a:t>(z)</a:t>
            </a:r>
            <a:r>
              <a:rPr lang="fr-FR"/>
              <a:t>} </a:t>
            </a:r>
          </a:p>
          <a:p>
            <a:pPr algn="just">
              <a:lnSpc>
                <a:spcPct val="120000"/>
              </a:lnSpc>
            </a:pPr>
            <a:r>
              <a:rPr lang="fr-FR"/>
              <a:t>= min{2+1 , 7+0} = 3</a:t>
            </a:r>
          </a:p>
        </p:txBody>
      </p:sp>
      <p:sp>
        <p:nvSpPr>
          <p:cNvPr id="138379" name="Line 278"/>
          <p:cNvSpPr>
            <a:spLocks noChangeShapeType="1"/>
          </p:cNvSpPr>
          <p:nvPr/>
        </p:nvSpPr>
        <p:spPr bwMode="auto">
          <a:xfrm flipH="1">
            <a:off x="4179888" y="482600"/>
            <a:ext cx="2586037" cy="13335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8380" name="Text Box 279"/>
          <p:cNvSpPr txBox="1">
            <a:spLocks noChangeArrowheads="1"/>
          </p:cNvSpPr>
          <p:nvPr/>
        </p:nvSpPr>
        <p:spPr bwMode="auto">
          <a:xfrm>
            <a:off x="3922713"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3</a:t>
            </a:r>
          </a:p>
        </p:txBody>
      </p:sp>
      <p:sp>
        <p:nvSpPr>
          <p:cNvPr id="138381" name="Text Box 280"/>
          <p:cNvSpPr txBox="1">
            <a:spLocks noChangeArrowheads="1"/>
          </p:cNvSpPr>
          <p:nvPr/>
        </p:nvSpPr>
        <p:spPr bwMode="auto">
          <a:xfrm>
            <a:off x="3579813" y="16795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2 </a:t>
            </a:r>
          </a:p>
        </p:txBody>
      </p:sp>
      <p:sp>
        <p:nvSpPr>
          <p:cNvPr id="138382" name="Text Box 281"/>
          <p:cNvSpPr txBox="1">
            <a:spLocks noChangeArrowheads="1"/>
          </p:cNvSpPr>
          <p:nvPr/>
        </p:nvSpPr>
        <p:spPr bwMode="auto">
          <a:xfrm>
            <a:off x="292100" y="285115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a:solidFill>
                  <a:srgbClr val="CC0000"/>
                </a:solidFill>
              </a:rPr>
              <a:t>node y</a:t>
            </a:r>
          </a:p>
          <a:p>
            <a:pPr algn="r" eaLnBrk="1" hangingPunct="1">
              <a:lnSpc>
                <a:spcPct val="85000"/>
              </a:lnSpc>
            </a:pPr>
            <a:r>
              <a:rPr lang="en-US" sz="1800" b="1">
                <a:solidFill>
                  <a:srgbClr val="CC0000"/>
                </a:solidFill>
              </a:rPr>
              <a:t>table</a:t>
            </a:r>
          </a:p>
        </p:txBody>
      </p:sp>
      <p:sp>
        <p:nvSpPr>
          <p:cNvPr id="138383" name="Text Box 282"/>
          <p:cNvSpPr txBox="1">
            <a:spLocks noChangeArrowheads="1"/>
          </p:cNvSpPr>
          <p:nvPr/>
        </p:nvSpPr>
        <p:spPr bwMode="auto">
          <a:xfrm>
            <a:off x="311150" y="4699000"/>
            <a:ext cx="908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a:solidFill>
                  <a:srgbClr val="CC0000"/>
                </a:solidFill>
              </a:rPr>
              <a:t>node z</a:t>
            </a:r>
          </a:p>
          <a:p>
            <a:pPr algn="r" eaLnBrk="1" hangingPunct="1">
              <a:lnSpc>
                <a:spcPct val="85000"/>
              </a:lnSpc>
            </a:pPr>
            <a:r>
              <a:rPr lang="en-US" sz="1800" b="1">
                <a:solidFill>
                  <a:srgbClr val="CC0000"/>
                </a:solidFill>
              </a:rPr>
              <a:t>table</a:t>
            </a:r>
          </a:p>
        </p:txBody>
      </p:sp>
      <p:sp>
        <p:nvSpPr>
          <p:cNvPr id="138384" name="Text Box 283"/>
          <p:cNvSpPr txBox="1">
            <a:spLocks noChangeArrowheads="1"/>
          </p:cNvSpPr>
          <p:nvPr/>
        </p:nvSpPr>
        <p:spPr bwMode="auto">
          <a:xfrm>
            <a:off x="3413125" y="1143000"/>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cost to</a:t>
            </a:r>
          </a:p>
        </p:txBody>
      </p:sp>
      <p:sp>
        <p:nvSpPr>
          <p:cNvPr id="138385" name="Text Box 284"/>
          <p:cNvSpPr txBox="1">
            <a:spLocks noChangeArrowheads="1"/>
          </p:cNvSpPr>
          <p:nvPr/>
        </p:nvSpPr>
        <p:spPr bwMode="auto">
          <a:xfrm rot="-5400000">
            <a:off x="561182" y="2067719"/>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i="1"/>
              <a:t>from</a:t>
            </a:r>
          </a:p>
        </p:txBody>
      </p:sp>
      <p:sp>
        <p:nvSpPr>
          <p:cNvPr id="179"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180" name="Slide Number Placeholder 5"/>
          <p:cNvSpPr>
            <a:spLocks noGrp="1"/>
          </p:cNvSpPr>
          <p:nvPr>
            <p:ph type="sldNum" sz="quarter" idx="12"/>
          </p:nvPr>
        </p:nvSpPr>
        <p:spPr>
          <a:xfrm>
            <a:off x="6553200" y="6527447"/>
            <a:ext cx="2133600" cy="365125"/>
          </a:xfrm>
        </p:spPr>
        <p:txBody>
          <a:bodyPr/>
          <a:lstStyle/>
          <a:p>
            <a:pPr>
              <a:defRPr/>
            </a:pPr>
            <a:r>
              <a:rPr lang="en-US" dirty="0" smtClean="0"/>
              <a:t>33</a:t>
            </a:r>
            <a:endParaRPr lang="en-US" dirty="0"/>
          </a:p>
        </p:txBody>
      </p:sp>
    </p:spTree>
    <p:extLst>
      <p:ext uri="{BB962C8B-B14F-4D97-AF65-F5344CB8AC3E}">
        <p14:creationId xmlns:p14="http://schemas.microsoft.com/office/powerpoint/2010/main" val="1168253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43542" y="152400"/>
            <a:ext cx="8987836" cy="1008063"/>
          </a:xfrm>
        </p:spPr>
        <p:txBody>
          <a:bodyPr>
            <a:noAutofit/>
          </a:bodyPr>
          <a:lstStyle/>
          <a:p>
            <a:r>
              <a:rPr lang="en-US" sz="3600" dirty="0">
                <a:cs typeface="+mj-cs"/>
              </a:rPr>
              <a:t>Distance </a:t>
            </a:r>
            <a:r>
              <a:rPr lang="en-US" sz="3600" dirty="0" smtClean="0">
                <a:cs typeface="+mj-cs"/>
              </a:rPr>
              <a:t>Vector</a:t>
            </a:r>
            <a:r>
              <a:rPr lang="en-US" sz="3600" dirty="0">
                <a:cs typeface="+mj-cs"/>
              </a:rPr>
              <a:t>: </a:t>
            </a:r>
            <a:r>
              <a:rPr lang="en-US" sz="3600" dirty="0" smtClean="0">
                <a:cs typeface="+mj-cs"/>
              </a:rPr>
              <a:t>Link </a:t>
            </a:r>
            <a:r>
              <a:rPr lang="en-US" sz="3600" dirty="0">
                <a:cs typeface="+mj-cs"/>
              </a:rPr>
              <a:t>C</a:t>
            </a:r>
            <a:r>
              <a:rPr lang="en-US" sz="3600" dirty="0" smtClean="0">
                <a:cs typeface="+mj-cs"/>
              </a:rPr>
              <a:t>ost </a:t>
            </a:r>
            <a:r>
              <a:rPr lang="en-US" sz="3600" dirty="0">
                <a:cs typeface="+mj-cs"/>
              </a:rPr>
              <a:t>C</a:t>
            </a:r>
            <a:r>
              <a:rPr lang="en-US" sz="3600" dirty="0" smtClean="0">
                <a:cs typeface="+mj-cs"/>
              </a:rPr>
              <a:t>hanges</a:t>
            </a:r>
            <a:endParaRPr lang="en-US" sz="3600" dirty="0">
              <a:cs typeface="+mj-cs"/>
            </a:endParaRPr>
          </a:p>
        </p:txBody>
      </p:sp>
      <p:sp>
        <p:nvSpPr>
          <p:cNvPr id="139269" name="Rectangle 3"/>
          <p:cNvSpPr>
            <a:spLocks noChangeArrowheads="1"/>
          </p:cNvSpPr>
          <p:nvPr/>
        </p:nvSpPr>
        <p:spPr bwMode="auto">
          <a:xfrm>
            <a:off x="552450" y="1400175"/>
            <a:ext cx="48672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buFont typeface="Wingdings" charset="0"/>
              <a:buNone/>
            </a:pPr>
            <a:r>
              <a:rPr lang="en-US" sz="2800" i="1">
                <a:solidFill>
                  <a:srgbClr val="CC0000"/>
                </a:solidFill>
                <a:latin typeface="Gill Sans MT" charset="0"/>
              </a:rPr>
              <a:t>link cost changes:</a:t>
            </a:r>
          </a:p>
          <a:p>
            <a:pPr marL="342900" indent="-342900">
              <a:lnSpc>
                <a:spcPct val="85000"/>
              </a:lnSpc>
              <a:spcBef>
                <a:spcPct val="20000"/>
              </a:spcBef>
              <a:buClr>
                <a:srgbClr val="000099"/>
              </a:buClr>
              <a:buSzPct val="65000"/>
              <a:buFont typeface="Wingdings" charset="0"/>
              <a:buChar char="v"/>
            </a:pPr>
            <a:r>
              <a:rPr lang="en-US" sz="2400">
                <a:latin typeface="Gill Sans MT" charset="0"/>
              </a:rPr>
              <a:t>node detects local link cost change </a:t>
            </a:r>
          </a:p>
          <a:p>
            <a:pPr marL="342900" indent="-342900">
              <a:lnSpc>
                <a:spcPct val="85000"/>
              </a:lnSpc>
              <a:spcBef>
                <a:spcPct val="20000"/>
              </a:spcBef>
              <a:buClr>
                <a:srgbClr val="000099"/>
              </a:buClr>
              <a:buSzPct val="65000"/>
              <a:buFont typeface="Wingdings" charset="0"/>
              <a:buChar char="v"/>
            </a:pPr>
            <a:r>
              <a:rPr lang="en-US" sz="2400">
                <a:latin typeface="Gill Sans MT" charset="0"/>
              </a:rPr>
              <a:t>updates routing info, recalculates </a:t>
            </a:r>
            <a:br>
              <a:rPr lang="en-US" sz="2400">
                <a:latin typeface="Gill Sans MT" charset="0"/>
              </a:rPr>
            </a:br>
            <a:r>
              <a:rPr lang="en-US" sz="2400">
                <a:latin typeface="Gill Sans MT" charset="0"/>
              </a:rPr>
              <a:t>distance vector</a:t>
            </a:r>
          </a:p>
          <a:p>
            <a:pPr marL="342900" indent="-342900">
              <a:lnSpc>
                <a:spcPct val="85000"/>
              </a:lnSpc>
              <a:spcBef>
                <a:spcPct val="20000"/>
              </a:spcBef>
              <a:buClr>
                <a:srgbClr val="000099"/>
              </a:buClr>
              <a:buSzPct val="65000"/>
              <a:buFont typeface="Wingdings" charset="0"/>
              <a:buChar char="v"/>
            </a:pPr>
            <a:r>
              <a:rPr lang="en-US" sz="2400">
                <a:latin typeface="Gill Sans MT" charset="0"/>
              </a:rPr>
              <a:t>if DV changes, notify neighbors</a:t>
            </a:r>
            <a:r>
              <a:rPr lang="en-US" sz="2200">
                <a:latin typeface="Gill Sans MT" charset="0"/>
              </a:rPr>
              <a:t> </a:t>
            </a:r>
          </a:p>
        </p:txBody>
      </p:sp>
      <p:sp>
        <p:nvSpPr>
          <p:cNvPr id="139270" name="Text Box 4"/>
          <p:cNvSpPr txBox="1">
            <a:spLocks noChangeArrowheads="1"/>
          </p:cNvSpPr>
          <p:nvPr/>
        </p:nvSpPr>
        <p:spPr bwMode="auto">
          <a:xfrm>
            <a:off x="314325" y="3694113"/>
            <a:ext cx="10001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ja-JP" altLang="en-US">
                <a:solidFill>
                  <a:srgbClr val="CC0000"/>
                </a:solidFill>
                <a:latin typeface="Gill Sans MT" charset="0"/>
              </a:rPr>
              <a:t>“</a:t>
            </a:r>
            <a:r>
              <a:rPr lang="en-US" altLang="ja-JP">
                <a:solidFill>
                  <a:srgbClr val="CC0000"/>
                </a:solidFill>
                <a:latin typeface="Gill Sans MT" charset="0"/>
              </a:rPr>
              <a:t>good</a:t>
            </a:r>
          </a:p>
          <a:p>
            <a:pPr>
              <a:lnSpc>
                <a:spcPct val="80000"/>
              </a:lnSpc>
            </a:pPr>
            <a:r>
              <a:rPr lang="en-US">
                <a:solidFill>
                  <a:srgbClr val="CC0000"/>
                </a:solidFill>
                <a:latin typeface="Gill Sans MT" charset="0"/>
              </a:rPr>
              <a:t>news </a:t>
            </a:r>
          </a:p>
          <a:p>
            <a:pPr>
              <a:lnSpc>
                <a:spcPct val="80000"/>
              </a:lnSpc>
            </a:pPr>
            <a:r>
              <a:rPr lang="en-US">
                <a:solidFill>
                  <a:srgbClr val="CC0000"/>
                </a:solidFill>
                <a:latin typeface="Gill Sans MT" charset="0"/>
              </a:rPr>
              <a:t>travels</a:t>
            </a:r>
          </a:p>
          <a:p>
            <a:pPr>
              <a:lnSpc>
                <a:spcPct val="80000"/>
              </a:lnSpc>
            </a:pPr>
            <a:r>
              <a:rPr lang="en-US">
                <a:solidFill>
                  <a:srgbClr val="CC0000"/>
                </a:solidFill>
                <a:latin typeface="Gill Sans MT" charset="0"/>
              </a:rPr>
              <a:t>fast</a:t>
            </a:r>
            <a:r>
              <a:rPr lang="ja-JP" altLang="en-US">
                <a:solidFill>
                  <a:srgbClr val="CC0000"/>
                </a:solidFill>
                <a:latin typeface="Gill Sans MT" charset="0"/>
              </a:rPr>
              <a:t>”</a:t>
            </a:r>
            <a:endParaRPr lang="en-US" sz="1600">
              <a:solidFill>
                <a:srgbClr val="CC0000"/>
              </a:solidFill>
              <a:latin typeface="Gill Sans MT" charset="0"/>
            </a:endParaRPr>
          </a:p>
        </p:txBody>
      </p:sp>
      <p:grpSp>
        <p:nvGrpSpPr>
          <p:cNvPr id="139271" name="Group 5"/>
          <p:cNvGrpSpPr>
            <a:grpSpLocks/>
          </p:cNvGrpSpPr>
          <p:nvPr/>
        </p:nvGrpSpPr>
        <p:grpSpPr bwMode="auto">
          <a:xfrm>
            <a:off x="5838825" y="1609725"/>
            <a:ext cx="2184400" cy="1314450"/>
            <a:chOff x="3625" y="1076"/>
            <a:chExt cx="1376" cy="828"/>
          </a:xfrm>
        </p:grpSpPr>
        <p:sp>
          <p:nvSpPr>
            <p:cNvPr id="139275" name="Freeform 6"/>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9276" name="Freeform 7"/>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9277" name="Oval 8"/>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9278" name="Line 9"/>
            <p:cNvSpPr>
              <a:spLocks noChangeShapeType="1"/>
            </p:cNvSpPr>
            <p:nvPr/>
          </p:nvSpPr>
          <p:spPr bwMode="auto">
            <a:xfrm>
              <a:off x="3724" y="163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79" name="Line 10"/>
            <p:cNvSpPr>
              <a:spLocks noChangeShapeType="1"/>
            </p:cNvSpPr>
            <p:nvPr/>
          </p:nvSpPr>
          <p:spPr bwMode="auto">
            <a:xfrm>
              <a:off x="4037" y="163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80" name="Rectangle 11"/>
            <p:cNvSpPr>
              <a:spLocks noChangeArrowheads="1"/>
            </p:cNvSpPr>
            <p:nvPr/>
          </p:nvSpPr>
          <p:spPr bwMode="auto">
            <a:xfrm>
              <a:off x="3724" y="163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39281" name="Oval 12"/>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9282" name="Freeform 13"/>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9283" name="Freeform 14"/>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9284" name="Group 15"/>
            <p:cNvGrpSpPr>
              <a:grpSpLocks/>
            </p:cNvGrpSpPr>
            <p:nvPr/>
          </p:nvGrpSpPr>
          <p:grpSpPr bwMode="auto">
            <a:xfrm>
              <a:off x="3770" y="1526"/>
              <a:ext cx="210" cy="250"/>
              <a:chOff x="2951" y="2429"/>
              <a:chExt cx="213" cy="250"/>
            </a:xfrm>
          </p:grpSpPr>
          <p:sp>
            <p:nvSpPr>
              <p:cNvPr id="139308" name="Rectangle 1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9309" name="Text Box 17"/>
              <p:cNvSpPr txBox="1">
                <a:spLocks noChangeArrowheads="1"/>
              </p:cNvSpPr>
              <p:nvPr/>
            </p:nvSpPr>
            <p:spPr bwMode="auto">
              <a:xfrm>
                <a:off x="2951" y="2429"/>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Comic Sans MS" charset="0"/>
                  </a:rPr>
                  <a:t>x</a:t>
                </a:r>
                <a:endParaRPr lang="en-US">
                  <a:latin typeface="Times New Roman" charset="0"/>
                </a:endParaRPr>
              </a:p>
            </p:txBody>
          </p:sp>
        </p:grpSp>
        <p:grpSp>
          <p:nvGrpSpPr>
            <p:cNvPr id="139285" name="Group 18"/>
            <p:cNvGrpSpPr>
              <a:grpSpLocks/>
            </p:cNvGrpSpPr>
            <p:nvPr/>
          </p:nvGrpSpPr>
          <p:grpSpPr bwMode="auto">
            <a:xfrm>
              <a:off x="4566" y="1538"/>
              <a:ext cx="316" cy="250"/>
              <a:chOff x="1740" y="2306"/>
              <a:chExt cx="316" cy="250"/>
            </a:xfrm>
          </p:grpSpPr>
          <p:sp>
            <p:nvSpPr>
              <p:cNvPr id="139300" name="Oval 19"/>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9301" name="Line 20"/>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02" name="Line 21"/>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03" name="Rectangle 22"/>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39304" name="Oval 23"/>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9305" name="Group 24"/>
              <p:cNvGrpSpPr>
                <a:grpSpLocks/>
              </p:cNvGrpSpPr>
              <p:nvPr/>
            </p:nvGrpSpPr>
            <p:grpSpPr bwMode="auto">
              <a:xfrm>
                <a:off x="1800" y="2306"/>
                <a:ext cx="202" cy="250"/>
                <a:chOff x="2955" y="2429"/>
                <a:chExt cx="205" cy="250"/>
              </a:xfrm>
            </p:grpSpPr>
            <p:sp>
              <p:nvSpPr>
                <p:cNvPr id="139306" name="Rectangle 25"/>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9307" name="Text Box 26"/>
                <p:cNvSpPr txBox="1">
                  <a:spLocks noChangeArrowheads="1"/>
                </p:cNvSpPr>
                <p:nvPr/>
              </p:nvSpPr>
              <p:spPr bwMode="auto">
                <a:xfrm>
                  <a:off x="2955" y="24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Comic Sans MS" charset="0"/>
                    </a:rPr>
                    <a:t>z</a:t>
                  </a:r>
                  <a:endParaRPr lang="en-US">
                    <a:latin typeface="Times New Roman" charset="0"/>
                  </a:endParaRPr>
                </a:p>
              </p:txBody>
            </p:sp>
          </p:grpSp>
        </p:grpSp>
        <p:sp>
          <p:nvSpPr>
            <p:cNvPr id="139286" name="Text Box 27"/>
            <p:cNvSpPr txBox="1">
              <a:spLocks noChangeArrowheads="1"/>
            </p:cNvSpPr>
            <p:nvPr/>
          </p:nvSpPr>
          <p:spPr bwMode="auto">
            <a:xfrm>
              <a:off x="4469" y="132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Comic Sans MS" charset="0"/>
                </a:rPr>
                <a:t>1</a:t>
              </a:r>
              <a:endParaRPr lang="en-US">
                <a:latin typeface="Times New Roman" charset="0"/>
              </a:endParaRPr>
            </a:p>
          </p:txBody>
        </p:sp>
        <p:sp>
          <p:nvSpPr>
            <p:cNvPr id="139287" name="Text Box 28"/>
            <p:cNvSpPr txBox="1">
              <a:spLocks noChangeArrowheads="1"/>
            </p:cNvSpPr>
            <p:nvPr/>
          </p:nvSpPr>
          <p:spPr bwMode="auto">
            <a:xfrm>
              <a:off x="3930" y="132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Comic Sans MS" charset="0"/>
                </a:rPr>
                <a:t>4</a:t>
              </a:r>
              <a:endParaRPr lang="en-US">
                <a:latin typeface="Times New Roman" charset="0"/>
              </a:endParaRPr>
            </a:p>
          </p:txBody>
        </p:sp>
        <p:sp>
          <p:nvSpPr>
            <p:cNvPr id="139288" name="Text Box 29"/>
            <p:cNvSpPr txBox="1">
              <a:spLocks noChangeArrowheads="1"/>
            </p:cNvSpPr>
            <p:nvPr/>
          </p:nvSpPr>
          <p:spPr bwMode="auto">
            <a:xfrm>
              <a:off x="4171" y="165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Comic Sans MS" charset="0"/>
                </a:rPr>
                <a:t>50</a:t>
              </a:r>
              <a:endParaRPr lang="en-US">
                <a:latin typeface="Times New Roman" charset="0"/>
              </a:endParaRPr>
            </a:p>
          </p:txBody>
        </p:sp>
        <p:grpSp>
          <p:nvGrpSpPr>
            <p:cNvPr id="139289" name="Group 30"/>
            <p:cNvGrpSpPr>
              <a:grpSpLocks/>
            </p:cNvGrpSpPr>
            <p:nvPr/>
          </p:nvGrpSpPr>
          <p:grpSpPr bwMode="auto">
            <a:xfrm>
              <a:off x="4146" y="1214"/>
              <a:ext cx="316" cy="250"/>
              <a:chOff x="1740" y="2306"/>
              <a:chExt cx="316" cy="250"/>
            </a:xfrm>
          </p:grpSpPr>
          <p:sp>
            <p:nvSpPr>
              <p:cNvPr id="139292"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9293"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94"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95"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39296"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39297" name="Group 36"/>
              <p:cNvGrpSpPr>
                <a:grpSpLocks/>
              </p:cNvGrpSpPr>
              <p:nvPr/>
            </p:nvGrpSpPr>
            <p:grpSpPr bwMode="auto">
              <a:xfrm>
                <a:off x="1802" y="2306"/>
                <a:ext cx="199" cy="250"/>
                <a:chOff x="2957" y="2429"/>
                <a:chExt cx="202" cy="250"/>
              </a:xfrm>
            </p:grpSpPr>
            <p:sp>
              <p:nvSpPr>
                <p:cNvPr id="139298" name="Rectangle 37"/>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9299" name="Text Box 38"/>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Comic Sans MS" charset="0"/>
                    </a:rPr>
                    <a:t>y</a:t>
                  </a:r>
                  <a:endParaRPr lang="en-US">
                    <a:latin typeface="Times New Roman" charset="0"/>
                  </a:endParaRPr>
                </a:p>
              </p:txBody>
            </p:sp>
          </p:grpSp>
        </p:grpSp>
        <p:sp>
          <p:nvSpPr>
            <p:cNvPr id="139290" name="Text Box 39"/>
            <p:cNvSpPr txBox="1">
              <a:spLocks noChangeArrowheads="1"/>
            </p:cNvSpPr>
            <p:nvPr/>
          </p:nvSpPr>
          <p:spPr bwMode="auto">
            <a:xfrm>
              <a:off x="3839" y="107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solidFill>
                    <a:srgbClr val="FF0000"/>
                  </a:solidFill>
                  <a:latin typeface="Comic Sans MS" charset="0"/>
                </a:rPr>
                <a:t>1</a:t>
              </a:r>
              <a:endParaRPr lang="en-US">
                <a:latin typeface="Times New Roman" charset="0"/>
              </a:endParaRPr>
            </a:p>
          </p:txBody>
        </p:sp>
        <p:sp>
          <p:nvSpPr>
            <p:cNvPr id="139291" name="Line 40"/>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30153" name="Rectangle 41"/>
          <p:cNvSpPr>
            <a:spLocks noChangeArrowheads="1"/>
          </p:cNvSpPr>
          <p:nvPr/>
        </p:nvSpPr>
        <p:spPr bwMode="auto">
          <a:xfrm>
            <a:off x="1698625" y="3633788"/>
            <a:ext cx="6691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228600" algn="l"/>
                <a:tab pos="457200" algn="l"/>
              </a:tabLst>
            </a:pPr>
            <a:r>
              <a:rPr lang="en-US" i="1"/>
              <a:t>t</a:t>
            </a:r>
            <a:r>
              <a:rPr lang="en-US" i="1" baseline="-25000"/>
              <a:t>0 </a:t>
            </a:r>
            <a:r>
              <a:rPr lang="en-US"/>
              <a:t>: </a:t>
            </a:r>
            <a:r>
              <a:rPr lang="en-US" i="1"/>
              <a:t>y</a:t>
            </a:r>
            <a:r>
              <a:rPr lang="en-US"/>
              <a:t> detects link-cost change, updates its DV, informs its neighbors.</a:t>
            </a:r>
          </a:p>
          <a:p>
            <a:pPr>
              <a:tabLst>
                <a:tab pos="228600" algn="l"/>
                <a:tab pos="457200" algn="l"/>
              </a:tabLst>
            </a:pPr>
            <a:endParaRPr lang="en-US"/>
          </a:p>
        </p:txBody>
      </p:sp>
      <p:sp>
        <p:nvSpPr>
          <p:cNvPr id="730154" name="Rectangle 42"/>
          <p:cNvSpPr>
            <a:spLocks noChangeArrowheads="1"/>
          </p:cNvSpPr>
          <p:nvPr/>
        </p:nvSpPr>
        <p:spPr bwMode="auto">
          <a:xfrm>
            <a:off x="1711325" y="4327525"/>
            <a:ext cx="65039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228600" algn="l"/>
                <a:tab pos="457200" algn="l"/>
              </a:tabLst>
            </a:pPr>
            <a:r>
              <a:rPr lang="en-US" i="1"/>
              <a:t>t</a:t>
            </a:r>
            <a:r>
              <a:rPr lang="en-US" i="1" baseline="-25000"/>
              <a:t>1 </a:t>
            </a:r>
            <a:r>
              <a:rPr lang="en-US"/>
              <a:t>: </a:t>
            </a:r>
            <a:r>
              <a:rPr lang="en-US" i="1"/>
              <a:t>z</a:t>
            </a:r>
            <a:r>
              <a:rPr lang="en-US"/>
              <a:t> receives update from </a:t>
            </a:r>
            <a:r>
              <a:rPr lang="en-US" i="1"/>
              <a:t>y</a:t>
            </a:r>
            <a:r>
              <a:rPr lang="en-US"/>
              <a:t>, updates its table, computes new least cost to </a:t>
            </a:r>
            <a:r>
              <a:rPr lang="en-US" i="1"/>
              <a:t>x</a:t>
            </a:r>
            <a:r>
              <a:rPr lang="en-US"/>
              <a:t> , sends its neighbors its DV.</a:t>
            </a:r>
          </a:p>
          <a:p>
            <a:pPr>
              <a:tabLst>
                <a:tab pos="228600" algn="l"/>
                <a:tab pos="457200" algn="l"/>
              </a:tabLst>
            </a:pPr>
            <a:endParaRPr lang="en-US"/>
          </a:p>
        </p:txBody>
      </p:sp>
      <p:sp>
        <p:nvSpPr>
          <p:cNvPr id="730155" name="Rectangle 43"/>
          <p:cNvSpPr>
            <a:spLocks noChangeArrowheads="1"/>
          </p:cNvSpPr>
          <p:nvPr/>
        </p:nvSpPr>
        <p:spPr bwMode="auto">
          <a:xfrm>
            <a:off x="1733550" y="5151438"/>
            <a:ext cx="71580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228600" algn="l"/>
                <a:tab pos="457200" algn="l"/>
              </a:tabLst>
            </a:pPr>
            <a:r>
              <a:rPr lang="en-US" i="1"/>
              <a:t>t</a:t>
            </a:r>
            <a:r>
              <a:rPr lang="en-US" i="1" baseline="-25000"/>
              <a:t>2 </a:t>
            </a:r>
            <a:r>
              <a:rPr lang="en-US"/>
              <a:t>: </a:t>
            </a:r>
            <a:r>
              <a:rPr lang="en-US" i="1"/>
              <a:t>y</a:t>
            </a:r>
            <a:r>
              <a:rPr lang="en-US"/>
              <a:t> receives </a:t>
            </a:r>
            <a:r>
              <a:rPr lang="en-US" i="1"/>
              <a:t>z</a:t>
            </a:r>
            <a:r>
              <a:rPr lang="ja-JP" altLang="en-US"/>
              <a:t>’</a:t>
            </a:r>
            <a:r>
              <a:rPr lang="en-US" altLang="ja-JP"/>
              <a:t>s update, updates its distance table.  </a:t>
            </a:r>
            <a:r>
              <a:rPr lang="en-US" altLang="ja-JP" i="1"/>
              <a:t>y</a:t>
            </a:r>
            <a:r>
              <a:rPr lang="ja-JP" altLang="en-US"/>
              <a:t>’</a:t>
            </a:r>
            <a:r>
              <a:rPr lang="en-US" altLang="ja-JP"/>
              <a:t>s least costs do </a:t>
            </a:r>
            <a:r>
              <a:rPr lang="en-US" altLang="ja-JP" i="1"/>
              <a:t>not</a:t>
            </a:r>
            <a:r>
              <a:rPr lang="en-US" altLang="ja-JP"/>
              <a:t> change, so </a:t>
            </a:r>
            <a:r>
              <a:rPr lang="en-US" altLang="ja-JP" i="1"/>
              <a:t>y</a:t>
            </a:r>
            <a:r>
              <a:rPr lang="en-US" altLang="ja-JP"/>
              <a:t>  does </a:t>
            </a:r>
            <a:r>
              <a:rPr lang="en-US" altLang="ja-JP" i="1"/>
              <a:t>not</a:t>
            </a:r>
            <a:r>
              <a:rPr lang="en-US" altLang="ja-JP"/>
              <a:t> send a message to </a:t>
            </a:r>
            <a:r>
              <a:rPr lang="en-US" altLang="ja-JP" i="1"/>
              <a:t>z</a:t>
            </a:r>
            <a:r>
              <a:rPr lang="en-US" altLang="ja-JP"/>
              <a:t>. </a:t>
            </a:r>
          </a:p>
          <a:p>
            <a:pPr>
              <a:tabLst>
                <a:tab pos="228600" algn="l"/>
                <a:tab pos="457200" algn="l"/>
              </a:tabLst>
            </a:pPr>
            <a:endParaRPr lang="en-US"/>
          </a:p>
        </p:txBody>
      </p:sp>
      <p:sp>
        <p:nvSpPr>
          <p:cNvPr id="49" name="TextBox 1"/>
          <p:cNvSpPr txBox="1">
            <a:spLocks noChangeArrowheads="1"/>
          </p:cNvSpPr>
          <p:nvPr/>
        </p:nvSpPr>
        <p:spPr bwMode="auto">
          <a:xfrm>
            <a:off x="339826" y="6198762"/>
            <a:ext cx="4507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smtClean="0"/>
              <a:t>* Check </a:t>
            </a:r>
            <a:r>
              <a:rPr lang="en-US" sz="1400" dirty="0"/>
              <a:t>out the online interactive exercises for more </a:t>
            </a:r>
            <a:r>
              <a:rPr lang="en-US" sz="1400" dirty="0" smtClean="0"/>
              <a:t>examples: h</a:t>
            </a:r>
            <a:r>
              <a:rPr lang="en-US" sz="1200" dirty="0" smtClean="0"/>
              <a:t>ttp</a:t>
            </a:r>
            <a:r>
              <a:rPr lang="en-US" sz="1200" dirty="0"/>
              <a:t>://gaia.cs.umass.edu/kurose_ross/interactive/</a:t>
            </a:r>
          </a:p>
        </p:txBody>
      </p:sp>
      <p:sp>
        <p:nvSpPr>
          <p:cNvPr id="46" name="Footer Placeholder 4"/>
          <p:cNvSpPr>
            <a:spLocks noGrp="1"/>
          </p:cNvSpPr>
          <p:nvPr>
            <p:ph type="ftr" sz="quarter" idx="11"/>
          </p:nvPr>
        </p:nvSpPr>
        <p:spPr>
          <a:xfrm>
            <a:off x="4798238" y="6539419"/>
            <a:ext cx="2895600" cy="365125"/>
          </a:xfrm>
        </p:spPr>
        <p:txBody>
          <a:bodyPr/>
          <a:lstStyle/>
          <a:p>
            <a:r>
              <a:rPr lang="en-US" dirty="0" smtClean="0"/>
              <a:t>CSci4211:         Network Control Plane</a:t>
            </a:r>
          </a:p>
          <a:p>
            <a:endParaRPr lang="en-US" dirty="0"/>
          </a:p>
        </p:txBody>
      </p:sp>
      <p:sp>
        <p:nvSpPr>
          <p:cNvPr id="47" name="Slide Number Placeholder 5"/>
          <p:cNvSpPr>
            <a:spLocks noGrp="1"/>
          </p:cNvSpPr>
          <p:nvPr>
            <p:ph type="sldNum" sz="quarter" idx="12"/>
          </p:nvPr>
        </p:nvSpPr>
        <p:spPr>
          <a:xfrm>
            <a:off x="6854236" y="6517194"/>
            <a:ext cx="2133600" cy="365125"/>
          </a:xfrm>
        </p:spPr>
        <p:txBody>
          <a:bodyPr/>
          <a:lstStyle/>
          <a:p>
            <a:pPr>
              <a:defRPr/>
            </a:pPr>
            <a:r>
              <a:rPr lang="en-US" smtClean="0"/>
              <a:t>34</a:t>
            </a:r>
            <a:endParaRPr lang="en-US"/>
          </a:p>
        </p:txBody>
      </p:sp>
    </p:spTree>
    <p:extLst>
      <p:ext uri="{BB962C8B-B14F-4D97-AF65-F5344CB8AC3E}">
        <p14:creationId xmlns:p14="http://schemas.microsoft.com/office/powerpoint/2010/main" val="2354924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0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0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53" grpId="0"/>
      <p:bldP spid="730154" grpId="0"/>
      <p:bldP spid="7301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4"/>
          <p:cNvSpPr>
            <a:spLocks noChangeArrowheads="1"/>
          </p:cNvSpPr>
          <p:nvPr/>
        </p:nvSpPr>
        <p:spPr bwMode="auto">
          <a:xfrm>
            <a:off x="552450" y="1400175"/>
            <a:ext cx="48672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buFont typeface="Wingdings" charset="0"/>
              <a:buNone/>
            </a:pPr>
            <a:r>
              <a:rPr lang="en-US" sz="2800" i="1" dirty="0">
                <a:solidFill>
                  <a:srgbClr val="CC0000"/>
                </a:solidFill>
                <a:latin typeface="Gill Sans MT" charset="0"/>
              </a:rPr>
              <a:t>link cost changes:</a:t>
            </a:r>
          </a:p>
          <a:p>
            <a:pPr marL="342900" indent="-342900">
              <a:lnSpc>
                <a:spcPct val="85000"/>
              </a:lnSpc>
              <a:spcBef>
                <a:spcPct val="20000"/>
              </a:spcBef>
              <a:buClr>
                <a:srgbClr val="000099"/>
              </a:buClr>
              <a:buSzPct val="65000"/>
              <a:buFont typeface="Wingdings" charset="0"/>
              <a:buChar char="v"/>
            </a:pPr>
            <a:r>
              <a:rPr lang="en-US" sz="2400" dirty="0">
                <a:latin typeface="Gill Sans MT" charset="0"/>
              </a:rPr>
              <a:t>node detects local link cost change </a:t>
            </a:r>
          </a:p>
          <a:p>
            <a:pPr marL="342900" indent="-342900">
              <a:lnSpc>
                <a:spcPct val="85000"/>
              </a:lnSpc>
              <a:spcBef>
                <a:spcPct val="20000"/>
              </a:spcBef>
              <a:buClr>
                <a:srgbClr val="000099"/>
              </a:buClr>
              <a:buSzPct val="65000"/>
              <a:buFont typeface="Wingdings" charset="0"/>
              <a:buChar char="v"/>
            </a:pPr>
            <a:r>
              <a:rPr lang="en-US" sz="2400" i="1" dirty="0">
                <a:solidFill>
                  <a:srgbClr val="CC0000"/>
                </a:solidFill>
                <a:latin typeface="Gill Sans MT" charset="0"/>
              </a:rPr>
              <a:t>bad news travels slow</a:t>
            </a:r>
            <a:r>
              <a:rPr lang="en-US" sz="2400" dirty="0">
                <a:latin typeface="Gill Sans MT" charset="0"/>
              </a:rPr>
              <a:t> - </a:t>
            </a:r>
            <a:r>
              <a:rPr lang="ja-JP" altLang="en-US" sz="2400" dirty="0">
                <a:latin typeface="Gill Sans MT" charset="0"/>
              </a:rPr>
              <a:t>“</a:t>
            </a:r>
            <a:r>
              <a:rPr lang="en-US" altLang="ja-JP" sz="2400" dirty="0">
                <a:latin typeface="Gill Sans MT" charset="0"/>
              </a:rPr>
              <a:t>count to infinity</a:t>
            </a:r>
            <a:r>
              <a:rPr lang="ja-JP" altLang="en-US" sz="2400" dirty="0">
                <a:latin typeface="Gill Sans MT" charset="0"/>
              </a:rPr>
              <a:t>”</a:t>
            </a:r>
            <a:r>
              <a:rPr lang="en-US" altLang="ja-JP" sz="2400" dirty="0">
                <a:latin typeface="Gill Sans MT" charset="0"/>
              </a:rPr>
              <a:t> problem!</a:t>
            </a:r>
          </a:p>
          <a:p>
            <a:pPr marL="342900" indent="-342900">
              <a:lnSpc>
                <a:spcPct val="85000"/>
              </a:lnSpc>
              <a:spcBef>
                <a:spcPct val="20000"/>
              </a:spcBef>
              <a:buClr>
                <a:srgbClr val="000099"/>
              </a:buClr>
              <a:buSzPct val="65000"/>
              <a:buFont typeface="Wingdings" charset="0"/>
              <a:buChar char="v"/>
            </a:pPr>
            <a:r>
              <a:rPr lang="en-US" sz="2400" dirty="0">
                <a:latin typeface="Gill Sans MT" charset="0"/>
              </a:rPr>
              <a:t>44 iterations before algorithm stabilizes: see text</a:t>
            </a:r>
          </a:p>
        </p:txBody>
      </p:sp>
      <p:grpSp>
        <p:nvGrpSpPr>
          <p:cNvPr id="140294" name="Group 6"/>
          <p:cNvGrpSpPr>
            <a:grpSpLocks/>
          </p:cNvGrpSpPr>
          <p:nvPr/>
        </p:nvGrpSpPr>
        <p:grpSpPr bwMode="auto">
          <a:xfrm>
            <a:off x="5838825" y="1609725"/>
            <a:ext cx="2184400" cy="1314450"/>
            <a:chOff x="3625" y="1076"/>
            <a:chExt cx="1376" cy="828"/>
          </a:xfrm>
        </p:grpSpPr>
        <p:sp>
          <p:nvSpPr>
            <p:cNvPr id="140296" name="Freeform 7"/>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0297" name="Freeform 8"/>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0298" name="Oval 9"/>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0299" name="Line 10"/>
            <p:cNvSpPr>
              <a:spLocks noChangeShapeType="1"/>
            </p:cNvSpPr>
            <p:nvPr/>
          </p:nvSpPr>
          <p:spPr bwMode="auto">
            <a:xfrm>
              <a:off x="3724" y="163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00" name="Line 11"/>
            <p:cNvSpPr>
              <a:spLocks noChangeShapeType="1"/>
            </p:cNvSpPr>
            <p:nvPr/>
          </p:nvSpPr>
          <p:spPr bwMode="auto">
            <a:xfrm>
              <a:off x="4037" y="163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01" name="Rectangle 12"/>
            <p:cNvSpPr>
              <a:spLocks noChangeArrowheads="1"/>
            </p:cNvSpPr>
            <p:nvPr/>
          </p:nvSpPr>
          <p:spPr bwMode="auto">
            <a:xfrm>
              <a:off x="3724" y="163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40302" name="Oval 13"/>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0303" name="Freeform 14"/>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0304" name="Freeform 15"/>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40305" name="Group 16"/>
            <p:cNvGrpSpPr>
              <a:grpSpLocks/>
            </p:cNvGrpSpPr>
            <p:nvPr/>
          </p:nvGrpSpPr>
          <p:grpSpPr bwMode="auto">
            <a:xfrm>
              <a:off x="3770" y="1526"/>
              <a:ext cx="210" cy="250"/>
              <a:chOff x="2951" y="2429"/>
              <a:chExt cx="213" cy="250"/>
            </a:xfrm>
          </p:grpSpPr>
          <p:sp>
            <p:nvSpPr>
              <p:cNvPr id="140329" name="Rectangle 1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0330" name="Text Box 18"/>
              <p:cNvSpPr txBox="1">
                <a:spLocks noChangeArrowheads="1"/>
              </p:cNvSpPr>
              <p:nvPr/>
            </p:nvSpPr>
            <p:spPr bwMode="auto">
              <a:xfrm>
                <a:off x="2951" y="2429"/>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Comic Sans MS" charset="0"/>
                  </a:rPr>
                  <a:t>x</a:t>
                </a:r>
                <a:endParaRPr lang="en-US">
                  <a:latin typeface="Times New Roman" charset="0"/>
                </a:endParaRPr>
              </a:p>
            </p:txBody>
          </p:sp>
        </p:grpSp>
        <p:grpSp>
          <p:nvGrpSpPr>
            <p:cNvPr id="140306" name="Group 19"/>
            <p:cNvGrpSpPr>
              <a:grpSpLocks/>
            </p:cNvGrpSpPr>
            <p:nvPr/>
          </p:nvGrpSpPr>
          <p:grpSpPr bwMode="auto">
            <a:xfrm>
              <a:off x="4566" y="1538"/>
              <a:ext cx="316" cy="250"/>
              <a:chOff x="1740" y="2306"/>
              <a:chExt cx="316" cy="250"/>
            </a:xfrm>
          </p:grpSpPr>
          <p:sp>
            <p:nvSpPr>
              <p:cNvPr id="140321" name="Oval 2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0322" name="Line 21"/>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23" name="Line 22"/>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24" name="Rectangle 23"/>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40325" name="Oval 2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0326" name="Group 25"/>
              <p:cNvGrpSpPr>
                <a:grpSpLocks/>
              </p:cNvGrpSpPr>
              <p:nvPr/>
            </p:nvGrpSpPr>
            <p:grpSpPr bwMode="auto">
              <a:xfrm>
                <a:off x="1800" y="2306"/>
                <a:ext cx="202" cy="250"/>
                <a:chOff x="2955" y="2429"/>
                <a:chExt cx="205" cy="250"/>
              </a:xfrm>
            </p:grpSpPr>
            <p:sp>
              <p:nvSpPr>
                <p:cNvPr id="140327" name="Rectangle 26"/>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0328" name="Text Box 27"/>
                <p:cNvSpPr txBox="1">
                  <a:spLocks noChangeArrowheads="1"/>
                </p:cNvSpPr>
                <p:nvPr/>
              </p:nvSpPr>
              <p:spPr bwMode="auto">
                <a:xfrm>
                  <a:off x="2955" y="24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Comic Sans MS" charset="0"/>
                    </a:rPr>
                    <a:t>z</a:t>
                  </a:r>
                  <a:endParaRPr lang="en-US">
                    <a:latin typeface="Times New Roman" charset="0"/>
                  </a:endParaRPr>
                </a:p>
              </p:txBody>
            </p:sp>
          </p:grpSp>
        </p:grpSp>
        <p:sp>
          <p:nvSpPr>
            <p:cNvPr id="140307" name="Text Box 28"/>
            <p:cNvSpPr txBox="1">
              <a:spLocks noChangeArrowheads="1"/>
            </p:cNvSpPr>
            <p:nvPr/>
          </p:nvSpPr>
          <p:spPr bwMode="auto">
            <a:xfrm>
              <a:off x="4469" y="132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Comic Sans MS" charset="0"/>
                </a:rPr>
                <a:t>1</a:t>
              </a:r>
              <a:endParaRPr lang="en-US">
                <a:latin typeface="Times New Roman" charset="0"/>
              </a:endParaRPr>
            </a:p>
          </p:txBody>
        </p:sp>
        <p:sp>
          <p:nvSpPr>
            <p:cNvPr id="140308" name="Text Box 29"/>
            <p:cNvSpPr txBox="1">
              <a:spLocks noChangeArrowheads="1"/>
            </p:cNvSpPr>
            <p:nvPr/>
          </p:nvSpPr>
          <p:spPr bwMode="auto">
            <a:xfrm>
              <a:off x="3930" y="132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Comic Sans MS" charset="0"/>
                </a:rPr>
                <a:t>4</a:t>
              </a:r>
              <a:endParaRPr lang="en-US">
                <a:latin typeface="Times New Roman" charset="0"/>
              </a:endParaRPr>
            </a:p>
          </p:txBody>
        </p:sp>
        <p:sp>
          <p:nvSpPr>
            <p:cNvPr id="140309" name="Text Box 30"/>
            <p:cNvSpPr txBox="1">
              <a:spLocks noChangeArrowheads="1"/>
            </p:cNvSpPr>
            <p:nvPr/>
          </p:nvSpPr>
          <p:spPr bwMode="auto">
            <a:xfrm>
              <a:off x="4171" y="165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Comic Sans MS" charset="0"/>
                </a:rPr>
                <a:t>50</a:t>
              </a:r>
              <a:endParaRPr lang="en-US">
                <a:latin typeface="Times New Roman" charset="0"/>
              </a:endParaRPr>
            </a:p>
          </p:txBody>
        </p:sp>
        <p:grpSp>
          <p:nvGrpSpPr>
            <p:cNvPr id="140310" name="Group 31"/>
            <p:cNvGrpSpPr>
              <a:grpSpLocks/>
            </p:cNvGrpSpPr>
            <p:nvPr/>
          </p:nvGrpSpPr>
          <p:grpSpPr bwMode="auto">
            <a:xfrm>
              <a:off x="4146" y="1214"/>
              <a:ext cx="316" cy="250"/>
              <a:chOff x="1740" y="2306"/>
              <a:chExt cx="316" cy="250"/>
            </a:xfrm>
          </p:grpSpPr>
          <p:sp>
            <p:nvSpPr>
              <p:cNvPr id="140313" name="Oval 32"/>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0314" name="Line 33"/>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15" name="Line 34"/>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316" name="Rectangle 35"/>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40317" name="Oval 36"/>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0318" name="Group 37"/>
              <p:cNvGrpSpPr>
                <a:grpSpLocks/>
              </p:cNvGrpSpPr>
              <p:nvPr/>
            </p:nvGrpSpPr>
            <p:grpSpPr bwMode="auto">
              <a:xfrm>
                <a:off x="1802" y="2306"/>
                <a:ext cx="199" cy="250"/>
                <a:chOff x="2957" y="2429"/>
                <a:chExt cx="202" cy="250"/>
              </a:xfrm>
            </p:grpSpPr>
            <p:sp>
              <p:nvSpPr>
                <p:cNvPr id="140319" name="Rectangle 38"/>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0320" name="Text Box 39"/>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Comic Sans MS" charset="0"/>
                    </a:rPr>
                    <a:t>y</a:t>
                  </a:r>
                  <a:endParaRPr lang="en-US">
                    <a:latin typeface="Times New Roman" charset="0"/>
                  </a:endParaRPr>
                </a:p>
              </p:txBody>
            </p:sp>
          </p:grpSp>
        </p:grpSp>
        <p:sp>
          <p:nvSpPr>
            <p:cNvPr id="140311" name="Text Box 40"/>
            <p:cNvSpPr txBox="1">
              <a:spLocks noChangeArrowheads="1"/>
            </p:cNvSpPr>
            <p:nvPr/>
          </p:nvSpPr>
          <p:spPr bwMode="auto">
            <a:xfrm>
              <a:off x="3784" y="1076"/>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solidFill>
                    <a:srgbClr val="FF0000"/>
                  </a:solidFill>
                  <a:latin typeface="Comic Sans MS" charset="0"/>
                </a:rPr>
                <a:t>60</a:t>
              </a:r>
              <a:endParaRPr lang="en-US">
                <a:latin typeface="Times New Roman" charset="0"/>
              </a:endParaRPr>
            </a:p>
          </p:txBody>
        </p:sp>
        <p:sp>
          <p:nvSpPr>
            <p:cNvPr id="140312" name="Line 41"/>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40295" name="Rectangle 45"/>
          <p:cNvSpPr>
            <a:spLocks noChangeArrowheads="1"/>
          </p:cNvSpPr>
          <p:nvPr/>
        </p:nvSpPr>
        <p:spPr bwMode="auto">
          <a:xfrm>
            <a:off x="552450" y="3924300"/>
            <a:ext cx="72104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buFont typeface="Wingdings" charset="0"/>
              <a:buNone/>
            </a:pPr>
            <a:r>
              <a:rPr lang="en-US" sz="2800" dirty="0" smtClean="0">
                <a:solidFill>
                  <a:srgbClr val="CC0000"/>
                </a:solidFill>
                <a:latin typeface="Gill Sans MT" charset="0"/>
              </a:rPr>
              <a:t>“Count-to-Infinity” Problem:  A Simple Example</a:t>
            </a:r>
            <a:r>
              <a:rPr lang="en-US" sz="2000" dirty="0" smtClean="0">
                <a:latin typeface="Gill Sans MT" charset="0"/>
              </a:rPr>
              <a:t> </a:t>
            </a:r>
            <a:endParaRPr lang="en-US" sz="2000" dirty="0">
              <a:latin typeface="Gill Sans MT" charset="0"/>
            </a:endParaRPr>
          </a:p>
        </p:txBody>
      </p:sp>
      <p:grpSp>
        <p:nvGrpSpPr>
          <p:cNvPr id="46" name="Group 45"/>
          <p:cNvGrpSpPr/>
          <p:nvPr/>
        </p:nvGrpSpPr>
        <p:grpSpPr>
          <a:xfrm>
            <a:off x="2043112" y="4549775"/>
            <a:ext cx="4724400" cy="1689100"/>
            <a:chOff x="2133600" y="1752600"/>
            <a:chExt cx="4724400" cy="1689100"/>
          </a:xfrm>
        </p:grpSpPr>
        <p:grpSp>
          <p:nvGrpSpPr>
            <p:cNvPr id="47" name="Group 3"/>
            <p:cNvGrpSpPr>
              <a:grpSpLocks/>
            </p:cNvGrpSpPr>
            <p:nvPr/>
          </p:nvGrpSpPr>
          <p:grpSpPr bwMode="auto">
            <a:xfrm>
              <a:off x="2133600" y="1981200"/>
              <a:ext cx="4724400" cy="609600"/>
              <a:chOff x="1392" y="1488"/>
              <a:chExt cx="2976" cy="384"/>
            </a:xfrm>
          </p:grpSpPr>
          <p:grpSp>
            <p:nvGrpSpPr>
              <p:cNvPr id="52" name="Group 4"/>
              <p:cNvGrpSpPr>
                <a:grpSpLocks/>
              </p:cNvGrpSpPr>
              <p:nvPr/>
            </p:nvGrpSpPr>
            <p:grpSpPr bwMode="auto">
              <a:xfrm>
                <a:off x="1392" y="1488"/>
                <a:ext cx="432" cy="384"/>
                <a:chOff x="2256" y="2304"/>
                <a:chExt cx="432" cy="384"/>
              </a:xfrm>
            </p:grpSpPr>
            <p:sp>
              <p:nvSpPr>
                <p:cNvPr id="61" name="Oval 5"/>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2" name="Text Box 6"/>
                <p:cNvSpPr txBox="1">
                  <a:spLocks noChangeArrowheads="1"/>
                </p:cNvSpPr>
                <p:nvPr/>
              </p:nvSpPr>
              <p:spPr bwMode="auto">
                <a:xfrm>
                  <a:off x="2352" y="23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X</a:t>
                  </a:r>
                </a:p>
              </p:txBody>
            </p:sp>
          </p:grpSp>
          <p:grpSp>
            <p:nvGrpSpPr>
              <p:cNvPr id="53" name="Group 7"/>
              <p:cNvGrpSpPr>
                <a:grpSpLocks/>
              </p:cNvGrpSpPr>
              <p:nvPr/>
            </p:nvGrpSpPr>
            <p:grpSpPr bwMode="auto">
              <a:xfrm>
                <a:off x="2736" y="1488"/>
                <a:ext cx="432" cy="384"/>
                <a:chOff x="2256" y="2304"/>
                <a:chExt cx="432" cy="384"/>
              </a:xfrm>
            </p:grpSpPr>
            <p:sp>
              <p:nvSpPr>
                <p:cNvPr id="59" name="Oval 8"/>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0" name="Text Box 9"/>
                <p:cNvSpPr txBox="1">
                  <a:spLocks noChangeArrowheads="1"/>
                </p:cNvSpPr>
                <p:nvPr/>
              </p:nvSpPr>
              <p:spPr bwMode="auto">
                <a:xfrm>
                  <a:off x="2352" y="23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Y</a:t>
                  </a:r>
                </a:p>
              </p:txBody>
            </p:sp>
          </p:grpSp>
          <p:grpSp>
            <p:nvGrpSpPr>
              <p:cNvPr id="54" name="Group 10"/>
              <p:cNvGrpSpPr>
                <a:grpSpLocks/>
              </p:cNvGrpSpPr>
              <p:nvPr/>
            </p:nvGrpSpPr>
            <p:grpSpPr bwMode="auto">
              <a:xfrm>
                <a:off x="3936" y="1488"/>
                <a:ext cx="432" cy="384"/>
                <a:chOff x="2256" y="2304"/>
                <a:chExt cx="432" cy="384"/>
              </a:xfrm>
            </p:grpSpPr>
            <p:sp>
              <p:nvSpPr>
                <p:cNvPr id="57" name="Oval 11"/>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8" name="Text Box 12"/>
                <p:cNvSpPr txBox="1">
                  <a:spLocks noChangeArrowheads="1"/>
                </p:cNvSpPr>
                <p:nvPr/>
              </p:nvSpPr>
              <p:spPr bwMode="auto">
                <a:xfrm>
                  <a:off x="2363" y="235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Z</a:t>
                  </a:r>
                </a:p>
              </p:txBody>
            </p:sp>
          </p:grpSp>
          <p:sp>
            <p:nvSpPr>
              <p:cNvPr id="55" name="Line 13"/>
              <p:cNvSpPr>
                <a:spLocks noChangeShapeType="1"/>
              </p:cNvSpPr>
              <p:nvPr/>
            </p:nvSpPr>
            <p:spPr bwMode="auto">
              <a:xfrm>
                <a:off x="1824" y="1680"/>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6" name="Line 14"/>
              <p:cNvSpPr>
                <a:spLocks noChangeShapeType="1"/>
              </p:cNvSpPr>
              <p:nvPr/>
            </p:nvSpPr>
            <p:spPr bwMode="auto">
              <a:xfrm>
                <a:off x="3168" y="168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48" name="Text Box 15"/>
            <p:cNvSpPr txBox="1">
              <a:spLocks noChangeArrowheads="1"/>
            </p:cNvSpPr>
            <p:nvPr/>
          </p:nvSpPr>
          <p:spPr bwMode="auto">
            <a:xfrm>
              <a:off x="3352800" y="1752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1</a:t>
              </a:r>
            </a:p>
          </p:txBody>
        </p:sp>
        <p:sp>
          <p:nvSpPr>
            <p:cNvPr id="49" name="Text Box 16"/>
            <p:cNvSpPr txBox="1">
              <a:spLocks noChangeArrowheads="1"/>
            </p:cNvSpPr>
            <p:nvPr/>
          </p:nvSpPr>
          <p:spPr bwMode="auto">
            <a:xfrm>
              <a:off x="5410200" y="1752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1</a:t>
              </a:r>
            </a:p>
          </p:txBody>
        </p:sp>
        <p:sp>
          <p:nvSpPr>
            <p:cNvPr id="50" name="Freeform 17"/>
            <p:cNvSpPr>
              <a:spLocks/>
            </p:cNvSpPr>
            <p:nvPr/>
          </p:nvSpPr>
          <p:spPr bwMode="auto">
            <a:xfrm>
              <a:off x="2590800" y="2514600"/>
              <a:ext cx="3810000" cy="927100"/>
            </a:xfrm>
            <a:custGeom>
              <a:avLst/>
              <a:gdLst>
                <a:gd name="T0" fmla="*/ 0 w 2400"/>
                <a:gd name="T1" fmla="*/ 48 h 584"/>
                <a:gd name="T2" fmla="*/ 1296 w 2400"/>
                <a:gd name="T3" fmla="*/ 576 h 584"/>
                <a:gd name="T4" fmla="*/ 2400 w 2400"/>
                <a:gd name="T5" fmla="*/ 0 h 584"/>
              </a:gdLst>
              <a:ahLst/>
              <a:cxnLst>
                <a:cxn ang="0">
                  <a:pos x="T0" y="T1"/>
                </a:cxn>
                <a:cxn ang="0">
                  <a:pos x="T2" y="T3"/>
                </a:cxn>
                <a:cxn ang="0">
                  <a:pos x="T4" y="T5"/>
                </a:cxn>
              </a:cxnLst>
              <a:rect l="0" t="0" r="r" b="b"/>
              <a:pathLst>
                <a:path w="2400" h="584">
                  <a:moveTo>
                    <a:pt x="0" y="48"/>
                  </a:moveTo>
                  <a:cubicBezTo>
                    <a:pt x="448" y="316"/>
                    <a:pt x="896" y="584"/>
                    <a:pt x="1296" y="576"/>
                  </a:cubicBezTo>
                  <a:cubicBezTo>
                    <a:pt x="1696" y="568"/>
                    <a:pt x="2048" y="284"/>
                    <a:pt x="2400" y="0"/>
                  </a:cubicBezTo>
                </a:path>
              </a:pathLst>
            </a:custGeom>
            <a:noFill/>
            <a:ln w="63500" cap="rnd" cmpd="sng">
              <a:solidFill>
                <a:srgbClr val="FF99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endParaRPr lang="en-US">
                <a:cs typeface="+mn-cs"/>
              </a:endParaRPr>
            </a:p>
          </p:txBody>
        </p:sp>
        <p:sp>
          <p:nvSpPr>
            <p:cNvPr id="51" name="Text Box 18"/>
            <p:cNvSpPr txBox="1">
              <a:spLocks noChangeArrowheads="1"/>
            </p:cNvSpPr>
            <p:nvPr/>
          </p:nvSpPr>
          <p:spPr bwMode="auto">
            <a:xfrm>
              <a:off x="4403725" y="2860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2</a:t>
              </a:r>
            </a:p>
          </p:txBody>
        </p:sp>
      </p:grpSp>
      <p:sp>
        <p:nvSpPr>
          <p:cNvPr id="63"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64" name="Slide Number Placeholder 5"/>
          <p:cNvSpPr>
            <a:spLocks noGrp="1"/>
          </p:cNvSpPr>
          <p:nvPr>
            <p:ph type="sldNum" sz="quarter" idx="12"/>
          </p:nvPr>
        </p:nvSpPr>
        <p:spPr>
          <a:xfrm>
            <a:off x="6553200" y="6527447"/>
            <a:ext cx="2133600" cy="365125"/>
          </a:xfrm>
        </p:spPr>
        <p:txBody>
          <a:bodyPr/>
          <a:lstStyle/>
          <a:p>
            <a:pPr>
              <a:defRPr/>
            </a:pPr>
            <a:r>
              <a:rPr lang="en-US" dirty="0" smtClean="0"/>
              <a:t>35</a:t>
            </a:r>
            <a:endParaRPr lang="en-US" dirty="0"/>
          </a:p>
        </p:txBody>
      </p:sp>
      <p:sp>
        <p:nvSpPr>
          <p:cNvPr id="65" name="Rectangle 2"/>
          <p:cNvSpPr txBox="1">
            <a:spLocks noChangeArrowheads="1"/>
          </p:cNvSpPr>
          <p:nvPr/>
        </p:nvSpPr>
        <p:spPr>
          <a:xfrm>
            <a:off x="43542" y="152400"/>
            <a:ext cx="8987836" cy="10080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rgbClr val="000090"/>
                </a:solidFill>
                <a:latin typeface="Comic Sans MS"/>
                <a:ea typeface="+mj-ea"/>
                <a:cs typeface="Comic Sans MS"/>
              </a:defRPr>
            </a:lvl1pPr>
          </a:lstStyle>
          <a:p>
            <a:r>
              <a:rPr lang="en-US" sz="3600" dirty="0" smtClean="0">
                <a:cs typeface="+mj-cs"/>
              </a:rPr>
              <a:t>Distance Vector: Link Cost Changes</a:t>
            </a:r>
            <a:endParaRPr lang="en-US" sz="3600" dirty="0">
              <a:cs typeface="+mj-cs"/>
            </a:endParaRPr>
          </a:p>
        </p:txBody>
      </p:sp>
    </p:spTree>
    <p:extLst>
      <p:ext uri="{BB962C8B-B14F-4D97-AF65-F5344CB8AC3E}">
        <p14:creationId xmlns:p14="http://schemas.microsoft.com/office/powerpoint/2010/main" val="31742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9BE34EB-4BAA-604B-BEC6-72254EF97B64}" type="slidenum">
              <a:rPr lang="en-US"/>
              <a:pPr>
                <a:defRPr/>
              </a:pPr>
              <a:t>36</a:t>
            </a:fld>
            <a:endParaRPr lang="en-US"/>
          </a:p>
        </p:txBody>
      </p:sp>
      <p:sp>
        <p:nvSpPr>
          <p:cNvPr id="250882" name="Rectangle 2"/>
          <p:cNvSpPr>
            <a:spLocks noGrp="1" noChangeArrowheads="1"/>
          </p:cNvSpPr>
          <p:nvPr>
            <p:ph type="title"/>
          </p:nvPr>
        </p:nvSpPr>
        <p:spPr>
          <a:xfrm>
            <a:off x="609600" y="228600"/>
            <a:ext cx="8153400" cy="1143000"/>
          </a:xfrm>
        </p:spPr>
        <p:txBody>
          <a:bodyPr/>
          <a:lstStyle/>
          <a:p>
            <a:pPr>
              <a:defRPr/>
            </a:pPr>
            <a:r>
              <a:rPr lang="ja-JP" altLang="en-US" sz="3600" dirty="0" smtClean="0">
                <a:latin typeface="Arial"/>
                <a:cs typeface="+mj-cs"/>
              </a:rPr>
              <a:t>“</a:t>
            </a:r>
            <a:r>
              <a:rPr lang="en-US" sz="3600" dirty="0" smtClean="0">
                <a:cs typeface="+mj-cs"/>
              </a:rPr>
              <a:t>Fixes</a:t>
            </a:r>
            <a:r>
              <a:rPr lang="ja-JP" altLang="en-US" sz="3600" dirty="0" smtClean="0">
                <a:latin typeface="Arial"/>
                <a:cs typeface="+mj-cs"/>
              </a:rPr>
              <a:t>”</a:t>
            </a:r>
            <a:r>
              <a:rPr lang="en-US" sz="3600" dirty="0" smtClean="0">
                <a:cs typeface="+mj-cs"/>
              </a:rPr>
              <a:t> to Count-to-Infinity Problem</a:t>
            </a:r>
          </a:p>
        </p:txBody>
      </p:sp>
      <p:sp>
        <p:nvSpPr>
          <p:cNvPr id="250883" name="Rectangle 3"/>
          <p:cNvSpPr>
            <a:spLocks noGrp="1" noChangeArrowheads="1"/>
          </p:cNvSpPr>
          <p:nvPr>
            <p:ph type="body" idx="1"/>
          </p:nvPr>
        </p:nvSpPr>
        <p:spPr>
          <a:xfrm>
            <a:off x="609600" y="1371600"/>
            <a:ext cx="7772400" cy="5155847"/>
          </a:xfrm>
        </p:spPr>
        <p:txBody>
          <a:bodyPr>
            <a:normAutofit/>
          </a:bodyPr>
          <a:lstStyle/>
          <a:p>
            <a:pPr>
              <a:defRPr/>
            </a:pPr>
            <a:r>
              <a:rPr lang="en-US" dirty="0" smtClean="0">
                <a:cs typeface="+mn-cs"/>
              </a:rPr>
              <a:t>Split horizon</a:t>
            </a:r>
          </a:p>
          <a:p>
            <a:pPr lvl="1">
              <a:defRPr/>
            </a:pPr>
            <a:r>
              <a:rPr lang="en-US" sz="2400" dirty="0" smtClean="0"/>
              <a:t>A router never</a:t>
            </a:r>
            <a:r>
              <a:rPr lang="en-US" sz="2400" dirty="0" smtClean="0">
                <a:solidFill>
                  <a:srgbClr val="3333FF"/>
                </a:solidFill>
              </a:rPr>
              <a:t> </a:t>
            </a:r>
            <a:r>
              <a:rPr lang="en-US" sz="2400" dirty="0" smtClean="0"/>
              <a:t>advertises the cost of a destination to a neighbor</a:t>
            </a:r>
          </a:p>
          <a:p>
            <a:pPr lvl="2">
              <a:defRPr/>
            </a:pPr>
            <a:r>
              <a:rPr lang="en-US" sz="2000" dirty="0" smtClean="0"/>
              <a:t>If this neighbor is the next hop to that destination</a:t>
            </a:r>
          </a:p>
          <a:p>
            <a:pPr>
              <a:defRPr/>
            </a:pPr>
            <a:r>
              <a:rPr lang="en-US" dirty="0" smtClean="0">
                <a:cs typeface="+mn-cs"/>
              </a:rPr>
              <a:t>Split horizon with poisonous reverse</a:t>
            </a:r>
          </a:p>
          <a:p>
            <a:pPr lvl="1">
              <a:defRPr/>
            </a:pPr>
            <a:r>
              <a:rPr lang="en-US" sz="2400" dirty="0" smtClean="0"/>
              <a:t>If X routes traffic to Z via Y, then</a:t>
            </a:r>
          </a:p>
          <a:p>
            <a:pPr lvl="2">
              <a:defRPr/>
            </a:pPr>
            <a:r>
              <a:rPr lang="en-US" sz="2000" dirty="0" smtClean="0"/>
              <a:t>X tells Y that its distance to Z is infinity</a:t>
            </a:r>
          </a:p>
          <a:p>
            <a:pPr lvl="3">
              <a:defRPr/>
            </a:pPr>
            <a:r>
              <a:rPr lang="en-US" sz="2000" dirty="0" smtClean="0"/>
              <a:t>Instead of not telling anything at all</a:t>
            </a:r>
          </a:p>
          <a:p>
            <a:pPr lvl="1">
              <a:defRPr/>
            </a:pPr>
            <a:r>
              <a:rPr lang="en-US" sz="2400" dirty="0" smtClean="0"/>
              <a:t>Accelerates convergence</a:t>
            </a:r>
          </a:p>
          <a:p>
            <a:pPr lvl="1">
              <a:defRPr/>
            </a:pPr>
            <a:endParaRPr lang="en-US" sz="2400" dirty="0" smtClean="0">
              <a:solidFill>
                <a:srgbClr val="3333FF"/>
              </a:solidFill>
            </a:endParaRP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805109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0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08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08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08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pPr>
              <a:defRPr/>
            </a:pPr>
            <a:fld id="{31DF397C-0BAF-E94D-AD35-34410EF35349}" type="slidenum">
              <a:rPr lang="en-US"/>
              <a:pPr>
                <a:defRPr/>
              </a:pPr>
              <a:t>37</a:t>
            </a:fld>
            <a:endParaRPr lang="en-US"/>
          </a:p>
        </p:txBody>
      </p:sp>
      <p:sp>
        <p:nvSpPr>
          <p:cNvPr id="252930" name="Rectangle 2"/>
          <p:cNvSpPr>
            <a:spLocks noGrp="1" noChangeArrowheads="1"/>
          </p:cNvSpPr>
          <p:nvPr>
            <p:ph type="title"/>
          </p:nvPr>
        </p:nvSpPr>
        <p:spPr>
          <a:xfrm>
            <a:off x="685800" y="228600"/>
            <a:ext cx="7772400" cy="1143000"/>
          </a:xfrm>
        </p:spPr>
        <p:txBody>
          <a:bodyPr/>
          <a:lstStyle/>
          <a:p>
            <a:pPr>
              <a:defRPr/>
            </a:pPr>
            <a:r>
              <a:rPr lang="en-US" sz="3200" smtClean="0">
                <a:cs typeface="+mj-cs"/>
              </a:rPr>
              <a:t>Split Horizon with Poisoned Reverse</a:t>
            </a:r>
          </a:p>
        </p:txBody>
      </p:sp>
      <p:sp>
        <p:nvSpPr>
          <p:cNvPr id="252931" name="Rectangle 3"/>
          <p:cNvSpPr>
            <a:spLocks noChangeArrowheads="1"/>
          </p:cNvSpPr>
          <p:nvPr/>
        </p:nvSpPr>
        <p:spPr bwMode="auto">
          <a:xfrm>
            <a:off x="609600" y="1600200"/>
            <a:ext cx="52482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a:latin typeface="Comic Sans MS" charset="0"/>
                <a:cs typeface="+mn-cs"/>
              </a:rPr>
              <a:t>If Z routes through Y to get to X :</a:t>
            </a:r>
            <a:endParaRPr lang="en-US" sz="2000">
              <a:latin typeface="Comic Sans MS" charset="0"/>
              <a:cs typeface="+mn-cs"/>
            </a:endParaRPr>
          </a:p>
          <a:p>
            <a:pPr marL="342900" indent="-342900">
              <a:spcBef>
                <a:spcPct val="20000"/>
              </a:spcBef>
              <a:buFontTx/>
              <a:buChar char="•"/>
              <a:defRPr/>
            </a:pPr>
            <a:r>
              <a:rPr lang="en-US" sz="2000">
                <a:latin typeface="Comic Sans MS" charset="0"/>
                <a:cs typeface="+mn-cs"/>
              </a:rPr>
              <a:t>Z tells Y its (Z</a:t>
            </a:r>
            <a:r>
              <a:rPr lang="ja-JP" altLang="en-US" sz="2000">
                <a:latin typeface="Arial"/>
                <a:cs typeface="+mn-cs"/>
              </a:rPr>
              <a:t>’</a:t>
            </a:r>
            <a:r>
              <a:rPr lang="en-US" sz="2000">
                <a:latin typeface="Comic Sans MS" charset="0"/>
                <a:cs typeface="+mn-cs"/>
              </a:rPr>
              <a:t>s) distance to X is infinite (so Y won</a:t>
            </a:r>
            <a:r>
              <a:rPr lang="ja-JP" altLang="en-US" sz="2000">
                <a:latin typeface="Arial"/>
                <a:cs typeface="+mn-cs"/>
              </a:rPr>
              <a:t>’</a:t>
            </a:r>
            <a:r>
              <a:rPr lang="en-US" sz="2000">
                <a:latin typeface="Comic Sans MS" charset="0"/>
                <a:cs typeface="+mn-cs"/>
              </a:rPr>
              <a:t>t route to X via Z)</a:t>
            </a:r>
          </a:p>
        </p:txBody>
      </p:sp>
      <p:grpSp>
        <p:nvGrpSpPr>
          <p:cNvPr id="59397" name="Group 4"/>
          <p:cNvGrpSpPr>
            <a:grpSpLocks/>
          </p:cNvGrpSpPr>
          <p:nvPr/>
        </p:nvGrpSpPr>
        <p:grpSpPr bwMode="auto">
          <a:xfrm>
            <a:off x="6040438" y="1489075"/>
            <a:ext cx="2184400" cy="1314450"/>
            <a:chOff x="169" y="1316"/>
            <a:chExt cx="1376" cy="828"/>
          </a:xfrm>
        </p:grpSpPr>
        <p:sp>
          <p:nvSpPr>
            <p:cNvPr id="252933" name="Freeform 5"/>
            <p:cNvSpPr>
              <a:spLocks/>
            </p:cNvSpPr>
            <p:nvPr/>
          </p:nvSpPr>
          <p:spPr bwMode="auto">
            <a:xfrm>
              <a:off x="169" y="138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34" name="Freeform 6"/>
            <p:cNvSpPr>
              <a:spLocks/>
            </p:cNvSpPr>
            <p:nvPr/>
          </p:nvSpPr>
          <p:spPr bwMode="auto">
            <a:xfrm>
              <a:off x="528" y="1644"/>
              <a:ext cx="222" cy="180"/>
            </a:xfrm>
            <a:custGeom>
              <a:avLst/>
              <a:gdLst>
                <a:gd name="T0" fmla="*/ 0 w 222"/>
                <a:gd name="T1" fmla="*/ 180 h 180"/>
                <a:gd name="T2" fmla="*/ 222 w 222"/>
                <a:gd name="T3" fmla="*/ 0 h 180"/>
              </a:gdLst>
              <a:ahLst/>
              <a:cxnLst>
                <a:cxn ang="0">
                  <a:pos x="T0" y="T1"/>
                </a:cxn>
                <a:cxn ang="0">
                  <a:pos x="T2" y="T3"/>
                </a:cxn>
              </a:cxnLst>
              <a:rect l="0" t="0" r="r" b="b"/>
              <a:pathLst>
                <a:path w="222" h="180">
                  <a:moveTo>
                    <a:pt x="0" y="180"/>
                  </a:moveTo>
                  <a:lnTo>
                    <a:pt x="22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35" name="Oval 7"/>
            <p:cNvSpPr>
              <a:spLocks noChangeArrowheads="1"/>
            </p:cNvSpPr>
            <p:nvPr/>
          </p:nvSpPr>
          <p:spPr bwMode="auto">
            <a:xfrm>
              <a:off x="268" y="1880"/>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36" name="Line 8"/>
            <p:cNvSpPr>
              <a:spLocks noChangeShapeType="1"/>
            </p:cNvSpPr>
            <p:nvPr/>
          </p:nvSpPr>
          <p:spPr bwMode="auto">
            <a:xfrm>
              <a:off x="268" y="1873"/>
              <a:ext cx="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37" name="Line 9"/>
            <p:cNvSpPr>
              <a:spLocks noChangeShapeType="1"/>
            </p:cNvSpPr>
            <p:nvPr/>
          </p:nvSpPr>
          <p:spPr bwMode="auto">
            <a:xfrm>
              <a:off x="581" y="1873"/>
              <a:ext cx="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38" name="Rectangle 10"/>
            <p:cNvSpPr>
              <a:spLocks noChangeArrowheads="1"/>
            </p:cNvSpPr>
            <p:nvPr/>
          </p:nvSpPr>
          <p:spPr bwMode="auto">
            <a:xfrm>
              <a:off x="268" y="187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52939" name="Oval 11"/>
            <p:cNvSpPr>
              <a:spLocks noChangeArrowheads="1"/>
            </p:cNvSpPr>
            <p:nvPr/>
          </p:nvSpPr>
          <p:spPr bwMode="auto">
            <a:xfrm>
              <a:off x="265" y="1814"/>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40" name="Freeform 12"/>
            <p:cNvSpPr>
              <a:spLocks/>
            </p:cNvSpPr>
            <p:nvPr/>
          </p:nvSpPr>
          <p:spPr bwMode="auto">
            <a:xfrm>
              <a:off x="933" y="1644"/>
              <a:ext cx="216" cy="189"/>
            </a:xfrm>
            <a:custGeom>
              <a:avLst/>
              <a:gdLst>
                <a:gd name="T0" fmla="*/ 0 w 216"/>
                <a:gd name="T1" fmla="*/ 0 h 189"/>
                <a:gd name="T2" fmla="*/ 216 w 216"/>
                <a:gd name="T3" fmla="*/ 189 h 189"/>
              </a:gdLst>
              <a:ahLst/>
              <a:cxnLst>
                <a:cxn ang="0">
                  <a:pos x="T0" y="T1"/>
                </a:cxn>
                <a:cxn ang="0">
                  <a:pos x="T2" y="T3"/>
                </a:cxn>
              </a:cxnLst>
              <a:rect l="0" t="0" r="r" b="b"/>
              <a:pathLst>
                <a:path w="216" h="189">
                  <a:moveTo>
                    <a:pt x="0" y="0"/>
                  </a:moveTo>
                  <a:lnTo>
                    <a:pt x="216" y="189"/>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41" name="Freeform 13"/>
            <p:cNvSpPr>
              <a:spLocks/>
            </p:cNvSpPr>
            <p:nvPr/>
          </p:nvSpPr>
          <p:spPr bwMode="auto">
            <a:xfrm>
              <a:off x="585" y="1908"/>
              <a:ext cx="540" cy="3"/>
            </a:xfrm>
            <a:custGeom>
              <a:avLst/>
              <a:gdLst>
                <a:gd name="T0" fmla="*/ 540 w 540"/>
                <a:gd name="T1" fmla="*/ 3 h 3"/>
                <a:gd name="T2" fmla="*/ 0 w 540"/>
                <a:gd name="T3" fmla="*/ 0 h 3"/>
              </a:gdLst>
              <a:ahLst/>
              <a:cxnLst>
                <a:cxn ang="0">
                  <a:pos x="T0" y="T1"/>
                </a:cxn>
                <a:cxn ang="0">
                  <a:pos x="T2" y="T3"/>
                </a:cxn>
              </a:cxnLst>
              <a:rect l="0" t="0" r="r" b="b"/>
              <a:pathLst>
                <a:path w="540" h="3">
                  <a:moveTo>
                    <a:pt x="540" y="3"/>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9410" name="Group 14"/>
            <p:cNvGrpSpPr>
              <a:grpSpLocks/>
            </p:cNvGrpSpPr>
            <p:nvPr/>
          </p:nvGrpSpPr>
          <p:grpSpPr bwMode="auto">
            <a:xfrm>
              <a:off x="303" y="1766"/>
              <a:ext cx="232" cy="250"/>
              <a:chOff x="2940" y="2429"/>
              <a:chExt cx="235" cy="250"/>
            </a:xfrm>
          </p:grpSpPr>
          <p:sp>
            <p:nvSpPr>
              <p:cNvPr id="252943" name="Rectangle 15"/>
              <p:cNvSpPr>
                <a:spLocks noChangeArrowheads="1"/>
              </p:cNvSpPr>
              <p:nvPr/>
            </p:nvSpPr>
            <p:spPr bwMode="auto">
              <a:xfrm>
                <a:off x="2982" y="2490"/>
                <a:ext cx="150"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44" name="Text Box 16"/>
              <p:cNvSpPr txBox="1">
                <a:spLocks noChangeArrowheads="1"/>
              </p:cNvSpPr>
              <p:nvPr/>
            </p:nvSpPr>
            <p:spPr bwMode="auto">
              <a:xfrm>
                <a:off x="2940" y="2429"/>
                <a:ext cx="23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66FF33"/>
                    </a:solidFill>
                    <a:latin typeface="Comic Sans MS" charset="0"/>
                    <a:cs typeface="+mn-cs"/>
                  </a:rPr>
                  <a:t>X</a:t>
                </a:r>
                <a:endParaRPr lang="en-US">
                  <a:solidFill>
                    <a:srgbClr val="66FF33"/>
                  </a:solidFill>
                  <a:cs typeface="+mn-cs"/>
                </a:endParaRPr>
              </a:p>
            </p:txBody>
          </p:sp>
        </p:grpSp>
        <p:grpSp>
          <p:nvGrpSpPr>
            <p:cNvPr id="59411" name="Group 17"/>
            <p:cNvGrpSpPr>
              <a:grpSpLocks/>
            </p:cNvGrpSpPr>
            <p:nvPr/>
          </p:nvGrpSpPr>
          <p:grpSpPr bwMode="auto">
            <a:xfrm>
              <a:off x="1110" y="1778"/>
              <a:ext cx="316" cy="250"/>
              <a:chOff x="1740" y="2306"/>
              <a:chExt cx="316" cy="250"/>
            </a:xfrm>
          </p:grpSpPr>
          <p:sp>
            <p:nvSpPr>
              <p:cNvPr id="252946" name="Oval 18"/>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47" name="Line 19"/>
              <p:cNvSpPr>
                <a:spLocks noChangeShapeType="1"/>
              </p:cNvSpPr>
              <p:nvPr/>
            </p:nvSpPr>
            <p:spPr bwMode="auto">
              <a:xfrm>
                <a:off x="1743" y="241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48" name="Line 20"/>
              <p:cNvSpPr>
                <a:spLocks noChangeShapeType="1"/>
              </p:cNvSpPr>
              <p:nvPr/>
            </p:nvSpPr>
            <p:spPr bwMode="auto">
              <a:xfrm>
                <a:off x="2056" y="241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49" name="Rectangle 21"/>
              <p:cNvSpPr>
                <a:spLocks noChangeArrowheads="1"/>
              </p:cNvSpPr>
              <p:nvPr/>
            </p:nvSpPr>
            <p:spPr bwMode="auto">
              <a:xfrm>
                <a:off x="1743" y="241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52950" name="Oval 22"/>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9431" name="Group 23"/>
              <p:cNvGrpSpPr>
                <a:grpSpLocks/>
              </p:cNvGrpSpPr>
              <p:nvPr/>
            </p:nvGrpSpPr>
            <p:grpSpPr bwMode="auto">
              <a:xfrm>
                <a:off x="1788" y="2306"/>
                <a:ext cx="227" cy="250"/>
                <a:chOff x="2943" y="2429"/>
                <a:chExt cx="230" cy="250"/>
              </a:xfrm>
            </p:grpSpPr>
            <p:sp>
              <p:nvSpPr>
                <p:cNvPr id="252952" name="Rectangle 24"/>
                <p:cNvSpPr>
                  <a:spLocks noChangeArrowheads="1"/>
                </p:cNvSpPr>
                <p:nvPr/>
              </p:nvSpPr>
              <p:spPr bwMode="auto">
                <a:xfrm>
                  <a:off x="2982" y="2490"/>
                  <a:ext cx="150"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53" name="Text Box 25"/>
                <p:cNvSpPr txBox="1">
                  <a:spLocks noChangeArrowheads="1"/>
                </p:cNvSpPr>
                <p:nvPr/>
              </p:nvSpPr>
              <p:spPr bwMode="auto">
                <a:xfrm>
                  <a:off x="2943" y="2429"/>
                  <a:ext cx="23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66FF33"/>
                      </a:solidFill>
                      <a:latin typeface="Comic Sans MS" charset="0"/>
                      <a:cs typeface="+mn-cs"/>
                    </a:rPr>
                    <a:t>Z</a:t>
                  </a:r>
                  <a:endParaRPr lang="en-US">
                    <a:solidFill>
                      <a:srgbClr val="66FF33"/>
                    </a:solidFill>
                    <a:cs typeface="+mn-cs"/>
                  </a:endParaRPr>
                </a:p>
              </p:txBody>
            </p:sp>
          </p:grpSp>
        </p:grpSp>
        <p:sp>
          <p:nvSpPr>
            <p:cNvPr id="252954" name="Text Box 26"/>
            <p:cNvSpPr txBox="1">
              <a:spLocks noChangeArrowheads="1"/>
            </p:cNvSpPr>
            <p:nvPr/>
          </p:nvSpPr>
          <p:spPr bwMode="auto">
            <a:xfrm>
              <a:off x="1013" y="1568"/>
              <a:ext cx="18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1</a:t>
              </a:r>
              <a:endParaRPr lang="en-US">
                <a:cs typeface="+mn-cs"/>
              </a:endParaRPr>
            </a:p>
          </p:txBody>
        </p:sp>
        <p:sp>
          <p:nvSpPr>
            <p:cNvPr id="252955" name="Text Box 27"/>
            <p:cNvSpPr txBox="1">
              <a:spLocks noChangeArrowheads="1"/>
            </p:cNvSpPr>
            <p:nvPr/>
          </p:nvSpPr>
          <p:spPr bwMode="auto">
            <a:xfrm>
              <a:off x="474" y="1565"/>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4</a:t>
              </a:r>
              <a:endParaRPr lang="en-US">
                <a:cs typeface="+mn-cs"/>
              </a:endParaRPr>
            </a:p>
          </p:txBody>
        </p:sp>
        <p:sp>
          <p:nvSpPr>
            <p:cNvPr id="252956" name="Text Box 28"/>
            <p:cNvSpPr txBox="1">
              <a:spLocks noChangeArrowheads="1"/>
            </p:cNvSpPr>
            <p:nvPr/>
          </p:nvSpPr>
          <p:spPr bwMode="auto">
            <a:xfrm>
              <a:off x="715" y="1898"/>
              <a:ext cx="2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50</a:t>
              </a:r>
              <a:endParaRPr lang="en-US">
                <a:cs typeface="+mn-cs"/>
              </a:endParaRPr>
            </a:p>
          </p:txBody>
        </p:sp>
        <p:grpSp>
          <p:nvGrpSpPr>
            <p:cNvPr id="59415" name="Group 29"/>
            <p:cNvGrpSpPr>
              <a:grpSpLocks/>
            </p:cNvGrpSpPr>
            <p:nvPr/>
          </p:nvGrpSpPr>
          <p:grpSpPr bwMode="auto">
            <a:xfrm>
              <a:off x="690" y="1454"/>
              <a:ext cx="316" cy="250"/>
              <a:chOff x="1740" y="2306"/>
              <a:chExt cx="316" cy="250"/>
            </a:xfrm>
          </p:grpSpPr>
          <p:sp>
            <p:nvSpPr>
              <p:cNvPr id="252958" name="Oval 3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59" name="Line 31"/>
              <p:cNvSpPr>
                <a:spLocks noChangeShapeType="1"/>
              </p:cNvSpPr>
              <p:nvPr/>
            </p:nvSpPr>
            <p:spPr bwMode="auto">
              <a:xfrm>
                <a:off x="1743" y="241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60" name="Line 32"/>
              <p:cNvSpPr>
                <a:spLocks noChangeShapeType="1"/>
              </p:cNvSpPr>
              <p:nvPr/>
            </p:nvSpPr>
            <p:spPr bwMode="auto">
              <a:xfrm>
                <a:off x="2056" y="241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61" name="Rectangle 33"/>
              <p:cNvSpPr>
                <a:spLocks noChangeArrowheads="1"/>
              </p:cNvSpPr>
              <p:nvPr/>
            </p:nvSpPr>
            <p:spPr bwMode="auto">
              <a:xfrm>
                <a:off x="1743" y="241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52962" name="Oval 3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9423" name="Group 35"/>
              <p:cNvGrpSpPr>
                <a:grpSpLocks/>
              </p:cNvGrpSpPr>
              <p:nvPr/>
            </p:nvGrpSpPr>
            <p:grpSpPr bwMode="auto">
              <a:xfrm>
                <a:off x="1792" y="2306"/>
                <a:ext cx="218" cy="250"/>
                <a:chOff x="2947" y="2429"/>
                <a:chExt cx="221" cy="250"/>
              </a:xfrm>
            </p:grpSpPr>
            <p:sp>
              <p:nvSpPr>
                <p:cNvPr id="252964" name="Rectangle 36"/>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65" name="Text Box 37"/>
                <p:cNvSpPr txBox="1">
                  <a:spLocks noChangeArrowheads="1"/>
                </p:cNvSpPr>
                <p:nvPr/>
              </p:nvSpPr>
              <p:spPr bwMode="auto">
                <a:xfrm>
                  <a:off x="2947" y="2429"/>
                  <a:ext cx="2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66FF33"/>
                      </a:solidFill>
                      <a:latin typeface="Comic Sans MS" charset="0"/>
                      <a:cs typeface="+mn-cs"/>
                    </a:rPr>
                    <a:t>Y</a:t>
                  </a:r>
                  <a:endParaRPr lang="en-US">
                    <a:solidFill>
                      <a:srgbClr val="66FF33"/>
                    </a:solidFill>
                    <a:cs typeface="+mn-cs"/>
                  </a:endParaRPr>
                </a:p>
              </p:txBody>
            </p:sp>
          </p:grpSp>
        </p:grpSp>
        <p:sp>
          <p:nvSpPr>
            <p:cNvPr id="252966" name="Text Box 38"/>
            <p:cNvSpPr txBox="1">
              <a:spLocks noChangeArrowheads="1"/>
            </p:cNvSpPr>
            <p:nvPr/>
          </p:nvSpPr>
          <p:spPr bwMode="auto">
            <a:xfrm>
              <a:off x="328" y="1316"/>
              <a:ext cx="2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rgbClr val="FF0000"/>
                  </a:solidFill>
                  <a:latin typeface="Comic Sans MS" charset="0"/>
                  <a:cs typeface="+mn-cs"/>
                </a:rPr>
                <a:t>60</a:t>
              </a:r>
              <a:endParaRPr lang="en-US">
                <a:cs typeface="+mn-cs"/>
              </a:endParaRPr>
            </a:p>
          </p:txBody>
        </p:sp>
        <p:sp>
          <p:nvSpPr>
            <p:cNvPr id="252967" name="Line 39"/>
            <p:cNvSpPr>
              <a:spLocks noChangeShapeType="1"/>
            </p:cNvSpPr>
            <p:nvPr/>
          </p:nvSpPr>
          <p:spPr bwMode="auto">
            <a:xfrm flipH="1" flipV="1">
              <a:off x="492" y="1512"/>
              <a:ext cx="132" cy="22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pic>
        <p:nvPicPr>
          <p:cNvPr id="59398" name="Picture 40" descr="dv_po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4200"/>
            <a:ext cx="677545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69" name="Line 41"/>
          <p:cNvSpPr>
            <a:spLocks noChangeShapeType="1"/>
          </p:cNvSpPr>
          <p:nvPr/>
        </p:nvSpPr>
        <p:spPr bwMode="auto">
          <a:xfrm>
            <a:off x="7772400" y="3200400"/>
            <a:ext cx="0" cy="274320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2970" name="Text Box 42"/>
          <p:cNvSpPr txBox="1">
            <a:spLocks noChangeArrowheads="1"/>
          </p:cNvSpPr>
          <p:nvPr/>
        </p:nvSpPr>
        <p:spPr bwMode="auto">
          <a:xfrm>
            <a:off x="7804150" y="3241675"/>
            <a:ext cx="13493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3333FF"/>
                </a:solidFill>
                <a:latin typeface="Comic Sans MS" charset="0"/>
                <a:cs typeface="+mn-cs"/>
              </a:rPr>
              <a:t>algorithm</a:t>
            </a:r>
          </a:p>
          <a:p>
            <a:pPr>
              <a:defRPr/>
            </a:pPr>
            <a:r>
              <a:rPr lang="en-US" sz="1800">
                <a:solidFill>
                  <a:srgbClr val="3333FF"/>
                </a:solidFill>
                <a:latin typeface="Comic Sans MS" charset="0"/>
                <a:cs typeface="+mn-cs"/>
              </a:rPr>
              <a:t>terminates</a:t>
            </a:r>
          </a:p>
        </p:txBody>
      </p:sp>
      <p:sp>
        <p:nvSpPr>
          <p:cNvPr id="4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145813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9BE34EB-4BAA-604B-BEC6-72254EF97B64}" type="slidenum">
              <a:rPr lang="en-US"/>
              <a:pPr>
                <a:defRPr/>
              </a:pPr>
              <a:t>38</a:t>
            </a:fld>
            <a:endParaRPr lang="en-US"/>
          </a:p>
        </p:txBody>
      </p:sp>
      <p:sp>
        <p:nvSpPr>
          <p:cNvPr id="250882" name="Rectangle 2"/>
          <p:cNvSpPr>
            <a:spLocks noGrp="1" noChangeArrowheads="1"/>
          </p:cNvSpPr>
          <p:nvPr>
            <p:ph type="title"/>
          </p:nvPr>
        </p:nvSpPr>
        <p:spPr>
          <a:xfrm>
            <a:off x="609600" y="228600"/>
            <a:ext cx="8153400" cy="1143000"/>
          </a:xfrm>
        </p:spPr>
        <p:txBody>
          <a:bodyPr/>
          <a:lstStyle/>
          <a:p>
            <a:pPr>
              <a:defRPr/>
            </a:pPr>
            <a:r>
              <a:rPr lang="ja-JP" altLang="en-US" sz="3600" dirty="0" smtClean="0">
                <a:latin typeface="Arial"/>
                <a:cs typeface="+mj-cs"/>
              </a:rPr>
              <a:t>“</a:t>
            </a:r>
            <a:r>
              <a:rPr lang="en-US" sz="3600" dirty="0" smtClean="0">
                <a:cs typeface="+mj-cs"/>
              </a:rPr>
              <a:t>Fixes</a:t>
            </a:r>
            <a:r>
              <a:rPr lang="ja-JP" altLang="en-US" sz="3600" dirty="0" smtClean="0">
                <a:latin typeface="Arial"/>
                <a:cs typeface="+mj-cs"/>
              </a:rPr>
              <a:t>”</a:t>
            </a:r>
            <a:r>
              <a:rPr lang="en-US" sz="3600" dirty="0" smtClean="0">
                <a:cs typeface="+mj-cs"/>
              </a:rPr>
              <a:t> to Count-to-Infinity Problem</a:t>
            </a:r>
          </a:p>
        </p:txBody>
      </p:sp>
      <p:sp>
        <p:nvSpPr>
          <p:cNvPr id="250883" name="Rectangle 3"/>
          <p:cNvSpPr>
            <a:spLocks noGrp="1" noChangeArrowheads="1"/>
          </p:cNvSpPr>
          <p:nvPr>
            <p:ph type="body" idx="1"/>
          </p:nvPr>
        </p:nvSpPr>
        <p:spPr>
          <a:xfrm>
            <a:off x="609600" y="1371600"/>
            <a:ext cx="7772400" cy="5155847"/>
          </a:xfrm>
        </p:spPr>
        <p:txBody>
          <a:bodyPr>
            <a:normAutofit/>
          </a:bodyPr>
          <a:lstStyle/>
          <a:p>
            <a:pPr>
              <a:defRPr/>
            </a:pPr>
            <a:r>
              <a:rPr lang="en-US" dirty="0" smtClean="0">
                <a:cs typeface="+mn-cs"/>
              </a:rPr>
              <a:t>Split horizon</a:t>
            </a:r>
          </a:p>
          <a:p>
            <a:pPr lvl="1">
              <a:defRPr/>
            </a:pPr>
            <a:r>
              <a:rPr lang="en-US" sz="2400" dirty="0" smtClean="0"/>
              <a:t>A router never</a:t>
            </a:r>
            <a:r>
              <a:rPr lang="en-US" sz="2400" dirty="0" smtClean="0">
                <a:solidFill>
                  <a:srgbClr val="3333FF"/>
                </a:solidFill>
              </a:rPr>
              <a:t> </a:t>
            </a:r>
            <a:r>
              <a:rPr lang="en-US" sz="2400" dirty="0" smtClean="0"/>
              <a:t>advertises the cost of a destination to a neighbor</a:t>
            </a:r>
          </a:p>
          <a:p>
            <a:pPr lvl="2">
              <a:defRPr/>
            </a:pPr>
            <a:r>
              <a:rPr lang="en-US" sz="2000" dirty="0" smtClean="0"/>
              <a:t>If this neighbor is the next hop to that destination</a:t>
            </a:r>
          </a:p>
          <a:p>
            <a:pPr>
              <a:defRPr/>
            </a:pPr>
            <a:r>
              <a:rPr lang="en-US" dirty="0" smtClean="0">
                <a:cs typeface="+mn-cs"/>
              </a:rPr>
              <a:t>Split horizon with poisonous reverse</a:t>
            </a:r>
          </a:p>
          <a:p>
            <a:pPr lvl="1">
              <a:defRPr/>
            </a:pPr>
            <a:r>
              <a:rPr lang="en-US" sz="2400" dirty="0" smtClean="0"/>
              <a:t>If X routes traffic to Z via Y, then</a:t>
            </a:r>
          </a:p>
          <a:p>
            <a:pPr lvl="2">
              <a:defRPr/>
            </a:pPr>
            <a:r>
              <a:rPr lang="en-US" sz="2000" dirty="0" smtClean="0"/>
              <a:t>X tells Y that its distance to Z is infinity</a:t>
            </a:r>
          </a:p>
          <a:p>
            <a:pPr lvl="3">
              <a:defRPr/>
            </a:pPr>
            <a:r>
              <a:rPr lang="en-US" sz="2000" dirty="0" smtClean="0"/>
              <a:t>Instead of not telling anything at all</a:t>
            </a:r>
          </a:p>
          <a:p>
            <a:pPr lvl="1">
              <a:defRPr/>
            </a:pPr>
            <a:r>
              <a:rPr lang="en-US" sz="2400" dirty="0" smtClean="0"/>
              <a:t>Accelerates convergence</a:t>
            </a:r>
          </a:p>
          <a:p>
            <a:pPr>
              <a:defRPr/>
            </a:pPr>
            <a:r>
              <a:rPr lang="en-US" dirty="0" smtClean="0">
                <a:solidFill>
                  <a:srgbClr val="204AFA"/>
                </a:solidFill>
                <a:latin typeface="Gill Sans MT" charset="0"/>
              </a:rPr>
              <a:t>Will </a:t>
            </a:r>
            <a:r>
              <a:rPr lang="en-US" dirty="0">
                <a:solidFill>
                  <a:srgbClr val="204AFA"/>
                </a:solidFill>
                <a:latin typeface="Gill Sans MT" charset="0"/>
              </a:rPr>
              <a:t>this completely solve count to infinity problem?</a:t>
            </a:r>
          </a:p>
          <a:p>
            <a:pPr lvl="1">
              <a:defRPr/>
            </a:pPr>
            <a:endParaRPr lang="en-US" sz="2400" dirty="0" smtClean="0">
              <a:solidFill>
                <a:srgbClr val="3333FF"/>
              </a:solidFill>
            </a:endParaRP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360338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pPr>
              <a:defRPr/>
            </a:pPr>
            <a:fld id="{3A493812-CD1D-524F-AE23-2C05C8A14C71}" type="slidenum">
              <a:rPr lang="en-US"/>
              <a:pPr>
                <a:defRPr/>
              </a:pPr>
              <a:t>39</a:t>
            </a:fld>
            <a:endParaRPr lang="en-US"/>
          </a:p>
        </p:txBody>
      </p:sp>
      <p:sp>
        <p:nvSpPr>
          <p:cNvPr id="254978" name="Rectangle 2"/>
          <p:cNvSpPr>
            <a:spLocks noGrp="1" noChangeArrowheads="1"/>
          </p:cNvSpPr>
          <p:nvPr>
            <p:ph type="title"/>
          </p:nvPr>
        </p:nvSpPr>
        <p:spPr/>
        <p:txBody>
          <a:bodyPr/>
          <a:lstStyle/>
          <a:p>
            <a:pPr>
              <a:defRPr/>
            </a:pPr>
            <a:r>
              <a:rPr lang="en-US" sz="3600" smtClean="0">
                <a:cs typeface="+mj-cs"/>
              </a:rPr>
              <a:t>Count-to-Infinity Problem Revisited</a:t>
            </a:r>
          </a:p>
        </p:txBody>
      </p:sp>
      <p:grpSp>
        <p:nvGrpSpPr>
          <p:cNvPr id="61444" name="Group 3"/>
          <p:cNvGrpSpPr>
            <a:grpSpLocks/>
          </p:cNvGrpSpPr>
          <p:nvPr/>
        </p:nvGrpSpPr>
        <p:grpSpPr bwMode="auto">
          <a:xfrm>
            <a:off x="2133600" y="2438400"/>
            <a:ext cx="4724400" cy="1905000"/>
            <a:chOff x="1344" y="1248"/>
            <a:chExt cx="2976" cy="1200"/>
          </a:xfrm>
        </p:grpSpPr>
        <p:grpSp>
          <p:nvGrpSpPr>
            <p:cNvPr id="61445" name="Group 4"/>
            <p:cNvGrpSpPr>
              <a:grpSpLocks/>
            </p:cNvGrpSpPr>
            <p:nvPr/>
          </p:nvGrpSpPr>
          <p:grpSpPr bwMode="auto">
            <a:xfrm>
              <a:off x="1344" y="1248"/>
              <a:ext cx="432" cy="384"/>
              <a:chOff x="2256" y="2304"/>
              <a:chExt cx="432" cy="384"/>
            </a:xfrm>
          </p:grpSpPr>
          <p:sp>
            <p:nvSpPr>
              <p:cNvPr id="254981" name="Oval 5"/>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4982" name="Text Box 6"/>
              <p:cNvSpPr txBox="1">
                <a:spLocks noChangeArrowheads="1"/>
              </p:cNvSpPr>
              <p:nvPr/>
            </p:nvSpPr>
            <p:spPr bwMode="auto">
              <a:xfrm>
                <a:off x="2352" y="23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X</a:t>
                </a:r>
              </a:p>
            </p:txBody>
          </p:sp>
        </p:grpSp>
        <p:grpSp>
          <p:nvGrpSpPr>
            <p:cNvPr id="61446" name="Group 7"/>
            <p:cNvGrpSpPr>
              <a:grpSpLocks/>
            </p:cNvGrpSpPr>
            <p:nvPr/>
          </p:nvGrpSpPr>
          <p:grpSpPr bwMode="auto">
            <a:xfrm>
              <a:off x="2688" y="1248"/>
              <a:ext cx="432" cy="384"/>
              <a:chOff x="2256" y="2304"/>
              <a:chExt cx="432" cy="384"/>
            </a:xfrm>
          </p:grpSpPr>
          <p:sp>
            <p:nvSpPr>
              <p:cNvPr id="254984" name="Oval 8"/>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4985" name="Text Box 9"/>
              <p:cNvSpPr txBox="1">
                <a:spLocks noChangeArrowheads="1"/>
              </p:cNvSpPr>
              <p:nvPr/>
            </p:nvSpPr>
            <p:spPr bwMode="auto">
              <a:xfrm>
                <a:off x="2352" y="23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Y</a:t>
                </a:r>
              </a:p>
            </p:txBody>
          </p:sp>
        </p:grpSp>
        <p:grpSp>
          <p:nvGrpSpPr>
            <p:cNvPr id="61447" name="Group 10"/>
            <p:cNvGrpSpPr>
              <a:grpSpLocks/>
            </p:cNvGrpSpPr>
            <p:nvPr/>
          </p:nvGrpSpPr>
          <p:grpSpPr bwMode="auto">
            <a:xfrm>
              <a:off x="3888" y="1248"/>
              <a:ext cx="432" cy="384"/>
              <a:chOff x="2256" y="2304"/>
              <a:chExt cx="432" cy="384"/>
            </a:xfrm>
          </p:grpSpPr>
          <p:sp>
            <p:nvSpPr>
              <p:cNvPr id="254987" name="Oval 11"/>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4988" name="Text Box 12"/>
              <p:cNvSpPr txBox="1">
                <a:spLocks noChangeArrowheads="1"/>
              </p:cNvSpPr>
              <p:nvPr/>
            </p:nvSpPr>
            <p:spPr bwMode="auto">
              <a:xfrm>
                <a:off x="2363" y="235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Z</a:t>
                </a:r>
              </a:p>
            </p:txBody>
          </p:sp>
        </p:grpSp>
        <p:sp>
          <p:nvSpPr>
            <p:cNvPr id="254989" name="Line 13"/>
            <p:cNvSpPr>
              <a:spLocks noChangeShapeType="1"/>
            </p:cNvSpPr>
            <p:nvPr/>
          </p:nvSpPr>
          <p:spPr bwMode="auto">
            <a:xfrm>
              <a:off x="1776" y="1440"/>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4990" name="Line 14"/>
            <p:cNvSpPr>
              <a:spLocks noChangeShapeType="1"/>
            </p:cNvSpPr>
            <p:nvPr/>
          </p:nvSpPr>
          <p:spPr bwMode="auto">
            <a:xfrm>
              <a:off x="3120"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61450" name="Group 15"/>
            <p:cNvGrpSpPr>
              <a:grpSpLocks/>
            </p:cNvGrpSpPr>
            <p:nvPr/>
          </p:nvGrpSpPr>
          <p:grpSpPr bwMode="auto">
            <a:xfrm>
              <a:off x="2064" y="2064"/>
              <a:ext cx="432" cy="384"/>
              <a:chOff x="2256" y="2304"/>
              <a:chExt cx="432" cy="384"/>
            </a:xfrm>
          </p:grpSpPr>
          <p:sp>
            <p:nvSpPr>
              <p:cNvPr id="254992" name="Oval 16"/>
              <p:cNvSpPr>
                <a:spLocks noChangeArrowheads="1"/>
              </p:cNvSpPr>
              <p:nvPr/>
            </p:nvSpPr>
            <p:spPr bwMode="auto">
              <a:xfrm>
                <a:off x="2256" y="2304"/>
                <a:ext cx="432" cy="384"/>
              </a:xfrm>
              <a:prstGeom prst="ellipse">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4993" name="Text Box 17"/>
              <p:cNvSpPr txBox="1">
                <a:spLocks noChangeArrowheads="1"/>
              </p:cNvSpPr>
              <p:nvPr/>
            </p:nvSpPr>
            <p:spPr bwMode="auto">
              <a:xfrm>
                <a:off x="2331" y="235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cs typeface="+mn-cs"/>
                  </a:rPr>
                  <a:t>W</a:t>
                </a:r>
              </a:p>
            </p:txBody>
          </p:sp>
        </p:grpSp>
        <p:sp>
          <p:nvSpPr>
            <p:cNvPr id="254994" name="Line 18"/>
            <p:cNvSpPr>
              <a:spLocks noChangeShapeType="1"/>
            </p:cNvSpPr>
            <p:nvPr/>
          </p:nvSpPr>
          <p:spPr bwMode="auto">
            <a:xfrm>
              <a:off x="1680" y="1584"/>
              <a:ext cx="48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4995" name="Line 19"/>
            <p:cNvSpPr>
              <a:spLocks noChangeShapeType="1"/>
            </p:cNvSpPr>
            <p:nvPr/>
          </p:nvSpPr>
          <p:spPr bwMode="auto">
            <a:xfrm flipH="1">
              <a:off x="2448" y="1584"/>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264378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453484" y="1942624"/>
            <a:ext cx="6027737" cy="1440135"/>
            <a:chOff x="1492879" y="2061336"/>
            <a:chExt cx="6027737" cy="1440135"/>
          </a:xfrm>
        </p:grpSpPr>
        <p:sp>
          <p:nvSpPr>
            <p:cNvPr id="388" name="Rectangle 387"/>
            <p:cNvSpPr/>
            <p:nvPr/>
          </p:nvSpPr>
          <p:spPr bwMode="auto">
            <a:xfrm>
              <a:off x="1929251" y="2064703"/>
              <a:ext cx="5043488" cy="1017588"/>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p:nvPr/>
          </p:nvSpPr>
          <p:spPr bwMode="auto">
            <a:xfrm>
              <a:off x="1739747" y="2067585"/>
              <a:ext cx="198437" cy="1385888"/>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078" y="2061336"/>
              <a:ext cx="220427" cy="1370587"/>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8316" name="Group 950"/>
            <p:cNvGrpSpPr>
              <a:grpSpLocks/>
            </p:cNvGrpSpPr>
            <p:nvPr/>
          </p:nvGrpSpPr>
          <p:grpSpPr bwMode="auto">
            <a:xfrm>
              <a:off x="1492879" y="2820676"/>
              <a:ext cx="338137" cy="653816"/>
              <a:chOff x="4140" y="429"/>
              <a:chExt cx="1425" cy="2396"/>
            </a:xfrm>
          </p:grpSpPr>
          <p:sp>
            <p:nvSpPr>
              <p:cNvPr id="48350"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352"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3"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55" name="Group 956"/>
              <p:cNvGrpSpPr>
                <a:grpSpLocks/>
              </p:cNvGrpSpPr>
              <p:nvPr/>
            </p:nvGrpSpPr>
            <p:grpSpPr bwMode="auto">
              <a:xfrm>
                <a:off x="4749" y="668"/>
                <a:ext cx="581" cy="145"/>
                <a:chOff x="614" y="2568"/>
                <a:chExt cx="725" cy="139"/>
              </a:xfrm>
            </p:grpSpPr>
            <p:sp>
              <p:nvSpPr>
                <p:cNvPr id="48380"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8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5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57" name="Group 960"/>
              <p:cNvGrpSpPr>
                <a:grpSpLocks/>
              </p:cNvGrpSpPr>
              <p:nvPr/>
            </p:nvGrpSpPr>
            <p:grpSpPr bwMode="auto">
              <a:xfrm>
                <a:off x="4747" y="994"/>
                <a:ext cx="581" cy="134"/>
                <a:chOff x="614" y="2568"/>
                <a:chExt cx="725" cy="139"/>
              </a:xfrm>
            </p:grpSpPr>
            <p:sp>
              <p:nvSpPr>
                <p:cNvPr id="48378"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5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35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60" name="Group 965"/>
              <p:cNvGrpSpPr>
                <a:grpSpLocks/>
              </p:cNvGrpSpPr>
              <p:nvPr/>
            </p:nvGrpSpPr>
            <p:grpSpPr bwMode="auto">
              <a:xfrm>
                <a:off x="4735" y="1627"/>
                <a:ext cx="582" cy="151"/>
                <a:chOff x="614" y="2568"/>
                <a:chExt cx="725" cy="139"/>
              </a:xfrm>
            </p:grpSpPr>
            <p:sp>
              <p:nvSpPr>
                <p:cNvPr id="48376"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61"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62" name="Group 969"/>
              <p:cNvGrpSpPr>
                <a:grpSpLocks/>
              </p:cNvGrpSpPr>
              <p:nvPr/>
            </p:nvGrpSpPr>
            <p:grpSpPr bwMode="auto">
              <a:xfrm>
                <a:off x="4739" y="1327"/>
                <a:ext cx="582" cy="139"/>
                <a:chOff x="614" y="2568"/>
                <a:chExt cx="725" cy="139"/>
              </a:xfrm>
            </p:grpSpPr>
            <p:sp>
              <p:nvSpPr>
                <p:cNvPr id="48374"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6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8364"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5"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6"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67"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836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8370"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1"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48372"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8317" name="Group 950"/>
            <p:cNvGrpSpPr>
              <a:grpSpLocks/>
            </p:cNvGrpSpPr>
            <p:nvPr/>
          </p:nvGrpSpPr>
          <p:grpSpPr bwMode="auto">
            <a:xfrm>
              <a:off x="7182479" y="2847655"/>
              <a:ext cx="338137" cy="653816"/>
              <a:chOff x="4140" y="429"/>
              <a:chExt cx="1425" cy="2396"/>
            </a:xfrm>
          </p:grpSpPr>
          <p:sp>
            <p:nvSpPr>
              <p:cNvPr id="48318"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9"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320"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1"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2"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3" name="Group 956"/>
              <p:cNvGrpSpPr>
                <a:grpSpLocks/>
              </p:cNvGrpSpPr>
              <p:nvPr/>
            </p:nvGrpSpPr>
            <p:grpSpPr bwMode="auto">
              <a:xfrm>
                <a:off x="4749" y="668"/>
                <a:ext cx="581" cy="145"/>
                <a:chOff x="614" y="2568"/>
                <a:chExt cx="725" cy="139"/>
              </a:xfrm>
            </p:grpSpPr>
            <p:sp>
              <p:nvSpPr>
                <p:cNvPr id="48348"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9"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4"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5" name="Group 960"/>
              <p:cNvGrpSpPr>
                <a:grpSpLocks/>
              </p:cNvGrpSpPr>
              <p:nvPr/>
            </p:nvGrpSpPr>
            <p:grpSpPr bwMode="auto">
              <a:xfrm>
                <a:off x="4747" y="994"/>
                <a:ext cx="581" cy="134"/>
                <a:chOff x="614" y="2568"/>
                <a:chExt cx="725" cy="139"/>
              </a:xfrm>
            </p:grpSpPr>
            <p:sp>
              <p:nvSpPr>
                <p:cNvPr id="48346"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7"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6"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327"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8" name="Group 965"/>
              <p:cNvGrpSpPr>
                <a:grpSpLocks/>
              </p:cNvGrpSpPr>
              <p:nvPr/>
            </p:nvGrpSpPr>
            <p:grpSpPr bwMode="auto">
              <a:xfrm>
                <a:off x="4735" y="1627"/>
                <a:ext cx="582" cy="151"/>
                <a:chOff x="614" y="2568"/>
                <a:chExt cx="725" cy="139"/>
              </a:xfrm>
            </p:grpSpPr>
            <p:sp>
              <p:nvSpPr>
                <p:cNvPr id="48344"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5"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9"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30" name="Group 969"/>
              <p:cNvGrpSpPr>
                <a:grpSpLocks/>
              </p:cNvGrpSpPr>
              <p:nvPr/>
            </p:nvGrpSpPr>
            <p:grpSpPr bwMode="auto">
              <a:xfrm>
                <a:off x="4739" y="1327"/>
                <a:ext cx="582" cy="139"/>
                <a:chOff x="614" y="2568"/>
                <a:chExt cx="725" cy="139"/>
              </a:xfrm>
            </p:grpSpPr>
            <p:sp>
              <p:nvSpPr>
                <p:cNvPr id="48342"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3"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31"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8332"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3"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4"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35"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6"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8337"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8338"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39"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48340"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1"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sp>
        <p:nvSpPr>
          <p:cNvPr id="48129" name="Freeform 2"/>
          <p:cNvSpPr>
            <a:spLocks/>
          </p:cNvSpPr>
          <p:nvPr/>
        </p:nvSpPr>
        <p:spPr bwMode="auto">
          <a:xfrm>
            <a:off x="2592388" y="5671525"/>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62941" y="582233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816" y="6009663"/>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4516" y="61144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2104" y="63081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2504" y="58556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6541" y="60096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691" y="6038238"/>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6441" y="5822338"/>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p:nvPr/>
        </p:nvGrpSpPr>
        <p:grpSpPr>
          <a:xfrm>
            <a:off x="1526216" y="2925098"/>
            <a:ext cx="6978041" cy="1096962"/>
            <a:chOff x="1526216" y="3003498"/>
            <a:chExt cx="6978041" cy="1096962"/>
          </a:xfrm>
        </p:grpSpPr>
        <p:sp>
          <p:nvSpPr>
            <p:cNvPr id="48156" name="TextBox 399"/>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data</a:t>
              </a:r>
            </a:p>
            <a:p>
              <a:pPr algn="ctr">
                <a:lnSpc>
                  <a:spcPts val="1463"/>
                </a:lnSpc>
              </a:pPr>
              <a:r>
                <a:rPr lang="en-US" sz="1400"/>
                <a:t>plane</a:t>
              </a:r>
            </a:p>
          </p:txBody>
        </p:sp>
        <p:sp>
          <p:nvSpPr>
            <p:cNvPr id="48157" name="TextBox 400"/>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control</a:t>
              </a:r>
            </a:p>
            <a:p>
              <a:pPr algn="ctr">
                <a:lnSpc>
                  <a:spcPts val="1463"/>
                </a:lnSpc>
              </a:pPr>
              <a:r>
                <a:rPr lang="en-US" sz="1400"/>
                <a:t>plane</a:t>
              </a:r>
            </a:p>
          </p:txBody>
        </p:sp>
        <p:cxnSp>
          <p:nvCxnSpPr>
            <p:cNvPr id="302" name="Straight Connector 301"/>
            <p:cNvCxnSpPr/>
            <p:nvPr/>
          </p:nvCxnSpPr>
          <p:spPr bwMode="auto">
            <a:xfrm flipV="1">
              <a:off x="1526216" y="3579342"/>
              <a:ext cx="6978041" cy="12155"/>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2436115" y="2656708"/>
            <a:ext cx="4296530" cy="320561"/>
            <a:chOff x="2433511" y="2792111"/>
            <a:chExt cx="4296530" cy="320561"/>
          </a:xfrm>
        </p:grpSpPr>
        <p:grpSp>
          <p:nvGrpSpPr>
            <p:cNvPr id="48311"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858"/>
                <a:ext cx="424580"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4" name="Straight Connector 403"/>
              <p:cNvCxnSpPr/>
              <p:nvPr/>
            </p:nvCxnSpPr>
            <p:spPr>
              <a:xfrm>
                <a:off x="2931664" y="4005099"/>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7691"/>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46" y="4005099"/>
                <a:ext cx="0"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2"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7508" y="3912861"/>
                <a:ext cx="424606"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9" name="Straight Connector 408"/>
              <p:cNvCxnSpPr/>
              <p:nvPr/>
            </p:nvCxnSpPr>
            <p:spPr>
              <a:xfrm>
                <a:off x="2931664" y="4005102"/>
                <a:ext cx="42460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1664" y="4067694"/>
                <a:ext cx="42460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863" y="4005102"/>
                <a:ext cx="1947"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3"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7507" y="3912861"/>
                <a:ext cx="424607"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4" name="Straight Connector 413"/>
              <p:cNvCxnSpPr/>
              <p:nvPr/>
            </p:nvCxnSpPr>
            <p:spPr>
              <a:xfrm>
                <a:off x="2931664" y="4005102"/>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664" y="4067694"/>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863" y="4005102"/>
                <a:ext cx="1948"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4"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534" y="3912862"/>
                <a:ext cx="424580"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9" name="Straight Connector 418"/>
              <p:cNvCxnSpPr/>
              <p:nvPr/>
            </p:nvCxnSpPr>
            <p:spPr>
              <a:xfrm>
                <a:off x="2931664" y="4005103"/>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664" y="4067695"/>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846" y="4005103"/>
                <a:ext cx="0"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5"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507" y="3912861"/>
                <a:ext cx="424607"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4" name="Straight Connector 423"/>
              <p:cNvCxnSpPr/>
              <p:nvPr/>
            </p:nvCxnSpPr>
            <p:spPr>
              <a:xfrm>
                <a:off x="2931664" y="4005102"/>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664" y="4067694"/>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63" y="4005102"/>
                <a:ext cx="1948"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p:nvPr/>
        </p:nvGrpSpPr>
        <p:grpSpPr>
          <a:xfrm>
            <a:off x="1856416" y="3631535"/>
            <a:ext cx="5211763" cy="2739614"/>
            <a:chOff x="1856416" y="3709935"/>
            <a:chExt cx="5211763" cy="2739614"/>
          </a:xfrm>
        </p:grpSpPr>
        <p:sp>
          <p:nvSpPr>
            <p:cNvPr id="268" name="Freeform 267"/>
            <p:cNvSpPr/>
            <p:nvPr/>
          </p:nvSpPr>
          <p:spPr>
            <a:xfrm>
              <a:off x="1876731" y="5330139"/>
              <a:ext cx="1280789" cy="75908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668" y="5429198"/>
              <a:ext cx="865511" cy="55382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8281" y="5449835"/>
              <a:ext cx="675485" cy="89677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4" y="5470471"/>
              <a:ext cx="514350" cy="40184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960"/>
              <a:ext cx="573725" cy="1015589"/>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9" name="Group 28"/>
            <p:cNvGrpSpPr/>
            <p:nvPr/>
          </p:nvGrpSpPr>
          <p:grpSpPr>
            <a:xfrm>
              <a:off x="1856416" y="3709935"/>
              <a:ext cx="1049338" cy="1739900"/>
              <a:chOff x="1856416" y="3709935"/>
              <a:chExt cx="1049338" cy="1739900"/>
            </a:xfrm>
          </p:grpSpPr>
          <p:sp>
            <p:nvSpPr>
              <p:cNvPr id="496" name="Rectangle 495"/>
              <p:cNvSpPr/>
              <p:nvPr/>
            </p:nvSpPr>
            <p:spPr bwMode="auto">
              <a:xfrm rot="10800000">
                <a:off x="1867529" y="3957585"/>
                <a:ext cx="1027112" cy="611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285"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356"/>
                  <a:ext cx="567968" cy="2249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6" name="Rectangle 515"/>
                <p:cNvSpPr/>
                <p:nvPr/>
              </p:nvSpPr>
              <p:spPr>
                <a:xfrm>
                  <a:off x="4129067" y="3720356"/>
                  <a:ext cx="567968" cy="11170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7" name="Oval 516"/>
                <p:cNvSpPr/>
                <p:nvPr/>
              </p:nvSpPr>
              <p:spPr>
                <a:xfrm>
                  <a:off x="4129067" y="3607161"/>
                  <a:ext cx="567968" cy="22490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8" name="Straight Connector 517"/>
                <p:cNvCxnSpPr/>
                <p:nvPr/>
              </p:nvCxnSpPr>
              <p:spPr>
                <a:xfrm>
                  <a:off x="4697035" y="3720356"/>
                  <a:ext cx="0" cy="11170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356"/>
                  <a:ext cx="0" cy="11170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4" y="4704509"/>
                <a:ext cx="1028700" cy="523075"/>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2" name="Straight Connector 501"/>
              <p:cNvCxnSpPr/>
              <p:nvPr/>
            </p:nvCxnSpPr>
            <p:spPr bwMode="auto">
              <a:xfrm>
                <a:off x="1861179" y="3981398"/>
                <a:ext cx="17462" cy="13017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73"/>
                <a:ext cx="6350" cy="127000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90"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6" y="1689305"/>
                  <a:ext cx="1196349" cy="314904"/>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7" name="Rectangle 506"/>
                <p:cNvSpPr/>
                <p:nvPr/>
              </p:nvSpPr>
              <p:spPr bwMode="auto">
                <a:xfrm>
                  <a:off x="2183302" y="1735513"/>
                  <a:ext cx="1198173" cy="11295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8" name="Oval 507"/>
                <p:cNvSpPr/>
                <p:nvPr/>
              </p:nvSpPr>
              <p:spPr bwMode="auto">
                <a:xfrm flipV="1">
                  <a:off x="2183302" y="1574638"/>
                  <a:ext cx="1196349" cy="314904"/>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9" name="Freeform 508"/>
                <p:cNvSpPr/>
                <p:nvPr/>
              </p:nvSpPr>
              <p:spPr bwMode="auto">
                <a:xfrm>
                  <a:off x="2489684" y="1670478"/>
                  <a:ext cx="581762" cy="1574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p:nvPr/>
              </p:nvSpPr>
              <p:spPr bwMode="auto">
                <a:xfrm>
                  <a:off x="2429502" y="1629404"/>
                  <a:ext cx="703949" cy="11124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Freeform 510"/>
                <p:cNvSpPr/>
                <p:nvPr/>
              </p:nvSpPr>
              <p:spPr bwMode="auto">
                <a:xfrm>
                  <a:off x="2892723" y="1723534"/>
                  <a:ext cx="257142" cy="958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Freeform 511"/>
                <p:cNvSpPr/>
                <p:nvPr/>
              </p:nvSpPr>
              <p:spPr bwMode="auto">
                <a:xfrm>
                  <a:off x="2416736" y="1725244"/>
                  <a:ext cx="255318" cy="9413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a:endCxn id="508" idx="2"/>
                </p:cNvCxnSpPr>
                <p:nvPr/>
              </p:nvCxnSpPr>
              <p:spPr bwMode="auto">
                <a:xfrm flipH="1" flipV="1">
                  <a:off x="2183302" y="1732090"/>
                  <a:ext cx="1824" cy="12151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bwMode="auto">
                <a:xfrm flipH="1" flipV="1">
                  <a:off x="3381475" y="1728667"/>
                  <a:ext cx="1823" cy="12151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30" name="Group 29"/>
            <p:cNvGrpSpPr/>
            <p:nvPr/>
          </p:nvGrpSpPr>
          <p:grpSpPr>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0" name="Straight Connector 549"/>
              <p:cNvCxnSpPr/>
              <p:nvPr/>
            </p:nvCxnSpPr>
            <p:spPr bwMode="auto">
              <a:xfrm flipH="1">
                <a:off x="4078916" y="4019498"/>
                <a:ext cx="1588"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71"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724"/>
                  <a:ext cx="568606" cy="225532"/>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3" name="Rectangle 562"/>
                <p:cNvSpPr/>
                <p:nvPr/>
              </p:nvSpPr>
              <p:spPr>
                <a:xfrm>
                  <a:off x="4128204" y="3719724"/>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4" name="Oval 563"/>
                <p:cNvSpPr/>
                <p:nvPr/>
              </p:nvSpPr>
              <p:spPr>
                <a:xfrm>
                  <a:off x="4128204" y="3605744"/>
                  <a:ext cx="568606" cy="22553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65" name="Straight Connector 564"/>
                <p:cNvCxnSpPr/>
                <p:nvPr/>
              </p:nvCxnSpPr>
              <p:spPr>
                <a:xfrm>
                  <a:off x="4696810"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4" y="4575123"/>
                <a:ext cx="496887"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7" name="Straight Connector 556"/>
              <p:cNvCxnSpPr/>
              <p:nvPr/>
            </p:nvCxnSpPr>
            <p:spPr bwMode="auto">
              <a:xfrm flipH="1">
                <a:off x="3566154" y="4027435"/>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57"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250"/>
                  <a:ext cx="1194966" cy="312543"/>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1" name="Rectangle 540"/>
                <p:cNvSpPr/>
                <p:nvPr/>
              </p:nvSpPr>
              <p:spPr bwMode="auto">
                <a:xfrm>
                  <a:off x="2184879" y="1736302"/>
                  <a:ext cx="1198746"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 name="Oval 541"/>
                <p:cNvSpPr/>
                <p:nvPr/>
              </p:nvSpPr>
              <p:spPr bwMode="auto">
                <a:xfrm flipV="1">
                  <a:off x="2184879" y="1564542"/>
                  <a:ext cx="1194966" cy="312545"/>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3" name="Freeform 542"/>
                <p:cNvSpPr/>
                <p:nvPr/>
              </p:nvSpPr>
              <p:spPr bwMode="auto">
                <a:xfrm>
                  <a:off x="2491182"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p:nvPr/>
              </p:nvSpPr>
              <p:spPr bwMode="auto">
                <a:xfrm>
                  <a:off x="2430678"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5" name="Freeform 544"/>
                <p:cNvSpPr/>
                <p:nvPr/>
              </p:nvSpPr>
              <p:spPr bwMode="auto">
                <a:xfrm>
                  <a:off x="2892025" y="1722222"/>
                  <a:ext cx="260927"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6" name="Freeform 545"/>
                <p:cNvSpPr/>
                <p:nvPr/>
              </p:nvSpPr>
              <p:spPr bwMode="auto">
                <a:xfrm>
                  <a:off x="2419334" y="1725039"/>
                  <a:ext cx="253362"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47" name="Straight Connector 546"/>
                <p:cNvCxnSpPr>
                  <a:endCxn id="542" idx="2"/>
                </p:cNvCxnSpPr>
                <p:nvPr/>
              </p:nvCxnSpPr>
              <p:spPr bwMode="auto">
                <a:xfrm flipH="1" flipV="1">
                  <a:off x="2184879" y="1722222"/>
                  <a:ext cx="3780"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bwMode="auto">
                <a:xfrm flipH="1" flipV="1">
                  <a:off x="3379845" y="1727853"/>
                  <a:ext cx="3780"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31" name="Group 30"/>
            <p:cNvGrpSpPr/>
            <p:nvPr/>
          </p:nvGrpSpPr>
          <p:grpSpPr>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0" name="Straight Connector 579"/>
              <p:cNvCxnSpPr/>
              <p:nvPr/>
            </p:nvCxnSpPr>
            <p:spPr bwMode="auto">
              <a:xfrm flipH="1">
                <a:off x="4861554" y="4024260"/>
                <a:ext cx="1587"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43"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5" y="3719722"/>
                  <a:ext cx="568606" cy="22553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0" name="Rectangle 589"/>
                <p:cNvSpPr/>
                <p:nvPr/>
              </p:nvSpPr>
              <p:spPr>
                <a:xfrm>
                  <a:off x="4128205" y="3719722"/>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1" name="Oval 590"/>
                <p:cNvSpPr/>
                <p:nvPr/>
              </p:nvSpPr>
              <p:spPr>
                <a:xfrm>
                  <a:off x="4128205" y="3605744"/>
                  <a:ext cx="568606" cy="22553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92" name="Straight Connector 591"/>
                <p:cNvCxnSpPr/>
                <p:nvPr/>
              </p:nvCxnSpPr>
              <p:spPr>
                <a:xfrm>
                  <a:off x="4696811" y="3719722"/>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5" y="3719722"/>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885"/>
                <a:ext cx="496888"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4" name="Straight Connector 583"/>
              <p:cNvCxnSpPr/>
              <p:nvPr/>
            </p:nvCxnSpPr>
            <p:spPr bwMode="auto">
              <a:xfrm flipH="1">
                <a:off x="4348791" y="4032198"/>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29"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62" y="1691248"/>
                  <a:ext cx="1194966" cy="312545"/>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1" name="Rectangle 570"/>
                <p:cNvSpPr/>
                <p:nvPr/>
              </p:nvSpPr>
              <p:spPr bwMode="auto">
                <a:xfrm>
                  <a:off x="2184879" y="1736300"/>
                  <a:ext cx="1198749"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2" name="Oval 571"/>
                <p:cNvSpPr/>
                <p:nvPr/>
              </p:nvSpPr>
              <p:spPr bwMode="auto">
                <a:xfrm flipV="1">
                  <a:off x="2184879" y="1564542"/>
                  <a:ext cx="1194966" cy="312543"/>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3" name="Freeform 572"/>
                <p:cNvSpPr/>
                <p:nvPr/>
              </p:nvSpPr>
              <p:spPr bwMode="auto">
                <a:xfrm>
                  <a:off x="2491185" y="1671539"/>
                  <a:ext cx="582357" cy="1548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p:nvPr/>
              </p:nvSpPr>
              <p:spPr bwMode="auto">
                <a:xfrm>
                  <a:off x="2430680" y="1629303"/>
                  <a:ext cx="703366" cy="10981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5" name="Freeform 574"/>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6" name="Freeform 575"/>
                <p:cNvSpPr/>
                <p:nvPr/>
              </p:nvSpPr>
              <p:spPr bwMode="auto">
                <a:xfrm>
                  <a:off x="2419334" y="1725037"/>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77" name="Straight Connector 576"/>
                <p:cNvCxnSpPr>
                  <a:endCxn id="572" idx="2"/>
                </p:cNvCxnSpPr>
                <p:nvPr/>
              </p:nvCxnSpPr>
              <p:spPr bwMode="auto">
                <a:xfrm flipH="1" flipV="1">
                  <a:off x="2184879" y="1722222"/>
                  <a:ext cx="3783" cy="121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bwMode="auto">
                <a:xfrm flipH="1" flipV="1">
                  <a:off x="3379845" y="1727853"/>
                  <a:ext cx="3783" cy="121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48258" name="Group 48257"/>
            <p:cNvGrpSpPr/>
            <p:nvPr/>
          </p:nvGrpSpPr>
          <p:grpSpPr>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7" name="Straight Connector 606"/>
              <p:cNvCxnSpPr/>
              <p:nvPr/>
            </p:nvCxnSpPr>
            <p:spPr bwMode="auto">
              <a:xfrm flipH="1">
                <a:off x="6064879" y="4006798"/>
                <a:ext cx="1587"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15"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724"/>
                  <a:ext cx="568606" cy="225532"/>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7" name="Rectangle 616"/>
                <p:cNvSpPr/>
                <p:nvPr/>
              </p:nvSpPr>
              <p:spPr>
                <a:xfrm>
                  <a:off x="4128205" y="3719724"/>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8" name="Oval 617"/>
                <p:cNvSpPr/>
                <p:nvPr/>
              </p:nvSpPr>
              <p:spPr>
                <a:xfrm>
                  <a:off x="4128205" y="3605744"/>
                  <a:ext cx="568606" cy="22553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9" name="Straight Connector 618"/>
                <p:cNvCxnSpPr/>
                <p:nvPr/>
              </p:nvCxnSpPr>
              <p:spPr>
                <a:xfrm>
                  <a:off x="4696811"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6" y="4562423"/>
                <a:ext cx="496888"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1" name="Straight Connector 610"/>
              <p:cNvCxnSpPr/>
              <p:nvPr/>
            </p:nvCxnSpPr>
            <p:spPr bwMode="auto">
              <a:xfrm flipH="1">
                <a:off x="5552116" y="4014735"/>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01"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250"/>
                  <a:ext cx="1194966" cy="312543"/>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98" name="Rectangle 597"/>
                <p:cNvSpPr/>
                <p:nvPr/>
              </p:nvSpPr>
              <p:spPr bwMode="auto">
                <a:xfrm>
                  <a:off x="2184879" y="1736302"/>
                  <a:ext cx="1198749"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9" name="Oval 598"/>
                <p:cNvSpPr/>
                <p:nvPr/>
              </p:nvSpPr>
              <p:spPr bwMode="auto">
                <a:xfrm flipV="1">
                  <a:off x="2184879" y="1564542"/>
                  <a:ext cx="1194966" cy="312545"/>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00" name="Freeform 599"/>
                <p:cNvSpPr/>
                <p:nvPr/>
              </p:nvSpPr>
              <p:spPr bwMode="auto">
                <a:xfrm>
                  <a:off x="2491185"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p:nvPr/>
              </p:nvSpPr>
              <p:spPr bwMode="auto">
                <a:xfrm>
                  <a:off x="2430680"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2" name="Freeform 601"/>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3" name="Freeform 602"/>
                <p:cNvSpPr/>
                <p:nvPr/>
              </p:nvSpPr>
              <p:spPr bwMode="auto">
                <a:xfrm>
                  <a:off x="2419334" y="1725039"/>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4" name="Straight Connector 603"/>
                <p:cNvCxnSpPr>
                  <a:endCxn id="599" idx="2"/>
                </p:cNvCxnSpPr>
                <p:nvPr/>
              </p:nvCxnSpPr>
              <p:spPr bwMode="auto">
                <a:xfrm flipH="1" flipV="1">
                  <a:off x="2184879" y="1722222"/>
                  <a:ext cx="3783"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bwMode="auto">
                <a:xfrm flipH="1" flipV="1">
                  <a:off x="3379845" y="1727853"/>
                  <a:ext cx="3783"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48259" name="Group 48258"/>
            <p:cNvGrpSpPr/>
            <p:nvPr/>
          </p:nvGrpSpPr>
          <p:grpSpPr>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4" name="Straight Connector 633"/>
              <p:cNvCxnSpPr/>
              <p:nvPr/>
            </p:nvCxnSpPr>
            <p:spPr bwMode="auto">
              <a:xfrm flipH="1">
                <a:off x="7060241" y="3994098"/>
                <a:ext cx="1588" cy="136683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187"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4" y="3719937"/>
                  <a:ext cx="568606" cy="225319"/>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4" name="Rectangle 643"/>
                <p:cNvSpPr/>
                <p:nvPr/>
              </p:nvSpPr>
              <p:spPr>
                <a:xfrm>
                  <a:off x="4128204" y="3719937"/>
                  <a:ext cx="568606" cy="111448"/>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 name="Oval 644"/>
                <p:cNvSpPr/>
                <p:nvPr/>
              </p:nvSpPr>
              <p:spPr>
                <a:xfrm>
                  <a:off x="4128204" y="3606067"/>
                  <a:ext cx="568606" cy="22531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6" name="Straight Connector 645"/>
                <p:cNvCxnSpPr/>
                <p:nvPr/>
              </p:nvCxnSpPr>
              <p:spPr>
                <a:xfrm>
                  <a:off x="4696810" y="3719937"/>
                  <a:ext cx="0" cy="11144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4" y="3719937"/>
                  <a:ext cx="0" cy="11144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310"/>
                <a:ext cx="496887"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8" name="Straight Connector 637"/>
              <p:cNvCxnSpPr/>
              <p:nvPr/>
            </p:nvCxnSpPr>
            <p:spPr bwMode="auto">
              <a:xfrm flipH="1">
                <a:off x="6547479" y="4002035"/>
                <a:ext cx="3175" cy="145256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173"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59" y="1691130"/>
                  <a:ext cx="1194966" cy="31506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5" name="Rectangle 624"/>
                <p:cNvSpPr/>
                <p:nvPr/>
              </p:nvSpPr>
              <p:spPr bwMode="auto">
                <a:xfrm>
                  <a:off x="2184879" y="1736138"/>
                  <a:ext cx="1198746" cy="11252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6" name="Oval 625"/>
                <p:cNvSpPr/>
                <p:nvPr/>
              </p:nvSpPr>
              <p:spPr bwMode="auto">
                <a:xfrm flipV="1">
                  <a:off x="2184879" y="1564542"/>
                  <a:ext cx="1194966" cy="315061"/>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7" name="Freeform 626"/>
                <p:cNvSpPr/>
                <p:nvPr/>
              </p:nvSpPr>
              <p:spPr bwMode="auto">
                <a:xfrm>
                  <a:off x="2491182" y="1671438"/>
                  <a:ext cx="582357" cy="15753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p:nvPr/>
              </p:nvSpPr>
              <p:spPr bwMode="auto">
                <a:xfrm>
                  <a:off x="2430678" y="1629243"/>
                  <a:ext cx="703366" cy="11252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9" name="Freeform 628"/>
                <p:cNvSpPr/>
                <p:nvPr/>
              </p:nvSpPr>
              <p:spPr bwMode="auto">
                <a:xfrm>
                  <a:off x="2892025" y="1724886"/>
                  <a:ext cx="260927" cy="956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30" name="Freeform 629"/>
                <p:cNvSpPr/>
                <p:nvPr/>
              </p:nvSpPr>
              <p:spPr bwMode="auto">
                <a:xfrm>
                  <a:off x="2419334" y="1727698"/>
                  <a:ext cx="253362" cy="92831"/>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1" name="Straight Connector 630"/>
                <p:cNvCxnSpPr>
                  <a:endCxn id="626" idx="2"/>
                </p:cNvCxnSpPr>
                <p:nvPr/>
              </p:nvCxnSpPr>
              <p:spPr bwMode="auto">
                <a:xfrm flipH="1" flipV="1">
                  <a:off x="2184879" y="1722072"/>
                  <a:ext cx="3780" cy="12096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32" name="Straight Connector 631"/>
                <p:cNvCxnSpPr/>
                <p:nvPr/>
              </p:nvCxnSpPr>
              <p:spPr bwMode="auto">
                <a:xfrm flipH="1" flipV="1">
                  <a:off x="3379845" y="1730512"/>
                  <a:ext cx="3780" cy="12096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grpSp>
        <p:nvGrpSpPr>
          <p:cNvPr id="28" name="Group 27"/>
          <p:cNvGrpSpPr/>
          <p:nvPr/>
        </p:nvGrpSpPr>
        <p:grpSpPr>
          <a:xfrm>
            <a:off x="2381956" y="2397525"/>
            <a:ext cx="4415330" cy="2315048"/>
            <a:chOff x="2381956" y="2435173"/>
            <a:chExt cx="4415330" cy="2315048"/>
          </a:xfrm>
        </p:grpSpPr>
        <p:sp>
          <p:nvSpPr>
            <p:cNvPr id="391" name="Freeform 390"/>
            <p:cNvSpPr/>
            <p:nvPr/>
          </p:nvSpPr>
          <p:spPr>
            <a:xfrm>
              <a:off x="2381956" y="2439629"/>
              <a:ext cx="297540" cy="1743187"/>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524" y="2435173"/>
              <a:ext cx="385762" cy="2300562"/>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457" y="2687586"/>
              <a:ext cx="8309" cy="2062635"/>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8735" y="2708225"/>
              <a:ext cx="18344" cy="2037167"/>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455" y="2762199"/>
              <a:ext cx="9009"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69" name="Text Box 167"/>
          <p:cNvSpPr txBox="1">
            <a:spLocks noChangeArrowheads="1"/>
          </p:cNvSpPr>
          <p:nvPr/>
        </p:nvSpPr>
        <p:spPr bwMode="auto">
          <a:xfrm>
            <a:off x="542925" y="236538"/>
            <a:ext cx="75821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a:solidFill>
                  <a:srgbClr val="000099"/>
                </a:solidFill>
                <a:latin typeface="Comic Sans MS"/>
                <a:cs typeface="Comic Sans MS"/>
              </a:rPr>
              <a:t>L</a:t>
            </a:r>
            <a:r>
              <a:rPr lang="en-US" sz="3600" dirty="0" smtClean="0">
                <a:solidFill>
                  <a:srgbClr val="000099"/>
                </a:solidFill>
                <a:latin typeface="Comic Sans MS"/>
                <a:cs typeface="Comic Sans MS"/>
              </a:rPr>
              <a:t>ogically </a:t>
            </a:r>
            <a:r>
              <a:rPr lang="en-US" sz="3600" dirty="0">
                <a:solidFill>
                  <a:srgbClr val="000099"/>
                </a:solidFill>
                <a:latin typeface="Comic Sans MS"/>
                <a:cs typeface="Comic Sans MS"/>
              </a:rPr>
              <a:t>C</a:t>
            </a:r>
            <a:r>
              <a:rPr lang="en-US" sz="3600" dirty="0" smtClean="0">
                <a:solidFill>
                  <a:srgbClr val="000099"/>
                </a:solidFill>
                <a:latin typeface="Comic Sans MS"/>
                <a:cs typeface="Comic Sans MS"/>
              </a:rPr>
              <a:t>entralized </a:t>
            </a:r>
            <a:r>
              <a:rPr lang="en-US" sz="3600" dirty="0">
                <a:solidFill>
                  <a:srgbClr val="000099"/>
                </a:solidFill>
                <a:latin typeface="Comic Sans MS"/>
                <a:cs typeface="Comic Sans MS"/>
              </a:rPr>
              <a:t>C</a:t>
            </a:r>
            <a:r>
              <a:rPr lang="en-US" sz="3600" dirty="0" smtClean="0">
                <a:solidFill>
                  <a:srgbClr val="000099"/>
                </a:solidFill>
                <a:latin typeface="Comic Sans MS"/>
                <a:cs typeface="Comic Sans MS"/>
              </a:rPr>
              <a:t>ontrol </a:t>
            </a:r>
            <a:r>
              <a:rPr lang="en-US" sz="3600" dirty="0">
                <a:solidFill>
                  <a:srgbClr val="000099"/>
                </a:solidFill>
                <a:latin typeface="Comic Sans MS"/>
                <a:cs typeface="Comic Sans MS"/>
              </a:rPr>
              <a:t>P</a:t>
            </a:r>
            <a:r>
              <a:rPr lang="en-US" sz="3600" dirty="0" smtClean="0">
                <a:solidFill>
                  <a:srgbClr val="000099"/>
                </a:solidFill>
                <a:latin typeface="Comic Sans MS"/>
                <a:cs typeface="Comic Sans MS"/>
              </a:rPr>
              <a:t>lane</a:t>
            </a:r>
            <a:endParaRPr lang="en-US" sz="3600" dirty="0">
              <a:solidFill>
                <a:srgbClr val="000099"/>
              </a:solidFill>
              <a:latin typeface="Comic Sans MS"/>
              <a:cs typeface="Comic Sans MS"/>
            </a:endParaRPr>
          </a:p>
        </p:txBody>
      </p:sp>
      <p:sp>
        <p:nvSpPr>
          <p:cNvPr id="48171" name="TextBox 335"/>
          <p:cNvSpPr txBox="1">
            <a:spLocks noChangeArrowheads="1"/>
          </p:cNvSpPr>
          <p:nvPr/>
        </p:nvSpPr>
        <p:spPr bwMode="auto">
          <a:xfrm>
            <a:off x="394448" y="887909"/>
            <a:ext cx="8456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t>A distinct</a:t>
            </a:r>
            <a:r>
              <a:rPr lang="en-US" dirty="0"/>
              <a:t> </a:t>
            </a:r>
            <a:r>
              <a:rPr lang="en-US" dirty="0" smtClean="0"/>
              <a:t>(typically remote) controller </a:t>
            </a:r>
            <a:r>
              <a:rPr lang="en-US" dirty="0"/>
              <a:t>interacts with local control agents (</a:t>
            </a:r>
            <a:r>
              <a:rPr lang="en-US" dirty="0" smtClean="0"/>
              <a:t>CAs) in routers to compute forwarding tables</a:t>
            </a:r>
            <a:endParaRPr lang="en-US" dirty="0"/>
          </a:p>
        </p:txBody>
      </p:sp>
      <p:grpSp>
        <p:nvGrpSpPr>
          <p:cNvPr id="24" name="Group 23"/>
          <p:cNvGrpSpPr/>
          <p:nvPr/>
        </p:nvGrpSpPr>
        <p:grpSpPr>
          <a:xfrm>
            <a:off x="2055910" y="4609454"/>
            <a:ext cx="4956877" cy="694339"/>
            <a:chOff x="2055070" y="4690247"/>
            <a:chExt cx="4956877" cy="694339"/>
          </a:xfrm>
        </p:grpSpPr>
        <p:grpSp>
          <p:nvGrpSpPr>
            <p:cNvPr id="48273"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9" name="Straight Connector 558"/>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246"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5"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952" y="3913304"/>
                <a:ext cx="425766" cy="32877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6" name="Straight Connector 585"/>
              <p:cNvCxnSpPr/>
              <p:nvPr/>
            </p:nvCxnSpPr>
            <p:spPr>
              <a:xfrm>
                <a:off x="2932186"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2186"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247" y="4005425"/>
                <a:ext cx="1588" cy="236653"/>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17"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952" y="3913304"/>
                <a:ext cx="425765" cy="32877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3" name="Straight Connector 612"/>
              <p:cNvCxnSpPr/>
              <p:nvPr/>
            </p:nvCxnSpPr>
            <p:spPr>
              <a:xfrm>
                <a:off x="2932186"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2186"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8247" y="4005425"/>
                <a:ext cx="1588"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189"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952" y="3912169"/>
                <a:ext cx="425766" cy="33004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0" name="Straight Connector 639"/>
              <p:cNvCxnSpPr/>
              <p:nvPr/>
            </p:nvCxnSpPr>
            <p:spPr>
              <a:xfrm>
                <a:off x="2932185" y="4004202"/>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2185" y="4067673"/>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8246" y="4004202"/>
                <a:ext cx="1589" cy="23801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357"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246"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362" name="Group 347"/>
          <p:cNvGrpSpPr>
            <a:grpSpLocks/>
          </p:cNvGrpSpPr>
          <p:nvPr/>
        </p:nvGrpSpPr>
        <p:grpSpPr bwMode="auto">
          <a:xfrm>
            <a:off x="5856401" y="5865866"/>
            <a:ext cx="588970" cy="242608"/>
            <a:chOff x="1871277" y="1576300"/>
            <a:chExt cx="1128371" cy="437861"/>
          </a:xfrm>
        </p:grpSpPr>
        <p:sp>
          <p:nvSpPr>
            <p:cNvPr id="363" name="Oval 36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4" name="Rectangle 36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Oval 36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6" name="Freeform 36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8" name="Freeform 36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9" name="Freeform 36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0" name="Straight Connector 369"/>
            <p:cNvCxnSpPr>
              <a:endCxn id="36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72" name="Group 347"/>
          <p:cNvGrpSpPr>
            <a:grpSpLocks/>
          </p:cNvGrpSpPr>
          <p:nvPr/>
        </p:nvGrpSpPr>
        <p:grpSpPr bwMode="auto">
          <a:xfrm>
            <a:off x="4375328" y="5723769"/>
            <a:ext cx="588970" cy="242608"/>
            <a:chOff x="1871277" y="1576300"/>
            <a:chExt cx="1128371" cy="437861"/>
          </a:xfrm>
        </p:grpSpPr>
        <p:sp>
          <p:nvSpPr>
            <p:cNvPr id="373" name="Oval 37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4" name="Rectangle 37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Oval 37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6" name="Freeform 37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8" name="Freeform 37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9" name="Freeform 37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0" name="Straight Connector 379"/>
            <p:cNvCxnSpPr>
              <a:endCxn id="37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82" name="Group 347"/>
          <p:cNvGrpSpPr>
            <a:grpSpLocks/>
          </p:cNvGrpSpPr>
          <p:nvPr/>
        </p:nvGrpSpPr>
        <p:grpSpPr bwMode="auto">
          <a:xfrm>
            <a:off x="2848241" y="5917582"/>
            <a:ext cx="588970" cy="242608"/>
            <a:chOff x="1871277" y="1576300"/>
            <a:chExt cx="1128371" cy="437861"/>
          </a:xfrm>
        </p:grpSpPr>
        <p:sp>
          <p:nvSpPr>
            <p:cNvPr id="383" name="Oval 38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4" name="Rectangle 38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5" name="Oval 38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6" name="Freeform 38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7" name="Freeform 38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0" name="Freeform 389"/>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7" name="Freeform 39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99" name="Straight Connector 398"/>
            <p:cNvCxnSpPr>
              <a:endCxn id="38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01" name="Group 347"/>
          <p:cNvGrpSpPr>
            <a:grpSpLocks/>
          </p:cNvGrpSpPr>
          <p:nvPr/>
        </p:nvGrpSpPr>
        <p:grpSpPr bwMode="auto">
          <a:xfrm>
            <a:off x="5166757" y="6183921"/>
            <a:ext cx="588970" cy="242608"/>
            <a:chOff x="1871277" y="1576300"/>
            <a:chExt cx="1128371" cy="437861"/>
          </a:xfrm>
        </p:grpSpPr>
        <p:sp>
          <p:nvSpPr>
            <p:cNvPr id="402" name="Oval 40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07" name="Rectangle 406"/>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2" name="Oval 41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17" name="Freeform 416"/>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7" name="Freeform 42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8" name="Freeform 42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9" name="Straight Connector 428"/>
            <p:cNvCxnSpPr>
              <a:endCxn id="41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31" name="Group 347"/>
          <p:cNvGrpSpPr>
            <a:grpSpLocks/>
          </p:cNvGrpSpPr>
          <p:nvPr/>
        </p:nvGrpSpPr>
        <p:grpSpPr bwMode="auto">
          <a:xfrm>
            <a:off x="3704088" y="6276501"/>
            <a:ext cx="588970" cy="242608"/>
            <a:chOff x="1871277" y="1576300"/>
            <a:chExt cx="1128371" cy="437861"/>
          </a:xfrm>
        </p:grpSpPr>
        <p:sp>
          <p:nvSpPr>
            <p:cNvPr id="432" name="Oval 43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3" name="Rectangle 43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4" name="Oval 43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5" name="Freeform 43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7" name="Freeform 43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8" name="Freeform 43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39" name="Straight Connector 438"/>
            <p:cNvCxnSpPr>
              <a:endCxn id="43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1925875" y="2141787"/>
            <a:ext cx="5095391" cy="2833288"/>
            <a:chOff x="1925876" y="2212958"/>
            <a:chExt cx="5095391" cy="2833288"/>
          </a:xfrm>
        </p:grpSpPr>
        <p:grpSp>
          <p:nvGrpSpPr>
            <p:cNvPr id="12" name="Group 11"/>
            <p:cNvGrpSpPr/>
            <p:nvPr/>
          </p:nvGrpSpPr>
          <p:grpSpPr>
            <a:xfrm>
              <a:off x="2745416" y="2212958"/>
              <a:ext cx="3597533" cy="493677"/>
              <a:chOff x="2705100" y="2011398"/>
              <a:chExt cx="3597533" cy="493677"/>
            </a:xfrm>
          </p:grpSpPr>
          <p:sp>
            <p:nvSpPr>
              <p:cNvPr id="342" name="Oval 341"/>
              <p:cNvSpPr/>
              <p:nvPr/>
            </p:nvSpPr>
            <p:spPr bwMode="auto">
              <a:xfrm>
                <a:off x="2722820" y="2011398"/>
                <a:ext cx="3579813" cy="492125"/>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 name="Oval 388"/>
              <p:cNvSpPr/>
              <p:nvPr/>
            </p:nvSpPr>
            <p:spPr bwMode="auto">
              <a:xfrm>
                <a:off x="2705100" y="2012950"/>
                <a:ext cx="3579813" cy="492125"/>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08" name="TextBox 389"/>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800" dirty="0">
                    <a:solidFill>
                      <a:schemeClr val="bg1"/>
                    </a:solidFill>
                  </a:rPr>
                  <a:t>Remote Controller</a:t>
                </a:r>
              </a:p>
            </p:txBody>
          </p:sp>
        </p:grpSp>
        <p:grpSp>
          <p:nvGrpSpPr>
            <p:cNvPr id="442" name="Group 441"/>
            <p:cNvGrpSpPr/>
            <p:nvPr/>
          </p:nvGrpSpPr>
          <p:grpSpPr>
            <a:xfrm>
              <a:off x="1925876" y="4223509"/>
              <a:ext cx="923540" cy="405953"/>
              <a:chOff x="2705100" y="2011398"/>
              <a:chExt cx="3597533" cy="493677"/>
            </a:xfrm>
          </p:grpSpPr>
          <p:sp>
            <p:nvSpPr>
              <p:cNvPr id="443" name="Oval 442"/>
              <p:cNvSpPr/>
              <p:nvPr/>
            </p:nvSpPr>
            <p:spPr bwMode="auto">
              <a:xfrm>
                <a:off x="2722820" y="2011398"/>
                <a:ext cx="3579813" cy="492125"/>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4" name="Oval 443"/>
              <p:cNvSpPr/>
              <p:nvPr/>
            </p:nvSpPr>
            <p:spPr bwMode="auto">
              <a:xfrm>
                <a:off x="2705100" y="2012950"/>
                <a:ext cx="3579813" cy="492125"/>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5" name="TextBox 389"/>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800" dirty="0" smtClean="0">
                    <a:solidFill>
                      <a:schemeClr val="bg1"/>
                    </a:solidFill>
                  </a:rPr>
                  <a:t>CA</a:t>
                </a:r>
                <a:endParaRPr lang="en-US" sz="1800" dirty="0">
                  <a:solidFill>
                    <a:schemeClr val="bg1"/>
                  </a:solidFill>
                </a:endParaRPr>
              </a:p>
            </p:txBody>
          </p:sp>
        </p:grpSp>
        <p:grpSp>
          <p:nvGrpSpPr>
            <p:cNvPr id="17" name="Group 16"/>
            <p:cNvGrpSpPr/>
            <p:nvPr/>
          </p:nvGrpSpPr>
          <p:grpSpPr>
            <a:xfrm>
              <a:off x="3589508" y="4760377"/>
              <a:ext cx="463568" cy="285869"/>
              <a:chOff x="3558850" y="4573304"/>
              <a:chExt cx="463568" cy="285869"/>
            </a:xfrm>
          </p:grpSpPr>
          <p:grpSp>
            <p:nvGrpSpPr>
              <p:cNvPr id="13" name="Group 12"/>
              <p:cNvGrpSpPr/>
              <p:nvPr/>
            </p:nvGrpSpPr>
            <p:grpSpPr>
              <a:xfrm>
                <a:off x="3558850" y="4577634"/>
                <a:ext cx="463568" cy="262710"/>
                <a:chOff x="3558850" y="4577634"/>
                <a:chExt cx="463568" cy="262710"/>
              </a:xfrm>
            </p:grpSpPr>
            <p:sp>
              <p:nvSpPr>
                <p:cNvPr id="447" name="Oval 446"/>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8" name="Oval 447"/>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49"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51" name="Group 450"/>
            <p:cNvGrpSpPr/>
            <p:nvPr/>
          </p:nvGrpSpPr>
          <p:grpSpPr>
            <a:xfrm>
              <a:off x="4369656" y="4758258"/>
              <a:ext cx="463568" cy="285869"/>
              <a:chOff x="3558850" y="4573304"/>
              <a:chExt cx="463568" cy="285869"/>
            </a:xfrm>
          </p:grpSpPr>
          <p:grpSp>
            <p:nvGrpSpPr>
              <p:cNvPr id="452" name="Group 451"/>
              <p:cNvGrpSpPr/>
              <p:nvPr/>
            </p:nvGrpSpPr>
            <p:grpSpPr>
              <a:xfrm>
                <a:off x="3558850" y="4577634"/>
                <a:ext cx="463568" cy="262710"/>
                <a:chOff x="3558850" y="4577634"/>
                <a:chExt cx="463568" cy="262710"/>
              </a:xfrm>
            </p:grpSpPr>
            <p:sp>
              <p:nvSpPr>
                <p:cNvPr id="454" name="Oval 453"/>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5" name="Oval 454"/>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5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56" name="Group 455"/>
            <p:cNvGrpSpPr/>
            <p:nvPr/>
          </p:nvGrpSpPr>
          <p:grpSpPr>
            <a:xfrm>
              <a:off x="5569912" y="4756140"/>
              <a:ext cx="463568" cy="285869"/>
              <a:chOff x="3558850" y="4573304"/>
              <a:chExt cx="463568" cy="285869"/>
            </a:xfrm>
          </p:grpSpPr>
          <p:grpSp>
            <p:nvGrpSpPr>
              <p:cNvPr id="457" name="Group 456"/>
              <p:cNvGrpSpPr/>
              <p:nvPr/>
            </p:nvGrpSpPr>
            <p:grpSpPr>
              <a:xfrm>
                <a:off x="3558850" y="4577634"/>
                <a:ext cx="463568" cy="262710"/>
                <a:chOff x="3558850" y="4577634"/>
                <a:chExt cx="463568" cy="262710"/>
              </a:xfrm>
            </p:grpSpPr>
            <p:sp>
              <p:nvSpPr>
                <p:cNvPr id="459" name="Oval 458"/>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58"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61" name="Group 460"/>
            <p:cNvGrpSpPr/>
            <p:nvPr/>
          </p:nvGrpSpPr>
          <p:grpSpPr>
            <a:xfrm>
              <a:off x="6557699" y="4754022"/>
              <a:ext cx="463568" cy="285869"/>
              <a:chOff x="3558850" y="4573304"/>
              <a:chExt cx="463568" cy="285869"/>
            </a:xfrm>
          </p:grpSpPr>
          <p:grpSp>
            <p:nvGrpSpPr>
              <p:cNvPr id="462" name="Group 461"/>
              <p:cNvGrpSpPr/>
              <p:nvPr/>
            </p:nvGrpSpPr>
            <p:grpSpPr>
              <a:xfrm>
                <a:off x="3558850" y="4577634"/>
                <a:ext cx="463568" cy="262710"/>
                <a:chOff x="3558850" y="4577634"/>
                <a:chExt cx="463568" cy="262710"/>
              </a:xfrm>
            </p:grpSpPr>
            <p:sp>
              <p:nvSpPr>
                <p:cNvPr id="464" name="Oval 463"/>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5" name="Oval 464"/>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6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grpSp>
        <p:nvGrpSpPr>
          <p:cNvPr id="10" name="Group 9"/>
          <p:cNvGrpSpPr/>
          <p:nvPr/>
        </p:nvGrpSpPr>
        <p:grpSpPr>
          <a:xfrm>
            <a:off x="2651760" y="2939120"/>
            <a:ext cx="3972560" cy="2032000"/>
            <a:chOff x="2651760" y="3017520"/>
            <a:chExt cx="3972560" cy="2032000"/>
          </a:xfrm>
        </p:grpSpPr>
        <p:cxnSp>
          <p:nvCxnSpPr>
            <p:cNvPr id="338" name="Straight Arrow Connector 337"/>
            <p:cNvCxnSpPr/>
            <p:nvPr/>
          </p:nvCxnSpPr>
          <p:spPr bwMode="auto">
            <a:xfrm>
              <a:off x="2651760" y="3017520"/>
              <a:ext cx="0" cy="166624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bwMode="auto">
            <a:xfrm>
              <a:off x="364744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bwMode="auto">
            <a:xfrm>
              <a:off x="446024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bwMode="auto">
            <a:xfrm>
              <a:off x="565912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9" name="Straight Arrow Connector 348"/>
            <p:cNvCxnSpPr/>
            <p:nvPr/>
          </p:nvCxnSpPr>
          <p:spPr bwMode="auto">
            <a:xfrm>
              <a:off x="662432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1" name="Footer Placeholder 4"/>
          <p:cNvSpPr>
            <a:spLocks noGrp="1"/>
          </p:cNvSpPr>
          <p:nvPr>
            <p:ph type="ftr" sz="quarter" idx="11"/>
          </p:nvPr>
        </p:nvSpPr>
        <p:spPr>
          <a:xfrm>
            <a:off x="305973" y="6581225"/>
            <a:ext cx="2895600" cy="365125"/>
          </a:xfrm>
        </p:spPr>
        <p:txBody>
          <a:bodyPr/>
          <a:lstStyle/>
          <a:p>
            <a:r>
              <a:rPr lang="en-US" dirty="0" smtClean="0"/>
              <a:t>CSci4211:         Network Control Plane</a:t>
            </a:r>
          </a:p>
          <a:p>
            <a:endParaRPr lang="en-US" dirty="0"/>
          </a:p>
        </p:txBody>
      </p:sp>
      <p:sp>
        <p:nvSpPr>
          <p:cNvPr id="344" name="Slide Number Placeholder 5"/>
          <p:cNvSpPr>
            <a:spLocks noGrp="1"/>
          </p:cNvSpPr>
          <p:nvPr>
            <p:ph type="sldNum" sz="quarter" idx="12"/>
          </p:nvPr>
        </p:nvSpPr>
        <p:spPr>
          <a:xfrm>
            <a:off x="6739401" y="6512952"/>
            <a:ext cx="2133600" cy="365125"/>
          </a:xfrm>
        </p:spPr>
        <p:txBody>
          <a:bodyPr/>
          <a:lstStyle/>
          <a:p>
            <a:pPr>
              <a:defRPr/>
            </a:pPr>
            <a:r>
              <a:rPr lang="en-US" smtClean="0"/>
              <a:t>4</a:t>
            </a:r>
            <a:endParaRPr lang="en-US"/>
          </a:p>
        </p:txBody>
      </p:sp>
    </p:spTree>
    <p:extLst>
      <p:ext uri="{BB962C8B-B14F-4D97-AF65-F5344CB8AC3E}">
        <p14:creationId xmlns:p14="http://schemas.microsoft.com/office/powerpoint/2010/main" val="331474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1000"/>
                                        <p:tgtEl>
                                          <p:spTgt spid="24"/>
                                        </p:tgtEl>
                                      </p:cBhvr>
                                    </p:animEffect>
                                  </p:childTnLst>
                                </p:cTn>
                              </p:par>
                            </p:childTnLst>
                          </p:cTn>
                        </p:par>
                        <p:par>
                          <p:cTn id="37" fill="hold">
                            <p:stCondLst>
                              <p:cond delay="1500"/>
                            </p:stCondLst>
                            <p:childTnLst>
                              <p:par>
                                <p:cTn id="38" presetID="9" presetClass="exit" presetSubtype="0" fill="hold" nodeType="afterEffect">
                                  <p:stCondLst>
                                    <p:cond delay="1000"/>
                                  </p:stCondLst>
                                  <p:childTnLst>
                                    <p:animEffect transition="out" filter="dissolv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8261"/>
                                        </p:tgtEl>
                                        <p:attrNameLst>
                                          <p:attrName>style.visibility</p:attrName>
                                        </p:attrNameLst>
                                      </p:cBhvr>
                                      <p:to>
                                        <p:strVal val="visible"/>
                                      </p:to>
                                    </p:set>
                                    <p:animEffect transition="in" filter="dissolve">
                                      <p:cBhvr>
                                        <p:cTn id="45"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841F229D-73C2-6B4E-8E0E-163CFB34B6B5}" type="slidenum">
              <a:rPr lang="en-US"/>
              <a:pPr>
                <a:defRPr/>
              </a:pPr>
              <a:t>40</a:t>
            </a:fld>
            <a:endParaRPr lang="en-US"/>
          </a:p>
        </p:txBody>
      </p:sp>
      <p:sp>
        <p:nvSpPr>
          <p:cNvPr id="257026" name="Rectangle 2"/>
          <p:cNvSpPr>
            <a:spLocks noGrp="1" noChangeArrowheads="1"/>
          </p:cNvSpPr>
          <p:nvPr>
            <p:ph type="title"/>
          </p:nvPr>
        </p:nvSpPr>
        <p:spPr>
          <a:xfrm>
            <a:off x="762000" y="36042"/>
            <a:ext cx="7772400" cy="1143000"/>
          </a:xfrm>
        </p:spPr>
        <p:txBody>
          <a:bodyPr/>
          <a:lstStyle/>
          <a:p>
            <a:pPr>
              <a:defRPr/>
            </a:pPr>
            <a:r>
              <a:rPr lang="en-US" sz="3600" dirty="0" smtClean="0">
                <a:cs typeface="+mj-cs"/>
              </a:rPr>
              <a:t>Link State </a:t>
            </a:r>
            <a:r>
              <a:rPr lang="en-US" sz="3600" i="1" dirty="0" err="1" smtClean="0">
                <a:cs typeface="+mj-cs"/>
              </a:rPr>
              <a:t>vs</a:t>
            </a:r>
            <a:r>
              <a:rPr lang="en-US" sz="3600" dirty="0" smtClean="0">
                <a:cs typeface="+mj-cs"/>
              </a:rPr>
              <a:t> Distance Vector</a:t>
            </a:r>
          </a:p>
        </p:txBody>
      </p:sp>
      <p:sp>
        <p:nvSpPr>
          <p:cNvPr id="257027" name="Rectangle 3"/>
          <p:cNvSpPr>
            <a:spLocks noGrp="1" noChangeArrowheads="1"/>
          </p:cNvSpPr>
          <p:nvPr>
            <p:ph type="body" sz="half" idx="1"/>
          </p:nvPr>
        </p:nvSpPr>
        <p:spPr>
          <a:xfrm>
            <a:off x="401413" y="1459081"/>
            <a:ext cx="3813175" cy="4114800"/>
          </a:xfrm>
        </p:spPr>
        <p:txBody>
          <a:bodyPr/>
          <a:lstStyle/>
          <a:p>
            <a:pPr>
              <a:defRPr/>
            </a:pPr>
            <a:r>
              <a:rPr lang="en-US" sz="2400" dirty="0" smtClean="0">
                <a:cs typeface="+mn-cs"/>
              </a:rPr>
              <a:t>Tells everyone about neighbors</a:t>
            </a:r>
          </a:p>
          <a:p>
            <a:pPr>
              <a:defRPr/>
            </a:pPr>
            <a:r>
              <a:rPr lang="en-US" sz="2400" dirty="0" smtClean="0">
                <a:cs typeface="+mn-cs"/>
              </a:rPr>
              <a:t>Controlled flooding to exchange link state</a:t>
            </a:r>
          </a:p>
          <a:p>
            <a:pPr>
              <a:defRPr/>
            </a:pPr>
            <a:r>
              <a:rPr lang="en-US" sz="2400" dirty="0" err="1" smtClean="0">
                <a:cs typeface="+mn-cs"/>
              </a:rPr>
              <a:t>Dijkstra</a:t>
            </a:r>
            <a:r>
              <a:rPr lang="ja-JP" altLang="en-US" sz="2400" dirty="0" smtClean="0">
                <a:latin typeface="Arial"/>
                <a:cs typeface="+mn-cs"/>
              </a:rPr>
              <a:t>’</a:t>
            </a:r>
            <a:r>
              <a:rPr lang="en-US" sz="2400" dirty="0" smtClean="0">
                <a:cs typeface="+mn-cs"/>
              </a:rPr>
              <a:t>s algorithm</a:t>
            </a:r>
          </a:p>
          <a:p>
            <a:pPr>
              <a:defRPr/>
            </a:pPr>
            <a:r>
              <a:rPr lang="en-US" sz="2400" dirty="0" smtClean="0">
                <a:cs typeface="+mn-cs"/>
              </a:rPr>
              <a:t>Each router computes its own table</a:t>
            </a:r>
          </a:p>
          <a:p>
            <a:pPr>
              <a:defRPr/>
            </a:pPr>
            <a:r>
              <a:rPr lang="en-US" sz="2400" dirty="0" smtClean="0">
                <a:cs typeface="+mn-cs"/>
              </a:rPr>
              <a:t>May have oscillations</a:t>
            </a:r>
          </a:p>
          <a:p>
            <a:pPr>
              <a:defRPr/>
            </a:pPr>
            <a:r>
              <a:rPr lang="en-US" sz="2400" dirty="0" smtClean="0">
                <a:cs typeface="+mn-cs"/>
              </a:rPr>
              <a:t>Open Shortest Path First (OSPF)</a:t>
            </a:r>
          </a:p>
        </p:txBody>
      </p:sp>
      <p:sp>
        <p:nvSpPr>
          <p:cNvPr id="257028" name="Rectangle 4"/>
          <p:cNvSpPr>
            <a:spLocks noGrp="1" noChangeArrowheads="1"/>
          </p:cNvSpPr>
          <p:nvPr>
            <p:ph type="body" sz="half" idx="2"/>
          </p:nvPr>
        </p:nvSpPr>
        <p:spPr>
          <a:xfrm>
            <a:off x="4724400" y="1459081"/>
            <a:ext cx="3813175" cy="4114800"/>
          </a:xfrm>
        </p:spPr>
        <p:txBody>
          <a:bodyPr/>
          <a:lstStyle/>
          <a:p>
            <a:pPr>
              <a:lnSpc>
                <a:spcPct val="90000"/>
              </a:lnSpc>
              <a:defRPr/>
            </a:pPr>
            <a:r>
              <a:rPr lang="en-US" sz="2400" dirty="0" smtClean="0">
                <a:cs typeface="+mn-cs"/>
              </a:rPr>
              <a:t>Tells neighbors about everyone</a:t>
            </a:r>
          </a:p>
          <a:p>
            <a:pPr>
              <a:lnSpc>
                <a:spcPct val="90000"/>
              </a:lnSpc>
              <a:defRPr/>
            </a:pPr>
            <a:r>
              <a:rPr lang="en-US" sz="2400" dirty="0" smtClean="0">
                <a:cs typeface="+mn-cs"/>
              </a:rPr>
              <a:t>Exchanges distance vectors with neighbors</a:t>
            </a:r>
          </a:p>
          <a:p>
            <a:pPr>
              <a:lnSpc>
                <a:spcPct val="90000"/>
              </a:lnSpc>
              <a:defRPr/>
            </a:pPr>
            <a:r>
              <a:rPr lang="en-US" sz="2400" dirty="0" smtClean="0">
                <a:cs typeface="+mn-cs"/>
              </a:rPr>
              <a:t>Bellman-Ford algorithm</a:t>
            </a:r>
          </a:p>
          <a:p>
            <a:pPr>
              <a:lnSpc>
                <a:spcPct val="90000"/>
              </a:lnSpc>
              <a:defRPr/>
            </a:pPr>
            <a:r>
              <a:rPr lang="en-US" sz="2400" dirty="0" smtClean="0">
                <a:cs typeface="+mn-cs"/>
              </a:rPr>
              <a:t>Each router</a:t>
            </a:r>
            <a:r>
              <a:rPr lang="ja-JP" altLang="en-US" sz="2400" dirty="0" smtClean="0">
                <a:latin typeface="Arial"/>
                <a:cs typeface="+mn-cs"/>
              </a:rPr>
              <a:t>’</a:t>
            </a:r>
            <a:r>
              <a:rPr lang="en-US" sz="2400" dirty="0" smtClean="0">
                <a:cs typeface="+mn-cs"/>
              </a:rPr>
              <a:t>s table is used by others</a:t>
            </a:r>
          </a:p>
          <a:p>
            <a:pPr>
              <a:lnSpc>
                <a:spcPct val="90000"/>
              </a:lnSpc>
              <a:defRPr/>
            </a:pPr>
            <a:r>
              <a:rPr lang="en-US" sz="2400" dirty="0" smtClean="0">
                <a:cs typeface="+mn-cs"/>
              </a:rPr>
              <a:t>May have routing loops</a:t>
            </a:r>
          </a:p>
          <a:p>
            <a:pPr>
              <a:lnSpc>
                <a:spcPct val="90000"/>
              </a:lnSpc>
              <a:defRPr/>
            </a:pPr>
            <a:r>
              <a:rPr lang="en-US" sz="2400" dirty="0" smtClean="0">
                <a:cs typeface="+mn-cs"/>
              </a:rPr>
              <a:t>Routing Information Protocol (RIP)</a:t>
            </a:r>
          </a:p>
        </p:txBody>
      </p:sp>
      <p:sp>
        <p:nvSpPr>
          <p:cNvPr id="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781921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p:cNvSpPr>
            <a:spLocks noGrp="1" noChangeArrowheads="1"/>
          </p:cNvSpPr>
          <p:nvPr>
            <p:ph type="title"/>
          </p:nvPr>
        </p:nvSpPr>
        <p:spPr>
          <a:xfrm>
            <a:off x="405342" y="325173"/>
            <a:ext cx="7772400" cy="528637"/>
          </a:xfrm>
        </p:spPr>
        <p:txBody>
          <a:bodyPr>
            <a:normAutofit fontScale="90000"/>
          </a:bodyPr>
          <a:lstStyle/>
          <a:p>
            <a:pPr>
              <a:defRPr/>
            </a:pPr>
            <a:r>
              <a:rPr lang="en-US" sz="3600" dirty="0">
                <a:cs typeface="+mj-cs"/>
              </a:rPr>
              <a:t>Comparison of LS and DV </a:t>
            </a:r>
            <a:r>
              <a:rPr lang="en-US" sz="3600" dirty="0" smtClean="0">
                <a:cs typeface="+mj-cs"/>
              </a:rPr>
              <a:t>Algorithms</a:t>
            </a:r>
            <a:endParaRPr lang="en-US" sz="3600" dirty="0">
              <a:cs typeface="+mj-cs"/>
            </a:endParaRPr>
          </a:p>
        </p:txBody>
      </p:sp>
      <p:sp>
        <p:nvSpPr>
          <p:cNvPr id="141317" name="Rectangle 3"/>
          <p:cNvSpPr>
            <a:spLocks noGrp="1" noChangeArrowheads="1"/>
          </p:cNvSpPr>
          <p:nvPr>
            <p:ph type="body" sz="half" idx="1"/>
          </p:nvPr>
        </p:nvSpPr>
        <p:spPr>
          <a:xfrm>
            <a:off x="523875" y="1295400"/>
            <a:ext cx="4029075" cy="4648200"/>
          </a:xfrm>
        </p:spPr>
        <p:txBody>
          <a:bodyPr>
            <a:normAutofit lnSpcReduction="10000"/>
          </a:bodyPr>
          <a:lstStyle/>
          <a:p>
            <a:pPr>
              <a:buFont typeface="Wingdings" charset="0"/>
              <a:buNone/>
            </a:pPr>
            <a:r>
              <a:rPr lang="en-US" i="1" dirty="0">
                <a:solidFill>
                  <a:srgbClr val="CC0000"/>
                </a:solidFill>
                <a:latin typeface="Gill Sans MT" charset="0"/>
              </a:rPr>
              <a:t>message complexity</a:t>
            </a:r>
          </a:p>
          <a:p>
            <a:r>
              <a:rPr lang="en-US" sz="2000" b="1" i="1" dirty="0">
                <a:solidFill>
                  <a:srgbClr val="CC0000"/>
                </a:solidFill>
                <a:latin typeface="Gill Sans MT" charset="0"/>
              </a:rPr>
              <a:t>LS:</a:t>
            </a:r>
            <a:r>
              <a:rPr lang="en-US" sz="2000" dirty="0">
                <a:latin typeface="Gill Sans MT" charset="0"/>
              </a:rPr>
              <a:t> with n nodes, E links, O(</a:t>
            </a:r>
            <a:r>
              <a:rPr lang="en-US" sz="2000" dirty="0" err="1">
                <a:latin typeface="Gill Sans MT" charset="0"/>
              </a:rPr>
              <a:t>nE</a:t>
            </a:r>
            <a:r>
              <a:rPr lang="en-US" sz="2000" dirty="0">
                <a:latin typeface="Gill Sans MT" charset="0"/>
              </a:rPr>
              <a:t>) </a:t>
            </a:r>
            <a:r>
              <a:rPr lang="en-US" sz="2000" dirty="0" err="1">
                <a:latin typeface="Gill Sans MT" charset="0"/>
              </a:rPr>
              <a:t>msgs</a:t>
            </a:r>
            <a:r>
              <a:rPr lang="en-US" sz="2000" dirty="0">
                <a:latin typeface="Gill Sans MT" charset="0"/>
              </a:rPr>
              <a:t> sent  </a:t>
            </a:r>
          </a:p>
          <a:p>
            <a:r>
              <a:rPr lang="en-US" sz="2000" b="1" i="1" dirty="0">
                <a:solidFill>
                  <a:srgbClr val="CC0000"/>
                </a:solidFill>
                <a:latin typeface="Gill Sans MT" charset="0"/>
              </a:rPr>
              <a:t>DV:</a:t>
            </a:r>
            <a:r>
              <a:rPr lang="en-US" sz="2000" dirty="0">
                <a:solidFill>
                  <a:srgbClr val="FF0000"/>
                </a:solidFill>
                <a:latin typeface="Gill Sans MT" charset="0"/>
              </a:rPr>
              <a:t> </a:t>
            </a:r>
            <a:r>
              <a:rPr lang="en-US" sz="2000" dirty="0">
                <a:latin typeface="Gill Sans MT" charset="0"/>
              </a:rPr>
              <a:t>exchange between neighbors only</a:t>
            </a:r>
          </a:p>
          <a:p>
            <a:pPr lvl="1"/>
            <a:r>
              <a:rPr lang="en-US" sz="2000" dirty="0">
                <a:latin typeface="Gill Sans MT" charset="0"/>
              </a:rPr>
              <a:t>convergence time varies</a:t>
            </a:r>
          </a:p>
          <a:p>
            <a:pPr>
              <a:spcBef>
                <a:spcPct val="50000"/>
              </a:spcBef>
              <a:buFont typeface="Wingdings" charset="0"/>
              <a:buNone/>
            </a:pPr>
            <a:r>
              <a:rPr lang="en-US" i="1" dirty="0">
                <a:solidFill>
                  <a:srgbClr val="CC0000"/>
                </a:solidFill>
                <a:latin typeface="Gill Sans MT" charset="0"/>
              </a:rPr>
              <a:t>speed of convergence</a:t>
            </a:r>
          </a:p>
          <a:p>
            <a:r>
              <a:rPr lang="en-US" sz="2000" b="1" i="1" dirty="0">
                <a:solidFill>
                  <a:srgbClr val="CC0000"/>
                </a:solidFill>
                <a:latin typeface="Gill Sans MT" charset="0"/>
              </a:rPr>
              <a:t>LS:</a:t>
            </a:r>
            <a:r>
              <a:rPr lang="en-US" sz="2000" dirty="0">
                <a:latin typeface="Gill Sans MT" charset="0"/>
              </a:rPr>
              <a:t> O(n</a:t>
            </a:r>
            <a:r>
              <a:rPr lang="en-US" sz="2000" b="1" baseline="30000" dirty="0">
                <a:latin typeface="Gill Sans MT" charset="0"/>
              </a:rPr>
              <a:t>2</a:t>
            </a:r>
            <a:r>
              <a:rPr lang="en-US" sz="2000" dirty="0">
                <a:latin typeface="Gill Sans MT" charset="0"/>
              </a:rPr>
              <a:t>) algorithm requires O(</a:t>
            </a:r>
            <a:r>
              <a:rPr lang="en-US" sz="2000" dirty="0" err="1">
                <a:latin typeface="Gill Sans MT" charset="0"/>
              </a:rPr>
              <a:t>nE</a:t>
            </a:r>
            <a:r>
              <a:rPr lang="en-US" sz="2000" dirty="0">
                <a:latin typeface="Gill Sans MT" charset="0"/>
              </a:rPr>
              <a:t>) </a:t>
            </a:r>
            <a:r>
              <a:rPr lang="en-US" sz="2000" dirty="0" err="1">
                <a:latin typeface="Gill Sans MT" charset="0"/>
              </a:rPr>
              <a:t>msgs</a:t>
            </a:r>
            <a:endParaRPr lang="en-US" sz="2000" dirty="0">
              <a:latin typeface="Gill Sans MT" charset="0"/>
            </a:endParaRPr>
          </a:p>
          <a:p>
            <a:pPr lvl="1"/>
            <a:r>
              <a:rPr lang="en-US" sz="2000" dirty="0">
                <a:latin typeface="Gill Sans MT" charset="0"/>
              </a:rPr>
              <a:t>may have oscillations</a:t>
            </a:r>
            <a:endParaRPr lang="en-US" sz="1800" dirty="0">
              <a:latin typeface="Gill Sans MT" charset="0"/>
            </a:endParaRPr>
          </a:p>
          <a:p>
            <a:r>
              <a:rPr lang="en-US" sz="2000" b="1" i="1" dirty="0">
                <a:solidFill>
                  <a:srgbClr val="CC0000"/>
                </a:solidFill>
                <a:latin typeface="Gill Sans MT" charset="0"/>
              </a:rPr>
              <a:t>DV:</a:t>
            </a:r>
            <a:r>
              <a:rPr lang="en-US" sz="2000" dirty="0">
                <a:latin typeface="Gill Sans MT" charset="0"/>
              </a:rPr>
              <a:t> convergence time varies</a:t>
            </a:r>
          </a:p>
          <a:p>
            <a:pPr lvl="1"/>
            <a:r>
              <a:rPr lang="en-US" sz="2000" dirty="0">
                <a:latin typeface="Gill Sans MT" charset="0"/>
              </a:rPr>
              <a:t>may be routing loops</a:t>
            </a:r>
          </a:p>
          <a:p>
            <a:pPr lvl="1"/>
            <a:r>
              <a:rPr lang="en-US" sz="2000" dirty="0">
                <a:latin typeface="Gill Sans MT" charset="0"/>
              </a:rPr>
              <a:t>count-to-infinity problem</a:t>
            </a:r>
            <a:endParaRPr lang="en-US" sz="1800" dirty="0">
              <a:latin typeface="Gill Sans MT" charset="0"/>
            </a:endParaRPr>
          </a:p>
        </p:txBody>
      </p:sp>
      <p:sp>
        <p:nvSpPr>
          <p:cNvPr id="141318" name="Rectangle 4"/>
          <p:cNvSpPr>
            <a:spLocks noGrp="1" noChangeArrowheads="1"/>
          </p:cNvSpPr>
          <p:nvPr>
            <p:ph type="body" sz="half" idx="2"/>
          </p:nvPr>
        </p:nvSpPr>
        <p:spPr>
          <a:xfrm>
            <a:off x="4743450" y="1328738"/>
            <a:ext cx="4010025" cy="4648200"/>
          </a:xfrm>
        </p:spPr>
        <p:txBody>
          <a:bodyPr>
            <a:normAutofit lnSpcReduction="10000"/>
          </a:bodyPr>
          <a:lstStyle/>
          <a:p>
            <a:pPr>
              <a:buFont typeface="Wingdings" charset="0"/>
              <a:buNone/>
            </a:pPr>
            <a:r>
              <a:rPr lang="en-US" sz="2400" i="1" dirty="0">
                <a:solidFill>
                  <a:srgbClr val="CC0000"/>
                </a:solidFill>
                <a:latin typeface="Gill Sans MT" charset="0"/>
              </a:rPr>
              <a:t>robustness:</a:t>
            </a:r>
            <a:r>
              <a:rPr lang="en-US" sz="2400" dirty="0">
                <a:latin typeface="Gill Sans MT" charset="0"/>
              </a:rPr>
              <a:t> what happens if router malfunctions?</a:t>
            </a:r>
          </a:p>
          <a:p>
            <a:pPr>
              <a:buFont typeface="Wingdings" charset="0"/>
              <a:buNone/>
            </a:pPr>
            <a:r>
              <a:rPr lang="en-US" sz="2400" i="1" dirty="0">
                <a:solidFill>
                  <a:srgbClr val="CC0000"/>
                </a:solidFill>
                <a:latin typeface="Gill Sans MT" charset="0"/>
              </a:rPr>
              <a:t>LS:</a:t>
            </a:r>
            <a:r>
              <a:rPr lang="en-US" sz="2400" dirty="0">
                <a:latin typeface="Gill Sans MT" charset="0"/>
              </a:rPr>
              <a:t> </a:t>
            </a:r>
          </a:p>
          <a:p>
            <a:pPr lvl="1"/>
            <a:r>
              <a:rPr lang="en-US" sz="2000" dirty="0">
                <a:latin typeface="Gill Sans MT" charset="0"/>
              </a:rPr>
              <a:t>node can advertise incorrect </a:t>
            </a:r>
            <a:r>
              <a:rPr lang="en-US" sz="2000" i="1" dirty="0">
                <a:solidFill>
                  <a:srgbClr val="000099"/>
                </a:solidFill>
                <a:latin typeface="Gill Sans MT" charset="0"/>
              </a:rPr>
              <a:t>link</a:t>
            </a:r>
            <a:r>
              <a:rPr lang="en-US" sz="2000" dirty="0">
                <a:latin typeface="Gill Sans MT" charset="0"/>
              </a:rPr>
              <a:t> cost</a:t>
            </a:r>
          </a:p>
          <a:p>
            <a:pPr lvl="1"/>
            <a:r>
              <a:rPr lang="en-US" sz="2000" dirty="0">
                <a:latin typeface="Gill Sans MT" charset="0"/>
              </a:rPr>
              <a:t>each node computes only its </a:t>
            </a:r>
            <a:r>
              <a:rPr lang="en-US" sz="2000" i="1" dirty="0">
                <a:latin typeface="Gill Sans MT" charset="0"/>
              </a:rPr>
              <a:t>own</a:t>
            </a:r>
            <a:r>
              <a:rPr lang="en-US" sz="2000" dirty="0">
                <a:latin typeface="Gill Sans MT" charset="0"/>
              </a:rPr>
              <a:t> table</a:t>
            </a:r>
          </a:p>
          <a:p>
            <a:pPr>
              <a:buFont typeface="Wingdings" charset="0"/>
              <a:buNone/>
            </a:pPr>
            <a:r>
              <a:rPr lang="en-US" sz="2400" i="1" dirty="0">
                <a:solidFill>
                  <a:srgbClr val="CC0000"/>
                </a:solidFill>
                <a:latin typeface="Gill Sans MT" charset="0"/>
              </a:rPr>
              <a:t>DV:</a:t>
            </a:r>
          </a:p>
          <a:p>
            <a:pPr lvl="1"/>
            <a:r>
              <a:rPr lang="en-US" sz="2000" dirty="0">
                <a:latin typeface="Gill Sans MT" charset="0"/>
              </a:rPr>
              <a:t>DV node can advertise incorrect </a:t>
            </a:r>
            <a:r>
              <a:rPr lang="en-US" sz="2000" i="1" dirty="0">
                <a:solidFill>
                  <a:srgbClr val="000099"/>
                </a:solidFill>
                <a:latin typeface="Gill Sans MT" charset="0"/>
              </a:rPr>
              <a:t>path</a:t>
            </a:r>
            <a:r>
              <a:rPr lang="en-US" sz="2000" dirty="0">
                <a:latin typeface="Gill Sans MT" charset="0"/>
              </a:rPr>
              <a:t> cost</a:t>
            </a:r>
          </a:p>
          <a:p>
            <a:pPr lvl="1"/>
            <a:r>
              <a:rPr lang="en-US" sz="2000" dirty="0">
                <a:latin typeface="Gill Sans MT" charset="0"/>
              </a:rPr>
              <a:t>each node</a:t>
            </a:r>
            <a:r>
              <a:rPr lang="ja-JP" altLang="en-US" sz="2000" dirty="0">
                <a:latin typeface="Gill Sans MT" charset="0"/>
              </a:rPr>
              <a:t>’</a:t>
            </a:r>
            <a:r>
              <a:rPr lang="en-US" altLang="ja-JP" sz="2000" dirty="0">
                <a:latin typeface="Gill Sans MT" charset="0"/>
              </a:rPr>
              <a:t>s table used by others </a:t>
            </a:r>
          </a:p>
          <a:p>
            <a:pPr lvl="2"/>
            <a:r>
              <a:rPr lang="en-US" sz="1800" dirty="0">
                <a:latin typeface="Comic Sans MS" charset="0"/>
              </a:rPr>
              <a:t>error propagate thru network</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6" name="Slide Number Placeholder 5"/>
          <p:cNvSpPr>
            <a:spLocks noGrp="1"/>
          </p:cNvSpPr>
          <p:nvPr>
            <p:ph type="sldNum" sz="quarter" idx="12"/>
          </p:nvPr>
        </p:nvSpPr>
        <p:spPr>
          <a:xfrm>
            <a:off x="6553200" y="6527447"/>
            <a:ext cx="2133600" cy="365125"/>
          </a:xfrm>
        </p:spPr>
        <p:txBody>
          <a:bodyPr/>
          <a:lstStyle/>
          <a:p>
            <a:pPr>
              <a:defRPr/>
            </a:pPr>
            <a:r>
              <a:rPr lang="en-US" dirty="0" smtClean="0"/>
              <a:t>0</a:t>
            </a:r>
            <a:endParaRPr lang="en-US" dirty="0"/>
          </a:p>
        </p:txBody>
      </p:sp>
    </p:spTree>
    <p:extLst>
      <p:ext uri="{BB962C8B-B14F-4D97-AF65-F5344CB8AC3E}">
        <p14:creationId xmlns:p14="http://schemas.microsoft.com/office/powerpoint/2010/main" val="1583011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53EAE9CC-EF30-084E-834E-11C88958DEF9}" type="slidenum">
              <a:rPr lang="en-US"/>
              <a:pPr>
                <a:defRPr/>
              </a:pPr>
              <a:t>42</a:t>
            </a:fld>
            <a:endParaRPr lang="en-US"/>
          </a:p>
        </p:txBody>
      </p:sp>
      <p:sp>
        <p:nvSpPr>
          <p:cNvPr id="141314" name="Rectangle 2"/>
          <p:cNvSpPr>
            <a:spLocks noGrp="1" noChangeArrowheads="1"/>
          </p:cNvSpPr>
          <p:nvPr>
            <p:ph type="title"/>
          </p:nvPr>
        </p:nvSpPr>
        <p:spPr>
          <a:xfrm>
            <a:off x="685800" y="228600"/>
            <a:ext cx="7772400" cy="762000"/>
          </a:xfrm>
        </p:spPr>
        <p:txBody>
          <a:bodyPr>
            <a:normAutofit/>
          </a:bodyPr>
          <a:lstStyle/>
          <a:p>
            <a:pPr>
              <a:defRPr/>
            </a:pPr>
            <a:r>
              <a:rPr lang="en-US" dirty="0" smtClean="0">
                <a:cs typeface="+mj-cs"/>
              </a:rPr>
              <a:t>Routing in the Real World</a:t>
            </a:r>
          </a:p>
        </p:txBody>
      </p:sp>
      <p:sp>
        <p:nvSpPr>
          <p:cNvPr id="141315" name="Rectangle 3"/>
          <p:cNvSpPr>
            <a:spLocks noGrp="1" noChangeArrowheads="1"/>
          </p:cNvSpPr>
          <p:nvPr>
            <p:ph type="body" sz="half" idx="1"/>
          </p:nvPr>
        </p:nvSpPr>
        <p:spPr>
          <a:xfrm>
            <a:off x="457199" y="3553619"/>
            <a:ext cx="3810000" cy="2006600"/>
          </a:xfrm>
        </p:spPr>
        <p:txBody>
          <a:bodyPr>
            <a:normAutofit lnSpcReduction="10000"/>
          </a:bodyPr>
          <a:lstStyle/>
          <a:p>
            <a:pPr>
              <a:lnSpc>
                <a:spcPct val="90000"/>
              </a:lnSpc>
              <a:buFontTx/>
              <a:buNone/>
              <a:defRPr/>
            </a:pPr>
            <a:r>
              <a:rPr lang="en-US" sz="2400" dirty="0" smtClean="0">
                <a:solidFill>
                  <a:srgbClr val="FF0000"/>
                </a:solidFill>
                <a:cs typeface="+mn-cs"/>
              </a:rPr>
              <a:t>scale:</a:t>
            </a:r>
            <a:r>
              <a:rPr lang="en-US" sz="2400" dirty="0" smtClean="0">
                <a:cs typeface="+mn-cs"/>
              </a:rPr>
              <a:t> with 200 million destinations:</a:t>
            </a:r>
          </a:p>
          <a:p>
            <a:pPr>
              <a:lnSpc>
                <a:spcPct val="90000"/>
              </a:lnSpc>
              <a:defRPr/>
            </a:pPr>
            <a:r>
              <a:rPr lang="en-US" sz="2000" dirty="0" smtClean="0">
                <a:cs typeface="+mn-cs"/>
              </a:rPr>
              <a:t>can</a:t>
            </a:r>
            <a:r>
              <a:rPr lang="ja-JP" altLang="en-US" sz="2000" dirty="0" smtClean="0">
                <a:latin typeface="Arial"/>
                <a:cs typeface="+mn-cs"/>
              </a:rPr>
              <a:t>’</a:t>
            </a:r>
            <a:r>
              <a:rPr lang="en-US" sz="2000" dirty="0" smtClean="0">
                <a:cs typeface="+mn-cs"/>
              </a:rPr>
              <a:t>t store all dest</a:t>
            </a:r>
            <a:r>
              <a:rPr lang="en-US" sz="2000" dirty="0" smtClean="0">
                <a:latin typeface="Arial"/>
                <a:cs typeface="+mn-cs"/>
              </a:rPr>
              <a:t>ination</a:t>
            </a:r>
            <a:r>
              <a:rPr lang="en-US" sz="2000" dirty="0" smtClean="0">
                <a:cs typeface="+mn-cs"/>
              </a:rPr>
              <a:t>s in routing tables!</a:t>
            </a:r>
          </a:p>
          <a:p>
            <a:pPr>
              <a:lnSpc>
                <a:spcPct val="90000"/>
              </a:lnSpc>
              <a:defRPr/>
            </a:pPr>
            <a:r>
              <a:rPr lang="en-US" sz="2000" dirty="0" smtClean="0">
                <a:cs typeface="+mn-cs"/>
              </a:rPr>
              <a:t>routing table exchange would swamp links!</a:t>
            </a:r>
            <a:r>
              <a:rPr lang="en-US" sz="2400" dirty="0" smtClean="0">
                <a:cs typeface="+mn-cs"/>
              </a:rPr>
              <a:t> </a:t>
            </a:r>
          </a:p>
          <a:p>
            <a:pPr>
              <a:lnSpc>
                <a:spcPct val="90000"/>
              </a:lnSpc>
              <a:defRPr/>
            </a:pPr>
            <a:endParaRPr lang="en-US" sz="2400" dirty="0" smtClean="0">
              <a:cs typeface="+mn-cs"/>
            </a:endParaRPr>
          </a:p>
          <a:p>
            <a:pPr>
              <a:lnSpc>
                <a:spcPct val="90000"/>
              </a:lnSpc>
              <a:defRPr/>
            </a:pPr>
            <a:endParaRPr lang="en-US" sz="2400" dirty="0" smtClean="0">
              <a:cs typeface="+mn-cs"/>
            </a:endParaRPr>
          </a:p>
        </p:txBody>
      </p:sp>
      <p:sp>
        <p:nvSpPr>
          <p:cNvPr id="141316" name="Rectangle 4"/>
          <p:cNvSpPr>
            <a:spLocks noGrp="1" noChangeArrowheads="1"/>
          </p:cNvSpPr>
          <p:nvPr>
            <p:ph type="body" sz="half" idx="2"/>
          </p:nvPr>
        </p:nvSpPr>
        <p:spPr>
          <a:xfrm>
            <a:off x="4438650" y="3553619"/>
            <a:ext cx="4019550" cy="2514600"/>
          </a:xfrm>
        </p:spPr>
        <p:txBody>
          <a:bodyPr/>
          <a:lstStyle/>
          <a:p>
            <a:pPr>
              <a:buFontTx/>
              <a:buNone/>
              <a:defRPr/>
            </a:pPr>
            <a:r>
              <a:rPr lang="en-US" sz="2400" dirty="0" smtClean="0">
                <a:solidFill>
                  <a:srgbClr val="FF0000"/>
                </a:solidFill>
                <a:cs typeface="+mn-cs"/>
              </a:rPr>
              <a:t>administrative autonomy</a:t>
            </a:r>
            <a:endParaRPr lang="en-US" sz="2400" dirty="0" smtClean="0">
              <a:cs typeface="+mn-cs"/>
            </a:endParaRPr>
          </a:p>
          <a:p>
            <a:pPr>
              <a:defRPr/>
            </a:pPr>
            <a:r>
              <a:rPr lang="en-US" sz="2000" dirty="0" smtClean="0">
                <a:cs typeface="+mn-cs"/>
              </a:rPr>
              <a:t>internet = network of networks</a:t>
            </a:r>
          </a:p>
          <a:p>
            <a:pPr>
              <a:defRPr/>
            </a:pPr>
            <a:r>
              <a:rPr lang="en-US" sz="2000" dirty="0" smtClean="0">
                <a:cs typeface="+mn-cs"/>
              </a:rPr>
              <a:t>each network admin may want to control routing in its own network</a:t>
            </a:r>
          </a:p>
        </p:txBody>
      </p:sp>
      <p:sp>
        <p:nvSpPr>
          <p:cNvPr id="141317" name="Rectangle 5"/>
          <p:cNvSpPr>
            <a:spLocks noChangeArrowheads="1"/>
          </p:cNvSpPr>
          <p:nvPr/>
        </p:nvSpPr>
        <p:spPr bwMode="auto">
          <a:xfrm>
            <a:off x="457200" y="1051719"/>
            <a:ext cx="6543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sz="2400" dirty="0">
                <a:latin typeface="Comic Sans MS" charset="0"/>
                <a:cs typeface="+mn-cs"/>
              </a:rPr>
              <a:t>Our routing study thus far - idealization </a:t>
            </a:r>
          </a:p>
          <a:p>
            <a:pPr marL="342900" indent="-342900">
              <a:spcBef>
                <a:spcPct val="20000"/>
              </a:spcBef>
              <a:buFontTx/>
              <a:buChar char="•"/>
              <a:defRPr/>
            </a:pPr>
            <a:r>
              <a:rPr lang="en-US" sz="2400" dirty="0">
                <a:latin typeface="Comic Sans MS" charset="0"/>
                <a:cs typeface="+mn-cs"/>
              </a:rPr>
              <a:t>all routers identical</a:t>
            </a:r>
          </a:p>
          <a:p>
            <a:pPr marL="342900" indent="-342900">
              <a:spcBef>
                <a:spcPct val="20000"/>
              </a:spcBef>
              <a:buFontTx/>
              <a:buChar char="•"/>
              <a:defRPr/>
            </a:pPr>
            <a:r>
              <a:rPr lang="en-US" sz="2400" dirty="0">
                <a:latin typeface="Comic Sans MS" charset="0"/>
                <a:cs typeface="+mn-cs"/>
              </a:rPr>
              <a:t>network </a:t>
            </a:r>
            <a:r>
              <a:rPr lang="ja-JP" altLang="en-US" sz="2400" dirty="0">
                <a:latin typeface="Arial"/>
                <a:cs typeface="+mn-cs"/>
              </a:rPr>
              <a:t>“</a:t>
            </a:r>
            <a:r>
              <a:rPr lang="en-US" sz="2400" dirty="0">
                <a:latin typeface="Comic Sans MS" charset="0"/>
                <a:cs typeface="+mn-cs"/>
              </a:rPr>
              <a:t>flat</a:t>
            </a:r>
            <a:r>
              <a:rPr lang="ja-JP" altLang="en-US" sz="2400" dirty="0">
                <a:latin typeface="Arial"/>
                <a:cs typeface="+mn-cs"/>
              </a:rPr>
              <a:t>”</a:t>
            </a:r>
            <a:endParaRPr lang="en-US" sz="2400" dirty="0">
              <a:latin typeface="Comic Sans MS" charset="0"/>
              <a:cs typeface="+mn-cs"/>
            </a:endParaRPr>
          </a:p>
        </p:txBody>
      </p:sp>
      <p:sp>
        <p:nvSpPr>
          <p:cNvPr id="141318" name="Text Box 6"/>
          <p:cNvSpPr txBox="1">
            <a:spLocks noChangeArrowheads="1"/>
          </p:cNvSpPr>
          <p:nvPr/>
        </p:nvSpPr>
        <p:spPr bwMode="auto">
          <a:xfrm>
            <a:off x="457200" y="2362200"/>
            <a:ext cx="50625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b="1" i="1" dirty="0">
                <a:solidFill>
                  <a:srgbClr val="000099"/>
                </a:solidFill>
                <a:cs typeface="+mn-cs"/>
              </a:rPr>
              <a:t>How to do routing in the Internet</a:t>
            </a:r>
          </a:p>
          <a:p>
            <a:pPr>
              <a:buFontTx/>
              <a:buChar char="•"/>
              <a:defRPr/>
            </a:pPr>
            <a:r>
              <a:rPr lang="en-US" dirty="0">
                <a:solidFill>
                  <a:srgbClr val="000099"/>
                </a:solidFill>
                <a:cs typeface="+mn-cs"/>
              </a:rPr>
              <a:t> </a:t>
            </a:r>
            <a:r>
              <a:rPr lang="en-US" sz="2400" dirty="0">
                <a:solidFill>
                  <a:srgbClr val="000099"/>
                </a:solidFill>
                <a:cs typeface="+mn-cs"/>
              </a:rPr>
              <a:t>scalability and policy issues</a:t>
            </a:r>
          </a:p>
        </p:txBody>
      </p:sp>
      <p:sp>
        <p:nvSpPr>
          <p:cNvPr id="8"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1693359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8D325A8-5F40-6C4B-89F7-1955E42CFC38}" type="slidenum">
              <a:rPr lang="en-US"/>
              <a:pPr>
                <a:defRPr/>
              </a:pPr>
              <a:t>43</a:t>
            </a:fld>
            <a:endParaRPr lang="en-US" dirty="0"/>
          </a:p>
        </p:txBody>
      </p:sp>
      <p:sp>
        <p:nvSpPr>
          <p:cNvPr id="145410" name="Rectangle 2"/>
          <p:cNvSpPr>
            <a:spLocks noGrp="1" noChangeArrowheads="1"/>
          </p:cNvSpPr>
          <p:nvPr>
            <p:ph type="title"/>
          </p:nvPr>
        </p:nvSpPr>
        <p:spPr>
          <a:xfrm>
            <a:off x="457200" y="12877"/>
            <a:ext cx="7772400" cy="1143000"/>
          </a:xfrm>
        </p:spPr>
        <p:txBody>
          <a:bodyPr>
            <a:normAutofit/>
          </a:bodyPr>
          <a:lstStyle/>
          <a:p>
            <a:pPr>
              <a:defRPr/>
            </a:pPr>
            <a:r>
              <a:rPr lang="en-US" dirty="0" smtClean="0">
                <a:cs typeface="+mj-cs"/>
              </a:rPr>
              <a:t>Routing in the Internet</a:t>
            </a:r>
          </a:p>
        </p:txBody>
      </p:sp>
      <p:sp>
        <p:nvSpPr>
          <p:cNvPr id="145411" name="Rectangle 3"/>
          <p:cNvSpPr>
            <a:spLocks noGrp="1" noChangeArrowheads="1"/>
          </p:cNvSpPr>
          <p:nvPr>
            <p:ph type="body" idx="1"/>
          </p:nvPr>
        </p:nvSpPr>
        <p:spPr>
          <a:xfrm>
            <a:off x="457200" y="1155877"/>
            <a:ext cx="8229600" cy="4953000"/>
          </a:xfrm>
        </p:spPr>
        <p:txBody>
          <a:bodyPr>
            <a:normAutofit lnSpcReduction="10000"/>
          </a:bodyPr>
          <a:lstStyle/>
          <a:p>
            <a:pPr>
              <a:defRPr/>
            </a:pPr>
            <a:r>
              <a:rPr lang="en-US" sz="2600" dirty="0" smtClean="0">
                <a:solidFill>
                  <a:schemeClr val="tx1"/>
                </a:solidFill>
                <a:cs typeface="+mn-cs"/>
              </a:rPr>
              <a:t>The Global Internet consists of </a:t>
            </a:r>
            <a:r>
              <a:rPr lang="en-US" sz="2600" dirty="0" smtClean="0">
                <a:solidFill>
                  <a:srgbClr val="FF0000"/>
                </a:solidFill>
                <a:cs typeface="+mn-cs"/>
              </a:rPr>
              <a:t>Autonomous Systems (AS)</a:t>
            </a:r>
            <a:r>
              <a:rPr lang="en-US" sz="2600" dirty="0" smtClean="0">
                <a:cs typeface="+mn-cs"/>
              </a:rPr>
              <a:t> </a:t>
            </a:r>
            <a:r>
              <a:rPr lang="en-US" sz="2600" dirty="0" smtClean="0">
                <a:solidFill>
                  <a:schemeClr val="tx1"/>
                </a:solidFill>
                <a:cs typeface="+mn-cs"/>
              </a:rPr>
              <a:t>interconnected with each other:</a:t>
            </a:r>
          </a:p>
          <a:p>
            <a:pPr lvl="1">
              <a:defRPr/>
            </a:pPr>
            <a:r>
              <a:rPr lang="en-US" sz="2400" dirty="0" smtClean="0"/>
              <a:t>Stub AS: small corporation: one connection to other AS</a:t>
            </a:r>
            <a:r>
              <a:rPr lang="ja-JP" altLang="en-US" sz="2400" dirty="0" smtClean="0">
                <a:latin typeface="Arial"/>
              </a:rPr>
              <a:t>’</a:t>
            </a:r>
            <a:r>
              <a:rPr lang="en-US" sz="2400" dirty="0" smtClean="0"/>
              <a:t>s</a:t>
            </a:r>
          </a:p>
          <a:p>
            <a:pPr lvl="1">
              <a:defRPr/>
            </a:pPr>
            <a:r>
              <a:rPr lang="en-US" sz="2400" dirty="0" err="1" smtClean="0"/>
              <a:t>Multihomed</a:t>
            </a:r>
            <a:r>
              <a:rPr lang="en-US" sz="2400" dirty="0" smtClean="0"/>
              <a:t> AS: large corporation (no transit): multiple connections to other AS</a:t>
            </a:r>
            <a:r>
              <a:rPr lang="ja-JP" altLang="en-US" sz="2400" dirty="0" smtClean="0">
                <a:latin typeface="Arial"/>
              </a:rPr>
              <a:t>’</a:t>
            </a:r>
            <a:r>
              <a:rPr lang="en-US" sz="2400" dirty="0" smtClean="0"/>
              <a:t>s</a:t>
            </a:r>
          </a:p>
          <a:p>
            <a:pPr lvl="1">
              <a:defRPr/>
            </a:pPr>
            <a:r>
              <a:rPr lang="en-US" sz="2400" dirty="0" smtClean="0"/>
              <a:t>Transit AS: provider, hooking many AS</a:t>
            </a:r>
            <a:r>
              <a:rPr lang="ja-JP" altLang="en-US" sz="2400" dirty="0" smtClean="0">
                <a:latin typeface="Arial"/>
              </a:rPr>
              <a:t>’</a:t>
            </a:r>
            <a:r>
              <a:rPr lang="en-US" sz="2400" dirty="0" smtClean="0"/>
              <a:t>s together</a:t>
            </a:r>
          </a:p>
          <a:p>
            <a:pPr lvl="1">
              <a:defRPr/>
            </a:pPr>
            <a:endParaRPr lang="en-US" sz="900" dirty="0" smtClean="0"/>
          </a:p>
          <a:p>
            <a:pPr>
              <a:defRPr/>
            </a:pPr>
            <a:r>
              <a:rPr lang="en-US" sz="2600" dirty="0" smtClean="0">
                <a:solidFill>
                  <a:schemeClr val="tx1"/>
                </a:solidFill>
                <a:cs typeface="+mn-cs"/>
              </a:rPr>
              <a:t>Two-level routing: </a:t>
            </a:r>
          </a:p>
          <a:p>
            <a:pPr lvl="1">
              <a:defRPr/>
            </a:pPr>
            <a:r>
              <a:rPr lang="en-US" sz="2400" dirty="0" smtClean="0">
                <a:solidFill>
                  <a:srgbClr val="002060"/>
                </a:solidFill>
              </a:rPr>
              <a:t>Intra-AS: administrator responsible for choice of routing algorithm within network</a:t>
            </a:r>
          </a:p>
          <a:p>
            <a:pPr lvl="1">
              <a:defRPr/>
            </a:pPr>
            <a:r>
              <a:rPr lang="en-US" sz="2400" dirty="0" smtClean="0">
                <a:solidFill>
                  <a:srgbClr val="002060"/>
                </a:solidFill>
              </a:rPr>
              <a:t>Inter-AS: unique standard for inter-AS routing: BGP</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43161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1" name="Group 2"/>
          <p:cNvGrpSpPr>
            <a:grpSpLocks/>
          </p:cNvGrpSpPr>
          <p:nvPr/>
        </p:nvGrpSpPr>
        <p:grpSpPr bwMode="auto">
          <a:xfrm>
            <a:off x="204788" y="1254125"/>
            <a:ext cx="6178550" cy="4376738"/>
            <a:chOff x="0" y="878"/>
            <a:chExt cx="4232" cy="2968"/>
          </a:xfrm>
        </p:grpSpPr>
        <p:sp>
          <p:nvSpPr>
            <p:cNvPr id="145415" name="Freeform 3"/>
            <p:cNvSpPr>
              <a:spLocks/>
            </p:cNvSpPr>
            <p:nvPr/>
          </p:nvSpPr>
          <p:spPr bwMode="auto">
            <a:xfrm>
              <a:off x="2621" y="1050"/>
              <a:ext cx="1611" cy="1025"/>
            </a:xfrm>
            <a:custGeom>
              <a:avLst/>
              <a:gdLst>
                <a:gd name="T0" fmla="*/ 1063 w 1162"/>
                <a:gd name="T1" fmla="*/ 49351 h 543"/>
                <a:gd name="T2" fmla="*/ 6960 w 1162"/>
                <a:gd name="T3" fmla="*/ 4162 h 543"/>
                <a:gd name="T4" fmla="*/ 17785 w 1162"/>
                <a:gd name="T5" fmla="*/ 23973 h 543"/>
                <a:gd name="T6" fmla="*/ 21649 w 1162"/>
                <a:gd name="T7" fmla="*/ 72662 h 543"/>
                <a:gd name="T8" fmla="*/ 19828 w 1162"/>
                <a:gd name="T9" fmla="*/ 137161 h 543"/>
                <a:gd name="T10" fmla="*/ 11083 w 1162"/>
                <a:gd name="T11" fmla="*/ 164591 h 543"/>
                <a:gd name="T12" fmla="*/ 1657 w 1162"/>
                <a:gd name="T13" fmla="*/ 133650 h 543"/>
                <a:gd name="T14" fmla="*/ 1063 w 1162"/>
                <a:gd name="T15" fmla="*/ 49351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5416" name="Freeform 4"/>
            <p:cNvSpPr>
              <a:spLocks/>
            </p:cNvSpPr>
            <p:nvPr/>
          </p:nvSpPr>
          <p:spPr bwMode="auto">
            <a:xfrm>
              <a:off x="0" y="878"/>
              <a:ext cx="1255" cy="1016"/>
            </a:xfrm>
            <a:custGeom>
              <a:avLst/>
              <a:gdLst>
                <a:gd name="T0" fmla="*/ 134 w 1198"/>
                <a:gd name="T1" fmla="*/ 270558 h 451"/>
                <a:gd name="T2" fmla="*/ 273 w 1198"/>
                <a:gd name="T3" fmla="*/ 132828 h 451"/>
                <a:gd name="T4" fmla="*/ 679 w 1198"/>
                <a:gd name="T5" fmla="*/ 73044 h 451"/>
                <a:gd name="T6" fmla="*/ 1501 w 1198"/>
                <a:gd name="T7" fmla="*/ 37135 h 451"/>
                <a:gd name="T8" fmla="*/ 1796 w 1198"/>
                <a:gd name="T9" fmla="*/ 294460 h 451"/>
                <a:gd name="T10" fmla="*/ 1350 w 1198"/>
                <a:gd name="T11" fmla="*/ 616944 h 451"/>
                <a:gd name="T12" fmla="*/ 466 w 1198"/>
                <a:gd name="T13" fmla="*/ 634874 h 451"/>
                <a:gd name="T14" fmla="*/ 54 w 1198"/>
                <a:gd name="T15" fmla="*/ 503524 h 451"/>
                <a:gd name="T16" fmla="*/ 134 w 1198"/>
                <a:gd name="T17" fmla="*/ 270558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5417" name="Freeform 5"/>
            <p:cNvSpPr>
              <a:spLocks/>
            </p:cNvSpPr>
            <p:nvPr/>
          </p:nvSpPr>
          <p:spPr bwMode="auto">
            <a:xfrm>
              <a:off x="810" y="1611"/>
              <a:ext cx="2007" cy="792"/>
            </a:xfrm>
            <a:custGeom>
              <a:avLst/>
              <a:gdLst>
                <a:gd name="T0" fmla="*/ 1319 w 1583"/>
                <a:gd name="T1" fmla="*/ 862 h 682"/>
                <a:gd name="T2" fmla="*/ 3445 w 1583"/>
                <a:gd name="T3" fmla="*/ 285 h 682"/>
                <a:gd name="T4" fmla="*/ 6645 w 1583"/>
                <a:gd name="T5" fmla="*/ 77 h 682"/>
                <a:gd name="T6" fmla="*/ 9794 w 1583"/>
                <a:gd name="T7" fmla="*/ 744 h 682"/>
                <a:gd name="T8" fmla="*/ 13238 w 1583"/>
                <a:gd name="T9" fmla="*/ 1642 h 682"/>
                <a:gd name="T10" fmla="*/ 10773 w 1583"/>
                <a:gd name="T11" fmla="*/ 2476 h 682"/>
                <a:gd name="T12" fmla="*/ 5844 w 1583"/>
                <a:gd name="T13" fmla="*/ 2523 h 682"/>
                <a:gd name="T14" fmla="*/ 751 w 1583"/>
                <a:gd name="T15" fmla="*/ 2291 h 682"/>
                <a:gd name="T16" fmla="*/ 1319 w 1583"/>
                <a:gd name="T17" fmla="*/ 86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5418" name="Oval 6"/>
            <p:cNvSpPr>
              <a:spLocks noChangeArrowheads="1"/>
            </p:cNvSpPr>
            <p:nvPr/>
          </p:nvSpPr>
          <p:spPr bwMode="auto">
            <a:xfrm>
              <a:off x="261" y="161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19" name="Line 7"/>
            <p:cNvSpPr>
              <a:spLocks noChangeShapeType="1"/>
            </p:cNvSpPr>
            <p:nvPr/>
          </p:nvSpPr>
          <p:spPr bwMode="auto">
            <a:xfrm>
              <a:off x="261" y="1603"/>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0" name="Line 8"/>
            <p:cNvSpPr>
              <a:spLocks noChangeShapeType="1"/>
            </p:cNvSpPr>
            <p:nvPr/>
          </p:nvSpPr>
          <p:spPr bwMode="auto">
            <a:xfrm>
              <a:off x="574" y="1603"/>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1" name="Rectangle 9"/>
            <p:cNvSpPr>
              <a:spLocks noChangeArrowheads="1"/>
            </p:cNvSpPr>
            <p:nvPr/>
          </p:nvSpPr>
          <p:spPr bwMode="auto">
            <a:xfrm>
              <a:off x="261" y="1603"/>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422" name="Oval 10"/>
            <p:cNvSpPr>
              <a:spLocks noChangeArrowheads="1"/>
            </p:cNvSpPr>
            <p:nvPr/>
          </p:nvSpPr>
          <p:spPr bwMode="auto">
            <a:xfrm>
              <a:off x="258" y="1544"/>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23" name="Rectangle 11"/>
            <p:cNvSpPr>
              <a:spLocks noChangeArrowheads="1"/>
            </p:cNvSpPr>
            <p:nvPr/>
          </p:nvSpPr>
          <p:spPr bwMode="auto">
            <a:xfrm>
              <a:off x="345" y="1557"/>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424" name="Text Box 12"/>
            <p:cNvSpPr txBox="1">
              <a:spLocks noChangeArrowheads="1"/>
            </p:cNvSpPr>
            <p:nvPr/>
          </p:nvSpPr>
          <p:spPr bwMode="auto">
            <a:xfrm>
              <a:off x="259" y="1492"/>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3b</a:t>
              </a:r>
              <a:endParaRPr lang="en-US"/>
            </a:p>
          </p:txBody>
        </p:sp>
        <p:sp>
          <p:nvSpPr>
            <p:cNvPr id="145425" name="Oval 13"/>
            <p:cNvSpPr>
              <a:spLocks noChangeArrowheads="1"/>
            </p:cNvSpPr>
            <p:nvPr/>
          </p:nvSpPr>
          <p:spPr bwMode="auto">
            <a:xfrm>
              <a:off x="1479" y="2216"/>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26" name="Line 14"/>
            <p:cNvSpPr>
              <a:spLocks noChangeShapeType="1"/>
            </p:cNvSpPr>
            <p:nvPr/>
          </p:nvSpPr>
          <p:spPr bwMode="auto">
            <a:xfrm>
              <a:off x="1479" y="220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7" name="Line 15"/>
            <p:cNvSpPr>
              <a:spLocks noChangeShapeType="1"/>
            </p:cNvSpPr>
            <p:nvPr/>
          </p:nvSpPr>
          <p:spPr bwMode="auto">
            <a:xfrm>
              <a:off x="1792" y="220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8" name="Rectangle 16"/>
            <p:cNvSpPr>
              <a:spLocks noChangeArrowheads="1"/>
            </p:cNvSpPr>
            <p:nvPr/>
          </p:nvSpPr>
          <p:spPr bwMode="auto">
            <a:xfrm>
              <a:off x="1479" y="2209"/>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429" name="Oval 17"/>
            <p:cNvSpPr>
              <a:spLocks noChangeArrowheads="1"/>
            </p:cNvSpPr>
            <p:nvPr/>
          </p:nvSpPr>
          <p:spPr bwMode="auto">
            <a:xfrm>
              <a:off x="1476" y="2150"/>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5430" name="Group 18"/>
            <p:cNvGrpSpPr>
              <a:grpSpLocks/>
            </p:cNvGrpSpPr>
            <p:nvPr/>
          </p:nvGrpSpPr>
          <p:grpSpPr bwMode="auto">
            <a:xfrm>
              <a:off x="1478" y="2092"/>
              <a:ext cx="321" cy="269"/>
              <a:chOff x="2897" y="2425"/>
              <a:chExt cx="323" cy="269"/>
            </a:xfrm>
          </p:grpSpPr>
          <p:sp>
            <p:nvSpPr>
              <p:cNvPr id="145533" name="Rectangle 1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534" name="Text Box 20"/>
              <p:cNvSpPr txBox="1">
                <a:spLocks noChangeArrowheads="1"/>
              </p:cNvSpPr>
              <p:nvPr/>
            </p:nvSpPr>
            <p:spPr bwMode="auto">
              <a:xfrm>
                <a:off x="2897" y="2425"/>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1d</a:t>
                </a:r>
              </a:p>
            </p:txBody>
          </p:sp>
        </p:grpSp>
        <p:sp>
          <p:nvSpPr>
            <p:cNvPr id="145431" name="Oval 21"/>
            <p:cNvSpPr>
              <a:spLocks noChangeArrowheads="1"/>
            </p:cNvSpPr>
            <p:nvPr/>
          </p:nvSpPr>
          <p:spPr bwMode="auto">
            <a:xfrm>
              <a:off x="822" y="1478"/>
              <a:ext cx="313" cy="83"/>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32" name="Line 22"/>
            <p:cNvSpPr>
              <a:spLocks noChangeShapeType="1"/>
            </p:cNvSpPr>
            <p:nvPr/>
          </p:nvSpPr>
          <p:spPr bwMode="auto">
            <a:xfrm>
              <a:off x="822" y="147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33" name="Line 23"/>
            <p:cNvSpPr>
              <a:spLocks noChangeShapeType="1"/>
            </p:cNvSpPr>
            <p:nvPr/>
          </p:nvSpPr>
          <p:spPr bwMode="auto">
            <a:xfrm>
              <a:off x="1135" y="147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34" name="Rectangle 24"/>
            <p:cNvSpPr>
              <a:spLocks noChangeArrowheads="1"/>
            </p:cNvSpPr>
            <p:nvPr/>
          </p:nvSpPr>
          <p:spPr bwMode="auto">
            <a:xfrm>
              <a:off x="822" y="1471"/>
              <a:ext cx="310" cy="4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435" name="Oval 25"/>
            <p:cNvSpPr>
              <a:spLocks noChangeArrowheads="1"/>
            </p:cNvSpPr>
            <p:nvPr/>
          </p:nvSpPr>
          <p:spPr bwMode="auto">
            <a:xfrm>
              <a:off x="819" y="1412"/>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36" name="Rectangle 26"/>
            <p:cNvSpPr>
              <a:spLocks noChangeArrowheads="1"/>
            </p:cNvSpPr>
            <p:nvPr/>
          </p:nvSpPr>
          <p:spPr bwMode="auto">
            <a:xfrm>
              <a:off x="906" y="1425"/>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437" name="Text Box 27"/>
            <p:cNvSpPr txBox="1">
              <a:spLocks noChangeArrowheads="1"/>
            </p:cNvSpPr>
            <p:nvPr/>
          </p:nvSpPr>
          <p:spPr bwMode="auto">
            <a:xfrm>
              <a:off x="821" y="1359"/>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3a</a:t>
              </a:r>
              <a:endParaRPr lang="en-US"/>
            </a:p>
          </p:txBody>
        </p:sp>
        <p:sp>
          <p:nvSpPr>
            <p:cNvPr id="145438" name="Oval 28"/>
            <p:cNvSpPr>
              <a:spLocks noChangeArrowheads="1"/>
            </p:cNvSpPr>
            <p:nvPr/>
          </p:nvSpPr>
          <p:spPr bwMode="auto">
            <a:xfrm>
              <a:off x="1443" y="182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39" name="Line 29"/>
            <p:cNvSpPr>
              <a:spLocks noChangeShapeType="1"/>
            </p:cNvSpPr>
            <p:nvPr/>
          </p:nvSpPr>
          <p:spPr bwMode="auto">
            <a:xfrm>
              <a:off x="1443" y="1814"/>
              <a:ext cx="0"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40" name="Line 30"/>
            <p:cNvSpPr>
              <a:spLocks noChangeShapeType="1"/>
            </p:cNvSpPr>
            <p:nvPr/>
          </p:nvSpPr>
          <p:spPr bwMode="auto">
            <a:xfrm>
              <a:off x="1756" y="1814"/>
              <a:ext cx="0"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41" name="Rectangle 31"/>
            <p:cNvSpPr>
              <a:spLocks noChangeArrowheads="1"/>
            </p:cNvSpPr>
            <p:nvPr/>
          </p:nvSpPr>
          <p:spPr bwMode="auto">
            <a:xfrm>
              <a:off x="1443" y="1814"/>
              <a:ext cx="310" cy="4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442" name="Oval 32"/>
            <p:cNvSpPr>
              <a:spLocks noChangeArrowheads="1"/>
            </p:cNvSpPr>
            <p:nvPr/>
          </p:nvSpPr>
          <p:spPr bwMode="auto">
            <a:xfrm>
              <a:off x="1440" y="1754"/>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5443" name="Group 33"/>
            <p:cNvGrpSpPr>
              <a:grpSpLocks/>
            </p:cNvGrpSpPr>
            <p:nvPr/>
          </p:nvGrpSpPr>
          <p:grpSpPr bwMode="auto">
            <a:xfrm>
              <a:off x="1445" y="1696"/>
              <a:ext cx="310" cy="270"/>
              <a:chOff x="2899" y="2425"/>
              <a:chExt cx="319" cy="270"/>
            </a:xfrm>
          </p:grpSpPr>
          <p:sp>
            <p:nvSpPr>
              <p:cNvPr id="145531" name="Rectangle 3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532" name="Text Box 35"/>
              <p:cNvSpPr txBox="1">
                <a:spLocks noChangeArrowheads="1"/>
              </p:cNvSpPr>
              <p:nvPr/>
            </p:nvSpPr>
            <p:spPr bwMode="auto">
              <a:xfrm>
                <a:off x="2899" y="2425"/>
                <a:ext cx="31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1c</a:t>
                </a:r>
              </a:p>
            </p:txBody>
          </p:sp>
        </p:grpSp>
        <p:sp>
          <p:nvSpPr>
            <p:cNvPr id="145444" name="Line 36"/>
            <p:cNvSpPr>
              <a:spLocks noChangeShapeType="1"/>
            </p:cNvSpPr>
            <p:nvPr/>
          </p:nvSpPr>
          <p:spPr bwMode="auto">
            <a:xfrm>
              <a:off x="3238" y="1632"/>
              <a:ext cx="308" cy="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45" name="Line 37"/>
            <p:cNvSpPr>
              <a:spLocks noChangeShapeType="1"/>
            </p:cNvSpPr>
            <p:nvPr/>
          </p:nvSpPr>
          <p:spPr bwMode="auto">
            <a:xfrm>
              <a:off x="3562" y="1556"/>
              <a:ext cx="91" cy="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46" name="Line 38"/>
            <p:cNvSpPr>
              <a:spLocks noChangeShapeType="1"/>
            </p:cNvSpPr>
            <p:nvPr/>
          </p:nvSpPr>
          <p:spPr bwMode="auto">
            <a:xfrm flipV="1">
              <a:off x="3170" y="1512"/>
              <a:ext cx="114" cy="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47" name="Freeform 39"/>
            <p:cNvSpPr>
              <a:spLocks/>
            </p:cNvSpPr>
            <p:nvPr/>
          </p:nvSpPr>
          <p:spPr bwMode="auto">
            <a:xfrm>
              <a:off x="1790" y="2146"/>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48" name="Freeform 40"/>
            <p:cNvSpPr>
              <a:spLocks/>
            </p:cNvSpPr>
            <p:nvPr/>
          </p:nvSpPr>
          <p:spPr bwMode="auto">
            <a:xfrm>
              <a:off x="1330" y="2110"/>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49" name="Freeform 41"/>
            <p:cNvSpPr>
              <a:spLocks/>
            </p:cNvSpPr>
            <p:nvPr/>
          </p:nvSpPr>
          <p:spPr bwMode="auto">
            <a:xfrm>
              <a:off x="1454" y="2040"/>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50" name="Freeform 42"/>
            <p:cNvSpPr>
              <a:spLocks/>
            </p:cNvSpPr>
            <p:nvPr/>
          </p:nvSpPr>
          <p:spPr bwMode="auto">
            <a:xfrm>
              <a:off x="1392" y="1878"/>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51" name="Freeform 43"/>
            <p:cNvSpPr>
              <a:spLocks/>
            </p:cNvSpPr>
            <p:nvPr/>
          </p:nvSpPr>
          <p:spPr bwMode="auto">
            <a:xfrm>
              <a:off x="566" y="1502"/>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52" name="Freeform 44"/>
            <p:cNvSpPr>
              <a:spLocks/>
            </p:cNvSpPr>
            <p:nvPr/>
          </p:nvSpPr>
          <p:spPr bwMode="auto">
            <a:xfrm>
              <a:off x="1002" y="1562"/>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53" name="Freeform 45"/>
            <p:cNvSpPr>
              <a:spLocks/>
            </p:cNvSpPr>
            <p:nvPr/>
          </p:nvSpPr>
          <p:spPr bwMode="auto">
            <a:xfrm>
              <a:off x="2326" y="1680"/>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454" name="Oval 46"/>
            <p:cNvSpPr>
              <a:spLocks noChangeArrowheads="1"/>
            </p:cNvSpPr>
            <p:nvPr/>
          </p:nvSpPr>
          <p:spPr bwMode="auto">
            <a:xfrm>
              <a:off x="2925" y="1617"/>
              <a:ext cx="313" cy="82"/>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55" name="Line 47"/>
            <p:cNvSpPr>
              <a:spLocks noChangeShapeType="1"/>
            </p:cNvSpPr>
            <p:nvPr/>
          </p:nvSpPr>
          <p:spPr bwMode="auto">
            <a:xfrm>
              <a:off x="2925" y="160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56" name="Line 48"/>
            <p:cNvSpPr>
              <a:spLocks noChangeShapeType="1"/>
            </p:cNvSpPr>
            <p:nvPr/>
          </p:nvSpPr>
          <p:spPr bwMode="auto">
            <a:xfrm>
              <a:off x="3238" y="160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57" name="Rectangle 49"/>
            <p:cNvSpPr>
              <a:spLocks noChangeArrowheads="1"/>
            </p:cNvSpPr>
            <p:nvPr/>
          </p:nvSpPr>
          <p:spPr bwMode="auto">
            <a:xfrm>
              <a:off x="2925" y="1609"/>
              <a:ext cx="310" cy="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458" name="Oval 50"/>
            <p:cNvSpPr>
              <a:spLocks noChangeArrowheads="1"/>
            </p:cNvSpPr>
            <p:nvPr/>
          </p:nvSpPr>
          <p:spPr bwMode="auto">
            <a:xfrm>
              <a:off x="2922" y="1550"/>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59" name="Rectangle 51"/>
            <p:cNvSpPr>
              <a:spLocks noChangeArrowheads="1"/>
            </p:cNvSpPr>
            <p:nvPr/>
          </p:nvSpPr>
          <p:spPr bwMode="auto">
            <a:xfrm>
              <a:off x="3009" y="1563"/>
              <a:ext cx="141"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460" name="Text Box 52"/>
            <p:cNvSpPr txBox="1">
              <a:spLocks noChangeArrowheads="1"/>
            </p:cNvSpPr>
            <p:nvPr/>
          </p:nvSpPr>
          <p:spPr bwMode="auto">
            <a:xfrm>
              <a:off x="2923" y="1498"/>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2a</a:t>
              </a:r>
              <a:endParaRPr lang="en-US"/>
            </a:p>
          </p:txBody>
        </p:sp>
        <p:sp>
          <p:nvSpPr>
            <p:cNvPr id="145461" name="Text Box 53"/>
            <p:cNvSpPr txBox="1">
              <a:spLocks noChangeArrowheads="1"/>
            </p:cNvSpPr>
            <p:nvPr/>
          </p:nvSpPr>
          <p:spPr bwMode="auto">
            <a:xfrm>
              <a:off x="597" y="1585"/>
              <a:ext cx="4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AS3</a:t>
              </a:r>
              <a:endParaRPr lang="en-US" sz="1800"/>
            </a:p>
          </p:txBody>
        </p:sp>
        <p:sp>
          <p:nvSpPr>
            <p:cNvPr id="145462" name="Text Box 54"/>
            <p:cNvSpPr txBox="1">
              <a:spLocks noChangeArrowheads="1"/>
            </p:cNvSpPr>
            <p:nvPr/>
          </p:nvSpPr>
          <p:spPr bwMode="auto">
            <a:xfrm>
              <a:off x="2380" y="2042"/>
              <a:ext cx="4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AS1</a:t>
              </a:r>
              <a:endParaRPr lang="en-US" sz="1800"/>
            </a:p>
          </p:txBody>
        </p:sp>
        <p:sp>
          <p:nvSpPr>
            <p:cNvPr id="145463" name="Text Box 55"/>
            <p:cNvSpPr txBox="1">
              <a:spLocks noChangeArrowheads="1"/>
            </p:cNvSpPr>
            <p:nvPr/>
          </p:nvSpPr>
          <p:spPr bwMode="auto">
            <a:xfrm>
              <a:off x="3207" y="1787"/>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AS2</a:t>
              </a:r>
            </a:p>
          </p:txBody>
        </p:sp>
        <p:sp>
          <p:nvSpPr>
            <p:cNvPr id="145464" name="Oval 56"/>
            <p:cNvSpPr>
              <a:spLocks noChangeArrowheads="1"/>
            </p:cNvSpPr>
            <p:nvPr/>
          </p:nvSpPr>
          <p:spPr bwMode="auto">
            <a:xfrm>
              <a:off x="1137" y="2030"/>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65" name="Line 57"/>
            <p:cNvSpPr>
              <a:spLocks noChangeShapeType="1"/>
            </p:cNvSpPr>
            <p:nvPr/>
          </p:nvSpPr>
          <p:spPr bwMode="auto">
            <a:xfrm>
              <a:off x="1137" y="202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66" name="Line 58"/>
            <p:cNvSpPr>
              <a:spLocks noChangeShapeType="1"/>
            </p:cNvSpPr>
            <p:nvPr/>
          </p:nvSpPr>
          <p:spPr bwMode="auto">
            <a:xfrm>
              <a:off x="1451" y="202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67" name="Rectangle 59"/>
            <p:cNvSpPr>
              <a:spLocks noChangeArrowheads="1"/>
            </p:cNvSpPr>
            <p:nvPr/>
          </p:nvSpPr>
          <p:spPr bwMode="auto">
            <a:xfrm>
              <a:off x="1137" y="2023"/>
              <a:ext cx="310" cy="4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468" name="Oval 60"/>
            <p:cNvSpPr>
              <a:spLocks noChangeArrowheads="1"/>
            </p:cNvSpPr>
            <p:nvPr/>
          </p:nvSpPr>
          <p:spPr bwMode="auto">
            <a:xfrm>
              <a:off x="1134" y="1969"/>
              <a:ext cx="313" cy="96"/>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69" name="Rectangle 61"/>
            <p:cNvSpPr>
              <a:spLocks noChangeArrowheads="1"/>
            </p:cNvSpPr>
            <p:nvPr/>
          </p:nvSpPr>
          <p:spPr bwMode="auto">
            <a:xfrm>
              <a:off x="1219" y="1995"/>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470" name="Text Box 62"/>
            <p:cNvSpPr txBox="1">
              <a:spLocks noChangeArrowheads="1"/>
            </p:cNvSpPr>
            <p:nvPr/>
          </p:nvSpPr>
          <p:spPr bwMode="auto">
            <a:xfrm>
              <a:off x="1137" y="1909"/>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1a</a:t>
              </a:r>
              <a:endParaRPr lang="en-US"/>
            </a:p>
          </p:txBody>
        </p:sp>
        <p:grpSp>
          <p:nvGrpSpPr>
            <p:cNvPr id="145471" name="Group 63"/>
            <p:cNvGrpSpPr>
              <a:grpSpLocks/>
            </p:cNvGrpSpPr>
            <p:nvPr/>
          </p:nvGrpSpPr>
          <p:grpSpPr bwMode="auto">
            <a:xfrm>
              <a:off x="3270" y="1384"/>
              <a:ext cx="316" cy="269"/>
              <a:chOff x="4320" y="1936"/>
              <a:chExt cx="316" cy="269"/>
            </a:xfrm>
          </p:grpSpPr>
          <p:sp>
            <p:nvSpPr>
              <p:cNvPr id="145524" name="Oval 64"/>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525" name="Line 65"/>
              <p:cNvSpPr>
                <a:spLocks noChangeShapeType="1"/>
              </p:cNvSpPr>
              <p:nvPr/>
            </p:nvSpPr>
            <p:spPr bwMode="auto">
              <a:xfrm>
                <a:off x="4323" y="2047"/>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26" name="Line 66"/>
              <p:cNvSpPr>
                <a:spLocks noChangeShapeType="1"/>
              </p:cNvSpPr>
              <p:nvPr/>
            </p:nvSpPr>
            <p:spPr bwMode="auto">
              <a:xfrm>
                <a:off x="4636" y="2047"/>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27" name="Rectangle 67"/>
              <p:cNvSpPr>
                <a:spLocks noChangeArrowheads="1"/>
              </p:cNvSpPr>
              <p:nvPr/>
            </p:nvSpPr>
            <p:spPr bwMode="auto">
              <a:xfrm>
                <a:off x="4323" y="2047"/>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528" name="Oval 68"/>
              <p:cNvSpPr>
                <a:spLocks noChangeArrowheads="1"/>
              </p:cNvSpPr>
              <p:nvPr/>
            </p:nvSpPr>
            <p:spPr bwMode="auto">
              <a:xfrm>
                <a:off x="4320" y="1988"/>
                <a:ext cx="313"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529" name="Rectangle 69"/>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530" name="Text Box 70"/>
              <p:cNvSpPr txBox="1">
                <a:spLocks noChangeArrowheads="1"/>
              </p:cNvSpPr>
              <p:nvPr/>
            </p:nvSpPr>
            <p:spPr bwMode="auto">
              <a:xfrm>
                <a:off x="4325" y="1936"/>
                <a:ext cx="3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2c</a:t>
                </a:r>
                <a:endParaRPr lang="en-US"/>
              </a:p>
            </p:txBody>
          </p:sp>
        </p:grpSp>
        <p:grpSp>
          <p:nvGrpSpPr>
            <p:cNvPr id="145472" name="Group 71"/>
            <p:cNvGrpSpPr>
              <a:grpSpLocks/>
            </p:cNvGrpSpPr>
            <p:nvPr/>
          </p:nvGrpSpPr>
          <p:grpSpPr bwMode="auto">
            <a:xfrm>
              <a:off x="3546" y="1606"/>
              <a:ext cx="321" cy="269"/>
              <a:chOff x="4596" y="2158"/>
              <a:chExt cx="321" cy="269"/>
            </a:xfrm>
          </p:grpSpPr>
          <p:sp>
            <p:nvSpPr>
              <p:cNvPr id="145517" name="Oval 72"/>
              <p:cNvSpPr>
                <a:spLocks noChangeArrowheads="1"/>
              </p:cNvSpPr>
              <p:nvPr/>
            </p:nvSpPr>
            <p:spPr bwMode="auto">
              <a:xfrm>
                <a:off x="4599" y="2276"/>
                <a:ext cx="311"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518" name="Line 73"/>
              <p:cNvSpPr>
                <a:spLocks noChangeShapeType="1"/>
              </p:cNvSpPr>
              <p:nvPr/>
            </p:nvSpPr>
            <p:spPr bwMode="auto">
              <a:xfrm>
                <a:off x="4599" y="226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19" name="Line 74"/>
              <p:cNvSpPr>
                <a:spLocks noChangeShapeType="1"/>
              </p:cNvSpPr>
              <p:nvPr/>
            </p:nvSpPr>
            <p:spPr bwMode="auto">
              <a:xfrm>
                <a:off x="4910" y="226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20" name="Rectangle 75"/>
              <p:cNvSpPr>
                <a:spLocks noChangeArrowheads="1"/>
              </p:cNvSpPr>
              <p:nvPr/>
            </p:nvSpPr>
            <p:spPr bwMode="auto">
              <a:xfrm>
                <a:off x="4599" y="2269"/>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521" name="Oval 76"/>
              <p:cNvSpPr>
                <a:spLocks noChangeArrowheads="1"/>
              </p:cNvSpPr>
              <p:nvPr/>
            </p:nvSpPr>
            <p:spPr bwMode="auto">
              <a:xfrm>
                <a:off x="4596" y="2208"/>
                <a:ext cx="313"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522" name="Rectangle 77"/>
              <p:cNvSpPr>
                <a:spLocks noChangeArrowheads="1"/>
              </p:cNvSpPr>
              <p:nvPr/>
            </p:nvSpPr>
            <p:spPr bwMode="auto">
              <a:xfrm>
                <a:off x="4683" y="2221"/>
                <a:ext cx="141" cy="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523" name="Text Box 78"/>
              <p:cNvSpPr txBox="1">
                <a:spLocks noChangeArrowheads="1"/>
              </p:cNvSpPr>
              <p:nvPr/>
            </p:nvSpPr>
            <p:spPr bwMode="auto">
              <a:xfrm>
                <a:off x="4598" y="2158"/>
                <a:ext cx="31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2b</a:t>
                </a:r>
                <a:endParaRPr lang="en-US"/>
              </a:p>
            </p:txBody>
          </p:sp>
        </p:grpSp>
        <p:grpSp>
          <p:nvGrpSpPr>
            <p:cNvPr id="145473" name="Group 79"/>
            <p:cNvGrpSpPr>
              <a:grpSpLocks/>
            </p:cNvGrpSpPr>
            <p:nvPr/>
          </p:nvGrpSpPr>
          <p:grpSpPr bwMode="auto">
            <a:xfrm>
              <a:off x="2015" y="1976"/>
              <a:ext cx="321" cy="269"/>
              <a:chOff x="2015" y="1976"/>
              <a:chExt cx="321" cy="269"/>
            </a:xfrm>
          </p:grpSpPr>
          <p:sp>
            <p:nvSpPr>
              <p:cNvPr id="145509" name="Oval 80"/>
              <p:cNvSpPr>
                <a:spLocks noChangeArrowheads="1"/>
              </p:cNvSpPr>
              <p:nvPr/>
            </p:nvSpPr>
            <p:spPr bwMode="auto">
              <a:xfrm>
                <a:off x="2019" y="2102"/>
                <a:ext cx="311"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510" name="Line 81"/>
              <p:cNvSpPr>
                <a:spLocks noChangeShapeType="1"/>
              </p:cNvSpPr>
              <p:nvPr/>
            </p:nvSpPr>
            <p:spPr bwMode="auto">
              <a:xfrm>
                <a:off x="2019" y="209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11" name="Line 82"/>
              <p:cNvSpPr>
                <a:spLocks noChangeShapeType="1"/>
              </p:cNvSpPr>
              <p:nvPr/>
            </p:nvSpPr>
            <p:spPr bwMode="auto">
              <a:xfrm>
                <a:off x="2330" y="209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12" name="Rectangle 83"/>
              <p:cNvSpPr>
                <a:spLocks noChangeArrowheads="1"/>
              </p:cNvSpPr>
              <p:nvPr/>
            </p:nvSpPr>
            <p:spPr bwMode="auto">
              <a:xfrm>
                <a:off x="2019" y="2097"/>
                <a:ext cx="310" cy="4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513" name="Oval 84"/>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5514" name="Group 85"/>
              <p:cNvGrpSpPr>
                <a:grpSpLocks/>
              </p:cNvGrpSpPr>
              <p:nvPr/>
            </p:nvGrpSpPr>
            <p:grpSpPr bwMode="auto">
              <a:xfrm>
                <a:off x="2015" y="1976"/>
                <a:ext cx="321" cy="269"/>
                <a:chOff x="2894" y="2425"/>
                <a:chExt cx="328" cy="269"/>
              </a:xfrm>
            </p:grpSpPr>
            <p:sp>
              <p:nvSpPr>
                <p:cNvPr id="145515" name="Rectangle 8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516" name="Text Box 87"/>
                <p:cNvSpPr txBox="1">
                  <a:spLocks noChangeArrowheads="1"/>
                </p:cNvSpPr>
                <p:nvPr/>
              </p:nvSpPr>
              <p:spPr bwMode="auto">
                <a:xfrm>
                  <a:off x="2894" y="2425"/>
                  <a:ext cx="3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1b</a:t>
                  </a:r>
                  <a:endParaRPr lang="en-US"/>
                </a:p>
              </p:txBody>
            </p:sp>
          </p:grpSp>
        </p:grpSp>
        <p:sp>
          <p:nvSpPr>
            <p:cNvPr id="145474" name="Freeform 88"/>
            <p:cNvSpPr>
              <a:spLocks/>
            </p:cNvSpPr>
            <p:nvPr/>
          </p:nvSpPr>
          <p:spPr bwMode="auto">
            <a:xfrm>
              <a:off x="1457" y="2302"/>
              <a:ext cx="1848" cy="414"/>
            </a:xfrm>
            <a:custGeom>
              <a:avLst/>
              <a:gdLst>
                <a:gd name="T0" fmla="*/ 0 w 1848"/>
                <a:gd name="T1" fmla="*/ 414 h 414"/>
                <a:gd name="T2" fmla="*/ 84 w 1848"/>
                <a:gd name="T3" fmla="*/ 0 h 414"/>
                <a:gd name="T4" fmla="*/ 384 w 1848"/>
                <a:gd name="T5" fmla="*/ 6 h 414"/>
                <a:gd name="T6" fmla="*/ 1848 w 1848"/>
                <a:gd name="T7" fmla="*/ 414 h 414"/>
                <a:gd name="T8" fmla="*/ 0 w 1848"/>
                <a:gd name="T9" fmla="*/ 414 h 414"/>
                <a:gd name="T10" fmla="*/ 0 60000 65536"/>
                <a:gd name="T11" fmla="*/ 0 60000 65536"/>
                <a:gd name="T12" fmla="*/ 0 60000 65536"/>
                <a:gd name="T13" fmla="*/ 0 60000 65536"/>
                <a:gd name="T14" fmla="*/ 0 60000 65536"/>
                <a:gd name="T15" fmla="*/ 0 w 1848"/>
                <a:gd name="T16" fmla="*/ 0 h 414"/>
                <a:gd name="T17" fmla="*/ 1848 w 1848"/>
                <a:gd name="T18" fmla="*/ 414 h 414"/>
              </a:gdLst>
              <a:ahLst/>
              <a:cxnLst>
                <a:cxn ang="T10">
                  <a:pos x="T0" y="T1"/>
                </a:cxn>
                <a:cxn ang="T11">
                  <a:pos x="T2" y="T3"/>
                </a:cxn>
                <a:cxn ang="T12">
                  <a:pos x="T4" y="T5"/>
                </a:cxn>
                <a:cxn ang="T13">
                  <a:pos x="T6" y="T7"/>
                </a:cxn>
                <a:cxn ang="T14">
                  <a:pos x="T8" y="T9"/>
                </a:cxn>
              </a:cxnLst>
              <a:rect l="T15" t="T16" r="T17" b="T18"/>
              <a:pathLst>
                <a:path w="1848" h="414">
                  <a:moveTo>
                    <a:pt x="0" y="414"/>
                  </a:moveTo>
                  <a:lnTo>
                    <a:pt x="84" y="0"/>
                  </a:lnTo>
                  <a:lnTo>
                    <a:pt x="384" y="6"/>
                  </a:lnTo>
                  <a:lnTo>
                    <a:pt x="1848" y="414"/>
                  </a:lnTo>
                  <a:lnTo>
                    <a:pt x="0" y="414"/>
                  </a:lnTo>
                  <a:close/>
                </a:path>
              </a:pathLst>
            </a:custGeom>
            <a:gradFill rotWithShape="1">
              <a:gsLst>
                <a:gs pos="0">
                  <a:srgbClr val="DDDDDD"/>
                </a:gs>
                <a:gs pos="100000">
                  <a:srgbClr val="5F5F5F"/>
                </a:gs>
              </a:gsLst>
              <a:lin ang="5400000" scaled="1"/>
            </a:gradFill>
            <a:ln w="9525" cap="flat" cmpd="sng">
              <a:solidFill>
                <a:srgbClr val="DDDDDD"/>
              </a:solidFill>
              <a:prstDash val="solid"/>
              <a:round/>
              <a:headEnd/>
              <a:tailEnd/>
            </a:ln>
          </p:spPr>
          <p:txBody>
            <a:bodyPr wrap="none" anchor="ctr"/>
            <a:lstStyle/>
            <a:p>
              <a:endParaRPr lang="en-US"/>
            </a:p>
          </p:txBody>
        </p:sp>
        <p:sp>
          <p:nvSpPr>
            <p:cNvPr id="145475" name="Rectangle 89"/>
            <p:cNvSpPr>
              <a:spLocks noChangeArrowheads="1"/>
            </p:cNvSpPr>
            <p:nvPr/>
          </p:nvSpPr>
          <p:spPr bwMode="auto">
            <a:xfrm>
              <a:off x="1462" y="2729"/>
              <a:ext cx="1833" cy="11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45476" name="Group 90"/>
            <p:cNvGrpSpPr>
              <a:grpSpLocks/>
            </p:cNvGrpSpPr>
            <p:nvPr/>
          </p:nvGrpSpPr>
          <p:grpSpPr bwMode="auto">
            <a:xfrm>
              <a:off x="1578" y="2818"/>
              <a:ext cx="736" cy="479"/>
              <a:chOff x="1595" y="2898"/>
              <a:chExt cx="736" cy="479"/>
            </a:xfrm>
          </p:grpSpPr>
          <p:sp>
            <p:nvSpPr>
              <p:cNvPr id="145507" name="Oval 91"/>
              <p:cNvSpPr>
                <a:spLocks noChangeArrowheads="1"/>
              </p:cNvSpPr>
              <p:nvPr/>
            </p:nvSpPr>
            <p:spPr bwMode="auto">
              <a:xfrm>
                <a:off x="1595" y="2898"/>
                <a:ext cx="736" cy="479"/>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508" name="Text Box 92"/>
              <p:cNvSpPr txBox="1">
                <a:spLocks noChangeArrowheads="1"/>
              </p:cNvSpPr>
              <p:nvPr/>
            </p:nvSpPr>
            <p:spPr bwMode="auto">
              <a:xfrm>
                <a:off x="1733" y="2933"/>
                <a:ext cx="55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99"/>
                    </a:solidFill>
                  </a:rPr>
                  <a:t>Intra-AS</a:t>
                </a:r>
              </a:p>
              <a:p>
                <a:pPr eaLnBrk="1" hangingPunct="1"/>
                <a:r>
                  <a:rPr lang="en-US" sz="1200">
                    <a:solidFill>
                      <a:srgbClr val="000099"/>
                    </a:solidFill>
                  </a:rPr>
                  <a:t>Routing </a:t>
                </a:r>
              </a:p>
              <a:p>
                <a:pPr eaLnBrk="1" hangingPunct="1"/>
                <a:r>
                  <a:rPr lang="en-US" sz="1200">
                    <a:solidFill>
                      <a:srgbClr val="000099"/>
                    </a:solidFill>
                  </a:rPr>
                  <a:t>algorithm</a:t>
                </a:r>
              </a:p>
            </p:txBody>
          </p:sp>
        </p:grpSp>
        <p:grpSp>
          <p:nvGrpSpPr>
            <p:cNvPr id="145477" name="Group 93"/>
            <p:cNvGrpSpPr>
              <a:grpSpLocks/>
            </p:cNvGrpSpPr>
            <p:nvPr/>
          </p:nvGrpSpPr>
          <p:grpSpPr bwMode="auto">
            <a:xfrm>
              <a:off x="2402" y="2826"/>
              <a:ext cx="736" cy="479"/>
              <a:chOff x="2402" y="2826"/>
              <a:chExt cx="736" cy="479"/>
            </a:xfrm>
          </p:grpSpPr>
          <p:sp>
            <p:nvSpPr>
              <p:cNvPr id="145505" name="Oval 94"/>
              <p:cNvSpPr>
                <a:spLocks noChangeArrowheads="1"/>
              </p:cNvSpPr>
              <p:nvPr/>
            </p:nvSpPr>
            <p:spPr bwMode="auto">
              <a:xfrm>
                <a:off x="2402" y="2828"/>
                <a:ext cx="736" cy="47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5506" name="Text Box 95"/>
              <p:cNvSpPr txBox="1">
                <a:spLocks noChangeArrowheads="1"/>
              </p:cNvSpPr>
              <p:nvPr/>
            </p:nvSpPr>
            <p:spPr bwMode="auto">
              <a:xfrm>
                <a:off x="2539" y="2862"/>
                <a:ext cx="55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FF0000"/>
                    </a:solidFill>
                  </a:rPr>
                  <a:t>Inter-AS</a:t>
                </a:r>
              </a:p>
              <a:p>
                <a:pPr eaLnBrk="1" hangingPunct="1"/>
                <a:r>
                  <a:rPr lang="en-US" sz="1200">
                    <a:solidFill>
                      <a:srgbClr val="FF0000"/>
                    </a:solidFill>
                  </a:rPr>
                  <a:t>Routing </a:t>
                </a:r>
              </a:p>
              <a:p>
                <a:pPr eaLnBrk="1" hangingPunct="1"/>
                <a:r>
                  <a:rPr lang="en-US" sz="1200">
                    <a:solidFill>
                      <a:srgbClr val="FF0000"/>
                    </a:solidFill>
                  </a:rPr>
                  <a:t>algorithm</a:t>
                </a:r>
              </a:p>
            </p:txBody>
          </p:sp>
        </p:grpSp>
        <p:sp>
          <p:nvSpPr>
            <p:cNvPr id="145478" name="Rectangle 96"/>
            <p:cNvSpPr>
              <a:spLocks noChangeArrowheads="1"/>
            </p:cNvSpPr>
            <p:nvPr/>
          </p:nvSpPr>
          <p:spPr bwMode="auto">
            <a:xfrm>
              <a:off x="1932" y="3447"/>
              <a:ext cx="780" cy="266"/>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1400"/>
                <a:t>Forwarding</a:t>
              </a:r>
            </a:p>
            <a:p>
              <a:pPr algn="ctr" eaLnBrk="1" hangingPunct="1"/>
              <a:r>
                <a:rPr lang="en-US" sz="1400"/>
                <a:t>table</a:t>
              </a:r>
            </a:p>
          </p:txBody>
        </p:sp>
        <p:sp>
          <p:nvSpPr>
            <p:cNvPr id="145479" name="Freeform 97"/>
            <p:cNvSpPr>
              <a:spLocks/>
            </p:cNvSpPr>
            <p:nvPr/>
          </p:nvSpPr>
          <p:spPr bwMode="auto">
            <a:xfrm>
              <a:off x="1648" y="3217"/>
              <a:ext cx="275" cy="345"/>
            </a:xfrm>
            <a:custGeom>
              <a:avLst/>
              <a:gdLst>
                <a:gd name="T0" fmla="*/ 0 w 275"/>
                <a:gd name="T1" fmla="*/ 0 h 345"/>
                <a:gd name="T2" fmla="*/ 71 w 275"/>
                <a:gd name="T3" fmla="*/ 230 h 345"/>
                <a:gd name="T4" fmla="*/ 275 w 275"/>
                <a:gd name="T5" fmla="*/ 345 h 345"/>
                <a:gd name="T6" fmla="*/ 0 60000 65536"/>
                <a:gd name="T7" fmla="*/ 0 60000 65536"/>
                <a:gd name="T8" fmla="*/ 0 60000 65536"/>
                <a:gd name="T9" fmla="*/ 0 w 275"/>
                <a:gd name="T10" fmla="*/ 0 h 345"/>
                <a:gd name="T11" fmla="*/ 275 w 275"/>
                <a:gd name="T12" fmla="*/ 345 h 345"/>
              </a:gdLst>
              <a:ahLst/>
              <a:cxnLst>
                <a:cxn ang="T6">
                  <a:pos x="T0" y="T1"/>
                </a:cxn>
                <a:cxn ang="T7">
                  <a:pos x="T2" y="T3"/>
                </a:cxn>
                <a:cxn ang="T8">
                  <a:pos x="T4" y="T5"/>
                </a:cxn>
              </a:cxnLst>
              <a:rect l="T9" t="T10" r="T11" b="T12"/>
              <a:pathLst>
                <a:path w="275" h="345">
                  <a:moveTo>
                    <a:pt x="0" y="0"/>
                  </a:moveTo>
                  <a:cubicBezTo>
                    <a:pt x="12" y="86"/>
                    <a:pt x="25" y="173"/>
                    <a:pt x="71" y="230"/>
                  </a:cubicBezTo>
                  <a:cubicBezTo>
                    <a:pt x="117" y="287"/>
                    <a:pt x="241" y="326"/>
                    <a:pt x="275" y="345"/>
                  </a:cubicBez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480" name="Freeform 98"/>
            <p:cNvSpPr>
              <a:spLocks/>
            </p:cNvSpPr>
            <p:nvPr/>
          </p:nvSpPr>
          <p:spPr bwMode="auto">
            <a:xfrm>
              <a:off x="2712" y="3217"/>
              <a:ext cx="354" cy="372"/>
            </a:xfrm>
            <a:custGeom>
              <a:avLst/>
              <a:gdLst>
                <a:gd name="T0" fmla="*/ 354 w 354"/>
                <a:gd name="T1" fmla="*/ 0 h 372"/>
                <a:gd name="T2" fmla="*/ 248 w 354"/>
                <a:gd name="T3" fmla="*/ 274 h 372"/>
                <a:gd name="T4" fmla="*/ 0 w 354"/>
                <a:gd name="T5" fmla="*/ 372 h 372"/>
                <a:gd name="T6" fmla="*/ 0 60000 65536"/>
                <a:gd name="T7" fmla="*/ 0 60000 65536"/>
                <a:gd name="T8" fmla="*/ 0 60000 65536"/>
                <a:gd name="T9" fmla="*/ 0 w 354"/>
                <a:gd name="T10" fmla="*/ 0 h 372"/>
                <a:gd name="T11" fmla="*/ 354 w 354"/>
                <a:gd name="T12" fmla="*/ 372 h 372"/>
              </a:gdLst>
              <a:ahLst/>
              <a:cxnLst>
                <a:cxn ang="T6">
                  <a:pos x="T0" y="T1"/>
                </a:cxn>
                <a:cxn ang="T7">
                  <a:pos x="T2" y="T3"/>
                </a:cxn>
                <a:cxn ang="T8">
                  <a:pos x="T4" y="T5"/>
                </a:cxn>
              </a:cxnLst>
              <a:rect l="T9" t="T10" r="T11" b="T12"/>
              <a:pathLst>
                <a:path w="354" h="372">
                  <a:moveTo>
                    <a:pt x="354" y="0"/>
                  </a:moveTo>
                  <a:cubicBezTo>
                    <a:pt x="330" y="106"/>
                    <a:pt x="307" y="212"/>
                    <a:pt x="248" y="274"/>
                  </a:cubicBezTo>
                  <a:cubicBezTo>
                    <a:pt x="189" y="336"/>
                    <a:pt x="41" y="354"/>
                    <a:pt x="0" y="372"/>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45481" name="Group 99"/>
            <p:cNvGrpSpPr>
              <a:grpSpLocks/>
            </p:cNvGrpSpPr>
            <p:nvPr/>
          </p:nvGrpSpPr>
          <p:grpSpPr bwMode="auto">
            <a:xfrm>
              <a:off x="419" y="1222"/>
              <a:ext cx="316" cy="269"/>
              <a:chOff x="2016" y="1976"/>
              <a:chExt cx="316" cy="269"/>
            </a:xfrm>
          </p:grpSpPr>
          <p:sp>
            <p:nvSpPr>
              <p:cNvPr id="145497" name="Oval 100"/>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498" name="Line 101"/>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99" name="Line 102"/>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500" name="Rectangle 103"/>
              <p:cNvSpPr>
                <a:spLocks noChangeArrowheads="1"/>
              </p:cNvSpPr>
              <p:nvPr/>
            </p:nvSpPr>
            <p:spPr bwMode="auto">
              <a:xfrm>
                <a:off x="2019" y="2095"/>
                <a:ext cx="310" cy="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45501" name="Oval 104"/>
              <p:cNvSpPr>
                <a:spLocks noChangeArrowheads="1"/>
              </p:cNvSpPr>
              <p:nvPr/>
            </p:nvSpPr>
            <p:spPr bwMode="auto">
              <a:xfrm>
                <a:off x="2016" y="2037"/>
                <a:ext cx="313" cy="94"/>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5502" name="Group 105"/>
              <p:cNvGrpSpPr>
                <a:grpSpLocks/>
              </p:cNvGrpSpPr>
              <p:nvPr/>
            </p:nvGrpSpPr>
            <p:grpSpPr bwMode="auto">
              <a:xfrm>
                <a:off x="2020" y="1976"/>
                <a:ext cx="308" cy="269"/>
                <a:chOff x="2899" y="2425"/>
                <a:chExt cx="315" cy="269"/>
              </a:xfrm>
            </p:grpSpPr>
            <p:sp>
              <p:nvSpPr>
                <p:cNvPr id="145503" name="Rectangle 106"/>
                <p:cNvSpPr>
                  <a:spLocks noChangeArrowheads="1"/>
                </p:cNvSpPr>
                <p:nvPr/>
              </p:nvSpPr>
              <p:spPr bwMode="auto">
                <a:xfrm>
                  <a:off x="2982" y="2490"/>
                  <a:ext cx="142" cy="13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5504" name="Text Box 107"/>
                <p:cNvSpPr txBox="1">
                  <a:spLocks noChangeArrowheads="1"/>
                </p:cNvSpPr>
                <p:nvPr/>
              </p:nvSpPr>
              <p:spPr bwMode="auto">
                <a:xfrm>
                  <a:off x="2899" y="2425"/>
                  <a:ext cx="31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3c</a:t>
                  </a:r>
                  <a:endParaRPr lang="en-US"/>
                </a:p>
              </p:txBody>
            </p:sp>
          </p:grpSp>
        </p:grpSp>
        <p:sp>
          <p:nvSpPr>
            <p:cNvPr id="145482" name="Line 108"/>
            <p:cNvSpPr>
              <a:spLocks noChangeShapeType="1"/>
            </p:cNvSpPr>
            <p:nvPr/>
          </p:nvSpPr>
          <p:spPr bwMode="auto">
            <a:xfrm flipH="1">
              <a:off x="443" y="1436"/>
              <a:ext cx="62" cy="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3" name="Line 109"/>
            <p:cNvSpPr>
              <a:spLocks noChangeShapeType="1"/>
            </p:cNvSpPr>
            <p:nvPr/>
          </p:nvSpPr>
          <p:spPr bwMode="auto">
            <a:xfrm>
              <a:off x="136" y="1482"/>
              <a:ext cx="145"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4" name="Line 110"/>
            <p:cNvSpPr>
              <a:spLocks noChangeShapeType="1"/>
            </p:cNvSpPr>
            <p:nvPr/>
          </p:nvSpPr>
          <p:spPr bwMode="auto">
            <a:xfrm flipH="1">
              <a:off x="635" y="1127"/>
              <a:ext cx="136" cy="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5" name="Line 111"/>
            <p:cNvSpPr>
              <a:spLocks noChangeShapeType="1"/>
            </p:cNvSpPr>
            <p:nvPr/>
          </p:nvSpPr>
          <p:spPr bwMode="auto">
            <a:xfrm>
              <a:off x="356" y="1118"/>
              <a:ext cx="120"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6" name="Line 112"/>
            <p:cNvSpPr>
              <a:spLocks noChangeShapeType="1"/>
            </p:cNvSpPr>
            <p:nvPr/>
          </p:nvSpPr>
          <p:spPr bwMode="auto">
            <a:xfrm flipH="1">
              <a:off x="1016" y="1211"/>
              <a:ext cx="70" cy="2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7" name="Line 113"/>
            <p:cNvSpPr>
              <a:spLocks noChangeShapeType="1"/>
            </p:cNvSpPr>
            <p:nvPr/>
          </p:nvSpPr>
          <p:spPr bwMode="auto">
            <a:xfrm>
              <a:off x="3854" y="1728"/>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8" name="Line 114"/>
            <p:cNvSpPr>
              <a:spLocks noChangeShapeType="1"/>
            </p:cNvSpPr>
            <p:nvPr/>
          </p:nvSpPr>
          <p:spPr bwMode="auto">
            <a:xfrm flipV="1">
              <a:off x="3795" y="1415"/>
              <a:ext cx="262"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89" name="Line 115"/>
            <p:cNvSpPr>
              <a:spLocks noChangeShapeType="1"/>
            </p:cNvSpPr>
            <p:nvPr/>
          </p:nvSpPr>
          <p:spPr bwMode="auto">
            <a:xfrm flipH="1" flipV="1">
              <a:off x="3244" y="1245"/>
              <a:ext cx="127" cy="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0" name="Line 116"/>
            <p:cNvSpPr>
              <a:spLocks noChangeShapeType="1"/>
            </p:cNvSpPr>
            <p:nvPr/>
          </p:nvSpPr>
          <p:spPr bwMode="auto">
            <a:xfrm flipH="1" flipV="1">
              <a:off x="2932" y="1347"/>
              <a:ext cx="136" cy="1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1" name="Line 117"/>
            <p:cNvSpPr>
              <a:spLocks noChangeShapeType="1"/>
            </p:cNvSpPr>
            <p:nvPr/>
          </p:nvSpPr>
          <p:spPr bwMode="auto">
            <a:xfrm flipH="1">
              <a:off x="1042" y="2092"/>
              <a:ext cx="135"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2" name="Line 118"/>
            <p:cNvSpPr>
              <a:spLocks noChangeShapeType="1"/>
            </p:cNvSpPr>
            <p:nvPr/>
          </p:nvSpPr>
          <p:spPr bwMode="auto">
            <a:xfrm flipH="1" flipV="1">
              <a:off x="1008" y="1991"/>
              <a:ext cx="127"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3" name="Line 119"/>
            <p:cNvSpPr>
              <a:spLocks noChangeShapeType="1"/>
            </p:cNvSpPr>
            <p:nvPr/>
          </p:nvSpPr>
          <p:spPr bwMode="auto">
            <a:xfrm flipH="1">
              <a:off x="1279" y="2262"/>
              <a:ext cx="212" cy="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4" name="Line 120"/>
            <p:cNvSpPr>
              <a:spLocks noChangeShapeType="1"/>
            </p:cNvSpPr>
            <p:nvPr/>
          </p:nvSpPr>
          <p:spPr bwMode="auto">
            <a:xfrm flipV="1">
              <a:off x="1762" y="1804"/>
              <a:ext cx="229"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5" name="Line 121"/>
            <p:cNvSpPr>
              <a:spLocks noChangeShapeType="1"/>
            </p:cNvSpPr>
            <p:nvPr/>
          </p:nvSpPr>
          <p:spPr bwMode="auto">
            <a:xfrm>
              <a:off x="2219" y="2177"/>
              <a:ext cx="119"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96" name="Line 122"/>
            <p:cNvSpPr>
              <a:spLocks noChangeShapeType="1"/>
            </p:cNvSpPr>
            <p:nvPr/>
          </p:nvSpPr>
          <p:spPr bwMode="auto">
            <a:xfrm>
              <a:off x="1737" y="1880"/>
              <a:ext cx="145"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357" name="Rectangle 123"/>
          <p:cNvSpPr>
            <a:spLocks noGrp="1" noChangeArrowheads="1"/>
          </p:cNvSpPr>
          <p:nvPr>
            <p:ph type="title"/>
          </p:nvPr>
        </p:nvSpPr>
        <p:spPr>
          <a:xfrm>
            <a:off x="422275" y="228600"/>
            <a:ext cx="7772400" cy="839788"/>
          </a:xfrm>
        </p:spPr>
        <p:txBody>
          <a:bodyPr/>
          <a:lstStyle/>
          <a:p>
            <a:pPr>
              <a:defRPr/>
            </a:pPr>
            <a:r>
              <a:rPr lang="en-US" dirty="0">
                <a:cs typeface="+mj-cs"/>
              </a:rPr>
              <a:t>Interconnected </a:t>
            </a:r>
            <a:r>
              <a:rPr lang="en-US" dirty="0" err="1">
                <a:cs typeface="+mj-cs"/>
              </a:rPr>
              <a:t>ASes</a:t>
            </a:r>
            <a:endParaRPr lang="en-US" dirty="0">
              <a:cs typeface="+mj-cs"/>
            </a:endParaRPr>
          </a:p>
        </p:txBody>
      </p:sp>
      <p:sp>
        <p:nvSpPr>
          <p:cNvPr id="100358" name="Rectangle 124"/>
          <p:cNvSpPr>
            <a:spLocks noGrp="1" noChangeArrowheads="1"/>
          </p:cNvSpPr>
          <p:nvPr>
            <p:ph type="body" sz="half" idx="2"/>
          </p:nvPr>
        </p:nvSpPr>
        <p:spPr>
          <a:xfrm>
            <a:off x="5114925" y="3082149"/>
            <a:ext cx="3810000" cy="3400425"/>
          </a:xfrm>
        </p:spPr>
        <p:txBody>
          <a:bodyPr>
            <a:normAutofit fontScale="92500" lnSpcReduction="20000"/>
          </a:bodyPr>
          <a:lstStyle/>
          <a:p>
            <a:pPr>
              <a:defRPr/>
            </a:pPr>
            <a:r>
              <a:rPr lang="en-US" sz="2600" dirty="0">
                <a:cs typeface="+mn-cs"/>
              </a:rPr>
              <a:t>forwarding table  configured by both intra- and inter-AS routing algorithm</a:t>
            </a:r>
          </a:p>
          <a:p>
            <a:pPr lvl="1">
              <a:defRPr/>
            </a:pPr>
            <a:r>
              <a:rPr lang="en-US" dirty="0"/>
              <a:t>intra-AS </a:t>
            </a:r>
            <a:r>
              <a:rPr lang="en-US" dirty="0" smtClean="0"/>
              <a:t>routing determine entries </a:t>
            </a:r>
            <a:r>
              <a:rPr lang="en-US" dirty="0"/>
              <a:t>for </a:t>
            </a:r>
            <a:r>
              <a:rPr lang="en-US" dirty="0" smtClean="0"/>
              <a:t>destinations within AS</a:t>
            </a:r>
            <a:endParaRPr lang="en-US" dirty="0"/>
          </a:p>
          <a:p>
            <a:pPr lvl="1">
              <a:defRPr/>
            </a:pPr>
            <a:r>
              <a:rPr lang="en-US" dirty="0"/>
              <a:t>inter-AS &amp; intra-AS </a:t>
            </a:r>
            <a:r>
              <a:rPr lang="en-US" dirty="0" smtClean="0"/>
              <a:t>determine </a:t>
            </a:r>
            <a:r>
              <a:rPr lang="en-US" dirty="0"/>
              <a:t>entries for external </a:t>
            </a:r>
            <a:r>
              <a:rPr lang="en-US" dirty="0" smtClean="0"/>
              <a:t>destinations</a:t>
            </a:r>
            <a:endParaRPr lang="en-US" dirty="0"/>
          </a:p>
        </p:txBody>
      </p:sp>
      <p:sp>
        <p:nvSpPr>
          <p:cNvPr id="12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127" name="Slide Number Placeholder 4"/>
          <p:cNvSpPr>
            <a:spLocks noGrp="1"/>
          </p:cNvSpPr>
          <p:nvPr>
            <p:ph type="sldNum" sz="quarter" idx="12"/>
          </p:nvPr>
        </p:nvSpPr>
        <p:spPr>
          <a:xfrm>
            <a:off x="6667500" y="6492875"/>
            <a:ext cx="21336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200" smtClean="0">
                <a:latin typeface="Comic Sans MS" charset="0"/>
              </a:rPr>
              <a:t>43</a:t>
            </a:r>
            <a:endParaRPr lang="en-US" altLang="en-US" sz="1200" dirty="0">
              <a:latin typeface="Comic Sans MS" charset="0"/>
            </a:endParaRPr>
          </a:p>
        </p:txBody>
      </p:sp>
    </p:spTree>
    <p:extLst>
      <p:ext uri="{BB962C8B-B14F-4D97-AF65-F5344CB8AC3E}">
        <p14:creationId xmlns:p14="http://schemas.microsoft.com/office/powerpoint/2010/main" val="1326370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laceholder 4"/>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B64FBB3-7785-3B44-B16E-057A698402CC}" type="slidenum">
              <a:rPr lang="en-US" altLang="en-US" sz="1200">
                <a:latin typeface="Comic Sans MS" charset="0"/>
              </a:rPr>
              <a:pPr/>
              <a:t>45</a:t>
            </a:fld>
            <a:endParaRPr lang="en-US" altLang="en-US" sz="1200" dirty="0">
              <a:latin typeface="Comic Sans MS" charset="0"/>
            </a:endParaRPr>
          </a:p>
        </p:txBody>
      </p:sp>
      <p:sp>
        <p:nvSpPr>
          <p:cNvPr id="144386" name="Rectangle 2"/>
          <p:cNvSpPr>
            <a:spLocks noGrp="1" noChangeArrowheads="1"/>
          </p:cNvSpPr>
          <p:nvPr>
            <p:ph type="title"/>
          </p:nvPr>
        </p:nvSpPr>
        <p:spPr>
          <a:xfrm>
            <a:off x="400050" y="209550"/>
            <a:ext cx="7772400" cy="1143000"/>
          </a:xfrm>
        </p:spPr>
        <p:txBody>
          <a:bodyPr/>
          <a:lstStyle/>
          <a:p>
            <a:pPr>
              <a:defRPr/>
            </a:pPr>
            <a:r>
              <a:rPr lang="en-US" sz="3600" smtClean="0">
                <a:cs typeface="+mj-cs"/>
              </a:rPr>
              <a:t>Intra-AS vs. Inter-AS Routing</a:t>
            </a:r>
          </a:p>
        </p:txBody>
      </p:sp>
      <p:sp>
        <p:nvSpPr>
          <p:cNvPr id="144387" name="Text Box 3"/>
          <p:cNvSpPr txBox="1">
            <a:spLocks noChangeArrowheads="1"/>
          </p:cNvSpPr>
          <p:nvPr/>
        </p:nvSpPr>
        <p:spPr bwMode="auto">
          <a:xfrm>
            <a:off x="7051675" y="2351088"/>
            <a:ext cx="8318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2000">
                <a:solidFill>
                  <a:schemeClr val="accent2"/>
                </a:solidFill>
                <a:latin typeface="Comic Sans MS" charset="0"/>
                <a:ea typeface="ＭＳ Ｐゴシック" charset="0"/>
              </a:rPr>
              <a:t>Host </a:t>
            </a:r>
          </a:p>
          <a:p>
            <a:pPr algn="r">
              <a:defRPr/>
            </a:pPr>
            <a:r>
              <a:rPr lang="en-US" sz="2000">
                <a:solidFill>
                  <a:schemeClr val="accent2"/>
                </a:solidFill>
                <a:latin typeface="Comic Sans MS" charset="0"/>
                <a:ea typeface="ＭＳ Ｐゴシック" charset="0"/>
              </a:rPr>
              <a:t>h2</a:t>
            </a:r>
            <a:endParaRPr lang="en-US" sz="1800">
              <a:latin typeface="Comic Sans MS" charset="0"/>
              <a:ea typeface="ＭＳ Ｐゴシック" charset="0"/>
            </a:endParaRPr>
          </a:p>
        </p:txBody>
      </p:sp>
      <p:grpSp>
        <p:nvGrpSpPr>
          <p:cNvPr id="74757" name="Group 4"/>
          <p:cNvGrpSpPr>
            <a:grpSpLocks/>
          </p:cNvGrpSpPr>
          <p:nvPr/>
        </p:nvGrpSpPr>
        <p:grpSpPr bwMode="auto">
          <a:xfrm>
            <a:off x="1050925" y="1754188"/>
            <a:ext cx="6264275" cy="2487612"/>
            <a:chOff x="1124" y="1363"/>
            <a:chExt cx="3946" cy="1567"/>
          </a:xfrm>
        </p:grpSpPr>
        <p:sp>
          <p:nvSpPr>
            <p:cNvPr id="144389" name="Freeform 5"/>
            <p:cNvSpPr>
              <a:spLocks/>
            </p:cNvSpPr>
            <p:nvPr/>
          </p:nvSpPr>
          <p:spPr bwMode="auto">
            <a:xfrm>
              <a:off x="3908" y="1925"/>
              <a:ext cx="1162" cy="543"/>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0" name="Freeform 6"/>
            <p:cNvSpPr>
              <a:spLocks/>
            </p:cNvSpPr>
            <p:nvPr/>
          </p:nvSpPr>
          <p:spPr bwMode="auto">
            <a:xfrm>
              <a:off x="1124" y="1915"/>
              <a:ext cx="1198" cy="451"/>
            </a:xfrm>
            <a:custGeom>
              <a:avLst/>
              <a:gdLst>
                <a:gd name="T0" fmla="*/ 88 w 1198"/>
                <a:gd name="T1" fmla="*/ 181 h 451"/>
                <a:gd name="T2" fmla="*/ 180 w 1198"/>
                <a:gd name="T3" fmla="*/ 89 h 451"/>
                <a:gd name="T4" fmla="*/ 448 w 1198"/>
                <a:gd name="T5" fmla="*/ 49 h 451"/>
                <a:gd name="T6" fmla="*/ 988 w 1198"/>
                <a:gd name="T7" fmla="*/ 25 h 451"/>
                <a:gd name="T8" fmla="*/ 1181 w 1198"/>
                <a:gd name="T9" fmla="*/ 197 h 451"/>
                <a:gd name="T10" fmla="*/ 889 w 1198"/>
                <a:gd name="T11" fmla="*/ 413 h 451"/>
                <a:gd name="T12" fmla="*/ 307 w 1198"/>
                <a:gd name="T13" fmla="*/ 425 h 451"/>
                <a:gd name="T14" fmla="*/ 36 w 1198"/>
                <a:gd name="T15" fmla="*/ 337 h 451"/>
                <a:gd name="T16" fmla="*/ 88 w 1198"/>
                <a:gd name="T17" fmla="*/ 18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1" name="Line 7"/>
            <p:cNvSpPr>
              <a:spLocks noChangeShapeType="1"/>
            </p:cNvSpPr>
            <p:nvPr/>
          </p:nvSpPr>
          <p:spPr bwMode="auto">
            <a:xfrm>
              <a:off x="2188" y="2048"/>
              <a:ext cx="1784" cy="1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2" name="Freeform 8"/>
            <p:cNvSpPr>
              <a:spLocks/>
            </p:cNvSpPr>
            <p:nvPr/>
          </p:nvSpPr>
          <p:spPr bwMode="auto">
            <a:xfrm>
              <a:off x="1953" y="2248"/>
              <a:ext cx="1583" cy="682"/>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3" name="Oval 9"/>
            <p:cNvSpPr>
              <a:spLocks noChangeArrowheads="1"/>
            </p:cNvSpPr>
            <p:nvPr/>
          </p:nvSpPr>
          <p:spPr bwMode="auto">
            <a:xfrm>
              <a:off x="1311" y="2162"/>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4" name="Line 10"/>
            <p:cNvSpPr>
              <a:spLocks noChangeShapeType="1"/>
            </p:cNvSpPr>
            <p:nvPr/>
          </p:nvSpPr>
          <p:spPr bwMode="auto">
            <a:xfrm>
              <a:off x="1311" y="215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5" name="Line 11"/>
            <p:cNvSpPr>
              <a:spLocks noChangeShapeType="1"/>
            </p:cNvSpPr>
            <p:nvPr/>
          </p:nvSpPr>
          <p:spPr bwMode="auto">
            <a:xfrm>
              <a:off x="1624" y="215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6" name="Rectangle 12"/>
            <p:cNvSpPr>
              <a:spLocks noChangeArrowheads="1"/>
            </p:cNvSpPr>
            <p:nvPr/>
          </p:nvSpPr>
          <p:spPr bwMode="auto">
            <a:xfrm>
              <a:off x="1311" y="215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397" name="Oval 13"/>
            <p:cNvSpPr>
              <a:spLocks noChangeArrowheads="1"/>
            </p:cNvSpPr>
            <p:nvPr/>
          </p:nvSpPr>
          <p:spPr bwMode="auto">
            <a:xfrm>
              <a:off x="1308" y="2096"/>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8" name="Rectangle 14"/>
            <p:cNvSpPr>
              <a:spLocks noChangeArrowheads="1"/>
            </p:cNvSpPr>
            <p:nvPr/>
          </p:nvSpPr>
          <p:spPr bwMode="auto">
            <a:xfrm>
              <a:off x="1395" y="2109"/>
              <a:ext cx="141" cy="12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399" name="Text Box 15"/>
            <p:cNvSpPr txBox="1">
              <a:spLocks noChangeArrowheads="1"/>
            </p:cNvSpPr>
            <p:nvPr/>
          </p:nvSpPr>
          <p:spPr bwMode="auto">
            <a:xfrm>
              <a:off x="1370" y="2048"/>
              <a:ext cx="19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a</a:t>
              </a:r>
              <a:endParaRPr lang="en-US">
                <a:ea typeface="ＭＳ Ｐゴシック" charset="0"/>
              </a:endParaRPr>
            </a:p>
          </p:txBody>
        </p:sp>
        <p:sp>
          <p:nvSpPr>
            <p:cNvPr id="144400" name="Oval 16"/>
            <p:cNvSpPr>
              <a:spLocks noChangeArrowheads="1"/>
            </p:cNvSpPr>
            <p:nvPr/>
          </p:nvSpPr>
          <p:spPr bwMode="auto">
            <a:xfrm>
              <a:off x="2529" y="2768"/>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01" name="Line 17"/>
            <p:cNvSpPr>
              <a:spLocks noChangeShapeType="1"/>
            </p:cNvSpPr>
            <p:nvPr/>
          </p:nvSpPr>
          <p:spPr bwMode="auto">
            <a:xfrm>
              <a:off x="2529" y="276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02" name="Line 18"/>
            <p:cNvSpPr>
              <a:spLocks noChangeShapeType="1"/>
            </p:cNvSpPr>
            <p:nvPr/>
          </p:nvSpPr>
          <p:spPr bwMode="auto">
            <a:xfrm>
              <a:off x="2842" y="276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03" name="Rectangle 19"/>
            <p:cNvSpPr>
              <a:spLocks noChangeArrowheads="1"/>
            </p:cNvSpPr>
            <p:nvPr/>
          </p:nvSpPr>
          <p:spPr bwMode="auto">
            <a:xfrm>
              <a:off x="2529" y="2761"/>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04" name="Oval 20"/>
            <p:cNvSpPr>
              <a:spLocks noChangeArrowheads="1"/>
            </p:cNvSpPr>
            <p:nvPr/>
          </p:nvSpPr>
          <p:spPr bwMode="auto">
            <a:xfrm>
              <a:off x="2526" y="2702"/>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792" name="Group 21"/>
            <p:cNvGrpSpPr>
              <a:grpSpLocks/>
            </p:cNvGrpSpPr>
            <p:nvPr/>
          </p:nvGrpSpPr>
          <p:grpSpPr bwMode="auto">
            <a:xfrm>
              <a:off x="2582" y="2648"/>
              <a:ext cx="211" cy="250"/>
              <a:chOff x="2951" y="2429"/>
              <a:chExt cx="214" cy="250"/>
            </a:xfrm>
          </p:grpSpPr>
          <p:sp>
            <p:nvSpPr>
              <p:cNvPr id="144406" name="Rectangle 22"/>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07" name="Text Box 23"/>
              <p:cNvSpPr txBox="1">
                <a:spLocks noChangeArrowheads="1"/>
              </p:cNvSpPr>
              <p:nvPr/>
            </p:nvSpPr>
            <p:spPr bwMode="auto">
              <a:xfrm>
                <a:off x="2951" y="2429"/>
                <a:ext cx="21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b</a:t>
                </a:r>
                <a:endParaRPr lang="en-US">
                  <a:ea typeface="ＭＳ Ｐゴシック" charset="0"/>
                </a:endParaRPr>
              </a:p>
            </p:txBody>
          </p:sp>
        </p:grpSp>
        <p:sp>
          <p:nvSpPr>
            <p:cNvPr id="144408" name="Freeform 24"/>
            <p:cNvSpPr>
              <a:spLocks/>
            </p:cNvSpPr>
            <p:nvPr/>
          </p:nvSpPr>
          <p:spPr bwMode="auto">
            <a:xfrm>
              <a:off x="2985" y="213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Lst>
              <a:ahLst/>
              <a:cxnLst>
                <a:cxn ang="0">
                  <a:pos x="T0" y="T1"/>
                </a:cxn>
                <a:cxn ang="0">
                  <a:pos x="T2" y="T3"/>
                </a:cxn>
                <a:cxn ang="0">
                  <a:pos x="T4" y="T5"/>
                </a:cxn>
                <a:cxn ang="0">
                  <a:pos x="T6" y="T7"/>
                </a:cxn>
                <a:cxn ang="0">
                  <a:pos x="T8" y="T9"/>
                </a:cxn>
              </a:cxnLst>
              <a:rect l="0" t="0" r="r" b="b"/>
              <a:pathLst>
                <a:path w="492" h="498">
                  <a:moveTo>
                    <a:pt x="78" y="498"/>
                  </a:moveTo>
                  <a:lnTo>
                    <a:pt x="0" y="0"/>
                  </a:lnTo>
                  <a:lnTo>
                    <a:pt x="492" y="0"/>
                  </a:lnTo>
                  <a:lnTo>
                    <a:pt x="396" y="498"/>
                  </a:lnTo>
                  <a:lnTo>
                    <a:pt x="78" y="498"/>
                  </a:lnTo>
                  <a:close/>
                </a:path>
              </a:pathLst>
            </a:custGeom>
            <a:solidFill>
              <a:srgbClr val="DDDDDD"/>
            </a:solidFill>
            <a:ln w="9525" cap="flat" cmpd="sng">
              <a:solidFill>
                <a:srgbClr val="DDDDDD"/>
              </a:solidFill>
              <a:prstDash val="solid"/>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09" name="Freeform 25"/>
            <p:cNvSpPr>
              <a:spLocks/>
            </p:cNvSpPr>
            <p:nvPr/>
          </p:nvSpPr>
          <p:spPr bwMode="auto">
            <a:xfrm>
              <a:off x="2406" y="1860"/>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Lst>
              <a:ahLst/>
              <a:cxnLst>
                <a:cxn ang="0">
                  <a:pos x="T0" y="T1"/>
                </a:cxn>
                <a:cxn ang="0">
                  <a:pos x="T2" y="T3"/>
                </a:cxn>
                <a:cxn ang="0">
                  <a:pos x="T4" y="T5"/>
                </a:cxn>
                <a:cxn ang="0">
                  <a:pos x="T6" y="T7"/>
                </a:cxn>
                <a:cxn ang="0">
                  <a:pos x="T8" y="T9"/>
                </a:cxn>
              </a:cxnLst>
              <a:rect l="0" t="0" r="r" b="b"/>
              <a:pathLst>
                <a:path w="492" h="498">
                  <a:moveTo>
                    <a:pt x="78" y="498"/>
                  </a:moveTo>
                  <a:lnTo>
                    <a:pt x="0" y="0"/>
                  </a:lnTo>
                  <a:lnTo>
                    <a:pt x="492" y="0"/>
                  </a:lnTo>
                  <a:lnTo>
                    <a:pt x="396" y="498"/>
                  </a:lnTo>
                  <a:lnTo>
                    <a:pt x="78" y="498"/>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10" name="Freeform 26"/>
            <p:cNvSpPr>
              <a:spLocks/>
            </p:cNvSpPr>
            <p:nvPr/>
          </p:nvSpPr>
          <p:spPr bwMode="auto">
            <a:xfrm>
              <a:off x="1782" y="1528"/>
              <a:ext cx="492" cy="48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11" name="Oval 27"/>
            <p:cNvSpPr>
              <a:spLocks noChangeArrowheads="1"/>
            </p:cNvSpPr>
            <p:nvPr/>
          </p:nvSpPr>
          <p:spPr bwMode="auto">
            <a:xfrm>
              <a:off x="1872" y="2030"/>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12" name="Line 28"/>
            <p:cNvSpPr>
              <a:spLocks noChangeShapeType="1"/>
            </p:cNvSpPr>
            <p:nvPr/>
          </p:nvSpPr>
          <p:spPr bwMode="auto">
            <a:xfrm>
              <a:off x="1872" y="202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13" name="Line 29"/>
            <p:cNvSpPr>
              <a:spLocks noChangeShapeType="1"/>
            </p:cNvSpPr>
            <p:nvPr/>
          </p:nvSpPr>
          <p:spPr bwMode="auto">
            <a:xfrm>
              <a:off x="2185" y="202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14" name="Rectangle 30"/>
            <p:cNvSpPr>
              <a:spLocks noChangeArrowheads="1"/>
            </p:cNvSpPr>
            <p:nvPr/>
          </p:nvSpPr>
          <p:spPr bwMode="auto">
            <a:xfrm>
              <a:off x="1872" y="202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15" name="Oval 31"/>
            <p:cNvSpPr>
              <a:spLocks noChangeArrowheads="1"/>
            </p:cNvSpPr>
            <p:nvPr/>
          </p:nvSpPr>
          <p:spPr bwMode="auto">
            <a:xfrm>
              <a:off x="1869" y="1964"/>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16" name="Rectangle 32"/>
            <p:cNvSpPr>
              <a:spLocks noChangeArrowheads="1"/>
            </p:cNvSpPr>
            <p:nvPr/>
          </p:nvSpPr>
          <p:spPr bwMode="auto">
            <a:xfrm>
              <a:off x="1956" y="1977"/>
              <a:ext cx="142" cy="11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17" name="Text Box 33"/>
            <p:cNvSpPr txBox="1">
              <a:spLocks noChangeArrowheads="1"/>
            </p:cNvSpPr>
            <p:nvPr/>
          </p:nvSpPr>
          <p:spPr bwMode="auto">
            <a:xfrm>
              <a:off x="1925" y="1916"/>
              <a:ext cx="21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b</a:t>
              </a:r>
              <a:endParaRPr lang="en-US">
                <a:ea typeface="ＭＳ Ｐゴシック" charset="0"/>
              </a:endParaRPr>
            </a:p>
          </p:txBody>
        </p:sp>
        <p:sp>
          <p:nvSpPr>
            <p:cNvPr id="144418" name="Oval 34"/>
            <p:cNvSpPr>
              <a:spLocks noChangeArrowheads="1"/>
            </p:cNvSpPr>
            <p:nvPr/>
          </p:nvSpPr>
          <p:spPr bwMode="auto">
            <a:xfrm>
              <a:off x="2493" y="2372"/>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19" name="Line 35"/>
            <p:cNvSpPr>
              <a:spLocks noChangeShapeType="1"/>
            </p:cNvSpPr>
            <p:nvPr/>
          </p:nvSpPr>
          <p:spPr bwMode="auto">
            <a:xfrm>
              <a:off x="2493" y="236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20" name="Line 36"/>
            <p:cNvSpPr>
              <a:spLocks noChangeShapeType="1"/>
            </p:cNvSpPr>
            <p:nvPr/>
          </p:nvSpPr>
          <p:spPr bwMode="auto">
            <a:xfrm>
              <a:off x="2806" y="236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21" name="Rectangle 37"/>
            <p:cNvSpPr>
              <a:spLocks noChangeArrowheads="1"/>
            </p:cNvSpPr>
            <p:nvPr/>
          </p:nvSpPr>
          <p:spPr bwMode="auto">
            <a:xfrm>
              <a:off x="2493" y="236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22" name="Oval 38"/>
            <p:cNvSpPr>
              <a:spLocks noChangeArrowheads="1"/>
            </p:cNvSpPr>
            <p:nvPr/>
          </p:nvSpPr>
          <p:spPr bwMode="auto">
            <a:xfrm>
              <a:off x="2490" y="2306"/>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808" name="Group 39"/>
            <p:cNvGrpSpPr>
              <a:grpSpLocks/>
            </p:cNvGrpSpPr>
            <p:nvPr/>
          </p:nvGrpSpPr>
          <p:grpSpPr bwMode="auto">
            <a:xfrm>
              <a:off x="2550" y="2252"/>
              <a:ext cx="198" cy="250"/>
              <a:chOff x="2957" y="2429"/>
              <a:chExt cx="201" cy="250"/>
            </a:xfrm>
          </p:grpSpPr>
          <p:sp>
            <p:nvSpPr>
              <p:cNvPr id="144424" name="Rectangle 40"/>
              <p:cNvSpPr>
                <a:spLocks noChangeArrowheads="1"/>
              </p:cNvSpPr>
              <p:nvPr/>
            </p:nvSpPr>
            <p:spPr bwMode="auto">
              <a:xfrm>
                <a:off x="2982" y="2490"/>
                <a:ext cx="142"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25" name="Text Box 41"/>
              <p:cNvSpPr txBox="1">
                <a:spLocks noChangeArrowheads="1"/>
              </p:cNvSpPr>
              <p:nvPr/>
            </p:nvSpPr>
            <p:spPr bwMode="auto">
              <a:xfrm>
                <a:off x="2957" y="2429"/>
                <a:ext cx="20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a</a:t>
                </a:r>
                <a:endParaRPr lang="en-US">
                  <a:ea typeface="ＭＳ Ｐゴシック" charset="0"/>
                </a:endParaRPr>
              </a:p>
            </p:txBody>
          </p:sp>
        </p:grpSp>
        <p:sp>
          <p:nvSpPr>
            <p:cNvPr id="144426" name="Freeform 42"/>
            <p:cNvSpPr>
              <a:spLocks/>
            </p:cNvSpPr>
            <p:nvPr/>
          </p:nvSpPr>
          <p:spPr bwMode="auto">
            <a:xfrm>
              <a:off x="3889" y="165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Lst>
              <a:ahLst/>
              <a:cxnLst>
                <a:cxn ang="0">
                  <a:pos x="T0" y="T1"/>
                </a:cxn>
                <a:cxn ang="0">
                  <a:pos x="T2" y="T3"/>
                </a:cxn>
                <a:cxn ang="0">
                  <a:pos x="T4" y="T5"/>
                </a:cxn>
                <a:cxn ang="0">
                  <a:pos x="T6" y="T7"/>
                </a:cxn>
                <a:cxn ang="0">
                  <a:pos x="T8" y="T9"/>
                </a:cxn>
              </a:cxnLst>
              <a:rect l="0" t="0" r="r" b="b"/>
              <a:pathLst>
                <a:path w="492" h="498">
                  <a:moveTo>
                    <a:pt x="78" y="498"/>
                  </a:moveTo>
                  <a:lnTo>
                    <a:pt x="0" y="0"/>
                  </a:lnTo>
                  <a:lnTo>
                    <a:pt x="492" y="0"/>
                  </a:lnTo>
                  <a:lnTo>
                    <a:pt x="396" y="498"/>
                  </a:lnTo>
                  <a:lnTo>
                    <a:pt x="78" y="498"/>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27" name="Line 43"/>
            <p:cNvSpPr>
              <a:spLocks noChangeShapeType="1"/>
            </p:cNvSpPr>
            <p:nvPr/>
          </p:nvSpPr>
          <p:spPr bwMode="auto">
            <a:xfrm>
              <a:off x="4288" y="2184"/>
              <a:ext cx="30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28" name="Line 44"/>
            <p:cNvSpPr>
              <a:spLocks noChangeShapeType="1"/>
            </p:cNvSpPr>
            <p:nvPr/>
          </p:nvSpPr>
          <p:spPr bwMode="auto">
            <a:xfrm>
              <a:off x="4612" y="2108"/>
              <a:ext cx="92" cy="1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29" name="Line 45"/>
            <p:cNvSpPr>
              <a:spLocks noChangeShapeType="1"/>
            </p:cNvSpPr>
            <p:nvPr/>
          </p:nvSpPr>
          <p:spPr bwMode="auto">
            <a:xfrm flipV="1">
              <a:off x="4220" y="2064"/>
              <a:ext cx="114" cy="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30" name="Freeform 46"/>
            <p:cNvSpPr>
              <a:spLocks/>
            </p:cNvSpPr>
            <p:nvPr/>
          </p:nvSpPr>
          <p:spPr bwMode="auto">
            <a:xfrm>
              <a:off x="2840" y="2698"/>
              <a:ext cx="264" cy="82"/>
            </a:xfrm>
            <a:custGeom>
              <a:avLst/>
              <a:gdLst>
                <a:gd name="T0" fmla="*/ 0 w 264"/>
                <a:gd name="T1" fmla="*/ 82 h 82"/>
                <a:gd name="T2" fmla="*/ 264 w 264"/>
                <a:gd name="T3" fmla="*/ 0 h 82"/>
              </a:gdLst>
              <a:ahLst/>
              <a:cxnLst>
                <a:cxn ang="0">
                  <a:pos x="T0" y="T1"/>
                </a:cxn>
                <a:cxn ang="0">
                  <a:pos x="T2" y="T3"/>
                </a:cxn>
              </a:cxnLst>
              <a:rect l="0" t="0" r="r" b="b"/>
              <a:pathLst>
                <a:path w="264" h="82">
                  <a:moveTo>
                    <a:pt x="0" y="82"/>
                  </a:moveTo>
                  <a:lnTo>
                    <a:pt x="264"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1" name="Freeform 47"/>
            <p:cNvSpPr>
              <a:spLocks/>
            </p:cNvSpPr>
            <p:nvPr/>
          </p:nvSpPr>
          <p:spPr bwMode="auto">
            <a:xfrm>
              <a:off x="2380" y="2662"/>
              <a:ext cx="152" cy="118"/>
            </a:xfrm>
            <a:custGeom>
              <a:avLst/>
              <a:gdLst>
                <a:gd name="T0" fmla="*/ 0 w 152"/>
                <a:gd name="T1" fmla="*/ 0 h 118"/>
                <a:gd name="T2" fmla="*/ 152 w 152"/>
                <a:gd name="T3" fmla="*/ 118 h 118"/>
              </a:gdLst>
              <a:ahLst/>
              <a:cxnLst>
                <a:cxn ang="0">
                  <a:pos x="T0" y="T1"/>
                </a:cxn>
                <a:cxn ang="0">
                  <a:pos x="T2" y="T3"/>
                </a:cxn>
              </a:cxnLst>
              <a:rect l="0" t="0" r="r" b="b"/>
              <a:pathLst>
                <a:path w="152" h="118">
                  <a:moveTo>
                    <a:pt x="0" y="0"/>
                  </a:moveTo>
                  <a:lnTo>
                    <a:pt x="152" y="11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2" name="Freeform 48"/>
            <p:cNvSpPr>
              <a:spLocks/>
            </p:cNvSpPr>
            <p:nvPr/>
          </p:nvSpPr>
          <p:spPr bwMode="auto">
            <a:xfrm>
              <a:off x="2504" y="2592"/>
              <a:ext cx="564" cy="82"/>
            </a:xfrm>
            <a:custGeom>
              <a:avLst/>
              <a:gdLst>
                <a:gd name="T0" fmla="*/ 0 w 564"/>
                <a:gd name="T1" fmla="*/ 0 h 82"/>
                <a:gd name="T2" fmla="*/ 564 w 564"/>
                <a:gd name="T3" fmla="*/ 82 h 82"/>
              </a:gdLst>
              <a:ahLst/>
              <a:cxnLst>
                <a:cxn ang="0">
                  <a:pos x="T0" y="T1"/>
                </a:cxn>
                <a:cxn ang="0">
                  <a:pos x="T2" y="T3"/>
                </a:cxn>
              </a:cxnLst>
              <a:rect l="0" t="0" r="r" b="b"/>
              <a:pathLst>
                <a:path w="564" h="82">
                  <a:moveTo>
                    <a:pt x="0" y="0"/>
                  </a:moveTo>
                  <a:lnTo>
                    <a:pt x="564" y="82"/>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3" name="Freeform 49"/>
            <p:cNvSpPr>
              <a:spLocks/>
            </p:cNvSpPr>
            <p:nvPr/>
          </p:nvSpPr>
          <p:spPr bwMode="auto">
            <a:xfrm>
              <a:off x="2442" y="2430"/>
              <a:ext cx="76" cy="94"/>
            </a:xfrm>
            <a:custGeom>
              <a:avLst/>
              <a:gdLst>
                <a:gd name="T0" fmla="*/ 0 w 76"/>
                <a:gd name="T1" fmla="*/ 94 h 94"/>
                <a:gd name="T2" fmla="*/ 76 w 76"/>
                <a:gd name="T3" fmla="*/ 0 h 94"/>
              </a:gdLst>
              <a:ahLst/>
              <a:cxnLst>
                <a:cxn ang="0">
                  <a:pos x="T0" y="T1"/>
                </a:cxn>
                <a:cxn ang="0">
                  <a:pos x="T2" y="T3"/>
                </a:cxn>
              </a:cxnLst>
              <a:rect l="0" t="0" r="r" b="b"/>
              <a:pathLst>
                <a:path w="76" h="94">
                  <a:moveTo>
                    <a:pt x="0" y="94"/>
                  </a:moveTo>
                  <a:lnTo>
                    <a:pt x="7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4" name="Freeform 50"/>
            <p:cNvSpPr>
              <a:spLocks/>
            </p:cNvSpPr>
            <p:nvPr/>
          </p:nvSpPr>
          <p:spPr bwMode="auto">
            <a:xfrm>
              <a:off x="1616" y="2054"/>
              <a:ext cx="252" cy="114"/>
            </a:xfrm>
            <a:custGeom>
              <a:avLst/>
              <a:gdLst>
                <a:gd name="T0" fmla="*/ 0 w 252"/>
                <a:gd name="T1" fmla="*/ 114 h 114"/>
                <a:gd name="T2" fmla="*/ 252 w 252"/>
                <a:gd name="T3" fmla="*/ 0 h 114"/>
              </a:gdLst>
              <a:ahLst/>
              <a:cxnLst>
                <a:cxn ang="0">
                  <a:pos x="T0" y="T1"/>
                </a:cxn>
                <a:cxn ang="0">
                  <a:pos x="T2" y="T3"/>
                </a:cxn>
              </a:cxnLst>
              <a:rect l="0" t="0" r="r" b="b"/>
              <a:pathLst>
                <a:path w="252" h="114">
                  <a:moveTo>
                    <a:pt x="0" y="114"/>
                  </a:moveTo>
                  <a:lnTo>
                    <a:pt x="252"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5" name="Freeform 51"/>
            <p:cNvSpPr>
              <a:spLocks/>
            </p:cNvSpPr>
            <p:nvPr/>
          </p:nvSpPr>
          <p:spPr bwMode="auto">
            <a:xfrm>
              <a:off x="2052" y="2114"/>
              <a:ext cx="444" cy="258"/>
            </a:xfrm>
            <a:custGeom>
              <a:avLst/>
              <a:gdLst>
                <a:gd name="T0" fmla="*/ 0 w 444"/>
                <a:gd name="T1" fmla="*/ 0 h 258"/>
                <a:gd name="T2" fmla="*/ 444 w 444"/>
                <a:gd name="T3" fmla="*/ 258 h 258"/>
              </a:gdLst>
              <a:ahLst/>
              <a:cxnLst>
                <a:cxn ang="0">
                  <a:pos x="T0" y="T1"/>
                </a:cxn>
                <a:cxn ang="0">
                  <a:pos x="T2" y="T3"/>
                </a:cxn>
              </a:cxnLst>
              <a:rect l="0" t="0" r="r" b="b"/>
              <a:pathLst>
                <a:path w="444" h="258">
                  <a:moveTo>
                    <a:pt x="0" y="0"/>
                  </a:moveTo>
                  <a:lnTo>
                    <a:pt x="444" y="25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6" name="Freeform 52"/>
            <p:cNvSpPr>
              <a:spLocks/>
            </p:cNvSpPr>
            <p:nvPr/>
          </p:nvSpPr>
          <p:spPr bwMode="auto">
            <a:xfrm>
              <a:off x="3376" y="2232"/>
              <a:ext cx="654" cy="420"/>
            </a:xfrm>
            <a:custGeom>
              <a:avLst/>
              <a:gdLst>
                <a:gd name="T0" fmla="*/ 0 w 654"/>
                <a:gd name="T1" fmla="*/ 420 h 420"/>
                <a:gd name="T2" fmla="*/ 654 w 654"/>
                <a:gd name="T3" fmla="*/ 0 h 420"/>
              </a:gdLst>
              <a:ahLst/>
              <a:cxnLst>
                <a:cxn ang="0">
                  <a:pos x="T0" y="T1"/>
                </a:cxn>
                <a:cxn ang="0">
                  <a:pos x="T2" y="T3"/>
                </a:cxn>
              </a:cxnLst>
              <a:rect l="0" t="0" r="r" b="b"/>
              <a:pathLst>
                <a:path w="654" h="420">
                  <a:moveTo>
                    <a:pt x="0" y="420"/>
                  </a:moveTo>
                  <a:lnTo>
                    <a:pt x="654"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7" name="Freeform 53"/>
            <p:cNvSpPr>
              <a:spLocks/>
            </p:cNvSpPr>
            <p:nvPr/>
          </p:nvSpPr>
          <p:spPr bwMode="auto">
            <a:xfrm>
              <a:off x="1934" y="1548"/>
              <a:ext cx="488" cy="336"/>
            </a:xfrm>
            <a:custGeom>
              <a:avLst/>
              <a:gdLst>
                <a:gd name="T0" fmla="*/ 0 w 272"/>
                <a:gd name="T1" fmla="*/ 0 h 318"/>
                <a:gd name="T2" fmla="*/ 272 w 272"/>
                <a:gd name="T3" fmla="*/ 318 h 318"/>
              </a:gdLst>
              <a:ahLst/>
              <a:cxnLst>
                <a:cxn ang="0">
                  <a:pos x="T0" y="T1"/>
                </a:cxn>
                <a:cxn ang="0">
                  <a:pos x="T2" y="T3"/>
                </a:cxn>
              </a:cxnLst>
              <a:rect l="0" t="0" r="r" b="b"/>
              <a:pathLst>
                <a:path w="272" h="318">
                  <a:moveTo>
                    <a:pt x="0" y="0"/>
                  </a:moveTo>
                  <a:lnTo>
                    <a:pt x="272" y="318"/>
                  </a:lnTo>
                </a:path>
              </a:pathLst>
            </a:custGeom>
            <a:noFill/>
            <a:ln w="7620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8" name="Freeform 54"/>
            <p:cNvSpPr>
              <a:spLocks/>
            </p:cNvSpPr>
            <p:nvPr/>
          </p:nvSpPr>
          <p:spPr bwMode="auto">
            <a:xfrm>
              <a:off x="2272" y="1492"/>
              <a:ext cx="1640" cy="140"/>
            </a:xfrm>
            <a:custGeom>
              <a:avLst/>
              <a:gdLst>
                <a:gd name="T0" fmla="*/ 0 w 1640"/>
                <a:gd name="T1" fmla="*/ 0 h 140"/>
                <a:gd name="T2" fmla="*/ 1640 w 1640"/>
                <a:gd name="T3" fmla="*/ 140 h 140"/>
              </a:gdLst>
              <a:ahLst/>
              <a:cxnLst>
                <a:cxn ang="0">
                  <a:pos x="T0" y="T1"/>
                </a:cxn>
                <a:cxn ang="0">
                  <a:pos x="T2" y="T3"/>
                </a:cxn>
              </a:cxnLst>
              <a:rect l="0" t="0" r="r" b="b"/>
              <a:pathLst>
                <a:path w="1640" h="140">
                  <a:moveTo>
                    <a:pt x="0" y="0"/>
                  </a:moveTo>
                  <a:lnTo>
                    <a:pt x="1640" y="140"/>
                  </a:lnTo>
                </a:path>
              </a:pathLst>
            </a:custGeom>
            <a:noFill/>
            <a:ln w="7620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39" name="Freeform 55"/>
            <p:cNvSpPr>
              <a:spLocks/>
            </p:cNvSpPr>
            <p:nvPr/>
          </p:nvSpPr>
          <p:spPr bwMode="auto">
            <a:xfrm>
              <a:off x="3446" y="1712"/>
              <a:ext cx="704" cy="414"/>
            </a:xfrm>
            <a:custGeom>
              <a:avLst/>
              <a:gdLst>
                <a:gd name="T0" fmla="*/ 0 w 568"/>
                <a:gd name="T1" fmla="*/ 344 h 344"/>
                <a:gd name="T2" fmla="*/ 568 w 568"/>
                <a:gd name="T3" fmla="*/ 0 h 344"/>
              </a:gdLst>
              <a:ahLst/>
              <a:cxnLst>
                <a:cxn ang="0">
                  <a:pos x="T0" y="T1"/>
                </a:cxn>
                <a:cxn ang="0">
                  <a:pos x="T2" y="T3"/>
                </a:cxn>
              </a:cxnLst>
              <a:rect l="0" t="0" r="r" b="b"/>
              <a:pathLst>
                <a:path w="568" h="344">
                  <a:moveTo>
                    <a:pt x="0" y="344"/>
                  </a:moveTo>
                  <a:lnTo>
                    <a:pt x="568" y="0"/>
                  </a:lnTo>
                </a:path>
              </a:pathLst>
            </a:custGeom>
            <a:noFill/>
            <a:ln w="7620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40" name="Freeform 56"/>
            <p:cNvSpPr>
              <a:spLocks/>
            </p:cNvSpPr>
            <p:nvPr/>
          </p:nvSpPr>
          <p:spPr bwMode="auto">
            <a:xfrm>
              <a:off x="2754" y="1908"/>
              <a:ext cx="298" cy="242"/>
            </a:xfrm>
            <a:custGeom>
              <a:avLst/>
              <a:gdLst>
                <a:gd name="T0" fmla="*/ 0 w 272"/>
                <a:gd name="T1" fmla="*/ 0 h 212"/>
                <a:gd name="T2" fmla="*/ 272 w 272"/>
                <a:gd name="T3" fmla="*/ 212 h 212"/>
              </a:gdLst>
              <a:ahLst/>
              <a:cxnLst>
                <a:cxn ang="0">
                  <a:pos x="T0" y="T1"/>
                </a:cxn>
                <a:cxn ang="0">
                  <a:pos x="T2" y="T3"/>
                </a:cxn>
              </a:cxnLst>
              <a:rect l="0" t="0" r="r" b="b"/>
              <a:pathLst>
                <a:path w="272" h="212">
                  <a:moveTo>
                    <a:pt x="0" y="0"/>
                  </a:moveTo>
                  <a:lnTo>
                    <a:pt x="272" y="212"/>
                  </a:lnTo>
                </a:path>
              </a:pathLst>
            </a:custGeom>
            <a:noFill/>
            <a:ln w="7620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441" name="Oval 57"/>
            <p:cNvSpPr>
              <a:spLocks noChangeArrowheads="1"/>
            </p:cNvSpPr>
            <p:nvPr/>
          </p:nvSpPr>
          <p:spPr bwMode="auto">
            <a:xfrm>
              <a:off x="3975" y="2168"/>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42" name="Line 58"/>
            <p:cNvSpPr>
              <a:spLocks noChangeShapeType="1"/>
            </p:cNvSpPr>
            <p:nvPr/>
          </p:nvSpPr>
          <p:spPr bwMode="auto">
            <a:xfrm>
              <a:off x="3975" y="216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43" name="Line 59"/>
            <p:cNvSpPr>
              <a:spLocks noChangeShapeType="1"/>
            </p:cNvSpPr>
            <p:nvPr/>
          </p:nvSpPr>
          <p:spPr bwMode="auto">
            <a:xfrm>
              <a:off x="4288" y="216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44" name="Rectangle 60"/>
            <p:cNvSpPr>
              <a:spLocks noChangeArrowheads="1"/>
            </p:cNvSpPr>
            <p:nvPr/>
          </p:nvSpPr>
          <p:spPr bwMode="auto">
            <a:xfrm>
              <a:off x="3975" y="2161"/>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45" name="Oval 61"/>
            <p:cNvSpPr>
              <a:spLocks noChangeArrowheads="1"/>
            </p:cNvSpPr>
            <p:nvPr/>
          </p:nvSpPr>
          <p:spPr bwMode="auto">
            <a:xfrm>
              <a:off x="3972" y="2102"/>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46" name="Rectangle 62"/>
            <p:cNvSpPr>
              <a:spLocks noChangeArrowheads="1"/>
            </p:cNvSpPr>
            <p:nvPr/>
          </p:nvSpPr>
          <p:spPr bwMode="auto">
            <a:xfrm>
              <a:off x="4059" y="2115"/>
              <a:ext cx="141" cy="12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47" name="Text Box 63"/>
            <p:cNvSpPr txBox="1">
              <a:spLocks noChangeArrowheads="1"/>
            </p:cNvSpPr>
            <p:nvPr/>
          </p:nvSpPr>
          <p:spPr bwMode="auto">
            <a:xfrm>
              <a:off x="4034" y="2054"/>
              <a:ext cx="19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a</a:t>
              </a:r>
              <a:endParaRPr lang="en-US">
                <a:ea typeface="ＭＳ Ｐゴシック" charset="0"/>
              </a:endParaRPr>
            </a:p>
          </p:txBody>
        </p:sp>
        <p:sp>
          <p:nvSpPr>
            <p:cNvPr id="144448" name="Text Box 64"/>
            <p:cNvSpPr txBox="1">
              <a:spLocks noChangeArrowheads="1"/>
            </p:cNvSpPr>
            <p:nvPr/>
          </p:nvSpPr>
          <p:spPr bwMode="auto">
            <a:xfrm>
              <a:off x="1706" y="2117"/>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Comic Sans MS" charset="0"/>
                  <a:ea typeface="ＭＳ Ｐゴシック" charset="0"/>
                </a:rPr>
                <a:t>C</a:t>
              </a:r>
              <a:endParaRPr lang="en-US" sz="1800">
                <a:latin typeface="Comic Sans MS" charset="0"/>
                <a:ea typeface="ＭＳ Ｐゴシック" charset="0"/>
              </a:endParaRPr>
            </a:p>
          </p:txBody>
        </p:sp>
        <p:sp>
          <p:nvSpPr>
            <p:cNvPr id="144449" name="Text Box 65"/>
            <p:cNvSpPr txBox="1">
              <a:spLocks noChangeArrowheads="1"/>
            </p:cNvSpPr>
            <p:nvPr/>
          </p:nvSpPr>
          <p:spPr bwMode="auto">
            <a:xfrm>
              <a:off x="2126" y="2675"/>
              <a:ext cx="23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Comic Sans MS" charset="0"/>
                  <a:ea typeface="ＭＳ Ｐゴシック" charset="0"/>
                </a:rPr>
                <a:t>A</a:t>
              </a:r>
              <a:endParaRPr lang="en-US" sz="1800">
                <a:latin typeface="Comic Sans MS" charset="0"/>
                <a:ea typeface="ＭＳ Ｐゴシック" charset="0"/>
              </a:endParaRPr>
            </a:p>
          </p:txBody>
        </p:sp>
        <p:sp>
          <p:nvSpPr>
            <p:cNvPr id="144450" name="Text Box 66"/>
            <p:cNvSpPr txBox="1">
              <a:spLocks noChangeArrowheads="1"/>
            </p:cNvSpPr>
            <p:nvPr/>
          </p:nvSpPr>
          <p:spPr bwMode="auto">
            <a:xfrm>
              <a:off x="4274" y="2251"/>
              <a:ext cx="21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Comic Sans MS" charset="0"/>
                  <a:ea typeface="ＭＳ Ｐゴシック" charset="0"/>
                </a:rPr>
                <a:t>B</a:t>
              </a:r>
              <a:endParaRPr lang="en-US" sz="1800">
                <a:latin typeface="Comic Sans MS" charset="0"/>
                <a:ea typeface="ＭＳ Ｐゴシック" charset="0"/>
              </a:endParaRPr>
            </a:p>
          </p:txBody>
        </p:sp>
        <p:sp>
          <p:nvSpPr>
            <p:cNvPr id="144451" name="Oval 67"/>
            <p:cNvSpPr>
              <a:spLocks noChangeArrowheads="1"/>
            </p:cNvSpPr>
            <p:nvPr/>
          </p:nvSpPr>
          <p:spPr bwMode="auto">
            <a:xfrm>
              <a:off x="2187" y="2582"/>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52" name="Line 68"/>
            <p:cNvSpPr>
              <a:spLocks noChangeShapeType="1"/>
            </p:cNvSpPr>
            <p:nvPr/>
          </p:nvSpPr>
          <p:spPr bwMode="auto">
            <a:xfrm>
              <a:off x="2187" y="25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53" name="Line 69"/>
            <p:cNvSpPr>
              <a:spLocks noChangeShapeType="1"/>
            </p:cNvSpPr>
            <p:nvPr/>
          </p:nvSpPr>
          <p:spPr bwMode="auto">
            <a:xfrm>
              <a:off x="2500" y="25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54" name="Rectangle 70"/>
            <p:cNvSpPr>
              <a:spLocks noChangeArrowheads="1"/>
            </p:cNvSpPr>
            <p:nvPr/>
          </p:nvSpPr>
          <p:spPr bwMode="auto">
            <a:xfrm>
              <a:off x="2187" y="257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55" name="Oval 71"/>
            <p:cNvSpPr>
              <a:spLocks noChangeArrowheads="1"/>
            </p:cNvSpPr>
            <p:nvPr/>
          </p:nvSpPr>
          <p:spPr bwMode="auto">
            <a:xfrm>
              <a:off x="2184" y="2520"/>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56" name="Rectangle 72"/>
            <p:cNvSpPr>
              <a:spLocks noChangeArrowheads="1"/>
            </p:cNvSpPr>
            <p:nvPr/>
          </p:nvSpPr>
          <p:spPr bwMode="auto">
            <a:xfrm>
              <a:off x="2269" y="2547"/>
              <a:ext cx="142" cy="9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57" name="Text Box 73"/>
            <p:cNvSpPr txBox="1">
              <a:spLocks noChangeArrowheads="1"/>
            </p:cNvSpPr>
            <p:nvPr/>
          </p:nvSpPr>
          <p:spPr bwMode="auto">
            <a:xfrm>
              <a:off x="2242" y="2466"/>
              <a:ext cx="21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d</a:t>
              </a:r>
              <a:endParaRPr lang="en-US">
                <a:ea typeface="ＭＳ Ｐゴシック" charset="0"/>
              </a:endParaRPr>
            </a:p>
          </p:txBody>
        </p:sp>
        <p:sp>
          <p:nvSpPr>
            <p:cNvPr id="144458" name="Oval 74"/>
            <p:cNvSpPr>
              <a:spLocks noChangeArrowheads="1"/>
            </p:cNvSpPr>
            <p:nvPr/>
          </p:nvSpPr>
          <p:spPr bwMode="auto">
            <a:xfrm>
              <a:off x="3069" y="26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59" name="Line 75"/>
            <p:cNvSpPr>
              <a:spLocks noChangeShapeType="1"/>
            </p:cNvSpPr>
            <p:nvPr/>
          </p:nvSpPr>
          <p:spPr bwMode="auto">
            <a:xfrm>
              <a:off x="3069" y="2647"/>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60" name="Line 76"/>
            <p:cNvSpPr>
              <a:spLocks noChangeShapeType="1"/>
            </p:cNvSpPr>
            <p:nvPr/>
          </p:nvSpPr>
          <p:spPr bwMode="auto">
            <a:xfrm>
              <a:off x="3382" y="2647"/>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61" name="Rectangle 77"/>
            <p:cNvSpPr>
              <a:spLocks noChangeArrowheads="1"/>
            </p:cNvSpPr>
            <p:nvPr/>
          </p:nvSpPr>
          <p:spPr bwMode="auto">
            <a:xfrm>
              <a:off x="3069" y="2647"/>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62" name="Oval 78"/>
            <p:cNvSpPr>
              <a:spLocks noChangeArrowheads="1"/>
            </p:cNvSpPr>
            <p:nvPr/>
          </p:nvSpPr>
          <p:spPr bwMode="auto">
            <a:xfrm>
              <a:off x="3066" y="25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846" name="Group 79"/>
            <p:cNvGrpSpPr>
              <a:grpSpLocks/>
            </p:cNvGrpSpPr>
            <p:nvPr/>
          </p:nvGrpSpPr>
          <p:grpSpPr bwMode="auto">
            <a:xfrm>
              <a:off x="3126" y="2532"/>
              <a:ext cx="198" cy="250"/>
              <a:chOff x="2957" y="2429"/>
              <a:chExt cx="201" cy="250"/>
            </a:xfrm>
          </p:grpSpPr>
          <p:sp>
            <p:nvSpPr>
              <p:cNvPr id="144464" name="Rectangle 80"/>
              <p:cNvSpPr>
                <a:spLocks noChangeArrowheads="1"/>
              </p:cNvSpPr>
              <p:nvPr/>
            </p:nvSpPr>
            <p:spPr bwMode="auto">
              <a:xfrm>
                <a:off x="2982" y="2490"/>
                <a:ext cx="142"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65" name="Text Box 81"/>
              <p:cNvSpPr txBox="1">
                <a:spLocks noChangeArrowheads="1"/>
              </p:cNvSpPr>
              <p:nvPr/>
            </p:nvSpPr>
            <p:spPr bwMode="auto">
              <a:xfrm>
                <a:off x="2957" y="2429"/>
                <a:ext cx="20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c</a:t>
                </a:r>
                <a:endParaRPr lang="en-US">
                  <a:ea typeface="ＭＳ Ｐゴシック" charset="0"/>
                </a:endParaRPr>
              </a:p>
            </p:txBody>
          </p:sp>
        </p:grpSp>
        <p:grpSp>
          <p:nvGrpSpPr>
            <p:cNvPr id="74847" name="Group 82"/>
            <p:cNvGrpSpPr>
              <a:grpSpLocks/>
            </p:cNvGrpSpPr>
            <p:nvPr/>
          </p:nvGrpSpPr>
          <p:grpSpPr bwMode="auto">
            <a:xfrm>
              <a:off x="2400" y="1728"/>
              <a:ext cx="491" cy="250"/>
              <a:chOff x="2509" y="3533"/>
              <a:chExt cx="491" cy="250"/>
            </a:xfrm>
          </p:grpSpPr>
          <p:sp>
            <p:nvSpPr>
              <p:cNvPr id="144467" name="Oval 83"/>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68" name="Line 84"/>
              <p:cNvSpPr>
                <a:spLocks noChangeShapeType="1"/>
              </p:cNvSpPr>
              <p:nvPr/>
            </p:nvSpPr>
            <p:spPr bwMode="auto">
              <a:xfrm>
                <a:off x="2998" y="3637"/>
                <a:ext cx="2"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69" name="Rectangle 85"/>
              <p:cNvSpPr>
                <a:spLocks noChangeArrowheads="1"/>
              </p:cNvSpPr>
              <p:nvPr/>
            </p:nvSpPr>
            <p:spPr bwMode="auto">
              <a:xfrm>
                <a:off x="2514" y="3637"/>
                <a:ext cx="480" cy="6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70" name="Oval 86"/>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71" name="Line 87"/>
              <p:cNvSpPr>
                <a:spLocks noChangeShapeType="1"/>
              </p:cNvSpPr>
              <p:nvPr/>
            </p:nvSpPr>
            <p:spPr bwMode="auto">
              <a:xfrm>
                <a:off x="2511" y="3637"/>
                <a:ext cx="1" cy="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896" name="Group 88"/>
              <p:cNvGrpSpPr>
                <a:grpSpLocks/>
              </p:cNvGrpSpPr>
              <p:nvPr/>
            </p:nvGrpSpPr>
            <p:grpSpPr bwMode="auto">
              <a:xfrm>
                <a:off x="2558" y="3533"/>
                <a:ext cx="355" cy="250"/>
                <a:chOff x="2012" y="3629"/>
                <a:chExt cx="355" cy="250"/>
              </a:xfrm>
            </p:grpSpPr>
            <p:sp>
              <p:nvSpPr>
                <p:cNvPr id="144473" name="Rectangle 89"/>
                <p:cNvSpPr>
                  <a:spLocks noChangeArrowheads="1"/>
                </p:cNvSpPr>
                <p:nvPr/>
              </p:nvSpPr>
              <p:spPr bwMode="auto">
                <a:xfrm>
                  <a:off x="2065" y="3690"/>
                  <a:ext cx="265" cy="13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74" name="Text Box 90"/>
                <p:cNvSpPr txBox="1">
                  <a:spLocks noChangeArrowheads="1"/>
                </p:cNvSpPr>
                <p:nvPr/>
              </p:nvSpPr>
              <p:spPr bwMode="auto">
                <a:xfrm>
                  <a:off x="2012" y="3629"/>
                  <a:ext cx="35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A.a</a:t>
                  </a:r>
                  <a:endParaRPr lang="en-US">
                    <a:ea typeface="ＭＳ Ｐゴシック" charset="0"/>
                  </a:endParaRPr>
                </a:p>
              </p:txBody>
            </p:sp>
          </p:grpSp>
        </p:grpSp>
        <p:grpSp>
          <p:nvGrpSpPr>
            <p:cNvPr id="74848" name="Group 91"/>
            <p:cNvGrpSpPr>
              <a:grpSpLocks/>
            </p:cNvGrpSpPr>
            <p:nvPr/>
          </p:nvGrpSpPr>
          <p:grpSpPr bwMode="auto">
            <a:xfrm>
              <a:off x="2983" y="1970"/>
              <a:ext cx="491" cy="250"/>
              <a:chOff x="2509" y="3533"/>
              <a:chExt cx="491" cy="250"/>
            </a:xfrm>
          </p:grpSpPr>
          <p:sp>
            <p:nvSpPr>
              <p:cNvPr id="144476" name="Oval 92"/>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77" name="Line 93"/>
              <p:cNvSpPr>
                <a:spLocks noChangeShapeType="1"/>
              </p:cNvSpPr>
              <p:nvPr/>
            </p:nvSpPr>
            <p:spPr bwMode="auto">
              <a:xfrm>
                <a:off x="2998" y="3637"/>
                <a:ext cx="2"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78" name="Rectangle 94"/>
              <p:cNvSpPr>
                <a:spLocks noChangeArrowheads="1"/>
              </p:cNvSpPr>
              <p:nvPr/>
            </p:nvSpPr>
            <p:spPr bwMode="auto">
              <a:xfrm>
                <a:off x="2514" y="3637"/>
                <a:ext cx="480" cy="6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79" name="Oval 95"/>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80" name="Line 96"/>
              <p:cNvSpPr>
                <a:spLocks noChangeShapeType="1"/>
              </p:cNvSpPr>
              <p:nvPr/>
            </p:nvSpPr>
            <p:spPr bwMode="auto">
              <a:xfrm>
                <a:off x="2511" y="3637"/>
                <a:ext cx="1" cy="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888" name="Group 97"/>
              <p:cNvGrpSpPr>
                <a:grpSpLocks/>
              </p:cNvGrpSpPr>
              <p:nvPr/>
            </p:nvGrpSpPr>
            <p:grpSpPr bwMode="auto">
              <a:xfrm>
                <a:off x="2558" y="3533"/>
                <a:ext cx="355" cy="250"/>
                <a:chOff x="2012" y="3629"/>
                <a:chExt cx="355" cy="250"/>
              </a:xfrm>
            </p:grpSpPr>
            <p:sp>
              <p:nvSpPr>
                <p:cNvPr id="144482" name="Rectangle 98"/>
                <p:cNvSpPr>
                  <a:spLocks noChangeArrowheads="1"/>
                </p:cNvSpPr>
                <p:nvPr/>
              </p:nvSpPr>
              <p:spPr bwMode="auto">
                <a:xfrm>
                  <a:off x="2065" y="3690"/>
                  <a:ext cx="265" cy="13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83" name="Text Box 99"/>
                <p:cNvSpPr txBox="1">
                  <a:spLocks noChangeArrowheads="1"/>
                </p:cNvSpPr>
                <p:nvPr/>
              </p:nvSpPr>
              <p:spPr bwMode="auto">
                <a:xfrm>
                  <a:off x="2012" y="3629"/>
                  <a:ext cx="35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A.c</a:t>
                  </a:r>
                  <a:endParaRPr lang="en-US">
                    <a:ea typeface="ＭＳ Ｐゴシック" charset="0"/>
                  </a:endParaRPr>
                </a:p>
              </p:txBody>
            </p:sp>
          </p:grpSp>
        </p:grpSp>
        <p:grpSp>
          <p:nvGrpSpPr>
            <p:cNvPr id="74849" name="Group 100"/>
            <p:cNvGrpSpPr>
              <a:grpSpLocks/>
            </p:cNvGrpSpPr>
            <p:nvPr/>
          </p:nvGrpSpPr>
          <p:grpSpPr bwMode="auto">
            <a:xfrm>
              <a:off x="1785" y="1363"/>
              <a:ext cx="491" cy="250"/>
              <a:chOff x="2509" y="3533"/>
              <a:chExt cx="491" cy="250"/>
            </a:xfrm>
          </p:grpSpPr>
          <p:sp>
            <p:nvSpPr>
              <p:cNvPr id="144485" name="Oval 101"/>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86" name="Line 102"/>
              <p:cNvSpPr>
                <a:spLocks noChangeShapeType="1"/>
              </p:cNvSpPr>
              <p:nvPr/>
            </p:nvSpPr>
            <p:spPr bwMode="auto">
              <a:xfrm>
                <a:off x="2998" y="3637"/>
                <a:ext cx="2"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87" name="Rectangle 103"/>
              <p:cNvSpPr>
                <a:spLocks noChangeArrowheads="1"/>
              </p:cNvSpPr>
              <p:nvPr/>
            </p:nvSpPr>
            <p:spPr bwMode="auto">
              <a:xfrm>
                <a:off x="2514" y="3637"/>
                <a:ext cx="480" cy="6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88" name="Oval 104"/>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89" name="Line 105"/>
              <p:cNvSpPr>
                <a:spLocks noChangeShapeType="1"/>
              </p:cNvSpPr>
              <p:nvPr/>
            </p:nvSpPr>
            <p:spPr bwMode="auto">
              <a:xfrm>
                <a:off x="2511" y="3637"/>
                <a:ext cx="1" cy="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880" name="Group 106"/>
              <p:cNvGrpSpPr>
                <a:grpSpLocks/>
              </p:cNvGrpSpPr>
              <p:nvPr/>
            </p:nvGrpSpPr>
            <p:grpSpPr bwMode="auto">
              <a:xfrm>
                <a:off x="2562" y="3533"/>
                <a:ext cx="347" cy="250"/>
                <a:chOff x="2016" y="3629"/>
                <a:chExt cx="347" cy="250"/>
              </a:xfrm>
            </p:grpSpPr>
            <p:sp>
              <p:nvSpPr>
                <p:cNvPr id="144491" name="Rectangle 107"/>
                <p:cNvSpPr>
                  <a:spLocks noChangeArrowheads="1"/>
                </p:cNvSpPr>
                <p:nvPr/>
              </p:nvSpPr>
              <p:spPr bwMode="auto">
                <a:xfrm>
                  <a:off x="2065" y="3690"/>
                  <a:ext cx="265" cy="13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92" name="Text Box 108"/>
                <p:cNvSpPr txBox="1">
                  <a:spLocks noChangeArrowheads="1"/>
                </p:cNvSpPr>
                <p:nvPr/>
              </p:nvSpPr>
              <p:spPr bwMode="auto">
                <a:xfrm>
                  <a:off x="2016" y="3629"/>
                  <a:ext cx="34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C.b</a:t>
                  </a:r>
                  <a:endParaRPr lang="en-US">
                    <a:ea typeface="ＭＳ Ｐゴシック" charset="0"/>
                  </a:endParaRPr>
                </a:p>
              </p:txBody>
            </p:sp>
          </p:grpSp>
        </p:grpSp>
        <p:grpSp>
          <p:nvGrpSpPr>
            <p:cNvPr id="74850" name="Group 109"/>
            <p:cNvGrpSpPr>
              <a:grpSpLocks/>
            </p:cNvGrpSpPr>
            <p:nvPr/>
          </p:nvGrpSpPr>
          <p:grpSpPr bwMode="auto">
            <a:xfrm>
              <a:off x="3883" y="1499"/>
              <a:ext cx="491" cy="250"/>
              <a:chOff x="2509" y="3533"/>
              <a:chExt cx="491" cy="250"/>
            </a:xfrm>
          </p:grpSpPr>
          <p:sp>
            <p:nvSpPr>
              <p:cNvPr id="144494" name="Oval 110"/>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95" name="Line 111"/>
              <p:cNvSpPr>
                <a:spLocks noChangeShapeType="1"/>
              </p:cNvSpPr>
              <p:nvPr/>
            </p:nvSpPr>
            <p:spPr bwMode="auto">
              <a:xfrm>
                <a:off x="2998" y="3637"/>
                <a:ext cx="2" cy="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96" name="Rectangle 112"/>
              <p:cNvSpPr>
                <a:spLocks noChangeArrowheads="1"/>
              </p:cNvSpPr>
              <p:nvPr/>
            </p:nvSpPr>
            <p:spPr bwMode="auto">
              <a:xfrm>
                <a:off x="2514" y="3637"/>
                <a:ext cx="480" cy="6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497" name="Oval 113"/>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498" name="Line 114"/>
              <p:cNvSpPr>
                <a:spLocks noChangeShapeType="1"/>
              </p:cNvSpPr>
              <p:nvPr/>
            </p:nvSpPr>
            <p:spPr bwMode="auto">
              <a:xfrm>
                <a:off x="2511" y="3637"/>
                <a:ext cx="1" cy="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4872" name="Group 115"/>
              <p:cNvGrpSpPr>
                <a:grpSpLocks/>
              </p:cNvGrpSpPr>
              <p:nvPr/>
            </p:nvGrpSpPr>
            <p:grpSpPr bwMode="auto">
              <a:xfrm>
                <a:off x="2566" y="3533"/>
                <a:ext cx="339" cy="250"/>
                <a:chOff x="2020" y="3629"/>
                <a:chExt cx="339" cy="250"/>
              </a:xfrm>
            </p:grpSpPr>
            <p:sp>
              <p:nvSpPr>
                <p:cNvPr id="144500" name="Rectangle 116"/>
                <p:cNvSpPr>
                  <a:spLocks noChangeArrowheads="1"/>
                </p:cNvSpPr>
                <p:nvPr/>
              </p:nvSpPr>
              <p:spPr bwMode="auto">
                <a:xfrm>
                  <a:off x="2065" y="3690"/>
                  <a:ext cx="265" cy="13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01" name="Text Box 117"/>
                <p:cNvSpPr txBox="1">
                  <a:spLocks noChangeArrowheads="1"/>
                </p:cNvSpPr>
                <p:nvPr/>
              </p:nvSpPr>
              <p:spPr bwMode="auto">
                <a:xfrm>
                  <a:off x="2020" y="3629"/>
                  <a:ext cx="3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B.a</a:t>
                  </a:r>
                  <a:endParaRPr lang="en-US">
                    <a:ea typeface="ＭＳ Ｐゴシック" charset="0"/>
                  </a:endParaRPr>
                </a:p>
              </p:txBody>
            </p:sp>
          </p:grpSp>
        </p:grpSp>
        <p:grpSp>
          <p:nvGrpSpPr>
            <p:cNvPr id="74851" name="Group 118"/>
            <p:cNvGrpSpPr>
              <a:grpSpLocks/>
            </p:cNvGrpSpPr>
            <p:nvPr/>
          </p:nvGrpSpPr>
          <p:grpSpPr bwMode="auto">
            <a:xfrm>
              <a:off x="4320" y="1940"/>
              <a:ext cx="316" cy="250"/>
              <a:chOff x="4320" y="1940"/>
              <a:chExt cx="316" cy="250"/>
            </a:xfrm>
          </p:grpSpPr>
          <p:sp>
            <p:nvSpPr>
              <p:cNvPr id="144503" name="Oval 119"/>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04" name="Line 120"/>
              <p:cNvSpPr>
                <a:spLocks noChangeShapeType="1"/>
              </p:cNvSpPr>
              <p:nvPr/>
            </p:nvSpPr>
            <p:spPr bwMode="auto">
              <a:xfrm>
                <a:off x="4323" y="2047"/>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05" name="Line 121"/>
              <p:cNvSpPr>
                <a:spLocks noChangeShapeType="1"/>
              </p:cNvSpPr>
              <p:nvPr/>
            </p:nvSpPr>
            <p:spPr bwMode="auto">
              <a:xfrm>
                <a:off x="4636" y="2047"/>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06" name="Rectangle 122"/>
              <p:cNvSpPr>
                <a:spLocks noChangeArrowheads="1"/>
              </p:cNvSpPr>
              <p:nvPr/>
            </p:nvSpPr>
            <p:spPr bwMode="auto">
              <a:xfrm>
                <a:off x="4323" y="2047"/>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507" name="Oval 123"/>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08" name="Rectangle 124"/>
              <p:cNvSpPr>
                <a:spLocks noChangeArrowheads="1"/>
              </p:cNvSpPr>
              <p:nvPr/>
            </p:nvSpPr>
            <p:spPr bwMode="auto">
              <a:xfrm>
                <a:off x="4407" y="2001"/>
                <a:ext cx="141" cy="11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09" name="Text Box 125"/>
              <p:cNvSpPr txBox="1">
                <a:spLocks noChangeArrowheads="1"/>
              </p:cNvSpPr>
              <p:nvPr/>
            </p:nvSpPr>
            <p:spPr bwMode="auto">
              <a:xfrm>
                <a:off x="4382" y="1940"/>
                <a:ext cx="19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c</a:t>
                </a:r>
                <a:endParaRPr lang="en-US">
                  <a:ea typeface="ＭＳ Ｐゴシック" charset="0"/>
                </a:endParaRPr>
              </a:p>
            </p:txBody>
          </p:sp>
        </p:grpSp>
        <p:grpSp>
          <p:nvGrpSpPr>
            <p:cNvPr id="74852" name="Group 126"/>
            <p:cNvGrpSpPr>
              <a:grpSpLocks/>
            </p:cNvGrpSpPr>
            <p:nvPr/>
          </p:nvGrpSpPr>
          <p:grpSpPr bwMode="auto">
            <a:xfrm>
              <a:off x="4596" y="2162"/>
              <a:ext cx="316" cy="250"/>
              <a:chOff x="4596" y="2162"/>
              <a:chExt cx="316" cy="250"/>
            </a:xfrm>
          </p:grpSpPr>
          <p:sp>
            <p:nvSpPr>
              <p:cNvPr id="144511" name="Oval 127"/>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12" name="Line 128"/>
              <p:cNvSpPr>
                <a:spLocks noChangeShapeType="1"/>
              </p:cNvSpPr>
              <p:nvPr/>
            </p:nvSpPr>
            <p:spPr bwMode="auto">
              <a:xfrm>
                <a:off x="4599" y="2269"/>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13" name="Line 129"/>
              <p:cNvSpPr>
                <a:spLocks noChangeShapeType="1"/>
              </p:cNvSpPr>
              <p:nvPr/>
            </p:nvSpPr>
            <p:spPr bwMode="auto">
              <a:xfrm>
                <a:off x="4912" y="2269"/>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14" name="Rectangle 130"/>
              <p:cNvSpPr>
                <a:spLocks noChangeArrowheads="1"/>
              </p:cNvSpPr>
              <p:nvPr/>
            </p:nvSpPr>
            <p:spPr bwMode="auto">
              <a:xfrm>
                <a:off x="4599" y="2269"/>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ea typeface="ＭＳ Ｐゴシック" charset="0"/>
                </a:endParaRPr>
              </a:p>
            </p:txBody>
          </p:sp>
          <p:sp>
            <p:nvSpPr>
              <p:cNvPr id="144515" name="Oval 131"/>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16" name="Rectangle 132"/>
              <p:cNvSpPr>
                <a:spLocks noChangeArrowheads="1"/>
              </p:cNvSpPr>
              <p:nvPr/>
            </p:nvSpPr>
            <p:spPr bwMode="auto">
              <a:xfrm>
                <a:off x="4683" y="2223"/>
                <a:ext cx="142" cy="11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17" name="Text Box 133"/>
              <p:cNvSpPr txBox="1">
                <a:spLocks noChangeArrowheads="1"/>
              </p:cNvSpPr>
              <p:nvPr/>
            </p:nvSpPr>
            <p:spPr bwMode="auto">
              <a:xfrm>
                <a:off x="4652" y="2162"/>
                <a:ext cx="21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ea typeface="ＭＳ Ｐゴシック" charset="0"/>
                  </a:rPr>
                  <a:t>b</a:t>
                </a:r>
                <a:endParaRPr lang="en-US">
                  <a:ea typeface="ＭＳ Ｐゴシック" charset="0"/>
                </a:endParaRPr>
              </a:p>
            </p:txBody>
          </p:sp>
        </p:grpSp>
      </p:grpSp>
      <p:graphicFrame>
        <p:nvGraphicFramePr>
          <p:cNvPr id="74758" name="Object 134"/>
          <p:cNvGraphicFramePr>
            <a:graphicFrameLocks noChangeAspect="1"/>
          </p:cNvGraphicFramePr>
          <p:nvPr/>
        </p:nvGraphicFramePr>
        <p:xfrm>
          <a:off x="7210425" y="2989263"/>
          <a:ext cx="668338" cy="530225"/>
        </p:xfrm>
        <a:graphic>
          <a:graphicData uri="http://schemas.openxmlformats.org/presentationml/2006/ole">
            <mc:AlternateContent xmlns:mc="http://schemas.openxmlformats.org/markup-compatibility/2006">
              <mc:Choice xmlns:v="urn:schemas-microsoft-com:vml" Requires="v">
                <p:oleObj spid="_x0000_s1054" name="Clip" r:id="rId3" imgW="1307079" imgH="1083682" progId="MS_ClipArt_Gallery.2">
                  <p:embed/>
                </p:oleObj>
              </mc:Choice>
              <mc:Fallback>
                <p:oleObj name="Clip" r:id="rId3"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425" y="2989263"/>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74759" name="Group 135"/>
          <p:cNvGrpSpPr>
            <a:grpSpLocks/>
          </p:cNvGrpSpPr>
          <p:nvPr/>
        </p:nvGrpSpPr>
        <p:grpSpPr bwMode="auto">
          <a:xfrm>
            <a:off x="1327150" y="3389313"/>
            <a:ext cx="1112838" cy="835025"/>
            <a:chOff x="1226" y="2531"/>
            <a:chExt cx="701" cy="526"/>
          </a:xfrm>
        </p:grpSpPr>
        <p:graphicFrame>
          <p:nvGraphicFramePr>
            <p:cNvPr id="74774" name="Object 136"/>
            <p:cNvGraphicFramePr>
              <a:graphicFrameLocks noChangeAspect="1"/>
            </p:cNvGraphicFramePr>
            <p:nvPr/>
          </p:nvGraphicFramePr>
          <p:xfrm>
            <a:off x="1506" y="2723"/>
            <a:ext cx="421" cy="334"/>
          </p:xfrm>
          <a:graphic>
            <a:graphicData uri="http://schemas.openxmlformats.org/presentationml/2006/ole">
              <mc:AlternateContent xmlns:mc="http://schemas.openxmlformats.org/markup-compatibility/2006">
                <mc:Choice xmlns:v="urn:schemas-microsoft-com:vml" Requires="v">
                  <p:oleObj spid="_x0000_s1055" name="Clip" r:id="rId5" imgW="1307079" imgH="1083682" progId="MS_ClipArt_Gallery.2">
                    <p:embed/>
                  </p:oleObj>
                </mc:Choice>
                <mc:Fallback>
                  <p:oleObj name="Clip" r:id="rId5"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 y="2723"/>
                          <a:ext cx="421"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4521" name="Text Box 137"/>
            <p:cNvSpPr txBox="1">
              <a:spLocks noChangeArrowheads="1"/>
            </p:cNvSpPr>
            <p:nvPr/>
          </p:nvSpPr>
          <p:spPr bwMode="auto">
            <a:xfrm>
              <a:off x="1226" y="2531"/>
              <a:ext cx="4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accent2"/>
                  </a:solidFill>
                  <a:latin typeface="Comic Sans MS" charset="0"/>
                  <a:ea typeface="ＭＳ Ｐゴシック" charset="0"/>
                </a:rPr>
                <a:t>Host</a:t>
              </a:r>
            </a:p>
            <a:p>
              <a:pPr>
                <a:defRPr/>
              </a:pPr>
              <a:r>
                <a:rPr lang="en-US" sz="2000">
                  <a:solidFill>
                    <a:schemeClr val="accent2"/>
                  </a:solidFill>
                  <a:latin typeface="Comic Sans MS" charset="0"/>
                  <a:ea typeface="ＭＳ Ｐゴシック" charset="0"/>
                </a:rPr>
                <a:t>h1</a:t>
              </a:r>
              <a:endParaRPr lang="en-US" sz="1800">
                <a:latin typeface="Comic Sans MS" charset="0"/>
                <a:ea typeface="ＭＳ Ｐゴシック" charset="0"/>
              </a:endParaRPr>
            </a:p>
          </p:txBody>
        </p:sp>
      </p:grpSp>
      <p:sp>
        <p:nvSpPr>
          <p:cNvPr id="144522" name="Line 138"/>
          <p:cNvSpPr>
            <a:spLocks noChangeShapeType="1"/>
          </p:cNvSpPr>
          <p:nvPr/>
        </p:nvSpPr>
        <p:spPr bwMode="auto">
          <a:xfrm flipV="1">
            <a:off x="2409825" y="3714750"/>
            <a:ext cx="333375"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23" name="Line 139"/>
          <p:cNvSpPr>
            <a:spLocks noChangeShapeType="1"/>
          </p:cNvSpPr>
          <p:nvPr/>
        </p:nvSpPr>
        <p:spPr bwMode="auto">
          <a:xfrm>
            <a:off x="7067550" y="3228975"/>
            <a:ext cx="209550" cy="666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24" name="Freeform 140"/>
          <p:cNvSpPr>
            <a:spLocks/>
          </p:cNvSpPr>
          <p:nvPr/>
        </p:nvSpPr>
        <p:spPr bwMode="auto">
          <a:xfrm>
            <a:off x="2409825" y="3343275"/>
            <a:ext cx="1971675" cy="723900"/>
          </a:xfrm>
          <a:custGeom>
            <a:avLst/>
            <a:gdLst>
              <a:gd name="T0" fmla="*/ 0 w 1242"/>
              <a:gd name="T1" fmla="*/ 372 h 456"/>
              <a:gd name="T2" fmla="*/ 270 w 1242"/>
              <a:gd name="T3" fmla="*/ 192 h 456"/>
              <a:gd name="T4" fmla="*/ 630 w 1242"/>
              <a:gd name="T5" fmla="*/ 456 h 456"/>
              <a:gd name="T6" fmla="*/ 1242 w 1242"/>
              <a:gd name="T7" fmla="*/ 294 h 456"/>
              <a:gd name="T8" fmla="*/ 1242 w 1242"/>
              <a:gd name="T9" fmla="*/ 0 h 456"/>
            </a:gdLst>
            <a:ahLst/>
            <a:cxnLst>
              <a:cxn ang="0">
                <a:pos x="T0" y="T1"/>
              </a:cxn>
              <a:cxn ang="0">
                <a:pos x="T2" y="T3"/>
              </a:cxn>
              <a:cxn ang="0">
                <a:pos x="T4" y="T5"/>
              </a:cxn>
              <a:cxn ang="0">
                <a:pos x="T6" y="T7"/>
              </a:cxn>
              <a:cxn ang="0">
                <a:pos x="T8" y="T9"/>
              </a:cxn>
            </a:cxnLst>
            <a:rect l="0" t="0" r="r" b="b"/>
            <a:pathLst>
              <a:path w="1242" h="456">
                <a:moveTo>
                  <a:pt x="0" y="372"/>
                </a:moveTo>
                <a:lnTo>
                  <a:pt x="270" y="192"/>
                </a:lnTo>
                <a:lnTo>
                  <a:pt x="630" y="456"/>
                </a:lnTo>
                <a:lnTo>
                  <a:pt x="1242" y="294"/>
                </a:lnTo>
                <a:lnTo>
                  <a:pt x="1242" y="0"/>
                </a:lnTo>
              </a:path>
            </a:pathLst>
          </a:custGeom>
          <a:noFill/>
          <a:ln w="7620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525" name="Text Box 141"/>
          <p:cNvSpPr txBox="1">
            <a:spLocks noChangeArrowheads="1"/>
          </p:cNvSpPr>
          <p:nvPr/>
        </p:nvSpPr>
        <p:spPr bwMode="auto">
          <a:xfrm>
            <a:off x="2670175" y="4141788"/>
            <a:ext cx="22177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FF0000"/>
                </a:solidFill>
                <a:latin typeface="Comic Sans MS" charset="0"/>
                <a:ea typeface="ＭＳ Ｐゴシック" charset="0"/>
              </a:rPr>
              <a:t>Intra-AS routing</a:t>
            </a:r>
          </a:p>
          <a:p>
            <a:pPr>
              <a:defRPr/>
            </a:pPr>
            <a:r>
              <a:rPr lang="en-US" sz="2000">
                <a:solidFill>
                  <a:srgbClr val="FF0000"/>
                </a:solidFill>
                <a:latin typeface="Comic Sans MS" charset="0"/>
                <a:ea typeface="ＭＳ Ｐゴシック" charset="0"/>
              </a:rPr>
              <a:t>within AS A</a:t>
            </a:r>
            <a:endParaRPr lang="en-US" sz="1800">
              <a:latin typeface="Comic Sans MS" charset="0"/>
              <a:ea typeface="ＭＳ Ｐゴシック" charset="0"/>
            </a:endParaRPr>
          </a:p>
        </p:txBody>
      </p:sp>
      <p:sp>
        <p:nvSpPr>
          <p:cNvPr id="144526" name="Freeform 142"/>
          <p:cNvSpPr>
            <a:spLocks/>
          </p:cNvSpPr>
          <p:nvPr/>
        </p:nvSpPr>
        <p:spPr bwMode="auto">
          <a:xfrm>
            <a:off x="4381500" y="3119438"/>
            <a:ext cx="1588" cy="228600"/>
          </a:xfrm>
          <a:custGeom>
            <a:avLst/>
            <a:gdLst>
              <a:gd name="T0" fmla="*/ 0 w 1"/>
              <a:gd name="T1" fmla="*/ 144 h 144"/>
              <a:gd name="T2" fmla="*/ 0 w 1"/>
              <a:gd name="T3" fmla="*/ 0 h 144"/>
            </a:gdLst>
            <a:ahLst/>
            <a:cxnLst>
              <a:cxn ang="0">
                <a:pos x="T0" y="T1"/>
              </a:cxn>
              <a:cxn ang="0">
                <a:pos x="T2" y="T3"/>
              </a:cxn>
            </a:cxnLst>
            <a:rect l="0" t="0" r="r" b="b"/>
            <a:pathLst>
              <a:path w="1" h="144">
                <a:moveTo>
                  <a:pt x="0" y="144"/>
                </a:moveTo>
                <a:lnTo>
                  <a:pt x="0" y="0"/>
                </a:lnTo>
              </a:path>
            </a:pathLst>
          </a:custGeom>
          <a:noFill/>
          <a:ln w="76200" cap="flat" cmpd="sng">
            <a:solidFill>
              <a:srgbClr val="00CC6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527" name="Freeform 143"/>
          <p:cNvSpPr>
            <a:spLocks/>
          </p:cNvSpPr>
          <p:nvPr/>
        </p:nvSpPr>
        <p:spPr bwMode="auto">
          <a:xfrm>
            <a:off x="5908675" y="2214563"/>
            <a:ext cx="1588" cy="430212"/>
          </a:xfrm>
          <a:custGeom>
            <a:avLst/>
            <a:gdLst>
              <a:gd name="T0" fmla="*/ 0 w 1"/>
              <a:gd name="T1" fmla="*/ 271 h 271"/>
              <a:gd name="T2" fmla="*/ 1 w 1"/>
              <a:gd name="T3" fmla="*/ 0 h 271"/>
            </a:gdLst>
            <a:ahLst/>
            <a:cxnLst>
              <a:cxn ang="0">
                <a:pos x="T0" y="T1"/>
              </a:cxn>
              <a:cxn ang="0">
                <a:pos x="T2" y="T3"/>
              </a:cxn>
            </a:cxnLst>
            <a:rect l="0" t="0" r="r" b="b"/>
            <a:pathLst>
              <a:path w="1" h="271">
                <a:moveTo>
                  <a:pt x="0" y="271"/>
                </a:moveTo>
                <a:lnTo>
                  <a:pt x="1" y="0"/>
                </a:lnTo>
              </a:path>
            </a:pathLst>
          </a:custGeom>
          <a:noFill/>
          <a:ln w="76200" cap="flat" cmpd="sng">
            <a:solidFill>
              <a:srgbClr val="00CC6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grpSp>
        <p:nvGrpSpPr>
          <p:cNvPr id="144528" name="Group 144"/>
          <p:cNvGrpSpPr>
            <a:grpSpLocks/>
          </p:cNvGrpSpPr>
          <p:nvPr/>
        </p:nvGrpSpPr>
        <p:grpSpPr bwMode="auto">
          <a:xfrm>
            <a:off x="4098925" y="1360488"/>
            <a:ext cx="1304925" cy="1311275"/>
            <a:chOff x="3008" y="905"/>
            <a:chExt cx="822" cy="826"/>
          </a:xfrm>
        </p:grpSpPr>
        <p:sp>
          <p:nvSpPr>
            <p:cNvPr id="144529" name="Rectangle 145"/>
            <p:cNvSpPr>
              <a:spLocks noChangeArrowheads="1"/>
            </p:cNvSpPr>
            <p:nvPr/>
          </p:nvSpPr>
          <p:spPr bwMode="auto">
            <a:xfrm>
              <a:off x="3048" y="948"/>
              <a:ext cx="756"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30" name="Text Box 146"/>
            <p:cNvSpPr txBox="1">
              <a:spLocks noChangeArrowheads="1"/>
            </p:cNvSpPr>
            <p:nvPr/>
          </p:nvSpPr>
          <p:spPr bwMode="auto">
            <a:xfrm>
              <a:off x="3008" y="905"/>
              <a:ext cx="822"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00CC66"/>
                  </a:solidFill>
                  <a:latin typeface="Comic Sans MS" charset="0"/>
                  <a:ea typeface="ＭＳ Ｐゴシック" charset="0"/>
                </a:rPr>
                <a:t>Inter-AS</a:t>
              </a:r>
            </a:p>
            <a:p>
              <a:pPr>
                <a:defRPr/>
              </a:pPr>
              <a:r>
                <a:rPr lang="en-US" sz="2000">
                  <a:solidFill>
                    <a:srgbClr val="00CC66"/>
                  </a:solidFill>
                  <a:latin typeface="Comic Sans MS" charset="0"/>
                  <a:ea typeface="ＭＳ Ｐゴシック" charset="0"/>
                </a:rPr>
                <a:t> routing</a:t>
              </a:r>
            </a:p>
            <a:p>
              <a:pPr>
                <a:defRPr/>
              </a:pPr>
              <a:r>
                <a:rPr lang="en-US" sz="2000">
                  <a:solidFill>
                    <a:srgbClr val="00CC66"/>
                  </a:solidFill>
                  <a:latin typeface="Comic Sans MS" charset="0"/>
                  <a:ea typeface="ＭＳ Ｐゴシック" charset="0"/>
                </a:rPr>
                <a:t>between </a:t>
              </a:r>
            </a:p>
            <a:p>
              <a:pPr>
                <a:defRPr/>
              </a:pPr>
              <a:r>
                <a:rPr lang="en-US" sz="2000">
                  <a:solidFill>
                    <a:srgbClr val="00CC66"/>
                  </a:solidFill>
                  <a:latin typeface="Comic Sans MS" charset="0"/>
                  <a:ea typeface="ＭＳ Ｐゴシック" charset="0"/>
                </a:rPr>
                <a:t>A and B</a:t>
              </a:r>
              <a:endParaRPr lang="en-US" sz="1800">
                <a:solidFill>
                  <a:srgbClr val="00CC66"/>
                </a:solidFill>
                <a:latin typeface="Comic Sans MS" charset="0"/>
                <a:ea typeface="ＭＳ Ｐゴシック" charset="0"/>
              </a:endParaRPr>
            </a:p>
          </p:txBody>
        </p:sp>
      </p:grpSp>
      <p:sp>
        <p:nvSpPr>
          <p:cNvPr id="144531" name="Freeform 147"/>
          <p:cNvSpPr>
            <a:spLocks/>
          </p:cNvSpPr>
          <p:nvPr/>
        </p:nvSpPr>
        <p:spPr bwMode="auto">
          <a:xfrm>
            <a:off x="4362450" y="2233613"/>
            <a:ext cx="1562100" cy="909637"/>
          </a:xfrm>
          <a:custGeom>
            <a:avLst/>
            <a:gdLst>
              <a:gd name="T0" fmla="*/ 0 w 984"/>
              <a:gd name="T1" fmla="*/ 573 h 573"/>
              <a:gd name="T2" fmla="*/ 984 w 984"/>
              <a:gd name="T3" fmla="*/ 0 h 573"/>
            </a:gdLst>
            <a:ahLst/>
            <a:cxnLst>
              <a:cxn ang="0">
                <a:pos x="T0" y="T1"/>
              </a:cxn>
              <a:cxn ang="0">
                <a:pos x="T2" y="T3"/>
              </a:cxn>
            </a:cxnLst>
            <a:rect l="0" t="0" r="r" b="b"/>
            <a:pathLst>
              <a:path w="984" h="573">
                <a:moveTo>
                  <a:pt x="0" y="573"/>
                </a:moveTo>
                <a:lnTo>
                  <a:pt x="984" y="0"/>
                </a:lnTo>
              </a:path>
            </a:pathLst>
          </a:custGeom>
          <a:noFill/>
          <a:ln w="76200" cap="flat" cmpd="sng">
            <a:solidFill>
              <a:srgbClr val="00CC6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ea typeface="ＭＳ Ｐゴシック" charset="0"/>
            </a:endParaRPr>
          </a:p>
        </p:txBody>
      </p:sp>
      <p:sp>
        <p:nvSpPr>
          <p:cNvPr id="144532" name="Line 148"/>
          <p:cNvSpPr>
            <a:spLocks noChangeShapeType="1"/>
          </p:cNvSpPr>
          <p:nvPr/>
        </p:nvSpPr>
        <p:spPr bwMode="auto">
          <a:xfrm>
            <a:off x="5908675" y="2644775"/>
            <a:ext cx="0" cy="35560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33" name="Line 149"/>
          <p:cNvSpPr>
            <a:spLocks noChangeShapeType="1"/>
          </p:cNvSpPr>
          <p:nvPr/>
        </p:nvSpPr>
        <p:spPr bwMode="auto">
          <a:xfrm>
            <a:off x="5886450" y="2962275"/>
            <a:ext cx="914400" cy="28892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34" name="Line 150"/>
          <p:cNvSpPr>
            <a:spLocks noChangeShapeType="1"/>
          </p:cNvSpPr>
          <p:nvPr/>
        </p:nvSpPr>
        <p:spPr bwMode="auto">
          <a:xfrm>
            <a:off x="6788150" y="3254375"/>
            <a:ext cx="488950" cy="317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4535" name="Text Box 151"/>
          <p:cNvSpPr txBox="1">
            <a:spLocks noChangeArrowheads="1"/>
          </p:cNvSpPr>
          <p:nvPr/>
        </p:nvSpPr>
        <p:spPr bwMode="auto">
          <a:xfrm>
            <a:off x="5670550" y="3560763"/>
            <a:ext cx="245586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solidFill>
                  <a:schemeClr val="accent2"/>
                </a:solidFill>
                <a:latin typeface="Comic Sans MS" charset="0"/>
                <a:ea typeface="ＭＳ Ｐゴシック" charset="0"/>
              </a:rPr>
              <a:t>Intra-AS routing</a:t>
            </a:r>
          </a:p>
          <a:p>
            <a:pPr>
              <a:defRPr/>
            </a:pPr>
            <a:r>
              <a:rPr lang="en-US" sz="2000">
                <a:solidFill>
                  <a:schemeClr val="accent2"/>
                </a:solidFill>
                <a:latin typeface="Comic Sans MS" charset="0"/>
                <a:ea typeface="ＭＳ Ｐゴシック" charset="0"/>
              </a:rPr>
              <a:t>within AS B</a:t>
            </a:r>
            <a:endParaRPr lang="en-US" sz="1800">
              <a:solidFill>
                <a:schemeClr val="accent2"/>
              </a:solidFill>
              <a:latin typeface="Comic Sans MS" charset="0"/>
              <a:ea typeface="ＭＳ Ｐゴシック" charset="0"/>
            </a:endParaRPr>
          </a:p>
        </p:txBody>
      </p:sp>
      <p:sp>
        <p:nvSpPr>
          <p:cNvPr id="155" name="Footer Placeholder 4"/>
          <p:cNvSpPr txBox="1">
            <a:spLocks/>
          </p:cNvSpPr>
          <p:nvPr/>
        </p:nvSpPr>
        <p:spPr>
          <a:xfrm>
            <a:off x="3124200" y="6527447"/>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solidFill>
                <a:latin typeface="Comic Sans MS"/>
                <a:ea typeface="+mn-ea"/>
                <a:cs typeface="Comic Sans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CSci4211:         Network Control Plane</a:t>
            </a:r>
          </a:p>
          <a:p>
            <a:endParaRPr lang="en-US" dirty="0"/>
          </a:p>
        </p:txBody>
      </p:sp>
    </p:spTree>
    <p:extLst>
      <p:ext uri="{BB962C8B-B14F-4D97-AF65-F5344CB8AC3E}">
        <p14:creationId xmlns:p14="http://schemas.microsoft.com/office/powerpoint/2010/main" val="915374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524"/>
                                        </p:tgtEl>
                                        <p:attrNameLst>
                                          <p:attrName>style.visibility</p:attrName>
                                        </p:attrNameLst>
                                      </p:cBhvr>
                                      <p:to>
                                        <p:strVal val="visible"/>
                                      </p:to>
                                    </p:set>
                                    <p:animEffect transition="in" filter="wipe(left)">
                                      <p:cBhvr>
                                        <p:cTn id="7" dur="500"/>
                                        <p:tgtEl>
                                          <p:spTgt spid="14452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4525"/>
                                        </p:tgtEl>
                                        <p:attrNameLst>
                                          <p:attrName>style.visibility</p:attrName>
                                        </p:attrNameLst>
                                      </p:cBhvr>
                                      <p:to>
                                        <p:strVal val="visible"/>
                                      </p:to>
                                    </p:set>
                                    <p:animEffect transition="in" filter="dissolve">
                                      <p:cBhvr>
                                        <p:cTn id="11" dur="500"/>
                                        <p:tgtEl>
                                          <p:spTgt spid="144525"/>
                                        </p:tgtEl>
                                      </p:cBhvr>
                                    </p:animEffect>
                                  </p:childTnLst>
                                  <p:subTnLst>
                                    <p:set>
                                      <p:cBhvr override="childStyle">
                                        <p:cTn dur="1" fill="hold" display="0" masterRel="nextClick" afterEffect="1"/>
                                        <p:tgtEl>
                                          <p:spTgt spid="14452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44526"/>
                                        </p:tgtEl>
                                        <p:attrNameLst>
                                          <p:attrName>style.visibility</p:attrName>
                                        </p:attrNameLst>
                                      </p:cBhvr>
                                      <p:to>
                                        <p:strVal val="visible"/>
                                      </p:to>
                                    </p:set>
                                    <p:animEffect transition="in" filter="wipe(down)">
                                      <p:cBhvr>
                                        <p:cTn id="16" dur="500"/>
                                        <p:tgtEl>
                                          <p:spTgt spid="14452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44531"/>
                                        </p:tgtEl>
                                        <p:attrNameLst>
                                          <p:attrName>style.visibility</p:attrName>
                                        </p:attrNameLst>
                                      </p:cBhvr>
                                      <p:to>
                                        <p:strVal val="visible"/>
                                      </p:to>
                                    </p:set>
                                    <p:animEffect transition="in" filter="wipe(left)">
                                      <p:cBhvr>
                                        <p:cTn id="20" dur="500"/>
                                        <p:tgtEl>
                                          <p:spTgt spid="144531"/>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144527"/>
                                        </p:tgtEl>
                                        <p:attrNameLst>
                                          <p:attrName>style.visibility</p:attrName>
                                        </p:attrNameLst>
                                      </p:cBhvr>
                                      <p:to>
                                        <p:strVal val="visible"/>
                                      </p:to>
                                    </p:set>
                                    <p:animEffect transition="in" filter="wipe(up)">
                                      <p:cBhvr>
                                        <p:cTn id="24" dur="500"/>
                                        <p:tgtEl>
                                          <p:spTgt spid="144527"/>
                                        </p:tgtEl>
                                      </p:cBhvr>
                                    </p:animEffect>
                                  </p:childTnLst>
                                </p:cTn>
                              </p:par>
                            </p:childTnLst>
                          </p:cTn>
                        </p:par>
                        <p:par>
                          <p:cTn id="25" fill="hold" nodeType="afterGroup">
                            <p:stCondLst>
                              <p:cond delay="1500"/>
                            </p:stCondLst>
                            <p:childTnLst>
                              <p:par>
                                <p:cTn id="26" presetID="9" presetClass="entr" presetSubtype="0" fill="hold" nodeType="afterEffect">
                                  <p:stCondLst>
                                    <p:cond delay="0"/>
                                  </p:stCondLst>
                                  <p:childTnLst>
                                    <p:set>
                                      <p:cBhvr>
                                        <p:cTn id="27" dur="1" fill="hold">
                                          <p:stCondLst>
                                            <p:cond delay="0"/>
                                          </p:stCondLst>
                                        </p:cTn>
                                        <p:tgtEl>
                                          <p:spTgt spid="144528"/>
                                        </p:tgtEl>
                                        <p:attrNameLst>
                                          <p:attrName>style.visibility</p:attrName>
                                        </p:attrNameLst>
                                      </p:cBhvr>
                                      <p:to>
                                        <p:strVal val="visible"/>
                                      </p:to>
                                    </p:set>
                                    <p:animEffect transition="in" filter="dissolve">
                                      <p:cBhvr>
                                        <p:cTn id="28" dur="500"/>
                                        <p:tgtEl>
                                          <p:spTgt spid="144528"/>
                                        </p:tgtEl>
                                      </p:cBhvr>
                                    </p:animEffect>
                                  </p:childTnLst>
                                  <p:subTnLst>
                                    <p:set>
                                      <p:cBhvr override="childStyle">
                                        <p:cTn dur="1" fill="hold" display="0" masterRel="nextClick" afterEffect="1"/>
                                        <p:tgtEl>
                                          <p:spTgt spid="144528"/>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44532"/>
                                        </p:tgtEl>
                                        <p:attrNameLst>
                                          <p:attrName>style.visibility</p:attrName>
                                        </p:attrNameLst>
                                      </p:cBhvr>
                                      <p:to>
                                        <p:strVal val="visible"/>
                                      </p:to>
                                    </p:set>
                                    <p:animEffect transition="in" filter="wipe(up)">
                                      <p:cBhvr>
                                        <p:cTn id="33" dur="500"/>
                                        <p:tgtEl>
                                          <p:spTgt spid="144532"/>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144533"/>
                                        </p:tgtEl>
                                        <p:attrNameLst>
                                          <p:attrName>style.visibility</p:attrName>
                                        </p:attrNameLst>
                                      </p:cBhvr>
                                      <p:to>
                                        <p:strVal val="visible"/>
                                      </p:to>
                                    </p:set>
                                    <p:animEffect transition="in" filter="wipe(left)">
                                      <p:cBhvr>
                                        <p:cTn id="37" dur="500"/>
                                        <p:tgtEl>
                                          <p:spTgt spid="144533"/>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144534"/>
                                        </p:tgtEl>
                                        <p:attrNameLst>
                                          <p:attrName>style.visibility</p:attrName>
                                        </p:attrNameLst>
                                      </p:cBhvr>
                                      <p:to>
                                        <p:strVal val="visible"/>
                                      </p:to>
                                    </p:set>
                                    <p:animEffect transition="in" filter="wipe(left)">
                                      <p:cBhvr>
                                        <p:cTn id="41" dur="500"/>
                                        <p:tgtEl>
                                          <p:spTgt spid="144534"/>
                                        </p:tgtEl>
                                      </p:cBhvr>
                                    </p:animEffect>
                                  </p:childTnLst>
                                </p:cTn>
                              </p:par>
                            </p:childTnLst>
                          </p:cTn>
                        </p:par>
                        <p:par>
                          <p:cTn id="42" fill="hold" nodeType="afterGroup">
                            <p:stCondLst>
                              <p:cond delay="1500"/>
                            </p:stCondLst>
                            <p:childTnLst>
                              <p:par>
                                <p:cTn id="43" presetID="9" presetClass="entr" presetSubtype="0" fill="hold" grpId="0" nodeType="afterEffect">
                                  <p:stCondLst>
                                    <p:cond delay="0"/>
                                  </p:stCondLst>
                                  <p:childTnLst>
                                    <p:set>
                                      <p:cBhvr>
                                        <p:cTn id="44" dur="1" fill="hold">
                                          <p:stCondLst>
                                            <p:cond delay="0"/>
                                          </p:stCondLst>
                                        </p:cTn>
                                        <p:tgtEl>
                                          <p:spTgt spid="144535"/>
                                        </p:tgtEl>
                                        <p:attrNameLst>
                                          <p:attrName>style.visibility</p:attrName>
                                        </p:attrNameLst>
                                      </p:cBhvr>
                                      <p:to>
                                        <p:strVal val="visible"/>
                                      </p:to>
                                    </p:set>
                                    <p:animEffect transition="in" filter="dissolve">
                                      <p:cBhvr>
                                        <p:cTn id="45" dur="500"/>
                                        <p:tgtEl>
                                          <p:spTgt spid="144535"/>
                                        </p:tgtEl>
                                      </p:cBhvr>
                                    </p:animEffect>
                                  </p:childTnLst>
                                  <p:subTnLst>
                                    <p:set>
                                      <p:cBhvr override="childStyle">
                                        <p:cTn dur="1" fill="hold" display="0" masterRel="nextClick" afterEffect="1"/>
                                        <p:tgtEl>
                                          <p:spTgt spid="1445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25" grpId="0" autoUpdateAnimBg="0"/>
      <p:bldP spid="14453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C16FC8C-937E-3E4E-8C24-274377C934BA}" type="slidenum">
              <a:rPr lang="en-US" altLang="en-US" sz="1200">
                <a:latin typeface="Comic Sans MS" charset="0"/>
              </a:rPr>
              <a:pPr/>
              <a:t>46</a:t>
            </a:fld>
            <a:endParaRPr lang="en-US" altLang="en-US" sz="1200">
              <a:latin typeface="Comic Sans MS" charset="0"/>
            </a:endParaRPr>
          </a:p>
        </p:txBody>
      </p:sp>
      <p:sp>
        <p:nvSpPr>
          <p:cNvPr id="184322" name="Rectangle 2"/>
          <p:cNvSpPr>
            <a:spLocks noGrp="1" noChangeArrowheads="1"/>
          </p:cNvSpPr>
          <p:nvPr>
            <p:ph type="title"/>
          </p:nvPr>
        </p:nvSpPr>
        <p:spPr>
          <a:xfrm>
            <a:off x="557213" y="146304"/>
            <a:ext cx="7772400" cy="1143000"/>
          </a:xfrm>
        </p:spPr>
        <p:txBody>
          <a:bodyPr>
            <a:noAutofit/>
          </a:bodyPr>
          <a:lstStyle/>
          <a:p>
            <a:pPr>
              <a:defRPr/>
            </a:pPr>
            <a:r>
              <a:rPr lang="en-US" sz="3600" dirty="0" smtClean="0">
                <a:cs typeface="+mj-cs"/>
              </a:rPr>
              <a:t>Why Different Intra- and Inter-AS Routing? </a:t>
            </a:r>
          </a:p>
        </p:txBody>
      </p:sp>
      <p:sp>
        <p:nvSpPr>
          <p:cNvPr id="184323" name="Rectangle 3"/>
          <p:cNvSpPr>
            <a:spLocks noGrp="1" noChangeArrowheads="1"/>
          </p:cNvSpPr>
          <p:nvPr>
            <p:ph type="body" idx="1"/>
          </p:nvPr>
        </p:nvSpPr>
        <p:spPr>
          <a:xfrm>
            <a:off x="557213" y="1393825"/>
            <a:ext cx="8229600" cy="4572000"/>
          </a:xfrm>
        </p:spPr>
        <p:txBody>
          <a:bodyPr/>
          <a:lstStyle/>
          <a:p>
            <a:pPr>
              <a:buFontTx/>
              <a:buNone/>
              <a:defRPr/>
            </a:pPr>
            <a:r>
              <a:rPr lang="en-US" sz="2400" dirty="0" smtClean="0">
                <a:solidFill>
                  <a:srgbClr val="FF0000"/>
                </a:solidFill>
                <a:cs typeface="+mn-cs"/>
              </a:rPr>
              <a:t>Policy:</a:t>
            </a:r>
            <a:r>
              <a:rPr lang="en-US" sz="2400" dirty="0" smtClean="0">
                <a:cs typeface="+mn-cs"/>
              </a:rPr>
              <a:t> </a:t>
            </a:r>
          </a:p>
          <a:p>
            <a:pPr>
              <a:defRPr/>
            </a:pPr>
            <a:r>
              <a:rPr lang="en-US" sz="2200" dirty="0" smtClean="0">
                <a:cs typeface="+mn-cs"/>
              </a:rPr>
              <a:t>Inter-AS: admin wants control over how its traffic routed, who routes through its net. </a:t>
            </a:r>
          </a:p>
          <a:p>
            <a:pPr>
              <a:defRPr/>
            </a:pPr>
            <a:r>
              <a:rPr lang="en-US" sz="2200" dirty="0" smtClean="0">
                <a:cs typeface="+mn-cs"/>
              </a:rPr>
              <a:t>Intra-AS: single admin, so no policy decisions needed</a:t>
            </a:r>
          </a:p>
          <a:p>
            <a:pPr>
              <a:buFontTx/>
              <a:buNone/>
              <a:defRPr/>
            </a:pPr>
            <a:r>
              <a:rPr lang="en-US" sz="2400" dirty="0" smtClean="0">
                <a:solidFill>
                  <a:srgbClr val="FF0000"/>
                </a:solidFill>
                <a:cs typeface="+mn-cs"/>
              </a:rPr>
              <a:t>Scale:</a:t>
            </a:r>
            <a:endParaRPr lang="en-US" sz="2400" dirty="0" smtClean="0">
              <a:cs typeface="+mn-cs"/>
            </a:endParaRPr>
          </a:p>
          <a:p>
            <a:pPr>
              <a:defRPr/>
            </a:pPr>
            <a:r>
              <a:rPr lang="en-US" sz="2400" dirty="0" smtClean="0">
                <a:cs typeface="+mn-cs"/>
              </a:rPr>
              <a:t>hierarchical routing saves table size, update traffic</a:t>
            </a:r>
          </a:p>
          <a:p>
            <a:pPr>
              <a:buFontTx/>
              <a:buNone/>
              <a:defRPr/>
            </a:pPr>
            <a:r>
              <a:rPr lang="en-US" sz="2400" b="1" dirty="0" smtClean="0">
                <a:solidFill>
                  <a:srgbClr val="FF0000"/>
                </a:solidFill>
                <a:cs typeface="+mn-cs"/>
              </a:rPr>
              <a:t>Performance</a:t>
            </a:r>
            <a:r>
              <a:rPr lang="en-US" sz="2400" dirty="0" smtClean="0">
                <a:solidFill>
                  <a:srgbClr val="FF0000"/>
                </a:solidFill>
                <a:cs typeface="+mn-cs"/>
              </a:rPr>
              <a:t>:</a:t>
            </a:r>
            <a:r>
              <a:rPr lang="en-US" sz="2400" dirty="0" smtClean="0">
                <a:cs typeface="+mn-cs"/>
              </a:rPr>
              <a:t> </a:t>
            </a:r>
          </a:p>
          <a:p>
            <a:pPr>
              <a:defRPr/>
            </a:pPr>
            <a:r>
              <a:rPr lang="en-US" sz="2200" dirty="0" smtClean="0">
                <a:cs typeface="+mn-cs"/>
              </a:rPr>
              <a:t>Intra-AS: can focus on performance</a:t>
            </a:r>
          </a:p>
          <a:p>
            <a:pPr>
              <a:defRPr/>
            </a:pPr>
            <a:r>
              <a:rPr lang="en-US" sz="2200" dirty="0" smtClean="0">
                <a:cs typeface="+mn-cs"/>
              </a:rPr>
              <a:t>Inter-AS: policy may dominate over performance</a:t>
            </a:r>
          </a:p>
          <a:p>
            <a:pPr>
              <a:defRPr/>
            </a:pPr>
            <a:endParaRPr lang="en-US" sz="2200" dirty="0">
              <a:cs typeface="+mn-cs"/>
            </a:endParaRPr>
          </a:p>
          <a:p>
            <a:pPr marL="0" indent="0">
              <a:buNone/>
              <a:defRPr/>
            </a:pPr>
            <a:r>
              <a:rPr lang="en-US" sz="2200" dirty="0" smtClean="0">
                <a:solidFill>
                  <a:schemeClr val="tx1"/>
                </a:solidFill>
                <a:cs typeface="+mn-cs"/>
              </a:rPr>
              <a:t>Will Talk about Inter-AS routing (&amp; BGP) later!</a:t>
            </a:r>
            <a:endParaRPr lang="en-US" sz="2200" dirty="0">
              <a:solidFill>
                <a:schemeClr val="tx1"/>
              </a:solidFill>
              <a:cs typeface="+mn-cs"/>
            </a:endParaRP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256684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9DD9019-CEC2-2046-B9E3-30B63B2E9BE6}" type="slidenum">
              <a:rPr lang="en-US" altLang="en-US" sz="1200">
                <a:latin typeface="Comic Sans MS" charset="0"/>
              </a:rPr>
              <a:pPr/>
              <a:t>47</a:t>
            </a:fld>
            <a:endParaRPr lang="en-US" altLang="en-US" sz="1200">
              <a:latin typeface="Comic Sans MS" charset="0"/>
            </a:endParaRPr>
          </a:p>
        </p:txBody>
      </p:sp>
      <p:sp>
        <p:nvSpPr>
          <p:cNvPr id="147458" name="Rectangle 2"/>
          <p:cNvSpPr>
            <a:spLocks noGrp="1" noChangeArrowheads="1"/>
          </p:cNvSpPr>
          <p:nvPr>
            <p:ph type="title"/>
          </p:nvPr>
        </p:nvSpPr>
        <p:spPr>
          <a:xfrm>
            <a:off x="762000" y="0"/>
            <a:ext cx="7772400" cy="1143000"/>
          </a:xfrm>
        </p:spPr>
        <p:txBody>
          <a:bodyPr/>
          <a:lstStyle/>
          <a:p>
            <a:pPr>
              <a:defRPr/>
            </a:pPr>
            <a:r>
              <a:rPr lang="en-US" sz="3600" dirty="0" smtClean="0">
                <a:cs typeface="+mj-cs"/>
              </a:rPr>
              <a:t>Intra-AS Routing</a:t>
            </a:r>
          </a:p>
        </p:txBody>
      </p:sp>
      <p:sp>
        <p:nvSpPr>
          <p:cNvPr id="147459" name="Rectangle 3"/>
          <p:cNvSpPr>
            <a:spLocks noGrp="1" noChangeArrowheads="1"/>
          </p:cNvSpPr>
          <p:nvPr>
            <p:ph type="body" idx="1"/>
          </p:nvPr>
        </p:nvSpPr>
        <p:spPr>
          <a:xfrm>
            <a:off x="762000" y="1219200"/>
            <a:ext cx="7772400" cy="4114800"/>
          </a:xfrm>
        </p:spPr>
        <p:txBody>
          <a:bodyPr/>
          <a:lstStyle/>
          <a:p>
            <a:pPr>
              <a:defRPr/>
            </a:pPr>
            <a:r>
              <a:rPr lang="en-US" sz="2400" dirty="0" smtClean="0">
                <a:cs typeface="+mn-cs"/>
              </a:rPr>
              <a:t>Also known as </a:t>
            </a:r>
            <a:r>
              <a:rPr lang="en-US" sz="2400" dirty="0" smtClean="0">
                <a:solidFill>
                  <a:srgbClr val="FF0000"/>
                </a:solidFill>
                <a:cs typeface="+mn-cs"/>
              </a:rPr>
              <a:t>Interior Gateway Protocols (IGP)</a:t>
            </a:r>
            <a:endParaRPr lang="en-US" sz="2400" dirty="0" smtClean="0">
              <a:solidFill>
                <a:srgbClr val="CC0000"/>
              </a:solidFill>
              <a:cs typeface="+mn-cs"/>
            </a:endParaRPr>
          </a:p>
          <a:p>
            <a:pPr>
              <a:defRPr/>
            </a:pPr>
            <a:r>
              <a:rPr lang="en-US" sz="2400" dirty="0" smtClean="0">
                <a:cs typeface="+mn-cs"/>
              </a:rPr>
              <a:t>Most common Intra-AS routing protocols:</a:t>
            </a:r>
          </a:p>
          <a:p>
            <a:pPr lvl="1">
              <a:lnSpc>
                <a:spcPct val="60000"/>
              </a:lnSpc>
              <a:defRPr/>
            </a:pPr>
            <a:endParaRPr lang="en-US" sz="1800" dirty="0" smtClean="0"/>
          </a:p>
          <a:p>
            <a:pPr lvl="1">
              <a:defRPr/>
            </a:pPr>
            <a:r>
              <a:rPr lang="en-US" sz="2400" dirty="0" smtClean="0"/>
              <a:t>RIP: Routing Information Protocol</a:t>
            </a:r>
          </a:p>
          <a:p>
            <a:pPr lvl="1">
              <a:lnSpc>
                <a:spcPct val="20000"/>
              </a:lnSpc>
              <a:defRPr/>
            </a:pPr>
            <a:endParaRPr lang="en-US" sz="2400" dirty="0" smtClean="0"/>
          </a:p>
          <a:p>
            <a:pPr lvl="1">
              <a:defRPr/>
            </a:pPr>
            <a:r>
              <a:rPr lang="en-US" sz="2400" dirty="0" smtClean="0"/>
              <a:t>OSPF: Open Shortest Path First</a:t>
            </a:r>
          </a:p>
          <a:p>
            <a:pPr lvl="1">
              <a:defRPr/>
            </a:pPr>
            <a:r>
              <a:rPr lang="en-US" sz="2400" dirty="0" smtClean="0"/>
              <a:t>IS-IS: Intermediate System to Intermediate System (OSI Standard)</a:t>
            </a:r>
          </a:p>
          <a:p>
            <a:pPr lvl="1">
              <a:defRPr/>
            </a:pPr>
            <a:r>
              <a:rPr lang="en-US" sz="2400" dirty="0" smtClean="0"/>
              <a:t>EIGRP: Extended Interior Gateway Routing Protocol (Cisco proprietary)</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1340208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F0CC10A-72F9-6843-9819-9BB0D2DBC1B0}" type="slidenum">
              <a:rPr lang="en-US" altLang="en-US" sz="1200">
                <a:latin typeface="Comic Sans MS" charset="0"/>
              </a:rPr>
              <a:pPr/>
              <a:t>48</a:t>
            </a:fld>
            <a:endParaRPr lang="en-US" altLang="en-US" sz="1200">
              <a:latin typeface="Comic Sans MS" charset="0"/>
            </a:endParaRPr>
          </a:p>
        </p:txBody>
      </p:sp>
      <p:sp>
        <p:nvSpPr>
          <p:cNvPr id="148482" name="Rectangle 2"/>
          <p:cNvSpPr>
            <a:spLocks noGrp="1" noChangeArrowheads="1"/>
          </p:cNvSpPr>
          <p:nvPr>
            <p:ph type="title"/>
          </p:nvPr>
        </p:nvSpPr>
        <p:spPr>
          <a:xfrm>
            <a:off x="533400" y="228600"/>
            <a:ext cx="8170863" cy="1143000"/>
          </a:xfrm>
        </p:spPr>
        <p:txBody>
          <a:bodyPr/>
          <a:lstStyle/>
          <a:p>
            <a:pPr>
              <a:defRPr/>
            </a:pPr>
            <a:r>
              <a:rPr lang="en-US" sz="3600" dirty="0" smtClean="0">
                <a:cs typeface="+mj-cs"/>
              </a:rPr>
              <a:t>RIP ( Routing Information Protocol)</a:t>
            </a:r>
          </a:p>
        </p:txBody>
      </p:sp>
      <p:sp>
        <p:nvSpPr>
          <p:cNvPr id="148483" name="Rectangle 3"/>
          <p:cNvSpPr>
            <a:spLocks noGrp="1" noChangeArrowheads="1"/>
          </p:cNvSpPr>
          <p:nvPr>
            <p:ph type="body" idx="1"/>
          </p:nvPr>
        </p:nvSpPr>
        <p:spPr>
          <a:xfrm>
            <a:off x="533400" y="1447800"/>
            <a:ext cx="8229600" cy="4953000"/>
          </a:xfrm>
        </p:spPr>
        <p:txBody>
          <a:bodyPr/>
          <a:lstStyle/>
          <a:p>
            <a:pPr>
              <a:defRPr/>
            </a:pPr>
            <a:r>
              <a:rPr lang="en-US" sz="2400" dirty="0" smtClean="0">
                <a:cs typeface="+mn-cs"/>
              </a:rPr>
              <a:t>Distance vector algorithm</a:t>
            </a:r>
          </a:p>
          <a:p>
            <a:pPr>
              <a:defRPr/>
            </a:pPr>
            <a:r>
              <a:rPr lang="en-US" sz="2400" dirty="0" smtClean="0">
                <a:cs typeface="+mn-cs"/>
              </a:rPr>
              <a:t>Included in BSD-UNIX Distribution in 1982</a:t>
            </a:r>
          </a:p>
          <a:p>
            <a:pPr>
              <a:defRPr/>
            </a:pPr>
            <a:r>
              <a:rPr lang="en-US" sz="2400" dirty="0" smtClean="0">
                <a:cs typeface="+mn-cs"/>
              </a:rPr>
              <a:t>Distance metric: # of hops (max = 15 hops)</a:t>
            </a:r>
          </a:p>
          <a:p>
            <a:pPr lvl="1">
              <a:defRPr/>
            </a:pPr>
            <a:r>
              <a:rPr lang="en-US" sz="2000" i="1" dirty="0" smtClean="0"/>
              <a:t>Can you guess why?</a:t>
            </a:r>
          </a:p>
          <a:p>
            <a:pPr lvl="1">
              <a:defRPr/>
            </a:pPr>
            <a:endParaRPr lang="en-US" sz="1800" i="1" dirty="0" smtClean="0">
              <a:solidFill>
                <a:schemeClr val="accent2"/>
              </a:solidFill>
            </a:endParaRPr>
          </a:p>
          <a:p>
            <a:pPr>
              <a:defRPr/>
            </a:pPr>
            <a:r>
              <a:rPr lang="en-US" sz="2400" dirty="0" smtClean="0">
                <a:cs typeface="+mn-cs"/>
              </a:rPr>
              <a:t>Distance vectors: exchanged among neighbors every 30 sec via Response Message (also called </a:t>
            </a:r>
            <a:r>
              <a:rPr lang="en-US" sz="2400" b="1" dirty="0" smtClean="0">
                <a:cs typeface="+mn-cs"/>
              </a:rPr>
              <a:t>advertisement</a:t>
            </a:r>
            <a:r>
              <a:rPr lang="en-US" sz="2400" dirty="0" smtClean="0">
                <a:cs typeface="+mn-cs"/>
              </a:rPr>
              <a:t>)</a:t>
            </a:r>
          </a:p>
          <a:p>
            <a:pPr>
              <a:defRPr/>
            </a:pPr>
            <a:r>
              <a:rPr lang="en-US" sz="2400" dirty="0" smtClean="0">
                <a:cs typeface="+mn-cs"/>
              </a:rPr>
              <a:t>Each advertisement: list of up to 25 destination nets within AS</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571647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AE44ED4-2C50-E640-99B4-4345CC47D247}" type="slidenum">
              <a:rPr lang="en-US" altLang="en-US" sz="1200">
                <a:latin typeface="Comic Sans MS" charset="0"/>
              </a:rPr>
              <a:pPr/>
              <a:t>49</a:t>
            </a:fld>
            <a:endParaRPr lang="en-US" altLang="en-US" sz="1200">
              <a:latin typeface="Comic Sans MS" charset="0"/>
            </a:endParaRPr>
          </a:p>
        </p:txBody>
      </p:sp>
      <p:sp>
        <p:nvSpPr>
          <p:cNvPr id="151554" name="Rectangle 2"/>
          <p:cNvSpPr>
            <a:spLocks noGrp="1" noChangeArrowheads="1"/>
          </p:cNvSpPr>
          <p:nvPr>
            <p:ph type="title"/>
          </p:nvPr>
        </p:nvSpPr>
        <p:spPr>
          <a:xfrm>
            <a:off x="762000" y="228600"/>
            <a:ext cx="7772400" cy="1143000"/>
          </a:xfrm>
        </p:spPr>
        <p:txBody>
          <a:bodyPr/>
          <a:lstStyle/>
          <a:p>
            <a:pPr>
              <a:defRPr/>
            </a:pPr>
            <a:r>
              <a:rPr lang="en-US" sz="3600" dirty="0" smtClean="0">
                <a:cs typeface="+mj-cs"/>
              </a:rPr>
              <a:t>RIP: Link Failure and Recovery</a:t>
            </a:r>
            <a:r>
              <a:rPr lang="en-US" dirty="0" smtClean="0">
                <a:cs typeface="+mj-cs"/>
              </a:rPr>
              <a:t> </a:t>
            </a:r>
          </a:p>
        </p:txBody>
      </p:sp>
      <p:sp>
        <p:nvSpPr>
          <p:cNvPr id="151555" name="Rectangle 3"/>
          <p:cNvSpPr>
            <a:spLocks noGrp="1" noChangeArrowheads="1"/>
          </p:cNvSpPr>
          <p:nvPr>
            <p:ph type="body" idx="1"/>
          </p:nvPr>
        </p:nvSpPr>
        <p:spPr>
          <a:xfrm>
            <a:off x="533400" y="1371600"/>
            <a:ext cx="8229600" cy="4343400"/>
          </a:xfrm>
        </p:spPr>
        <p:txBody>
          <a:bodyPr/>
          <a:lstStyle/>
          <a:p>
            <a:pPr>
              <a:buFontTx/>
              <a:buNone/>
              <a:defRPr/>
            </a:pPr>
            <a:r>
              <a:rPr lang="en-US" sz="2400" smtClean="0">
                <a:cs typeface="+mn-cs"/>
              </a:rPr>
              <a:t>If no advertisement heard after 180 sec --&gt; neighbor/link declared dead</a:t>
            </a:r>
          </a:p>
          <a:p>
            <a:pPr lvl="1">
              <a:defRPr/>
            </a:pPr>
            <a:r>
              <a:rPr lang="en-US" sz="2400" smtClean="0"/>
              <a:t>routes via neighbor invalidated</a:t>
            </a:r>
          </a:p>
          <a:p>
            <a:pPr lvl="1">
              <a:defRPr/>
            </a:pPr>
            <a:r>
              <a:rPr lang="en-US" sz="2400" smtClean="0"/>
              <a:t>new advertisements sent to neighbors</a:t>
            </a:r>
          </a:p>
          <a:p>
            <a:pPr lvl="1">
              <a:defRPr/>
            </a:pPr>
            <a:r>
              <a:rPr lang="en-US" sz="2400" smtClean="0"/>
              <a:t>neighbors in turn send out new advertisements (if tables changed)</a:t>
            </a:r>
          </a:p>
          <a:p>
            <a:pPr lvl="1">
              <a:defRPr/>
            </a:pPr>
            <a:r>
              <a:rPr lang="en-US" sz="2400" smtClean="0"/>
              <a:t>link failure info quickly propagates to entire net</a:t>
            </a:r>
          </a:p>
          <a:p>
            <a:pPr lvl="1">
              <a:defRPr/>
            </a:pPr>
            <a:r>
              <a:rPr lang="en-US" sz="2400" smtClean="0"/>
              <a:t>poison reverse used to prevent ping-pong loops (infinite distance = 16 hops)</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977952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4"/>
          <p:cNvSpPr>
            <a:spLocks noGrp="1"/>
          </p:cNvSpPr>
          <p:nvPr>
            <p:ph type="sldNum" sz="quarter" idx="12"/>
          </p:nvPr>
        </p:nvSpPr>
        <p:spPr/>
        <p:txBody>
          <a:bodyPr/>
          <a:lstStyle/>
          <a:p>
            <a:pPr>
              <a:defRPr/>
            </a:pPr>
            <a:fld id="{AFBAB554-F65C-D449-8D77-FD131ED52DBB}" type="slidenum">
              <a:rPr lang="en-US"/>
              <a:pPr>
                <a:defRPr/>
              </a:pPr>
              <a:t>5</a:t>
            </a:fld>
            <a:endParaRPr lang="en-US"/>
          </a:p>
        </p:txBody>
      </p:sp>
      <p:sp>
        <p:nvSpPr>
          <p:cNvPr id="261122" name="Rectangle 2"/>
          <p:cNvSpPr>
            <a:spLocks noGrp="1" noChangeArrowheads="1"/>
          </p:cNvSpPr>
          <p:nvPr>
            <p:ph type="title"/>
          </p:nvPr>
        </p:nvSpPr>
        <p:spPr>
          <a:xfrm>
            <a:off x="685800" y="228600"/>
            <a:ext cx="7772400" cy="1143000"/>
          </a:xfrm>
        </p:spPr>
        <p:txBody>
          <a:bodyPr/>
          <a:lstStyle/>
          <a:p>
            <a:pPr>
              <a:defRPr/>
            </a:pPr>
            <a:r>
              <a:rPr lang="en-US" sz="3600" dirty="0" smtClean="0">
                <a:cs typeface="+mj-cs"/>
              </a:rPr>
              <a:t>Routing &amp; Forwarding:</a:t>
            </a:r>
            <a:br>
              <a:rPr lang="en-US" sz="3600" dirty="0" smtClean="0">
                <a:cs typeface="+mj-cs"/>
              </a:rPr>
            </a:br>
            <a:r>
              <a:rPr lang="en-US" sz="2800" dirty="0" smtClean="0">
                <a:cs typeface="+mj-cs"/>
              </a:rPr>
              <a:t>Logical View of a (Classical) Router</a:t>
            </a:r>
          </a:p>
        </p:txBody>
      </p:sp>
      <p:pic>
        <p:nvPicPr>
          <p:cNvPr id="17412" name="Picture 3" descr="fig-router-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3" name="Group 4"/>
          <p:cNvGrpSpPr>
            <a:grpSpLocks/>
          </p:cNvGrpSpPr>
          <p:nvPr/>
        </p:nvGrpSpPr>
        <p:grpSpPr bwMode="auto">
          <a:xfrm>
            <a:off x="304800" y="1676400"/>
            <a:ext cx="2667000" cy="1882775"/>
            <a:chOff x="3066" y="1107"/>
            <a:chExt cx="2250" cy="1444"/>
          </a:xfrm>
        </p:grpSpPr>
        <p:sp>
          <p:nvSpPr>
            <p:cNvPr id="261125" name="Freeform 5"/>
            <p:cNvSpPr>
              <a:spLocks/>
            </p:cNvSpPr>
            <p:nvPr/>
          </p:nvSpPr>
          <p:spPr bwMode="auto">
            <a:xfrm>
              <a:off x="3066" y="1107"/>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26" name="Freeform 6"/>
            <p:cNvSpPr>
              <a:spLocks/>
            </p:cNvSpPr>
            <p:nvPr/>
          </p:nvSpPr>
          <p:spPr bwMode="auto">
            <a:xfrm>
              <a:off x="3402" y="1656"/>
              <a:ext cx="342" cy="186"/>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27" name="Oval 7"/>
            <p:cNvSpPr>
              <a:spLocks noChangeArrowheads="1"/>
            </p:cNvSpPr>
            <p:nvPr/>
          </p:nvSpPr>
          <p:spPr bwMode="auto">
            <a:xfrm>
              <a:off x="3142" y="1898"/>
              <a:ext cx="312" cy="79"/>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28" name="Line 8"/>
            <p:cNvSpPr>
              <a:spLocks noChangeShapeType="1"/>
            </p:cNvSpPr>
            <p:nvPr/>
          </p:nvSpPr>
          <p:spPr bwMode="auto">
            <a:xfrm>
              <a:off x="3142"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29" name="Line 9"/>
            <p:cNvSpPr>
              <a:spLocks noChangeShapeType="1"/>
            </p:cNvSpPr>
            <p:nvPr/>
          </p:nvSpPr>
          <p:spPr bwMode="auto">
            <a:xfrm>
              <a:off x="3454" y="1891"/>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0" name="Rectangle 10"/>
            <p:cNvSpPr>
              <a:spLocks noChangeArrowheads="1"/>
            </p:cNvSpPr>
            <p:nvPr/>
          </p:nvSpPr>
          <p:spPr bwMode="auto">
            <a:xfrm>
              <a:off x="3142" y="1891"/>
              <a:ext cx="308"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61131" name="Oval 11"/>
            <p:cNvSpPr>
              <a:spLocks noChangeArrowheads="1"/>
            </p:cNvSpPr>
            <p:nvPr/>
          </p:nvSpPr>
          <p:spPr bwMode="auto">
            <a:xfrm>
              <a:off x="3140" y="1831"/>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2" name="Oval 12"/>
            <p:cNvSpPr>
              <a:spLocks noChangeArrowheads="1"/>
            </p:cNvSpPr>
            <p:nvPr/>
          </p:nvSpPr>
          <p:spPr bwMode="auto">
            <a:xfrm>
              <a:off x="3616" y="2286"/>
              <a:ext cx="312" cy="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3" name="Line 13"/>
            <p:cNvSpPr>
              <a:spLocks noChangeShapeType="1"/>
            </p:cNvSpPr>
            <p:nvPr/>
          </p:nvSpPr>
          <p:spPr bwMode="auto">
            <a:xfrm>
              <a:off x="3616"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4" name="Line 14"/>
            <p:cNvSpPr>
              <a:spLocks noChangeShapeType="1"/>
            </p:cNvSpPr>
            <p:nvPr/>
          </p:nvSpPr>
          <p:spPr bwMode="auto">
            <a:xfrm>
              <a:off x="3929" y="227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5" name="Rectangle 15"/>
            <p:cNvSpPr>
              <a:spLocks noChangeArrowheads="1"/>
            </p:cNvSpPr>
            <p:nvPr/>
          </p:nvSpPr>
          <p:spPr bwMode="auto">
            <a:xfrm>
              <a:off x="3616" y="2278"/>
              <a:ext cx="308"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61136" name="Oval 16"/>
            <p:cNvSpPr>
              <a:spLocks noChangeArrowheads="1"/>
            </p:cNvSpPr>
            <p:nvPr/>
          </p:nvSpPr>
          <p:spPr bwMode="auto">
            <a:xfrm>
              <a:off x="3612" y="2219"/>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7" name="Oval 17"/>
            <p:cNvSpPr>
              <a:spLocks noChangeArrowheads="1"/>
            </p:cNvSpPr>
            <p:nvPr/>
          </p:nvSpPr>
          <p:spPr bwMode="auto">
            <a:xfrm>
              <a:off x="3612" y="1595"/>
              <a:ext cx="312" cy="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8" name="Line 18"/>
            <p:cNvSpPr>
              <a:spLocks noChangeShapeType="1"/>
            </p:cNvSpPr>
            <p:nvPr/>
          </p:nvSpPr>
          <p:spPr bwMode="auto">
            <a:xfrm>
              <a:off x="3612"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39" name="Line 19"/>
            <p:cNvSpPr>
              <a:spLocks noChangeShapeType="1"/>
            </p:cNvSpPr>
            <p:nvPr/>
          </p:nvSpPr>
          <p:spPr bwMode="auto">
            <a:xfrm>
              <a:off x="3924" y="158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0" name="Rectangle 20"/>
            <p:cNvSpPr>
              <a:spLocks noChangeArrowheads="1"/>
            </p:cNvSpPr>
            <p:nvPr/>
          </p:nvSpPr>
          <p:spPr bwMode="auto">
            <a:xfrm>
              <a:off x="3612" y="1588"/>
              <a:ext cx="308"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61141" name="Oval 21"/>
            <p:cNvSpPr>
              <a:spLocks noChangeArrowheads="1"/>
            </p:cNvSpPr>
            <p:nvPr/>
          </p:nvSpPr>
          <p:spPr bwMode="auto">
            <a:xfrm>
              <a:off x="3608" y="1529"/>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2" name="Oval 22"/>
            <p:cNvSpPr>
              <a:spLocks noChangeArrowheads="1"/>
            </p:cNvSpPr>
            <p:nvPr/>
          </p:nvSpPr>
          <p:spPr bwMode="auto">
            <a:xfrm>
              <a:off x="4295" y="1592"/>
              <a:ext cx="312" cy="8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3" name="Line 23"/>
            <p:cNvSpPr>
              <a:spLocks noChangeShapeType="1"/>
            </p:cNvSpPr>
            <p:nvPr/>
          </p:nvSpPr>
          <p:spPr bwMode="auto">
            <a:xfrm>
              <a:off x="4295" y="158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4" name="Line 24"/>
            <p:cNvSpPr>
              <a:spLocks noChangeShapeType="1"/>
            </p:cNvSpPr>
            <p:nvPr/>
          </p:nvSpPr>
          <p:spPr bwMode="auto">
            <a:xfrm>
              <a:off x="4608" y="158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5" name="Rectangle 25"/>
            <p:cNvSpPr>
              <a:spLocks noChangeArrowheads="1"/>
            </p:cNvSpPr>
            <p:nvPr/>
          </p:nvSpPr>
          <p:spPr bwMode="auto">
            <a:xfrm>
              <a:off x="4295" y="1584"/>
              <a:ext cx="308"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61146" name="Oval 26"/>
            <p:cNvSpPr>
              <a:spLocks noChangeArrowheads="1"/>
            </p:cNvSpPr>
            <p:nvPr/>
          </p:nvSpPr>
          <p:spPr bwMode="auto">
            <a:xfrm>
              <a:off x="4298" y="1528"/>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7" name="Oval 27"/>
            <p:cNvSpPr>
              <a:spLocks noChangeArrowheads="1"/>
            </p:cNvSpPr>
            <p:nvPr/>
          </p:nvSpPr>
          <p:spPr bwMode="auto">
            <a:xfrm>
              <a:off x="4305" y="2282"/>
              <a:ext cx="313" cy="8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8" name="Line 28"/>
            <p:cNvSpPr>
              <a:spLocks noChangeShapeType="1"/>
            </p:cNvSpPr>
            <p:nvPr/>
          </p:nvSpPr>
          <p:spPr bwMode="auto">
            <a:xfrm>
              <a:off x="4305"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49" name="Line 29"/>
            <p:cNvSpPr>
              <a:spLocks noChangeShapeType="1"/>
            </p:cNvSpPr>
            <p:nvPr/>
          </p:nvSpPr>
          <p:spPr bwMode="auto">
            <a:xfrm>
              <a:off x="4618" y="2275"/>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0" name="Rectangle 30"/>
            <p:cNvSpPr>
              <a:spLocks noChangeArrowheads="1"/>
            </p:cNvSpPr>
            <p:nvPr/>
          </p:nvSpPr>
          <p:spPr bwMode="auto">
            <a:xfrm>
              <a:off x="4305" y="2275"/>
              <a:ext cx="311" cy="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61151" name="Oval 31"/>
            <p:cNvSpPr>
              <a:spLocks noChangeArrowheads="1"/>
            </p:cNvSpPr>
            <p:nvPr/>
          </p:nvSpPr>
          <p:spPr bwMode="auto">
            <a:xfrm>
              <a:off x="4302" y="2216"/>
              <a:ext cx="313"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2" name="Oval 32"/>
            <p:cNvSpPr>
              <a:spLocks noChangeArrowheads="1"/>
            </p:cNvSpPr>
            <p:nvPr/>
          </p:nvSpPr>
          <p:spPr bwMode="auto">
            <a:xfrm>
              <a:off x="4870" y="1941"/>
              <a:ext cx="313" cy="8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3" name="Line 33"/>
            <p:cNvSpPr>
              <a:spLocks noChangeShapeType="1"/>
            </p:cNvSpPr>
            <p:nvPr/>
          </p:nvSpPr>
          <p:spPr bwMode="auto">
            <a:xfrm>
              <a:off x="4870"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4" name="Line 34"/>
            <p:cNvSpPr>
              <a:spLocks noChangeShapeType="1"/>
            </p:cNvSpPr>
            <p:nvPr/>
          </p:nvSpPr>
          <p:spPr bwMode="auto">
            <a:xfrm>
              <a:off x="5183" y="1934"/>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5" name="Rectangle 35"/>
            <p:cNvSpPr>
              <a:spLocks noChangeArrowheads="1"/>
            </p:cNvSpPr>
            <p:nvPr/>
          </p:nvSpPr>
          <p:spPr bwMode="auto">
            <a:xfrm>
              <a:off x="4870" y="1934"/>
              <a:ext cx="309"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261156" name="Oval 36"/>
            <p:cNvSpPr>
              <a:spLocks noChangeArrowheads="1"/>
            </p:cNvSpPr>
            <p:nvPr/>
          </p:nvSpPr>
          <p:spPr bwMode="auto">
            <a:xfrm>
              <a:off x="4867" y="1875"/>
              <a:ext cx="312" cy="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7" name="Freeform 37"/>
            <p:cNvSpPr>
              <a:spLocks/>
            </p:cNvSpPr>
            <p:nvPr/>
          </p:nvSpPr>
          <p:spPr bwMode="auto">
            <a:xfrm>
              <a:off x="4462" y="1683"/>
              <a:ext cx="0" cy="522"/>
            </a:xfrm>
            <a:custGeom>
              <a:avLst/>
              <a:gdLst>
                <a:gd name="T0" fmla="*/ 0 w 1"/>
                <a:gd name="T1" fmla="*/ 0 h 522"/>
                <a:gd name="T2" fmla="*/ 0 w 1"/>
                <a:gd name="T3" fmla="*/ 522 h 522"/>
              </a:gdLst>
              <a:ahLst/>
              <a:cxnLst>
                <a:cxn ang="0">
                  <a:pos x="T0" y="T1"/>
                </a:cxn>
                <a:cxn ang="0">
                  <a:pos x="T2" y="T3"/>
                </a:cxn>
              </a:cxnLst>
              <a:rect l="0" t="0" r="r" b="b"/>
              <a:pathLst>
                <a:path w="1" h="522">
                  <a:moveTo>
                    <a:pt x="0" y="0"/>
                  </a:moveTo>
                  <a:lnTo>
                    <a:pt x="0" y="52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8" name="Freeform 38"/>
            <p:cNvSpPr>
              <a:spLocks/>
            </p:cNvSpPr>
            <p:nvPr/>
          </p:nvSpPr>
          <p:spPr bwMode="auto">
            <a:xfrm>
              <a:off x="3768" y="1689"/>
              <a:ext cx="1" cy="537"/>
            </a:xfrm>
            <a:custGeom>
              <a:avLst/>
              <a:gdLst>
                <a:gd name="T0" fmla="*/ 0 w 1"/>
                <a:gd name="T1" fmla="*/ 0 h 537"/>
                <a:gd name="T2" fmla="*/ 0 w 1"/>
                <a:gd name="T3" fmla="*/ 537 h 537"/>
              </a:gdLst>
              <a:ahLst/>
              <a:cxnLst>
                <a:cxn ang="0">
                  <a:pos x="T0" y="T1"/>
                </a:cxn>
                <a:cxn ang="0">
                  <a:pos x="T2" y="T3"/>
                </a:cxn>
              </a:cxnLst>
              <a:rect l="0" t="0" r="r" b="b"/>
              <a:pathLst>
                <a:path w="1" h="537">
                  <a:moveTo>
                    <a:pt x="0" y="0"/>
                  </a:moveTo>
                  <a:lnTo>
                    <a:pt x="0" y="537"/>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59" name="Freeform 39"/>
            <p:cNvSpPr>
              <a:spLocks/>
            </p:cNvSpPr>
            <p:nvPr/>
          </p:nvSpPr>
          <p:spPr bwMode="auto">
            <a:xfrm>
              <a:off x="3933" y="1674"/>
              <a:ext cx="505" cy="599"/>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0" name="Freeform 40"/>
            <p:cNvSpPr>
              <a:spLocks/>
            </p:cNvSpPr>
            <p:nvPr/>
          </p:nvSpPr>
          <p:spPr bwMode="auto">
            <a:xfrm>
              <a:off x="4620" y="2023"/>
              <a:ext cx="367" cy="269"/>
            </a:xfrm>
            <a:custGeom>
              <a:avLst/>
              <a:gdLst>
                <a:gd name="T0" fmla="*/ 0 w 366"/>
                <a:gd name="T1" fmla="*/ 270 h 270"/>
                <a:gd name="T2" fmla="*/ 366 w 366"/>
                <a:gd name="T3" fmla="*/ 0 h 270"/>
              </a:gdLst>
              <a:ahLst/>
              <a:cxnLst>
                <a:cxn ang="0">
                  <a:pos x="T0" y="T1"/>
                </a:cxn>
                <a:cxn ang="0">
                  <a:pos x="T2" y="T3"/>
                </a:cxn>
              </a:cxnLst>
              <a:rect l="0" t="0" r="r" b="b"/>
              <a:pathLst>
                <a:path w="366" h="270">
                  <a:moveTo>
                    <a:pt x="0" y="270"/>
                  </a:moveTo>
                  <a:lnTo>
                    <a:pt x="366"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1" name="Freeform 41"/>
            <p:cNvSpPr>
              <a:spLocks/>
            </p:cNvSpPr>
            <p:nvPr/>
          </p:nvSpPr>
          <p:spPr bwMode="auto">
            <a:xfrm>
              <a:off x="3939" y="2304"/>
              <a:ext cx="366" cy="1"/>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2" name="Freeform 42"/>
            <p:cNvSpPr>
              <a:spLocks/>
            </p:cNvSpPr>
            <p:nvPr/>
          </p:nvSpPr>
          <p:spPr bwMode="auto">
            <a:xfrm>
              <a:off x="3349" y="1980"/>
              <a:ext cx="276" cy="264"/>
            </a:xfrm>
            <a:custGeom>
              <a:avLst/>
              <a:gdLst>
                <a:gd name="T0" fmla="*/ 276 w 276"/>
                <a:gd name="T1" fmla="*/ 264 h 264"/>
                <a:gd name="T2" fmla="*/ 0 w 276"/>
                <a:gd name="T3" fmla="*/ 0 h 264"/>
              </a:gdLst>
              <a:ahLst/>
              <a:cxnLst>
                <a:cxn ang="0">
                  <a:pos x="T0" y="T1"/>
                </a:cxn>
                <a:cxn ang="0">
                  <a:pos x="T2" y="T3"/>
                </a:cxn>
              </a:cxnLst>
              <a:rect l="0" t="0" r="r" b="b"/>
              <a:pathLst>
                <a:path w="276" h="264">
                  <a:moveTo>
                    <a:pt x="276" y="264"/>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3" name="Freeform 43"/>
            <p:cNvSpPr>
              <a:spLocks/>
            </p:cNvSpPr>
            <p:nvPr/>
          </p:nvSpPr>
          <p:spPr bwMode="auto">
            <a:xfrm>
              <a:off x="3933" y="1613"/>
              <a:ext cx="367" cy="0"/>
            </a:xfrm>
            <a:custGeom>
              <a:avLst/>
              <a:gdLst>
                <a:gd name="T0" fmla="*/ 366 w 366"/>
                <a:gd name="T1" fmla="*/ 0 h 1"/>
                <a:gd name="T2" fmla="*/ 0 w 366"/>
                <a:gd name="T3" fmla="*/ 0 h 1"/>
              </a:gdLst>
              <a:ahLst/>
              <a:cxnLst>
                <a:cxn ang="0">
                  <a:pos x="T0" y="T1"/>
                </a:cxn>
                <a:cxn ang="0">
                  <a:pos x="T2" y="T3"/>
                </a:cxn>
              </a:cxnLst>
              <a:rect l="0" t="0" r="r" b="b"/>
              <a:pathLst>
                <a:path w="366" h="1">
                  <a:moveTo>
                    <a:pt x="366" y="0"/>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4" name="Freeform 44"/>
            <p:cNvSpPr>
              <a:spLocks/>
            </p:cNvSpPr>
            <p:nvPr/>
          </p:nvSpPr>
          <p:spPr bwMode="auto">
            <a:xfrm>
              <a:off x="4608" y="1611"/>
              <a:ext cx="396" cy="267"/>
            </a:xfrm>
            <a:custGeom>
              <a:avLst/>
              <a:gdLst>
                <a:gd name="T0" fmla="*/ 396 w 396"/>
                <a:gd name="T1" fmla="*/ 267 h 267"/>
                <a:gd name="T2" fmla="*/ 0 w 396"/>
                <a:gd name="T3" fmla="*/ 0 h 267"/>
              </a:gdLst>
              <a:ahLst/>
              <a:cxnLst>
                <a:cxn ang="0">
                  <a:pos x="T0" y="T1"/>
                </a:cxn>
                <a:cxn ang="0">
                  <a:pos x="T2" y="T3"/>
                </a:cxn>
              </a:cxnLst>
              <a:rect l="0" t="0" r="r" b="b"/>
              <a:pathLst>
                <a:path w="396" h="267">
                  <a:moveTo>
                    <a:pt x="396" y="267"/>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5" name="Freeform 45"/>
            <p:cNvSpPr>
              <a:spLocks/>
            </p:cNvSpPr>
            <p:nvPr/>
          </p:nvSpPr>
          <p:spPr bwMode="auto">
            <a:xfrm>
              <a:off x="3291" y="1182"/>
              <a:ext cx="1110" cy="644"/>
            </a:xfrm>
            <a:custGeom>
              <a:avLst/>
              <a:gdLst>
                <a:gd name="T0" fmla="*/ 1110 w 1110"/>
                <a:gd name="T1" fmla="*/ 342 h 645"/>
                <a:gd name="T2" fmla="*/ 0 w 1110"/>
                <a:gd name="T3" fmla="*/ 645 h 645"/>
              </a:gdLst>
              <a:ahLst/>
              <a:cxnLst>
                <a:cxn ang="0">
                  <a:pos x="T0" y="T1"/>
                </a:cxn>
                <a:cxn ang="0">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7455" name="Group 46"/>
            <p:cNvGrpSpPr>
              <a:grpSpLocks/>
            </p:cNvGrpSpPr>
            <p:nvPr/>
          </p:nvGrpSpPr>
          <p:grpSpPr bwMode="auto">
            <a:xfrm>
              <a:off x="3153" y="1822"/>
              <a:ext cx="281" cy="258"/>
              <a:chOff x="2915" y="2467"/>
              <a:chExt cx="286" cy="258"/>
            </a:xfrm>
          </p:grpSpPr>
          <p:sp>
            <p:nvSpPr>
              <p:cNvPr id="261167" name="Rectangle 47"/>
              <p:cNvSpPr>
                <a:spLocks noChangeArrowheads="1"/>
              </p:cNvSpPr>
              <p:nvPr/>
            </p:nvSpPr>
            <p:spPr bwMode="auto">
              <a:xfrm>
                <a:off x="2982" y="2490"/>
                <a:ext cx="144" cy="1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68" name="Text Box 48"/>
              <p:cNvSpPr txBox="1">
                <a:spLocks noChangeArrowheads="1"/>
              </p:cNvSpPr>
              <p:nvPr/>
            </p:nvSpPr>
            <p:spPr bwMode="auto">
              <a:xfrm>
                <a:off x="2915" y="2467"/>
                <a:ext cx="28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latin typeface="Comic Sans MS" charset="0"/>
                    <a:cs typeface="+mn-cs"/>
                  </a:rPr>
                  <a:t>A</a:t>
                </a:r>
                <a:endParaRPr lang="en-US" sz="1600" b="1">
                  <a:cs typeface="+mn-cs"/>
                </a:endParaRPr>
              </a:p>
            </p:txBody>
          </p:sp>
        </p:grpSp>
        <p:grpSp>
          <p:nvGrpSpPr>
            <p:cNvPr id="17456" name="Group 49"/>
            <p:cNvGrpSpPr>
              <a:grpSpLocks/>
            </p:cNvGrpSpPr>
            <p:nvPr/>
          </p:nvGrpSpPr>
          <p:grpSpPr bwMode="auto">
            <a:xfrm>
              <a:off x="4332" y="2205"/>
              <a:ext cx="262" cy="258"/>
              <a:chOff x="2924" y="2466"/>
              <a:chExt cx="267" cy="258"/>
            </a:xfrm>
          </p:grpSpPr>
          <p:sp>
            <p:nvSpPr>
              <p:cNvPr id="261170" name="Rectangle 50"/>
              <p:cNvSpPr>
                <a:spLocks noChangeArrowheads="1"/>
              </p:cNvSpPr>
              <p:nvPr/>
            </p:nvSpPr>
            <p:spPr bwMode="auto">
              <a:xfrm>
                <a:off x="2982" y="2492"/>
                <a:ext cx="143" cy="1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71" name="Text Box 51"/>
              <p:cNvSpPr txBox="1">
                <a:spLocks noChangeArrowheads="1"/>
              </p:cNvSpPr>
              <p:nvPr/>
            </p:nvSpPr>
            <p:spPr bwMode="auto">
              <a:xfrm>
                <a:off x="2924" y="2466"/>
                <a:ext cx="269"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latin typeface="Comic Sans MS" charset="0"/>
                    <a:cs typeface="+mn-cs"/>
                  </a:rPr>
                  <a:t>E</a:t>
                </a:r>
                <a:endParaRPr lang="en-US" sz="1600" b="1">
                  <a:cs typeface="+mn-cs"/>
                </a:endParaRPr>
              </a:p>
            </p:txBody>
          </p:sp>
        </p:grpSp>
        <p:grpSp>
          <p:nvGrpSpPr>
            <p:cNvPr id="17457" name="Group 52"/>
            <p:cNvGrpSpPr>
              <a:grpSpLocks/>
            </p:cNvGrpSpPr>
            <p:nvPr/>
          </p:nvGrpSpPr>
          <p:grpSpPr bwMode="auto">
            <a:xfrm>
              <a:off x="3643" y="2202"/>
              <a:ext cx="279" cy="258"/>
              <a:chOff x="2917" y="2466"/>
              <a:chExt cx="283" cy="258"/>
            </a:xfrm>
          </p:grpSpPr>
          <p:sp>
            <p:nvSpPr>
              <p:cNvPr id="261173" name="Rectangle 53"/>
              <p:cNvSpPr>
                <a:spLocks noChangeArrowheads="1"/>
              </p:cNvSpPr>
              <p:nvPr/>
            </p:nvSpPr>
            <p:spPr bwMode="auto">
              <a:xfrm>
                <a:off x="2982" y="2490"/>
                <a:ext cx="144" cy="1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74" name="Text Box 54"/>
              <p:cNvSpPr txBox="1">
                <a:spLocks noChangeArrowheads="1"/>
              </p:cNvSpPr>
              <p:nvPr/>
            </p:nvSpPr>
            <p:spPr bwMode="auto">
              <a:xfrm>
                <a:off x="2917" y="2466"/>
                <a:ext cx="28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latin typeface="Comic Sans MS" charset="0"/>
                    <a:cs typeface="+mn-cs"/>
                  </a:rPr>
                  <a:t>D</a:t>
                </a:r>
                <a:endParaRPr lang="en-US" sz="1600" b="1">
                  <a:cs typeface="+mn-cs"/>
                </a:endParaRPr>
              </a:p>
            </p:txBody>
          </p:sp>
        </p:grpSp>
        <p:grpSp>
          <p:nvGrpSpPr>
            <p:cNvPr id="17458" name="Group 55"/>
            <p:cNvGrpSpPr>
              <a:grpSpLocks/>
            </p:cNvGrpSpPr>
            <p:nvPr/>
          </p:nvGrpSpPr>
          <p:grpSpPr bwMode="auto">
            <a:xfrm>
              <a:off x="4328" y="1515"/>
              <a:ext cx="261" cy="258"/>
              <a:chOff x="2927" y="2466"/>
              <a:chExt cx="265" cy="258"/>
            </a:xfrm>
          </p:grpSpPr>
          <p:sp>
            <p:nvSpPr>
              <p:cNvPr id="261176" name="Rectangle 56"/>
              <p:cNvSpPr>
                <a:spLocks noChangeArrowheads="1"/>
              </p:cNvSpPr>
              <p:nvPr/>
            </p:nvSpPr>
            <p:spPr bwMode="auto">
              <a:xfrm>
                <a:off x="2981" y="2490"/>
                <a:ext cx="144" cy="1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77" name="Text Box 57"/>
              <p:cNvSpPr txBox="1">
                <a:spLocks noChangeArrowheads="1"/>
              </p:cNvSpPr>
              <p:nvPr/>
            </p:nvSpPr>
            <p:spPr bwMode="auto">
              <a:xfrm>
                <a:off x="2927" y="2466"/>
                <a:ext cx="26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latin typeface="Comic Sans MS" charset="0"/>
                    <a:cs typeface="+mn-cs"/>
                  </a:rPr>
                  <a:t>C</a:t>
                </a:r>
                <a:endParaRPr lang="en-US" sz="1600" b="1">
                  <a:cs typeface="+mn-cs"/>
                </a:endParaRPr>
              </a:p>
            </p:txBody>
          </p:sp>
        </p:grpSp>
        <p:grpSp>
          <p:nvGrpSpPr>
            <p:cNvPr id="17459" name="Group 58"/>
            <p:cNvGrpSpPr>
              <a:grpSpLocks/>
            </p:cNvGrpSpPr>
            <p:nvPr/>
          </p:nvGrpSpPr>
          <p:grpSpPr bwMode="auto">
            <a:xfrm>
              <a:off x="3642" y="1515"/>
              <a:ext cx="264" cy="258"/>
              <a:chOff x="2925" y="2466"/>
              <a:chExt cx="268" cy="258"/>
            </a:xfrm>
          </p:grpSpPr>
          <p:sp>
            <p:nvSpPr>
              <p:cNvPr id="261179" name="Rectangle 59"/>
              <p:cNvSpPr>
                <a:spLocks noChangeArrowheads="1"/>
              </p:cNvSpPr>
              <p:nvPr/>
            </p:nvSpPr>
            <p:spPr bwMode="auto">
              <a:xfrm>
                <a:off x="2982" y="2490"/>
                <a:ext cx="144" cy="1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80" name="Text Box 60"/>
              <p:cNvSpPr txBox="1">
                <a:spLocks noChangeArrowheads="1"/>
              </p:cNvSpPr>
              <p:nvPr/>
            </p:nvSpPr>
            <p:spPr bwMode="auto">
              <a:xfrm>
                <a:off x="2925" y="2466"/>
                <a:ext cx="26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latin typeface="Comic Sans MS" charset="0"/>
                    <a:cs typeface="+mn-cs"/>
                  </a:rPr>
                  <a:t>B</a:t>
                </a:r>
                <a:endParaRPr lang="en-US" sz="1600" b="1">
                  <a:cs typeface="+mn-cs"/>
                </a:endParaRPr>
              </a:p>
            </p:txBody>
          </p:sp>
        </p:grpSp>
        <p:grpSp>
          <p:nvGrpSpPr>
            <p:cNvPr id="17460" name="Group 61"/>
            <p:cNvGrpSpPr>
              <a:grpSpLocks/>
            </p:cNvGrpSpPr>
            <p:nvPr/>
          </p:nvGrpSpPr>
          <p:grpSpPr bwMode="auto">
            <a:xfrm>
              <a:off x="4905" y="1862"/>
              <a:ext cx="260" cy="258"/>
              <a:chOff x="2924" y="2465"/>
              <a:chExt cx="265" cy="258"/>
            </a:xfrm>
          </p:grpSpPr>
          <p:sp>
            <p:nvSpPr>
              <p:cNvPr id="261182" name="Rectangle 62"/>
              <p:cNvSpPr>
                <a:spLocks noChangeArrowheads="1"/>
              </p:cNvSpPr>
              <p:nvPr/>
            </p:nvSpPr>
            <p:spPr bwMode="auto">
              <a:xfrm>
                <a:off x="2981" y="2490"/>
                <a:ext cx="145" cy="12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1183" name="Text Box 63"/>
              <p:cNvSpPr txBox="1">
                <a:spLocks noChangeArrowheads="1"/>
              </p:cNvSpPr>
              <p:nvPr/>
            </p:nvSpPr>
            <p:spPr bwMode="auto">
              <a:xfrm>
                <a:off x="2924" y="2465"/>
                <a:ext cx="26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latin typeface="Comic Sans MS" charset="0"/>
                    <a:cs typeface="+mn-cs"/>
                  </a:rPr>
                  <a:t>F</a:t>
                </a:r>
                <a:endParaRPr lang="en-US" sz="1600" b="1">
                  <a:cs typeface="+mn-cs"/>
                </a:endParaRPr>
              </a:p>
            </p:txBody>
          </p:sp>
        </p:grpSp>
        <p:sp>
          <p:nvSpPr>
            <p:cNvPr id="261184" name="Text Box 64"/>
            <p:cNvSpPr txBox="1">
              <a:spLocks noChangeArrowheads="1"/>
            </p:cNvSpPr>
            <p:nvPr/>
          </p:nvSpPr>
          <p:spPr bwMode="auto">
            <a:xfrm>
              <a:off x="3358" y="1607"/>
              <a:ext cx="273"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2</a:t>
              </a:r>
              <a:endParaRPr lang="en-US">
                <a:cs typeface="+mn-cs"/>
              </a:endParaRPr>
            </a:p>
          </p:txBody>
        </p:sp>
        <p:sp>
          <p:nvSpPr>
            <p:cNvPr id="261185" name="Text Box 65"/>
            <p:cNvSpPr txBox="1">
              <a:spLocks noChangeArrowheads="1"/>
            </p:cNvSpPr>
            <p:nvPr/>
          </p:nvSpPr>
          <p:spPr bwMode="auto">
            <a:xfrm>
              <a:off x="3713" y="1844"/>
              <a:ext cx="2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2</a:t>
              </a:r>
              <a:endParaRPr lang="en-US" sz="1600">
                <a:cs typeface="+mn-cs"/>
              </a:endParaRPr>
            </a:p>
          </p:txBody>
        </p:sp>
        <p:sp>
          <p:nvSpPr>
            <p:cNvPr id="261186" name="Text Box 66"/>
            <p:cNvSpPr txBox="1">
              <a:spLocks noChangeArrowheads="1"/>
            </p:cNvSpPr>
            <p:nvPr/>
          </p:nvSpPr>
          <p:spPr bwMode="auto">
            <a:xfrm>
              <a:off x="3291" y="2057"/>
              <a:ext cx="23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1</a:t>
              </a:r>
              <a:endParaRPr lang="en-US" sz="1600">
                <a:cs typeface="+mn-cs"/>
              </a:endParaRPr>
            </a:p>
          </p:txBody>
        </p:sp>
        <p:sp>
          <p:nvSpPr>
            <p:cNvPr id="261187" name="Text Box 67"/>
            <p:cNvSpPr txBox="1">
              <a:spLocks noChangeArrowheads="1"/>
            </p:cNvSpPr>
            <p:nvPr/>
          </p:nvSpPr>
          <p:spPr bwMode="auto">
            <a:xfrm>
              <a:off x="4097" y="1937"/>
              <a:ext cx="2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3</a:t>
              </a:r>
              <a:endParaRPr lang="en-US" sz="1600">
                <a:cs typeface="+mn-cs"/>
              </a:endParaRPr>
            </a:p>
          </p:txBody>
        </p:sp>
        <p:sp>
          <p:nvSpPr>
            <p:cNvPr id="261188" name="Text Box 68"/>
            <p:cNvSpPr txBox="1">
              <a:spLocks noChangeArrowheads="1"/>
            </p:cNvSpPr>
            <p:nvPr/>
          </p:nvSpPr>
          <p:spPr bwMode="auto">
            <a:xfrm>
              <a:off x="4046" y="2293"/>
              <a:ext cx="23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1</a:t>
              </a:r>
              <a:endParaRPr lang="en-US" sz="1600">
                <a:cs typeface="+mn-cs"/>
              </a:endParaRPr>
            </a:p>
          </p:txBody>
        </p:sp>
        <p:sp>
          <p:nvSpPr>
            <p:cNvPr id="261189" name="Text Box 69"/>
            <p:cNvSpPr txBox="1">
              <a:spLocks noChangeArrowheads="1"/>
            </p:cNvSpPr>
            <p:nvPr/>
          </p:nvSpPr>
          <p:spPr bwMode="auto">
            <a:xfrm>
              <a:off x="4407" y="1862"/>
              <a:ext cx="23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1</a:t>
              </a:r>
              <a:endParaRPr lang="en-US" sz="1600">
                <a:cs typeface="+mn-cs"/>
              </a:endParaRPr>
            </a:p>
          </p:txBody>
        </p:sp>
        <p:sp>
          <p:nvSpPr>
            <p:cNvPr id="261190" name="Text Box 70"/>
            <p:cNvSpPr txBox="1">
              <a:spLocks noChangeArrowheads="1"/>
            </p:cNvSpPr>
            <p:nvPr/>
          </p:nvSpPr>
          <p:spPr bwMode="auto">
            <a:xfrm>
              <a:off x="4755" y="2126"/>
              <a:ext cx="2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2</a:t>
              </a:r>
              <a:endParaRPr lang="en-US" sz="1600">
                <a:cs typeface="+mn-cs"/>
              </a:endParaRPr>
            </a:p>
          </p:txBody>
        </p:sp>
        <p:sp>
          <p:nvSpPr>
            <p:cNvPr id="261191" name="Text Box 71"/>
            <p:cNvSpPr txBox="1">
              <a:spLocks noChangeArrowheads="1"/>
            </p:cNvSpPr>
            <p:nvPr/>
          </p:nvSpPr>
          <p:spPr bwMode="auto">
            <a:xfrm>
              <a:off x="4727" y="1590"/>
              <a:ext cx="2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5</a:t>
              </a:r>
              <a:endParaRPr lang="en-US" sz="1600">
                <a:cs typeface="+mn-cs"/>
              </a:endParaRPr>
            </a:p>
          </p:txBody>
        </p:sp>
        <p:sp>
          <p:nvSpPr>
            <p:cNvPr id="261192" name="Text Box 72"/>
            <p:cNvSpPr txBox="1">
              <a:spLocks noChangeArrowheads="1"/>
            </p:cNvSpPr>
            <p:nvPr/>
          </p:nvSpPr>
          <p:spPr bwMode="auto">
            <a:xfrm>
              <a:off x="3993" y="1439"/>
              <a:ext cx="2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3</a:t>
              </a:r>
              <a:endParaRPr lang="en-US" sz="1600">
                <a:cs typeface="+mn-cs"/>
              </a:endParaRPr>
            </a:p>
          </p:txBody>
        </p:sp>
        <p:sp>
          <p:nvSpPr>
            <p:cNvPr id="261193" name="Text Box 73"/>
            <p:cNvSpPr txBox="1">
              <a:spLocks noChangeArrowheads="1"/>
            </p:cNvSpPr>
            <p:nvPr/>
          </p:nvSpPr>
          <p:spPr bwMode="auto">
            <a:xfrm>
              <a:off x="3642" y="1173"/>
              <a:ext cx="2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latin typeface="Comic Sans MS" charset="0"/>
                  <a:cs typeface="+mn-cs"/>
                </a:rPr>
                <a:t>5</a:t>
              </a:r>
              <a:endParaRPr lang="en-US" sz="1600">
                <a:cs typeface="+mn-cs"/>
              </a:endParaRPr>
            </a:p>
          </p:txBody>
        </p:sp>
      </p:grpSp>
      <p:sp>
        <p:nvSpPr>
          <p:cNvPr id="77"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3220310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14EA471-C3D1-464F-8F06-67022849E5E9}" type="slidenum">
              <a:rPr lang="en-US" altLang="en-US" sz="1200">
                <a:latin typeface="Comic Sans MS" charset="0"/>
              </a:rPr>
              <a:pPr/>
              <a:t>50</a:t>
            </a:fld>
            <a:endParaRPr lang="en-US" altLang="en-US" sz="1200">
              <a:latin typeface="Comic Sans MS" charset="0"/>
            </a:endParaRPr>
          </a:p>
        </p:txBody>
      </p:sp>
      <p:sp>
        <p:nvSpPr>
          <p:cNvPr id="152578" name="Rectangle 2"/>
          <p:cNvSpPr>
            <a:spLocks noGrp="1" noChangeArrowheads="1"/>
          </p:cNvSpPr>
          <p:nvPr>
            <p:ph type="title"/>
          </p:nvPr>
        </p:nvSpPr>
        <p:spPr>
          <a:xfrm>
            <a:off x="762000" y="-1588"/>
            <a:ext cx="7772400" cy="1143001"/>
          </a:xfrm>
        </p:spPr>
        <p:txBody>
          <a:bodyPr/>
          <a:lstStyle/>
          <a:p>
            <a:pPr>
              <a:defRPr/>
            </a:pPr>
            <a:r>
              <a:rPr lang="en-US" sz="3600" dirty="0" smtClean="0">
                <a:cs typeface="+mj-cs"/>
              </a:rPr>
              <a:t>RIP Table Processing</a:t>
            </a:r>
          </a:p>
        </p:txBody>
      </p:sp>
      <p:sp>
        <p:nvSpPr>
          <p:cNvPr id="152579" name="Rectangle 3"/>
          <p:cNvSpPr>
            <a:spLocks noGrp="1" noChangeArrowheads="1"/>
          </p:cNvSpPr>
          <p:nvPr>
            <p:ph type="body" idx="1"/>
          </p:nvPr>
        </p:nvSpPr>
        <p:spPr>
          <a:xfrm>
            <a:off x="914400" y="990600"/>
            <a:ext cx="7772400" cy="4419600"/>
          </a:xfrm>
        </p:spPr>
        <p:txBody>
          <a:bodyPr/>
          <a:lstStyle/>
          <a:p>
            <a:pPr>
              <a:defRPr/>
            </a:pPr>
            <a:r>
              <a:rPr lang="en-US" sz="2400" dirty="0" smtClean="0">
                <a:cs typeface="+mn-cs"/>
              </a:rPr>
              <a:t>RIP routing tables managed by </a:t>
            </a:r>
            <a:r>
              <a:rPr lang="en-US" sz="2400" b="1" dirty="0" smtClean="0">
                <a:cs typeface="+mn-cs"/>
              </a:rPr>
              <a:t>application-level</a:t>
            </a:r>
            <a:r>
              <a:rPr lang="en-US" sz="2400" dirty="0" smtClean="0">
                <a:cs typeface="+mn-cs"/>
              </a:rPr>
              <a:t> process called route-d (daemon)</a:t>
            </a:r>
          </a:p>
          <a:p>
            <a:pPr>
              <a:defRPr/>
            </a:pPr>
            <a:r>
              <a:rPr lang="en-US" sz="2400" dirty="0" smtClean="0">
                <a:cs typeface="+mn-cs"/>
              </a:rPr>
              <a:t>advertisements sent in UDP packets, periodically repeated</a:t>
            </a:r>
          </a:p>
        </p:txBody>
      </p:sp>
      <p:grpSp>
        <p:nvGrpSpPr>
          <p:cNvPr id="80901" name="Group 25"/>
          <p:cNvGrpSpPr>
            <a:grpSpLocks/>
          </p:cNvGrpSpPr>
          <p:nvPr/>
        </p:nvGrpSpPr>
        <p:grpSpPr bwMode="auto">
          <a:xfrm>
            <a:off x="1295400" y="2819400"/>
            <a:ext cx="6716713" cy="2814638"/>
            <a:chOff x="796" y="2108"/>
            <a:chExt cx="4231" cy="1773"/>
          </a:xfrm>
        </p:grpSpPr>
        <p:sp>
          <p:nvSpPr>
            <p:cNvPr id="152580" name="Text Box 4"/>
            <p:cNvSpPr txBox="1">
              <a:spLocks noChangeArrowheads="1"/>
            </p:cNvSpPr>
            <p:nvPr/>
          </p:nvSpPr>
          <p:spPr bwMode="auto">
            <a:xfrm>
              <a:off x="796" y="3640"/>
              <a:ext cx="167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mic Sans MS" charset="0"/>
                  <a:ea typeface="ＭＳ Ｐゴシック" charset="0"/>
                </a:rPr>
                <a:t>physical</a:t>
              </a:r>
            </a:p>
          </p:txBody>
        </p:sp>
        <p:sp>
          <p:nvSpPr>
            <p:cNvPr id="152581" name="Text Box 5"/>
            <p:cNvSpPr txBox="1">
              <a:spLocks noChangeArrowheads="1"/>
            </p:cNvSpPr>
            <p:nvPr/>
          </p:nvSpPr>
          <p:spPr bwMode="auto">
            <a:xfrm>
              <a:off x="799" y="3403"/>
              <a:ext cx="167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mic Sans MS" charset="0"/>
                  <a:ea typeface="ＭＳ Ｐゴシック" charset="0"/>
                </a:rPr>
                <a:t>link</a:t>
              </a:r>
            </a:p>
          </p:txBody>
        </p:sp>
        <p:sp>
          <p:nvSpPr>
            <p:cNvPr id="152582" name="Text Box 6"/>
            <p:cNvSpPr txBox="1">
              <a:spLocks noChangeArrowheads="1"/>
            </p:cNvSpPr>
            <p:nvPr/>
          </p:nvSpPr>
          <p:spPr bwMode="auto">
            <a:xfrm>
              <a:off x="799" y="2993"/>
              <a:ext cx="167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mic Sans MS" charset="0"/>
                  <a:ea typeface="ＭＳ Ｐゴシック" charset="0"/>
                </a:rPr>
                <a:t>network     forwarding</a:t>
              </a:r>
            </a:p>
            <a:p>
              <a:pPr>
                <a:defRPr/>
              </a:pPr>
              <a:r>
                <a:rPr lang="en-US" sz="1800">
                  <a:latin typeface="Comic Sans MS" charset="0"/>
                  <a:ea typeface="ＭＳ Ｐゴシック" charset="0"/>
                </a:rPr>
                <a:t>   (IP)            table</a:t>
              </a:r>
            </a:p>
          </p:txBody>
        </p:sp>
        <p:sp>
          <p:nvSpPr>
            <p:cNvPr id="152583" name="Rectangle 7"/>
            <p:cNvSpPr>
              <a:spLocks noChangeArrowheads="1"/>
            </p:cNvSpPr>
            <p:nvPr/>
          </p:nvSpPr>
          <p:spPr bwMode="auto">
            <a:xfrm>
              <a:off x="1592" y="3016"/>
              <a:ext cx="777" cy="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584" name="Text Box 8"/>
            <p:cNvSpPr txBox="1">
              <a:spLocks noChangeArrowheads="1"/>
            </p:cNvSpPr>
            <p:nvPr/>
          </p:nvSpPr>
          <p:spPr bwMode="auto">
            <a:xfrm>
              <a:off x="799" y="2583"/>
              <a:ext cx="167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mic Sans MS" charset="0"/>
                  <a:ea typeface="ＭＳ Ｐゴシック" charset="0"/>
                </a:rPr>
                <a:t>Transprt</a:t>
              </a:r>
            </a:p>
            <a:p>
              <a:pPr>
                <a:defRPr/>
              </a:pPr>
              <a:r>
                <a:rPr lang="en-US" sz="1800">
                  <a:latin typeface="Comic Sans MS" charset="0"/>
                  <a:ea typeface="ＭＳ Ｐゴシック" charset="0"/>
                </a:rPr>
                <a:t>  (UDP)</a:t>
              </a:r>
            </a:p>
          </p:txBody>
        </p:sp>
        <p:grpSp>
          <p:nvGrpSpPr>
            <p:cNvPr id="80907" name="Group 9"/>
            <p:cNvGrpSpPr>
              <a:grpSpLocks/>
            </p:cNvGrpSpPr>
            <p:nvPr/>
          </p:nvGrpSpPr>
          <p:grpSpPr bwMode="auto">
            <a:xfrm>
              <a:off x="1331" y="2108"/>
              <a:ext cx="793" cy="353"/>
              <a:chOff x="1315" y="2154"/>
              <a:chExt cx="793" cy="353"/>
            </a:xfrm>
          </p:grpSpPr>
          <p:sp>
            <p:nvSpPr>
              <p:cNvPr id="152586" name="Oval 10"/>
              <p:cNvSpPr>
                <a:spLocks noChangeArrowheads="1"/>
              </p:cNvSpPr>
              <p:nvPr/>
            </p:nvSpPr>
            <p:spPr bwMode="auto">
              <a:xfrm>
                <a:off x="1315" y="2154"/>
                <a:ext cx="793" cy="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587" name="Text Box 11"/>
              <p:cNvSpPr txBox="1">
                <a:spLocks noChangeArrowheads="1"/>
              </p:cNvSpPr>
              <p:nvPr/>
            </p:nvSpPr>
            <p:spPr bwMode="auto">
              <a:xfrm>
                <a:off x="1434" y="2211"/>
                <a:ext cx="5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mic Sans MS" charset="0"/>
                    <a:ea typeface="ＭＳ Ｐゴシック" charset="0"/>
                  </a:rPr>
                  <a:t>routed</a:t>
                </a:r>
              </a:p>
            </p:txBody>
          </p:sp>
        </p:grpSp>
        <p:sp>
          <p:nvSpPr>
            <p:cNvPr id="152588" name="Line 12"/>
            <p:cNvSpPr>
              <a:spLocks noChangeShapeType="1"/>
            </p:cNvSpPr>
            <p:nvPr/>
          </p:nvSpPr>
          <p:spPr bwMode="auto">
            <a:xfrm flipV="1">
              <a:off x="1500" y="2446"/>
              <a:ext cx="0" cy="1284"/>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589" name="Text Box 13"/>
            <p:cNvSpPr txBox="1">
              <a:spLocks noChangeArrowheads="1"/>
            </p:cNvSpPr>
            <p:nvPr/>
          </p:nvSpPr>
          <p:spPr bwMode="auto">
            <a:xfrm>
              <a:off x="3354" y="3644"/>
              <a:ext cx="167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Comic Sans MS" charset="0"/>
                  <a:ea typeface="ＭＳ Ｐゴシック" charset="0"/>
                </a:rPr>
                <a:t>physical</a:t>
              </a:r>
            </a:p>
          </p:txBody>
        </p:sp>
        <p:sp>
          <p:nvSpPr>
            <p:cNvPr id="152590" name="Text Box 14"/>
            <p:cNvSpPr txBox="1">
              <a:spLocks noChangeArrowheads="1"/>
            </p:cNvSpPr>
            <p:nvPr/>
          </p:nvSpPr>
          <p:spPr bwMode="auto">
            <a:xfrm>
              <a:off x="3357" y="3407"/>
              <a:ext cx="167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Comic Sans MS" charset="0"/>
                  <a:ea typeface="ＭＳ Ｐゴシック" charset="0"/>
                </a:rPr>
                <a:t>link</a:t>
              </a:r>
            </a:p>
          </p:txBody>
        </p:sp>
        <p:sp>
          <p:nvSpPr>
            <p:cNvPr id="152591" name="Text Box 15"/>
            <p:cNvSpPr txBox="1">
              <a:spLocks noChangeArrowheads="1"/>
            </p:cNvSpPr>
            <p:nvPr/>
          </p:nvSpPr>
          <p:spPr bwMode="auto">
            <a:xfrm>
              <a:off x="3357" y="2997"/>
              <a:ext cx="167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Comic Sans MS" charset="0"/>
                  <a:ea typeface="ＭＳ Ｐゴシック" charset="0"/>
                </a:rPr>
                <a:t>network</a:t>
              </a:r>
            </a:p>
            <a:p>
              <a:pPr algn="r">
                <a:defRPr/>
              </a:pPr>
              <a:r>
                <a:rPr lang="en-US" sz="1800">
                  <a:latin typeface="Comic Sans MS" charset="0"/>
                  <a:ea typeface="ＭＳ Ｐゴシック" charset="0"/>
                </a:rPr>
                <a:t>   (IP)</a:t>
              </a:r>
            </a:p>
          </p:txBody>
        </p:sp>
        <p:sp>
          <p:nvSpPr>
            <p:cNvPr id="152592" name="Text Box 16"/>
            <p:cNvSpPr txBox="1">
              <a:spLocks noChangeArrowheads="1"/>
            </p:cNvSpPr>
            <p:nvPr/>
          </p:nvSpPr>
          <p:spPr bwMode="auto">
            <a:xfrm>
              <a:off x="3357" y="2587"/>
              <a:ext cx="167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sz="1800">
                  <a:latin typeface="Comic Sans MS" charset="0"/>
                  <a:ea typeface="ＭＳ Ｐゴシック" charset="0"/>
                </a:rPr>
                <a:t>Transprt</a:t>
              </a:r>
            </a:p>
            <a:p>
              <a:pPr algn="r">
                <a:defRPr/>
              </a:pPr>
              <a:r>
                <a:rPr lang="en-US" sz="1800">
                  <a:latin typeface="Comic Sans MS" charset="0"/>
                  <a:ea typeface="ＭＳ Ｐゴシック" charset="0"/>
                </a:rPr>
                <a:t>  (UDP)</a:t>
              </a:r>
            </a:p>
          </p:txBody>
        </p:sp>
        <p:grpSp>
          <p:nvGrpSpPr>
            <p:cNvPr id="80913" name="Group 17"/>
            <p:cNvGrpSpPr>
              <a:grpSpLocks/>
            </p:cNvGrpSpPr>
            <p:nvPr/>
          </p:nvGrpSpPr>
          <p:grpSpPr bwMode="auto">
            <a:xfrm>
              <a:off x="3766" y="2112"/>
              <a:ext cx="793" cy="353"/>
              <a:chOff x="1315" y="2154"/>
              <a:chExt cx="793" cy="353"/>
            </a:xfrm>
          </p:grpSpPr>
          <p:sp>
            <p:nvSpPr>
              <p:cNvPr id="152594" name="Oval 18"/>
              <p:cNvSpPr>
                <a:spLocks noChangeArrowheads="1"/>
              </p:cNvSpPr>
              <p:nvPr/>
            </p:nvSpPr>
            <p:spPr bwMode="auto">
              <a:xfrm>
                <a:off x="1315" y="2154"/>
                <a:ext cx="793" cy="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595" name="Text Box 19"/>
              <p:cNvSpPr txBox="1">
                <a:spLocks noChangeArrowheads="1"/>
              </p:cNvSpPr>
              <p:nvPr/>
            </p:nvSpPr>
            <p:spPr bwMode="auto">
              <a:xfrm>
                <a:off x="1434" y="2211"/>
                <a:ext cx="5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mic Sans MS" charset="0"/>
                    <a:ea typeface="ＭＳ Ｐゴシック" charset="0"/>
                  </a:rPr>
                  <a:t>routed</a:t>
                </a:r>
              </a:p>
            </p:txBody>
          </p:sp>
        </p:grpSp>
        <p:sp>
          <p:nvSpPr>
            <p:cNvPr id="152596" name="Line 20"/>
            <p:cNvSpPr>
              <a:spLocks noChangeShapeType="1"/>
            </p:cNvSpPr>
            <p:nvPr/>
          </p:nvSpPr>
          <p:spPr bwMode="auto">
            <a:xfrm flipV="1">
              <a:off x="4274" y="2473"/>
              <a:ext cx="0" cy="1284"/>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597" name="Rectangle 21"/>
            <p:cNvSpPr>
              <a:spLocks noChangeArrowheads="1"/>
            </p:cNvSpPr>
            <p:nvPr/>
          </p:nvSpPr>
          <p:spPr bwMode="auto">
            <a:xfrm>
              <a:off x="3379" y="3020"/>
              <a:ext cx="777" cy="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Comic Sans MS" charset="0"/>
                  <a:ea typeface="ＭＳ Ｐゴシック" charset="0"/>
                </a:rPr>
                <a:t>forwarding</a:t>
              </a:r>
            </a:p>
            <a:p>
              <a:pPr algn="ctr">
                <a:defRPr/>
              </a:pPr>
              <a:r>
                <a:rPr lang="en-US" sz="1800">
                  <a:latin typeface="Comic Sans MS" charset="0"/>
                  <a:ea typeface="ＭＳ Ｐゴシック" charset="0"/>
                </a:rPr>
                <a:t>table</a:t>
              </a:r>
            </a:p>
          </p:txBody>
        </p:sp>
        <p:sp>
          <p:nvSpPr>
            <p:cNvPr id="152598" name="Line 22"/>
            <p:cNvSpPr>
              <a:spLocks noChangeShapeType="1"/>
            </p:cNvSpPr>
            <p:nvPr/>
          </p:nvSpPr>
          <p:spPr bwMode="auto">
            <a:xfrm>
              <a:off x="1500" y="3723"/>
              <a:ext cx="2777"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599" name="Line 23"/>
            <p:cNvSpPr>
              <a:spLocks noChangeShapeType="1"/>
            </p:cNvSpPr>
            <p:nvPr/>
          </p:nvSpPr>
          <p:spPr bwMode="auto">
            <a:xfrm>
              <a:off x="1823" y="2477"/>
              <a:ext cx="0" cy="546"/>
            </a:xfrm>
            <a:prstGeom prst="line">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2600" name="Line 24"/>
            <p:cNvSpPr>
              <a:spLocks noChangeShapeType="1"/>
            </p:cNvSpPr>
            <p:nvPr/>
          </p:nvSpPr>
          <p:spPr bwMode="auto">
            <a:xfrm>
              <a:off x="4019" y="2457"/>
              <a:ext cx="0" cy="546"/>
            </a:xfrm>
            <a:prstGeom prst="line">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27"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400122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2"/>
          <p:cNvSpPr>
            <a:spLocks noGrp="1" noChangeArrowheads="1"/>
          </p:cNvSpPr>
          <p:nvPr>
            <p:ph type="title"/>
          </p:nvPr>
        </p:nvSpPr>
        <p:spPr>
          <a:xfrm>
            <a:off x="500881" y="109786"/>
            <a:ext cx="8229600" cy="1143000"/>
          </a:xfrm>
        </p:spPr>
        <p:txBody>
          <a:bodyPr/>
          <a:lstStyle/>
          <a:p>
            <a:pPr>
              <a:defRPr/>
            </a:pPr>
            <a:r>
              <a:rPr lang="en-US" sz="4000">
                <a:cs typeface="+mj-cs"/>
              </a:rPr>
              <a:t>OSPF (Open Shortest Path First)</a:t>
            </a:r>
          </a:p>
        </p:txBody>
      </p:sp>
      <p:sp>
        <p:nvSpPr>
          <p:cNvPr id="157701" name="Rectangle 3"/>
          <p:cNvSpPr>
            <a:spLocks noGrp="1" noChangeArrowheads="1"/>
          </p:cNvSpPr>
          <p:nvPr>
            <p:ph type="body" idx="1"/>
          </p:nvPr>
        </p:nvSpPr>
        <p:spPr>
          <a:xfrm>
            <a:off x="533400" y="1447800"/>
            <a:ext cx="8229600" cy="5105400"/>
          </a:xfrm>
        </p:spPr>
        <p:txBody>
          <a:bodyPr>
            <a:normAutofit fontScale="92500" lnSpcReduction="10000"/>
          </a:bodyPr>
          <a:lstStyle/>
          <a:p>
            <a:r>
              <a:rPr lang="ja-JP" altLang="en-US" dirty="0">
                <a:latin typeface="Gill Sans MT" charset="0"/>
              </a:rPr>
              <a:t>“</a:t>
            </a:r>
            <a:r>
              <a:rPr lang="en-US" altLang="ja-JP" dirty="0">
                <a:latin typeface="Gill Sans MT" charset="0"/>
              </a:rPr>
              <a:t>open</a:t>
            </a:r>
            <a:r>
              <a:rPr lang="ja-JP" altLang="en-US" dirty="0">
                <a:latin typeface="Gill Sans MT" charset="0"/>
              </a:rPr>
              <a:t>”</a:t>
            </a:r>
            <a:r>
              <a:rPr lang="en-US" altLang="ja-JP" dirty="0">
                <a:latin typeface="Gill Sans MT" charset="0"/>
              </a:rPr>
              <a:t>: publicly available</a:t>
            </a:r>
          </a:p>
          <a:p>
            <a:r>
              <a:rPr lang="en-US" dirty="0">
                <a:latin typeface="Gill Sans MT" charset="0"/>
              </a:rPr>
              <a:t>uses </a:t>
            </a:r>
            <a:r>
              <a:rPr lang="en-US" dirty="0" smtClean="0">
                <a:latin typeface="Gill Sans MT" charset="0"/>
              </a:rPr>
              <a:t>link-state </a:t>
            </a:r>
            <a:r>
              <a:rPr lang="en-US" dirty="0">
                <a:latin typeface="Gill Sans MT" charset="0"/>
              </a:rPr>
              <a:t>algorithm </a:t>
            </a:r>
          </a:p>
          <a:p>
            <a:pPr lvl="1"/>
            <a:r>
              <a:rPr lang="en-US" dirty="0" smtClean="0">
                <a:latin typeface="Gill Sans MT" charset="0"/>
              </a:rPr>
              <a:t>link state </a:t>
            </a:r>
            <a:r>
              <a:rPr lang="en-US" dirty="0">
                <a:latin typeface="Gill Sans MT" charset="0"/>
              </a:rPr>
              <a:t>packet dissemination</a:t>
            </a:r>
          </a:p>
          <a:p>
            <a:pPr lvl="1"/>
            <a:r>
              <a:rPr lang="en-US" dirty="0">
                <a:latin typeface="Gill Sans MT" charset="0"/>
              </a:rPr>
              <a:t>topology map at each node</a:t>
            </a:r>
          </a:p>
          <a:p>
            <a:pPr lvl="1"/>
            <a:r>
              <a:rPr lang="en-US" dirty="0">
                <a:latin typeface="Gill Sans MT" charset="0"/>
              </a:rPr>
              <a:t>route computation using Dijkstra</a:t>
            </a:r>
            <a:r>
              <a:rPr lang="ja-JP" altLang="en-US" dirty="0">
                <a:latin typeface="Gill Sans MT" charset="0"/>
              </a:rPr>
              <a:t>’</a:t>
            </a:r>
            <a:r>
              <a:rPr lang="en-US" altLang="ja-JP" dirty="0">
                <a:latin typeface="Gill Sans MT" charset="0"/>
              </a:rPr>
              <a:t>s algorithm</a:t>
            </a:r>
          </a:p>
          <a:p>
            <a:r>
              <a:rPr lang="en-US" dirty="0" smtClean="0">
                <a:latin typeface="Gill Sans MT" charset="0"/>
              </a:rPr>
              <a:t>router floods OSPF link-state advertisements to all other routers in </a:t>
            </a:r>
            <a:r>
              <a:rPr lang="en-US" i="1" dirty="0" smtClean="0">
                <a:solidFill>
                  <a:srgbClr val="CC0000"/>
                </a:solidFill>
                <a:latin typeface="Gill Sans MT" charset="0"/>
              </a:rPr>
              <a:t>entire</a:t>
            </a:r>
            <a:r>
              <a:rPr lang="en-US" dirty="0" smtClean="0">
                <a:latin typeface="Gill Sans MT" charset="0"/>
              </a:rPr>
              <a:t> </a:t>
            </a:r>
            <a:r>
              <a:rPr lang="en-US" dirty="0">
                <a:latin typeface="Gill Sans MT" charset="0"/>
              </a:rPr>
              <a:t>AS</a:t>
            </a:r>
          </a:p>
          <a:p>
            <a:pPr lvl="1"/>
            <a:r>
              <a:rPr lang="en-US" dirty="0">
                <a:latin typeface="Gill Sans MT" charset="0"/>
              </a:rPr>
              <a:t>carried in OSPF messages directly over IP (rather than TCP or </a:t>
            </a:r>
            <a:r>
              <a:rPr lang="en-US" dirty="0" smtClean="0">
                <a:latin typeface="Gill Sans MT" charset="0"/>
              </a:rPr>
              <a:t>UDP</a:t>
            </a:r>
          </a:p>
          <a:p>
            <a:pPr lvl="1"/>
            <a:r>
              <a:rPr lang="en-US" dirty="0" smtClean="0">
                <a:latin typeface="Gill Sans MT" charset="0"/>
              </a:rPr>
              <a:t>link state: for each attached link</a:t>
            </a:r>
            <a:endParaRPr lang="en-US" dirty="0">
              <a:latin typeface="Gill Sans MT" charset="0"/>
            </a:endParaRPr>
          </a:p>
          <a:p>
            <a:r>
              <a:rPr lang="en-US" i="1" dirty="0">
                <a:solidFill>
                  <a:srgbClr val="CC0000"/>
                </a:solidFill>
                <a:latin typeface="Gill Sans MT" charset="0"/>
              </a:rPr>
              <a:t>IS-IS routing</a:t>
            </a:r>
            <a:r>
              <a:rPr lang="en-US" dirty="0">
                <a:latin typeface="Gill Sans MT" charset="0"/>
              </a:rPr>
              <a:t> protocol: nearly identical to OSPF</a:t>
            </a:r>
          </a:p>
        </p:txBody>
      </p:sp>
      <p:sp>
        <p:nvSpPr>
          <p:cNvPr id="7"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51</a:t>
            </a:fld>
            <a:endParaRPr lang="en-US" sz="1200" dirty="0">
              <a:latin typeface="Tahoma" charset="0"/>
            </a:endParaRP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9604056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B9BE869-C7CA-CB49-B618-AFC6E2B0EAD4}" type="slidenum">
              <a:rPr lang="en-US" altLang="en-US" sz="1200">
                <a:latin typeface="Comic Sans MS" charset="0"/>
              </a:rPr>
              <a:pPr/>
              <a:t>52</a:t>
            </a:fld>
            <a:endParaRPr lang="en-US" altLang="en-US" sz="1200">
              <a:latin typeface="Comic Sans MS" charset="0"/>
            </a:endParaRPr>
          </a:p>
        </p:txBody>
      </p:sp>
      <p:sp>
        <p:nvSpPr>
          <p:cNvPr id="155650" name="Rectangle 2"/>
          <p:cNvSpPr>
            <a:spLocks noGrp="1" noChangeArrowheads="1"/>
          </p:cNvSpPr>
          <p:nvPr>
            <p:ph type="title"/>
          </p:nvPr>
        </p:nvSpPr>
        <p:spPr>
          <a:xfrm>
            <a:off x="685800" y="152400"/>
            <a:ext cx="7772400" cy="914400"/>
          </a:xfrm>
        </p:spPr>
        <p:txBody>
          <a:bodyPr/>
          <a:lstStyle/>
          <a:p>
            <a:r>
              <a:rPr lang="en-US" altLang="en-US" sz="3200"/>
              <a:t>OSPF </a:t>
            </a:r>
            <a:r>
              <a:rPr lang="ja-JP" altLang="en-US" sz="3200">
                <a:latin typeface="Arial" charset="0"/>
              </a:rPr>
              <a:t>“</a:t>
            </a:r>
            <a:r>
              <a:rPr lang="en-US" altLang="ja-JP" sz="3200"/>
              <a:t>Advanced</a:t>
            </a:r>
            <a:r>
              <a:rPr lang="ja-JP" altLang="en-US" sz="3200">
                <a:latin typeface="Arial" charset="0"/>
              </a:rPr>
              <a:t>”</a:t>
            </a:r>
            <a:r>
              <a:rPr lang="en-US" altLang="ja-JP" sz="3200"/>
              <a:t> Features (not in RIP)</a:t>
            </a:r>
            <a:endParaRPr lang="en-US" altLang="en-US"/>
          </a:p>
        </p:txBody>
      </p:sp>
      <p:sp>
        <p:nvSpPr>
          <p:cNvPr id="155651" name="Rectangle 3"/>
          <p:cNvSpPr>
            <a:spLocks noGrp="1" noChangeArrowheads="1"/>
          </p:cNvSpPr>
          <p:nvPr>
            <p:ph type="body" idx="1"/>
          </p:nvPr>
        </p:nvSpPr>
        <p:spPr>
          <a:xfrm>
            <a:off x="381000" y="1524000"/>
            <a:ext cx="8229600" cy="4114800"/>
          </a:xfrm>
        </p:spPr>
        <p:txBody>
          <a:bodyPr/>
          <a:lstStyle/>
          <a:p>
            <a:r>
              <a:rPr lang="en-US" altLang="en-US" sz="2400">
                <a:solidFill>
                  <a:srgbClr val="FF0000"/>
                </a:solidFill>
              </a:rPr>
              <a:t>Security:</a:t>
            </a:r>
            <a:r>
              <a:rPr lang="en-US" altLang="en-US" sz="2400"/>
              <a:t> all OSPF messages authenticated (to prevent malicious intrusion) </a:t>
            </a:r>
          </a:p>
          <a:p>
            <a:r>
              <a:rPr lang="en-US" altLang="en-US" sz="2400">
                <a:solidFill>
                  <a:srgbClr val="FF0000"/>
                </a:solidFill>
              </a:rPr>
              <a:t>Multi</a:t>
            </a:r>
            <a:r>
              <a:rPr lang="en-US" altLang="en-US" sz="2400"/>
              <a:t>ple same-cost </a:t>
            </a:r>
            <a:r>
              <a:rPr lang="en-US" altLang="en-US" sz="2400">
                <a:solidFill>
                  <a:srgbClr val="FF0000"/>
                </a:solidFill>
              </a:rPr>
              <a:t>path</a:t>
            </a:r>
            <a:r>
              <a:rPr lang="en-US" altLang="en-US" sz="2400"/>
              <a:t>s allowed (only one path in RIP)</a:t>
            </a:r>
          </a:p>
          <a:p>
            <a:r>
              <a:rPr lang="en-US" altLang="en-US" sz="2400"/>
              <a:t>For each link, multiple cost metrics for different </a:t>
            </a:r>
            <a:r>
              <a:rPr lang="en-US" altLang="en-US" sz="2400">
                <a:solidFill>
                  <a:srgbClr val="FF0000"/>
                </a:solidFill>
              </a:rPr>
              <a:t>TOS (</a:t>
            </a:r>
            <a:r>
              <a:rPr lang="ja-JP" altLang="en-US" sz="2400">
                <a:solidFill>
                  <a:srgbClr val="FF0000"/>
                </a:solidFill>
                <a:latin typeface="Arial" charset="0"/>
              </a:rPr>
              <a:t>“</a:t>
            </a:r>
            <a:r>
              <a:rPr lang="en-US" altLang="ja-JP" sz="2400">
                <a:solidFill>
                  <a:srgbClr val="FF0000"/>
                </a:solidFill>
              </a:rPr>
              <a:t>Type-of-Services</a:t>
            </a:r>
            <a:r>
              <a:rPr lang="ja-JP" altLang="en-US" sz="2400">
                <a:solidFill>
                  <a:srgbClr val="FF0000"/>
                </a:solidFill>
                <a:latin typeface="Arial" charset="0"/>
              </a:rPr>
              <a:t>”</a:t>
            </a:r>
            <a:r>
              <a:rPr lang="en-US" altLang="ja-JP" sz="2400">
                <a:solidFill>
                  <a:srgbClr val="FF0000"/>
                </a:solidFill>
              </a:rPr>
              <a:t>)</a:t>
            </a:r>
          </a:p>
          <a:p>
            <a:pPr lvl="1"/>
            <a:r>
              <a:rPr lang="en-US" altLang="en-US" sz="1800"/>
              <a:t>e.g., satellite link cost set </a:t>
            </a:r>
            <a:r>
              <a:rPr lang="ja-JP" altLang="en-US" sz="1800">
                <a:latin typeface="Arial" charset="0"/>
              </a:rPr>
              <a:t>“</a:t>
            </a:r>
            <a:r>
              <a:rPr lang="en-US" altLang="ja-JP" sz="1800"/>
              <a:t>low</a:t>
            </a:r>
            <a:r>
              <a:rPr lang="ja-JP" altLang="en-US" sz="1800">
                <a:latin typeface="Arial" charset="0"/>
              </a:rPr>
              <a:t>”</a:t>
            </a:r>
            <a:r>
              <a:rPr lang="en-US" altLang="ja-JP" sz="1800"/>
              <a:t> for best effort; high for real time)</a:t>
            </a:r>
          </a:p>
          <a:p>
            <a:pPr lvl="1">
              <a:buFontTx/>
              <a:buNone/>
            </a:pPr>
            <a:endParaRPr lang="en-US" altLang="en-US"/>
          </a:p>
          <a:p>
            <a:r>
              <a:rPr lang="en-US" altLang="en-US" sz="2400">
                <a:solidFill>
                  <a:srgbClr val="FF0000"/>
                </a:solidFill>
              </a:rPr>
              <a:t>Hierarchical</a:t>
            </a:r>
            <a:r>
              <a:rPr lang="en-US" altLang="en-US" sz="2400"/>
              <a:t> OSPF in large domains.</a:t>
            </a:r>
          </a:p>
          <a:p>
            <a:endParaRPr lang="en-US" altLang="en-US" sz="2400"/>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48505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Freeform 2"/>
          <p:cNvSpPr>
            <a:spLocks/>
          </p:cNvSpPr>
          <p:nvPr/>
        </p:nvSpPr>
        <p:spPr bwMode="auto">
          <a:xfrm>
            <a:off x="2027238" y="1652588"/>
            <a:ext cx="6010275" cy="2206625"/>
          </a:xfrm>
          <a:custGeom>
            <a:avLst/>
            <a:gdLst>
              <a:gd name="T0" fmla="*/ 2147483647 w 3786"/>
              <a:gd name="T1" fmla="*/ 2147483647 h 1390"/>
              <a:gd name="T2" fmla="*/ 2147483647 w 3786"/>
              <a:gd name="T3" fmla="*/ 2147483647 h 1390"/>
              <a:gd name="T4" fmla="*/ 2147483647 w 3786"/>
              <a:gd name="T5" fmla="*/ 2147483647 h 1390"/>
              <a:gd name="T6" fmla="*/ 2147483647 w 3786"/>
              <a:gd name="T7" fmla="*/ 2147483647 h 1390"/>
              <a:gd name="T8" fmla="*/ 2147483647 w 3786"/>
              <a:gd name="T9" fmla="*/ 2147483647 h 1390"/>
              <a:gd name="T10" fmla="*/ 2147483647 w 3786"/>
              <a:gd name="T11" fmla="*/ 2147483647 h 1390"/>
              <a:gd name="T12" fmla="*/ 2147483647 w 3786"/>
              <a:gd name="T13" fmla="*/ 2147483647 h 1390"/>
              <a:gd name="T14" fmla="*/ 2147483647 w 3786"/>
              <a:gd name="T15" fmla="*/ 2147483647 h 1390"/>
              <a:gd name="T16" fmla="*/ 2147483647 w 3786"/>
              <a:gd name="T17" fmla="*/ 2147483647 h 1390"/>
              <a:gd name="T18" fmla="*/ 2147483647 w 3786"/>
              <a:gd name="T19" fmla="*/ 2147483647 h 1390"/>
              <a:gd name="T20" fmla="*/ 2147483647 w 3786"/>
              <a:gd name="T21" fmla="*/ 2147483647 h 1390"/>
              <a:gd name="T22" fmla="*/ 2147483647 w 3786"/>
              <a:gd name="T23" fmla="*/ 2147483647 h 1390"/>
              <a:gd name="T24" fmla="*/ 2147483647 w 3786"/>
              <a:gd name="T25" fmla="*/ 2147483647 h 1390"/>
              <a:gd name="T26" fmla="*/ 2147483647 w 3786"/>
              <a:gd name="T27" fmla="*/ 2147483647 h 13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6"/>
              <a:gd name="T43" fmla="*/ 0 h 1390"/>
              <a:gd name="T44" fmla="*/ 3786 w 3786"/>
              <a:gd name="T45" fmla="*/ 1390 h 13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6" h="1390">
                <a:moveTo>
                  <a:pt x="408" y="575"/>
                </a:moveTo>
                <a:cubicBezTo>
                  <a:pt x="689" y="273"/>
                  <a:pt x="1286" y="110"/>
                  <a:pt x="1693" y="55"/>
                </a:cubicBezTo>
                <a:cubicBezTo>
                  <a:pt x="2100" y="0"/>
                  <a:pt x="2585" y="164"/>
                  <a:pt x="2852" y="245"/>
                </a:cubicBezTo>
                <a:cubicBezTo>
                  <a:pt x="3119" y="326"/>
                  <a:pt x="3163" y="420"/>
                  <a:pt x="3295" y="540"/>
                </a:cubicBezTo>
                <a:cubicBezTo>
                  <a:pt x="3427" y="660"/>
                  <a:pt x="3786" y="870"/>
                  <a:pt x="3702" y="1130"/>
                </a:cubicBezTo>
                <a:cubicBezTo>
                  <a:pt x="3618" y="1390"/>
                  <a:pt x="3209" y="1190"/>
                  <a:pt x="3035" y="1214"/>
                </a:cubicBezTo>
                <a:cubicBezTo>
                  <a:pt x="2870" y="1266"/>
                  <a:pt x="2655" y="1277"/>
                  <a:pt x="2655" y="1277"/>
                </a:cubicBezTo>
                <a:cubicBezTo>
                  <a:pt x="2655" y="1277"/>
                  <a:pt x="2160" y="1316"/>
                  <a:pt x="1918" y="1326"/>
                </a:cubicBezTo>
                <a:cubicBezTo>
                  <a:pt x="1676" y="1336"/>
                  <a:pt x="1387" y="1353"/>
                  <a:pt x="1201" y="1340"/>
                </a:cubicBezTo>
                <a:cubicBezTo>
                  <a:pt x="1015" y="1327"/>
                  <a:pt x="913" y="1278"/>
                  <a:pt x="801" y="1249"/>
                </a:cubicBezTo>
                <a:lnTo>
                  <a:pt x="527" y="1165"/>
                </a:lnTo>
                <a:cubicBezTo>
                  <a:pt x="404" y="1140"/>
                  <a:pt x="126" y="1159"/>
                  <a:pt x="63" y="1102"/>
                </a:cubicBezTo>
                <a:cubicBezTo>
                  <a:pt x="0" y="1045"/>
                  <a:pt x="85" y="919"/>
                  <a:pt x="148" y="821"/>
                </a:cubicBezTo>
                <a:cubicBezTo>
                  <a:pt x="205" y="733"/>
                  <a:pt x="127" y="877"/>
                  <a:pt x="408" y="575"/>
                </a:cubicBezTo>
                <a:close/>
              </a:path>
            </a:pathLst>
          </a:custGeom>
          <a:solidFill>
            <a:srgbClr val="3399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59748" name="Rectangle 3"/>
          <p:cNvSpPr>
            <a:spLocks noGrp="1" noChangeArrowheads="1"/>
          </p:cNvSpPr>
          <p:nvPr>
            <p:ph type="title"/>
          </p:nvPr>
        </p:nvSpPr>
        <p:spPr>
          <a:xfrm>
            <a:off x="427038" y="169863"/>
            <a:ext cx="4438650" cy="1143000"/>
          </a:xfrm>
        </p:spPr>
        <p:txBody>
          <a:bodyPr/>
          <a:lstStyle/>
          <a:p>
            <a:r>
              <a:rPr lang="en-US" sz="4000">
                <a:latin typeface="Gill Sans MT" charset="0"/>
              </a:rPr>
              <a:t>Hierarchical OSPF</a:t>
            </a:r>
            <a:endParaRPr lang="en-US">
              <a:latin typeface="Gill Sans MT" charset="0"/>
            </a:endParaRPr>
          </a:p>
        </p:txBody>
      </p:sp>
      <p:sp>
        <p:nvSpPr>
          <p:cNvPr id="159749" name="Line 4"/>
          <p:cNvSpPr>
            <a:spLocks noChangeShapeType="1"/>
          </p:cNvSpPr>
          <p:nvPr/>
        </p:nvSpPr>
        <p:spPr bwMode="auto">
          <a:xfrm flipV="1">
            <a:off x="3679825" y="2039938"/>
            <a:ext cx="1058863"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0" name="Line 5"/>
          <p:cNvSpPr>
            <a:spLocks noChangeShapeType="1"/>
          </p:cNvSpPr>
          <p:nvPr/>
        </p:nvSpPr>
        <p:spPr bwMode="auto">
          <a:xfrm>
            <a:off x="4957763" y="2036763"/>
            <a:ext cx="1169987" cy="3444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1" name="Line 6"/>
          <p:cNvSpPr>
            <a:spLocks noChangeShapeType="1"/>
          </p:cNvSpPr>
          <p:nvPr/>
        </p:nvSpPr>
        <p:spPr bwMode="auto">
          <a:xfrm>
            <a:off x="6369050" y="2435225"/>
            <a:ext cx="803275" cy="801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2" name="Line 7"/>
          <p:cNvSpPr>
            <a:spLocks noChangeShapeType="1"/>
          </p:cNvSpPr>
          <p:nvPr/>
        </p:nvSpPr>
        <p:spPr bwMode="auto">
          <a:xfrm flipV="1">
            <a:off x="4948238" y="2330450"/>
            <a:ext cx="1271587" cy="1182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3" name="Line 8"/>
          <p:cNvSpPr>
            <a:spLocks noChangeShapeType="1"/>
          </p:cNvSpPr>
          <p:nvPr/>
        </p:nvSpPr>
        <p:spPr bwMode="auto">
          <a:xfrm>
            <a:off x="3683000" y="2471738"/>
            <a:ext cx="1138238" cy="992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4" name="Line 9"/>
          <p:cNvSpPr>
            <a:spLocks noChangeShapeType="1"/>
          </p:cNvSpPr>
          <p:nvPr/>
        </p:nvSpPr>
        <p:spPr bwMode="auto">
          <a:xfrm flipH="1">
            <a:off x="6780213" y="3236913"/>
            <a:ext cx="400050" cy="8810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5" name="Line 10"/>
          <p:cNvSpPr>
            <a:spLocks noChangeShapeType="1"/>
          </p:cNvSpPr>
          <p:nvPr/>
        </p:nvSpPr>
        <p:spPr bwMode="auto">
          <a:xfrm>
            <a:off x="6808788" y="4090988"/>
            <a:ext cx="893762" cy="8366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6" name="Line 11"/>
          <p:cNvSpPr>
            <a:spLocks noChangeShapeType="1"/>
          </p:cNvSpPr>
          <p:nvPr/>
        </p:nvSpPr>
        <p:spPr bwMode="auto">
          <a:xfrm>
            <a:off x="4841875" y="3405188"/>
            <a:ext cx="547688" cy="13382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7" name="Line 12"/>
          <p:cNvSpPr>
            <a:spLocks noChangeShapeType="1"/>
          </p:cNvSpPr>
          <p:nvPr/>
        </p:nvSpPr>
        <p:spPr bwMode="auto">
          <a:xfrm>
            <a:off x="4403725" y="4268788"/>
            <a:ext cx="246063" cy="9715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8" name="Line 13"/>
          <p:cNvSpPr>
            <a:spLocks noChangeShapeType="1"/>
          </p:cNvSpPr>
          <p:nvPr/>
        </p:nvSpPr>
        <p:spPr bwMode="auto">
          <a:xfrm flipH="1">
            <a:off x="4646613" y="4775200"/>
            <a:ext cx="7239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9" name="Line 14"/>
          <p:cNvSpPr>
            <a:spLocks noChangeShapeType="1"/>
          </p:cNvSpPr>
          <p:nvPr/>
        </p:nvSpPr>
        <p:spPr bwMode="auto">
          <a:xfrm flipH="1">
            <a:off x="4454525" y="3519488"/>
            <a:ext cx="388938" cy="779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60" name="Line 15"/>
          <p:cNvSpPr>
            <a:spLocks noChangeShapeType="1"/>
          </p:cNvSpPr>
          <p:nvPr/>
        </p:nvSpPr>
        <p:spPr bwMode="auto">
          <a:xfrm flipH="1">
            <a:off x="2689225" y="2319338"/>
            <a:ext cx="857250" cy="846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61" name="Line 16"/>
          <p:cNvSpPr>
            <a:spLocks noChangeShapeType="1"/>
          </p:cNvSpPr>
          <p:nvPr/>
        </p:nvSpPr>
        <p:spPr bwMode="auto">
          <a:xfrm flipH="1">
            <a:off x="2084388" y="3171825"/>
            <a:ext cx="577850" cy="790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62" name="Line 17"/>
          <p:cNvSpPr>
            <a:spLocks noChangeShapeType="1"/>
          </p:cNvSpPr>
          <p:nvPr/>
        </p:nvSpPr>
        <p:spPr bwMode="auto">
          <a:xfrm flipH="1">
            <a:off x="1435100" y="4024313"/>
            <a:ext cx="622300" cy="600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63" name="Line 18"/>
          <p:cNvSpPr>
            <a:spLocks noChangeShapeType="1"/>
          </p:cNvSpPr>
          <p:nvPr/>
        </p:nvSpPr>
        <p:spPr bwMode="auto">
          <a:xfrm flipH="1">
            <a:off x="2290763" y="4552950"/>
            <a:ext cx="433387" cy="677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64" name="Line 19"/>
          <p:cNvSpPr>
            <a:spLocks noChangeShapeType="1"/>
          </p:cNvSpPr>
          <p:nvPr/>
        </p:nvSpPr>
        <p:spPr bwMode="auto">
          <a:xfrm>
            <a:off x="2163763" y="3981450"/>
            <a:ext cx="636587"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65" name="Freeform 20"/>
          <p:cNvSpPr>
            <a:spLocks/>
          </p:cNvSpPr>
          <p:nvPr/>
        </p:nvSpPr>
        <p:spPr bwMode="auto">
          <a:xfrm>
            <a:off x="1087438" y="2833688"/>
            <a:ext cx="2185987" cy="2820987"/>
          </a:xfrm>
          <a:custGeom>
            <a:avLst/>
            <a:gdLst>
              <a:gd name="T0" fmla="*/ 2147483647 w 1377"/>
              <a:gd name="T1" fmla="*/ 2147483647 h 1777"/>
              <a:gd name="T2" fmla="*/ 2147483647 w 1377"/>
              <a:gd name="T3" fmla="*/ 2147483647 h 1777"/>
              <a:gd name="T4" fmla="*/ 2147483647 w 1377"/>
              <a:gd name="T5" fmla="*/ 2147483647 h 1777"/>
              <a:gd name="T6" fmla="*/ 2147483647 w 1377"/>
              <a:gd name="T7" fmla="*/ 2147483647 h 1777"/>
              <a:gd name="T8" fmla="*/ 2147483647 w 1377"/>
              <a:gd name="T9" fmla="*/ 2147483647 h 1777"/>
              <a:gd name="T10" fmla="*/ 2147483647 w 1377"/>
              <a:gd name="T11" fmla="*/ 2147483647 h 1777"/>
              <a:gd name="T12" fmla="*/ 2147483647 w 1377"/>
              <a:gd name="T13" fmla="*/ 2147483647 h 1777"/>
              <a:gd name="T14" fmla="*/ 2147483647 w 1377"/>
              <a:gd name="T15" fmla="*/ 2147483647 h 1777"/>
              <a:gd name="T16" fmla="*/ 2147483647 w 1377"/>
              <a:gd name="T17" fmla="*/ 2147483647 h 1777"/>
              <a:gd name="T18" fmla="*/ 2147483647 w 1377"/>
              <a:gd name="T19" fmla="*/ 2147483647 h 1777"/>
              <a:gd name="T20" fmla="*/ 2147483647 w 1377"/>
              <a:gd name="T21" fmla="*/ 2147483647 h 1777"/>
              <a:gd name="T22" fmla="*/ 2147483647 w 1377"/>
              <a:gd name="T23" fmla="*/ 2147483647 h 1777"/>
              <a:gd name="T24" fmla="*/ 2147483647 w 1377"/>
              <a:gd name="T25" fmla="*/ 2147483647 h 1777"/>
              <a:gd name="T26" fmla="*/ 2147483647 w 1377"/>
              <a:gd name="T27" fmla="*/ 2147483647 h 1777"/>
              <a:gd name="T28" fmla="*/ 2147483647 w 1377"/>
              <a:gd name="T29" fmla="*/ 2147483647 h 1777"/>
              <a:gd name="T30" fmla="*/ 2147483647 w 1377"/>
              <a:gd name="T31" fmla="*/ 2147483647 h 1777"/>
              <a:gd name="T32" fmla="*/ 2147483647 w 1377"/>
              <a:gd name="T33" fmla="*/ 2147483647 h 17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77"/>
              <a:gd name="T52" fmla="*/ 0 h 1777"/>
              <a:gd name="T53" fmla="*/ 1377 w 1377"/>
              <a:gd name="T54" fmla="*/ 1777 h 17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77" h="1777">
                <a:moveTo>
                  <a:pt x="671" y="245"/>
                </a:moveTo>
                <a:cubicBezTo>
                  <a:pt x="604" y="317"/>
                  <a:pt x="533" y="382"/>
                  <a:pt x="474" y="463"/>
                </a:cubicBezTo>
                <a:cubicBezTo>
                  <a:pt x="415" y="544"/>
                  <a:pt x="366" y="663"/>
                  <a:pt x="319" y="730"/>
                </a:cubicBezTo>
                <a:cubicBezTo>
                  <a:pt x="272" y="797"/>
                  <a:pt x="242" y="800"/>
                  <a:pt x="193" y="863"/>
                </a:cubicBezTo>
                <a:cubicBezTo>
                  <a:pt x="144" y="926"/>
                  <a:pt x="48" y="1027"/>
                  <a:pt x="24" y="1109"/>
                </a:cubicBezTo>
                <a:cubicBezTo>
                  <a:pt x="0" y="1191"/>
                  <a:pt x="10" y="1295"/>
                  <a:pt x="46" y="1355"/>
                </a:cubicBezTo>
                <a:cubicBezTo>
                  <a:pt x="82" y="1415"/>
                  <a:pt x="172" y="1437"/>
                  <a:pt x="242" y="1467"/>
                </a:cubicBezTo>
                <a:cubicBezTo>
                  <a:pt x="312" y="1497"/>
                  <a:pt x="404" y="1499"/>
                  <a:pt x="467" y="1538"/>
                </a:cubicBezTo>
                <a:cubicBezTo>
                  <a:pt x="530" y="1577"/>
                  <a:pt x="518" y="1669"/>
                  <a:pt x="622" y="1699"/>
                </a:cubicBezTo>
                <a:cubicBezTo>
                  <a:pt x="726" y="1729"/>
                  <a:pt x="986" y="1777"/>
                  <a:pt x="1092" y="1720"/>
                </a:cubicBezTo>
                <a:cubicBezTo>
                  <a:pt x="1198" y="1663"/>
                  <a:pt x="1219" y="1471"/>
                  <a:pt x="1261" y="1355"/>
                </a:cubicBezTo>
                <a:cubicBezTo>
                  <a:pt x="1303" y="1239"/>
                  <a:pt x="1377" y="1150"/>
                  <a:pt x="1345" y="1025"/>
                </a:cubicBezTo>
                <a:cubicBezTo>
                  <a:pt x="1313" y="900"/>
                  <a:pt x="1084" y="727"/>
                  <a:pt x="1071" y="603"/>
                </a:cubicBezTo>
                <a:cubicBezTo>
                  <a:pt x="1058" y="479"/>
                  <a:pt x="1237" y="374"/>
                  <a:pt x="1268" y="280"/>
                </a:cubicBezTo>
                <a:cubicBezTo>
                  <a:pt x="1299" y="186"/>
                  <a:pt x="1320" y="82"/>
                  <a:pt x="1254" y="41"/>
                </a:cubicBezTo>
                <a:cubicBezTo>
                  <a:pt x="1188" y="0"/>
                  <a:pt x="970" y="2"/>
                  <a:pt x="874" y="34"/>
                </a:cubicBezTo>
                <a:cubicBezTo>
                  <a:pt x="778" y="66"/>
                  <a:pt x="738" y="173"/>
                  <a:pt x="671" y="245"/>
                </a:cubicBezTo>
                <a:close/>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59766" name="Freeform 21"/>
          <p:cNvSpPr>
            <a:spLocks/>
          </p:cNvSpPr>
          <p:nvPr/>
        </p:nvSpPr>
        <p:spPr bwMode="auto">
          <a:xfrm>
            <a:off x="3951288" y="3068638"/>
            <a:ext cx="1903412" cy="2730500"/>
          </a:xfrm>
          <a:custGeom>
            <a:avLst/>
            <a:gdLst>
              <a:gd name="T0" fmla="*/ 2147483647 w 1199"/>
              <a:gd name="T1" fmla="*/ 2147483647 h 1720"/>
              <a:gd name="T2" fmla="*/ 2147483647 w 1199"/>
              <a:gd name="T3" fmla="*/ 2147483647 h 1720"/>
              <a:gd name="T4" fmla="*/ 2147483647 w 1199"/>
              <a:gd name="T5" fmla="*/ 2147483647 h 1720"/>
              <a:gd name="T6" fmla="*/ 2147483647 w 1199"/>
              <a:gd name="T7" fmla="*/ 2147483647 h 1720"/>
              <a:gd name="T8" fmla="*/ 2147483647 w 1199"/>
              <a:gd name="T9" fmla="*/ 2147483647 h 1720"/>
              <a:gd name="T10" fmla="*/ 2147483647 w 1199"/>
              <a:gd name="T11" fmla="*/ 2147483647 h 1720"/>
              <a:gd name="T12" fmla="*/ 2147483647 w 1199"/>
              <a:gd name="T13" fmla="*/ 2147483647 h 1720"/>
              <a:gd name="T14" fmla="*/ 2147483647 w 1199"/>
              <a:gd name="T15" fmla="*/ 2147483647 h 1720"/>
              <a:gd name="T16" fmla="*/ 2147483647 w 1199"/>
              <a:gd name="T17" fmla="*/ 2147483647 h 1720"/>
              <a:gd name="T18" fmla="*/ 2147483647 w 1199"/>
              <a:gd name="T19" fmla="*/ 2147483647 h 1720"/>
              <a:gd name="T20" fmla="*/ 2147483647 w 1199"/>
              <a:gd name="T21" fmla="*/ 2147483647 h 1720"/>
              <a:gd name="T22" fmla="*/ 2147483647 w 1199"/>
              <a:gd name="T23" fmla="*/ 2147483647 h 1720"/>
              <a:gd name="T24" fmla="*/ 2147483647 w 1199"/>
              <a:gd name="T25" fmla="*/ 2147483647 h 1720"/>
              <a:gd name="T26" fmla="*/ 2147483647 w 1199"/>
              <a:gd name="T27" fmla="*/ 2147483647 h 1720"/>
              <a:gd name="T28" fmla="*/ 2147483647 w 1199"/>
              <a:gd name="T29" fmla="*/ 2147483647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9"/>
              <a:gd name="T46" fmla="*/ 0 h 1720"/>
              <a:gd name="T47" fmla="*/ 1199 w 1199"/>
              <a:gd name="T48" fmla="*/ 1720 h 17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9" h="1720">
                <a:moveTo>
                  <a:pt x="651" y="20"/>
                </a:moveTo>
                <a:cubicBezTo>
                  <a:pt x="595" y="0"/>
                  <a:pt x="643" y="10"/>
                  <a:pt x="609" y="20"/>
                </a:cubicBezTo>
                <a:cubicBezTo>
                  <a:pt x="575" y="30"/>
                  <a:pt x="499" y="45"/>
                  <a:pt x="447" y="83"/>
                </a:cubicBezTo>
                <a:cubicBezTo>
                  <a:pt x="395" y="121"/>
                  <a:pt x="354" y="178"/>
                  <a:pt x="300" y="245"/>
                </a:cubicBezTo>
                <a:cubicBezTo>
                  <a:pt x="246" y="312"/>
                  <a:pt x="173" y="379"/>
                  <a:pt x="124" y="483"/>
                </a:cubicBezTo>
                <a:cubicBezTo>
                  <a:pt x="75" y="587"/>
                  <a:pt x="10" y="742"/>
                  <a:pt x="5" y="870"/>
                </a:cubicBezTo>
                <a:cubicBezTo>
                  <a:pt x="0" y="998"/>
                  <a:pt x="50" y="1122"/>
                  <a:pt x="96" y="1249"/>
                </a:cubicBezTo>
                <a:cubicBezTo>
                  <a:pt x="142" y="1376"/>
                  <a:pt x="153" y="1564"/>
                  <a:pt x="279" y="1635"/>
                </a:cubicBezTo>
                <a:cubicBezTo>
                  <a:pt x="405" y="1706"/>
                  <a:pt x="711" y="1720"/>
                  <a:pt x="855" y="1678"/>
                </a:cubicBezTo>
                <a:cubicBezTo>
                  <a:pt x="999" y="1636"/>
                  <a:pt x="1089" y="1492"/>
                  <a:pt x="1143" y="1383"/>
                </a:cubicBezTo>
                <a:cubicBezTo>
                  <a:pt x="1197" y="1274"/>
                  <a:pt x="1199" y="1129"/>
                  <a:pt x="1178" y="1024"/>
                </a:cubicBezTo>
                <a:cubicBezTo>
                  <a:pt x="1157" y="919"/>
                  <a:pt x="1057" y="854"/>
                  <a:pt x="1016" y="750"/>
                </a:cubicBezTo>
                <a:cubicBezTo>
                  <a:pt x="975" y="646"/>
                  <a:pt x="944" y="501"/>
                  <a:pt x="932" y="399"/>
                </a:cubicBezTo>
                <a:cubicBezTo>
                  <a:pt x="920" y="297"/>
                  <a:pt x="994" y="203"/>
                  <a:pt x="946" y="139"/>
                </a:cubicBezTo>
                <a:cubicBezTo>
                  <a:pt x="898" y="75"/>
                  <a:pt x="707" y="40"/>
                  <a:pt x="651" y="20"/>
                </a:cubicBezTo>
                <a:close/>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59767" name="Freeform 22"/>
          <p:cNvSpPr>
            <a:spLocks/>
          </p:cNvSpPr>
          <p:nvPr/>
        </p:nvSpPr>
        <p:spPr bwMode="auto">
          <a:xfrm>
            <a:off x="6380163" y="2774950"/>
            <a:ext cx="2079625" cy="2720975"/>
          </a:xfrm>
          <a:custGeom>
            <a:avLst/>
            <a:gdLst>
              <a:gd name="T0" fmla="*/ 2147483647 w 1310"/>
              <a:gd name="T1" fmla="*/ 2147483647 h 1714"/>
              <a:gd name="T2" fmla="*/ 2147483647 w 1310"/>
              <a:gd name="T3" fmla="*/ 2147483647 h 1714"/>
              <a:gd name="T4" fmla="*/ 2147483647 w 1310"/>
              <a:gd name="T5" fmla="*/ 2147483647 h 1714"/>
              <a:gd name="T6" fmla="*/ 2147483647 w 1310"/>
              <a:gd name="T7" fmla="*/ 2147483647 h 1714"/>
              <a:gd name="T8" fmla="*/ 2147483647 w 1310"/>
              <a:gd name="T9" fmla="*/ 2147483647 h 1714"/>
              <a:gd name="T10" fmla="*/ 2147483647 w 1310"/>
              <a:gd name="T11" fmla="*/ 2147483647 h 1714"/>
              <a:gd name="T12" fmla="*/ 2147483647 w 1310"/>
              <a:gd name="T13" fmla="*/ 2147483647 h 1714"/>
              <a:gd name="T14" fmla="*/ 2147483647 w 1310"/>
              <a:gd name="T15" fmla="*/ 2147483647 h 1714"/>
              <a:gd name="T16" fmla="*/ 2147483647 w 1310"/>
              <a:gd name="T17" fmla="*/ 2147483647 h 1714"/>
              <a:gd name="T18" fmla="*/ 2147483647 w 1310"/>
              <a:gd name="T19" fmla="*/ 2147483647 h 1714"/>
              <a:gd name="T20" fmla="*/ 2147483647 w 1310"/>
              <a:gd name="T21" fmla="*/ 2147483647 h 1714"/>
              <a:gd name="T22" fmla="*/ 2147483647 w 1310"/>
              <a:gd name="T23" fmla="*/ 2147483647 h 1714"/>
              <a:gd name="T24" fmla="*/ 2147483647 w 1310"/>
              <a:gd name="T25" fmla="*/ 2147483647 h 17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0"/>
              <a:gd name="T40" fmla="*/ 0 h 1714"/>
              <a:gd name="T41" fmla="*/ 1310 w 1310"/>
              <a:gd name="T42" fmla="*/ 1714 h 17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0" h="1714">
                <a:moveTo>
                  <a:pt x="470" y="29"/>
                </a:moveTo>
                <a:cubicBezTo>
                  <a:pt x="373" y="0"/>
                  <a:pt x="308" y="123"/>
                  <a:pt x="245" y="198"/>
                </a:cubicBezTo>
                <a:cubicBezTo>
                  <a:pt x="182" y="273"/>
                  <a:pt x="130" y="385"/>
                  <a:pt x="90" y="479"/>
                </a:cubicBezTo>
                <a:cubicBezTo>
                  <a:pt x="50" y="573"/>
                  <a:pt x="12" y="651"/>
                  <a:pt x="6" y="760"/>
                </a:cubicBezTo>
                <a:cubicBezTo>
                  <a:pt x="0" y="869"/>
                  <a:pt x="7" y="1042"/>
                  <a:pt x="55" y="1132"/>
                </a:cubicBezTo>
                <a:cubicBezTo>
                  <a:pt x="103" y="1222"/>
                  <a:pt x="191" y="1232"/>
                  <a:pt x="294" y="1301"/>
                </a:cubicBezTo>
                <a:cubicBezTo>
                  <a:pt x="397" y="1370"/>
                  <a:pt x="536" y="1479"/>
                  <a:pt x="673" y="1546"/>
                </a:cubicBezTo>
                <a:cubicBezTo>
                  <a:pt x="810" y="1613"/>
                  <a:pt x="1018" y="1714"/>
                  <a:pt x="1116" y="1701"/>
                </a:cubicBezTo>
                <a:cubicBezTo>
                  <a:pt x="1214" y="1688"/>
                  <a:pt x="1310" y="1559"/>
                  <a:pt x="1263" y="1469"/>
                </a:cubicBezTo>
                <a:cubicBezTo>
                  <a:pt x="1216" y="1379"/>
                  <a:pt x="925" y="1270"/>
                  <a:pt x="835" y="1160"/>
                </a:cubicBezTo>
                <a:cubicBezTo>
                  <a:pt x="745" y="1050"/>
                  <a:pt x="723" y="940"/>
                  <a:pt x="722" y="809"/>
                </a:cubicBezTo>
                <a:cubicBezTo>
                  <a:pt x="721" y="678"/>
                  <a:pt x="871" y="504"/>
                  <a:pt x="828" y="373"/>
                </a:cubicBezTo>
                <a:cubicBezTo>
                  <a:pt x="785" y="242"/>
                  <a:pt x="567" y="58"/>
                  <a:pt x="470" y="29"/>
                </a:cubicBezTo>
                <a:close/>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59768" name="Text Box 23"/>
          <p:cNvSpPr txBox="1">
            <a:spLocks noChangeArrowheads="1"/>
          </p:cNvSpPr>
          <p:nvPr/>
        </p:nvSpPr>
        <p:spPr bwMode="auto">
          <a:xfrm>
            <a:off x="5092700" y="1293813"/>
            <a:ext cx="179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rgbClr val="CC0000"/>
                </a:solidFill>
              </a:rPr>
              <a:t>boundary router</a:t>
            </a:r>
          </a:p>
        </p:txBody>
      </p:sp>
      <p:sp>
        <p:nvSpPr>
          <p:cNvPr id="159769" name="Text Box 24"/>
          <p:cNvSpPr txBox="1">
            <a:spLocks noChangeArrowheads="1"/>
          </p:cNvSpPr>
          <p:nvPr/>
        </p:nvSpPr>
        <p:spPr bwMode="auto">
          <a:xfrm>
            <a:off x="6616700" y="1714500"/>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rgbClr val="CC0000"/>
                </a:solidFill>
              </a:rPr>
              <a:t>backbone router</a:t>
            </a:r>
          </a:p>
        </p:txBody>
      </p:sp>
      <p:sp>
        <p:nvSpPr>
          <p:cNvPr id="159770" name="Text Box 25"/>
          <p:cNvSpPr txBox="1">
            <a:spLocks noChangeArrowheads="1"/>
          </p:cNvSpPr>
          <p:nvPr/>
        </p:nvSpPr>
        <p:spPr bwMode="auto">
          <a:xfrm>
            <a:off x="936625" y="5357813"/>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area 1</a:t>
            </a:r>
          </a:p>
        </p:txBody>
      </p:sp>
      <p:sp>
        <p:nvSpPr>
          <p:cNvPr id="159771" name="Text Box 26"/>
          <p:cNvSpPr txBox="1">
            <a:spLocks noChangeArrowheads="1"/>
          </p:cNvSpPr>
          <p:nvPr/>
        </p:nvSpPr>
        <p:spPr bwMode="auto">
          <a:xfrm>
            <a:off x="4502150" y="5734050"/>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area 2</a:t>
            </a:r>
          </a:p>
        </p:txBody>
      </p:sp>
      <p:sp>
        <p:nvSpPr>
          <p:cNvPr id="159772" name="Text Box 27"/>
          <p:cNvSpPr txBox="1">
            <a:spLocks noChangeArrowheads="1"/>
          </p:cNvSpPr>
          <p:nvPr/>
        </p:nvSpPr>
        <p:spPr bwMode="auto">
          <a:xfrm>
            <a:off x="7586663" y="4113213"/>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area 3</a:t>
            </a:r>
          </a:p>
        </p:txBody>
      </p:sp>
      <p:sp>
        <p:nvSpPr>
          <p:cNvPr id="159773" name="Text Box 28"/>
          <p:cNvSpPr txBox="1">
            <a:spLocks noChangeArrowheads="1"/>
          </p:cNvSpPr>
          <p:nvPr/>
        </p:nvSpPr>
        <p:spPr bwMode="auto">
          <a:xfrm>
            <a:off x="4394200" y="2411413"/>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solidFill>
                  <a:schemeClr val="bg1"/>
                </a:solidFill>
              </a:rPr>
              <a:t>backbone</a:t>
            </a:r>
          </a:p>
        </p:txBody>
      </p:sp>
      <p:sp>
        <p:nvSpPr>
          <p:cNvPr id="159774" name="Text Box 29"/>
          <p:cNvSpPr txBox="1">
            <a:spLocks noChangeArrowheads="1"/>
          </p:cNvSpPr>
          <p:nvPr/>
        </p:nvSpPr>
        <p:spPr bwMode="auto">
          <a:xfrm>
            <a:off x="3219450" y="2822575"/>
            <a:ext cx="8953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en-US" sz="1800">
                <a:solidFill>
                  <a:schemeClr val="bg1"/>
                </a:solidFill>
              </a:rPr>
              <a:t>area</a:t>
            </a:r>
          </a:p>
          <a:p>
            <a:pPr>
              <a:lnSpc>
                <a:spcPct val="85000"/>
              </a:lnSpc>
            </a:pPr>
            <a:r>
              <a:rPr lang="en-US" sz="1800">
                <a:solidFill>
                  <a:schemeClr val="bg1"/>
                </a:solidFill>
              </a:rPr>
              <a:t>border</a:t>
            </a:r>
          </a:p>
          <a:p>
            <a:pPr>
              <a:lnSpc>
                <a:spcPct val="85000"/>
              </a:lnSpc>
            </a:pPr>
            <a:r>
              <a:rPr lang="en-US" sz="1800">
                <a:solidFill>
                  <a:schemeClr val="bg1"/>
                </a:solidFill>
              </a:rPr>
              <a:t>routers</a:t>
            </a:r>
          </a:p>
        </p:txBody>
      </p:sp>
      <p:sp>
        <p:nvSpPr>
          <p:cNvPr id="159775" name="Text Box 30"/>
          <p:cNvSpPr txBox="1">
            <a:spLocks noChangeArrowheads="1"/>
          </p:cNvSpPr>
          <p:nvPr/>
        </p:nvSpPr>
        <p:spPr bwMode="auto">
          <a:xfrm>
            <a:off x="5969000" y="5048250"/>
            <a:ext cx="933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en-US" sz="1800">
                <a:solidFill>
                  <a:srgbClr val="CC0000"/>
                </a:solidFill>
              </a:rPr>
              <a:t>internal</a:t>
            </a:r>
          </a:p>
          <a:p>
            <a:pPr>
              <a:lnSpc>
                <a:spcPct val="85000"/>
              </a:lnSpc>
            </a:pPr>
            <a:r>
              <a:rPr lang="en-US" sz="1800">
                <a:solidFill>
                  <a:srgbClr val="CC0000"/>
                </a:solidFill>
              </a:rPr>
              <a:t>routers</a:t>
            </a:r>
          </a:p>
        </p:txBody>
      </p:sp>
      <p:sp>
        <p:nvSpPr>
          <p:cNvPr id="159776" name="Line 242"/>
          <p:cNvSpPr>
            <a:spLocks noChangeShapeType="1"/>
          </p:cNvSpPr>
          <p:nvPr/>
        </p:nvSpPr>
        <p:spPr bwMode="auto">
          <a:xfrm flipV="1">
            <a:off x="6946900" y="5018088"/>
            <a:ext cx="490538" cy="200025"/>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9777" name="Line 243"/>
          <p:cNvSpPr>
            <a:spLocks noChangeShapeType="1"/>
          </p:cNvSpPr>
          <p:nvPr/>
        </p:nvSpPr>
        <p:spPr bwMode="auto">
          <a:xfrm flipH="1" flipV="1">
            <a:off x="5559425" y="4892675"/>
            <a:ext cx="481013" cy="300038"/>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9778" name="Line 244"/>
          <p:cNvSpPr>
            <a:spLocks noChangeShapeType="1"/>
          </p:cNvSpPr>
          <p:nvPr/>
        </p:nvSpPr>
        <p:spPr bwMode="auto">
          <a:xfrm flipV="1">
            <a:off x="4862513" y="1081088"/>
            <a:ext cx="0" cy="792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9779" name="Line 245"/>
          <p:cNvSpPr>
            <a:spLocks noChangeShapeType="1"/>
          </p:cNvSpPr>
          <p:nvPr/>
        </p:nvSpPr>
        <p:spPr bwMode="auto">
          <a:xfrm flipH="1">
            <a:off x="6534150" y="2039938"/>
            <a:ext cx="312738" cy="20161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9780" name="Line 246"/>
          <p:cNvSpPr>
            <a:spLocks noChangeShapeType="1"/>
          </p:cNvSpPr>
          <p:nvPr/>
        </p:nvSpPr>
        <p:spPr bwMode="auto">
          <a:xfrm flipH="1">
            <a:off x="5024438" y="1646238"/>
            <a:ext cx="312737" cy="20161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9781" name="Line 247"/>
          <p:cNvSpPr>
            <a:spLocks noChangeShapeType="1"/>
          </p:cNvSpPr>
          <p:nvPr/>
        </p:nvSpPr>
        <p:spPr bwMode="auto">
          <a:xfrm>
            <a:off x="4154488" y="3463925"/>
            <a:ext cx="334962" cy="55563"/>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9782" name="Line 248"/>
          <p:cNvSpPr>
            <a:spLocks noChangeShapeType="1"/>
          </p:cNvSpPr>
          <p:nvPr/>
        </p:nvSpPr>
        <p:spPr bwMode="auto">
          <a:xfrm flipH="1" flipV="1">
            <a:off x="2968625" y="3270250"/>
            <a:ext cx="257175" cy="157163"/>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59783" name="Group 249"/>
          <p:cNvGrpSpPr>
            <a:grpSpLocks/>
          </p:cNvGrpSpPr>
          <p:nvPr/>
        </p:nvGrpSpPr>
        <p:grpSpPr bwMode="auto">
          <a:xfrm>
            <a:off x="5902325" y="2276475"/>
            <a:ext cx="644525" cy="282575"/>
            <a:chOff x="4396" y="1245"/>
            <a:chExt cx="672" cy="248"/>
          </a:xfrm>
        </p:grpSpPr>
        <p:sp>
          <p:nvSpPr>
            <p:cNvPr id="15991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91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91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914" name="Group 253"/>
            <p:cNvGrpSpPr>
              <a:grpSpLocks/>
            </p:cNvGrpSpPr>
            <p:nvPr/>
          </p:nvGrpSpPr>
          <p:grpSpPr bwMode="auto">
            <a:xfrm>
              <a:off x="4530" y="1287"/>
              <a:ext cx="377" cy="75"/>
              <a:chOff x="2468" y="1332"/>
              <a:chExt cx="310" cy="60"/>
            </a:xfrm>
          </p:grpSpPr>
          <p:sp>
            <p:nvSpPr>
              <p:cNvPr id="159917" name="Freeform 2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918" name="Freeform 2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915" name="Line 256"/>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916" name="Line 257"/>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84" name="Group 258"/>
          <p:cNvGrpSpPr>
            <a:grpSpLocks/>
          </p:cNvGrpSpPr>
          <p:nvPr/>
        </p:nvGrpSpPr>
        <p:grpSpPr bwMode="auto">
          <a:xfrm>
            <a:off x="6824663" y="3119438"/>
            <a:ext cx="644525" cy="282575"/>
            <a:chOff x="4396" y="1245"/>
            <a:chExt cx="672" cy="248"/>
          </a:xfrm>
        </p:grpSpPr>
        <p:sp>
          <p:nvSpPr>
            <p:cNvPr id="15990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90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90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906" name="Group 262"/>
            <p:cNvGrpSpPr>
              <a:grpSpLocks/>
            </p:cNvGrpSpPr>
            <p:nvPr/>
          </p:nvGrpSpPr>
          <p:grpSpPr bwMode="auto">
            <a:xfrm>
              <a:off x="4530" y="1287"/>
              <a:ext cx="377" cy="75"/>
              <a:chOff x="2468" y="1332"/>
              <a:chExt cx="310" cy="60"/>
            </a:xfrm>
          </p:grpSpPr>
          <p:sp>
            <p:nvSpPr>
              <p:cNvPr id="159909" name="Freeform 2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910" name="Freeform 2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907" name="Line 265"/>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908" name="Line 266"/>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85" name="Group 267"/>
          <p:cNvGrpSpPr>
            <a:grpSpLocks/>
          </p:cNvGrpSpPr>
          <p:nvPr/>
        </p:nvGrpSpPr>
        <p:grpSpPr bwMode="auto">
          <a:xfrm>
            <a:off x="6608763" y="3952875"/>
            <a:ext cx="644525" cy="282575"/>
            <a:chOff x="4396" y="1245"/>
            <a:chExt cx="672" cy="248"/>
          </a:xfrm>
        </p:grpSpPr>
        <p:sp>
          <p:nvSpPr>
            <p:cNvPr id="15989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9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9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98" name="Group 271"/>
            <p:cNvGrpSpPr>
              <a:grpSpLocks/>
            </p:cNvGrpSpPr>
            <p:nvPr/>
          </p:nvGrpSpPr>
          <p:grpSpPr bwMode="auto">
            <a:xfrm>
              <a:off x="4530" y="1287"/>
              <a:ext cx="377" cy="75"/>
              <a:chOff x="2468" y="1332"/>
              <a:chExt cx="310" cy="60"/>
            </a:xfrm>
          </p:grpSpPr>
          <p:sp>
            <p:nvSpPr>
              <p:cNvPr id="159901" name="Freeform 2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902" name="Freeform 2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99" name="Line 274"/>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900" name="Line 275"/>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86" name="Group 276"/>
          <p:cNvGrpSpPr>
            <a:grpSpLocks/>
          </p:cNvGrpSpPr>
          <p:nvPr/>
        </p:nvGrpSpPr>
        <p:grpSpPr bwMode="auto">
          <a:xfrm>
            <a:off x="7418388" y="4797425"/>
            <a:ext cx="644525" cy="282575"/>
            <a:chOff x="4396" y="1245"/>
            <a:chExt cx="672" cy="248"/>
          </a:xfrm>
        </p:grpSpPr>
        <p:sp>
          <p:nvSpPr>
            <p:cNvPr id="15988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8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8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90" name="Group 280"/>
            <p:cNvGrpSpPr>
              <a:grpSpLocks/>
            </p:cNvGrpSpPr>
            <p:nvPr/>
          </p:nvGrpSpPr>
          <p:grpSpPr bwMode="auto">
            <a:xfrm>
              <a:off x="4530" y="1287"/>
              <a:ext cx="377" cy="75"/>
              <a:chOff x="2468" y="1332"/>
              <a:chExt cx="310" cy="60"/>
            </a:xfrm>
          </p:grpSpPr>
          <p:sp>
            <p:nvSpPr>
              <p:cNvPr id="159893" name="Freeform 2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94" name="Freeform 2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91" name="Line 283"/>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92" name="Line 284"/>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87" name="Group 285"/>
          <p:cNvGrpSpPr>
            <a:grpSpLocks/>
          </p:cNvGrpSpPr>
          <p:nvPr/>
        </p:nvGrpSpPr>
        <p:grpSpPr bwMode="auto">
          <a:xfrm>
            <a:off x="4548188" y="1871663"/>
            <a:ext cx="644525" cy="282575"/>
            <a:chOff x="4396" y="1245"/>
            <a:chExt cx="672" cy="248"/>
          </a:xfrm>
        </p:grpSpPr>
        <p:sp>
          <p:nvSpPr>
            <p:cNvPr id="15987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8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8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82" name="Group 289"/>
            <p:cNvGrpSpPr>
              <a:grpSpLocks/>
            </p:cNvGrpSpPr>
            <p:nvPr/>
          </p:nvGrpSpPr>
          <p:grpSpPr bwMode="auto">
            <a:xfrm>
              <a:off x="4530" y="1287"/>
              <a:ext cx="377" cy="75"/>
              <a:chOff x="2468" y="1332"/>
              <a:chExt cx="310" cy="60"/>
            </a:xfrm>
          </p:grpSpPr>
          <p:sp>
            <p:nvSpPr>
              <p:cNvPr id="159885" name="Freeform 2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86" name="Freeform 2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83" name="Line 292"/>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84" name="Line 293"/>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88" name="Group 294"/>
          <p:cNvGrpSpPr>
            <a:grpSpLocks/>
          </p:cNvGrpSpPr>
          <p:nvPr/>
        </p:nvGrpSpPr>
        <p:grpSpPr bwMode="auto">
          <a:xfrm>
            <a:off x="4567238" y="3273425"/>
            <a:ext cx="644525" cy="282575"/>
            <a:chOff x="4396" y="1245"/>
            <a:chExt cx="672" cy="248"/>
          </a:xfrm>
        </p:grpSpPr>
        <p:sp>
          <p:nvSpPr>
            <p:cNvPr id="15987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7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7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74" name="Group 298"/>
            <p:cNvGrpSpPr>
              <a:grpSpLocks/>
            </p:cNvGrpSpPr>
            <p:nvPr/>
          </p:nvGrpSpPr>
          <p:grpSpPr bwMode="auto">
            <a:xfrm>
              <a:off x="4530" y="1287"/>
              <a:ext cx="377" cy="75"/>
              <a:chOff x="2468" y="1332"/>
              <a:chExt cx="310" cy="60"/>
            </a:xfrm>
          </p:grpSpPr>
          <p:sp>
            <p:nvSpPr>
              <p:cNvPr id="159877" name="Freeform 2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78" name="Freeform 3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75" name="Line 301"/>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76" name="Line 302"/>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89" name="Group 303"/>
          <p:cNvGrpSpPr>
            <a:grpSpLocks/>
          </p:cNvGrpSpPr>
          <p:nvPr/>
        </p:nvGrpSpPr>
        <p:grpSpPr bwMode="auto">
          <a:xfrm>
            <a:off x="3314700" y="2276475"/>
            <a:ext cx="644525" cy="282575"/>
            <a:chOff x="4396" y="1245"/>
            <a:chExt cx="672" cy="248"/>
          </a:xfrm>
        </p:grpSpPr>
        <p:sp>
          <p:nvSpPr>
            <p:cNvPr id="15986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6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6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66" name="Group 307"/>
            <p:cNvGrpSpPr>
              <a:grpSpLocks/>
            </p:cNvGrpSpPr>
            <p:nvPr/>
          </p:nvGrpSpPr>
          <p:grpSpPr bwMode="auto">
            <a:xfrm>
              <a:off x="4530" y="1287"/>
              <a:ext cx="377" cy="75"/>
              <a:chOff x="2468" y="1332"/>
              <a:chExt cx="310" cy="60"/>
            </a:xfrm>
          </p:grpSpPr>
          <p:sp>
            <p:nvSpPr>
              <p:cNvPr id="159869" name="Freeform 3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70" name="Freeform 3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67" name="Line 310"/>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68" name="Line 311"/>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0" name="Group 312"/>
          <p:cNvGrpSpPr>
            <a:grpSpLocks/>
          </p:cNvGrpSpPr>
          <p:nvPr/>
        </p:nvGrpSpPr>
        <p:grpSpPr bwMode="auto">
          <a:xfrm>
            <a:off x="2330450" y="3063875"/>
            <a:ext cx="644525" cy="282575"/>
            <a:chOff x="4396" y="1245"/>
            <a:chExt cx="672" cy="248"/>
          </a:xfrm>
        </p:grpSpPr>
        <p:sp>
          <p:nvSpPr>
            <p:cNvPr id="15985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5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5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58" name="Group 316"/>
            <p:cNvGrpSpPr>
              <a:grpSpLocks/>
            </p:cNvGrpSpPr>
            <p:nvPr/>
          </p:nvGrpSpPr>
          <p:grpSpPr bwMode="auto">
            <a:xfrm>
              <a:off x="4530" y="1287"/>
              <a:ext cx="377" cy="75"/>
              <a:chOff x="2468" y="1332"/>
              <a:chExt cx="310" cy="60"/>
            </a:xfrm>
          </p:grpSpPr>
          <p:sp>
            <p:nvSpPr>
              <p:cNvPr id="159861" name="Freeform 3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62" name="Freeform 3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59" name="Line 319"/>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60" name="Line 320"/>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1" name="Group 321"/>
          <p:cNvGrpSpPr>
            <a:grpSpLocks/>
          </p:cNvGrpSpPr>
          <p:nvPr/>
        </p:nvGrpSpPr>
        <p:grpSpPr bwMode="auto">
          <a:xfrm>
            <a:off x="1781175" y="3841750"/>
            <a:ext cx="644525" cy="282575"/>
            <a:chOff x="4396" y="1245"/>
            <a:chExt cx="672" cy="248"/>
          </a:xfrm>
        </p:grpSpPr>
        <p:sp>
          <p:nvSpPr>
            <p:cNvPr id="15984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4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4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50" name="Group 325"/>
            <p:cNvGrpSpPr>
              <a:grpSpLocks/>
            </p:cNvGrpSpPr>
            <p:nvPr/>
          </p:nvGrpSpPr>
          <p:grpSpPr bwMode="auto">
            <a:xfrm>
              <a:off x="4530" y="1287"/>
              <a:ext cx="377" cy="75"/>
              <a:chOff x="2468" y="1332"/>
              <a:chExt cx="310" cy="60"/>
            </a:xfrm>
          </p:grpSpPr>
          <p:sp>
            <p:nvSpPr>
              <p:cNvPr id="15985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5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51" name="Line 328"/>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52" name="Line 329"/>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2" name="Group 330"/>
          <p:cNvGrpSpPr>
            <a:grpSpLocks/>
          </p:cNvGrpSpPr>
          <p:nvPr/>
        </p:nvGrpSpPr>
        <p:grpSpPr bwMode="auto">
          <a:xfrm>
            <a:off x="2368550" y="4362450"/>
            <a:ext cx="644525" cy="282575"/>
            <a:chOff x="4396" y="1245"/>
            <a:chExt cx="672" cy="248"/>
          </a:xfrm>
        </p:grpSpPr>
        <p:sp>
          <p:nvSpPr>
            <p:cNvPr id="15983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4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4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42" name="Group 334"/>
            <p:cNvGrpSpPr>
              <a:grpSpLocks/>
            </p:cNvGrpSpPr>
            <p:nvPr/>
          </p:nvGrpSpPr>
          <p:grpSpPr bwMode="auto">
            <a:xfrm>
              <a:off x="4530" y="1287"/>
              <a:ext cx="377" cy="75"/>
              <a:chOff x="2468" y="1332"/>
              <a:chExt cx="310" cy="60"/>
            </a:xfrm>
          </p:grpSpPr>
          <p:sp>
            <p:nvSpPr>
              <p:cNvPr id="159845" name="Freeform 3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46" name="Freeform 3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43" name="Line 337"/>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44" name="Line 338"/>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3" name="Group 339"/>
          <p:cNvGrpSpPr>
            <a:grpSpLocks/>
          </p:cNvGrpSpPr>
          <p:nvPr/>
        </p:nvGrpSpPr>
        <p:grpSpPr bwMode="auto">
          <a:xfrm>
            <a:off x="2019300" y="5095875"/>
            <a:ext cx="644525" cy="282575"/>
            <a:chOff x="4396" y="1245"/>
            <a:chExt cx="672" cy="248"/>
          </a:xfrm>
        </p:grpSpPr>
        <p:sp>
          <p:nvSpPr>
            <p:cNvPr id="15983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3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3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34" name="Group 343"/>
            <p:cNvGrpSpPr>
              <a:grpSpLocks/>
            </p:cNvGrpSpPr>
            <p:nvPr/>
          </p:nvGrpSpPr>
          <p:grpSpPr bwMode="auto">
            <a:xfrm>
              <a:off x="4530" y="1287"/>
              <a:ext cx="377" cy="75"/>
              <a:chOff x="2468" y="1332"/>
              <a:chExt cx="310" cy="60"/>
            </a:xfrm>
          </p:grpSpPr>
          <p:sp>
            <p:nvSpPr>
              <p:cNvPr id="159837" name="Freeform 3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38" name="Freeform 3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35" name="Line 346"/>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36" name="Line 347"/>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4" name="Group 348"/>
          <p:cNvGrpSpPr>
            <a:grpSpLocks/>
          </p:cNvGrpSpPr>
          <p:nvPr/>
        </p:nvGrpSpPr>
        <p:grpSpPr bwMode="auto">
          <a:xfrm>
            <a:off x="1189038" y="4511675"/>
            <a:ext cx="644525" cy="282575"/>
            <a:chOff x="4396" y="1245"/>
            <a:chExt cx="672" cy="248"/>
          </a:xfrm>
        </p:grpSpPr>
        <p:sp>
          <p:nvSpPr>
            <p:cNvPr id="15982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2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2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26" name="Group 352"/>
            <p:cNvGrpSpPr>
              <a:grpSpLocks/>
            </p:cNvGrpSpPr>
            <p:nvPr/>
          </p:nvGrpSpPr>
          <p:grpSpPr bwMode="auto">
            <a:xfrm>
              <a:off x="4530" y="1287"/>
              <a:ext cx="377" cy="75"/>
              <a:chOff x="2468" y="1332"/>
              <a:chExt cx="310" cy="60"/>
            </a:xfrm>
          </p:grpSpPr>
          <p:sp>
            <p:nvSpPr>
              <p:cNvPr id="159829" name="Freeform 3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30" name="Freeform 3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27" name="Line 355"/>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28" name="Line 356"/>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5" name="Group 357"/>
          <p:cNvGrpSpPr>
            <a:grpSpLocks/>
          </p:cNvGrpSpPr>
          <p:nvPr/>
        </p:nvGrpSpPr>
        <p:grpSpPr bwMode="auto">
          <a:xfrm>
            <a:off x="4149725" y="4191000"/>
            <a:ext cx="644525" cy="282575"/>
            <a:chOff x="4396" y="1245"/>
            <a:chExt cx="672" cy="248"/>
          </a:xfrm>
        </p:grpSpPr>
        <p:sp>
          <p:nvSpPr>
            <p:cNvPr id="1598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18" name="Group 361"/>
            <p:cNvGrpSpPr>
              <a:grpSpLocks/>
            </p:cNvGrpSpPr>
            <p:nvPr/>
          </p:nvGrpSpPr>
          <p:grpSpPr bwMode="auto">
            <a:xfrm>
              <a:off x="4530" y="1287"/>
              <a:ext cx="377" cy="75"/>
              <a:chOff x="2468" y="1332"/>
              <a:chExt cx="310" cy="60"/>
            </a:xfrm>
          </p:grpSpPr>
          <p:sp>
            <p:nvSpPr>
              <p:cNvPr id="159821" name="Freeform 3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22" name="Freeform 3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19" name="Line 364"/>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20" name="Line 365"/>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6" name="Group 366"/>
          <p:cNvGrpSpPr>
            <a:grpSpLocks/>
          </p:cNvGrpSpPr>
          <p:nvPr/>
        </p:nvGrpSpPr>
        <p:grpSpPr bwMode="auto">
          <a:xfrm>
            <a:off x="4960938" y="4610100"/>
            <a:ext cx="644525" cy="282575"/>
            <a:chOff x="4396" y="1245"/>
            <a:chExt cx="672" cy="248"/>
          </a:xfrm>
        </p:grpSpPr>
        <p:sp>
          <p:nvSpPr>
            <p:cNvPr id="15980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0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0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10" name="Group 370"/>
            <p:cNvGrpSpPr>
              <a:grpSpLocks/>
            </p:cNvGrpSpPr>
            <p:nvPr/>
          </p:nvGrpSpPr>
          <p:grpSpPr bwMode="auto">
            <a:xfrm>
              <a:off x="4530" y="1287"/>
              <a:ext cx="377" cy="75"/>
              <a:chOff x="2468" y="1332"/>
              <a:chExt cx="310" cy="60"/>
            </a:xfrm>
          </p:grpSpPr>
          <p:sp>
            <p:nvSpPr>
              <p:cNvPr id="159813" name="Freeform 3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14" name="Freeform 3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11" name="Line 373"/>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12" name="Line 374"/>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9797" name="Group 375"/>
          <p:cNvGrpSpPr>
            <a:grpSpLocks/>
          </p:cNvGrpSpPr>
          <p:nvPr/>
        </p:nvGrpSpPr>
        <p:grpSpPr bwMode="auto">
          <a:xfrm>
            <a:off x="4376738" y="5051425"/>
            <a:ext cx="644525" cy="282575"/>
            <a:chOff x="4396" y="1245"/>
            <a:chExt cx="672" cy="248"/>
          </a:xfrm>
        </p:grpSpPr>
        <p:sp>
          <p:nvSpPr>
            <p:cNvPr id="1597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sp>
          <p:nvSpPr>
            <p:cNvPr id="1598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Times New Roman" charset="0"/>
                <a:cs typeface="Arial" charset="0"/>
              </a:endParaRPr>
            </a:p>
          </p:txBody>
        </p:sp>
        <p:sp>
          <p:nvSpPr>
            <p:cNvPr id="1598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charset="0"/>
                <a:cs typeface="Arial" charset="0"/>
              </a:endParaRPr>
            </a:p>
          </p:txBody>
        </p:sp>
        <p:grpSp>
          <p:nvGrpSpPr>
            <p:cNvPr id="159802" name="Group 379"/>
            <p:cNvGrpSpPr>
              <a:grpSpLocks/>
            </p:cNvGrpSpPr>
            <p:nvPr/>
          </p:nvGrpSpPr>
          <p:grpSpPr bwMode="auto">
            <a:xfrm>
              <a:off x="4530" y="1287"/>
              <a:ext cx="377" cy="75"/>
              <a:chOff x="2468" y="1332"/>
              <a:chExt cx="310" cy="60"/>
            </a:xfrm>
          </p:grpSpPr>
          <p:sp>
            <p:nvSpPr>
              <p:cNvPr id="159805" name="Freeform 3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806" name="Freeform 3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803" name="Line 382"/>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804" name="Line 383"/>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6"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53</a:t>
            </a:fld>
            <a:endParaRPr lang="en-US" sz="1200" dirty="0">
              <a:latin typeface="Tahoma" charset="0"/>
            </a:endParaRPr>
          </a:p>
        </p:txBody>
      </p:sp>
      <p:sp>
        <p:nvSpPr>
          <p:cNvPr id="17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6801882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F9630B8-797E-CE48-A8EA-D6569CEBB7AF}" type="slidenum">
              <a:rPr lang="en-US" altLang="en-US" sz="1200">
                <a:latin typeface="Comic Sans MS" charset="0"/>
              </a:rPr>
              <a:pPr/>
              <a:t>54</a:t>
            </a:fld>
            <a:endParaRPr lang="en-US" altLang="en-US" sz="1200">
              <a:latin typeface="Comic Sans MS" charset="0"/>
            </a:endParaRPr>
          </a:p>
        </p:txBody>
      </p:sp>
      <p:sp>
        <p:nvSpPr>
          <p:cNvPr id="157698" name="Rectangle 2"/>
          <p:cNvSpPr>
            <a:spLocks noGrp="1" noChangeArrowheads="1"/>
          </p:cNvSpPr>
          <p:nvPr>
            <p:ph type="title"/>
          </p:nvPr>
        </p:nvSpPr>
        <p:spPr>
          <a:xfrm>
            <a:off x="520700" y="142875"/>
            <a:ext cx="7772400" cy="914400"/>
          </a:xfrm>
        </p:spPr>
        <p:txBody>
          <a:bodyPr/>
          <a:lstStyle/>
          <a:p>
            <a:pPr>
              <a:defRPr/>
            </a:pPr>
            <a:r>
              <a:rPr lang="en-US" sz="3600" smtClean="0">
                <a:cs typeface="+mj-cs"/>
              </a:rPr>
              <a:t>Hierarchical OSPF</a:t>
            </a:r>
            <a:endParaRPr lang="en-US" smtClean="0">
              <a:cs typeface="+mj-cs"/>
            </a:endParaRPr>
          </a:p>
        </p:txBody>
      </p:sp>
      <p:sp>
        <p:nvSpPr>
          <p:cNvPr id="157699" name="Rectangle 3"/>
          <p:cNvSpPr>
            <a:spLocks noGrp="1" noChangeArrowheads="1"/>
          </p:cNvSpPr>
          <p:nvPr>
            <p:ph type="body" idx="1"/>
          </p:nvPr>
        </p:nvSpPr>
        <p:spPr>
          <a:xfrm>
            <a:off x="520700" y="1468438"/>
            <a:ext cx="8229600" cy="4008437"/>
          </a:xfrm>
        </p:spPr>
        <p:txBody>
          <a:bodyPr>
            <a:normAutofit lnSpcReduction="10000"/>
          </a:bodyPr>
          <a:lstStyle/>
          <a:p>
            <a:r>
              <a:rPr lang="en-US" altLang="en-US" sz="2400" dirty="0">
                <a:solidFill>
                  <a:srgbClr val="FF0000"/>
                </a:solidFill>
              </a:rPr>
              <a:t>Two-level hierarchy:</a:t>
            </a:r>
            <a:r>
              <a:rPr lang="en-US" altLang="en-US" sz="2400" dirty="0"/>
              <a:t> local area, backbone.</a:t>
            </a:r>
          </a:p>
          <a:p>
            <a:pPr lvl="1"/>
            <a:r>
              <a:rPr lang="en-US" altLang="en-US" dirty="0"/>
              <a:t>Link-state advertisements only in area </a:t>
            </a:r>
          </a:p>
          <a:p>
            <a:pPr lvl="1"/>
            <a:r>
              <a:rPr lang="en-US" altLang="en-US" dirty="0"/>
              <a:t>each nodes has detailed area topology; only know direction (shortest path) to nets in other areas.</a:t>
            </a:r>
          </a:p>
          <a:p>
            <a:r>
              <a:rPr lang="en-US" altLang="en-US" sz="2400" dirty="0">
                <a:solidFill>
                  <a:srgbClr val="FF0000"/>
                </a:solidFill>
              </a:rPr>
              <a:t>Area border routers:</a:t>
            </a:r>
            <a:r>
              <a:rPr lang="en-US" altLang="en-US" sz="2400" b="1" dirty="0">
                <a:solidFill>
                  <a:schemeClr val="accent2"/>
                </a:solidFill>
              </a:rPr>
              <a:t> </a:t>
            </a:r>
            <a:r>
              <a:rPr lang="ja-JP" altLang="en-US" sz="2400" dirty="0">
                <a:latin typeface="Arial" charset="0"/>
              </a:rPr>
              <a:t>“</a:t>
            </a:r>
            <a:r>
              <a:rPr lang="en-US" altLang="ja-JP" sz="2400" dirty="0"/>
              <a:t>summarize</a:t>
            </a:r>
            <a:r>
              <a:rPr lang="ja-JP" altLang="en-US" sz="2400" dirty="0">
                <a:latin typeface="Arial" charset="0"/>
              </a:rPr>
              <a:t>”</a:t>
            </a:r>
            <a:r>
              <a:rPr lang="en-US" altLang="ja-JP" sz="2400" dirty="0"/>
              <a:t> distances  to nets in own area, advertise to other Area Border routers.</a:t>
            </a:r>
          </a:p>
          <a:p>
            <a:r>
              <a:rPr lang="en-US" altLang="en-US" sz="2400" dirty="0">
                <a:solidFill>
                  <a:srgbClr val="FF0000"/>
                </a:solidFill>
              </a:rPr>
              <a:t>Backbone routers:</a:t>
            </a:r>
            <a:r>
              <a:rPr lang="en-US" altLang="en-US" sz="2400" dirty="0"/>
              <a:t> run OSPF routing limited to backbone.</a:t>
            </a:r>
          </a:p>
          <a:p>
            <a:r>
              <a:rPr lang="en-US" altLang="en-US" sz="2400" dirty="0">
                <a:solidFill>
                  <a:srgbClr val="FF0000"/>
                </a:solidFill>
              </a:rPr>
              <a:t>Boundary routers:</a:t>
            </a:r>
            <a:r>
              <a:rPr lang="en-US" altLang="en-US" sz="2400" dirty="0"/>
              <a:t> connect to other </a:t>
            </a:r>
            <a:r>
              <a:rPr lang="en-US" altLang="en-US" sz="2400" dirty="0" err="1" smtClean="0"/>
              <a:t>AS</a:t>
            </a:r>
            <a:r>
              <a:rPr lang="en-US" altLang="ja-JP" sz="2400" dirty="0" err="1" smtClean="0">
                <a:latin typeface="Arial" charset="0"/>
              </a:rPr>
              <a:t>e</a:t>
            </a:r>
            <a:r>
              <a:rPr lang="en-US" altLang="ja-JP" sz="2400" dirty="0" err="1" smtClean="0"/>
              <a:t>s</a:t>
            </a:r>
            <a:r>
              <a:rPr lang="en-US" altLang="ja-JP" sz="2400" dirty="0"/>
              <a:t>.</a:t>
            </a:r>
            <a:endParaRPr lang="en-US" altLang="ja-JP" sz="2000" dirty="0"/>
          </a:p>
          <a:p>
            <a:endParaRPr lang="en-US" altLang="en-US" sz="2000" dirty="0"/>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6743891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Text Box 167"/>
          <p:cNvSpPr txBox="1">
            <a:spLocks noChangeArrowheads="1"/>
          </p:cNvSpPr>
          <p:nvPr/>
        </p:nvSpPr>
        <p:spPr bwMode="auto">
          <a:xfrm>
            <a:off x="48240" y="220442"/>
            <a:ext cx="82012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Software Defined </a:t>
            </a:r>
            <a:r>
              <a:rPr lang="en-US" sz="3600" dirty="0">
                <a:solidFill>
                  <a:srgbClr val="000099"/>
                </a:solidFill>
                <a:latin typeface="Comic Sans MS" charset="0"/>
                <a:ea typeface="Comic Sans MS" charset="0"/>
                <a:cs typeface="Comic Sans MS" charset="0"/>
              </a:rPr>
              <a:t>N</a:t>
            </a:r>
            <a:r>
              <a:rPr lang="en-US" sz="3600" dirty="0" smtClean="0">
                <a:solidFill>
                  <a:srgbClr val="000099"/>
                </a:solidFill>
                <a:latin typeface="Comic Sans MS" charset="0"/>
                <a:ea typeface="Comic Sans MS" charset="0"/>
                <a:cs typeface="Comic Sans MS" charset="0"/>
              </a:rPr>
              <a:t>etworking (SDN)</a:t>
            </a:r>
            <a:endParaRPr lang="en-US" sz="3600" dirty="0">
              <a:solidFill>
                <a:srgbClr val="000099"/>
              </a:solidFill>
              <a:latin typeface="Comic Sans MS" charset="0"/>
              <a:ea typeface="Comic Sans MS" charset="0"/>
              <a:cs typeface="Comic Sans MS" charset="0"/>
            </a:endParaRPr>
          </a:p>
        </p:txBody>
      </p:sp>
      <p:sp>
        <p:nvSpPr>
          <p:cNvPr id="9" name="Content Placeholder 8"/>
          <p:cNvSpPr>
            <a:spLocks noGrp="1"/>
          </p:cNvSpPr>
          <p:nvPr>
            <p:ph idx="1"/>
          </p:nvPr>
        </p:nvSpPr>
        <p:spPr>
          <a:xfrm>
            <a:off x="477124" y="1139803"/>
            <a:ext cx="7772400" cy="4648200"/>
          </a:xfrm>
        </p:spPr>
        <p:txBody>
          <a:bodyPr>
            <a:normAutofit fontScale="92500" lnSpcReduction="10000"/>
          </a:bodyPr>
          <a:lstStyle/>
          <a:p>
            <a:pPr>
              <a:lnSpc>
                <a:spcPct val="90000"/>
              </a:lnSpc>
            </a:pPr>
            <a:r>
              <a:rPr lang="en-US" sz="3000" dirty="0" smtClean="0"/>
              <a:t>Internet network layer: historically has been implemented via distributed, per-router approach</a:t>
            </a:r>
          </a:p>
          <a:p>
            <a:pPr lvl="1">
              <a:lnSpc>
                <a:spcPct val="90000"/>
              </a:lnSpc>
            </a:pPr>
            <a:r>
              <a:rPr lang="en-US" sz="2600" i="1" dirty="0" smtClean="0">
                <a:solidFill>
                  <a:srgbClr val="000090"/>
                </a:solidFill>
              </a:rPr>
              <a:t>monolithic</a:t>
            </a:r>
            <a:r>
              <a:rPr lang="en-US" sz="2600" dirty="0" smtClean="0"/>
              <a:t> router contains switching hardware, runs proprietary implementation of Internet standard protocols (IP, RIP, IS-IS, OSPF, BGP) in proprietary router OS (e.g., Cisco IOS)</a:t>
            </a:r>
          </a:p>
          <a:p>
            <a:pPr lvl="1">
              <a:lnSpc>
                <a:spcPct val="90000"/>
              </a:lnSpc>
            </a:pPr>
            <a:r>
              <a:rPr lang="en-US" sz="2600" dirty="0" smtClean="0"/>
              <a:t>different “middleboxes” for different network layer functions: firewalls, load balancers, NAT boxes, ..</a:t>
            </a:r>
          </a:p>
          <a:p>
            <a:pPr lvl="1">
              <a:lnSpc>
                <a:spcPct val="90000"/>
              </a:lnSpc>
            </a:pPr>
            <a:endParaRPr lang="en-US" dirty="0"/>
          </a:p>
          <a:p>
            <a:r>
              <a:rPr lang="en-US" dirty="0" smtClean="0"/>
              <a:t>~</a:t>
            </a:r>
            <a:r>
              <a:rPr lang="en-US" sz="3000" dirty="0" smtClean="0"/>
              <a:t>2005: renewed interest in rethinking network control plane</a:t>
            </a:r>
            <a:endParaRPr lang="en-US" sz="3000" dirty="0"/>
          </a:p>
        </p:txBody>
      </p:sp>
      <p:sp>
        <p:nvSpPr>
          <p:cNvPr id="5" name="Slide Number Placeholder 5"/>
          <p:cNvSpPr>
            <a:spLocks noGrp="1"/>
          </p:cNvSpPr>
          <p:nvPr>
            <p:ph type="sldNum" sz="quarter" idx="12"/>
          </p:nvPr>
        </p:nvSpPr>
        <p:spPr>
          <a:xfrm>
            <a:off x="8456154" y="6475895"/>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55</a:t>
            </a:fld>
            <a:endParaRPr lang="en-US" sz="1200" dirty="0">
              <a:latin typeface="Tahoma" charset="0"/>
            </a:endParaRPr>
          </a:p>
        </p:txBody>
      </p:sp>
      <p:sp>
        <p:nvSpPr>
          <p:cNvPr id="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6328983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reeform 2"/>
          <p:cNvSpPr>
            <a:spLocks/>
          </p:cNvSpPr>
          <p:nvPr/>
        </p:nvSpPr>
        <p:spPr bwMode="auto">
          <a:xfrm>
            <a:off x="2592388" y="576642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22625" y="5918826"/>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6104563"/>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6210926"/>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404601"/>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95057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6104563"/>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6133138"/>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918826"/>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28" name="Group 7"/>
          <p:cNvGrpSpPr>
            <a:grpSpLocks/>
          </p:cNvGrpSpPr>
          <p:nvPr/>
        </p:nvGrpSpPr>
        <p:grpSpPr bwMode="auto">
          <a:xfrm>
            <a:off x="3681413" y="6344276"/>
            <a:ext cx="563562" cy="293687"/>
            <a:chOff x="1871277" y="1576300"/>
            <a:chExt cx="1128371" cy="437861"/>
          </a:xfrm>
        </p:grpSpPr>
        <p:sp>
          <p:nvSpPr>
            <p:cNvPr id="318" name="Oval 317"/>
            <p:cNvSpPr/>
            <p:nvPr/>
          </p:nvSpPr>
          <p:spPr bwMode="auto">
            <a:xfrm flipV="1">
              <a:off x="1874455" y="1694641"/>
              <a:ext cx="1125193"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0" name="Oval 319"/>
            <p:cNvSpPr/>
            <p:nvPr/>
          </p:nvSpPr>
          <p:spPr bwMode="auto">
            <a:xfrm flipV="1">
              <a:off x="1871277" y="1576300"/>
              <a:ext cx="1125193"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5" name="Freeform 324"/>
            <p:cNvSpPr/>
            <p:nvPr/>
          </p:nvSpPr>
          <p:spPr bwMode="auto">
            <a:xfrm>
              <a:off x="2103307" y="1633104"/>
              <a:ext cx="661131" cy="111240"/>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6" name="Freeform 325"/>
            <p:cNvSpPr/>
            <p:nvPr/>
          </p:nvSpPr>
          <p:spPr bwMode="auto">
            <a:xfrm>
              <a:off x="2538765" y="1727776"/>
              <a:ext cx="241567" cy="97039"/>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7" name="Freeform 326"/>
            <p:cNvSpPr/>
            <p:nvPr/>
          </p:nvSpPr>
          <p:spPr bwMode="auto">
            <a:xfrm>
              <a:off x="2090593" y="1730143"/>
              <a:ext cx="238389" cy="9704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22" name="Straight Connector 321"/>
            <p:cNvCxnSpPr>
              <a:endCxn id="320" idx="2"/>
            </p:cNvCxnSpPr>
            <p:nvPr/>
          </p:nvCxnSpPr>
          <p:spPr bwMode="auto">
            <a:xfrm flipH="1" flipV="1">
              <a:off x="1871277" y="1737244"/>
              <a:ext cx="3178"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bwMode="auto">
            <a:xfrm flipH="1" flipV="1">
              <a:off x="2996470" y="1734876"/>
              <a:ext cx="3178"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29" name="Group 327"/>
          <p:cNvGrpSpPr>
            <a:grpSpLocks/>
          </p:cNvGrpSpPr>
          <p:nvPr/>
        </p:nvGrpSpPr>
        <p:grpSpPr bwMode="auto">
          <a:xfrm>
            <a:off x="4376738" y="5802938"/>
            <a:ext cx="565150" cy="292100"/>
            <a:chOff x="1871277" y="1576300"/>
            <a:chExt cx="1128371" cy="437861"/>
          </a:xfrm>
        </p:grpSpPr>
        <p:sp>
          <p:nvSpPr>
            <p:cNvPr id="329" name="Oval 328"/>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1" name="Oval 330"/>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4" name="Freeform 333"/>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5" name="Freeform 334"/>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36" name="Straight Connector 335"/>
            <p:cNvCxnSpPr>
              <a:endCxn id="331"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30" name="Group 337"/>
          <p:cNvGrpSpPr>
            <a:grpSpLocks/>
          </p:cNvGrpSpPr>
          <p:nvPr/>
        </p:nvGrpSpPr>
        <p:grpSpPr bwMode="auto">
          <a:xfrm>
            <a:off x="5019675" y="6256963"/>
            <a:ext cx="563563" cy="293688"/>
            <a:chOff x="1871277" y="1576300"/>
            <a:chExt cx="1128371" cy="437861"/>
          </a:xfrm>
        </p:grpSpPr>
        <p:sp>
          <p:nvSpPr>
            <p:cNvPr id="339" name="Oval 338"/>
            <p:cNvSpPr/>
            <p:nvPr/>
          </p:nvSpPr>
          <p:spPr bwMode="auto">
            <a:xfrm flipV="1">
              <a:off x="1874457" y="1694641"/>
              <a:ext cx="1125191"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Oval 340"/>
            <p:cNvSpPr/>
            <p:nvPr/>
          </p:nvSpPr>
          <p:spPr bwMode="auto">
            <a:xfrm flipV="1">
              <a:off x="1871277" y="1576300"/>
              <a:ext cx="1125191"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p:nvPr/>
          </p:nvSpPr>
          <p:spPr bwMode="auto">
            <a:xfrm>
              <a:off x="2103309" y="1633103"/>
              <a:ext cx="661129"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4" name="Freeform 343"/>
            <p:cNvSpPr/>
            <p:nvPr/>
          </p:nvSpPr>
          <p:spPr bwMode="auto">
            <a:xfrm>
              <a:off x="2538763" y="1727776"/>
              <a:ext cx="24156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5" name="Freeform 344"/>
            <p:cNvSpPr/>
            <p:nvPr/>
          </p:nvSpPr>
          <p:spPr bwMode="auto">
            <a:xfrm>
              <a:off x="2090595" y="1730144"/>
              <a:ext cx="238387"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46" name="Straight Connector 345"/>
            <p:cNvCxnSpPr>
              <a:endCxn id="341" idx="2"/>
            </p:cNvCxnSpPr>
            <p:nvPr/>
          </p:nvCxnSpPr>
          <p:spPr bwMode="auto">
            <a:xfrm flipH="1" flipV="1">
              <a:off x="1871277" y="1737243"/>
              <a:ext cx="3180"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p:nvCxnSpPr>
          <p:spPr bwMode="auto">
            <a:xfrm flipH="1" flipV="1">
              <a:off x="2996468" y="1734877"/>
              <a:ext cx="3180"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31" name="Group 347"/>
          <p:cNvGrpSpPr>
            <a:grpSpLocks/>
          </p:cNvGrpSpPr>
          <p:nvPr/>
        </p:nvGrpSpPr>
        <p:grpSpPr bwMode="auto">
          <a:xfrm>
            <a:off x="5741988" y="5942638"/>
            <a:ext cx="565150" cy="293688"/>
            <a:chOff x="1871277" y="1576300"/>
            <a:chExt cx="1128371" cy="437861"/>
          </a:xfrm>
        </p:grpSpPr>
        <p:sp>
          <p:nvSpPr>
            <p:cNvPr id="349" name="Oval 348"/>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1" name="Oval 350"/>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4" name="Freeform 353"/>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5" name="Freeform 354"/>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6" name="Straight Connector 355"/>
            <p:cNvCxnSpPr>
              <a:endCxn id="351"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7132" name="Group 357"/>
          <p:cNvGrpSpPr>
            <a:grpSpLocks/>
          </p:cNvGrpSpPr>
          <p:nvPr/>
        </p:nvGrpSpPr>
        <p:grpSpPr bwMode="auto">
          <a:xfrm>
            <a:off x="2714625" y="5988676"/>
            <a:ext cx="565150" cy="293687"/>
            <a:chOff x="1871277" y="1576300"/>
            <a:chExt cx="1128371" cy="437861"/>
          </a:xfrm>
        </p:grpSpPr>
        <p:sp>
          <p:nvSpPr>
            <p:cNvPr id="359" name="Oval 358"/>
            <p:cNvSpPr/>
            <p:nvPr/>
          </p:nvSpPr>
          <p:spPr bwMode="auto">
            <a:xfrm flipV="1">
              <a:off x="1874448" y="1694641"/>
              <a:ext cx="1125200"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1" name="Oval 360"/>
            <p:cNvSpPr/>
            <p:nvPr/>
          </p:nvSpPr>
          <p:spPr bwMode="auto">
            <a:xfrm flipV="1">
              <a:off x="1871277" y="1576300"/>
              <a:ext cx="1125202"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3" name="Freeform 362"/>
            <p:cNvSpPr/>
            <p:nvPr/>
          </p:nvSpPr>
          <p:spPr bwMode="auto">
            <a:xfrm>
              <a:off x="2102657" y="1633104"/>
              <a:ext cx="662442" cy="111240"/>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4" name="Freeform 363"/>
            <p:cNvSpPr/>
            <p:nvPr/>
          </p:nvSpPr>
          <p:spPr bwMode="auto">
            <a:xfrm>
              <a:off x="2536889" y="1727776"/>
              <a:ext cx="244059" cy="97039"/>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Freeform 364"/>
            <p:cNvSpPr/>
            <p:nvPr/>
          </p:nvSpPr>
          <p:spPr bwMode="auto">
            <a:xfrm>
              <a:off x="2089979" y="1730143"/>
              <a:ext cx="240888" cy="9704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66" name="Straight Connector 365"/>
            <p:cNvCxnSpPr>
              <a:endCxn id="361" idx="2"/>
            </p:cNvCxnSpPr>
            <p:nvPr/>
          </p:nvCxnSpPr>
          <p:spPr bwMode="auto">
            <a:xfrm flipH="1" flipV="1">
              <a:off x="1871277" y="1737244"/>
              <a:ext cx="3171"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p:nvPr/>
          </p:nvCxnSpPr>
          <p:spPr bwMode="auto">
            <a:xfrm flipH="1" flipV="1">
              <a:off x="2996479" y="1734876"/>
              <a:ext cx="3169" cy="123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1757805" y="2660292"/>
            <a:ext cx="5270058" cy="3804634"/>
            <a:chOff x="1757805" y="2331054"/>
            <a:chExt cx="5270058" cy="3804634"/>
          </a:xfrm>
        </p:grpSpPr>
        <p:sp>
          <p:nvSpPr>
            <p:cNvPr id="268" name="Freeform 267"/>
            <p:cNvSpPr/>
            <p:nvPr/>
          </p:nvSpPr>
          <p:spPr>
            <a:xfrm>
              <a:off x="1776413" y="4829175"/>
              <a:ext cx="1220787" cy="920750"/>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350" y="4916488"/>
              <a:ext cx="925513" cy="75723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7963" y="4937125"/>
              <a:ext cx="725487" cy="110013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538" y="4956175"/>
              <a:ext cx="514350" cy="577850"/>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075" y="4919663"/>
              <a:ext cx="593725" cy="121602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8" name="Group 17"/>
            <p:cNvGrpSpPr/>
            <p:nvPr/>
          </p:nvGrpSpPr>
          <p:grpSpPr>
            <a:xfrm>
              <a:off x="1757805" y="2331054"/>
              <a:ext cx="1079500" cy="2674334"/>
              <a:chOff x="1757805" y="2331054"/>
              <a:chExt cx="1079500" cy="2674334"/>
            </a:xfrm>
          </p:grpSpPr>
          <p:sp>
            <p:nvSpPr>
              <p:cNvPr id="108" name="Rectangle 107"/>
              <p:cNvSpPr/>
              <p:nvPr/>
            </p:nvSpPr>
            <p:spPr bwMode="auto">
              <a:xfrm rot="10800000">
                <a:off x="1789113" y="2580876"/>
                <a:ext cx="1027112" cy="1083074"/>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66"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649" y="3720080"/>
                  <a:ext cx="568332" cy="225176"/>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ectangle 119"/>
                <p:cNvSpPr/>
                <p:nvPr/>
              </p:nvSpPr>
              <p:spPr>
                <a:xfrm>
                  <a:off x="4128649" y="3720080"/>
                  <a:ext cx="568332" cy="111898"/>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a:xfrm>
                  <a:off x="4128649" y="3606801"/>
                  <a:ext cx="568332" cy="225176"/>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2" name="Straight Connector 121"/>
                <p:cNvCxnSpPr/>
                <p:nvPr/>
              </p:nvCxnSpPr>
              <p:spPr>
                <a:xfrm>
                  <a:off x="4696981" y="3720080"/>
                  <a:ext cx="0" cy="11189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649" y="3720080"/>
                  <a:ext cx="0" cy="11189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1813" y="3602038"/>
                <a:ext cx="1027112" cy="1163637"/>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 name="Straight Connector 112"/>
              <p:cNvCxnSpPr/>
              <p:nvPr/>
            </p:nvCxnSpPr>
            <p:spPr bwMode="auto">
              <a:xfrm>
                <a:off x="1781175" y="2805113"/>
                <a:ext cx="20638" cy="202088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7813" y="2805113"/>
                <a:ext cx="4762" cy="197643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72"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517"/>
                  <a:ext cx="1194859" cy="31430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0" name="Rectangle 369"/>
                <p:cNvSpPr/>
                <p:nvPr/>
              </p:nvSpPr>
              <p:spPr bwMode="auto">
                <a:xfrm>
                  <a:off x="2183302" y="1734964"/>
                  <a:ext cx="1198389" cy="112704"/>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Oval 370"/>
                <p:cNvSpPr/>
                <p:nvPr/>
              </p:nvSpPr>
              <p:spPr bwMode="auto">
                <a:xfrm flipV="1">
                  <a:off x="2183302" y="1574638"/>
                  <a:ext cx="1196624" cy="314302"/>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2" name="Freeform 371"/>
                <p:cNvSpPr/>
                <p:nvPr/>
              </p:nvSpPr>
              <p:spPr bwMode="auto">
                <a:xfrm>
                  <a:off x="2490400" y="1671469"/>
                  <a:ext cx="582428" cy="15715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p:nvPr/>
              </p:nvSpPr>
              <p:spPr bwMode="auto">
                <a:xfrm>
                  <a:off x="2430393" y="1630197"/>
                  <a:ext cx="702443" cy="10952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4" name="Freeform 373"/>
                <p:cNvSpPr/>
                <p:nvPr/>
              </p:nvSpPr>
              <p:spPr bwMode="auto">
                <a:xfrm>
                  <a:off x="2892805" y="1723852"/>
                  <a:ext cx="257680" cy="952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Freeform 374"/>
                <p:cNvSpPr/>
                <p:nvPr/>
              </p:nvSpPr>
              <p:spPr bwMode="auto">
                <a:xfrm>
                  <a:off x="2418037" y="1725440"/>
                  <a:ext cx="254150" cy="9524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6" name="Straight Connector 375"/>
                <p:cNvCxnSpPr>
                  <a:endCxn id="371" idx="2"/>
                </p:cNvCxnSpPr>
                <p:nvPr/>
              </p:nvCxnSpPr>
              <p:spPr bwMode="auto">
                <a:xfrm flipH="1" flipV="1">
                  <a:off x="2183302" y="1731787"/>
                  <a:ext cx="3530" cy="122228"/>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p:nvCxnSpPr>
              <p:spPr bwMode="auto">
                <a:xfrm flipH="1" flipV="1">
                  <a:off x="3379926" y="1728615"/>
                  <a:ext cx="3530" cy="122228"/>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p:nvPr/>
            </p:nvCxnSpPr>
            <p:spPr bwMode="auto">
              <a:xfrm flipH="1">
                <a:off x="4019550" y="3321180"/>
                <a:ext cx="1059" cy="153657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47" name="Picture 86"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49"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8757" y="3719873"/>
                  <a:ext cx="568304" cy="225383"/>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Rectangle 97"/>
                <p:cNvSpPr/>
                <p:nvPr/>
              </p:nvSpPr>
              <p:spPr>
                <a:xfrm>
                  <a:off x="4128757" y="3719873"/>
                  <a:ext cx="568304" cy="11147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p:cNvSpPr/>
                <p:nvPr/>
              </p:nvSpPr>
              <p:spPr>
                <a:xfrm>
                  <a:off x="4128757" y="3605971"/>
                  <a:ext cx="568304" cy="22538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p:cNvCxnSpPr/>
                <p:nvPr/>
              </p:nvCxnSpPr>
              <p:spPr>
                <a:xfrm>
                  <a:off x="4697061" y="3719873"/>
                  <a:ext cx="0" cy="11147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8757" y="3719873"/>
                  <a:ext cx="0" cy="11147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313" y="3697288"/>
                <a:ext cx="498475" cy="1163637"/>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4" name="Straight Connector 173"/>
              <p:cNvCxnSpPr>
                <a:stCxn id="381" idx="2"/>
              </p:cNvCxnSpPr>
              <p:nvPr/>
            </p:nvCxnSpPr>
            <p:spPr bwMode="auto">
              <a:xfrm flipH="1">
                <a:off x="3506788" y="3262991"/>
                <a:ext cx="4762" cy="168842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3"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256" y="1690004"/>
                  <a:ext cx="1194331" cy="31514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0" name="Rectangle 379"/>
                <p:cNvSpPr/>
                <p:nvPr/>
              </p:nvSpPr>
              <p:spPr bwMode="auto">
                <a:xfrm>
                  <a:off x="2184476" y="1735026"/>
                  <a:ext cx="1198111" cy="112553"/>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1" name="Oval 380"/>
                <p:cNvSpPr/>
                <p:nvPr/>
              </p:nvSpPr>
              <p:spPr bwMode="auto">
                <a:xfrm flipV="1">
                  <a:off x="2184476" y="1574638"/>
                  <a:ext cx="1194331" cy="315149"/>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2" name="Freeform 381"/>
                <p:cNvSpPr/>
                <p:nvPr/>
              </p:nvSpPr>
              <p:spPr bwMode="auto">
                <a:xfrm>
                  <a:off x="2490619" y="1670308"/>
                  <a:ext cx="582047" cy="15757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p:nvPr/>
              </p:nvSpPr>
              <p:spPr bwMode="auto">
                <a:xfrm>
                  <a:off x="2430146" y="1630915"/>
                  <a:ext cx="702992" cy="10973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4" name="Freeform 383"/>
                <p:cNvSpPr/>
                <p:nvPr/>
              </p:nvSpPr>
              <p:spPr bwMode="auto">
                <a:xfrm>
                  <a:off x="2891248" y="1723770"/>
                  <a:ext cx="260786" cy="9567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5" name="Freeform 384"/>
                <p:cNvSpPr/>
                <p:nvPr/>
              </p:nvSpPr>
              <p:spPr bwMode="auto">
                <a:xfrm>
                  <a:off x="2418806" y="1726585"/>
                  <a:ext cx="253230" cy="92856"/>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6" name="Straight Connector 385"/>
                <p:cNvCxnSpPr>
                  <a:endCxn id="381" idx="2"/>
                </p:cNvCxnSpPr>
                <p:nvPr/>
              </p:nvCxnSpPr>
              <p:spPr bwMode="auto">
                <a:xfrm flipH="1" flipV="1">
                  <a:off x="2184476" y="1732213"/>
                  <a:ext cx="3781" cy="12099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bwMode="auto">
                <a:xfrm flipH="1" flipV="1">
                  <a:off x="3378806" y="1729398"/>
                  <a:ext cx="3781" cy="120996"/>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20" name="Group 19"/>
            <p:cNvGrpSpPr/>
            <p:nvPr/>
          </p:nvGrpSpPr>
          <p:grpSpPr>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0" name="Straight Connector 439"/>
              <p:cNvCxnSpPr/>
              <p:nvPr/>
            </p:nvCxnSpPr>
            <p:spPr bwMode="auto">
              <a:xfrm>
                <a:off x="4822015" y="2642002"/>
                <a:ext cx="5573" cy="221416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8"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8758" y="3719830"/>
                  <a:ext cx="568303" cy="225426"/>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3" name="Rectangle 452"/>
                <p:cNvSpPr/>
                <p:nvPr/>
              </p:nvSpPr>
              <p:spPr>
                <a:xfrm>
                  <a:off x="4128758" y="3719830"/>
                  <a:ext cx="568303" cy="1115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4" name="Oval 453"/>
                <p:cNvSpPr/>
                <p:nvPr/>
              </p:nvSpPr>
              <p:spPr>
                <a:xfrm>
                  <a:off x="4128758" y="3605903"/>
                  <a:ext cx="568303" cy="22542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5" name="Straight Connector 454"/>
                <p:cNvCxnSpPr/>
                <p:nvPr/>
              </p:nvCxnSpPr>
              <p:spPr>
                <a:xfrm>
                  <a:off x="4697061"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8758"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350" y="3695700"/>
                <a:ext cx="498475" cy="116363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7" name="Straight Connector 446"/>
              <p:cNvCxnSpPr>
                <a:stCxn id="458" idx="2"/>
              </p:cNvCxnSpPr>
              <p:nvPr/>
            </p:nvCxnSpPr>
            <p:spPr bwMode="auto">
              <a:xfrm>
                <a:off x="4300799" y="2640496"/>
                <a:ext cx="14026" cy="2309329"/>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37"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7075" y="1689926"/>
                  <a:ext cx="1196381" cy="31493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59" name="Rectangle 458"/>
                <p:cNvSpPr/>
                <p:nvPr/>
              </p:nvSpPr>
              <p:spPr bwMode="auto">
                <a:xfrm>
                  <a:off x="2183302" y="1734916"/>
                  <a:ext cx="1200154" cy="11247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flipV="1">
                  <a:off x="2183302" y="1574638"/>
                  <a:ext cx="1196379" cy="31493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61" name="Freeform 460"/>
                <p:cNvSpPr/>
                <p:nvPr/>
              </p:nvSpPr>
              <p:spPr bwMode="auto">
                <a:xfrm>
                  <a:off x="2489000" y="1670242"/>
                  <a:ext cx="584982" cy="1574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p:nvPr/>
              </p:nvSpPr>
              <p:spPr bwMode="auto">
                <a:xfrm>
                  <a:off x="2428615" y="1630876"/>
                  <a:ext cx="705752" cy="10966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3" name="Freeform 462"/>
                <p:cNvSpPr/>
                <p:nvPr/>
              </p:nvSpPr>
              <p:spPr bwMode="auto">
                <a:xfrm>
                  <a:off x="2892827" y="1723668"/>
                  <a:ext cx="256637" cy="9560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4" name="Freeform 463"/>
                <p:cNvSpPr/>
                <p:nvPr/>
              </p:nvSpPr>
              <p:spPr bwMode="auto">
                <a:xfrm>
                  <a:off x="2417294" y="1726479"/>
                  <a:ext cx="252861" cy="9279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5" name="Straight Connector 464"/>
                <p:cNvCxnSpPr>
                  <a:endCxn id="460" idx="2"/>
                </p:cNvCxnSpPr>
                <p:nvPr/>
              </p:nvCxnSpPr>
              <p:spPr bwMode="auto">
                <a:xfrm flipH="1" flipV="1">
                  <a:off x="2183302" y="1732103"/>
                  <a:ext cx="3773" cy="12091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bwMode="auto">
                <a:xfrm flipH="1" flipV="1">
                  <a:off x="3379681" y="1729292"/>
                  <a:ext cx="3775" cy="12091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9" name="Straight Connector 468"/>
              <p:cNvCxnSpPr>
                <a:stCxn id="489" idx="6"/>
              </p:cNvCxnSpPr>
              <p:nvPr/>
            </p:nvCxnSpPr>
            <p:spPr bwMode="auto">
              <a:xfrm>
                <a:off x="6003925" y="3268195"/>
                <a:ext cx="6350" cy="158117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187" name="Picture 469"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89"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757" y="3719830"/>
                  <a:ext cx="568304" cy="225426"/>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 name="Rectangle 481"/>
                <p:cNvSpPr/>
                <p:nvPr/>
              </p:nvSpPr>
              <p:spPr>
                <a:xfrm>
                  <a:off x="4128757" y="3719830"/>
                  <a:ext cx="568304" cy="1115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 name="Oval 482"/>
                <p:cNvSpPr/>
                <p:nvPr/>
              </p:nvSpPr>
              <p:spPr>
                <a:xfrm>
                  <a:off x="4128757" y="3605903"/>
                  <a:ext cx="568304" cy="22542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84" name="Straight Connector 483"/>
                <p:cNvCxnSpPr/>
                <p:nvPr/>
              </p:nvCxnSpPr>
              <p:spPr>
                <a:xfrm>
                  <a:off x="4697061"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757" y="3719830"/>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038" y="3695700"/>
                <a:ext cx="498475" cy="116363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6" name="Straight Connector 475"/>
              <p:cNvCxnSpPr>
                <a:stCxn id="47187" idx="1"/>
              </p:cNvCxnSpPr>
              <p:nvPr/>
            </p:nvCxnSpPr>
            <p:spPr bwMode="auto">
              <a:xfrm>
                <a:off x="5491163" y="3316941"/>
                <a:ext cx="6350" cy="163288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39"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075" y="1689926"/>
                  <a:ext cx="1196381" cy="31493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88" name="Rectangle 487"/>
                <p:cNvSpPr/>
                <p:nvPr/>
              </p:nvSpPr>
              <p:spPr bwMode="auto">
                <a:xfrm>
                  <a:off x="2183302" y="1734916"/>
                  <a:ext cx="1200154" cy="11247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9" name="Oval 488"/>
                <p:cNvSpPr/>
                <p:nvPr/>
              </p:nvSpPr>
              <p:spPr bwMode="auto">
                <a:xfrm flipV="1">
                  <a:off x="2183302" y="1574638"/>
                  <a:ext cx="1196379" cy="31493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90" name="Freeform 489"/>
                <p:cNvSpPr/>
                <p:nvPr/>
              </p:nvSpPr>
              <p:spPr bwMode="auto">
                <a:xfrm>
                  <a:off x="2489000" y="1670242"/>
                  <a:ext cx="584982" cy="1574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p:nvPr/>
              </p:nvSpPr>
              <p:spPr bwMode="auto">
                <a:xfrm>
                  <a:off x="2428615" y="1630876"/>
                  <a:ext cx="705752" cy="10966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2" name="Freeform 491"/>
                <p:cNvSpPr/>
                <p:nvPr/>
              </p:nvSpPr>
              <p:spPr bwMode="auto">
                <a:xfrm>
                  <a:off x="2892827" y="1723668"/>
                  <a:ext cx="256637" cy="9560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3" name="Freeform 492"/>
                <p:cNvSpPr/>
                <p:nvPr/>
              </p:nvSpPr>
              <p:spPr bwMode="auto">
                <a:xfrm>
                  <a:off x="2417294" y="1726479"/>
                  <a:ext cx="252861" cy="9279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4" name="Straight Connector 493"/>
                <p:cNvCxnSpPr>
                  <a:endCxn id="489" idx="2"/>
                </p:cNvCxnSpPr>
                <p:nvPr/>
              </p:nvCxnSpPr>
              <p:spPr bwMode="auto">
                <a:xfrm flipH="1" flipV="1">
                  <a:off x="2183302" y="1732103"/>
                  <a:ext cx="3773" cy="12091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bwMode="auto">
                <a:xfrm flipH="1" flipV="1">
                  <a:off x="3379681" y="1729292"/>
                  <a:ext cx="3775" cy="12091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22" name="Group 21"/>
            <p:cNvGrpSpPr/>
            <p:nvPr/>
          </p:nvGrpSpPr>
          <p:grpSpPr>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8" name="Straight Connector 497"/>
              <p:cNvCxnSpPr/>
              <p:nvPr/>
            </p:nvCxnSpPr>
            <p:spPr bwMode="auto">
              <a:xfrm>
                <a:off x="6994525" y="2845840"/>
                <a:ext cx="0" cy="1999208"/>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60"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757" y="3719828"/>
                  <a:ext cx="568304" cy="22542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Rectangle 510"/>
                <p:cNvSpPr/>
                <p:nvPr/>
              </p:nvSpPr>
              <p:spPr>
                <a:xfrm>
                  <a:off x="4128757" y="3719828"/>
                  <a:ext cx="568304" cy="1115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Oval 511"/>
                <p:cNvSpPr/>
                <p:nvPr/>
              </p:nvSpPr>
              <p:spPr>
                <a:xfrm>
                  <a:off x="4128757" y="3605903"/>
                  <a:ext cx="568304" cy="22542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p:nvPr/>
              </p:nvCxnSpPr>
              <p:spPr>
                <a:xfrm>
                  <a:off x="4697061" y="3719828"/>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757" y="3719828"/>
                  <a:ext cx="0" cy="11150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288" y="3609696"/>
                <a:ext cx="498475" cy="123873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5" name="Straight Connector 504"/>
              <p:cNvCxnSpPr/>
              <p:nvPr/>
            </p:nvCxnSpPr>
            <p:spPr bwMode="auto">
              <a:xfrm>
                <a:off x="6472366" y="2818589"/>
                <a:ext cx="9397" cy="21261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41"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7075" y="1689925"/>
                  <a:ext cx="1196381" cy="31493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7" name="Rectangle 516"/>
                <p:cNvSpPr/>
                <p:nvPr/>
              </p:nvSpPr>
              <p:spPr bwMode="auto">
                <a:xfrm>
                  <a:off x="2183302" y="1734915"/>
                  <a:ext cx="1200154" cy="11247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8" name="Oval 517"/>
                <p:cNvSpPr/>
                <p:nvPr/>
              </p:nvSpPr>
              <p:spPr bwMode="auto">
                <a:xfrm flipV="1">
                  <a:off x="2183302" y="1574638"/>
                  <a:ext cx="1196379" cy="314931"/>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9" name="Freeform 518"/>
                <p:cNvSpPr/>
                <p:nvPr/>
              </p:nvSpPr>
              <p:spPr bwMode="auto">
                <a:xfrm>
                  <a:off x="2489000" y="1670242"/>
                  <a:ext cx="584982" cy="15746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p:nvPr/>
              </p:nvSpPr>
              <p:spPr bwMode="auto">
                <a:xfrm>
                  <a:off x="2428615" y="1630876"/>
                  <a:ext cx="705752" cy="109663"/>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1" name="Freeform 520"/>
                <p:cNvSpPr/>
                <p:nvPr/>
              </p:nvSpPr>
              <p:spPr bwMode="auto">
                <a:xfrm>
                  <a:off x="2892827" y="1723667"/>
                  <a:ext cx="256637" cy="9560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2" name="Freeform 521"/>
                <p:cNvSpPr/>
                <p:nvPr/>
              </p:nvSpPr>
              <p:spPr bwMode="auto">
                <a:xfrm>
                  <a:off x="2417294" y="1726480"/>
                  <a:ext cx="252861" cy="92791"/>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23" name="Straight Connector 522"/>
                <p:cNvCxnSpPr>
                  <a:endCxn id="518" idx="2"/>
                </p:cNvCxnSpPr>
                <p:nvPr/>
              </p:nvCxnSpPr>
              <p:spPr bwMode="auto">
                <a:xfrm flipH="1" flipV="1">
                  <a:off x="2183302" y="1732104"/>
                  <a:ext cx="3773" cy="12091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bwMode="auto">
                <a:xfrm flipH="1" flipV="1">
                  <a:off x="3379681" y="1729291"/>
                  <a:ext cx="3775" cy="12091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sp>
        <p:nvSpPr>
          <p:cNvPr id="47142" name="Text Box 167"/>
          <p:cNvSpPr txBox="1">
            <a:spLocks noChangeArrowheads="1"/>
          </p:cNvSpPr>
          <p:nvPr/>
        </p:nvSpPr>
        <p:spPr bwMode="auto">
          <a:xfrm>
            <a:off x="443281" y="364345"/>
            <a:ext cx="70471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Recall: Per-</a:t>
            </a:r>
            <a:r>
              <a:rPr lang="en-US" sz="3600" dirty="0">
                <a:solidFill>
                  <a:srgbClr val="000099"/>
                </a:solidFill>
                <a:latin typeface="Comic Sans MS" charset="0"/>
                <a:ea typeface="Comic Sans MS" charset="0"/>
                <a:cs typeface="Comic Sans MS" charset="0"/>
              </a:rPr>
              <a:t>R</a:t>
            </a:r>
            <a:r>
              <a:rPr lang="en-US" sz="3600" dirty="0" smtClean="0">
                <a:solidFill>
                  <a:srgbClr val="000099"/>
                </a:solidFill>
                <a:latin typeface="Comic Sans MS" charset="0"/>
                <a:ea typeface="Comic Sans MS" charset="0"/>
                <a:cs typeface="Comic Sans MS" charset="0"/>
              </a:rPr>
              <a:t>outer </a:t>
            </a:r>
            <a:r>
              <a:rPr lang="en-US" sz="3600" dirty="0">
                <a:solidFill>
                  <a:srgbClr val="000099"/>
                </a:solidFill>
                <a:latin typeface="Comic Sans MS" charset="0"/>
                <a:ea typeface="Comic Sans MS" charset="0"/>
                <a:cs typeface="Comic Sans MS" charset="0"/>
              </a:rPr>
              <a:t>C</a:t>
            </a:r>
            <a:r>
              <a:rPr lang="en-US" sz="3600" dirty="0" smtClean="0">
                <a:solidFill>
                  <a:srgbClr val="000099"/>
                </a:solidFill>
                <a:latin typeface="Comic Sans MS" charset="0"/>
                <a:ea typeface="Comic Sans MS" charset="0"/>
                <a:cs typeface="Comic Sans MS" charset="0"/>
              </a:rPr>
              <a:t>ontrol Plane</a:t>
            </a:r>
            <a:endParaRPr lang="en-US" sz="3600" dirty="0">
              <a:solidFill>
                <a:srgbClr val="000099"/>
              </a:solidFill>
              <a:latin typeface="Comic Sans MS" charset="0"/>
              <a:ea typeface="Comic Sans MS" charset="0"/>
              <a:cs typeface="Comic Sans MS" charset="0"/>
            </a:endParaRPr>
          </a:p>
        </p:txBody>
      </p:sp>
      <p:grpSp>
        <p:nvGrpSpPr>
          <p:cNvPr id="229" name="Group 228"/>
          <p:cNvGrpSpPr/>
          <p:nvPr/>
        </p:nvGrpSpPr>
        <p:grpSpPr>
          <a:xfrm>
            <a:off x="1828233" y="3016011"/>
            <a:ext cx="5112820" cy="879389"/>
            <a:chOff x="1866825" y="707349"/>
            <a:chExt cx="5112820" cy="879389"/>
          </a:xfrm>
        </p:grpSpPr>
        <p:sp>
          <p:nvSpPr>
            <p:cNvPr id="233" name="Oval 232"/>
            <p:cNvSpPr/>
            <p:nvPr/>
          </p:nvSpPr>
          <p:spPr>
            <a:xfrm>
              <a:off x="1866825" y="785347"/>
              <a:ext cx="954705" cy="491476"/>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TextBox 233"/>
            <p:cNvSpPr txBox="1"/>
            <p:nvPr/>
          </p:nvSpPr>
          <p:spPr>
            <a:xfrm>
              <a:off x="1891781" y="783191"/>
              <a:ext cx="910613" cy="476199"/>
            </a:xfrm>
            <a:prstGeom prst="rect">
              <a:avLst/>
            </a:prstGeom>
            <a:noFill/>
          </p:spPr>
          <p:txBody>
            <a:bodyPr wrap="none" rtlCol="0">
              <a:spAutoFit/>
            </a:bodyPr>
            <a:lstStyle/>
            <a:p>
              <a:pPr algn="ctr">
                <a:lnSpc>
                  <a:spcPts val="1480"/>
                </a:lnSpc>
              </a:pPr>
              <a:r>
                <a:rPr lang="en-US" sz="1400" dirty="0" smtClean="0"/>
                <a:t>Routing</a:t>
              </a:r>
            </a:p>
            <a:p>
              <a:pPr algn="ctr">
                <a:lnSpc>
                  <a:spcPts val="1480"/>
                </a:lnSpc>
              </a:pPr>
              <a:r>
                <a:rPr lang="en-US" sz="1400" dirty="0" smtClean="0"/>
                <a:t>Algorithm</a:t>
              </a:r>
              <a:endParaRPr lang="en-US" sz="1400" dirty="0"/>
            </a:p>
          </p:txBody>
        </p:sp>
        <p:cxnSp>
          <p:nvCxnSpPr>
            <p:cNvPr id="235" name="Straight Arrow Connector 234"/>
            <p:cNvCxnSpPr/>
            <p:nvPr/>
          </p:nvCxnSpPr>
          <p:spPr>
            <a:xfrm flipV="1">
              <a:off x="2833714" y="807908"/>
              <a:ext cx="1517851" cy="213379"/>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0618" y="1201670"/>
              <a:ext cx="797027" cy="27926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4666" y="894080"/>
              <a:ext cx="893541" cy="510629"/>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0837" y="800746"/>
              <a:ext cx="1695897" cy="130795"/>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622" y="894080"/>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p:cNvSpPr/>
            <p:nvPr/>
          </p:nvSpPr>
          <p:spPr>
            <a:xfrm>
              <a:off x="5572329" y="1404709"/>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4367082" y="707349"/>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3571953" y="1402071"/>
              <a:ext cx="421023" cy="182029"/>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3" name="Straight Arrow Connector 242"/>
            <p:cNvCxnSpPr/>
            <p:nvPr/>
          </p:nvCxnSpPr>
          <p:spPr>
            <a:xfrm>
              <a:off x="2821560" y="1106261"/>
              <a:ext cx="2738615" cy="33877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124" y="985095"/>
              <a:ext cx="2561498" cy="46912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2124" y="1509221"/>
              <a:ext cx="1580205" cy="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7500" y="1083737"/>
              <a:ext cx="751103" cy="397197"/>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258" name="TextBox 257"/>
          <p:cNvSpPr txBox="1"/>
          <p:nvPr/>
        </p:nvSpPr>
        <p:spPr>
          <a:xfrm>
            <a:off x="517479" y="1154626"/>
            <a:ext cx="8209014" cy="1200328"/>
          </a:xfrm>
          <a:prstGeom prst="rect">
            <a:avLst/>
          </a:prstGeom>
          <a:noFill/>
        </p:spPr>
        <p:txBody>
          <a:bodyPr wrap="square" rtlCol="0">
            <a:spAutoFit/>
          </a:bodyPr>
          <a:lstStyle/>
          <a:p>
            <a:r>
              <a:rPr lang="en-US" sz="2400" dirty="0" smtClean="0"/>
              <a:t>Individual </a:t>
            </a:r>
            <a:r>
              <a:rPr lang="en-US" sz="2400" dirty="0"/>
              <a:t>routing algorithm </a:t>
            </a:r>
            <a:r>
              <a:rPr lang="en-US" sz="2400" dirty="0" smtClean="0"/>
              <a:t>components </a:t>
            </a:r>
            <a:r>
              <a:rPr lang="en-US" sz="2400" i="1" dirty="0" smtClean="0">
                <a:solidFill>
                  <a:srgbClr val="000090"/>
                </a:solidFill>
              </a:rPr>
              <a:t>in each and every router </a:t>
            </a:r>
            <a:r>
              <a:rPr lang="en-US" sz="2400" dirty="0" smtClean="0"/>
              <a:t>interact with each other in control plane to compute forwarding tables</a:t>
            </a:r>
            <a:endParaRPr lang="en-US" sz="2400" dirty="0"/>
          </a:p>
        </p:txBody>
      </p:sp>
      <p:grpSp>
        <p:nvGrpSpPr>
          <p:cNvPr id="23" name="Group 22"/>
          <p:cNvGrpSpPr/>
          <p:nvPr/>
        </p:nvGrpSpPr>
        <p:grpSpPr>
          <a:xfrm>
            <a:off x="1557338" y="3404226"/>
            <a:ext cx="6375400" cy="1047750"/>
            <a:chOff x="1557338" y="3074988"/>
            <a:chExt cx="6375400" cy="1047750"/>
          </a:xfrm>
        </p:grpSpPr>
        <p:sp>
          <p:nvSpPr>
            <p:cNvPr id="47115" name="TextBox 232"/>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data</a:t>
              </a:r>
            </a:p>
            <a:p>
              <a:pPr algn="ctr">
                <a:lnSpc>
                  <a:spcPts val="1463"/>
                </a:lnSpc>
              </a:pPr>
              <a:r>
                <a:rPr lang="en-US" sz="1400"/>
                <a:t>plane</a:t>
              </a:r>
            </a:p>
          </p:txBody>
        </p:sp>
        <p:sp>
          <p:nvSpPr>
            <p:cNvPr id="47116" name="TextBox 233"/>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control</a:t>
              </a:r>
            </a:p>
            <a:p>
              <a:pPr algn="ctr">
                <a:lnSpc>
                  <a:spcPts val="1463"/>
                </a:lnSpc>
              </a:pPr>
              <a:r>
                <a:rPr lang="en-US" sz="1400"/>
                <a:t>plane</a:t>
              </a:r>
            </a:p>
          </p:txBody>
        </p:sp>
        <p:cxnSp>
          <p:nvCxnSpPr>
            <p:cNvPr id="232"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1829356" y="4031984"/>
            <a:ext cx="5126173" cy="1120753"/>
            <a:chOff x="-4746102" y="4471477"/>
            <a:chExt cx="5126173" cy="1120753"/>
          </a:xfrm>
        </p:grpSpPr>
        <p:pic>
          <p:nvPicPr>
            <p:cNvPr id="47268" name="Picture 10" descr="fig42_tab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3025264" y="5228984"/>
              <a:ext cx="3405335" cy="363246"/>
              <a:chOff x="-3025264" y="5228984"/>
              <a:chExt cx="3405335" cy="363246"/>
            </a:xfrm>
          </p:grpSpPr>
          <p:grpSp>
            <p:nvGrpSpPr>
              <p:cNvPr id="47251"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5837" y="3912034"/>
                  <a:ext cx="425539" cy="330142"/>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3" name="Straight Connector 92"/>
                <p:cNvCxnSpPr/>
                <p:nvPr/>
              </p:nvCxnSpPr>
              <p:spPr>
                <a:xfrm>
                  <a:off x="2931074" y="4004093"/>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074" y="4067582"/>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019" y="4004093"/>
                  <a:ext cx="1587" cy="23808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220"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5838" y="3911941"/>
                  <a:ext cx="425538" cy="33020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9" name="Straight Connector 448"/>
                <p:cNvCxnSpPr/>
                <p:nvPr/>
              </p:nvCxnSpPr>
              <p:spPr>
                <a:xfrm>
                  <a:off x="2931074" y="4004018"/>
                  <a:ext cx="42553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074" y="4067519"/>
                  <a:ext cx="425538"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019" y="4004018"/>
                  <a:ext cx="1588" cy="23813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91"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5837" y="3911941"/>
                  <a:ext cx="425539" cy="33020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8" name="Straight Connector 477"/>
                <p:cNvCxnSpPr/>
                <p:nvPr/>
              </p:nvCxnSpPr>
              <p:spPr>
                <a:xfrm>
                  <a:off x="2931074" y="4004018"/>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074" y="4067519"/>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019" y="4004018"/>
                  <a:ext cx="1587" cy="23813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2"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5837" y="3911940"/>
                  <a:ext cx="425539" cy="33020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7" name="Straight Connector 506"/>
                <p:cNvCxnSpPr/>
                <p:nvPr/>
              </p:nvCxnSpPr>
              <p:spPr>
                <a:xfrm>
                  <a:off x="2931074" y="4004017"/>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074" y="4067518"/>
                  <a:ext cx="42553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019" y="4004017"/>
                  <a:ext cx="1587" cy="23813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p:nvPr/>
        </p:nvGrpSpPr>
        <p:grpSpPr>
          <a:xfrm>
            <a:off x="2282487" y="3212142"/>
            <a:ext cx="4437063" cy="1906161"/>
            <a:chOff x="-4267279" y="3655204"/>
            <a:chExt cx="4437063" cy="1906161"/>
          </a:xfrm>
        </p:grpSpPr>
        <p:cxnSp>
          <p:nvCxnSpPr>
            <p:cNvPr id="111" name="Straight Arrow Connector 110"/>
            <p:cNvCxnSpPr/>
            <p:nvPr/>
          </p:nvCxnSpPr>
          <p:spPr bwMode="auto">
            <a:xfrm>
              <a:off x="-4267279" y="4046968"/>
              <a:ext cx="0" cy="422275"/>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bwMode="auto">
            <a:xfrm flipH="1">
              <a:off x="-2808366" y="4361550"/>
              <a:ext cx="154" cy="872164"/>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cxnSp>
          <p:nvCxnSpPr>
            <p:cNvPr id="446" name="Straight Arrow Connector 445"/>
            <p:cNvCxnSpPr/>
            <p:nvPr/>
          </p:nvCxnSpPr>
          <p:spPr bwMode="auto">
            <a:xfrm>
              <a:off x="-2006807" y="3655204"/>
              <a:ext cx="6479" cy="1576923"/>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a:stCxn id="468" idx="0"/>
            </p:cNvCxnSpPr>
            <p:nvPr/>
          </p:nvCxnSpPr>
          <p:spPr bwMode="auto">
            <a:xfrm>
              <a:off x="-823524" y="4656511"/>
              <a:ext cx="5883" cy="904854"/>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bwMode="auto">
            <a:xfrm flipH="1">
              <a:off x="166609" y="3798581"/>
              <a:ext cx="3175" cy="1399277"/>
            </a:xfrm>
            <a:prstGeom prst="straightConnector1">
              <a:avLst/>
            </a:prstGeom>
            <a:ln w="6350">
              <a:solidFill>
                <a:srgbClr val="CC0000"/>
              </a:solidFill>
              <a:tailEnd type="triangle"/>
            </a:ln>
          </p:spPr>
          <p:style>
            <a:lnRef idx="2">
              <a:schemeClr val="accent1"/>
            </a:lnRef>
            <a:fillRef idx="0">
              <a:schemeClr val="accent1"/>
            </a:fillRef>
            <a:effectRef idx="1">
              <a:schemeClr val="accent1"/>
            </a:effectRef>
            <a:fontRef idx="minor">
              <a:schemeClr val="tx1"/>
            </a:fontRef>
          </p:style>
        </p:cxnSp>
      </p:grpSp>
      <p:sp>
        <p:nvSpPr>
          <p:cNvPr id="270" name="Slide Number Placeholder 5"/>
          <p:cNvSpPr>
            <a:spLocks noGrp="1"/>
          </p:cNvSpPr>
          <p:nvPr>
            <p:ph type="sldNum" sz="quarter" idx="12"/>
          </p:nvPr>
        </p:nvSpPr>
        <p:spPr>
          <a:xfrm>
            <a:off x="8456154" y="6475895"/>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56</a:t>
            </a:fld>
            <a:endParaRPr lang="en-US" sz="1200" dirty="0">
              <a:latin typeface="Tahoma" charset="0"/>
            </a:endParaRPr>
          </a:p>
        </p:txBody>
      </p:sp>
      <p:sp>
        <p:nvSpPr>
          <p:cNvPr id="225" name="Footer Placeholder 4"/>
          <p:cNvSpPr>
            <a:spLocks noGrp="1"/>
          </p:cNvSpPr>
          <p:nvPr>
            <p:ph type="ftr" sz="quarter" idx="11"/>
          </p:nvPr>
        </p:nvSpPr>
        <p:spPr>
          <a:xfrm>
            <a:off x="5397500" y="6628439"/>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42880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453484" y="2021024"/>
            <a:ext cx="6027737" cy="1440135"/>
            <a:chOff x="1492879" y="2061336"/>
            <a:chExt cx="6027737" cy="1440135"/>
          </a:xfrm>
        </p:grpSpPr>
        <p:sp>
          <p:nvSpPr>
            <p:cNvPr id="388" name="Rectangle 387"/>
            <p:cNvSpPr/>
            <p:nvPr/>
          </p:nvSpPr>
          <p:spPr bwMode="auto">
            <a:xfrm>
              <a:off x="1929251" y="2064703"/>
              <a:ext cx="5043488" cy="1017588"/>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p:nvPr/>
          </p:nvSpPr>
          <p:spPr bwMode="auto">
            <a:xfrm>
              <a:off x="1739747" y="2067585"/>
              <a:ext cx="198437" cy="1385888"/>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078" y="2061336"/>
              <a:ext cx="220427" cy="1370587"/>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8316" name="Group 950"/>
            <p:cNvGrpSpPr>
              <a:grpSpLocks/>
            </p:cNvGrpSpPr>
            <p:nvPr/>
          </p:nvGrpSpPr>
          <p:grpSpPr bwMode="auto">
            <a:xfrm>
              <a:off x="1492879" y="2820676"/>
              <a:ext cx="338137" cy="653816"/>
              <a:chOff x="4140" y="429"/>
              <a:chExt cx="1425" cy="2396"/>
            </a:xfrm>
          </p:grpSpPr>
          <p:sp>
            <p:nvSpPr>
              <p:cNvPr id="48350"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352"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3"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55" name="Group 956"/>
              <p:cNvGrpSpPr>
                <a:grpSpLocks/>
              </p:cNvGrpSpPr>
              <p:nvPr/>
            </p:nvGrpSpPr>
            <p:grpSpPr bwMode="auto">
              <a:xfrm>
                <a:off x="4749" y="668"/>
                <a:ext cx="581" cy="145"/>
                <a:chOff x="614" y="2568"/>
                <a:chExt cx="725" cy="139"/>
              </a:xfrm>
            </p:grpSpPr>
            <p:sp>
              <p:nvSpPr>
                <p:cNvPr id="48380"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8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5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57" name="Group 960"/>
              <p:cNvGrpSpPr>
                <a:grpSpLocks/>
              </p:cNvGrpSpPr>
              <p:nvPr/>
            </p:nvGrpSpPr>
            <p:grpSpPr bwMode="auto">
              <a:xfrm>
                <a:off x="4747" y="994"/>
                <a:ext cx="581" cy="134"/>
                <a:chOff x="614" y="2568"/>
                <a:chExt cx="725" cy="139"/>
              </a:xfrm>
            </p:grpSpPr>
            <p:sp>
              <p:nvSpPr>
                <p:cNvPr id="48378"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5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35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60" name="Group 965"/>
              <p:cNvGrpSpPr>
                <a:grpSpLocks/>
              </p:cNvGrpSpPr>
              <p:nvPr/>
            </p:nvGrpSpPr>
            <p:grpSpPr bwMode="auto">
              <a:xfrm>
                <a:off x="4735" y="1627"/>
                <a:ext cx="582" cy="151"/>
                <a:chOff x="614" y="2568"/>
                <a:chExt cx="725" cy="139"/>
              </a:xfrm>
            </p:grpSpPr>
            <p:sp>
              <p:nvSpPr>
                <p:cNvPr id="48376"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61"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62" name="Group 969"/>
              <p:cNvGrpSpPr>
                <a:grpSpLocks/>
              </p:cNvGrpSpPr>
              <p:nvPr/>
            </p:nvGrpSpPr>
            <p:grpSpPr bwMode="auto">
              <a:xfrm>
                <a:off x="4739" y="1327"/>
                <a:ext cx="582" cy="139"/>
                <a:chOff x="614" y="2568"/>
                <a:chExt cx="725" cy="139"/>
              </a:xfrm>
            </p:grpSpPr>
            <p:sp>
              <p:nvSpPr>
                <p:cNvPr id="48374"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6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8364"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5"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6"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67"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836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8370"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1"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48372"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8317" name="Group 950"/>
            <p:cNvGrpSpPr>
              <a:grpSpLocks/>
            </p:cNvGrpSpPr>
            <p:nvPr/>
          </p:nvGrpSpPr>
          <p:grpSpPr bwMode="auto">
            <a:xfrm>
              <a:off x="7182479" y="2847655"/>
              <a:ext cx="338137" cy="653816"/>
              <a:chOff x="4140" y="429"/>
              <a:chExt cx="1425" cy="2396"/>
            </a:xfrm>
          </p:grpSpPr>
          <p:sp>
            <p:nvSpPr>
              <p:cNvPr id="48318"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9"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320"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1"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2"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3" name="Group 956"/>
              <p:cNvGrpSpPr>
                <a:grpSpLocks/>
              </p:cNvGrpSpPr>
              <p:nvPr/>
            </p:nvGrpSpPr>
            <p:grpSpPr bwMode="auto">
              <a:xfrm>
                <a:off x="4749" y="668"/>
                <a:ext cx="581" cy="145"/>
                <a:chOff x="614" y="2568"/>
                <a:chExt cx="725" cy="139"/>
              </a:xfrm>
            </p:grpSpPr>
            <p:sp>
              <p:nvSpPr>
                <p:cNvPr id="48348"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9"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4"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5" name="Group 960"/>
              <p:cNvGrpSpPr>
                <a:grpSpLocks/>
              </p:cNvGrpSpPr>
              <p:nvPr/>
            </p:nvGrpSpPr>
            <p:grpSpPr bwMode="auto">
              <a:xfrm>
                <a:off x="4747" y="994"/>
                <a:ext cx="581" cy="134"/>
                <a:chOff x="614" y="2568"/>
                <a:chExt cx="725" cy="139"/>
              </a:xfrm>
            </p:grpSpPr>
            <p:sp>
              <p:nvSpPr>
                <p:cNvPr id="48346"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7"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6"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327"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8" name="Group 965"/>
              <p:cNvGrpSpPr>
                <a:grpSpLocks/>
              </p:cNvGrpSpPr>
              <p:nvPr/>
            </p:nvGrpSpPr>
            <p:grpSpPr bwMode="auto">
              <a:xfrm>
                <a:off x="4735" y="1627"/>
                <a:ext cx="582" cy="151"/>
                <a:chOff x="614" y="2568"/>
                <a:chExt cx="725" cy="139"/>
              </a:xfrm>
            </p:grpSpPr>
            <p:sp>
              <p:nvSpPr>
                <p:cNvPr id="48344"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5"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9"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30" name="Group 969"/>
              <p:cNvGrpSpPr>
                <a:grpSpLocks/>
              </p:cNvGrpSpPr>
              <p:nvPr/>
            </p:nvGrpSpPr>
            <p:grpSpPr bwMode="auto">
              <a:xfrm>
                <a:off x="4739" y="1327"/>
                <a:ext cx="582" cy="139"/>
                <a:chOff x="614" y="2568"/>
                <a:chExt cx="725" cy="139"/>
              </a:xfrm>
            </p:grpSpPr>
            <p:sp>
              <p:nvSpPr>
                <p:cNvPr id="48342"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3"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31"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8332"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3"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4"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35"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6"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8337"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8338"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39"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48340"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1"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sp>
        <p:nvSpPr>
          <p:cNvPr id="48129" name="Freeform 2"/>
          <p:cNvSpPr>
            <a:spLocks/>
          </p:cNvSpPr>
          <p:nvPr/>
        </p:nvSpPr>
        <p:spPr bwMode="auto">
          <a:xfrm>
            <a:off x="2592388" y="5749925"/>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62941" y="590073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816" y="6088063"/>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4516" y="61928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2104"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2504" y="59340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6541"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691" y="6116638"/>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6441" y="5900738"/>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p:nvPr/>
        </p:nvGrpSpPr>
        <p:grpSpPr>
          <a:xfrm>
            <a:off x="1526216" y="3003498"/>
            <a:ext cx="6978041" cy="1096962"/>
            <a:chOff x="1526216" y="3003498"/>
            <a:chExt cx="6978041" cy="1096962"/>
          </a:xfrm>
        </p:grpSpPr>
        <p:sp>
          <p:nvSpPr>
            <p:cNvPr id="48156" name="TextBox 399"/>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data</a:t>
              </a:r>
            </a:p>
            <a:p>
              <a:pPr algn="ctr">
                <a:lnSpc>
                  <a:spcPts val="1463"/>
                </a:lnSpc>
              </a:pPr>
              <a:r>
                <a:rPr lang="en-US" sz="1400"/>
                <a:t>plane</a:t>
              </a:r>
            </a:p>
          </p:txBody>
        </p:sp>
        <p:sp>
          <p:nvSpPr>
            <p:cNvPr id="48157" name="TextBox 400"/>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control</a:t>
              </a:r>
            </a:p>
            <a:p>
              <a:pPr algn="ctr">
                <a:lnSpc>
                  <a:spcPts val="1463"/>
                </a:lnSpc>
              </a:pPr>
              <a:r>
                <a:rPr lang="en-US" sz="1400"/>
                <a:t>plane</a:t>
              </a:r>
            </a:p>
          </p:txBody>
        </p:sp>
        <p:cxnSp>
          <p:nvCxnSpPr>
            <p:cNvPr id="302" name="Straight Connector 301"/>
            <p:cNvCxnSpPr/>
            <p:nvPr/>
          </p:nvCxnSpPr>
          <p:spPr bwMode="auto">
            <a:xfrm flipV="1">
              <a:off x="1526216" y="3579342"/>
              <a:ext cx="6978041" cy="12155"/>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2436115" y="2735108"/>
            <a:ext cx="4296530" cy="320561"/>
            <a:chOff x="2433511" y="2792111"/>
            <a:chExt cx="4296530" cy="320561"/>
          </a:xfrm>
        </p:grpSpPr>
        <p:grpSp>
          <p:nvGrpSpPr>
            <p:cNvPr id="48311"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858"/>
                <a:ext cx="424580"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4" name="Straight Connector 403"/>
              <p:cNvCxnSpPr/>
              <p:nvPr/>
            </p:nvCxnSpPr>
            <p:spPr>
              <a:xfrm>
                <a:off x="2931664" y="4005099"/>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7691"/>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46" y="4005099"/>
                <a:ext cx="0"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2"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7508" y="3912861"/>
                <a:ext cx="424606"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9" name="Straight Connector 408"/>
              <p:cNvCxnSpPr/>
              <p:nvPr/>
            </p:nvCxnSpPr>
            <p:spPr>
              <a:xfrm>
                <a:off x="2931664" y="4005102"/>
                <a:ext cx="42460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1664" y="4067694"/>
                <a:ext cx="42460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863" y="4005102"/>
                <a:ext cx="1947"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3"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7507" y="3912861"/>
                <a:ext cx="424607"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4" name="Straight Connector 413"/>
              <p:cNvCxnSpPr/>
              <p:nvPr/>
            </p:nvCxnSpPr>
            <p:spPr>
              <a:xfrm>
                <a:off x="2931664" y="4005102"/>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664" y="4067694"/>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863" y="4005102"/>
                <a:ext cx="1948"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4"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534" y="3912862"/>
                <a:ext cx="424580"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9" name="Straight Connector 418"/>
              <p:cNvCxnSpPr/>
              <p:nvPr/>
            </p:nvCxnSpPr>
            <p:spPr>
              <a:xfrm>
                <a:off x="2931664" y="4005103"/>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664" y="4067695"/>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846" y="4005103"/>
                <a:ext cx="0"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5"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507" y="3912861"/>
                <a:ext cx="424607"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4" name="Straight Connector 423"/>
              <p:cNvCxnSpPr/>
              <p:nvPr/>
            </p:nvCxnSpPr>
            <p:spPr>
              <a:xfrm>
                <a:off x="2931664" y="4005102"/>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664" y="4067694"/>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63" y="4005102"/>
                <a:ext cx="1948"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p:nvPr/>
        </p:nvGrpSpPr>
        <p:grpSpPr>
          <a:xfrm>
            <a:off x="1856416" y="3709935"/>
            <a:ext cx="5211763" cy="2739614"/>
            <a:chOff x="1856416" y="3709935"/>
            <a:chExt cx="5211763" cy="2739614"/>
          </a:xfrm>
        </p:grpSpPr>
        <p:sp>
          <p:nvSpPr>
            <p:cNvPr id="268" name="Freeform 267"/>
            <p:cNvSpPr/>
            <p:nvPr/>
          </p:nvSpPr>
          <p:spPr>
            <a:xfrm>
              <a:off x="1876731" y="5330139"/>
              <a:ext cx="1280789" cy="75908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668" y="5429198"/>
              <a:ext cx="865511" cy="55382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8281" y="5449835"/>
              <a:ext cx="675485" cy="89677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4" y="5470471"/>
              <a:ext cx="514350" cy="40184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960"/>
              <a:ext cx="573725" cy="1015589"/>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9" name="Group 28"/>
            <p:cNvGrpSpPr/>
            <p:nvPr/>
          </p:nvGrpSpPr>
          <p:grpSpPr>
            <a:xfrm>
              <a:off x="1856416" y="3709935"/>
              <a:ext cx="1049338" cy="1739900"/>
              <a:chOff x="1856416" y="3709935"/>
              <a:chExt cx="1049338" cy="1739900"/>
            </a:xfrm>
          </p:grpSpPr>
          <p:sp>
            <p:nvSpPr>
              <p:cNvPr id="496" name="Rectangle 495"/>
              <p:cNvSpPr/>
              <p:nvPr/>
            </p:nvSpPr>
            <p:spPr bwMode="auto">
              <a:xfrm rot="10800000">
                <a:off x="1867529" y="3957585"/>
                <a:ext cx="1027112" cy="611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285"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356"/>
                  <a:ext cx="567968" cy="2249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6" name="Rectangle 515"/>
                <p:cNvSpPr/>
                <p:nvPr/>
              </p:nvSpPr>
              <p:spPr>
                <a:xfrm>
                  <a:off x="4129067" y="3720356"/>
                  <a:ext cx="567968" cy="11170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7" name="Oval 516"/>
                <p:cNvSpPr/>
                <p:nvPr/>
              </p:nvSpPr>
              <p:spPr>
                <a:xfrm>
                  <a:off x="4129067" y="3607161"/>
                  <a:ext cx="567968" cy="22490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8" name="Straight Connector 517"/>
                <p:cNvCxnSpPr/>
                <p:nvPr/>
              </p:nvCxnSpPr>
              <p:spPr>
                <a:xfrm>
                  <a:off x="4697035" y="3720356"/>
                  <a:ext cx="0" cy="11170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356"/>
                  <a:ext cx="0" cy="11170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4" y="4704509"/>
                <a:ext cx="1028700" cy="523075"/>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2" name="Straight Connector 501"/>
              <p:cNvCxnSpPr/>
              <p:nvPr/>
            </p:nvCxnSpPr>
            <p:spPr bwMode="auto">
              <a:xfrm>
                <a:off x="1861179" y="3981398"/>
                <a:ext cx="17462" cy="13017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73"/>
                <a:ext cx="6350" cy="127000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90"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6" y="1689305"/>
                  <a:ext cx="1196349" cy="314904"/>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7" name="Rectangle 506"/>
                <p:cNvSpPr/>
                <p:nvPr/>
              </p:nvSpPr>
              <p:spPr bwMode="auto">
                <a:xfrm>
                  <a:off x="2183302" y="1735513"/>
                  <a:ext cx="1198173" cy="11295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8" name="Oval 507"/>
                <p:cNvSpPr/>
                <p:nvPr/>
              </p:nvSpPr>
              <p:spPr bwMode="auto">
                <a:xfrm flipV="1">
                  <a:off x="2183302" y="1574638"/>
                  <a:ext cx="1196349" cy="314904"/>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9" name="Freeform 508"/>
                <p:cNvSpPr/>
                <p:nvPr/>
              </p:nvSpPr>
              <p:spPr bwMode="auto">
                <a:xfrm>
                  <a:off x="2489684" y="1670478"/>
                  <a:ext cx="581762" cy="1574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p:nvPr/>
              </p:nvSpPr>
              <p:spPr bwMode="auto">
                <a:xfrm>
                  <a:off x="2429502" y="1629404"/>
                  <a:ext cx="703949" cy="11124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Freeform 510"/>
                <p:cNvSpPr/>
                <p:nvPr/>
              </p:nvSpPr>
              <p:spPr bwMode="auto">
                <a:xfrm>
                  <a:off x="2892723" y="1723534"/>
                  <a:ext cx="257142" cy="958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Freeform 511"/>
                <p:cNvSpPr/>
                <p:nvPr/>
              </p:nvSpPr>
              <p:spPr bwMode="auto">
                <a:xfrm>
                  <a:off x="2416736" y="1725244"/>
                  <a:ext cx="255318" cy="9413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a:endCxn id="508" idx="2"/>
                </p:cNvCxnSpPr>
                <p:nvPr/>
              </p:nvCxnSpPr>
              <p:spPr bwMode="auto">
                <a:xfrm flipH="1" flipV="1">
                  <a:off x="2183302" y="1732090"/>
                  <a:ext cx="1824" cy="12151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bwMode="auto">
                <a:xfrm flipH="1" flipV="1">
                  <a:off x="3381475" y="1728667"/>
                  <a:ext cx="1823" cy="12151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30" name="Group 29"/>
            <p:cNvGrpSpPr/>
            <p:nvPr/>
          </p:nvGrpSpPr>
          <p:grpSpPr>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0" name="Straight Connector 549"/>
              <p:cNvCxnSpPr/>
              <p:nvPr/>
            </p:nvCxnSpPr>
            <p:spPr bwMode="auto">
              <a:xfrm flipH="1">
                <a:off x="4078916" y="4019498"/>
                <a:ext cx="1588"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71"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724"/>
                  <a:ext cx="568606" cy="225532"/>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3" name="Rectangle 562"/>
                <p:cNvSpPr/>
                <p:nvPr/>
              </p:nvSpPr>
              <p:spPr>
                <a:xfrm>
                  <a:off x="4128204" y="3719724"/>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4" name="Oval 563"/>
                <p:cNvSpPr/>
                <p:nvPr/>
              </p:nvSpPr>
              <p:spPr>
                <a:xfrm>
                  <a:off x="4128204" y="3605744"/>
                  <a:ext cx="568606" cy="22553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65" name="Straight Connector 564"/>
                <p:cNvCxnSpPr/>
                <p:nvPr/>
              </p:nvCxnSpPr>
              <p:spPr>
                <a:xfrm>
                  <a:off x="4696810"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4" y="4575123"/>
                <a:ext cx="496887"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7" name="Straight Connector 556"/>
              <p:cNvCxnSpPr/>
              <p:nvPr/>
            </p:nvCxnSpPr>
            <p:spPr bwMode="auto">
              <a:xfrm flipH="1">
                <a:off x="3566154" y="4027435"/>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57"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250"/>
                  <a:ext cx="1194966" cy="312543"/>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1" name="Rectangle 540"/>
                <p:cNvSpPr/>
                <p:nvPr/>
              </p:nvSpPr>
              <p:spPr bwMode="auto">
                <a:xfrm>
                  <a:off x="2184879" y="1736302"/>
                  <a:ext cx="1198746"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 name="Oval 541"/>
                <p:cNvSpPr/>
                <p:nvPr/>
              </p:nvSpPr>
              <p:spPr bwMode="auto">
                <a:xfrm flipV="1">
                  <a:off x="2184879" y="1564542"/>
                  <a:ext cx="1194966" cy="312545"/>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3" name="Freeform 542"/>
                <p:cNvSpPr/>
                <p:nvPr/>
              </p:nvSpPr>
              <p:spPr bwMode="auto">
                <a:xfrm>
                  <a:off x="2491182"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p:nvPr/>
              </p:nvSpPr>
              <p:spPr bwMode="auto">
                <a:xfrm>
                  <a:off x="2430678"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5" name="Freeform 544"/>
                <p:cNvSpPr/>
                <p:nvPr/>
              </p:nvSpPr>
              <p:spPr bwMode="auto">
                <a:xfrm>
                  <a:off x="2892025" y="1722222"/>
                  <a:ext cx="260927"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6" name="Freeform 545"/>
                <p:cNvSpPr/>
                <p:nvPr/>
              </p:nvSpPr>
              <p:spPr bwMode="auto">
                <a:xfrm>
                  <a:off x="2419334" y="1725039"/>
                  <a:ext cx="253362"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47" name="Straight Connector 546"/>
                <p:cNvCxnSpPr>
                  <a:endCxn id="542" idx="2"/>
                </p:cNvCxnSpPr>
                <p:nvPr/>
              </p:nvCxnSpPr>
              <p:spPr bwMode="auto">
                <a:xfrm flipH="1" flipV="1">
                  <a:off x="2184879" y="1722222"/>
                  <a:ext cx="3780"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bwMode="auto">
                <a:xfrm flipH="1" flipV="1">
                  <a:off x="3379845" y="1727853"/>
                  <a:ext cx="3780"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31" name="Group 30"/>
            <p:cNvGrpSpPr/>
            <p:nvPr/>
          </p:nvGrpSpPr>
          <p:grpSpPr>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0" name="Straight Connector 579"/>
              <p:cNvCxnSpPr/>
              <p:nvPr/>
            </p:nvCxnSpPr>
            <p:spPr bwMode="auto">
              <a:xfrm flipH="1">
                <a:off x="4861554" y="4024260"/>
                <a:ext cx="1587"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43"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5" y="3719722"/>
                  <a:ext cx="568606" cy="22553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0" name="Rectangle 589"/>
                <p:cNvSpPr/>
                <p:nvPr/>
              </p:nvSpPr>
              <p:spPr>
                <a:xfrm>
                  <a:off x="4128205" y="3719722"/>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1" name="Oval 590"/>
                <p:cNvSpPr/>
                <p:nvPr/>
              </p:nvSpPr>
              <p:spPr>
                <a:xfrm>
                  <a:off x="4128205" y="3605744"/>
                  <a:ext cx="568606" cy="22553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92" name="Straight Connector 591"/>
                <p:cNvCxnSpPr/>
                <p:nvPr/>
              </p:nvCxnSpPr>
              <p:spPr>
                <a:xfrm>
                  <a:off x="4696811" y="3719722"/>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5" y="3719722"/>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885"/>
                <a:ext cx="496888"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4" name="Straight Connector 583"/>
              <p:cNvCxnSpPr/>
              <p:nvPr/>
            </p:nvCxnSpPr>
            <p:spPr bwMode="auto">
              <a:xfrm flipH="1">
                <a:off x="4348791" y="4032198"/>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29"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62" y="1691248"/>
                  <a:ext cx="1194966" cy="312545"/>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1" name="Rectangle 570"/>
                <p:cNvSpPr/>
                <p:nvPr/>
              </p:nvSpPr>
              <p:spPr bwMode="auto">
                <a:xfrm>
                  <a:off x="2184879" y="1736300"/>
                  <a:ext cx="1198749"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2" name="Oval 571"/>
                <p:cNvSpPr/>
                <p:nvPr/>
              </p:nvSpPr>
              <p:spPr bwMode="auto">
                <a:xfrm flipV="1">
                  <a:off x="2184879" y="1564542"/>
                  <a:ext cx="1194966" cy="312543"/>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3" name="Freeform 572"/>
                <p:cNvSpPr/>
                <p:nvPr/>
              </p:nvSpPr>
              <p:spPr bwMode="auto">
                <a:xfrm>
                  <a:off x="2491185" y="1671539"/>
                  <a:ext cx="582357" cy="1548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p:nvPr/>
              </p:nvSpPr>
              <p:spPr bwMode="auto">
                <a:xfrm>
                  <a:off x="2430680" y="1629303"/>
                  <a:ext cx="703366" cy="10981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5" name="Freeform 574"/>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6" name="Freeform 575"/>
                <p:cNvSpPr/>
                <p:nvPr/>
              </p:nvSpPr>
              <p:spPr bwMode="auto">
                <a:xfrm>
                  <a:off x="2419334" y="1725037"/>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77" name="Straight Connector 576"/>
                <p:cNvCxnSpPr>
                  <a:endCxn id="572" idx="2"/>
                </p:cNvCxnSpPr>
                <p:nvPr/>
              </p:nvCxnSpPr>
              <p:spPr bwMode="auto">
                <a:xfrm flipH="1" flipV="1">
                  <a:off x="2184879" y="1722222"/>
                  <a:ext cx="3783" cy="121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bwMode="auto">
                <a:xfrm flipH="1" flipV="1">
                  <a:off x="3379845" y="1727853"/>
                  <a:ext cx="3783" cy="121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48258" name="Group 48257"/>
            <p:cNvGrpSpPr/>
            <p:nvPr/>
          </p:nvGrpSpPr>
          <p:grpSpPr>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7" name="Straight Connector 606"/>
              <p:cNvCxnSpPr/>
              <p:nvPr/>
            </p:nvCxnSpPr>
            <p:spPr bwMode="auto">
              <a:xfrm flipH="1">
                <a:off x="6064879" y="4006798"/>
                <a:ext cx="1587"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15"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724"/>
                  <a:ext cx="568606" cy="225532"/>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7" name="Rectangle 616"/>
                <p:cNvSpPr/>
                <p:nvPr/>
              </p:nvSpPr>
              <p:spPr>
                <a:xfrm>
                  <a:off x="4128205" y="3719724"/>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8" name="Oval 617"/>
                <p:cNvSpPr/>
                <p:nvPr/>
              </p:nvSpPr>
              <p:spPr>
                <a:xfrm>
                  <a:off x="4128205" y="3605744"/>
                  <a:ext cx="568606" cy="22553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9" name="Straight Connector 618"/>
                <p:cNvCxnSpPr/>
                <p:nvPr/>
              </p:nvCxnSpPr>
              <p:spPr>
                <a:xfrm>
                  <a:off x="4696811"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6" y="4562423"/>
                <a:ext cx="496888"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1" name="Straight Connector 610"/>
              <p:cNvCxnSpPr/>
              <p:nvPr/>
            </p:nvCxnSpPr>
            <p:spPr bwMode="auto">
              <a:xfrm flipH="1">
                <a:off x="5552116" y="4014735"/>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01"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250"/>
                  <a:ext cx="1194966" cy="312543"/>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98" name="Rectangle 597"/>
                <p:cNvSpPr/>
                <p:nvPr/>
              </p:nvSpPr>
              <p:spPr bwMode="auto">
                <a:xfrm>
                  <a:off x="2184879" y="1736302"/>
                  <a:ext cx="1198749"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9" name="Oval 598"/>
                <p:cNvSpPr/>
                <p:nvPr/>
              </p:nvSpPr>
              <p:spPr bwMode="auto">
                <a:xfrm flipV="1">
                  <a:off x="2184879" y="1564542"/>
                  <a:ext cx="1194966" cy="312545"/>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00" name="Freeform 599"/>
                <p:cNvSpPr/>
                <p:nvPr/>
              </p:nvSpPr>
              <p:spPr bwMode="auto">
                <a:xfrm>
                  <a:off x="2491185"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p:nvPr/>
              </p:nvSpPr>
              <p:spPr bwMode="auto">
                <a:xfrm>
                  <a:off x="2430680"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2" name="Freeform 601"/>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3" name="Freeform 602"/>
                <p:cNvSpPr/>
                <p:nvPr/>
              </p:nvSpPr>
              <p:spPr bwMode="auto">
                <a:xfrm>
                  <a:off x="2419334" y="1725039"/>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4" name="Straight Connector 603"/>
                <p:cNvCxnSpPr>
                  <a:endCxn id="599" idx="2"/>
                </p:cNvCxnSpPr>
                <p:nvPr/>
              </p:nvCxnSpPr>
              <p:spPr bwMode="auto">
                <a:xfrm flipH="1" flipV="1">
                  <a:off x="2184879" y="1722222"/>
                  <a:ext cx="3783"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bwMode="auto">
                <a:xfrm flipH="1" flipV="1">
                  <a:off x="3379845" y="1727853"/>
                  <a:ext cx="3783"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48259" name="Group 48258"/>
            <p:cNvGrpSpPr/>
            <p:nvPr/>
          </p:nvGrpSpPr>
          <p:grpSpPr>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4" name="Straight Connector 633"/>
              <p:cNvCxnSpPr/>
              <p:nvPr/>
            </p:nvCxnSpPr>
            <p:spPr bwMode="auto">
              <a:xfrm flipH="1">
                <a:off x="7060241" y="3994098"/>
                <a:ext cx="1588" cy="136683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187"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4" y="3719937"/>
                  <a:ext cx="568606" cy="225319"/>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4" name="Rectangle 643"/>
                <p:cNvSpPr/>
                <p:nvPr/>
              </p:nvSpPr>
              <p:spPr>
                <a:xfrm>
                  <a:off x="4128204" y="3719937"/>
                  <a:ext cx="568606" cy="111448"/>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 name="Oval 644"/>
                <p:cNvSpPr/>
                <p:nvPr/>
              </p:nvSpPr>
              <p:spPr>
                <a:xfrm>
                  <a:off x="4128204" y="3606067"/>
                  <a:ext cx="568606" cy="22531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6" name="Straight Connector 645"/>
                <p:cNvCxnSpPr/>
                <p:nvPr/>
              </p:nvCxnSpPr>
              <p:spPr>
                <a:xfrm>
                  <a:off x="4696810" y="3719937"/>
                  <a:ext cx="0" cy="11144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4" y="3719937"/>
                  <a:ext cx="0" cy="11144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310"/>
                <a:ext cx="496887"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8" name="Straight Connector 637"/>
              <p:cNvCxnSpPr/>
              <p:nvPr/>
            </p:nvCxnSpPr>
            <p:spPr bwMode="auto">
              <a:xfrm flipH="1">
                <a:off x="6547479" y="4002035"/>
                <a:ext cx="3175" cy="145256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173"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59" y="1691130"/>
                  <a:ext cx="1194966" cy="31506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5" name="Rectangle 624"/>
                <p:cNvSpPr/>
                <p:nvPr/>
              </p:nvSpPr>
              <p:spPr bwMode="auto">
                <a:xfrm>
                  <a:off x="2184879" y="1736138"/>
                  <a:ext cx="1198746" cy="11252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6" name="Oval 625"/>
                <p:cNvSpPr/>
                <p:nvPr/>
              </p:nvSpPr>
              <p:spPr bwMode="auto">
                <a:xfrm flipV="1">
                  <a:off x="2184879" y="1564542"/>
                  <a:ext cx="1194966" cy="315061"/>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7" name="Freeform 626"/>
                <p:cNvSpPr/>
                <p:nvPr/>
              </p:nvSpPr>
              <p:spPr bwMode="auto">
                <a:xfrm>
                  <a:off x="2491182" y="1671438"/>
                  <a:ext cx="582357" cy="15753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p:nvPr/>
              </p:nvSpPr>
              <p:spPr bwMode="auto">
                <a:xfrm>
                  <a:off x="2430678" y="1629243"/>
                  <a:ext cx="703366" cy="11252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9" name="Freeform 628"/>
                <p:cNvSpPr/>
                <p:nvPr/>
              </p:nvSpPr>
              <p:spPr bwMode="auto">
                <a:xfrm>
                  <a:off x="2892025" y="1724886"/>
                  <a:ext cx="260927" cy="956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30" name="Freeform 629"/>
                <p:cNvSpPr/>
                <p:nvPr/>
              </p:nvSpPr>
              <p:spPr bwMode="auto">
                <a:xfrm>
                  <a:off x="2419334" y="1727698"/>
                  <a:ext cx="253362" cy="92831"/>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1" name="Straight Connector 630"/>
                <p:cNvCxnSpPr>
                  <a:endCxn id="626" idx="2"/>
                </p:cNvCxnSpPr>
                <p:nvPr/>
              </p:nvCxnSpPr>
              <p:spPr bwMode="auto">
                <a:xfrm flipH="1" flipV="1">
                  <a:off x="2184879" y="1722072"/>
                  <a:ext cx="3780" cy="12096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32" name="Straight Connector 631"/>
                <p:cNvCxnSpPr/>
                <p:nvPr/>
              </p:nvCxnSpPr>
              <p:spPr bwMode="auto">
                <a:xfrm flipH="1" flipV="1">
                  <a:off x="3379845" y="1730512"/>
                  <a:ext cx="3780" cy="12096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grpSp>
        <p:nvGrpSpPr>
          <p:cNvPr id="28" name="Group 27"/>
          <p:cNvGrpSpPr/>
          <p:nvPr/>
        </p:nvGrpSpPr>
        <p:grpSpPr>
          <a:xfrm>
            <a:off x="2381956" y="2475925"/>
            <a:ext cx="4415330" cy="2315048"/>
            <a:chOff x="2381956" y="2435173"/>
            <a:chExt cx="4415330" cy="2315048"/>
          </a:xfrm>
        </p:grpSpPr>
        <p:sp>
          <p:nvSpPr>
            <p:cNvPr id="391" name="Freeform 390"/>
            <p:cNvSpPr/>
            <p:nvPr/>
          </p:nvSpPr>
          <p:spPr>
            <a:xfrm>
              <a:off x="2381956" y="2439629"/>
              <a:ext cx="297540" cy="1743187"/>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524" y="2435173"/>
              <a:ext cx="385762" cy="2300562"/>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457" y="2687586"/>
              <a:ext cx="8309" cy="2062635"/>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8735" y="2708225"/>
              <a:ext cx="18344" cy="2037167"/>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455" y="2762199"/>
              <a:ext cx="9009"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69" name="Text Box 167"/>
          <p:cNvSpPr txBox="1">
            <a:spLocks noChangeArrowheads="1"/>
          </p:cNvSpPr>
          <p:nvPr/>
        </p:nvSpPr>
        <p:spPr bwMode="auto">
          <a:xfrm>
            <a:off x="50506" y="219539"/>
            <a:ext cx="91294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Recall: Logically </a:t>
            </a:r>
            <a:r>
              <a:rPr lang="en-US" sz="3600" dirty="0">
                <a:solidFill>
                  <a:srgbClr val="000099"/>
                </a:solidFill>
                <a:latin typeface="Comic Sans MS" charset="0"/>
                <a:ea typeface="Comic Sans MS" charset="0"/>
                <a:cs typeface="Comic Sans MS" charset="0"/>
              </a:rPr>
              <a:t>C</a:t>
            </a:r>
            <a:r>
              <a:rPr lang="en-US" sz="3600" dirty="0" smtClean="0">
                <a:solidFill>
                  <a:srgbClr val="000099"/>
                </a:solidFill>
                <a:latin typeface="Comic Sans MS" charset="0"/>
                <a:ea typeface="Comic Sans MS" charset="0"/>
                <a:cs typeface="Comic Sans MS" charset="0"/>
              </a:rPr>
              <a:t>entralized </a:t>
            </a:r>
            <a:r>
              <a:rPr lang="en-US" sz="3600" dirty="0">
                <a:solidFill>
                  <a:srgbClr val="000099"/>
                </a:solidFill>
                <a:latin typeface="Comic Sans MS" charset="0"/>
                <a:ea typeface="Comic Sans MS" charset="0"/>
                <a:cs typeface="Comic Sans MS" charset="0"/>
              </a:rPr>
              <a:t>C</a:t>
            </a:r>
            <a:r>
              <a:rPr lang="en-US" sz="3600" dirty="0" smtClean="0">
                <a:solidFill>
                  <a:srgbClr val="000099"/>
                </a:solidFill>
                <a:latin typeface="Comic Sans MS" charset="0"/>
                <a:ea typeface="Comic Sans MS" charset="0"/>
                <a:cs typeface="Comic Sans MS" charset="0"/>
              </a:rPr>
              <a:t>ontrol </a:t>
            </a:r>
            <a:r>
              <a:rPr lang="en-US" sz="3600" dirty="0">
                <a:solidFill>
                  <a:srgbClr val="000099"/>
                </a:solidFill>
                <a:latin typeface="Comic Sans MS" charset="0"/>
                <a:ea typeface="Comic Sans MS" charset="0"/>
                <a:cs typeface="Comic Sans MS" charset="0"/>
              </a:rPr>
              <a:t>P</a:t>
            </a:r>
            <a:r>
              <a:rPr lang="en-US" sz="3600" dirty="0" smtClean="0">
                <a:solidFill>
                  <a:srgbClr val="000099"/>
                </a:solidFill>
                <a:latin typeface="Comic Sans MS" charset="0"/>
                <a:ea typeface="Comic Sans MS" charset="0"/>
                <a:cs typeface="Comic Sans MS" charset="0"/>
              </a:rPr>
              <a:t>lane</a:t>
            </a:r>
            <a:endParaRPr lang="en-US" sz="3600" dirty="0">
              <a:solidFill>
                <a:srgbClr val="000099"/>
              </a:solidFill>
              <a:latin typeface="Comic Sans MS" charset="0"/>
              <a:ea typeface="Comic Sans MS" charset="0"/>
              <a:cs typeface="Comic Sans MS" charset="0"/>
            </a:endParaRPr>
          </a:p>
        </p:txBody>
      </p:sp>
      <p:sp>
        <p:nvSpPr>
          <p:cNvPr id="48171" name="TextBox 335"/>
          <p:cNvSpPr txBox="1">
            <a:spLocks noChangeArrowheads="1"/>
          </p:cNvSpPr>
          <p:nvPr/>
        </p:nvSpPr>
        <p:spPr bwMode="auto">
          <a:xfrm>
            <a:off x="394448" y="1039914"/>
            <a:ext cx="8456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t>A distinct</a:t>
            </a:r>
            <a:r>
              <a:rPr lang="en-US" dirty="0"/>
              <a:t> </a:t>
            </a:r>
            <a:r>
              <a:rPr lang="en-US" dirty="0" smtClean="0"/>
              <a:t>(typically remote) controller </a:t>
            </a:r>
            <a:r>
              <a:rPr lang="en-US" dirty="0"/>
              <a:t>interacts with local control agents (</a:t>
            </a:r>
            <a:r>
              <a:rPr lang="en-US" dirty="0" smtClean="0"/>
              <a:t>CAs) in routers to compute forwarding tables</a:t>
            </a:r>
            <a:endParaRPr lang="en-US" dirty="0"/>
          </a:p>
        </p:txBody>
      </p:sp>
      <p:grpSp>
        <p:nvGrpSpPr>
          <p:cNvPr id="24" name="Group 23"/>
          <p:cNvGrpSpPr/>
          <p:nvPr/>
        </p:nvGrpSpPr>
        <p:grpSpPr>
          <a:xfrm>
            <a:off x="2055910" y="4687854"/>
            <a:ext cx="4956877" cy="694339"/>
            <a:chOff x="2055070" y="4690247"/>
            <a:chExt cx="4956877" cy="694339"/>
          </a:xfrm>
        </p:grpSpPr>
        <p:grpSp>
          <p:nvGrpSpPr>
            <p:cNvPr id="48273"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9" name="Straight Connector 558"/>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246"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5"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952" y="3913304"/>
                <a:ext cx="425766" cy="32877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6" name="Straight Connector 585"/>
              <p:cNvCxnSpPr/>
              <p:nvPr/>
            </p:nvCxnSpPr>
            <p:spPr>
              <a:xfrm>
                <a:off x="2932186"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2186"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247" y="4005425"/>
                <a:ext cx="1588" cy="236653"/>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17"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952" y="3913304"/>
                <a:ext cx="425765" cy="32877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3" name="Straight Connector 612"/>
              <p:cNvCxnSpPr/>
              <p:nvPr/>
            </p:nvCxnSpPr>
            <p:spPr>
              <a:xfrm>
                <a:off x="2932186"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2186"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8247" y="4005425"/>
                <a:ext cx="1588"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189"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952" y="3912169"/>
                <a:ext cx="425766" cy="33004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0" name="Straight Connector 639"/>
              <p:cNvCxnSpPr/>
              <p:nvPr/>
            </p:nvCxnSpPr>
            <p:spPr>
              <a:xfrm>
                <a:off x="2932185" y="4004202"/>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2185" y="4067673"/>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8246" y="4004202"/>
                <a:ext cx="1589" cy="23801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357"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246"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362" name="Group 347"/>
          <p:cNvGrpSpPr>
            <a:grpSpLocks/>
          </p:cNvGrpSpPr>
          <p:nvPr/>
        </p:nvGrpSpPr>
        <p:grpSpPr bwMode="auto">
          <a:xfrm>
            <a:off x="5856401" y="5944266"/>
            <a:ext cx="588970" cy="242608"/>
            <a:chOff x="1871277" y="1576300"/>
            <a:chExt cx="1128371" cy="437861"/>
          </a:xfrm>
        </p:grpSpPr>
        <p:sp>
          <p:nvSpPr>
            <p:cNvPr id="363" name="Oval 36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4" name="Rectangle 36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Oval 36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6" name="Freeform 36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8" name="Freeform 36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9" name="Freeform 36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0" name="Straight Connector 369"/>
            <p:cNvCxnSpPr>
              <a:endCxn id="36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72" name="Group 347"/>
          <p:cNvGrpSpPr>
            <a:grpSpLocks/>
          </p:cNvGrpSpPr>
          <p:nvPr/>
        </p:nvGrpSpPr>
        <p:grpSpPr bwMode="auto">
          <a:xfrm>
            <a:off x="4375328" y="5802169"/>
            <a:ext cx="588970" cy="242608"/>
            <a:chOff x="1871277" y="1576300"/>
            <a:chExt cx="1128371" cy="437861"/>
          </a:xfrm>
        </p:grpSpPr>
        <p:sp>
          <p:nvSpPr>
            <p:cNvPr id="373" name="Oval 37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4" name="Rectangle 37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Oval 37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6" name="Freeform 37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8" name="Freeform 37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9" name="Freeform 37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0" name="Straight Connector 379"/>
            <p:cNvCxnSpPr>
              <a:endCxn id="37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82" name="Group 347"/>
          <p:cNvGrpSpPr>
            <a:grpSpLocks/>
          </p:cNvGrpSpPr>
          <p:nvPr/>
        </p:nvGrpSpPr>
        <p:grpSpPr bwMode="auto">
          <a:xfrm>
            <a:off x="2848241" y="5995982"/>
            <a:ext cx="588970" cy="242608"/>
            <a:chOff x="1871277" y="1576300"/>
            <a:chExt cx="1128371" cy="437861"/>
          </a:xfrm>
        </p:grpSpPr>
        <p:sp>
          <p:nvSpPr>
            <p:cNvPr id="383" name="Oval 38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4" name="Rectangle 38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5" name="Oval 38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6" name="Freeform 38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7" name="Freeform 38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0" name="Freeform 389"/>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7" name="Freeform 39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99" name="Straight Connector 398"/>
            <p:cNvCxnSpPr>
              <a:endCxn id="38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01" name="Group 347"/>
          <p:cNvGrpSpPr>
            <a:grpSpLocks/>
          </p:cNvGrpSpPr>
          <p:nvPr/>
        </p:nvGrpSpPr>
        <p:grpSpPr bwMode="auto">
          <a:xfrm>
            <a:off x="5166757" y="6262321"/>
            <a:ext cx="588970" cy="242608"/>
            <a:chOff x="1871277" y="1576300"/>
            <a:chExt cx="1128371" cy="437861"/>
          </a:xfrm>
        </p:grpSpPr>
        <p:sp>
          <p:nvSpPr>
            <p:cNvPr id="402" name="Oval 40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07" name="Rectangle 406"/>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2" name="Oval 41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17" name="Freeform 416"/>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7" name="Freeform 42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8" name="Freeform 42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9" name="Straight Connector 428"/>
            <p:cNvCxnSpPr>
              <a:endCxn id="41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31" name="Group 347"/>
          <p:cNvGrpSpPr>
            <a:grpSpLocks/>
          </p:cNvGrpSpPr>
          <p:nvPr/>
        </p:nvGrpSpPr>
        <p:grpSpPr bwMode="auto">
          <a:xfrm>
            <a:off x="3704088" y="6354901"/>
            <a:ext cx="588970" cy="242608"/>
            <a:chOff x="1871277" y="1576300"/>
            <a:chExt cx="1128371" cy="437861"/>
          </a:xfrm>
        </p:grpSpPr>
        <p:sp>
          <p:nvSpPr>
            <p:cNvPr id="432" name="Oval 43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3" name="Rectangle 43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4" name="Oval 43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5" name="Freeform 43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7" name="Freeform 43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8" name="Freeform 43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39" name="Straight Connector 438"/>
            <p:cNvCxnSpPr>
              <a:endCxn id="43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1925875" y="2220187"/>
            <a:ext cx="5095391" cy="2833288"/>
            <a:chOff x="1925876" y="2212958"/>
            <a:chExt cx="5095391" cy="2833288"/>
          </a:xfrm>
        </p:grpSpPr>
        <p:grpSp>
          <p:nvGrpSpPr>
            <p:cNvPr id="12" name="Group 11"/>
            <p:cNvGrpSpPr/>
            <p:nvPr/>
          </p:nvGrpSpPr>
          <p:grpSpPr>
            <a:xfrm>
              <a:off x="2745416" y="2212958"/>
              <a:ext cx="3597533" cy="493677"/>
              <a:chOff x="2705100" y="2011398"/>
              <a:chExt cx="3597533" cy="493677"/>
            </a:xfrm>
          </p:grpSpPr>
          <p:sp>
            <p:nvSpPr>
              <p:cNvPr id="342" name="Oval 341"/>
              <p:cNvSpPr/>
              <p:nvPr/>
            </p:nvSpPr>
            <p:spPr bwMode="auto">
              <a:xfrm>
                <a:off x="2722820" y="2011398"/>
                <a:ext cx="3579813" cy="492125"/>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 name="Oval 388"/>
              <p:cNvSpPr/>
              <p:nvPr/>
            </p:nvSpPr>
            <p:spPr bwMode="auto">
              <a:xfrm>
                <a:off x="2705100" y="2012950"/>
                <a:ext cx="3579813" cy="492125"/>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08" name="TextBox 389"/>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800" dirty="0">
                    <a:solidFill>
                      <a:schemeClr val="bg1"/>
                    </a:solidFill>
                  </a:rPr>
                  <a:t>Remote Controller</a:t>
                </a:r>
              </a:p>
            </p:txBody>
          </p:sp>
        </p:grpSp>
        <p:grpSp>
          <p:nvGrpSpPr>
            <p:cNvPr id="442" name="Group 441"/>
            <p:cNvGrpSpPr/>
            <p:nvPr/>
          </p:nvGrpSpPr>
          <p:grpSpPr>
            <a:xfrm>
              <a:off x="1925876" y="4223509"/>
              <a:ext cx="923540" cy="405953"/>
              <a:chOff x="2705100" y="2011398"/>
              <a:chExt cx="3597533" cy="493677"/>
            </a:xfrm>
          </p:grpSpPr>
          <p:sp>
            <p:nvSpPr>
              <p:cNvPr id="443" name="Oval 442"/>
              <p:cNvSpPr/>
              <p:nvPr/>
            </p:nvSpPr>
            <p:spPr bwMode="auto">
              <a:xfrm>
                <a:off x="2722820" y="2011398"/>
                <a:ext cx="3579813" cy="492125"/>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4" name="Oval 443"/>
              <p:cNvSpPr/>
              <p:nvPr/>
            </p:nvSpPr>
            <p:spPr bwMode="auto">
              <a:xfrm>
                <a:off x="2705100" y="2012950"/>
                <a:ext cx="3579813" cy="492125"/>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5" name="TextBox 389"/>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800" dirty="0" smtClean="0">
                    <a:solidFill>
                      <a:schemeClr val="bg1"/>
                    </a:solidFill>
                  </a:rPr>
                  <a:t>CA</a:t>
                </a:r>
                <a:endParaRPr lang="en-US" sz="1800" dirty="0">
                  <a:solidFill>
                    <a:schemeClr val="bg1"/>
                  </a:solidFill>
                </a:endParaRPr>
              </a:p>
            </p:txBody>
          </p:sp>
        </p:grpSp>
        <p:grpSp>
          <p:nvGrpSpPr>
            <p:cNvPr id="17" name="Group 16"/>
            <p:cNvGrpSpPr/>
            <p:nvPr/>
          </p:nvGrpSpPr>
          <p:grpSpPr>
            <a:xfrm>
              <a:off x="3589508" y="4760377"/>
              <a:ext cx="463568" cy="285869"/>
              <a:chOff x="3558850" y="4573304"/>
              <a:chExt cx="463568" cy="285869"/>
            </a:xfrm>
          </p:grpSpPr>
          <p:grpSp>
            <p:nvGrpSpPr>
              <p:cNvPr id="13" name="Group 12"/>
              <p:cNvGrpSpPr/>
              <p:nvPr/>
            </p:nvGrpSpPr>
            <p:grpSpPr>
              <a:xfrm>
                <a:off x="3558850" y="4577634"/>
                <a:ext cx="463568" cy="262710"/>
                <a:chOff x="3558850" y="4577634"/>
                <a:chExt cx="463568" cy="262710"/>
              </a:xfrm>
            </p:grpSpPr>
            <p:sp>
              <p:nvSpPr>
                <p:cNvPr id="447" name="Oval 446"/>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8" name="Oval 447"/>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49"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51" name="Group 450"/>
            <p:cNvGrpSpPr/>
            <p:nvPr/>
          </p:nvGrpSpPr>
          <p:grpSpPr>
            <a:xfrm>
              <a:off x="4369656" y="4758258"/>
              <a:ext cx="463568" cy="285869"/>
              <a:chOff x="3558850" y="4573304"/>
              <a:chExt cx="463568" cy="285869"/>
            </a:xfrm>
          </p:grpSpPr>
          <p:grpSp>
            <p:nvGrpSpPr>
              <p:cNvPr id="452" name="Group 451"/>
              <p:cNvGrpSpPr/>
              <p:nvPr/>
            </p:nvGrpSpPr>
            <p:grpSpPr>
              <a:xfrm>
                <a:off x="3558850" y="4577634"/>
                <a:ext cx="463568" cy="262710"/>
                <a:chOff x="3558850" y="4577634"/>
                <a:chExt cx="463568" cy="262710"/>
              </a:xfrm>
            </p:grpSpPr>
            <p:sp>
              <p:nvSpPr>
                <p:cNvPr id="454" name="Oval 453"/>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5" name="Oval 454"/>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5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56" name="Group 455"/>
            <p:cNvGrpSpPr/>
            <p:nvPr/>
          </p:nvGrpSpPr>
          <p:grpSpPr>
            <a:xfrm>
              <a:off x="5569912" y="4756140"/>
              <a:ext cx="463568" cy="285869"/>
              <a:chOff x="3558850" y="4573304"/>
              <a:chExt cx="463568" cy="285869"/>
            </a:xfrm>
          </p:grpSpPr>
          <p:grpSp>
            <p:nvGrpSpPr>
              <p:cNvPr id="457" name="Group 456"/>
              <p:cNvGrpSpPr/>
              <p:nvPr/>
            </p:nvGrpSpPr>
            <p:grpSpPr>
              <a:xfrm>
                <a:off x="3558850" y="4577634"/>
                <a:ext cx="463568" cy="262710"/>
                <a:chOff x="3558850" y="4577634"/>
                <a:chExt cx="463568" cy="262710"/>
              </a:xfrm>
            </p:grpSpPr>
            <p:sp>
              <p:nvSpPr>
                <p:cNvPr id="459" name="Oval 458"/>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58"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61" name="Group 460"/>
            <p:cNvGrpSpPr/>
            <p:nvPr/>
          </p:nvGrpSpPr>
          <p:grpSpPr>
            <a:xfrm>
              <a:off x="6557699" y="4754022"/>
              <a:ext cx="463568" cy="285869"/>
              <a:chOff x="3558850" y="4573304"/>
              <a:chExt cx="463568" cy="285869"/>
            </a:xfrm>
          </p:grpSpPr>
          <p:grpSp>
            <p:nvGrpSpPr>
              <p:cNvPr id="462" name="Group 461"/>
              <p:cNvGrpSpPr/>
              <p:nvPr/>
            </p:nvGrpSpPr>
            <p:grpSpPr>
              <a:xfrm>
                <a:off x="3558850" y="4577634"/>
                <a:ext cx="463568" cy="262710"/>
                <a:chOff x="3558850" y="4577634"/>
                <a:chExt cx="463568" cy="262710"/>
              </a:xfrm>
            </p:grpSpPr>
            <p:sp>
              <p:nvSpPr>
                <p:cNvPr id="464" name="Oval 463"/>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5" name="Oval 464"/>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6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sp>
        <p:nvSpPr>
          <p:cNvPr id="466" name="Slide Number Placeholder 5"/>
          <p:cNvSpPr>
            <a:spLocks noGrp="1"/>
          </p:cNvSpPr>
          <p:nvPr>
            <p:ph type="sldNum" sz="quarter" idx="12"/>
          </p:nvPr>
        </p:nvSpPr>
        <p:spPr>
          <a:xfrm>
            <a:off x="8456154" y="6475896"/>
            <a:ext cx="687845" cy="27118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57</a:t>
            </a:fld>
            <a:endParaRPr lang="en-US" sz="1200" dirty="0">
              <a:latin typeface="Tahoma" charset="0"/>
            </a:endParaRPr>
          </a:p>
        </p:txBody>
      </p:sp>
      <p:grpSp>
        <p:nvGrpSpPr>
          <p:cNvPr id="10" name="Group 9"/>
          <p:cNvGrpSpPr/>
          <p:nvPr/>
        </p:nvGrpSpPr>
        <p:grpSpPr>
          <a:xfrm>
            <a:off x="2651760" y="3017520"/>
            <a:ext cx="3972560" cy="2032000"/>
            <a:chOff x="2651760" y="3017520"/>
            <a:chExt cx="3972560" cy="2032000"/>
          </a:xfrm>
        </p:grpSpPr>
        <p:cxnSp>
          <p:nvCxnSpPr>
            <p:cNvPr id="338" name="Straight Arrow Connector 337"/>
            <p:cNvCxnSpPr/>
            <p:nvPr/>
          </p:nvCxnSpPr>
          <p:spPr bwMode="auto">
            <a:xfrm>
              <a:off x="2651760" y="3017520"/>
              <a:ext cx="0" cy="166624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bwMode="auto">
            <a:xfrm>
              <a:off x="364744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bwMode="auto">
            <a:xfrm>
              <a:off x="446024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bwMode="auto">
            <a:xfrm>
              <a:off x="565912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9" name="Straight Arrow Connector 348"/>
            <p:cNvCxnSpPr/>
            <p:nvPr/>
          </p:nvCxnSpPr>
          <p:spPr bwMode="auto">
            <a:xfrm>
              <a:off x="6624320" y="3017520"/>
              <a:ext cx="0" cy="2032000"/>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4" name="Footer Placeholder 4"/>
          <p:cNvSpPr>
            <a:spLocks noGrp="1"/>
          </p:cNvSpPr>
          <p:nvPr>
            <p:ph type="ftr" sz="quarter" idx="11"/>
          </p:nvPr>
        </p:nvSpPr>
        <p:spPr>
          <a:xfrm>
            <a:off x="5641572" y="6613472"/>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8162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1000"/>
                                        <p:tgtEl>
                                          <p:spTgt spid="24"/>
                                        </p:tgtEl>
                                      </p:cBhvr>
                                    </p:animEffect>
                                  </p:childTnLst>
                                </p:cTn>
                              </p:par>
                            </p:childTnLst>
                          </p:cTn>
                        </p:par>
                        <p:par>
                          <p:cTn id="37" fill="hold">
                            <p:stCondLst>
                              <p:cond delay="1500"/>
                            </p:stCondLst>
                            <p:childTnLst>
                              <p:par>
                                <p:cTn id="38" presetID="9" presetClass="exit" presetSubtype="0" fill="hold" nodeType="afterEffect">
                                  <p:stCondLst>
                                    <p:cond delay="1000"/>
                                  </p:stCondLst>
                                  <p:childTnLst>
                                    <p:animEffect transition="out" filter="dissolv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8261"/>
                                        </p:tgtEl>
                                        <p:attrNameLst>
                                          <p:attrName>style.visibility</p:attrName>
                                        </p:attrNameLst>
                                      </p:cBhvr>
                                      <p:to>
                                        <p:strVal val="visible"/>
                                      </p:to>
                                    </p:set>
                                    <p:animEffect transition="in" filter="dissolve">
                                      <p:cBhvr>
                                        <p:cTn id="45"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Text Box 167"/>
          <p:cNvSpPr txBox="1">
            <a:spLocks noChangeArrowheads="1"/>
          </p:cNvSpPr>
          <p:nvPr/>
        </p:nvSpPr>
        <p:spPr bwMode="auto">
          <a:xfrm>
            <a:off x="542925" y="236538"/>
            <a:ext cx="82012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Software Defined </a:t>
            </a:r>
            <a:r>
              <a:rPr lang="en-US" sz="3600" dirty="0">
                <a:solidFill>
                  <a:srgbClr val="000099"/>
                </a:solidFill>
                <a:latin typeface="Comic Sans MS" charset="0"/>
                <a:ea typeface="Comic Sans MS" charset="0"/>
                <a:cs typeface="Comic Sans MS" charset="0"/>
              </a:rPr>
              <a:t>N</a:t>
            </a:r>
            <a:r>
              <a:rPr lang="en-US" sz="3600" dirty="0" smtClean="0">
                <a:solidFill>
                  <a:srgbClr val="000099"/>
                </a:solidFill>
                <a:latin typeface="Comic Sans MS" charset="0"/>
                <a:ea typeface="Comic Sans MS" charset="0"/>
                <a:cs typeface="Comic Sans MS" charset="0"/>
              </a:rPr>
              <a:t>etworking (SDN)</a:t>
            </a:r>
            <a:endParaRPr lang="en-US" sz="3600" dirty="0">
              <a:solidFill>
                <a:srgbClr val="000099"/>
              </a:solidFill>
              <a:latin typeface="Comic Sans MS" charset="0"/>
              <a:ea typeface="Comic Sans MS" charset="0"/>
              <a:cs typeface="Comic Sans MS" charset="0"/>
            </a:endParaRPr>
          </a:p>
        </p:txBody>
      </p:sp>
      <p:sp>
        <p:nvSpPr>
          <p:cNvPr id="9" name="Content Placeholder 8"/>
          <p:cNvSpPr>
            <a:spLocks noGrp="1"/>
          </p:cNvSpPr>
          <p:nvPr>
            <p:ph idx="1"/>
          </p:nvPr>
        </p:nvSpPr>
        <p:spPr>
          <a:xfrm>
            <a:off x="601426" y="1282678"/>
            <a:ext cx="8148587" cy="4648200"/>
          </a:xfrm>
        </p:spPr>
        <p:txBody>
          <a:bodyPr>
            <a:normAutofit fontScale="77500" lnSpcReduction="20000"/>
          </a:bodyPr>
          <a:lstStyle/>
          <a:p>
            <a:pPr marL="0" indent="0">
              <a:lnSpc>
                <a:spcPct val="90000"/>
              </a:lnSpc>
              <a:buNone/>
            </a:pPr>
            <a:r>
              <a:rPr lang="en-US" i="1" dirty="0">
                <a:solidFill>
                  <a:srgbClr val="CC0000"/>
                </a:solidFill>
              </a:rPr>
              <a:t>W</a:t>
            </a:r>
            <a:r>
              <a:rPr lang="en-US" i="1" dirty="0" smtClean="0">
                <a:solidFill>
                  <a:srgbClr val="CC0000"/>
                </a:solidFill>
              </a:rPr>
              <a:t>hy</a:t>
            </a:r>
            <a:r>
              <a:rPr lang="en-US" dirty="0" smtClean="0">
                <a:solidFill>
                  <a:srgbClr val="CC0000"/>
                </a:solidFill>
              </a:rPr>
              <a:t> </a:t>
            </a:r>
            <a:r>
              <a:rPr lang="en-US" dirty="0" smtClean="0"/>
              <a:t>a</a:t>
            </a:r>
            <a:r>
              <a:rPr lang="en-US" dirty="0" smtClean="0">
                <a:solidFill>
                  <a:srgbClr val="CC0000"/>
                </a:solidFill>
              </a:rPr>
              <a:t> </a:t>
            </a:r>
            <a:r>
              <a:rPr lang="en-US" i="1" dirty="0" smtClean="0">
                <a:solidFill>
                  <a:srgbClr val="CC0000"/>
                </a:solidFill>
              </a:rPr>
              <a:t>logically centralized </a:t>
            </a:r>
            <a:r>
              <a:rPr lang="en-US" dirty="0" smtClean="0">
                <a:solidFill>
                  <a:srgbClr val="000000"/>
                </a:solidFill>
              </a:rPr>
              <a:t>control plane?</a:t>
            </a:r>
            <a:endParaRPr lang="en-US" dirty="0">
              <a:solidFill>
                <a:srgbClr val="000000"/>
              </a:solidFill>
            </a:endParaRPr>
          </a:p>
          <a:p>
            <a:pPr marL="635000" indent="-400050"/>
            <a:r>
              <a:rPr lang="en-US" dirty="0" smtClean="0"/>
              <a:t>easier network management: avoid router misconfigurations, greater flexibility of traffic flows</a:t>
            </a:r>
          </a:p>
          <a:p>
            <a:pPr marL="635000" indent="-400050"/>
            <a:r>
              <a:rPr lang="en-US" dirty="0" smtClean="0"/>
              <a:t>table-based forwarding (recall OpenFlow API) allows “programming” routers</a:t>
            </a:r>
          </a:p>
          <a:p>
            <a:pPr marL="1035050" lvl="1" indent="-400050"/>
            <a:r>
              <a:rPr lang="en-US" dirty="0" smtClean="0"/>
              <a:t>centralized “programming” easier: compute tables centrally and distribute</a:t>
            </a:r>
          </a:p>
          <a:p>
            <a:pPr marL="1035050" lvl="1" indent="-400050"/>
            <a:r>
              <a:rPr lang="en-US" dirty="0" smtClean="0"/>
              <a:t>distributed “programming: more difficult: compute tables as result of distributed algorithm (protocol) implemented in each and every router </a:t>
            </a:r>
          </a:p>
          <a:p>
            <a:pPr marL="635000" indent="-400050"/>
            <a:r>
              <a:rPr lang="en-US" dirty="0" smtClean="0"/>
              <a:t>open (non-proprietary) implementation of control plane</a:t>
            </a:r>
          </a:p>
          <a:p>
            <a:pPr marL="635000" indent="-400050"/>
            <a:endParaRPr lang="en-US" dirty="0"/>
          </a:p>
        </p:txBody>
      </p:sp>
      <p:sp>
        <p:nvSpPr>
          <p:cNvPr id="5" name="Slide Number Placeholder 5"/>
          <p:cNvSpPr>
            <a:spLocks noGrp="1"/>
          </p:cNvSpPr>
          <p:nvPr>
            <p:ph type="sldNum" sz="quarter" idx="12"/>
          </p:nvPr>
        </p:nvSpPr>
        <p:spPr>
          <a:xfrm>
            <a:off x="8400286" y="6475895"/>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58</a:t>
            </a:fld>
            <a:endParaRPr lang="en-US" sz="1200" dirty="0">
              <a:latin typeface="Tahoma" charset="0"/>
            </a:endParaRPr>
          </a:p>
        </p:txBody>
      </p:sp>
      <p:sp>
        <p:nvSpPr>
          <p:cNvPr id="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612062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152400" y="4859886"/>
            <a:ext cx="3276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Helvetica" charset="0"/>
                <a:ea typeface="ＭＳ Ｐゴシック" charset="0"/>
                <a:cs typeface="ＭＳ Ｐゴシック" charset="0"/>
              </a:defRPr>
            </a:lvl1pPr>
            <a:lvl2pPr marL="37931725" indent="-37474525"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200" eaLnBrk="0" fontAlgn="base" hangingPunct="0">
              <a:spcBef>
                <a:spcPct val="0"/>
              </a:spcBef>
              <a:spcAft>
                <a:spcPct val="0"/>
              </a:spcAft>
              <a:defRPr sz="2000" b="1">
                <a:solidFill>
                  <a:schemeClr val="tx1"/>
                </a:solidFill>
                <a:latin typeface="Helvetica" charset="0"/>
                <a:ea typeface="ＭＳ Ｐゴシック" charset="0"/>
              </a:defRPr>
            </a:lvl6pPr>
            <a:lvl7pPr marL="914400" eaLnBrk="0" fontAlgn="base" hangingPunct="0">
              <a:spcBef>
                <a:spcPct val="0"/>
              </a:spcBef>
              <a:spcAft>
                <a:spcPct val="0"/>
              </a:spcAft>
              <a:defRPr sz="2000" b="1">
                <a:solidFill>
                  <a:schemeClr val="tx1"/>
                </a:solidFill>
                <a:latin typeface="Helvetica" charset="0"/>
                <a:ea typeface="ＭＳ Ｐゴシック" charset="0"/>
              </a:defRPr>
            </a:lvl7pPr>
            <a:lvl8pPr marL="1371600" eaLnBrk="0" fontAlgn="base" hangingPunct="0">
              <a:spcBef>
                <a:spcPct val="0"/>
              </a:spcBef>
              <a:spcAft>
                <a:spcPct val="0"/>
              </a:spcAft>
              <a:defRPr sz="2000" b="1">
                <a:solidFill>
                  <a:schemeClr val="tx1"/>
                </a:solidFill>
                <a:latin typeface="Helvetica" charset="0"/>
                <a:ea typeface="ＭＳ Ｐゴシック" charset="0"/>
              </a:defRPr>
            </a:lvl8pPr>
            <a:lvl9pPr marL="1828800" eaLnBrk="0" fontAlgn="base" hangingPunct="0">
              <a:spcBef>
                <a:spcPct val="0"/>
              </a:spcBef>
              <a:spcAft>
                <a:spcPct val="0"/>
              </a:spcAft>
              <a:defRPr sz="2000" b="1">
                <a:solidFill>
                  <a:schemeClr val="tx1"/>
                </a:solidFill>
                <a:latin typeface="Helvetica" charset="0"/>
                <a:ea typeface="ＭＳ Ｐゴシック" charset="0"/>
              </a:defRPr>
            </a:lvl9pPr>
          </a:lstStyle>
          <a:p>
            <a:pPr algn="ctr" defTabSz="914400" eaLnBrk="1" fontAlgn="base" hangingPunct="1">
              <a:spcBef>
                <a:spcPct val="0"/>
              </a:spcBef>
              <a:spcAft>
                <a:spcPct val="0"/>
              </a:spcAft>
            </a:pPr>
            <a:r>
              <a:rPr lang="en-US" sz="2400" b="0" dirty="0" smtClean="0">
                <a:solidFill>
                  <a:prstClr val="black"/>
                </a:solidFill>
                <a:latin typeface="+mn-lt"/>
              </a:rPr>
              <a:t>Vertically integrated</a:t>
            </a:r>
          </a:p>
          <a:p>
            <a:pPr algn="ctr" defTabSz="914400" eaLnBrk="1" fontAlgn="base" hangingPunct="1">
              <a:spcBef>
                <a:spcPct val="0"/>
              </a:spcBef>
              <a:spcAft>
                <a:spcPct val="0"/>
              </a:spcAft>
            </a:pPr>
            <a:r>
              <a:rPr lang="en-US" sz="2400" b="0" dirty="0" smtClean="0">
                <a:solidFill>
                  <a:prstClr val="black"/>
                </a:solidFill>
                <a:latin typeface="+mn-lt"/>
              </a:rPr>
              <a:t>Closed, proprietary</a:t>
            </a:r>
          </a:p>
          <a:p>
            <a:pPr algn="ctr" defTabSz="914400" eaLnBrk="1" fontAlgn="base" hangingPunct="1">
              <a:spcBef>
                <a:spcPct val="0"/>
              </a:spcBef>
              <a:spcAft>
                <a:spcPct val="0"/>
              </a:spcAft>
            </a:pPr>
            <a:r>
              <a:rPr lang="en-US" sz="2400" b="0" dirty="0" smtClean="0">
                <a:solidFill>
                  <a:prstClr val="black"/>
                </a:solidFill>
                <a:latin typeface="+mn-lt"/>
              </a:rPr>
              <a:t>Slow innovation</a:t>
            </a:r>
          </a:p>
          <a:p>
            <a:pPr algn="ctr" defTabSz="914400" eaLnBrk="1" fontAlgn="base" hangingPunct="1">
              <a:spcBef>
                <a:spcPct val="0"/>
              </a:spcBef>
              <a:spcAft>
                <a:spcPct val="0"/>
              </a:spcAft>
            </a:pPr>
            <a:r>
              <a:rPr lang="en-US" sz="2400" b="0" dirty="0" smtClean="0">
                <a:solidFill>
                  <a:prstClr val="black"/>
                </a:solidFill>
                <a:latin typeface="+mn-lt"/>
              </a:rPr>
              <a:t>Small industry</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l="6149" t="1500" r="3650" b="5499"/>
          <a:stretch>
            <a:fillRect/>
          </a:stretch>
        </p:blipFill>
        <p:spPr bwMode="auto">
          <a:xfrm>
            <a:off x="367763" y="1300457"/>
            <a:ext cx="2496173" cy="351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609600" y="2496799"/>
            <a:ext cx="1905000" cy="9652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defTabSz="914400" fontAlgn="base">
              <a:spcBef>
                <a:spcPct val="0"/>
              </a:spcBef>
              <a:spcAft>
                <a:spcPct val="0"/>
              </a:spcAft>
              <a:defRPr/>
            </a:pPr>
            <a:r>
              <a:rPr lang="en-US" sz="2000" b="1">
                <a:solidFill>
                  <a:prstClr val="white"/>
                </a:solidFill>
                <a:latin typeface="+mj-lt"/>
                <a:ea typeface="ＭＳ Ｐゴシック" charset="-128"/>
                <a:cs typeface="ＭＳ Ｐゴシック" charset="-128"/>
              </a:rPr>
              <a:t>Specialized</a:t>
            </a:r>
          </a:p>
          <a:p>
            <a:pPr algn="ctr" defTabSz="914400" fontAlgn="base">
              <a:spcBef>
                <a:spcPct val="0"/>
              </a:spcBef>
              <a:spcAft>
                <a:spcPct val="0"/>
              </a:spcAft>
              <a:defRPr/>
            </a:pPr>
            <a:r>
              <a:rPr lang="en-US" sz="2000" b="1">
                <a:solidFill>
                  <a:prstClr val="white"/>
                </a:solidFill>
                <a:latin typeface="+mj-lt"/>
                <a:ea typeface="ＭＳ Ｐゴシック" charset="-128"/>
                <a:cs typeface="ＭＳ Ｐゴシック" charset="-128"/>
              </a:rPr>
              <a:t>Operating</a:t>
            </a:r>
          </a:p>
          <a:p>
            <a:pPr algn="ctr" defTabSz="914400" fontAlgn="base">
              <a:spcBef>
                <a:spcPct val="0"/>
              </a:spcBef>
              <a:spcAft>
                <a:spcPct val="0"/>
              </a:spcAft>
              <a:defRPr/>
            </a:pPr>
            <a:r>
              <a:rPr lang="en-US" sz="2000" b="1">
                <a:solidFill>
                  <a:prstClr val="white"/>
                </a:solidFill>
                <a:latin typeface="+mj-lt"/>
                <a:ea typeface="ＭＳ Ｐゴシック" charset="-128"/>
                <a:cs typeface="ＭＳ Ｐゴシック" charset="-128"/>
              </a:rPr>
              <a:t>System</a:t>
            </a:r>
          </a:p>
        </p:txBody>
      </p:sp>
      <p:sp>
        <p:nvSpPr>
          <p:cNvPr id="14" name="Rounded Rectangle 13"/>
          <p:cNvSpPr/>
          <p:nvPr/>
        </p:nvSpPr>
        <p:spPr>
          <a:xfrm>
            <a:off x="609600" y="3538199"/>
            <a:ext cx="1905000" cy="8382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defTabSz="914400" fontAlgn="base">
              <a:spcBef>
                <a:spcPct val="0"/>
              </a:spcBef>
              <a:spcAft>
                <a:spcPct val="0"/>
              </a:spcAft>
              <a:defRPr/>
            </a:pPr>
            <a:r>
              <a:rPr lang="en-US" sz="2000" b="1">
                <a:solidFill>
                  <a:prstClr val="white"/>
                </a:solidFill>
                <a:latin typeface="+mj-lt"/>
                <a:ea typeface="ＭＳ Ｐゴシック" charset="-128"/>
                <a:cs typeface="ＭＳ Ｐゴシック" charset="-128"/>
              </a:rPr>
              <a:t>Specialized</a:t>
            </a:r>
          </a:p>
          <a:p>
            <a:pPr algn="ctr" defTabSz="914400" fontAlgn="base">
              <a:spcBef>
                <a:spcPct val="0"/>
              </a:spcBef>
              <a:spcAft>
                <a:spcPct val="0"/>
              </a:spcAft>
              <a:defRPr/>
            </a:pPr>
            <a:r>
              <a:rPr lang="en-US" sz="2000" b="1">
                <a:solidFill>
                  <a:prstClr val="white"/>
                </a:solidFill>
                <a:latin typeface="+mj-lt"/>
                <a:ea typeface="ＭＳ Ｐゴシック" charset="-128"/>
                <a:cs typeface="ＭＳ Ｐゴシック" charset="-128"/>
              </a:rPr>
              <a:t>Hardware</a:t>
            </a:r>
          </a:p>
        </p:txBody>
      </p:sp>
      <p:grpSp>
        <p:nvGrpSpPr>
          <p:cNvPr id="2" name="Group 47"/>
          <p:cNvGrpSpPr>
            <a:grpSpLocks/>
          </p:cNvGrpSpPr>
          <p:nvPr/>
        </p:nvGrpSpPr>
        <p:grpSpPr bwMode="auto">
          <a:xfrm>
            <a:off x="5440815" y="1480745"/>
            <a:ext cx="3048000" cy="417900"/>
            <a:chOff x="5334000" y="1371600"/>
            <a:chExt cx="3657600" cy="685800"/>
          </a:xfrm>
        </p:grpSpPr>
        <p:sp>
          <p:nvSpPr>
            <p:cNvPr id="46" name="Rounded Rectangle 45"/>
            <p:cNvSpPr/>
            <p:nvPr/>
          </p:nvSpPr>
          <p:spPr bwMode="auto">
            <a:xfrm>
              <a:off x="83820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45" name="Rounded Rectangle 44"/>
            <p:cNvSpPr/>
            <p:nvPr/>
          </p:nvSpPr>
          <p:spPr bwMode="auto">
            <a:xfrm>
              <a:off x="80772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44" name="Rounded Rectangle 43"/>
            <p:cNvSpPr/>
            <p:nvPr/>
          </p:nvSpPr>
          <p:spPr bwMode="auto">
            <a:xfrm>
              <a:off x="77724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43" name="Rounded Rectangle 42"/>
            <p:cNvSpPr/>
            <p:nvPr/>
          </p:nvSpPr>
          <p:spPr bwMode="auto">
            <a:xfrm>
              <a:off x="74676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42" name="Rounded Rectangle 41"/>
            <p:cNvSpPr/>
            <p:nvPr/>
          </p:nvSpPr>
          <p:spPr bwMode="auto">
            <a:xfrm>
              <a:off x="71628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41" name="Rounded Rectangle 40"/>
            <p:cNvSpPr/>
            <p:nvPr/>
          </p:nvSpPr>
          <p:spPr bwMode="auto">
            <a:xfrm>
              <a:off x="68580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40" name="Rounded Rectangle 39"/>
            <p:cNvSpPr/>
            <p:nvPr/>
          </p:nvSpPr>
          <p:spPr bwMode="auto">
            <a:xfrm>
              <a:off x="65532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39" name="Rounded Rectangle 38"/>
            <p:cNvSpPr/>
            <p:nvPr/>
          </p:nvSpPr>
          <p:spPr bwMode="auto">
            <a:xfrm>
              <a:off x="62484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38" name="Rounded Rectangle 37"/>
            <p:cNvSpPr/>
            <p:nvPr/>
          </p:nvSpPr>
          <p:spPr bwMode="auto">
            <a:xfrm>
              <a:off x="59436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37" name="Rounded Rectangle 36"/>
            <p:cNvSpPr/>
            <p:nvPr/>
          </p:nvSpPr>
          <p:spPr bwMode="auto">
            <a:xfrm>
              <a:off x="5638800" y="1371600"/>
              <a:ext cx="6096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dirty="0">
                  <a:solidFill>
                    <a:srgbClr val="FFCC66"/>
                  </a:solidFill>
                  <a:latin typeface="Calibri"/>
                </a:rPr>
                <a:t>App</a:t>
              </a:r>
            </a:p>
          </p:txBody>
        </p:sp>
        <p:sp>
          <p:nvSpPr>
            <p:cNvPr id="31" name="Rounded Rectangle 30"/>
            <p:cNvSpPr/>
            <p:nvPr/>
          </p:nvSpPr>
          <p:spPr bwMode="auto">
            <a:xfrm>
              <a:off x="5334000" y="1371600"/>
              <a:ext cx="914400" cy="685800"/>
            </a:xfrm>
            <a:prstGeom prst="roundRect">
              <a:avLst/>
            </a:prstGeom>
            <a:solidFill>
              <a:srgbClr val="FFCC66"/>
            </a:soli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400" b="1" dirty="0">
                  <a:solidFill>
                    <a:prstClr val="black"/>
                  </a:solidFill>
                  <a:latin typeface="Calibri"/>
                </a:rPr>
                <a:t>App</a:t>
              </a:r>
            </a:p>
          </p:txBody>
        </p:sp>
      </p:grpSp>
      <p:sp>
        <p:nvSpPr>
          <p:cNvPr id="35" name="Rounded Rectangle 34"/>
          <p:cNvSpPr/>
          <p:nvPr/>
        </p:nvSpPr>
        <p:spPr>
          <a:xfrm>
            <a:off x="609600" y="1658599"/>
            <a:ext cx="1905000" cy="7366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defTabSz="914400" fontAlgn="base">
              <a:spcBef>
                <a:spcPct val="0"/>
              </a:spcBef>
              <a:spcAft>
                <a:spcPct val="0"/>
              </a:spcAft>
              <a:defRPr/>
            </a:pPr>
            <a:r>
              <a:rPr lang="en-US" sz="2000" b="1" dirty="0">
                <a:solidFill>
                  <a:prstClr val="white"/>
                </a:solidFill>
                <a:latin typeface="+mj-lt"/>
                <a:ea typeface="ＭＳ Ｐゴシック" charset="-128"/>
                <a:cs typeface="ＭＳ Ｐゴシック" charset="-128"/>
              </a:rPr>
              <a:t>Specialized</a:t>
            </a:r>
          </a:p>
          <a:p>
            <a:pPr algn="ctr" defTabSz="914400" fontAlgn="base">
              <a:spcBef>
                <a:spcPct val="0"/>
              </a:spcBef>
              <a:spcAft>
                <a:spcPct val="0"/>
              </a:spcAft>
              <a:defRPr/>
            </a:pPr>
            <a:r>
              <a:rPr lang="en-US" sz="2000" b="1" dirty="0">
                <a:solidFill>
                  <a:prstClr val="white"/>
                </a:solidFill>
                <a:latin typeface="+mj-lt"/>
                <a:ea typeface="ＭＳ Ｐゴシック" charset="-128"/>
                <a:cs typeface="ＭＳ Ｐゴシック" charset="-128"/>
              </a:rPr>
              <a:t>Applications</a:t>
            </a:r>
          </a:p>
        </p:txBody>
      </p:sp>
      <p:sp>
        <p:nvSpPr>
          <p:cNvPr id="36" name="TextBox 35"/>
          <p:cNvSpPr txBox="1">
            <a:spLocks noChangeArrowheads="1"/>
          </p:cNvSpPr>
          <p:nvPr/>
        </p:nvSpPr>
        <p:spPr bwMode="auto">
          <a:xfrm>
            <a:off x="5410200" y="4875620"/>
            <a:ext cx="3200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Helvetica" charset="0"/>
                <a:ea typeface="ＭＳ Ｐゴシック" charset="0"/>
                <a:cs typeface="ＭＳ Ｐゴシック" charset="0"/>
              </a:defRPr>
            </a:lvl1pPr>
            <a:lvl2pPr marL="37931725" indent="-37474525"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200" eaLnBrk="0" fontAlgn="base" hangingPunct="0">
              <a:spcBef>
                <a:spcPct val="0"/>
              </a:spcBef>
              <a:spcAft>
                <a:spcPct val="0"/>
              </a:spcAft>
              <a:defRPr sz="2000" b="1">
                <a:solidFill>
                  <a:schemeClr val="tx1"/>
                </a:solidFill>
                <a:latin typeface="Helvetica" charset="0"/>
                <a:ea typeface="ＭＳ Ｐゴシック" charset="0"/>
              </a:defRPr>
            </a:lvl6pPr>
            <a:lvl7pPr marL="914400" eaLnBrk="0" fontAlgn="base" hangingPunct="0">
              <a:spcBef>
                <a:spcPct val="0"/>
              </a:spcBef>
              <a:spcAft>
                <a:spcPct val="0"/>
              </a:spcAft>
              <a:defRPr sz="2000" b="1">
                <a:solidFill>
                  <a:schemeClr val="tx1"/>
                </a:solidFill>
                <a:latin typeface="Helvetica" charset="0"/>
                <a:ea typeface="ＭＳ Ｐゴシック" charset="0"/>
              </a:defRPr>
            </a:lvl7pPr>
            <a:lvl8pPr marL="1371600" eaLnBrk="0" fontAlgn="base" hangingPunct="0">
              <a:spcBef>
                <a:spcPct val="0"/>
              </a:spcBef>
              <a:spcAft>
                <a:spcPct val="0"/>
              </a:spcAft>
              <a:defRPr sz="2000" b="1">
                <a:solidFill>
                  <a:schemeClr val="tx1"/>
                </a:solidFill>
                <a:latin typeface="Helvetica" charset="0"/>
                <a:ea typeface="ＭＳ Ｐゴシック" charset="0"/>
              </a:defRPr>
            </a:lvl8pPr>
            <a:lvl9pPr marL="1828800" eaLnBrk="0" fontAlgn="base" hangingPunct="0">
              <a:spcBef>
                <a:spcPct val="0"/>
              </a:spcBef>
              <a:spcAft>
                <a:spcPct val="0"/>
              </a:spcAft>
              <a:defRPr sz="2000" b="1">
                <a:solidFill>
                  <a:schemeClr val="tx1"/>
                </a:solidFill>
                <a:latin typeface="Helvetica" charset="0"/>
                <a:ea typeface="ＭＳ Ｐゴシック" charset="0"/>
              </a:defRPr>
            </a:lvl9pPr>
          </a:lstStyle>
          <a:p>
            <a:pPr algn="ctr" defTabSz="914400" eaLnBrk="1" fontAlgn="base" hangingPunct="1">
              <a:spcBef>
                <a:spcPct val="0"/>
              </a:spcBef>
              <a:spcAft>
                <a:spcPct val="0"/>
              </a:spcAft>
            </a:pPr>
            <a:r>
              <a:rPr lang="en-US" sz="2400" b="0" dirty="0" smtClean="0">
                <a:solidFill>
                  <a:prstClr val="black"/>
                </a:solidFill>
                <a:latin typeface="+mj-lt"/>
              </a:rPr>
              <a:t>Horizontal</a:t>
            </a:r>
          </a:p>
          <a:p>
            <a:pPr algn="ctr" defTabSz="914400" eaLnBrk="1" fontAlgn="base" hangingPunct="1">
              <a:spcBef>
                <a:spcPct val="0"/>
              </a:spcBef>
              <a:spcAft>
                <a:spcPct val="0"/>
              </a:spcAft>
            </a:pPr>
            <a:r>
              <a:rPr lang="en-US" sz="2400" b="0" dirty="0" smtClean="0">
                <a:solidFill>
                  <a:prstClr val="black"/>
                </a:solidFill>
                <a:latin typeface="+mj-lt"/>
              </a:rPr>
              <a:t>Open interfaces</a:t>
            </a:r>
          </a:p>
          <a:p>
            <a:pPr algn="ctr" defTabSz="914400" eaLnBrk="1" fontAlgn="base" hangingPunct="1">
              <a:spcBef>
                <a:spcPct val="0"/>
              </a:spcBef>
              <a:spcAft>
                <a:spcPct val="0"/>
              </a:spcAft>
            </a:pPr>
            <a:r>
              <a:rPr lang="en-US" sz="2400" b="0" dirty="0" smtClean="0">
                <a:solidFill>
                  <a:prstClr val="black"/>
                </a:solidFill>
                <a:latin typeface="+mj-lt"/>
              </a:rPr>
              <a:t>Rapid innovation</a:t>
            </a:r>
          </a:p>
          <a:p>
            <a:pPr algn="ctr" defTabSz="914400" eaLnBrk="1" fontAlgn="base" hangingPunct="1">
              <a:spcBef>
                <a:spcPct val="0"/>
              </a:spcBef>
              <a:spcAft>
                <a:spcPct val="0"/>
              </a:spcAft>
            </a:pPr>
            <a:r>
              <a:rPr lang="en-US" sz="2400" b="0" dirty="0" smtClean="0">
                <a:solidFill>
                  <a:prstClr val="black"/>
                </a:solidFill>
                <a:latin typeface="+mj-lt"/>
              </a:rPr>
              <a:t>Huge industry</a:t>
            </a:r>
          </a:p>
        </p:txBody>
      </p:sp>
      <p:sp>
        <p:nvSpPr>
          <p:cNvPr id="47" name="Right Arrow 46"/>
          <p:cNvSpPr/>
          <p:nvPr/>
        </p:nvSpPr>
        <p:spPr>
          <a:xfrm>
            <a:off x="3733800" y="2437515"/>
            <a:ext cx="1143000" cy="762000"/>
          </a:xfrm>
          <a:prstGeom prst="rightArrow">
            <a:avLst>
              <a:gd name="adj1" fmla="val 50000"/>
              <a:gd name="adj2" fmla="val 68658"/>
            </a:avLst>
          </a:prstGeom>
          <a:solidFill>
            <a:srgbClr val="FF6600"/>
          </a:solidFill>
        </p:spPr>
        <p:style>
          <a:lnRef idx="1">
            <a:schemeClr val="accent2"/>
          </a:lnRef>
          <a:fillRef idx="3">
            <a:schemeClr val="accent2"/>
          </a:fillRef>
          <a:effectRef idx="2">
            <a:schemeClr val="accent2"/>
          </a:effectRef>
          <a:fontRef idx="minor">
            <a:schemeClr val="lt1"/>
          </a:fontRef>
        </p:style>
        <p:txBody>
          <a:bodyPr anchor="ctr"/>
          <a:lstStyle/>
          <a:p>
            <a:pPr algn="ctr" defTabSz="914400">
              <a:defRPr/>
            </a:pPr>
            <a:endParaRPr lang="en-US" sz="2000" b="1">
              <a:solidFill>
                <a:prstClr val="white"/>
              </a:solidFill>
              <a:latin typeface="Calibri"/>
            </a:endParaRPr>
          </a:p>
        </p:txBody>
      </p:sp>
      <p:grpSp>
        <p:nvGrpSpPr>
          <p:cNvPr id="3" name="Group 56"/>
          <p:cNvGrpSpPr>
            <a:grpSpLocks/>
          </p:cNvGrpSpPr>
          <p:nvPr/>
        </p:nvGrpSpPr>
        <p:grpSpPr bwMode="auto">
          <a:xfrm>
            <a:off x="5737719" y="3484470"/>
            <a:ext cx="2721609" cy="1396073"/>
            <a:chOff x="5105400" y="3212068"/>
            <a:chExt cx="3451510" cy="1817132"/>
          </a:xfrm>
        </p:grpSpPr>
        <p:sp>
          <p:nvSpPr>
            <p:cNvPr id="23" name="Rounded Rectangle 22"/>
            <p:cNvSpPr/>
            <p:nvPr/>
          </p:nvSpPr>
          <p:spPr bwMode="auto">
            <a:xfrm>
              <a:off x="6096000" y="3874196"/>
              <a:ext cx="2424501" cy="697803"/>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p>
              <a:pPr algn="ctr" defTabSz="914400" fontAlgn="base">
                <a:spcBef>
                  <a:spcPct val="0"/>
                </a:spcBef>
                <a:spcAft>
                  <a:spcPct val="0"/>
                </a:spcAft>
                <a:defRPr/>
              </a:pPr>
              <a:r>
                <a:rPr lang="en-US" sz="1600" b="1" dirty="0">
                  <a:solidFill>
                    <a:prstClr val="white"/>
                  </a:solidFill>
                  <a:latin typeface="Arial" charset="0"/>
                  <a:ea typeface="ＭＳ Ｐゴシック" charset="-128"/>
                  <a:cs typeface="ＭＳ Ｐゴシック" charset="-128"/>
                </a:rPr>
                <a:t>Microprocessor</a:t>
              </a:r>
            </a:p>
          </p:txBody>
        </p:sp>
        <p:pic>
          <p:nvPicPr>
            <p:cNvPr id="45094" name="Picture 3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5400" y="3951732"/>
              <a:ext cx="1202196" cy="107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95" name="Group 51"/>
            <p:cNvGrpSpPr>
              <a:grpSpLocks/>
            </p:cNvGrpSpPr>
            <p:nvPr/>
          </p:nvGrpSpPr>
          <p:grpSpPr bwMode="auto">
            <a:xfrm>
              <a:off x="5435270" y="3212068"/>
              <a:ext cx="3121640" cy="440663"/>
              <a:chOff x="5511470" y="3200400"/>
              <a:chExt cx="3121640" cy="440663"/>
            </a:xfrm>
          </p:grpSpPr>
          <p:cxnSp>
            <p:nvCxnSpPr>
              <p:cNvPr id="51" name="Straight Connector 50"/>
              <p:cNvCxnSpPr/>
              <p:nvPr/>
            </p:nvCxnSpPr>
            <p:spPr>
              <a:xfrm>
                <a:off x="5511470" y="3424423"/>
                <a:ext cx="3121640" cy="450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097" name="TextBox 23"/>
              <p:cNvSpPr txBox="1">
                <a:spLocks noChangeArrowheads="1"/>
              </p:cNvSpPr>
              <p:nvPr/>
            </p:nvSpPr>
            <p:spPr bwMode="auto">
              <a:xfrm>
                <a:off x="5841339" y="3200400"/>
                <a:ext cx="2465881" cy="440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Helvetica" charset="0"/>
                    <a:ea typeface="ＭＳ Ｐゴシック" charset="0"/>
                    <a:cs typeface="ＭＳ Ｐゴシック" charset="0"/>
                  </a:defRPr>
                </a:lvl1pPr>
                <a:lvl2pPr marL="37931725" indent="-37474525"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200" eaLnBrk="0" fontAlgn="base" hangingPunct="0">
                  <a:spcBef>
                    <a:spcPct val="0"/>
                  </a:spcBef>
                  <a:spcAft>
                    <a:spcPct val="0"/>
                  </a:spcAft>
                  <a:defRPr sz="2000" b="1">
                    <a:solidFill>
                      <a:schemeClr val="tx1"/>
                    </a:solidFill>
                    <a:latin typeface="Helvetica" charset="0"/>
                    <a:ea typeface="ＭＳ Ｐゴシック" charset="0"/>
                  </a:defRPr>
                </a:lvl6pPr>
                <a:lvl7pPr marL="914400" eaLnBrk="0" fontAlgn="base" hangingPunct="0">
                  <a:spcBef>
                    <a:spcPct val="0"/>
                  </a:spcBef>
                  <a:spcAft>
                    <a:spcPct val="0"/>
                  </a:spcAft>
                  <a:defRPr sz="2000" b="1">
                    <a:solidFill>
                      <a:schemeClr val="tx1"/>
                    </a:solidFill>
                    <a:latin typeface="Helvetica" charset="0"/>
                    <a:ea typeface="ＭＳ Ｐゴシック" charset="0"/>
                  </a:defRPr>
                </a:lvl7pPr>
                <a:lvl8pPr marL="1371600" eaLnBrk="0" fontAlgn="base" hangingPunct="0">
                  <a:spcBef>
                    <a:spcPct val="0"/>
                  </a:spcBef>
                  <a:spcAft>
                    <a:spcPct val="0"/>
                  </a:spcAft>
                  <a:defRPr sz="2000" b="1">
                    <a:solidFill>
                      <a:schemeClr val="tx1"/>
                    </a:solidFill>
                    <a:latin typeface="Helvetica" charset="0"/>
                    <a:ea typeface="ＭＳ Ｐゴシック" charset="0"/>
                  </a:defRPr>
                </a:lvl8pPr>
                <a:lvl9pPr marL="1828800" eaLnBrk="0" fontAlgn="base" hangingPunct="0">
                  <a:spcBef>
                    <a:spcPct val="0"/>
                  </a:spcBef>
                  <a:spcAft>
                    <a:spcPct val="0"/>
                  </a:spcAft>
                  <a:defRPr sz="2000" b="1">
                    <a:solidFill>
                      <a:schemeClr val="tx1"/>
                    </a:solidFill>
                    <a:latin typeface="Helvetica" charset="0"/>
                    <a:ea typeface="ＭＳ Ｐゴシック" charset="0"/>
                  </a:defRPr>
                </a:lvl9pPr>
              </a:lstStyle>
              <a:p>
                <a:pPr algn="ctr" defTabSz="914400" eaLnBrk="1" fontAlgn="base" hangingPunct="1">
                  <a:spcBef>
                    <a:spcPct val="0"/>
                  </a:spcBef>
                  <a:spcAft>
                    <a:spcPct val="0"/>
                  </a:spcAft>
                </a:pPr>
                <a:r>
                  <a:rPr lang="en-US" sz="1600" dirty="0" smtClean="0">
                    <a:solidFill>
                      <a:prstClr val="black"/>
                    </a:solidFill>
                    <a:latin typeface="Arial" charset="0"/>
                  </a:rPr>
                  <a:t>Open Interface</a:t>
                </a:r>
              </a:p>
            </p:txBody>
          </p:sp>
        </p:grpSp>
      </p:grpSp>
      <p:grpSp>
        <p:nvGrpSpPr>
          <p:cNvPr id="6" name="Group 57"/>
          <p:cNvGrpSpPr>
            <a:grpSpLocks/>
          </p:cNvGrpSpPr>
          <p:nvPr/>
        </p:nvGrpSpPr>
        <p:grpSpPr bwMode="auto">
          <a:xfrm>
            <a:off x="5183490" y="2081201"/>
            <a:ext cx="3575710" cy="1234932"/>
            <a:chOff x="5263490" y="1889268"/>
            <a:chExt cx="3575710" cy="1234932"/>
          </a:xfrm>
        </p:grpSpPr>
        <p:sp>
          <p:nvSpPr>
            <p:cNvPr id="20" name="Rounded Rectangle 19"/>
            <p:cNvSpPr/>
            <p:nvPr/>
          </p:nvSpPr>
          <p:spPr bwMode="auto">
            <a:xfrm>
              <a:off x="6934200" y="2286000"/>
              <a:ext cx="762000" cy="838200"/>
            </a:xfrm>
            <a:prstGeom prst="roundRect">
              <a:avLst/>
            </a:prstGeom>
            <a:gradFill>
              <a:gsLst>
                <a:gs pos="0">
                  <a:srgbClr val="008000"/>
                </a:gs>
                <a:gs pos="100000">
                  <a:srgbClr val="00C362"/>
                </a:gs>
              </a:gsLst>
            </a:gra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a:solidFill>
                    <a:srgbClr val="FFFFFF"/>
                  </a:solidFill>
                  <a:latin typeface="Calibri"/>
                </a:rPr>
                <a:t>Linux</a:t>
              </a:r>
            </a:p>
          </p:txBody>
        </p:sp>
        <p:sp>
          <p:nvSpPr>
            <p:cNvPr id="22" name="Rounded Rectangle 21"/>
            <p:cNvSpPr/>
            <p:nvPr/>
          </p:nvSpPr>
          <p:spPr bwMode="auto">
            <a:xfrm>
              <a:off x="8077200" y="2286000"/>
              <a:ext cx="762000" cy="838200"/>
            </a:xfrm>
            <a:prstGeom prst="roundRect">
              <a:avLst/>
            </a:prstGeom>
            <a:gradFill>
              <a:gsLst>
                <a:gs pos="0">
                  <a:srgbClr val="FF00FF"/>
                </a:gs>
                <a:gs pos="100000">
                  <a:srgbClr val="FF99CC"/>
                </a:gs>
              </a:gsLst>
            </a:gra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1600" b="1">
                  <a:solidFill>
                    <a:srgbClr val="FFFFFF"/>
                  </a:solidFill>
                  <a:latin typeface="Calibri"/>
                </a:rPr>
                <a:t>Mac</a:t>
              </a:r>
            </a:p>
            <a:p>
              <a:pPr algn="ctr" defTabSz="914400">
                <a:defRPr/>
              </a:pPr>
              <a:r>
                <a:rPr lang="en-US" sz="1600" b="1">
                  <a:solidFill>
                    <a:srgbClr val="FFFFFF"/>
                  </a:solidFill>
                  <a:latin typeface="Calibri"/>
                </a:rPr>
                <a:t>OS</a:t>
              </a:r>
            </a:p>
          </p:txBody>
        </p:sp>
        <p:sp>
          <p:nvSpPr>
            <p:cNvPr id="24" name="Rounded Rectangle 23"/>
            <p:cNvSpPr/>
            <p:nvPr/>
          </p:nvSpPr>
          <p:spPr bwMode="auto">
            <a:xfrm>
              <a:off x="5263490" y="2286000"/>
              <a:ext cx="1289710" cy="838200"/>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defTabSz="914400">
                <a:defRPr/>
              </a:pPr>
              <a:r>
                <a:rPr lang="en-US" sz="2000" b="1" dirty="0">
                  <a:solidFill>
                    <a:srgbClr val="FFFFFF"/>
                  </a:solidFill>
                  <a:latin typeface="Calibri"/>
                </a:rPr>
                <a:t>Windows</a:t>
              </a:r>
            </a:p>
            <a:p>
              <a:pPr algn="ctr" defTabSz="914400">
                <a:defRPr/>
              </a:pPr>
              <a:r>
                <a:rPr lang="en-US" sz="1800" b="1" dirty="0">
                  <a:solidFill>
                    <a:srgbClr val="FFFFFF"/>
                  </a:solidFill>
                  <a:latin typeface="Calibri"/>
                </a:rPr>
                <a:t>(OS)</a:t>
              </a:r>
            </a:p>
          </p:txBody>
        </p:sp>
        <p:sp>
          <p:nvSpPr>
            <p:cNvPr id="45086" name="TextBox 23"/>
            <p:cNvSpPr txBox="1">
              <a:spLocks noChangeArrowheads="1"/>
            </p:cNvSpPr>
            <p:nvPr/>
          </p:nvSpPr>
          <p:spPr bwMode="auto">
            <a:xfrm>
              <a:off x="6553200" y="2526268"/>
              <a:ext cx="389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ＭＳ Ｐゴシック" charset="0"/>
                  <a:cs typeface="ＭＳ Ｐゴシック" charset="0"/>
                </a:defRPr>
              </a:lvl1pPr>
              <a:lvl2pPr marL="37931725" indent="-37474525"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200" eaLnBrk="0" fontAlgn="base" hangingPunct="0">
                <a:spcBef>
                  <a:spcPct val="0"/>
                </a:spcBef>
                <a:spcAft>
                  <a:spcPct val="0"/>
                </a:spcAft>
                <a:defRPr sz="2000" b="1">
                  <a:solidFill>
                    <a:schemeClr val="tx1"/>
                  </a:solidFill>
                  <a:latin typeface="Helvetica" charset="0"/>
                  <a:ea typeface="ＭＳ Ｐゴシック" charset="0"/>
                </a:defRPr>
              </a:lvl6pPr>
              <a:lvl7pPr marL="914400" eaLnBrk="0" fontAlgn="base" hangingPunct="0">
                <a:spcBef>
                  <a:spcPct val="0"/>
                </a:spcBef>
                <a:spcAft>
                  <a:spcPct val="0"/>
                </a:spcAft>
                <a:defRPr sz="2000" b="1">
                  <a:solidFill>
                    <a:schemeClr val="tx1"/>
                  </a:solidFill>
                  <a:latin typeface="Helvetica" charset="0"/>
                  <a:ea typeface="ＭＳ Ｐゴシック" charset="0"/>
                </a:defRPr>
              </a:lvl7pPr>
              <a:lvl8pPr marL="1371600" eaLnBrk="0" fontAlgn="base" hangingPunct="0">
                <a:spcBef>
                  <a:spcPct val="0"/>
                </a:spcBef>
                <a:spcAft>
                  <a:spcPct val="0"/>
                </a:spcAft>
                <a:defRPr sz="2000" b="1">
                  <a:solidFill>
                    <a:schemeClr val="tx1"/>
                  </a:solidFill>
                  <a:latin typeface="Helvetica" charset="0"/>
                  <a:ea typeface="ＭＳ Ｐゴシック" charset="0"/>
                </a:defRPr>
              </a:lvl8pPr>
              <a:lvl9pPr marL="1828800" eaLnBrk="0" fontAlgn="base" hangingPunct="0">
                <a:spcBef>
                  <a:spcPct val="0"/>
                </a:spcBef>
                <a:spcAft>
                  <a:spcPct val="0"/>
                </a:spcAft>
                <a:defRPr sz="2000" b="1">
                  <a:solidFill>
                    <a:schemeClr val="tx1"/>
                  </a:solidFill>
                  <a:latin typeface="Helvetica" charset="0"/>
                  <a:ea typeface="ＭＳ Ｐゴシック" charset="0"/>
                </a:defRPr>
              </a:lvl9pPr>
            </a:lstStyle>
            <a:p>
              <a:pPr algn="ctr" defTabSz="914400" eaLnBrk="1" fontAlgn="base" hangingPunct="1">
                <a:spcBef>
                  <a:spcPct val="0"/>
                </a:spcBef>
                <a:spcAft>
                  <a:spcPct val="0"/>
                </a:spcAft>
              </a:pPr>
              <a:r>
                <a:rPr lang="en-US" smtClean="0">
                  <a:solidFill>
                    <a:prstClr val="black"/>
                  </a:solidFill>
                  <a:latin typeface="Arial" charset="0"/>
                </a:rPr>
                <a:t>or</a:t>
              </a:r>
            </a:p>
          </p:txBody>
        </p:sp>
        <p:sp>
          <p:nvSpPr>
            <p:cNvPr id="45087" name="TextBox 24"/>
            <p:cNvSpPr txBox="1">
              <a:spLocks noChangeArrowheads="1"/>
            </p:cNvSpPr>
            <p:nvPr/>
          </p:nvSpPr>
          <p:spPr bwMode="auto">
            <a:xfrm>
              <a:off x="7696200" y="2514600"/>
              <a:ext cx="389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ＭＳ Ｐゴシック" charset="0"/>
                  <a:cs typeface="ＭＳ Ｐゴシック" charset="0"/>
                </a:defRPr>
              </a:lvl1pPr>
              <a:lvl2pPr marL="37931725" indent="-37474525"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200" eaLnBrk="0" fontAlgn="base" hangingPunct="0">
                <a:spcBef>
                  <a:spcPct val="0"/>
                </a:spcBef>
                <a:spcAft>
                  <a:spcPct val="0"/>
                </a:spcAft>
                <a:defRPr sz="2000" b="1">
                  <a:solidFill>
                    <a:schemeClr val="tx1"/>
                  </a:solidFill>
                  <a:latin typeface="Helvetica" charset="0"/>
                  <a:ea typeface="ＭＳ Ｐゴシック" charset="0"/>
                </a:defRPr>
              </a:lvl6pPr>
              <a:lvl7pPr marL="914400" eaLnBrk="0" fontAlgn="base" hangingPunct="0">
                <a:spcBef>
                  <a:spcPct val="0"/>
                </a:spcBef>
                <a:spcAft>
                  <a:spcPct val="0"/>
                </a:spcAft>
                <a:defRPr sz="2000" b="1">
                  <a:solidFill>
                    <a:schemeClr val="tx1"/>
                  </a:solidFill>
                  <a:latin typeface="Helvetica" charset="0"/>
                  <a:ea typeface="ＭＳ Ｐゴシック" charset="0"/>
                </a:defRPr>
              </a:lvl7pPr>
              <a:lvl8pPr marL="1371600" eaLnBrk="0" fontAlgn="base" hangingPunct="0">
                <a:spcBef>
                  <a:spcPct val="0"/>
                </a:spcBef>
                <a:spcAft>
                  <a:spcPct val="0"/>
                </a:spcAft>
                <a:defRPr sz="2000" b="1">
                  <a:solidFill>
                    <a:schemeClr val="tx1"/>
                  </a:solidFill>
                  <a:latin typeface="Helvetica" charset="0"/>
                  <a:ea typeface="ＭＳ Ｐゴシック" charset="0"/>
                </a:defRPr>
              </a:lvl8pPr>
              <a:lvl9pPr marL="1828800" eaLnBrk="0" fontAlgn="base" hangingPunct="0">
                <a:spcBef>
                  <a:spcPct val="0"/>
                </a:spcBef>
                <a:spcAft>
                  <a:spcPct val="0"/>
                </a:spcAft>
                <a:defRPr sz="2000" b="1">
                  <a:solidFill>
                    <a:schemeClr val="tx1"/>
                  </a:solidFill>
                  <a:latin typeface="Helvetica" charset="0"/>
                  <a:ea typeface="ＭＳ Ｐゴシック" charset="0"/>
                </a:defRPr>
              </a:lvl9pPr>
            </a:lstStyle>
            <a:p>
              <a:pPr algn="ctr" defTabSz="914400" eaLnBrk="1" fontAlgn="base" hangingPunct="1">
                <a:spcBef>
                  <a:spcPct val="0"/>
                </a:spcBef>
                <a:spcAft>
                  <a:spcPct val="0"/>
                </a:spcAft>
              </a:pPr>
              <a:r>
                <a:rPr lang="en-US" smtClean="0">
                  <a:solidFill>
                    <a:prstClr val="black"/>
                  </a:solidFill>
                  <a:latin typeface="Arial" charset="0"/>
                </a:rPr>
                <a:t>or</a:t>
              </a:r>
            </a:p>
          </p:txBody>
        </p:sp>
        <p:grpSp>
          <p:nvGrpSpPr>
            <p:cNvPr id="45088" name="Group 52"/>
            <p:cNvGrpSpPr>
              <a:grpSpLocks/>
            </p:cNvGrpSpPr>
            <p:nvPr/>
          </p:nvGrpSpPr>
          <p:grpSpPr bwMode="auto">
            <a:xfrm>
              <a:off x="5943600" y="1889268"/>
              <a:ext cx="2590800" cy="338554"/>
              <a:chOff x="6019800" y="3260868"/>
              <a:chExt cx="2590800" cy="338554"/>
            </a:xfrm>
          </p:grpSpPr>
          <p:cxnSp>
            <p:nvCxnSpPr>
              <p:cNvPr id="54" name="Straight Connector 53"/>
              <p:cNvCxnSpPr/>
              <p:nvPr/>
            </p:nvCxnSpPr>
            <p:spPr>
              <a:xfrm>
                <a:off x="6019800" y="3427413"/>
                <a:ext cx="259080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090" name="TextBox 23"/>
              <p:cNvSpPr txBox="1">
                <a:spLocks noChangeArrowheads="1"/>
              </p:cNvSpPr>
              <p:nvPr/>
            </p:nvSpPr>
            <p:spPr bwMode="auto">
              <a:xfrm>
                <a:off x="6450385" y="3260868"/>
                <a:ext cx="1621357"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ＭＳ Ｐゴシック" charset="0"/>
                    <a:cs typeface="ＭＳ Ｐゴシック" charset="0"/>
                  </a:defRPr>
                </a:lvl1pPr>
                <a:lvl2pPr marL="37931725" indent="-37474525" eaLnBrk="0" hangingPunct="0">
                  <a:defRPr sz="2000" b="1">
                    <a:solidFill>
                      <a:schemeClr val="tx1"/>
                    </a:solidFill>
                    <a:latin typeface="Helvetica" charset="0"/>
                    <a:ea typeface="ＭＳ Ｐゴシック" charset="0"/>
                  </a:defRPr>
                </a:lvl2pPr>
                <a:lvl3pPr eaLnBrk="0" hangingPunct="0">
                  <a:defRPr sz="2000" b="1">
                    <a:solidFill>
                      <a:schemeClr val="tx1"/>
                    </a:solidFill>
                    <a:latin typeface="Helvetica" charset="0"/>
                    <a:ea typeface="ＭＳ Ｐゴシック" charset="0"/>
                  </a:defRPr>
                </a:lvl3pPr>
                <a:lvl4pPr eaLnBrk="0" hangingPunct="0">
                  <a:defRPr sz="2000" b="1">
                    <a:solidFill>
                      <a:schemeClr val="tx1"/>
                    </a:solidFill>
                    <a:latin typeface="Helvetica" charset="0"/>
                    <a:ea typeface="ＭＳ Ｐゴシック" charset="0"/>
                  </a:defRPr>
                </a:lvl4pPr>
                <a:lvl5pPr eaLnBrk="0" hangingPunct="0">
                  <a:defRPr sz="2000" b="1">
                    <a:solidFill>
                      <a:schemeClr val="tx1"/>
                    </a:solidFill>
                    <a:latin typeface="Helvetica" charset="0"/>
                    <a:ea typeface="ＭＳ Ｐゴシック" charset="0"/>
                  </a:defRPr>
                </a:lvl5pPr>
                <a:lvl6pPr marL="457200" eaLnBrk="0" fontAlgn="base" hangingPunct="0">
                  <a:spcBef>
                    <a:spcPct val="0"/>
                  </a:spcBef>
                  <a:spcAft>
                    <a:spcPct val="0"/>
                  </a:spcAft>
                  <a:defRPr sz="2000" b="1">
                    <a:solidFill>
                      <a:schemeClr val="tx1"/>
                    </a:solidFill>
                    <a:latin typeface="Helvetica" charset="0"/>
                    <a:ea typeface="ＭＳ Ｐゴシック" charset="0"/>
                  </a:defRPr>
                </a:lvl6pPr>
                <a:lvl7pPr marL="914400" eaLnBrk="0" fontAlgn="base" hangingPunct="0">
                  <a:spcBef>
                    <a:spcPct val="0"/>
                  </a:spcBef>
                  <a:spcAft>
                    <a:spcPct val="0"/>
                  </a:spcAft>
                  <a:defRPr sz="2000" b="1">
                    <a:solidFill>
                      <a:schemeClr val="tx1"/>
                    </a:solidFill>
                    <a:latin typeface="Helvetica" charset="0"/>
                    <a:ea typeface="ＭＳ Ｐゴシック" charset="0"/>
                  </a:defRPr>
                </a:lvl7pPr>
                <a:lvl8pPr marL="1371600" eaLnBrk="0" fontAlgn="base" hangingPunct="0">
                  <a:spcBef>
                    <a:spcPct val="0"/>
                  </a:spcBef>
                  <a:spcAft>
                    <a:spcPct val="0"/>
                  </a:spcAft>
                  <a:defRPr sz="2000" b="1">
                    <a:solidFill>
                      <a:schemeClr val="tx1"/>
                    </a:solidFill>
                    <a:latin typeface="Helvetica" charset="0"/>
                    <a:ea typeface="ＭＳ Ｐゴシック" charset="0"/>
                  </a:defRPr>
                </a:lvl8pPr>
                <a:lvl9pPr marL="1828800" eaLnBrk="0" fontAlgn="base" hangingPunct="0">
                  <a:spcBef>
                    <a:spcPct val="0"/>
                  </a:spcBef>
                  <a:spcAft>
                    <a:spcPct val="0"/>
                  </a:spcAft>
                  <a:defRPr sz="2000" b="1">
                    <a:solidFill>
                      <a:schemeClr val="tx1"/>
                    </a:solidFill>
                    <a:latin typeface="Helvetica" charset="0"/>
                    <a:ea typeface="ＭＳ Ｐゴシック" charset="0"/>
                  </a:defRPr>
                </a:lvl9pPr>
              </a:lstStyle>
              <a:p>
                <a:pPr algn="ctr" defTabSz="914400" eaLnBrk="1" fontAlgn="base" hangingPunct="1">
                  <a:spcBef>
                    <a:spcPct val="0"/>
                  </a:spcBef>
                  <a:spcAft>
                    <a:spcPct val="0"/>
                  </a:spcAft>
                </a:pPr>
                <a:r>
                  <a:rPr lang="en-US" sz="1600" dirty="0" smtClean="0">
                    <a:solidFill>
                      <a:prstClr val="black"/>
                    </a:solidFill>
                    <a:latin typeface="Arial" charset="0"/>
                  </a:rPr>
                  <a:t>Open Interface</a:t>
                </a:r>
              </a:p>
            </p:txBody>
          </p:sp>
        </p:grpSp>
      </p:grpSp>
      <p:sp>
        <p:nvSpPr>
          <p:cNvPr id="56" name="Right Arrow 55"/>
          <p:cNvSpPr/>
          <p:nvPr/>
        </p:nvSpPr>
        <p:spPr>
          <a:xfrm>
            <a:off x="3868480" y="5210723"/>
            <a:ext cx="1143000" cy="762000"/>
          </a:xfrm>
          <a:prstGeom prst="rightArrow">
            <a:avLst>
              <a:gd name="adj1" fmla="val 50000"/>
              <a:gd name="adj2" fmla="val 68658"/>
            </a:avLst>
          </a:prstGeom>
          <a:solidFill>
            <a:srgbClr val="FF6600"/>
          </a:solidFill>
        </p:spPr>
        <p:style>
          <a:lnRef idx="1">
            <a:schemeClr val="accent2"/>
          </a:lnRef>
          <a:fillRef idx="3">
            <a:schemeClr val="accent2"/>
          </a:fillRef>
          <a:effectRef idx="2">
            <a:schemeClr val="accent2"/>
          </a:effectRef>
          <a:fontRef idx="minor">
            <a:schemeClr val="lt1"/>
          </a:fontRef>
        </p:style>
        <p:txBody>
          <a:bodyPr anchor="ctr"/>
          <a:lstStyle/>
          <a:p>
            <a:pPr algn="ctr" defTabSz="914400">
              <a:defRPr/>
            </a:pPr>
            <a:endParaRPr lang="en-US" sz="2000" b="1">
              <a:solidFill>
                <a:prstClr val="white"/>
              </a:solidFill>
              <a:latin typeface="Calibri"/>
            </a:endParaRPr>
          </a:p>
        </p:txBody>
      </p:sp>
      <p:sp>
        <p:nvSpPr>
          <p:cNvPr id="45076" name="Title 47"/>
          <p:cNvSpPr>
            <a:spLocks noGrp="1"/>
          </p:cNvSpPr>
          <p:nvPr>
            <p:ph type="title"/>
          </p:nvPr>
        </p:nvSpPr>
        <p:spPr>
          <a:xfrm>
            <a:off x="265676" y="-30559"/>
            <a:ext cx="8534400" cy="1143000"/>
          </a:xfrm>
        </p:spPr>
        <p:txBody>
          <a:bodyPr>
            <a:normAutofit/>
          </a:bodyPr>
          <a:lstStyle/>
          <a:p>
            <a:pPr algn="l"/>
            <a:r>
              <a:rPr lang="en-US" sz="4000" dirty="0" smtClean="0">
                <a:solidFill>
                  <a:srgbClr val="000090"/>
                </a:solidFill>
                <a:latin typeface="Comic Sans MS" charset="0"/>
                <a:ea typeface="Comic Sans MS" charset="0"/>
                <a:cs typeface="Comic Sans MS" charset="0"/>
              </a:rPr>
              <a:t>Analogy: mainframe to PC Evolution</a:t>
            </a:r>
            <a:endParaRPr lang="en-US" sz="4000" baseline="30000" dirty="0">
              <a:solidFill>
                <a:schemeClr val="tx1"/>
              </a:solidFill>
              <a:latin typeface="Comic Sans MS" charset="0"/>
              <a:ea typeface="Comic Sans MS" charset="0"/>
              <a:cs typeface="Comic Sans MS" charset="0"/>
            </a:endParaRPr>
          </a:p>
        </p:txBody>
      </p:sp>
      <p:sp>
        <p:nvSpPr>
          <p:cNvPr id="49" name="Slide Number Placeholder 5"/>
          <p:cNvSpPr>
            <a:spLocks noGrp="1"/>
          </p:cNvSpPr>
          <p:nvPr>
            <p:ph type="sldNum" sz="quarter" idx="12"/>
          </p:nvPr>
        </p:nvSpPr>
        <p:spPr>
          <a:xfrm>
            <a:off x="8456154" y="6537091"/>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59</a:t>
            </a:fld>
            <a:endParaRPr lang="en-US" sz="1200" dirty="0">
              <a:latin typeface="Tahoma" charset="0"/>
            </a:endParaRPr>
          </a:p>
        </p:txBody>
      </p:sp>
      <p:sp>
        <p:nvSpPr>
          <p:cNvPr id="48"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48099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13"/>
                                        </p:tgtEl>
                                        <p:attrNameLst>
                                          <p:attrName>style.opacity</p:attrName>
                                        </p:attrNameLst>
                                      </p:cBhvr>
                                      <p:to>
                                        <p:strVal val="0.5"/>
                                      </p:to>
                                    </p:set>
                                    <p:animEffect filter="image" prLst="opacity: 0.5">
                                      <p:cBhvr rctx="IE">
                                        <p:cTn id="7" dur="indefinite"/>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p:bldP spid="47"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6"/>
          <p:cNvSpPr>
            <a:spLocks noGrp="1"/>
          </p:cNvSpPr>
          <p:nvPr>
            <p:ph type="sldNum" sz="quarter" idx="12"/>
          </p:nvPr>
        </p:nvSpPr>
        <p:spPr/>
        <p:txBody>
          <a:bodyPr/>
          <a:lstStyle/>
          <a:p>
            <a:pPr>
              <a:defRPr/>
            </a:pPr>
            <a:fld id="{0D260EF8-88F2-8543-9E22-BEFAAD59DBC2}" type="slidenum">
              <a:rPr lang="en-US"/>
              <a:pPr>
                <a:defRPr/>
              </a:pPr>
              <a:t>6</a:t>
            </a:fld>
            <a:endParaRPr lang="en-US"/>
          </a:p>
        </p:txBody>
      </p:sp>
      <p:sp>
        <p:nvSpPr>
          <p:cNvPr id="259074" name="Rectangle 2"/>
          <p:cNvSpPr>
            <a:spLocks noGrp="1" noChangeArrowheads="1"/>
          </p:cNvSpPr>
          <p:nvPr>
            <p:ph type="title"/>
          </p:nvPr>
        </p:nvSpPr>
        <p:spPr>
          <a:xfrm>
            <a:off x="685800" y="304800"/>
            <a:ext cx="7772400" cy="1143000"/>
          </a:xfrm>
        </p:spPr>
        <p:txBody>
          <a:bodyPr/>
          <a:lstStyle/>
          <a:p>
            <a:pPr>
              <a:defRPr/>
            </a:pPr>
            <a:r>
              <a:rPr lang="en-US" sz="3600" smtClean="0">
                <a:cs typeface="+mj-cs"/>
              </a:rPr>
              <a:t>IP Forwarding &amp; IP/ICMP Protocol</a:t>
            </a:r>
            <a:endParaRPr lang="en-US" smtClean="0">
              <a:cs typeface="+mj-cs"/>
            </a:endParaRPr>
          </a:p>
        </p:txBody>
      </p:sp>
      <p:sp>
        <p:nvSpPr>
          <p:cNvPr id="259075" name="Text Box 3"/>
          <p:cNvSpPr txBox="1">
            <a:spLocks noChangeArrowheads="1"/>
          </p:cNvSpPr>
          <p:nvPr/>
        </p:nvSpPr>
        <p:spPr bwMode="auto">
          <a:xfrm>
            <a:off x="155575" y="3265488"/>
            <a:ext cx="14160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a:solidFill>
                  <a:srgbClr val="FF0000"/>
                </a:solidFill>
                <a:cs typeface="+mn-cs"/>
              </a:rPr>
              <a:t>Network</a:t>
            </a:r>
          </a:p>
          <a:p>
            <a:pPr algn="r">
              <a:defRPr/>
            </a:pPr>
            <a:r>
              <a:rPr lang="en-US">
                <a:solidFill>
                  <a:srgbClr val="FF0000"/>
                </a:solidFill>
                <a:cs typeface="+mn-cs"/>
              </a:rPr>
              <a:t>layer</a:t>
            </a:r>
            <a:endParaRPr lang="en-US" sz="1800">
              <a:cs typeface="+mn-cs"/>
            </a:endParaRPr>
          </a:p>
        </p:txBody>
      </p:sp>
      <p:grpSp>
        <p:nvGrpSpPr>
          <p:cNvPr id="19461" name="Group 4"/>
          <p:cNvGrpSpPr>
            <a:grpSpLocks/>
          </p:cNvGrpSpPr>
          <p:nvPr/>
        </p:nvGrpSpPr>
        <p:grpSpPr bwMode="auto">
          <a:xfrm>
            <a:off x="1371600" y="1603375"/>
            <a:ext cx="6858000" cy="4200525"/>
            <a:chOff x="870" y="1122"/>
            <a:chExt cx="4320" cy="2646"/>
          </a:xfrm>
        </p:grpSpPr>
        <p:sp>
          <p:nvSpPr>
            <p:cNvPr id="259077" name="Rectangle 5"/>
            <p:cNvSpPr>
              <a:spLocks noChangeArrowheads="1"/>
            </p:cNvSpPr>
            <p:nvPr/>
          </p:nvSpPr>
          <p:spPr bwMode="auto">
            <a:xfrm>
              <a:off x="1074" y="1122"/>
              <a:ext cx="4116" cy="2568"/>
            </a:xfrm>
            <a:prstGeom prst="rect">
              <a:avLst/>
            </a:prstGeom>
            <a:solidFill>
              <a:schemeClr val="tx1">
                <a:lumMod val="65000"/>
                <a:lumOff val="35000"/>
              </a:schemeClr>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78" name="Rectangle 6"/>
            <p:cNvSpPr>
              <a:spLocks noChangeArrowheads="1"/>
            </p:cNvSpPr>
            <p:nvPr/>
          </p:nvSpPr>
          <p:spPr bwMode="auto">
            <a:xfrm>
              <a:off x="1008" y="1200"/>
              <a:ext cx="4116" cy="256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9464" name="Group 8"/>
            <p:cNvGrpSpPr>
              <a:grpSpLocks/>
            </p:cNvGrpSpPr>
            <p:nvPr/>
          </p:nvGrpSpPr>
          <p:grpSpPr bwMode="auto">
            <a:xfrm>
              <a:off x="2418" y="2169"/>
              <a:ext cx="609" cy="765"/>
              <a:chOff x="3996" y="2883"/>
              <a:chExt cx="609" cy="765"/>
            </a:xfrm>
          </p:grpSpPr>
          <p:sp>
            <p:nvSpPr>
              <p:cNvPr id="259081" name="Rectangle 9"/>
              <p:cNvSpPr>
                <a:spLocks noChangeArrowheads="1"/>
              </p:cNvSpPr>
              <p:nvPr/>
            </p:nvSpPr>
            <p:spPr bwMode="auto">
              <a:xfrm>
                <a:off x="4023" y="2883"/>
                <a:ext cx="582" cy="738"/>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2" name="Rectangle 10"/>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3" name="Text Box 11"/>
              <p:cNvSpPr txBox="1">
                <a:spLocks noChangeArrowheads="1"/>
              </p:cNvSpPr>
              <p:nvPr/>
            </p:nvSpPr>
            <p:spPr bwMode="auto">
              <a:xfrm>
                <a:off x="4029" y="3074"/>
                <a:ext cx="53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cs typeface="+mn-cs"/>
                  </a:rPr>
                  <a:t>routing</a:t>
                </a:r>
              </a:p>
              <a:p>
                <a:pPr algn="ctr">
                  <a:defRPr/>
                </a:pPr>
                <a:r>
                  <a:rPr lang="en-US" sz="1800">
                    <a:cs typeface="+mn-cs"/>
                  </a:rPr>
                  <a:t>table</a:t>
                </a:r>
              </a:p>
            </p:txBody>
          </p:sp>
          <p:sp>
            <p:nvSpPr>
              <p:cNvPr id="259084" name="Line 12"/>
              <p:cNvSpPr>
                <a:spLocks noChangeShapeType="1"/>
              </p:cNvSpPr>
              <p:nvPr/>
            </p:nvSpPr>
            <p:spPr bwMode="auto">
              <a:xfrm>
                <a:off x="4065" y="2994"/>
                <a:ext cx="4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5" name="Line 13"/>
              <p:cNvSpPr>
                <a:spLocks noChangeShapeType="1"/>
              </p:cNvSpPr>
              <p:nvPr/>
            </p:nvSpPr>
            <p:spPr bwMode="auto">
              <a:xfrm>
                <a:off x="4071" y="3048"/>
                <a:ext cx="4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6" name="Line 14"/>
              <p:cNvSpPr>
                <a:spLocks noChangeShapeType="1"/>
              </p:cNvSpPr>
              <p:nvPr/>
            </p:nvSpPr>
            <p:spPr bwMode="auto">
              <a:xfrm>
                <a:off x="4074" y="3102"/>
                <a:ext cx="4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7" name="Line 15"/>
              <p:cNvSpPr>
                <a:spLocks noChangeShapeType="1"/>
              </p:cNvSpPr>
              <p:nvPr/>
            </p:nvSpPr>
            <p:spPr bwMode="auto">
              <a:xfrm>
                <a:off x="4065" y="3477"/>
                <a:ext cx="4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8" name="Line 16"/>
              <p:cNvSpPr>
                <a:spLocks noChangeShapeType="1"/>
              </p:cNvSpPr>
              <p:nvPr/>
            </p:nvSpPr>
            <p:spPr bwMode="auto">
              <a:xfrm>
                <a:off x="4068" y="3528"/>
                <a:ext cx="4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89" name="Line 17"/>
              <p:cNvSpPr>
                <a:spLocks noChangeShapeType="1"/>
              </p:cNvSpPr>
              <p:nvPr/>
            </p:nvSpPr>
            <p:spPr bwMode="auto">
              <a:xfrm>
                <a:off x="4071" y="3579"/>
                <a:ext cx="4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59090" name="Line 18"/>
            <p:cNvSpPr>
              <a:spLocks noChangeShapeType="1"/>
            </p:cNvSpPr>
            <p:nvPr/>
          </p:nvSpPr>
          <p:spPr bwMode="auto">
            <a:xfrm flipV="1">
              <a:off x="1026" y="3408"/>
              <a:ext cx="4098"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91" name="Line 19"/>
            <p:cNvSpPr>
              <a:spLocks noChangeShapeType="1"/>
            </p:cNvSpPr>
            <p:nvPr/>
          </p:nvSpPr>
          <p:spPr bwMode="auto">
            <a:xfrm flipV="1">
              <a:off x="1044" y="3078"/>
              <a:ext cx="4110"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9467" name="Group 20"/>
            <p:cNvGrpSpPr>
              <a:grpSpLocks/>
            </p:cNvGrpSpPr>
            <p:nvPr/>
          </p:nvGrpSpPr>
          <p:grpSpPr bwMode="auto">
            <a:xfrm>
              <a:off x="1157" y="1680"/>
              <a:ext cx="1189" cy="567"/>
              <a:chOff x="1175" y="1848"/>
              <a:chExt cx="1189" cy="567"/>
            </a:xfrm>
          </p:grpSpPr>
          <p:sp>
            <p:nvSpPr>
              <p:cNvPr id="259093" name="Rectangle 21"/>
              <p:cNvSpPr>
                <a:spLocks noChangeArrowheads="1"/>
              </p:cNvSpPr>
              <p:nvPr/>
            </p:nvSpPr>
            <p:spPr bwMode="auto">
              <a:xfrm>
                <a:off x="1224" y="1848"/>
                <a:ext cx="1140" cy="516"/>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94" name="Rectangle 22"/>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95" name="Text Box 23"/>
              <p:cNvSpPr txBox="1">
                <a:spLocks noChangeArrowheads="1"/>
              </p:cNvSpPr>
              <p:nvPr/>
            </p:nvSpPr>
            <p:spPr bwMode="auto">
              <a:xfrm>
                <a:off x="1175" y="1895"/>
                <a:ext cx="1041"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solidFill>
                      <a:srgbClr val="FF0000"/>
                    </a:solidFill>
                    <a:cs typeface="+mn-cs"/>
                  </a:rPr>
                  <a:t>Routing protocols</a:t>
                </a:r>
              </a:p>
              <a:p>
                <a:pPr>
                  <a:buFontTx/>
                  <a:buChar char="•"/>
                  <a:defRPr/>
                </a:pPr>
                <a:r>
                  <a:rPr lang="en-US" sz="1600">
                    <a:cs typeface="+mn-cs"/>
                  </a:rPr>
                  <a:t>path selection</a:t>
                </a:r>
              </a:p>
              <a:p>
                <a:pPr>
                  <a:buFontTx/>
                  <a:buChar char="•"/>
                  <a:defRPr/>
                </a:pPr>
                <a:r>
                  <a:rPr lang="en-US" sz="1600">
                    <a:cs typeface="+mn-cs"/>
                  </a:rPr>
                  <a:t>RIP, OSPF, BGP</a:t>
                </a:r>
                <a:endParaRPr lang="en-US" sz="1800">
                  <a:cs typeface="+mn-cs"/>
                </a:endParaRPr>
              </a:p>
            </p:txBody>
          </p:sp>
        </p:grpSp>
        <p:sp>
          <p:nvSpPr>
            <p:cNvPr id="259096" name="Freeform 24"/>
            <p:cNvSpPr>
              <a:spLocks/>
            </p:cNvSpPr>
            <p:nvPr/>
          </p:nvSpPr>
          <p:spPr bwMode="auto">
            <a:xfrm>
              <a:off x="1980" y="2304"/>
              <a:ext cx="396" cy="246"/>
            </a:xfrm>
            <a:custGeom>
              <a:avLst/>
              <a:gdLst>
                <a:gd name="T0" fmla="*/ 0 w 396"/>
                <a:gd name="T1" fmla="*/ 0 h 246"/>
                <a:gd name="T2" fmla="*/ 150 w 396"/>
                <a:gd name="T3" fmla="*/ 186 h 246"/>
                <a:gd name="T4" fmla="*/ 396 w 396"/>
                <a:gd name="T5" fmla="*/ 210 h 246"/>
              </a:gdLst>
              <a:ahLst/>
              <a:cxnLst>
                <a:cxn ang="0">
                  <a:pos x="T0" y="T1"/>
                </a:cxn>
                <a:cxn ang="0">
                  <a:pos x="T2" y="T3"/>
                </a:cxn>
                <a:cxn ang="0">
                  <a:pos x="T4" y="T5"/>
                </a:cxn>
              </a:cxnLst>
              <a:rect l="0" t="0" r="r" b="b"/>
              <a:pathLst>
                <a:path w="396" h="246">
                  <a:moveTo>
                    <a:pt x="0" y="0"/>
                  </a:moveTo>
                  <a:cubicBezTo>
                    <a:pt x="30" y="16"/>
                    <a:pt x="42" y="126"/>
                    <a:pt x="150" y="186"/>
                  </a:cubicBezTo>
                  <a:cubicBezTo>
                    <a:pt x="258" y="246"/>
                    <a:pt x="345" y="205"/>
                    <a:pt x="396" y="210"/>
                  </a:cubicBezTo>
                </a:path>
              </a:pathLst>
            </a:custGeom>
            <a:noFill/>
            <a:ln w="38100" cap="flat" cmpd="sng">
              <a:solidFill>
                <a:schemeClr val="accent2"/>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cs typeface="+mn-cs"/>
              </a:endParaRPr>
            </a:p>
          </p:txBody>
        </p:sp>
        <p:grpSp>
          <p:nvGrpSpPr>
            <p:cNvPr id="19469" name="Group 25"/>
            <p:cNvGrpSpPr>
              <a:grpSpLocks/>
            </p:cNvGrpSpPr>
            <p:nvPr/>
          </p:nvGrpSpPr>
          <p:grpSpPr bwMode="auto">
            <a:xfrm>
              <a:off x="3162" y="1638"/>
              <a:ext cx="1890" cy="744"/>
              <a:chOff x="102" y="1272"/>
              <a:chExt cx="1890" cy="744"/>
            </a:xfrm>
          </p:grpSpPr>
          <p:sp>
            <p:nvSpPr>
              <p:cNvPr id="259098" name="Rectangle 26"/>
              <p:cNvSpPr>
                <a:spLocks noChangeArrowheads="1"/>
              </p:cNvSpPr>
              <p:nvPr/>
            </p:nvSpPr>
            <p:spPr bwMode="auto">
              <a:xfrm>
                <a:off x="144" y="1272"/>
                <a:ext cx="1848" cy="69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099" name="Rectangle 27"/>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100" name="Text Box 28"/>
              <p:cNvSpPr txBox="1">
                <a:spLocks noChangeArrowheads="1"/>
              </p:cNvSpPr>
              <p:nvPr/>
            </p:nvSpPr>
            <p:spPr bwMode="auto">
              <a:xfrm>
                <a:off x="116" y="1319"/>
                <a:ext cx="1629"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solidFill>
                      <a:srgbClr val="FF0000"/>
                    </a:solidFill>
                    <a:cs typeface="+mn-cs"/>
                  </a:rPr>
                  <a:t>IP protocol</a:t>
                </a:r>
              </a:p>
              <a:p>
                <a:pPr>
                  <a:buFontTx/>
                  <a:buChar char="•"/>
                  <a:defRPr/>
                </a:pPr>
                <a:r>
                  <a:rPr lang="en-US" sz="1600">
                    <a:cs typeface="+mn-cs"/>
                  </a:rPr>
                  <a:t>addressing conventions</a:t>
                </a:r>
              </a:p>
              <a:p>
                <a:pPr>
                  <a:buFontTx/>
                  <a:buChar char="•"/>
                  <a:defRPr/>
                </a:pPr>
                <a:r>
                  <a:rPr lang="en-US" sz="1600">
                    <a:cs typeface="+mn-cs"/>
                  </a:rPr>
                  <a:t>packet handling conventions</a:t>
                </a:r>
                <a:endParaRPr lang="en-US" sz="1800">
                  <a:cs typeface="+mn-cs"/>
                </a:endParaRPr>
              </a:p>
            </p:txBody>
          </p:sp>
        </p:grpSp>
        <p:grpSp>
          <p:nvGrpSpPr>
            <p:cNvPr id="19470" name="Group 29"/>
            <p:cNvGrpSpPr>
              <a:grpSpLocks/>
            </p:cNvGrpSpPr>
            <p:nvPr/>
          </p:nvGrpSpPr>
          <p:grpSpPr bwMode="auto">
            <a:xfrm>
              <a:off x="3174" y="2466"/>
              <a:ext cx="1260" cy="561"/>
              <a:chOff x="72" y="1146"/>
              <a:chExt cx="1260" cy="561"/>
            </a:xfrm>
          </p:grpSpPr>
          <p:sp>
            <p:nvSpPr>
              <p:cNvPr id="259102" name="Rectangle 30"/>
              <p:cNvSpPr>
                <a:spLocks noChangeArrowheads="1"/>
              </p:cNvSpPr>
              <p:nvPr/>
            </p:nvSpPr>
            <p:spPr bwMode="auto">
              <a:xfrm>
                <a:off x="114" y="1146"/>
                <a:ext cx="1218" cy="516"/>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103" name="Rectangle 31"/>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104" name="Text Box 32"/>
              <p:cNvSpPr txBox="1">
                <a:spLocks noChangeArrowheads="1"/>
              </p:cNvSpPr>
              <p:nvPr/>
            </p:nvSpPr>
            <p:spPr bwMode="auto">
              <a:xfrm>
                <a:off x="80" y="1187"/>
                <a:ext cx="1197"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a:solidFill>
                      <a:srgbClr val="FF0000"/>
                    </a:solidFill>
                    <a:cs typeface="+mn-cs"/>
                  </a:rPr>
                  <a:t>ICMP protocol</a:t>
                </a:r>
              </a:p>
              <a:p>
                <a:pPr>
                  <a:buFontTx/>
                  <a:buChar char="•"/>
                  <a:defRPr/>
                </a:pPr>
                <a:r>
                  <a:rPr lang="en-US" sz="1600">
                    <a:cs typeface="+mn-cs"/>
                  </a:rPr>
                  <a:t>error reporting</a:t>
                </a:r>
              </a:p>
              <a:p>
                <a:pPr>
                  <a:buFontTx/>
                  <a:buChar char="•"/>
                  <a:defRPr/>
                </a:pPr>
                <a:r>
                  <a:rPr lang="en-US" sz="1600">
                    <a:cs typeface="+mn-cs"/>
                  </a:rPr>
                  <a:t>router </a:t>
                </a:r>
                <a:r>
                  <a:rPr lang="ja-JP" altLang="en-US" sz="1600">
                    <a:latin typeface="Arial"/>
                    <a:cs typeface="+mn-cs"/>
                  </a:rPr>
                  <a:t>“</a:t>
                </a:r>
                <a:r>
                  <a:rPr lang="en-US" sz="1600">
                    <a:cs typeface="+mn-cs"/>
                  </a:rPr>
                  <a:t>signaling</a:t>
                </a:r>
                <a:r>
                  <a:rPr lang="ja-JP" altLang="en-US" sz="1600">
                    <a:latin typeface="Arial"/>
                    <a:cs typeface="+mn-cs"/>
                  </a:rPr>
                  <a:t>”</a:t>
                </a:r>
                <a:endParaRPr lang="en-US" sz="1800">
                  <a:cs typeface="+mn-cs"/>
                </a:endParaRPr>
              </a:p>
            </p:txBody>
          </p:sp>
        </p:grpSp>
        <p:sp>
          <p:nvSpPr>
            <p:cNvPr id="259105" name="Line 33"/>
            <p:cNvSpPr>
              <a:spLocks noChangeShapeType="1"/>
            </p:cNvSpPr>
            <p:nvPr/>
          </p:nvSpPr>
          <p:spPr bwMode="auto">
            <a:xfrm flipV="1">
              <a:off x="1044" y="1554"/>
              <a:ext cx="4110"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106" name="Text Box 34"/>
            <p:cNvSpPr txBox="1">
              <a:spLocks noChangeArrowheads="1"/>
            </p:cNvSpPr>
            <p:nvPr/>
          </p:nvSpPr>
          <p:spPr bwMode="auto">
            <a:xfrm>
              <a:off x="1952" y="1256"/>
              <a:ext cx="167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dirty="0">
                  <a:solidFill>
                    <a:schemeClr val="bg2">
                      <a:lumMod val="25000"/>
                    </a:schemeClr>
                  </a:solidFill>
                  <a:cs typeface="+mn-cs"/>
                </a:rPr>
                <a:t>Transport layer: TCP, UDP</a:t>
              </a:r>
            </a:p>
          </p:txBody>
        </p:sp>
        <p:sp>
          <p:nvSpPr>
            <p:cNvPr id="259107" name="Text Box 35"/>
            <p:cNvSpPr txBox="1">
              <a:spLocks noChangeArrowheads="1"/>
            </p:cNvSpPr>
            <p:nvPr/>
          </p:nvSpPr>
          <p:spPr bwMode="auto">
            <a:xfrm>
              <a:off x="2016" y="3120"/>
              <a:ext cx="24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dirty="0">
                  <a:solidFill>
                    <a:schemeClr val="bg2">
                      <a:lumMod val="25000"/>
                    </a:schemeClr>
                  </a:solidFill>
                  <a:cs typeface="+mn-cs"/>
                </a:rPr>
                <a:t>Data Link layer (Ethernet, </a:t>
              </a:r>
              <a:r>
                <a:rPr lang="en-US" sz="1800" b="1" dirty="0" err="1">
                  <a:solidFill>
                    <a:schemeClr val="bg2">
                      <a:lumMod val="25000"/>
                    </a:schemeClr>
                  </a:solidFill>
                  <a:cs typeface="+mn-cs"/>
                </a:rPr>
                <a:t>WiFi</a:t>
              </a:r>
              <a:r>
                <a:rPr lang="en-US" sz="1800" b="1" dirty="0">
                  <a:solidFill>
                    <a:schemeClr val="bg2">
                      <a:lumMod val="25000"/>
                    </a:schemeClr>
                  </a:solidFill>
                  <a:cs typeface="+mn-cs"/>
                </a:rPr>
                <a:t>, PPP, …)</a:t>
              </a:r>
            </a:p>
          </p:txBody>
        </p:sp>
        <p:sp>
          <p:nvSpPr>
            <p:cNvPr id="259108" name="Text Box 36"/>
            <p:cNvSpPr txBox="1">
              <a:spLocks noChangeArrowheads="1"/>
            </p:cNvSpPr>
            <p:nvPr/>
          </p:nvSpPr>
          <p:spPr bwMode="auto">
            <a:xfrm>
              <a:off x="2558" y="3458"/>
              <a:ext cx="166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dirty="0">
                  <a:solidFill>
                    <a:schemeClr val="bg2">
                      <a:lumMod val="50000"/>
                    </a:schemeClr>
                  </a:solidFill>
                  <a:cs typeface="+mn-cs"/>
                </a:rPr>
                <a:t>Physical Layer (SONET, …)</a:t>
              </a:r>
            </a:p>
          </p:txBody>
        </p:sp>
        <p:sp>
          <p:nvSpPr>
            <p:cNvPr id="259109" name="Line 37"/>
            <p:cNvSpPr>
              <a:spLocks noChangeShapeType="1"/>
            </p:cNvSpPr>
            <p:nvPr/>
          </p:nvSpPr>
          <p:spPr bwMode="auto">
            <a:xfrm flipV="1">
              <a:off x="870" y="1566"/>
              <a:ext cx="0" cy="46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9110" name="Line 38"/>
            <p:cNvSpPr>
              <a:spLocks noChangeShapeType="1"/>
            </p:cNvSpPr>
            <p:nvPr/>
          </p:nvSpPr>
          <p:spPr bwMode="auto">
            <a:xfrm>
              <a:off x="870" y="2616"/>
              <a:ext cx="0" cy="46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9"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6505858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3" name="Rectangle 73"/>
          <p:cNvSpPr>
            <a:spLocks noGrp="1" noChangeArrowheads="1"/>
          </p:cNvSpPr>
          <p:nvPr>
            <p:ph type="title"/>
          </p:nvPr>
        </p:nvSpPr>
        <p:spPr>
          <a:xfrm>
            <a:off x="155831" y="253423"/>
            <a:ext cx="8679450" cy="796925"/>
          </a:xfrm>
        </p:spPr>
        <p:txBody>
          <a:bodyPr>
            <a:normAutofit fontScale="90000"/>
          </a:bodyPr>
          <a:lstStyle/>
          <a:p>
            <a:pPr>
              <a:lnSpc>
                <a:spcPct val="85000"/>
              </a:lnSpc>
              <a:defRPr/>
            </a:pPr>
            <a:r>
              <a:rPr lang="en-US" sz="3600" dirty="0" smtClean="0">
                <a:cs typeface="+mj-cs"/>
              </a:rPr>
              <a:t>Traffic Engineering: </a:t>
            </a:r>
            <a:br>
              <a:rPr lang="en-US" sz="3600" dirty="0" smtClean="0">
                <a:cs typeface="+mj-cs"/>
              </a:rPr>
            </a:br>
            <a:r>
              <a:rPr lang="en-US" sz="3600" dirty="0" smtClean="0">
                <a:cs typeface="+mj-cs"/>
              </a:rPr>
              <a:t>Difficult </a:t>
            </a:r>
            <a:r>
              <a:rPr lang="en-US" sz="3600" dirty="0">
                <a:cs typeface="+mj-cs"/>
              </a:rPr>
              <a:t>T</a:t>
            </a:r>
            <a:r>
              <a:rPr lang="en-US" sz="3600" dirty="0" smtClean="0">
                <a:cs typeface="+mj-cs"/>
              </a:rPr>
              <a:t>raditional </a:t>
            </a:r>
            <a:r>
              <a:rPr lang="en-US" sz="3600" dirty="0">
                <a:cs typeface="+mj-cs"/>
              </a:rPr>
              <a:t>R</a:t>
            </a:r>
            <a:r>
              <a:rPr lang="en-US" sz="3600" dirty="0" smtClean="0">
                <a:cs typeface="+mj-cs"/>
              </a:rPr>
              <a:t>outing</a:t>
            </a:r>
            <a:endParaRPr lang="en-US" sz="3600" dirty="0">
              <a:cs typeface="+mj-cs"/>
            </a:endParaRPr>
          </a:p>
        </p:txBody>
      </p:sp>
      <p:sp>
        <p:nvSpPr>
          <p:cNvPr id="15" name="TextBox 14"/>
          <p:cNvSpPr txBox="1"/>
          <p:nvPr/>
        </p:nvSpPr>
        <p:spPr>
          <a:xfrm>
            <a:off x="505390" y="4128444"/>
            <a:ext cx="8408298" cy="1723549"/>
          </a:xfrm>
          <a:prstGeom prst="rect">
            <a:avLst/>
          </a:prstGeom>
          <a:noFill/>
        </p:spPr>
        <p:txBody>
          <a:bodyPr wrap="square" rtlCol="0">
            <a:spAutoFit/>
          </a:bodyPr>
          <a:lstStyle/>
          <a:p>
            <a:pPr algn="ctr"/>
            <a:r>
              <a:rPr lang="en-US" sz="2400" i="1" u="sng" dirty="0" smtClean="0">
                <a:solidFill>
                  <a:srgbClr val="000090"/>
                </a:solidFill>
              </a:rPr>
              <a:t>Q: </a:t>
            </a:r>
            <a:r>
              <a:rPr lang="en-US" sz="2400" dirty="0" smtClean="0"/>
              <a:t>what if network operator wants u-to-z traffic to flow along </a:t>
            </a:r>
            <a:r>
              <a:rPr lang="en-US" sz="2400" i="1" dirty="0" err="1" smtClean="0"/>
              <a:t>uvw</a:t>
            </a:r>
            <a:r>
              <a:rPr lang="en-US" sz="2400" dirty="0" err="1" smtClean="0"/>
              <a:t>z</a:t>
            </a:r>
            <a:r>
              <a:rPr lang="en-US" sz="2400" dirty="0" smtClean="0"/>
              <a:t>, x-to-z traffic to flow </a:t>
            </a:r>
            <a:r>
              <a:rPr lang="en-US" sz="2400" i="1" dirty="0" err="1" smtClean="0"/>
              <a:t>xwyz</a:t>
            </a:r>
            <a:r>
              <a:rPr lang="en-US" sz="2400" dirty="0" smtClean="0"/>
              <a:t>?</a:t>
            </a:r>
          </a:p>
          <a:p>
            <a:pPr algn="ctr">
              <a:spcBef>
                <a:spcPts val="1200"/>
              </a:spcBef>
            </a:pPr>
            <a:r>
              <a:rPr lang="en-US" sz="2400" i="1" u="sng" dirty="0" smtClean="0">
                <a:solidFill>
                  <a:srgbClr val="000090"/>
                </a:solidFill>
              </a:rPr>
              <a:t>A: </a:t>
            </a:r>
            <a:r>
              <a:rPr lang="en-US" sz="2400" dirty="0" smtClean="0"/>
              <a:t>need to define link weights so traffic routing algorithm computes routes accordingly </a:t>
            </a:r>
            <a:r>
              <a:rPr lang="en-US" sz="2000" dirty="0" smtClean="0"/>
              <a:t>(or need a new routing algorithm)!</a:t>
            </a:r>
          </a:p>
        </p:txBody>
      </p:sp>
      <p:sp>
        <p:nvSpPr>
          <p:cNvPr id="4" name="TextBox 3"/>
          <p:cNvSpPr txBox="1"/>
          <p:nvPr/>
        </p:nvSpPr>
        <p:spPr>
          <a:xfrm>
            <a:off x="1589947" y="6025755"/>
            <a:ext cx="6350841" cy="461665"/>
          </a:xfrm>
          <a:prstGeom prst="rect">
            <a:avLst/>
          </a:prstGeom>
          <a:noFill/>
        </p:spPr>
        <p:txBody>
          <a:bodyPr wrap="none" rtlCol="0">
            <a:spAutoFit/>
          </a:bodyPr>
          <a:lstStyle/>
          <a:p>
            <a:r>
              <a:rPr lang="en-US" sz="2400" i="1" dirty="0" smtClean="0">
                <a:solidFill>
                  <a:srgbClr val="CC0000"/>
                </a:solidFill>
              </a:rPr>
              <a:t>Link weights are only control “knobs”: wrong!</a:t>
            </a:r>
            <a:endParaRPr lang="en-US" sz="2400" i="1" dirty="0">
              <a:solidFill>
                <a:srgbClr val="CC0000"/>
              </a:solidFill>
            </a:endParaRPr>
          </a:p>
        </p:txBody>
      </p:sp>
      <p:sp>
        <p:nvSpPr>
          <p:cNvPr id="154" name="Slide Number Placeholder 5"/>
          <p:cNvSpPr>
            <a:spLocks noGrp="1"/>
          </p:cNvSpPr>
          <p:nvPr>
            <p:ph type="sldNum" sz="quarter" idx="12"/>
          </p:nvPr>
        </p:nvSpPr>
        <p:spPr>
          <a:xfrm>
            <a:off x="8454443" y="6501201"/>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60</a:t>
            </a:fld>
            <a:endParaRPr lang="en-US" sz="1200" dirty="0">
              <a:latin typeface="Tahoma" charset="0"/>
            </a:endParaRPr>
          </a:p>
        </p:txBody>
      </p:sp>
      <p:grpSp>
        <p:nvGrpSpPr>
          <p:cNvPr id="118" name="Group 1612"/>
          <p:cNvGrpSpPr>
            <a:grpSpLocks/>
          </p:cNvGrpSpPr>
          <p:nvPr/>
        </p:nvGrpSpPr>
        <p:grpSpPr bwMode="auto">
          <a:xfrm flipH="1">
            <a:off x="943464" y="2441244"/>
            <a:ext cx="855053" cy="655887"/>
            <a:chOff x="2839" y="3501"/>
            <a:chExt cx="755" cy="803"/>
          </a:xfrm>
        </p:grpSpPr>
        <p:pic>
          <p:nvPicPr>
            <p:cNvPr id="119" name="Picture 161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20840" name="Freeform 3"/>
          <p:cNvSpPr>
            <a:spLocks/>
          </p:cNvSpPr>
          <p:nvPr/>
        </p:nvSpPr>
        <p:spPr bwMode="auto">
          <a:xfrm>
            <a:off x="2059747" y="1363093"/>
            <a:ext cx="5142041" cy="2404002"/>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0841" name="Freeform 4"/>
          <p:cNvSpPr>
            <a:spLocks/>
          </p:cNvSpPr>
          <p:nvPr/>
        </p:nvSpPr>
        <p:spPr bwMode="auto">
          <a:xfrm>
            <a:off x="2834105" y="2267385"/>
            <a:ext cx="781590" cy="317349"/>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2" name="Freeform 35"/>
          <p:cNvSpPr>
            <a:spLocks/>
          </p:cNvSpPr>
          <p:nvPr/>
        </p:nvSpPr>
        <p:spPr bwMode="auto">
          <a:xfrm>
            <a:off x="5254292" y="2313451"/>
            <a:ext cx="2285" cy="890624"/>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3" name="Freeform 36"/>
          <p:cNvSpPr>
            <a:spLocks/>
          </p:cNvSpPr>
          <p:nvPr/>
        </p:nvSpPr>
        <p:spPr bwMode="auto">
          <a:xfrm>
            <a:off x="3670544" y="2323688"/>
            <a:ext cx="2285" cy="91621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4" name="Freeform 37"/>
          <p:cNvSpPr>
            <a:spLocks/>
          </p:cNvSpPr>
          <p:nvPr/>
        </p:nvSpPr>
        <p:spPr bwMode="auto">
          <a:xfrm>
            <a:off x="4017205" y="2298095"/>
            <a:ext cx="1182239" cy="1038973"/>
          </a:xfrm>
          <a:custGeom>
            <a:avLst/>
            <a:gdLst>
              <a:gd name="T0" fmla="*/ 0 w 378"/>
              <a:gd name="T1" fmla="*/ 142610238 h 174"/>
              <a:gd name="T2" fmla="*/ 8951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5" name="Freeform 38"/>
          <p:cNvSpPr>
            <a:spLocks/>
          </p:cNvSpPr>
          <p:nvPr/>
        </p:nvSpPr>
        <p:spPr bwMode="auto">
          <a:xfrm>
            <a:off x="5617663" y="2891845"/>
            <a:ext cx="836439" cy="460668"/>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6" name="Freeform 39"/>
          <p:cNvSpPr>
            <a:spLocks/>
          </p:cNvSpPr>
          <p:nvPr/>
        </p:nvSpPr>
        <p:spPr bwMode="auto">
          <a:xfrm flipV="1">
            <a:off x="4022465" y="3327268"/>
            <a:ext cx="908330" cy="45719"/>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7" name="Freeform 40"/>
          <p:cNvSpPr>
            <a:spLocks/>
          </p:cNvSpPr>
          <p:nvPr/>
        </p:nvSpPr>
        <p:spPr bwMode="auto">
          <a:xfrm>
            <a:off x="2710696" y="2820186"/>
            <a:ext cx="630757" cy="450430"/>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8" name="Freeform 41"/>
          <p:cNvSpPr>
            <a:spLocks/>
          </p:cNvSpPr>
          <p:nvPr/>
        </p:nvSpPr>
        <p:spPr bwMode="auto">
          <a:xfrm>
            <a:off x="4047627" y="2195725"/>
            <a:ext cx="836439" cy="1706"/>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9" name="Freeform 42"/>
          <p:cNvSpPr>
            <a:spLocks/>
          </p:cNvSpPr>
          <p:nvPr/>
        </p:nvSpPr>
        <p:spPr bwMode="auto">
          <a:xfrm>
            <a:off x="5572253" y="2248471"/>
            <a:ext cx="922986" cy="397685"/>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80" name="Freeform 43"/>
          <p:cNvSpPr>
            <a:spLocks/>
          </p:cNvSpPr>
          <p:nvPr/>
        </p:nvSpPr>
        <p:spPr bwMode="auto">
          <a:xfrm>
            <a:off x="2580431" y="1458657"/>
            <a:ext cx="2536740" cy="1100484"/>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87" name="Text Box 62"/>
          <p:cNvSpPr txBox="1">
            <a:spLocks noChangeArrowheads="1"/>
          </p:cNvSpPr>
          <p:nvPr/>
        </p:nvSpPr>
        <p:spPr bwMode="auto">
          <a:xfrm>
            <a:off x="2822678" y="2178663"/>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88" name="Text Box 63"/>
          <p:cNvSpPr txBox="1">
            <a:spLocks noChangeArrowheads="1"/>
          </p:cNvSpPr>
          <p:nvPr/>
        </p:nvSpPr>
        <p:spPr bwMode="auto">
          <a:xfrm>
            <a:off x="3617981" y="2552316"/>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89" name="Text Box 64"/>
          <p:cNvSpPr txBox="1">
            <a:spLocks noChangeArrowheads="1"/>
          </p:cNvSpPr>
          <p:nvPr/>
        </p:nvSpPr>
        <p:spPr bwMode="auto">
          <a:xfrm>
            <a:off x="2623853" y="2915732"/>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0" name="Text Box 65"/>
          <p:cNvSpPr txBox="1">
            <a:spLocks noChangeArrowheads="1"/>
          </p:cNvSpPr>
          <p:nvPr/>
        </p:nvSpPr>
        <p:spPr bwMode="auto">
          <a:xfrm>
            <a:off x="4495556" y="2710990"/>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0891" name="Text Box 66"/>
          <p:cNvSpPr txBox="1">
            <a:spLocks noChangeArrowheads="1"/>
          </p:cNvSpPr>
          <p:nvPr/>
        </p:nvSpPr>
        <p:spPr bwMode="auto">
          <a:xfrm>
            <a:off x="4351579" y="3314977"/>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2" name="Text Box 67"/>
          <p:cNvSpPr txBox="1">
            <a:spLocks noChangeArrowheads="1"/>
          </p:cNvSpPr>
          <p:nvPr/>
        </p:nvSpPr>
        <p:spPr bwMode="auto">
          <a:xfrm>
            <a:off x="5174305" y="2583027"/>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3" name="Text Box 68"/>
          <p:cNvSpPr txBox="1">
            <a:spLocks noChangeArrowheads="1"/>
          </p:cNvSpPr>
          <p:nvPr/>
        </p:nvSpPr>
        <p:spPr bwMode="auto">
          <a:xfrm>
            <a:off x="5997032" y="3033458"/>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94" name="Text Box 69"/>
          <p:cNvSpPr txBox="1">
            <a:spLocks noChangeArrowheads="1"/>
          </p:cNvSpPr>
          <p:nvPr/>
        </p:nvSpPr>
        <p:spPr bwMode="auto">
          <a:xfrm>
            <a:off x="5935327" y="2117241"/>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20895" name="Text Box 70"/>
          <p:cNvSpPr txBox="1">
            <a:spLocks noChangeArrowheads="1"/>
          </p:cNvSpPr>
          <p:nvPr/>
        </p:nvSpPr>
        <p:spPr bwMode="auto">
          <a:xfrm>
            <a:off x="4255594" y="1861315"/>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0896" name="Text Box 71"/>
          <p:cNvSpPr txBox="1">
            <a:spLocks noChangeArrowheads="1"/>
          </p:cNvSpPr>
          <p:nvPr/>
        </p:nvSpPr>
        <p:spPr bwMode="auto">
          <a:xfrm>
            <a:off x="3453435" y="1405766"/>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grpSp>
        <p:nvGrpSpPr>
          <p:cNvPr id="121" name="Group 1507"/>
          <p:cNvGrpSpPr>
            <a:grpSpLocks/>
          </p:cNvGrpSpPr>
          <p:nvPr/>
        </p:nvGrpSpPr>
        <p:grpSpPr bwMode="auto">
          <a:xfrm>
            <a:off x="7391175" y="2426604"/>
            <a:ext cx="427480" cy="711995"/>
            <a:chOff x="4140" y="429"/>
            <a:chExt cx="1425" cy="2396"/>
          </a:xfrm>
        </p:grpSpPr>
        <p:sp>
          <p:nvSpPr>
            <p:cNvPr id="122" name="Freeform 150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4" name="Freeform 151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51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7" name="Group 1513"/>
            <p:cNvGrpSpPr>
              <a:grpSpLocks/>
            </p:cNvGrpSpPr>
            <p:nvPr/>
          </p:nvGrpSpPr>
          <p:grpSpPr bwMode="auto">
            <a:xfrm>
              <a:off x="4749" y="668"/>
              <a:ext cx="581" cy="145"/>
              <a:chOff x="614" y="2568"/>
              <a:chExt cx="725" cy="139"/>
            </a:xfrm>
          </p:grpSpPr>
          <p:sp>
            <p:nvSpPr>
              <p:cNvPr id="152" name="AutoShape 151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28"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9" name="Group 1517"/>
            <p:cNvGrpSpPr>
              <a:grpSpLocks/>
            </p:cNvGrpSpPr>
            <p:nvPr/>
          </p:nvGrpSpPr>
          <p:grpSpPr bwMode="auto">
            <a:xfrm>
              <a:off x="4747" y="994"/>
              <a:ext cx="581" cy="134"/>
              <a:chOff x="614" y="2568"/>
              <a:chExt cx="725" cy="139"/>
            </a:xfrm>
          </p:grpSpPr>
          <p:sp>
            <p:nvSpPr>
              <p:cNvPr id="150" name="AutoShape 151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1"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0"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31"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32" name="Group 1522"/>
            <p:cNvGrpSpPr>
              <a:grpSpLocks/>
            </p:cNvGrpSpPr>
            <p:nvPr/>
          </p:nvGrpSpPr>
          <p:grpSpPr bwMode="auto">
            <a:xfrm>
              <a:off x="4735" y="1627"/>
              <a:ext cx="582" cy="151"/>
              <a:chOff x="614" y="2568"/>
              <a:chExt cx="725" cy="139"/>
            </a:xfrm>
          </p:grpSpPr>
          <p:sp>
            <p:nvSpPr>
              <p:cNvPr id="148" name="AutoShape 1523"/>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9"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3" name="Freeform 152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 name="Group 1526"/>
            <p:cNvGrpSpPr>
              <a:grpSpLocks/>
            </p:cNvGrpSpPr>
            <p:nvPr/>
          </p:nvGrpSpPr>
          <p:grpSpPr bwMode="auto">
            <a:xfrm>
              <a:off x="4739" y="1327"/>
              <a:ext cx="582" cy="139"/>
              <a:chOff x="614" y="2568"/>
              <a:chExt cx="725" cy="139"/>
            </a:xfrm>
          </p:grpSpPr>
          <p:sp>
            <p:nvSpPr>
              <p:cNvPr id="146" name="AutoShape 152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7"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5"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36" name="Freeform 153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531"/>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9" name="Freeform 153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41"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42"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cs typeface="Arial" charset="0"/>
              </a:endParaRPr>
            </a:p>
          </p:txBody>
        </p:sp>
        <p:sp>
          <p:nvSpPr>
            <p:cNvPr id="144"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5"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cxnSp>
        <p:nvCxnSpPr>
          <p:cNvPr id="10" name="Straight Connector 9"/>
          <p:cNvCxnSpPr/>
          <p:nvPr/>
        </p:nvCxnSpPr>
        <p:spPr bwMode="auto">
          <a:xfrm>
            <a:off x="1682405" y="2744686"/>
            <a:ext cx="52677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Connector 162"/>
          <p:cNvCxnSpPr/>
          <p:nvPr/>
        </p:nvCxnSpPr>
        <p:spPr bwMode="auto">
          <a:xfrm>
            <a:off x="6895267" y="2779855"/>
            <a:ext cx="52677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6" name="Group 155"/>
          <p:cNvGrpSpPr/>
          <p:nvPr/>
        </p:nvGrpSpPr>
        <p:grpSpPr>
          <a:xfrm>
            <a:off x="3414626" y="1982945"/>
            <a:ext cx="687402" cy="571677"/>
            <a:chOff x="1736090" y="2893762"/>
            <a:chExt cx="565150" cy="413310"/>
          </a:xfrm>
        </p:grpSpPr>
        <p:grpSp>
          <p:nvGrpSpPr>
            <p:cNvPr id="157" name="Group 327"/>
            <p:cNvGrpSpPr>
              <a:grpSpLocks/>
            </p:cNvGrpSpPr>
            <p:nvPr/>
          </p:nvGrpSpPr>
          <p:grpSpPr bwMode="auto">
            <a:xfrm>
              <a:off x="1736090" y="2893762"/>
              <a:ext cx="565150" cy="292100"/>
              <a:chOff x="1871277" y="1576300"/>
              <a:chExt cx="1128371" cy="437861"/>
            </a:xfrm>
          </p:grpSpPr>
          <p:sp>
            <p:nvSpPr>
              <p:cNvPr id="161" name="Oval 160"/>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62" name="Rectangle 161"/>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4" name="Oval 16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65" name="Freeform 16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6" name="Freeform 16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7" name="Freeform 16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8" name="Freeform 16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69" name="Straight Connector 168"/>
              <p:cNvCxnSpPr>
                <a:endCxn id="16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844715" y="2907714"/>
              <a:ext cx="356365" cy="399358"/>
              <a:chOff x="741398" y="1743005"/>
              <a:chExt cx="356365" cy="399358"/>
            </a:xfrm>
          </p:grpSpPr>
          <p:sp>
            <p:nvSpPr>
              <p:cNvPr id="159" name="Oval 158"/>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TextBox 159"/>
              <p:cNvSpPr txBox="1"/>
              <p:nvPr/>
            </p:nvSpPr>
            <p:spPr>
              <a:xfrm>
                <a:off x="783895" y="1743005"/>
                <a:ext cx="288887" cy="399358"/>
              </a:xfrm>
              <a:prstGeom prst="rect">
                <a:avLst/>
              </a:prstGeom>
              <a:noFill/>
            </p:spPr>
            <p:txBody>
              <a:bodyPr wrap="none" rtlCol="0">
                <a:spAutoFit/>
              </a:bodyPr>
              <a:lstStyle/>
              <a:p>
                <a:r>
                  <a:rPr lang="en-US" sz="2400" dirty="0" smtClean="0"/>
                  <a:t>v</a:t>
                </a:r>
                <a:endParaRPr lang="en-US" sz="2400" dirty="0"/>
              </a:p>
            </p:txBody>
          </p:sp>
        </p:grpSp>
      </p:grpSp>
      <p:grpSp>
        <p:nvGrpSpPr>
          <p:cNvPr id="173" name="Group 172"/>
          <p:cNvGrpSpPr/>
          <p:nvPr/>
        </p:nvGrpSpPr>
        <p:grpSpPr>
          <a:xfrm>
            <a:off x="4888811" y="1979830"/>
            <a:ext cx="687402" cy="480963"/>
            <a:chOff x="1736090" y="2893762"/>
            <a:chExt cx="565150" cy="347726"/>
          </a:xfrm>
        </p:grpSpPr>
        <p:grpSp>
          <p:nvGrpSpPr>
            <p:cNvPr id="174" name="Group 327"/>
            <p:cNvGrpSpPr>
              <a:grpSpLocks/>
            </p:cNvGrpSpPr>
            <p:nvPr/>
          </p:nvGrpSpPr>
          <p:grpSpPr bwMode="auto">
            <a:xfrm>
              <a:off x="1736090" y="2893762"/>
              <a:ext cx="565150" cy="292100"/>
              <a:chOff x="1871277" y="1576300"/>
              <a:chExt cx="1128371" cy="437861"/>
            </a:xfrm>
          </p:grpSpPr>
          <p:sp>
            <p:nvSpPr>
              <p:cNvPr id="178" name="Oval 177"/>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79" name="Rectangle 178"/>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0" name="Oval 179"/>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81" name="Freeform 180"/>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2" name="Freeform 181"/>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3" name="Freeform 182"/>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4" name="Freeform 183"/>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85" name="Straight Connector 184"/>
              <p:cNvCxnSpPr>
                <a:endCxn id="180"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844715" y="2907714"/>
              <a:ext cx="378664" cy="333774"/>
              <a:chOff x="741398" y="1743005"/>
              <a:chExt cx="378664" cy="333774"/>
            </a:xfrm>
          </p:grpSpPr>
          <p:sp>
            <p:nvSpPr>
              <p:cNvPr id="176" name="Oval 175"/>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p:cNvSpPr txBox="1"/>
              <p:nvPr/>
            </p:nvSpPr>
            <p:spPr>
              <a:xfrm>
                <a:off x="767915" y="1743005"/>
                <a:ext cx="352147" cy="333774"/>
              </a:xfrm>
              <a:prstGeom prst="rect">
                <a:avLst/>
              </a:prstGeom>
              <a:noFill/>
            </p:spPr>
            <p:txBody>
              <a:bodyPr wrap="none" rtlCol="0">
                <a:spAutoFit/>
              </a:bodyPr>
              <a:lstStyle/>
              <a:p>
                <a:r>
                  <a:rPr lang="en-US" sz="2400" dirty="0" smtClean="0"/>
                  <a:t>w</a:t>
                </a:r>
                <a:endParaRPr lang="en-US" sz="2400" dirty="0"/>
              </a:p>
            </p:txBody>
          </p:sp>
        </p:grpSp>
      </p:grpSp>
      <p:grpSp>
        <p:nvGrpSpPr>
          <p:cNvPr id="187" name="Group 186"/>
          <p:cNvGrpSpPr/>
          <p:nvPr/>
        </p:nvGrpSpPr>
        <p:grpSpPr>
          <a:xfrm>
            <a:off x="2206359" y="2517647"/>
            <a:ext cx="687402" cy="480963"/>
            <a:chOff x="1736090" y="2893762"/>
            <a:chExt cx="565150" cy="347726"/>
          </a:xfrm>
        </p:grpSpPr>
        <p:grpSp>
          <p:nvGrpSpPr>
            <p:cNvPr id="188" name="Group 327"/>
            <p:cNvGrpSpPr>
              <a:grpSpLocks/>
            </p:cNvGrpSpPr>
            <p:nvPr/>
          </p:nvGrpSpPr>
          <p:grpSpPr bwMode="auto">
            <a:xfrm>
              <a:off x="1736090" y="2893762"/>
              <a:ext cx="565150" cy="292100"/>
              <a:chOff x="1871277" y="1576300"/>
              <a:chExt cx="1128371" cy="437861"/>
            </a:xfrm>
          </p:grpSpPr>
          <p:sp>
            <p:nvSpPr>
              <p:cNvPr id="192" name="Oval 19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3" name="Rectangle 19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4" name="Oval 19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5" name="Freeform 19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6" name="Freeform 19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7" name="Freeform 19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8" name="Freeform 19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99" name="Straight Connector 198"/>
              <p:cNvCxnSpPr>
                <a:endCxn id="19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89" name="Group 188"/>
            <p:cNvGrpSpPr/>
            <p:nvPr/>
          </p:nvGrpSpPr>
          <p:grpSpPr>
            <a:xfrm>
              <a:off x="1844715" y="2907714"/>
              <a:ext cx="356365" cy="333774"/>
              <a:chOff x="741398" y="1743005"/>
              <a:chExt cx="356365" cy="333774"/>
            </a:xfrm>
          </p:grpSpPr>
          <p:sp>
            <p:nvSpPr>
              <p:cNvPr id="190" name="Oval 189"/>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1" name="TextBox 190"/>
              <p:cNvSpPr txBox="1"/>
              <p:nvPr/>
            </p:nvSpPr>
            <p:spPr>
              <a:xfrm>
                <a:off x="783895" y="1743005"/>
                <a:ext cx="292553" cy="333774"/>
              </a:xfrm>
              <a:prstGeom prst="rect">
                <a:avLst/>
              </a:prstGeom>
              <a:noFill/>
            </p:spPr>
            <p:txBody>
              <a:bodyPr wrap="none" rtlCol="0">
                <a:spAutoFit/>
              </a:bodyPr>
              <a:lstStyle/>
              <a:p>
                <a:r>
                  <a:rPr lang="en-US" sz="2400" dirty="0" smtClean="0"/>
                  <a:t>u</a:t>
                </a:r>
                <a:endParaRPr lang="en-US" sz="2400" dirty="0"/>
              </a:p>
            </p:txBody>
          </p:sp>
        </p:grpSp>
      </p:grpSp>
      <p:grpSp>
        <p:nvGrpSpPr>
          <p:cNvPr id="201" name="Group 200"/>
          <p:cNvGrpSpPr/>
          <p:nvPr/>
        </p:nvGrpSpPr>
        <p:grpSpPr>
          <a:xfrm>
            <a:off x="6285253" y="2579331"/>
            <a:ext cx="687402" cy="480963"/>
            <a:chOff x="1736090" y="2893762"/>
            <a:chExt cx="565150" cy="347726"/>
          </a:xfrm>
        </p:grpSpPr>
        <p:grpSp>
          <p:nvGrpSpPr>
            <p:cNvPr id="202" name="Group 327"/>
            <p:cNvGrpSpPr>
              <a:grpSpLocks/>
            </p:cNvGrpSpPr>
            <p:nvPr/>
          </p:nvGrpSpPr>
          <p:grpSpPr bwMode="auto">
            <a:xfrm>
              <a:off x="1736090" y="2893762"/>
              <a:ext cx="565150" cy="292100"/>
              <a:chOff x="1871277" y="1576300"/>
              <a:chExt cx="1128371" cy="437861"/>
            </a:xfrm>
          </p:grpSpPr>
          <p:sp>
            <p:nvSpPr>
              <p:cNvPr id="206" name="Oval 205"/>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7" name="Rectangle 206"/>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8" name="Oval 207"/>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9" name="Freeform 208"/>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0" name="Freeform 209"/>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1" name="Freeform 210"/>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2" name="Freeform 211"/>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13" name="Straight Connector 212"/>
              <p:cNvCxnSpPr>
                <a:endCxn id="208"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844715" y="2907714"/>
              <a:ext cx="356365" cy="333774"/>
              <a:chOff x="741398" y="1743005"/>
              <a:chExt cx="356365" cy="333774"/>
            </a:xfrm>
          </p:grpSpPr>
          <p:sp>
            <p:nvSpPr>
              <p:cNvPr id="204" name="Oval 203"/>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5" name="TextBox 204"/>
              <p:cNvSpPr txBox="1"/>
              <p:nvPr/>
            </p:nvSpPr>
            <p:spPr>
              <a:xfrm>
                <a:off x="783895" y="1743005"/>
                <a:ext cx="278343" cy="333774"/>
              </a:xfrm>
              <a:prstGeom prst="rect">
                <a:avLst/>
              </a:prstGeom>
              <a:noFill/>
            </p:spPr>
            <p:txBody>
              <a:bodyPr wrap="none" rtlCol="0">
                <a:spAutoFit/>
              </a:bodyPr>
              <a:lstStyle/>
              <a:p>
                <a:r>
                  <a:rPr lang="en-US" sz="2400" dirty="0" smtClean="0"/>
                  <a:t>z</a:t>
                </a:r>
                <a:endParaRPr lang="en-US" sz="2400" dirty="0"/>
              </a:p>
            </p:txBody>
          </p:sp>
        </p:grpSp>
      </p:grpSp>
      <p:grpSp>
        <p:nvGrpSpPr>
          <p:cNvPr id="215" name="Group 214"/>
          <p:cNvGrpSpPr/>
          <p:nvPr/>
        </p:nvGrpSpPr>
        <p:grpSpPr>
          <a:xfrm>
            <a:off x="4927962" y="3152913"/>
            <a:ext cx="687402" cy="480963"/>
            <a:chOff x="1736090" y="2893762"/>
            <a:chExt cx="565150" cy="347726"/>
          </a:xfrm>
        </p:grpSpPr>
        <p:grpSp>
          <p:nvGrpSpPr>
            <p:cNvPr id="216" name="Group 327"/>
            <p:cNvGrpSpPr>
              <a:grpSpLocks/>
            </p:cNvGrpSpPr>
            <p:nvPr/>
          </p:nvGrpSpPr>
          <p:grpSpPr bwMode="auto">
            <a:xfrm>
              <a:off x="1736090" y="2893762"/>
              <a:ext cx="565150" cy="292100"/>
              <a:chOff x="1871277" y="1576300"/>
              <a:chExt cx="1128371" cy="437861"/>
            </a:xfrm>
          </p:grpSpPr>
          <p:sp>
            <p:nvSpPr>
              <p:cNvPr id="220" name="Oval 219"/>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21" name="Rectangle 220"/>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2" name="Oval 221"/>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23" name="Freeform 222"/>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4" name="Freeform 223"/>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5" name="Freeform 224"/>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6" name="Freeform 225"/>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27" name="Straight Connector 226"/>
              <p:cNvCxnSpPr>
                <a:endCxn id="222"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1844715" y="2907714"/>
              <a:ext cx="356365" cy="333774"/>
              <a:chOff x="741398" y="1743005"/>
              <a:chExt cx="356365" cy="333774"/>
            </a:xfrm>
          </p:grpSpPr>
          <p:sp>
            <p:nvSpPr>
              <p:cNvPr id="218" name="Oval 217"/>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9" name="TextBox 218"/>
              <p:cNvSpPr txBox="1"/>
              <p:nvPr/>
            </p:nvSpPr>
            <p:spPr>
              <a:xfrm>
                <a:off x="783895" y="1743005"/>
                <a:ext cx="278343" cy="333774"/>
              </a:xfrm>
              <a:prstGeom prst="rect">
                <a:avLst/>
              </a:prstGeom>
              <a:noFill/>
            </p:spPr>
            <p:txBody>
              <a:bodyPr wrap="none" rtlCol="0">
                <a:spAutoFit/>
              </a:bodyPr>
              <a:lstStyle/>
              <a:p>
                <a:r>
                  <a:rPr lang="en-US" sz="2400" dirty="0" smtClean="0"/>
                  <a:t>y</a:t>
                </a:r>
                <a:endParaRPr lang="en-US" sz="2400" dirty="0"/>
              </a:p>
            </p:txBody>
          </p:sp>
        </p:grpSp>
      </p:grpSp>
      <p:grpSp>
        <p:nvGrpSpPr>
          <p:cNvPr id="229" name="Group 228"/>
          <p:cNvGrpSpPr/>
          <p:nvPr/>
        </p:nvGrpSpPr>
        <p:grpSpPr>
          <a:xfrm>
            <a:off x="3337414" y="3136841"/>
            <a:ext cx="687402" cy="480963"/>
            <a:chOff x="1736090" y="2893762"/>
            <a:chExt cx="565150" cy="347726"/>
          </a:xfrm>
        </p:grpSpPr>
        <p:grpSp>
          <p:nvGrpSpPr>
            <p:cNvPr id="230" name="Group 327"/>
            <p:cNvGrpSpPr>
              <a:grpSpLocks/>
            </p:cNvGrpSpPr>
            <p:nvPr/>
          </p:nvGrpSpPr>
          <p:grpSpPr bwMode="auto">
            <a:xfrm>
              <a:off x="1736090" y="2893762"/>
              <a:ext cx="565150" cy="292100"/>
              <a:chOff x="1871277" y="1576300"/>
              <a:chExt cx="1128371" cy="437861"/>
            </a:xfrm>
          </p:grpSpPr>
          <p:sp>
            <p:nvSpPr>
              <p:cNvPr id="234" name="Oval 233"/>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35" name="Rectangle 234"/>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6" name="Oval 235"/>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37" name="Freeform 236"/>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8" name="Freeform 237"/>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9" name="Freeform 238"/>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0" name="Freeform 239"/>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1" name="Straight Connector 240"/>
              <p:cNvCxnSpPr>
                <a:endCxn id="236"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844715" y="2907714"/>
              <a:ext cx="356365" cy="333774"/>
              <a:chOff x="741398" y="1743005"/>
              <a:chExt cx="356365" cy="333774"/>
            </a:xfrm>
          </p:grpSpPr>
          <p:sp>
            <p:nvSpPr>
              <p:cNvPr id="232" name="Oval 231"/>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3" name="TextBox 232"/>
              <p:cNvSpPr txBox="1"/>
              <p:nvPr/>
            </p:nvSpPr>
            <p:spPr>
              <a:xfrm>
                <a:off x="783895" y="1743005"/>
                <a:ext cx="278343" cy="333774"/>
              </a:xfrm>
              <a:prstGeom prst="rect">
                <a:avLst/>
              </a:prstGeom>
              <a:noFill/>
            </p:spPr>
            <p:txBody>
              <a:bodyPr wrap="none" rtlCol="0">
                <a:spAutoFit/>
              </a:bodyPr>
              <a:lstStyle/>
              <a:p>
                <a:r>
                  <a:rPr lang="en-US" sz="2400" dirty="0" smtClean="0"/>
                  <a:t>x</a:t>
                </a:r>
                <a:endParaRPr lang="en-US" sz="2400" dirty="0"/>
              </a:p>
            </p:txBody>
          </p:sp>
        </p:grpSp>
      </p:grpSp>
      <p:sp>
        <p:nvSpPr>
          <p:cNvPr id="15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51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3" name="Rectangle 73"/>
          <p:cNvSpPr>
            <a:spLocks noGrp="1" noChangeArrowheads="1"/>
          </p:cNvSpPr>
          <p:nvPr>
            <p:ph type="title"/>
          </p:nvPr>
        </p:nvSpPr>
        <p:spPr>
          <a:xfrm>
            <a:off x="530774" y="170272"/>
            <a:ext cx="7772400" cy="796925"/>
          </a:xfrm>
        </p:spPr>
        <p:txBody>
          <a:bodyPr/>
          <a:lstStyle/>
          <a:p>
            <a:pPr>
              <a:defRPr/>
            </a:pPr>
            <a:r>
              <a:rPr lang="en-US" dirty="0" smtClean="0">
                <a:cs typeface="+mj-cs"/>
              </a:rPr>
              <a:t>Traffic Engineering: Difficult</a:t>
            </a:r>
            <a:endParaRPr lang="en-US" dirty="0">
              <a:cs typeface="+mj-cs"/>
            </a:endParaRPr>
          </a:p>
        </p:txBody>
      </p:sp>
      <p:sp>
        <p:nvSpPr>
          <p:cNvPr id="15" name="TextBox 14"/>
          <p:cNvSpPr txBox="1"/>
          <p:nvPr/>
        </p:nvSpPr>
        <p:spPr>
          <a:xfrm>
            <a:off x="944898" y="4078636"/>
            <a:ext cx="7417563" cy="1200328"/>
          </a:xfrm>
          <a:prstGeom prst="rect">
            <a:avLst/>
          </a:prstGeom>
          <a:noFill/>
        </p:spPr>
        <p:txBody>
          <a:bodyPr wrap="square" rtlCol="0">
            <a:spAutoFit/>
          </a:bodyPr>
          <a:lstStyle/>
          <a:p>
            <a:pPr algn="ctr"/>
            <a:r>
              <a:rPr lang="en-US" sz="2400" i="1" u="sng" dirty="0" smtClean="0">
                <a:solidFill>
                  <a:srgbClr val="000090"/>
                </a:solidFill>
              </a:rPr>
              <a:t>Q: </a:t>
            </a:r>
            <a:r>
              <a:rPr lang="en-US" sz="2400" dirty="0" smtClean="0"/>
              <a:t>what if network operator wants to split  u-to-z traffic along </a:t>
            </a:r>
            <a:r>
              <a:rPr lang="en-US" sz="2400" dirty="0" err="1" smtClean="0"/>
              <a:t>uvwz</a:t>
            </a:r>
            <a:r>
              <a:rPr lang="en-US" sz="2400" dirty="0" smtClean="0"/>
              <a:t> </a:t>
            </a:r>
            <a:r>
              <a:rPr lang="en-US" sz="2400" i="1" dirty="0" smtClean="0">
                <a:solidFill>
                  <a:srgbClr val="CC0000"/>
                </a:solidFill>
              </a:rPr>
              <a:t>and</a:t>
            </a:r>
            <a:r>
              <a:rPr lang="en-US" sz="2400" dirty="0" smtClean="0"/>
              <a:t> </a:t>
            </a:r>
            <a:r>
              <a:rPr lang="en-US" sz="2400" dirty="0" err="1" smtClean="0"/>
              <a:t>uxyz</a:t>
            </a:r>
            <a:r>
              <a:rPr lang="en-US" sz="2400" dirty="0" smtClean="0"/>
              <a:t> (load balancing)?</a:t>
            </a:r>
          </a:p>
          <a:p>
            <a:pPr algn="ctr"/>
            <a:r>
              <a:rPr lang="en-US" sz="2400" i="1" u="sng" dirty="0" smtClean="0">
                <a:solidFill>
                  <a:srgbClr val="000090"/>
                </a:solidFill>
              </a:rPr>
              <a:t>A: </a:t>
            </a:r>
            <a:r>
              <a:rPr lang="en-US" sz="2400" dirty="0" smtClean="0"/>
              <a:t>can’t do it (or need a new routing algorithm)</a:t>
            </a:r>
            <a:endParaRPr lang="en-US" sz="2400" dirty="0"/>
          </a:p>
        </p:txBody>
      </p:sp>
      <p:sp>
        <p:nvSpPr>
          <p:cNvPr id="155" name="Slide Number Placeholder 5"/>
          <p:cNvSpPr>
            <a:spLocks noGrp="1"/>
          </p:cNvSpPr>
          <p:nvPr>
            <p:ph type="sldNum" sz="quarter" idx="12"/>
          </p:nvPr>
        </p:nvSpPr>
        <p:spPr>
          <a:xfrm>
            <a:off x="8456154" y="6475895"/>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61</a:t>
            </a:fld>
            <a:endParaRPr lang="en-US" sz="1200" dirty="0">
              <a:latin typeface="Tahoma" charset="0"/>
            </a:endParaRPr>
          </a:p>
        </p:txBody>
      </p:sp>
      <p:grpSp>
        <p:nvGrpSpPr>
          <p:cNvPr id="160" name="Group 159"/>
          <p:cNvGrpSpPr/>
          <p:nvPr/>
        </p:nvGrpSpPr>
        <p:grpSpPr>
          <a:xfrm>
            <a:off x="943464" y="1363093"/>
            <a:ext cx="6875191" cy="2404002"/>
            <a:chOff x="943464" y="1363093"/>
            <a:chExt cx="6875191" cy="2404002"/>
          </a:xfrm>
        </p:grpSpPr>
        <p:grpSp>
          <p:nvGrpSpPr>
            <p:cNvPr id="161" name="Group 1612"/>
            <p:cNvGrpSpPr>
              <a:grpSpLocks/>
            </p:cNvGrpSpPr>
            <p:nvPr/>
          </p:nvGrpSpPr>
          <p:grpSpPr bwMode="auto">
            <a:xfrm flipH="1">
              <a:off x="943464" y="2441244"/>
              <a:ext cx="855053" cy="655887"/>
              <a:chOff x="2839" y="3501"/>
              <a:chExt cx="755" cy="803"/>
            </a:xfrm>
          </p:grpSpPr>
          <p:pic>
            <p:nvPicPr>
              <p:cNvPr id="303" name="Picture 161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62" name="Freeform 3"/>
            <p:cNvSpPr>
              <a:spLocks/>
            </p:cNvSpPr>
            <p:nvPr/>
          </p:nvSpPr>
          <p:spPr bwMode="auto">
            <a:xfrm>
              <a:off x="2059747" y="1363093"/>
              <a:ext cx="5142041" cy="2404002"/>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4" name="Freeform 4"/>
            <p:cNvSpPr>
              <a:spLocks/>
            </p:cNvSpPr>
            <p:nvPr/>
          </p:nvSpPr>
          <p:spPr bwMode="auto">
            <a:xfrm>
              <a:off x="2834105" y="2267385"/>
              <a:ext cx="781590" cy="317349"/>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 name="Freeform 35"/>
            <p:cNvSpPr>
              <a:spLocks/>
            </p:cNvSpPr>
            <p:nvPr/>
          </p:nvSpPr>
          <p:spPr bwMode="auto">
            <a:xfrm>
              <a:off x="5254292" y="2313451"/>
              <a:ext cx="2285" cy="890624"/>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6" name="Freeform 36"/>
            <p:cNvSpPr>
              <a:spLocks/>
            </p:cNvSpPr>
            <p:nvPr/>
          </p:nvSpPr>
          <p:spPr bwMode="auto">
            <a:xfrm>
              <a:off x="3670544" y="2323688"/>
              <a:ext cx="2285" cy="91621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7" name="Freeform 37"/>
            <p:cNvSpPr>
              <a:spLocks/>
            </p:cNvSpPr>
            <p:nvPr/>
          </p:nvSpPr>
          <p:spPr bwMode="auto">
            <a:xfrm>
              <a:off x="4017205" y="2298095"/>
              <a:ext cx="1182239" cy="1038973"/>
            </a:xfrm>
            <a:custGeom>
              <a:avLst/>
              <a:gdLst>
                <a:gd name="T0" fmla="*/ 0 w 378"/>
                <a:gd name="T1" fmla="*/ 142610238 h 174"/>
                <a:gd name="T2" fmla="*/ 8951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8" name="Freeform 38"/>
            <p:cNvSpPr>
              <a:spLocks/>
            </p:cNvSpPr>
            <p:nvPr/>
          </p:nvSpPr>
          <p:spPr bwMode="auto">
            <a:xfrm>
              <a:off x="5617663" y="2891845"/>
              <a:ext cx="836439" cy="460668"/>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9" name="Freeform 39"/>
            <p:cNvSpPr>
              <a:spLocks/>
            </p:cNvSpPr>
            <p:nvPr/>
          </p:nvSpPr>
          <p:spPr bwMode="auto">
            <a:xfrm flipV="1">
              <a:off x="4022465" y="3327268"/>
              <a:ext cx="908330" cy="45719"/>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0" name="Freeform 40"/>
            <p:cNvSpPr>
              <a:spLocks/>
            </p:cNvSpPr>
            <p:nvPr/>
          </p:nvSpPr>
          <p:spPr bwMode="auto">
            <a:xfrm>
              <a:off x="2710696" y="2820186"/>
              <a:ext cx="630757" cy="450430"/>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1" name="Freeform 41"/>
            <p:cNvSpPr>
              <a:spLocks/>
            </p:cNvSpPr>
            <p:nvPr/>
          </p:nvSpPr>
          <p:spPr bwMode="auto">
            <a:xfrm>
              <a:off x="4047627" y="2195725"/>
              <a:ext cx="836439" cy="1706"/>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2" name="Freeform 42"/>
            <p:cNvSpPr>
              <a:spLocks/>
            </p:cNvSpPr>
            <p:nvPr/>
          </p:nvSpPr>
          <p:spPr bwMode="auto">
            <a:xfrm>
              <a:off x="5572253" y="2248471"/>
              <a:ext cx="922986" cy="397685"/>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3" name="Freeform 43"/>
            <p:cNvSpPr>
              <a:spLocks/>
            </p:cNvSpPr>
            <p:nvPr/>
          </p:nvSpPr>
          <p:spPr bwMode="auto">
            <a:xfrm>
              <a:off x="2580431" y="1458657"/>
              <a:ext cx="2536740" cy="1100484"/>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 name="Text Box 62"/>
            <p:cNvSpPr txBox="1">
              <a:spLocks noChangeArrowheads="1"/>
            </p:cNvSpPr>
            <p:nvPr/>
          </p:nvSpPr>
          <p:spPr bwMode="auto">
            <a:xfrm>
              <a:off x="2822678" y="2178663"/>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75" name="Text Box 63"/>
            <p:cNvSpPr txBox="1">
              <a:spLocks noChangeArrowheads="1"/>
            </p:cNvSpPr>
            <p:nvPr/>
          </p:nvSpPr>
          <p:spPr bwMode="auto">
            <a:xfrm>
              <a:off x="3617981" y="2552316"/>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76" name="Text Box 64"/>
            <p:cNvSpPr txBox="1">
              <a:spLocks noChangeArrowheads="1"/>
            </p:cNvSpPr>
            <p:nvPr/>
          </p:nvSpPr>
          <p:spPr bwMode="auto">
            <a:xfrm>
              <a:off x="2623853" y="2915732"/>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77" name="Text Box 65"/>
            <p:cNvSpPr txBox="1">
              <a:spLocks noChangeArrowheads="1"/>
            </p:cNvSpPr>
            <p:nvPr/>
          </p:nvSpPr>
          <p:spPr bwMode="auto">
            <a:xfrm>
              <a:off x="4495556" y="2710990"/>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78" name="Text Box 66"/>
            <p:cNvSpPr txBox="1">
              <a:spLocks noChangeArrowheads="1"/>
            </p:cNvSpPr>
            <p:nvPr/>
          </p:nvSpPr>
          <p:spPr bwMode="auto">
            <a:xfrm>
              <a:off x="4351579" y="3314977"/>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79" name="Text Box 67"/>
            <p:cNvSpPr txBox="1">
              <a:spLocks noChangeArrowheads="1"/>
            </p:cNvSpPr>
            <p:nvPr/>
          </p:nvSpPr>
          <p:spPr bwMode="auto">
            <a:xfrm>
              <a:off x="5174305" y="2583027"/>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80" name="Text Box 68"/>
            <p:cNvSpPr txBox="1">
              <a:spLocks noChangeArrowheads="1"/>
            </p:cNvSpPr>
            <p:nvPr/>
          </p:nvSpPr>
          <p:spPr bwMode="auto">
            <a:xfrm>
              <a:off x="5997032" y="3033458"/>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81" name="Text Box 69"/>
            <p:cNvSpPr txBox="1">
              <a:spLocks noChangeArrowheads="1"/>
            </p:cNvSpPr>
            <p:nvPr/>
          </p:nvSpPr>
          <p:spPr bwMode="auto">
            <a:xfrm>
              <a:off x="5935327" y="2117241"/>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82" name="Text Box 70"/>
            <p:cNvSpPr txBox="1">
              <a:spLocks noChangeArrowheads="1"/>
            </p:cNvSpPr>
            <p:nvPr/>
          </p:nvSpPr>
          <p:spPr bwMode="auto">
            <a:xfrm>
              <a:off x="4255594" y="1861315"/>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83" name="Text Box 71"/>
            <p:cNvSpPr txBox="1">
              <a:spLocks noChangeArrowheads="1"/>
            </p:cNvSpPr>
            <p:nvPr/>
          </p:nvSpPr>
          <p:spPr bwMode="auto">
            <a:xfrm>
              <a:off x="3453435" y="1405766"/>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grpSp>
          <p:nvGrpSpPr>
            <p:cNvPr id="184" name="Group 1507"/>
            <p:cNvGrpSpPr>
              <a:grpSpLocks/>
            </p:cNvGrpSpPr>
            <p:nvPr/>
          </p:nvGrpSpPr>
          <p:grpSpPr bwMode="auto">
            <a:xfrm>
              <a:off x="7391175" y="2426604"/>
              <a:ext cx="427480" cy="711995"/>
              <a:chOff x="4140" y="429"/>
              <a:chExt cx="1425" cy="2396"/>
            </a:xfrm>
          </p:grpSpPr>
          <p:sp>
            <p:nvSpPr>
              <p:cNvPr id="271" name="Freeform 150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3" name="Freeform 151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151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76" name="Group 1513"/>
              <p:cNvGrpSpPr>
                <a:grpSpLocks/>
              </p:cNvGrpSpPr>
              <p:nvPr/>
            </p:nvGrpSpPr>
            <p:grpSpPr bwMode="auto">
              <a:xfrm>
                <a:off x="4749" y="668"/>
                <a:ext cx="581" cy="145"/>
                <a:chOff x="614" y="2568"/>
                <a:chExt cx="725" cy="139"/>
              </a:xfrm>
            </p:grpSpPr>
            <p:sp>
              <p:nvSpPr>
                <p:cNvPr id="301" name="AutoShape 151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2"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77"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78" name="Group 1517"/>
              <p:cNvGrpSpPr>
                <a:grpSpLocks/>
              </p:cNvGrpSpPr>
              <p:nvPr/>
            </p:nvGrpSpPr>
            <p:grpSpPr bwMode="auto">
              <a:xfrm>
                <a:off x="4747" y="994"/>
                <a:ext cx="581" cy="134"/>
                <a:chOff x="614" y="2568"/>
                <a:chExt cx="725" cy="139"/>
              </a:xfrm>
            </p:grpSpPr>
            <p:sp>
              <p:nvSpPr>
                <p:cNvPr id="299" name="AutoShape 151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0"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79"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0"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81" name="Group 1522"/>
              <p:cNvGrpSpPr>
                <a:grpSpLocks/>
              </p:cNvGrpSpPr>
              <p:nvPr/>
            </p:nvGrpSpPr>
            <p:grpSpPr bwMode="auto">
              <a:xfrm>
                <a:off x="4735" y="1627"/>
                <a:ext cx="582" cy="151"/>
                <a:chOff x="614" y="2568"/>
                <a:chExt cx="725" cy="139"/>
              </a:xfrm>
            </p:grpSpPr>
            <p:sp>
              <p:nvSpPr>
                <p:cNvPr id="297" name="AutoShape 1523"/>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8"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82" name="Freeform 152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83" name="Group 1526"/>
              <p:cNvGrpSpPr>
                <a:grpSpLocks/>
              </p:cNvGrpSpPr>
              <p:nvPr/>
            </p:nvGrpSpPr>
            <p:grpSpPr bwMode="auto">
              <a:xfrm>
                <a:off x="4739" y="1327"/>
                <a:ext cx="582" cy="139"/>
                <a:chOff x="614" y="2568"/>
                <a:chExt cx="725" cy="139"/>
              </a:xfrm>
            </p:grpSpPr>
            <p:sp>
              <p:nvSpPr>
                <p:cNvPr id="295" name="AutoShape 152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6"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84"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285" name="Freeform 153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1531"/>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8" name="Freeform 153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290"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291"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2"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cs typeface="Arial" charset="0"/>
                </a:endParaRPr>
              </a:p>
            </p:txBody>
          </p:sp>
          <p:sp>
            <p:nvSpPr>
              <p:cNvPr id="293"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4"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cxnSp>
          <p:nvCxnSpPr>
            <p:cNvPr id="185" name="Straight Connector 184"/>
            <p:cNvCxnSpPr/>
            <p:nvPr/>
          </p:nvCxnSpPr>
          <p:spPr bwMode="auto">
            <a:xfrm>
              <a:off x="1682405" y="2744686"/>
              <a:ext cx="52677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Straight Connector 185"/>
            <p:cNvCxnSpPr/>
            <p:nvPr/>
          </p:nvCxnSpPr>
          <p:spPr bwMode="auto">
            <a:xfrm>
              <a:off x="6895267" y="2779855"/>
              <a:ext cx="52677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7" name="Group 186"/>
            <p:cNvGrpSpPr/>
            <p:nvPr/>
          </p:nvGrpSpPr>
          <p:grpSpPr>
            <a:xfrm>
              <a:off x="3414626" y="1982945"/>
              <a:ext cx="687402" cy="571677"/>
              <a:chOff x="1736090" y="2893762"/>
              <a:chExt cx="565150" cy="413310"/>
            </a:xfrm>
          </p:grpSpPr>
          <p:grpSp>
            <p:nvGrpSpPr>
              <p:cNvPr id="258" name="Group 327"/>
              <p:cNvGrpSpPr>
                <a:grpSpLocks/>
              </p:cNvGrpSpPr>
              <p:nvPr/>
            </p:nvGrpSpPr>
            <p:grpSpPr bwMode="auto">
              <a:xfrm>
                <a:off x="1736090" y="2893762"/>
                <a:ext cx="565150" cy="292100"/>
                <a:chOff x="1871277" y="1576300"/>
                <a:chExt cx="1128371" cy="437861"/>
              </a:xfrm>
            </p:grpSpPr>
            <p:sp>
              <p:nvSpPr>
                <p:cNvPr id="262" name="Oval 26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63" name="Rectangle 26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4" name="Oval 26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65" name="Freeform 26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6" name="Freeform 26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7" name="Freeform 26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8" name="Freeform 26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69" name="Straight Connector 268"/>
                <p:cNvCxnSpPr>
                  <a:endCxn id="26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59" name="Group 258"/>
              <p:cNvGrpSpPr/>
              <p:nvPr/>
            </p:nvGrpSpPr>
            <p:grpSpPr>
              <a:xfrm>
                <a:off x="1844715" y="2907714"/>
                <a:ext cx="356365" cy="399358"/>
                <a:chOff x="741398" y="1743005"/>
                <a:chExt cx="356365" cy="399358"/>
              </a:xfrm>
            </p:grpSpPr>
            <p:sp>
              <p:nvSpPr>
                <p:cNvPr id="260" name="Oval 259"/>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1" name="TextBox 260"/>
                <p:cNvSpPr txBox="1"/>
                <p:nvPr/>
              </p:nvSpPr>
              <p:spPr>
                <a:xfrm>
                  <a:off x="783895" y="1743005"/>
                  <a:ext cx="288887" cy="399358"/>
                </a:xfrm>
                <a:prstGeom prst="rect">
                  <a:avLst/>
                </a:prstGeom>
                <a:noFill/>
              </p:spPr>
              <p:txBody>
                <a:bodyPr wrap="none" rtlCol="0">
                  <a:spAutoFit/>
                </a:bodyPr>
                <a:lstStyle/>
                <a:p>
                  <a:r>
                    <a:rPr lang="en-US" sz="2400" dirty="0" smtClean="0"/>
                    <a:t>v</a:t>
                  </a:r>
                  <a:endParaRPr lang="en-US" sz="2400" dirty="0"/>
                </a:p>
              </p:txBody>
            </p:sp>
          </p:grpSp>
        </p:grpSp>
        <p:grpSp>
          <p:nvGrpSpPr>
            <p:cNvPr id="188" name="Group 187"/>
            <p:cNvGrpSpPr/>
            <p:nvPr/>
          </p:nvGrpSpPr>
          <p:grpSpPr>
            <a:xfrm>
              <a:off x="4888811" y="1979830"/>
              <a:ext cx="687402" cy="480963"/>
              <a:chOff x="1736090" y="2893762"/>
              <a:chExt cx="565150" cy="347726"/>
            </a:xfrm>
          </p:grpSpPr>
          <p:grpSp>
            <p:nvGrpSpPr>
              <p:cNvPr id="245" name="Group 327"/>
              <p:cNvGrpSpPr>
                <a:grpSpLocks/>
              </p:cNvGrpSpPr>
              <p:nvPr/>
            </p:nvGrpSpPr>
            <p:grpSpPr bwMode="auto">
              <a:xfrm>
                <a:off x="1736090" y="2893762"/>
                <a:ext cx="565150" cy="292100"/>
                <a:chOff x="1871277" y="1576300"/>
                <a:chExt cx="1128371" cy="437861"/>
              </a:xfrm>
            </p:grpSpPr>
            <p:sp>
              <p:nvSpPr>
                <p:cNvPr id="249" name="Oval 248"/>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50" name="Rectangle 24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1" name="Oval 250"/>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52" name="Freeform 25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3" name="Freeform 252"/>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4" name="Freeform 253"/>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5" name="Freeform 254"/>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56" name="Straight Connector 255"/>
                <p:cNvCxnSpPr>
                  <a:endCxn id="251"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46" name="Group 245"/>
              <p:cNvGrpSpPr/>
              <p:nvPr/>
            </p:nvGrpSpPr>
            <p:grpSpPr>
              <a:xfrm>
                <a:off x="1844715" y="2907714"/>
                <a:ext cx="378664" cy="333774"/>
                <a:chOff x="741398" y="1743005"/>
                <a:chExt cx="378664" cy="333774"/>
              </a:xfrm>
            </p:grpSpPr>
            <p:sp>
              <p:nvSpPr>
                <p:cNvPr id="247" name="Oval 246"/>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8" name="TextBox 247"/>
                <p:cNvSpPr txBox="1"/>
                <p:nvPr/>
              </p:nvSpPr>
              <p:spPr>
                <a:xfrm>
                  <a:off x="767915" y="1743005"/>
                  <a:ext cx="352147" cy="333774"/>
                </a:xfrm>
                <a:prstGeom prst="rect">
                  <a:avLst/>
                </a:prstGeom>
                <a:noFill/>
              </p:spPr>
              <p:txBody>
                <a:bodyPr wrap="none" rtlCol="0">
                  <a:spAutoFit/>
                </a:bodyPr>
                <a:lstStyle/>
                <a:p>
                  <a:r>
                    <a:rPr lang="en-US" sz="2400" dirty="0" smtClean="0"/>
                    <a:t>w</a:t>
                  </a:r>
                  <a:endParaRPr lang="en-US" sz="2400" dirty="0"/>
                </a:p>
              </p:txBody>
            </p:sp>
          </p:grpSp>
        </p:grpSp>
        <p:grpSp>
          <p:nvGrpSpPr>
            <p:cNvPr id="189" name="Group 188"/>
            <p:cNvGrpSpPr/>
            <p:nvPr/>
          </p:nvGrpSpPr>
          <p:grpSpPr>
            <a:xfrm>
              <a:off x="2206359" y="2517647"/>
              <a:ext cx="687402" cy="480963"/>
              <a:chOff x="1736090" y="2893762"/>
              <a:chExt cx="565150" cy="347726"/>
            </a:xfrm>
          </p:grpSpPr>
          <p:grpSp>
            <p:nvGrpSpPr>
              <p:cNvPr id="232" name="Group 327"/>
              <p:cNvGrpSpPr>
                <a:grpSpLocks/>
              </p:cNvGrpSpPr>
              <p:nvPr/>
            </p:nvGrpSpPr>
            <p:grpSpPr bwMode="auto">
              <a:xfrm>
                <a:off x="1736090" y="2893762"/>
                <a:ext cx="565150" cy="292100"/>
                <a:chOff x="1871277" y="1576300"/>
                <a:chExt cx="1128371" cy="437861"/>
              </a:xfrm>
            </p:grpSpPr>
            <p:sp>
              <p:nvSpPr>
                <p:cNvPr id="236" name="Oval 235"/>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37" name="Rectangle 236"/>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8" name="Oval 237"/>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39" name="Freeform 238"/>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0" name="Freeform 239"/>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Freeform 240"/>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2" name="Freeform 241"/>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3" name="Straight Connector 242"/>
                <p:cNvCxnSpPr>
                  <a:endCxn id="238"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844715" y="2907714"/>
                <a:ext cx="356365" cy="333774"/>
                <a:chOff x="741398" y="1743005"/>
                <a:chExt cx="356365" cy="333774"/>
              </a:xfrm>
            </p:grpSpPr>
            <p:sp>
              <p:nvSpPr>
                <p:cNvPr id="234" name="Oval 233"/>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5" name="TextBox 234"/>
                <p:cNvSpPr txBox="1"/>
                <p:nvPr/>
              </p:nvSpPr>
              <p:spPr>
                <a:xfrm>
                  <a:off x="783895" y="1743005"/>
                  <a:ext cx="292553" cy="333774"/>
                </a:xfrm>
                <a:prstGeom prst="rect">
                  <a:avLst/>
                </a:prstGeom>
                <a:noFill/>
              </p:spPr>
              <p:txBody>
                <a:bodyPr wrap="none" rtlCol="0">
                  <a:spAutoFit/>
                </a:bodyPr>
                <a:lstStyle/>
                <a:p>
                  <a:r>
                    <a:rPr lang="en-US" sz="2400" dirty="0" smtClean="0"/>
                    <a:t>u</a:t>
                  </a:r>
                  <a:endParaRPr lang="en-US" sz="2400" dirty="0"/>
                </a:p>
              </p:txBody>
            </p:sp>
          </p:grpSp>
        </p:grpSp>
        <p:grpSp>
          <p:nvGrpSpPr>
            <p:cNvPr id="190" name="Group 189"/>
            <p:cNvGrpSpPr/>
            <p:nvPr/>
          </p:nvGrpSpPr>
          <p:grpSpPr>
            <a:xfrm>
              <a:off x="6285253" y="2579331"/>
              <a:ext cx="687402" cy="480963"/>
              <a:chOff x="1736090" y="2893762"/>
              <a:chExt cx="565150" cy="347726"/>
            </a:xfrm>
          </p:grpSpPr>
          <p:grpSp>
            <p:nvGrpSpPr>
              <p:cNvPr id="219" name="Group 327"/>
              <p:cNvGrpSpPr>
                <a:grpSpLocks/>
              </p:cNvGrpSpPr>
              <p:nvPr/>
            </p:nvGrpSpPr>
            <p:grpSpPr bwMode="auto">
              <a:xfrm>
                <a:off x="1736090" y="2893762"/>
                <a:ext cx="565150" cy="292100"/>
                <a:chOff x="1871277" y="1576300"/>
                <a:chExt cx="1128371" cy="437861"/>
              </a:xfrm>
            </p:grpSpPr>
            <p:sp>
              <p:nvSpPr>
                <p:cNvPr id="223" name="Oval 222"/>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24" name="Rectangle 223"/>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5" name="Oval 224"/>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26" name="Freeform 225"/>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7" name="Freeform 226"/>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8" name="Freeform 227"/>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9" name="Freeform 228"/>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30" name="Straight Connector 229"/>
                <p:cNvCxnSpPr>
                  <a:endCxn id="225"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20" name="Group 219"/>
              <p:cNvGrpSpPr/>
              <p:nvPr/>
            </p:nvGrpSpPr>
            <p:grpSpPr>
              <a:xfrm>
                <a:off x="1844715" y="2907714"/>
                <a:ext cx="356365" cy="333774"/>
                <a:chOff x="741398" y="1743005"/>
                <a:chExt cx="356365" cy="333774"/>
              </a:xfrm>
            </p:grpSpPr>
            <p:sp>
              <p:nvSpPr>
                <p:cNvPr id="221" name="Oval 220"/>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2" name="TextBox 221"/>
                <p:cNvSpPr txBox="1"/>
                <p:nvPr/>
              </p:nvSpPr>
              <p:spPr>
                <a:xfrm>
                  <a:off x="783895" y="1743005"/>
                  <a:ext cx="278343" cy="333774"/>
                </a:xfrm>
                <a:prstGeom prst="rect">
                  <a:avLst/>
                </a:prstGeom>
                <a:noFill/>
              </p:spPr>
              <p:txBody>
                <a:bodyPr wrap="none" rtlCol="0">
                  <a:spAutoFit/>
                </a:bodyPr>
                <a:lstStyle/>
                <a:p>
                  <a:r>
                    <a:rPr lang="en-US" sz="2400" dirty="0" smtClean="0"/>
                    <a:t>z</a:t>
                  </a:r>
                  <a:endParaRPr lang="en-US" sz="2400" dirty="0"/>
                </a:p>
              </p:txBody>
            </p:sp>
          </p:grpSp>
        </p:grpSp>
        <p:grpSp>
          <p:nvGrpSpPr>
            <p:cNvPr id="191" name="Group 190"/>
            <p:cNvGrpSpPr/>
            <p:nvPr/>
          </p:nvGrpSpPr>
          <p:grpSpPr>
            <a:xfrm>
              <a:off x="4927962" y="3152913"/>
              <a:ext cx="687402" cy="480963"/>
              <a:chOff x="1736090" y="2893762"/>
              <a:chExt cx="565150" cy="347726"/>
            </a:xfrm>
          </p:grpSpPr>
          <p:grpSp>
            <p:nvGrpSpPr>
              <p:cNvPr id="206" name="Group 327"/>
              <p:cNvGrpSpPr>
                <a:grpSpLocks/>
              </p:cNvGrpSpPr>
              <p:nvPr/>
            </p:nvGrpSpPr>
            <p:grpSpPr bwMode="auto">
              <a:xfrm>
                <a:off x="1736090" y="2893762"/>
                <a:ext cx="565150" cy="292100"/>
                <a:chOff x="1871277" y="1576300"/>
                <a:chExt cx="1128371" cy="437861"/>
              </a:xfrm>
            </p:grpSpPr>
            <p:sp>
              <p:nvSpPr>
                <p:cNvPr id="210" name="Oval 209"/>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11" name="Rectangle 210"/>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2" name="Oval 211"/>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13" name="Freeform 212"/>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4" name="Freeform 213"/>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5" name="Freeform 214"/>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6" name="Freeform 215"/>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17" name="Straight Connector 216"/>
                <p:cNvCxnSpPr>
                  <a:endCxn id="212"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1844715" y="2907714"/>
                <a:ext cx="356365" cy="333774"/>
                <a:chOff x="741398" y="1743005"/>
                <a:chExt cx="356365" cy="333774"/>
              </a:xfrm>
            </p:grpSpPr>
            <p:sp>
              <p:nvSpPr>
                <p:cNvPr id="208" name="Oval 207"/>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TextBox 208"/>
                <p:cNvSpPr txBox="1"/>
                <p:nvPr/>
              </p:nvSpPr>
              <p:spPr>
                <a:xfrm>
                  <a:off x="783895" y="1743005"/>
                  <a:ext cx="278343" cy="333774"/>
                </a:xfrm>
                <a:prstGeom prst="rect">
                  <a:avLst/>
                </a:prstGeom>
                <a:noFill/>
              </p:spPr>
              <p:txBody>
                <a:bodyPr wrap="none" rtlCol="0">
                  <a:spAutoFit/>
                </a:bodyPr>
                <a:lstStyle/>
                <a:p>
                  <a:r>
                    <a:rPr lang="en-US" sz="2400" dirty="0" smtClean="0"/>
                    <a:t>y</a:t>
                  </a:r>
                  <a:endParaRPr lang="en-US" sz="2400" dirty="0"/>
                </a:p>
              </p:txBody>
            </p:sp>
          </p:grpSp>
        </p:grpSp>
        <p:grpSp>
          <p:nvGrpSpPr>
            <p:cNvPr id="192" name="Group 191"/>
            <p:cNvGrpSpPr/>
            <p:nvPr/>
          </p:nvGrpSpPr>
          <p:grpSpPr>
            <a:xfrm>
              <a:off x="3337414" y="3136841"/>
              <a:ext cx="687402" cy="480963"/>
              <a:chOff x="1736090" y="2893762"/>
              <a:chExt cx="565150" cy="347726"/>
            </a:xfrm>
          </p:grpSpPr>
          <p:grpSp>
            <p:nvGrpSpPr>
              <p:cNvPr id="193" name="Group 327"/>
              <p:cNvGrpSpPr>
                <a:grpSpLocks/>
              </p:cNvGrpSpPr>
              <p:nvPr/>
            </p:nvGrpSpPr>
            <p:grpSpPr bwMode="auto">
              <a:xfrm>
                <a:off x="1736090" y="2893762"/>
                <a:ext cx="565150" cy="292100"/>
                <a:chOff x="1871277" y="1576300"/>
                <a:chExt cx="1128371" cy="437861"/>
              </a:xfrm>
            </p:grpSpPr>
            <p:sp>
              <p:nvSpPr>
                <p:cNvPr id="197" name="Oval 196"/>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8" name="Rectangle 197"/>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9" name="Oval 198"/>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0" name="Freeform 199"/>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1" name="Freeform 200"/>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2" name="Freeform 201"/>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3" name="Freeform 202"/>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04" name="Straight Connector 203"/>
                <p:cNvCxnSpPr>
                  <a:endCxn id="199"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94" name="Group 193"/>
              <p:cNvGrpSpPr/>
              <p:nvPr/>
            </p:nvGrpSpPr>
            <p:grpSpPr>
              <a:xfrm>
                <a:off x="1844715" y="2907714"/>
                <a:ext cx="356365" cy="333774"/>
                <a:chOff x="741398" y="1743005"/>
                <a:chExt cx="356365" cy="333774"/>
              </a:xfrm>
            </p:grpSpPr>
            <p:sp>
              <p:nvSpPr>
                <p:cNvPr id="195" name="Oval 194"/>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p:cNvSpPr txBox="1"/>
                <p:nvPr/>
              </p:nvSpPr>
              <p:spPr>
                <a:xfrm>
                  <a:off x="783895" y="1743005"/>
                  <a:ext cx="278343" cy="333774"/>
                </a:xfrm>
                <a:prstGeom prst="rect">
                  <a:avLst/>
                </a:prstGeom>
                <a:noFill/>
              </p:spPr>
              <p:txBody>
                <a:bodyPr wrap="none" rtlCol="0">
                  <a:spAutoFit/>
                </a:bodyPr>
                <a:lstStyle/>
                <a:p>
                  <a:r>
                    <a:rPr lang="en-US" sz="2400" dirty="0" smtClean="0"/>
                    <a:t>x</a:t>
                  </a:r>
                  <a:endParaRPr lang="en-US" sz="2400" dirty="0"/>
                </a:p>
              </p:txBody>
            </p:sp>
          </p:grpSp>
        </p:grpSp>
      </p:grpSp>
      <p:grpSp>
        <p:nvGrpSpPr>
          <p:cNvPr id="157" name="Group 156"/>
          <p:cNvGrpSpPr/>
          <p:nvPr/>
        </p:nvGrpSpPr>
        <p:grpSpPr>
          <a:xfrm>
            <a:off x="1824193" y="2137617"/>
            <a:ext cx="1838752" cy="1207922"/>
            <a:chOff x="1800839" y="2199110"/>
            <a:chExt cx="1838752" cy="1207922"/>
          </a:xfrm>
        </p:grpSpPr>
        <p:sp>
          <p:nvSpPr>
            <p:cNvPr id="158" name="Freeform 157"/>
            <p:cNvSpPr/>
            <p:nvPr/>
          </p:nvSpPr>
          <p:spPr>
            <a:xfrm>
              <a:off x="1800839" y="2199110"/>
              <a:ext cx="1838752" cy="549777"/>
            </a:xfrm>
            <a:custGeom>
              <a:avLst/>
              <a:gdLst>
                <a:gd name="connsiteX0" fmla="*/ 0 w 1876665"/>
                <a:gd name="connsiteY0" fmla="*/ 739356 h 739356"/>
                <a:gd name="connsiteX1" fmla="*/ 985723 w 1876665"/>
                <a:gd name="connsiteY1" fmla="*/ 720399 h 739356"/>
                <a:gd name="connsiteX2" fmla="*/ 1876665 w 1876665"/>
                <a:gd name="connsiteY2" fmla="*/ 0 h 739356"/>
                <a:gd name="connsiteX0" fmla="*/ 0 w 1876665"/>
                <a:gd name="connsiteY0" fmla="*/ 739356 h 739356"/>
                <a:gd name="connsiteX1" fmla="*/ 818495 w 1876665"/>
                <a:gd name="connsiteY1" fmla="*/ 720399 h 739356"/>
                <a:gd name="connsiteX2" fmla="*/ 1876665 w 1876665"/>
                <a:gd name="connsiteY2" fmla="*/ 0 h 739356"/>
                <a:gd name="connsiteX0" fmla="*/ 0 w 1802341"/>
                <a:gd name="connsiteY0" fmla="*/ 630627 h 630627"/>
                <a:gd name="connsiteX1" fmla="*/ 818495 w 1802341"/>
                <a:gd name="connsiteY1" fmla="*/ 611670 h 630627"/>
                <a:gd name="connsiteX2" fmla="*/ 1802341 w 1802341"/>
                <a:gd name="connsiteY2" fmla="*/ 0 h 630627"/>
              </a:gdLst>
              <a:ahLst/>
              <a:cxnLst>
                <a:cxn ang="0">
                  <a:pos x="connsiteX0" y="connsiteY0"/>
                </a:cxn>
                <a:cxn ang="0">
                  <a:pos x="connsiteX1" y="connsiteY1"/>
                </a:cxn>
                <a:cxn ang="0">
                  <a:pos x="connsiteX2" y="connsiteY2"/>
                </a:cxn>
              </a:cxnLst>
              <a:rect l="l" t="t" r="r" b="b"/>
              <a:pathLst>
                <a:path w="1802341" h="630627">
                  <a:moveTo>
                    <a:pt x="0" y="630627"/>
                  </a:moveTo>
                  <a:lnTo>
                    <a:pt x="818495" y="611670"/>
                  </a:lnTo>
                  <a:lnTo>
                    <a:pt x="1802341" y="0"/>
                  </a:lnTo>
                </a:path>
              </a:pathLst>
            </a:custGeom>
            <a:ln w="50800" cmpd="sng">
              <a:solidFill>
                <a:srgbClr val="CC0000"/>
              </a:solidFill>
              <a:tailEnd type="triangle"/>
            </a:ln>
          </p:spPr>
          <p:txBody>
            <a:bodyPr rtlCol="0" anchor="ctr"/>
            <a:lstStyle/>
            <a:p>
              <a:pPr algn="ctr"/>
              <a:endParaRPr lang="en-US"/>
            </a:p>
          </p:txBody>
        </p:sp>
        <p:sp>
          <p:nvSpPr>
            <p:cNvPr id="159" name="Freeform 158"/>
            <p:cNvSpPr/>
            <p:nvPr/>
          </p:nvSpPr>
          <p:spPr>
            <a:xfrm flipV="1">
              <a:off x="1801588" y="2749626"/>
              <a:ext cx="1741891" cy="657406"/>
            </a:xfrm>
            <a:custGeom>
              <a:avLst/>
              <a:gdLst>
                <a:gd name="connsiteX0" fmla="*/ 0 w 1876665"/>
                <a:gd name="connsiteY0" fmla="*/ 739356 h 739356"/>
                <a:gd name="connsiteX1" fmla="*/ 985723 w 1876665"/>
                <a:gd name="connsiteY1" fmla="*/ 720399 h 739356"/>
                <a:gd name="connsiteX2" fmla="*/ 1876665 w 1876665"/>
                <a:gd name="connsiteY2" fmla="*/ 0 h 739356"/>
                <a:gd name="connsiteX0" fmla="*/ 0 w 1876665"/>
                <a:gd name="connsiteY0" fmla="*/ 739356 h 739356"/>
                <a:gd name="connsiteX1" fmla="*/ 818495 w 1876665"/>
                <a:gd name="connsiteY1" fmla="*/ 720399 h 739356"/>
                <a:gd name="connsiteX2" fmla="*/ 1876665 w 1876665"/>
                <a:gd name="connsiteY2" fmla="*/ 0 h 739356"/>
                <a:gd name="connsiteX0" fmla="*/ 0 w 1802341"/>
                <a:gd name="connsiteY0" fmla="*/ 630627 h 630627"/>
                <a:gd name="connsiteX1" fmla="*/ 818495 w 1802341"/>
                <a:gd name="connsiteY1" fmla="*/ 611670 h 630627"/>
                <a:gd name="connsiteX2" fmla="*/ 1802341 w 1802341"/>
                <a:gd name="connsiteY2" fmla="*/ 0 h 630627"/>
                <a:gd name="connsiteX0" fmla="*/ 0 w 1707398"/>
                <a:gd name="connsiteY0" fmla="*/ 754084 h 754084"/>
                <a:gd name="connsiteX1" fmla="*/ 818495 w 1707398"/>
                <a:gd name="connsiteY1" fmla="*/ 735127 h 754084"/>
                <a:gd name="connsiteX2" fmla="*/ 1707398 w 1707398"/>
                <a:gd name="connsiteY2" fmla="*/ 0 h 754084"/>
              </a:gdLst>
              <a:ahLst/>
              <a:cxnLst>
                <a:cxn ang="0">
                  <a:pos x="connsiteX0" y="connsiteY0"/>
                </a:cxn>
                <a:cxn ang="0">
                  <a:pos x="connsiteX1" y="connsiteY1"/>
                </a:cxn>
                <a:cxn ang="0">
                  <a:pos x="connsiteX2" y="connsiteY2"/>
                </a:cxn>
              </a:cxnLst>
              <a:rect l="l" t="t" r="r" b="b"/>
              <a:pathLst>
                <a:path w="1707398" h="754084">
                  <a:moveTo>
                    <a:pt x="0" y="754084"/>
                  </a:moveTo>
                  <a:lnTo>
                    <a:pt x="818495" y="735127"/>
                  </a:lnTo>
                  <a:lnTo>
                    <a:pt x="1707398" y="0"/>
                  </a:lnTo>
                </a:path>
              </a:pathLst>
            </a:custGeom>
            <a:ln w="50800" cmpd="sng">
              <a:solidFill>
                <a:srgbClr val="CC0000"/>
              </a:solidFill>
              <a:tailEnd type="triangle"/>
            </a:ln>
          </p:spPr>
          <p:txBody>
            <a:bodyPr rtlCol="0" anchor="ctr"/>
            <a:lstStyle/>
            <a:p>
              <a:pPr algn="ctr"/>
              <a:endParaRPr lang="en-US"/>
            </a:p>
          </p:txBody>
        </p:sp>
      </p:grpSp>
      <p:sp>
        <p:nvSpPr>
          <p:cNvPr id="152"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1669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dissolve">
                                      <p:cBhvr>
                                        <p:cTn id="15"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612"/>
          <p:cNvGrpSpPr>
            <a:grpSpLocks/>
          </p:cNvGrpSpPr>
          <p:nvPr/>
        </p:nvGrpSpPr>
        <p:grpSpPr bwMode="auto">
          <a:xfrm flipH="1">
            <a:off x="943464" y="2441244"/>
            <a:ext cx="855053" cy="655887"/>
            <a:chOff x="2839" y="3501"/>
            <a:chExt cx="755" cy="803"/>
          </a:xfrm>
        </p:grpSpPr>
        <p:pic>
          <p:nvPicPr>
            <p:cNvPr id="119" name="Picture 161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20840" name="Freeform 3"/>
          <p:cNvSpPr>
            <a:spLocks/>
          </p:cNvSpPr>
          <p:nvPr/>
        </p:nvSpPr>
        <p:spPr bwMode="auto">
          <a:xfrm>
            <a:off x="2066227" y="1330694"/>
            <a:ext cx="5142041" cy="2404002"/>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0841" name="Freeform 4"/>
          <p:cNvSpPr>
            <a:spLocks/>
          </p:cNvSpPr>
          <p:nvPr/>
        </p:nvSpPr>
        <p:spPr bwMode="auto">
          <a:xfrm>
            <a:off x="2834105" y="2267385"/>
            <a:ext cx="781590" cy="317349"/>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47" name="Oval 10"/>
          <p:cNvSpPr>
            <a:spLocks noChangeArrowheads="1"/>
          </p:cNvSpPr>
          <p:nvPr/>
        </p:nvSpPr>
        <p:spPr bwMode="auto">
          <a:xfrm>
            <a:off x="3323170" y="3340569"/>
            <a:ext cx="715315" cy="1382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48" name="Line 11"/>
          <p:cNvSpPr>
            <a:spLocks noChangeShapeType="1"/>
          </p:cNvSpPr>
          <p:nvPr/>
        </p:nvSpPr>
        <p:spPr bwMode="auto">
          <a:xfrm>
            <a:off x="3323170" y="3328626"/>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49" name="Line 12"/>
          <p:cNvSpPr>
            <a:spLocks noChangeShapeType="1"/>
          </p:cNvSpPr>
          <p:nvPr/>
        </p:nvSpPr>
        <p:spPr bwMode="auto">
          <a:xfrm>
            <a:off x="4038485" y="3328626"/>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0" name="Rectangle 13"/>
          <p:cNvSpPr>
            <a:spLocks noChangeArrowheads="1"/>
          </p:cNvSpPr>
          <p:nvPr/>
        </p:nvSpPr>
        <p:spPr bwMode="auto">
          <a:xfrm>
            <a:off x="3323170" y="3328626"/>
            <a:ext cx="708459" cy="836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51" name="Oval 14"/>
          <p:cNvSpPr>
            <a:spLocks noChangeArrowheads="1"/>
          </p:cNvSpPr>
          <p:nvPr/>
        </p:nvSpPr>
        <p:spPr bwMode="auto">
          <a:xfrm>
            <a:off x="3316314" y="3227962"/>
            <a:ext cx="715315" cy="16208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2" name="Oval 15"/>
          <p:cNvSpPr>
            <a:spLocks noChangeArrowheads="1"/>
          </p:cNvSpPr>
          <p:nvPr/>
        </p:nvSpPr>
        <p:spPr bwMode="auto">
          <a:xfrm>
            <a:off x="3314029" y="2163308"/>
            <a:ext cx="715315" cy="1382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3" name="Line 16"/>
          <p:cNvSpPr>
            <a:spLocks noChangeShapeType="1"/>
          </p:cNvSpPr>
          <p:nvPr/>
        </p:nvSpPr>
        <p:spPr bwMode="auto">
          <a:xfrm>
            <a:off x="3314029" y="2151365"/>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4" name="Line 17"/>
          <p:cNvSpPr>
            <a:spLocks noChangeShapeType="1"/>
          </p:cNvSpPr>
          <p:nvPr/>
        </p:nvSpPr>
        <p:spPr bwMode="auto">
          <a:xfrm>
            <a:off x="4029344" y="2151365"/>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5" name="Rectangle 18"/>
          <p:cNvSpPr>
            <a:spLocks noChangeArrowheads="1"/>
          </p:cNvSpPr>
          <p:nvPr/>
        </p:nvSpPr>
        <p:spPr bwMode="auto">
          <a:xfrm>
            <a:off x="3314029" y="2151365"/>
            <a:ext cx="708459" cy="836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56" name="Oval 19"/>
          <p:cNvSpPr>
            <a:spLocks noChangeArrowheads="1"/>
          </p:cNvSpPr>
          <p:nvPr/>
        </p:nvSpPr>
        <p:spPr bwMode="auto">
          <a:xfrm>
            <a:off x="3307173" y="2050700"/>
            <a:ext cx="715315" cy="16208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7" name="Oval 20"/>
          <p:cNvSpPr>
            <a:spLocks noChangeArrowheads="1"/>
          </p:cNvSpPr>
          <p:nvPr/>
        </p:nvSpPr>
        <p:spPr bwMode="auto">
          <a:xfrm>
            <a:off x="4874924" y="2156483"/>
            <a:ext cx="713030" cy="1382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8" name="Line 21"/>
          <p:cNvSpPr>
            <a:spLocks noChangeShapeType="1"/>
          </p:cNvSpPr>
          <p:nvPr/>
        </p:nvSpPr>
        <p:spPr bwMode="auto">
          <a:xfrm>
            <a:off x="4874924" y="2144540"/>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9" name="Line 22"/>
          <p:cNvSpPr>
            <a:spLocks noChangeShapeType="1"/>
          </p:cNvSpPr>
          <p:nvPr/>
        </p:nvSpPr>
        <p:spPr bwMode="auto">
          <a:xfrm>
            <a:off x="5587954" y="2144540"/>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0" name="Rectangle 23"/>
          <p:cNvSpPr>
            <a:spLocks noChangeArrowheads="1"/>
          </p:cNvSpPr>
          <p:nvPr/>
        </p:nvSpPr>
        <p:spPr bwMode="auto">
          <a:xfrm>
            <a:off x="4874924" y="2144540"/>
            <a:ext cx="706174" cy="836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61" name="Oval 24"/>
          <p:cNvSpPr>
            <a:spLocks noChangeArrowheads="1"/>
          </p:cNvSpPr>
          <p:nvPr/>
        </p:nvSpPr>
        <p:spPr bwMode="auto">
          <a:xfrm>
            <a:off x="4881780" y="2048994"/>
            <a:ext cx="713030" cy="16208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2" name="Oval 25"/>
          <p:cNvSpPr>
            <a:spLocks noChangeArrowheads="1"/>
          </p:cNvSpPr>
          <p:nvPr/>
        </p:nvSpPr>
        <p:spPr bwMode="auto">
          <a:xfrm>
            <a:off x="4897778" y="3335451"/>
            <a:ext cx="715315" cy="1382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3" name="Line 26"/>
          <p:cNvSpPr>
            <a:spLocks noChangeShapeType="1"/>
          </p:cNvSpPr>
          <p:nvPr/>
        </p:nvSpPr>
        <p:spPr bwMode="auto">
          <a:xfrm>
            <a:off x="4897778" y="3323508"/>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4" name="Line 27"/>
          <p:cNvSpPr>
            <a:spLocks noChangeShapeType="1"/>
          </p:cNvSpPr>
          <p:nvPr/>
        </p:nvSpPr>
        <p:spPr bwMode="auto">
          <a:xfrm>
            <a:off x="5613093" y="3323508"/>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5" name="Rectangle 28"/>
          <p:cNvSpPr>
            <a:spLocks noChangeArrowheads="1"/>
          </p:cNvSpPr>
          <p:nvPr/>
        </p:nvSpPr>
        <p:spPr bwMode="auto">
          <a:xfrm>
            <a:off x="4897778" y="3323508"/>
            <a:ext cx="708459" cy="836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66" name="Oval 29"/>
          <p:cNvSpPr>
            <a:spLocks noChangeArrowheads="1"/>
          </p:cNvSpPr>
          <p:nvPr/>
        </p:nvSpPr>
        <p:spPr bwMode="auto">
          <a:xfrm>
            <a:off x="4890922" y="3222843"/>
            <a:ext cx="715315" cy="16208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7" name="Oval 30"/>
          <p:cNvSpPr>
            <a:spLocks noChangeArrowheads="1"/>
          </p:cNvSpPr>
          <p:nvPr/>
        </p:nvSpPr>
        <p:spPr bwMode="auto">
          <a:xfrm>
            <a:off x="6189001" y="2753645"/>
            <a:ext cx="715315" cy="1382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8" name="Line 31"/>
          <p:cNvSpPr>
            <a:spLocks noChangeShapeType="1"/>
          </p:cNvSpPr>
          <p:nvPr/>
        </p:nvSpPr>
        <p:spPr bwMode="auto">
          <a:xfrm>
            <a:off x="6189001" y="2741702"/>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9" name="Line 32"/>
          <p:cNvSpPr>
            <a:spLocks noChangeShapeType="1"/>
          </p:cNvSpPr>
          <p:nvPr/>
        </p:nvSpPr>
        <p:spPr bwMode="auto">
          <a:xfrm>
            <a:off x="6904316" y="2741702"/>
            <a:ext cx="0" cy="853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70" name="Rectangle 33"/>
          <p:cNvSpPr>
            <a:spLocks noChangeArrowheads="1"/>
          </p:cNvSpPr>
          <p:nvPr/>
        </p:nvSpPr>
        <p:spPr bwMode="auto">
          <a:xfrm>
            <a:off x="6189001" y="2741702"/>
            <a:ext cx="708459" cy="836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71" name="Oval 34"/>
          <p:cNvSpPr>
            <a:spLocks noChangeArrowheads="1"/>
          </p:cNvSpPr>
          <p:nvPr/>
        </p:nvSpPr>
        <p:spPr bwMode="auto">
          <a:xfrm>
            <a:off x="6182145" y="2641037"/>
            <a:ext cx="715315" cy="16208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72" name="Freeform 35"/>
          <p:cNvSpPr>
            <a:spLocks/>
          </p:cNvSpPr>
          <p:nvPr/>
        </p:nvSpPr>
        <p:spPr bwMode="auto">
          <a:xfrm>
            <a:off x="5254292" y="2313451"/>
            <a:ext cx="2285" cy="890624"/>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3" name="Freeform 36"/>
          <p:cNvSpPr>
            <a:spLocks/>
          </p:cNvSpPr>
          <p:nvPr/>
        </p:nvSpPr>
        <p:spPr bwMode="auto">
          <a:xfrm>
            <a:off x="3670544" y="2323688"/>
            <a:ext cx="2285" cy="91621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4" name="Freeform 37"/>
          <p:cNvSpPr>
            <a:spLocks/>
          </p:cNvSpPr>
          <p:nvPr/>
        </p:nvSpPr>
        <p:spPr bwMode="auto">
          <a:xfrm>
            <a:off x="4047627" y="2298096"/>
            <a:ext cx="1151817" cy="1023706"/>
          </a:xfrm>
          <a:custGeom>
            <a:avLst/>
            <a:gdLst>
              <a:gd name="T0" fmla="*/ 0 w 378"/>
              <a:gd name="T1" fmla="*/ 142610238 h 174"/>
              <a:gd name="T2" fmla="*/ 8951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5" name="Freeform 38"/>
          <p:cNvSpPr>
            <a:spLocks/>
          </p:cNvSpPr>
          <p:nvPr/>
        </p:nvSpPr>
        <p:spPr bwMode="auto">
          <a:xfrm>
            <a:off x="5617663" y="2891845"/>
            <a:ext cx="836439" cy="460668"/>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6" name="Freeform 39"/>
          <p:cNvSpPr>
            <a:spLocks/>
          </p:cNvSpPr>
          <p:nvPr/>
        </p:nvSpPr>
        <p:spPr bwMode="auto">
          <a:xfrm>
            <a:off x="4061339" y="3372987"/>
            <a:ext cx="836439" cy="1706"/>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7" name="Freeform 40"/>
          <p:cNvSpPr>
            <a:spLocks/>
          </p:cNvSpPr>
          <p:nvPr/>
        </p:nvSpPr>
        <p:spPr bwMode="auto">
          <a:xfrm>
            <a:off x="2710696" y="2820186"/>
            <a:ext cx="630757" cy="450430"/>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8" name="Freeform 41"/>
          <p:cNvSpPr>
            <a:spLocks/>
          </p:cNvSpPr>
          <p:nvPr/>
        </p:nvSpPr>
        <p:spPr bwMode="auto">
          <a:xfrm>
            <a:off x="4047627" y="2195725"/>
            <a:ext cx="836439" cy="1706"/>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9" name="Freeform 42"/>
          <p:cNvSpPr>
            <a:spLocks/>
          </p:cNvSpPr>
          <p:nvPr/>
        </p:nvSpPr>
        <p:spPr bwMode="auto">
          <a:xfrm>
            <a:off x="5590239" y="2190607"/>
            <a:ext cx="904999" cy="455549"/>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80" name="Freeform 43"/>
          <p:cNvSpPr>
            <a:spLocks/>
          </p:cNvSpPr>
          <p:nvPr/>
        </p:nvSpPr>
        <p:spPr bwMode="auto">
          <a:xfrm>
            <a:off x="2580431" y="1458657"/>
            <a:ext cx="2536740" cy="1100484"/>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0882" name="Group 47"/>
          <p:cNvGrpSpPr>
            <a:grpSpLocks/>
          </p:cNvGrpSpPr>
          <p:nvPr/>
        </p:nvGrpSpPr>
        <p:grpSpPr bwMode="auto">
          <a:xfrm>
            <a:off x="5034899" y="3134122"/>
            <a:ext cx="447929" cy="426544"/>
            <a:chOff x="2958" y="2425"/>
            <a:chExt cx="199" cy="250"/>
          </a:xfrm>
        </p:grpSpPr>
        <p:sp>
          <p:nvSpPr>
            <p:cNvPr id="120905" name="Rectangle 4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6" name="Text Box 49"/>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nvGrpSpPr>
          <p:cNvPr id="120883" name="Group 50"/>
          <p:cNvGrpSpPr>
            <a:grpSpLocks/>
          </p:cNvGrpSpPr>
          <p:nvPr/>
        </p:nvGrpSpPr>
        <p:grpSpPr bwMode="auto">
          <a:xfrm>
            <a:off x="3460291" y="3077818"/>
            <a:ext cx="484495" cy="491379"/>
            <a:chOff x="2951" y="2395"/>
            <a:chExt cx="213" cy="288"/>
          </a:xfrm>
        </p:grpSpPr>
        <p:sp>
          <p:nvSpPr>
            <p:cNvPr id="120903"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4" name="Text Box 52"/>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x</a:t>
              </a:r>
            </a:p>
          </p:txBody>
        </p:sp>
      </p:grpSp>
      <p:grpSp>
        <p:nvGrpSpPr>
          <p:cNvPr id="120884" name="Group 53"/>
          <p:cNvGrpSpPr>
            <a:grpSpLocks/>
          </p:cNvGrpSpPr>
          <p:nvPr/>
        </p:nvGrpSpPr>
        <p:grpSpPr bwMode="auto">
          <a:xfrm>
            <a:off x="4982336" y="1956861"/>
            <a:ext cx="530202" cy="426544"/>
            <a:chOff x="2941" y="2425"/>
            <a:chExt cx="235" cy="250"/>
          </a:xfrm>
        </p:grpSpPr>
        <p:sp>
          <p:nvSpPr>
            <p:cNvPr id="120901" name="Rectangle 54"/>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2" name="Text Box 55"/>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w</a:t>
              </a:r>
              <a:endParaRPr lang="en-US"/>
            </a:p>
          </p:txBody>
        </p:sp>
      </p:grpSp>
      <p:grpSp>
        <p:nvGrpSpPr>
          <p:cNvPr id="120885" name="Group 56"/>
          <p:cNvGrpSpPr>
            <a:grpSpLocks/>
          </p:cNvGrpSpPr>
          <p:nvPr/>
        </p:nvGrpSpPr>
        <p:grpSpPr bwMode="auto">
          <a:xfrm>
            <a:off x="3458006" y="1956861"/>
            <a:ext cx="447929" cy="426544"/>
            <a:chOff x="2958" y="2425"/>
            <a:chExt cx="199" cy="250"/>
          </a:xfrm>
        </p:grpSpPr>
        <p:sp>
          <p:nvSpPr>
            <p:cNvPr id="120899" name="Rectangle 57"/>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0" name="Text Box 58"/>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v</a:t>
              </a:r>
              <a:endParaRPr lang="en-US"/>
            </a:p>
          </p:txBody>
        </p:sp>
      </p:grpSp>
      <p:grpSp>
        <p:nvGrpSpPr>
          <p:cNvPr id="120886" name="Group 59"/>
          <p:cNvGrpSpPr>
            <a:grpSpLocks/>
          </p:cNvGrpSpPr>
          <p:nvPr/>
        </p:nvGrpSpPr>
        <p:grpSpPr bwMode="auto">
          <a:xfrm>
            <a:off x="6323837" y="2499425"/>
            <a:ext cx="484495" cy="491379"/>
            <a:chOff x="2949" y="2395"/>
            <a:chExt cx="214" cy="288"/>
          </a:xfrm>
        </p:grpSpPr>
        <p:sp>
          <p:nvSpPr>
            <p:cNvPr id="120897" name="Rectangle 60"/>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898" name="Text Box 61"/>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sp>
        <p:nvSpPr>
          <p:cNvPr id="120887" name="Text Box 62"/>
          <p:cNvSpPr txBox="1">
            <a:spLocks noChangeArrowheads="1"/>
          </p:cNvSpPr>
          <p:nvPr/>
        </p:nvSpPr>
        <p:spPr bwMode="auto">
          <a:xfrm>
            <a:off x="2822678" y="2178663"/>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88" name="Text Box 63"/>
          <p:cNvSpPr txBox="1">
            <a:spLocks noChangeArrowheads="1"/>
          </p:cNvSpPr>
          <p:nvPr/>
        </p:nvSpPr>
        <p:spPr bwMode="auto">
          <a:xfrm>
            <a:off x="3617981" y="2552316"/>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89" name="Text Box 64"/>
          <p:cNvSpPr txBox="1">
            <a:spLocks noChangeArrowheads="1"/>
          </p:cNvSpPr>
          <p:nvPr/>
        </p:nvSpPr>
        <p:spPr bwMode="auto">
          <a:xfrm>
            <a:off x="2623853" y="2915732"/>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0" name="Text Box 65"/>
          <p:cNvSpPr txBox="1">
            <a:spLocks noChangeArrowheads="1"/>
          </p:cNvSpPr>
          <p:nvPr/>
        </p:nvSpPr>
        <p:spPr bwMode="auto">
          <a:xfrm>
            <a:off x="4495556" y="2710990"/>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0891" name="Text Box 66"/>
          <p:cNvSpPr txBox="1">
            <a:spLocks noChangeArrowheads="1"/>
          </p:cNvSpPr>
          <p:nvPr/>
        </p:nvSpPr>
        <p:spPr bwMode="auto">
          <a:xfrm>
            <a:off x="4351579" y="3314977"/>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2" name="Text Box 67"/>
          <p:cNvSpPr txBox="1">
            <a:spLocks noChangeArrowheads="1"/>
          </p:cNvSpPr>
          <p:nvPr/>
        </p:nvSpPr>
        <p:spPr bwMode="auto">
          <a:xfrm>
            <a:off x="5174305" y="2583027"/>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3" name="Text Box 68"/>
          <p:cNvSpPr txBox="1">
            <a:spLocks noChangeArrowheads="1"/>
          </p:cNvSpPr>
          <p:nvPr/>
        </p:nvSpPr>
        <p:spPr bwMode="auto">
          <a:xfrm>
            <a:off x="5997032" y="3033458"/>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94" name="Text Box 69"/>
          <p:cNvSpPr txBox="1">
            <a:spLocks noChangeArrowheads="1"/>
          </p:cNvSpPr>
          <p:nvPr/>
        </p:nvSpPr>
        <p:spPr bwMode="auto">
          <a:xfrm>
            <a:off x="5935327" y="2117241"/>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20895" name="Text Box 70"/>
          <p:cNvSpPr txBox="1">
            <a:spLocks noChangeArrowheads="1"/>
          </p:cNvSpPr>
          <p:nvPr/>
        </p:nvSpPr>
        <p:spPr bwMode="auto">
          <a:xfrm>
            <a:off x="4255594" y="1861315"/>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0896" name="Text Box 71"/>
          <p:cNvSpPr txBox="1">
            <a:spLocks noChangeArrowheads="1"/>
          </p:cNvSpPr>
          <p:nvPr/>
        </p:nvSpPr>
        <p:spPr bwMode="auto">
          <a:xfrm>
            <a:off x="3453435" y="1405766"/>
            <a:ext cx="447929" cy="39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75783" name="Rectangle 73"/>
          <p:cNvSpPr>
            <a:spLocks noGrp="1" noChangeArrowheads="1"/>
          </p:cNvSpPr>
          <p:nvPr>
            <p:ph type="title"/>
          </p:nvPr>
        </p:nvSpPr>
        <p:spPr>
          <a:xfrm>
            <a:off x="530774" y="170272"/>
            <a:ext cx="7772400" cy="796925"/>
          </a:xfrm>
        </p:spPr>
        <p:txBody>
          <a:bodyPr/>
          <a:lstStyle/>
          <a:p>
            <a:pPr>
              <a:defRPr/>
            </a:pPr>
            <a:r>
              <a:rPr lang="en-US" dirty="0" smtClean="0">
                <a:cs typeface="+mj-cs"/>
              </a:rPr>
              <a:t>Traffic Engineering: Difficult</a:t>
            </a:r>
            <a:endParaRPr lang="en-US" dirty="0">
              <a:cs typeface="+mj-cs"/>
            </a:endParaRPr>
          </a:p>
        </p:txBody>
      </p:sp>
      <p:grpSp>
        <p:nvGrpSpPr>
          <p:cNvPr id="5" name="Group 4"/>
          <p:cNvGrpSpPr/>
          <p:nvPr/>
        </p:nvGrpSpPr>
        <p:grpSpPr>
          <a:xfrm>
            <a:off x="2096464" y="2397247"/>
            <a:ext cx="978441" cy="597428"/>
            <a:chOff x="4034923" y="3926353"/>
            <a:chExt cx="978441" cy="597428"/>
          </a:xfrm>
        </p:grpSpPr>
        <p:pic>
          <p:nvPicPr>
            <p:cNvPr id="3" name="Picture 2" descr="ro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923" y="3926353"/>
              <a:ext cx="978441" cy="597428"/>
            </a:xfrm>
            <a:prstGeom prst="rect">
              <a:avLst/>
            </a:prstGeom>
          </p:spPr>
        </p:pic>
        <p:sp>
          <p:nvSpPr>
            <p:cNvPr id="87" name="Text Box 46"/>
            <p:cNvSpPr txBox="1">
              <a:spLocks noChangeArrowheads="1"/>
            </p:cNvSpPr>
            <p:nvPr/>
          </p:nvSpPr>
          <p:spPr bwMode="auto">
            <a:xfrm>
              <a:off x="4339956" y="4136876"/>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a:t>u</a:t>
              </a:r>
              <a:endParaRPr lang="en-US" dirty="0"/>
            </a:p>
          </p:txBody>
        </p:sp>
      </p:grpSp>
      <p:grpSp>
        <p:nvGrpSpPr>
          <p:cNvPr id="102" name="Group 101"/>
          <p:cNvGrpSpPr/>
          <p:nvPr/>
        </p:nvGrpSpPr>
        <p:grpSpPr>
          <a:xfrm>
            <a:off x="3201386" y="1897890"/>
            <a:ext cx="978441" cy="597428"/>
            <a:chOff x="4034923" y="3926353"/>
            <a:chExt cx="978441" cy="597428"/>
          </a:xfrm>
        </p:grpSpPr>
        <p:pic>
          <p:nvPicPr>
            <p:cNvPr id="103" name="Picture 102" descr="ro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923" y="3926353"/>
              <a:ext cx="978441" cy="597428"/>
            </a:xfrm>
            <a:prstGeom prst="rect">
              <a:avLst/>
            </a:prstGeom>
          </p:spPr>
        </p:pic>
        <p:sp>
          <p:nvSpPr>
            <p:cNvPr id="104" name="Text Box 46"/>
            <p:cNvSpPr txBox="1">
              <a:spLocks noChangeArrowheads="1"/>
            </p:cNvSpPr>
            <p:nvPr/>
          </p:nvSpPr>
          <p:spPr bwMode="auto">
            <a:xfrm>
              <a:off x="4333613" y="4136876"/>
              <a:ext cx="325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smtClean="0"/>
                <a:t>v</a:t>
              </a:r>
              <a:endParaRPr lang="en-US" dirty="0"/>
            </a:p>
          </p:txBody>
        </p:sp>
      </p:grpSp>
      <p:grpSp>
        <p:nvGrpSpPr>
          <p:cNvPr id="105" name="Group 104"/>
          <p:cNvGrpSpPr/>
          <p:nvPr/>
        </p:nvGrpSpPr>
        <p:grpSpPr>
          <a:xfrm>
            <a:off x="3228455" y="3027916"/>
            <a:ext cx="978441" cy="597428"/>
            <a:chOff x="4034923" y="3926353"/>
            <a:chExt cx="978441" cy="597428"/>
          </a:xfrm>
        </p:grpSpPr>
        <p:pic>
          <p:nvPicPr>
            <p:cNvPr id="106" name="Picture 105" descr="ro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923" y="3926353"/>
              <a:ext cx="978441" cy="597428"/>
            </a:xfrm>
            <a:prstGeom prst="rect">
              <a:avLst/>
            </a:prstGeom>
          </p:spPr>
        </p:pic>
        <p:sp>
          <p:nvSpPr>
            <p:cNvPr id="107" name="Text Box 46"/>
            <p:cNvSpPr txBox="1">
              <a:spLocks noChangeArrowheads="1"/>
            </p:cNvSpPr>
            <p:nvPr/>
          </p:nvSpPr>
          <p:spPr bwMode="auto">
            <a:xfrm>
              <a:off x="4346437" y="4136876"/>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smtClean="0"/>
                <a:t>x</a:t>
              </a:r>
              <a:endParaRPr lang="en-US" dirty="0"/>
            </a:p>
          </p:txBody>
        </p:sp>
      </p:grpSp>
      <p:grpSp>
        <p:nvGrpSpPr>
          <p:cNvPr id="108" name="Group 107"/>
          <p:cNvGrpSpPr/>
          <p:nvPr/>
        </p:nvGrpSpPr>
        <p:grpSpPr>
          <a:xfrm>
            <a:off x="4759505" y="1885171"/>
            <a:ext cx="978441" cy="597428"/>
            <a:chOff x="4034923" y="3926353"/>
            <a:chExt cx="978441" cy="597428"/>
          </a:xfrm>
        </p:grpSpPr>
        <p:pic>
          <p:nvPicPr>
            <p:cNvPr id="109" name="Picture 108" descr="ro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923" y="3926353"/>
              <a:ext cx="978441" cy="597428"/>
            </a:xfrm>
            <a:prstGeom prst="rect">
              <a:avLst/>
            </a:prstGeom>
          </p:spPr>
        </p:pic>
        <p:sp>
          <p:nvSpPr>
            <p:cNvPr id="110" name="Text Box 46"/>
            <p:cNvSpPr txBox="1">
              <a:spLocks noChangeArrowheads="1"/>
            </p:cNvSpPr>
            <p:nvPr/>
          </p:nvSpPr>
          <p:spPr bwMode="auto">
            <a:xfrm>
              <a:off x="4307965" y="4136876"/>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smtClean="0"/>
                <a:t>w</a:t>
              </a:r>
              <a:endParaRPr lang="en-US" dirty="0"/>
            </a:p>
          </p:txBody>
        </p:sp>
      </p:grpSp>
      <p:grpSp>
        <p:nvGrpSpPr>
          <p:cNvPr id="111" name="Group 110"/>
          <p:cNvGrpSpPr/>
          <p:nvPr/>
        </p:nvGrpSpPr>
        <p:grpSpPr>
          <a:xfrm>
            <a:off x="4786573" y="3031908"/>
            <a:ext cx="978441" cy="597428"/>
            <a:chOff x="4034923" y="3926353"/>
            <a:chExt cx="978441" cy="597428"/>
          </a:xfrm>
        </p:grpSpPr>
        <p:pic>
          <p:nvPicPr>
            <p:cNvPr id="112" name="Picture 111" descr="ro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923" y="3926353"/>
              <a:ext cx="978441" cy="597428"/>
            </a:xfrm>
            <a:prstGeom prst="rect">
              <a:avLst/>
            </a:prstGeom>
          </p:spPr>
        </p:pic>
        <p:sp>
          <p:nvSpPr>
            <p:cNvPr id="113" name="Text Box 46"/>
            <p:cNvSpPr txBox="1">
              <a:spLocks noChangeArrowheads="1"/>
            </p:cNvSpPr>
            <p:nvPr/>
          </p:nvSpPr>
          <p:spPr bwMode="auto">
            <a:xfrm>
              <a:off x="4340025" y="413687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smtClean="0"/>
                <a:t>y</a:t>
              </a:r>
              <a:endParaRPr lang="en-US" dirty="0"/>
            </a:p>
          </p:txBody>
        </p:sp>
      </p:grpSp>
      <p:grpSp>
        <p:nvGrpSpPr>
          <p:cNvPr id="114" name="Group 113"/>
          <p:cNvGrpSpPr/>
          <p:nvPr/>
        </p:nvGrpSpPr>
        <p:grpSpPr>
          <a:xfrm>
            <a:off x="6058604" y="2465712"/>
            <a:ext cx="978441" cy="597428"/>
            <a:chOff x="4034923" y="3926353"/>
            <a:chExt cx="978441" cy="597428"/>
          </a:xfrm>
        </p:grpSpPr>
        <p:pic>
          <p:nvPicPr>
            <p:cNvPr id="115" name="Picture 114" descr="ro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923" y="3926353"/>
              <a:ext cx="978441" cy="597428"/>
            </a:xfrm>
            <a:prstGeom prst="rect">
              <a:avLst/>
            </a:prstGeom>
          </p:spPr>
        </p:pic>
        <p:sp>
          <p:nvSpPr>
            <p:cNvPr id="116" name="Text Box 46"/>
            <p:cNvSpPr txBox="1">
              <a:spLocks noChangeArrowheads="1"/>
            </p:cNvSpPr>
            <p:nvPr/>
          </p:nvSpPr>
          <p:spPr bwMode="auto">
            <a:xfrm>
              <a:off x="4346437" y="4136876"/>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smtClean="0"/>
                <a:t>z</a:t>
              </a:r>
              <a:endParaRPr lang="en-US" dirty="0"/>
            </a:p>
          </p:txBody>
        </p:sp>
      </p:grpSp>
      <p:grpSp>
        <p:nvGrpSpPr>
          <p:cNvPr id="121" name="Group 1507"/>
          <p:cNvGrpSpPr>
            <a:grpSpLocks/>
          </p:cNvGrpSpPr>
          <p:nvPr/>
        </p:nvGrpSpPr>
        <p:grpSpPr bwMode="auto">
          <a:xfrm>
            <a:off x="7391175" y="2426604"/>
            <a:ext cx="427480" cy="711995"/>
            <a:chOff x="4140" y="429"/>
            <a:chExt cx="1425" cy="2396"/>
          </a:xfrm>
        </p:grpSpPr>
        <p:sp>
          <p:nvSpPr>
            <p:cNvPr id="122" name="Freeform 150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4" name="Freeform 151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51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7" name="Group 1513"/>
            <p:cNvGrpSpPr>
              <a:grpSpLocks/>
            </p:cNvGrpSpPr>
            <p:nvPr/>
          </p:nvGrpSpPr>
          <p:grpSpPr bwMode="auto">
            <a:xfrm>
              <a:off x="4749" y="668"/>
              <a:ext cx="581" cy="145"/>
              <a:chOff x="614" y="2568"/>
              <a:chExt cx="725" cy="139"/>
            </a:xfrm>
          </p:grpSpPr>
          <p:sp>
            <p:nvSpPr>
              <p:cNvPr id="152" name="AutoShape 151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28"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9" name="Group 1517"/>
            <p:cNvGrpSpPr>
              <a:grpSpLocks/>
            </p:cNvGrpSpPr>
            <p:nvPr/>
          </p:nvGrpSpPr>
          <p:grpSpPr bwMode="auto">
            <a:xfrm>
              <a:off x="4747" y="994"/>
              <a:ext cx="581" cy="134"/>
              <a:chOff x="614" y="2568"/>
              <a:chExt cx="725" cy="139"/>
            </a:xfrm>
          </p:grpSpPr>
          <p:sp>
            <p:nvSpPr>
              <p:cNvPr id="150" name="AutoShape 151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1"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0"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31"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32" name="Group 1522"/>
            <p:cNvGrpSpPr>
              <a:grpSpLocks/>
            </p:cNvGrpSpPr>
            <p:nvPr/>
          </p:nvGrpSpPr>
          <p:grpSpPr bwMode="auto">
            <a:xfrm>
              <a:off x="4735" y="1627"/>
              <a:ext cx="582" cy="151"/>
              <a:chOff x="614" y="2568"/>
              <a:chExt cx="725" cy="139"/>
            </a:xfrm>
          </p:grpSpPr>
          <p:sp>
            <p:nvSpPr>
              <p:cNvPr id="148" name="AutoShape 1523"/>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9"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3" name="Freeform 152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 name="Group 1526"/>
            <p:cNvGrpSpPr>
              <a:grpSpLocks/>
            </p:cNvGrpSpPr>
            <p:nvPr/>
          </p:nvGrpSpPr>
          <p:grpSpPr bwMode="auto">
            <a:xfrm>
              <a:off x="4739" y="1327"/>
              <a:ext cx="582" cy="139"/>
              <a:chOff x="614" y="2568"/>
              <a:chExt cx="725" cy="139"/>
            </a:xfrm>
          </p:grpSpPr>
          <p:sp>
            <p:nvSpPr>
              <p:cNvPr id="146" name="AutoShape 152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7"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5"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36" name="Freeform 153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531"/>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9" name="Freeform 153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41"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42"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cs typeface="Arial" charset="0"/>
              </a:endParaRPr>
            </a:p>
          </p:txBody>
        </p:sp>
        <p:sp>
          <p:nvSpPr>
            <p:cNvPr id="144"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5"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cxnSp>
        <p:nvCxnSpPr>
          <p:cNvPr id="10" name="Straight Connector 9"/>
          <p:cNvCxnSpPr/>
          <p:nvPr/>
        </p:nvCxnSpPr>
        <p:spPr bwMode="auto">
          <a:xfrm>
            <a:off x="1682405" y="2744686"/>
            <a:ext cx="52677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Connector 162"/>
          <p:cNvCxnSpPr/>
          <p:nvPr/>
        </p:nvCxnSpPr>
        <p:spPr bwMode="auto">
          <a:xfrm>
            <a:off x="6895267" y="2779855"/>
            <a:ext cx="52677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717422" y="4173425"/>
            <a:ext cx="7945563" cy="1569660"/>
          </a:xfrm>
          <a:prstGeom prst="rect">
            <a:avLst/>
          </a:prstGeom>
          <a:noFill/>
        </p:spPr>
        <p:txBody>
          <a:bodyPr wrap="square" rtlCol="0">
            <a:spAutoFit/>
          </a:bodyPr>
          <a:lstStyle/>
          <a:p>
            <a:r>
              <a:rPr lang="en-US" sz="2400" i="1" u="sng" dirty="0" smtClean="0">
                <a:solidFill>
                  <a:srgbClr val="000090"/>
                </a:solidFill>
              </a:rPr>
              <a:t>Q: </a:t>
            </a:r>
            <a:r>
              <a:rPr lang="en-US" sz="2400" dirty="0" smtClean="0"/>
              <a:t>what if w wants to route blue and red traffic differently?</a:t>
            </a:r>
          </a:p>
          <a:p>
            <a:endParaRPr lang="en-US" sz="2400" dirty="0" smtClean="0"/>
          </a:p>
          <a:p>
            <a:r>
              <a:rPr lang="en-US" sz="2400" i="1" u="sng" dirty="0" smtClean="0">
                <a:solidFill>
                  <a:srgbClr val="000090"/>
                </a:solidFill>
              </a:rPr>
              <a:t>A: </a:t>
            </a:r>
            <a:r>
              <a:rPr lang="en-US" sz="2400" dirty="0" smtClean="0"/>
              <a:t>can’t do it (with destination based forwarding, and LS, DV routing)</a:t>
            </a:r>
            <a:endParaRPr lang="en-US" sz="2400" dirty="0"/>
          </a:p>
        </p:txBody>
      </p:sp>
      <p:sp>
        <p:nvSpPr>
          <p:cNvPr id="16" name="TextBox 15"/>
          <p:cNvSpPr txBox="1"/>
          <p:nvPr/>
        </p:nvSpPr>
        <p:spPr>
          <a:xfrm>
            <a:off x="7177246" y="0"/>
            <a:ext cx="1966754" cy="400110"/>
          </a:xfrm>
          <a:prstGeom prst="rect">
            <a:avLst/>
          </a:prstGeom>
          <a:noFill/>
        </p:spPr>
        <p:txBody>
          <a:bodyPr wrap="none" rtlCol="0">
            <a:spAutoFit/>
          </a:bodyPr>
          <a:lstStyle/>
          <a:p>
            <a:r>
              <a:rPr lang="en-US" sz="2000" dirty="0" smtClean="0"/>
              <a:t>Networking 401</a:t>
            </a:r>
            <a:endParaRPr lang="en-US" sz="2000" dirty="0"/>
          </a:p>
        </p:txBody>
      </p:sp>
      <p:sp>
        <p:nvSpPr>
          <p:cNvPr id="2" name="Freeform 1"/>
          <p:cNvSpPr/>
          <p:nvPr/>
        </p:nvSpPr>
        <p:spPr>
          <a:xfrm>
            <a:off x="1781883" y="2123278"/>
            <a:ext cx="4644270" cy="644565"/>
          </a:xfrm>
          <a:custGeom>
            <a:avLst/>
            <a:gdLst>
              <a:gd name="connsiteX0" fmla="*/ 0 w 1876665"/>
              <a:gd name="connsiteY0" fmla="*/ 739356 h 739356"/>
              <a:gd name="connsiteX1" fmla="*/ 985723 w 1876665"/>
              <a:gd name="connsiteY1" fmla="*/ 720399 h 739356"/>
              <a:gd name="connsiteX2" fmla="*/ 1876665 w 1876665"/>
              <a:gd name="connsiteY2" fmla="*/ 0 h 739356"/>
              <a:gd name="connsiteX0" fmla="*/ 0 w 1876665"/>
              <a:gd name="connsiteY0" fmla="*/ 739356 h 739356"/>
              <a:gd name="connsiteX1" fmla="*/ 818495 w 1876665"/>
              <a:gd name="connsiteY1" fmla="*/ 720399 h 739356"/>
              <a:gd name="connsiteX2" fmla="*/ 1876665 w 1876665"/>
              <a:gd name="connsiteY2" fmla="*/ 0 h 739356"/>
              <a:gd name="connsiteX0" fmla="*/ 0 w 1802341"/>
              <a:gd name="connsiteY0" fmla="*/ 630627 h 630627"/>
              <a:gd name="connsiteX1" fmla="*/ 818495 w 1802341"/>
              <a:gd name="connsiteY1" fmla="*/ 611670 h 630627"/>
              <a:gd name="connsiteX2" fmla="*/ 1802341 w 1802341"/>
              <a:gd name="connsiteY2" fmla="*/ 0 h 630627"/>
              <a:gd name="connsiteX0" fmla="*/ 0 w 1802341"/>
              <a:gd name="connsiteY0" fmla="*/ 630627 h 630627"/>
              <a:gd name="connsiteX1" fmla="*/ 818495 w 1802341"/>
              <a:gd name="connsiteY1" fmla="*/ 611670 h 630627"/>
              <a:gd name="connsiteX2" fmla="*/ 1337821 w 1802341"/>
              <a:gd name="connsiteY2" fmla="*/ 260949 h 630627"/>
              <a:gd name="connsiteX3" fmla="*/ 1802341 w 1802341"/>
              <a:gd name="connsiteY3" fmla="*/ 0 h 630627"/>
              <a:gd name="connsiteX0" fmla="*/ 0 w 3381711"/>
              <a:gd name="connsiteY0" fmla="*/ 717610 h 717610"/>
              <a:gd name="connsiteX1" fmla="*/ 818495 w 3381711"/>
              <a:gd name="connsiteY1" fmla="*/ 698653 h 717610"/>
              <a:gd name="connsiteX2" fmla="*/ 1337821 w 3381711"/>
              <a:gd name="connsiteY2" fmla="*/ 347932 h 717610"/>
              <a:gd name="connsiteX3" fmla="*/ 3381711 w 3381711"/>
              <a:gd name="connsiteY3" fmla="*/ 0 h 717610"/>
              <a:gd name="connsiteX0" fmla="*/ 0 w 3381711"/>
              <a:gd name="connsiteY0" fmla="*/ 717611 h 717611"/>
              <a:gd name="connsiteX1" fmla="*/ 818495 w 3381711"/>
              <a:gd name="connsiteY1" fmla="*/ 698654 h 717611"/>
              <a:gd name="connsiteX2" fmla="*/ 1765180 w 3381711"/>
              <a:gd name="connsiteY2" fmla="*/ 0 h 717611"/>
              <a:gd name="connsiteX3" fmla="*/ 3381711 w 3381711"/>
              <a:gd name="connsiteY3" fmla="*/ 1 h 717611"/>
              <a:gd name="connsiteX0" fmla="*/ 0 w 3381711"/>
              <a:gd name="connsiteY0" fmla="*/ 739355 h 739355"/>
              <a:gd name="connsiteX1" fmla="*/ 818495 w 3381711"/>
              <a:gd name="connsiteY1" fmla="*/ 720398 h 739355"/>
              <a:gd name="connsiteX2" fmla="*/ 1765180 w 3381711"/>
              <a:gd name="connsiteY2" fmla="*/ 21744 h 739355"/>
              <a:gd name="connsiteX3" fmla="*/ 2935773 w 3381711"/>
              <a:gd name="connsiteY3" fmla="*/ 0 h 739355"/>
              <a:gd name="connsiteX4" fmla="*/ 3381711 w 3381711"/>
              <a:gd name="connsiteY4" fmla="*/ 21745 h 739355"/>
              <a:gd name="connsiteX0" fmla="*/ 0 w 4533723"/>
              <a:gd name="connsiteY0" fmla="*/ 739355 h 739355"/>
              <a:gd name="connsiteX1" fmla="*/ 818495 w 4533723"/>
              <a:gd name="connsiteY1" fmla="*/ 720398 h 739355"/>
              <a:gd name="connsiteX2" fmla="*/ 1765180 w 4533723"/>
              <a:gd name="connsiteY2" fmla="*/ 21744 h 739355"/>
              <a:gd name="connsiteX3" fmla="*/ 2935773 w 4533723"/>
              <a:gd name="connsiteY3" fmla="*/ 0 h 739355"/>
              <a:gd name="connsiteX4" fmla="*/ 4533723 w 4533723"/>
              <a:gd name="connsiteY4" fmla="*/ 674118 h 739355"/>
              <a:gd name="connsiteX0" fmla="*/ 0 w 4533723"/>
              <a:gd name="connsiteY0" fmla="*/ 717611 h 717611"/>
              <a:gd name="connsiteX1" fmla="*/ 818495 w 4533723"/>
              <a:gd name="connsiteY1" fmla="*/ 698654 h 717611"/>
              <a:gd name="connsiteX2" fmla="*/ 1765180 w 4533723"/>
              <a:gd name="connsiteY2" fmla="*/ 0 h 717611"/>
              <a:gd name="connsiteX3" fmla="*/ 3325971 w 4533723"/>
              <a:gd name="connsiteY3" fmla="*/ 1 h 717611"/>
              <a:gd name="connsiteX4" fmla="*/ 4533723 w 4533723"/>
              <a:gd name="connsiteY4" fmla="*/ 652374 h 717611"/>
              <a:gd name="connsiteX0" fmla="*/ 0 w 4533723"/>
              <a:gd name="connsiteY0" fmla="*/ 717610 h 717610"/>
              <a:gd name="connsiteX1" fmla="*/ 818495 w 4533723"/>
              <a:gd name="connsiteY1" fmla="*/ 698653 h 717610"/>
              <a:gd name="connsiteX2" fmla="*/ 1858085 w 4533723"/>
              <a:gd name="connsiteY2" fmla="*/ 21745 h 717610"/>
              <a:gd name="connsiteX3" fmla="*/ 3325971 w 4533723"/>
              <a:gd name="connsiteY3" fmla="*/ 0 h 717610"/>
              <a:gd name="connsiteX4" fmla="*/ 4533723 w 4533723"/>
              <a:gd name="connsiteY4" fmla="*/ 652373 h 717610"/>
              <a:gd name="connsiteX0" fmla="*/ 0 w 4533723"/>
              <a:gd name="connsiteY0" fmla="*/ 739356 h 739356"/>
              <a:gd name="connsiteX1" fmla="*/ 818495 w 4533723"/>
              <a:gd name="connsiteY1" fmla="*/ 720399 h 739356"/>
              <a:gd name="connsiteX2" fmla="*/ 1802342 w 4533723"/>
              <a:gd name="connsiteY2" fmla="*/ 0 h 739356"/>
              <a:gd name="connsiteX3" fmla="*/ 3325971 w 4533723"/>
              <a:gd name="connsiteY3" fmla="*/ 21746 h 739356"/>
              <a:gd name="connsiteX4" fmla="*/ 4533723 w 4533723"/>
              <a:gd name="connsiteY4" fmla="*/ 674119 h 739356"/>
              <a:gd name="connsiteX0" fmla="*/ 0 w 4552304"/>
              <a:gd name="connsiteY0" fmla="*/ 652373 h 720399"/>
              <a:gd name="connsiteX1" fmla="*/ 837076 w 4552304"/>
              <a:gd name="connsiteY1" fmla="*/ 720399 h 720399"/>
              <a:gd name="connsiteX2" fmla="*/ 1820923 w 4552304"/>
              <a:gd name="connsiteY2" fmla="*/ 0 h 720399"/>
              <a:gd name="connsiteX3" fmla="*/ 3344552 w 4552304"/>
              <a:gd name="connsiteY3" fmla="*/ 21746 h 720399"/>
              <a:gd name="connsiteX4" fmla="*/ 4552304 w 4552304"/>
              <a:gd name="connsiteY4" fmla="*/ 674119 h 720399"/>
              <a:gd name="connsiteX0" fmla="*/ 0 w 4552304"/>
              <a:gd name="connsiteY0" fmla="*/ 739355 h 739355"/>
              <a:gd name="connsiteX1" fmla="*/ 837076 w 4552304"/>
              <a:gd name="connsiteY1" fmla="*/ 720399 h 739355"/>
              <a:gd name="connsiteX2" fmla="*/ 1820923 w 4552304"/>
              <a:gd name="connsiteY2" fmla="*/ 0 h 739355"/>
              <a:gd name="connsiteX3" fmla="*/ 3344552 w 4552304"/>
              <a:gd name="connsiteY3" fmla="*/ 21746 h 739355"/>
              <a:gd name="connsiteX4" fmla="*/ 4552304 w 4552304"/>
              <a:gd name="connsiteY4" fmla="*/ 674119 h 73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304" h="739355">
                <a:moveTo>
                  <a:pt x="0" y="739355"/>
                </a:moveTo>
                <a:lnTo>
                  <a:pt x="837076" y="720399"/>
                </a:lnTo>
                <a:lnTo>
                  <a:pt x="1820923" y="0"/>
                </a:lnTo>
                <a:lnTo>
                  <a:pt x="3344552" y="21746"/>
                </a:lnTo>
                <a:lnTo>
                  <a:pt x="4552304" y="674119"/>
                </a:lnTo>
              </a:path>
            </a:pathLst>
          </a:custGeom>
          <a:ln w="76200" cmpd="sng">
            <a:solidFill>
              <a:srgbClr val="CC0000"/>
            </a:solidFill>
            <a:tailEnd type="triangle"/>
          </a:ln>
        </p:spPr>
        <p:txBody>
          <a:bodyPr rtlCol="0" anchor="ctr"/>
          <a:lstStyle/>
          <a:p>
            <a:pPr algn="ctr"/>
            <a:endParaRPr lang="en-US"/>
          </a:p>
        </p:txBody>
      </p:sp>
      <p:sp>
        <p:nvSpPr>
          <p:cNvPr id="154" name="Freeform 153"/>
          <p:cNvSpPr/>
          <p:nvPr/>
        </p:nvSpPr>
        <p:spPr>
          <a:xfrm flipV="1">
            <a:off x="3810198" y="2367837"/>
            <a:ext cx="2747318" cy="1595090"/>
          </a:xfrm>
          <a:custGeom>
            <a:avLst/>
            <a:gdLst>
              <a:gd name="connsiteX0" fmla="*/ 0 w 1876665"/>
              <a:gd name="connsiteY0" fmla="*/ 739356 h 739356"/>
              <a:gd name="connsiteX1" fmla="*/ 985723 w 1876665"/>
              <a:gd name="connsiteY1" fmla="*/ 720399 h 739356"/>
              <a:gd name="connsiteX2" fmla="*/ 1876665 w 1876665"/>
              <a:gd name="connsiteY2" fmla="*/ 0 h 739356"/>
              <a:gd name="connsiteX0" fmla="*/ 0 w 1876665"/>
              <a:gd name="connsiteY0" fmla="*/ 739356 h 739356"/>
              <a:gd name="connsiteX1" fmla="*/ 818495 w 1876665"/>
              <a:gd name="connsiteY1" fmla="*/ 720399 h 739356"/>
              <a:gd name="connsiteX2" fmla="*/ 1876665 w 1876665"/>
              <a:gd name="connsiteY2" fmla="*/ 0 h 739356"/>
              <a:gd name="connsiteX0" fmla="*/ 0 w 1802341"/>
              <a:gd name="connsiteY0" fmla="*/ 630627 h 630627"/>
              <a:gd name="connsiteX1" fmla="*/ 818495 w 1802341"/>
              <a:gd name="connsiteY1" fmla="*/ 611670 h 630627"/>
              <a:gd name="connsiteX2" fmla="*/ 1802341 w 1802341"/>
              <a:gd name="connsiteY2" fmla="*/ 0 h 630627"/>
              <a:gd name="connsiteX0" fmla="*/ 0 w 1707398"/>
              <a:gd name="connsiteY0" fmla="*/ 754084 h 754084"/>
              <a:gd name="connsiteX1" fmla="*/ 818495 w 1707398"/>
              <a:gd name="connsiteY1" fmla="*/ 735127 h 754084"/>
              <a:gd name="connsiteX2" fmla="*/ 1707398 w 1707398"/>
              <a:gd name="connsiteY2" fmla="*/ 0 h 754084"/>
              <a:gd name="connsiteX0" fmla="*/ 0 w 1707398"/>
              <a:gd name="connsiteY0" fmla="*/ 754084 h 754932"/>
              <a:gd name="connsiteX1" fmla="*/ 445208 w 1707398"/>
              <a:gd name="connsiteY1" fmla="*/ 754932 h 754932"/>
              <a:gd name="connsiteX2" fmla="*/ 818495 w 1707398"/>
              <a:gd name="connsiteY2" fmla="*/ 735127 h 754932"/>
              <a:gd name="connsiteX3" fmla="*/ 1707398 w 1707398"/>
              <a:gd name="connsiteY3" fmla="*/ 0 h 754932"/>
              <a:gd name="connsiteX0" fmla="*/ 0 w 1707398"/>
              <a:gd name="connsiteY0" fmla="*/ 754084 h 754932"/>
              <a:gd name="connsiteX1" fmla="*/ 445208 w 1707398"/>
              <a:gd name="connsiteY1" fmla="*/ 754932 h 754932"/>
              <a:gd name="connsiteX2" fmla="*/ 818495 w 1707398"/>
              <a:gd name="connsiteY2" fmla="*/ 735127 h 754932"/>
              <a:gd name="connsiteX3" fmla="*/ 1039794 w 1707398"/>
              <a:gd name="connsiteY3" fmla="*/ 537472 h 754932"/>
              <a:gd name="connsiteX4" fmla="*/ 1707398 w 1707398"/>
              <a:gd name="connsiteY4" fmla="*/ 0 h 754932"/>
              <a:gd name="connsiteX0" fmla="*/ 0 w 1707398"/>
              <a:gd name="connsiteY0" fmla="*/ 754084 h 754932"/>
              <a:gd name="connsiteX1" fmla="*/ 445208 w 1707398"/>
              <a:gd name="connsiteY1" fmla="*/ 754932 h 754932"/>
              <a:gd name="connsiteX2" fmla="*/ 818495 w 1707398"/>
              <a:gd name="connsiteY2" fmla="*/ 735127 h 754932"/>
              <a:gd name="connsiteX3" fmla="*/ 1039794 w 1707398"/>
              <a:gd name="connsiteY3" fmla="*/ 537472 h 754932"/>
              <a:gd name="connsiteX4" fmla="*/ 1448573 w 1707398"/>
              <a:gd name="connsiteY4" fmla="*/ 233032 h 754932"/>
              <a:gd name="connsiteX5" fmla="*/ 1707398 w 1707398"/>
              <a:gd name="connsiteY5" fmla="*/ 0 h 754932"/>
              <a:gd name="connsiteX0" fmla="*/ 0 w 1707398"/>
              <a:gd name="connsiteY0" fmla="*/ 754084 h 1233339"/>
              <a:gd name="connsiteX1" fmla="*/ 17848 w 1707398"/>
              <a:gd name="connsiteY1" fmla="*/ 1233339 h 1233339"/>
              <a:gd name="connsiteX2" fmla="*/ 818495 w 1707398"/>
              <a:gd name="connsiteY2" fmla="*/ 735127 h 1233339"/>
              <a:gd name="connsiteX3" fmla="*/ 1039794 w 1707398"/>
              <a:gd name="connsiteY3" fmla="*/ 537472 h 1233339"/>
              <a:gd name="connsiteX4" fmla="*/ 1448573 w 1707398"/>
              <a:gd name="connsiteY4" fmla="*/ 233032 h 1233339"/>
              <a:gd name="connsiteX5" fmla="*/ 1707398 w 1707398"/>
              <a:gd name="connsiteY5" fmla="*/ 0 h 1233339"/>
              <a:gd name="connsiteX0" fmla="*/ 0 w 1707398"/>
              <a:gd name="connsiteY0" fmla="*/ 754084 h 2518282"/>
              <a:gd name="connsiteX1" fmla="*/ 17848 w 1707398"/>
              <a:gd name="connsiteY1" fmla="*/ 1233339 h 2518282"/>
              <a:gd name="connsiteX2" fmla="*/ 1487404 w 1707398"/>
              <a:gd name="connsiteY2" fmla="*/ 2518282 h 2518282"/>
              <a:gd name="connsiteX3" fmla="*/ 1039794 w 1707398"/>
              <a:gd name="connsiteY3" fmla="*/ 537472 h 2518282"/>
              <a:gd name="connsiteX4" fmla="*/ 1448573 w 1707398"/>
              <a:gd name="connsiteY4" fmla="*/ 233032 h 2518282"/>
              <a:gd name="connsiteX5" fmla="*/ 1707398 w 1707398"/>
              <a:gd name="connsiteY5" fmla="*/ 0 h 2518282"/>
              <a:gd name="connsiteX0" fmla="*/ 0 w 1707398"/>
              <a:gd name="connsiteY0" fmla="*/ 754084 h 2518282"/>
              <a:gd name="connsiteX1" fmla="*/ 17848 w 1707398"/>
              <a:gd name="connsiteY1" fmla="*/ 1233339 h 2518282"/>
              <a:gd name="connsiteX2" fmla="*/ 1487404 w 1707398"/>
              <a:gd name="connsiteY2" fmla="*/ 2518282 h 2518282"/>
              <a:gd name="connsiteX3" fmla="*/ 1429991 w 1707398"/>
              <a:gd name="connsiteY3" fmla="*/ 1255084 h 2518282"/>
              <a:gd name="connsiteX4" fmla="*/ 1448573 w 1707398"/>
              <a:gd name="connsiteY4" fmla="*/ 233032 h 2518282"/>
              <a:gd name="connsiteX5" fmla="*/ 1707398 w 1707398"/>
              <a:gd name="connsiteY5" fmla="*/ 0 h 2518282"/>
              <a:gd name="connsiteX0" fmla="*/ 0 w 2766506"/>
              <a:gd name="connsiteY0" fmla="*/ 521052 h 2285250"/>
              <a:gd name="connsiteX1" fmla="*/ 17848 w 2766506"/>
              <a:gd name="connsiteY1" fmla="*/ 1000307 h 2285250"/>
              <a:gd name="connsiteX2" fmla="*/ 1487404 w 2766506"/>
              <a:gd name="connsiteY2" fmla="*/ 2285250 h 2285250"/>
              <a:gd name="connsiteX3" fmla="*/ 1429991 w 2766506"/>
              <a:gd name="connsiteY3" fmla="*/ 1022052 h 2285250"/>
              <a:gd name="connsiteX4" fmla="*/ 1448573 w 2766506"/>
              <a:gd name="connsiteY4" fmla="*/ 0 h 2285250"/>
              <a:gd name="connsiteX5" fmla="*/ 2766506 w 2766506"/>
              <a:gd name="connsiteY5" fmla="*/ 1680598 h 2285250"/>
              <a:gd name="connsiteX0" fmla="*/ 0 w 2766506"/>
              <a:gd name="connsiteY0" fmla="*/ 0 h 1764198"/>
              <a:gd name="connsiteX1" fmla="*/ 17848 w 2766506"/>
              <a:gd name="connsiteY1" fmla="*/ 479255 h 1764198"/>
              <a:gd name="connsiteX2" fmla="*/ 1487404 w 2766506"/>
              <a:gd name="connsiteY2" fmla="*/ 1764198 h 1764198"/>
              <a:gd name="connsiteX3" fmla="*/ 1429991 w 2766506"/>
              <a:gd name="connsiteY3" fmla="*/ 501000 h 1764198"/>
              <a:gd name="connsiteX4" fmla="*/ 2766506 w 2766506"/>
              <a:gd name="connsiteY4" fmla="*/ 1159546 h 1764198"/>
              <a:gd name="connsiteX0" fmla="*/ 0 w 2766506"/>
              <a:gd name="connsiteY0" fmla="*/ 0 h 1764198"/>
              <a:gd name="connsiteX1" fmla="*/ 73590 w 2766506"/>
              <a:gd name="connsiteY1" fmla="*/ 348780 h 1764198"/>
              <a:gd name="connsiteX2" fmla="*/ 1487404 w 2766506"/>
              <a:gd name="connsiteY2" fmla="*/ 1764198 h 1764198"/>
              <a:gd name="connsiteX3" fmla="*/ 1429991 w 2766506"/>
              <a:gd name="connsiteY3" fmla="*/ 501000 h 1764198"/>
              <a:gd name="connsiteX4" fmla="*/ 2766506 w 2766506"/>
              <a:gd name="connsiteY4" fmla="*/ 1159546 h 1764198"/>
              <a:gd name="connsiteX0" fmla="*/ 56475 w 2692916"/>
              <a:gd name="connsiteY0" fmla="*/ 0 h 2090384"/>
              <a:gd name="connsiteX1" fmla="*/ 0 w 2692916"/>
              <a:gd name="connsiteY1" fmla="*/ 674966 h 2090384"/>
              <a:gd name="connsiteX2" fmla="*/ 1413814 w 2692916"/>
              <a:gd name="connsiteY2" fmla="*/ 2090384 h 2090384"/>
              <a:gd name="connsiteX3" fmla="*/ 1356401 w 2692916"/>
              <a:gd name="connsiteY3" fmla="*/ 827186 h 2090384"/>
              <a:gd name="connsiteX4" fmla="*/ 2692916 w 2692916"/>
              <a:gd name="connsiteY4" fmla="*/ 1485732 h 2090384"/>
              <a:gd name="connsiteX0" fmla="*/ 19314 w 2692916"/>
              <a:gd name="connsiteY0" fmla="*/ 0 h 2003401"/>
              <a:gd name="connsiteX1" fmla="*/ 0 w 2692916"/>
              <a:gd name="connsiteY1" fmla="*/ 587983 h 2003401"/>
              <a:gd name="connsiteX2" fmla="*/ 1413814 w 2692916"/>
              <a:gd name="connsiteY2" fmla="*/ 2003401 h 2003401"/>
              <a:gd name="connsiteX3" fmla="*/ 1356401 w 2692916"/>
              <a:gd name="connsiteY3" fmla="*/ 740203 h 2003401"/>
              <a:gd name="connsiteX4" fmla="*/ 2692916 w 2692916"/>
              <a:gd name="connsiteY4" fmla="*/ 1398749 h 2003401"/>
              <a:gd name="connsiteX0" fmla="*/ 2183 w 2692916"/>
              <a:gd name="connsiteY0" fmla="*/ 0 h 2003401"/>
              <a:gd name="connsiteX1" fmla="*/ 0 w 2692916"/>
              <a:gd name="connsiteY1" fmla="*/ 587983 h 2003401"/>
              <a:gd name="connsiteX2" fmla="*/ 1413814 w 2692916"/>
              <a:gd name="connsiteY2" fmla="*/ 2003401 h 2003401"/>
              <a:gd name="connsiteX3" fmla="*/ 1356401 w 2692916"/>
              <a:gd name="connsiteY3" fmla="*/ 740203 h 2003401"/>
              <a:gd name="connsiteX4" fmla="*/ 2692916 w 2692916"/>
              <a:gd name="connsiteY4" fmla="*/ 1398749 h 2003401"/>
              <a:gd name="connsiteX0" fmla="*/ 2183 w 2692916"/>
              <a:gd name="connsiteY0" fmla="*/ 0 h 2003401"/>
              <a:gd name="connsiteX1" fmla="*/ 0 w 2692916"/>
              <a:gd name="connsiteY1" fmla="*/ 587983 h 2003401"/>
              <a:gd name="connsiteX2" fmla="*/ 1413814 w 2692916"/>
              <a:gd name="connsiteY2" fmla="*/ 2003401 h 2003401"/>
              <a:gd name="connsiteX3" fmla="*/ 1407793 w 2692916"/>
              <a:gd name="connsiteY3" fmla="*/ 746884 h 2003401"/>
              <a:gd name="connsiteX4" fmla="*/ 2692916 w 2692916"/>
              <a:gd name="connsiteY4" fmla="*/ 1398749 h 2003401"/>
              <a:gd name="connsiteX0" fmla="*/ 2183 w 2692916"/>
              <a:gd name="connsiteY0" fmla="*/ 0 h 2003401"/>
              <a:gd name="connsiteX1" fmla="*/ 0 w 2692916"/>
              <a:gd name="connsiteY1" fmla="*/ 587983 h 2003401"/>
              <a:gd name="connsiteX2" fmla="*/ 1413814 w 2692916"/>
              <a:gd name="connsiteY2" fmla="*/ 2003401 h 2003401"/>
              <a:gd name="connsiteX3" fmla="*/ 1447764 w 2692916"/>
              <a:gd name="connsiteY3" fmla="*/ 593196 h 2003401"/>
              <a:gd name="connsiteX4" fmla="*/ 2692916 w 2692916"/>
              <a:gd name="connsiteY4" fmla="*/ 1398749 h 2003401"/>
              <a:gd name="connsiteX0" fmla="*/ 2183 w 2692916"/>
              <a:gd name="connsiteY0" fmla="*/ 0 h 2003401"/>
              <a:gd name="connsiteX1" fmla="*/ 0 w 2692916"/>
              <a:gd name="connsiteY1" fmla="*/ 587983 h 2003401"/>
              <a:gd name="connsiteX2" fmla="*/ 1413814 w 2692916"/>
              <a:gd name="connsiteY2" fmla="*/ 2003401 h 2003401"/>
              <a:gd name="connsiteX3" fmla="*/ 1413503 w 2692916"/>
              <a:gd name="connsiteY3" fmla="*/ 593196 h 2003401"/>
              <a:gd name="connsiteX4" fmla="*/ 2692916 w 2692916"/>
              <a:gd name="connsiteY4" fmla="*/ 1398749 h 2003401"/>
              <a:gd name="connsiteX0" fmla="*/ 2183 w 2692916"/>
              <a:gd name="connsiteY0" fmla="*/ 0 h 1829665"/>
              <a:gd name="connsiteX1" fmla="*/ 0 w 2692916"/>
              <a:gd name="connsiteY1" fmla="*/ 587983 h 1829665"/>
              <a:gd name="connsiteX2" fmla="*/ 1408104 w 2692916"/>
              <a:gd name="connsiteY2" fmla="*/ 1829665 h 1829665"/>
              <a:gd name="connsiteX3" fmla="*/ 1413503 w 2692916"/>
              <a:gd name="connsiteY3" fmla="*/ 593196 h 1829665"/>
              <a:gd name="connsiteX4" fmla="*/ 2692916 w 2692916"/>
              <a:gd name="connsiteY4" fmla="*/ 1398749 h 1829665"/>
              <a:gd name="connsiteX0" fmla="*/ 2183 w 2692916"/>
              <a:gd name="connsiteY0" fmla="*/ 0 h 1829665"/>
              <a:gd name="connsiteX1" fmla="*/ 0 w 2692916"/>
              <a:gd name="connsiteY1" fmla="*/ 587983 h 1829665"/>
              <a:gd name="connsiteX2" fmla="*/ 1408104 w 2692916"/>
              <a:gd name="connsiteY2" fmla="*/ 1829665 h 1829665"/>
              <a:gd name="connsiteX3" fmla="*/ 1390663 w 2692916"/>
              <a:gd name="connsiteY3" fmla="*/ 599877 h 1829665"/>
              <a:gd name="connsiteX4" fmla="*/ 2692916 w 2692916"/>
              <a:gd name="connsiteY4" fmla="*/ 1398749 h 1829665"/>
              <a:gd name="connsiteX0" fmla="*/ 2183 w 2692916"/>
              <a:gd name="connsiteY0" fmla="*/ 0 h 1829665"/>
              <a:gd name="connsiteX1" fmla="*/ 0 w 2692916"/>
              <a:gd name="connsiteY1" fmla="*/ 587983 h 1829665"/>
              <a:gd name="connsiteX2" fmla="*/ 1408104 w 2692916"/>
              <a:gd name="connsiteY2" fmla="*/ 1829665 h 1829665"/>
              <a:gd name="connsiteX3" fmla="*/ 1407793 w 2692916"/>
              <a:gd name="connsiteY3" fmla="*/ 599877 h 1829665"/>
              <a:gd name="connsiteX4" fmla="*/ 2692916 w 2692916"/>
              <a:gd name="connsiteY4" fmla="*/ 1398749 h 1829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916" h="1829665">
                <a:moveTo>
                  <a:pt x="2183" y="0"/>
                </a:moveTo>
                <a:cubicBezTo>
                  <a:pt x="1455" y="195994"/>
                  <a:pt x="728" y="391989"/>
                  <a:pt x="0" y="587983"/>
                </a:cubicBezTo>
                <a:lnTo>
                  <a:pt x="1408104" y="1829665"/>
                </a:lnTo>
                <a:cubicBezTo>
                  <a:pt x="1408000" y="1359597"/>
                  <a:pt x="1407897" y="1069945"/>
                  <a:pt x="1407793" y="599877"/>
                </a:cubicBezTo>
                <a:lnTo>
                  <a:pt x="2692916" y="1398749"/>
                </a:lnTo>
              </a:path>
            </a:pathLst>
          </a:custGeom>
          <a:ln w="76200" cmpd="sng">
            <a:solidFill>
              <a:srgbClr val="204AFA"/>
            </a:solidFill>
            <a:tailEnd type="triangle"/>
          </a:ln>
        </p:spPr>
        <p:txBody>
          <a:bodyPr rtlCol="0" anchor="ctr"/>
          <a:lstStyle/>
          <a:p>
            <a:pPr algn="ctr"/>
            <a:endParaRPr lang="en-US"/>
          </a:p>
        </p:txBody>
      </p:sp>
      <p:sp>
        <p:nvSpPr>
          <p:cNvPr id="155" name="Slide Number Placeholder 5"/>
          <p:cNvSpPr>
            <a:spLocks noGrp="1"/>
          </p:cNvSpPr>
          <p:nvPr>
            <p:ph type="sldNum" sz="quarter" idx="12"/>
          </p:nvPr>
        </p:nvSpPr>
        <p:spPr>
          <a:xfrm>
            <a:off x="8456154" y="6475895"/>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62</a:t>
            </a:fld>
            <a:endParaRPr lang="en-US" sz="1200" dirty="0">
              <a:latin typeface="Tahoma" charset="0"/>
            </a:endParaRPr>
          </a:p>
        </p:txBody>
      </p:sp>
      <p:sp>
        <p:nvSpPr>
          <p:cNvPr id="156"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97237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dissolve">
                                      <p:cBhvr>
                                        <p:cTn id="1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Text Box 167"/>
          <p:cNvSpPr txBox="1">
            <a:spLocks noChangeArrowheads="1"/>
          </p:cNvSpPr>
          <p:nvPr/>
        </p:nvSpPr>
        <p:spPr bwMode="auto">
          <a:xfrm>
            <a:off x="542925" y="236538"/>
            <a:ext cx="82012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Software Defined </a:t>
            </a:r>
            <a:r>
              <a:rPr lang="en-US" sz="3600" dirty="0">
                <a:solidFill>
                  <a:srgbClr val="000099"/>
                </a:solidFill>
                <a:latin typeface="Comic Sans MS" charset="0"/>
                <a:ea typeface="Comic Sans MS" charset="0"/>
                <a:cs typeface="Comic Sans MS" charset="0"/>
              </a:rPr>
              <a:t>N</a:t>
            </a:r>
            <a:r>
              <a:rPr lang="en-US" sz="3600" dirty="0" smtClean="0">
                <a:solidFill>
                  <a:srgbClr val="000099"/>
                </a:solidFill>
                <a:latin typeface="Comic Sans MS" charset="0"/>
                <a:ea typeface="Comic Sans MS" charset="0"/>
                <a:cs typeface="Comic Sans MS" charset="0"/>
              </a:rPr>
              <a:t>etworking (SDN)</a:t>
            </a:r>
            <a:endParaRPr lang="en-US" sz="3600" dirty="0">
              <a:solidFill>
                <a:srgbClr val="000099"/>
              </a:solidFill>
              <a:latin typeface="Comic Sans MS" charset="0"/>
              <a:ea typeface="Comic Sans MS" charset="0"/>
              <a:cs typeface="Comic Sans MS" charset="0"/>
            </a:endParaRPr>
          </a:p>
        </p:txBody>
      </p:sp>
      <p:grpSp>
        <p:nvGrpSpPr>
          <p:cNvPr id="3" name="Group 2"/>
          <p:cNvGrpSpPr/>
          <p:nvPr/>
        </p:nvGrpSpPr>
        <p:grpSpPr>
          <a:xfrm>
            <a:off x="1453484" y="1872855"/>
            <a:ext cx="7050773" cy="4668701"/>
            <a:chOff x="1453484" y="1555350"/>
            <a:chExt cx="7050773" cy="4668701"/>
          </a:xfrm>
        </p:grpSpPr>
        <p:grpSp>
          <p:nvGrpSpPr>
            <p:cNvPr id="25" name="Group 24"/>
            <p:cNvGrpSpPr/>
            <p:nvPr/>
          </p:nvGrpSpPr>
          <p:grpSpPr>
            <a:xfrm>
              <a:off x="1453484" y="1555350"/>
              <a:ext cx="6027737" cy="1440135"/>
              <a:chOff x="1492879" y="2061336"/>
              <a:chExt cx="6027737" cy="1440135"/>
            </a:xfrm>
          </p:grpSpPr>
          <p:sp>
            <p:nvSpPr>
              <p:cNvPr id="388" name="Rectangle 387"/>
              <p:cNvSpPr/>
              <p:nvPr/>
            </p:nvSpPr>
            <p:spPr bwMode="auto">
              <a:xfrm>
                <a:off x="1929251" y="2064703"/>
                <a:ext cx="5043488" cy="1017588"/>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p:nvPr/>
            </p:nvSpPr>
            <p:spPr bwMode="auto">
              <a:xfrm>
                <a:off x="1739747" y="2067585"/>
                <a:ext cx="198437" cy="1385888"/>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078" y="2061336"/>
                <a:ext cx="220427" cy="1370587"/>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8316" name="Group 950"/>
              <p:cNvGrpSpPr>
                <a:grpSpLocks/>
              </p:cNvGrpSpPr>
              <p:nvPr/>
            </p:nvGrpSpPr>
            <p:grpSpPr bwMode="auto">
              <a:xfrm>
                <a:off x="1492879" y="2820676"/>
                <a:ext cx="338137" cy="653816"/>
                <a:chOff x="4140" y="429"/>
                <a:chExt cx="1425" cy="2396"/>
              </a:xfrm>
            </p:grpSpPr>
            <p:sp>
              <p:nvSpPr>
                <p:cNvPr id="48350"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352"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3"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55" name="Group 956"/>
                <p:cNvGrpSpPr>
                  <a:grpSpLocks/>
                </p:cNvGrpSpPr>
                <p:nvPr/>
              </p:nvGrpSpPr>
              <p:grpSpPr bwMode="auto">
                <a:xfrm>
                  <a:off x="4749" y="668"/>
                  <a:ext cx="581" cy="145"/>
                  <a:chOff x="614" y="2568"/>
                  <a:chExt cx="725" cy="139"/>
                </a:xfrm>
              </p:grpSpPr>
              <p:sp>
                <p:nvSpPr>
                  <p:cNvPr id="48380"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8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5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57" name="Group 960"/>
                <p:cNvGrpSpPr>
                  <a:grpSpLocks/>
                </p:cNvGrpSpPr>
                <p:nvPr/>
              </p:nvGrpSpPr>
              <p:grpSpPr bwMode="auto">
                <a:xfrm>
                  <a:off x="4747" y="994"/>
                  <a:ext cx="581" cy="134"/>
                  <a:chOff x="614" y="2568"/>
                  <a:chExt cx="725" cy="139"/>
                </a:xfrm>
              </p:grpSpPr>
              <p:sp>
                <p:nvSpPr>
                  <p:cNvPr id="48378"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5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35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60" name="Group 965"/>
                <p:cNvGrpSpPr>
                  <a:grpSpLocks/>
                </p:cNvGrpSpPr>
                <p:nvPr/>
              </p:nvGrpSpPr>
              <p:grpSpPr bwMode="auto">
                <a:xfrm>
                  <a:off x="4735" y="1627"/>
                  <a:ext cx="582" cy="151"/>
                  <a:chOff x="614" y="2568"/>
                  <a:chExt cx="725" cy="139"/>
                </a:xfrm>
              </p:grpSpPr>
              <p:sp>
                <p:nvSpPr>
                  <p:cNvPr id="48376"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61"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62" name="Group 969"/>
                <p:cNvGrpSpPr>
                  <a:grpSpLocks/>
                </p:cNvGrpSpPr>
                <p:nvPr/>
              </p:nvGrpSpPr>
              <p:grpSpPr bwMode="auto">
                <a:xfrm>
                  <a:off x="4739" y="1327"/>
                  <a:ext cx="582" cy="139"/>
                  <a:chOff x="614" y="2568"/>
                  <a:chExt cx="725" cy="139"/>
                </a:xfrm>
              </p:grpSpPr>
              <p:sp>
                <p:nvSpPr>
                  <p:cNvPr id="48374"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6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8364"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5"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6"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67"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836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8370"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1"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48372"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7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8317" name="Group 950"/>
              <p:cNvGrpSpPr>
                <a:grpSpLocks/>
              </p:cNvGrpSpPr>
              <p:nvPr/>
            </p:nvGrpSpPr>
            <p:grpSpPr bwMode="auto">
              <a:xfrm>
                <a:off x="7182479" y="2847655"/>
                <a:ext cx="338137" cy="653816"/>
                <a:chOff x="4140" y="429"/>
                <a:chExt cx="1425" cy="2396"/>
              </a:xfrm>
            </p:grpSpPr>
            <p:sp>
              <p:nvSpPr>
                <p:cNvPr id="48318"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9"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320"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1"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2"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3" name="Group 956"/>
                <p:cNvGrpSpPr>
                  <a:grpSpLocks/>
                </p:cNvGrpSpPr>
                <p:nvPr/>
              </p:nvGrpSpPr>
              <p:grpSpPr bwMode="auto">
                <a:xfrm>
                  <a:off x="4749" y="668"/>
                  <a:ext cx="581" cy="145"/>
                  <a:chOff x="614" y="2568"/>
                  <a:chExt cx="725" cy="139"/>
                </a:xfrm>
              </p:grpSpPr>
              <p:sp>
                <p:nvSpPr>
                  <p:cNvPr id="48348"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9"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4"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5" name="Group 960"/>
                <p:cNvGrpSpPr>
                  <a:grpSpLocks/>
                </p:cNvGrpSpPr>
                <p:nvPr/>
              </p:nvGrpSpPr>
              <p:grpSpPr bwMode="auto">
                <a:xfrm>
                  <a:off x="4747" y="994"/>
                  <a:ext cx="581" cy="134"/>
                  <a:chOff x="614" y="2568"/>
                  <a:chExt cx="725" cy="139"/>
                </a:xfrm>
              </p:grpSpPr>
              <p:sp>
                <p:nvSpPr>
                  <p:cNvPr id="48346"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7"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6"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327"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8328" name="Group 965"/>
                <p:cNvGrpSpPr>
                  <a:grpSpLocks/>
                </p:cNvGrpSpPr>
                <p:nvPr/>
              </p:nvGrpSpPr>
              <p:grpSpPr bwMode="auto">
                <a:xfrm>
                  <a:off x="4735" y="1627"/>
                  <a:ext cx="582" cy="151"/>
                  <a:chOff x="614" y="2568"/>
                  <a:chExt cx="725" cy="139"/>
                </a:xfrm>
              </p:grpSpPr>
              <p:sp>
                <p:nvSpPr>
                  <p:cNvPr id="48344"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5"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29"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30" name="Group 969"/>
                <p:cNvGrpSpPr>
                  <a:grpSpLocks/>
                </p:cNvGrpSpPr>
                <p:nvPr/>
              </p:nvGrpSpPr>
              <p:grpSpPr bwMode="auto">
                <a:xfrm>
                  <a:off x="4739" y="1327"/>
                  <a:ext cx="582" cy="139"/>
                  <a:chOff x="614" y="2568"/>
                  <a:chExt cx="725" cy="139"/>
                </a:xfrm>
              </p:grpSpPr>
              <p:sp>
                <p:nvSpPr>
                  <p:cNvPr id="48342"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3"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331"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8332"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3"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4"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35"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6"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8337"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8338"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39"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48340"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341"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sp>
          <p:nvSpPr>
            <p:cNvPr id="48129" name="Freeform 2"/>
            <p:cNvSpPr>
              <a:spLocks/>
            </p:cNvSpPr>
            <p:nvPr/>
          </p:nvSpPr>
          <p:spPr bwMode="auto">
            <a:xfrm>
              <a:off x="2592388" y="5284251"/>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62941" y="5435064"/>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816" y="5622389"/>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4516" y="5727164"/>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2104" y="5920839"/>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2504" y="5468401"/>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6541" y="5622389"/>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691" y="5650964"/>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6441" y="5435064"/>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p:nvPr/>
          </p:nvGrpSpPr>
          <p:grpSpPr>
            <a:xfrm>
              <a:off x="1526216" y="2537824"/>
              <a:ext cx="6978041" cy="1096962"/>
              <a:chOff x="1526216" y="3003498"/>
              <a:chExt cx="6978041" cy="1096962"/>
            </a:xfrm>
          </p:grpSpPr>
          <p:sp>
            <p:nvSpPr>
              <p:cNvPr id="48156" name="TextBox 399"/>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data</a:t>
                </a:r>
              </a:p>
              <a:p>
                <a:pPr algn="ctr">
                  <a:lnSpc>
                    <a:spcPts val="1463"/>
                  </a:lnSpc>
                </a:pPr>
                <a:r>
                  <a:rPr lang="en-US" sz="1400"/>
                  <a:t>plane</a:t>
                </a:r>
              </a:p>
            </p:txBody>
          </p:sp>
          <p:sp>
            <p:nvSpPr>
              <p:cNvPr id="48157" name="TextBox 400"/>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a:t>control</a:t>
                </a:r>
              </a:p>
              <a:p>
                <a:pPr algn="ctr">
                  <a:lnSpc>
                    <a:spcPts val="1463"/>
                  </a:lnSpc>
                </a:pPr>
                <a:r>
                  <a:rPr lang="en-US" sz="1400"/>
                  <a:t>plane</a:t>
                </a:r>
              </a:p>
            </p:txBody>
          </p:sp>
          <p:cxnSp>
            <p:nvCxnSpPr>
              <p:cNvPr id="302" name="Straight Connector 301"/>
              <p:cNvCxnSpPr/>
              <p:nvPr/>
            </p:nvCxnSpPr>
            <p:spPr bwMode="auto">
              <a:xfrm flipV="1">
                <a:off x="1526216" y="3579342"/>
                <a:ext cx="6978041" cy="12155"/>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2436115" y="2269434"/>
              <a:ext cx="4296530" cy="320561"/>
              <a:chOff x="2433511" y="2792111"/>
              <a:chExt cx="4296530" cy="320561"/>
            </a:xfrm>
          </p:grpSpPr>
          <p:grpSp>
            <p:nvGrpSpPr>
              <p:cNvPr id="48311"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858"/>
                  <a:ext cx="424580"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4" name="Straight Connector 403"/>
                <p:cNvCxnSpPr/>
                <p:nvPr/>
              </p:nvCxnSpPr>
              <p:spPr>
                <a:xfrm>
                  <a:off x="2931664" y="4005099"/>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7691"/>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46" y="4005099"/>
                  <a:ext cx="0"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2"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7508" y="3912861"/>
                  <a:ext cx="424606"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9" name="Straight Connector 408"/>
                <p:cNvCxnSpPr/>
                <p:nvPr/>
              </p:nvCxnSpPr>
              <p:spPr>
                <a:xfrm>
                  <a:off x="2931664" y="4005102"/>
                  <a:ext cx="42460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1664" y="4067694"/>
                  <a:ext cx="42460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863" y="4005102"/>
                  <a:ext cx="1947"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3"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7507" y="3912861"/>
                  <a:ext cx="424607"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4" name="Straight Connector 413"/>
                <p:cNvCxnSpPr/>
                <p:nvPr/>
              </p:nvCxnSpPr>
              <p:spPr>
                <a:xfrm>
                  <a:off x="2931664" y="4005102"/>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664" y="4067694"/>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863" y="4005102"/>
                  <a:ext cx="1948"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4"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534" y="3912862"/>
                  <a:ext cx="424580"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9" name="Straight Connector 418"/>
                <p:cNvCxnSpPr/>
                <p:nvPr/>
              </p:nvCxnSpPr>
              <p:spPr>
                <a:xfrm>
                  <a:off x="2931664" y="4005103"/>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664" y="4067695"/>
                  <a:ext cx="4245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846" y="4005103"/>
                  <a:ext cx="0"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15"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507" y="3912861"/>
                  <a:ext cx="424607" cy="329431"/>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4" name="Straight Connector 423"/>
                <p:cNvCxnSpPr/>
                <p:nvPr/>
              </p:nvCxnSpPr>
              <p:spPr>
                <a:xfrm>
                  <a:off x="2931664" y="4005102"/>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664" y="4067694"/>
                  <a:ext cx="424607"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63" y="4005102"/>
                  <a:ext cx="1948" cy="23719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p:nvPr/>
          </p:nvGrpSpPr>
          <p:grpSpPr>
            <a:xfrm>
              <a:off x="1856416" y="3244261"/>
              <a:ext cx="5211763" cy="2739614"/>
              <a:chOff x="1856416" y="3709935"/>
              <a:chExt cx="5211763" cy="2739614"/>
            </a:xfrm>
          </p:grpSpPr>
          <p:sp>
            <p:nvSpPr>
              <p:cNvPr id="268" name="Freeform 267"/>
              <p:cNvSpPr/>
              <p:nvPr/>
            </p:nvSpPr>
            <p:spPr>
              <a:xfrm>
                <a:off x="1876731" y="5330139"/>
                <a:ext cx="1280789" cy="75908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668" y="5429198"/>
                <a:ext cx="865511" cy="55382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8281" y="5449835"/>
                <a:ext cx="675485" cy="89677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4" y="5470471"/>
                <a:ext cx="514350" cy="40184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960"/>
                <a:ext cx="573725" cy="1015589"/>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9" name="Group 28"/>
              <p:cNvGrpSpPr/>
              <p:nvPr/>
            </p:nvGrpSpPr>
            <p:grpSpPr>
              <a:xfrm>
                <a:off x="1856416" y="3709935"/>
                <a:ext cx="1049338" cy="1739900"/>
                <a:chOff x="1856416" y="3709935"/>
                <a:chExt cx="1049338" cy="1739900"/>
              </a:xfrm>
            </p:grpSpPr>
            <p:sp>
              <p:nvSpPr>
                <p:cNvPr id="496" name="Rectangle 495"/>
                <p:cNvSpPr/>
                <p:nvPr/>
              </p:nvSpPr>
              <p:spPr bwMode="auto">
                <a:xfrm rot="10800000">
                  <a:off x="1867529" y="3957585"/>
                  <a:ext cx="1027112" cy="611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285"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356"/>
                    <a:ext cx="567968" cy="2249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6" name="Rectangle 515"/>
                  <p:cNvSpPr/>
                  <p:nvPr/>
                </p:nvSpPr>
                <p:spPr>
                  <a:xfrm>
                    <a:off x="4129067" y="3720356"/>
                    <a:ext cx="567968" cy="11170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7" name="Oval 516"/>
                  <p:cNvSpPr/>
                  <p:nvPr/>
                </p:nvSpPr>
                <p:spPr>
                  <a:xfrm>
                    <a:off x="4129067" y="3607161"/>
                    <a:ext cx="567968" cy="22490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8" name="Straight Connector 517"/>
                  <p:cNvCxnSpPr/>
                  <p:nvPr/>
                </p:nvCxnSpPr>
                <p:spPr>
                  <a:xfrm>
                    <a:off x="4697035" y="3720356"/>
                    <a:ext cx="0" cy="11170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356"/>
                    <a:ext cx="0" cy="11170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4" y="4704509"/>
                  <a:ext cx="1028700" cy="523075"/>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2" name="Straight Connector 501"/>
                <p:cNvCxnSpPr/>
                <p:nvPr/>
              </p:nvCxnSpPr>
              <p:spPr bwMode="auto">
                <a:xfrm>
                  <a:off x="1861179" y="3981398"/>
                  <a:ext cx="17462" cy="13017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73"/>
                  <a:ext cx="6350" cy="127000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90"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6" y="1689305"/>
                    <a:ext cx="1196349" cy="314904"/>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7" name="Rectangle 506"/>
                  <p:cNvSpPr/>
                  <p:nvPr/>
                </p:nvSpPr>
                <p:spPr bwMode="auto">
                  <a:xfrm>
                    <a:off x="2183302" y="1735513"/>
                    <a:ext cx="1198173" cy="11295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8" name="Oval 507"/>
                  <p:cNvSpPr/>
                  <p:nvPr/>
                </p:nvSpPr>
                <p:spPr bwMode="auto">
                  <a:xfrm flipV="1">
                    <a:off x="2183302" y="1574638"/>
                    <a:ext cx="1196349" cy="314904"/>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9" name="Freeform 508"/>
                  <p:cNvSpPr/>
                  <p:nvPr/>
                </p:nvSpPr>
                <p:spPr bwMode="auto">
                  <a:xfrm>
                    <a:off x="2489684" y="1670478"/>
                    <a:ext cx="581762" cy="1574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p:nvPr/>
                </p:nvSpPr>
                <p:spPr bwMode="auto">
                  <a:xfrm>
                    <a:off x="2429502" y="1629404"/>
                    <a:ext cx="703949" cy="11124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Freeform 510"/>
                  <p:cNvSpPr/>
                  <p:nvPr/>
                </p:nvSpPr>
                <p:spPr bwMode="auto">
                  <a:xfrm>
                    <a:off x="2892723" y="1723534"/>
                    <a:ext cx="257142" cy="958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Freeform 511"/>
                  <p:cNvSpPr/>
                  <p:nvPr/>
                </p:nvSpPr>
                <p:spPr bwMode="auto">
                  <a:xfrm>
                    <a:off x="2416736" y="1725244"/>
                    <a:ext cx="255318" cy="9413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a:endCxn id="508" idx="2"/>
                  </p:cNvCxnSpPr>
                  <p:nvPr/>
                </p:nvCxnSpPr>
                <p:spPr bwMode="auto">
                  <a:xfrm flipH="1" flipV="1">
                    <a:off x="2183302" y="1732090"/>
                    <a:ext cx="1824" cy="12151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bwMode="auto">
                  <a:xfrm flipH="1" flipV="1">
                    <a:off x="3381475" y="1728667"/>
                    <a:ext cx="1823" cy="12151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30" name="Group 29"/>
              <p:cNvGrpSpPr/>
              <p:nvPr/>
            </p:nvGrpSpPr>
            <p:grpSpPr>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0" name="Straight Connector 549"/>
                <p:cNvCxnSpPr/>
                <p:nvPr/>
              </p:nvCxnSpPr>
              <p:spPr bwMode="auto">
                <a:xfrm flipH="1">
                  <a:off x="4078916" y="4019498"/>
                  <a:ext cx="1588"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71"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724"/>
                    <a:ext cx="568606" cy="225532"/>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3" name="Rectangle 562"/>
                  <p:cNvSpPr/>
                  <p:nvPr/>
                </p:nvSpPr>
                <p:spPr>
                  <a:xfrm>
                    <a:off x="4128204" y="3719724"/>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4" name="Oval 563"/>
                  <p:cNvSpPr/>
                  <p:nvPr/>
                </p:nvSpPr>
                <p:spPr>
                  <a:xfrm>
                    <a:off x="4128204" y="3605744"/>
                    <a:ext cx="568606" cy="22553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65" name="Straight Connector 564"/>
                  <p:cNvCxnSpPr/>
                  <p:nvPr/>
                </p:nvCxnSpPr>
                <p:spPr>
                  <a:xfrm>
                    <a:off x="4696810"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4" y="4575123"/>
                  <a:ext cx="496887"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7" name="Straight Connector 556"/>
                <p:cNvCxnSpPr/>
                <p:nvPr/>
              </p:nvCxnSpPr>
              <p:spPr bwMode="auto">
                <a:xfrm flipH="1">
                  <a:off x="3566154" y="4027435"/>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57"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250"/>
                    <a:ext cx="1194966" cy="312543"/>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1" name="Rectangle 540"/>
                  <p:cNvSpPr/>
                  <p:nvPr/>
                </p:nvSpPr>
                <p:spPr bwMode="auto">
                  <a:xfrm>
                    <a:off x="2184879" y="1736302"/>
                    <a:ext cx="1198746"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 name="Oval 541"/>
                  <p:cNvSpPr/>
                  <p:nvPr/>
                </p:nvSpPr>
                <p:spPr bwMode="auto">
                  <a:xfrm flipV="1">
                    <a:off x="2184879" y="1564542"/>
                    <a:ext cx="1194966" cy="312545"/>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3" name="Freeform 542"/>
                  <p:cNvSpPr/>
                  <p:nvPr/>
                </p:nvSpPr>
                <p:spPr bwMode="auto">
                  <a:xfrm>
                    <a:off x="2491182"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p:nvPr/>
                </p:nvSpPr>
                <p:spPr bwMode="auto">
                  <a:xfrm>
                    <a:off x="2430678"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5" name="Freeform 544"/>
                  <p:cNvSpPr/>
                  <p:nvPr/>
                </p:nvSpPr>
                <p:spPr bwMode="auto">
                  <a:xfrm>
                    <a:off x="2892025" y="1722222"/>
                    <a:ext cx="260927"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6" name="Freeform 545"/>
                  <p:cNvSpPr/>
                  <p:nvPr/>
                </p:nvSpPr>
                <p:spPr bwMode="auto">
                  <a:xfrm>
                    <a:off x="2419334" y="1725039"/>
                    <a:ext cx="253362"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47" name="Straight Connector 546"/>
                  <p:cNvCxnSpPr>
                    <a:endCxn id="542" idx="2"/>
                  </p:cNvCxnSpPr>
                  <p:nvPr/>
                </p:nvCxnSpPr>
                <p:spPr bwMode="auto">
                  <a:xfrm flipH="1" flipV="1">
                    <a:off x="2184879" y="1722222"/>
                    <a:ext cx="3780"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bwMode="auto">
                  <a:xfrm flipH="1" flipV="1">
                    <a:off x="3379845" y="1727853"/>
                    <a:ext cx="3780"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31" name="Group 30"/>
              <p:cNvGrpSpPr/>
              <p:nvPr/>
            </p:nvGrpSpPr>
            <p:grpSpPr>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0" name="Straight Connector 579"/>
                <p:cNvCxnSpPr/>
                <p:nvPr/>
              </p:nvCxnSpPr>
              <p:spPr bwMode="auto">
                <a:xfrm flipH="1">
                  <a:off x="4861554" y="4024260"/>
                  <a:ext cx="1587"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43"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5" y="3719722"/>
                    <a:ext cx="568606" cy="22553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0" name="Rectangle 589"/>
                  <p:cNvSpPr/>
                  <p:nvPr/>
                </p:nvSpPr>
                <p:spPr>
                  <a:xfrm>
                    <a:off x="4128205" y="3719722"/>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1" name="Oval 590"/>
                  <p:cNvSpPr/>
                  <p:nvPr/>
                </p:nvSpPr>
                <p:spPr>
                  <a:xfrm>
                    <a:off x="4128205" y="3605744"/>
                    <a:ext cx="568606" cy="22553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92" name="Straight Connector 591"/>
                  <p:cNvCxnSpPr/>
                  <p:nvPr/>
                </p:nvCxnSpPr>
                <p:spPr>
                  <a:xfrm>
                    <a:off x="4696811" y="3719722"/>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5" y="3719722"/>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885"/>
                  <a:ext cx="496888"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4" name="Straight Connector 583"/>
                <p:cNvCxnSpPr/>
                <p:nvPr/>
              </p:nvCxnSpPr>
              <p:spPr bwMode="auto">
                <a:xfrm flipH="1">
                  <a:off x="4348791" y="4032198"/>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29"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62" y="1691248"/>
                    <a:ext cx="1194966" cy="312545"/>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1" name="Rectangle 570"/>
                  <p:cNvSpPr/>
                  <p:nvPr/>
                </p:nvSpPr>
                <p:spPr bwMode="auto">
                  <a:xfrm>
                    <a:off x="2184879" y="1736300"/>
                    <a:ext cx="1198749"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2" name="Oval 571"/>
                  <p:cNvSpPr/>
                  <p:nvPr/>
                </p:nvSpPr>
                <p:spPr bwMode="auto">
                  <a:xfrm flipV="1">
                    <a:off x="2184879" y="1564542"/>
                    <a:ext cx="1194966" cy="312543"/>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3" name="Freeform 572"/>
                  <p:cNvSpPr/>
                  <p:nvPr/>
                </p:nvSpPr>
                <p:spPr bwMode="auto">
                  <a:xfrm>
                    <a:off x="2491185" y="1671539"/>
                    <a:ext cx="582357" cy="1548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p:nvPr/>
                </p:nvSpPr>
                <p:spPr bwMode="auto">
                  <a:xfrm>
                    <a:off x="2430680" y="1629303"/>
                    <a:ext cx="703366" cy="10981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5" name="Freeform 574"/>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6" name="Freeform 575"/>
                  <p:cNvSpPr/>
                  <p:nvPr/>
                </p:nvSpPr>
                <p:spPr bwMode="auto">
                  <a:xfrm>
                    <a:off x="2419334" y="1725037"/>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77" name="Straight Connector 576"/>
                  <p:cNvCxnSpPr>
                    <a:endCxn id="572" idx="2"/>
                  </p:cNvCxnSpPr>
                  <p:nvPr/>
                </p:nvCxnSpPr>
                <p:spPr bwMode="auto">
                  <a:xfrm flipH="1" flipV="1">
                    <a:off x="2184879" y="1722222"/>
                    <a:ext cx="3783" cy="121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bwMode="auto">
                  <a:xfrm flipH="1" flipV="1">
                    <a:off x="3379845" y="1727853"/>
                    <a:ext cx="3783" cy="121075"/>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48258" name="Group 48257"/>
              <p:cNvGrpSpPr/>
              <p:nvPr/>
            </p:nvGrpSpPr>
            <p:grpSpPr>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7" name="Straight Connector 606"/>
                <p:cNvCxnSpPr/>
                <p:nvPr/>
              </p:nvCxnSpPr>
              <p:spPr bwMode="auto">
                <a:xfrm flipH="1">
                  <a:off x="6064879" y="4006798"/>
                  <a:ext cx="1587" cy="136525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15"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724"/>
                    <a:ext cx="568606" cy="225532"/>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7" name="Rectangle 616"/>
                  <p:cNvSpPr/>
                  <p:nvPr/>
                </p:nvSpPr>
                <p:spPr>
                  <a:xfrm>
                    <a:off x="4128205" y="3719724"/>
                    <a:ext cx="568606" cy="11155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8" name="Oval 617"/>
                  <p:cNvSpPr/>
                  <p:nvPr/>
                </p:nvSpPr>
                <p:spPr>
                  <a:xfrm>
                    <a:off x="4128205" y="3605744"/>
                    <a:ext cx="568606" cy="22553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9" name="Straight Connector 618"/>
                  <p:cNvCxnSpPr/>
                  <p:nvPr/>
                </p:nvCxnSpPr>
                <p:spPr>
                  <a:xfrm>
                    <a:off x="4696811"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724"/>
                    <a:ext cx="0" cy="11155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6" y="4562423"/>
                  <a:ext cx="496888"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1" name="Straight Connector 610"/>
                <p:cNvCxnSpPr/>
                <p:nvPr/>
              </p:nvCxnSpPr>
              <p:spPr bwMode="auto">
                <a:xfrm flipH="1">
                  <a:off x="5552116" y="4014735"/>
                  <a:ext cx="3175" cy="145097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01"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250"/>
                    <a:ext cx="1194966" cy="312543"/>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98" name="Rectangle 597"/>
                  <p:cNvSpPr/>
                  <p:nvPr/>
                </p:nvSpPr>
                <p:spPr bwMode="auto">
                  <a:xfrm>
                    <a:off x="2184879" y="1736302"/>
                    <a:ext cx="1198749" cy="112629"/>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9" name="Oval 598"/>
                  <p:cNvSpPr/>
                  <p:nvPr/>
                </p:nvSpPr>
                <p:spPr bwMode="auto">
                  <a:xfrm flipV="1">
                    <a:off x="2184879" y="1564542"/>
                    <a:ext cx="1194966" cy="312545"/>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00" name="Freeform 599"/>
                  <p:cNvSpPr/>
                  <p:nvPr/>
                </p:nvSpPr>
                <p:spPr bwMode="auto">
                  <a:xfrm>
                    <a:off x="2491185"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p:nvPr/>
                </p:nvSpPr>
                <p:spPr bwMode="auto">
                  <a:xfrm>
                    <a:off x="2430680"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2" name="Freeform 601"/>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3" name="Freeform 602"/>
                  <p:cNvSpPr/>
                  <p:nvPr/>
                </p:nvSpPr>
                <p:spPr bwMode="auto">
                  <a:xfrm>
                    <a:off x="2419334" y="1725039"/>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4" name="Straight Connector 603"/>
                  <p:cNvCxnSpPr>
                    <a:endCxn id="599" idx="2"/>
                  </p:cNvCxnSpPr>
                  <p:nvPr/>
                </p:nvCxnSpPr>
                <p:spPr bwMode="auto">
                  <a:xfrm flipH="1" flipV="1">
                    <a:off x="2184879" y="1722222"/>
                    <a:ext cx="3783"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bwMode="auto">
                  <a:xfrm flipH="1" flipV="1">
                    <a:off x="3379845" y="1727853"/>
                    <a:ext cx="3783" cy="121077"/>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48259" name="Group 48258"/>
              <p:cNvGrpSpPr/>
              <p:nvPr/>
            </p:nvGrpSpPr>
            <p:grpSpPr>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4" name="Straight Connector 633"/>
                <p:cNvCxnSpPr/>
                <p:nvPr/>
              </p:nvCxnSpPr>
              <p:spPr bwMode="auto">
                <a:xfrm flipH="1">
                  <a:off x="7060241" y="3994098"/>
                  <a:ext cx="1588" cy="136683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187"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4" y="3719937"/>
                    <a:ext cx="568606" cy="225319"/>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4" name="Rectangle 643"/>
                  <p:cNvSpPr/>
                  <p:nvPr/>
                </p:nvSpPr>
                <p:spPr>
                  <a:xfrm>
                    <a:off x="4128204" y="3719937"/>
                    <a:ext cx="568606" cy="111448"/>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 name="Oval 644"/>
                  <p:cNvSpPr/>
                  <p:nvPr/>
                </p:nvSpPr>
                <p:spPr>
                  <a:xfrm>
                    <a:off x="4128204" y="3606067"/>
                    <a:ext cx="568606" cy="22531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6" name="Straight Connector 645"/>
                  <p:cNvCxnSpPr/>
                  <p:nvPr/>
                </p:nvCxnSpPr>
                <p:spPr>
                  <a:xfrm>
                    <a:off x="4696810" y="3719937"/>
                    <a:ext cx="0" cy="11144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4" y="3719937"/>
                    <a:ext cx="0" cy="11144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310"/>
                  <a:ext cx="496887" cy="81280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8" name="Straight Connector 637"/>
                <p:cNvCxnSpPr/>
                <p:nvPr/>
              </p:nvCxnSpPr>
              <p:spPr bwMode="auto">
                <a:xfrm flipH="1">
                  <a:off x="6547479" y="4002035"/>
                  <a:ext cx="3175" cy="145256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173"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59" y="1691130"/>
                    <a:ext cx="1194966" cy="31506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5" name="Rectangle 624"/>
                  <p:cNvSpPr/>
                  <p:nvPr/>
                </p:nvSpPr>
                <p:spPr bwMode="auto">
                  <a:xfrm>
                    <a:off x="2184879" y="1736138"/>
                    <a:ext cx="1198746" cy="11252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6" name="Oval 625"/>
                  <p:cNvSpPr/>
                  <p:nvPr/>
                </p:nvSpPr>
                <p:spPr bwMode="auto">
                  <a:xfrm flipV="1">
                    <a:off x="2184879" y="1564542"/>
                    <a:ext cx="1194966" cy="315061"/>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7" name="Freeform 626"/>
                  <p:cNvSpPr/>
                  <p:nvPr/>
                </p:nvSpPr>
                <p:spPr bwMode="auto">
                  <a:xfrm>
                    <a:off x="2491182" y="1671438"/>
                    <a:ext cx="582357" cy="15753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p:nvPr/>
                </p:nvSpPr>
                <p:spPr bwMode="auto">
                  <a:xfrm>
                    <a:off x="2430678" y="1629243"/>
                    <a:ext cx="703366" cy="11252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9" name="Freeform 628"/>
                  <p:cNvSpPr/>
                  <p:nvPr/>
                </p:nvSpPr>
                <p:spPr bwMode="auto">
                  <a:xfrm>
                    <a:off x="2892025" y="1724886"/>
                    <a:ext cx="260927" cy="956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30" name="Freeform 629"/>
                  <p:cNvSpPr/>
                  <p:nvPr/>
                </p:nvSpPr>
                <p:spPr bwMode="auto">
                  <a:xfrm>
                    <a:off x="2419334" y="1727698"/>
                    <a:ext cx="253362" cy="92831"/>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1" name="Straight Connector 630"/>
                  <p:cNvCxnSpPr>
                    <a:endCxn id="626" idx="2"/>
                  </p:cNvCxnSpPr>
                  <p:nvPr/>
                </p:nvCxnSpPr>
                <p:spPr bwMode="auto">
                  <a:xfrm flipH="1" flipV="1">
                    <a:off x="2184879" y="1722072"/>
                    <a:ext cx="3780" cy="120962"/>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32" name="Straight Connector 631"/>
                  <p:cNvCxnSpPr/>
                  <p:nvPr/>
                </p:nvCxnSpPr>
                <p:spPr bwMode="auto">
                  <a:xfrm flipH="1" flipV="1">
                    <a:off x="3379845" y="1730512"/>
                    <a:ext cx="3780" cy="120960"/>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grpSp>
          <p:nvGrpSpPr>
            <p:cNvPr id="28" name="Group 27"/>
            <p:cNvGrpSpPr/>
            <p:nvPr/>
          </p:nvGrpSpPr>
          <p:grpSpPr>
            <a:xfrm>
              <a:off x="2381956" y="2010251"/>
              <a:ext cx="4415330" cy="2315048"/>
              <a:chOff x="2381956" y="2435173"/>
              <a:chExt cx="4415330" cy="2315048"/>
            </a:xfrm>
          </p:grpSpPr>
          <p:sp>
            <p:nvSpPr>
              <p:cNvPr id="391" name="Freeform 390"/>
              <p:cNvSpPr/>
              <p:nvPr/>
            </p:nvSpPr>
            <p:spPr>
              <a:xfrm>
                <a:off x="2381956" y="2439629"/>
                <a:ext cx="297540" cy="1743187"/>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524" y="2435173"/>
                <a:ext cx="385762" cy="2300562"/>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457" y="2687586"/>
                <a:ext cx="8309" cy="2062635"/>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8735" y="2708225"/>
                <a:ext cx="18344" cy="2037167"/>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455" y="2762199"/>
                <a:ext cx="9009"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62" name="Group 347"/>
            <p:cNvGrpSpPr>
              <a:grpSpLocks/>
            </p:cNvGrpSpPr>
            <p:nvPr/>
          </p:nvGrpSpPr>
          <p:grpSpPr bwMode="auto">
            <a:xfrm>
              <a:off x="5856401" y="5478592"/>
              <a:ext cx="588970" cy="242608"/>
              <a:chOff x="1871277" y="1576300"/>
              <a:chExt cx="1128371" cy="437861"/>
            </a:xfrm>
          </p:grpSpPr>
          <p:sp>
            <p:nvSpPr>
              <p:cNvPr id="363" name="Oval 36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4" name="Rectangle 36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Oval 36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6" name="Freeform 36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8" name="Freeform 36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9" name="Freeform 36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0" name="Straight Connector 369"/>
              <p:cNvCxnSpPr>
                <a:endCxn id="36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72" name="Group 347"/>
            <p:cNvGrpSpPr>
              <a:grpSpLocks/>
            </p:cNvGrpSpPr>
            <p:nvPr/>
          </p:nvGrpSpPr>
          <p:grpSpPr bwMode="auto">
            <a:xfrm>
              <a:off x="4375328" y="5336495"/>
              <a:ext cx="588970" cy="242608"/>
              <a:chOff x="1871277" y="1576300"/>
              <a:chExt cx="1128371" cy="437861"/>
            </a:xfrm>
          </p:grpSpPr>
          <p:sp>
            <p:nvSpPr>
              <p:cNvPr id="373" name="Oval 37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4" name="Rectangle 37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Oval 37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6" name="Freeform 37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8" name="Freeform 37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9" name="Freeform 37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0" name="Straight Connector 379"/>
              <p:cNvCxnSpPr>
                <a:endCxn id="37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82" name="Group 347"/>
            <p:cNvGrpSpPr>
              <a:grpSpLocks/>
            </p:cNvGrpSpPr>
            <p:nvPr/>
          </p:nvGrpSpPr>
          <p:grpSpPr bwMode="auto">
            <a:xfrm>
              <a:off x="2848241" y="5530308"/>
              <a:ext cx="588970" cy="242608"/>
              <a:chOff x="1871277" y="1576300"/>
              <a:chExt cx="1128371" cy="437861"/>
            </a:xfrm>
          </p:grpSpPr>
          <p:sp>
            <p:nvSpPr>
              <p:cNvPr id="383" name="Oval 38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4" name="Rectangle 38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5" name="Oval 38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6" name="Freeform 38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7" name="Freeform 38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0" name="Freeform 389"/>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7" name="Freeform 39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99" name="Straight Connector 398"/>
              <p:cNvCxnSpPr>
                <a:endCxn id="38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01" name="Group 347"/>
            <p:cNvGrpSpPr>
              <a:grpSpLocks/>
            </p:cNvGrpSpPr>
            <p:nvPr/>
          </p:nvGrpSpPr>
          <p:grpSpPr bwMode="auto">
            <a:xfrm>
              <a:off x="5166757" y="5796647"/>
              <a:ext cx="588970" cy="242608"/>
              <a:chOff x="1871277" y="1576300"/>
              <a:chExt cx="1128371" cy="437861"/>
            </a:xfrm>
          </p:grpSpPr>
          <p:sp>
            <p:nvSpPr>
              <p:cNvPr id="402" name="Oval 40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07" name="Rectangle 406"/>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2" name="Oval 41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17" name="Freeform 416"/>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7" name="Freeform 42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8" name="Freeform 42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9" name="Straight Connector 428"/>
              <p:cNvCxnSpPr>
                <a:endCxn id="41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31" name="Group 347"/>
            <p:cNvGrpSpPr>
              <a:grpSpLocks/>
            </p:cNvGrpSpPr>
            <p:nvPr/>
          </p:nvGrpSpPr>
          <p:grpSpPr bwMode="auto">
            <a:xfrm>
              <a:off x="3704088" y="5889227"/>
              <a:ext cx="588970" cy="242608"/>
              <a:chOff x="1871277" y="1576300"/>
              <a:chExt cx="1128371" cy="437861"/>
            </a:xfrm>
          </p:grpSpPr>
          <p:sp>
            <p:nvSpPr>
              <p:cNvPr id="432" name="Oval 43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3" name="Rectangle 43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4" name="Oval 43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5" name="Freeform 43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7" name="Freeform 43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8" name="Freeform 43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39" name="Straight Connector 438"/>
              <p:cNvCxnSpPr>
                <a:endCxn id="43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1925875" y="1754513"/>
              <a:ext cx="5095391" cy="2833288"/>
              <a:chOff x="1925876" y="2212958"/>
              <a:chExt cx="5095391" cy="2833288"/>
            </a:xfrm>
          </p:grpSpPr>
          <p:grpSp>
            <p:nvGrpSpPr>
              <p:cNvPr id="12" name="Group 11"/>
              <p:cNvGrpSpPr/>
              <p:nvPr/>
            </p:nvGrpSpPr>
            <p:grpSpPr>
              <a:xfrm>
                <a:off x="2745416" y="2212958"/>
                <a:ext cx="3597533" cy="493677"/>
                <a:chOff x="2705100" y="2011398"/>
                <a:chExt cx="3597533" cy="493677"/>
              </a:xfrm>
            </p:grpSpPr>
            <p:sp>
              <p:nvSpPr>
                <p:cNvPr id="342" name="Oval 341"/>
                <p:cNvSpPr/>
                <p:nvPr/>
              </p:nvSpPr>
              <p:spPr bwMode="auto">
                <a:xfrm>
                  <a:off x="2722820" y="2011398"/>
                  <a:ext cx="3579813" cy="492125"/>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 name="Oval 388"/>
                <p:cNvSpPr/>
                <p:nvPr/>
              </p:nvSpPr>
              <p:spPr bwMode="auto">
                <a:xfrm>
                  <a:off x="2705100" y="2012950"/>
                  <a:ext cx="3579813" cy="492125"/>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08" name="TextBox 389"/>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800" dirty="0">
                      <a:solidFill>
                        <a:schemeClr val="bg1"/>
                      </a:solidFill>
                    </a:rPr>
                    <a:t>Remote Controller</a:t>
                  </a:r>
                </a:p>
              </p:txBody>
            </p:sp>
          </p:grpSp>
          <p:grpSp>
            <p:nvGrpSpPr>
              <p:cNvPr id="442" name="Group 441"/>
              <p:cNvGrpSpPr/>
              <p:nvPr/>
            </p:nvGrpSpPr>
            <p:grpSpPr>
              <a:xfrm>
                <a:off x="1925876" y="4223509"/>
                <a:ext cx="923540" cy="405953"/>
                <a:chOff x="2705100" y="2011398"/>
                <a:chExt cx="3597533" cy="493677"/>
              </a:xfrm>
            </p:grpSpPr>
            <p:sp>
              <p:nvSpPr>
                <p:cNvPr id="443" name="Oval 442"/>
                <p:cNvSpPr/>
                <p:nvPr/>
              </p:nvSpPr>
              <p:spPr bwMode="auto">
                <a:xfrm>
                  <a:off x="2722820" y="2011398"/>
                  <a:ext cx="3579813" cy="492125"/>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4" name="Oval 443"/>
                <p:cNvSpPr/>
                <p:nvPr/>
              </p:nvSpPr>
              <p:spPr bwMode="auto">
                <a:xfrm>
                  <a:off x="2705100" y="2012950"/>
                  <a:ext cx="3579813" cy="492125"/>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5" name="TextBox 389"/>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800" dirty="0" smtClean="0">
                      <a:solidFill>
                        <a:schemeClr val="bg1"/>
                      </a:solidFill>
                    </a:rPr>
                    <a:t>CA</a:t>
                  </a:r>
                  <a:endParaRPr lang="en-US" sz="1800" dirty="0">
                    <a:solidFill>
                      <a:schemeClr val="bg1"/>
                    </a:solidFill>
                  </a:endParaRPr>
                </a:p>
              </p:txBody>
            </p:sp>
          </p:grpSp>
          <p:grpSp>
            <p:nvGrpSpPr>
              <p:cNvPr id="17" name="Group 16"/>
              <p:cNvGrpSpPr/>
              <p:nvPr/>
            </p:nvGrpSpPr>
            <p:grpSpPr>
              <a:xfrm>
                <a:off x="3589508" y="4760377"/>
                <a:ext cx="463568" cy="285869"/>
                <a:chOff x="3558850" y="4573304"/>
                <a:chExt cx="463568" cy="285869"/>
              </a:xfrm>
            </p:grpSpPr>
            <p:grpSp>
              <p:nvGrpSpPr>
                <p:cNvPr id="13" name="Group 12"/>
                <p:cNvGrpSpPr/>
                <p:nvPr/>
              </p:nvGrpSpPr>
              <p:grpSpPr>
                <a:xfrm>
                  <a:off x="3558850" y="4577634"/>
                  <a:ext cx="463568" cy="262710"/>
                  <a:chOff x="3558850" y="4577634"/>
                  <a:chExt cx="463568" cy="262710"/>
                </a:xfrm>
              </p:grpSpPr>
              <p:sp>
                <p:nvSpPr>
                  <p:cNvPr id="447" name="Oval 446"/>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8" name="Oval 447"/>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49"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51" name="Group 450"/>
              <p:cNvGrpSpPr/>
              <p:nvPr/>
            </p:nvGrpSpPr>
            <p:grpSpPr>
              <a:xfrm>
                <a:off x="4369656" y="4758258"/>
                <a:ext cx="463568" cy="285869"/>
                <a:chOff x="3558850" y="4573304"/>
                <a:chExt cx="463568" cy="285869"/>
              </a:xfrm>
            </p:grpSpPr>
            <p:grpSp>
              <p:nvGrpSpPr>
                <p:cNvPr id="452" name="Group 451"/>
                <p:cNvGrpSpPr/>
                <p:nvPr/>
              </p:nvGrpSpPr>
              <p:grpSpPr>
                <a:xfrm>
                  <a:off x="3558850" y="4577634"/>
                  <a:ext cx="463568" cy="262710"/>
                  <a:chOff x="3558850" y="4577634"/>
                  <a:chExt cx="463568" cy="262710"/>
                </a:xfrm>
              </p:grpSpPr>
              <p:sp>
                <p:nvSpPr>
                  <p:cNvPr id="454" name="Oval 453"/>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5" name="Oval 454"/>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5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56" name="Group 455"/>
              <p:cNvGrpSpPr/>
              <p:nvPr/>
            </p:nvGrpSpPr>
            <p:grpSpPr>
              <a:xfrm>
                <a:off x="5569912" y="4756140"/>
                <a:ext cx="463568" cy="285869"/>
                <a:chOff x="3558850" y="4573304"/>
                <a:chExt cx="463568" cy="285869"/>
              </a:xfrm>
            </p:grpSpPr>
            <p:grpSp>
              <p:nvGrpSpPr>
                <p:cNvPr id="457" name="Group 456"/>
                <p:cNvGrpSpPr/>
                <p:nvPr/>
              </p:nvGrpSpPr>
              <p:grpSpPr>
                <a:xfrm>
                  <a:off x="3558850" y="4577634"/>
                  <a:ext cx="463568" cy="262710"/>
                  <a:chOff x="3558850" y="4577634"/>
                  <a:chExt cx="463568" cy="262710"/>
                </a:xfrm>
              </p:grpSpPr>
              <p:sp>
                <p:nvSpPr>
                  <p:cNvPr id="459" name="Oval 458"/>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58"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nvGrpSpPr>
              <p:cNvPr id="461" name="Group 460"/>
              <p:cNvGrpSpPr/>
              <p:nvPr/>
            </p:nvGrpSpPr>
            <p:grpSpPr>
              <a:xfrm>
                <a:off x="6557699" y="4754022"/>
                <a:ext cx="463568" cy="285869"/>
                <a:chOff x="3558850" y="4573304"/>
                <a:chExt cx="463568" cy="285869"/>
              </a:xfrm>
            </p:grpSpPr>
            <p:grpSp>
              <p:nvGrpSpPr>
                <p:cNvPr id="462" name="Group 461"/>
                <p:cNvGrpSpPr/>
                <p:nvPr/>
              </p:nvGrpSpPr>
              <p:grpSpPr>
                <a:xfrm>
                  <a:off x="3558850" y="4577634"/>
                  <a:ext cx="463568" cy="262710"/>
                  <a:chOff x="3558850" y="4577634"/>
                  <a:chExt cx="463568" cy="262710"/>
                </a:xfrm>
              </p:grpSpPr>
              <p:sp>
                <p:nvSpPr>
                  <p:cNvPr id="464" name="Oval 463"/>
                  <p:cNvSpPr/>
                  <p:nvPr/>
                </p:nvSpPr>
                <p:spPr bwMode="auto">
                  <a:xfrm>
                    <a:off x="3573337" y="4577634"/>
                    <a:ext cx="439424" cy="261732"/>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5" name="Oval 464"/>
                  <p:cNvSpPr/>
                  <p:nvPr/>
                </p:nvSpPr>
                <p:spPr bwMode="auto">
                  <a:xfrm>
                    <a:off x="3558850" y="4587291"/>
                    <a:ext cx="463568" cy="253053"/>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6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75"/>
                    </a:lnSpc>
                  </a:pPr>
                  <a:r>
                    <a:rPr lang="en-US" sz="1400" dirty="0" smtClean="0">
                      <a:solidFill>
                        <a:schemeClr val="bg1"/>
                      </a:solidFill>
                    </a:rPr>
                    <a:t>CA</a:t>
                  </a:r>
                  <a:endParaRPr lang="en-US" sz="1800" dirty="0">
                    <a:solidFill>
                      <a:schemeClr val="bg1"/>
                    </a:solidFill>
                  </a:endParaRPr>
                </a:p>
              </p:txBody>
            </p:sp>
          </p:grpSp>
        </p:grpSp>
        <p:grpSp>
          <p:nvGrpSpPr>
            <p:cNvPr id="2" name="Group 1"/>
            <p:cNvGrpSpPr/>
            <p:nvPr/>
          </p:nvGrpSpPr>
          <p:grpSpPr>
            <a:xfrm>
              <a:off x="2050694" y="4240394"/>
              <a:ext cx="4962309" cy="697609"/>
              <a:chOff x="-3809141" y="1128902"/>
              <a:chExt cx="4962309" cy="697609"/>
            </a:xfrm>
          </p:grpSpPr>
          <p:grpSp>
            <p:nvGrpSpPr>
              <p:cNvPr id="48273" name="Group 554"/>
              <p:cNvGrpSpPr>
                <a:grpSpLocks/>
              </p:cNvGrpSpPr>
              <p:nvPr/>
            </p:nvGrpSpPr>
            <p:grpSpPr bwMode="auto">
              <a:xfrm>
                <a:off x="-2259184" y="1493681"/>
                <a:ext cx="426647" cy="330722"/>
                <a:chOff x="2932185" y="3913304"/>
                <a:chExt cx="426963" cy="330885"/>
              </a:xfrm>
            </p:grpSpPr>
            <p:sp>
              <p:nvSpPr>
                <p:cNvPr id="558" name="Rectangle 557"/>
                <p:cNvSpPr/>
                <p:nvPr/>
              </p:nvSpPr>
              <p:spPr>
                <a:xfrm>
                  <a:off x="293338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9" name="Straight Connector 558"/>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flipH="1" flipV="1">
                  <a:off x="3134122"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p:nvCxnSpPr>
              <p:spPr>
                <a:xfrm flipH="1" flipV="1">
                  <a:off x="3215190" y="400753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p:nvCxnSpPr>
              <p:spPr>
                <a:xfrm flipH="1" flipV="1">
                  <a:off x="3290394" y="4007533"/>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357" name="Group 554"/>
              <p:cNvGrpSpPr>
                <a:grpSpLocks/>
              </p:cNvGrpSpPr>
              <p:nvPr/>
            </p:nvGrpSpPr>
            <p:grpSpPr bwMode="auto">
              <a:xfrm>
                <a:off x="-3809141" y="1128902"/>
                <a:ext cx="675450" cy="526527"/>
                <a:chOff x="2932185" y="3913304"/>
                <a:chExt cx="430533" cy="332666"/>
              </a:xfrm>
            </p:grpSpPr>
            <p:sp>
              <p:nvSpPr>
                <p:cNvPr id="358" name="Rectangle 357"/>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flipH="1" flipV="1">
                  <a:off x="3182588"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p:nvCxnSpPr>
              <p:spPr>
                <a:xfrm flipH="1" flipV="1">
                  <a:off x="3093297" y="4009316"/>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p:nvCxnSpPr>
              <p:spPr>
                <a:xfrm flipH="1" flipV="1">
                  <a:off x="3278747" y="4008109"/>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343" name="Group 554"/>
              <p:cNvGrpSpPr>
                <a:grpSpLocks/>
              </p:cNvGrpSpPr>
              <p:nvPr/>
            </p:nvGrpSpPr>
            <p:grpSpPr bwMode="auto">
              <a:xfrm>
                <a:off x="-1475553" y="1495789"/>
                <a:ext cx="430214" cy="330722"/>
                <a:chOff x="2932185" y="3913304"/>
                <a:chExt cx="430533" cy="330885"/>
              </a:xfrm>
            </p:grpSpPr>
            <p:sp>
              <p:nvSpPr>
                <p:cNvPr id="344" name="Rectangle 343"/>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45" name="Straight Connector 344"/>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p:nvCxnSpPr>
              <p:spPr>
                <a:xfrm flipH="1" flipV="1">
                  <a:off x="3134122"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p:nvCxnSpPr>
              <p:spPr>
                <a:xfrm flipH="1" flipV="1">
                  <a:off x="3215190" y="400753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p:nvCxnSpPr>
              <p:spPr>
                <a:xfrm flipH="1" flipV="1">
                  <a:off x="3290394" y="4007533"/>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350" name="Group 554"/>
              <p:cNvGrpSpPr>
                <a:grpSpLocks/>
              </p:cNvGrpSpPr>
              <p:nvPr/>
            </p:nvGrpSpPr>
            <p:grpSpPr bwMode="auto">
              <a:xfrm>
                <a:off x="-271097" y="1490382"/>
                <a:ext cx="430214" cy="330722"/>
                <a:chOff x="2932185" y="3913304"/>
                <a:chExt cx="430533" cy="330885"/>
              </a:xfrm>
            </p:grpSpPr>
            <p:sp>
              <p:nvSpPr>
                <p:cNvPr id="351" name="Rectangle 350"/>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2" name="Straight Connector 351"/>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flipH="1" flipV="1">
                  <a:off x="3134122"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55" name="Straight Connector 354"/>
                <p:cNvCxnSpPr/>
                <p:nvPr/>
              </p:nvCxnSpPr>
              <p:spPr>
                <a:xfrm flipH="1" flipV="1">
                  <a:off x="3215190" y="400753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56" name="Straight Connector 355"/>
                <p:cNvCxnSpPr/>
                <p:nvPr/>
              </p:nvCxnSpPr>
              <p:spPr>
                <a:xfrm flipH="1" flipV="1">
                  <a:off x="3290394" y="4007533"/>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41" name="Group 554"/>
              <p:cNvGrpSpPr>
                <a:grpSpLocks/>
              </p:cNvGrpSpPr>
              <p:nvPr/>
            </p:nvGrpSpPr>
            <p:grpSpPr bwMode="auto">
              <a:xfrm>
                <a:off x="722954" y="1484975"/>
                <a:ext cx="430214" cy="330722"/>
                <a:chOff x="2932185" y="3913304"/>
                <a:chExt cx="430533" cy="330885"/>
              </a:xfrm>
            </p:grpSpPr>
            <p:sp>
              <p:nvSpPr>
                <p:cNvPr id="446" name="Rectangle 445"/>
                <p:cNvSpPr/>
                <p:nvPr/>
              </p:nvSpPr>
              <p:spPr>
                <a:xfrm>
                  <a:off x="2936952" y="3913304"/>
                  <a:ext cx="425766" cy="328775"/>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0" name="Straight Connector 449"/>
                <p:cNvCxnSpPr/>
                <p:nvPr/>
              </p:nvCxnSpPr>
              <p:spPr>
                <a:xfrm>
                  <a:off x="2932185" y="4005425"/>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2932185" y="4068956"/>
                  <a:ext cx="425766"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flipH="1" flipV="1">
                  <a:off x="3134122" y="400542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flipH="1" flipV="1">
                  <a:off x="3215190" y="4007535"/>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flipH="1" flipV="1">
                  <a:off x="3290394" y="4007533"/>
                  <a:ext cx="1589" cy="23665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8" name="Group 7"/>
          <p:cNvGrpSpPr/>
          <p:nvPr/>
        </p:nvGrpSpPr>
        <p:grpSpPr>
          <a:xfrm>
            <a:off x="148169" y="4974167"/>
            <a:ext cx="2561167" cy="1458683"/>
            <a:chOff x="148169" y="4974167"/>
            <a:chExt cx="2561167" cy="1458683"/>
          </a:xfrm>
        </p:grpSpPr>
        <p:sp>
          <p:nvSpPr>
            <p:cNvPr id="4" name="TextBox 3"/>
            <p:cNvSpPr txBox="1"/>
            <p:nvPr/>
          </p:nvSpPr>
          <p:spPr>
            <a:xfrm>
              <a:off x="148169" y="5588003"/>
              <a:ext cx="2561167" cy="844847"/>
            </a:xfrm>
            <a:prstGeom prst="rect">
              <a:avLst/>
            </a:prstGeom>
            <a:noFill/>
          </p:spPr>
          <p:txBody>
            <a:bodyPr wrap="square" rtlCol="0">
              <a:spAutoFit/>
            </a:bodyPr>
            <a:lstStyle/>
            <a:p>
              <a:pPr marL="233363" indent="-233363">
                <a:lnSpc>
                  <a:spcPct val="90000"/>
                </a:lnSpc>
              </a:pPr>
              <a:r>
                <a:rPr lang="en-US" b="1" i="1" dirty="0" smtClean="0">
                  <a:solidFill>
                    <a:srgbClr val="000090"/>
                  </a:solidFill>
                </a:rPr>
                <a:t>1: </a:t>
              </a:r>
              <a:r>
                <a:rPr lang="en-US" i="1" dirty="0" smtClean="0"/>
                <a:t>generalized“ flow-based” forwarding (e.g., OpenFlow)</a:t>
              </a:r>
              <a:endParaRPr lang="en-US" i="1" dirty="0"/>
            </a:p>
          </p:txBody>
        </p:sp>
        <p:cxnSp>
          <p:nvCxnSpPr>
            <p:cNvPr id="6" name="Straight Connector 5"/>
            <p:cNvCxnSpPr>
              <a:stCxn id="4" idx="0"/>
            </p:cNvCxnSpPr>
            <p:nvPr/>
          </p:nvCxnSpPr>
          <p:spPr bwMode="auto">
            <a:xfrm flipV="1">
              <a:off x="1428753" y="4974167"/>
              <a:ext cx="730247" cy="6138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2" name="Group 471"/>
          <p:cNvGrpSpPr/>
          <p:nvPr/>
        </p:nvGrpSpPr>
        <p:grpSpPr>
          <a:xfrm>
            <a:off x="7590196" y="3506318"/>
            <a:ext cx="1667931" cy="1399445"/>
            <a:chOff x="69488" y="5026085"/>
            <a:chExt cx="2561167" cy="1399445"/>
          </a:xfrm>
        </p:grpSpPr>
        <p:sp>
          <p:nvSpPr>
            <p:cNvPr id="473" name="TextBox 472"/>
            <p:cNvSpPr txBox="1"/>
            <p:nvPr/>
          </p:nvSpPr>
          <p:spPr>
            <a:xfrm>
              <a:off x="69488" y="5580683"/>
              <a:ext cx="2561167" cy="844847"/>
            </a:xfrm>
            <a:prstGeom prst="rect">
              <a:avLst/>
            </a:prstGeom>
            <a:noFill/>
          </p:spPr>
          <p:txBody>
            <a:bodyPr wrap="square" rtlCol="0">
              <a:spAutoFit/>
            </a:bodyPr>
            <a:lstStyle/>
            <a:p>
              <a:pPr marL="233363" indent="-233363">
                <a:lnSpc>
                  <a:spcPct val="90000"/>
                </a:lnSpc>
              </a:pPr>
              <a:r>
                <a:rPr lang="en-US" b="1" i="1" dirty="0" smtClean="0">
                  <a:solidFill>
                    <a:srgbClr val="000090"/>
                  </a:solidFill>
                </a:rPr>
                <a:t>2. </a:t>
              </a:r>
              <a:r>
                <a:rPr lang="en-US" i="1" dirty="0" smtClean="0"/>
                <a:t>control, data plane separation</a:t>
              </a:r>
              <a:endParaRPr lang="en-US" i="1" dirty="0"/>
            </a:p>
          </p:txBody>
        </p:sp>
        <p:cxnSp>
          <p:nvCxnSpPr>
            <p:cNvPr id="474" name="Straight Connector 473"/>
            <p:cNvCxnSpPr>
              <a:stCxn id="473" idx="0"/>
            </p:cNvCxnSpPr>
            <p:nvPr/>
          </p:nvCxnSpPr>
          <p:spPr bwMode="auto">
            <a:xfrm flipV="1">
              <a:off x="1350072" y="5026085"/>
              <a:ext cx="1703" cy="5545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76" name="TextBox 475"/>
          <p:cNvSpPr txBox="1"/>
          <p:nvPr/>
        </p:nvSpPr>
        <p:spPr>
          <a:xfrm>
            <a:off x="7057798" y="1089172"/>
            <a:ext cx="2086202" cy="1094146"/>
          </a:xfrm>
          <a:prstGeom prst="rect">
            <a:avLst/>
          </a:prstGeom>
          <a:noFill/>
        </p:spPr>
        <p:txBody>
          <a:bodyPr wrap="square" rtlCol="0">
            <a:spAutoFit/>
          </a:bodyPr>
          <a:lstStyle/>
          <a:p>
            <a:pPr marL="233363" indent="-233363">
              <a:lnSpc>
                <a:spcPct val="90000"/>
              </a:lnSpc>
            </a:pPr>
            <a:r>
              <a:rPr lang="en-US" b="1" i="1" dirty="0">
                <a:solidFill>
                  <a:srgbClr val="000090"/>
                </a:solidFill>
              </a:rPr>
              <a:t>3</a:t>
            </a:r>
            <a:r>
              <a:rPr lang="en-US" b="1" i="1" dirty="0" smtClean="0">
                <a:solidFill>
                  <a:srgbClr val="000090"/>
                </a:solidFill>
              </a:rPr>
              <a:t>. </a:t>
            </a:r>
            <a:r>
              <a:rPr lang="en-US" i="1" dirty="0" smtClean="0"/>
              <a:t>control plane functions external to data-plane switches</a:t>
            </a:r>
            <a:endParaRPr lang="en-US" i="1" dirty="0"/>
          </a:p>
        </p:txBody>
      </p:sp>
      <p:cxnSp>
        <p:nvCxnSpPr>
          <p:cNvPr id="477" name="Straight Connector 476"/>
          <p:cNvCxnSpPr/>
          <p:nvPr/>
        </p:nvCxnSpPr>
        <p:spPr bwMode="auto">
          <a:xfrm flipV="1">
            <a:off x="6672036" y="1468338"/>
            <a:ext cx="618473" cy="64530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4"/>
          <p:cNvSpPr/>
          <p:nvPr/>
        </p:nvSpPr>
        <p:spPr bwMode="auto">
          <a:xfrm>
            <a:off x="2015762" y="1310125"/>
            <a:ext cx="725674" cy="342648"/>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8" name="Oval 477"/>
          <p:cNvSpPr/>
          <p:nvPr/>
        </p:nvSpPr>
        <p:spPr bwMode="auto">
          <a:xfrm>
            <a:off x="3014783" y="1301278"/>
            <a:ext cx="725674" cy="342648"/>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9" name="Oval 478"/>
          <p:cNvSpPr/>
          <p:nvPr/>
        </p:nvSpPr>
        <p:spPr bwMode="auto">
          <a:xfrm>
            <a:off x="5827987" y="1292433"/>
            <a:ext cx="725674" cy="342648"/>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4633211" y="1065530"/>
            <a:ext cx="595035" cy="584776"/>
          </a:xfrm>
          <a:prstGeom prst="rect">
            <a:avLst/>
          </a:prstGeom>
          <a:noFill/>
        </p:spPr>
        <p:txBody>
          <a:bodyPr wrap="none" rtlCol="0">
            <a:spAutoFit/>
          </a:bodyPr>
          <a:lstStyle/>
          <a:p>
            <a:r>
              <a:rPr lang="en-US" sz="3200" dirty="0" smtClean="0">
                <a:solidFill>
                  <a:srgbClr val="008000"/>
                </a:solidFill>
              </a:rPr>
              <a:t>…</a:t>
            </a:r>
            <a:endParaRPr lang="en-US" sz="3200" dirty="0">
              <a:solidFill>
                <a:srgbClr val="008000"/>
              </a:solidFill>
            </a:endParaRPr>
          </a:p>
        </p:txBody>
      </p:sp>
      <p:grpSp>
        <p:nvGrpSpPr>
          <p:cNvPr id="22" name="Group 21"/>
          <p:cNvGrpSpPr/>
          <p:nvPr/>
        </p:nvGrpSpPr>
        <p:grpSpPr>
          <a:xfrm>
            <a:off x="111998" y="1037741"/>
            <a:ext cx="2273067" cy="844847"/>
            <a:chOff x="111998" y="1037741"/>
            <a:chExt cx="2273067" cy="844847"/>
          </a:xfrm>
        </p:grpSpPr>
        <p:sp>
          <p:nvSpPr>
            <p:cNvPr id="481" name="TextBox 480"/>
            <p:cNvSpPr txBox="1"/>
            <p:nvPr/>
          </p:nvSpPr>
          <p:spPr>
            <a:xfrm>
              <a:off x="111998" y="1037741"/>
              <a:ext cx="2273067" cy="844847"/>
            </a:xfrm>
            <a:prstGeom prst="rect">
              <a:avLst/>
            </a:prstGeom>
            <a:noFill/>
          </p:spPr>
          <p:txBody>
            <a:bodyPr wrap="square" rtlCol="0">
              <a:spAutoFit/>
            </a:bodyPr>
            <a:lstStyle/>
            <a:p>
              <a:pPr marL="233363" indent="-233363">
                <a:lnSpc>
                  <a:spcPct val="90000"/>
                </a:lnSpc>
              </a:pPr>
              <a:r>
                <a:rPr lang="en-US" b="1" i="1" dirty="0" smtClean="0">
                  <a:solidFill>
                    <a:srgbClr val="000090"/>
                  </a:solidFill>
                </a:rPr>
                <a:t>4. </a:t>
              </a:r>
              <a:r>
                <a:rPr lang="en-US" i="1" dirty="0" smtClean="0"/>
                <a:t>programmable control applications</a:t>
              </a:r>
              <a:endParaRPr lang="en-US" i="1" dirty="0"/>
            </a:p>
          </p:txBody>
        </p:sp>
        <p:cxnSp>
          <p:nvCxnSpPr>
            <p:cNvPr id="482" name="Straight Connector 481"/>
            <p:cNvCxnSpPr/>
            <p:nvPr/>
          </p:nvCxnSpPr>
          <p:spPr bwMode="auto">
            <a:xfrm flipV="1">
              <a:off x="1182107" y="1458376"/>
              <a:ext cx="652881" cy="1103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83" name="Straight Connector 482"/>
          <p:cNvCxnSpPr/>
          <p:nvPr/>
        </p:nvCxnSpPr>
        <p:spPr bwMode="auto">
          <a:xfrm flipV="1">
            <a:off x="6625009" y="1469572"/>
            <a:ext cx="663883" cy="100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2013724" y="1306405"/>
            <a:ext cx="733619" cy="307777"/>
          </a:xfrm>
          <a:prstGeom prst="rect">
            <a:avLst/>
          </a:prstGeom>
          <a:noFill/>
        </p:spPr>
        <p:txBody>
          <a:bodyPr wrap="none" rtlCol="0">
            <a:spAutoFit/>
          </a:bodyPr>
          <a:lstStyle/>
          <a:p>
            <a:r>
              <a:rPr lang="en-US" sz="1400" dirty="0" smtClean="0"/>
              <a:t>routing</a:t>
            </a:r>
            <a:endParaRPr lang="en-US" sz="1400" dirty="0"/>
          </a:p>
        </p:txBody>
      </p:sp>
      <p:sp>
        <p:nvSpPr>
          <p:cNvPr id="466" name="TextBox 465"/>
          <p:cNvSpPr txBox="1"/>
          <p:nvPr/>
        </p:nvSpPr>
        <p:spPr>
          <a:xfrm>
            <a:off x="3041161" y="1268141"/>
            <a:ext cx="809667" cy="410882"/>
          </a:xfrm>
          <a:prstGeom prst="rect">
            <a:avLst/>
          </a:prstGeom>
          <a:noFill/>
        </p:spPr>
        <p:txBody>
          <a:bodyPr wrap="square" rtlCol="0">
            <a:spAutoFit/>
          </a:bodyPr>
          <a:lstStyle/>
          <a:p>
            <a:pPr>
              <a:lnSpc>
                <a:spcPct val="85000"/>
              </a:lnSpc>
            </a:pPr>
            <a:r>
              <a:rPr lang="en-US" sz="1200" dirty="0" smtClean="0"/>
              <a:t>access control</a:t>
            </a:r>
            <a:endParaRPr lang="en-US" sz="1200" dirty="0"/>
          </a:p>
        </p:txBody>
      </p:sp>
      <p:sp>
        <p:nvSpPr>
          <p:cNvPr id="467" name="TextBox 466"/>
          <p:cNvSpPr txBox="1"/>
          <p:nvPr/>
        </p:nvSpPr>
        <p:spPr>
          <a:xfrm>
            <a:off x="5784611" y="1253711"/>
            <a:ext cx="809667" cy="410882"/>
          </a:xfrm>
          <a:prstGeom prst="rect">
            <a:avLst/>
          </a:prstGeom>
          <a:noFill/>
        </p:spPr>
        <p:txBody>
          <a:bodyPr wrap="square" rtlCol="0">
            <a:spAutoFit/>
          </a:bodyPr>
          <a:lstStyle/>
          <a:p>
            <a:pPr algn="ctr">
              <a:lnSpc>
                <a:spcPct val="85000"/>
              </a:lnSpc>
            </a:pPr>
            <a:r>
              <a:rPr lang="en-US" sz="1200" dirty="0" smtClean="0"/>
              <a:t>load</a:t>
            </a:r>
          </a:p>
          <a:p>
            <a:pPr algn="ctr">
              <a:lnSpc>
                <a:spcPct val="85000"/>
              </a:lnSpc>
            </a:pPr>
            <a:r>
              <a:rPr lang="en-US" sz="1200" dirty="0" smtClean="0"/>
              <a:t>balance</a:t>
            </a:r>
            <a:endParaRPr lang="en-US" sz="1200" dirty="0"/>
          </a:p>
        </p:txBody>
      </p:sp>
      <p:sp>
        <p:nvSpPr>
          <p:cNvPr id="475" name="Slide Number Placeholder 5"/>
          <p:cNvSpPr>
            <a:spLocks noGrp="1"/>
          </p:cNvSpPr>
          <p:nvPr>
            <p:ph type="sldNum" sz="quarter" idx="12"/>
          </p:nvPr>
        </p:nvSpPr>
        <p:spPr>
          <a:xfrm>
            <a:off x="8456154" y="6475895"/>
            <a:ext cx="687845" cy="3821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63</a:t>
            </a:fld>
            <a:endParaRPr lang="en-US" sz="1200" dirty="0">
              <a:latin typeface="Tahoma" charset="0"/>
            </a:endParaRPr>
          </a:p>
        </p:txBody>
      </p:sp>
      <p:sp>
        <p:nvSpPr>
          <p:cNvPr id="480" name="Footer Placeholder 4"/>
          <p:cNvSpPr>
            <a:spLocks noGrp="1"/>
          </p:cNvSpPr>
          <p:nvPr>
            <p:ph type="ftr" sz="quarter" idx="11"/>
          </p:nvPr>
        </p:nvSpPr>
        <p:spPr>
          <a:xfrm>
            <a:off x="5420588" y="657016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3763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6"/>
                                        </p:tgtEl>
                                        <p:attrNameLst>
                                          <p:attrName>style.visibility</p:attrName>
                                        </p:attrNameLst>
                                      </p:cBhvr>
                                      <p:to>
                                        <p:strVal val="visible"/>
                                      </p:to>
                                    </p:set>
                                    <p:animEffect transition="in" filter="dissolve">
                                      <p:cBhvr>
                                        <p:cTn id="17" dur="500"/>
                                        <p:tgtEl>
                                          <p:spTgt spid="476"/>
                                        </p:tgtEl>
                                      </p:cBhvr>
                                    </p:animEffect>
                                  </p:childTnLst>
                                </p:cTn>
                              </p:par>
                              <p:par>
                                <p:cTn id="18" presetID="9" presetClass="entr" presetSubtype="0" fill="hold" nodeType="withEffect">
                                  <p:stCondLst>
                                    <p:cond delay="0"/>
                                  </p:stCondLst>
                                  <p:childTnLst>
                                    <p:set>
                                      <p:cBhvr>
                                        <p:cTn id="19" dur="1" fill="hold">
                                          <p:stCondLst>
                                            <p:cond delay="0"/>
                                          </p:stCondLst>
                                        </p:cTn>
                                        <p:tgtEl>
                                          <p:spTgt spid="477"/>
                                        </p:tgtEl>
                                        <p:attrNameLst>
                                          <p:attrName>style.visibility</p:attrName>
                                        </p:attrNameLst>
                                      </p:cBhvr>
                                      <p:to>
                                        <p:strVal val="visible"/>
                                      </p:to>
                                    </p:set>
                                    <p:animEffect transition="in" filter="dissolve">
                                      <p:cBhvr>
                                        <p:cTn id="20" dur="500"/>
                                        <p:tgtEl>
                                          <p:spTgt spid="47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nodeType="withEffect">
                                  <p:stCondLst>
                                    <p:cond delay="0"/>
                                  </p:stCondLst>
                                  <p:childTnLst>
                                    <p:set>
                                      <p:cBhvr>
                                        <p:cTn id="27" dur="1" fill="hold">
                                          <p:stCondLst>
                                            <p:cond delay="0"/>
                                          </p:stCondLst>
                                        </p:cTn>
                                        <p:tgtEl>
                                          <p:spTgt spid="483"/>
                                        </p:tgtEl>
                                        <p:attrNameLst>
                                          <p:attrName>style.visibility</p:attrName>
                                        </p:attrNameLst>
                                      </p:cBhvr>
                                      <p:to>
                                        <p:strVal val="visible"/>
                                      </p:to>
                                    </p:set>
                                    <p:animEffect transition="in" filter="dissolve">
                                      <p:cBhvr>
                                        <p:cTn id="28" dur="500"/>
                                        <p:tgtEl>
                                          <p:spTgt spid="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Text Box 167"/>
          <p:cNvSpPr txBox="1">
            <a:spLocks noChangeArrowheads="1"/>
          </p:cNvSpPr>
          <p:nvPr/>
        </p:nvSpPr>
        <p:spPr bwMode="auto">
          <a:xfrm>
            <a:off x="542925" y="236538"/>
            <a:ext cx="84850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SDN Perspective: Data </a:t>
            </a:r>
            <a:r>
              <a:rPr lang="en-US" sz="3600" dirty="0">
                <a:solidFill>
                  <a:srgbClr val="000099"/>
                </a:solidFill>
                <a:latin typeface="Comic Sans MS" charset="0"/>
                <a:ea typeface="Comic Sans MS" charset="0"/>
                <a:cs typeface="Comic Sans MS" charset="0"/>
              </a:rPr>
              <a:t>P</a:t>
            </a:r>
            <a:r>
              <a:rPr lang="en-US" sz="3600" dirty="0" smtClean="0">
                <a:solidFill>
                  <a:srgbClr val="000099"/>
                </a:solidFill>
                <a:latin typeface="Comic Sans MS" charset="0"/>
                <a:ea typeface="Comic Sans MS" charset="0"/>
                <a:cs typeface="Comic Sans MS" charset="0"/>
              </a:rPr>
              <a:t>lane </a:t>
            </a:r>
            <a:r>
              <a:rPr lang="en-US" sz="3600" dirty="0">
                <a:solidFill>
                  <a:srgbClr val="000099"/>
                </a:solidFill>
                <a:latin typeface="Comic Sans MS" charset="0"/>
                <a:ea typeface="Comic Sans MS" charset="0"/>
                <a:cs typeface="Comic Sans MS" charset="0"/>
              </a:rPr>
              <a:t>S</a:t>
            </a:r>
            <a:r>
              <a:rPr lang="en-US" sz="3600" dirty="0" smtClean="0">
                <a:solidFill>
                  <a:srgbClr val="000099"/>
                </a:solidFill>
                <a:latin typeface="Comic Sans MS" charset="0"/>
                <a:ea typeface="Comic Sans MS" charset="0"/>
                <a:cs typeface="Comic Sans MS" charset="0"/>
              </a:rPr>
              <a:t>witches</a:t>
            </a:r>
            <a:endParaRPr lang="en-US" sz="3600" dirty="0">
              <a:solidFill>
                <a:srgbClr val="000099"/>
              </a:solidFill>
              <a:latin typeface="Comic Sans MS" charset="0"/>
              <a:ea typeface="Comic Sans MS" charset="0"/>
              <a:cs typeface="Comic Sans MS" charset="0"/>
            </a:endParaRPr>
          </a:p>
        </p:txBody>
      </p:sp>
      <p:sp>
        <p:nvSpPr>
          <p:cNvPr id="7" name="Content Placeholder 6"/>
          <p:cNvSpPr>
            <a:spLocks noGrp="1"/>
          </p:cNvSpPr>
          <p:nvPr>
            <p:ph idx="1"/>
          </p:nvPr>
        </p:nvSpPr>
        <p:spPr>
          <a:xfrm>
            <a:off x="294684" y="1256540"/>
            <a:ext cx="4571424" cy="5010892"/>
          </a:xfrm>
        </p:spPr>
        <p:txBody>
          <a:bodyPr>
            <a:normAutofit fontScale="92500" lnSpcReduction="10000"/>
          </a:bodyPr>
          <a:lstStyle/>
          <a:p>
            <a:pPr marL="0" indent="0">
              <a:buNone/>
            </a:pPr>
            <a:r>
              <a:rPr lang="en-US" sz="3000" i="1" dirty="0" smtClean="0">
                <a:solidFill>
                  <a:srgbClr val="CC0000"/>
                </a:solidFill>
              </a:rPr>
              <a:t>Data plane switches</a:t>
            </a:r>
          </a:p>
          <a:p>
            <a:r>
              <a:rPr lang="en-US" sz="2400" dirty="0" smtClean="0"/>
              <a:t>fast, simple, commodity switches implementing generalized data-plane forwarding (Section 4.4) in hardware</a:t>
            </a:r>
          </a:p>
          <a:p>
            <a:r>
              <a:rPr lang="en-US" sz="2400" dirty="0" smtClean="0"/>
              <a:t>switch flow table computed, installed by controller</a:t>
            </a:r>
          </a:p>
          <a:p>
            <a:r>
              <a:rPr lang="en-US" sz="2400" dirty="0" smtClean="0"/>
              <a:t>API for table-based switch control (e.g., OpenFlow)</a:t>
            </a:r>
          </a:p>
          <a:p>
            <a:pPr lvl="1"/>
            <a:r>
              <a:rPr lang="en-US" sz="2000" dirty="0" smtClean="0"/>
              <a:t>defines what is controllable and what is not</a:t>
            </a:r>
          </a:p>
          <a:p>
            <a:r>
              <a:rPr lang="en-US" sz="2400" dirty="0" smtClean="0"/>
              <a:t>protocol for communicating with controller (e.g., OpenFlow)</a:t>
            </a:r>
          </a:p>
          <a:p>
            <a:endParaRPr lang="en-US" dirty="0"/>
          </a:p>
        </p:txBody>
      </p:sp>
      <p:grpSp>
        <p:nvGrpSpPr>
          <p:cNvPr id="1053" name="Group 1052"/>
          <p:cNvGrpSpPr/>
          <p:nvPr/>
        </p:nvGrpSpPr>
        <p:grpSpPr>
          <a:xfrm>
            <a:off x="4990227" y="1414364"/>
            <a:ext cx="3846765" cy="5169840"/>
            <a:chOff x="4990227" y="910464"/>
            <a:chExt cx="3846765" cy="5169840"/>
          </a:xfrm>
        </p:grpSpPr>
        <p:sp>
          <p:nvSpPr>
            <p:cNvPr id="1054" name="TextBox 399"/>
            <p:cNvSpPr txBox="1">
              <a:spLocks noChangeArrowheads="1"/>
            </p:cNvSpPr>
            <p:nvPr/>
          </p:nvSpPr>
          <p:spPr bwMode="auto">
            <a:xfrm>
              <a:off x="8518490" y="4936685"/>
              <a:ext cx="28693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dirty="0"/>
                <a:t>data</a:t>
              </a:r>
            </a:p>
            <a:p>
              <a:pPr algn="ctr">
                <a:lnSpc>
                  <a:spcPts val="1463"/>
                </a:lnSpc>
              </a:pPr>
              <a:r>
                <a:rPr lang="en-US" sz="1400" dirty="0"/>
                <a:t>plane</a:t>
              </a:r>
            </a:p>
          </p:txBody>
        </p:sp>
        <p:sp>
          <p:nvSpPr>
            <p:cNvPr id="1055" name="TextBox 400"/>
            <p:cNvSpPr txBox="1">
              <a:spLocks noChangeArrowheads="1"/>
            </p:cNvSpPr>
            <p:nvPr/>
          </p:nvSpPr>
          <p:spPr bwMode="auto">
            <a:xfrm>
              <a:off x="8494972" y="2474327"/>
              <a:ext cx="34202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dirty="0"/>
                <a:t>control</a:t>
              </a:r>
            </a:p>
            <a:p>
              <a:pPr algn="ctr">
                <a:lnSpc>
                  <a:spcPts val="1463"/>
                </a:lnSpc>
              </a:pPr>
              <a:r>
                <a:rPr lang="en-US" sz="1400" dirty="0"/>
                <a:t>plane</a:t>
              </a:r>
            </a:p>
          </p:txBody>
        </p:sp>
        <p:cxnSp>
          <p:nvCxnSpPr>
            <p:cNvPr id="1056" name="Straight Connector 1055"/>
            <p:cNvCxnSpPr/>
            <p:nvPr/>
          </p:nvCxnSpPr>
          <p:spPr bwMode="auto">
            <a:xfrm flipV="1">
              <a:off x="5272718" y="4529666"/>
              <a:ext cx="2791783" cy="14329"/>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57" name="Straight Connector 1056"/>
            <p:cNvCxnSpPr/>
            <p:nvPr/>
          </p:nvCxnSpPr>
          <p:spPr bwMode="auto">
            <a:xfrm flipV="1">
              <a:off x="5192283" y="2709335"/>
              <a:ext cx="3041550" cy="18563"/>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058" name="Group 1057"/>
            <p:cNvGrpSpPr/>
            <p:nvPr/>
          </p:nvGrpSpPr>
          <p:grpSpPr>
            <a:xfrm>
              <a:off x="5164667" y="4826000"/>
              <a:ext cx="2979208" cy="973667"/>
              <a:chOff x="2592388" y="5601756"/>
              <a:chExt cx="4027487" cy="939800"/>
            </a:xfrm>
          </p:grpSpPr>
          <p:sp>
            <p:nvSpPr>
              <p:cNvPr id="1114" name="Freeform 2"/>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115" name="Straight Connector 1114"/>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6" name="Straight Connector 1115"/>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7" name="Straight Connector 1116"/>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8" name="Straight Connector 1117"/>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9" name="Straight Connector 1118"/>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0" name="Straight Connector 1119"/>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1" name="Straight Connector 1120"/>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2" name="Straight Connector 1121"/>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23" name="Group 347"/>
              <p:cNvGrpSpPr>
                <a:grpSpLocks/>
              </p:cNvGrpSpPr>
              <p:nvPr/>
            </p:nvGrpSpPr>
            <p:grpSpPr bwMode="auto">
              <a:xfrm>
                <a:off x="5856401" y="5796097"/>
                <a:ext cx="588970" cy="242608"/>
                <a:chOff x="1871277" y="1576300"/>
                <a:chExt cx="1128371" cy="437861"/>
              </a:xfrm>
            </p:grpSpPr>
            <p:sp>
              <p:nvSpPr>
                <p:cNvPr id="1164" name="Oval 1163"/>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65" name="Rectangle 1164"/>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6" name="Oval 1165"/>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67" name="Freeform 1166"/>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8" name="Freeform 1167"/>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9" name="Freeform 1168"/>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70" name="Freeform 1169"/>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71" name="Straight Connector 1170"/>
                <p:cNvCxnSpPr>
                  <a:endCxn id="1166"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72" name="Straight Connector 1171"/>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124" name="Group 347"/>
              <p:cNvGrpSpPr>
                <a:grpSpLocks/>
              </p:cNvGrpSpPr>
              <p:nvPr/>
            </p:nvGrpSpPr>
            <p:grpSpPr bwMode="auto">
              <a:xfrm>
                <a:off x="4375328" y="5654000"/>
                <a:ext cx="588970" cy="242608"/>
                <a:chOff x="1871277" y="1576300"/>
                <a:chExt cx="1128371" cy="437861"/>
              </a:xfrm>
            </p:grpSpPr>
            <p:sp>
              <p:nvSpPr>
                <p:cNvPr id="1155" name="Oval 1154"/>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56" name="Rectangle 1155"/>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7" name="Oval 1156"/>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58" name="Freeform 1157"/>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9" name="Freeform 1158"/>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0" name="Freeform 1159"/>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1" name="Freeform 1160"/>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62" name="Straight Connector 1161"/>
                <p:cNvCxnSpPr>
                  <a:endCxn id="1157"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63" name="Straight Connector 1162"/>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125" name="Group 347"/>
              <p:cNvGrpSpPr>
                <a:grpSpLocks/>
              </p:cNvGrpSpPr>
              <p:nvPr/>
            </p:nvGrpSpPr>
            <p:grpSpPr bwMode="auto">
              <a:xfrm>
                <a:off x="2848241" y="5847813"/>
                <a:ext cx="588970" cy="242608"/>
                <a:chOff x="1871277" y="1576300"/>
                <a:chExt cx="1128371" cy="437861"/>
              </a:xfrm>
            </p:grpSpPr>
            <p:sp>
              <p:nvSpPr>
                <p:cNvPr id="1146" name="Oval 1145"/>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47" name="Rectangle 1146"/>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8" name="Oval 1147"/>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49" name="Freeform 1148"/>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0" name="Freeform 1149"/>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1" name="Freeform 1150"/>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2" name="Freeform 1151"/>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53" name="Straight Connector 1152"/>
                <p:cNvCxnSpPr>
                  <a:endCxn id="1148"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54" name="Straight Connector 1153"/>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126" name="Group 347"/>
              <p:cNvGrpSpPr>
                <a:grpSpLocks/>
              </p:cNvGrpSpPr>
              <p:nvPr/>
            </p:nvGrpSpPr>
            <p:grpSpPr bwMode="auto">
              <a:xfrm>
                <a:off x="5166757" y="6114152"/>
                <a:ext cx="588970" cy="242608"/>
                <a:chOff x="1871277" y="1576300"/>
                <a:chExt cx="1128371" cy="437861"/>
              </a:xfrm>
            </p:grpSpPr>
            <p:sp>
              <p:nvSpPr>
                <p:cNvPr id="1137" name="Oval 1136"/>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38" name="Rectangle 1137"/>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9" name="Oval 1138"/>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40" name="Freeform 1139"/>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1" name="Freeform 1140"/>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2" name="Freeform 1141"/>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3" name="Freeform 1142"/>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44" name="Straight Connector 1143"/>
                <p:cNvCxnSpPr>
                  <a:endCxn id="1139"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45" name="Straight Connector 1144"/>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127" name="Group 347"/>
              <p:cNvGrpSpPr>
                <a:grpSpLocks/>
              </p:cNvGrpSpPr>
              <p:nvPr/>
            </p:nvGrpSpPr>
            <p:grpSpPr bwMode="auto">
              <a:xfrm>
                <a:off x="3704088" y="6206732"/>
                <a:ext cx="588970" cy="242608"/>
                <a:chOff x="1871277" y="1576300"/>
                <a:chExt cx="1128371" cy="437861"/>
              </a:xfrm>
            </p:grpSpPr>
            <p:sp>
              <p:nvSpPr>
                <p:cNvPr id="1128" name="Oval 1127"/>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29" name="Rectangle 1128"/>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0" name="Oval 1129"/>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31" name="Freeform 1130"/>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2" name="Freeform 1131"/>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3" name="Freeform 1132"/>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4" name="Freeform 1133"/>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5" name="Straight Connector 1134"/>
                <p:cNvCxnSpPr>
                  <a:endCxn id="1130"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36" name="Straight Connector 1135"/>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1059" name="Group 1058"/>
            <p:cNvGrpSpPr/>
            <p:nvPr/>
          </p:nvGrpSpPr>
          <p:grpSpPr>
            <a:xfrm>
              <a:off x="4990227" y="3046752"/>
              <a:ext cx="3116606" cy="1053561"/>
              <a:chOff x="4990227" y="2877416"/>
              <a:chExt cx="3116606" cy="1053561"/>
            </a:xfrm>
          </p:grpSpPr>
          <p:sp>
            <p:nvSpPr>
              <p:cNvPr id="1078" name="Rectangle 1077"/>
              <p:cNvSpPr/>
              <p:nvPr/>
            </p:nvSpPr>
            <p:spPr bwMode="auto">
              <a:xfrm>
                <a:off x="5418665" y="2913389"/>
                <a:ext cx="2688168" cy="1017588"/>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79" name="Freeform 1078"/>
              <p:cNvSpPr/>
              <p:nvPr/>
            </p:nvSpPr>
            <p:spPr bwMode="auto">
              <a:xfrm>
                <a:off x="5218221" y="2877416"/>
                <a:ext cx="213773" cy="102816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01" h="1027869">
                    <a:moveTo>
                      <a:pt x="15446" y="745656"/>
                    </a:moveTo>
                    <a:lnTo>
                      <a:pt x="209366" y="0"/>
                    </a:lnTo>
                    <a:cubicBezTo>
                      <a:pt x="211344" y="342623"/>
                      <a:pt x="213323" y="685246"/>
                      <a:pt x="215301" y="1027869"/>
                    </a:cubicBezTo>
                    <a:cubicBezTo>
                      <a:pt x="115469" y="960083"/>
                      <a:pt x="99918" y="931665"/>
                      <a:pt x="87" y="888484"/>
                    </a:cubicBezTo>
                    <a:cubicBezTo>
                      <a:pt x="-1403" y="675204"/>
                      <a:pt x="16936" y="958936"/>
                      <a:pt x="15446"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1080" name="Group 950"/>
              <p:cNvGrpSpPr>
                <a:grpSpLocks/>
              </p:cNvGrpSpPr>
              <p:nvPr/>
            </p:nvGrpSpPr>
            <p:grpSpPr bwMode="auto">
              <a:xfrm>
                <a:off x="4990227" y="3351862"/>
                <a:ext cx="251561" cy="564103"/>
                <a:chOff x="4140" y="429"/>
                <a:chExt cx="1425" cy="2396"/>
              </a:xfrm>
            </p:grpSpPr>
            <p:sp>
              <p:nvSpPr>
                <p:cNvPr id="1082"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3"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4"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5"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6"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087" name="Group 956"/>
                <p:cNvGrpSpPr>
                  <a:grpSpLocks/>
                </p:cNvGrpSpPr>
                <p:nvPr/>
              </p:nvGrpSpPr>
              <p:grpSpPr bwMode="auto">
                <a:xfrm>
                  <a:off x="4749" y="668"/>
                  <a:ext cx="581" cy="145"/>
                  <a:chOff x="614" y="2568"/>
                  <a:chExt cx="725" cy="139"/>
                </a:xfrm>
              </p:grpSpPr>
              <p:sp>
                <p:nvSpPr>
                  <p:cNvPr id="1112"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088"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089" name="Group 960"/>
                <p:cNvGrpSpPr>
                  <a:grpSpLocks/>
                </p:cNvGrpSpPr>
                <p:nvPr/>
              </p:nvGrpSpPr>
              <p:grpSpPr bwMode="auto">
                <a:xfrm>
                  <a:off x="4747" y="994"/>
                  <a:ext cx="581" cy="134"/>
                  <a:chOff x="614" y="2568"/>
                  <a:chExt cx="725" cy="139"/>
                </a:xfrm>
              </p:grpSpPr>
              <p:sp>
                <p:nvSpPr>
                  <p:cNvPr id="1110"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090"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91"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092" name="Group 965"/>
                <p:cNvGrpSpPr>
                  <a:grpSpLocks/>
                </p:cNvGrpSpPr>
                <p:nvPr/>
              </p:nvGrpSpPr>
              <p:grpSpPr bwMode="auto">
                <a:xfrm>
                  <a:off x="4735" y="1627"/>
                  <a:ext cx="582" cy="151"/>
                  <a:chOff x="614" y="2568"/>
                  <a:chExt cx="725" cy="139"/>
                </a:xfrm>
              </p:grpSpPr>
              <p:sp>
                <p:nvSpPr>
                  <p:cNvPr id="1108"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093"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94" name="Group 969"/>
                <p:cNvGrpSpPr>
                  <a:grpSpLocks/>
                </p:cNvGrpSpPr>
                <p:nvPr/>
              </p:nvGrpSpPr>
              <p:grpSpPr bwMode="auto">
                <a:xfrm>
                  <a:off x="4739" y="1327"/>
                  <a:ext cx="582" cy="139"/>
                  <a:chOff x="614" y="2568"/>
                  <a:chExt cx="725" cy="139"/>
                </a:xfrm>
              </p:grpSpPr>
              <p:sp>
                <p:nvSpPr>
                  <p:cNvPr id="1106"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095"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096"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7"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8"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0"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101"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102"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1104"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1081" name="TextBox 1080"/>
              <p:cNvSpPr txBox="1"/>
              <p:nvPr/>
            </p:nvSpPr>
            <p:spPr>
              <a:xfrm>
                <a:off x="5377031" y="3090332"/>
                <a:ext cx="2659202" cy="615553"/>
              </a:xfrm>
              <a:prstGeom prst="rect">
                <a:avLst/>
              </a:prstGeom>
              <a:noFill/>
            </p:spPr>
            <p:txBody>
              <a:bodyPr wrap="none" rtlCol="0">
                <a:spAutoFit/>
              </a:bodyPr>
              <a:lstStyle/>
              <a:p>
                <a:pPr algn="ctr"/>
                <a:r>
                  <a:rPr lang="en-US" dirty="0" smtClean="0"/>
                  <a:t>SDN Controller</a:t>
                </a:r>
              </a:p>
              <a:p>
                <a:pPr algn="ctr"/>
                <a:r>
                  <a:rPr lang="en-US" sz="1600" dirty="0" smtClean="0"/>
                  <a:t>(network operating system)</a:t>
                </a:r>
                <a:endParaRPr lang="en-US" sz="1600" dirty="0"/>
              </a:p>
            </p:txBody>
          </p:sp>
        </p:grpSp>
        <p:sp>
          <p:nvSpPr>
            <p:cNvPr id="1060" name="TextBox 1059"/>
            <p:cNvSpPr txBox="1"/>
            <p:nvPr/>
          </p:nvSpPr>
          <p:spPr>
            <a:xfrm>
              <a:off x="6837708" y="1058305"/>
              <a:ext cx="595035" cy="584776"/>
            </a:xfrm>
            <a:prstGeom prst="rect">
              <a:avLst/>
            </a:prstGeom>
            <a:noFill/>
          </p:spPr>
          <p:txBody>
            <a:bodyPr wrap="none" rtlCol="0">
              <a:spAutoFit/>
            </a:bodyPr>
            <a:lstStyle/>
            <a:p>
              <a:r>
                <a:rPr lang="en-US" sz="3200" dirty="0" smtClean="0">
                  <a:solidFill>
                    <a:srgbClr val="008000"/>
                  </a:solidFill>
                </a:rPr>
                <a:t>…</a:t>
              </a:r>
              <a:endParaRPr lang="en-US" sz="3200" dirty="0">
                <a:solidFill>
                  <a:srgbClr val="008000"/>
                </a:solidFill>
              </a:endParaRPr>
            </a:p>
          </p:txBody>
        </p:sp>
        <p:grpSp>
          <p:nvGrpSpPr>
            <p:cNvPr id="1061" name="Group 1060"/>
            <p:cNvGrpSpPr/>
            <p:nvPr/>
          </p:nvGrpSpPr>
          <p:grpSpPr>
            <a:xfrm>
              <a:off x="5165914" y="1277466"/>
              <a:ext cx="1023471" cy="590176"/>
              <a:chOff x="4721412" y="1277470"/>
              <a:chExt cx="1023471" cy="590176"/>
            </a:xfrm>
          </p:grpSpPr>
          <p:sp>
            <p:nvSpPr>
              <p:cNvPr id="1076" name="Oval 1075"/>
              <p:cNvSpPr/>
              <p:nvPr/>
            </p:nvSpPr>
            <p:spPr bwMode="auto">
              <a:xfrm>
                <a:off x="4721412" y="1277470"/>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7" name="TextBox 1076"/>
              <p:cNvSpPr txBox="1"/>
              <p:nvPr/>
            </p:nvSpPr>
            <p:spPr>
              <a:xfrm>
                <a:off x="4792385" y="1374585"/>
                <a:ext cx="890463" cy="369332"/>
              </a:xfrm>
              <a:prstGeom prst="rect">
                <a:avLst/>
              </a:prstGeom>
              <a:noFill/>
            </p:spPr>
            <p:txBody>
              <a:bodyPr wrap="none" rtlCol="0">
                <a:spAutoFit/>
              </a:bodyPr>
              <a:lstStyle/>
              <a:p>
                <a:pPr algn="ctr"/>
                <a:r>
                  <a:rPr lang="en-US" dirty="0" smtClean="0"/>
                  <a:t>routing</a:t>
                </a:r>
                <a:endParaRPr lang="en-US" dirty="0"/>
              </a:p>
            </p:txBody>
          </p:sp>
        </p:grpSp>
        <p:grpSp>
          <p:nvGrpSpPr>
            <p:cNvPr id="1062" name="Group 1061"/>
            <p:cNvGrpSpPr/>
            <p:nvPr/>
          </p:nvGrpSpPr>
          <p:grpSpPr>
            <a:xfrm>
              <a:off x="6000628" y="1798416"/>
              <a:ext cx="1023471" cy="590176"/>
              <a:chOff x="6106459" y="1967753"/>
              <a:chExt cx="1023471" cy="590176"/>
            </a:xfrm>
          </p:grpSpPr>
          <p:sp>
            <p:nvSpPr>
              <p:cNvPr id="1074" name="Oval 1073"/>
              <p:cNvSpPr/>
              <p:nvPr/>
            </p:nvSpPr>
            <p:spPr bwMode="auto">
              <a:xfrm>
                <a:off x="6106459" y="19677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5" name="TextBox 1074"/>
              <p:cNvSpPr txBox="1"/>
              <p:nvPr/>
            </p:nvSpPr>
            <p:spPr>
              <a:xfrm>
                <a:off x="6177429" y="1997637"/>
                <a:ext cx="903087" cy="544765"/>
              </a:xfrm>
              <a:prstGeom prst="rect">
                <a:avLst/>
              </a:prstGeom>
              <a:noFill/>
            </p:spPr>
            <p:txBody>
              <a:bodyPr wrap="none" rtlCol="0">
                <a:spAutoFit/>
              </a:bodyPr>
              <a:lstStyle/>
              <a:p>
                <a:pPr algn="ctr">
                  <a:lnSpc>
                    <a:spcPct val="80000"/>
                  </a:lnSpc>
                </a:pPr>
                <a:r>
                  <a:rPr lang="en-US" dirty="0" smtClean="0"/>
                  <a:t>access </a:t>
                </a:r>
              </a:p>
              <a:p>
                <a:pPr algn="ctr">
                  <a:lnSpc>
                    <a:spcPct val="80000"/>
                  </a:lnSpc>
                </a:pPr>
                <a:r>
                  <a:rPr lang="en-US" dirty="0" smtClean="0"/>
                  <a:t>control</a:t>
                </a:r>
                <a:endParaRPr lang="en-US" dirty="0"/>
              </a:p>
            </p:txBody>
          </p:sp>
        </p:grpSp>
        <p:grpSp>
          <p:nvGrpSpPr>
            <p:cNvPr id="1063" name="Group 1062"/>
            <p:cNvGrpSpPr/>
            <p:nvPr/>
          </p:nvGrpSpPr>
          <p:grpSpPr>
            <a:xfrm>
              <a:off x="7230837" y="1756871"/>
              <a:ext cx="1023471" cy="590176"/>
              <a:chOff x="6938682" y="977153"/>
              <a:chExt cx="1023471" cy="590176"/>
            </a:xfrm>
          </p:grpSpPr>
          <p:sp>
            <p:nvSpPr>
              <p:cNvPr id="1072" name="Oval 1071"/>
              <p:cNvSpPr/>
              <p:nvPr/>
            </p:nvSpPr>
            <p:spPr bwMode="auto">
              <a:xfrm>
                <a:off x="6938682" y="9771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3" name="TextBox 1072"/>
              <p:cNvSpPr txBox="1"/>
              <p:nvPr/>
            </p:nvSpPr>
            <p:spPr>
              <a:xfrm>
                <a:off x="6964568" y="1007037"/>
                <a:ext cx="993256" cy="544765"/>
              </a:xfrm>
              <a:prstGeom prst="rect">
                <a:avLst/>
              </a:prstGeom>
              <a:noFill/>
            </p:spPr>
            <p:txBody>
              <a:bodyPr wrap="none" rtlCol="0">
                <a:spAutoFit/>
              </a:bodyPr>
              <a:lstStyle/>
              <a:p>
                <a:pPr algn="ctr">
                  <a:lnSpc>
                    <a:spcPct val="80000"/>
                  </a:lnSpc>
                </a:pPr>
                <a:r>
                  <a:rPr lang="en-US" dirty="0" smtClean="0"/>
                  <a:t>load</a:t>
                </a:r>
              </a:p>
              <a:p>
                <a:pPr algn="ctr">
                  <a:lnSpc>
                    <a:spcPct val="80000"/>
                  </a:lnSpc>
                </a:pPr>
                <a:r>
                  <a:rPr lang="en-US" dirty="0" smtClean="0"/>
                  <a:t>balance</a:t>
                </a:r>
                <a:endParaRPr lang="en-US" dirty="0"/>
              </a:p>
            </p:txBody>
          </p:sp>
        </p:grpSp>
        <p:cxnSp>
          <p:nvCxnSpPr>
            <p:cNvPr id="1064" name="Straight Arrow Connector 1063"/>
            <p:cNvCxnSpPr/>
            <p:nvPr/>
          </p:nvCxnSpPr>
          <p:spPr bwMode="auto">
            <a:xfrm flipV="1">
              <a:off x="8627245" y="1217948"/>
              <a:ext cx="0" cy="12488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 name="Straight Arrow Connector 1064"/>
            <p:cNvCxnSpPr/>
            <p:nvPr/>
          </p:nvCxnSpPr>
          <p:spPr bwMode="auto">
            <a:xfrm>
              <a:off x="8652645" y="2966181"/>
              <a:ext cx="0" cy="15244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6" name="Straight Arrow Connector 1065"/>
            <p:cNvCxnSpPr/>
            <p:nvPr/>
          </p:nvCxnSpPr>
          <p:spPr bwMode="auto">
            <a:xfrm>
              <a:off x="8661016" y="5381629"/>
              <a:ext cx="0" cy="4148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 name="Straight Arrow Connector 1066"/>
            <p:cNvCxnSpPr/>
            <p:nvPr/>
          </p:nvCxnSpPr>
          <p:spPr bwMode="auto">
            <a:xfrm flipV="1">
              <a:off x="8653320" y="4546025"/>
              <a:ext cx="0" cy="4148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8" name="TextBox 399"/>
            <p:cNvSpPr txBox="1">
              <a:spLocks noChangeArrowheads="1"/>
            </p:cNvSpPr>
            <p:nvPr/>
          </p:nvSpPr>
          <p:spPr bwMode="auto">
            <a:xfrm>
              <a:off x="6650715" y="4235599"/>
              <a:ext cx="163588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southbound API</a:t>
              </a:r>
              <a:endParaRPr lang="en-US" sz="1400" i="1" dirty="0"/>
            </a:p>
          </p:txBody>
        </p:sp>
        <p:sp>
          <p:nvSpPr>
            <p:cNvPr id="1069" name="TextBox 399"/>
            <p:cNvSpPr txBox="1">
              <a:spLocks noChangeArrowheads="1"/>
            </p:cNvSpPr>
            <p:nvPr/>
          </p:nvSpPr>
          <p:spPr bwMode="auto">
            <a:xfrm>
              <a:off x="6646778" y="2717781"/>
              <a:ext cx="163588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northbound API</a:t>
              </a:r>
              <a:endParaRPr lang="en-US" sz="1400" i="1" dirty="0"/>
            </a:p>
          </p:txBody>
        </p:sp>
        <p:sp>
          <p:nvSpPr>
            <p:cNvPr id="1070" name="TextBox 399"/>
            <p:cNvSpPr txBox="1">
              <a:spLocks noChangeArrowheads="1"/>
            </p:cNvSpPr>
            <p:nvPr/>
          </p:nvSpPr>
          <p:spPr bwMode="auto">
            <a:xfrm>
              <a:off x="5507651" y="5795718"/>
              <a:ext cx="2302688"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SDN-controlled switches</a:t>
              </a:r>
              <a:endParaRPr lang="en-US" sz="1400" i="1" dirty="0"/>
            </a:p>
          </p:txBody>
        </p:sp>
        <p:sp>
          <p:nvSpPr>
            <p:cNvPr id="1071" name="TextBox 399"/>
            <p:cNvSpPr txBox="1">
              <a:spLocks noChangeArrowheads="1"/>
            </p:cNvSpPr>
            <p:nvPr/>
          </p:nvSpPr>
          <p:spPr bwMode="auto">
            <a:xfrm>
              <a:off x="5707907" y="910464"/>
              <a:ext cx="238165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network-control applications</a:t>
              </a:r>
              <a:endParaRPr lang="en-US" sz="1400" i="1" dirty="0"/>
            </a:p>
          </p:txBody>
        </p:sp>
      </p:grpSp>
      <p:sp>
        <p:nvSpPr>
          <p:cNvPr id="2" name="Rectangle 1"/>
          <p:cNvSpPr/>
          <p:nvPr/>
        </p:nvSpPr>
        <p:spPr bwMode="auto">
          <a:xfrm>
            <a:off x="4785895" y="1147462"/>
            <a:ext cx="4134334" cy="3947271"/>
          </a:xfrm>
          <a:prstGeom prst="rect">
            <a:avLst/>
          </a:prstGeom>
          <a:solidFill>
            <a:schemeClr val="bg1">
              <a:alpha val="7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Slide Number Placeholder 5"/>
          <p:cNvSpPr>
            <a:spLocks noGrp="1"/>
          </p:cNvSpPr>
          <p:nvPr>
            <p:ph type="sldNum" sz="quarter" idx="12"/>
          </p:nvPr>
        </p:nvSpPr>
        <p:spPr>
          <a:xfrm>
            <a:off x="8386688" y="6558784"/>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64</a:t>
            </a:fld>
            <a:endParaRPr lang="en-US" sz="1200" dirty="0">
              <a:latin typeface="Tahoma" charset="0"/>
            </a:endParaRPr>
          </a:p>
        </p:txBody>
      </p:sp>
      <p:sp>
        <p:nvSpPr>
          <p:cNvPr id="126" name="Footer Placeholder 4"/>
          <p:cNvSpPr>
            <a:spLocks noGrp="1"/>
          </p:cNvSpPr>
          <p:nvPr>
            <p:ph type="ftr" sz="quarter" idx="11"/>
          </p:nvPr>
        </p:nvSpPr>
        <p:spPr>
          <a:xfrm>
            <a:off x="2106984" y="6477849"/>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2019806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Text Box 167"/>
          <p:cNvSpPr txBox="1">
            <a:spLocks noChangeArrowheads="1"/>
          </p:cNvSpPr>
          <p:nvPr/>
        </p:nvSpPr>
        <p:spPr bwMode="auto">
          <a:xfrm>
            <a:off x="542925" y="236538"/>
            <a:ext cx="74206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SDN perspective: SDN Controller</a:t>
            </a:r>
            <a:endParaRPr lang="en-US" sz="3600" dirty="0">
              <a:solidFill>
                <a:srgbClr val="000099"/>
              </a:solidFill>
              <a:latin typeface="Comic Sans MS" charset="0"/>
              <a:ea typeface="Comic Sans MS" charset="0"/>
              <a:cs typeface="Comic Sans MS" charset="0"/>
            </a:endParaRPr>
          </a:p>
        </p:txBody>
      </p:sp>
      <p:sp>
        <p:nvSpPr>
          <p:cNvPr id="466" name="Content Placeholder 6"/>
          <p:cNvSpPr txBox="1">
            <a:spLocks/>
          </p:cNvSpPr>
          <p:nvPr/>
        </p:nvSpPr>
        <p:spPr bwMode="auto">
          <a:xfrm>
            <a:off x="524550" y="1248707"/>
            <a:ext cx="4333436" cy="501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None/>
            </a:pPr>
            <a:r>
              <a:rPr lang="en-US" i="1" dirty="0" smtClean="0">
                <a:solidFill>
                  <a:srgbClr val="CC0000"/>
                </a:solidFill>
              </a:rPr>
              <a:t>SDN controller (network OS): </a:t>
            </a:r>
          </a:p>
          <a:p>
            <a:r>
              <a:rPr lang="en-US" sz="2400" dirty="0" smtClean="0"/>
              <a:t>maintain network state information</a:t>
            </a:r>
          </a:p>
          <a:p>
            <a:r>
              <a:rPr lang="en-US" sz="2400" dirty="0" smtClean="0"/>
              <a:t>interacts with network control applications “above” via northbound API</a:t>
            </a:r>
          </a:p>
          <a:p>
            <a:r>
              <a:rPr lang="en-US" sz="2400" dirty="0" smtClean="0"/>
              <a:t>interacts with network switches “below” via southbound API</a:t>
            </a:r>
          </a:p>
          <a:p>
            <a:r>
              <a:rPr lang="en-US" sz="2400" dirty="0" smtClean="0"/>
              <a:t>implemented as distributed system for performance, scalability, fault-tolerance, robustness</a:t>
            </a:r>
          </a:p>
          <a:p>
            <a:endParaRPr lang="en-US" dirty="0" smtClean="0"/>
          </a:p>
        </p:txBody>
      </p:sp>
      <p:sp>
        <p:nvSpPr>
          <p:cNvPr id="9" name="TextBox 399"/>
          <p:cNvSpPr txBox="1">
            <a:spLocks noChangeArrowheads="1"/>
          </p:cNvSpPr>
          <p:nvPr/>
        </p:nvSpPr>
        <p:spPr bwMode="auto">
          <a:xfrm>
            <a:off x="8518490" y="5440585"/>
            <a:ext cx="28693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dirty="0"/>
              <a:t>data</a:t>
            </a:r>
          </a:p>
          <a:p>
            <a:pPr algn="ctr">
              <a:lnSpc>
                <a:spcPts val="1463"/>
              </a:lnSpc>
            </a:pPr>
            <a:r>
              <a:rPr lang="en-US" sz="1400" dirty="0"/>
              <a:t>plane</a:t>
            </a:r>
          </a:p>
        </p:txBody>
      </p:sp>
      <p:sp>
        <p:nvSpPr>
          <p:cNvPr id="10" name="TextBox 400"/>
          <p:cNvSpPr txBox="1">
            <a:spLocks noChangeArrowheads="1"/>
          </p:cNvSpPr>
          <p:nvPr/>
        </p:nvSpPr>
        <p:spPr bwMode="auto">
          <a:xfrm>
            <a:off x="8494972" y="2978227"/>
            <a:ext cx="34202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dirty="0"/>
              <a:t>control</a:t>
            </a:r>
          </a:p>
          <a:p>
            <a:pPr algn="ctr">
              <a:lnSpc>
                <a:spcPts val="1463"/>
              </a:lnSpc>
            </a:pPr>
            <a:r>
              <a:rPr lang="en-US" sz="1400" dirty="0"/>
              <a:t>plane</a:t>
            </a:r>
          </a:p>
        </p:txBody>
      </p:sp>
      <p:cxnSp>
        <p:nvCxnSpPr>
          <p:cNvPr id="11" name="Straight Connector 10"/>
          <p:cNvCxnSpPr/>
          <p:nvPr/>
        </p:nvCxnSpPr>
        <p:spPr bwMode="auto">
          <a:xfrm flipV="1">
            <a:off x="5272718" y="5033566"/>
            <a:ext cx="2791783" cy="14329"/>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bwMode="auto">
          <a:xfrm flipV="1">
            <a:off x="5192283" y="3213235"/>
            <a:ext cx="3041550" cy="18563"/>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5164667" y="5329900"/>
            <a:ext cx="2979208" cy="973667"/>
            <a:chOff x="2592388" y="5601756"/>
            <a:chExt cx="4027487" cy="939800"/>
          </a:xfrm>
        </p:grpSpPr>
        <p:sp>
          <p:nvSpPr>
            <p:cNvPr id="69" name="Freeform 2"/>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70" name="Straight Connector 69"/>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8" name="Group 347"/>
            <p:cNvGrpSpPr>
              <a:grpSpLocks/>
            </p:cNvGrpSpPr>
            <p:nvPr/>
          </p:nvGrpSpPr>
          <p:grpSpPr bwMode="auto">
            <a:xfrm>
              <a:off x="5856401" y="5796097"/>
              <a:ext cx="588970" cy="242608"/>
              <a:chOff x="1871277" y="1576300"/>
              <a:chExt cx="1128371" cy="437861"/>
            </a:xfrm>
          </p:grpSpPr>
          <p:sp>
            <p:nvSpPr>
              <p:cNvPr id="119" name="Oval 118"/>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20" name="Rectangle 11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22" name="Freeform 12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3" name="Freeform 122"/>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4" name="Freeform 123"/>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5" name="Freeform 124"/>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6" name="Straight Connector 125"/>
              <p:cNvCxnSpPr>
                <a:endCxn id="121"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79" name="Group 347"/>
            <p:cNvGrpSpPr>
              <a:grpSpLocks/>
            </p:cNvGrpSpPr>
            <p:nvPr/>
          </p:nvGrpSpPr>
          <p:grpSpPr bwMode="auto">
            <a:xfrm>
              <a:off x="4375328" y="5654000"/>
              <a:ext cx="588970" cy="242608"/>
              <a:chOff x="1871277" y="1576300"/>
              <a:chExt cx="1128371" cy="437861"/>
            </a:xfrm>
          </p:grpSpPr>
          <p:sp>
            <p:nvSpPr>
              <p:cNvPr id="110" name="Oval 109"/>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1" name="Rectangle 110"/>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 name="Oval 11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3" name="Freeform 112"/>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 name="Freeform 113"/>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 name="Freeform 114"/>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Freeform 115"/>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7" name="Straight Connector 116"/>
              <p:cNvCxnSpPr>
                <a:endCxn id="11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0" name="Group 347"/>
            <p:cNvGrpSpPr>
              <a:grpSpLocks/>
            </p:cNvGrpSpPr>
            <p:nvPr/>
          </p:nvGrpSpPr>
          <p:grpSpPr bwMode="auto">
            <a:xfrm>
              <a:off x="2848241" y="5847813"/>
              <a:ext cx="588970" cy="242608"/>
              <a:chOff x="1871277" y="1576300"/>
              <a:chExt cx="1128371" cy="437861"/>
            </a:xfrm>
          </p:grpSpPr>
          <p:sp>
            <p:nvSpPr>
              <p:cNvPr id="101" name="Oval 100"/>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2" name="Rectangle 101"/>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 name="Oval 102"/>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4" name="Freeform 103"/>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5" name="Freeform 104"/>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6" name="Freeform 105"/>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7" name="Freeform 10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8" name="Straight Connector 107"/>
              <p:cNvCxnSpPr>
                <a:endCxn id="10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1" name="Group 347"/>
            <p:cNvGrpSpPr>
              <a:grpSpLocks/>
            </p:cNvGrpSpPr>
            <p:nvPr/>
          </p:nvGrpSpPr>
          <p:grpSpPr bwMode="auto">
            <a:xfrm>
              <a:off x="5166757" y="6114152"/>
              <a:ext cx="588970" cy="242608"/>
              <a:chOff x="1871277" y="1576300"/>
              <a:chExt cx="1128371" cy="437861"/>
            </a:xfrm>
          </p:grpSpPr>
          <p:sp>
            <p:nvSpPr>
              <p:cNvPr id="92" name="Oval 9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3" name="Rectangle 9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5" name="Freeform 9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Freeform 9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Freeform 9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Freeform 9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9" name="Straight Connector 98"/>
              <p:cNvCxnSpPr>
                <a:endCxn id="9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2" name="Group 347"/>
            <p:cNvGrpSpPr>
              <a:grpSpLocks/>
            </p:cNvGrpSpPr>
            <p:nvPr/>
          </p:nvGrpSpPr>
          <p:grpSpPr bwMode="auto">
            <a:xfrm>
              <a:off x="3704088" y="6206732"/>
              <a:ext cx="588970" cy="242608"/>
              <a:chOff x="1871277" y="1576300"/>
              <a:chExt cx="1128371" cy="437861"/>
            </a:xfrm>
          </p:grpSpPr>
          <p:sp>
            <p:nvSpPr>
              <p:cNvPr id="83" name="Oval 8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4" name="Rectangle 8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5" name="Oval 8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6" name="Freeform 8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Freeform 8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Freeform 8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Freeform 8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a:endCxn id="8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14" name="Group 13"/>
          <p:cNvGrpSpPr/>
          <p:nvPr/>
        </p:nvGrpSpPr>
        <p:grpSpPr>
          <a:xfrm>
            <a:off x="4990227" y="3550652"/>
            <a:ext cx="3116606" cy="1053561"/>
            <a:chOff x="4990227" y="2877416"/>
            <a:chExt cx="3116606" cy="1053561"/>
          </a:xfrm>
        </p:grpSpPr>
        <p:sp>
          <p:nvSpPr>
            <p:cNvPr id="33" name="Rectangle 32"/>
            <p:cNvSpPr/>
            <p:nvPr/>
          </p:nvSpPr>
          <p:spPr bwMode="auto">
            <a:xfrm>
              <a:off x="5418665" y="2913389"/>
              <a:ext cx="2688168" cy="1017588"/>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 name="Freeform 33"/>
            <p:cNvSpPr/>
            <p:nvPr/>
          </p:nvSpPr>
          <p:spPr bwMode="auto">
            <a:xfrm>
              <a:off x="5218221" y="2877416"/>
              <a:ext cx="213773" cy="102816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01" h="1027869">
                  <a:moveTo>
                    <a:pt x="15446" y="745656"/>
                  </a:moveTo>
                  <a:lnTo>
                    <a:pt x="209366" y="0"/>
                  </a:lnTo>
                  <a:cubicBezTo>
                    <a:pt x="211344" y="342623"/>
                    <a:pt x="213323" y="685246"/>
                    <a:pt x="215301" y="1027869"/>
                  </a:cubicBezTo>
                  <a:cubicBezTo>
                    <a:pt x="115469" y="960083"/>
                    <a:pt x="99918" y="931665"/>
                    <a:pt x="87" y="888484"/>
                  </a:cubicBezTo>
                  <a:cubicBezTo>
                    <a:pt x="-1403" y="675204"/>
                    <a:pt x="16936" y="958936"/>
                    <a:pt x="15446"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35" name="Group 950"/>
            <p:cNvGrpSpPr>
              <a:grpSpLocks/>
            </p:cNvGrpSpPr>
            <p:nvPr/>
          </p:nvGrpSpPr>
          <p:grpSpPr bwMode="auto">
            <a:xfrm>
              <a:off x="4990227" y="3351862"/>
              <a:ext cx="251561" cy="564103"/>
              <a:chOff x="4140" y="429"/>
              <a:chExt cx="1425" cy="2396"/>
            </a:xfrm>
          </p:grpSpPr>
          <p:sp>
            <p:nvSpPr>
              <p:cNvPr id="37"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2" name="Group 956"/>
              <p:cNvGrpSpPr>
                <a:grpSpLocks/>
              </p:cNvGrpSpPr>
              <p:nvPr/>
            </p:nvGrpSpPr>
            <p:grpSpPr bwMode="auto">
              <a:xfrm>
                <a:off x="4749" y="668"/>
                <a:ext cx="581" cy="145"/>
                <a:chOff x="614" y="2568"/>
                <a:chExt cx="725" cy="139"/>
              </a:xfrm>
            </p:grpSpPr>
            <p:sp>
              <p:nvSpPr>
                <p:cNvPr id="67"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3"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4" name="Group 960"/>
              <p:cNvGrpSpPr>
                <a:grpSpLocks/>
              </p:cNvGrpSpPr>
              <p:nvPr/>
            </p:nvGrpSpPr>
            <p:grpSpPr bwMode="auto">
              <a:xfrm>
                <a:off x="4747" y="994"/>
                <a:ext cx="581" cy="134"/>
                <a:chOff x="614" y="2568"/>
                <a:chExt cx="725" cy="139"/>
              </a:xfrm>
            </p:grpSpPr>
            <p:sp>
              <p:nvSpPr>
                <p:cNvPr id="65"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5"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6"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7" name="Group 965"/>
              <p:cNvGrpSpPr>
                <a:grpSpLocks/>
              </p:cNvGrpSpPr>
              <p:nvPr/>
            </p:nvGrpSpPr>
            <p:grpSpPr bwMode="auto">
              <a:xfrm>
                <a:off x="4735" y="1627"/>
                <a:ext cx="582" cy="151"/>
                <a:chOff x="614" y="2568"/>
                <a:chExt cx="725" cy="139"/>
              </a:xfrm>
            </p:grpSpPr>
            <p:sp>
              <p:nvSpPr>
                <p:cNvPr id="63"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9" name="Group 969"/>
              <p:cNvGrpSpPr>
                <a:grpSpLocks/>
              </p:cNvGrpSpPr>
              <p:nvPr/>
            </p:nvGrpSpPr>
            <p:grpSpPr bwMode="auto">
              <a:xfrm>
                <a:off x="4739" y="1327"/>
                <a:ext cx="582" cy="139"/>
                <a:chOff x="614" y="2568"/>
                <a:chExt cx="725" cy="139"/>
              </a:xfrm>
            </p:grpSpPr>
            <p:sp>
              <p:nvSpPr>
                <p:cNvPr id="61"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50"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51"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56"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57"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59"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36" name="TextBox 35"/>
            <p:cNvSpPr txBox="1"/>
            <p:nvPr/>
          </p:nvSpPr>
          <p:spPr>
            <a:xfrm>
              <a:off x="5377031" y="3090332"/>
              <a:ext cx="2659202" cy="615553"/>
            </a:xfrm>
            <a:prstGeom prst="rect">
              <a:avLst/>
            </a:prstGeom>
            <a:noFill/>
          </p:spPr>
          <p:txBody>
            <a:bodyPr wrap="none" rtlCol="0">
              <a:spAutoFit/>
            </a:bodyPr>
            <a:lstStyle/>
            <a:p>
              <a:pPr algn="ctr"/>
              <a:r>
                <a:rPr lang="en-US" dirty="0" smtClean="0"/>
                <a:t>SDN Controller</a:t>
              </a:r>
            </a:p>
            <a:p>
              <a:pPr algn="ctr"/>
              <a:r>
                <a:rPr lang="en-US" sz="1600" dirty="0" smtClean="0"/>
                <a:t>(network operating system)</a:t>
              </a:r>
              <a:endParaRPr lang="en-US" sz="1600" dirty="0"/>
            </a:p>
          </p:txBody>
        </p:sp>
      </p:grpSp>
      <p:sp>
        <p:nvSpPr>
          <p:cNvPr id="15" name="TextBox 14"/>
          <p:cNvSpPr txBox="1"/>
          <p:nvPr/>
        </p:nvSpPr>
        <p:spPr>
          <a:xfrm>
            <a:off x="6837708" y="1562205"/>
            <a:ext cx="595035" cy="584776"/>
          </a:xfrm>
          <a:prstGeom prst="rect">
            <a:avLst/>
          </a:prstGeom>
          <a:noFill/>
        </p:spPr>
        <p:txBody>
          <a:bodyPr wrap="none" rtlCol="0">
            <a:spAutoFit/>
          </a:bodyPr>
          <a:lstStyle/>
          <a:p>
            <a:r>
              <a:rPr lang="en-US" sz="3200" dirty="0" smtClean="0">
                <a:solidFill>
                  <a:srgbClr val="008000"/>
                </a:solidFill>
              </a:rPr>
              <a:t>…</a:t>
            </a:r>
            <a:endParaRPr lang="en-US" sz="3200" dirty="0">
              <a:solidFill>
                <a:srgbClr val="008000"/>
              </a:solidFill>
            </a:endParaRPr>
          </a:p>
        </p:txBody>
      </p:sp>
      <p:grpSp>
        <p:nvGrpSpPr>
          <p:cNvPr id="16" name="Group 15"/>
          <p:cNvGrpSpPr/>
          <p:nvPr/>
        </p:nvGrpSpPr>
        <p:grpSpPr>
          <a:xfrm>
            <a:off x="5165914" y="1781366"/>
            <a:ext cx="1023471" cy="590176"/>
            <a:chOff x="4721412" y="1277470"/>
            <a:chExt cx="1023471" cy="590176"/>
          </a:xfrm>
        </p:grpSpPr>
        <p:sp>
          <p:nvSpPr>
            <p:cNvPr id="31" name="Oval 30"/>
            <p:cNvSpPr/>
            <p:nvPr/>
          </p:nvSpPr>
          <p:spPr bwMode="auto">
            <a:xfrm>
              <a:off x="4721412" y="1277470"/>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a:off x="4792385" y="1374585"/>
              <a:ext cx="890463" cy="369332"/>
            </a:xfrm>
            <a:prstGeom prst="rect">
              <a:avLst/>
            </a:prstGeom>
            <a:noFill/>
          </p:spPr>
          <p:txBody>
            <a:bodyPr wrap="none" rtlCol="0">
              <a:spAutoFit/>
            </a:bodyPr>
            <a:lstStyle/>
            <a:p>
              <a:pPr algn="ctr"/>
              <a:r>
                <a:rPr lang="en-US" dirty="0" smtClean="0"/>
                <a:t>routing</a:t>
              </a:r>
              <a:endParaRPr lang="en-US" dirty="0"/>
            </a:p>
          </p:txBody>
        </p:sp>
      </p:grpSp>
      <p:grpSp>
        <p:nvGrpSpPr>
          <p:cNvPr id="17" name="Group 16"/>
          <p:cNvGrpSpPr/>
          <p:nvPr/>
        </p:nvGrpSpPr>
        <p:grpSpPr>
          <a:xfrm>
            <a:off x="6000628" y="2302316"/>
            <a:ext cx="1023471" cy="590176"/>
            <a:chOff x="6106459" y="1967753"/>
            <a:chExt cx="1023471" cy="590176"/>
          </a:xfrm>
        </p:grpSpPr>
        <p:sp>
          <p:nvSpPr>
            <p:cNvPr id="29" name="Oval 28"/>
            <p:cNvSpPr/>
            <p:nvPr/>
          </p:nvSpPr>
          <p:spPr bwMode="auto">
            <a:xfrm>
              <a:off x="6106459" y="19677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6177429" y="1997637"/>
              <a:ext cx="903087" cy="544765"/>
            </a:xfrm>
            <a:prstGeom prst="rect">
              <a:avLst/>
            </a:prstGeom>
            <a:noFill/>
          </p:spPr>
          <p:txBody>
            <a:bodyPr wrap="none" rtlCol="0">
              <a:spAutoFit/>
            </a:bodyPr>
            <a:lstStyle/>
            <a:p>
              <a:pPr algn="ctr">
                <a:lnSpc>
                  <a:spcPct val="80000"/>
                </a:lnSpc>
              </a:pPr>
              <a:r>
                <a:rPr lang="en-US" dirty="0" smtClean="0"/>
                <a:t>access </a:t>
              </a:r>
            </a:p>
            <a:p>
              <a:pPr algn="ctr">
                <a:lnSpc>
                  <a:spcPct val="80000"/>
                </a:lnSpc>
              </a:pPr>
              <a:r>
                <a:rPr lang="en-US" dirty="0" smtClean="0"/>
                <a:t>control</a:t>
              </a:r>
              <a:endParaRPr lang="en-US" dirty="0"/>
            </a:p>
          </p:txBody>
        </p:sp>
      </p:grpSp>
      <p:grpSp>
        <p:nvGrpSpPr>
          <p:cNvPr id="18" name="Group 17"/>
          <p:cNvGrpSpPr/>
          <p:nvPr/>
        </p:nvGrpSpPr>
        <p:grpSpPr>
          <a:xfrm>
            <a:off x="7230837" y="2260771"/>
            <a:ext cx="1023471" cy="590176"/>
            <a:chOff x="6938682" y="977153"/>
            <a:chExt cx="1023471" cy="590176"/>
          </a:xfrm>
        </p:grpSpPr>
        <p:sp>
          <p:nvSpPr>
            <p:cNvPr id="27" name="Oval 26"/>
            <p:cNvSpPr/>
            <p:nvPr/>
          </p:nvSpPr>
          <p:spPr bwMode="auto">
            <a:xfrm>
              <a:off x="6938682" y="9771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6964568" y="1007037"/>
              <a:ext cx="993256" cy="544765"/>
            </a:xfrm>
            <a:prstGeom prst="rect">
              <a:avLst/>
            </a:prstGeom>
            <a:noFill/>
          </p:spPr>
          <p:txBody>
            <a:bodyPr wrap="none" rtlCol="0">
              <a:spAutoFit/>
            </a:bodyPr>
            <a:lstStyle/>
            <a:p>
              <a:pPr algn="ctr">
                <a:lnSpc>
                  <a:spcPct val="80000"/>
                </a:lnSpc>
              </a:pPr>
              <a:r>
                <a:rPr lang="en-US" dirty="0" smtClean="0"/>
                <a:t>load</a:t>
              </a:r>
            </a:p>
            <a:p>
              <a:pPr algn="ctr">
                <a:lnSpc>
                  <a:spcPct val="80000"/>
                </a:lnSpc>
              </a:pPr>
              <a:r>
                <a:rPr lang="en-US" dirty="0" smtClean="0"/>
                <a:t>balance</a:t>
              </a:r>
              <a:endParaRPr lang="en-US" dirty="0"/>
            </a:p>
          </p:txBody>
        </p:sp>
      </p:grpSp>
      <p:cxnSp>
        <p:nvCxnSpPr>
          <p:cNvPr id="19" name="Straight Arrow Connector 18"/>
          <p:cNvCxnSpPr/>
          <p:nvPr/>
        </p:nvCxnSpPr>
        <p:spPr bwMode="auto">
          <a:xfrm flipV="1">
            <a:off x="8627245" y="1721848"/>
            <a:ext cx="0" cy="12488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8652645" y="3470081"/>
            <a:ext cx="0" cy="15244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8661016" y="5885529"/>
            <a:ext cx="0" cy="4148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V="1">
            <a:off x="8653320" y="5049925"/>
            <a:ext cx="0" cy="4148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399"/>
          <p:cNvSpPr txBox="1">
            <a:spLocks noChangeArrowheads="1"/>
          </p:cNvSpPr>
          <p:nvPr/>
        </p:nvSpPr>
        <p:spPr bwMode="auto">
          <a:xfrm>
            <a:off x="6650715" y="4739499"/>
            <a:ext cx="163588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southbound API</a:t>
            </a:r>
            <a:endParaRPr lang="en-US" sz="1400" i="1" dirty="0"/>
          </a:p>
        </p:txBody>
      </p:sp>
      <p:sp>
        <p:nvSpPr>
          <p:cNvPr id="24" name="TextBox 399"/>
          <p:cNvSpPr txBox="1">
            <a:spLocks noChangeArrowheads="1"/>
          </p:cNvSpPr>
          <p:nvPr/>
        </p:nvSpPr>
        <p:spPr bwMode="auto">
          <a:xfrm>
            <a:off x="6646778" y="3221681"/>
            <a:ext cx="163588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northbound API</a:t>
            </a:r>
            <a:endParaRPr lang="en-US" sz="1400" i="1" dirty="0"/>
          </a:p>
        </p:txBody>
      </p:sp>
      <p:sp>
        <p:nvSpPr>
          <p:cNvPr id="25" name="TextBox 399"/>
          <p:cNvSpPr txBox="1">
            <a:spLocks noChangeArrowheads="1"/>
          </p:cNvSpPr>
          <p:nvPr/>
        </p:nvSpPr>
        <p:spPr bwMode="auto">
          <a:xfrm>
            <a:off x="5507651" y="6299618"/>
            <a:ext cx="2302688"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SDN-controlled switches</a:t>
            </a:r>
            <a:endParaRPr lang="en-US" sz="1400" i="1" dirty="0"/>
          </a:p>
        </p:txBody>
      </p:sp>
      <p:sp>
        <p:nvSpPr>
          <p:cNvPr id="26" name="TextBox 399"/>
          <p:cNvSpPr txBox="1">
            <a:spLocks noChangeArrowheads="1"/>
          </p:cNvSpPr>
          <p:nvPr/>
        </p:nvSpPr>
        <p:spPr bwMode="auto">
          <a:xfrm>
            <a:off x="5707907" y="1414364"/>
            <a:ext cx="238165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network-control applications</a:t>
            </a:r>
            <a:endParaRPr lang="en-US" sz="1400" i="1" dirty="0"/>
          </a:p>
        </p:txBody>
      </p:sp>
      <p:sp>
        <p:nvSpPr>
          <p:cNvPr id="128" name="Rectangle 127"/>
          <p:cNvSpPr/>
          <p:nvPr/>
        </p:nvSpPr>
        <p:spPr bwMode="auto">
          <a:xfrm>
            <a:off x="4574869" y="1147463"/>
            <a:ext cx="3794540" cy="1851240"/>
          </a:xfrm>
          <a:prstGeom prst="rect">
            <a:avLst/>
          </a:prstGeom>
          <a:solidFill>
            <a:schemeClr val="bg1">
              <a:alpha val="7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Rectangle 128"/>
          <p:cNvSpPr/>
          <p:nvPr/>
        </p:nvSpPr>
        <p:spPr bwMode="auto">
          <a:xfrm>
            <a:off x="4558963" y="1315163"/>
            <a:ext cx="3794540" cy="1851240"/>
          </a:xfrm>
          <a:prstGeom prst="rect">
            <a:avLst/>
          </a:prstGeom>
          <a:solidFill>
            <a:schemeClr val="bg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Rectangle 129"/>
          <p:cNvSpPr/>
          <p:nvPr/>
        </p:nvSpPr>
        <p:spPr bwMode="auto">
          <a:xfrm>
            <a:off x="4587026" y="5099336"/>
            <a:ext cx="3794540" cy="1592337"/>
          </a:xfrm>
          <a:prstGeom prst="rect">
            <a:avLst/>
          </a:prstGeom>
          <a:solidFill>
            <a:schemeClr val="bg1">
              <a:alpha val="7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Slide Number Placeholder 5"/>
          <p:cNvSpPr>
            <a:spLocks noGrp="1"/>
          </p:cNvSpPr>
          <p:nvPr>
            <p:ph type="sldNum" sz="quarter" idx="12"/>
          </p:nvPr>
        </p:nvSpPr>
        <p:spPr>
          <a:xfrm>
            <a:off x="8392852" y="649460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65</a:t>
            </a:fld>
            <a:endParaRPr lang="en-US" sz="1200" dirty="0">
              <a:latin typeface="Tahoma" charset="0"/>
            </a:endParaRPr>
          </a:p>
        </p:txBody>
      </p:sp>
      <p:sp>
        <p:nvSpPr>
          <p:cNvPr id="132" name="Footer Placeholder 4"/>
          <p:cNvSpPr>
            <a:spLocks noGrp="1"/>
          </p:cNvSpPr>
          <p:nvPr>
            <p:ph type="ftr" sz="quarter" idx="11"/>
          </p:nvPr>
        </p:nvSpPr>
        <p:spPr>
          <a:xfrm>
            <a:off x="2199311" y="6522134"/>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6155516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Text Box 167"/>
          <p:cNvSpPr txBox="1">
            <a:spLocks noChangeArrowheads="1"/>
          </p:cNvSpPr>
          <p:nvPr/>
        </p:nvSpPr>
        <p:spPr bwMode="auto">
          <a:xfrm>
            <a:off x="354816" y="251595"/>
            <a:ext cx="84144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smtClean="0">
                <a:solidFill>
                  <a:srgbClr val="000099"/>
                </a:solidFill>
                <a:latin typeface="Comic Sans MS" charset="0"/>
                <a:ea typeface="Comic Sans MS" charset="0"/>
                <a:cs typeface="Comic Sans MS" charset="0"/>
              </a:rPr>
              <a:t>SDN Perspective: </a:t>
            </a:r>
            <a:r>
              <a:rPr lang="en-US" sz="3600">
                <a:solidFill>
                  <a:srgbClr val="000099"/>
                </a:solidFill>
                <a:latin typeface="Comic Sans MS" charset="0"/>
                <a:ea typeface="Comic Sans MS" charset="0"/>
                <a:cs typeface="Comic Sans MS" charset="0"/>
              </a:rPr>
              <a:t>C</a:t>
            </a:r>
            <a:r>
              <a:rPr lang="en-US" sz="3600" smtClean="0">
                <a:solidFill>
                  <a:srgbClr val="000099"/>
                </a:solidFill>
                <a:latin typeface="Comic Sans MS" charset="0"/>
                <a:ea typeface="Comic Sans MS" charset="0"/>
                <a:cs typeface="Comic Sans MS" charset="0"/>
              </a:rPr>
              <a:t>ontrol Applications</a:t>
            </a:r>
            <a:endParaRPr lang="en-US" sz="3600" dirty="0">
              <a:solidFill>
                <a:srgbClr val="000099"/>
              </a:solidFill>
              <a:latin typeface="Comic Sans MS" charset="0"/>
              <a:ea typeface="Comic Sans MS" charset="0"/>
              <a:cs typeface="Comic Sans MS" charset="0"/>
            </a:endParaRPr>
          </a:p>
        </p:txBody>
      </p:sp>
      <p:sp>
        <p:nvSpPr>
          <p:cNvPr id="466" name="Content Placeholder 6"/>
          <p:cNvSpPr txBox="1">
            <a:spLocks/>
          </p:cNvSpPr>
          <p:nvPr/>
        </p:nvSpPr>
        <p:spPr bwMode="auto">
          <a:xfrm>
            <a:off x="524550" y="1248707"/>
            <a:ext cx="4333436" cy="501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None/>
            </a:pPr>
            <a:r>
              <a:rPr lang="en-US" i="1" dirty="0" smtClean="0">
                <a:solidFill>
                  <a:srgbClr val="CC0000"/>
                </a:solidFill>
              </a:rPr>
              <a:t>network-control apps:</a:t>
            </a:r>
          </a:p>
          <a:p>
            <a:r>
              <a:rPr lang="en-US" sz="2400" dirty="0" smtClean="0"/>
              <a:t>“brains” of control:  implement control functions using lower-level services, API provided by SND controller</a:t>
            </a:r>
          </a:p>
          <a:p>
            <a:r>
              <a:rPr lang="en-US" sz="2400" i="1" dirty="0" smtClean="0">
                <a:solidFill>
                  <a:srgbClr val="000000"/>
                </a:solidFill>
              </a:rPr>
              <a:t>unbundled: </a:t>
            </a:r>
            <a:r>
              <a:rPr lang="en-US" sz="2400" dirty="0" smtClean="0"/>
              <a:t>can be provided by 3</a:t>
            </a:r>
            <a:r>
              <a:rPr lang="en-US" sz="2400" baseline="30000" dirty="0" smtClean="0"/>
              <a:t>rd</a:t>
            </a:r>
            <a:r>
              <a:rPr lang="en-US" sz="2400" dirty="0" smtClean="0"/>
              <a:t> party: distinct from routing vendor, or SDN controller</a:t>
            </a:r>
          </a:p>
          <a:p>
            <a:endParaRPr lang="en-US" dirty="0" smtClean="0"/>
          </a:p>
        </p:txBody>
      </p:sp>
      <p:sp>
        <p:nvSpPr>
          <p:cNvPr id="9" name="TextBox 399"/>
          <p:cNvSpPr txBox="1">
            <a:spLocks noChangeArrowheads="1"/>
          </p:cNvSpPr>
          <p:nvPr/>
        </p:nvSpPr>
        <p:spPr bwMode="auto">
          <a:xfrm>
            <a:off x="8518490" y="5440585"/>
            <a:ext cx="28693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dirty="0"/>
              <a:t>data</a:t>
            </a:r>
          </a:p>
          <a:p>
            <a:pPr algn="ctr">
              <a:lnSpc>
                <a:spcPts val="1463"/>
              </a:lnSpc>
            </a:pPr>
            <a:r>
              <a:rPr lang="en-US" sz="1400" dirty="0"/>
              <a:t>plane</a:t>
            </a:r>
          </a:p>
        </p:txBody>
      </p:sp>
      <p:sp>
        <p:nvSpPr>
          <p:cNvPr id="10" name="TextBox 400"/>
          <p:cNvSpPr txBox="1">
            <a:spLocks noChangeArrowheads="1"/>
          </p:cNvSpPr>
          <p:nvPr/>
        </p:nvSpPr>
        <p:spPr bwMode="auto">
          <a:xfrm>
            <a:off x="8494972" y="2978227"/>
            <a:ext cx="34202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dirty="0"/>
              <a:t>control</a:t>
            </a:r>
          </a:p>
          <a:p>
            <a:pPr algn="ctr">
              <a:lnSpc>
                <a:spcPts val="1463"/>
              </a:lnSpc>
            </a:pPr>
            <a:r>
              <a:rPr lang="en-US" sz="1400" dirty="0"/>
              <a:t>plane</a:t>
            </a:r>
          </a:p>
        </p:txBody>
      </p:sp>
      <p:cxnSp>
        <p:nvCxnSpPr>
          <p:cNvPr id="11" name="Straight Connector 10"/>
          <p:cNvCxnSpPr/>
          <p:nvPr/>
        </p:nvCxnSpPr>
        <p:spPr bwMode="auto">
          <a:xfrm flipV="1">
            <a:off x="5272718" y="5033566"/>
            <a:ext cx="2791783" cy="14329"/>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bwMode="auto">
          <a:xfrm flipV="1">
            <a:off x="5192283" y="3213235"/>
            <a:ext cx="3041550" cy="18563"/>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5164667" y="5329900"/>
            <a:ext cx="2979208" cy="973667"/>
            <a:chOff x="2592388" y="5601756"/>
            <a:chExt cx="4027487" cy="939800"/>
          </a:xfrm>
        </p:grpSpPr>
        <p:sp>
          <p:nvSpPr>
            <p:cNvPr id="69" name="Freeform 2"/>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70" name="Straight Connector 69"/>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8" name="Group 347"/>
            <p:cNvGrpSpPr>
              <a:grpSpLocks/>
            </p:cNvGrpSpPr>
            <p:nvPr/>
          </p:nvGrpSpPr>
          <p:grpSpPr bwMode="auto">
            <a:xfrm>
              <a:off x="5856401" y="5796097"/>
              <a:ext cx="588970" cy="242608"/>
              <a:chOff x="1871277" y="1576300"/>
              <a:chExt cx="1128371" cy="437861"/>
            </a:xfrm>
          </p:grpSpPr>
          <p:sp>
            <p:nvSpPr>
              <p:cNvPr id="119" name="Oval 118"/>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20" name="Rectangle 11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22" name="Freeform 12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3" name="Freeform 122"/>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4" name="Freeform 123"/>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5" name="Freeform 124"/>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6" name="Straight Connector 125"/>
              <p:cNvCxnSpPr>
                <a:endCxn id="121"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79" name="Group 347"/>
            <p:cNvGrpSpPr>
              <a:grpSpLocks/>
            </p:cNvGrpSpPr>
            <p:nvPr/>
          </p:nvGrpSpPr>
          <p:grpSpPr bwMode="auto">
            <a:xfrm>
              <a:off x="4375328" y="5654000"/>
              <a:ext cx="588970" cy="242608"/>
              <a:chOff x="1871277" y="1576300"/>
              <a:chExt cx="1128371" cy="437861"/>
            </a:xfrm>
          </p:grpSpPr>
          <p:sp>
            <p:nvSpPr>
              <p:cNvPr id="110" name="Oval 109"/>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1" name="Rectangle 110"/>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 name="Oval 11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3" name="Freeform 112"/>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 name="Freeform 113"/>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 name="Freeform 114"/>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Freeform 115"/>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7" name="Straight Connector 116"/>
              <p:cNvCxnSpPr>
                <a:endCxn id="11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0" name="Group 347"/>
            <p:cNvGrpSpPr>
              <a:grpSpLocks/>
            </p:cNvGrpSpPr>
            <p:nvPr/>
          </p:nvGrpSpPr>
          <p:grpSpPr bwMode="auto">
            <a:xfrm>
              <a:off x="2848241" y="5847813"/>
              <a:ext cx="588970" cy="242608"/>
              <a:chOff x="1871277" y="1576300"/>
              <a:chExt cx="1128371" cy="437861"/>
            </a:xfrm>
          </p:grpSpPr>
          <p:sp>
            <p:nvSpPr>
              <p:cNvPr id="101" name="Oval 100"/>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2" name="Rectangle 101"/>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 name="Oval 102"/>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4" name="Freeform 103"/>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5" name="Freeform 104"/>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6" name="Freeform 105"/>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7" name="Freeform 10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8" name="Straight Connector 107"/>
              <p:cNvCxnSpPr>
                <a:endCxn id="10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1" name="Group 347"/>
            <p:cNvGrpSpPr>
              <a:grpSpLocks/>
            </p:cNvGrpSpPr>
            <p:nvPr/>
          </p:nvGrpSpPr>
          <p:grpSpPr bwMode="auto">
            <a:xfrm>
              <a:off x="5166757" y="6114152"/>
              <a:ext cx="588970" cy="242608"/>
              <a:chOff x="1871277" y="1576300"/>
              <a:chExt cx="1128371" cy="437861"/>
            </a:xfrm>
          </p:grpSpPr>
          <p:sp>
            <p:nvSpPr>
              <p:cNvPr id="92" name="Oval 9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3" name="Rectangle 9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5" name="Freeform 9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Freeform 9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Freeform 9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Freeform 9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9" name="Straight Connector 98"/>
              <p:cNvCxnSpPr>
                <a:endCxn id="9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2" name="Group 347"/>
            <p:cNvGrpSpPr>
              <a:grpSpLocks/>
            </p:cNvGrpSpPr>
            <p:nvPr/>
          </p:nvGrpSpPr>
          <p:grpSpPr bwMode="auto">
            <a:xfrm>
              <a:off x="3704088" y="6206732"/>
              <a:ext cx="588970" cy="242608"/>
              <a:chOff x="1871277" y="1576300"/>
              <a:chExt cx="1128371" cy="437861"/>
            </a:xfrm>
          </p:grpSpPr>
          <p:sp>
            <p:nvSpPr>
              <p:cNvPr id="83" name="Oval 8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4" name="Rectangle 8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5" name="Oval 8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6" name="Freeform 8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Freeform 8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Freeform 8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Freeform 8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a:endCxn id="8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grpSp>
        <p:nvGrpSpPr>
          <p:cNvPr id="14" name="Group 13"/>
          <p:cNvGrpSpPr/>
          <p:nvPr/>
        </p:nvGrpSpPr>
        <p:grpSpPr>
          <a:xfrm>
            <a:off x="4990227" y="3550652"/>
            <a:ext cx="3116606" cy="1053561"/>
            <a:chOff x="4990227" y="2877416"/>
            <a:chExt cx="3116606" cy="1053561"/>
          </a:xfrm>
        </p:grpSpPr>
        <p:sp>
          <p:nvSpPr>
            <p:cNvPr id="33" name="Rectangle 32"/>
            <p:cNvSpPr/>
            <p:nvPr/>
          </p:nvSpPr>
          <p:spPr bwMode="auto">
            <a:xfrm>
              <a:off x="5418665" y="2913389"/>
              <a:ext cx="2688168" cy="1017588"/>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 name="Freeform 33"/>
            <p:cNvSpPr/>
            <p:nvPr/>
          </p:nvSpPr>
          <p:spPr bwMode="auto">
            <a:xfrm>
              <a:off x="5218221" y="2877416"/>
              <a:ext cx="213773" cy="102816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01" h="1027869">
                  <a:moveTo>
                    <a:pt x="15446" y="745656"/>
                  </a:moveTo>
                  <a:lnTo>
                    <a:pt x="209366" y="0"/>
                  </a:lnTo>
                  <a:cubicBezTo>
                    <a:pt x="211344" y="342623"/>
                    <a:pt x="213323" y="685246"/>
                    <a:pt x="215301" y="1027869"/>
                  </a:cubicBezTo>
                  <a:cubicBezTo>
                    <a:pt x="115469" y="960083"/>
                    <a:pt x="99918" y="931665"/>
                    <a:pt x="87" y="888484"/>
                  </a:cubicBezTo>
                  <a:cubicBezTo>
                    <a:pt x="-1403" y="675204"/>
                    <a:pt x="16936" y="958936"/>
                    <a:pt x="15446"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35" name="Group 950"/>
            <p:cNvGrpSpPr>
              <a:grpSpLocks/>
            </p:cNvGrpSpPr>
            <p:nvPr/>
          </p:nvGrpSpPr>
          <p:grpSpPr bwMode="auto">
            <a:xfrm>
              <a:off x="4990227" y="3351862"/>
              <a:ext cx="251561" cy="564103"/>
              <a:chOff x="4140" y="429"/>
              <a:chExt cx="1425" cy="2396"/>
            </a:xfrm>
          </p:grpSpPr>
          <p:sp>
            <p:nvSpPr>
              <p:cNvPr id="37"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2" name="Group 956"/>
              <p:cNvGrpSpPr>
                <a:grpSpLocks/>
              </p:cNvGrpSpPr>
              <p:nvPr/>
            </p:nvGrpSpPr>
            <p:grpSpPr bwMode="auto">
              <a:xfrm>
                <a:off x="4749" y="668"/>
                <a:ext cx="581" cy="145"/>
                <a:chOff x="614" y="2568"/>
                <a:chExt cx="725" cy="139"/>
              </a:xfrm>
            </p:grpSpPr>
            <p:sp>
              <p:nvSpPr>
                <p:cNvPr id="67"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3"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4" name="Group 960"/>
              <p:cNvGrpSpPr>
                <a:grpSpLocks/>
              </p:cNvGrpSpPr>
              <p:nvPr/>
            </p:nvGrpSpPr>
            <p:grpSpPr bwMode="auto">
              <a:xfrm>
                <a:off x="4747" y="994"/>
                <a:ext cx="581" cy="134"/>
                <a:chOff x="614" y="2568"/>
                <a:chExt cx="725" cy="139"/>
              </a:xfrm>
            </p:grpSpPr>
            <p:sp>
              <p:nvSpPr>
                <p:cNvPr id="65"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5"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6"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7" name="Group 965"/>
              <p:cNvGrpSpPr>
                <a:grpSpLocks/>
              </p:cNvGrpSpPr>
              <p:nvPr/>
            </p:nvGrpSpPr>
            <p:grpSpPr bwMode="auto">
              <a:xfrm>
                <a:off x="4735" y="1627"/>
                <a:ext cx="582" cy="151"/>
                <a:chOff x="614" y="2568"/>
                <a:chExt cx="725" cy="139"/>
              </a:xfrm>
            </p:grpSpPr>
            <p:sp>
              <p:nvSpPr>
                <p:cNvPr id="63"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48"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9" name="Group 969"/>
              <p:cNvGrpSpPr>
                <a:grpSpLocks/>
              </p:cNvGrpSpPr>
              <p:nvPr/>
            </p:nvGrpSpPr>
            <p:grpSpPr bwMode="auto">
              <a:xfrm>
                <a:off x="4739" y="1327"/>
                <a:ext cx="582" cy="139"/>
                <a:chOff x="614" y="2568"/>
                <a:chExt cx="725" cy="139"/>
              </a:xfrm>
            </p:grpSpPr>
            <p:sp>
              <p:nvSpPr>
                <p:cNvPr id="61"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50"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51"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56"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57"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59"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36" name="TextBox 35"/>
            <p:cNvSpPr txBox="1"/>
            <p:nvPr/>
          </p:nvSpPr>
          <p:spPr>
            <a:xfrm>
              <a:off x="5377031" y="3090332"/>
              <a:ext cx="2659202" cy="615553"/>
            </a:xfrm>
            <a:prstGeom prst="rect">
              <a:avLst/>
            </a:prstGeom>
            <a:noFill/>
          </p:spPr>
          <p:txBody>
            <a:bodyPr wrap="none" rtlCol="0">
              <a:spAutoFit/>
            </a:bodyPr>
            <a:lstStyle/>
            <a:p>
              <a:pPr algn="ctr"/>
              <a:r>
                <a:rPr lang="en-US" dirty="0" smtClean="0"/>
                <a:t>SDN Controller</a:t>
              </a:r>
            </a:p>
            <a:p>
              <a:pPr algn="ctr"/>
              <a:r>
                <a:rPr lang="en-US" sz="1600" dirty="0" smtClean="0"/>
                <a:t>(network operating system)</a:t>
              </a:r>
              <a:endParaRPr lang="en-US" sz="1600" dirty="0"/>
            </a:p>
          </p:txBody>
        </p:sp>
      </p:grpSp>
      <p:sp>
        <p:nvSpPr>
          <p:cNvPr id="15" name="TextBox 14"/>
          <p:cNvSpPr txBox="1"/>
          <p:nvPr/>
        </p:nvSpPr>
        <p:spPr>
          <a:xfrm>
            <a:off x="6837708" y="1562205"/>
            <a:ext cx="595035" cy="584776"/>
          </a:xfrm>
          <a:prstGeom prst="rect">
            <a:avLst/>
          </a:prstGeom>
          <a:noFill/>
        </p:spPr>
        <p:txBody>
          <a:bodyPr wrap="none" rtlCol="0">
            <a:spAutoFit/>
          </a:bodyPr>
          <a:lstStyle/>
          <a:p>
            <a:r>
              <a:rPr lang="en-US" sz="3200" dirty="0" smtClean="0">
                <a:solidFill>
                  <a:srgbClr val="008000"/>
                </a:solidFill>
              </a:rPr>
              <a:t>…</a:t>
            </a:r>
            <a:endParaRPr lang="en-US" sz="3200" dirty="0">
              <a:solidFill>
                <a:srgbClr val="008000"/>
              </a:solidFill>
            </a:endParaRPr>
          </a:p>
        </p:txBody>
      </p:sp>
      <p:grpSp>
        <p:nvGrpSpPr>
          <p:cNvPr id="16" name="Group 15"/>
          <p:cNvGrpSpPr/>
          <p:nvPr/>
        </p:nvGrpSpPr>
        <p:grpSpPr>
          <a:xfrm>
            <a:off x="5165914" y="1781366"/>
            <a:ext cx="1023471" cy="590176"/>
            <a:chOff x="4721412" y="1277470"/>
            <a:chExt cx="1023471" cy="590176"/>
          </a:xfrm>
        </p:grpSpPr>
        <p:sp>
          <p:nvSpPr>
            <p:cNvPr id="31" name="Oval 30"/>
            <p:cNvSpPr/>
            <p:nvPr/>
          </p:nvSpPr>
          <p:spPr bwMode="auto">
            <a:xfrm>
              <a:off x="4721412" y="1277470"/>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a:off x="4792385" y="1374585"/>
              <a:ext cx="890463" cy="369332"/>
            </a:xfrm>
            <a:prstGeom prst="rect">
              <a:avLst/>
            </a:prstGeom>
            <a:noFill/>
          </p:spPr>
          <p:txBody>
            <a:bodyPr wrap="none" rtlCol="0">
              <a:spAutoFit/>
            </a:bodyPr>
            <a:lstStyle/>
            <a:p>
              <a:pPr algn="ctr"/>
              <a:r>
                <a:rPr lang="en-US" dirty="0" smtClean="0"/>
                <a:t>routing</a:t>
              </a:r>
              <a:endParaRPr lang="en-US" dirty="0"/>
            </a:p>
          </p:txBody>
        </p:sp>
      </p:grpSp>
      <p:grpSp>
        <p:nvGrpSpPr>
          <p:cNvPr id="17" name="Group 16"/>
          <p:cNvGrpSpPr/>
          <p:nvPr/>
        </p:nvGrpSpPr>
        <p:grpSpPr>
          <a:xfrm>
            <a:off x="6000628" y="2302316"/>
            <a:ext cx="1023471" cy="590176"/>
            <a:chOff x="6106459" y="1967753"/>
            <a:chExt cx="1023471" cy="590176"/>
          </a:xfrm>
        </p:grpSpPr>
        <p:sp>
          <p:nvSpPr>
            <p:cNvPr id="29" name="Oval 28"/>
            <p:cNvSpPr/>
            <p:nvPr/>
          </p:nvSpPr>
          <p:spPr bwMode="auto">
            <a:xfrm>
              <a:off x="6106459" y="19677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6177429" y="1997637"/>
              <a:ext cx="903087" cy="544765"/>
            </a:xfrm>
            <a:prstGeom prst="rect">
              <a:avLst/>
            </a:prstGeom>
            <a:noFill/>
          </p:spPr>
          <p:txBody>
            <a:bodyPr wrap="none" rtlCol="0">
              <a:spAutoFit/>
            </a:bodyPr>
            <a:lstStyle/>
            <a:p>
              <a:pPr algn="ctr">
                <a:lnSpc>
                  <a:spcPct val="80000"/>
                </a:lnSpc>
              </a:pPr>
              <a:r>
                <a:rPr lang="en-US" dirty="0" smtClean="0"/>
                <a:t>access </a:t>
              </a:r>
            </a:p>
            <a:p>
              <a:pPr algn="ctr">
                <a:lnSpc>
                  <a:spcPct val="80000"/>
                </a:lnSpc>
              </a:pPr>
              <a:r>
                <a:rPr lang="en-US" dirty="0" smtClean="0"/>
                <a:t>control</a:t>
              </a:r>
              <a:endParaRPr lang="en-US" dirty="0"/>
            </a:p>
          </p:txBody>
        </p:sp>
      </p:grpSp>
      <p:grpSp>
        <p:nvGrpSpPr>
          <p:cNvPr id="18" name="Group 17"/>
          <p:cNvGrpSpPr/>
          <p:nvPr/>
        </p:nvGrpSpPr>
        <p:grpSpPr>
          <a:xfrm>
            <a:off x="7230837" y="2260771"/>
            <a:ext cx="1023471" cy="590176"/>
            <a:chOff x="6938682" y="977153"/>
            <a:chExt cx="1023471" cy="590176"/>
          </a:xfrm>
        </p:grpSpPr>
        <p:sp>
          <p:nvSpPr>
            <p:cNvPr id="27" name="Oval 26"/>
            <p:cNvSpPr/>
            <p:nvPr/>
          </p:nvSpPr>
          <p:spPr bwMode="auto">
            <a:xfrm>
              <a:off x="6938682" y="9771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6964568" y="1007037"/>
              <a:ext cx="993256" cy="544765"/>
            </a:xfrm>
            <a:prstGeom prst="rect">
              <a:avLst/>
            </a:prstGeom>
            <a:noFill/>
          </p:spPr>
          <p:txBody>
            <a:bodyPr wrap="none" rtlCol="0">
              <a:spAutoFit/>
            </a:bodyPr>
            <a:lstStyle/>
            <a:p>
              <a:pPr algn="ctr">
                <a:lnSpc>
                  <a:spcPct val="80000"/>
                </a:lnSpc>
              </a:pPr>
              <a:r>
                <a:rPr lang="en-US" dirty="0" smtClean="0"/>
                <a:t>load</a:t>
              </a:r>
            </a:p>
            <a:p>
              <a:pPr algn="ctr">
                <a:lnSpc>
                  <a:spcPct val="80000"/>
                </a:lnSpc>
              </a:pPr>
              <a:r>
                <a:rPr lang="en-US" dirty="0" smtClean="0"/>
                <a:t>balance</a:t>
              </a:r>
              <a:endParaRPr lang="en-US" dirty="0"/>
            </a:p>
          </p:txBody>
        </p:sp>
      </p:grpSp>
      <p:cxnSp>
        <p:nvCxnSpPr>
          <p:cNvPr id="19" name="Straight Arrow Connector 18"/>
          <p:cNvCxnSpPr/>
          <p:nvPr/>
        </p:nvCxnSpPr>
        <p:spPr bwMode="auto">
          <a:xfrm flipV="1">
            <a:off x="8627245" y="1721848"/>
            <a:ext cx="0" cy="12488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8652645" y="3470081"/>
            <a:ext cx="0" cy="15244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8661016" y="5885529"/>
            <a:ext cx="0" cy="4148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V="1">
            <a:off x="8653320" y="5049925"/>
            <a:ext cx="0" cy="4148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399"/>
          <p:cNvSpPr txBox="1">
            <a:spLocks noChangeArrowheads="1"/>
          </p:cNvSpPr>
          <p:nvPr/>
        </p:nvSpPr>
        <p:spPr bwMode="auto">
          <a:xfrm>
            <a:off x="6650715" y="4739499"/>
            <a:ext cx="163588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southbound API</a:t>
            </a:r>
            <a:endParaRPr lang="en-US" sz="1400" i="1" dirty="0"/>
          </a:p>
        </p:txBody>
      </p:sp>
      <p:sp>
        <p:nvSpPr>
          <p:cNvPr id="24" name="TextBox 399"/>
          <p:cNvSpPr txBox="1">
            <a:spLocks noChangeArrowheads="1"/>
          </p:cNvSpPr>
          <p:nvPr/>
        </p:nvSpPr>
        <p:spPr bwMode="auto">
          <a:xfrm>
            <a:off x="6646778" y="3221681"/>
            <a:ext cx="163588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northbound API</a:t>
            </a:r>
            <a:endParaRPr lang="en-US" sz="1400" i="1" dirty="0"/>
          </a:p>
        </p:txBody>
      </p:sp>
      <p:sp>
        <p:nvSpPr>
          <p:cNvPr id="25" name="TextBox 399"/>
          <p:cNvSpPr txBox="1">
            <a:spLocks noChangeArrowheads="1"/>
          </p:cNvSpPr>
          <p:nvPr/>
        </p:nvSpPr>
        <p:spPr bwMode="auto">
          <a:xfrm>
            <a:off x="5507651" y="6299618"/>
            <a:ext cx="2302688"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SDN-controlled switches</a:t>
            </a:r>
            <a:endParaRPr lang="en-US" sz="1400" i="1" dirty="0"/>
          </a:p>
        </p:txBody>
      </p:sp>
      <p:sp>
        <p:nvSpPr>
          <p:cNvPr id="26" name="TextBox 399"/>
          <p:cNvSpPr txBox="1">
            <a:spLocks noChangeArrowheads="1"/>
          </p:cNvSpPr>
          <p:nvPr/>
        </p:nvSpPr>
        <p:spPr bwMode="auto">
          <a:xfrm>
            <a:off x="5707907" y="1414364"/>
            <a:ext cx="2381659" cy="2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463"/>
              </a:lnSpc>
            </a:pPr>
            <a:r>
              <a:rPr lang="en-US" sz="1400" i="1" dirty="0" smtClean="0"/>
              <a:t>network-control applications</a:t>
            </a:r>
            <a:endParaRPr lang="en-US" sz="1400" i="1" dirty="0"/>
          </a:p>
        </p:txBody>
      </p:sp>
      <p:sp>
        <p:nvSpPr>
          <p:cNvPr id="128" name="Rectangle 127"/>
          <p:cNvSpPr/>
          <p:nvPr/>
        </p:nvSpPr>
        <p:spPr bwMode="auto">
          <a:xfrm>
            <a:off x="4697273" y="3090498"/>
            <a:ext cx="3549731" cy="3442387"/>
          </a:xfrm>
          <a:prstGeom prst="rect">
            <a:avLst/>
          </a:prstGeom>
          <a:solidFill>
            <a:schemeClr val="bg1">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Slide Number Placeholder 5"/>
          <p:cNvSpPr>
            <a:spLocks noGrp="1"/>
          </p:cNvSpPr>
          <p:nvPr>
            <p:ph type="sldNum" sz="quarter" idx="12"/>
          </p:nvPr>
        </p:nvSpPr>
        <p:spPr>
          <a:xfrm>
            <a:off x="8494972" y="6563807"/>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66</a:t>
            </a:fld>
            <a:endParaRPr lang="en-US" sz="1200" dirty="0">
              <a:latin typeface="Tahoma" charset="0"/>
            </a:endParaRPr>
          </a:p>
        </p:txBody>
      </p:sp>
      <p:sp>
        <p:nvSpPr>
          <p:cNvPr id="130" name="Footer Placeholder 4"/>
          <p:cNvSpPr>
            <a:spLocks noGrp="1"/>
          </p:cNvSpPr>
          <p:nvPr>
            <p:ph type="ftr" sz="quarter" idx="11"/>
          </p:nvPr>
        </p:nvSpPr>
        <p:spPr>
          <a:xfrm>
            <a:off x="1553705" y="6381244"/>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9414207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21"/>
          <p:cNvSpPr/>
          <p:nvPr/>
        </p:nvSpPr>
        <p:spPr bwMode="auto">
          <a:xfrm>
            <a:off x="2341231" y="2082088"/>
            <a:ext cx="5228030" cy="3568673"/>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38" name="Straight Connector 437"/>
          <p:cNvCxnSpPr>
            <a:endCxn id="217" idx="4"/>
          </p:cNvCxnSpPr>
          <p:nvPr/>
        </p:nvCxnSpPr>
        <p:spPr bwMode="auto">
          <a:xfrm flipH="1" flipV="1">
            <a:off x="5777281" y="1910774"/>
            <a:ext cx="605" cy="407737"/>
          </a:xfrm>
          <a:prstGeom prst="line">
            <a:avLst/>
          </a:prstGeom>
          <a:solidFill>
            <a:schemeClr val="accent1"/>
          </a:solidFill>
          <a:ln w="9525" cap="flat" cmpd="sng" algn="ctr">
            <a:solidFill>
              <a:schemeClr val="bg2">
                <a:lumMod val="7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5" name="Rounded Rectangle 374"/>
          <p:cNvSpPr/>
          <p:nvPr/>
        </p:nvSpPr>
        <p:spPr>
          <a:xfrm>
            <a:off x="2479739" y="3165861"/>
            <a:ext cx="4945030" cy="1553784"/>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0" name="Rounded Rectangle 379"/>
          <p:cNvSpPr/>
          <p:nvPr/>
        </p:nvSpPr>
        <p:spPr>
          <a:xfrm>
            <a:off x="2479739" y="4779178"/>
            <a:ext cx="4959028" cy="737977"/>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386" name="Straight Connector 385"/>
          <p:cNvCxnSpPr/>
          <p:nvPr/>
        </p:nvCxnSpPr>
        <p:spPr bwMode="auto">
          <a:xfrm>
            <a:off x="2564746" y="5687428"/>
            <a:ext cx="4860022"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 name="TextBox 388"/>
          <p:cNvSpPr txBox="1"/>
          <p:nvPr/>
        </p:nvSpPr>
        <p:spPr>
          <a:xfrm>
            <a:off x="2496429" y="3773215"/>
            <a:ext cx="5089063" cy="325730"/>
          </a:xfrm>
          <a:prstGeom prst="rect">
            <a:avLst/>
          </a:prstGeom>
          <a:noFill/>
        </p:spPr>
        <p:txBody>
          <a:bodyPr wrap="square" rtlCol="0">
            <a:spAutoFit/>
          </a:bodyPr>
          <a:lstStyle/>
          <a:p>
            <a:pPr>
              <a:lnSpc>
                <a:spcPts val="1800"/>
              </a:lnSpc>
            </a:pPr>
            <a:r>
              <a:rPr lang="en-US" sz="1600" dirty="0" smtClean="0">
                <a:latin typeface="Arial"/>
                <a:cs typeface="Arial"/>
              </a:rPr>
              <a:t>Network-wide distributed, robust  state management</a:t>
            </a:r>
          </a:p>
        </p:txBody>
      </p:sp>
      <p:sp>
        <p:nvSpPr>
          <p:cNvPr id="390" name="TextBox 389"/>
          <p:cNvSpPr txBox="1"/>
          <p:nvPr/>
        </p:nvSpPr>
        <p:spPr>
          <a:xfrm>
            <a:off x="2884907" y="5171961"/>
            <a:ext cx="4033912" cy="325730"/>
          </a:xfrm>
          <a:prstGeom prst="rect">
            <a:avLst/>
          </a:prstGeom>
          <a:noFill/>
        </p:spPr>
        <p:txBody>
          <a:bodyPr wrap="square" rtlCol="0">
            <a:spAutoFit/>
          </a:bodyPr>
          <a:lstStyle/>
          <a:p>
            <a:pPr>
              <a:lnSpc>
                <a:spcPts val="1800"/>
              </a:lnSpc>
            </a:pPr>
            <a:r>
              <a:rPr lang="en-US" sz="1600" dirty="0" smtClean="0">
                <a:latin typeface="Arial"/>
                <a:cs typeface="Arial"/>
              </a:rPr>
              <a:t>Communication to/from controlled devices</a:t>
            </a:r>
          </a:p>
        </p:txBody>
      </p:sp>
      <p:grpSp>
        <p:nvGrpSpPr>
          <p:cNvPr id="401" name="Group 400"/>
          <p:cNvGrpSpPr/>
          <p:nvPr/>
        </p:nvGrpSpPr>
        <p:grpSpPr>
          <a:xfrm>
            <a:off x="2798837" y="4140643"/>
            <a:ext cx="1244650" cy="459826"/>
            <a:chOff x="3128876" y="457817"/>
            <a:chExt cx="1432326" cy="459826"/>
          </a:xfrm>
        </p:grpSpPr>
        <p:sp>
          <p:nvSpPr>
            <p:cNvPr id="402" name="Rounded Rectangle 40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3" name="TextBox 402"/>
            <p:cNvSpPr txBox="1"/>
            <p:nvPr/>
          </p:nvSpPr>
          <p:spPr>
            <a:xfrm>
              <a:off x="3198388" y="541671"/>
              <a:ext cx="1302385" cy="299227"/>
            </a:xfrm>
            <a:prstGeom prst="rect">
              <a:avLst/>
            </a:prstGeom>
            <a:noFill/>
          </p:spPr>
          <p:txBody>
            <a:bodyPr wrap="none" rtlCol="0">
              <a:spAutoFit/>
            </a:bodyPr>
            <a:lstStyle/>
            <a:p>
              <a:pPr algn="ctr">
                <a:lnSpc>
                  <a:spcPts val="1600"/>
                </a:lnSpc>
              </a:pPr>
              <a:r>
                <a:rPr lang="en-US" sz="1400" dirty="0" smtClean="0">
                  <a:latin typeface="Arial"/>
                  <a:cs typeface="Arial"/>
                </a:rPr>
                <a:t>Link-state info</a:t>
              </a:r>
              <a:endParaRPr lang="en-US" sz="1400" dirty="0">
                <a:latin typeface="Arial"/>
                <a:cs typeface="Arial"/>
              </a:endParaRPr>
            </a:p>
          </p:txBody>
        </p:sp>
      </p:grpSp>
      <p:grpSp>
        <p:nvGrpSpPr>
          <p:cNvPr id="404" name="Group 403"/>
          <p:cNvGrpSpPr/>
          <p:nvPr/>
        </p:nvGrpSpPr>
        <p:grpSpPr>
          <a:xfrm>
            <a:off x="5882441" y="4140643"/>
            <a:ext cx="1022824" cy="459826"/>
            <a:chOff x="3086839" y="457817"/>
            <a:chExt cx="1525489" cy="459826"/>
          </a:xfrm>
        </p:grpSpPr>
        <p:sp>
          <p:nvSpPr>
            <p:cNvPr id="405" name="Rounded Rectangle 404"/>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6" name="TextBox 405"/>
            <p:cNvSpPr txBox="1"/>
            <p:nvPr/>
          </p:nvSpPr>
          <p:spPr>
            <a:xfrm>
              <a:off x="3086839" y="541671"/>
              <a:ext cx="1525489" cy="299227"/>
            </a:xfrm>
            <a:prstGeom prst="rect">
              <a:avLst/>
            </a:prstGeom>
            <a:noFill/>
          </p:spPr>
          <p:txBody>
            <a:bodyPr wrap="none" rtlCol="0">
              <a:spAutoFit/>
            </a:bodyPr>
            <a:lstStyle/>
            <a:p>
              <a:pPr algn="ctr">
                <a:lnSpc>
                  <a:spcPts val="1600"/>
                </a:lnSpc>
              </a:pPr>
              <a:r>
                <a:rPr lang="en-US" sz="1400" dirty="0" smtClean="0">
                  <a:latin typeface="Arial"/>
                  <a:cs typeface="Arial"/>
                </a:rPr>
                <a:t>switch info</a:t>
              </a:r>
              <a:endParaRPr lang="en-US" sz="1400" dirty="0">
                <a:latin typeface="Arial"/>
                <a:cs typeface="Arial"/>
              </a:endParaRPr>
            </a:p>
          </p:txBody>
        </p:sp>
      </p:grpSp>
      <p:grpSp>
        <p:nvGrpSpPr>
          <p:cNvPr id="407" name="Group 406"/>
          <p:cNvGrpSpPr/>
          <p:nvPr/>
        </p:nvGrpSpPr>
        <p:grpSpPr>
          <a:xfrm>
            <a:off x="4190969" y="4140643"/>
            <a:ext cx="960359" cy="459826"/>
            <a:chOff x="3128876" y="457817"/>
            <a:chExt cx="1432326" cy="459826"/>
          </a:xfrm>
        </p:grpSpPr>
        <p:sp>
          <p:nvSpPr>
            <p:cNvPr id="408" name="Rounded Rectangle 407"/>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9" name="TextBox 408"/>
            <p:cNvSpPr txBox="1"/>
            <p:nvPr/>
          </p:nvSpPr>
          <p:spPr>
            <a:xfrm>
              <a:off x="3205754" y="541671"/>
              <a:ext cx="1287660" cy="299227"/>
            </a:xfrm>
            <a:prstGeom prst="rect">
              <a:avLst/>
            </a:prstGeom>
            <a:noFill/>
          </p:spPr>
          <p:txBody>
            <a:bodyPr wrap="none" rtlCol="0">
              <a:spAutoFit/>
            </a:bodyPr>
            <a:lstStyle/>
            <a:p>
              <a:pPr algn="ctr">
                <a:lnSpc>
                  <a:spcPts val="1600"/>
                </a:lnSpc>
              </a:pPr>
              <a:r>
                <a:rPr lang="en-US" sz="1400" dirty="0" smtClean="0">
                  <a:latin typeface="Arial"/>
                  <a:cs typeface="Arial"/>
                </a:rPr>
                <a:t>host info</a:t>
              </a:r>
              <a:endParaRPr lang="en-US" sz="1400" dirty="0">
                <a:latin typeface="Arial"/>
                <a:cs typeface="Arial"/>
              </a:endParaRPr>
            </a:p>
          </p:txBody>
        </p:sp>
      </p:grpSp>
      <p:grpSp>
        <p:nvGrpSpPr>
          <p:cNvPr id="410" name="Group 409"/>
          <p:cNvGrpSpPr/>
          <p:nvPr/>
        </p:nvGrpSpPr>
        <p:grpSpPr>
          <a:xfrm>
            <a:off x="3647075" y="3277496"/>
            <a:ext cx="889706" cy="459826"/>
            <a:chOff x="3128876" y="457817"/>
            <a:chExt cx="1432326" cy="459826"/>
          </a:xfrm>
        </p:grpSpPr>
        <p:sp>
          <p:nvSpPr>
            <p:cNvPr id="411" name="Rounded Rectangle 410"/>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2" name="TextBox 411"/>
            <p:cNvSpPr txBox="1"/>
            <p:nvPr/>
          </p:nvSpPr>
          <p:spPr>
            <a:xfrm>
              <a:off x="3198565" y="541671"/>
              <a:ext cx="1302042" cy="299227"/>
            </a:xfrm>
            <a:prstGeom prst="rect">
              <a:avLst/>
            </a:prstGeom>
            <a:noFill/>
          </p:spPr>
          <p:txBody>
            <a:bodyPr wrap="none" rtlCol="0">
              <a:spAutoFit/>
            </a:bodyPr>
            <a:lstStyle/>
            <a:p>
              <a:pPr algn="ctr">
                <a:lnSpc>
                  <a:spcPts val="1600"/>
                </a:lnSpc>
              </a:pPr>
              <a:r>
                <a:rPr lang="en-US" sz="1400" dirty="0" smtClean="0">
                  <a:latin typeface="Arial"/>
                  <a:cs typeface="Arial"/>
                </a:rPr>
                <a:t>statistics</a:t>
              </a:r>
              <a:endParaRPr lang="en-US" sz="1400" dirty="0">
                <a:latin typeface="Arial"/>
                <a:cs typeface="Arial"/>
              </a:endParaRPr>
            </a:p>
          </p:txBody>
        </p:sp>
      </p:grpSp>
      <p:grpSp>
        <p:nvGrpSpPr>
          <p:cNvPr id="413" name="Group 412"/>
          <p:cNvGrpSpPr/>
          <p:nvPr/>
        </p:nvGrpSpPr>
        <p:grpSpPr>
          <a:xfrm>
            <a:off x="5445049" y="3289355"/>
            <a:ext cx="1032905" cy="459826"/>
            <a:chOff x="3079326" y="457817"/>
            <a:chExt cx="1540525" cy="459826"/>
          </a:xfrm>
        </p:grpSpPr>
        <p:sp>
          <p:nvSpPr>
            <p:cNvPr id="414" name="Rounded Rectangle 413"/>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5" name="TextBox 414"/>
            <p:cNvSpPr txBox="1"/>
            <p:nvPr/>
          </p:nvSpPr>
          <p:spPr>
            <a:xfrm>
              <a:off x="3079326" y="541671"/>
              <a:ext cx="1540525" cy="299227"/>
            </a:xfrm>
            <a:prstGeom prst="rect">
              <a:avLst/>
            </a:prstGeom>
            <a:noFill/>
          </p:spPr>
          <p:txBody>
            <a:bodyPr wrap="none" rtlCol="0">
              <a:spAutoFit/>
            </a:bodyPr>
            <a:lstStyle/>
            <a:p>
              <a:pPr algn="ctr">
                <a:lnSpc>
                  <a:spcPts val="1600"/>
                </a:lnSpc>
              </a:pPr>
              <a:r>
                <a:rPr lang="en-US" sz="1400" dirty="0" smtClean="0">
                  <a:latin typeface="Arial"/>
                  <a:cs typeface="Arial"/>
                </a:rPr>
                <a:t>flow tables</a:t>
              </a:r>
              <a:endParaRPr lang="en-US" sz="1400" dirty="0">
                <a:latin typeface="Arial"/>
                <a:cs typeface="Arial"/>
              </a:endParaRPr>
            </a:p>
          </p:txBody>
        </p:sp>
      </p:grpSp>
      <p:sp>
        <p:nvSpPr>
          <p:cNvPr id="416" name="TextBox 415"/>
          <p:cNvSpPr txBox="1"/>
          <p:nvPr/>
        </p:nvSpPr>
        <p:spPr>
          <a:xfrm>
            <a:off x="4667424" y="3073206"/>
            <a:ext cx="570238" cy="1077218"/>
          </a:xfrm>
          <a:prstGeom prst="rect">
            <a:avLst/>
          </a:prstGeom>
          <a:noFill/>
        </p:spPr>
        <p:txBody>
          <a:bodyPr wrap="squar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sp>
        <p:nvSpPr>
          <p:cNvPr id="417" name="TextBox 416"/>
          <p:cNvSpPr txBox="1"/>
          <p:nvPr/>
        </p:nvSpPr>
        <p:spPr>
          <a:xfrm>
            <a:off x="5213945" y="3979419"/>
            <a:ext cx="595035"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grpSp>
        <p:nvGrpSpPr>
          <p:cNvPr id="418" name="Group 417"/>
          <p:cNvGrpSpPr/>
          <p:nvPr/>
        </p:nvGrpSpPr>
        <p:grpSpPr>
          <a:xfrm>
            <a:off x="3400736" y="4871857"/>
            <a:ext cx="1257452" cy="286824"/>
            <a:chOff x="3128876" y="457775"/>
            <a:chExt cx="1432326" cy="459868"/>
          </a:xfrm>
        </p:grpSpPr>
        <p:sp>
          <p:nvSpPr>
            <p:cNvPr id="419" name="Rounded Rectangle 41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0" name="TextBox 419"/>
            <p:cNvSpPr txBox="1"/>
            <p:nvPr/>
          </p:nvSpPr>
          <p:spPr>
            <a:xfrm>
              <a:off x="3278378" y="457775"/>
              <a:ext cx="1142401" cy="299227"/>
            </a:xfrm>
            <a:prstGeom prst="rect">
              <a:avLst/>
            </a:prstGeom>
            <a:noFill/>
          </p:spPr>
          <p:txBody>
            <a:bodyPr wrap="none" rtlCol="0">
              <a:spAutoFit/>
            </a:bodyPr>
            <a:lstStyle/>
            <a:p>
              <a:pPr algn="ctr">
                <a:lnSpc>
                  <a:spcPts val="1600"/>
                </a:lnSpc>
              </a:pPr>
              <a:r>
                <a:rPr lang="en-US" sz="1400" dirty="0" smtClean="0">
                  <a:latin typeface="Arial"/>
                  <a:cs typeface="Arial"/>
                </a:rPr>
                <a:t>OpenFlow</a:t>
              </a:r>
              <a:endParaRPr lang="en-US" sz="1400" dirty="0">
                <a:latin typeface="Arial"/>
                <a:cs typeface="Arial"/>
              </a:endParaRPr>
            </a:p>
          </p:txBody>
        </p:sp>
      </p:grpSp>
      <p:grpSp>
        <p:nvGrpSpPr>
          <p:cNvPr id="421" name="Group 420"/>
          <p:cNvGrpSpPr/>
          <p:nvPr/>
        </p:nvGrpSpPr>
        <p:grpSpPr>
          <a:xfrm>
            <a:off x="5269968" y="4876640"/>
            <a:ext cx="1244650" cy="307410"/>
            <a:chOff x="3128876" y="457817"/>
            <a:chExt cx="1432326" cy="459826"/>
          </a:xfrm>
        </p:grpSpPr>
        <p:sp>
          <p:nvSpPr>
            <p:cNvPr id="422" name="Rounded Rectangle 42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3" name="TextBox 422"/>
            <p:cNvSpPr txBox="1"/>
            <p:nvPr/>
          </p:nvSpPr>
          <p:spPr>
            <a:xfrm>
              <a:off x="3446730" y="484746"/>
              <a:ext cx="805702" cy="299227"/>
            </a:xfrm>
            <a:prstGeom prst="rect">
              <a:avLst/>
            </a:prstGeom>
            <a:noFill/>
          </p:spPr>
          <p:txBody>
            <a:bodyPr wrap="none" rtlCol="0">
              <a:spAutoFit/>
            </a:bodyPr>
            <a:lstStyle/>
            <a:p>
              <a:pPr algn="ctr">
                <a:lnSpc>
                  <a:spcPts val="1600"/>
                </a:lnSpc>
              </a:pPr>
              <a:r>
                <a:rPr lang="en-US" sz="1400" dirty="0" smtClean="0">
                  <a:latin typeface="Arial"/>
                  <a:cs typeface="Arial"/>
                </a:rPr>
                <a:t>SNMP</a:t>
              </a:r>
              <a:endParaRPr lang="en-US" sz="1400" dirty="0">
                <a:latin typeface="Arial"/>
                <a:cs typeface="Arial"/>
              </a:endParaRPr>
            </a:p>
          </p:txBody>
        </p:sp>
      </p:grpSp>
      <p:sp>
        <p:nvSpPr>
          <p:cNvPr id="424" name="TextBox 423"/>
          <p:cNvSpPr txBox="1"/>
          <p:nvPr/>
        </p:nvSpPr>
        <p:spPr>
          <a:xfrm>
            <a:off x="4652725" y="4585147"/>
            <a:ext cx="595035"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cxnSp>
        <p:nvCxnSpPr>
          <p:cNvPr id="436" name="Straight Connector 435"/>
          <p:cNvCxnSpPr>
            <a:endCxn id="211" idx="4"/>
          </p:cNvCxnSpPr>
          <p:nvPr/>
        </p:nvCxnSpPr>
        <p:spPr bwMode="auto">
          <a:xfrm flipV="1">
            <a:off x="3368749" y="1866354"/>
            <a:ext cx="4943" cy="388092"/>
          </a:xfrm>
          <a:prstGeom prst="line">
            <a:avLst/>
          </a:prstGeom>
          <a:solidFill>
            <a:schemeClr val="accent1"/>
          </a:solidFill>
          <a:ln w="9525" cap="flat" cmpd="sng" algn="ctr">
            <a:solidFill>
              <a:schemeClr val="bg2">
                <a:lumMod val="7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7" name="Straight Connector 436"/>
          <p:cNvCxnSpPr>
            <a:endCxn id="215" idx="2"/>
          </p:cNvCxnSpPr>
          <p:nvPr/>
        </p:nvCxnSpPr>
        <p:spPr bwMode="auto">
          <a:xfrm flipH="1" flipV="1">
            <a:off x="4598166" y="1876324"/>
            <a:ext cx="5609" cy="302391"/>
          </a:xfrm>
          <a:prstGeom prst="line">
            <a:avLst/>
          </a:prstGeom>
          <a:solidFill>
            <a:schemeClr val="accent1"/>
          </a:solidFill>
          <a:ln w="9525" cap="flat" cmpd="sng" algn="ctr">
            <a:solidFill>
              <a:schemeClr val="bg2">
                <a:lumMod val="7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147"/>
          <p:cNvCxnSpPr/>
          <p:nvPr/>
        </p:nvCxnSpPr>
        <p:spPr bwMode="auto">
          <a:xfrm>
            <a:off x="2606437" y="2342893"/>
            <a:ext cx="4818331"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Rounded Rectangle 145"/>
          <p:cNvSpPr/>
          <p:nvPr/>
        </p:nvSpPr>
        <p:spPr>
          <a:xfrm>
            <a:off x="2479739" y="2182258"/>
            <a:ext cx="4951677" cy="932987"/>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425" name="Group 424"/>
          <p:cNvGrpSpPr/>
          <p:nvPr/>
        </p:nvGrpSpPr>
        <p:grpSpPr>
          <a:xfrm>
            <a:off x="2969133" y="2550631"/>
            <a:ext cx="1033900" cy="504412"/>
            <a:chOff x="3103238" y="432317"/>
            <a:chExt cx="1461287" cy="504412"/>
          </a:xfrm>
        </p:grpSpPr>
        <p:sp>
          <p:nvSpPr>
            <p:cNvPr id="426" name="Rounded Rectangle 425"/>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7" name="TextBox 426"/>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smtClean="0">
                  <a:latin typeface="Arial"/>
                  <a:cs typeface="Arial"/>
                </a:rPr>
                <a:t>network graph</a:t>
              </a:r>
              <a:endParaRPr lang="en-US" sz="1400" dirty="0">
                <a:latin typeface="Arial"/>
                <a:cs typeface="Arial"/>
              </a:endParaRPr>
            </a:p>
          </p:txBody>
        </p:sp>
      </p:grpSp>
      <p:grpSp>
        <p:nvGrpSpPr>
          <p:cNvPr id="428" name="Group 427"/>
          <p:cNvGrpSpPr/>
          <p:nvPr/>
        </p:nvGrpSpPr>
        <p:grpSpPr>
          <a:xfrm>
            <a:off x="5936687" y="2596585"/>
            <a:ext cx="1033900" cy="459826"/>
            <a:chOff x="3103238" y="457817"/>
            <a:chExt cx="1461287" cy="459826"/>
          </a:xfrm>
        </p:grpSpPr>
        <p:sp>
          <p:nvSpPr>
            <p:cNvPr id="429" name="Rounded Rectangle 42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0" name="TextBox 429"/>
            <p:cNvSpPr txBox="1"/>
            <p:nvPr/>
          </p:nvSpPr>
          <p:spPr>
            <a:xfrm>
              <a:off x="3103238" y="553253"/>
              <a:ext cx="1461287" cy="299227"/>
            </a:xfrm>
            <a:prstGeom prst="rect">
              <a:avLst/>
            </a:prstGeom>
            <a:noFill/>
          </p:spPr>
          <p:txBody>
            <a:bodyPr wrap="square" rtlCol="0">
              <a:spAutoFit/>
            </a:bodyPr>
            <a:lstStyle/>
            <a:p>
              <a:pPr algn="ctr">
                <a:lnSpc>
                  <a:spcPts val="1600"/>
                </a:lnSpc>
              </a:pPr>
              <a:r>
                <a:rPr lang="en-US" sz="1400" dirty="0" smtClean="0">
                  <a:latin typeface="Arial"/>
                  <a:cs typeface="Arial"/>
                </a:rPr>
                <a:t>intent</a:t>
              </a:r>
              <a:endParaRPr lang="en-US" sz="1400" dirty="0">
                <a:latin typeface="Arial"/>
                <a:cs typeface="Arial"/>
              </a:endParaRPr>
            </a:p>
          </p:txBody>
        </p:sp>
      </p:grpSp>
      <p:grpSp>
        <p:nvGrpSpPr>
          <p:cNvPr id="431" name="Group 430"/>
          <p:cNvGrpSpPr/>
          <p:nvPr/>
        </p:nvGrpSpPr>
        <p:grpSpPr>
          <a:xfrm>
            <a:off x="4160760" y="2549087"/>
            <a:ext cx="1033900" cy="504412"/>
            <a:chOff x="3103238" y="432317"/>
            <a:chExt cx="1461287" cy="504412"/>
          </a:xfrm>
        </p:grpSpPr>
        <p:sp>
          <p:nvSpPr>
            <p:cNvPr id="432" name="Rounded Rectangle 43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3" name="TextBox 432"/>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err="1" smtClean="0">
                  <a:latin typeface="Arial"/>
                  <a:cs typeface="Arial"/>
                </a:rPr>
                <a:t>RESTful</a:t>
              </a:r>
              <a:endParaRPr lang="en-US" sz="1400" dirty="0" smtClean="0">
                <a:latin typeface="Arial"/>
                <a:cs typeface="Arial"/>
              </a:endParaRPr>
            </a:p>
            <a:p>
              <a:pPr algn="ctr">
                <a:lnSpc>
                  <a:spcPts val="1600"/>
                </a:lnSpc>
              </a:pPr>
              <a:r>
                <a:rPr lang="en-US" sz="1400" dirty="0" smtClean="0">
                  <a:latin typeface="Arial"/>
                  <a:cs typeface="Arial"/>
                </a:rPr>
                <a:t>API</a:t>
              </a:r>
              <a:endParaRPr lang="en-US" sz="1400" dirty="0">
                <a:latin typeface="Arial"/>
                <a:cs typeface="Arial"/>
              </a:endParaRPr>
            </a:p>
          </p:txBody>
        </p:sp>
      </p:grpSp>
      <p:sp>
        <p:nvSpPr>
          <p:cNvPr id="434" name="TextBox 433"/>
          <p:cNvSpPr txBox="1"/>
          <p:nvPr/>
        </p:nvSpPr>
        <p:spPr>
          <a:xfrm>
            <a:off x="5282722" y="2399633"/>
            <a:ext cx="627904"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sp>
        <p:nvSpPr>
          <p:cNvPr id="391" name="TextBox 390"/>
          <p:cNvSpPr txBox="1"/>
          <p:nvPr/>
        </p:nvSpPr>
        <p:spPr>
          <a:xfrm>
            <a:off x="2710618" y="2216488"/>
            <a:ext cx="4914815" cy="325730"/>
          </a:xfrm>
          <a:prstGeom prst="rect">
            <a:avLst/>
          </a:prstGeom>
          <a:noFill/>
        </p:spPr>
        <p:txBody>
          <a:bodyPr wrap="square" rtlCol="0">
            <a:spAutoFit/>
          </a:bodyPr>
          <a:lstStyle/>
          <a:p>
            <a:pPr>
              <a:lnSpc>
                <a:spcPts val="1800"/>
              </a:lnSpc>
            </a:pPr>
            <a:r>
              <a:rPr lang="en-US" sz="1600" dirty="0" smtClean="0">
                <a:latin typeface="Arial"/>
                <a:cs typeface="Arial"/>
              </a:rPr>
              <a:t>Interface, abstractions for network control apps</a:t>
            </a:r>
          </a:p>
        </p:txBody>
      </p:sp>
      <p:cxnSp>
        <p:nvCxnSpPr>
          <p:cNvPr id="549" name="Straight Connector 548"/>
          <p:cNvCxnSpPr/>
          <p:nvPr/>
        </p:nvCxnSpPr>
        <p:spPr bwMode="auto">
          <a:xfrm>
            <a:off x="2561183" y="2010842"/>
            <a:ext cx="4753400" cy="19546"/>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493875" y="3521589"/>
            <a:ext cx="1462270" cy="830997"/>
          </a:xfrm>
          <a:prstGeom prst="rect">
            <a:avLst/>
          </a:prstGeom>
          <a:noFill/>
        </p:spPr>
        <p:txBody>
          <a:bodyPr wrap="square" rtlCol="0">
            <a:spAutoFit/>
          </a:bodyPr>
          <a:lstStyle/>
          <a:p>
            <a:pPr algn="ctr"/>
            <a:r>
              <a:rPr lang="en-US" sz="2400" dirty="0" smtClean="0"/>
              <a:t>SDN</a:t>
            </a:r>
          </a:p>
          <a:p>
            <a:pPr algn="ctr"/>
            <a:r>
              <a:rPr lang="en-US" sz="2400" dirty="0" smtClean="0"/>
              <a:t>controller</a:t>
            </a:r>
            <a:endParaRPr lang="en-US" sz="2400" dirty="0"/>
          </a:p>
        </p:txBody>
      </p:sp>
      <p:grpSp>
        <p:nvGrpSpPr>
          <p:cNvPr id="147" name="Group 146"/>
          <p:cNvGrpSpPr/>
          <p:nvPr/>
        </p:nvGrpSpPr>
        <p:grpSpPr>
          <a:xfrm>
            <a:off x="3471457" y="5780474"/>
            <a:ext cx="2979208" cy="973667"/>
            <a:chOff x="2592388" y="5601756"/>
            <a:chExt cx="4027487" cy="939800"/>
          </a:xfrm>
        </p:grpSpPr>
        <p:sp>
          <p:nvSpPr>
            <p:cNvPr id="149" name="Freeform 2"/>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50" name="Straight Connector 149"/>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8" name="Group 347"/>
            <p:cNvGrpSpPr>
              <a:grpSpLocks/>
            </p:cNvGrpSpPr>
            <p:nvPr/>
          </p:nvGrpSpPr>
          <p:grpSpPr bwMode="auto">
            <a:xfrm>
              <a:off x="5856401" y="5796097"/>
              <a:ext cx="588970" cy="242608"/>
              <a:chOff x="1871277" y="1576300"/>
              <a:chExt cx="1128371" cy="437861"/>
            </a:xfrm>
          </p:grpSpPr>
          <p:sp>
            <p:nvSpPr>
              <p:cNvPr id="200" name="Oval 199"/>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1" name="Rectangle 200"/>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2" name="Oval 20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3" name="Freeform 202"/>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4" name="Freeform 203"/>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5" name="Freeform 204"/>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6" name="Freeform 205"/>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07" name="Straight Connector 206"/>
              <p:cNvCxnSpPr>
                <a:endCxn id="20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59" name="Group 347"/>
            <p:cNvGrpSpPr>
              <a:grpSpLocks/>
            </p:cNvGrpSpPr>
            <p:nvPr/>
          </p:nvGrpSpPr>
          <p:grpSpPr bwMode="auto">
            <a:xfrm>
              <a:off x="4375328" y="5654000"/>
              <a:ext cx="588970" cy="242608"/>
              <a:chOff x="1871277" y="1576300"/>
              <a:chExt cx="1128371" cy="437861"/>
            </a:xfrm>
          </p:grpSpPr>
          <p:sp>
            <p:nvSpPr>
              <p:cNvPr id="191" name="Oval 190"/>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2" name="Rectangle 191"/>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3" name="Oval 192"/>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4" name="Freeform 193"/>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5" name="Freeform 194"/>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6" name="Freeform 195"/>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7" name="Freeform 19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98" name="Straight Connector 197"/>
              <p:cNvCxnSpPr>
                <a:endCxn id="19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60" name="Group 347"/>
            <p:cNvGrpSpPr>
              <a:grpSpLocks/>
            </p:cNvGrpSpPr>
            <p:nvPr/>
          </p:nvGrpSpPr>
          <p:grpSpPr bwMode="auto">
            <a:xfrm>
              <a:off x="2848241" y="5847813"/>
              <a:ext cx="588970" cy="242608"/>
              <a:chOff x="1871277" y="1576300"/>
              <a:chExt cx="1128371" cy="437861"/>
            </a:xfrm>
          </p:grpSpPr>
          <p:sp>
            <p:nvSpPr>
              <p:cNvPr id="182" name="Oval 18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83" name="Rectangle 18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4" name="Oval 18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85" name="Freeform 18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6" name="Freeform 18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7" name="Freeform 18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8" name="Freeform 18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89" name="Straight Connector 188"/>
              <p:cNvCxnSpPr>
                <a:endCxn id="18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61" name="Group 347"/>
            <p:cNvGrpSpPr>
              <a:grpSpLocks/>
            </p:cNvGrpSpPr>
            <p:nvPr/>
          </p:nvGrpSpPr>
          <p:grpSpPr bwMode="auto">
            <a:xfrm>
              <a:off x="5166757" y="6114152"/>
              <a:ext cx="588970" cy="242608"/>
              <a:chOff x="1871277" y="1576300"/>
              <a:chExt cx="1128371" cy="437861"/>
            </a:xfrm>
          </p:grpSpPr>
          <p:sp>
            <p:nvSpPr>
              <p:cNvPr id="172" name="Oval 17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73" name="Rectangle 17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4" name="Oval 17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75" name="Freeform 17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7" name="Freeform 17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8" name="Freeform 17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9" name="Freeform 17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80" name="Straight Connector 179"/>
              <p:cNvCxnSpPr>
                <a:endCxn id="17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62" name="Group 347"/>
            <p:cNvGrpSpPr>
              <a:grpSpLocks/>
            </p:cNvGrpSpPr>
            <p:nvPr/>
          </p:nvGrpSpPr>
          <p:grpSpPr bwMode="auto">
            <a:xfrm>
              <a:off x="3704088" y="6206732"/>
              <a:ext cx="588970" cy="242608"/>
              <a:chOff x="1871277" y="1576300"/>
              <a:chExt cx="1128371" cy="437861"/>
            </a:xfrm>
          </p:grpSpPr>
          <p:sp>
            <p:nvSpPr>
              <p:cNvPr id="163" name="Oval 16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64" name="Rectangle 16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5" name="Oval 16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66" name="Freeform 16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7" name="Freeform 16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8" name="Freeform 16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9" name="Freeform 16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0" name="Straight Connector 169"/>
              <p:cNvCxnSpPr>
                <a:endCxn id="16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sp>
        <p:nvSpPr>
          <p:cNvPr id="631" name="Rectangle 630"/>
          <p:cNvSpPr/>
          <p:nvPr/>
        </p:nvSpPr>
        <p:spPr>
          <a:xfrm>
            <a:off x="2606860" y="5724971"/>
            <a:ext cx="5334198" cy="1133029"/>
          </a:xfrm>
          <a:prstGeom prst="rect">
            <a:avLst/>
          </a:prstGeom>
          <a:solidFill>
            <a:schemeClr val="bg1">
              <a:alpha val="80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10" name="Group 209"/>
          <p:cNvGrpSpPr/>
          <p:nvPr/>
        </p:nvGrpSpPr>
        <p:grpSpPr>
          <a:xfrm>
            <a:off x="2861956" y="1276178"/>
            <a:ext cx="1023471" cy="590176"/>
            <a:chOff x="4721412" y="1277470"/>
            <a:chExt cx="1023471" cy="590176"/>
          </a:xfrm>
        </p:grpSpPr>
        <p:sp>
          <p:nvSpPr>
            <p:cNvPr id="211" name="Oval 210"/>
            <p:cNvSpPr/>
            <p:nvPr/>
          </p:nvSpPr>
          <p:spPr bwMode="auto">
            <a:xfrm>
              <a:off x="4721412" y="1277470"/>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2" name="TextBox 211"/>
            <p:cNvSpPr txBox="1"/>
            <p:nvPr/>
          </p:nvSpPr>
          <p:spPr>
            <a:xfrm>
              <a:off x="4792385" y="1374585"/>
              <a:ext cx="890463" cy="369332"/>
            </a:xfrm>
            <a:prstGeom prst="rect">
              <a:avLst/>
            </a:prstGeom>
            <a:noFill/>
          </p:spPr>
          <p:txBody>
            <a:bodyPr wrap="none" rtlCol="0">
              <a:spAutoFit/>
            </a:bodyPr>
            <a:lstStyle/>
            <a:p>
              <a:pPr algn="ctr"/>
              <a:r>
                <a:rPr lang="en-US" dirty="0" smtClean="0"/>
                <a:t>routing</a:t>
              </a:r>
              <a:endParaRPr lang="en-US" dirty="0"/>
            </a:p>
          </p:txBody>
        </p:sp>
      </p:grpSp>
      <p:grpSp>
        <p:nvGrpSpPr>
          <p:cNvPr id="213" name="Group 212"/>
          <p:cNvGrpSpPr/>
          <p:nvPr/>
        </p:nvGrpSpPr>
        <p:grpSpPr>
          <a:xfrm>
            <a:off x="4075652" y="1301675"/>
            <a:ext cx="1023471" cy="590176"/>
            <a:chOff x="6106459" y="1967753"/>
            <a:chExt cx="1023471" cy="590176"/>
          </a:xfrm>
        </p:grpSpPr>
        <p:sp>
          <p:nvSpPr>
            <p:cNvPr id="214" name="Oval 213"/>
            <p:cNvSpPr/>
            <p:nvPr/>
          </p:nvSpPr>
          <p:spPr bwMode="auto">
            <a:xfrm>
              <a:off x="6106459" y="19677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 name="TextBox 214"/>
            <p:cNvSpPr txBox="1"/>
            <p:nvPr/>
          </p:nvSpPr>
          <p:spPr>
            <a:xfrm>
              <a:off x="6177429" y="1997637"/>
              <a:ext cx="903087" cy="544765"/>
            </a:xfrm>
            <a:prstGeom prst="rect">
              <a:avLst/>
            </a:prstGeom>
            <a:noFill/>
          </p:spPr>
          <p:txBody>
            <a:bodyPr wrap="none" rtlCol="0">
              <a:spAutoFit/>
            </a:bodyPr>
            <a:lstStyle/>
            <a:p>
              <a:pPr algn="ctr">
                <a:lnSpc>
                  <a:spcPct val="80000"/>
                </a:lnSpc>
              </a:pPr>
              <a:r>
                <a:rPr lang="en-US" dirty="0" smtClean="0"/>
                <a:t>access </a:t>
              </a:r>
            </a:p>
            <a:p>
              <a:pPr algn="ctr">
                <a:lnSpc>
                  <a:spcPct val="80000"/>
                </a:lnSpc>
              </a:pPr>
              <a:r>
                <a:rPr lang="en-US" dirty="0" smtClean="0"/>
                <a:t>control</a:t>
              </a:r>
              <a:endParaRPr lang="en-US" dirty="0"/>
            </a:p>
          </p:txBody>
        </p:sp>
      </p:grpSp>
      <p:grpSp>
        <p:nvGrpSpPr>
          <p:cNvPr id="216" name="Group 215"/>
          <p:cNvGrpSpPr/>
          <p:nvPr/>
        </p:nvGrpSpPr>
        <p:grpSpPr>
          <a:xfrm>
            <a:off x="5265545" y="1320598"/>
            <a:ext cx="1023471" cy="590176"/>
            <a:chOff x="6938682" y="977153"/>
            <a:chExt cx="1023471" cy="590176"/>
          </a:xfrm>
        </p:grpSpPr>
        <p:sp>
          <p:nvSpPr>
            <p:cNvPr id="217" name="Oval 216"/>
            <p:cNvSpPr/>
            <p:nvPr/>
          </p:nvSpPr>
          <p:spPr bwMode="auto">
            <a:xfrm>
              <a:off x="6938682" y="9771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8" name="TextBox 217"/>
            <p:cNvSpPr txBox="1"/>
            <p:nvPr/>
          </p:nvSpPr>
          <p:spPr>
            <a:xfrm>
              <a:off x="6964568" y="1007037"/>
              <a:ext cx="993256" cy="544765"/>
            </a:xfrm>
            <a:prstGeom prst="rect">
              <a:avLst/>
            </a:prstGeom>
            <a:noFill/>
          </p:spPr>
          <p:txBody>
            <a:bodyPr wrap="none" rtlCol="0">
              <a:spAutoFit/>
            </a:bodyPr>
            <a:lstStyle/>
            <a:p>
              <a:pPr algn="ctr">
                <a:lnSpc>
                  <a:spcPct val="80000"/>
                </a:lnSpc>
              </a:pPr>
              <a:r>
                <a:rPr lang="en-US" dirty="0" smtClean="0"/>
                <a:t>load</a:t>
              </a:r>
            </a:p>
            <a:p>
              <a:pPr algn="ctr">
                <a:lnSpc>
                  <a:spcPct val="80000"/>
                </a:lnSpc>
              </a:pPr>
              <a:r>
                <a:rPr lang="en-US" dirty="0" smtClean="0"/>
                <a:t>balance</a:t>
              </a:r>
              <a:endParaRPr lang="en-US" dirty="0"/>
            </a:p>
          </p:txBody>
        </p:sp>
      </p:grpSp>
      <p:sp>
        <p:nvSpPr>
          <p:cNvPr id="15" name="Rectangle 14"/>
          <p:cNvSpPr/>
          <p:nvPr/>
        </p:nvSpPr>
        <p:spPr>
          <a:xfrm>
            <a:off x="2243683" y="1143000"/>
            <a:ext cx="4965002" cy="783590"/>
          </a:xfrm>
          <a:prstGeom prst="rect">
            <a:avLst/>
          </a:prstGeom>
          <a:solidFill>
            <a:schemeClr val="bg1">
              <a:alpha val="80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3" name="Freeform 222"/>
          <p:cNvSpPr/>
          <p:nvPr/>
        </p:nvSpPr>
        <p:spPr bwMode="auto">
          <a:xfrm rot="10800000">
            <a:off x="7562568" y="4626242"/>
            <a:ext cx="222179" cy="1166655"/>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 name="connsiteX0" fmla="*/ 2945 w 215465"/>
              <a:gd name="connsiteY0" fmla="*/ 0 h 1166325"/>
              <a:gd name="connsiteX1" fmla="*/ 209530 w 215465"/>
              <a:gd name="connsiteY1" fmla="*/ 138456 h 1166325"/>
              <a:gd name="connsiteX2" fmla="*/ 215465 w 215465"/>
              <a:gd name="connsiteY2" fmla="*/ 1166325 h 1166325"/>
              <a:gd name="connsiteX3" fmla="*/ 251 w 215465"/>
              <a:gd name="connsiteY3" fmla="*/ 1026940 h 1166325"/>
              <a:gd name="connsiteX4" fmla="*/ 2945 w 215465"/>
              <a:gd name="connsiteY4" fmla="*/ 0 h 1166325"/>
              <a:gd name="connsiteX0" fmla="*/ 11247 w 223767"/>
              <a:gd name="connsiteY0" fmla="*/ 0 h 1166325"/>
              <a:gd name="connsiteX1" fmla="*/ 217832 w 223767"/>
              <a:gd name="connsiteY1" fmla="*/ 138456 h 1166325"/>
              <a:gd name="connsiteX2" fmla="*/ 223767 w 223767"/>
              <a:gd name="connsiteY2" fmla="*/ 1166325 h 1166325"/>
              <a:gd name="connsiteX3" fmla="*/ 110 w 223767"/>
              <a:gd name="connsiteY3" fmla="*/ 226631 h 1166325"/>
              <a:gd name="connsiteX4" fmla="*/ 11247 w 223767"/>
              <a:gd name="connsiteY4" fmla="*/ 0 h 1166325"/>
              <a:gd name="connsiteX0" fmla="*/ 11247 w 223767"/>
              <a:gd name="connsiteY0" fmla="*/ 0 h 1166325"/>
              <a:gd name="connsiteX1" fmla="*/ 217832 w 223767"/>
              <a:gd name="connsiteY1" fmla="*/ 138456 h 1166325"/>
              <a:gd name="connsiteX2" fmla="*/ 223767 w 223767"/>
              <a:gd name="connsiteY2" fmla="*/ 1166325 h 1166325"/>
              <a:gd name="connsiteX3" fmla="*/ 110 w 223767"/>
              <a:gd name="connsiteY3" fmla="*/ 226631 h 1166325"/>
              <a:gd name="connsiteX4" fmla="*/ 11247 w 223767"/>
              <a:gd name="connsiteY4" fmla="*/ 0 h 1166325"/>
              <a:gd name="connsiteX0" fmla="*/ 11247 w 223767"/>
              <a:gd name="connsiteY0" fmla="*/ 0 h 1166325"/>
              <a:gd name="connsiteX1" fmla="*/ 217832 w 223767"/>
              <a:gd name="connsiteY1" fmla="*/ 138456 h 1166325"/>
              <a:gd name="connsiteX2" fmla="*/ 223767 w 223767"/>
              <a:gd name="connsiteY2" fmla="*/ 1166325 h 1166325"/>
              <a:gd name="connsiteX3" fmla="*/ 110 w 223767"/>
              <a:gd name="connsiteY3" fmla="*/ 226631 h 1166325"/>
              <a:gd name="connsiteX4" fmla="*/ 11247 w 223767"/>
              <a:gd name="connsiteY4" fmla="*/ 0 h 116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767" h="1166325">
                <a:moveTo>
                  <a:pt x="11247" y="0"/>
                </a:moveTo>
                <a:lnTo>
                  <a:pt x="217832" y="138456"/>
                </a:lnTo>
                <a:cubicBezTo>
                  <a:pt x="219810" y="481079"/>
                  <a:pt x="221789" y="823702"/>
                  <a:pt x="223767" y="1166325"/>
                </a:cubicBezTo>
                <a:cubicBezTo>
                  <a:pt x="98607" y="641817"/>
                  <a:pt x="99941" y="672062"/>
                  <a:pt x="110" y="226631"/>
                </a:cubicBezTo>
                <a:cubicBezTo>
                  <a:pt x="-1380" y="13351"/>
                  <a:pt x="12737" y="213280"/>
                  <a:pt x="11247" y="0"/>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224" name="Group 950"/>
          <p:cNvGrpSpPr>
            <a:grpSpLocks/>
          </p:cNvGrpSpPr>
          <p:nvPr/>
        </p:nvGrpSpPr>
        <p:grpSpPr bwMode="auto">
          <a:xfrm>
            <a:off x="7763077" y="5170004"/>
            <a:ext cx="251561" cy="564103"/>
            <a:chOff x="4140" y="429"/>
            <a:chExt cx="1425" cy="2396"/>
          </a:xfrm>
        </p:grpSpPr>
        <p:sp>
          <p:nvSpPr>
            <p:cNvPr id="226" name="Freeform 951"/>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8" name="Freeform 953"/>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954"/>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31" name="Group 956"/>
            <p:cNvGrpSpPr>
              <a:grpSpLocks/>
            </p:cNvGrpSpPr>
            <p:nvPr/>
          </p:nvGrpSpPr>
          <p:grpSpPr bwMode="auto">
            <a:xfrm>
              <a:off x="4749" y="668"/>
              <a:ext cx="581" cy="145"/>
              <a:chOff x="614" y="2568"/>
              <a:chExt cx="725" cy="139"/>
            </a:xfrm>
          </p:grpSpPr>
          <p:sp>
            <p:nvSpPr>
              <p:cNvPr id="256"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7"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2"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33" name="Group 960"/>
            <p:cNvGrpSpPr>
              <a:grpSpLocks/>
            </p:cNvGrpSpPr>
            <p:nvPr/>
          </p:nvGrpSpPr>
          <p:grpSpPr bwMode="auto">
            <a:xfrm>
              <a:off x="4747" y="994"/>
              <a:ext cx="581" cy="134"/>
              <a:chOff x="614" y="2568"/>
              <a:chExt cx="725" cy="139"/>
            </a:xfrm>
          </p:grpSpPr>
          <p:sp>
            <p:nvSpPr>
              <p:cNvPr id="254"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5"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4"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5"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36" name="Group 965"/>
            <p:cNvGrpSpPr>
              <a:grpSpLocks/>
            </p:cNvGrpSpPr>
            <p:nvPr/>
          </p:nvGrpSpPr>
          <p:grpSpPr bwMode="auto">
            <a:xfrm>
              <a:off x="4735" y="1627"/>
              <a:ext cx="582" cy="151"/>
              <a:chOff x="614" y="2568"/>
              <a:chExt cx="725" cy="139"/>
            </a:xfrm>
          </p:grpSpPr>
          <p:sp>
            <p:nvSpPr>
              <p:cNvPr id="252"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3"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7" name="Freeform 968"/>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38" name="Group 969"/>
            <p:cNvGrpSpPr>
              <a:grpSpLocks/>
            </p:cNvGrpSpPr>
            <p:nvPr/>
          </p:nvGrpSpPr>
          <p:grpSpPr bwMode="auto">
            <a:xfrm>
              <a:off x="4739" y="1327"/>
              <a:ext cx="582" cy="139"/>
              <a:chOff x="614" y="2568"/>
              <a:chExt cx="725" cy="139"/>
            </a:xfrm>
          </p:grpSpPr>
          <p:sp>
            <p:nvSpPr>
              <p:cNvPr id="250"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1"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9"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240" name="Freeform 973"/>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974"/>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3" name="Freeform 976"/>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245"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246"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7"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a:solidFill>
                  <a:srgbClr val="FF0000"/>
                </a:solidFill>
              </a:endParaRPr>
            </a:p>
          </p:txBody>
        </p:sp>
        <p:sp>
          <p:nvSpPr>
            <p:cNvPr id="248"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9"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176" name="Text Box 167"/>
          <p:cNvSpPr txBox="1">
            <a:spLocks noChangeArrowheads="1"/>
          </p:cNvSpPr>
          <p:nvPr/>
        </p:nvSpPr>
        <p:spPr bwMode="auto">
          <a:xfrm>
            <a:off x="542925" y="236538"/>
            <a:ext cx="6817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dirty="0" smtClean="0">
                <a:solidFill>
                  <a:srgbClr val="000099"/>
                </a:solidFill>
                <a:latin typeface="Comic Sans MS" charset="0"/>
                <a:ea typeface="Comic Sans MS" charset="0"/>
                <a:cs typeface="Comic Sans MS" charset="0"/>
              </a:rPr>
              <a:t>Components of SDN Controller</a:t>
            </a:r>
            <a:endParaRPr lang="en-US" sz="3600" dirty="0">
              <a:solidFill>
                <a:srgbClr val="000099"/>
              </a:solidFill>
              <a:latin typeface="Comic Sans MS" charset="0"/>
              <a:ea typeface="Comic Sans MS" charset="0"/>
              <a:cs typeface="Comic Sans MS" charset="0"/>
            </a:endParaRPr>
          </a:p>
        </p:txBody>
      </p:sp>
      <p:sp>
        <p:nvSpPr>
          <p:cNvPr id="2" name="TextBox 1"/>
          <p:cNvSpPr txBox="1"/>
          <p:nvPr/>
        </p:nvSpPr>
        <p:spPr>
          <a:xfrm>
            <a:off x="229508" y="4804221"/>
            <a:ext cx="1989074" cy="1343445"/>
          </a:xfrm>
          <a:prstGeom prst="rect">
            <a:avLst/>
          </a:prstGeom>
          <a:noFill/>
        </p:spPr>
        <p:txBody>
          <a:bodyPr wrap="square" rtlCol="0">
            <a:spAutoFit/>
          </a:bodyPr>
          <a:lstStyle/>
          <a:p>
            <a:pPr>
              <a:lnSpc>
                <a:spcPct val="90000"/>
              </a:lnSpc>
            </a:pPr>
            <a:r>
              <a:rPr lang="en-US" i="1" dirty="0" smtClean="0">
                <a:solidFill>
                  <a:srgbClr val="CC0000"/>
                </a:solidFill>
                <a:latin typeface="+mn-lt"/>
              </a:rPr>
              <a:t>communication layer</a:t>
            </a:r>
            <a:r>
              <a:rPr lang="en-US" dirty="0" smtClean="0">
                <a:latin typeface="+mn-lt"/>
              </a:rPr>
              <a:t>: communicate between SDN controller and controlled switches</a:t>
            </a:r>
            <a:endParaRPr lang="en-US" dirty="0">
              <a:latin typeface="+mn-lt"/>
            </a:endParaRPr>
          </a:p>
        </p:txBody>
      </p:sp>
      <p:sp>
        <p:nvSpPr>
          <p:cNvPr id="219" name="TextBox 218"/>
          <p:cNvSpPr txBox="1"/>
          <p:nvPr/>
        </p:nvSpPr>
        <p:spPr>
          <a:xfrm>
            <a:off x="213602" y="3120682"/>
            <a:ext cx="2127384" cy="1592744"/>
          </a:xfrm>
          <a:prstGeom prst="rect">
            <a:avLst/>
          </a:prstGeom>
          <a:noFill/>
        </p:spPr>
        <p:txBody>
          <a:bodyPr wrap="square" rtlCol="0">
            <a:spAutoFit/>
          </a:bodyPr>
          <a:lstStyle/>
          <a:p>
            <a:pPr>
              <a:lnSpc>
                <a:spcPct val="90000"/>
              </a:lnSpc>
            </a:pPr>
            <a:r>
              <a:rPr lang="en-US" dirty="0">
                <a:solidFill>
                  <a:srgbClr val="CC0000"/>
                </a:solidFill>
                <a:latin typeface="+mn-lt"/>
              </a:rPr>
              <a:t>N</a:t>
            </a:r>
            <a:r>
              <a:rPr lang="en-US" dirty="0" smtClean="0">
                <a:solidFill>
                  <a:srgbClr val="CC0000"/>
                </a:solidFill>
                <a:latin typeface="+mn-lt"/>
              </a:rPr>
              <a:t>etwork-wide state management layer</a:t>
            </a:r>
            <a:r>
              <a:rPr lang="en-US" dirty="0" smtClean="0">
                <a:latin typeface="+mn-lt"/>
              </a:rPr>
              <a:t>: state of networks links, switches, services: a </a:t>
            </a:r>
            <a:r>
              <a:rPr lang="en-US" i="1" dirty="0" smtClean="0">
                <a:solidFill>
                  <a:srgbClr val="000099"/>
                </a:solidFill>
                <a:latin typeface="+mn-lt"/>
              </a:rPr>
              <a:t>distributed database</a:t>
            </a:r>
            <a:endParaRPr lang="en-US" i="1" dirty="0">
              <a:solidFill>
                <a:srgbClr val="000099"/>
              </a:solidFill>
              <a:latin typeface="+mn-lt"/>
            </a:endParaRPr>
          </a:p>
        </p:txBody>
      </p:sp>
      <p:sp>
        <p:nvSpPr>
          <p:cNvPr id="220" name="TextBox 219"/>
          <p:cNvSpPr txBox="1"/>
          <p:nvPr/>
        </p:nvSpPr>
        <p:spPr>
          <a:xfrm>
            <a:off x="267459" y="1957325"/>
            <a:ext cx="2127384" cy="1094146"/>
          </a:xfrm>
          <a:prstGeom prst="rect">
            <a:avLst/>
          </a:prstGeom>
          <a:noFill/>
        </p:spPr>
        <p:txBody>
          <a:bodyPr wrap="square" rtlCol="0">
            <a:spAutoFit/>
          </a:bodyPr>
          <a:lstStyle/>
          <a:p>
            <a:pPr>
              <a:lnSpc>
                <a:spcPct val="90000"/>
              </a:lnSpc>
            </a:pPr>
            <a:r>
              <a:rPr lang="en-US" dirty="0" smtClean="0">
                <a:solidFill>
                  <a:srgbClr val="CC0000"/>
                </a:solidFill>
                <a:latin typeface="+mn-lt"/>
              </a:rPr>
              <a:t>Interface layer to network control apps:  </a:t>
            </a:r>
            <a:r>
              <a:rPr lang="en-US" dirty="0" smtClean="0">
                <a:latin typeface="+mn-lt"/>
              </a:rPr>
              <a:t>abstractions API</a:t>
            </a:r>
            <a:endParaRPr lang="en-US" i="1" dirty="0">
              <a:latin typeface="+mn-lt"/>
            </a:endParaRPr>
          </a:p>
        </p:txBody>
      </p:sp>
      <p:sp>
        <p:nvSpPr>
          <p:cNvPr id="221"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67</a:t>
            </a:fld>
            <a:endParaRPr lang="en-US" sz="1200" dirty="0">
              <a:latin typeface="Tahoma" charset="0"/>
            </a:endParaRPr>
          </a:p>
        </p:txBody>
      </p:sp>
      <p:sp>
        <p:nvSpPr>
          <p:cNvPr id="209" name="Footer Placeholder 4"/>
          <p:cNvSpPr>
            <a:spLocks noGrp="1"/>
          </p:cNvSpPr>
          <p:nvPr>
            <p:ph type="ftr" sz="quarter" idx="11"/>
          </p:nvPr>
        </p:nvSpPr>
        <p:spPr>
          <a:xfrm>
            <a:off x="1021225" y="6569156"/>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5924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dissolve">
                                      <p:cBhvr>
                                        <p:cTn id="12" dur="500"/>
                                        <p:tgtEl>
                                          <p:spTgt spid="2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0"/>
                                        </p:tgtEl>
                                        <p:attrNameLst>
                                          <p:attrName>style.visibility</p:attrName>
                                        </p:attrNameLst>
                                      </p:cBhvr>
                                      <p:to>
                                        <p:strVal val="visible"/>
                                      </p:to>
                                    </p:set>
                                    <p:animEffect transition="in" filter="dissolve">
                                      <p:cBhvr>
                                        <p:cTn id="17"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9" grpId="0"/>
      <p:bldP spid="22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916"/>
            <a:ext cx="7772400" cy="1143000"/>
          </a:xfrm>
        </p:spPr>
        <p:txBody>
          <a:bodyPr/>
          <a:lstStyle/>
          <a:p>
            <a:r>
              <a:rPr lang="en-US" dirty="0" err="1" smtClean="0"/>
              <a:t>OpenFlow</a:t>
            </a:r>
            <a:r>
              <a:rPr lang="en-US" dirty="0" smtClean="0"/>
              <a:t> Protocol</a:t>
            </a:r>
            <a:endParaRPr lang="en-US" dirty="0"/>
          </a:p>
        </p:txBody>
      </p:sp>
      <p:sp>
        <p:nvSpPr>
          <p:cNvPr id="4" name="Content Placeholder 3"/>
          <p:cNvSpPr>
            <a:spLocks noGrp="1"/>
          </p:cNvSpPr>
          <p:nvPr>
            <p:ph sz="half" idx="2"/>
          </p:nvPr>
        </p:nvSpPr>
        <p:spPr>
          <a:xfrm>
            <a:off x="4495800" y="1350693"/>
            <a:ext cx="3810000" cy="4648200"/>
          </a:xfrm>
        </p:spPr>
        <p:txBody>
          <a:bodyPr>
            <a:normAutofit fontScale="92500"/>
          </a:bodyPr>
          <a:lstStyle/>
          <a:p>
            <a:r>
              <a:rPr lang="en-US" dirty="0" smtClean="0"/>
              <a:t>operates between controller, switch</a:t>
            </a:r>
          </a:p>
          <a:p>
            <a:r>
              <a:rPr lang="en-US" dirty="0" smtClean="0"/>
              <a:t>TCP used to exchange messages</a:t>
            </a:r>
          </a:p>
          <a:p>
            <a:pPr lvl="1"/>
            <a:r>
              <a:rPr lang="en-US" dirty="0" smtClean="0"/>
              <a:t>optional encryption</a:t>
            </a:r>
          </a:p>
          <a:p>
            <a:r>
              <a:rPr lang="en-US" dirty="0" smtClean="0"/>
              <a:t>three classes of  OpenFlow messages:</a:t>
            </a:r>
          </a:p>
          <a:p>
            <a:pPr lvl="1"/>
            <a:r>
              <a:rPr lang="en-US" dirty="0" smtClean="0"/>
              <a:t>controller-to-switch</a:t>
            </a:r>
          </a:p>
          <a:p>
            <a:pPr lvl="1"/>
            <a:r>
              <a:rPr lang="en-US" dirty="0" smtClean="0"/>
              <a:t>asynchronous (switch to controller)</a:t>
            </a:r>
          </a:p>
          <a:p>
            <a:pPr lvl="1"/>
            <a:r>
              <a:rPr lang="en-US" dirty="0" smtClean="0"/>
              <a:t>symmetric (</a:t>
            </a:r>
            <a:r>
              <a:rPr lang="en-US" dirty="0" err="1" smtClean="0"/>
              <a:t>misc</a:t>
            </a:r>
            <a:r>
              <a:rPr lang="en-US" dirty="0" smtClean="0"/>
              <a:t>)</a:t>
            </a:r>
            <a:endParaRPr lang="en-US" dirty="0"/>
          </a:p>
        </p:txBody>
      </p:sp>
      <p:grpSp>
        <p:nvGrpSpPr>
          <p:cNvPr id="3" name="Group 2"/>
          <p:cNvGrpSpPr/>
          <p:nvPr/>
        </p:nvGrpSpPr>
        <p:grpSpPr>
          <a:xfrm>
            <a:off x="460628" y="1850015"/>
            <a:ext cx="3899341" cy="4512949"/>
            <a:chOff x="460628" y="1850015"/>
            <a:chExt cx="3899341" cy="4512949"/>
          </a:xfrm>
        </p:grpSpPr>
        <p:sp>
          <p:nvSpPr>
            <p:cNvPr id="9" name="Cloud 8"/>
            <p:cNvSpPr/>
            <p:nvPr/>
          </p:nvSpPr>
          <p:spPr>
            <a:xfrm>
              <a:off x="460628" y="4246149"/>
              <a:ext cx="3899341" cy="2116815"/>
            </a:xfrm>
            <a:prstGeom prst="cloud">
              <a:avLst/>
            </a:prstGeom>
            <a:noFill/>
            <a:ln>
              <a:solidFill>
                <a:srgbClr val="000090"/>
              </a:solidFill>
            </a:ln>
            <a:effectLst>
              <a:outerShdw blurRad="40000" dist="23000" dir="5400000" rotWithShape="0">
                <a:schemeClr val="accent6">
                  <a:lumMod val="40000"/>
                  <a:lumOff val="60000"/>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cxnSp>
          <p:nvCxnSpPr>
            <p:cNvPr id="13" name="Straight Connector 12"/>
            <p:cNvCxnSpPr/>
            <p:nvPr/>
          </p:nvCxnSpPr>
          <p:spPr>
            <a:xfrm flipV="1">
              <a:off x="1124345" y="4538650"/>
              <a:ext cx="1203228" cy="8190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24345" y="5357675"/>
              <a:ext cx="1203228" cy="642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133750" y="4795599"/>
              <a:ext cx="319671" cy="10277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404480" y="4715303"/>
              <a:ext cx="1307416" cy="3372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2596747" y="5245260"/>
              <a:ext cx="1115149" cy="7547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4" name="Group 950"/>
            <p:cNvGrpSpPr>
              <a:grpSpLocks/>
            </p:cNvGrpSpPr>
            <p:nvPr/>
          </p:nvGrpSpPr>
          <p:grpSpPr bwMode="auto">
            <a:xfrm>
              <a:off x="1839080" y="2785594"/>
              <a:ext cx="549038" cy="880838"/>
              <a:chOff x="4140" y="429"/>
              <a:chExt cx="1425" cy="2396"/>
            </a:xfrm>
          </p:grpSpPr>
          <p:sp>
            <p:nvSpPr>
              <p:cNvPr id="227" name="Freeform 95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9" name="Freeform 95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95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32" name="Group 956"/>
              <p:cNvGrpSpPr>
                <a:grpSpLocks/>
              </p:cNvGrpSpPr>
              <p:nvPr/>
            </p:nvGrpSpPr>
            <p:grpSpPr bwMode="auto">
              <a:xfrm>
                <a:off x="4749" y="668"/>
                <a:ext cx="581" cy="145"/>
                <a:chOff x="614" y="2568"/>
                <a:chExt cx="725" cy="139"/>
              </a:xfrm>
            </p:grpSpPr>
            <p:sp>
              <p:nvSpPr>
                <p:cNvPr id="257"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8"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3"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34" name="Group 960"/>
              <p:cNvGrpSpPr>
                <a:grpSpLocks/>
              </p:cNvGrpSpPr>
              <p:nvPr/>
            </p:nvGrpSpPr>
            <p:grpSpPr bwMode="auto">
              <a:xfrm>
                <a:off x="4747" y="994"/>
                <a:ext cx="581" cy="134"/>
                <a:chOff x="614" y="2568"/>
                <a:chExt cx="725" cy="139"/>
              </a:xfrm>
            </p:grpSpPr>
            <p:sp>
              <p:nvSpPr>
                <p:cNvPr id="255"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5"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6"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37" name="Group 965"/>
              <p:cNvGrpSpPr>
                <a:grpSpLocks/>
              </p:cNvGrpSpPr>
              <p:nvPr/>
            </p:nvGrpSpPr>
            <p:grpSpPr bwMode="auto">
              <a:xfrm>
                <a:off x="4735" y="1627"/>
                <a:ext cx="582" cy="151"/>
                <a:chOff x="614" y="2568"/>
                <a:chExt cx="725" cy="139"/>
              </a:xfrm>
            </p:grpSpPr>
            <p:sp>
              <p:nvSpPr>
                <p:cNvPr id="253"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4"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38" name="Freeform 96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39" name="Group 969"/>
              <p:cNvGrpSpPr>
                <a:grpSpLocks/>
              </p:cNvGrpSpPr>
              <p:nvPr/>
            </p:nvGrpSpPr>
            <p:grpSpPr bwMode="auto">
              <a:xfrm>
                <a:off x="4739" y="1327"/>
                <a:ext cx="582" cy="139"/>
                <a:chOff x="614" y="2568"/>
                <a:chExt cx="725" cy="139"/>
              </a:xfrm>
            </p:grpSpPr>
            <p:sp>
              <p:nvSpPr>
                <p:cNvPr id="251"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2"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40"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241" name="Freeform 97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974"/>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4" name="Freeform 97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246"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247"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8"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249"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0"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pic>
          <p:nvPicPr>
            <p:cNvPr id="38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4880" y="2227106"/>
              <a:ext cx="1629624" cy="43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 name="TextBox 389"/>
            <p:cNvSpPr txBox="1"/>
            <p:nvPr/>
          </p:nvSpPr>
          <p:spPr>
            <a:xfrm>
              <a:off x="994856" y="1850015"/>
              <a:ext cx="2456797" cy="400110"/>
            </a:xfrm>
            <a:prstGeom prst="rect">
              <a:avLst/>
            </a:prstGeom>
            <a:noFill/>
          </p:spPr>
          <p:txBody>
            <a:bodyPr wrap="none" rtlCol="0">
              <a:spAutoFit/>
            </a:bodyPr>
            <a:lstStyle/>
            <a:p>
              <a:r>
                <a:rPr lang="en-US" sz="2000" dirty="0" smtClean="0">
                  <a:solidFill>
                    <a:srgbClr val="CC0000"/>
                  </a:solidFill>
                </a:rPr>
                <a:t>OpenFlow Controller</a:t>
              </a:r>
              <a:endParaRPr lang="en-US" sz="2000" dirty="0">
                <a:solidFill>
                  <a:srgbClr val="CC0000"/>
                </a:solidFill>
              </a:endParaRPr>
            </a:p>
          </p:txBody>
        </p:sp>
        <p:grpSp>
          <p:nvGrpSpPr>
            <p:cNvPr id="58" name="Group 327"/>
            <p:cNvGrpSpPr>
              <a:grpSpLocks/>
            </p:cNvGrpSpPr>
            <p:nvPr/>
          </p:nvGrpSpPr>
          <p:grpSpPr bwMode="auto">
            <a:xfrm>
              <a:off x="2112211" y="5801894"/>
              <a:ext cx="736172" cy="452961"/>
              <a:chOff x="1871277" y="1576300"/>
              <a:chExt cx="1128371" cy="437861"/>
            </a:xfrm>
          </p:grpSpPr>
          <p:sp>
            <p:nvSpPr>
              <p:cNvPr id="62" name="Oval 6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3" name="Rectangle 6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 name="Oval 6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5" name="Freeform 6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 name="Freeform 6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 name="Freeform 6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8" name="Freeform 6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9" name="Straight Connector 68"/>
              <p:cNvCxnSpPr>
                <a:endCxn id="6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71" name="Group 327"/>
            <p:cNvGrpSpPr>
              <a:grpSpLocks/>
            </p:cNvGrpSpPr>
            <p:nvPr/>
          </p:nvGrpSpPr>
          <p:grpSpPr bwMode="auto">
            <a:xfrm>
              <a:off x="3547978" y="4938294"/>
              <a:ext cx="736172" cy="452961"/>
              <a:chOff x="1871277" y="1576300"/>
              <a:chExt cx="1128371" cy="437861"/>
            </a:xfrm>
          </p:grpSpPr>
          <p:sp>
            <p:nvSpPr>
              <p:cNvPr id="72" name="Oval 7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73" name="Rectangle 7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4" name="Oval 7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75" name="Freeform 7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6" name="Freeform 7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7" name="Freeform 7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8" name="Freeform 7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79" name="Straight Connector 78"/>
              <p:cNvCxnSpPr>
                <a:endCxn id="7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1" name="Group 327"/>
            <p:cNvGrpSpPr>
              <a:grpSpLocks/>
            </p:cNvGrpSpPr>
            <p:nvPr/>
          </p:nvGrpSpPr>
          <p:grpSpPr bwMode="auto">
            <a:xfrm>
              <a:off x="665747" y="5144167"/>
              <a:ext cx="736172" cy="452961"/>
              <a:chOff x="1871277" y="1576300"/>
              <a:chExt cx="1128371" cy="437861"/>
            </a:xfrm>
          </p:grpSpPr>
          <p:sp>
            <p:nvSpPr>
              <p:cNvPr id="82" name="Oval 8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3" name="Rectangle 8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4" name="Oval 8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5" name="Freeform 8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6" name="Freeform 8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Freeform 8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Freeform 8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9" name="Straight Connector 88"/>
              <p:cNvCxnSpPr>
                <a:endCxn id="8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91" name="Group 327"/>
            <p:cNvGrpSpPr>
              <a:grpSpLocks/>
            </p:cNvGrpSpPr>
            <p:nvPr/>
          </p:nvGrpSpPr>
          <p:grpSpPr bwMode="auto">
            <a:xfrm>
              <a:off x="1753937" y="4440989"/>
              <a:ext cx="736172" cy="452961"/>
              <a:chOff x="1871277" y="1576300"/>
              <a:chExt cx="1128371" cy="437861"/>
            </a:xfrm>
          </p:grpSpPr>
          <p:sp>
            <p:nvSpPr>
              <p:cNvPr id="92" name="Oval 9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3" name="Rectangle 9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Oval 94"/>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6" name="Freeform 95"/>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Freeform 96"/>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Freeform 97"/>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Freeform 98"/>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p:cNvCxnSpPr>
                <a:endCxn id="95"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
          <p:nvSpPr>
            <p:cNvPr id="395" name="Up-Down Arrow 394"/>
            <p:cNvSpPr/>
            <p:nvPr/>
          </p:nvSpPr>
          <p:spPr>
            <a:xfrm rot="21141209">
              <a:off x="2269785" y="3718179"/>
              <a:ext cx="191874" cy="2107535"/>
            </a:xfrm>
            <a:prstGeom prst="upDownArrow">
              <a:avLst/>
            </a:prstGeom>
            <a:solidFill>
              <a:srgbClr val="CC0000">
                <a:alpha val="78000"/>
              </a:srgbClr>
            </a:solidFill>
            <a:ln>
              <a:noFill/>
            </a:ln>
          </p:spPr>
          <p:txBody>
            <a:bodyPr rtlCol="0" anchor="ctr"/>
            <a:lstStyle/>
            <a:p>
              <a:pPr algn="ctr"/>
              <a:endParaRPr lang="en-US" dirty="0"/>
            </a:p>
          </p:txBody>
        </p:sp>
        <p:sp>
          <p:nvSpPr>
            <p:cNvPr id="392" name="Up-Down Arrow 391"/>
            <p:cNvSpPr/>
            <p:nvPr/>
          </p:nvSpPr>
          <p:spPr>
            <a:xfrm>
              <a:off x="1974262" y="3714785"/>
              <a:ext cx="191874" cy="823865"/>
            </a:xfrm>
            <a:prstGeom prst="upDownArrow">
              <a:avLst/>
            </a:prstGeom>
            <a:solidFill>
              <a:srgbClr val="CC0000">
                <a:alpha val="78000"/>
              </a:srgbClr>
            </a:solidFill>
            <a:ln>
              <a:noFill/>
            </a:ln>
          </p:spPr>
          <p:txBody>
            <a:bodyPr rtlCol="0" anchor="ctr"/>
            <a:lstStyle/>
            <a:p>
              <a:pPr algn="ctr"/>
              <a:endParaRPr lang="en-US" dirty="0"/>
            </a:p>
          </p:txBody>
        </p:sp>
        <p:sp>
          <p:nvSpPr>
            <p:cNvPr id="393" name="Up-Down Arrow 392"/>
            <p:cNvSpPr/>
            <p:nvPr/>
          </p:nvSpPr>
          <p:spPr>
            <a:xfrm rot="19054398">
              <a:off x="2872397" y="3460483"/>
              <a:ext cx="196901" cy="1849334"/>
            </a:xfrm>
            <a:prstGeom prst="upDownArrow">
              <a:avLst/>
            </a:prstGeom>
            <a:solidFill>
              <a:srgbClr val="CC0000">
                <a:alpha val="78000"/>
              </a:srgbClr>
            </a:solidFill>
            <a:ln>
              <a:noFill/>
            </a:ln>
          </p:spPr>
          <p:txBody>
            <a:bodyPr rtlCol="0" anchor="ctr"/>
            <a:lstStyle/>
            <a:p>
              <a:pPr algn="ctr"/>
              <a:endParaRPr lang="en-US" dirty="0"/>
            </a:p>
          </p:txBody>
        </p:sp>
        <p:sp>
          <p:nvSpPr>
            <p:cNvPr id="394" name="Up-Down Arrow 393"/>
            <p:cNvSpPr/>
            <p:nvPr/>
          </p:nvSpPr>
          <p:spPr>
            <a:xfrm rot="1537304" flipH="1">
              <a:off x="1441528" y="3583584"/>
              <a:ext cx="196901" cy="1720974"/>
            </a:xfrm>
            <a:prstGeom prst="upDownArrow">
              <a:avLst/>
            </a:prstGeom>
            <a:solidFill>
              <a:srgbClr val="CC0000">
                <a:alpha val="78000"/>
              </a:srgbClr>
            </a:solidFill>
            <a:ln>
              <a:noFill/>
            </a:ln>
          </p:spPr>
          <p:txBody>
            <a:bodyPr rtlCol="0" anchor="ctr"/>
            <a:lstStyle/>
            <a:p>
              <a:pPr algn="ctr"/>
              <a:endParaRPr lang="en-US" dirty="0"/>
            </a:p>
          </p:txBody>
        </p:sp>
      </p:grpSp>
      <p:sp>
        <p:nvSpPr>
          <p:cNvPr id="102"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68</a:t>
            </a:fld>
            <a:endParaRPr lang="en-US" sz="1200" dirty="0">
              <a:latin typeface="Tahoma" charset="0"/>
            </a:endParaRPr>
          </a:p>
        </p:txBody>
      </p:sp>
      <p:sp>
        <p:nvSpPr>
          <p:cNvPr id="103"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0032052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72" y="16916"/>
            <a:ext cx="8220982" cy="1143000"/>
          </a:xfrm>
        </p:spPr>
        <p:txBody>
          <a:bodyPr>
            <a:normAutofit fontScale="90000"/>
          </a:bodyPr>
          <a:lstStyle/>
          <a:p>
            <a:r>
              <a:rPr lang="en-US" sz="4000" dirty="0" smtClean="0"/>
              <a:t>OpenFlow: </a:t>
            </a:r>
            <a:r>
              <a:rPr lang="en-US" sz="3600" dirty="0" smtClean="0"/>
              <a:t>Controller-to-Switch </a:t>
            </a:r>
            <a:r>
              <a:rPr lang="en-US" sz="3600" dirty="0"/>
              <a:t>M</a:t>
            </a:r>
            <a:r>
              <a:rPr lang="en-US" sz="3600" dirty="0" smtClean="0"/>
              <a:t>essages</a:t>
            </a:r>
            <a:endParaRPr lang="en-US" sz="3600" dirty="0"/>
          </a:p>
        </p:txBody>
      </p:sp>
      <p:sp>
        <p:nvSpPr>
          <p:cNvPr id="4" name="Content Placeholder 3"/>
          <p:cNvSpPr>
            <a:spLocks noGrp="1"/>
          </p:cNvSpPr>
          <p:nvPr>
            <p:ph sz="half" idx="2"/>
          </p:nvPr>
        </p:nvSpPr>
        <p:spPr>
          <a:xfrm>
            <a:off x="369405" y="1423413"/>
            <a:ext cx="5124230" cy="4648200"/>
          </a:xfrm>
        </p:spPr>
        <p:txBody>
          <a:bodyPr>
            <a:normAutofit fontScale="85000" lnSpcReduction="10000"/>
          </a:bodyPr>
          <a:lstStyle/>
          <a:p>
            <a:pPr marL="0" indent="0">
              <a:buNone/>
            </a:pPr>
            <a:r>
              <a:rPr lang="en-US" i="1" dirty="0" smtClean="0">
                <a:solidFill>
                  <a:srgbClr val="204AFA"/>
                </a:solidFill>
              </a:rPr>
              <a:t>Key controller-to-switch messages</a:t>
            </a:r>
          </a:p>
          <a:p>
            <a:r>
              <a:rPr lang="en-US" i="1" dirty="0" smtClean="0">
                <a:solidFill>
                  <a:srgbClr val="CC0000"/>
                </a:solidFill>
              </a:rPr>
              <a:t>features: </a:t>
            </a:r>
            <a:r>
              <a:rPr lang="en-US" dirty="0" smtClean="0">
                <a:solidFill>
                  <a:schemeClr val="tx1"/>
                </a:solidFill>
              </a:rPr>
              <a:t>controller queries switch features, switch replies</a:t>
            </a:r>
          </a:p>
          <a:p>
            <a:r>
              <a:rPr lang="en-US" i="1" dirty="0" smtClean="0">
                <a:solidFill>
                  <a:srgbClr val="CC0000"/>
                </a:solidFill>
              </a:rPr>
              <a:t>configure: </a:t>
            </a:r>
            <a:r>
              <a:rPr lang="en-US" dirty="0">
                <a:solidFill>
                  <a:schemeClr val="tx1"/>
                </a:solidFill>
              </a:rPr>
              <a:t>controller </a:t>
            </a:r>
            <a:r>
              <a:rPr lang="en-US" dirty="0" smtClean="0">
                <a:solidFill>
                  <a:schemeClr val="tx1"/>
                </a:solidFill>
              </a:rPr>
              <a:t>queries/sets </a:t>
            </a:r>
            <a:r>
              <a:rPr lang="en-US" dirty="0">
                <a:solidFill>
                  <a:schemeClr val="tx1"/>
                </a:solidFill>
              </a:rPr>
              <a:t>switch </a:t>
            </a:r>
            <a:r>
              <a:rPr lang="en-US" dirty="0" smtClean="0">
                <a:solidFill>
                  <a:schemeClr val="tx1"/>
                </a:solidFill>
              </a:rPr>
              <a:t>configuration parameters</a:t>
            </a:r>
          </a:p>
          <a:p>
            <a:r>
              <a:rPr lang="en-US" i="1" dirty="0" smtClean="0">
                <a:solidFill>
                  <a:srgbClr val="CC0000"/>
                </a:solidFill>
              </a:rPr>
              <a:t>modify-state: </a:t>
            </a:r>
            <a:r>
              <a:rPr lang="en-US" dirty="0">
                <a:solidFill>
                  <a:schemeClr val="tx1"/>
                </a:solidFill>
              </a:rPr>
              <a:t>add, </a:t>
            </a:r>
            <a:r>
              <a:rPr lang="en-US" dirty="0" smtClean="0">
                <a:solidFill>
                  <a:schemeClr val="tx1"/>
                </a:solidFill>
              </a:rPr>
              <a:t>delete, modify flow entries </a:t>
            </a:r>
            <a:r>
              <a:rPr lang="en-US" dirty="0">
                <a:solidFill>
                  <a:schemeClr val="tx1"/>
                </a:solidFill>
              </a:rPr>
              <a:t>in the </a:t>
            </a:r>
            <a:r>
              <a:rPr lang="en-US" dirty="0" smtClean="0">
                <a:solidFill>
                  <a:schemeClr val="tx1"/>
                </a:solidFill>
              </a:rPr>
              <a:t>OpenFlow tables</a:t>
            </a:r>
          </a:p>
          <a:p>
            <a:r>
              <a:rPr lang="en-US" i="1" dirty="0" smtClean="0">
                <a:solidFill>
                  <a:srgbClr val="CC0000"/>
                </a:solidFill>
              </a:rPr>
              <a:t>packet-out: </a:t>
            </a:r>
            <a:r>
              <a:rPr lang="en-US" dirty="0" smtClean="0">
                <a:solidFill>
                  <a:schemeClr val="tx1"/>
                </a:solidFill>
              </a:rPr>
              <a:t>controller can send this packet out of specific switch port</a:t>
            </a:r>
          </a:p>
          <a:p>
            <a:endParaRPr lang="en-US" dirty="0"/>
          </a:p>
        </p:txBody>
      </p:sp>
      <p:grpSp>
        <p:nvGrpSpPr>
          <p:cNvPr id="3" name="Group 2"/>
          <p:cNvGrpSpPr/>
          <p:nvPr/>
        </p:nvGrpSpPr>
        <p:grpSpPr>
          <a:xfrm>
            <a:off x="5841999" y="1871579"/>
            <a:ext cx="2822601" cy="3194648"/>
            <a:chOff x="5841999" y="1871579"/>
            <a:chExt cx="2822601" cy="3194648"/>
          </a:xfrm>
        </p:grpSpPr>
        <p:sp>
          <p:nvSpPr>
            <p:cNvPr id="56" name="Oval 55"/>
            <p:cNvSpPr/>
            <p:nvPr/>
          </p:nvSpPr>
          <p:spPr>
            <a:xfrm flipH="1">
              <a:off x="6510423" y="2429821"/>
              <a:ext cx="1078571" cy="751277"/>
            </a:xfrm>
            <a:prstGeom prst="ellipse">
              <a:avLst/>
            </a:prstGeom>
            <a:ln w="22225">
              <a:solidFill>
                <a:srgbClr val="CC0000"/>
              </a:solidFill>
              <a:prstDash val="dash"/>
            </a:ln>
          </p:spPr>
          <p:txBody>
            <a:bodyPr rtlCol="0" anchor="ctr"/>
            <a:lstStyle/>
            <a:p>
              <a:pPr algn="ctr"/>
              <a:endParaRPr lang="en-US" dirty="0"/>
            </a:p>
          </p:txBody>
        </p:sp>
        <p:grpSp>
          <p:nvGrpSpPr>
            <p:cNvPr id="72" name="Group 71"/>
            <p:cNvGrpSpPr/>
            <p:nvPr/>
          </p:nvGrpSpPr>
          <p:grpSpPr>
            <a:xfrm>
              <a:off x="5841999" y="1871579"/>
              <a:ext cx="2822601" cy="3194648"/>
              <a:chOff x="460628" y="1850015"/>
              <a:chExt cx="3899341" cy="4512949"/>
            </a:xfrm>
          </p:grpSpPr>
          <p:sp>
            <p:nvSpPr>
              <p:cNvPr id="73" name="Cloud 72"/>
              <p:cNvSpPr/>
              <p:nvPr/>
            </p:nvSpPr>
            <p:spPr>
              <a:xfrm>
                <a:off x="460628" y="4246149"/>
                <a:ext cx="3899341" cy="2116815"/>
              </a:xfrm>
              <a:prstGeom prst="cloud">
                <a:avLst/>
              </a:prstGeom>
              <a:noFill/>
              <a:ln>
                <a:solidFill>
                  <a:srgbClr val="000090"/>
                </a:solidFill>
              </a:ln>
              <a:effectLst>
                <a:outerShdw blurRad="40000" dist="23000" dir="5400000" rotWithShape="0">
                  <a:schemeClr val="accent6">
                    <a:lumMod val="40000"/>
                    <a:lumOff val="60000"/>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cxnSp>
            <p:nvCxnSpPr>
              <p:cNvPr id="74" name="Straight Connector 73"/>
              <p:cNvCxnSpPr/>
              <p:nvPr/>
            </p:nvCxnSpPr>
            <p:spPr>
              <a:xfrm flipV="1">
                <a:off x="1124345" y="4538650"/>
                <a:ext cx="1203228" cy="8190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1124345" y="5357675"/>
                <a:ext cx="1203228" cy="642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2133750" y="4795599"/>
                <a:ext cx="319671" cy="10277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404480" y="4715303"/>
                <a:ext cx="1307416" cy="3372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2596747" y="5245260"/>
                <a:ext cx="1115149" cy="7547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9" name="Group 950"/>
              <p:cNvGrpSpPr>
                <a:grpSpLocks/>
              </p:cNvGrpSpPr>
              <p:nvPr/>
            </p:nvGrpSpPr>
            <p:grpSpPr bwMode="auto">
              <a:xfrm>
                <a:off x="1839080" y="2785594"/>
                <a:ext cx="549038" cy="880838"/>
                <a:chOff x="4140" y="429"/>
                <a:chExt cx="1425" cy="2396"/>
              </a:xfrm>
            </p:grpSpPr>
            <p:sp>
              <p:nvSpPr>
                <p:cNvPr id="127" name="Freeform 95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9" name="Freeform 95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95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32" name="Group 956"/>
                <p:cNvGrpSpPr>
                  <a:grpSpLocks/>
                </p:cNvGrpSpPr>
                <p:nvPr/>
              </p:nvGrpSpPr>
              <p:grpSpPr bwMode="auto">
                <a:xfrm>
                  <a:off x="4749" y="668"/>
                  <a:ext cx="581" cy="145"/>
                  <a:chOff x="614" y="2568"/>
                  <a:chExt cx="725" cy="139"/>
                </a:xfrm>
              </p:grpSpPr>
              <p:sp>
                <p:nvSpPr>
                  <p:cNvPr id="157"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8"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3"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34" name="Group 960"/>
                <p:cNvGrpSpPr>
                  <a:grpSpLocks/>
                </p:cNvGrpSpPr>
                <p:nvPr/>
              </p:nvGrpSpPr>
              <p:grpSpPr bwMode="auto">
                <a:xfrm>
                  <a:off x="4747" y="994"/>
                  <a:ext cx="581" cy="134"/>
                  <a:chOff x="614" y="2568"/>
                  <a:chExt cx="725" cy="139"/>
                </a:xfrm>
              </p:grpSpPr>
              <p:sp>
                <p:nvSpPr>
                  <p:cNvPr id="155"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6"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5"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36"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37" name="Group 965"/>
                <p:cNvGrpSpPr>
                  <a:grpSpLocks/>
                </p:cNvGrpSpPr>
                <p:nvPr/>
              </p:nvGrpSpPr>
              <p:grpSpPr bwMode="auto">
                <a:xfrm>
                  <a:off x="4735" y="1627"/>
                  <a:ext cx="582" cy="151"/>
                  <a:chOff x="614" y="2568"/>
                  <a:chExt cx="725" cy="139"/>
                </a:xfrm>
              </p:grpSpPr>
              <p:sp>
                <p:nvSpPr>
                  <p:cNvPr id="153"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4"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38" name="Freeform 96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9" name="Group 969"/>
                <p:cNvGrpSpPr>
                  <a:grpSpLocks/>
                </p:cNvGrpSpPr>
                <p:nvPr/>
              </p:nvGrpSpPr>
              <p:grpSpPr bwMode="auto">
                <a:xfrm>
                  <a:off x="4739" y="1327"/>
                  <a:ext cx="582" cy="139"/>
                  <a:chOff x="614" y="2568"/>
                  <a:chExt cx="725" cy="139"/>
                </a:xfrm>
              </p:grpSpPr>
              <p:sp>
                <p:nvSpPr>
                  <p:cNvPr id="151"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2"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40"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41" name="Freeform 97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974"/>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 name="Freeform 97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46"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47"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8"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149"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0"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pic>
            <p:nvPicPr>
              <p:cNvPr id="8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4880" y="2227106"/>
                <a:ext cx="1629624" cy="43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994856" y="1850015"/>
                <a:ext cx="2456797" cy="400110"/>
              </a:xfrm>
              <a:prstGeom prst="rect">
                <a:avLst/>
              </a:prstGeom>
              <a:noFill/>
            </p:spPr>
            <p:txBody>
              <a:bodyPr wrap="none" rtlCol="0">
                <a:spAutoFit/>
              </a:bodyPr>
              <a:lstStyle/>
              <a:p>
                <a:r>
                  <a:rPr lang="en-US" sz="2000" dirty="0" smtClean="0">
                    <a:solidFill>
                      <a:srgbClr val="CC0000"/>
                    </a:solidFill>
                  </a:rPr>
                  <a:t>OpenFlow Controller</a:t>
                </a:r>
                <a:endParaRPr lang="en-US" sz="2000" dirty="0">
                  <a:solidFill>
                    <a:srgbClr val="CC0000"/>
                  </a:solidFill>
                </a:endParaRPr>
              </a:p>
            </p:txBody>
          </p:sp>
          <p:grpSp>
            <p:nvGrpSpPr>
              <p:cNvPr id="82" name="Group 327"/>
              <p:cNvGrpSpPr>
                <a:grpSpLocks/>
              </p:cNvGrpSpPr>
              <p:nvPr/>
            </p:nvGrpSpPr>
            <p:grpSpPr bwMode="auto">
              <a:xfrm>
                <a:off x="2112211" y="5801894"/>
                <a:ext cx="736172" cy="452961"/>
                <a:chOff x="1871277" y="1576300"/>
                <a:chExt cx="1128371" cy="437861"/>
              </a:xfrm>
            </p:grpSpPr>
            <p:sp>
              <p:nvSpPr>
                <p:cNvPr id="118" name="Oval 117"/>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9" name="Rectangle 118"/>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Oval 119"/>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21" name="Freeform 120"/>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2" name="Freeform 121"/>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3" name="Freeform 122"/>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4" name="Freeform 123"/>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5" name="Straight Connector 124"/>
                <p:cNvCxnSpPr>
                  <a:endCxn id="120"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3" name="Group 327"/>
              <p:cNvGrpSpPr>
                <a:grpSpLocks/>
              </p:cNvGrpSpPr>
              <p:nvPr/>
            </p:nvGrpSpPr>
            <p:grpSpPr bwMode="auto">
              <a:xfrm>
                <a:off x="3547978" y="4938294"/>
                <a:ext cx="736172" cy="452961"/>
                <a:chOff x="1871277" y="1576300"/>
                <a:chExt cx="1128371" cy="437861"/>
              </a:xfrm>
            </p:grpSpPr>
            <p:sp>
              <p:nvSpPr>
                <p:cNvPr id="109" name="Oval 108"/>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0" name="Rectangle 10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1" name="Oval 110"/>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2" name="Freeform 11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 name="Freeform 112"/>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4" name="Freeform 113"/>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 name="Freeform 114"/>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6" name="Straight Connector 115"/>
                <p:cNvCxnSpPr>
                  <a:endCxn id="111"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4" name="Group 327"/>
              <p:cNvGrpSpPr>
                <a:grpSpLocks/>
              </p:cNvGrpSpPr>
              <p:nvPr/>
            </p:nvGrpSpPr>
            <p:grpSpPr bwMode="auto">
              <a:xfrm>
                <a:off x="665747" y="5144167"/>
                <a:ext cx="736172" cy="452961"/>
                <a:chOff x="1871277" y="1576300"/>
                <a:chExt cx="1128371" cy="437861"/>
              </a:xfrm>
            </p:grpSpPr>
            <p:sp>
              <p:nvSpPr>
                <p:cNvPr id="100" name="Oval 99"/>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1" name="Rectangle 100"/>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 name="Oval 101"/>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3" name="Freeform 102"/>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4" name="Freeform 103"/>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5" name="Freeform 104"/>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6" name="Freeform 105"/>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7" name="Straight Connector 106"/>
                <p:cNvCxnSpPr>
                  <a:endCxn id="102"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85" name="Group 327"/>
              <p:cNvGrpSpPr>
                <a:grpSpLocks/>
              </p:cNvGrpSpPr>
              <p:nvPr/>
            </p:nvGrpSpPr>
            <p:grpSpPr bwMode="auto">
              <a:xfrm>
                <a:off x="1753937" y="4440989"/>
                <a:ext cx="736172" cy="452961"/>
                <a:chOff x="1871277" y="1576300"/>
                <a:chExt cx="1128371" cy="437861"/>
              </a:xfrm>
            </p:grpSpPr>
            <p:sp>
              <p:nvSpPr>
                <p:cNvPr id="90" name="Oval 89"/>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1" name="Rectangle 90"/>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2" name="Oval 91"/>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3" name="Freeform 92"/>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Freeform 94"/>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Freeform 95"/>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Freeform 96"/>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8" name="Straight Connector 97"/>
                <p:cNvCxnSpPr>
                  <a:endCxn id="92"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
            <p:nvSpPr>
              <p:cNvPr id="86" name="Up-Down Arrow 85"/>
              <p:cNvSpPr/>
              <p:nvPr/>
            </p:nvSpPr>
            <p:spPr>
              <a:xfrm rot="21141209">
                <a:off x="2269785" y="3718179"/>
                <a:ext cx="191874" cy="2107535"/>
              </a:xfrm>
              <a:prstGeom prst="upDownArrow">
                <a:avLst/>
              </a:prstGeom>
              <a:solidFill>
                <a:srgbClr val="CC0000">
                  <a:alpha val="78000"/>
                </a:srgbClr>
              </a:solidFill>
              <a:ln>
                <a:noFill/>
              </a:ln>
            </p:spPr>
            <p:txBody>
              <a:bodyPr rtlCol="0" anchor="ctr"/>
              <a:lstStyle/>
              <a:p>
                <a:pPr algn="ctr"/>
                <a:endParaRPr lang="en-US" dirty="0"/>
              </a:p>
            </p:txBody>
          </p:sp>
          <p:sp>
            <p:nvSpPr>
              <p:cNvPr id="87" name="Up-Down Arrow 86"/>
              <p:cNvSpPr/>
              <p:nvPr/>
            </p:nvSpPr>
            <p:spPr>
              <a:xfrm>
                <a:off x="1974262" y="3714785"/>
                <a:ext cx="191874" cy="823865"/>
              </a:xfrm>
              <a:prstGeom prst="upDownArrow">
                <a:avLst/>
              </a:prstGeom>
              <a:solidFill>
                <a:srgbClr val="CC0000">
                  <a:alpha val="78000"/>
                </a:srgbClr>
              </a:solidFill>
              <a:ln>
                <a:noFill/>
              </a:ln>
            </p:spPr>
            <p:txBody>
              <a:bodyPr rtlCol="0" anchor="ctr"/>
              <a:lstStyle/>
              <a:p>
                <a:pPr algn="ctr"/>
                <a:endParaRPr lang="en-US" dirty="0"/>
              </a:p>
            </p:txBody>
          </p:sp>
          <p:sp>
            <p:nvSpPr>
              <p:cNvPr id="88" name="Up-Down Arrow 87"/>
              <p:cNvSpPr/>
              <p:nvPr/>
            </p:nvSpPr>
            <p:spPr>
              <a:xfrm rot="19054398">
                <a:off x="2872397" y="3460483"/>
                <a:ext cx="196901" cy="1849334"/>
              </a:xfrm>
              <a:prstGeom prst="upDownArrow">
                <a:avLst/>
              </a:prstGeom>
              <a:solidFill>
                <a:srgbClr val="CC0000">
                  <a:alpha val="78000"/>
                </a:srgbClr>
              </a:solidFill>
              <a:ln>
                <a:noFill/>
              </a:ln>
            </p:spPr>
            <p:txBody>
              <a:bodyPr rtlCol="0" anchor="ctr"/>
              <a:lstStyle/>
              <a:p>
                <a:pPr algn="ctr"/>
                <a:endParaRPr lang="en-US" dirty="0"/>
              </a:p>
            </p:txBody>
          </p:sp>
          <p:sp>
            <p:nvSpPr>
              <p:cNvPr id="89" name="Up-Down Arrow 88"/>
              <p:cNvSpPr/>
              <p:nvPr/>
            </p:nvSpPr>
            <p:spPr>
              <a:xfrm rot="1537304" flipH="1">
                <a:off x="1441528" y="3583584"/>
                <a:ext cx="196901" cy="1720974"/>
              </a:xfrm>
              <a:prstGeom prst="upDownArrow">
                <a:avLst/>
              </a:prstGeom>
              <a:solidFill>
                <a:srgbClr val="CC0000">
                  <a:alpha val="78000"/>
                </a:srgbClr>
              </a:solidFill>
              <a:ln>
                <a:noFill/>
              </a:ln>
            </p:spPr>
            <p:txBody>
              <a:bodyPr rtlCol="0" anchor="ctr"/>
              <a:lstStyle/>
              <a:p>
                <a:pPr algn="ctr"/>
                <a:endParaRPr lang="en-US" dirty="0"/>
              </a:p>
            </p:txBody>
          </p:sp>
        </p:grpSp>
      </p:grpSp>
      <p:sp>
        <p:nvSpPr>
          <p:cNvPr id="159"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69</a:t>
            </a:fld>
            <a:endParaRPr lang="en-US" sz="1200" dirty="0">
              <a:latin typeface="Tahoma" charset="0"/>
            </a:endParaRPr>
          </a:p>
        </p:txBody>
      </p:sp>
      <p:sp>
        <p:nvSpPr>
          <p:cNvPr id="9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975818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4E4E1BB-39EB-6E4B-9B67-95F0C1D1E719}" type="slidenum">
              <a:rPr lang="en-US"/>
              <a:pPr>
                <a:defRPr/>
              </a:pPr>
              <a:t>7</a:t>
            </a:fld>
            <a:endParaRPr lang="en-US"/>
          </a:p>
        </p:txBody>
      </p:sp>
      <p:sp>
        <p:nvSpPr>
          <p:cNvPr id="215042" name="Rectangle 2"/>
          <p:cNvSpPr>
            <a:spLocks noGrp="1" noChangeArrowheads="1"/>
          </p:cNvSpPr>
          <p:nvPr>
            <p:ph type="title"/>
          </p:nvPr>
        </p:nvSpPr>
        <p:spPr>
          <a:xfrm>
            <a:off x="685800" y="304800"/>
            <a:ext cx="7772400" cy="1143000"/>
          </a:xfrm>
        </p:spPr>
        <p:txBody>
          <a:bodyPr/>
          <a:lstStyle/>
          <a:p>
            <a:pPr>
              <a:defRPr/>
            </a:pPr>
            <a:r>
              <a:rPr lang="en-US" dirty="0" smtClean="0">
                <a:cs typeface="+mj-cs"/>
              </a:rPr>
              <a:t>Routing: Issues</a:t>
            </a:r>
          </a:p>
        </p:txBody>
      </p:sp>
      <p:sp>
        <p:nvSpPr>
          <p:cNvPr id="215043" name="Rectangle 3"/>
          <p:cNvSpPr>
            <a:spLocks noGrp="1" noChangeArrowheads="1"/>
          </p:cNvSpPr>
          <p:nvPr>
            <p:ph type="body" idx="1"/>
          </p:nvPr>
        </p:nvSpPr>
        <p:spPr>
          <a:xfrm>
            <a:off x="762000" y="1524000"/>
            <a:ext cx="7772400" cy="4114800"/>
          </a:xfrm>
        </p:spPr>
        <p:txBody>
          <a:bodyPr>
            <a:normAutofit fontScale="92500" lnSpcReduction="10000"/>
          </a:bodyPr>
          <a:lstStyle/>
          <a:p>
            <a:pPr>
              <a:defRPr/>
            </a:pPr>
            <a:r>
              <a:rPr lang="en-US" dirty="0" smtClean="0">
                <a:cs typeface="+mn-cs"/>
              </a:rPr>
              <a:t>How are routing tables determined?</a:t>
            </a:r>
          </a:p>
          <a:p>
            <a:pPr>
              <a:defRPr/>
            </a:pPr>
            <a:r>
              <a:rPr lang="en-US" dirty="0" smtClean="0">
                <a:cs typeface="+mn-cs"/>
              </a:rPr>
              <a:t>Who determines table entries?</a:t>
            </a:r>
          </a:p>
          <a:p>
            <a:pPr>
              <a:defRPr/>
            </a:pPr>
            <a:r>
              <a:rPr lang="en-US" dirty="0" smtClean="0">
                <a:cs typeface="+mn-cs"/>
              </a:rPr>
              <a:t>What info used in determining table entries?</a:t>
            </a:r>
          </a:p>
          <a:p>
            <a:pPr>
              <a:defRPr/>
            </a:pPr>
            <a:r>
              <a:rPr lang="en-US" dirty="0" smtClean="0">
                <a:cs typeface="+mn-cs"/>
              </a:rPr>
              <a:t>When do routing table entries change?</a:t>
            </a:r>
          </a:p>
          <a:p>
            <a:pPr>
              <a:defRPr/>
            </a:pPr>
            <a:r>
              <a:rPr lang="en-US" dirty="0" smtClean="0">
                <a:cs typeface="+mn-cs"/>
              </a:rPr>
              <a:t>Where is routing info stored?</a:t>
            </a:r>
          </a:p>
          <a:p>
            <a:pPr>
              <a:defRPr/>
            </a:pPr>
            <a:r>
              <a:rPr lang="en-US" dirty="0" smtClean="0">
                <a:cs typeface="+mn-cs"/>
              </a:rPr>
              <a:t> How to control routing table size?</a:t>
            </a:r>
          </a:p>
          <a:p>
            <a:pPr>
              <a:buFontTx/>
              <a:buNone/>
              <a:defRPr/>
            </a:pPr>
            <a:r>
              <a:rPr lang="en-US" dirty="0" smtClean="0">
                <a:solidFill>
                  <a:srgbClr val="FF0000"/>
                </a:solidFill>
                <a:cs typeface="+mn-cs"/>
              </a:rPr>
              <a:t>Answer these questions, we are done!</a:t>
            </a:r>
          </a:p>
        </p:txBody>
      </p:sp>
      <p:sp>
        <p:nvSpPr>
          <p:cNvPr id="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6885856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 y="132047"/>
            <a:ext cx="8220982" cy="1143000"/>
          </a:xfrm>
        </p:spPr>
        <p:txBody>
          <a:bodyPr>
            <a:normAutofit fontScale="90000"/>
          </a:bodyPr>
          <a:lstStyle/>
          <a:p>
            <a:r>
              <a:rPr lang="en-US" sz="4000" dirty="0" smtClean="0"/>
              <a:t>OpenFlow: </a:t>
            </a:r>
            <a:r>
              <a:rPr lang="en-US" sz="3600" dirty="0" smtClean="0"/>
              <a:t>Switch-to-Controller </a:t>
            </a:r>
            <a:r>
              <a:rPr lang="en-US" sz="3600" dirty="0"/>
              <a:t>M</a:t>
            </a:r>
            <a:r>
              <a:rPr lang="en-US" sz="3600" dirty="0" smtClean="0"/>
              <a:t>essages</a:t>
            </a:r>
            <a:endParaRPr lang="en-US" sz="3600" dirty="0"/>
          </a:p>
        </p:txBody>
      </p:sp>
      <p:sp>
        <p:nvSpPr>
          <p:cNvPr id="4" name="Content Placeholder 3"/>
          <p:cNvSpPr>
            <a:spLocks noGrp="1"/>
          </p:cNvSpPr>
          <p:nvPr>
            <p:ph sz="half" idx="2"/>
          </p:nvPr>
        </p:nvSpPr>
        <p:spPr>
          <a:xfrm>
            <a:off x="366125" y="1337311"/>
            <a:ext cx="5732959" cy="4648200"/>
          </a:xfrm>
        </p:spPr>
        <p:txBody>
          <a:bodyPr>
            <a:normAutofit/>
          </a:bodyPr>
          <a:lstStyle/>
          <a:p>
            <a:pPr marL="0" indent="0">
              <a:buNone/>
            </a:pPr>
            <a:r>
              <a:rPr lang="en-US" sz="2400" i="1" dirty="0" smtClean="0">
                <a:solidFill>
                  <a:srgbClr val="204AFA"/>
                </a:solidFill>
              </a:rPr>
              <a:t>Key switch-to-controller messages:</a:t>
            </a:r>
          </a:p>
          <a:p>
            <a:r>
              <a:rPr lang="en-US" sz="2400" i="1" dirty="0" smtClean="0">
                <a:solidFill>
                  <a:srgbClr val="CC0000"/>
                </a:solidFill>
              </a:rPr>
              <a:t>packet-in: </a:t>
            </a:r>
            <a:r>
              <a:rPr lang="en-US" sz="2400" dirty="0" smtClean="0">
                <a:solidFill>
                  <a:schemeClr val="tx1"/>
                </a:solidFill>
              </a:rPr>
              <a:t>transfer packet (and its control) to controller.  See packet-out message from controller</a:t>
            </a:r>
          </a:p>
          <a:p>
            <a:r>
              <a:rPr lang="en-US" sz="2400" i="1" dirty="0" smtClean="0">
                <a:solidFill>
                  <a:srgbClr val="CC0000"/>
                </a:solidFill>
              </a:rPr>
              <a:t>flow-removed: </a:t>
            </a:r>
            <a:r>
              <a:rPr lang="en-US" sz="2400" dirty="0" smtClean="0">
                <a:solidFill>
                  <a:schemeClr val="tx1"/>
                </a:solidFill>
              </a:rPr>
              <a:t>flow table entry deleted at switch</a:t>
            </a:r>
          </a:p>
          <a:p>
            <a:r>
              <a:rPr lang="en-US" sz="2400" i="1" dirty="0" smtClean="0">
                <a:solidFill>
                  <a:srgbClr val="CC0000"/>
                </a:solidFill>
              </a:rPr>
              <a:t>port status: </a:t>
            </a:r>
            <a:r>
              <a:rPr lang="en-US" sz="2400" dirty="0" smtClean="0">
                <a:solidFill>
                  <a:schemeClr val="tx1"/>
                </a:solidFill>
              </a:rPr>
              <a:t>inform controller of a change on a port.</a:t>
            </a:r>
            <a:endParaRPr lang="en-US" sz="2400" dirty="0">
              <a:solidFill>
                <a:schemeClr val="tx1"/>
              </a:solidFill>
            </a:endParaRPr>
          </a:p>
        </p:txBody>
      </p:sp>
      <p:sp>
        <p:nvSpPr>
          <p:cNvPr id="19" name="TextBox 18"/>
          <p:cNvSpPr txBox="1"/>
          <p:nvPr/>
        </p:nvSpPr>
        <p:spPr>
          <a:xfrm>
            <a:off x="679538" y="5108719"/>
            <a:ext cx="7876252" cy="1200328"/>
          </a:xfrm>
          <a:prstGeom prst="rect">
            <a:avLst/>
          </a:prstGeom>
          <a:noFill/>
        </p:spPr>
        <p:txBody>
          <a:bodyPr wrap="square" rtlCol="0">
            <a:spAutoFit/>
          </a:bodyPr>
          <a:lstStyle/>
          <a:p>
            <a:r>
              <a:rPr lang="en-US" sz="2400" dirty="0" smtClean="0">
                <a:solidFill>
                  <a:srgbClr val="000090"/>
                </a:solidFill>
                <a:latin typeface="+mn-lt"/>
              </a:rPr>
              <a:t>Fortunately, network operators don’t “program” switches by creating/sending OpenFlow messages directly.  Instead use higher-level abstraction at controller</a:t>
            </a:r>
            <a:endParaRPr lang="en-US" sz="2400" dirty="0">
              <a:solidFill>
                <a:srgbClr val="000090"/>
              </a:solidFill>
              <a:latin typeface="+mn-lt"/>
            </a:endParaRPr>
          </a:p>
        </p:txBody>
      </p:sp>
      <p:grpSp>
        <p:nvGrpSpPr>
          <p:cNvPr id="58" name="Group 57"/>
          <p:cNvGrpSpPr/>
          <p:nvPr/>
        </p:nvGrpSpPr>
        <p:grpSpPr>
          <a:xfrm>
            <a:off x="5841999" y="1644323"/>
            <a:ext cx="2822601" cy="3194648"/>
            <a:chOff x="5841999" y="1871579"/>
            <a:chExt cx="2822601" cy="3194648"/>
          </a:xfrm>
        </p:grpSpPr>
        <p:sp>
          <p:nvSpPr>
            <p:cNvPr id="59" name="Oval 58"/>
            <p:cNvSpPr/>
            <p:nvPr/>
          </p:nvSpPr>
          <p:spPr>
            <a:xfrm flipH="1">
              <a:off x="6510423" y="2429821"/>
              <a:ext cx="1078571" cy="751277"/>
            </a:xfrm>
            <a:prstGeom prst="ellipse">
              <a:avLst/>
            </a:prstGeom>
            <a:ln w="22225">
              <a:solidFill>
                <a:srgbClr val="CC0000"/>
              </a:solidFill>
              <a:prstDash val="dash"/>
            </a:ln>
          </p:spPr>
          <p:txBody>
            <a:bodyPr rtlCol="0" anchor="ctr"/>
            <a:lstStyle/>
            <a:p>
              <a:pPr algn="ctr"/>
              <a:endParaRPr lang="en-US" dirty="0"/>
            </a:p>
          </p:txBody>
        </p:sp>
        <p:grpSp>
          <p:nvGrpSpPr>
            <p:cNvPr id="61" name="Group 60"/>
            <p:cNvGrpSpPr/>
            <p:nvPr/>
          </p:nvGrpSpPr>
          <p:grpSpPr>
            <a:xfrm>
              <a:off x="5841999" y="1871579"/>
              <a:ext cx="2822601" cy="3194648"/>
              <a:chOff x="460628" y="1850015"/>
              <a:chExt cx="3899341" cy="4512949"/>
            </a:xfrm>
          </p:grpSpPr>
          <p:sp>
            <p:nvSpPr>
              <p:cNvPr id="62" name="Cloud 61"/>
              <p:cNvSpPr/>
              <p:nvPr/>
            </p:nvSpPr>
            <p:spPr>
              <a:xfrm>
                <a:off x="460628" y="4246149"/>
                <a:ext cx="3899341" cy="2116815"/>
              </a:xfrm>
              <a:prstGeom prst="cloud">
                <a:avLst/>
              </a:prstGeom>
              <a:noFill/>
              <a:ln>
                <a:solidFill>
                  <a:srgbClr val="000090"/>
                </a:solidFill>
              </a:ln>
              <a:effectLst>
                <a:outerShdw blurRad="40000" dist="23000" dir="5400000" rotWithShape="0">
                  <a:schemeClr val="accent6">
                    <a:lumMod val="40000"/>
                    <a:lumOff val="60000"/>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cxnSp>
            <p:nvCxnSpPr>
              <p:cNvPr id="63" name="Straight Connector 62"/>
              <p:cNvCxnSpPr/>
              <p:nvPr/>
            </p:nvCxnSpPr>
            <p:spPr>
              <a:xfrm flipV="1">
                <a:off x="1124345" y="4538650"/>
                <a:ext cx="1203228" cy="8190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124345" y="5357675"/>
                <a:ext cx="1203228" cy="642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2133750" y="4795599"/>
                <a:ext cx="319671" cy="10277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04480" y="4715303"/>
                <a:ext cx="1307416" cy="3372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2596747" y="5245260"/>
                <a:ext cx="1115149" cy="7547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8" name="Group 950"/>
              <p:cNvGrpSpPr>
                <a:grpSpLocks/>
              </p:cNvGrpSpPr>
              <p:nvPr/>
            </p:nvGrpSpPr>
            <p:grpSpPr bwMode="auto">
              <a:xfrm>
                <a:off x="1839080" y="2785594"/>
                <a:ext cx="549038" cy="880838"/>
                <a:chOff x="4140" y="429"/>
                <a:chExt cx="1425" cy="2396"/>
              </a:xfrm>
            </p:grpSpPr>
            <p:sp>
              <p:nvSpPr>
                <p:cNvPr id="116" name="Freeform 95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8" name="Freeform 95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5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1" name="Group 956"/>
                <p:cNvGrpSpPr>
                  <a:grpSpLocks/>
                </p:cNvGrpSpPr>
                <p:nvPr/>
              </p:nvGrpSpPr>
              <p:grpSpPr bwMode="auto">
                <a:xfrm>
                  <a:off x="4749" y="668"/>
                  <a:ext cx="581" cy="145"/>
                  <a:chOff x="614" y="2568"/>
                  <a:chExt cx="725" cy="139"/>
                </a:xfrm>
              </p:grpSpPr>
              <p:sp>
                <p:nvSpPr>
                  <p:cNvPr id="146"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7"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22"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3" name="Group 960"/>
                <p:cNvGrpSpPr>
                  <a:grpSpLocks/>
                </p:cNvGrpSpPr>
                <p:nvPr/>
              </p:nvGrpSpPr>
              <p:grpSpPr bwMode="auto">
                <a:xfrm>
                  <a:off x="4747" y="994"/>
                  <a:ext cx="581" cy="134"/>
                  <a:chOff x="614" y="2568"/>
                  <a:chExt cx="725" cy="139"/>
                </a:xfrm>
              </p:grpSpPr>
              <p:sp>
                <p:nvSpPr>
                  <p:cNvPr id="144"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5"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24"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25"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6" name="Group 965"/>
                <p:cNvGrpSpPr>
                  <a:grpSpLocks/>
                </p:cNvGrpSpPr>
                <p:nvPr/>
              </p:nvGrpSpPr>
              <p:grpSpPr bwMode="auto">
                <a:xfrm>
                  <a:off x="4735" y="1627"/>
                  <a:ext cx="582" cy="151"/>
                  <a:chOff x="614" y="2568"/>
                  <a:chExt cx="725" cy="139"/>
                </a:xfrm>
              </p:grpSpPr>
              <p:sp>
                <p:nvSpPr>
                  <p:cNvPr id="142"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27" name="Freeform 96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8" name="Group 969"/>
                <p:cNvGrpSpPr>
                  <a:grpSpLocks/>
                </p:cNvGrpSpPr>
                <p:nvPr/>
              </p:nvGrpSpPr>
              <p:grpSpPr bwMode="auto">
                <a:xfrm>
                  <a:off x="4739" y="1327"/>
                  <a:ext cx="582" cy="139"/>
                  <a:chOff x="614" y="2568"/>
                  <a:chExt cx="725" cy="139"/>
                </a:xfrm>
              </p:grpSpPr>
              <p:sp>
                <p:nvSpPr>
                  <p:cNvPr id="140"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1"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29"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30" name="Freeform 97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974"/>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 name="Freeform 97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35"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36"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7"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138"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9"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pic>
            <p:nvPicPr>
              <p:cNvPr id="6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4880" y="2227106"/>
                <a:ext cx="1629624" cy="43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p:cNvSpPr txBox="1"/>
              <p:nvPr/>
            </p:nvSpPr>
            <p:spPr>
              <a:xfrm>
                <a:off x="994856" y="1850015"/>
                <a:ext cx="2456797" cy="400110"/>
              </a:xfrm>
              <a:prstGeom prst="rect">
                <a:avLst/>
              </a:prstGeom>
              <a:noFill/>
            </p:spPr>
            <p:txBody>
              <a:bodyPr wrap="none" rtlCol="0">
                <a:spAutoFit/>
              </a:bodyPr>
              <a:lstStyle/>
              <a:p>
                <a:r>
                  <a:rPr lang="en-US" sz="2000" dirty="0" smtClean="0">
                    <a:solidFill>
                      <a:srgbClr val="CC0000"/>
                    </a:solidFill>
                  </a:rPr>
                  <a:t>OpenFlow Controller</a:t>
                </a:r>
                <a:endParaRPr lang="en-US" sz="2000" dirty="0">
                  <a:solidFill>
                    <a:srgbClr val="CC0000"/>
                  </a:solidFill>
                </a:endParaRPr>
              </a:p>
            </p:txBody>
          </p:sp>
          <p:grpSp>
            <p:nvGrpSpPr>
              <p:cNvPr id="71" name="Group 327"/>
              <p:cNvGrpSpPr>
                <a:grpSpLocks/>
              </p:cNvGrpSpPr>
              <p:nvPr/>
            </p:nvGrpSpPr>
            <p:grpSpPr bwMode="auto">
              <a:xfrm>
                <a:off x="2112211" y="5801894"/>
                <a:ext cx="736172" cy="452961"/>
                <a:chOff x="1871277" y="1576300"/>
                <a:chExt cx="1128371" cy="437861"/>
              </a:xfrm>
            </p:grpSpPr>
            <p:sp>
              <p:nvSpPr>
                <p:cNvPr id="107" name="Oval 106"/>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8" name="Rectangle 107"/>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9" name="Oval 108"/>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10" name="Freeform 109"/>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1" name="Freeform 110"/>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 name="Freeform 111"/>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 name="Freeform 112"/>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4" name="Straight Connector 113"/>
                <p:cNvCxnSpPr>
                  <a:endCxn id="109"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72" name="Group 327"/>
              <p:cNvGrpSpPr>
                <a:grpSpLocks/>
              </p:cNvGrpSpPr>
              <p:nvPr/>
            </p:nvGrpSpPr>
            <p:grpSpPr bwMode="auto">
              <a:xfrm>
                <a:off x="3547978" y="4938294"/>
                <a:ext cx="736172" cy="452961"/>
                <a:chOff x="1871277" y="1576300"/>
                <a:chExt cx="1128371" cy="437861"/>
              </a:xfrm>
            </p:grpSpPr>
            <p:sp>
              <p:nvSpPr>
                <p:cNvPr id="98" name="Oval 97"/>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9" name="Rectangle 98"/>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0" name="Oval 99"/>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1" name="Freeform 100"/>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 name="Freeform 101"/>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 name="Freeform 102"/>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4" name="Freeform 103"/>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5" name="Straight Connector 104"/>
                <p:cNvCxnSpPr>
                  <a:endCxn id="100"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73" name="Group 327"/>
              <p:cNvGrpSpPr>
                <a:grpSpLocks/>
              </p:cNvGrpSpPr>
              <p:nvPr/>
            </p:nvGrpSpPr>
            <p:grpSpPr bwMode="auto">
              <a:xfrm>
                <a:off x="665747" y="5144167"/>
                <a:ext cx="736172" cy="452961"/>
                <a:chOff x="1871277" y="1576300"/>
                <a:chExt cx="1128371" cy="437861"/>
              </a:xfrm>
            </p:grpSpPr>
            <p:sp>
              <p:nvSpPr>
                <p:cNvPr id="88" name="Oval 87"/>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9" name="Rectangle 88"/>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0" name="Oval 89"/>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91" name="Freeform 90"/>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2" name="Freeform 91"/>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3" name="Freeform 92"/>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Freeform 94"/>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6" name="Straight Connector 95"/>
                <p:cNvCxnSpPr>
                  <a:endCxn id="90"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74" name="Group 327"/>
              <p:cNvGrpSpPr>
                <a:grpSpLocks/>
              </p:cNvGrpSpPr>
              <p:nvPr/>
            </p:nvGrpSpPr>
            <p:grpSpPr bwMode="auto">
              <a:xfrm>
                <a:off x="1753937" y="4440989"/>
                <a:ext cx="736172" cy="452961"/>
                <a:chOff x="1871277" y="1576300"/>
                <a:chExt cx="1128371" cy="437861"/>
              </a:xfrm>
            </p:grpSpPr>
            <p:sp>
              <p:nvSpPr>
                <p:cNvPr id="79" name="Oval 78"/>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0" name="Rectangle 7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1" name="Oval 80"/>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82" name="Freeform 8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3" name="Freeform 82"/>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4" name="Freeform 83"/>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5" name="Freeform 84"/>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6" name="Straight Connector 85"/>
                <p:cNvCxnSpPr>
                  <a:endCxn id="81"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
            <p:nvSpPr>
              <p:cNvPr id="75" name="Up-Down Arrow 74"/>
              <p:cNvSpPr/>
              <p:nvPr/>
            </p:nvSpPr>
            <p:spPr>
              <a:xfrm rot="21141209">
                <a:off x="2269785" y="3718179"/>
                <a:ext cx="191874" cy="2107535"/>
              </a:xfrm>
              <a:prstGeom prst="upDownArrow">
                <a:avLst/>
              </a:prstGeom>
              <a:solidFill>
                <a:srgbClr val="CC0000">
                  <a:alpha val="78000"/>
                </a:srgbClr>
              </a:solidFill>
              <a:ln>
                <a:noFill/>
              </a:ln>
            </p:spPr>
            <p:txBody>
              <a:bodyPr rtlCol="0" anchor="ctr"/>
              <a:lstStyle/>
              <a:p>
                <a:pPr algn="ctr"/>
                <a:endParaRPr lang="en-US" dirty="0"/>
              </a:p>
            </p:txBody>
          </p:sp>
          <p:sp>
            <p:nvSpPr>
              <p:cNvPr id="76" name="Up-Down Arrow 75"/>
              <p:cNvSpPr/>
              <p:nvPr/>
            </p:nvSpPr>
            <p:spPr>
              <a:xfrm>
                <a:off x="1974262" y="3714785"/>
                <a:ext cx="191874" cy="823865"/>
              </a:xfrm>
              <a:prstGeom prst="upDownArrow">
                <a:avLst/>
              </a:prstGeom>
              <a:solidFill>
                <a:srgbClr val="CC0000">
                  <a:alpha val="78000"/>
                </a:srgbClr>
              </a:solidFill>
              <a:ln>
                <a:noFill/>
              </a:ln>
            </p:spPr>
            <p:txBody>
              <a:bodyPr rtlCol="0" anchor="ctr"/>
              <a:lstStyle/>
              <a:p>
                <a:pPr algn="ctr"/>
                <a:endParaRPr lang="en-US" dirty="0"/>
              </a:p>
            </p:txBody>
          </p:sp>
          <p:sp>
            <p:nvSpPr>
              <p:cNvPr id="77" name="Up-Down Arrow 76"/>
              <p:cNvSpPr/>
              <p:nvPr/>
            </p:nvSpPr>
            <p:spPr>
              <a:xfrm rot="19054398">
                <a:off x="2872397" y="3460483"/>
                <a:ext cx="196901" cy="1849334"/>
              </a:xfrm>
              <a:prstGeom prst="upDownArrow">
                <a:avLst/>
              </a:prstGeom>
              <a:solidFill>
                <a:srgbClr val="CC0000">
                  <a:alpha val="78000"/>
                </a:srgbClr>
              </a:solidFill>
              <a:ln>
                <a:noFill/>
              </a:ln>
            </p:spPr>
            <p:txBody>
              <a:bodyPr rtlCol="0" anchor="ctr"/>
              <a:lstStyle/>
              <a:p>
                <a:pPr algn="ctr"/>
                <a:endParaRPr lang="en-US" dirty="0"/>
              </a:p>
            </p:txBody>
          </p:sp>
          <p:sp>
            <p:nvSpPr>
              <p:cNvPr id="78" name="Up-Down Arrow 77"/>
              <p:cNvSpPr/>
              <p:nvPr/>
            </p:nvSpPr>
            <p:spPr>
              <a:xfrm rot="1537304" flipH="1">
                <a:off x="1441528" y="3583584"/>
                <a:ext cx="196901" cy="1720974"/>
              </a:xfrm>
              <a:prstGeom prst="upDownArrow">
                <a:avLst/>
              </a:prstGeom>
              <a:solidFill>
                <a:srgbClr val="CC0000">
                  <a:alpha val="78000"/>
                </a:srgbClr>
              </a:solidFill>
              <a:ln>
                <a:noFill/>
              </a:ln>
            </p:spPr>
            <p:txBody>
              <a:bodyPr rtlCol="0" anchor="ctr"/>
              <a:lstStyle/>
              <a:p>
                <a:pPr algn="ctr"/>
                <a:endParaRPr lang="en-US" dirty="0"/>
              </a:p>
            </p:txBody>
          </p:sp>
        </p:grpSp>
      </p:grpSp>
      <p:sp>
        <p:nvSpPr>
          <p:cNvPr id="148"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70</a:t>
            </a:fld>
            <a:endParaRPr lang="en-US" sz="1200" dirty="0">
              <a:latin typeface="Tahoma" charset="0"/>
            </a:endParaRPr>
          </a:p>
        </p:txBody>
      </p:sp>
      <p:sp>
        <p:nvSpPr>
          <p:cNvPr id="9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2448668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Rounded Rectangle 374"/>
          <p:cNvSpPr/>
          <p:nvPr/>
        </p:nvSpPr>
        <p:spPr>
          <a:xfrm>
            <a:off x="441168" y="2793983"/>
            <a:ext cx="4211052" cy="1062452"/>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0" name="Rounded Rectangle 379"/>
          <p:cNvSpPr/>
          <p:nvPr/>
        </p:nvSpPr>
        <p:spPr>
          <a:xfrm>
            <a:off x="467904" y="3990524"/>
            <a:ext cx="4184316" cy="545543"/>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386" name="Straight Connector 385"/>
          <p:cNvCxnSpPr/>
          <p:nvPr/>
        </p:nvCxnSpPr>
        <p:spPr bwMode="auto">
          <a:xfrm>
            <a:off x="508006" y="4638847"/>
            <a:ext cx="4104106"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1" name="Group 400"/>
          <p:cNvGrpSpPr/>
          <p:nvPr/>
        </p:nvGrpSpPr>
        <p:grpSpPr>
          <a:xfrm>
            <a:off x="590136" y="3368823"/>
            <a:ext cx="1244650" cy="411995"/>
            <a:chOff x="3128876" y="457817"/>
            <a:chExt cx="1432326" cy="459826"/>
          </a:xfrm>
        </p:grpSpPr>
        <p:sp>
          <p:nvSpPr>
            <p:cNvPr id="402" name="Rounded Rectangle 40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3" name="TextBox 402"/>
            <p:cNvSpPr txBox="1"/>
            <p:nvPr/>
          </p:nvSpPr>
          <p:spPr>
            <a:xfrm>
              <a:off x="3178769" y="541671"/>
              <a:ext cx="1302385" cy="299227"/>
            </a:xfrm>
            <a:prstGeom prst="rect">
              <a:avLst/>
            </a:prstGeom>
            <a:noFill/>
          </p:spPr>
          <p:txBody>
            <a:bodyPr wrap="none" rtlCol="0">
              <a:spAutoFit/>
            </a:bodyPr>
            <a:lstStyle/>
            <a:p>
              <a:pPr algn="ctr">
                <a:lnSpc>
                  <a:spcPts val="1600"/>
                </a:lnSpc>
              </a:pPr>
              <a:r>
                <a:rPr lang="en-US" sz="1400" dirty="0" smtClean="0">
                  <a:latin typeface="Arial"/>
                  <a:cs typeface="Arial"/>
                </a:rPr>
                <a:t>Link-state info</a:t>
              </a:r>
              <a:endParaRPr lang="en-US" sz="1400" dirty="0">
                <a:latin typeface="Arial"/>
                <a:cs typeface="Arial"/>
              </a:endParaRPr>
            </a:p>
          </p:txBody>
        </p:sp>
      </p:grpSp>
      <p:grpSp>
        <p:nvGrpSpPr>
          <p:cNvPr id="404" name="Group 403"/>
          <p:cNvGrpSpPr/>
          <p:nvPr/>
        </p:nvGrpSpPr>
        <p:grpSpPr>
          <a:xfrm>
            <a:off x="3459852" y="3382192"/>
            <a:ext cx="1165638" cy="398626"/>
            <a:chOff x="3034354" y="534843"/>
            <a:chExt cx="1525489" cy="382800"/>
          </a:xfrm>
        </p:grpSpPr>
        <p:sp>
          <p:nvSpPr>
            <p:cNvPr id="405" name="Rounded Rectangle 404"/>
            <p:cNvSpPr/>
            <p:nvPr/>
          </p:nvSpPr>
          <p:spPr>
            <a:xfrm>
              <a:off x="3128876" y="534843"/>
              <a:ext cx="1325987" cy="382800"/>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6" name="TextBox 405"/>
            <p:cNvSpPr txBox="1"/>
            <p:nvPr/>
          </p:nvSpPr>
          <p:spPr>
            <a:xfrm>
              <a:off x="3034354" y="593020"/>
              <a:ext cx="1525489" cy="299227"/>
            </a:xfrm>
            <a:prstGeom prst="rect">
              <a:avLst/>
            </a:prstGeom>
            <a:noFill/>
          </p:spPr>
          <p:txBody>
            <a:bodyPr wrap="none" rtlCol="0">
              <a:spAutoFit/>
            </a:bodyPr>
            <a:lstStyle/>
            <a:p>
              <a:pPr algn="ctr">
                <a:lnSpc>
                  <a:spcPts val="1600"/>
                </a:lnSpc>
              </a:pPr>
              <a:r>
                <a:rPr lang="en-US" sz="1400" dirty="0" smtClean="0">
                  <a:latin typeface="Arial"/>
                  <a:cs typeface="Arial"/>
                </a:rPr>
                <a:t>switch info</a:t>
              </a:r>
              <a:endParaRPr lang="en-US" sz="1400" dirty="0">
                <a:latin typeface="Arial"/>
                <a:cs typeface="Arial"/>
              </a:endParaRPr>
            </a:p>
          </p:txBody>
        </p:sp>
      </p:grpSp>
      <p:grpSp>
        <p:nvGrpSpPr>
          <p:cNvPr id="407" name="Group 406"/>
          <p:cNvGrpSpPr/>
          <p:nvPr/>
        </p:nvGrpSpPr>
        <p:grpSpPr>
          <a:xfrm>
            <a:off x="1982268" y="3368823"/>
            <a:ext cx="960359" cy="411995"/>
            <a:chOff x="3128876" y="457817"/>
            <a:chExt cx="1432326" cy="459826"/>
          </a:xfrm>
        </p:grpSpPr>
        <p:sp>
          <p:nvSpPr>
            <p:cNvPr id="408" name="Rounded Rectangle 407"/>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9" name="TextBox 408"/>
            <p:cNvSpPr txBox="1"/>
            <p:nvPr/>
          </p:nvSpPr>
          <p:spPr>
            <a:xfrm>
              <a:off x="3205754" y="541671"/>
              <a:ext cx="1287660" cy="299227"/>
            </a:xfrm>
            <a:prstGeom prst="rect">
              <a:avLst/>
            </a:prstGeom>
            <a:noFill/>
          </p:spPr>
          <p:txBody>
            <a:bodyPr wrap="none" rtlCol="0">
              <a:spAutoFit/>
            </a:bodyPr>
            <a:lstStyle/>
            <a:p>
              <a:pPr algn="ctr">
                <a:lnSpc>
                  <a:spcPts val="1600"/>
                </a:lnSpc>
              </a:pPr>
              <a:r>
                <a:rPr lang="en-US" sz="1400" dirty="0" smtClean="0">
                  <a:latin typeface="Arial"/>
                  <a:cs typeface="Arial"/>
                </a:rPr>
                <a:t>host info</a:t>
              </a:r>
              <a:endParaRPr lang="en-US" sz="1400" dirty="0">
                <a:latin typeface="Arial"/>
                <a:cs typeface="Arial"/>
              </a:endParaRPr>
            </a:p>
          </p:txBody>
        </p:sp>
      </p:grpSp>
      <p:grpSp>
        <p:nvGrpSpPr>
          <p:cNvPr id="410" name="Group 409"/>
          <p:cNvGrpSpPr/>
          <p:nvPr/>
        </p:nvGrpSpPr>
        <p:grpSpPr>
          <a:xfrm>
            <a:off x="521932" y="2874191"/>
            <a:ext cx="889706" cy="382826"/>
            <a:chOff x="3128876" y="457817"/>
            <a:chExt cx="1432326" cy="459826"/>
          </a:xfrm>
        </p:grpSpPr>
        <p:sp>
          <p:nvSpPr>
            <p:cNvPr id="411" name="Rounded Rectangle 410"/>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2" name="TextBox 411"/>
            <p:cNvSpPr txBox="1"/>
            <p:nvPr/>
          </p:nvSpPr>
          <p:spPr>
            <a:xfrm>
              <a:off x="3198565" y="509557"/>
              <a:ext cx="1302043" cy="299227"/>
            </a:xfrm>
            <a:prstGeom prst="rect">
              <a:avLst/>
            </a:prstGeom>
            <a:noFill/>
          </p:spPr>
          <p:txBody>
            <a:bodyPr wrap="none" rtlCol="0">
              <a:spAutoFit/>
            </a:bodyPr>
            <a:lstStyle/>
            <a:p>
              <a:pPr algn="ctr">
                <a:lnSpc>
                  <a:spcPts val="1600"/>
                </a:lnSpc>
              </a:pPr>
              <a:r>
                <a:rPr lang="en-US" sz="1400" dirty="0" smtClean="0">
                  <a:latin typeface="Arial"/>
                  <a:cs typeface="Arial"/>
                </a:rPr>
                <a:t>statistics</a:t>
              </a:r>
              <a:endParaRPr lang="en-US" sz="1400" dirty="0">
                <a:latin typeface="Arial"/>
                <a:cs typeface="Arial"/>
              </a:endParaRPr>
            </a:p>
          </p:txBody>
        </p:sp>
      </p:grpSp>
      <p:grpSp>
        <p:nvGrpSpPr>
          <p:cNvPr id="413" name="Group 412"/>
          <p:cNvGrpSpPr/>
          <p:nvPr/>
        </p:nvGrpSpPr>
        <p:grpSpPr>
          <a:xfrm>
            <a:off x="3249716" y="2860821"/>
            <a:ext cx="1032905" cy="404965"/>
            <a:chOff x="3099264" y="457817"/>
            <a:chExt cx="1540525" cy="459826"/>
          </a:xfrm>
        </p:grpSpPr>
        <p:sp>
          <p:nvSpPr>
            <p:cNvPr id="414" name="Rounded Rectangle 413"/>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5" name="TextBox 414"/>
            <p:cNvSpPr txBox="1"/>
            <p:nvPr/>
          </p:nvSpPr>
          <p:spPr>
            <a:xfrm>
              <a:off x="3099264" y="526493"/>
              <a:ext cx="1540525" cy="299227"/>
            </a:xfrm>
            <a:prstGeom prst="rect">
              <a:avLst/>
            </a:prstGeom>
            <a:noFill/>
          </p:spPr>
          <p:txBody>
            <a:bodyPr wrap="none" rtlCol="0">
              <a:spAutoFit/>
            </a:bodyPr>
            <a:lstStyle/>
            <a:p>
              <a:pPr algn="ctr">
                <a:lnSpc>
                  <a:spcPts val="1600"/>
                </a:lnSpc>
              </a:pPr>
              <a:r>
                <a:rPr lang="en-US" sz="1400" dirty="0" smtClean="0">
                  <a:latin typeface="Arial"/>
                  <a:cs typeface="Arial"/>
                </a:rPr>
                <a:t>flow tables</a:t>
              </a:r>
              <a:endParaRPr lang="en-US" sz="1400" dirty="0">
                <a:latin typeface="Arial"/>
                <a:cs typeface="Arial"/>
              </a:endParaRPr>
            </a:p>
          </p:txBody>
        </p:sp>
      </p:grpSp>
      <p:sp>
        <p:nvSpPr>
          <p:cNvPr id="416" name="TextBox 415"/>
          <p:cNvSpPr txBox="1"/>
          <p:nvPr/>
        </p:nvSpPr>
        <p:spPr>
          <a:xfrm>
            <a:off x="2458723" y="2496236"/>
            <a:ext cx="570238" cy="1077218"/>
          </a:xfrm>
          <a:prstGeom prst="rect">
            <a:avLst/>
          </a:prstGeom>
          <a:noFill/>
        </p:spPr>
        <p:txBody>
          <a:bodyPr wrap="squar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sp>
        <p:nvSpPr>
          <p:cNvPr id="417" name="TextBox 416"/>
          <p:cNvSpPr txBox="1"/>
          <p:nvPr/>
        </p:nvSpPr>
        <p:spPr>
          <a:xfrm>
            <a:off x="3005244" y="3133033"/>
            <a:ext cx="595035"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grpSp>
        <p:nvGrpSpPr>
          <p:cNvPr id="418" name="Group 417"/>
          <p:cNvGrpSpPr/>
          <p:nvPr/>
        </p:nvGrpSpPr>
        <p:grpSpPr>
          <a:xfrm>
            <a:off x="1076595" y="4121691"/>
            <a:ext cx="1257452" cy="286824"/>
            <a:chOff x="3128876" y="457775"/>
            <a:chExt cx="1432326" cy="459868"/>
          </a:xfrm>
        </p:grpSpPr>
        <p:sp>
          <p:nvSpPr>
            <p:cNvPr id="419" name="Rounded Rectangle 41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0" name="TextBox 419"/>
            <p:cNvSpPr txBox="1"/>
            <p:nvPr/>
          </p:nvSpPr>
          <p:spPr>
            <a:xfrm>
              <a:off x="3278378" y="457775"/>
              <a:ext cx="1142401" cy="299227"/>
            </a:xfrm>
            <a:prstGeom prst="rect">
              <a:avLst/>
            </a:prstGeom>
            <a:noFill/>
          </p:spPr>
          <p:txBody>
            <a:bodyPr wrap="none" rtlCol="0">
              <a:spAutoFit/>
            </a:bodyPr>
            <a:lstStyle/>
            <a:p>
              <a:pPr algn="ctr">
                <a:lnSpc>
                  <a:spcPts val="1600"/>
                </a:lnSpc>
              </a:pPr>
              <a:r>
                <a:rPr lang="en-US" sz="1400" dirty="0" smtClean="0">
                  <a:latin typeface="Arial"/>
                  <a:cs typeface="Arial"/>
                </a:rPr>
                <a:t>OpenFlow</a:t>
              </a:r>
              <a:endParaRPr lang="en-US" sz="1400" dirty="0">
                <a:latin typeface="Arial"/>
                <a:cs typeface="Arial"/>
              </a:endParaRPr>
            </a:p>
          </p:txBody>
        </p:sp>
      </p:grpSp>
      <p:grpSp>
        <p:nvGrpSpPr>
          <p:cNvPr id="421" name="Group 420"/>
          <p:cNvGrpSpPr/>
          <p:nvPr/>
        </p:nvGrpSpPr>
        <p:grpSpPr>
          <a:xfrm>
            <a:off x="2945827" y="4126474"/>
            <a:ext cx="1244650" cy="307410"/>
            <a:chOff x="3128876" y="457817"/>
            <a:chExt cx="1432326" cy="459826"/>
          </a:xfrm>
        </p:grpSpPr>
        <p:sp>
          <p:nvSpPr>
            <p:cNvPr id="422" name="Rounded Rectangle 42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3" name="TextBox 422"/>
            <p:cNvSpPr txBox="1"/>
            <p:nvPr/>
          </p:nvSpPr>
          <p:spPr>
            <a:xfrm>
              <a:off x="3446730" y="484746"/>
              <a:ext cx="805702" cy="299227"/>
            </a:xfrm>
            <a:prstGeom prst="rect">
              <a:avLst/>
            </a:prstGeom>
            <a:noFill/>
          </p:spPr>
          <p:txBody>
            <a:bodyPr wrap="none" rtlCol="0">
              <a:spAutoFit/>
            </a:bodyPr>
            <a:lstStyle/>
            <a:p>
              <a:pPr algn="ctr">
                <a:lnSpc>
                  <a:spcPts val="1600"/>
                </a:lnSpc>
              </a:pPr>
              <a:r>
                <a:rPr lang="en-US" sz="1400" dirty="0" smtClean="0">
                  <a:latin typeface="Arial"/>
                  <a:cs typeface="Arial"/>
                </a:rPr>
                <a:t>SNMP</a:t>
              </a:r>
              <a:endParaRPr lang="en-US" sz="1400" dirty="0">
                <a:latin typeface="Arial"/>
                <a:cs typeface="Arial"/>
              </a:endParaRPr>
            </a:p>
          </p:txBody>
        </p:sp>
      </p:grpSp>
      <p:sp>
        <p:nvSpPr>
          <p:cNvPr id="424" name="TextBox 423"/>
          <p:cNvSpPr txBox="1"/>
          <p:nvPr/>
        </p:nvSpPr>
        <p:spPr>
          <a:xfrm>
            <a:off x="2328584" y="3796493"/>
            <a:ext cx="595035"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sp>
        <p:nvSpPr>
          <p:cNvPr id="146" name="Rounded Rectangle 145"/>
          <p:cNvSpPr/>
          <p:nvPr/>
        </p:nvSpPr>
        <p:spPr>
          <a:xfrm>
            <a:off x="441167" y="2098823"/>
            <a:ext cx="4211053" cy="574748"/>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425" name="Group 424"/>
          <p:cNvGrpSpPr/>
          <p:nvPr/>
        </p:nvGrpSpPr>
        <p:grpSpPr>
          <a:xfrm>
            <a:off x="535393" y="2131433"/>
            <a:ext cx="1033900" cy="504412"/>
            <a:chOff x="3103238" y="432317"/>
            <a:chExt cx="1461287" cy="504412"/>
          </a:xfrm>
        </p:grpSpPr>
        <p:sp>
          <p:nvSpPr>
            <p:cNvPr id="426" name="Rounded Rectangle 425"/>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7" name="TextBox 426"/>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smtClean="0">
                  <a:latin typeface="Arial"/>
                  <a:cs typeface="Arial"/>
                </a:rPr>
                <a:t>network graph</a:t>
              </a:r>
              <a:endParaRPr lang="en-US" sz="1400" dirty="0">
                <a:latin typeface="Arial"/>
                <a:cs typeface="Arial"/>
              </a:endParaRPr>
            </a:p>
          </p:txBody>
        </p:sp>
      </p:grpSp>
      <p:grpSp>
        <p:nvGrpSpPr>
          <p:cNvPr id="428" name="Group 427"/>
          <p:cNvGrpSpPr/>
          <p:nvPr/>
        </p:nvGrpSpPr>
        <p:grpSpPr>
          <a:xfrm>
            <a:off x="3508898" y="2156720"/>
            <a:ext cx="1033900" cy="459826"/>
            <a:chOff x="3103238" y="457817"/>
            <a:chExt cx="1461287" cy="459826"/>
          </a:xfrm>
        </p:grpSpPr>
        <p:sp>
          <p:nvSpPr>
            <p:cNvPr id="429" name="Rounded Rectangle 42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0" name="TextBox 429"/>
            <p:cNvSpPr txBox="1"/>
            <p:nvPr/>
          </p:nvSpPr>
          <p:spPr>
            <a:xfrm>
              <a:off x="3103238" y="553253"/>
              <a:ext cx="1461287" cy="299227"/>
            </a:xfrm>
            <a:prstGeom prst="rect">
              <a:avLst/>
            </a:prstGeom>
            <a:noFill/>
          </p:spPr>
          <p:txBody>
            <a:bodyPr wrap="square" rtlCol="0">
              <a:spAutoFit/>
            </a:bodyPr>
            <a:lstStyle/>
            <a:p>
              <a:pPr algn="ctr">
                <a:lnSpc>
                  <a:spcPts val="1600"/>
                </a:lnSpc>
              </a:pPr>
              <a:r>
                <a:rPr lang="en-US" sz="1400" dirty="0" smtClean="0">
                  <a:latin typeface="Arial"/>
                  <a:cs typeface="Arial"/>
                </a:rPr>
                <a:t>intent</a:t>
              </a:r>
              <a:endParaRPr lang="en-US" sz="1400" dirty="0">
                <a:latin typeface="Arial"/>
                <a:cs typeface="Arial"/>
              </a:endParaRPr>
            </a:p>
          </p:txBody>
        </p:sp>
      </p:grpSp>
      <p:grpSp>
        <p:nvGrpSpPr>
          <p:cNvPr id="431" name="Group 430"/>
          <p:cNvGrpSpPr/>
          <p:nvPr/>
        </p:nvGrpSpPr>
        <p:grpSpPr>
          <a:xfrm>
            <a:off x="1952059" y="2129889"/>
            <a:ext cx="1033900" cy="504412"/>
            <a:chOff x="3103238" y="432317"/>
            <a:chExt cx="1461287" cy="504412"/>
          </a:xfrm>
        </p:grpSpPr>
        <p:sp>
          <p:nvSpPr>
            <p:cNvPr id="432" name="Rounded Rectangle 43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3" name="TextBox 432"/>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err="1" smtClean="0">
                  <a:latin typeface="Arial"/>
                  <a:cs typeface="Arial"/>
                </a:rPr>
                <a:t>RESTful</a:t>
              </a:r>
              <a:endParaRPr lang="en-US" sz="1400" dirty="0" smtClean="0">
                <a:latin typeface="Arial"/>
                <a:cs typeface="Arial"/>
              </a:endParaRPr>
            </a:p>
            <a:p>
              <a:pPr algn="ctr">
                <a:lnSpc>
                  <a:spcPts val="1600"/>
                </a:lnSpc>
              </a:pPr>
              <a:r>
                <a:rPr lang="en-US" sz="1400" dirty="0" smtClean="0">
                  <a:latin typeface="Arial"/>
                  <a:cs typeface="Arial"/>
                </a:rPr>
                <a:t>API</a:t>
              </a:r>
              <a:endParaRPr lang="en-US" sz="1400" dirty="0">
                <a:latin typeface="Arial"/>
                <a:cs typeface="Arial"/>
              </a:endParaRPr>
            </a:p>
          </p:txBody>
        </p:sp>
      </p:grpSp>
      <p:sp>
        <p:nvSpPr>
          <p:cNvPr id="434" name="TextBox 433"/>
          <p:cNvSpPr txBox="1"/>
          <p:nvPr/>
        </p:nvSpPr>
        <p:spPr>
          <a:xfrm>
            <a:off x="3007181" y="1957959"/>
            <a:ext cx="627904"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cxnSp>
        <p:nvCxnSpPr>
          <p:cNvPr id="154" name="Straight Connector 153"/>
          <p:cNvCxnSpPr/>
          <p:nvPr/>
        </p:nvCxnSpPr>
        <p:spPr bwMode="auto">
          <a:xfrm flipV="1">
            <a:off x="521378" y="1925056"/>
            <a:ext cx="4117474" cy="1"/>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Freeform 2"/>
          <p:cNvSpPr>
            <a:spLocks/>
          </p:cNvSpPr>
          <p:nvPr/>
        </p:nvSpPr>
        <p:spPr bwMode="auto">
          <a:xfrm>
            <a:off x="509074" y="5069969"/>
            <a:ext cx="4057421" cy="1393030"/>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cxnSp>
        <p:nvCxnSpPr>
          <p:cNvPr id="166" name="Straight Connector 165"/>
          <p:cNvCxnSpPr/>
          <p:nvPr/>
        </p:nvCxnSpPr>
        <p:spPr bwMode="auto">
          <a:xfrm flipV="1">
            <a:off x="1592143" y="5453530"/>
            <a:ext cx="615520" cy="282224"/>
          </a:xfrm>
          <a:prstGeom prst="line">
            <a:avLst/>
          </a:prstGeom>
          <a:solidFill>
            <a:schemeClr val="accent1"/>
          </a:solidFill>
          <a:ln w="349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Straight Connector 166"/>
          <p:cNvCxnSpPr/>
          <p:nvPr/>
        </p:nvCxnSpPr>
        <p:spPr bwMode="auto">
          <a:xfrm>
            <a:off x="1581927" y="5759398"/>
            <a:ext cx="1651340" cy="13860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Connector 167"/>
          <p:cNvCxnSpPr>
            <a:endCxn id="353" idx="1"/>
          </p:cNvCxnSpPr>
          <p:nvPr/>
        </p:nvCxnSpPr>
        <p:spPr bwMode="auto">
          <a:xfrm>
            <a:off x="1592143" y="5816064"/>
            <a:ext cx="318002" cy="38755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Connector 168"/>
          <p:cNvCxnSpPr>
            <a:stCxn id="339" idx="3"/>
          </p:cNvCxnSpPr>
          <p:nvPr/>
        </p:nvCxnSpPr>
        <p:spPr bwMode="auto">
          <a:xfrm>
            <a:off x="2893995" y="5449380"/>
            <a:ext cx="333142" cy="421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Straight Connector 169"/>
          <p:cNvCxnSpPr/>
          <p:nvPr/>
        </p:nvCxnSpPr>
        <p:spPr bwMode="auto">
          <a:xfrm flipV="1">
            <a:off x="2371572" y="5956693"/>
            <a:ext cx="861695" cy="27542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4" name="Freeform 223"/>
          <p:cNvSpPr/>
          <p:nvPr/>
        </p:nvSpPr>
        <p:spPr>
          <a:xfrm>
            <a:off x="1449442" y="1774754"/>
            <a:ext cx="710887" cy="3730652"/>
          </a:xfrm>
          <a:custGeom>
            <a:avLst/>
            <a:gdLst>
              <a:gd name="connsiteX0" fmla="*/ 3902322 w 3902322"/>
              <a:gd name="connsiteY0" fmla="*/ 0 h 449814"/>
              <a:gd name="connsiteX1" fmla="*/ 3452563 w 3902322"/>
              <a:gd name="connsiteY1" fmla="*/ 449814 h 449814"/>
              <a:gd name="connsiteX2" fmla="*/ 343934 w 3902322"/>
              <a:gd name="connsiteY2" fmla="*/ 423354 h 449814"/>
              <a:gd name="connsiteX3" fmla="*/ 0 w 3902322"/>
              <a:gd name="connsiteY3" fmla="*/ 39690 h 449814"/>
              <a:gd name="connsiteX0" fmla="*/ 3902322 w 3902322"/>
              <a:gd name="connsiteY0" fmla="*/ 0 h 423354"/>
              <a:gd name="connsiteX1" fmla="*/ 3565324 w 3902322"/>
              <a:gd name="connsiteY1" fmla="*/ 402338 h 423354"/>
              <a:gd name="connsiteX2" fmla="*/ 343934 w 3902322"/>
              <a:gd name="connsiteY2" fmla="*/ 423354 h 423354"/>
              <a:gd name="connsiteX3" fmla="*/ 0 w 3902322"/>
              <a:gd name="connsiteY3" fmla="*/ 39690 h 423354"/>
              <a:gd name="connsiteX0" fmla="*/ 3902322 w 3902322"/>
              <a:gd name="connsiteY0" fmla="*/ 0 h 423354"/>
              <a:gd name="connsiteX1" fmla="*/ 3600933 w 3902322"/>
              <a:gd name="connsiteY1" fmla="*/ 384535 h 423354"/>
              <a:gd name="connsiteX2" fmla="*/ 343934 w 3902322"/>
              <a:gd name="connsiteY2" fmla="*/ 423354 h 423354"/>
              <a:gd name="connsiteX3" fmla="*/ 0 w 3902322"/>
              <a:gd name="connsiteY3" fmla="*/ 39690 h 423354"/>
              <a:gd name="connsiteX0" fmla="*/ 3943865 w 3943865"/>
              <a:gd name="connsiteY0" fmla="*/ 1851 h 383664"/>
              <a:gd name="connsiteX1" fmla="*/ 3600933 w 3943865"/>
              <a:gd name="connsiteY1" fmla="*/ 344845 h 383664"/>
              <a:gd name="connsiteX2" fmla="*/ 343934 w 3943865"/>
              <a:gd name="connsiteY2" fmla="*/ 383664 h 383664"/>
              <a:gd name="connsiteX3" fmla="*/ 0 w 3943865"/>
              <a:gd name="connsiteY3" fmla="*/ 0 h 383664"/>
              <a:gd name="connsiteX0" fmla="*/ 4015082 w 4015082"/>
              <a:gd name="connsiteY0" fmla="*/ 29941 h 383664"/>
              <a:gd name="connsiteX1" fmla="*/ 3600933 w 4015082"/>
              <a:gd name="connsiteY1" fmla="*/ 344845 h 383664"/>
              <a:gd name="connsiteX2" fmla="*/ 343934 w 4015082"/>
              <a:gd name="connsiteY2" fmla="*/ 383664 h 383664"/>
              <a:gd name="connsiteX3" fmla="*/ 0 w 4015082"/>
              <a:gd name="connsiteY3" fmla="*/ 0 h 383664"/>
              <a:gd name="connsiteX0" fmla="*/ 4187190 w 4187190"/>
              <a:gd name="connsiteY0" fmla="*/ 15896 h 369619"/>
              <a:gd name="connsiteX1" fmla="*/ 3773041 w 4187190"/>
              <a:gd name="connsiteY1" fmla="*/ 330800 h 369619"/>
              <a:gd name="connsiteX2" fmla="*/ 516042 w 4187190"/>
              <a:gd name="connsiteY2" fmla="*/ 369619 h 369619"/>
              <a:gd name="connsiteX3" fmla="*/ 0 w 4187190"/>
              <a:gd name="connsiteY3" fmla="*/ 0 h 369619"/>
              <a:gd name="connsiteX0" fmla="*/ 4187190 w 4187190"/>
              <a:gd name="connsiteY0" fmla="*/ 15896 h 369619"/>
              <a:gd name="connsiteX1" fmla="*/ 3749302 w 4187190"/>
              <a:gd name="connsiteY1" fmla="*/ 349527 h 369619"/>
              <a:gd name="connsiteX2" fmla="*/ 516042 w 4187190"/>
              <a:gd name="connsiteY2" fmla="*/ 369619 h 369619"/>
              <a:gd name="connsiteX3" fmla="*/ 0 w 4187190"/>
              <a:gd name="connsiteY3" fmla="*/ 0 h 369619"/>
              <a:gd name="connsiteX0" fmla="*/ 0 w 6265284"/>
              <a:gd name="connsiteY0" fmla="*/ 0 h 1092877"/>
              <a:gd name="connsiteX1" fmla="*/ 6265284 w 6265284"/>
              <a:gd name="connsiteY1" fmla="*/ 1072785 h 1092877"/>
              <a:gd name="connsiteX2" fmla="*/ 3032024 w 6265284"/>
              <a:gd name="connsiteY2" fmla="*/ 1092877 h 1092877"/>
              <a:gd name="connsiteX3" fmla="*/ 2515982 w 6265284"/>
              <a:gd name="connsiteY3" fmla="*/ 723258 h 1092877"/>
              <a:gd name="connsiteX0" fmla="*/ 0 w 3032024"/>
              <a:gd name="connsiteY0" fmla="*/ 1193950 h 2286827"/>
              <a:gd name="connsiteX1" fmla="*/ 1581391 w 3032024"/>
              <a:gd name="connsiteY1" fmla="*/ 0 h 2286827"/>
              <a:gd name="connsiteX2" fmla="*/ 3032024 w 3032024"/>
              <a:gd name="connsiteY2" fmla="*/ 2286827 h 2286827"/>
              <a:gd name="connsiteX3" fmla="*/ 2515982 w 3032024"/>
              <a:gd name="connsiteY3" fmla="*/ 1917208 h 2286827"/>
              <a:gd name="connsiteX0" fmla="*/ 0 w 2515982"/>
              <a:gd name="connsiteY0" fmla="*/ 1896586 h 2619844"/>
              <a:gd name="connsiteX1" fmla="*/ 1581391 w 2515982"/>
              <a:gd name="connsiteY1" fmla="*/ 702636 h 2619844"/>
              <a:gd name="connsiteX2" fmla="*/ 1241736 w 2515982"/>
              <a:gd name="connsiteY2" fmla="*/ 0 h 2619844"/>
              <a:gd name="connsiteX3" fmla="*/ 2515982 w 2515982"/>
              <a:gd name="connsiteY3" fmla="*/ 2619844 h 2619844"/>
              <a:gd name="connsiteX0" fmla="*/ 0 w 1581391"/>
              <a:gd name="connsiteY0" fmla="*/ 2890379 h 2890379"/>
              <a:gd name="connsiteX1" fmla="*/ 1581391 w 1581391"/>
              <a:gd name="connsiteY1" fmla="*/ 1696429 h 2890379"/>
              <a:gd name="connsiteX2" fmla="*/ 1241736 w 1581391"/>
              <a:gd name="connsiteY2" fmla="*/ 993793 h 2890379"/>
              <a:gd name="connsiteX3" fmla="*/ 1579203 w 1581391"/>
              <a:gd name="connsiteY3" fmla="*/ 0 h 2890379"/>
              <a:gd name="connsiteX0" fmla="*/ 0 w 1581391"/>
              <a:gd name="connsiteY0" fmla="*/ 2973211 h 2973211"/>
              <a:gd name="connsiteX1" fmla="*/ 1581391 w 1581391"/>
              <a:gd name="connsiteY1" fmla="*/ 1779261 h 2973211"/>
              <a:gd name="connsiteX2" fmla="*/ 1241736 w 1581391"/>
              <a:gd name="connsiteY2" fmla="*/ 1076625 h 2973211"/>
              <a:gd name="connsiteX3" fmla="*/ 1229193 w 1581391"/>
              <a:gd name="connsiteY3" fmla="*/ 0 h 2973211"/>
              <a:gd name="connsiteX0" fmla="*/ 0 w 1581391"/>
              <a:gd name="connsiteY0" fmla="*/ 3276927 h 3276927"/>
              <a:gd name="connsiteX1" fmla="*/ 1581391 w 1581391"/>
              <a:gd name="connsiteY1" fmla="*/ 2082977 h 3276927"/>
              <a:gd name="connsiteX2" fmla="*/ 1241736 w 1581391"/>
              <a:gd name="connsiteY2" fmla="*/ 1380341 h 3276927"/>
              <a:gd name="connsiteX3" fmla="*/ 1249193 w 1581391"/>
              <a:gd name="connsiteY3" fmla="*/ 0 h 3276927"/>
              <a:gd name="connsiteX0" fmla="*/ 0 w 1581391"/>
              <a:gd name="connsiteY0" fmla="*/ 2973211 h 2973211"/>
              <a:gd name="connsiteX1" fmla="*/ 1581391 w 1581391"/>
              <a:gd name="connsiteY1" fmla="*/ 1779261 h 2973211"/>
              <a:gd name="connsiteX2" fmla="*/ 1241736 w 1581391"/>
              <a:gd name="connsiteY2" fmla="*/ 1076625 h 2973211"/>
              <a:gd name="connsiteX3" fmla="*/ 1234193 w 1581391"/>
              <a:gd name="connsiteY3" fmla="*/ 0 h 2973211"/>
              <a:gd name="connsiteX0" fmla="*/ 0 w 1581391"/>
              <a:gd name="connsiteY0" fmla="*/ 3008710 h 3008710"/>
              <a:gd name="connsiteX1" fmla="*/ 1581391 w 1581391"/>
              <a:gd name="connsiteY1" fmla="*/ 1814760 h 3008710"/>
              <a:gd name="connsiteX2" fmla="*/ 1241736 w 1581391"/>
              <a:gd name="connsiteY2" fmla="*/ 1112124 h 3008710"/>
              <a:gd name="connsiteX3" fmla="*/ 1239193 w 1581391"/>
              <a:gd name="connsiteY3" fmla="*/ 0 h 3008710"/>
              <a:gd name="connsiteX0" fmla="*/ 0 w 1581391"/>
              <a:gd name="connsiteY0" fmla="*/ 3008710 h 3008710"/>
              <a:gd name="connsiteX1" fmla="*/ 1581391 w 1581391"/>
              <a:gd name="connsiteY1" fmla="*/ 1814760 h 3008710"/>
              <a:gd name="connsiteX2" fmla="*/ 1320792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814760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747705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66390"/>
              <a:gd name="connsiteY0" fmla="*/ 3008710 h 3008710"/>
              <a:gd name="connsiteX1" fmla="*/ 1566390 w 1566390"/>
              <a:gd name="connsiteY1" fmla="*/ 1747705 h 3008710"/>
              <a:gd name="connsiteX2" fmla="*/ 1565798 w 1566390"/>
              <a:gd name="connsiteY2" fmla="*/ 1270181 h 3008710"/>
              <a:gd name="connsiteX3" fmla="*/ 1241736 w 1566390"/>
              <a:gd name="connsiteY3" fmla="*/ 1112124 h 3008710"/>
              <a:gd name="connsiteX4" fmla="*/ 1239193 w 1566390"/>
              <a:gd name="connsiteY4" fmla="*/ 0 h 3008710"/>
              <a:gd name="connsiteX0" fmla="*/ 0 w 1766395"/>
              <a:gd name="connsiteY0" fmla="*/ 2988988 h 2988988"/>
              <a:gd name="connsiteX1" fmla="*/ 1766395 w 1766395"/>
              <a:gd name="connsiteY1" fmla="*/ 1747705 h 2988988"/>
              <a:gd name="connsiteX2" fmla="*/ 1765803 w 1766395"/>
              <a:gd name="connsiteY2" fmla="*/ 1270181 h 2988988"/>
              <a:gd name="connsiteX3" fmla="*/ 1441741 w 1766395"/>
              <a:gd name="connsiteY3" fmla="*/ 1112124 h 2988988"/>
              <a:gd name="connsiteX4" fmla="*/ 1439198 w 1766395"/>
              <a:gd name="connsiteY4" fmla="*/ 0 h 2988988"/>
              <a:gd name="connsiteX0" fmla="*/ 0 w 725529"/>
              <a:gd name="connsiteY0" fmla="*/ 2874009 h 2874009"/>
              <a:gd name="connsiteX1" fmla="*/ 725529 w 725529"/>
              <a:gd name="connsiteY1" fmla="*/ 1747705 h 2874009"/>
              <a:gd name="connsiteX2" fmla="*/ 724937 w 725529"/>
              <a:gd name="connsiteY2" fmla="*/ 1270181 h 2874009"/>
              <a:gd name="connsiteX3" fmla="*/ 400875 w 725529"/>
              <a:gd name="connsiteY3" fmla="*/ 1112124 h 2874009"/>
              <a:gd name="connsiteX4" fmla="*/ 398332 w 725529"/>
              <a:gd name="connsiteY4" fmla="*/ 0 h 2874009"/>
              <a:gd name="connsiteX0" fmla="*/ 0 w 725529"/>
              <a:gd name="connsiteY0" fmla="*/ 2854234 h 2854234"/>
              <a:gd name="connsiteX1" fmla="*/ 725529 w 725529"/>
              <a:gd name="connsiteY1" fmla="*/ 1727930 h 2854234"/>
              <a:gd name="connsiteX2" fmla="*/ 724937 w 725529"/>
              <a:gd name="connsiteY2" fmla="*/ 1250406 h 2854234"/>
              <a:gd name="connsiteX3" fmla="*/ 400875 w 725529"/>
              <a:gd name="connsiteY3" fmla="*/ 1092349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42121 w 725529"/>
              <a:gd name="connsiteY3" fmla="*/ 1079165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08699 w 725529"/>
              <a:gd name="connsiteY3" fmla="*/ 1105532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08699 w 725529"/>
              <a:gd name="connsiteY3" fmla="*/ 1105532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33766 w 725529"/>
              <a:gd name="connsiteY3" fmla="*/ 1105532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00344 w 725529"/>
              <a:gd name="connsiteY3" fmla="*/ 1118716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175278 w 725529"/>
              <a:gd name="connsiteY3" fmla="*/ 1105533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75543 w 725529"/>
              <a:gd name="connsiteY3" fmla="*/ 1112125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75543 w 725529"/>
              <a:gd name="connsiteY3" fmla="*/ 1112125 h 2854234"/>
              <a:gd name="connsiteX4" fmla="*/ 264644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92254 w 725529"/>
              <a:gd name="connsiteY3" fmla="*/ 1125309 h 2854234"/>
              <a:gd name="connsiteX4" fmla="*/ 264644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2889 w 725529"/>
              <a:gd name="connsiteY3" fmla="*/ 1125309 h 2854234"/>
              <a:gd name="connsiteX4" fmla="*/ 264644 w 725529"/>
              <a:gd name="connsiteY4" fmla="*/ 0 h 2854234"/>
              <a:gd name="connsiteX0" fmla="*/ 43202 w 768731"/>
              <a:gd name="connsiteY0" fmla="*/ 2975683 h 2975683"/>
              <a:gd name="connsiteX1" fmla="*/ 768731 w 768731"/>
              <a:gd name="connsiteY1" fmla="*/ 1849379 h 2975683"/>
              <a:gd name="connsiteX2" fmla="*/ 768139 w 768731"/>
              <a:gd name="connsiteY2" fmla="*/ 1371855 h 2975683"/>
              <a:gd name="connsiteX3" fmla="*/ 66091 w 768731"/>
              <a:gd name="connsiteY3" fmla="*/ 1246758 h 2975683"/>
              <a:gd name="connsiteX4" fmla="*/ 0 w 768731"/>
              <a:gd name="connsiteY4" fmla="*/ 0 h 2975683"/>
              <a:gd name="connsiteX0" fmla="*/ 54072 w 779601"/>
              <a:gd name="connsiteY0" fmla="*/ 2975683 h 2975683"/>
              <a:gd name="connsiteX1" fmla="*/ 779601 w 779601"/>
              <a:gd name="connsiteY1" fmla="*/ 1849379 h 2975683"/>
              <a:gd name="connsiteX2" fmla="*/ 779009 w 779601"/>
              <a:gd name="connsiteY2" fmla="*/ 1371855 h 2975683"/>
              <a:gd name="connsiteX3" fmla="*/ 0 w 779601"/>
              <a:gd name="connsiteY3" fmla="*/ 1277120 h 2975683"/>
              <a:gd name="connsiteX4" fmla="*/ 10870 w 779601"/>
              <a:gd name="connsiteY4" fmla="*/ 0 h 2975683"/>
              <a:gd name="connsiteX0" fmla="*/ 62442 w 787971"/>
              <a:gd name="connsiteY0" fmla="*/ 2763147 h 2763147"/>
              <a:gd name="connsiteX1" fmla="*/ 787971 w 787971"/>
              <a:gd name="connsiteY1" fmla="*/ 1636843 h 2763147"/>
              <a:gd name="connsiteX2" fmla="*/ 787379 w 787971"/>
              <a:gd name="connsiteY2" fmla="*/ 1159319 h 2763147"/>
              <a:gd name="connsiteX3" fmla="*/ 8370 w 787971"/>
              <a:gd name="connsiteY3" fmla="*/ 1064584 h 2763147"/>
              <a:gd name="connsiteX4" fmla="*/ 0 w 787971"/>
              <a:gd name="connsiteY4" fmla="*/ 0 h 2763147"/>
              <a:gd name="connsiteX0" fmla="*/ 54072 w 779601"/>
              <a:gd name="connsiteY0" fmla="*/ 2808691 h 2808691"/>
              <a:gd name="connsiteX1" fmla="*/ 779601 w 779601"/>
              <a:gd name="connsiteY1" fmla="*/ 1682387 h 2808691"/>
              <a:gd name="connsiteX2" fmla="*/ 779009 w 779601"/>
              <a:gd name="connsiteY2" fmla="*/ 1204863 h 2808691"/>
              <a:gd name="connsiteX3" fmla="*/ 0 w 779601"/>
              <a:gd name="connsiteY3" fmla="*/ 1110128 h 2808691"/>
              <a:gd name="connsiteX4" fmla="*/ 30111 w 779601"/>
              <a:gd name="connsiteY4" fmla="*/ 0 h 2808691"/>
              <a:gd name="connsiteX0" fmla="*/ 62830 w 788359"/>
              <a:gd name="connsiteY0" fmla="*/ 2896348 h 2896348"/>
              <a:gd name="connsiteX1" fmla="*/ 788359 w 788359"/>
              <a:gd name="connsiteY1" fmla="*/ 1770044 h 2896348"/>
              <a:gd name="connsiteX2" fmla="*/ 787767 w 788359"/>
              <a:gd name="connsiteY2" fmla="*/ 1292520 h 2896348"/>
              <a:gd name="connsiteX3" fmla="*/ 8758 w 788359"/>
              <a:gd name="connsiteY3" fmla="*/ 1197785 h 2896348"/>
              <a:gd name="connsiteX4" fmla="*/ 38869 w 788359"/>
              <a:gd name="connsiteY4" fmla="*/ 87657 h 2896348"/>
              <a:gd name="connsiteX5" fmla="*/ 0 w 788359"/>
              <a:gd name="connsiteY5" fmla="*/ 69436 h 2896348"/>
              <a:gd name="connsiteX0" fmla="*/ 54072 w 818640"/>
              <a:gd name="connsiteY0" fmla="*/ 3100173 h 3100173"/>
              <a:gd name="connsiteX1" fmla="*/ 779601 w 818640"/>
              <a:gd name="connsiteY1" fmla="*/ 1973869 h 3100173"/>
              <a:gd name="connsiteX2" fmla="*/ 779009 w 818640"/>
              <a:gd name="connsiteY2" fmla="*/ 1496345 h 3100173"/>
              <a:gd name="connsiteX3" fmla="*/ 0 w 818640"/>
              <a:gd name="connsiteY3" fmla="*/ 1401610 h 3100173"/>
              <a:gd name="connsiteX4" fmla="*/ 30111 w 818640"/>
              <a:gd name="connsiteY4" fmla="*/ 291482 h 3100173"/>
              <a:gd name="connsiteX5" fmla="*/ 818579 w 818640"/>
              <a:gd name="connsiteY5" fmla="*/ 0 h 3100173"/>
              <a:gd name="connsiteX0" fmla="*/ 54072 w 818579"/>
              <a:gd name="connsiteY0" fmla="*/ 3100173 h 3100173"/>
              <a:gd name="connsiteX1" fmla="*/ 779601 w 818579"/>
              <a:gd name="connsiteY1" fmla="*/ 1973869 h 3100173"/>
              <a:gd name="connsiteX2" fmla="*/ 779009 w 818579"/>
              <a:gd name="connsiteY2" fmla="*/ 1496345 h 3100173"/>
              <a:gd name="connsiteX3" fmla="*/ 0 w 818579"/>
              <a:gd name="connsiteY3" fmla="*/ 1401610 h 3100173"/>
              <a:gd name="connsiteX4" fmla="*/ 30111 w 818579"/>
              <a:gd name="connsiteY4" fmla="*/ 291482 h 3100173"/>
              <a:gd name="connsiteX5" fmla="*/ 510732 w 818579"/>
              <a:gd name="connsiteY5" fmla="*/ 60725 h 3100173"/>
              <a:gd name="connsiteX6" fmla="*/ 818579 w 818579"/>
              <a:gd name="connsiteY6" fmla="*/ 0 h 3100173"/>
              <a:gd name="connsiteX0" fmla="*/ 54072 w 779601"/>
              <a:gd name="connsiteY0" fmla="*/ 3510065 h 3510065"/>
              <a:gd name="connsiteX1" fmla="*/ 779601 w 779601"/>
              <a:gd name="connsiteY1" fmla="*/ 2383761 h 3510065"/>
              <a:gd name="connsiteX2" fmla="*/ 779009 w 779601"/>
              <a:gd name="connsiteY2" fmla="*/ 1906237 h 3510065"/>
              <a:gd name="connsiteX3" fmla="*/ 0 w 779601"/>
              <a:gd name="connsiteY3" fmla="*/ 1811502 h 3510065"/>
              <a:gd name="connsiteX4" fmla="*/ 30111 w 779601"/>
              <a:gd name="connsiteY4" fmla="*/ 701374 h 3510065"/>
              <a:gd name="connsiteX5" fmla="*/ 510732 w 779601"/>
              <a:gd name="connsiteY5" fmla="*/ 470617 h 3510065"/>
              <a:gd name="connsiteX6" fmla="*/ 760858 w 779601"/>
              <a:gd name="connsiteY6" fmla="*/ 0 h 3510065"/>
              <a:gd name="connsiteX0" fmla="*/ 54072 w 809403"/>
              <a:gd name="connsiteY0" fmla="*/ 3510065 h 3510065"/>
              <a:gd name="connsiteX1" fmla="*/ 779601 w 809403"/>
              <a:gd name="connsiteY1" fmla="*/ 2383761 h 3510065"/>
              <a:gd name="connsiteX2" fmla="*/ 779009 w 809403"/>
              <a:gd name="connsiteY2" fmla="*/ 1906237 h 3510065"/>
              <a:gd name="connsiteX3" fmla="*/ 0 w 809403"/>
              <a:gd name="connsiteY3" fmla="*/ 1811502 h 3510065"/>
              <a:gd name="connsiteX4" fmla="*/ 30111 w 809403"/>
              <a:gd name="connsiteY4" fmla="*/ 701374 h 3510065"/>
              <a:gd name="connsiteX5" fmla="*/ 760857 w 809403"/>
              <a:gd name="connsiteY5" fmla="*/ 440254 h 3510065"/>
              <a:gd name="connsiteX6" fmla="*/ 760858 w 809403"/>
              <a:gd name="connsiteY6" fmla="*/ 0 h 3510065"/>
              <a:gd name="connsiteX0" fmla="*/ 54072 w 809403"/>
              <a:gd name="connsiteY0" fmla="*/ 3510065 h 3510065"/>
              <a:gd name="connsiteX1" fmla="*/ 779601 w 809403"/>
              <a:gd name="connsiteY1" fmla="*/ 2383761 h 3510065"/>
              <a:gd name="connsiteX2" fmla="*/ 779009 w 809403"/>
              <a:gd name="connsiteY2" fmla="*/ 1906237 h 3510065"/>
              <a:gd name="connsiteX3" fmla="*/ 0 w 809403"/>
              <a:gd name="connsiteY3" fmla="*/ 1811502 h 3510065"/>
              <a:gd name="connsiteX4" fmla="*/ 30111 w 809403"/>
              <a:gd name="connsiteY4" fmla="*/ 701374 h 3510065"/>
              <a:gd name="connsiteX5" fmla="*/ 760857 w 809403"/>
              <a:gd name="connsiteY5" fmla="*/ 440254 h 3510065"/>
              <a:gd name="connsiteX6" fmla="*/ 760858 w 809403"/>
              <a:gd name="connsiteY6" fmla="*/ 0 h 3510065"/>
              <a:gd name="connsiteX0" fmla="*/ 54072 w 779601"/>
              <a:gd name="connsiteY0" fmla="*/ 3510065 h 3510065"/>
              <a:gd name="connsiteX1" fmla="*/ 779601 w 779601"/>
              <a:gd name="connsiteY1" fmla="*/ 2383761 h 3510065"/>
              <a:gd name="connsiteX2" fmla="*/ 779009 w 779601"/>
              <a:gd name="connsiteY2" fmla="*/ 1906237 h 3510065"/>
              <a:gd name="connsiteX3" fmla="*/ 0 w 779601"/>
              <a:gd name="connsiteY3" fmla="*/ 1811502 h 3510065"/>
              <a:gd name="connsiteX4" fmla="*/ 30111 w 779601"/>
              <a:gd name="connsiteY4" fmla="*/ 701374 h 3510065"/>
              <a:gd name="connsiteX5" fmla="*/ 760857 w 779601"/>
              <a:gd name="connsiteY5" fmla="*/ 440254 h 3510065"/>
              <a:gd name="connsiteX6" fmla="*/ 760858 w 779601"/>
              <a:gd name="connsiteY6" fmla="*/ 0 h 3510065"/>
              <a:gd name="connsiteX0" fmla="*/ 54072 w 779601"/>
              <a:gd name="connsiteY0" fmla="*/ 3579994 h 3579994"/>
              <a:gd name="connsiteX1" fmla="*/ 779601 w 779601"/>
              <a:gd name="connsiteY1" fmla="*/ 2453690 h 3579994"/>
              <a:gd name="connsiteX2" fmla="*/ 779009 w 779601"/>
              <a:gd name="connsiteY2" fmla="*/ 1976166 h 3579994"/>
              <a:gd name="connsiteX3" fmla="*/ 0 w 779601"/>
              <a:gd name="connsiteY3" fmla="*/ 1881431 h 3579994"/>
              <a:gd name="connsiteX4" fmla="*/ 30111 w 779601"/>
              <a:gd name="connsiteY4" fmla="*/ 771303 h 3579994"/>
              <a:gd name="connsiteX5" fmla="*/ 760857 w 779601"/>
              <a:gd name="connsiteY5" fmla="*/ 510183 h 3579994"/>
              <a:gd name="connsiteX6" fmla="*/ 760858 w 779601"/>
              <a:gd name="connsiteY6" fmla="*/ 69929 h 3579994"/>
              <a:gd name="connsiteX0" fmla="*/ 54072 w 779601"/>
              <a:gd name="connsiteY0" fmla="*/ 3707204 h 3707204"/>
              <a:gd name="connsiteX1" fmla="*/ 779601 w 779601"/>
              <a:gd name="connsiteY1" fmla="*/ 2580900 h 3707204"/>
              <a:gd name="connsiteX2" fmla="*/ 779009 w 779601"/>
              <a:gd name="connsiteY2" fmla="*/ 2103376 h 3707204"/>
              <a:gd name="connsiteX3" fmla="*/ 0 w 779601"/>
              <a:gd name="connsiteY3" fmla="*/ 2008641 h 3707204"/>
              <a:gd name="connsiteX4" fmla="*/ 30111 w 779601"/>
              <a:gd name="connsiteY4" fmla="*/ 898513 h 3707204"/>
              <a:gd name="connsiteX5" fmla="*/ 760857 w 779601"/>
              <a:gd name="connsiteY5" fmla="*/ 637393 h 3707204"/>
              <a:gd name="connsiteX6" fmla="*/ 739550 w 779601"/>
              <a:gd name="connsiteY6" fmla="*/ 59300 h 3707204"/>
              <a:gd name="connsiteX0" fmla="*/ 54072 w 779601"/>
              <a:gd name="connsiteY0" fmla="*/ 3647904 h 3647904"/>
              <a:gd name="connsiteX1" fmla="*/ 779601 w 779601"/>
              <a:gd name="connsiteY1" fmla="*/ 2521600 h 3647904"/>
              <a:gd name="connsiteX2" fmla="*/ 779009 w 779601"/>
              <a:gd name="connsiteY2" fmla="*/ 2044076 h 3647904"/>
              <a:gd name="connsiteX3" fmla="*/ 0 w 779601"/>
              <a:gd name="connsiteY3" fmla="*/ 1949341 h 3647904"/>
              <a:gd name="connsiteX4" fmla="*/ 30111 w 779601"/>
              <a:gd name="connsiteY4" fmla="*/ 839213 h 3647904"/>
              <a:gd name="connsiteX5" fmla="*/ 760857 w 779601"/>
              <a:gd name="connsiteY5" fmla="*/ 578093 h 3647904"/>
              <a:gd name="connsiteX6" fmla="*/ 739550 w 779601"/>
              <a:gd name="connsiteY6" fmla="*/ 0 h 3647904"/>
              <a:gd name="connsiteX0" fmla="*/ 54072 w 779601"/>
              <a:gd name="connsiteY0" fmla="*/ 3557132 h 3557132"/>
              <a:gd name="connsiteX1" fmla="*/ 779601 w 779601"/>
              <a:gd name="connsiteY1" fmla="*/ 2430828 h 3557132"/>
              <a:gd name="connsiteX2" fmla="*/ 779009 w 779601"/>
              <a:gd name="connsiteY2" fmla="*/ 1953304 h 3557132"/>
              <a:gd name="connsiteX3" fmla="*/ 0 w 779601"/>
              <a:gd name="connsiteY3" fmla="*/ 1858569 h 3557132"/>
              <a:gd name="connsiteX4" fmla="*/ 30111 w 779601"/>
              <a:gd name="connsiteY4" fmla="*/ 748441 h 3557132"/>
              <a:gd name="connsiteX5" fmla="*/ 760857 w 779601"/>
              <a:gd name="connsiteY5" fmla="*/ 487321 h 3557132"/>
              <a:gd name="connsiteX6" fmla="*/ 739550 w 779601"/>
              <a:gd name="connsiteY6" fmla="*/ 0 h 3557132"/>
              <a:gd name="connsiteX0" fmla="*/ 54072 w 779601"/>
              <a:gd name="connsiteY0" fmla="*/ 3557132 h 3557132"/>
              <a:gd name="connsiteX1" fmla="*/ 779601 w 779601"/>
              <a:gd name="connsiteY1" fmla="*/ 2430828 h 3557132"/>
              <a:gd name="connsiteX2" fmla="*/ 779009 w 779601"/>
              <a:gd name="connsiteY2" fmla="*/ 1953304 h 3557132"/>
              <a:gd name="connsiteX3" fmla="*/ 0 w 779601"/>
              <a:gd name="connsiteY3" fmla="*/ 1858569 h 3557132"/>
              <a:gd name="connsiteX4" fmla="*/ 30111 w 779601"/>
              <a:gd name="connsiteY4" fmla="*/ 748441 h 3557132"/>
              <a:gd name="connsiteX5" fmla="*/ 760857 w 779601"/>
              <a:gd name="connsiteY5" fmla="*/ 487321 h 3557132"/>
              <a:gd name="connsiteX6" fmla="*/ 739550 w 779601"/>
              <a:gd name="connsiteY6" fmla="*/ 0 h 3557132"/>
              <a:gd name="connsiteX0" fmla="*/ 54072 w 779601"/>
              <a:gd name="connsiteY0" fmla="*/ 3580665 h 3580665"/>
              <a:gd name="connsiteX1" fmla="*/ 779601 w 779601"/>
              <a:gd name="connsiteY1" fmla="*/ 2454361 h 3580665"/>
              <a:gd name="connsiteX2" fmla="*/ 779009 w 779601"/>
              <a:gd name="connsiteY2" fmla="*/ 1976837 h 3580665"/>
              <a:gd name="connsiteX3" fmla="*/ 0 w 779601"/>
              <a:gd name="connsiteY3" fmla="*/ 1882102 h 3580665"/>
              <a:gd name="connsiteX4" fmla="*/ 30111 w 779601"/>
              <a:gd name="connsiteY4" fmla="*/ 771974 h 3580665"/>
              <a:gd name="connsiteX5" fmla="*/ 760857 w 779601"/>
              <a:gd name="connsiteY5" fmla="*/ 510854 h 3580665"/>
              <a:gd name="connsiteX6" fmla="*/ 735288 w 779601"/>
              <a:gd name="connsiteY6" fmla="*/ 0 h 3580665"/>
              <a:gd name="connsiteX0" fmla="*/ 54072 w 779601"/>
              <a:gd name="connsiteY0" fmla="*/ 3580665 h 3580665"/>
              <a:gd name="connsiteX1" fmla="*/ 779601 w 779601"/>
              <a:gd name="connsiteY1" fmla="*/ 2454361 h 3580665"/>
              <a:gd name="connsiteX2" fmla="*/ 779009 w 779601"/>
              <a:gd name="connsiteY2" fmla="*/ 1976837 h 3580665"/>
              <a:gd name="connsiteX3" fmla="*/ 0 w 779601"/>
              <a:gd name="connsiteY3" fmla="*/ 1882102 h 3580665"/>
              <a:gd name="connsiteX4" fmla="*/ 30111 w 779601"/>
              <a:gd name="connsiteY4" fmla="*/ 771974 h 3580665"/>
              <a:gd name="connsiteX5" fmla="*/ 760857 w 779601"/>
              <a:gd name="connsiteY5" fmla="*/ 510854 h 3580665"/>
              <a:gd name="connsiteX6" fmla="*/ 735288 w 779601"/>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6599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6599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6599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67907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12505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12505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2337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67908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67908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67908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38076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38076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872488"/>
              <a:gd name="connsiteY0" fmla="*/ 3580665 h 3580665"/>
              <a:gd name="connsiteX1" fmla="*/ 775061 w 872488"/>
              <a:gd name="connsiteY1" fmla="*/ 2454361 h 3580665"/>
              <a:gd name="connsiteX2" fmla="*/ 872488 w 872488"/>
              <a:gd name="connsiteY2" fmla="*/ 2054161 h 3580665"/>
              <a:gd name="connsiteX3" fmla="*/ 38076 w 872488"/>
              <a:gd name="connsiteY3" fmla="*/ 1835036 h 3580665"/>
              <a:gd name="connsiteX4" fmla="*/ 0 w 872488"/>
              <a:gd name="connsiteY4" fmla="*/ 775336 h 3580665"/>
              <a:gd name="connsiteX5" fmla="*/ 756317 w 872488"/>
              <a:gd name="connsiteY5" fmla="*/ 510854 h 3580665"/>
              <a:gd name="connsiteX6" fmla="*/ 730748 w 872488"/>
              <a:gd name="connsiteY6" fmla="*/ 0 h 3580665"/>
              <a:gd name="connsiteX0" fmla="*/ 49532 w 873080"/>
              <a:gd name="connsiteY0" fmla="*/ 3580665 h 3580665"/>
              <a:gd name="connsiteX1" fmla="*/ 873080 w 873080"/>
              <a:gd name="connsiteY1" fmla="*/ 2414018 h 3580665"/>
              <a:gd name="connsiteX2" fmla="*/ 872488 w 873080"/>
              <a:gd name="connsiteY2" fmla="*/ 2054161 h 3580665"/>
              <a:gd name="connsiteX3" fmla="*/ 38076 w 873080"/>
              <a:gd name="connsiteY3" fmla="*/ 1835036 h 3580665"/>
              <a:gd name="connsiteX4" fmla="*/ 0 w 873080"/>
              <a:gd name="connsiteY4" fmla="*/ 775336 h 3580665"/>
              <a:gd name="connsiteX5" fmla="*/ 756317 w 873080"/>
              <a:gd name="connsiteY5" fmla="*/ 510854 h 3580665"/>
              <a:gd name="connsiteX6" fmla="*/ 730748 w 873080"/>
              <a:gd name="connsiteY6" fmla="*/ 0 h 3580665"/>
              <a:gd name="connsiteX0" fmla="*/ 49532 w 873080"/>
              <a:gd name="connsiteY0" fmla="*/ 3580665 h 3580665"/>
              <a:gd name="connsiteX1" fmla="*/ 873080 w 873080"/>
              <a:gd name="connsiteY1" fmla="*/ 2414018 h 3580665"/>
              <a:gd name="connsiteX2" fmla="*/ 872488 w 873080"/>
              <a:gd name="connsiteY2" fmla="*/ 2054161 h 3580665"/>
              <a:gd name="connsiteX3" fmla="*/ 38076 w 873080"/>
              <a:gd name="connsiteY3" fmla="*/ 1835036 h 3580665"/>
              <a:gd name="connsiteX4" fmla="*/ 0 w 873080"/>
              <a:gd name="connsiteY4" fmla="*/ 775336 h 3580665"/>
              <a:gd name="connsiteX5" fmla="*/ 730748 w 873080"/>
              <a:gd name="connsiteY5" fmla="*/ 0 h 3580665"/>
              <a:gd name="connsiteX0" fmla="*/ 12167 w 835715"/>
              <a:gd name="connsiteY0" fmla="*/ 3580665 h 3580665"/>
              <a:gd name="connsiteX1" fmla="*/ 835715 w 835715"/>
              <a:gd name="connsiteY1" fmla="*/ 2414018 h 3580665"/>
              <a:gd name="connsiteX2" fmla="*/ 835123 w 835715"/>
              <a:gd name="connsiteY2" fmla="*/ 2054161 h 3580665"/>
              <a:gd name="connsiteX3" fmla="*/ 711 w 835715"/>
              <a:gd name="connsiteY3" fmla="*/ 1835036 h 3580665"/>
              <a:gd name="connsiteX4" fmla="*/ 693383 w 835715"/>
              <a:gd name="connsiteY4" fmla="*/ 0 h 3580665"/>
              <a:gd name="connsiteX0" fmla="*/ 0 w 823548"/>
              <a:gd name="connsiteY0" fmla="*/ 3580665 h 3580665"/>
              <a:gd name="connsiteX1" fmla="*/ 823548 w 823548"/>
              <a:gd name="connsiteY1" fmla="*/ 2414018 h 3580665"/>
              <a:gd name="connsiteX2" fmla="*/ 822956 w 823548"/>
              <a:gd name="connsiteY2" fmla="*/ 2054161 h 3580665"/>
              <a:gd name="connsiteX3" fmla="*/ 287809 w 823548"/>
              <a:gd name="connsiteY3" fmla="*/ 1835036 h 3580665"/>
              <a:gd name="connsiteX4" fmla="*/ 681216 w 823548"/>
              <a:gd name="connsiteY4" fmla="*/ 0 h 3580665"/>
              <a:gd name="connsiteX0" fmla="*/ 0 w 823548"/>
              <a:gd name="connsiteY0" fmla="*/ 3569150 h 3569150"/>
              <a:gd name="connsiteX1" fmla="*/ 823548 w 823548"/>
              <a:gd name="connsiteY1" fmla="*/ 2402503 h 3569150"/>
              <a:gd name="connsiteX2" fmla="*/ 822956 w 823548"/>
              <a:gd name="connsiteY2" fmla="*/ 2042646 h 3569150"/>
              <a:gd name="connsiteX3" fmla="*/ 287809 w 823548"/>
              <a:gd name="connsiteY3" fmla="*/ 1823521 h 3569150"/>
              <a:gd name="connsiteX4" fmla="*/ 20677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287809 w 823548"/>
              <a:gd name="connsiteY3" fmla="*/ 1823521 h 3569150"/>
              <a:gd name="connsiteX4" fmla="*/ 20677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287809 w 823548"/>
              <a:gd name="connsiteY3" fmla="*/ 1823521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229416 w 823548"/>
              <a:gd name="connsiteY3" fmla="*/ 1817763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78322 w 823548"/>
              <a:gd name="connsiteY3" fmla="*/ 1806247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49125 w 823548"/>
              <a:gd name="connsiteY3" fmla="*/ 1806247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49125 w 823548"/>
              <a:gd name="connsiteY3" fmla="*/ 1829278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49125 w 823548"/>
              <a:gd name="connsiteY3" fmla="*/ 1829278 h 3569150"/>
              <a:gd name="connsiteX4" fmla="*/ 126482 w 823548"/>
              <a:gd name="connsiteY4" fmla="*/ 0 h 3569150"/>
              <a:gd name="connsiteX0" fmla="*/ 0 w 823548"/>
              <a:gd name="connsiteY0" fmla="*/ 3574908 h 3574908"/>
              <a:gd name="connsiteX1" fmla="*/ 823548 w 823548"/>
              <a:gd name="connsiteY1" fmla="*/ 2408261 h 3574908"/>
              <a:gd name="connsiteX2" fmla="*/ 822956 w 823548"/>
              <a:gd name="connsiteY2" fmla="*/ 2048404 h 3574908"/>
              <a:gd name="connsiteX3" fmla="*/ 149125 w 823548"/>
              <a:gd name="connsiteY3" fmla="*/ 1835036 h 3574908"/>
              <a:gd name="connsiteX4" fmla="*/ 68088 w 823548"/>
              <a:gd name="connsiteY4" fmla="*/ 0 h 3574908"/>
              <a:gd name="connsiteX0" fmla="*/ 0 w 823548"/>
              <a:gd name="connsiteY0" fmla="*/ 3574908 h 3574908"/>
              <a:gd name="connsiteX1" fmla="*/ 823548 w 823548"/>
              <a:gd name="connsiteY1" fmla="*/ 2408261 h 3574908"/>
              <a:gd name="connsiteX2" fmla="*/ 822956 w 823548"/>
              <a:gd name="connsiteY2" fmla="*/ 2048404 h 3574908"/>
              <a:gd name="connsiteX3" fmla="*/ 134526 w 823548"/>
              <a:gd name="connsiteY3" fmla="*/ 1858067 h 3574908"/>
              <a:gd name="connsiteX4" fmla="*/ 68088 w 823548"/>
              <a:gd name="connsiteY4" fmla="*/ 0 h 3574908"/>
              <a:gd name="connsiteX0" fmla="*/ 0 w 823548"/>
              <a:gd name="connsiteY0" fmla="*/ 3580665 h 3580665"/>
              <a:gd name="connsiteX1" fmla="*/ 823548 w 823548"/>
              <a:gd name="connsiteY1" fmla="*/ 2414018 h 3580665"/>
              <a:gd name="connsiteX2" fmla="*/ 822956 w 823548"/>
              <a:gd name="connsiteY2" fmla="*/ 2054161 h 3580665"/>
              <a:gd name="connsiteX3" fmla="*/ 134526 w 823548"/>
              <a:gd name="connsiteY3" fmla="*/ 1863824 h 3580665"/>
              <a:gd name="connsiteX4" fmla="*/ 104584 w 823548"/>
              <a:gd name="connsiteY4" fmla="*/ 0 h 3580665"/>
              <a:gd name="connsiteX0" fmla="*/ 29101 w 718964"/>
              <a:gd name="connsiteY0" fmla="*/ 3359195 h 3359195"/>
              <a:gd name="connsiteX1" fmla="*/ 718964 w 718964"/>
              <a:gd name="connsiteY1" fmla="*/ 2414018 h 3359195"/>
              <a:gd name="connsiteX2" fmla="*/ 718372 w 718964"/>
              <a:gd name="connsiteY2" fmla="*/ 2054161 h 3359195"/>
              <a:gd name="connsiteX3" fmla="*/ 29942 w 718964"/>
              <a:gd name="connsiteY3" fmla="*/ 1863824 h 3359195"/>
              <a:gd name="connsiteX4" fmla="*/ 0 w 718964"/>
              <a:gd name="connsiteY4" fmla="*/ 0 h 3359195"/>
              <a:gd name="connsiteX0" fmla="*/ 15733 w 705596"/>
              <a:gd name="connsiteY0" fmla="*/ 2968987 h 2968987"/>
              <a:gd name="connsiteX1" fmla="*/ 705596 w 705596"/>
              <a:gd name="connsiteY1" fmla="*/ 2023810 h 2968987"/>
              <a:gd name="connsiteX2" fmla="*/ 705004 w 705596"/>
              <a:gd name="connsiteY2" fmla="*/ 1663953 h 2968987"/>
              <a:gd name="connsiteX3" fmla="*/ 16574 w 705596"/>
              <a:gd name="connsiteY3" fmla="*/ 1473616 h 2968987"/>
              <a:gd name="connsiteX4" fmla="*/ 0 w 705596"/>
              <a:gd name="connsiteY4" fmla="*/ 0 h 2968987"/>
              <a:gd name="connsiteX0" fmla="*/ 21024 w 710887"/>
              <a:gd name="connsiteY0" fmla="*/ 3027431 h 3027431"/>
              <a:gd name="connsiteX1" fmla="*/ 710887 w 710887"/>
              <a:gd name="connsiteY1" fmla="*/ 2082254 h 3027431"/>
              <a:gd name="connsiteX2" fmla="*/ 710295 w 710887"/>
              <a:gd name="connsiteY2" fmla="*/ 1722397 h 3027431"/>
              <a:gd name="connsiteX3" fmla="*/ 21865 w 710887"/>
              <a:gd name="connsiteY3" fmla="*/ 1532060 h 3027431"/>
              <a:gd name="connsiteX4" fmla="*/ 0 w 710887"/>
              <a:gd name="connsiteY4" fmla="*/ 0 h 3027431"/>
              <a:gd name="connsiteX0" fmla="*/ 34392 w 710887"/>
              <a:gd name="connsiteY0" fmla="*/ 2943061 h 2943061"/>
              <a:gd name="connsiteX1" fmla="*/ 710887 w 710887"/>
              <a:gd name="connsiteY1" fmla="*/ 2082254 h 2943061"/>
              <a:gd name="connsiteX2" fmla="*/ 710295 w 710887"/>
              <a:gd name="connsiteY2" fmla="*/ 1722397 h 2943061"/>
              <a:gd name="connsiteX3" fmla="*/ 21865 w 710887"/>
              <a:gd name="connsiteY3" fmla="*/ 1532060 h 2943061"/>
              <a:gd name="connsiteX4" fmla="*/ 0 w 710887"/>
              <a:gd name="connsiteY4" fmla="*/ 0 h 2943061"/>
              <a:gd name="connsiteX0" fmla="*/ 34392 w 710887"/>
              <a:gd name="connsiteY0" fmla="*/ 2943061 h 2943061"/>
              <a:gd name="connsiteX1" fmla="*/ 710887 w 710887"/>
              <a:gd name="connsiteY1" fmla="*/ 2082254 h 2943061"/>
              <a:gd name="connsiteX2" fmla="*/ 710295 w 710887"/>
              <a:gd name="connsiteY2" fmla="*/ 1722397 h 2943061"/>
              <a:gd name="connsiteX3" fmla="*/ 21865 w 710887"/>
              <a:gd name="connsiteY3" fmla="*/ 1532060 h 2943061"/>
              <a:gd name="connsiteX4" fmla="*/ 0 w 710887"/>
              <a:gd name="connsiteY4" fmla="*/ 0 h 2943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887" h="2943061">
                <a:moveTo>
                  <a:pt x="34392" y="2943061"/>
                </a:moveTo>
                <a:cubicBezTo>
                  <a:pt x="643118" y="2216702"/>
                  <a:pt x="436371" y="2471136"/>
                  <a:pt x="710887" y="2082254"/>
                </a:cubicBezTo>
                <a:cubicBezTo>
                  <a:pt x="710690" y="1923079"/>
                  <a:pt x="710492" y="1881572"/>
                  <a:pt x="710295" y="1722397"/>
                </a:cubicBezTo>
                <a:cubicBezTo>
                  <a:pt x="566067" y="1680698"/>
                  <a:pt x="166093" y="1573759"/>
                  <a:pt x="21865" y="1532060"/>
                </a:cubicBezTo>
                <a:cubicBezTo>
                  <a:pt x="5542" y="849989"/>
                  <a:pt x="1676" y="727768"/>
                  <a:pt x="0" y="0"/>
                </a:cubicBezTo>
              </a:path>
            </a:pathLst>
          </a:custGeom>
          <a:ln w="12700">
            <a:solidFill>
              <a:schemeClr val="tx1"/>
            </a:solidFill>
            <a:tailEnd type="triangle"/>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25" name="Group 224"/>
          <p:cNvGrpSpPr/>
          <p:nvPr/>
        </p:nvGrpSpPr>
        <p:grpSpPr>
          <a:xfrm>
            <a:off x="1672399" y="4825035"/>
            <a:ext cx="313044" cy="369332"/>
            <a:chOff x="418816" y="1964112"/>
            <a:chExt cx="313044" cy="369332"/>
          </a:xfrm>
        </p:grpSpPr>
        <p:sp>
          <p:nvSpPr>
            <p:cNvPr id="226" name="Oval 225"/>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27" name="TextBox 226"/>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1</a:t>
              </a:r>
              <a:endParaRPr lang="en-US" dirty="0">
                <a:latin typeface="Arial"/>
                <a:cs typeface="Arial"/>
              </a:endParaRPr>
            </a:p>
          </p:txBody>
        </p:sp>
      </p:grpSp>
      <p:grpSp>
        <p:nvGrpSpPr>
          <p:cNvPr id="228" name="Group 227"/>
          <p:cNvGrpSpPr/>
          <p:nvPr/>
        </p:nvGrpSpPr>
        <p:grpSpPr>
          <a:xfrm>
            <a:off x="1765227" y="3717809"/>
            <a:ext cx="313044" cy="369332"/>
            <a:chOff x="418816" y="1964112"/>
            <a:chExt cx="313044" cy="369332"/>
          </a:xfrm>
        </p:grpSpPr>
        <p:sp>
          <p:nvSpPr>
            <p:cNvPr id="229" name="Oval 228"/>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30" name="TextBox 229"/>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2</a:t>
              </a:r>
              <a:endParaRPr lang="en-US" dirty="0">
                <a:latin typeface="Arial"/>
                <a:cs typeface="Arial"/>
              </a:endParaRPr>
            </a:p>
          </p:txBody>
        </p:sp>
      </p:grpSp>
      <p:grpSp>
        <p:nvGrpSpPr>
          <p:cNvPr id="231" name="Group 230"/>
          <p:cNvGrpSpPr/>
          <p:nvPr/>
        </p:nvGrpSpPr>
        <p:grpSpPr>
          <a:xfrm>
            <a:off x="1285507" y="2532088"/>
            <a:ext cx="313044" cy="369332"/>
            <a:chOff x="418816" y="1964112"/>
            <a:chExt cx="313044" cy="369332"/>
          </a:xfrm>
        </p:grpSpPr>
        <p:sp>
          <p:nvSpPr>
            <p:cNvPr id="232" name="Oval 231"/>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33" name="TextBox 232"/>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3</a:t>
              </a:r>
              <a:endParaRPr lang="en-US" dirty="0">
                <a:latin typeface="Arial"/>
                <a:cs typeface="Arial"/>
              </a:endParaRPr>
            </a:p>
          </p:txBody>
        </p:sp>
      </p:grpSp>
      <p:cxnSp>
        <p:nvCxnSpPr>
          <p:cNvPr id="4" name="Straight Arrow Connector 3"/>
          <p:cNvCxnSpPr/>
          <p:nvPr/>
        </p:nvCxnSpPr>
        <p:spPr bwMode="auto">
          <a:xfrm>
            <a:off x="1635543" y="1382172"/>
            <a:ext cx="36856" cy="1995939"/>
          </a:xfrm>
          <a:prstGeom prst="straightConnector1">
            <a:avLst/>
          </a:prstGeom>
          <a:solidFill>
            <a:schemeClr val="accent1"/>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5" name="Group 234"/>
          <p:cNvGrpSpPr/>
          <p:nvPr/>
        </p:nvGrpSpPr>
        <p:grpSpPr>
          <a:xfrm>
            <a:off x="1506590" y="1883932"/>
            <a:ext cx="313044" cy="369332"/>
            <a:chOff x="418816" y="1964112"/>
            <a:chExt cx="313044" cy="369332"/>
          </a:xfrm>
        </p:grpSpPr>
        <p:sp>
          <p:nvSpPr>
            <p:cNvPr id="236" name="Oval 235"/>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37" name="TextBox 236"/>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4</a:t>
              </a:r>
              <a:endParaRPr lang="en-US" dirty="0">
                <a:latin typeface="Arial"/>
                <a:cs typeface="Arial"/>
              </a:endParaRPr>
            </a:p>
          </p:txBody>
        </p:sp>
      </p:grpSp>
      <p:sp>
        <p:nvSpPr>
          <p:cNvPr id="238" name="Freeform 237"/>
          <p:cNvSpPr/>
          <p:nvPr/>
        </p:nvSpPr>
        <p:spPr>
          <a:xfrm>
            <a:off x="2295799" y="1680415"/>
            <a:ext cx="1029459" cy="3309980"/>
          </a:xfrm>
          <a:custGeom>
            <a:avLst/>
            <a:gdLst>
              <a:gd name="connsiteX0" fmla="*/ 3902322 w 3902322"/>
              <a:gd name="connsiteY0" fmla="*/ 0 h 449814"/>
              <a:gd name="connsiteX1" fmla="*/ 3452563 w 3902322"/>
              <a:gd name="connsiteY1" fmla="*/ 449814 h 449814"/>
              <a:gd name="connsiteX2" fmla="*/ 343934 w 3902322"/>
              <a:gd name="connsiteY2" fmla="*/ 423354 h 449814"/>
              <a:gd name="connsiteX3" fmla="*/ 0 w 3902322"/>
              <a:gd name="connsiteY3" fmla="*/ 39690 h 449814"/>
              <a:gd name="connsiteX0" fmla="*/ 3902322 w 3902322"/>
              <a:gd name="connsiteY0" fmla="*/ 0 h 423354"/>
              <a:gd name="connsiteX1" fmla="*/ 3565324 w 3902322"/>
              <a:gd name="connsiteY1" fmla="*/ 402338 h 423354"/>
              <a:gd name="connsiteX2" fmla="*/ 343934 w 3902322"/>
              <a:gd name="connsiteY2" fmla="*/ 423354 h 423354"/>
              <a:gd name="connsiteX3" fmla="*/ 0 w 3902322"/>
              <a:gd name="connsiteY3" fmla="*/ 39690 h 423354"/>
              <a:gd name="connsiteX0" fmla="*/ 3902322 w 3902322"/>
              <a:gd name="connsiteY0" fmla="*/ 0 h 423354"/>
              <a:gd name="connsiteX1" fmla="*/ 3600933 w 3902322"/>
              <a:gd name="connsiteY1" fmla="*/ 384535 h 423354"/>
              <a:gd name="connsiteX2" fmla="*/ 343934 w 3902322"/>
              <a:gd name="connsiteY2" fmla="*/ 423354 h 423354"/>
              <a:gd name="connsiteX3" fmla="*/ 0 w 3902322"/>
              <a:gd name="connsiteY3" fmla="*/ 39690 h 423354"/>
              <a:gd name="connsiteX0" fmla="*/ 3943865 w 3943865"/>
              <a:gd name="connsiteY0" fmla="*/ 1851 h 383664"/>
              <a:gd name="connsiteX1" fmla="*/ 3600933 w 3943865"/>
              <a:gd name="connsiteY1" fmla="*/ 344845 h 383664"/>
              <a:gd name="connsiteX2" fmla="*/ 343934 w 3943865"/>
              <a:gd name="connsiteY2" fmla="*/ 383664 h 383664"/>
              <a:gd name="connsiteX3" fmla="*/ 0 w 3943865"/>
              <a:gd name="connsiteY3" fmla="*/ 0 h 383664"/>
              <a:gd name="connsiteX0" fmla="*/ 4015082 w 4015082"/>
              <a:gd name="connsiteY0" fmla="*/ 29941 h 383664"/>
              <a:gd name="connsiteX1" fmla="*/ 3600933 w 4015082"/>
              <a:gd name="connsiteY1" fmla="*/ 344845 h 383664"/>
              <a:gd name="connsiteX2" fmla="*/ 343934 w 4015082"/>
              <a:gd name="connsiteY2" fmla="*/ 383664 h 383664"/>
              <a:gd name="connsiteX3" fmla="*/ 0 w 4015082"/>
              <a:gd name="connsiteY3" fmla="*/ 0 h 383664"/>
              <a:gd name="connsiteX0" fmla="*/ 4187190 w 4187190"/>
              <a:gd name="connsiteY0" fmla="*/ 15896 h 369619"/>
              <a:gd name="connsiteX1" fmla="*/ 3773041 w 4187190"/>
              <a:gd name="connsiteY1" fmla="*/ 330800 h 369619"/>
              <a:gd name="connsiteX2" fmla="*/ 516042 w 4187190"/>
              <a:gd name="connsiteY2" fmla="*/ 369619 h 369619"/>
              <a:gd name="connsiteX3" fmla="*/ 0 w 4187190"/>
              <a:gd name="connsiteY3" fmla="*/ 0 h 369619"/>
              <a:gd name="connsiteX0" fmla="*/ 4187190 w 4187190"/>
              <a:gd name="connsiteY0" fmla="*/ 15896 h 369619"/>
              <a:gd name="connsiteX1" fmla="*/ 3749302 w 4187190"/>
              <a:gd name="connsiteY1" fmla="*/ 349527 h 369619"/>
              <a:gd name="connsiteX2" fmla="*/ 516042 w 4187190"/>
              <a:gd name="connsiteY2" fmla="*/ 369619 h 369619"/>
              <a:gd name="connsiteX3" fmla="*/ 0 w 4187190"/>
              <a:gd name="connsiteY3" fmla="*/ 0 h 369619"/>
              <a:gd name="connsiteX0" fmla="*/ 0 w 6265284"/>
              <a:gd name="connsiteY0" fmla="*/ 0 h 1092877"/>
              <a:gd name="connsiteX1" fmla="*/ 6265284 w 6265284"/>
              <a:gd name="connsiteY1" fmla="*/ 1072785 h 1092877"/>
              <a:gd name="connsiteX2" fmla="*/ 3032024 w 6265284"/>
              <a:gd name="connsiteY2" fmla="*/ 1092877 h 1092877"/>
              <a:gd name="connsiteX3" fmla="*/ 2515982 w 6265284"/>
              <a:gd name="connsiteY3" fmla="*/ 723258 h 1092877"/>
              <a:gd name="connsiteX0" fmla="*/ 0 w 3032024"/>
              <a:gd name="connsiteY0" fmla="*/ 1193950 h 2286827"/>
              <a:gd name="connsiteX1" fmla="*/ 1581391 w 3032024"/>
              <a:gd name="connsiteY1" fmla="*/ 0 h 2286827"/>
              <a:gd name="connsiteX2" fmla="*/ 3032024 w 3032024"/>
              <a:gd name="connsiteY2" fmla="*/ 2286827 h 2286827"/>
              <a:gd name="connsiteX3" fmla="*/ 2515982 w 3032024"/>
              <a:gd name="connsiteY3" fmla="*/ 1917208 h 2286827"/>
              <a:gd name="connsiteX0" fmla="*/ 0 w 2515982"/>
              <a:gd name="connsiteY0" fmla="*/ 1896586 h 2619844"/>
              <a:gd name="connsiteX1" fmla="*/ 1581391 w 2515982"/>
              <a:gd name="connsiteY1" fmla="*/ 702636 h 2619844"/>
              <a:gd name="connsiteX2" fmla="*/ 1241736 w 2515982"/>
              <a:gd name="connsiteY2" fmla="*/ 0 h 2619844"/>
              <a:gd name="connsiteX3" fmla="*/ 2515982 w 2515982"/>
              <a:gd name="connsiteY3" fmla="*/ 2619844 h 2619844"/>
              <a:gd name="connsiteX0" fmla="*/ 0 w 1581391"/>
              <a:gd name="connsiteY0" fmla="*/ 2890379 h 2890379"/>
              <a:gd name="connsiteX1" fmla="*/ 1581391 w 1581391"/>
              <a:gd name="connsiteY1" fmla="*/ 1696429 h 2890379"/>
              <a:gd name="connsiteX2" fmla="*/ 1241736 w 1581391"/>
              <a:gd name="connsiteY2" fmla="*/ 993793 h 2890379"/>
              <a:gd name="connsiteX3" fmla="*/ 1579203 w 1581391"/>
              <a:gd name="connsiteY3" fmla="*/ 0 h 2890379"/>
              <a:gd name="connsiteX0" fmla="*/ 0 w 1581391"/>
              <a:gd name="connsiteY0" fmla="*/ 2973211 h 2973211"/>
              <a:gd name="connsiteX1" fmla="*/ 1581391 w 1581391"/>
              <a:gd name="connsiteY1" fmla="*/ 1779261 h 2973211"/>
              <a:gd name="connsiteX2" fmla="*/ 1241736 w 1581391"/>
              <a:gd name="connsiteY2" fmla="*/ 1076625 h 2973211"/>
              <a:gd name="connsiteX3" fmla="*/ 1229193 w 1581391"/>
              <a:gd name="connsiteY3" fmla="*/ 0 h 2973211"/>
              <a:gd name="connsiteX0" fmla="*/ 0 w 1581391"/>
              <a:gd name="connsiteY0" fmla="*/ 3276927 h 3276927"/>
              <a:gd name="connsiteX1" fmla="*/ 1581391 w 1581391"/>
              <a:gd name="connsiteY1" fmla="*/ 2082977 h 3276927"/>
              <a:gd name="connsiteX2" fmla="*/ 1241736 w 1581391"/>
              <a:gd name="connsiteY2" fmla="*/ 1380341 h 3276927"/>
              <a:gd name="connsiteX3" fmla="*/ 1249193 w 1581391"/>
              <a:gd name="connsiteY3" fmla="*/ 0 h 3276927"/>
              <a:gd name="connsiteX0" fmla="*/ 0 w 1581391"/>
              <a:gd name="connsiteY0" fmla="*/ 2973211 h 2973211"/>
              <a:gd name="connsiteX1" fmla="*/ 1581391 w 1581391"/>
              <a:gd name="connsiteY1" fmla="*/ 1779261 h 2973211"/>
              <a:gd name="connsiteX2" fmla="*/ 1241736 w 1581391"/>
              <a:gd name="connsiteY2" fmla="*/ 1076625 h 2973211"/>
              <a:gd name="connsiteX3" fmla="*/ 1234193 w 1581391"/>
              <a:gd name="connsiteY3" fmla="*/ 0 h 2973211"/>
              <a:gd name="connsiteX0" fmla="*/ 0 w 1581391"/>
              <a:gd name="connsiteY0" fmla="*/ 3008710 h 3008710"/>
              <a:gd name="connsiteX1" fmla="*/ 1581391 w 1581391"/>
              <a:gd name="connsiteY1" fmla="*/ 1814760 h 3008710"/>
              <a:gd name="connsiteX2" fmla="*/ 1241736 w 1581391"/>
              <a:gd name="connsiteY2" fmla="*/ 1112124 h 3008710"/>
              <a:gd name="connsiteX3" fmla="*/ 1239193 w 1581391"/>
              <a:gd name="connsiteY3" fmla="*/ 0 h 3008710"/>
              <a:gd name="connsiteX0" fmla="*/ 0 w 1581391"/>
              <a:gd name="connsiteY0" fmla="*/ 3008710 h 3008710"/>
              <a:gd name="connsiteX1" fmla="*/ 1581391 w 1581391"/>
              <a:gd name="connsiteY1" fmla="*/ 1814760 h 3008710"/>
              <a:gd name="connsiteX2" fmla="*/ 1320792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814760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747705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66390"/>
              <a:gd name="connsiteY0" fmla="*/ 3008710 h 3008710"/>
              <a:gd name="connsiteX1" fmla="*/ 1566390 w 1566390"/>
              <a:gd name="connsiteY1" fmla="*/ 1747705 h 3008710"/>
              <a:gd name="connsiteX2" fmla="*/ 1565798 w 1566390"/>
              <a:gd name="connsiteY2" fmla="*/ 1270181 h 3008710"/>
              <a:gd name="connsiteX3" fmla="*/ 1241736 w 1566390"/>
              <a:gd name="connsiteY3" fmla="*/ 1112124 h 3008710"/>
              <a:gd name="connsiteX4" fmla="*/ 1239193 w 1566390"/>
              <a:gd name="connsiteY4" fmla="*/ 0 h 3008710"/>
              <a:gd name="connsiteX0" fmla="*/ 0 w 1766395"/>
              <a:gd name="connsiteY0" fmla="*/ 2988988 h 2988988"/>
              <a:gd name="connsiteX1" fmla="*/ 1766395 w 1766395"/>
              <a:gd name="connsiteY1" fmla="*/ 1747705 h 2988988"/>
              <a:gd name="connsiteX2" fmla="*/ 1765803 w 1766395"/>
              <a:gd name="connsiteY2" fmla="*/ 1270181 h 2988988"/>
              <a:gd name="connsiteX3" fmla="*/ 1441741 w 1766395"/>
              <a:gd name="connsiteY3" fmla="*/ 1112124 h 2988988"/>
              <a:gd name="connsiteX4" fmla="*/ 1439198 w 1766395"/>
              <a:gd name="connsiteY4" fmla="*/ 0 h 2988988"/>
              <a:gd name="connsiteX0" fmla="*/ 0 w 1766395"/>
              <a:gd name="connsiteY0" fmla="*/ 2988988 h 2988988"/>
              <a:gd name="connsiteX1" fmla="*/ 1766395 w 1766395"/>
              <a:gd name="connsiteY1" fmla="*/ 1747705 h 2988988"/>
              <a:gd name="connsiteX2" fmla="*/ 579217 w 1766395"/>
              <a:gd name="connsiteY2" fmla="*/ 1319458 h 2988988"/>
              <a:gd name="connsiteX3" fmla="*/ 1441741 w 1766395"/>
              <a:gd name="connsiteY3" fmla="*/ 1112124 h 2988988"/>
              <a:gd name="connsiteX4" fmla="*/ 1439198 w 1766395"/>
              <a:gd name="connsiteY4" fmla="*/ 0 h 2988988"/>
              <a:gd name="connsiteX0" fmla="*/ 0 w 1442252"/>
              <a:gd name="connsiteY0" fmla="*/ 2988988 h 2988988"/>
              <a:gd name="connsiteX1" fmla="*/ 621443 w 1442252"/>
              <a:gd name="connsiteY1" fmla="*/ 1829833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621443 w 1442252"/>
              <a:gd name="connsiteY1" fmla="*/ 1829833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608074 w 1442252"/>
              <a:gd name="connsiteY1" fmla="*/ 1780618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608074 w 1442252"/>
              <a:gd name="connsiteY1" fmla="*/ 1780618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585794 w 1442252"/>
              <a:gd name="connsiteY1" fmla="*/ 1780618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585794 w 1442252"/>
              <a:gd name="connsiteY1" fmla="*/ 1714700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2035489"/>
              <a:gd name="connsiteY0" fmla="*/ 2876928 h 2876928"/>
              <a:gd name="connsiteX1" fmla="*/ 1179031 w 2035489"/>
              <a:gd name="connsiteY1" fmla="*/ 1714700 h 2876928"/>
              <a:gd name="connsiteX2" fmla="*/ 1172454 w 2035489"/>
              <a:gd name="connsiteY2" fmla="*/ 1319458 h 2876928"/>
              <a:gd name="connsiteX3" fmla="*/ 2034978 w 2035489"/>
              <a:gd name="connsiteY3" fmla="*/ 1112124 h 2876928"/>
              <a:gd name="connsiteX4" fmla="*/ 2032435 w 2035489"/>
              <a:gd name="connsiteY4" fmla="*/ 0 h 2876928"/>
              <a:gd name="connsiteX0" fmla="*/ 0 w 2095517"/>
              <a:gd name="connsiteY0" fmla="*/ 2876928 h 2876928"/>
              <a:gd name="connsiteX1" fmla="*/ 1179031 w 2095517"/>
              <a:gd name="connsiteY1" fmla="*/ 1714700 h 2876928"/>
              <a:gd name="connsiteX2" fmla="*/ 1172454 w 2095517"/>
              <a:gd name="connsiteY2" fmla="*/ 1319458 h 2876928"/>
              <a:gd name="connsiteX3" fmla="*/ 2095451 w 2095517"/>
              <a:gd name="connsiteY3" fmla="*/ 1525541 h 2876928"/>
              <a:gd name="connsiteX4" fmla="*/ 2032435 w 2095517"/>
              <a:gd name="connsiteY4" fmla="*/ 0 h 2876928"/>
              <a:gd name="connsiteX0" fmla="*/ 0 w 2095517"/>
              <a:gd name="connsiteY0" fmla="*/ 2876928 h 2876928"/>
              <a:gd name="connsiteX1" fmla="*/ 1179031 w 2095517"/>
              <a:gd name="connsiteY1" fmla="*/ 1714700 h 2876928"/>
              <a:gd name="connsiteX2" fmla="*/ 1757025 w 2095517"/>
              <a:gd name="connsiteY2" fmla="*/ 2019085 h 2876928"/>
              <a:gd name="connsiteX3" fmla="*/ 2095451 w 2095517"/>
              <a:gd name="connsiteY3" fmla="*/ 1525541 h 2876928"/>
              <a:gd name="connsiteX4" fmla="*/ 2032435 w 2095517"/>
              <a:gd name="connsiteY4" fmla="*/ 0 h 2876928"/>
              <a:gd name="connsiteX0" fmla="*/ 0 w 2095517"/>
              <a:gd name="connsiteY0" fmla="*/ 2876928 h 2876928"/>
              <a:gd name="connsiteX1" fmla="*/ 1058086 w 2095517"/>
              <a:gd name="connsiteY1" fmla="*/ 2128116 h 2876928"/>
              <a:gd name="connsiteX2" fmla="*/ 1757025 w 2095517"/>
              <a:gd name="connsiteY2" fmla="*/ 2019085 h 2876928"/>
              <a:gd name="connsiteX3" fmla="*/ 2095451 w 2095517"/>
              <a:gd name="connsiteY3" fmla="*/ 1525541 h 2876928"/>
              <a:gd name="connsiteX4" fmla="*/ 2032435 w 2095517"/>
              <a:gd name="connsiteY4" fmla="*/ 0 h 2876928"/>
              <a:gd name="connsiteX0" fmla="*/ 0 w 1732679"/>
              <a:gd name="connsiteY0" fmla="*/ 3528853 h 3528853"/>
              <a:gd name="connsiteX1" fmla="*/ 695248 w 1732679"/>
              <a:gd name="connsiteY1" fmla="*/ 2128116 h 3528853"/>
              <a:gd name="connsiteX2" fmla="*/ 1394187 w 1732679"/>
              <a:gd name="connsiteY2" fmla="*/ 2019085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19085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19085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703415 w 1732679"/>
              <a:gd name="connsiteY1" fmla="*/ 2070128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703415 w 1732679"/>
              <a:gd name="connsiteY1" fmla="*/ 2070128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703415 w 1732679"/>
              <a:gd name="connsiteY1" fmla="*/ 2070128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19366 w 1029264"/>
              <a:gd name="connsiteY0" fmla="*/ 2961861 h 2961861"/>
              <a:gd name="connsiteX1" fmla="*/ 0 w 1029264"/>
              <a:gd name="connsiteY1" fmla="*/ 2070128 h 2961861"/>
              <a:gd name="connsiteX2" fmla="*/ 690772 w 1029264"/>
              <a:gd name="connsiteY2" fmla="*/ 2064629 h 2961861"/>
              <a:gd name="connsiteX3" fmla="*/ 1029198 w 1029264"/>
              <a:gd name="connsiteY3" fmla="*/ 1525541 h 2961861"/>
              <a:gd name="connsiteX4" fmla="*/ 966182 w 1029264"/>
              <a:gd name="connsiteY4" fmla="*/ 0 h 2961861"/>
              <a:gd name="connsiteX0" fmla="*/ 19366 w 1029276"/>
              <a:gd name="connsiteY0" fmla="*/ 2611201 h 2611201"/>
              <a:gd name="connsiteX1" fmla="*/ 0 w 1029276"/>
              <a:gd name="connsiteY1" fmla="*/ 1719468 h 2611201"/>
              <a:gd name="connsiteX2" fmla="*/ 690772 w 1029276"/>
              <a:gd name="connsiteY2" fmla="*/ 1713969 h 2611201"/>
              <a:gd name="connsiteX3" fmla="*/ 1029198 w 1029276"/>
              <a:gd name="connsiteY3" fmla="*/ 1174881 h 2611201"/>
              <a:gd name="connsiteX4" fmla="*/ 976765 w 1029276"/>
              <a:gd name="connsiteY4" fmla="*/ 0 h 2611201"/>
              <a:gd name="connsiteX0" fmla="*/ 19366 w 1029459"/>
              <a:gd name="connsiteY0" fmla="*/ 2611201 h 2611201"/>
              <a:gd name="connsiteX1" fmla="*/ 0 w 1029459"/>
              <a:gd name="connsiteY1" fmla="*/ 1719468 h 2611201"/>
              <a:gd name="connsiteX2" fmla="*/ 690772 w 1029459"/>
              <a:gd name="connsiteY2" fmla="*/ 1713969 h 2611201"/>
              <a:gd name="connsiteX3" fmla="*/ 1029198 w 1029459"/>
              <a:gd name="connsiteY3" fmla="*/ 1174881 h 2611201"/>
              <a:gd name="connsiteX4" fmla="*/ 976765 w 1029459"/>
              <a:gd name="connsiteY4" fmla="*/ 0 h 2611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459" h="2611201">
                <a:moveTo>
                  <a:pt x="19366" y="2611201"/>
                </a:moveTo>
                <a:lnTo>
                  <a:pt x="0" y="1719468"/>
                </a:lnTo>
                <a:lnTo>
                  <a:pt x="690772" y="1713969"/>
                </a:lnTo>
                <a:cubicBezTo>
                  <a:pt x="953779" y="1301650"/>
                  <a:pt x="837892" y="1502072"/>
                  <a:pt x="1029198" y="1174881"/>
                </a:cubicBezTo>
                <a:cubicBezTo>
                  <a:pt x="1031684" y="714767"/>
                  <a:pt x="1016613" y="902614"/>
                  <a:pt x="976765" y="0"/>
                </a:cubicBezTo>
              </a:path>
            </a:pathLst>
          </a:custGeom>
          <a:ln w="12700">
            <a:solidFill>
              <a:schemeClr val="tx1"/>
            </a:solidFill>
            <a:headEnd type="triangle"/>
            <a:tailEnd type="none"/>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39" name="Straight Arrow Connector 238"/>
          <p:cNvCxnSpPr/>
          <p:nvPr/>
        </p:nvCxnSpPr>
        <p:spPr bwMode="auto">
          <a:xfrm>
            <a:off x="2334047" y="4796373"/>
            <a:ext cx="165857" cy="444033"/>
          </a:xfrm>
          <a:prstGeom prst="straightConnector1">
            <a:avLst/>
          </a:prstGeom>
          <a:solidFill>
            <a:schemeClr val="accent1"/>
          </a:solidFill>
          <a:ln w="9525" cap="flat" cmpd="sng" algn="ctr">
            <a:solidFill>
              <a:schemeClr val="tx1"/>
            </a:solidFill>
            <a:prstDash val="solid"/>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3" name="Straight Arrow Connector 242"/>
          <p:cNvCxnSpPr/>
          <p:nvPr/>
        </p:nvCxnSpPr>
        <p:spPr bwMode="auto">
          <a:xfrm flipH="1">
            <a:off x="1630957" y="4825035"/>
            <a:ext cx="697629" cy="762950"/>
          </a:xfrm>
          <a:prstGeom prst="straightConnector1">
            <a:avLst/>
          </a:prstGeom>
          <a:solidFill>
            <a:schemeClr val="accent1"/>
          </a:solidFill>
          <a:ln w="9525" cap="flat" cmpd="sng" algn="ctr">
            <a:solidFill>
              <a:schemeClr val="tx1"/>
            </a:solidFill>
            <a:prstDash val="solid"/>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6" name="Group 245"/>
          <p:cNvGrpSpPr/>
          <p:nvPr/>
        </p:nvGrpSpPr>
        <p:grpSpPr>
          <a:xfrm rot="21446362">
            <a:off x="2189794" y="4667337"/>
            <a:ext cx="313044" cy="369332"/>
            <a:chOff x="418816" y="1964112"/>
            <a:chExt cx="313044" cy="369332"/>
          </a:xfrm>
        </p:grpSpPr>
        <p:sp>
          <p:nvSpPr>
            <p:cNvPr id="247" name="Oval 246"/>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48" name="TextBox 247"/>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6</a:t>
              </a:r>
              <a:endParaRPr lang="en-US" dirty="0">
                <a:latin typeface="Arial"/>
                <a:cs typeface="Arial"/>
              </a:endParaRPr>
            </a:p>
          </p:txBody>
        </p:sp>
      </p:grpSp>
      <p:grpSp>
        <p:nvGrpSpPr>
          <p:cNvPr id="249" name="Group 248"/>
          <p:cNvGrpSpPr/>
          <p:nvPr/>
        </p:nvGrpSpPr>
        <p:grpSpPr>
          <a:xfrm>
            <a:off x="3130061" y="1900424"/>
            <a:ext cx="313044" cy="369332"/>
            <a:chOff x="418816" y="1964112"/>
            <a:chExt cx="313044" cy="369332"/>
          </a:xfrm>
        </p:grpSpPr>
        <p:sp>
          <p:nvSpPr>
            <p:cNvPr id="250" name="Oval 249"/>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51" name="TextBox 250"/>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5</a:t>
              </a:r>
              <a:endParaRPr lang="en-US" dirty="0">
                <a:latin typeface="Arial"/>
                <a:cs typeface="Arial"/>
              </a:endParaRPr>
            </a:p>
          </p:txBody>
        </p:sp>
      </p:grpSp>
      <p:sp>
        <p:nvSpPr>
          <p:cNvPr id="253" name="Oval 252"/>
          <p:cNvSpPr/>
          <p:nvPr/>
        </p:nvSpPr>
        <p:spPr>
          <a:xfrm rot="5400000">
            <a:off x="1970416" y="419579"/>
            <a:ext cx="631007" cy="2235263"/>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3" name="TextBox 152"/>
          <p:cNvSpPr txBox="1"/>
          <p:nvPr/>
        </p:nvSpPr>
        <p:spPr>
          <a:xfrm>
            <a:off x="1336780" y="1336100"/>
            <a:ext cx="1891162" cy="509541"/>
          </a:xfrm>
          <a:prstGeom prst="rect">
            <a:avLst/>
          </a:prstGeom>
          <a:noFill/>
        </p:spPr>
        <p:txBody>
          <a:bodyPr wrap="none" rtlCol="0">
            <a:spAutoFit/>
          </a:bodyPr>
          <a:lstStyle/>
          <a:p>
            <a:pPr algn="ctr">
              <a:lnSpc>
                <a:spcPts val="1600"/>
              </a:lnSpc>
            </a:pPr>
            <a:r>
              <a:rPr lang="en-US" sz="1600" dirty="0" smtClean="0">
                <a:latin typeface="Arial"/>
                <a:cs typeface="Arial"/>
              </a:rPr>
              <a:t>Dijkstra’s link-state </a:t>
            </a:r>
          </a:p>
          <a:p>
            <a:pPr algn="ctr">
              <a:lnSpc>
                <a:spcPts val="1600"/>
              </a:lnSpc>
            </a:pPr>
            <a:r>
              <a:rPr lang="en-US" sz="1600" dirty="0" smtClean="0">
                <a:latin typeface="Arial"/>
                <a:cs typeface="Arial"/>
              </a:rPr>
              <a:t>Routing</a:t>
            </a:r>
            <a:endParaRPr lang="en-US" sz="1600" dirty="0">
              <a:latin typeface="Arial"/>
              <a:cs typeface="Arial"/>
            </a:endParaRPr>
          </a:p>
        </p:txBody>
      </p:sp>
      <p:grpSp>
        <p:nvGrpSpPr>
          <p:cNvPr id="319" name="Group 318"/>
          <p:cNvGrpSpPr/>
          <p:nvPr/>
        </p:nvGrpSpPr>
        <p:grpSpPr>
          <a:xfrm>
            <a:off x="921872" y="5536490"/>
            <a:ext cx="687402" cy="470408"/>
            <a:chOff x="1736090" y="2893762"/>
            <a:chExt cx="565150" cy="340093"/>
          </a:xfrm>
        </p:grpSpPr>
        <p:grpSp>
          <p:nvGrpSpPr>
            <p:cNvPr id="320" name="Group 327"/>
            <p:cNvGrpSpPr>
              <a:grpSpLocks/>
            </p:cNvGrpSpPr>
            <p:nvPr/>
          </p:nvGrpSpPr>
          <p:grpSpPr bwMode="auto">
            <a:xfrm>
              <a:off x="1736090" y="2893762"/>
              <a:ext cx="565150" cy="292100"/>
              <a:chOff x="1871277" y="1576300"/>
              <a:chExt cx="1128371" cy="437861"/>
            </a:xfrm>
          </p:grpSpPr>
          <p:sp>
            <p:nvSpPr>
              <p:cNvPr id="324" name="Oval 323"/>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25" name="Rectangle 324"/>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6" name="Oval 325"/>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27" name="Freeform 326"/>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8" name="Freeform 327"/>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9" name="Freeform 328"/>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0" name="Freeform 329"/>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31" name="Straight Connector 330"/>
              <p:cNvCxnSpPr>
                <a:endCxn id="326"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828502" y="2944584"/>
              <a:ext cx="374530" cy="289271"/>
              <a:chOff x="725185" y="1779875"/>
              <a:chExt cx="374530" cy="289271"/>
            </a:xfrm>
          </p:grpSpPr>
          <p:sp>
            <p:nvSpPr>
              <p:cNvPr id="322" name="Oval 321"/>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3" name="TextBox 322"/>
              <p:cNvSpPr txBox="1"/>
              <p:nvPr/>
            </p:nvSpPr>
            <p:spPr>
              <a:xfrm>
                <a:off x="725185" y="1779875"/>
                <a:ext cx="374530" cy="289271"/>
              </a:xfrm>
              <a:prstGeom prst="rect">
                <a:avLst/>
              </a:prstGeom>
              <a:noFill/>
            </p:spPr>
            <p:txBody>
              <a:bodyPr wrap="none" rtlCol="0">
                <a:spAutoFit/>
              </a:bodyPr>
              <a:lstStyle/>
              <a:p>
                <a:r>
                  <a:rPr lang="en-US" sz="2000" dirty="0" smtClean="0"/>
                  <a:t>s1</a:t>
                </a:r>
                <a:endParaRPr lang="en-US" sz="2000" dirty="0"/>
              </a:p>
            </p:txBody>
          </p:sp>
        </p:grpSp>
      </p:grpSp>
      <p:grpSp>
        <p:nvGrpSpPr>
          <p:cNvPr id="333" name="Group 332"/>
          <p:cNvGrpSpPr/>
          <p:nvPr/>
        </p:nvGrpSpPr>
        <p:grpSpPr>
          <a:xfrm>
            <a:off x="2206593" y="5245170"/>
            <a:ext cx="687402" cy="470406"/>
            <a:chOff x="1736090" y="2893762"/>
            <a:chExt cx="565150" cy="340091"/>
          </a:xfrm>
        </p:grpSpPr>
        <p:grpSp>
          <p:nvGrpSpPr>
            <p:cNvPr id="334" name="Group 327"/>
            <p:cNvGrpSpPr>
              <a:grpSpLocks/>
            </p:cNvGrpSpPr>
            <p:nvPr/>
          </p:nvGrpSpPr>
          <p:grpSpPr bwMode="auto">
            <a:xfrm>
              <a:off x="1736090" y="2893762"/>
              <a:ext cx="565150" cy="292100"/>
              <a:chOff x="1871277" y="1576300"/>
              <a:chExt cx="1128371" cy="437861"/>
            </a:xfrm>
          </p:grpSpPr>
          <p:sp>
            <p:nvSpPr>
              <p:cNvPr id="338" name="Oval 337"/>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9" name="Rectangle 338"/>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0" name="Oval 339"/>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1" name="Freeform 340"/>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2" name="Freeform 341"/>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4" name="Freeform 343"/>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45" name="Straight Connector 344"/>
              <p:cNvCxnSpPr>
                <a:endCxn id="340"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35" name="Group 334"/>
            <p:cNvGrpSpPr/>
            <p:nvPr/>
          </p:nvGrpSpPr>
          <p:grpSpPr>
            <a:xfrm>
              <a:off x="1828502" y="2944584"/>
              <a:ext cx="374531" cy="289269"/>
              <a:chOff x="725185" y="1779875"/>
              <a:chExt cx="374531" cy="289269"/>
            </a:xfrm>
          </p:grpSpPr>
          <p:sp>
            <p:nvSpPr>
              <p:cNvPr id="336" name="Oval 335"/>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7" name="TextBox 336"/>
              <p:cNvSpPr txBox="1"/>
              <p:nvPr/>
            </p:nvSpPr>
            <p:spPr>
              <a:xfrm>
                <a:off x="725185" y="1779875"/>
                <a:ext cx="374531" cy="289269"/>
              </a:xfrm>
              <a:prstGeom prst="rect">
                <a:avLst/>
              </a:prstGeom>
              <a:noFill/>
            </p:spPr>
            <p:txBody>
              <a:bodyPr wrap="none" rtlCol="0">
                <a:spAutoFit/>
              </a:bodyPr>
              <a:lstStyle/>
              <a:p>
                <a:r>
                  <a:rPr lang="en-US" sz="2000" dirty="0" smtClean="0"/>
                  <a:t>s2</a:t>
                </a:r>
                <a:endParaRPr lang="en-US" sz="2000" dirty="0"/>
              </a:p>
            </p:txBody>
          </p:sp>
        </p:grpSp>
      </p:grpSp>
      <p:grpSp>
        <p:nvGrpSpPr>
          <p:cNvPr id="347" name="Group 346"/>
          <p:cNvGrpSpPr/>
          <p:nvPr/>
        </p:nvGrpSpPr>
        <p:grpSpPr>
          <a:xfrm>
            <a:off x="1910145" y="5999406"/>
            <a:ext cx="687402" cy="470406"/>
            <a:chOff x="1736090" y="2893762"/>
            <a:chExt cx="565150" cy="340091"/>
          </a:xfrm>
        </p:grpSpPr>
        <p:grpSp>
          <p:nvGrpSpPr>
            <p:cNvPr id="348" name="Group 327"/>
            <p:cNvGrpSpPr>
              <a:grpSpLocks/>
            </p:cNvGrpSpPr>
            <p:nvPr/>
          </p:nvGrpSpPr>
          <p:grpSpPr bwMode="auto">
            <a:xfrm>
              <a:off x="1736090" y="2893762"/>
              <a:ext cx="565150" cy="292100"/>
              <a:chOff x="1871277" y="1576300"/>
              <a:chExt cx="1128371" cy="437861"/>
            </a:xfrm>
          </p:grpSpPr>
          <p:sp>
            <p:nvSpPr>
              <p:cNvPr id="352" name="Oval 35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3" name="Rectangle 35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4" name="Oval 35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5" name="Freeform 35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6" name="Freeform 35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7" name="Freeform 35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8" name="Freeform 35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a:endCxn id="35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49" name="Group 348"/>
            <p:cNvGrpSpPr/>
            <p:nvPr/>
          </p:nvGrpSpPr>
          <p:grpSpPr>
            <a:xfrm>
              <a:off x="1828502" y="2944584"/>
              <a:ext cx="374531" cy="289269"/>
              <a:chOff x="725185" y="1779875"/>
              <a:chExt cx="374531" cy="289269"/>
            </a:xfrm>
          </p:grpSpPr>
          <p:sp>
            <p:nvSpPr>
              <p:cNvPr id="350" name="Oval 349"/>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1" name="TextBox 350"/>
              <p:cNvSpPr txBox="1"/>
              <p:nvPr/>
            </p:nvSpPr>
            <p:spPr>
              <a:xfrm>
                <a:off x="725185" y="1779875"/>
                <a:ext cx="374531" cy="289269"/>
              </a:xfrm>
              <a:prstGeom prst="rect">
                <a:avLst/>
              </a:prstGeom>
              <a:noFill/>
            </p:spPr>
            <p:txBody>
              <a:bodyPr wrap="none" rtlCol="0">
                <a:spAutoFit/>
              </a:bodyPr>
              <a:lstStyle/>
              <a:p>
                <a:r>
                  <a:rPr lang="en-US" sz="2000" dirty="0" smtClean="0"/>
                  <a:t>s3</a:t>
                </a:r>
                <a:endParaRPr lang="en-US" sz="2000" dirty="0"/>
              </a:p>
            </p:txBody>
          </p:sp>
        </p:grpSp>
      </p:grpSp>
      <p:grpSp>
        <p:nvGrpSpPr>
          <p:cNvPr id="361" name="Group 360"/>
          <p:cNvGrpSpPr/>
          <p:nvPr/>
        </p:nvGrpSpPr>
        <p:grpSpPr>
          <a:xfrm>
            <a:off x="3077553" y="5718280"/>
            <a:ext cx="687402" cy="470406"/>
            <a:chOff x="1736090" y="2893762"/>
            <a:chExt cx="565150" cy="340091"/>
          </a:xfrm>
        </p:grpSpPr>
        <p:grpSp>
          <p:nvGrpSpPr>
            <p:cNvPr id="362" name="Group 327"/>
            <p:cNvGrpSpPr>
              <a:grpSpLocks/>
            </p:cNvGrpSpPr>
            <p:nvPr/>
          </p:nvGrpSpPr>
          <p:grpSpPr bwMode="auto">
            <a:xfrm>
              <a:off x="1736090" y="2893762"/>
              <a:ext cx="565150" cy="292100"/>
              <a:chOff x="1871277" y="1576300"/>
              <a:chExt cx="1128371" cy="437861"/>
            </a:xfrm>
          </p:grpSpPr>
          <p:sp>
            <p:nvSpPr>
              <p:cNvPr id="366" name="Oval 365"/>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7" name="Rectangle 366"/>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8" name="Oval 367"/>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9" name="Freeform 368"/>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0" name="Freeform 369"/>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Freeform 370"/>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2" name="Freeform 371"/>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3" name="Straight Connector 372"/>
              <p:cNvCxnSpPr>
                <a:endCxn id="368"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4" name="Straight Connector 373"/>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63" name="Group 362"/>
            <p:cNvGrpSpPr/>
            <p:nvPr/>
          </p:nvGrpSpPr>
          <p:grpSpPr>
            <a:xfrm>
              <a:off x="1828502" y="2944584"/>
              <a:ext cx="374531" cy="289269"/>
              <a:chOff x="725185" y="1779875"/>
              <a:chExt cx="374531" cy="289269"/>
            </a:xfrm>
          </p:grpSpPr>
          <p:sp>
            <p:nvSpPr>
              <p:cNvPr id="364" name="Oval 363"/>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p:cNvSpPr txBox="1"/>
              <p:nvPr/>
            </p:nvSpPr>
            <p:spPr>
              <a:xfrm>
                <a:off x="725185" y="1779875"/>
                <a:ext cx="374531" cy="289269"/>
              </a:xfrm>
              <a:prstGeom prst="rect">
                <a:avLst/>
              </a:prstGeom>
              <a:noFill/>
            </p:spPr>
            <p:txBody>
              <a:bodyPr wrap="none" rtlCol="0">
                <a:spAutoFit/>
              </a:bodyPr>
              <a:lstStyle/>
              <a:p>
                <a:r>
                  <a:rPr lang="en-US" sz="2000" dirty="0" smtClean="0"/>
                  <a:t>s4</a:t>
                </a:r>
                <a:endParaRPr lang="en-US" sz="2000" dirty="0"/>
              </a:p>
            </p:txBody>
          </p:sp>
        </p:grpSp>
      </p:grpSp>
      <p:cxnSp>
        <p:nvCxnSpPr>
          <p:cNvPr id="240" name="Straight Arrow Connector 239"/>
          <p:cNvCxnSpPr/>
          <p:nvPr/>
        </p:nvCxnSpPr>
        <p:spPr bwMode="auto">
          <a:xfrm>
            <a:off x="2475946" y="4898482"/>
            <a:ext cx="906274" cy="769733"/>
          </a:xfrm>
          <a:prstGeom prst="straightConnector1">
            <a:avLst/>
          </a:prstGeom>
          <a:solidFill>
            <a:schemeClr val="accent1"/>
          </a:solidFill>
          <a:ln w="9525" cap="flat" cmpd="sng" algn="ctr">
            <a:solidFill>
              <a:schemeClr val="tx1"/>
            </a:solidFill>
            <a:prstDash val="solid"/>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 name="Title 1"/>
          <p:cNvSpPr txBox="1">
            <a:spLocks/>
          </p:cNvSpPr>
          <p:nvPr/>
        </p:nvSpPr>
        <p:spPr>
          <a:xfrm>
            <a:off x="0" y="106542"/>
            <a:ext cx="8642801" cy="1143000"/>
          </a:xfrm>
          <a:prstGeom prst="rect">
            <a:avLst/>
          </a:prstGeom>
        </p:spPr>
        <p:txBody>
          <a:bodyPr/>
          <a:lst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r>
              <a:rPr lang="en-US" sz="3600" dirty="0">
                <a:latin typeface="Comic Sans MS" charset="0"/>
                <a:ea typeface="Comic Sans MS" charset="0"/>
                <a:cs typeface="Comic Sans MS" charset="0"/>
              </a:rPr>
              <a:t>SDN: Control/Data </a:t>
            </a:r>
            <a:r>
              <a:rPr lang="en-US" sz="3600" dirty="0" smtClean="0">
                <a:latin typeface="Comic Sans MS" charset="0"/>
                <a:ea typeface="Comic Sans MS" charset="0"/>
                <a:cs typeface="Comic Sans MS" charset="0"/>
              </a:rPr>
              <a:t>Plane</a:t>
            </a:r>
            <a:endParaRPr lang="en-US" sz="3600" dirty="0">
              <a:latin typeface="Comic Sans MS" charset="0"/>
              <a:ea typeface="Comic Sans MS" charset="0"/>
              <a:cs typeface="Comic Sans MS" charset="0"/>
            </a:endParaRPr>
          </a:p>
          <a:p>
            <a:pPr algn="ctr"/>
            <a:r>
              <a:rPr lang="en-US" sz="3600" dirty="0">
                <a:latin typeface="Comic Sans MS" charset="0"/>
                <a:ea typeface="Comic Sans MS" charset="0"/>
                <a:cs typeface="Comic Sans MS" charset="0"/>
              </a:rPr>
              <a:t>                 </a:t>
            </a:r>
            <a:r>
              <a:rPr lang="en-US" sz="3600" dirty="0" smtClean="0">
                <a:latin typeface="Comic Sans MS" charset="0"/>
                <a:ea typeface="Comic Sans MS" charset="0"/>
                <a:cs typeface="Comic Sans MS" charset="0"/>
              </a:rPr>
              <a:t>Interaction </a:t>
            </a:r>
            <a:r>
              <a:rPr lang="en-US" sz="3600" dirty="0">
                <a:latin typeface="Comic Sans MS" charset="0"/>
                <a:ea typeface="Comic Sans MS" charset="0"/>
                <a:cs typeface="Comic Sans MS" charset="0"/>
              </a:rPr>
              <a:t>E</a:t>
            </a:r>
            <a:r>
              <a:rPr lang="en-US" sz="3600" dirty="0" smtClean="0">
                <a:latin typeface="Comic Sans MS" charset="0"/>
                <a:ea typeface="Comic Sans MS" charset="0"/>
                <a:cs typeface="Comic Sans MS" charset="0"/>
              </a:rPr>
              <a:t>xample</a:t>
            </a:r>
            <a:endParaRPr lang="en-US" sz="3600" dirty="0">
              <a:latin typeface="Comic Sans MS" charset="0"/>
              <a:ea typeface="Comic Sans MS" charset="0"/>
              <a:cs typeface="Comic Sans MS" charset="0"/>
            </a:endParaRPr>
          </a:p>
        </p:txBody>
      </p:sp>
      <p:grpSp>
        <p:nvGrpSpPr>
          <p:cNvPr id="22" name="Group 21"/>
          <p:cNvGrpSpPr/>
          <p:nvPr/>
        </p:nvGrpSpPr>
        <p:grpSpPr>
          <a:xfrm>
            <a:off x="5313965" y="1234279"/>
            <a:ext cx="3388878" cy="858751"/>
            <a:chOff x="5313965" y="1301119"/>
            <a:chExt cx="3388878" cy="858751"/>
          </a:xfrm>
        </p:grpSpPr>
        <p:sp>
          <p:nvSpPr>
            <p:cNvPr id="9" name="TextBox 8"/>
            <p:cNvSpPr txBox="1"/>
            <p:nvPr/>
          </p:nvSpPr>
          <p:spPr>
            <a:xfrm>
              <a:off x="5654651" y="1315023"/>
              <a:ext cx="3048192" cy="844847"/>
            </a:xfrm>
            <a:prstGeom prst="rect">
              <a:avLst/>
            </a:prstGeom>
            <a:noFill/>
          </p:spPr>
          <p:txBody>
            <a:bodyPr wrap="square" rtlCol="0">
              <a:spAutoFit/>
            </a:bodyPr>
            <a:lstStyle/>
            <a:p>
              <a:pPr>
                <a:lnSpc>
                  <a:spcPct val="90000"/>
                </a:lnSpc>
              </a:pPr>
              <a:r>
                <a:rPr lang="en-US" dirty="0" smtClean="0">
                  <a:solidFill>
                    <a:srgbClr val="000000"/>
                  </a:solidFill>
                  <a:latin typeface="+mn-lt"/>
                </a:rPr>
                <a:t>S1, experiencing link failure using OpenFlow port status message to notify controller</a:t>
              </a:r>
              <a:endParaRPr lang="en-US" dirty="0">
                <a:solidFill>
                  <a:srgbClr val="000000"/>
                </a:solidFill>
                <a:latin typeface="+mn-lt"/>
              </a:endParaRPr>
            </a:p>
          </p:txBody>
        </p:sp>
        <p:grpSp>
          <p:nvGrpSpPr>
            <p:cNvPr id="378" name="Group 377"/>
            <p:cNvGrpSpPr/>
            <p:nvPr/>
          </p:nvGrpSpPr>
          <p:grpSpPr>
            <a:xfrm>
              <a:off x="5313965" y="1301119"/>
              <a:ext cx="338263" cy="369332"/>
              <a:chOff x="418816" y="1964112"/>
              <a:chExt cx="313044" cy="369332"/>
            </a:xfrm>
          </p:grpSpPr>
          <p:sp>
            <p:nvSpPr>
              <p:cNvPr id="379" name="Oval 378"/>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381" name="TextBox 380"/>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1</a:t>
                </a:r>
                <a:endParaRPr lang="en-US" dirty="0">
                  <a:latin typeface="Arial"/>
                  <a:cs typeface="Arial"/>
                </a:endParaRPr>
              </a:p>
            </p:txBody>
          </p:sp>
        </p:grpSp>
      </p:grpSp>
      <p:grpSp>
        <p:nvGrpSpPr>
          <p:cNvPr id="382" name="Group 381"/>
          <p:cNvGrpSpPr/>
          <p:nvPr/>
        </p:nvGrpSpPr>
        <p:grpSpPr>
          <a:xfrm>
            <a:off x="5359418" y="2228890"/>
            <a:ext cx="3388878" cy="858751"/>
            <a:chOff x="5313965" y="1301119"/>
            <a:chExt cx="3388878" cy="858751"/>
          </a:xfrm>
        </p:grpSpPr>
        <p:sp>
          <p:nvSpPr>
            <p:cNvPr id="383" name="TextBox 382"/>
            <p:cNvSpPr txBox="1"/>
            <p:nvPr/>
          </p:nvSpPr>
          <p:spPr>
            <a:xfrm>
              <a:off x="5654651" y="1315023"/>
              <a:ext cx="3048192" cy="844847"/>
            </a:xfrm>
            <a:prstGeom prst="rect">
              <a:avLst/>
            </a:prstGeom>
            <a:noFill/>
          </p:spPr>
          <p:txBody>
            <a:bodyPr wrap="square" rtlCol="0">
              <a:spAutoFit/>
            </a:bodyPr>
            <a:lstStyle/>
            <a:p>
              <a:pPr>
                <a:lnSpc>
                  <a:spcPct val="90000"/>
                </a:lnSpc>
              </a:pPr>
              <a:r>
                <a:rPr lang="en-US" dirty="0" smtClean="0">
                  <a:solidFill>
                    <a:srgbClr val="000000"/>
                  </a:solidFill>
                  <a:latin typeface="+mn-lt"/>
                </a:rPr>
                <a:t>SDN controller receives OpenFlow message, updates link status info</a:t>
              </a:r>
              <a:endParaRPr lang="en-US" dirty="0">
                <a:solidFill>
                  <a:srgbClr val="000000"/>
                </a:solidFill>
                <a:latin typeface="+mn-lt"/>
              </a:endParaRPr>
            </a:p>
          </p:txBody>
        </p:sp>
        <p:grpSp>
          <p:nvGrpSpPr>
            <p:cNvPr id="384" name="Group 383"/>
            <p:cNvGrpSpPr/>
            <p:nvPr/>
          </p:nvGrpSpPr>
          <p:grpSpPr>
            <a:xfrm>
              <a:off x="5313965" y="1301119"/>
              <a:ext cx="313044" cy="369332"/>
              <a:chOff x="418816" y="1964112"/>
              <a:chExt cx="289705" cy="369332"/>
            </a:xfrm>
          </p:grpSpPr>
          <p:sp>
            <p:nvSpPr>
              <p:cNvPr id="385" name="Oval 384"/>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387" name="TextBox 386"/>
              <p:cNvSpPr txBox="1"/>
              <p:nvPr/>
            </p:nvSpPr>
            <p:spPr>
              <a:xfrm>
                <a:off x="418816" y="1964112"/>
                <a:ext cx="289705" cy="369332"/>
              </a:xfrm>
              <a:prstGeom prst="rect">
                <a:avLst/>
              </a:prstGeom>
              <a:noFill/>
            </p:spPr>
            <p:txBody>
              <a:bodyPr wrap="none" rtlCol="0">
                <a:spAutoFit/>
              </a:bodyPr>
              <a:lstStyle/>
              <a:p>
                <a:r>
                  <a:rPr lang="en-US" dirty="0" smtClean="0">
                    <a:latin typeface="Arial"/>
                    <a:cs typeface="Arial"/>
                  </a:rPr>
                  <a:t>2</a:t>
                </a:r>
                <a:endParaRPr lang="en-US" dirty="0">
                  <a:latin typeface="Arial"/>
                  <a:cs typeface="Arial"/>
                </a:endParaRPr>
              </a:p>
            </p:txBody>
          </p:sp>
        </p:grpSp>
      </p:grpSp>
      <p:grpSp>
        <p:nvGrpSpPr>
          <p:cNvPr id="388" name="Group 387"/>
          <p:cNvGrpSpPr/>
          <p:nvPr/>
        </p:nvGrpSpPr>
        <p:grpSpPr>
          <a:xfrm>
            <a:off x="5364768" y="3156658"/>
            <a:ext cx="3388878" cy="1357349"/>
            <a:chOff x="5313965" y="1301119"/>
            <a:chExt cx="3388878" cy="1357349"/>
          </a:xfrm>
        </p:grpSpPr>
        <p:sp>
          <p:nvSpPr>
            <p:cNvPr id="389" name="TextBox 388"/>
            <p:cNvSpPr txBox="1"/>
            <p:nvPr/>
          </p:nvSpPr>
          <p:spPr>
            <a:xfrm>
              <a:off x="5654651" y="1315023"/>
              <a:ext cx="3048192" cy="1343445"/>
            </a:xfrm>
            <a:prstGeom prst="rect">
              <a:avLst/>
            </a:prstGeom>
            <a:noFill/>
          </p:spPr>
          <p:txBody>
            <a:bodyPr wrap="square" rtlCol="0">
              <a:spAutoFit/>
            </a:bodyPr>
            <a:lstStyle/>
            <a:p>
              <a:pPr>
                <a:lnSpc>
                  <a:spcPct val="90000"/>
                </a:lnSpc>
              </a:pPr>
              <a:r>
                <a:rPr lang="en-US" dirty="0" smtClean="0">
                  <a:solidFill>
                    <a:srgbClr val="000000"/>
                  </a:solidFill>
                  <a:latin typeface="+mn-lt"/>
                </a:rPr>
                <a:t>Dijkstra’s routing algorithm application has previously registered to be called when ever link status changes.  It is called.</a:t>
              </a:r>
              <a:endParaRPr lang="en-US" dirty="0">
                <a:solidFill>
                  <a:srgbClr val="000000"/>
                </a:solidFill>
                <a:latin typeface="+mn-lt"/>
              </a:endParaRPr>
            </a:p>
          </p:txBody>
        </p:sp>
        <p:grpSp>
          <p:nvGrpSpPr>
            <p:cNvPr id="390" name="Group 389"/>
            <p:cNvGrpSpPr/>
            <p:nvPr/>
          </p:nvGrpSpPr>
          <p:grpSpPr>
            <a:xfrm>
              <a:off x="5313965" y="1301119"/>
              <a:ext cx="313044" cy="369332"/>
              <a:chOff x="418816" y="1964112"/>
              <a:chExt cx="289705" cy="369332"/>
            </a:xfrm>
          </p:grpSpPr>
          <p:sp>
            <p:nvSpPr>
              <p:cNvPr id="391" name="Oval 390"/>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392" name="TextBox 391"/>
              <p:cNvSpPr txBox="1"/>
              <p:nvPr/>
            </p:nvSpPr>
            <p:spPr>
              <a:xfrm>
                <a:off x="418816" y="1964112"/>
                <a:ext cx="289705" cy="369332"/>
              </a:xfrm>
              <a:prstGeom prst="rect">
                <a:avLst/>
              </a:prstGeom>
              <a:noFill/>
            </p:spPr>
            <p:txBody>
              <a:bodyPr wrap="none" rtlCol="0">
                <a:spAutoFit/>
              </a:bodyPr>
              <a:lstStyle/>
              <a:p>
                <a:r>
                  <a:rPr lang="en-US" dirty="0" smtClean="0">
                    <a:latin typeface="Arial"/>
                    <a:cs typeface="Arial"/>
                  </a:rPr>
                  <a:t>3</a:t>
                </a:r>
                <a:endParaRPr lang="en-US" dirty="0">
                  <a:latin typeface="Arial"/>
                  <a:cs typeface="Arial"/>
                </a:endParaRPr>
              </a:p>
            </p:txBody>
          </p:sp>
        </p:grpSp>
      </p:grpSp>
      <p:grpSp>
        <p:nvGrpSpPr>
          <p:cNvPr id="393" name="Group 392"/>
          <p:cNvGrpSpPr/>
          <p:nvPr/>
        </p:nvGrpSpPr>
        <p:grpSpPr>
          <a:xfrm>
            <a:off x="5356749" y="4538949"/>
            <a:ext cx="3388878" cy="1108050"/>
            <a:chOff x="5313965" y="1301119"/>
            <a:chExt cx="3388878" cy="1108050"/>
          </a:xfrm>
        </p:grpSpPr>
        <p:sp>
          <p:nvSpPr>
            <p:cNvPr id="394" name="TextBox 393"/>
            <p:cNvSpPr txBox="1"/>
            <p:nvPr/>
          </p:nvSpPr>
          <p:spPr>
            <a:xfrm>
              <a:off x="5654651" y="1315023"/>
              <a:ext cx="3048192" cy="1094146"/>
            </a:xfrm>
            <a:prstGeom prst="rect">
              <a:avLst/>
            </a:prstGeom>
            <a:noFill/>
          </p:spPr>
          <p:txBody>
            <a:bodyPr wrap="square" rtlCol="0">
              <a:spAutoFit/>
            </a:bodyPr>
            <a:lstStyle/>
            <a:p>
              <a:pPr>
                <a:lnSpc>
                  <a:spcPct val="90000"/>
                </a:lnSpc>
              </a:pPr>
              <a:r>
                <a:rPr lang="en-US" dirty="0" smtClean="0">
                  <a:solidFill>
                    <a:srgbClr val="000000"/>
                  </a:solidFill>
                  <a:latin typeface="+mn-lt"/>
                </a:rPr>
                <a:t>Dijkstra’s routing algorithm access network graph info, link state info in controller,  computes new routes</a:t>
              </a:r>
              <a:endParaRPr lang="en-US" dirty="0">
                <a:solidFill>
                  <a:srgbClr val="000000"/>
                </a:solidFill>
                <a:latin typeface="+mn-lt"/>
              </a:endParaRPr>
            </a:p>
          </p:txBody>
        </p:sp>
        <p:grpSp>
          <p:nvGrpSpPr>
            <p:cNvPr id="395" name="Group 394"/>
            <p:cNvGrpSpPr/>
            <p:nvPr/>
          </p:nvGrpSpPr>
          <p:grpSpPr>
            <a:xfrm>
              <a:off x="5313965" y="1301119"/>
              <a:ext cx="313044" cy="369332"/>
              <a:chOff x="418816" y="1964112"/>
              <a:chExt cx="289705" cy="369332"/>
            </a:xfrm>
          </p:grpSpPr>
          <p:sp>
            <p:nvSpPr>
              <p:cNvPr id="396" name="Oval 395"/>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397" name="TextBox 396"/>
              <p:cNvSpPr txBox="1"/>
              <p:nvPr/>
            </p:nvSpPr>
            <p:spPr>
              <a:xfrm>
                <a:off x="418816" y="1964112"/>
                <a:ext cx="289705" cy="369332"/>
              </a:xfrm>
              <a:prstGeom prst="rect">
                <a:avLst/>
              </a:prstGeom>
              <a:noFill/>
            </p:spPr>
            <p:txBody>
              <a:bodyPr wrap="none" rtlCol="0">
                <a:spAutoFit/>
              </a:bodyPr>
              <a:lstStyle/>
              <a:p>
                <a:r>
                  <a:rPr lang="en-US" dirty="0" smtClean="0">
                    <a:latin typeface="Arial"/>
                    <a:cs typeface="Arial"/>
                  </a:rPr>
                  <a:t>4</a:t>
                </a:r>
                <a:endParaRPr lang="en-US" dirty="0">
                  <a:latin typeface="Arial"/>
                  <a:cs typeface="Arial"/>
                </a:endParaRPr>
              </a:p>
            </p:txBody>
          </p:sp>
        </p:grpSp>
      </p:grpSp>
      <p:sp>
        <p:nvSpPr>
          <p:cNvPr id="398"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71</a:t>
            </a:fld>
            <a:endParaRPr lang="en-US" sz="1200" dirty="0">
              <a:latin typeface="Tahoma" charset="0"/>
            </a:endParaRPr>
          </a:p>
        </p:txBody>
      </p:sp>
      <p:sp>
        <p:nvSpPr>
          <p:cNvPr id="151" name="Footer Placeholder 4"/>
          <p:cNvSpPr>
            <a:spLocks noGrp="1"/>
          </p:cNvSpPr>
          <p:nvPr>
            <p:ph type="ftr" sz="quarter" idx="11"/>
          </p:nvPr>
        </p:nvSpPr>
        <p:spPr>
          <a:xfrm>
            <a:off x="4333950" y="6492875"/>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8988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2"/>
                                        </p:tgtEl>
                                        <p:attrNameLst>
                                          <p:attrName>style.visibility</p:attrName>
                                        </p:attrNameLst>
                                      </p:cBhvr>
                                      <p:to>
                                        <p:strVal val="visible"/>
                                      </p:to>
                                    </p:set>
                                    <p:animEffect transition="in" filter="dissolve">
                                      <p:cBhvr>
                                        <p:cTn id="12" dur="500"/>
                                        <p:tgtEl>
                                          <p:spTgt spid="3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8"/>
                                        </p:tgtEl>
                                        <p:attrNameLst>
                                          <p:attrName>style.visibility</p:attrName>
                                        </p:attrNameLst>
                                      </p:cBhvr>
                                      <p:to>
                                        <p:strVal val="visible"/>
                                      </p:to>
                                    </p:set>
                                    <p:animEffect transition="in" filter="dissolve">
                                      <p:cBhvr>
                                        <p:cTn id="17" dur="500"/>
                                        <p:tgtEl>
                                          <p:spTgt spid="3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3"/>
                                        </p:tgtEl>
                                        <p:attrNameLst>
                                          <p:attrName>style.visibility</p:attrName>
                                        </p:attrNameLst>
                                      </p:cBhvr>
                                      <p:to>
                                        <p:strVal val="visible"/>
                                      </p:to>
                                    </p:set>
                                    <p:animEffect transition="in" filter="dissolve">
                                      <p:cBhvr>
                                        <p:cTn id="22"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Rounded Rectangle 374"/>
          <p:cNvSpPr/>
          <p:nvPr/>
        </p:nvSpPr>
        <p:spPr>
          <a:xfrm>
            <a:off x="441168" y="2793983"/>
            <a:ext cx="4211052" cy="1062452"/>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0" name="Rounded Rectangle 379"/>
          <p:cNvSpPr/>
          <p:nvPr/>
        </p:nvSpPr>
        <p:spPr>
          <a:xfrm>
            <a:off x="467904" y="3990524"/>
            <a:ext cx="4184316" cy="545543"/>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386" name="Straight Connector 385"/>
          <p:cNvCxnSpPr/>
          <p:nvPr/>
        </p:nvCxnSpPr>
        <p:spPr bwMode="auto">
          <a:xfrm>
            <a:off x="508006" y="4638847"/>
            <a:ext cx="4104106"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1" name="Group 400"/>
          <p:cNvGrpSpPr/>
          <p:nvPr/>
        </p:nvGrpSpPr>
        <p:grpSpPr>
          <a:xfrm>
            <a:off x="590136" y="3368823"/>
            <a:ext cx="1244650" cy="411995"/>
            <a:chOff x="3128876" y="457817"/>
            <a:chExt cx="1432326" cy="459826"/>
          </a:xfrm>
        </p:grpSpPr>
        <p:sp>
          <p:nvSpPr>
            <p:cNvPr id="402" name="Rounded Rectangle 40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3" name="TextBox 402"/>
            <p:cNvSpPr txBox="1"/>
            <p:nvPr/>
          </p:nvSpPr>
          <p:spPr>
            <a:xfrm>
              <a:off x="3178769" y="541671"/>
              <a:ext cx="1302385" cy="299227"/>
            </a:xfrm>
            <a:prstGeom prst="rect">
              <a:avLst/>
            </a:prstGeom>
            <a:noFill/>
          </p:spPr>
          <p:txBody>
            <a:bodyPr wrap="none" rtlCol="0">
              <a:spAutoFit/>
            </a:bodyPr>
            <a:lstStyle/>
            <a:p>
              <a:pPr algn="ctr">
                <a:lnSpc>
                  <a:spcPts val="1600"/>
                </a:lnSpc>
              </a:pPr>
              <a:r>
                <a:rPr lang="en-US" sz="1400" dirty="0" smtClean="0">
                  <a:latin typeface="Arial"/>
                  <a:cs typeface="Arial"/>
                </a:rPr>
                <a:t>Link-state info</a:t>
              </a:r>
              <a:endParaRPr lang="en-US" sz="1400" dirty="0">
                <a:latin typeface="Arial"/>
                <a:cs typeface="Arial"/>
              </a:endParaRPr>
            </a:p>
          </p:txBody>
        </p:sp>
      </p:grpSp>
      <p:grpSp>
        <p:nvGrpSpPr>
          <p:cNvPr id="404" name="Group 403"/>
          <p:cNvGrpSpPr/>
          <p:nvPr/>
        </p:nvGrpSpPr>
        <p:grpSpPr>
          <a:xfrm>
            <a:off x="3459852" y="3382192"/>
            <a:ext cx="1165638" cy="398626"/>
            <a:chOff x="3034354" y="534843"/>
            <a:chExt cx="1525489" cy="382800"/>
          </a:xfrm>
        </p:grpSpPr>
        <p:sp>
          <p:nvSpPr>
            <p:cNvPr id="405" name="Rounded Rectangle 404"/>
            <p:cNvSpPr/>
            <p:nvPr/>
          </p:nvSpPr>
          <p:spPr>
            <a:xfrm>
              <a:off x="3128876" y="534843"/>
              <a:ext cx="1325987" cy="382800"/>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6" name="TextBox 405"/>
            <p:cNvSpPr txBox="1"/>
            <p:nvPr/>
          </p:nvSpPr>
          <p:spPr>
            <a:xfrm>
              <a:off x="3034354" y="593020"/>
              <a:ext cx="1525489" cy="299227"/>
            </a:xfrm>
            <a:prstGeom prst="rect">
              <a:avLst/>
            </a:prstGeom>
            <a:noFill/>
          </p:spPr>
          <p:txBody>
            <a:bodyPr wrap="none" rtlCol="0">
              <a:spAutoFit/>
            </a:bodyPr>
            <a:lstStyle/>
            <a:p>
              <a:pPr algn="ctr">
                <a:lnSpc>
                  <a:spcPts val="1600"/>
                </a:lnSpc>
              </a:pPr>
              <a:r>
                <a:rPr lang="en-US" sz="1400" dirty="0" smtClean="0">
                  <a:latin typeface="Arial"/>
                  <a:cs typeface="Arial"/>
                </a:rPr>
                <a:t>switch info</a:t>
              </a:r>
              <a:endParaRPr lang="en-US" sz="1400" dirty="0">
                <a:latin typeface="Arial"/>
                <a:cs typeface="Arial"/>
              </a:endParaRPr>
            </a:p>
          </p:txBody>
        </p:sp>
      </p:grpSp>
      <p:grpSp>
        <p:nvGrpSpPr>
          <p:cNvPr id="407" name="Group 406"/>
          <p:cNvGrpSpPr/>
          <p:nvPr/>
        </p:nvGrpSpPr>
        <p:grpSpPr>
          <a:xfrm>
            <a:off x="1982268" y="3368823"/>
            <a:ext cx="960359" cy="411995"/>
            <a:chOff x="3128876" y="457817"/>
            <a:chExt cx="1432326" cy="459826"/>
          </a:xfrm>
        </p:grpSpPr>
        <p:sp>
          <p:nvSpPr>
            <p:cNvPr id="408" name="Rounded Rectangle 407"/>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9" name="TextBox 408"/>
            <p:cNvSpPr txBox="1"/>
            <p:nvPr/>
          </p:nvSpPr>
          <p:spPr>
            <a:xfrm>
              <a:off x="3205754" y="541671"/>
              <a:ext cx="1287660" cy="299227"/>
            </a:xfrm>
            <a:prstGeom prst="rect">
              <a:avLst/>
            </a:prstGeom>
            <a:noFill/>
          </p:spPr>
          <p:txBody>
            <a:bodyPr wrap="none" rtlCol="0">
              <a:spAutoFit/>
            </a:bodyPr>
            <a:lstStyle/>
            <a:p>
              <a:pPr algn="ctr">
                <a:lnSpc>
                  <a:spcPts val="1600"/>
                </a:lnSpc>
              </a:pPr>
              <a:r>
                <a:rPr lang="en-US" sz="1400" dirty="0" smtClean="0">
                  <a:latin typeface="Arial"/>
                  <a:cs typeface="Arial"/>
                </a:rPr>
                <a:t>host info</a:t>
              </a:r>
              <a:endParaRPr lang="en-US" sz="1400" dirty="0">
                <a:latin typeface="Arial"/>
                <a:cs typeface="Arial"/>
              </a:endParaRPr>
            </a:p>
          </p:txBody>
        </p:sp>
      </p:grpSp>
      <p:grpSp>
        <p:nvGrpSpPr>
          <p:cNvPr id="410" name="Group 409"/>
          <p:cNvGrpSpPr/>
          <p:nvPr/>
        </p:nvGrpSpPr>
        <p:grpSpPr>
          <a:xfrm>
            <a:off x="521932" y="2874191"/>
            <a:ext cx="889706" cy="382826"/>
            <a:chOff x="3128876" y="457817"/>
            <a:chExt cx="1432326" cy="459826"/>
          </a:xfrm>
        </p:grpSpPr>
        <p:sp>
          <p:nvSpPr>
            <p:cNvPr id="411" name="Rounded Rectangle 410"/>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2" name="TextBox 411"/>
            <p:cNvSpPr txBox="1"/>
            <p:nvPr/>
          </p:nvSpPr>
          <p:spPr>
            <a:xfrm>
              <a:off x="3198565" y="509557"/>
              <a:ext cx="1302043" cy="299227"/>
            </a:xfrm>
            <a:prstGeom prst="rect">
              <a:avLst/>
            </a:prstGeom>
            <a:noFill/>
          </p:spPr>
          <p:txBody>
            <a:bodyPr wrap="none" rtlCol="0">
              <a:spAutoFit/>
            </a:bodyPr>
            <a:lstStyle/>
            <a:p>
              <a:pPr algn="ctr">
                <a:lnSpc>
                  <a:spcPts val="1600"/>
                </a:lnSpc>
              </a:pPr>
              <a:r>
                <a:rPr lang="en-US" sz="1400" dirty="0" smtClean="0">
                  <a:latin typeface="Arial"/>
                  <a:cs typeface="Arial"/>
                </a:rPr>
                <a:t>statistics</a:t>
              </a:r>
              <a:endParaRPr lang="en-US" sz="1400" dirty="0">
                <a:latin typeface="Arial"/>
                <a:cs typeface="Arial"/>
              </a:endParaRPr>
            </a:p>
          </p:txBody>
        </p:sp>
      </p:grpSp>
      <p:grpSp>
        <p:nvGrpSpPr>
          <p:cNvPr id="413" name="Group 412"/>
          <p:cNvGrpSpPr/>
          <p:nvPr/>
        </p:nvGrpSpPr>
        <p:grpSpPr>
          <a:xfrm>
            <a:off x="3249716" y="2860821"/>
            <a:ext cx="1032905" cy="404965"/>
            <a:chOff x="3099264" y="457817"/>
            <a:chExt cx="1540525" cy="459826"/>
          </a:xfrm>
        </p:grpSpPr>
        <p:sp>
          <p:nvSpPr>
            <p:cNvPr id="414" name="Rounded Rectangle 413"/>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5" name="TextBox 414"/>
            <p:cNvSpPr txBox="1"/>
            <p:nvPr/>
          </p:nvSpPr>
          <p:spPr>
            <a:xfrm>
              <a:off x="3099264" y="526493"/>
              <a:ext cx="1540525" cy="299227"/>
            </a:xfrm>
            <a:prstGeom prst="rect">
              <a:avLst/>
            </a:prstGeom>
            <a:noFill/>
          </p:spPr>
          <p:txBody>
            <a:bodyPr wrap="none" rtlCol="0">
              <a:spAutoFit/>
            </a:bodyPr>
            <a:lstStyle/>
            <a:p>
              <a:pPr algn="ctr">
                <a:lnSpc>
                  <a:spcPts val="1600"/>
                </a:lnSpc>
              </a:pPr>
              <a:r>
                <a:rPr lang="en-US" sz="1400" dirty="0" smtClean="0">
                  <a:latin typeface="Arial"/>
                  <a:cs typeface="Arial"/>
                </a:rPr>
                <a:t>flow tables</a:t>
              </a:r>
              <a:endParaRPr lang="en-US" sz="1400" dirty="0">
                <a:latin typeface="Arial"/>
                <a:cs typeface="Arial"/>
              </a:endParaRPr>
            </a:p>
          </p:txBody>
        </p:sp>
      </p:grpSp>
      <p:sp>
        <p:nvSpPr>
          <p:cNvPr id="416" name="TextBox 415"/>
          <p:cNvSpPr txBox="1"/>
          <p:nvPr/>
        </p:nvSpPr>
        <p:spPr>
          <a:xfrm>
            <a:off x="2458723" y="2496236"/>
            <a:ext cx="570238" cy="1077218"/>
          </a:xfrm>
          <a:prstGeom prst="rect">
            <a:avLst/>
          </a:prstGeom>
          <a:noFill/>
        </p:spPr>
        <p:txBody>
          <a:bodyPr wrap="squar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sp>
        <p:nvSpPr>
          <p:cNvPr id="417" name="TextBox 416"/>
          <p:cNvSpPr txBox="1"/>
          <p:nvPr/>
        </p:nvSpPr>
        <p:spPr>
          <a:xfrm>
            <a:off x="3005244" y="3133033"/>
            <a:ext cx="595035"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grpSp>
        <p:nvGrpSpPr>
          <p:cNvPr id="418" name="Group 417"/>
          <p:cNvGrpSpPr/>
          <p:nvPr/>
        </p:nvGrpSpPr>
        <p:grpSpPr>
          <a:xfrm>
            <a:off x="1076595" y="4121691"/>
            <a:ext cx="1257452" cy="286824"/>
            <a:chOff x="3128876" y="457775"/>
            <a:chExt cx="1432326" cy="459868"/>
          </a:xfrm>
        </p:grpSpPr>
        <p:sp>
          <p:nvSpPr>
            <p:cNvPr id="419" name="Rounded Rectangle 41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0" name="TextBox 419"/>
            <p:cNvSpPr txBox="1"/>
            <p:nvPr/>
          </p:nvSpPr>
          <p:spPr>
            <a:xfrm>
              <a:off x="3278378" y="457775"/>
              <a:ext cx="1142401" cy="299227"/>
            </a:xfrm>
            <a:prstGeom prst="rect">
              <a:avLst/>
            </a:prstGeom>
            <a:noFill/>
          </p:spPr>
          <p:txBody>
            <a:bodyPr wrap="none" rtlCol="0">
              <a:spAutoFit/>
            </a:bodyPr>
            <a:lstStyle/>
            <a:p>
              <a:pPr algn="ctr">
                <a:lnSpc>
                  <a:spcPts val="1600"/>
                </a:lnSpc>
              </a:pPr>
              <a:r>
                <a:rPr lang="en-US" sz="1400" dirty="0" smtClean="0">
                  <a:latin typeface="Arial"/>
                  <a:cs typeface="Arial"/>
                </a:rPr>
                <a:t>OpenFlow</a:t>
              </a:r>
              <a:endParaRPr lang="en-US" sz="1400" dirty="0">
                <a:latin typeface="Arial"/>
                <a:cs typeface="Arial"/>
              </a:endParaRPr>
            </a:p>
          </p:txBody>
        </p:sp>
      </p:grpSp>
      <p:grpSp>
        <p:nvGrpSpPr>
          <p:cNvPr id="421" name="Group 420"/>
          <p:cNvGrpSpPr/>
          <p:nvPr/>
        </p:nvGrpSpPr>
        <p:grpSpPr>
          <a:xfrm>
            <a:off x="2945827" y="4126474"/>
            <a:ext cx="1244650" cy="307410"/>
            <a:chOff x="3128876" y="457817"/>
            <a:chExt cx="1432326" cy="459826"/>
          </a:xfrm>
        </p:grpSpPr>
        <p:sp>
          <p:nvSpPr>
            <p:cNvPr id="422" name="Rounded Rectangle 42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3" name="TextBox 422"/>
            <p:cNvSpPr txBox="1"/>
            <p:nvPr/>
          </p:nvSpPr>
          <p:spPr>
            <a:xfrm>
              <a:off x="3446730" y="484746"/>
              <a:ext cx="805702" cy="299227"/>
            </a:xfrm>
            <a:prstGeom prst="rect">
              <a:avLst/>
            </a:prstGeom>
            <a:noFill/>
          </p:spPr>
          <p:txBody>
            <a:bodyPr wrap="none" rtlCol="0">
              <a:spAutoFit/>
            </a:bodyPr>
            <a:lstStyle/>
            <a:p>
              <a:pPr algn="ctr">
                <a:lnSpc>
                  <a:spcPts val="1600"/>
                </a:lnSpc>
              </a:pPr>
              <a:r>
                <a:rPr lang="en-US" sz="1400" dirty="0" smtClean="0">
                  <a:latin typeface="Arial"/>
                  <a:cs typeface="Arial"/>
                </a:rPr>
                <a:t>SNMP</a:t>
              </a:r>
              <a:endParaRPr lang="en-US" sz="1400" dirty="0">
                <a:latin typeface="Arial"/>
                <a:cs typeface="Arial"/>
              </a:endParaRPr>
            </a:p>
          </p:txBody>
        </p:sp>
      </p:grpSp>
      <p:sp>
        <p:nvSpPr>
          <p:cNvPr id="424" name="TextBox 423"/>
          <p:cNvSpPr txBox="1"/>
          <p:nvPr/>
        </p:nvSpPr>
        <p:spPr>
          <a:xfrm>
            <a:off x="2328584" y="3796493"/>
            <a:ext cx="595035"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sp>
        <p:nvSpPr>
          <p:cNvPr id="146" name="Rounded Rectangle 145"/>
          <p:cNvSpPr/>
          <p:nvPr/>
        </p:nvSpPr>
        <p:spPr>
          <a:xfrm>
            <a:off x="441167" y="2098823"/>
            <a:ext cx="4211053" cy="574748"/>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425" name="Group 424"/>
          <p:cNvGrpSpPr/>
          <p:nvPr/>
        </p:nvGrpSpPr>
        <p:grpSpPr>
          <a:xfrm>
            <a:off x="535393" y="2131433"/>
            <a:ext cx="1033900" cy="504412"/>
            <a:chOff x="3103238" y="432317"/>
            <a:chExt cx="1461287" cy="504412"/>
          </a:xfrm>
        </p:grpSpPr>
        <p:sp>
          <p:nvSpPr>
            <p:cNvPr id="426" name="Rounded Rectangle 425"/>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7" name="TextBox 426"/>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smtClean="0">
                  <a:latin typeface="Arial"/>
                  <a:cs typeface="Arial"/>
                </a:rPr>
                <a:t>network graph</a:t>
              </a:r>
              <a:endParaRPr lang="en-US" sz="1400" dirty="0">
                <a:latin typeface="Arial"/>
                <a:cs typeface="Arial"/>
              </a:endParaRPr>
            </a:p>
          </p:txBody>
        </p:sp>
      </p:grpSp>
      <p:grpSp>
        <p:nvGrpSpPr>
          <p:cNvPr id="428" name="Group 427"/>
          <p:cNvGrpSpPr/>
          <p:nvPr/>
        </p:nvGrpSpPr>
        <p:grpSpPr>
          <a:xfrm>
            <a:off x="3508898" y="2156720"/>
            <a:ext cx="1033900" cy="459826"/>
            <a:chOff x="3103238" y="457817"/>
            <a:chExt cx="1461287" cy="459826"/>
          </a:xfrm>
        </p:grpSpPr>
        <p:sp>
          <p:nvSpPr>
            <p:cNvPr id="429" name="Rounded Rectangle 42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0" name="TextBox 429"/>
            <p:cNvSpPr txBox="1"/>
            <p:nvPr/>
          </p:nvSpPr>
          <p:spPr>
            <a:xfrm>
              <a:off x="3103238" y="553253"/>
              <a:ext cx="1461287" cy="299227"/>
            </a:xfrm>
            <a:prstGeom prst="rect">
              <a:avLst/>
            </a:prstGeom>
            <a:noFill/>
          </p:spPr>
          <p:txBody>
            <a:bodyPr wrap="square" rtlCol="0">
              <a:spAutoFit/>
            </a:bodyPr>
            <a:lstStyle/>
            <a:p>
              <a:pPr algn="ctr">
                <a:lnSpc>
                  <a:spcPts val="1600"/>
                </a:lnSpc>
              </a:pPr>
              <a:r>
                <a:rPr lang="en-US" sz="1400" dirty="0" smtClean="0">
                  <a:latin typeface="Arial"/>
                  <a:cs typeface="Arial"/>
                </a:rPr>
                <a:t>intent</a:t>
              </a:r>
              <a:endParaRPr lang="en-US" sz="1400" dirty="0">
                <a:latin typeface="Arial"/>
                <a:cs typeface="Arial"/>
              </a:endParaRPr>
            </a:p>
          </p:txBody>
        </p:sp>
      </p:grpSp>
      <p:grpSp>
        <p:nvGrpSpPr>
          <p:cNvPr id="431" name="Group 430"/>
          <p:cNvGrpSpPr/>
          <p:nvPr/>
        </p:nvGrpSpPr>
        <p:grpSpPr>
          <a:xfrm>
            <a:off x="1952059" y="2129889"/>
            <a:ext cx="1033900" cy="504412"/>
            <a:chOff x="3103238" y="432317"/>
            <a:chExt cx="1461287" cy="504412"/>
          </a:xfrm>
        </p:grpSpPr>
        <p:sp>
          <p:nvSpPr>
            <p:cNvPr id="432" name="Rounded Rectangle 43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3" name="TextBox 432"/>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err="1" smtClean="0">
                  <a:latin typeface="Arial"/>
                  <a:cs typeface="Arial"/>
                </a:rPr>
                <a:t>RESTful</a:t>
              </a:r>
              <a:endParaRPr lang="en-US" sz="1400" dirty="0" smtClean="0">
                <a:latin typeface="Arial"/>
                <a:cs typeface="Arial"/>
              </a:endParaRPr>
            </a:p>
            <a:p>
              <a:pPr algn="ctr">
                <a:lnSpc>
                  <a:spcPts val="1600"/>
                </a:lnSpc>
              </a:pPr>
              <a:r>
                <a:rPr lang="en-US" sz="1400" dirty="0" smtClean="0">
                  <a:latin typeface="Arial"/>
                  <a:cs typeface="Arial"/>
                </a:rPr>
                <a:t>API</a:t>
              </a:r>
              <a:endParaRPr lang="en-US" sz="1400" dirty="0">
                <a:latin typeface="Arial"/>
                <a:cs typeface="Arial"/>
              </a:endParaRPr>
            </a:p>
          </p:txBody>
        </p:sp>
      </p:grpSp>
      <p:sp>
        <p:nvSpPr>
          <p:cNvPr id="434" name="TextBox 433"/>
          <p:cNvSpPr txBox="1"/>
          <p:nvPr/>
        </p:nvSpPr>
        <p:spPr>
          <a:xfrm>
            <a:off x="3007181" y="1957959"/>
            <a:ext cx="627904" cy="584776"/>
          </a:xfrm>
          <a:prstGeom prst="rect">
            <a:avLst/>
          </a:prstGeom>
          <a:noFill/>
        </p:spPr>
        <p:txBody>
          <a:bodyPr wrap="none" rtlCol="0">
            <a:spAutoFit/>
          </a:bodyPr>
          <a:lstStyle/>
          <a:p>
            <a:r>
              <a:rPr lang="en-US" sz="3200" dirty="0" smtClean="0">
                <a:solidFill>
                  <a:schemeClr val="accent1">
                    <a:lumMod val="60000"/>
                    <a:lumOff val="40000"/>
                  </a:schemeClr>
                </a:solidFill>
              </a:rPr>
              <a:t>…  </a:t>
            </a:r>
            <a:endParaRPr lang="en-US" sz="3200" dirty="0">
              <a:solidFill>
                <a:schemeClr val="accent1">
                  <a:lumMod val="60000"/>
                  <a:lumOff val="40000"/>
                </a:schemeClr>
              </a:solidFill>
            </a:endParaRPr>
          </a:p>
        </p:txBody>
      </p:sp>
      <p:cxnSp>
        <p:nvCxnSpPr>
          <p:cNvPr id="154" name="Straight Connector 153"/>
          <p:cNvCxnSpPr/>
          <p:nvPr/>
        </p:nvCxnSpPr>
        <p:spPr bwMode="auto">
          <a:xfrm flipV="1">
            <a:off x="521378" y="1925056"/>
            <a:ext cx="4117474" cy="1"/>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Freeform 2"/>
          <p:cNvSpPr>
            <a:spLocks/>
          </p:cNvSpPr>
          <p:nvPr/>
        </p:nvSpPr>
        <p:spPr bwMode="auto">
          <a:xfrm>
            <a:off x="509074" y="5069969"/>
            <a:ext cx="4057421" cy="1393030"/>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cxnSp>
        <p:nvCxnSpPr>
          <p:cNvPr id="166" name="Straight Connector 165"/>
          <p:cNvCxnSpPr/>
          <p:nvPr/>
        </p:nvCxnSpPr>
        <p:spPr bwMode="auto">
          <a:xfrm flipV="1">
            <a:off x="1592143" y="5453530"/>
            <a:ext cx="615520" cy="282224"/>
          </a:xfrm>
          <a:prstGeom prst="line">
            <a:avLst/>
          </a:prstGeom>
          <a:solidFill>
            <a:schemeClr val="accent1"/>
          </a:solidFill>
          <a:ln w="349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Straight Connector 166"/>
          <p:cNvCxnSpPr/>
          <p:nvPr/>
        </p:nvCxnSpPr>
        <p:spPr bwMode="auto">
          <a:xfrm>
            <a:off x="1581927" y="5759398"/>
            <a:ext cx="1651340" cy="13860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Connector 167"/>
          <p:cNvCxnSpPr>
            <a:endCxn id="353" idx="1"/>
          </p:cNvCxnSpPr>
          <p:nvPr/>
        </p:nvCxnSpPr>
        <p:spPr bwMode="auto">
          <a:xfrm>
            <a:off x="1592143" y="5816064"/>
            <a:ext cx="318002" cy="38755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Connector 168"/>
          <p:cNvCxnSpPr>
            <a:stCxn id="339" idx="3"/>
          </p:cNvCxnSpPr>
          <p:nvPr/>
        </p:nvCxnSpPr>
        <p:spPr bwMode="auto">
          <a:xfrm>
            <a:off x="2893995" y="5449380"/>
            <a:ext cx="333142" cy="421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Straight Connector 169"/>
          <p:cNvCxnSpPr/>
          <p:nvPr/>
        </p:nvCxnSpPr>
        <p:spPr bwMode="auto">
          <a:xfrm flipV="1">
            <a:off x="2371572" y="5956693"/>
            <a:ext cx="861695" cy="27542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4" name="Freeform 223"/>
          <p:cNvSpPr/>
          <p:nvPr/>
        </p:nvSpPr>
        <p:spPr>
          <a:xfrm>
            <a:off x="1449442" y="1774754"/>
            <a:ext cx="710887" cy="3730652"/>
          </a:xfrm>
          <a:custGeom>
            <a:avLst/>
            <a:gdLst>
              <a:gd name="connsiteX0" fmla="*/ 3902322 w 3902322"/>
              <a:gd name="connsiteY0" fmla="*/ 0 h 449814"/>
              <a:gd name="connsiteX1" fmla="*/ 3452563 w 3902322"/>
              <a:gd name="connsiteY1" fmla="*/ 449814 h 449814"/>
              <a:gd name="connsiteX2" fmla="*/ 343934 w 3902322"/>
              <a:gd name="connsiteY2" fmla="*/ 423354 h 449814"/>
              <a:gd name="connsiteX3" fmla="*/ 0 w 3902322"/>
              <a:gd name="connsiteY3" fmla="*/ 39690 h 449814"/>
              <a:gd name="connsiteX0" fmla="*/ 3902322 w 3902322"/>
              <a:gd name="connsiteY0" fmla="*/ 0 h 423354"/>
              <a:gd name="connsiteX1" fmla="*/ 3565324 w 3902322"/>
              <a:gd name="connsiteY1" fmla="*/ 402338 h 423354"/>
              <a:gd name="connsiteX2" fmla="*/ 343934 w 3902322"/>
              <a:gd name="connsiteY2" fmla="*/ 423354 h 423354"/>
              <a:gd name="connsiteX3" fmla="*/ 0 w 3902322"/>
              <a:gd name="connsiteY3" fmla="*/ 39690 h 423354"/>
              <a:gd name="connsiteX0" fmla="*/ 3902322 w 3902322"/>
              <a:gd name="connsiteY0" fmla="*/ 0 h 423354"/>
              <a:gd name="connsiteX1" fmla="*/ 3600933 w 3902322"/>
              <a:gd name="connsiteY1" fmla="*/ 384535 h 423354"/>
              <a:gd name="connsiteX2" fmla="*/ 343934 w 3902322"/>
              <a:gd name="connsiteY2" fmla="*/ 423354 h 423354"/>
              <a:gd name="connsiteX3" fmla="*/ 0 w 3902322"/>
              <a:gd name="connsiteY3" fmla="*/ 39690 h 423354"/>
              <a:gd name="connsiteX0" fmla="*/ 3943865 w 3943865"/>
              <a:gd name="connsiteY0" fmla="*/ 1851 h 383664"/>
              <a:gd name="connsiteX1" fmla="*/ 3600933 w 3943865"/>
              <a:gd name="connsiteY1" fmla="*/ 344845 h 383664"/>
              <a:gd name="connsiteX2" fmla="*/ 343934 w 3943865"/>
              <a:gd name="connsiteY2" fmla="*/ 383664 h 383664"/>
              <a:gd name="connsiteX3" fmla="*/ 0 w 3943865"/>
              <a:gd name="connsiteY3" fmla="*/ 0 h 383664"/>
              <a:gd name="connsiteX0" fmla="*/ 4015082 w 4015082"/>
              <a:gd name="connsiteY0" fmla="*/ 29941 h 383664"/>
              <a:gd name="connsiteX1" fmla="*/ 3600933 w 4015082"/>
              <a:gd name="connsiteY1" fmla="*/ 344845 h 383664"/>
              <a:gd name="connsiteX2" fmla="*/ 343934 w 4015082"/>
              <a:gd name="connsiteY2" fmla="*/ 383664 h 383664"/>
              <a:gd name="connsiteX3" fmla="*/ 0 w 4015082"/>
              <a:gd name="connsiteY3" fmla="*/ 0 h 383664"/>
              <a:gd name="connsiteX0" fmla="*/ 4187190 w 4187190"/>
              <a:gd name="connsiteY0" fmla="*/ 15896 h 369619"/>
              <a:gd name="connsiteX1" fmla="*/ 3773041 w 4187190"/>
              <a:gd name="connsiteY1" fmla="*/ 330800 h 369619"/>
              <a:gd name="connsiteX2" fmla="*/ 516042 w 4187190"/>
              <a:gd name="connsiteY2" fmla="*/ 369619 h 369619"/>
              <a:gd name="connsiteX3" fmla="*/ 0 w 4187190"/>
              <a:gd name="connsiteY3" fmla="*/ 0 h 369619"/>
              <a:gd name="connsiteX0" fmla="*/ 4187190 w 4187190"/>
              <a:gd name="connsiteY0" fmla="*/ 15896 h 369619"/>
              <a:gd name="connsiteX1" fmla="*/ 3749302 w 4187190"/>
              <a:gd name="connsiteY1" fmla="*/ 349527 h 369619"/>
              <a:gd name="connsiteX2" fmla="*/ 516042 w 4187190"/>
              <a:gd name="connsiteY2" fmla="*/ 369619 h 369619"/>
              <a:gd name="connsiteX3" fmla="*/ 0 w 4187190"/>
              <a:gd name="connsiteY3" fmla="*/ 0 h 369619"/>
              <a:gd name="connsiteX0" fmla="*/ 0 w 6265284"/>
              <a:gd name="connsiteY0" fmla="*/ 0 h 1092877"/>
              <a:gd name="connsiteX1" fmla="*/ 6265284 w 6265284"/>
              <a:gd name="connsiteY1" fmla="*/ 1072785 h 1092877"/>
              <a:gd name="connsiteX2" fmla="*/ 3032024 w 6265284"/>
              <a:gd name="connsiteY2" fmla="*/ 1092877 h 1092877"/>
              <a:gd name="connsiteX3" fmla="*/ 2515982 w 6265284"/>
              <a:gd name="connsiteY3" fmla="*/ 723258 h 1092877"/>
              <a:gd name="connsiteX0" fmla="*/ 0 w 3032024"/>
              <a:gd name="connsiteY0" fmla="*/ 1193950 h 2286827"/>
              <a:gd name="connsiteX1" fmla="*/ 1581391 w 3032024"/>
              <a:gd name="connsiteY1" fmla="*/ 0 h 2286827"/>
              <a:gd name="connsiteX2" fmla="*/ 3032024 w 3032024"/>
              <a:gd name="connsiteY2" fmla="*/ 2286827 h 2286827"/>
              <a:gd name="connsiteX3" fmla="*/ 2515982 w 3032024"/>
              <a:gd name="connsiteY3" fmla="*/ 1917208 h 2286827"/>
              <a:gd name="connsiteX0" fmla="*/ 0 w 2515982"/>
              <a:gd name="connsiteY0" fmla="*/ 1896586 h 2619844"/>
              <a:gd name="connsiteX1" fmla="*/ 1581391 w 2515982"/>
              <a:gd name="connsiteY1" fmla="*/ 702636 h 2619844"/>
              <a:gd name="connsiteX2" fmla="*/ 1241736 w 2515982"/>
              <a:gd name="connsiteY2" fmla="*/ 0 h 2619844"/>
              <a:gd name="connsiteX3" fmla="*/ 2515982 w 2515982"/>
              <a:gd name="connsiteY3" fmla="*/ 2619844 h 2619844"/>
              <a:gd name="connsiteX0" fmla="*/ 0 w 1581391"/>
              <a:gd name="connsiteY0" fmla="*/ 2890379 h 2890379"/>
              <a:gd name="connsiteX1" fmla="*/ 1581391 w 1581391"/>
              <a:gd name="connsiteY1" fmla="*/ 1696429 h 2890379"/>
              <a:gd name="connsiteX2" fmla="*/ 1241736 w 1581391"/>
              <a:gd name="connsiteY2" fmla="*/ 993793 h 2890379"/>
              <a:gd name="connsiteX3" fmla="*/ 1579203 w 1581391"/>
              <a:gd name="connsiteY3" fmla="*/ 0 h 2890379"/>
              <a:gd name="connsiteX0" fmla="*/ 0 w 1581391"/>
              <a:gd name="connsiteY0" fmla="*/ 2973211 h 2973211"/>
              <a:gd name="connsiteX1" fmla="*/ 1581391 w 1581391"/>
              <a:gd name="connsiteY1" fmla="*/ 1779261 h 2973211"/>
              <a:gd name="connsiteX2" fmla="*/ 1241736 w 1581391"/>
              <a:gd name="connsiteY2" fmla="*/ 1076625 h 2973211"/>
              <a:gd name="connsiteX3" fmla="*/ 1229193 w 1581391"/>
              <a:gd name="connsiteY3" fmla="*/ 0 h 2973211"/>
              <a:gd name="connsiteX0" fmla="*/ 0 w 1581391"/>
              <a:gd name="connsiteY0" fmla="*/ 3276927 h 3276927"/>
              <a:gd name="connsiteX1" fmla="*/ 1581391 w 1581391"/>
              <a:gd name="connsiteY1" fmla="*/ 2082977 h 3276927"/>
              <a:gd name="connsiteX2" fmla="*/ 1241736 w 1581391"/>
              <a:gd name="connsiteY2" fmla="*/ 1380341 h 3276927"/>
              <a:gd name="connsiteX3" fmla="*/ 1249193 w 1581391"/>
              <a:gd name="connsiteY3" fmla="*/ 0 h 3276927"/>
              <a:gd name="connsiteX0" fmla="*/ 0 w 1581391"/>
              <a:gd name="connsiteY0" fmla="*/ 2973211 h 2973211"/>
              <a:gd name="connsiteX1" fmla="*/ 1581391 w 1581391"/>
              <a:gd name="connsiteY1" fmla="*/ 1779261 h 2973211"/>
              <a:gd name="connsiteX2" fmla="*/ 1241736 w 1581391"/>
              <a:gd name="connsiteY2" fmla="*/ 1076625 h 2973211"/>
              <a:gd name="connsiteX3" fmla="*/ 1234193 w 1581391"/>
              <a:gd name="connsiteY3" fmla="*/ 0 h 2973211"/>
              <a:gd name="connsiteX0" fmla="*/ 0 w 1581391"/>
              <a:gd name="connsiteY0" fmla="*/ 3008710 h 3008710"/>
              <a:gd name="connsiteX1" fmla="*/ 1581391 w 1581391"/>
              <a:gd name="connsiteY1" fmla="*/ 1814760 h 3008710"/>
              <a:gd name="connsiteX2" fmla="*/ 1241736 w 1581391"/>
              <a:gd name="connsiteY2" fmla="*/ 1112124 h 3008710"/>
              <a:gd name="connsiteX3" fmla="*/ 1239193 w 1581391"/>
              <a:gd name="connsiteY3" fmla="*/ 0 h 3008710"/>
              <a:gd name="connsiteX0" fmla="*/ 0 w 1581391"/>
              <a:gd name="connsiteY0" fmla="*/ 3008710 h 3008710"/>
              <a:gd name="connsiteX1" fmla="*/ 1581391 w 1581391"/>
              <a:gd name="connsiteY1" fmla="*/ 1814760 h 3008710"/>
              <a:gd name="connsiteX2" fmla="*/ 1320792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814760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747705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66390"/>
              <a:gd name="connsiteY0" fmla="*/ 3008710 h 3008710"/>
              <a:gd name="connsiteX1" fmla="*/ 1566390 w 1566390"/>
              <a:gd name="connsiteY1" fmla="*/ 1747705 h 3008710"/>
              <a:gd name="connsiteX2" fmla="*/ 1565798 w 1566390"/>
              <a:gd name="connsiteY2" fmla="*/ 1270181 h 3008710"/>
              <a:gd name="connsiteX3" fmla="*/ 1241736 w 1566390"/>
              <a:gd name="connsiteY3" fmla="*/ 1112124 h 3008710"/>
              <a:gd name="connsiteX4" fmla="*/ 1239193 w 1566390"/>
              <a:gd name="connsiteY4" fmla="*/ 0 h 3008710"/>
              <a:gd name="connsiteX0" fmla="*/ 0 w 1766395"/>
              <a:gd name="connsiteY0" fmla="*/ 2988988 h 2988988"/>
              <a:gd name="connsiteX1" fmla="*/ 1766395 w 1766395"/>
              <a:gd name="connsiteY1" fmla="*/ 1747705 h 2988988"/>
              <a:gd name="connsiteX2" fmla="*/ 1765803 w 1766395"/>
              <a:gd name="connsiteY2" fmla="*/ 1270181 h 2988988"/>
              <a:gd name="connsiteX3" fmla="*/ 1441741 w 1766395"/>
              <a:gd name="connsiteY3" fmla="*/ 1112124 h 2988988"/>
              <a:gd name="connsiteX4" fmla="*/ 1439198 w 1766395"/>
              <a:gd name="connsiteY4" fmla="*/ 0 h 2988988"/>
              <a:gd name="connsiteX0" fmla="*/ 0 w 725529"/>
              <a:gd name="connsiteY0" fmla="*/ 2874009 h 2874009"/>
              <a:gd name="connsiteX1" fmla="*/ 725529 w 725529"/>
              <a:gd name="connsiteY1" fmla="*/ 1747705 h 2874009"/>
              <a:gd name="connsiteX2" fmla="*/ 724937 w 725529"/>
              <a:gd name="connsiteY2" fmla="*/ 1270181 h 2874009"/>
              <a:gd name="connsiteX3" fmla="*/ 400875 w 725529"/>
              <a:gd name="connsiteY3" fmla="*/ 1112124 h 2874009"/>
              <a:gd name="connsiteX4" fmla="*/ 398332 w 725529"/>
              <a:gd name="connsiteY4" fmla="*/ 0 h 2874009"/>
              <a:gd name="connsiteX0" fmla="*/ 0 w 725529"/>
              <a:gd name="connsiteY0" fmla="*/ 2854234 h 2854234"/>
              <a:gd name="connsiteX1" fmla="*/ 725529 w 725529"/>
              <a:gd name="connsiteY1" fmla="*/ 1727930 h 2854234"/>
              <a:gd name="connsiteX2" fmla="*/ 724937 w 725529"/>
              <a:gd name="connsiteY2" fmla="*/ 1250406 h 2854234"/>
              <a:gd name="connsiteX3" fmla="*/ 400875 w 725529"/>
              <a:gd name="connsiteY3" fmla="*/ 1092349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42121 w 725529"/>
              <a:gd name="connsiteY3" fmla="*/ 1079165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08699 w 725529"/>
              <a:gd name="connsiteY3" fmla="*/ 1105532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08699 w 725529"/>
              <a:gd name="connsiteY3" fmla="*/ 1105532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33766 w 725529"/>
              <a:gd name="connsiteY3" fmla="*/ 1105532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00344 w 725529"/>
              <a:gd name="connsiteY3" fmla="*/ 1118716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175278 w 725529"/>
              <a:gd name="connsiteY3" fmla="*/ 1105533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75543 w 725529"/>
              <a:gd name="connsiteY3" fmla="*/ 1112125 h 2854234"/>
              <a:gd name="connsiteX4" fmla="*/ 181090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75543 w 725529"/>
              <a:gd name="connsiteY3" fmla="*/ 1112125 h 2854234"/>
              <a:gd name="connsiteX4" fmla="*/ 264644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92254 w 725529"/>
              <a:gd name="connsiteY3" fmla="*/ 1125309 h 2854234"/>
              <a:gd name="connsiteX4" fmla="*/ 264644 w 725529"/>
              <a:gd name="connsiteY4" fmla="*/ 0 h 2854234"/>
              <a:gd name="connsiteX0" fmla="*/ 0 w 725529"/>
              <a:gd name="connsiteY0" fmla="*/ 2854234 h 2854234"/>
              <a:gd name="connsiteX1" fmla="*/ 725529 w 725529"/>
              <a:gd name="connsiteY1" fmla="*/ 1727930 h 2854234"/>
              <a:gd name="connsiteX2" fmla="*/ 724937 w 725529"/>
              <a:gd name="connsiteY2" fmla="*/ 1250406 h 2854234"/>
              <a:gd name="connsiteX3" fmla="*/ 22889 w 725529"/>
              <a:gd name="connsiteY3" fmla="*/ 1125309 h 2854234"/>
              <a:gd name="connsiteX4" fmla="*/ 264644 w 725529"/>
              <a:gd name="connsiteY4" fmla="*/ 0 h 2854234"/>
              <a:gd name="connsiteX0" fmla="*/ 43202 w 768731"/>
              <a:gd name="connsiteY0" fmla="*/ 2975683 h 2975683"/>
              <a:gd name="connsiteX1" fmla="*/ 768731 w 768731"/>
              <a:gd name="connsiteY1" fmla="*/ 1849379 h 2975683"/>
              <a:gd name="connsiteX2" fmla="*/ 768139 w 768731"/>
              <a:gd name="connsiteY2" fmla="*/ 1371855 h 2975683"/>
              <a:gd name="connsiteX3" fmla="*/ 66091 w 768731"/>
              <a:gd name="connsiteY3" fmla="*/ 1246758 h 2975683"/>
              <a:gd name="connsiteX4" fmla="*/ 0 w 768731"/>
              <a:gd name="connsiteY4" fmla="*/ 0 h 2975683"/>
              <a:gd name="connsiteX0" fmla="*/ 54072 w 779601"/>
              <a:gd name="connsiteY0" fmla="*/ 2975683 h 2975683"/>
              <a:gd name="connsiteX1" fmla="*/ 779601 w 779601"/>
              <a:gd name="connsiteY1" fmla="*/ 1849379 h 2975683"/>
              <a:gd name="connsiteX2" fmla="*/ 779009 w 779601"/>
              <a:gd name="connsiteY2" fmla="*/ 1371855 h 2975683"/>
              <a:gd name="connsiteX3" fmla="*/ 0 w 779601"/>
              <a:gd name="connsiteY3" fmla="*/ 1277120 h 2975683"/>
              <a:gd name="connsiteX4" fmla="*/ 10870 w 779601"/>
              <a:gd name="connsiteY4" fmla="*/ 0 h 2975683"/>
              <a:gd name="connsiteX0" fmla="*/ 62442 w 787971"/>
              <a:gd name="connsiteY0" fmla="*/ 2763147 h 2763147"/>
              <a:gd name="connsiteX1" fmla="*/ 787971 w 787971"/>
              <a:gd name="connsiteY1" fmla="*/ 1636843 h 2763147"/>
              <a:gd name="connsiteX2" fmla="*/ 787379 w 787971"/>
              <a:gd name="connsiteY2" fmla="*/ 1159319 h 2763147"/>
              <a:gd name="connsiteX3" fmla="*/ 8370 w 787971"/>
              <a:gd name="connsiteY3" fmla="*/ 1064584 h 2763147"/>
              <a:gd name="connsiteX4" fmla="*/ 0 w 787971"/>
              <a:gd name="connsiteY4" fmla="*/ 0 h 2763147"/>
              <a:gd name="connsiteX0" fmla="*/ 54072 w 779601"/>
              <a:gd name="connsiteY0" fmla="*/ 2808691 h 2808691"/>
              <a:gd name="connsiteX1" fmla="*/ 779601 w 779601"/>
              <a:gd name="connsiteY1" fmla="*/ 1682387 h 2808691"/>
              <a:gd name="connsiteX2" fmla="*/ 779009 w 779601"/>
              <a:gd name="connsiteY2" fmla="*/ 1204863 h 2808691"/>
              <a:gd name="connsiteX3" fmla="*/ 0 w 779601"/>
              <a:gd name="connsiteY3" fmla="*/ 1110128 h 2808691"/>
              <a:gd name="connsiteX4" fmla="*/ 30111 w 779601"/>
              <a:gd name="connsiteY4" fmla="*/ 0 h 2808691"/>
              <a:gd name="connsiteX0" fmla="*/ 62830 w 788359"/>
              <a:gd name="connsiteY0" fmla="*/ 2896348 h 2896348"/>
              <a:gd name="connsiteX1" fmla="*/ 788359 w 788359"/>
              <a:gd name="connsiteY1" fmla="*/ 1770044 h 2896348"/>
              <a:gd name="connsiteX2" fmla="*/ 787767 w 788359"/>
              <a:gd name="connsiteY2" fmla="*/ 1292520 h 2896348"/>
              <a:gd name="connsiteX3" fmla="*/ 8758 w 788359"/>
              <a:gd name="connsiteY3" fmla="*/ 1197785 h 2896348"/>
              <a:gd name="connsiteX4" fmla="*/ 38869 w 788359"/>
              <a:gd name="connsiteY4" fmla="*/ 87657 h 2896348"/>
              <a:gd name="connsiteX5" fmla="*/ 0 w 788359"/>
              <a:gd name="connsiteY5" fmla="*/ 69436 h 2896348"/>
              <a:gd name="connsiteX0" fmla="*/ 54072 w 818640"/>
              <a:gd name="connsiteY0" fmla="*/ 3100173 h 3100173"/>
              <a:gd name="connsiteX1" fmla="*/ 779601 w 818640"/>
              <a:gd name="connsiteY1" fmla="*/ 1973869 h 3100173"/>
              <a:gd name="connsiteX2" fmla="*/ 779009 w 818640"/>
              <a:gd name="connsiteY2" fmla="*/ 1496345 h 3100173"/>
              <a:gd name="connsiteX3" fmla="*/ 0 w 818640"/>
              <a:gd name="connsiteY3" fmla="*/ 1401610 h 3100173"/>
              <a:gd name="connsiteX4" fmla="*/ 30111 w 818640"/>
              <a:gd name="connsiteY4" fmla="*/ 291482 h 3100173"/>
              <a:gd name="connsiteX5" fmla="*/ 818579 w 818640"/>
              <a:gd name="connsiteY5" fmla="*/ 0 h 3100173"/>
              <a:gd name="connsiteX0" fmla="*/ 54072 w 818579"/>
              <a:gd name="connsiteY0" fmla="*/ 3100173 h 3100173"/>
              <a:gd name="connsiteX1" fmla="*/ 779601 w 818579"/>
              <a:gd name="connsiteY1" fmla="*/ 1973869 h 3100173"/>
              <a:gd name="connsiteX2" fmla="*/ 779009 w 818579"/>
              <a:gd name="connsiteY2" fmla="*/ 1496345 h 3100173"/>
              <a:gd name="connsiteX3" fmla="*/ 0 w 818579"/>
              <a:gd name="connsiteY3" fmla="*/ 1401610 h 3100173"/>
              <a:gd name="connsiteX4" fmla="*/ 30111 w 818579"/>
              <a:gd name="connsiteY4" fmla="*/ 291482 h 3100173"/>
              <a:gd name="connsiteX5" fmla="*/ 510732 w 818579"/>
              <a:gd name="connsiteY5" fmla="*/ 60725 h 3100173"/>
              <a:gd name="connsiteX6" fmla="*/ 818579 w 818579"/>
              <a:gd name="connsiteY6" fmla="*/ 0 h 3100173"/>
              <a:gd name="connsiteX0" fmla="*/ 54072 w 779601"/>
              <a:gd name="connsiteY0" fmla="*/ 3510065 h 3510065"/>
              <a:gd name="connsiteX1" fmla="*/ 779601 w 779601"/>
              <a:gd name="connsiteY1" fmla="*/ 2383761 h 3510065"/>
              <a:gd name="connsiteX2" fmla="*/ 779009 w 779601"/>
              <a:gd name="connsiteY2" fmla="*/ 1906237 h 3510065"/>
              <a:gd name="connsiteX3" fmla="*/ 0 w 779601"/>
              <a:gd name="connsiteY3" fmla="*/ 1811502 h 3510065"/>
              <a:gd name="connsiteX4" fmla="*/ 30111 w 779601"/>
              <a:gd name="connsiteY4" fmla="*/ 701374 h 3510065"/>
              <a:gd name="connsiteX5" fmla="*/ 510732 w 779601"/>
              <a:gd name="connsiteY5" fmla="*/ 470617 h 3510065"/>
              <a:gd name="connsiteX6" fmla="*/ 760858 w 779601"/>
              <a:gd name="connsiteY6" fmla="*/ 0 h 3510065"/>
              <a:gd name="connsiteX0" fmla="*/ 54072 w 809403"/>
              <a:gd name="connsiteY0" fmla="*/ 3510065 h 3510065"/>
              <a:gd name="connsiteX1" fmla="*/ 779601 w 809403"/>
              <a:gd name="connsiteY1" fmla="*/ 2383761 h 3510065"/>
              <a:gd name="connsiteX2" fmla="*/ 779009 w 809403"/>
              <a:gd name="connsiteY2" fmla="*/ 1906237 h 3510065"/>
              <a:gd name="connsiteX3" fmla="*/ 0 w 809403"/>
              <a:gd name="connsiteY3" fmla="*/ 1811502 h 3510065"/>
              <a:gd name="connsiteX4" fmla="*/ 30111 w 809403"/>
              <a:gd name="connsiteY4" fmla="*/ 701374 h 3510065"/>
              <a:gd name="connsiteX5" fmla="*/ 760857 w 809403"/>
              <a:gd name="connsiteY5" fmla="*/ 440254 h 3510065"/>
              <a:gd name="connsiteX6" fmla="*/ 760858 w 809403"/>
              <a:gd name="connsiteY6" fmla="*/ 0 h 3510065"/>
              <a:gd name="connsiteX0" fmla="*/ 54072 w 809403"/>
              <a:gd name="connsiteY0" fmla="*/ 3510065 h 3510065"/>
              <a:gd name="connsiteX1" fmla="*/ 779601 w 809403"/>
              <a:gd name="connsiteY1" fmla="*/ 2383761 h 3510065"/>
              <a:gd name="connsiteX2" fmla="*/ 779009 w 809403"/>
              <a:gd name="connsiteY2" fmla="*/ 1906237 h 3510065"/>
              <a:gd name="connsiteX3" fmla="*/ 0 w 809403"/>
              <a:gd name="connsiteY3" fmla="*/ 1811502 h 3510065"/>
              <a:gd name="connsiteX4" fmla="*/ 30111 w 809403"/>
              <a:gd name="connsiteY4" fmla="*/ 701374 h 3510065"/>
              <a:gd name="connsiteX5" fmla="*/ 760857 w 809403"/>
              <a:gd name="connsiteY5" fmla="*/ 440254 h 3510065"/>
              <a:gd name="connsiteX6" fmla="*/ 760858 w 809403"/>
              <a:gd name="connsiteY6" fmla="*/ 0 h 3510065"/>
              <a:gd name="connsiteX0" fmla="*/ 54072 w 779601"/>
              <a:gd name="connsiteY0" fmla="*/ 3510065 h 3510065"/>
              <a:gd name="connsiteX1" fmla="*/ 779601 w 779601"/>
              <a:gd name="connsiteY1" fmla="*/ 2383761 h 3510065"/>
              <a:gd name="connsiteX2" fmla="*/ 779009 w 779601"/>
              <a:gd name="connsiteY2" fmla="*/ 1906237 h 3510065"/>
              <a:gd name="connsiteX3" fmla="*/ 0 w 779601"/>
              <a:gd name="connsiteY3" fmla="*/ 1811502 h 3510065"/>
              <a:gd name="connsiteX4" fmla="*/ 30111 w 779601"/>
              <a:gd name="connsiteY4" fmla="*/ 701374 h 3510065"/>
              <a:gd name="connsiteX5" fmla="*/ 760857 w 779601"/>
              <a:gd name="connsiteY5" fmla="*/ 440254 h 3510065"/>
              <a:gd name="connsiteX6" fmla="*/ 760858 w 779601"/>
              <a:gd name="connsiteY6" fmla="*/ 0 h 3510065"/>
              <a:gd name="connsiteX0" fmla="*/ 54072 w 779601"/>
              <a:gd name="connsiteY0" fmla="*/ 3579994 h 3579994"/>
              <a:gd name="connsiteX1" fmla="*/ 779601 w 779601"/>
              <a:gd name="connsiteY1" fmla="*/ 2453690 h 3579994"/>
              <a:gd name="connsiteX2" fmla="*/ 779009 w 779601"/>
              <a:gd name="connsiteY2" fmla="*/ 1976166 h 3579994"/>
              <a:gd name="connsiteX3" fmla="*/ 0 w 779601"/>
              <a:gd name="connsiteY3" fmla="*/ 1881431 h 3579994"/>
              <a:gd name="connsiteX4" fmla="*/ 30111 w 779601"/>
              <a:gd name="connsiteY4" fmla="*/ 771303 h 3579994"/>
              <a:gd name="connsiteX5" fmla="*/ 760857 w 779601"/>
              <a:gd name="connsiteY5" fmla="*/ 510183 h 3579994"/>
              <a:gd name="connsiteX6" fmla="*/ 760858 w 779601"/>
              <a:gd name="connsiteY6" fmla="*/ 69929 h 3579994"/>
              <a:gd name="connsiteX0" fmla="*/ 54072 w 779601"/>
              <a:gd name="connsiteY0" fmla="*/ 3707204 h 3707204"/>
              <a:gd name="connsiteX1" fmla="*/ 779601 w 779601"/>
              <a:gd name="connsiteY1" fmla="*/ 2580900 h 3707204"/>
              <a:gd name="connsiteX2" fmla="*/ 779009 w 779601"/>
              <a:gd name="connsiteY2" fmla="*/ 2103376 h 3707204"/>
              <a:gd name="connsiteX3" fmla="*/ 0 w 779601"/>
              <a:gd name="connsiteY3" fmla="*/ 2008641 h 3707204"/>
              <a:gd name="connsiteX4" fmla="*/ 30111 w 779601"/>
              <a:gd name="connsiteY4" fmla="*/ 898513 h 3707204"/>
              <a:gd name="connsiteX5" fmla="*/ 760857 w 779601"/>
              <a:gd name="connsiteY5" fmla="*/ 637393 h 3707204"/>
              <a:gd name="connsiteX6" fmla="*/ 739550 w 779601"/>
              <a:gd name="connsiteY6" fmla="*/ 59300 h 3707204"/>
              <a:gd name="connsiteX0" fmla="*/ 54072 w 779601"/>
              <a:gd name="connsiteY0" fmla="*/ 3647904 h 3647904"/>
              <a:gd name="connsiteX1" fmla="*/ 779601 w 779601"/>
              <a:gd name="connsiteY1" fmla="*/ 2521600 h 3647904"/>
              <a:gd name="connsiteX2" fmla="*/ 779009 w 779601"/>
              <a:gd name="connsiteY2" fmla="*/ 2044076 h 3647904"/>
              <a:gd name="connsiteX3" fmla="*/ 0 w 779601"/>
              <a:gd name="connsiteY3" fmla="*/ 1949341 h 3647904"/>
              <a:gd name="connsiteX4" fmla="*/ 30111 w 779601"/>
              <a:gd name="connsiteY4" fmla="*/ 839213 h 3647904"/>
              <a:gd name="connsiteX5" fmla="*/ 760857 w 779601"/>
              <a:gd name="connsiteY5" fmla="*/ 578093 h 3647904"/>
              <a:gd name="connsiteX6" fmla="*/ 739550 w 779601"/>
              <a:gd name="connsiteY6" fmla="*/ 0 h 3647904"/>
              <a:gd name="connsiteX0" fmla="*/ 54072 w 779601"/>
              <a:gd name="connsiteY0" fmla="*/ 3557132 h 3557132"/>
              <a:gd name="connsiteX1" fmla="*/ 779601 w 779601"/>
              <a:gd name="connsiteY1" fmla="*/ 2430828 h 3557132"/>
              <a:gd name="connsiteX2" fmla="*/ 779009 w 779601"/>
              <a:gd name="connsiteY2" fmla="*/ 1953304 h 3557132"/>
              <a:gd name="connsiteX3" fmla="*/ 0 w 779601"/>
              <a:gd name="connsiteY3" fmla="*/ 1858569 h 3557132"/>
              <a:gd name="connsiteX4" fmla="*/ 30111 w 779601"/>
              <a:gd name="connsiteY4" fmla="*/ 748441 h 3557132"/>
              <a:gd name="connsiteX5" fmla="*/ 760857 w 779601"/>
              <a:gd name="connsiteY5" fmla="*/ 487321 h 3557132"/>
              <a:gd name="connsiteX6" fmla="*/ 739550 w 779601"/>
              <a:gd name="connsiteY6" fmla="*/ 0 h 3557132"/>
              <a:gd name="connsiteX0" fmla="*/ 54072 w 779601"/>
              <a:gd name="connsiteY0" fmla="*/ 3557132 h 3557132"/>
              <a:gd name="connsiteX1" fmla="*/ 779601 w 779601"/>
              <a:gd name="connsiteY1" fmla="*/ 2430828 h 3557132"/>
              <a:gd name="connsiteX2" fmla="*/ 779009 w 779601"/>
              <a:gd name="connsiteY2" fmla="*/ 1953304 h 3557132"/>
              <a:gd name="connsiteX3" fmla="*/ 0 w 779601"/>
              <a:gd name="connsiteY3" fmla="*/ 1858569 h 3557132"/>
              <a:gd name="connsiteX4" fmla="*/ 30111 w 779601"/>
              <a:gd name="connsiteY4" fmla="*/ 748441 h 3557132"/>
              <a:gd name="connsiteX5" fmla="*/ 760857 w 779601"/>
              <a:gd name="connsiteY5" fmla="*/ 487321 h 3557132"/>
              <a:gd name="connsiteX6" fmla="*/ 739550 w 779601"/>
              <a:gd name="connsiteY6" fmla="*/ 0 h 3557132"/>
              <a:gd name="connsiteX0" fmla="*/ 54072 w 779601"/>
              <a:gd name="connsiteY0" fmla="*/ 3580665 h 3580665"/>
              <a:gd name="connsiteX1" fmla="*/ 779601 w 779601"/>
              <a:gd name="connsiteY1" fmla="*/ 2454361 h 3580665"/>
              <a:gd name="connsiteX2" fmla="*/ 779009 w 779601"/>
              <a:gd name="connsiteY2" fmla="*/ 1976837 h 3580665"/>
              <a:gd name="connsiteX3" fmla="*/ 0 w 779601"/>
              <a:gd name="connsiteY3" fmla="*/ 1882102 h 3580665"/>
              <a:gd name="connsiteX4" fmla="*/ 30111 w 779601"/>
              <a:gd name="connsiteY4" fmla="*/ 771974 h 3580665"/>
              <a:gd name="connsiteX5" fmla="*/ 760857 w 779601"/>
              <a:gd name="connsiteY5" fmla="*/ 510854 h 3580665"/>
              <a:gd name="connsiteX6" fmla="*/ 735288 w 779601"/>
              <a:gd name="connsiteY6" fmla="*/ 0 h 3580665"/>
              <a:gd name="connsiteX0" fmla="*/ 54072 w 779601"/>
              <a:gd name="connsiteY0" fmla="*/ 3580665 h 3580665"/>
              <a:gd name="connsiteX1" fmla="*/ 779601 w 779601"/>
              <a:gd name="connsiteY1" fmla="*/ 2454361 h 3580665"/>
              <a:gd name="connsiteX2" fmla="*/ 779009 w 779601"/>
              <a:gd name="connsiteY2" fmla="*/ 1976837 h 3580665"/>
              <a:gd name="connsiteX3" fmla="*/ 0 w 779601"/>
              <a:gd name="connsiteY3" fmla="*/ 1882102 h 3580665"/>
              <a:gd name="connsiteX4" fmla="*/ 30111 w 779601"/>
              <a:gd name="connsiteY4" fmla="*/ 771974 h 3580665"/>
              <a:gd name="connsiteX5" fmla="*/ 760857 w 779601"/>
              <a:gd name="connsiteY5" fmla="*/ 510854 h 3580665"/>
              <a:gd name="connsiteX6" fmla="*/ 735288 w 779601"/>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6599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6599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6599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67907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12505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12505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23961 w 749490"/>
              <a:gd name="connsiteY0" fmla="*/ 3580665 h 3580665"/>
              <a:gd name="connsiteX1" fmla="*/ 749490 w 749490"/>
              <a:gd name="connsiteY1" fmla="*/ 2454361 h 3580665"/>
              <a:gd name="connsiteX2" fmla="*/ 748898 w 749490"/>
              <a:gd name="connsiteY2" fmla="*/ 1976837 h 3580665"/>
              <a:gd name="connsiteX3" fmla="*/ 42337 w 749490"/>
              <a:gd name="connsiteY3" fmla="*/ 1835036 h 3580665"/>
              <a:gd name="connsiteX4" fmla="*/ 0 w 749490"/>
              <a:gd name="connsiteY4" fmla="*/ 771974 h 3580665"/>
              <a:gd name="connsiteX5" fmla="*/ 730746 w 749490"/>
              <a:gd name="connsiteY5" fmla="*/ 510854 h 3580665"/>
              <a:gd name="connsiteX6" fmla="*/ 705177 w 749490"/>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67908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67908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67908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38076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775061"/>
              <a:gd name="connsiteY0" fmla="*/ 3580665 h 3580665"/>
              <a:gd name="connsiteX1" fmla="*/ 775061 w 775061"/>
              <a:gd name="connsiteY1" fmla="*/ 2454361 h 3580665"/>
              <a:gd name="connsiteX2" fmla="*/ 774469 w 775061"/>
              <a:gd name="connsiteY2" fmla="*/ 1976837 h 3580665"/>
              <a:gd name="connsiteX3" fmla="*/ 38076 w 775061"/>
              <a:gd name="connsiteY3" fmla="*/ 1835036 h 3580665"/>
              <a:gd name="connsiteX4" fmla="*/ 0 w 775061"/>
              <a:gd name="connsiteY4" fmla="*/ 775336 h 3580665"/>
              <a:gd name="connsiteX5" fmla="*/ 756317 w 775061"/>
              <a:gd name="connsiteY5" fmla="*/ 510854 h 3580665"/>
              <a:gd name="connsiteX6" fmla="*/ 730748 w 775061"/>
              <a:gd name="connsiteY6" fmla="*/ 0 h 3580665"/>
              <a:gd name="connsiteX0" fmla="*/ 49532 w 872488"/>
              <a:gd name="connsiteY0" fmla="*/ 3580665 h 3580665"/>
              <a:gd name="connsiteX1" fmla="*/ 775061 w 872488"/>
              <a:gd name="connsiteY1" fmla="*/ 2454361 h 3580665"/>
              <a:gd name="connsiteX2" fmla="*/ 872488 w 872488"/>
              <a:gd name="connsiteY2" fmla="*/ 2054161 h 3580665"/>
              <a:gd name="connsiteX3" fmla="*/ 38076 w 872488"/>
              <a:gd name="connsiteY3" fmla="*/ 1835036 h 3580665"/>
              <a:gd name="connsiteX4" fmla="*/ 0 w 872488"/>
              <a:gd name="connsiteY4" fmla="*/ 775336 h 3580665"/>
              <a:gd name="connsiteX5" fmla="*/ 756317 w 872488"/>
              <a:gd name="connsiteY5" fmla="*/ 510854 h 3580665"/>
              <a:gd name="connsiteX6" fmla="*/ 730748 w 872488"/>
              <a:gd name="connsiteY6" fmla="*/ 0 h 3580665"/>
              <a:gd name="connsiteX0" fmla="*/ 49532 w 873080"/>
              <a:gd name="connsiteY0" fmla="*/ 3580665 h 3580665"/>
              <a:gd name="connsiteX1" fmla="*/ 873080 w 873080"/>
              <a:gd name="connsiteY1" fmla="*/ 2414018 h 3580665"/>
              <a:gd name="connsiteX2" fmla="*/ 872488 w 873080"/>
              <a:gd name="connsiteY2" fmla="*/ 2054161 h 3580665"/>
              <a:gd name="connsiteX3" fmla="*/ 38076 w 873080"/>
              <a:gd name="connsiteY3" fmla="*/ 1835036 h 3580665"/>
              <a:gd name="connsiteX4" fmla="*/ 0 w 873080"/>
              <a:gd name="connsiteY4" fmla="*/ 775336 h 3580665"/>
              <a:gd name="connsiteX5" fmla="*/ 756317 w 873080"/>
              <a:gd name="connsiteY5" fmla="*/ 510854 h 3580665"/>
              <a:gd name="connsiteX6" fmla="*/ 730748 w 873080"/>
              <a:gd name="connsiteY6" fmla="*/ 0 h 3580665"/>
              <a:gd name="connsiteX0" fmla="*/ 49532 w 873080"/>
              <a:gd name="connsiteY0" fmla="*/ 3580665 h 3580665"/>
              <a:gd name="connsiteX1" fmla="*/ 873080 w 873080"/>
              <a:gd name="connsiteY1" fmla="*/ 2414018 h 3580665"/>
              <a:gd name="connsiteX2" fmla="*/ 872488 w 873080"/>
              <a:gd name="connsiteY2" fmla="*/ 2054161 h 3580665"/>
              <a:gd name="connsiteX3" fmla="*/ 38076 w 873080"/>
              <a:gd name="connsiteY3" fmla="*/ 1835036 h 3580665"/>
              <a:gd name="connsiteX4" fmla="*/ 0 w 873080"/>
              <a:gd name="connsiteY4" fmla="*/ 775336 h 3580665"/>
              <a:gd name="connsiteX5" fmla="*/ 730748 w 873080"/>
              <a:gd name="connsiteY5" fmla="*/ 0 h 3580665"/>
              <a:gd name="connsiteX0" fmla="*/ 12167 w 835715"/>
              <a:gd name="connsiteY0" fmla="*/ 3580665 h 3580665"/>
              <a:gd name="connsiteX1" fmla="*/ 835715 w 835715"/>
              <a:gd name="connsiteY1" fmla="*/ 2414018 h 3580665"/>
              <a:gd name="connsiteX2" fmla="*/ 835123 w 835715"/>
              <a:gd name="connsiteY2" fmla="*/ 2054161 h 3580665"/>
              <a:gd name="connsiteX3" fmla="*/ 711 w 835715"/>
              <a:gd name="connsiteY3" fmla="*/ 1835036 h 3580665"/>
              <a:gd name="connsiteX4" fmla="*/ 693383 w 835715"/>
              <a:gd name="connsiteY4" fmla="*/ 0 h 3580665"/>
              <a:gd name="connsiteX0" fmla="*/ 0 w 823548"/>
              <a:gd name="connsiteY0" fmla="*/ 3580665 h 3580665"/>
              <a:gd name="connsiteX1" fmla="*/ 823548 w 823548"/>
              <a:gd name="connsiteY1" fmla="*/ 2414018 h 3580665"/>
              <a:gd name="connsiteX2" fmla="*/ 822956 w 823548"/>
              <a:gd name="connsiteY2" fmla="*/ 2054161 h 3580665"/>
              <a:gd name="connsiteX3" fmla="*/ 287809 w 823548"/>
              <a:gd name="connsiteY3" fmla="*/ 1835036 h 3580665"/>
              <a:gd name="connsiteX4" fmla="*/ 681216 w 823548"/>
              <a:gd name="connsiteY4" fmla="*/ 0 h 3580665"/>
              <a:gd name="connsiteX0" fmla="*/ 0 w 823548"/>
              <a:gd name="connsiteY0" fmla="*/ 3569150 h 3569150"/>
              <a:gd name="connsiteX1" fmla="*/ 823548 w 823548"/>
              <a:gd name="connsiteY1" fmla="*/ 2402503 h 3569150"/>
              <a:gd name="connsiteX2" fmla="*/ 822956 w 823548"/>
              <a:gd name="connsiteY2" fmla="*/ 2042646 h 3569150"/>
              <a:gd name="connsiteX3" fmla="*/ 287809 w 823548"/>
              <a:gd name="connsiteY3" fmla="*/ 1823521 h 3569150"/>
              <a:gd name="connsiteX4" fmla="*/ 20677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287809 w 823548"/>
              <a:gd name="connsiteY3" fmla="*/ 1823521 h 3569150"/>
              <a:gd name="connsiteX4" fmla="*/ 20677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287809 w 823548"/>
              <a:gd name="connsiteY3" fmla="*/ 1823521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229416 w 823548"/>
              <a:gd name="connsiteY3" fmla="*/ 1817763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78322 w 823548"/>
              <a:gd name="connsiteY3" fmla="*/ 1806247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49125 w 823548"/>
              <a:gd name="connsiteY3" fmla="*/ 1806247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49125 w 823548"/>
              <a:gd name="connsiteY3" fmla="*/ 1829278 h 3569150"/>
              <a:gd name="connsiteX4" fmla="*/ 126482 w 823548"/>
              <a:gd name="connsiteY4" fmla="*/ 0 h 3569150"/>
              <a:gd name="connsiteX0" fmla="*/ 0 w 823548"/>
              <a:gd name="connsiteY0" fmla="*/ 3569150 h 3569150"/>
              <a:gd name="connsiteX1" fmla="*/ 823548 w 823548"/>
              <a:gd name="connsiteY1" fmla="*/ 2402503 h 3569150"/>
              <a:gd name="connsiteX2" fmla="*/ 822956 w 823548"/>
              <a:gd name="connsiteY2" fmla="*/ 2042646 h 3569150"/>
              <a:gd name="connsiteX3" fmla="*/ 149125 w 823548"/>
              <a:gd name="connsiteY3" fmla="*/ 1829278 h 3569150"/>
              <a:gd name="connsiteX4" fmla="*/ 126482 w 823548"/>
              <a:gd name="connsiteY4" fmla="*/ 0 h 3569150"/>
              <a:gd name="connsiteX0" fmla="*/ 0 w 823548"/>
              <a:gd name="connsiteY0" fmla="*/ 3574908 h 3574908"/>
              <a:gd name="connsiteX1" fmla="*/ 823548 w 823548"/>
              <a:gd name="connsiteY1" fmla="*/ 2408261 h 3574908"/>
              <a:gd name="connsiteX2" fmla="*/ 822956 w 823548"/>
              <a:gd name="connsiteY2" fmla="*/ 2048404 h 3574908"/>
              <a:gd name="connsiteX3" fmla="*/ 149125 w 823548"/>
              <a:gd name="connsiteY3" fmla="*/ 1835036 h 3574908"/>
              <a:gd name="connsiteX4" fmla="*/ 68088 w 823548"/>
              <a:gd name="connsiteY4" fmla="*/ 0 h 3574908"/>
              <a:gd name="connsiteX0" fmla="*/ 0 w 823548"/>
              <a:gd name="connsiteY0" fmla="*/ 3574908 h 3574908"/>
              <a:gd name="connsiteX1" fmla="*/ 823548 w 823548"/>
              <a:gd name="connsiteY1" fmla="*/ 2408261 h 3574908"/>
              <a:gd name="connsiteX2" fmla="*/ 822956 w 823548"/>
              <a:gd name="connsiteY2" fmla="*/ 2048404 h 3574908"/>
              <a:gd name="connsiteX3" fmla="*/ 134526 w 823548"/>
              <a:gd name="connsiteY3" fmla="*/ 1858067 h 3574908"/>
              <a:gd name="connsiteX4" fmla="*/ 68088 w 823548"/>
              <a:gd name="connsiteY4" fmla="*/ 0 h 3574908"/>
              <a:gd name="connsiteX0" fmla="*/ 0 w 823548"/>
              <a:gd name="connsiteY0" fmla="*/ 3580665 h 3580665"/>
              <a:gd name="connsiteX1" fmla="*/ 823548 w 823548"/>
              <a:gd name="connsiteY1" fmla="*/ 2414018 h 3580665"/>
              <a:gd name="connsiteX2" fmla="*/ 822956 w 823548"/>
              <a:gd name="connsiteY2" fmla="*/ 2054161 h 3580665"/>
              <a:gd name="connsiteX3" fmla="*/ 134526 w 823548"/>
              <a:gd name="connsiteY3" fmla="*/ 1863824 h 3580665"/>
              <a:gd name="connsiteX4" fmla="*/ 104584 w 823548"/>
              <a:gd name="connsiteY4" fmla="*/ 0 h 3580665"/>
              <a:gd name="connsiteX0" fmla="*/ 29101 w 718964"/>
              <a:gd name="connsiteY0" fmla="*/ 3359195 h 3359195"/>
              <a:gd name="connsiteX1" fmla="*/ 718964 w 718964"/>
              <a:gd name="connsiteY1" fmla="*/ 2414018 h 3359195"/>
              <a:gd name="connsiteX2" fmla="*/ 718372 w 718964"/>
              <a:gd name="connsiteY2" fmla="*/ 2054161 h 3359195"/>
              <a:gd name="connsiteX3" fmla="*/ 29942 w 718964"/>
              <a:gd name="connsiteY3" fmla="*/ 1863824 h 3359195"/>
              <a:gd name="connsiteX4" fmla="*/ 0 w 718964"/>
              <a:gd name="connsiteY4" fmla="*/ 0 h 3359195"/>
              <a:gd name="connsiteX0" fmla="*/ 15733 w 705596"/>
              <a:gd name="connsiteY0" fmla="*/ 2968987 h 2968987"/>
              <a:gd name="connsiteX1" fmla="*/ 705596 w 705596"/>
              <a:gd name="connsiteY1" fmla="*/ 2023810 h 2968987"/>
              <a:gd name="connsiteX2" fmla="*/ 705004 w 705596"/>
              <a:gd name="connsiteY2" fmla="*/ 1663953 h 2968987"/>
              <a:gd name="connsiteX3" fmla="*/ 16574 w 705596"/>
              <a:gd name="connsiteY3" fmla="*/ 1473616 h 2968987"/>
              <a:gd name="connsiteX4" fmla="*/ 0 w 705596"/>
              <a:gd name="connsiteY4" fmla="*/ 0 h 2968987"/>
              <a:gd name="connsiteX0" fmla="*/ 21024 w 710887"/>
              <a:gd name="connsiteY0" fmla="*/ 3027431 h 3027431"/>
              <a:gd name="connsiteX1" fmla="*/ 710887 w 710887"/>
              <a:gd name="connsiteY1" fmla="*/ 2082254 h 3027431"/>
              <a:gd name="connsiteX2" fmla="*/ 710295 w 710887"/>
              <a:gd name="connsiteY2" fmla="*/ 1722397 h 3027431"/>
              <a:gd name="connsiteX3" fmla="*/ 21865 w 710887"/>
              <a:gd name="connsiteY3" fmla="*/ 1532060 h 3027431"/>
              <a:gd name="connsiteX4" fmla="*/ 0 w 710887"/>
              <a:gd name="connsiteY4" fmla="*/ 0 h 3027431"/>
              <a:gd name="connsiteX0" fmla="*/ 34392 w 710887"/>
              <a:gd name="connsiteY0" fmla="*/ 2943061 h 2943061"/>
              <a:gd name="connsiteX1" fmla="*/ 710887 w 710887"/>
              <a:gd name="connsiteY1" fmla="*/ 2082254 h 2943061"/>
              <a:gd name="connsiteX2" fmla="*/ 710295 w 710887"/>
              <a:gd name="connsiteY2" fmla="*/ 1722397 h 2943061"/>
              <a:gd name="connsiteX3" fmla="*/ 21865 w 710887"/>
              <a:gd name="connsiteY3" fmla="*/ 1532060 h 2943061"/>
              <a:gd name="connsiteX4" fmla="*/ 0 w 710887"/>
              <a:gd name="connsiteY4" fmla="*/ 0 h 2943061"/>
              <a:gd name="connsiteX0" fmla="*/ 34392 w 710887"/>
              <a:gd name="connsiteY0" fmla="*/ 2943061 h 2943061"/>
              <a:gd name="connsiteX1" fmla="*/ 710887 w 710887"/>
              <a:gd name="connsiteY1" fmla="*/ 2082254 h 2943061"/>
              <a:gd name="connsiteX2" fmla="*/ 710295 w 710887"/>
              <a:gd name="connsiteY2" fmla="*/ 1722397 h 2943061"/>
              <a:gd name="connsiteX3" fmla="*/ 21865 w 710887"/>
              <a:gd name="connsiteY3" fmla="*/ 1532060 h 2943061"/>
              <a:gd name="connsiteX4" fmla="*/ 0 w 710887"/>
              <a:gd name="connsiteY4" fmla="*/ 0 h 2943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887" h="2943061">
                <a:moveTo>
                  <a:pt x="34392" y="2943061"/>
                </a:moveTo>
                <a:cubicBezTo>
                  <a:pt x="643118" y="2216702"/>
                  <a:pt x="436371" y="2471136"/>
                  <a:pt x="710887" y="2082254"/>
                </a:cubicBezTo>
                <a:cubicBezTo>
                  <a:pt x="710690" y="1923079"/>
                  <a:pt x="710492" y="1881572"/>
                  <a:pt x="710295" y="1722397"/>
                </a:cubicBezTo>
                <a:cubicBezTo>
                  <a:pt x="566067" y="1680698"/>
                  <a:pt x="166093" y="1573759"/>
                  <a:pt x="21865" y="1532060"/>
                </a:cubicBezTo>
                <a:cubicBezTo>
                  <a:pt x="5542" y="849989"/>
                  <a:pt x="1676" y="727768"/>
                  <a:pt x="0" y="0"/>
                </a:cubicBezTo>
              </a:path>
            </a:pathLst>
          </a:custGeom>
          <a:ln w="12700">
            <a:solidFill>
              <a:schemeClr val="tx1"/>
            </a:solidFill>
            <a:tailEnd type="triangle"/>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25" name="Group 224"/>
          <p:cNvGrpSpPr/>
          <p:nvPr/>
        </p:nvGrpSpPr>
        <p:grpSpPr>
          <a:xfrm>
            <a:off x="1672399" y="4825035"/>
            <a:ext cx="313044" cy="369332"/>
            <a:chOff x="418816" y="1964112"/>
            <a:chExt cx="313044" cy="369332"/>
          </a:xfrm>
        </p:grpSpPr>
        <p:sp>
          <p:nvSpPr>
            <p:cNvPr id="226" name="Oval 225"/>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27" name="TextBox 226"/>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1</a:t>
              </a:r>
              <a:endParaRPr lang="en-US" dirty="0">
                <a:latin typeface="Arial"/>
                <a:cs typeface="Arial"/>
              </a:endParaRPr>
            </a:p>
          </p:txBody>
        </p:sp>
      </p:grpSp>
      <p:grpSp>
        <p:nvGrpSpPr>
          <p:cNvPr id="228" name="Group 227"/>
          <p:cNvGrpSpPr/>
          <p:nvPr/>
        </p:nvGrpSpPr>
        <p:grpSpPr>
          <a:xfrm>
            <a:off x="1765227" y="3717809"/>
            <a:ext cx="313044" cy="369332"/>
            <a:chOff x="418816" y="1964112"/>
            <a:chExt cx="313044" cy="369332"/>
          </a:xfrm>
        </p:grpSpPr>
        <p:sp>
          <p:nvSpPr>
            <p:cNvPr id="229" name="Oval 228"/>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30" name="TextBox 229"/>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2</a:t>
              </a:r>
              <a:endParaRPr lang="en-US" dirty="0">
                <a:latin typeface="Arial"/>
                <a:cs typeface="Arial"/>
              </a:endParaRPr>
            </a:p>
          </p:txBody>
        </p:sp>
      </p:grpSp>
      <p:grpSp>
        <p:nvGrpSpPr>
          <p:cNvPr id="231" name="Group 230"/>
          <p:cNvGrpSpPr/>
          <p:nvPr/>
        </p:nvGrpSpPr>
        <p:grpSpPr>
          <a:xfrm>
            <a:off x="1285507" y="2532088"/>
            <a:ext cx="313044" cy="369332"/>
            <a:chOff x="418816" y="1964112"/>
            <a:chExt cx="313044" cy="369332"/>
          </a:xfrm>
        </p:grpSpPr>
        <p:sp>
          <p:nvSpPr>
            <p:cNvPr id="232" name="Oval 231"/>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33" name="TextBox 232"/>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3</a:t>
              </a:r>
              <a:endParaRPr lang="en-US" dirty="0">
                <a:latin typeface="Arial"/>
                <a:cs typeface="Arial"/>
              </a:endParaRPr>
            </a:p>
          </p:txBody>
        </p:sp>
      </p:grpSp>
      <p:cxnSp>
        <p:nvCxnSpPr>
          <p:cNvPr id="4" name="Straight Arrow Connector 3"/>
          <p:cNvCxnSpPr/>
          <p:nvPr/>
        </p:nvCxnSpPr>
        <p:spPr bwMode="auto">
          <a:xfrm>
            <a:off x="1635543" y="1382172"/>
            <a:ext cx="36856" cy="1995939"/>
          </a:xfrm>
          <a:prstGeom prst="straightConnector1">
            <a:avLst/>
          </a:prstGeom>
          <a:solidFill>
            <a:schemeClr val="accent1"/>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5" name="Group 234"/>
          <p:cNvGrpSpPr/>
          <p:nvPr/>
        </p:nvGrpSpPr>
        <p:grpSpPr>
          <a:xfrm>
            <a:off x="1506590" y="1883932"/>
            <a:ext cx="313044" cy="369332"/>
            <a:chOff x="418816" y="1964112"/>
            <a:chExt cx="313044" cy="369332"/>
          </a:xfrm>
        </p:grpSpPr>
        <p:sp>
          <p:nvSpPr>
            <p:cNvPr id="236" name="Oval 235"/>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37" name="TextBox 236"/>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4</a:t>
              </a:r>
              <a:endParaRPr lang="en-US" dirty="0">
                <a:latin typeface="Arial"/>
                <a:cs typeface="Arial"/>
              </a:endParaRPr>
            </a:p>
          </p:txBody>
        </p:sp>
      </p:grpSp>
      <p:sp>
        <p:nvSpPr>
          <p:cNvPr id="238" name="Freeform 237"/>
          <p:cNvSpPr/>
          <p:nvPr/>
        </p:nvSpPr>
        <p:spPr>
          <a:xfrm>
            <a:off x="2295799" y="1680415"/>
            <a:ext cx="1029459" cy="3309980"/>
          </a:xfrm>
          <a:custGeom>
            <a:avLst/>
            <a:gdLst>
              <a:gd name="connsiteX0" fmla="*/ 3902322 w 3902322"/>
              <a:gd name="connsiteY0" fmla="*/ 0 h 449814"/>
              <a:gd name="connsiteX1" fmla="*/ 3452563 w 3902322"/>
              <a:gd name="connsiteY1" fmla="*/ 449814 h 449814"/>
              <a:gd name="connsiteX2" fmla="*/ 343934 w 3902322"/>
              <a:gd name="connsiteY2" fmla="*/ 423354 h 449814"/>
              <a:gd name="connsiteX3" fmla="*/ 0 w 3902322"/>
              <a:gd name="connsiteY3" fmla="*/ 39690 h 449814"/>
              <a:gd name="connsiteX0" fmla="*/ 3902322 w 3902322"/>
              <a:gd name="connsiteY0" fmla="*/ 0 h 423354"/>
              <a:gd name="connsiteX1" fmla="*/ 3565324 w 3902322"/>
              <a:gd name="connsiteY1" fmla="*/ 402338 h 423354"/>
              <a:gd name="connsiteX2" fmla="*/ 343934 w 3902322"/>
              <a:gd name="connsiteY2" fmla="*/ 423354 h 423354"/>
              <a:gd name="connsiteX3" fmla="*/ 0 w 3902322"/>
              <a:gd name="connsiteY3" fmla="*/ 39690 h 423354"/>
              <a:gd name="connsiteX0" fmla="*/ 3902322 w 3902322"/>
              <a:gd name="connsiteY0" fmla="*/ 0 h 423354"/>
              <a:gd name="connsiteX1" fmla="*/ 3600933 w 3902322"/>
              <a:gd name="connsiteY1" fmla="*/ 384535 h 423354"/>
              <a:gd name="connsiteX2" fmla="*/ 343934 w 3902322"/>
              <a:gd name="connsiteY2" fmla="*/ 423354 h 423354"/>
              <a:gd name="connsiteX3" fmla="*/ 0 w 3902322"/>
              <a:gd name="connsiteY3" fmla="*/ 39690 h 423354"/>
              <a:gd name="connsiteX0" fmla="*/ 3943865 w 3943865"/>
              <a:gd name="connsiteY0" fmla="*/ 1851 h 383664"/>
              <a:gd name="connsiteX1" fmla="*/ 3600933 w 3943865"/>
              <a:gd name="connsiteY1" fmla="*/ 344845 h 383664"/>
              <a:gd name="connsiteX2" fmla="*/ 343934 w 3943865"/>
              <a:gd name="connsiteY2" fmla="*/ 383664 h 383664"/>
              <a:gd name="connsiteX3" fmla="*/ 0 w 3943865"/>
              <a:gd name="connsiteY3" fmla="*/ 0 h 383664"/>
              <a:gd name="connsiteX0" fmla="*/ 4015082 w 4015082"/>
              <a:gd name="connsiteY0" fmla="*/ 29941 h 383664"/>
              <a:gd name="connsiteX1" fmla="*/ 3600933 w 4015082"/>
              <a:gd name="connsiteY1" fmla="*/ 344845 h 383664"/>
              <a:gd name="connsiteX2" fmla="*/ 343934 w 4015082"/>
              <a:gd name="connsiteY2" fmla="*/ 383664 h 383664"/>
              <a:gd name="connsiteX3" fmla="*/ 0 w 4015082"/>
              <a:gd name="connsiteY3" fmla="*/ 0 h 383664"/>
              <a:gd name="connsiteX0" fmla="*/ 4187190 w 4187190"/>
              <a:gd name="connsiteY0" fmla="*/ 15896 h 369619"/>
              <a:gd name="connsiteX1" fmla="*/ 3773041 w 4187190"/>
              <a:gd name="connsiteY1" fmla="*/ 330800 h 369619"/>
              <a:gd name="connsiteX2" fmla="*/ 516042 w 4187190"/>
              <a:gd name="connsiteY2" fmla="*/ 369619 h 369619"/>
              <a:gd name="connsiteX3" fmla="*/ 0 w 4187190"/>
              <a:gd name="connsiteY3" fmla="*/ 0 h 369619"/>
              <a:gd name="connsiteX0" fmla="*/ 4187190 w 4187190"/>
              <a:gd name="connsiteY0" fmla="*/ 15896 h 369619"/>
              <a:gd name="connsiteX1" fmla="*/ 3749302 w 4187190"/>
              <a:gd name="connsiteY1" fmla="*/ 349527 h 369619"/>
              <a:gd name="connsiteX2" fmla="*/ 516042 w 4187190"/>
              <a:gd name="connsiteY2" fmla="*/ 369619 h 369619"/>
              <a:gd name="connsiteX3" fmla="*/ 0 w 4187190"/>
              <a:gd name="connsiteY3" fmla="*/ 0 h 369619"/>
              <a:gd name="connsiteX0" fmla="*/ 0 w 6265284"/>
              <a:gd name="connsiteY0" fmla="*/ 0 h 1092877"/>
              <a:gd name="connsiteX1" fmla="*/ 6265284 w 6265284"/>
              <a:gd name="connsiteY1" fmla="*/ 1072785 h 1092877"/>
              <a:gd name="connsiteX2" fmla="*/ 3032024 w 6265284"/>
              <a:gd name="connsiteY2" fmla="*/ 1092877 h 1092877"/>
              <a:gd name="connsiteX3" fmla="*/ 2515982 w 6265284"/>
              <a:gd name="connsiteY3" fmla="*/ 723258 h 1092877"/>
              <a:gd name="connsiteX0" fmla="*/ 0 w 3032024"/>
              <a:gd name="connsiteY0" fmla="*/ 1193950 h 2286827"/>
              <a:gd name="connsiteX1" fmla="*/ 1581391 w 3032024"/>
              <a:gd name="connsiteY1" fmla="*/ 0 h 2286827"/>
              <a:gd name="connsiteX2" fmla="*/ 3032024 w 3032024"/>
              <a:gd name="connsiteY2" fmla="*/ 2286827 h 2286827"/>
              <a:gd name="connsiteX3" fmla="*/ 2515982 w 3032024"/>
              <a:gd name="connsiteY3" fmla="*/ 1917208 h 2286827"/>
              <a:gd name="connsiteX0" fmla="*/ 0 w 2515982"/>
              <a:gd name="connsiteY0" fmla="*/ 1896586 h 2619844"/>
              <a:gd name="connsiteX1" fmla="*/ 1581391 w 2515982"/>
              <a:gd name="connsiteY1" fmla="*/ 702636 h 2619844"/>
              <a:gd name="connsiteX2" fmla="*/ 1241736 w 2515982"/>
              <a:gd name="connsiteY2" fmla="*/ 0 h 2619844"/>
              <a:gd name="connsiteX3" fmla="*/ 2515982 w 2515982"/>
              <a:gd name="connsiteY3" fmla="*/ 2619844 h 2619844"/>
              <a:gd name="connsiteX0" fmla="*/ 0 w 1581391"/>
              <a:gd name="connsiteY0" fmla="*/ 2890379 h 2890379"/>
              <a:gd name="connsiteX1" fmla="*/ 1581391 w 1581391"/>
              <a:gd name="connsiteY1" fmla="*/ 1696429 h 2890379"/>
              <a:gd name="connsiteX2" fmla="*/ 1241736 w 1581391"/>
              <a:gd name="connsiteY2" fmla="*/ 993793 h 2890379"/>
              <a:gd name="connsiteX3" fmla="*/ 1579203 w 1581391"/>
              <a:gd name="connsiteY3" fmla="*/ 0 h 2890379"/>
              <a:gd name="connsiteX0" fmla="*/ 0 w 1581391"/>
              <a:gd name="connsiteY0" fmla="*/ 2973211 h 2973211"/>
              <a:gd name="connsiteX1" fmla="*/ 1581391 w 1581391"/>
              <a:gd name="connsiteY1" fmla="*/ 1779261 h 2973211"/>
              <a:gd name="connsiteX2" fmla="*/ 1241736 w 1581391"/>
              <a:gd name="connsiteY2" fmla="*/ 1076625 h 2973211"/>
              <a:gd name="connsiteX3" fmla="*/ 1229193 w 1581391"/>
              <a:gd name="connsiteY3" fmla="*/ 0 h 2973211"/>
              <a:gd name="connsiteX0" fmla="*/ 0 w 1581391"/>
              <a:gd name="connsiteY0" fmla="*/ 3276927 h 3276927"/>
              <a:gd name="connsiteX1" fmla="*/ 1581391 w 1581391"/>
              <a:gd name="connsiteY1" fmla="*/ 2082977 h 3276927"/>
              <a:gd name="connsiteX2" fmla="*/ 1241736 w 1581391"/>
              <a:gd name="connsiteY2" fmla="*/ 1380341 h 3276927"/>
              <a:gd name="connsiteX3" fmla="*/ 1249193 w 1581391"/>
              <a:gd name="connsiteY3" fmla="*/ 0 h 3276927"/>
              <a:gd name="connsiteX0" fmla="*/ 0 w 1581391"/>
              <a:gd name="connsiteY0" fmla="*/ 2973211 h 2973211"/>
              <a:gd name="connsiteX1" fmla="*/ 1581391 w 1581391"/>
              <a:gd name="connsiteY1" fmla="*/ 1779261 h 2973211"/>
              <a:gd name="connsiteX2" fmla="*/ 1241736 w 1581391"/>
              <a:gd name="connsiteY2" fmla="*/ 1076625 h 2973211"/>
              <a:gd name="connsiteX3" fmla="*/ 1234193 w 1581391"/>
              <a:gd name="connsiteY3" fmla="*/ 0 h 2973211"/>
              <a:gd name="connsiteX0" fmla="*/ 0 w 1581391"/>
              <a:gd name="connsiteY0" fmla="*/ 3008710 h 3008710"/>
              <a:gd name="connsiteX1" fmla="*/ 1581391 w 1581391"/>
              <a:gd name="connsiteY1" fmla="*/ 1814760 h 3008710"/>
              <a:gd name="connsiteX2" fmla="*/ 1241736 w 1581391"/>
              <a:gd name="connsiteY2" fmla="*/ 1112124 h 3008710"/>
              <a:gd name="connsiteX3" fmla="*/ 1239193 w 1581391"/>
              <a:gd name="connsiteY3" fmla="*/ 0 h 3008710"/>
              <a:gd name="connsiteX0" fmla="*/ 0 w 1581391"/>
              <a:gd name="connsiteY0" fmla="*/ 3008710 h 3008710"/>
              <a:gd name="connsiteX1" fmla="*/ 1581391 w 1581391"/>
              <a:gd name="connsiteY1" fmla="*/ 1814760 h 3008710"/>
              <a:gd name="connsiteX2" fmla="*/ 1320792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814760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81391"/>
              <a:gd name="connsiteY0" fmla="*/ 3008710 h 3008710"/>
              <a:gd name="connsiteX1" fmla="*/ 1581391 w 1581391"/>
              <a:gd name="connsiteY1" fmla="*/ 1747705 h 3008710"/>
              <a:gd name="connsiteX2" fmla="*/ 1565798 w 1581391"/>
              <a:gd name="connsiteY2" fmla="*/ 1270181 h 3008710"/>
              <a:gd name="connsiteX3" fmla="*/ 1241736 w 1581391"/>
              <a:gd name="connsiteY3" fmla="*/ 1112124 h 3008710"/>
              <a:gd name="connsiteX4" fmla="*/ 1239193 w 1581391"/>
              <a:gd name="connsiteY4" fmla="*/ 0 h 3008710"/>
              <a:gd name="connsiteX0" fmla="*/ 0 w 1566390"/>
              <a:gd name="connsiteY0" fmla="*/ 3008710 h 3008710"/>
              <a:gd name="connsiteX1" fmla="*/ 1566390 w 1566390"/>
              <a:gd name="connsiteY1" fmla="*/ 1747705 h 3008710"/>
              <a:gd name="connsiteX2" fmla="*/ 1565798 w 1566390"/>
              <a:gd name="connsiteY2" fmla="*/ 1270181 h 3008710"/>
              <a:gd name="connsiteX3" fmla="*/ 1241736 w 1566390"/>
              <a:gd name="connsiteY3" fmla="*/ 1112124 h 3008710"/>
              <a:gd name="connsiteX4" fmla="*/ 1239193 w 1566390"/>
              <a:gd name="connsiteY4" fmla="*/ 0 h 3008710"/>
              <a:gd name="connsiteX0" fmla="*/ 0 w 1766395"/>
              <a:gd name="connsiteY0" fmla="*/ 2988988 h 2988988"/>
              <a:gd name="connsiteX1" fmla="*/ 1766395 w 1766395"/>
              <a:gd name="connsiteY1" fmla="*/ 1747705 h 2988988"/>
              <a:gd name="connsiteX2" fmla="*/ 1765803 w 1766395"/>
              <a:gd name="connsiteY2" fmla="*/ 1270181 h 2988988"/>
              <a:gd name="connsiteX3" fmla="*/ 1441741 w 1766395"/>
              <a:gd name="connsiteY3" fmla="*/ 1112124 h 2988988"/>
              <a:gd name="connsiteX4" fmla="*/ 1439198 w 1766395"/>
              <a:gd name="connsiteY4" fmla="*/ 0 h 2988988"/>
              <a:gd name="connsiteX0" fmla="*/ 0 w 1766395"/>
              <a:gd name="connsiteY0" fmla="*/ 2988988 h 2988988"/>
              <a:gd name="connsiteX1" fmla="*/ 1766395 w 1766395"/>
              <a:gd name="connsiteY1" fmla="*/ 1747705 h 2988988"/>
              <a:gd name="connsiteX2" fmla="*/ 579217 w 1766395"/>
              <a:gd name="connsiteY2" fmla="*/ 1319458 h 2988988"/>
              <a:gd name="connsiteX3" fmla="*/ 1441741 w 1766395"/>
              <a:gd name="connsiteY3" fmla="*/ 1112124 h 2988988"/>
              <a:gd name="connsiteX4" fmla="*/ 1439198 w 1766395"/>
              <a:gd name="connsiteY4" fmla="*/ 0 h 2988988"/>
              <a:gd name="connsiteX0" fmla="*/ 0 w 1442252"/>
              <a:gd name="connsiteY0" fmla="*/ 2988988 h 2988988"/>
              <a:gd name="connsiteX1" fmla="*/ 621443 w 1442252"/>
              <a:gd name="connsiteY1" fmla="*/ 1829833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621443 w 1442252"/>
              <a:gd name="connsiteY1" fmla="*/ 1829833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608074 w 1442252"/>
              <a:gd name="connsiteY1" fmla="*/ 1780618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608074 w 1442252"/>
              <a:gd name="connsiteY1" fmla="*/ 1780618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585794 w 1442252"/>
              <a:gd name="connsiteY1" fmla="*/ 1780618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1442252"/>
              <a:gd name="connsiteY0" fmla="*/ 2988988 h 2988988"/>
              <a:gd name="connsiteX1" fmla="*/ 585794 w 1442252"/>
              <a:gd name="connsiteY1" fmla="*/ 1714700 h 2988988"/>
              <a:gd name="connsiteX2" fmla="*/ 579217 w 1442252"/>
              <a:gd name="connsiteY2" fmla="*/ 1319458 h 2988988"/>
              <a:gd name="connsiteX3" fmla="*/ 1441741 w 1442252"/>
              <a:gd name="connsiteY3" fmla="*/ 1112124 h 2988988"/>
              <a:gd name="connsiteX4" fmla="*/ 1439198 w 1442252"/>
              <a:gd name="connsiteY4" fmla="*/ 0 h 2988988"/>
              <a:gd name="connsiteX0" fmla="*/ 0 w 2035489"/>
              <a:gd name="connsiteY0" fmla="*/ 2876928 h 2876928"/>
              <a:gd name="connsiteX1" fmla="*/ 1179031 w 2035489"/>
              <a:gd name="connsiteY1" fmla="*/ 1714700 h 2876928"/>
              <a:gd name="connsiteX2" fmla="*/ 1172454 w 2035489"/>
              <a:gd name="connsiteY2" fmla="*/ 1319458 h 2876928"/>
              <a:gd name="connsiteX3" fmla="*/ 2034978 w 2035489"/>
              <a:gd name="connsiteY3" fmla="*/ 1112124 h 2876928"/>
              <a:gd name="connsiteX4" fmla="*/ 2032435 w 2035489"/>
              <a:gd name="connsiteY4" fmla="*/ 0 h 2876928"/>
              <a:gd name="connsiteX0" fmla="*/ 0 w 2095517"/>
              <a:gd name="connsiteY0" fmla="*/ 2876928 h 2876928"/>
              <a:gd name="connsiteX1" fmla="*/ 1179031 w 2095517"/>
              <a:gd name="connsiteY1" fmla="*/ 1714700 h 2876928"/>
              <a:gd name="connsiteX2" fmla="*/ 1172454 w 2095517"/>
              <a:gd name="connsiteY2" fmla="*/ 1319458 h 2876928"/>
              <a:gd name="connsiteX3" fmla="*/ 2095451 w 2095517"/>
              <a:gd name="connsiteY3" fmla="*/ 1525541 h 2876928"/>
              <a:gd name="connsiteX4" fmla="*/ 2032435 w 2095517"/>
              <a:gd name="connsiteY4" fmla="*/ 0 h 2876928"/>
              <a:gd name="connsiteX0" fmla="*/ 0 w 2095517"/>
              <a:gd name="connsiteY0" fmla="*/ 2876928 h 2876928"/>
              <a:gd name="connsiteX1" fmla="*/ 1179031 w 2095517"/>
              <a:gd name="connsiteY1" fmla="*/ 1714700 h 2876928"/>
              <a:gd name="connsiteX2" fmla="*/ 1757025 w 2095517"/>
              <a:gd name="connsiteY2" fmla="*/ 2019085 h 2876928"/>
              <a:gd name="connsiteX3" fmla="*/ 2095451 w 2095517"/>
              <a:gd name="connsiteY3" fmla="*/ 1525541 h 2876928"/>
              <a:gd name="connsiteX4" fmla="*/ 2032435 w 2095517"/>
              <a:gd name="connsiteY4" fmla="*/ 0 h 2876928"/>
              <a:gd name="connsiteX0" fmla="*/ 0 w 2095517"/>
              <a:gd name="connsiteY0" fmla="*/ 2876928 h 2876928"/>
              <a:gd name="connsiteX1" fmla="*/ 1058086 w 2095517"/>
              <a:gd name="connsiteY1" fmla="*/ 2128116 h 2876928"/>
              <a:gd name="connsiteX2" fmla="*/ 1757025 w 2095517"/>
              <a:gd name="connsiteY2" fmla="*/ 2019085 h 2876928"/>
              <a:gd name="connsiteX3" fmla="*/ 2095451 w 2095517"/>
              <a:gd name="connsiteY3" fmla="*/ 1525541 h 2876928"/>
              <a:gd name="connsiteX4" fmla="*/ 2032435 w 2095517"/>
              <a:gd name="connsiteY4" fmla="*/ 0 h 2876928"/>
              <a:gd name="connsiteX0" fmla="*/ 0 w 1732679"/>
              <a:gd name="connsiteY0" fmla="*/ 3528853 h 3528853"/>
              <a:gd name="connsiteX1" fmla="*/ 695248 w 1732679"/>
              <a:gd name="connsiteY1" fmla="*/ 2128116 h 3528853"/>
              <a:gd name="connsiteX2" fmla="*/ 1394187 w 1732679"/>
              <a:gd name="connsiteY2" fmla="*/ 2019085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19085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19085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695248 w 1732679"/>
              <a:gd name="connsiteY1" fmla="*/ 2128116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703415 w 1732679"/>
              <a:gd name="connsiteY1" fmla="*/ 2070128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703415 w 1732679"/>
              <a:gd name="connsiteY1" fmla="*/ 2070128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0 w 1732679"/>
              <a:gd name="connsiteY0" fmla="*/ 3528853 h 3528853"/>
              <a:gd name="connsiteX1" fmla="*/ 703415 w 1732679"/>
              <a:gd name="connsiteY1" fmla="*/ 2070128 h 3528853"/>
              <a:gd name="connsiteX2" fmla="*/ 1394187 w 1732679"/>
              <a:gd name="connsiteY2" fmla="*/ 2064629 h 3528853"/>
              <a:gd name="connsiteX3" fmla="*/ 1732613 w 1732679"/>
              <a:gd name="connsiteY3" fmla="*/ 1525541 h 3528853"/>
              <a:gd name="connsiteX4" fmla="*/ 1669597 w 1732679"/>
              <a:gd name="connsiteY4" fmla="*/ 0 h 3528853"/>
              <a:gd name="connsiteX0" fmla="*/ 19366 w 1029264"/>
              <a:gd name="connsiteY0" fmla="*/ 2961861 h 2961861"/>
              <a:gd name="connsiteX1" fmla="*/ 0 w 1029264"/>
              <a:gd name="connsiteY1" fmla="*/ 2070128 h 2961861"/>
              <a:gd name="connsiteX2" fmla="*/ 690772 w 1029264"/>
              <a:gd name="connsiteY2" fmla="*/ 2064629 h 2961861"/>
              <a:gd name="connsiteX3" fmla="*/ 1029198 w 1029264"/>
              <a:gd name="connsiteY3" fmla="*/ 1525541 h 2961861"/>
              <a:gd name="connsiteX4" fmla="*/ 966182 w 1029264"/>
              <a:gd name="connsiteY4" fmla="*/ 0 h 2961861"/>
              <a:gd name="connsiteX0" fmla="*/ 19366 w 1029276"/>
              <a:gd name="connsiteY0" fmla="*/ 2611201 h 2611201"/>
              <a:gd name="connsiteX1" fmla="*/ 0 w 1029276"/>
              <a:gd name="connsiteY1" fmla="*/ 1719468 h 2611201"/>
              <a:gd name="connsiteX2" fmla="*/ 690772 w 1029276"/>
              <a:gd name="connsiteY2" fmla="*/ 1713969 h 2611201"/>
              <a:gd name="connsiteX3" fmla="*/ 1029198 w 1029276"/>
              <a:gd name="connsiteY3" fmla="*/ 1174881 h 2611201"/>
              <a:gd name="connsiteX4" fmla="*/ 976765 w 1029276"/>
              <a:gd name="connsiteY4" fmla="*/ 0 h 2611201"/>
              <a:gd name="connsiteX0" fmla="*/ 19366 w 1029459"/>
              <a:gd name="connsiteY0" fmla="*/ 2611201 h 2611201"/>
              <a:gd name="connsiteX1" fmla="*/ 0 w 1029459"/>
              <a:gd name="connsiteY1" fmla="*/ 1719468 h 2611201"/>
              <a:gd name="connsiteX2" fmla="*/ 690772 w 1029459"/>
              <a:gd name="connsiteY2" fmla="*/ 1713969 h 2611201"/>
              <a:gd name="connsiteX3" fmla="*/ 1029198 w 1029459"/>
              <a:gd name="connsiteY3" fmla="*/ 1174881 h 2611201"/>
              <a:gd name="connsiteX4" fmla="*/ 976765 w 1029459"/>
              <a:gd name="connsiteY4" fmla="*/ 0 h 2611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459" h="2611201">
                <a:moveTo>
                  <a:pt x="19366" y="2611201"/>
                </a:moveTo>
                <a:lnTo>
                  <a:pt x="0" y="1719468"/>
                </a:lnTo>
                <a:lnTo>
                  <a:pt x="690772" y="1713969"/>
                </a:lnTo>
                <a:cubicBezTo>
                  <a:pt x="953779" y="1301650"/>
                  <a:pt x="837892" y="1502072"/>
                  <a:pt x="1029198" y="1174881"/>
                </a:cubicBezTo>
                <a:cubicBezTo>
                  <a:pt x="1031684" y="714767"/>
                  <a:pt x="1016613" y="902614"/>
                  <a:pt x="976765" y="0"/>
                </a:cubicBezTo>
              </a:path>
            </a:pathLst>
          </a:custGeom>
          <a:ln w="12700">
            <a:solidFill>
              <a:schemeClr val="tx1"/>
            </a:solidFill>
            <a:headEnd type="triangle"/>
            <a:tailEnd type="none"/>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39" name="Straight Arrow Connector 238"/>
          <p:cNvCxnSpPr/>
          <p:nvPr/>
        </p:nvCxnSpPr>
        <p:spPr bwMode="auto">
          <a:xfrm>
            <a:off x="2334047" y="4796373"/>
            <a:ext cx="165857" cy="444033"/>
          </a:xfrm>
          <a:prstGeom prst="straightConnector1">
            <a:avLst/>
          </a:prstGeom>
          <a:solidFill>
            <a:schemeClr val="accent1"/>
          </a:solidFill>
          <a:ln w="9525" cap="flat" cmpd="sng" algn="ctr">
            <a:solidFill>
              <a:schemeClr val="tx1"/>
            </a:solidFill>
            <a:prstDash val="solid"/>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3" name="Straight Arrow Connector 242"/>
          <p:cNvCxnSpPr/>
          <p:nvPr/>
        </p:nvCxnSpPr>
        <p:spPr bwMode="auto">
          <a:xfrm flipH="1">
            <a:off x="1630957" y="4825035"/>
            <a:ext cx="697629" cy="762950"/>
          </a:xfrm>
          <a:prstGeom prst="straightConnector1">
            <a:avLst/>
          </a:prstGeom>
          <a:solidFill>
            <a:schemeClr val="accent1"/>
          </a:solidFill>
          <a:ln w="9525" cap="flat" cmpd="sng" algn="ctr">
            <a:solidFill>
              <a:schemeClr val="tx1"/>
            </a:solidFill>
            <a:prstDash val="solid"/>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6" name="Group 245"/>
          <p:cNvGrpSpPr/>
          <p:nvPr/>
        </p:nvGrpSpPr>
        <p:grpSpPr>
          <a:xfrm rot="21446362">
            <a:off x="2189794" y="4667337"/>
            <a:ext cx="313044" cy="369332"/>
            <a:chOff x="418816" y="1964112"/>
            <a:chExt cx="313044" cy="369332"/>
          </a:xfrm>
        </p:grpSpPr>
        <p:sp>
          <p:nvSpPr>
            <p:cNvPr id="247" name="Oval 246"/>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48" name="TextBox 247"/>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6</a:t>
              </a:r>
              <a:endParaRPr lang="en-US" dirty="0">
                <a:latin typeface="Arial"/>
                <a:cs typeface="Arial"/>
              </a:endParaRPr>
            </a:p>
          </p:txBody>
        </p:sp>
      </p:grpSp>
      <p:grpSp>
        <p:nvGrpSpPr>
          <p:cNvPr id="249" name="Group 248"/>
          <p:cNvGrpSpPr/>
          <p:nvPr/>
        </p:nvGrpSpPr>
        <p:grpSpPr>
          <a:xfrm>
            <a:off x="3130061" y="1900424"/>
            <a:ext cx="313044" cy="369332"/>
            <a:chOff x="418816" y="1964112"/>
            <a:chExt cx="313044" cy="369332"/>
          </a:xfrm>
        </p:grpSpPr>
        <p:sp>
          <p:nvSpPr>
            <p:cNvPr id="250" name="Oval 249"/>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251" name="TextBox 250"/>
            <p:cNvSpPr txBox="1"/>
            <p:nvPr/>
          </p:nvSpPr>
          <p:spPr>
            <a:xfrm>
              <a:off x="418816" y="1964112"/>
              <a:ext cx="313044" cy="369332"/>
            </a:xfrm>
            <a:prstGeom prst="rect">
              <a:avLst/>
            </a:prstGeom>
            <a:noFill/>
          </p:spPr>
          <p:txBody>
            <a:bodyPr wrap="none" rtlCol="0">
              <a:spAutoFit/>
            </a:bodyPr>
            <a:lstStyle/>
            <a:p>
              <a:r>
                <a:rPr lang="en-US" dirty="0" smtClean="0">
                  <a:latin typeface="Arial"/>
                  <a:cs typeface="Arial"/>
                </a:rPr>
                <a:t>5</a:t>
              </a:r>
              <a:endParaRPr lang="en-US" dirty="0">
                <a:latin typeface="Arial"/>
                <a:cs typeface="Arial"/>
              </a:endParaRPr>
            </a:p>
          </p:txBody>
        </p:sp>
      </p:grpSp>
      <p:sp>
        <p:nvSpPr>
          <p:cNvPr id="253" name="Oval 252"/>
          <p:cNvSpPr/>
          <p:nvPr/>
        </p:nvSpPr>
        <p:spPr>
          <a:xfrm rot="5400000">
            <a:off x="1970416" y="419579"/>
            <a:ext cx="631007" cy="2235263"/>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3" name="TextBox 152"/>
          <p:cNvSpPr txBox="1"/>
          <p:nvPr/>
        </p:nvSpPr>
        <p:spPr>
          <a:xfrm>
            <a:off x="1336780" y="1336100"/>
            <a:ext cx="1891162" cy="509541"/>
          </a:xfrm>
          <a:prstGeom prst="rect">
            <a:avLst/>
          </a:prstGeom>
          <a:noFill/>
        </p:spPr>
        <p:txBody>
          <a:bodyPr wrap="none" rtlCol="0">
            <a:spAutoFit/>
          </a:bodyPr>
          <a:lstStyle/>
          <a:p>
            <a:pPr algn="ctr">
              <a:lnSpc>
                <a:spcPts val="1600"/>
              </a:lnSpc>
            </a:pPr>
            <a:r>
              <a:rPr lang="en-US" sz="1600" dirty="0" smtClean="0">
                <a:latin typeface="Arial"/>
                <a:cs typeface="Arial"/>
              </a:rPr>
              <a:t>Dijkstra’s link-state </a:t>
            </a:r>
          </a:p>
          <a:p>
            <a:pPr algn="ctr">
              <a:lnSpc>
                <a:spcPts val="1600"/>
              </a:lnSpc>
            </a:pPr>
            <a:r>
              <a:rPr lang="en-US" sz="1600" dirty="0" smtClean="0">
                <a:latin typeface="Arial"/>
                <a:cs typeface="Arial"/>
              </a:rPr>
              <a:t>Routing</a:t>
            </a:r>
            <a:endParaRPr lang="en-US" sz="1600" dirty="0">
              <a:latin typeface="Arial"/>
              <a:cs typeface="Arial"/>
            </a:endParaRPr>
          </a:p>
        </p:txBody>
      </p:sp>
      <p:grpSp>
        <p:nvGrpSpPr>
          <p:cNvPr id="319" name="Group 318"/>
          <p:cNvGrpSpPr/>
          <p:nvPr/>
        </p:nvGrpSpPr>
        <p:grpSpPr>
          <a:xfrm>
            <a:off x="921872" y="5536490"/>
            <a:ext cx="687402" cy="470408"/>
            <a:chOff x="1736090" y="2893762"/>
            <a:chExt cx="565150" cy="340093"/>
          </a:xfrm>
        </p:grpSpPr>
        <p:grpSp>
          <p:nvGrpSpPr>
            <p:cNvPr id="320" name="Group 327"/>
            <p:cNvGrpSpPr>
              <a:grpSpLocks/>
            </p:cNvGrpSpPr>
            <p:nvPr/>
          </p:nvGrpSpPr>
          <p:grpSpPr bwMode="auto">
            <a:xfrm>
              <a:off x="1736090" y="2893762"/>
              <a:ext cx="565150" cy="292100"/>
              <a:chOff x="1871277" y="1576300"/>
              <a:chExt cx="1128371" cy="437861"/>
            </a:xfrm>
          </p:grpSpPr>
          <p:sp>
            <p:nvSpPr>
              <p:cNvPr id="324" name="Oval 323"/>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25" name="Rectangle 324"/>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6" name="Oval 325"/>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27" name="Freeform 326"/>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8" name="Freeform 327"/>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9" name="Freeform 328"/>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0" name="Freeform 329"/>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31" name="Straight Connector 330"/>
              <p:cNvCxnSpPr>
                <a:endCxn id="326"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828502" y="2944584"/>
              <a:ext cx="374530" cy="289271"/>
              <a:chOff x="725185" y="1779875"/>
              <a:chExt cx="374530" cy="289271"/>
            </a:xfrm>
          </p:grpSpPr>
          <p:sp>
            <p:nvSpPr>
              <p:cNvPr id="322" name="Oval 321"/>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3" name="TextBox 322"/>
              <p:cNvSpPr txBox="1"/>
              <p:nvPr/>
            </p:nvSpPr>
            <p:spPr>
              <a:xfrm>
                <a:off x="725185" y="1779875"/>
                <a:ext cx="374530" cy="289271"/>
              </a:xfrm>
              <a:prstGeom prst="rect">
                <a:avLst/>
              </a:prstGeom>
              <a:noFill/>
            </p:spPr>
            <p:txBody>
              <a:bodyPr wrap="none" rtlCol="0">
                <a:spAutoFit/>
              </a:bodyPr>
              <a:lstStyle/>
              <a:p>
                <a:r>
                  <a:rPr lang="en-US" sz="2000" dirty="0" smtClean="0"/>
                  <a:t>s1</a:t>
                </a:r>
                <a:endParaRPr lang="en-US" sz="2000" dirty="0"/>
              </a:p>
            </p:txBody>
          </p:sp>
        </p:grpSp>
      </p:grpSp>
      <p:grpSp>
        <p:nvGrpSpPr>
          <p:cNvPr id="333" name="Group 332"/>
          <p:cNvGrpSpPr/>
          <p:nvPr/>
        </p:nvGrpSpPr>
        <p:grpSpPr>
          <a:xfrm>
            <a:off x="2206593" y="5245170"/>
            <a:ext cx="687402" cy="470406"/>
            <a:chOff x="1736090" y="2893762"/>
            <a:chExt cx="565150" cy="340091"/>
          </a:xfrm>
        </p:grpSpPr>
        <p:grpSp>
          <p:nvGrpSpPr>
            <p:cNvPr id="334" name="Group 327"/>
            <p:cNvGrpSpPr>
              <a:grpSpLocks/>
            </p:cNvGrpSpPr>
            <p:nvPr/>
          </p:nvGrpSpPr>
          <p:grpSpPr bwMode="auto">
            <a:xfrm>
              <a:off x="1736090" y="2893762"/>
              <a:ext cx="565150" cy="292100"/>
              <a:chOff x="1871277" y="1576300"/>
              <a:chExt cx="1128371" cy="437861"/>
            </a:xfrm>
          </p:grpSpPr>
          <p:sp>
            <p:nvSpPr>
              <p:cNvPr id="338" name="Oval 337"/>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9" name="Rectangle 338"/>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0" name="Oval 339"/>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1" name="Freeform 340"/>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2" name="Freeform 341"/>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4" name="Freeform 343"/>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45" name="Straight Connector 344"/>
              <p:cNvCxnSpPr>
                <a:endCxn id="340"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35" name="Group 334"/>
            <p:cNvGrpSpPr/>
            <p:nvPr/>
          </p:nvGrpSpPr>
          <p:grpSpPr>
            <a:xfrm>
              <a:off x="1828502" y="2944584"/>
              <a:ext cx="374531" cy="289269"/>
              <a:chOff x="725185" y="1779875"/>
              <a:chExt cx="374531" cy="289269"/>
            </a:xfrm>
          </p:grpSpPr>
          <p:sp>
            <p:nvSpPr>
              <p:cNvPr id="336" name="Oval 335"/>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7" name="TextBox 336"/>
              <p:cNvSpPr txBox="1"/>
              <p:nvPr/>
            </p:nvSpPr>
            <p:spPr>
              <a:xfrm>
                <a:off x="725185" y="1779875"/>
                <a:ext cx="374531" cy="289269"/>
              </a:xfrm>
              <a:prstGeom prst="rect">
                <a:avLst/>
              </a:prstGeom>
              <a:noFill/>
            </p:spPr>
            <p:txBody>
              <a:bodyPr wrap="none" rtlCol="0">
                <a:spAutoFit/>
              </a:bodyPr>
              <a:lstStyle/>
              <a:p>
                <a:r>
                  <a:rPr lang="en-US" sz="2000" dirty="0" smtClean="0"/>
                  <a:t>s2</a:t>
                </a:r>
                <a:endParaRPr lang="en-US" sz="2000" dirty="0"/>
              </a:p>
            </p:txBody>
          </p:sp>
        </p:grpSp>
      </p:grpSp>
      <p:grpSp>
        <p:nvGrpSpPr>
          <p:cNvPr id="347" name="Group 346"/>
          <p:cNvGrpSpPr/>
          <p:nvPr/>
        </p:nvGrpSpPr>
        <p:grpSpPr>
          <a:xfrm>
            <a:off x="1910145" y="5999406"/>
            <a:ext cx="687402" cy="470406"/>
            <a:chOff x="1736090" y="2893762"/>
            <a:chExt cx="565150" cy="340091"/>
          </a:xfrm>
        </p:grpSpPr>
        <p:grpSp>
          <p:nvGrpSpPr>
            <p:cNvPr id="348" name="Group 327"/>
            <p:cNvGrpSpPr>
              <a:grpSpLocks/>
            </p:cNvGrpSpPr>
            <p:nvPr/>
          </p:nvGrpSpPr>
          <p:grpSpPr bwMode="auto">
            <a:xfrm>
              <a:off x="1736090" y="2893762"/>
              <a:ext cx="565150" cy="292100"/>
              <a:chOff x="1871277" y="1576300"/>
              <a:chExt cx="1128371" cy="437861"/>
            </a:xfrm>
          </p:grpSpPr>
          <p:sp>
            <p:nvSpPr>
              <p:cNvPr id="352" name="Oval 351"/>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3" name="Rectangle 352"/>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4" name="Oval 353"/>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5" name="Freeform 354"/>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6" name="Freeform 355"/>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7" name="Freeform 356"/>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8" name="Freeform 357"/>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a:endCxn id="354"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49" name="Group 348"/>
            <p:cNvGrpSpPr/>
            <p:nvPr/>
          </p:nvGrpSpPr>
          <p:grpSpPr>
            <a:xfrm>
              <a:off x="1828502" y="2944584"/>
              <a:ext cx="374531" cy="289269"/>
              <a:chOff x="725185" y="1779875"/>
              <a:chExt cx="374531" cy="289269"/>
            </a:xfrm>
          </p:grpSpPr>
          <p:sp>
            <p:nvSpPr>
              <p:cNvPr id="350" name="Oval 349"/>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1" name="TextBox 350"/>
              <p:cNvSpPr txBox="1"/>
              <p:nvPr/>
            </p:nvSpPr>
            <p:spPr>
              <a:xfrm>
                <a:off x="725185" y="1779875"/>
                <a:ext cx="374531" cy="289269"/>
              </a:xfrm>
              <a:prstGeom prst="rect">
                <a:avLst/>
              </a:prstGeom>
              <a:noFill/>
            </p:spPr>
            <p:txBody>
              <a:bodyPr wrap="none" rtlCol="0">
                <a:spAutoFit/>
              </a:bodyPr>
              <a:lstStyle/>
              <a:p>
                <a:r>
                  <a:rPr lang="en-US" sz="2000" dirty="0" smtClean="0"/>
                  <a:t>s3</a:t>
                </a:r>
                <a:endParaRPr lang="en-US" sz="2000" dirty="0"/>
              </a:p>
            </p:txBody>
          </p:sp>
        </p:grpSp>
      </p:grpSp>
      <p:grpSp>
        <p:nvGrpSpPr>
          <p:cNvPr id="361" name="Group 360"/>
          <p:cNvGrpSpPr/>
          <p:nvPr/>
        </p:nvGrpSpPr>
        <p:grpSpPr>
          <a:xfrm>
            <a:off x="3077553" y="5718280"/>
            <a:ext cx="687402" cy="470406"/>
            <a:chOff x="1736090" y="2893762"/>
            <a:chExt cx="565150" cy="340091"/>
          </a:xfrm>
        </p:grpSpPr>
        <p:grpSp>
          <p:nvGrpSpPr>
            <p:cNvPr id="362" name="Group 327"/>
            <p:cNvGrpSpPr>
              <a:grpSpLocks/>
            </p:cNvGrpSpPr>
            <p:nvPr/>
          </p:nvGrpSpPr>
          <p:grpSpPr bwMode="auto">
            <a:xfrm>
              <a:off x="1736090" y="2893762"/>
              <a:ext cx="565150" cy="292100"/>
              <a:chOff x="1871277" y="1576300"/>
              <a:chExt cx="1128371" cy="437861"/>
            </a:xfrm>
          </p:grpSpPr>
          <p:sp>
            <p:nvSpPr>
              <p:cNvPr id="366" name="Oval 365"/>
              <p:cNvSpPr/>
              <p:nvPr/>
            </p:nvSpPr>
            <p:spPr bwMode="auto">
              <a:xfrm flipV="1">
                <a:off x="1874446" y="1692905"/>
                <a:ext cx="1125202" cy="321256"/>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7" name="Rectangle 366"/>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8" name="Oval 367"/>
              <p:cNvSpPr/>
              <p:nvPr/>
            </p:nvSpPr>
            <p:spPr bwMode="auto">
              <a:xfrm flipV="1">
                <a:off x="1871277" y="1576300"/>
                <a:ext cx="1125200" cy="321257"/>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9" name="Freeform 368"/>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0" name="Freeform 369"/>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Freeform 370"/>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2" name="Freeform 371"/>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73" name="Straight Connector 372"/>
              <p:cNvCxnSpPr>
                <a:endCxn id="368" idx="2"/>
              </p:cNvCxnSpPr>
              <p:nvPr/>
            </p:nvCxnSpPr>
            <p:spPr bwMode="auto">
              <a:xfrm flipH="1" flipV="1">
                <a:off x="1871277" y="1735739"/>
                <a:ext cx="3169"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4" name="Straight Connector 373"/>
              <p:cNvCxnSpPr/>
              <p:nvPr/>
            </p:nvCxnSpPr>
            <p:spPr bwMode="auto">
              <a:xfrm flipH="1" flipV="1">
                <a:off x="2996477" y="1733359"/>
                <a:ext cx="3171" cy="123743"/>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63" name="Group 362"/>
            <p:cNvGrpSpPr/>
            <p:nvPr/>
          </p:nvGrpSpPr>
          <p:grpSpPr>
            <a:xfrm>
              <a:off x="1828502" y="2944584"/>
              <a:ext cx="374531" cy="289269"/>
              <a:chOff x="725185" y="1779875"/>
              <a:chExt cx="374531" cy="289269"/>
            </a:xfrm>
          </p:grpSpPr>
          <p:sp>
            <p:nvSpPr>
              <p:cNvPr id="364" name="Oval 363"/>
              <p:cNvSpPr/>
              <p:nvPr/>
            </p:nvSpPr>
            <p:spPr bwMode="auto">
              <a:xfrm>
                <a:off x="741398" y="1850752"/>
                <a:ext cx="356365" cy="168450"/>
              </a:xfrm>
              <a:prstGeom prst="ellipse">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p:cNvSpPr txBox="1"/>
              <p:nvPr/>
            </p:nvSpPr>
            <p:spPr>
              <a:xfrm>
                <a:off x="725185" y="1779875"/>
                <a:ext cx="374531" cy="289269"/>
              </a:xfrm>
              <a:prstGeom prst="rect">
                <a:avLst/>
              </a:prstGeom>
              <a:noFill/>
            </p:spPr>
            <p:txBody>
              <a:bodyPr wrap="none" rtlCol="0">
                <a:spAutoFit/>
              </a:bodyPr>
              <a:lstStyle/>
              <a:p>
                <a:r>
                  <a:rPr lang="en-US" sz="2000" dirty="0" smtClean="0"/>
                  <a:t>s4</a:t>
                </a:r>
                <a:endParaRPr lang="en-US" sz="2000" dirty="0"/>
              </a:p>
            </p:txBody>
          </p:sp>
        </p:grpSp>
      </p:grpSp>
      <p:cxnSp>
        <p:nvCxnSpPr>
          <p:cNvPr id="240" name="Straight Arrow Connector 239"/>
          <p:cNvCxnSpPr/>
          <p:nvPr/>
        </p:nvCxnSpPr>
        <p:spPr bwMode="auto">
          <a:xfrm>
            <a:off x="2475946" y="4898482"/>
            <a:ext cx="906274" cy="769733"/>
          </a:xfrm>
          <a:prstGeom prst="straightConnector1">
            <a:avLst/>
          </a:prstGeom>
          <a:solidFill>
            <a:schemeClr val="accent1"/>
          </a:solidFill>
          <a:ln w="9525" cap="flat" cmpd="sng" algn="ctr">
            <a:solidFill>
              <a:schemeClr val="tx1"/>
            </a:solidFill>
            <a:prstDash val="solid"/>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 name="Title 1"/>
          <p:cNvSpPr txBox="1">
            <a:spLocks/>
          </p:cNvSpPr>
          <p:nvPr/>
        </p:nvSpPr>
        <p:spPr>
          <a:xfrm>
            <a:off x="245094" y="163755"/>
            <a:ext cx="8642801" cy="1143000"/>
          </a:xfrm>
          <a:prstGeom prst="rect">
            <a:avLst/>
          </a:prstGeom>
        </p:spPr>
        <p:txBody>
          <a:bodyPr/>
          <a:lst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r>
              <a:rPr lang="en-US" sz="4000" dirty="0" smtClean="0">
                <a:latin typeface="Comic Sans MS" charset="0"/>
                <a:ea typeface="Comic Sans MS" charset="0"/>
                <a:cs typeface="Comic Sans MS" charset="0"/>
              </a:rPr>
              <a:t>SDN: Control/Data plane</a:t>
            </a:r>
          </a:p>
          <a:p>
            <a:pPr algn="ctr"/>
            <a:r>
              <a:rPr lang="en-US" sz="4000" dirty="0">
                <a:latin typeface="Comic Sans MS" charset="0"/>
                <a:ea typeface="Comic Sans MS" charset="0"/>
                <a:cs typeface="Comic Sans MS" charset="0"/>
              </a:rPr>
              <a:t> </a:t>
            </a:r>
            <a:r>
              <a:rPr lang="en-US" sz="4000" dirty="0" smtClean="0">
                <a:latin typeface="Comic Sans MS" charset="0"/>
                <a:ea typeface="Comic Sans MS" charset="0"/>
                <a:cs typeface="Comic Sans MS" charset="0"/>
              </a:rPr>
              <a:t>                Interaction </a:t>
            </a:r>
            <a:r>
              <a:rPr lang="en-US" sz="4000" dirty="0">
                <a:latin typeface="Comic Sans MS" charset="0"/>
                <a:ea typeface="Comic Sans MS" charset="0"/>
                <a:cs typeface="Comic Sans MS" charset="0"/>
              </a:rPr>
              <a:t>E</a:t>
            </a:r>
            <a:r>
              <a:rPr lang="en-US" sz="4000" dirty="0" smtClean="0">
                <a:latin typeface="Comic Sans MS" charset="0"/>
                <a:ea typeface="Comic Sans MS" charset="0"/>
                <a:cs typeface="Comic Sans MS" charset="0"/>
              </a:rPr>
              <a:t>xample</a:t>
            </a:r>
            <a:endParaRPr lang="en-US" sz="4000" dirty="0">
              <a:latin typeface="Comic Sans MS" charset="0"/>
              <a:ea typeface="Comic Sans MS" charset="0"/>
              <a:cs typeface="Comic Sans MS" charset="0"/>
            </a:endParaRPr>
          </a:p>
        </p:txBody>
      </p:sp>
      <p:grpSp>
        <p:nvGrpSpPr>
          <p:cNvPr id="382" name="Group 381"/>
          <p:cNvGrpSpPr/>
          <p:nvPr/>
        </p:nvGrpSpPr>
        <p:grpSpPr>
          <a:xfrm>
            <a:off x="5359418" y="2228890"/>
            <a:ext cx="3388878" cy="1357349"/>
            <a:chOff x="5313965" y="1301119"/>
            <a:chExt cx="3388878" cy="1357349"/>
          </a:xfrm>
        </p:grpSpPr>
        <p:sp>
          <p:nvSpPr>
            <p:cNvPr id="383" name="TextBox 382"/>
            <p:cNvSpPr txBox="1"/>
            <p:nvPr/>
          </p:nvSpPr>
          <p:spPr>
            <a:xfrm>
              <a:off x="5654651" y="1315023"/>
              <a:ext cx="3048192" cy="1343445"/>
            </a:xfrm>
            <a:prstGeom prst="rect">
              <a:avLst/>
            </a:prstGeom>
            <a:noFill/>
          </p:spPr>
          <p:txBody>
            <a:bodyPr wrap="square" rtlCol="0">
              <a:spAutoFit/>
            </a:bodyPr>
            <a:lstStyle/>
            <a:p>
              <a:pPr>
                <a:lnSpc>
                  <a:spcPct val="90000"/>
                </a:lnSpc>
              </a:pPr>
              <a:r>
                <a:rPr lang="en-US" dirty="0" smtClean="0">
                  <a:solidFill>
                    <a:srgbClr val="000000"/>
                  </a:solidFill>
                  <a:latin typeface="+mn-lt"/>
                </a:rPr>
                <a:t>link state routing app interacts with flow-table-computation component in SDN controller, which computes new flow tables needed</a:t>
              </a:r>
              <a:endParaRPr lang="en-US" dirty="0">
                <a:solidFill>
                  <a:srgbClr val="000000"/>
                </a:solidFill>
                <a:latin typeface="+mn-lt"/>
              </a:endParaRPr>
            </a:p>
          </p:txBody>
        </p:sp>
        <p:grpSp>
          <p:nvGrpSpPr>
            <p:cNvPr id="384" name="Group 383"/>
            <p:cNvGrpSpPr/>
            <p:nvPr/>
          </p:nvGrpSpPr>
          <p:grpSpPr>
            <a:xfrm>
              <a:off x="5313965" y="1301119"/>
              <a:ext cx="313044" cy="369332"/>
              <a:chOff x="418816" y="1964112"/>
              <a:chExt cx="289705" cy="369332"/>
            </a:xfrm>
          </p:grpSpPr>
          <p:sp>
            <p:nvSpPr>
              <p:cNvPr id="385" name="Oval 384"/>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387" name="TextBox 386"/>
              <p:cNvSpPr txBox="1"/>
              <p:nvPr/>
            </p:nvSpPr>
            <p:spPr>
              <a:xfrm>
                <a:off x="418816" y="1964112"/>
                <a:ext cx="289705" cy="369332"/>
              </a:xfrm>
              <a:prstGeom prst="rect">
                <a:avLst/>
              </a:prstGeom>
              <a:noFill/>
            </p:spPr>
            <p:txBody>
              <a:bodyPr wrap="none" rtlCol="0">
                <a:spAutoFit/>
              </a:bodyPr>
              <a:lstStyle/>
              <a:p>
                <a:r>
                  <a:rPr lang="en-US" dirty="0" smtClean="0">
                    <a:latin typeface="Arial"/>
                    <a:cs typeface="Arial"/>
                  </a:rPr>
                  <a:t>5</a:t>
                </a:r>
                <a:endParaRPr lang="en-US" dirty="0">
                  <a:latin typeface="Arial"/>
                  <a:cs typeface="Arial"/>
                </a:endParaRPr>
              </a:p>
            </p:txBody>
          </p:sp>
        </p:grpSp>
      </p:grpSp>
      <p:grpSp>
        <p:nvGrpSpPr>
          <p:cNvPr id="393" name="Group 392"/>
          <p:cNvGrpSpPr/>
          <p:nvPr/>
        </p:nvGrpSpPr>
        <p:grpSpPr>
          <a:xfrm>
            <a:off x="5450329" y="3736844"/>
            <a:ext cx="3388878" cy="858751"/>
            <a:chOff x="5313965" y="1301119"/>
            <a:chExt cx="3388878" cy="858751"/>
          </a:xfrm>
        </p:grpSpPr>
        <p:sp>
          <p:nvSpPr>
            <p:cNvPr id="394" name="TextBox 393"/>
            <p:cNvSpPr txBox="1"/>
            <p:nvPr/>
          </p:nvSpPr>
          <p:spPr>
            <a:xfrm>
              <a:off x="5654651" y="1315023"/>
              <a:ext cx="3048192" cy="844847"/>
            </a:xfrm>
            <a:prstGeom prst="rect">
              <a:avLst/>
            </a:prstGeom>
            <a:noFill/>
          </p:spPr>
          <p:txBody>
            <a:bodyPr wrap="square" rtlCol="0">
              <a:spAutoFit/>
            </a:bodyPr>
            <a:lstStyle/>
            <a:p>
              <a:pPr>
                <a:lnSpc>
                  <a:spcPct val="90000"/>
                </a:lnSpc>
              </a:pPr>
              <a:r>
                <a:rPr lang="en-US" dirty="0" smtClean="0">
                  <a:solidFill>
                    <a:srgbClr val="000000"/>
                  </a:solidFill>
                  <a:latin typeface="+mn-lt"/>
                </a:rPr>
                <a:t>Controller uses OpenFlow to install new tables in switches that need updating</a:t>
              </a:r>
              <a:endParaRPr lang="en-US" dirty="0">
                <a:solidFill>
                  <a:srgbClr val="000000"/>
                </a:solidFill>
                <a:latin typeface="+mn-lt"/>
              </a:endParaRPr>
            </a:p>
          </p:txBody>
        </p:sp>
        <p:grpSp>
          <p:nvGrpSpPr>
            <p:cNvPr id="395" name="Group 394"/>
            <p:cNvGrpSpPr/>
            <p:nvPr/>
          </p:nvGrpSpPr>
          <p:grpSpPr>
            <a:xfrm>
              <a:off x="5313965" y="1301119"/>
              <a:ext cx="313044" cy="369332"/>
              <a:chOff x="418816" y="1964112"/>
              <a:chExt cx="289705" cy="369332"/>
            </a:xfrm>
          </p:grpSpPr>
          <p:sp>
            <p:nvSpPr>
              <p:cNvPr id="396" name="Oval 395"/>
              <p:cNvSpPr/>
              <p:nvPr/>
            </p:nvSpPr>
            <p:spPr>
              <a:xfrm>
                <a:off x="448041" y="2026177"/>
                <a:ext cx="251755" cy="263122"/>
              </a:xfrm>
              <a:prstGeom prst="ellipse">
                <a:avLst/>
              </a:prstGeom>
              <a:solidFill>
                <a:schemeClr val="bg1"/>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a:cs typeface="Arial"/>
                </a:endParaRPr>
              </a:p>
            </p:txBody>
          </p:sp>
          <p:sp>
            <p:nvSpPr>
              <p:cNvPr id="397" name="TextBox 396"/>
              <p:cNvSpPr txBox="1"/>
              <p:nvPr/>
            </p:nvSpPr>
            <p:spPr>
              <a:xfrm>
                <a:off x="418816" y="1964112"/>
                <a:ext cx="289705" cy="369332"/>
              </a:xfrm>
              <a:prstGeom prst="rect">
                <a:avLst/>
              </a:prstGeom>
              <a:noFill/>
            </p:spPr>
            <p:txBody>
              <a:bodyPr wrap="none" rtlCol="0">
                <a:spAutoFit/>
              </a:bodyPr>
              <a:lstStyle/>
              <a:p>
                <a:r>
                  <a:rPr lang="en-US" dirty="0" smtClean="0">
                    <a:latin typeface="Arial"/>
                    <a:cs typeface="Arial"/>
                  </a:rPr>
                  <a:t>6</a:t>
                </a:r>
                <a:endParaRPr lang="en-US" dirty="0">
                  <a:latin typeface="Arial"/>
                  <a:cs typeface="Arial"/>
                </a:endParaRPr>
              </a:p>
            </p:txBody>
          </p:sp>
        </p:grpSp>
      </p:grpSp>
      <p:sp>
        <p:nvSpPr>
          <p:cNvPr id="151"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72</a:t>
            </a:fld>
            <a:endParaRPr lang="en-US" sz="1200" dirty="0">
              <a:latin typeface="Tahoma" charset="0"/>
            </a:endParaRPr>
          </a:p>
        </p:txBody>
      </p:sp>
      <p:sp>
        <p:nvSpPr>
          <p:cNvPr id="141" name="Footer Placeholder 4"/>
          <p:cNvSpPr>
            <a:spLocks noGrp="1"/>
          </p:cNvSpPr>
          <p:nvPr>
            <p:ph type="ftr" sz="quarter" idx="11"/>
          </p:nvPr>
        </p:nvSpPr>
        <p:spPr>
          <a:xfrm>
            <a:off x="5010150" y="6492875"/>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213780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dissolve">
                                      <p:cBhvr>
                                        <p:cTn id="7" dur="500"/>
                                        <p:tgtEl>
                                          <p:spTgt spid="3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3"/>
                                        </p:tgtEl>
                                        <p:attrNameLst>
                                          <p:attrName>style.visibility</p:attrName>
                                        </p:attrNameLst>
                                      </p:cBhvr>
                                      <p:to>
                                        <p:strVal val="visible"/>
                                      </p:to>
                                    </p:set>
                                    <p:animEffect transition="in" filter="dissolve">
                                      <p:cBhvr>
                                        <p:cTn id="12"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441164" y="2526628"/>
            <a:ext cx="5253789" cy="2392948"/>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ounded Rectangle 13"/>
          <p:cNvSpPr/>
          <p:nvPr/>
        </p:nvSpPr>
        <p:spPr>
          <a:xfrm>
            <a:off x="2099837" y="2566732"/>
            <a:ext cx="3421328" cy="1774553"/>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grpSp>
        <p:nvGrpSpPr>
          <p:cNvPr id="9" name="Group 8"/>
          <p:cNvGrpSpPr/>
          <p:nvPr/>
        </p:nvGrpSpPr>
        <p:grpSpPr>
          <a:xfrm>
            <a:off x="2163980" y="3041095"/>
            <a:ext cx="991851" cy="563864"/>
            <a:chOff x="-2789389" y="3644860"/>
            <a:chExt cx="991851" cy="563864"/>
          </a:xfrm>
        </p:grpSpPr>
        <p:sp>
          <p:nvSpPr>
            <p:cNvPr id="4" name="Rounded Rectangle 3"/>
            <p:cNvSpPr/>
            <p:nvPr/>
          </p:nvSpPr>
          <p:spPr>
            <a:xfrm>
              <a:off x="-2789389" y="3656869"/>
              <a:ext cx="975975" cy="551855"/>
            </a:xfrm>
            <a:prstGeom prst="roundRect">
              <a:avLst/>
            </a:prstGeom>
            <a:solidFill>
              <a:srgbClr val="CCFFCC"/>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6" name="TextBox 195"/>
            <p:cNvSpPr txBox="1"/>
            <p:nvPr/>
          </p:nvSpPr>
          <p:spPr>
            <a:xfrm>
              <a:off x="-2789389" y="3644860"/>
              <a:ext cx="991851" cy="516830"/>
            </a:xfrm>
            <a:prstGeom prst="rect">
              <a:avLst/>
            </a:prstGeom>
            <a:noFill/>
          </p:spPr>
          <p:txBody>
            <a:bodyPr wrap="none" rtlCol="0">
              <a:spAutoFit/>
            </a:bodyPr>
            <a:lstStyle/>
            <a:p>
              <a:pPr algn="ctr">
                <a:lnSpc>
                  <a:spcPts val="1800"/>
                </a:lnSpc>
              </a:pPr>
              <a:r>
                <a:rPr lang="en-US" sz="1400" dirty="0" smtClean="0">
                  <a:latin typeface="Arial"/>
                  <a:cs typeface="Arial"/>
                </a:rPr>
                <a:t>topology</a:t>
              </a:r>
            </a:p>
            <a:p>
              <a:pPr algn="ctr">
                <a:lnSpc>
                  <a:spcPts val="1800"/>
                </a:lnSpc>
              </a:pPr>
              <a:r>
                <a:rPr lang="en-US" sz="1400" dirty="0" smtClean="0">
                  <a:solidFill>
                    <a:srgbClr val="000000"/>
                  </a:solidFill>
                  <a:latin typeface="Arial"/>
                  <a:cs typeface="Arial"/>
                </a:rPr>
                <a:t>manager</a:t>
              </a:r>
              <a:endParaRPr lang="en-US" sz="1400" dirty="0">
                <a:solidFill>
                  <a:srgbClr val="000000"/>
                </a:solidFill>
                <a:latin typeface="Arial"/>
                <a:cs typeface="Arial"/>
              </a:endParaRPr>
            </a:p>
          </p:txBody>
        </p:sp>
      </p:grpSp>
      <p:sp>
        <p:nvSpPr>
          <p:cNvPr id="218" name="TextBox 217"/>
          <p:cNvSpPr txBox="1"/>
          <p:nvPr/>
        </p:nvSpPr>
        <p:spPr>
          <a:xfrm>
            <a:off x="2501202" y="2675114"/>
            <a:ext cx="2846484" cy="277854"/>
          </a:xfrm>
          <a:prstGeom prst="rect">
            <a:avLst/>
          </a:prstGeom>
          <a:noFill/>
        </p:spPr>
        <p:txBody>
          <a:bodyPr wrap="square" rtlCol="0">
            <a:spAutoFit/>
          </a:bodyPr>
          <a:lstStyle/>
          <a:p>
            <a:pPr>
              <a:lnSpc>
                <a:spcPts val="1400"/>
              </a:lnSpc>
            </a:pPr>
            <a:r>
              <a:rPr lang="en-US" sz="1400" dirty="0" smtClean="0">
                <a:solidFill>
                  <a:schemeClr val="bg1"/>
                </a:solidFill>
                <a:latin typeface="Arial"/>
                <a:cs typeface="Arial"/>
              </a:rPr>
              <a:t>Basic Network Service Functions</a:t>
            </a:r>
            <a:endParaRPr lang="en-US" sz="1400" dirty="0">
              <a:solidFill>
                <a:schemeClr val="bg1"/>
              </a:solidFill>
              <a:latin typeface="Arial"/>
              <a:cs typeface="Arial"/>
            </a:endParaRPr>
          </a:p>
        </p:txBody>
      </p:sp>
      <p:grpSp>
        <p:nvGrpSpPr>
          <p:cNvPr id="5" name="Group 4"/>
          <p:cNvGrpSpPr/>
          <p:nvPr/>
        </p:nvGrpSpPr>
        <p:grpSpPr>
          <a:xfrm>
            <a:off x="441163" y="1938421"/>
            <a:ext cx="5160211" cy="515156"/>
            <a:chOff x="1045007" y="1459973"/>
            <a:chExt cx="6401028" cy="554537"/>
          </a:xfrm>
        </p:grpSpPr>
        <p:sp>
          <p:nvSpPr>
            <p:cNvPr id="99" name="Rounded Rectangle 98"/>
            <p:cNvSpPr/>
            <p:nvPr/>
          </p:nvSpPr>
          <p:spPr>
            <a:xfrm>
              <a:off x="1045007" y="1459973"/>
              <a:ext cx="6401028" cy="554537"/>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24" name="Group 223"/>
            <p:cNvGrpSpPr/>
            <p:nvPr/>
          </p:nvGrpSpPr>
          <p:grpSpPr>
            <a:xfrm>
              <a:off x="2827550" y="1535145"/>
              <a:ext cx="2597382" cy="375164"/>
              <a:chOff x="2793561" y="3559145"/>
              <a:chExt cx="2597382" cy="375164"/>
            </a:xfrm>
          </p:grpSpPr>
          <p:sp>
            <p:nvSpPr>
              <p:cNvPr id="225" name="Rounded Rectangle 224"/>
              <p:cNvSpPr/>
              <p:nvPr/>
            </p:nvSpPr>
            <p:spPr>
              <a:xfrm>
                <a:off x="2793561" y="3559145"/>
                <a:ext cx="2597382" cy="375164"/>
              </a:xfrm>
              <a:prstGeom prst="roundRect">
                <a:avLst/>
              </a:prstGeom>
              <a:solidFill>
                <a:srgbClr val="008000"/>
              </a:solidFill>
              <a:ln w="12700">
                <a:solidFill>
                  <a:schemeClr val="accent5">
                    <a:lumMod val="75000"/>
                  </a:schemeClr>
                </a:solidFill>
              </a:ln>
              <a:effectLst>
                <a:outerShdw blurRad="50800" dist="38100" dir="2700000" algn="tl" rotWithShape="0">
                  <a:srgbClr val="000000">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26" name="TextBox 225"/>
              <p:cNvSpPr txBox="1"/>
              <p:nvPr/>
            </p:nvSpPr>
            <p:spPr>
              <a:xfrm>
                <a:off x="3410430" y="3583293"/>
                <a:ext cx="1560720" cy="330860"/>
              </a:xfrm>
              <a:prstGeom prst="rect">
                <a:avLst/>
              </a:prstGeom>
              <a:noFill/>
            </p:spPr>
            <p:txBody>
              <a:bodyPr wrap="square" rtlCol="0">
                <a:spAutoFit/>
              </a:bodyPr>
              <a:lstStyle/>
              <a:p>
                <a:pPr>
                  <a:lnSpc>
                    <a:spcPts val="1800"/>
                  </a:lnSpc>
                </a:pPr>
                <a:r>
                  <a:rPr lang="en-US" sz="1600" dirty="0" smtClean="0">
                    <a:solidFill>
                      <a:schemeClr val="bg1"/>
                    </a:solidFill>
                    <a:latin typeface="Arial"/>
                    <a:cs typeface="Arial"/>
                  </a:rPr>
                  <a:t>REST    API</a:t>
                </a:r>
                <a:endParaRPr lang="en-US" sz="1600" dirty="0">
                  <a:solidFill>
                    <a:schemeClr val="bg1"/>
                  </a:solidFill>
                  <a:latin typeface="Arial"/>
                  <a:cs typeface="Arial"/>
                </a:endParaRPr>
              </a:p>
            </p:txBody>
          </p:sp>
        </p:grpSp>
      </p:grpSp>
      <p:sp>
        <p:nvSpPr>
          <p:cNvPr id="100" name="Rounded Rectangle 99"/>
          <p:cNvSpPr/>
          <p:nvPr/>
        </p:nvSpPr>
        <p:spPr>
          <a:xfrm>
            <a:off x="427796" y="4998554"/>
            <a:ext cx="5293895" cy="627346"/>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10" name="Group 9"/>
          <p:cNvGrpSpPr/>
          <p:nvPr/>
        </p:nvGrpSpPr>
        <p:grpSpPr>
          <a:xfrm>
            <a:off x="1297733" y="5114776"/>
            <a:ext cx="1410942" cy="456940"/>
            <a:chOff x="2740484" y="4054371"/>
            <a:chExt cx="1574963" cy="373904"/>
          </a:xfrm>
        </p:grpSpPr>
        <p:sp>
          <p:nvSpPr>
            <p:cNvPr id="6" name="Rectangle 5"/>
            <p:cNvSpPr/>
            <p:nvPr/>
          </p:nvSpPr>
          <p:spPr>
            <a:xfrm>
              <a:off x="2785250" y="4054371"/>
              <a:ext cx="1530197" cy="373904"/>
            </a:xfrm>
            <a:prstGeom prst="rect">
              <a:avLst/>
            </a:prstGeom>
            <a:solidFill>
              <a:srgbClr val="008000"/>
            </a:solidFill>
            <a:ln w="12700">
              <a:solidFill>
                <a:schemeClr val="accent1">
                  <a:lumMod val="60000"/>
                  <a:lumOff val="40000"/>
                </a:schemeClr>
              </a:solidFill>
            </a:ln>
            <a:effectLst>
              <a:outerShdw blurRad="50800" dist="38100" dir="2700000" algn="tl" rotWithShape="0">
                <a:schemeClr val="bg1">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8" name="TextBox 7"/>
            <p:cNvSpPr txBox="1"/>
            <p:nvPr/>
          </p:nvSpPr>
          <p:spPr>
            <a:xfrm>
              <a:off x="2740484" y="4076248"/>
              <a:ext cx="1462059" cy="338554"/>
            </a:xfrm>
            <a:prstGeom prst="rect">
              <a:avLst/>
            </a:prstGeom>
            <a:noFill/>
          </p:spPr>
          <p:txBody>
            <a:bodyPr wrap="none" rtlCol="0">
              <a:spAutoFit/>
            </a:bodyPr>
            <a:lstStyle/>
            <a:p>
              <a:r>
                <a:rPr lang="en-US" sz="1600" dirty="0" smtClean="0">
                  <a:solidFill>
                    <a:schemeClr val="bg1"/>
                  </a:solidFill>
                  <a:latin typeface="Arial"/>
                  <a:cs typeface="Arial"/>
                </a:rPr>
                <a:t>OpenFlow 1.0</a:t>
              </a:r>
              <a:endParaRPr lang="en-US" sz="1600" dirty="0">
                <a:solidFill>
                  <a:schemeClr val="bg1"/>
                </a:solidFill>
                <a:latin typeface="Arial"/>
                <a:cs typeface="Arial"/>
              </a:endParaRPr>
            </a:p>
          </p:txBody>
        </p:sp>
      </p:grpSp>
      <p:sp>
        <p:nvSpPr>
          <p:cNvPr id="11" name="TextBox 10"/>
          <p:cNvSpPr txBox="1"/>
          <p:nvPr/>
        </p:nvSpPr>
        <p:spPr>
          <a:xfrm>
            <a:off x="2783284" y="4825720"/>
            <a:ext cx="533066" cy="714642"/>
          </a:xfrm>
          <a:prstGeom prst="rect">
            <a:avLst/>
          </a:prstGeom>
          <a:noFill/>
        </p:spPr>
        <p:txBody>
          <a:bodyPr wrap="none" rtlCol="0">
            <a:spAutoFit/>
          </a:bodyPr>
          <a:lstStyle/>
          <a:p>
            <a:r>
              <a:rPr lang="en-US" sz="3200" dirty="0" smtClean="0">
                <a:solidFill>
                  <a:srgbClr val="008000"/>
                </a:solidFill>
                <a:latin typeface="Arial"/>
                <a:cs typeface="Arial"/>
              </a:rPr>
              <a:t>…</a:t>
            </a:r>
            <a:endParaRPr lang="en-US" sz="3200" dirty="0">
              <a:solidFill>
                <a:srgbClr val="008000"/>
              </a:solidFill>
              <a:latin typeface="Arial"/>
              <a:cs typeface="Arial"/>
            </a:endParaRPr>
          </a:p>
        </p:txBody>
      </p:sp>
      <p:grpSp>
        <p:nvGrpSpPr>
          <p:cNvPr id="162" name="Group 161"/>
          <p:cNvGrpSpPr/>
          <p:nvPr/>
        </p:nvGrpSpPr>
        <p:grpSpPr>
          <a:xfrm>
            <a:off x="3430771" y="5114776"/>
            <a:ext cx="811437" cy="433015"/>
            <a:chOff x="5082411" y="4394035"/>
            <a:chExt cx="905766" cy="354327"/>
          </a:xfrm>
        </p:grpSpPr>
        <p:sp>
          <p:nvSpPr>
            <p:cNvPr id="256" name="Rectangle 255"/>
            <p:cNvSpPr/>
            <p:nvPr/>
          </p:nvSpPr>
          <p:spPr>
            <a:xfrm>
              <a:off x="5082411" y="4394035"/>
              <a:ext cx="905766" cy="354327"/>
            </a:xfrm>
            <a:prstGeom prst="rect">
              <a:avLst/>
            </a:prstGeom>
            <a:solidFill>
              <a:srgbClr val="008000"/>
            </a:solidFill>
            <a:ln w="12700">
              <a:solidFill>
                <a:schemeClr val="accent1">
                  <a:lumMod val="60000"/>
                  <a:lumOff val="40000"/>
                </a:schemeClr>
              </a:solidFill>
            </a:ln>
            <a:effectLst>
              <a:outerShdw blurRad="50800" dist="38100" dir="2700000" algn="tl" rotWithShape="0">
                <a:schemeClr val="bg1">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57" name="TextBox 256"/>
            <p:cNvSpPr txBox="1"/>
            <p:nvPr/>
          </p:nvSpPr>
          <p:spPr>
            <a:xfrm>
              <a:off x="5121486" y="4394035"/>
              <a:ext cx="774571" cy="354327"/>
            </a:xfrm>
            <a:prstGeom prst="rect">
              <a:avLst/>
            </a:prstGeom>
            <a:noFill/>
          </p:spPr>
          <p:txBody>
            <a:bodyPr wrap="none" rtlCol="0">
              <a:spAutoFit/>
            </a:bodyPr>
            <a:lstStyle/>
            <a:p>
              <a:r>
                <a:rPr lang="en-US" sz="1600" dirty="0" smtClean="0">
                  <a:solidFill>
                    <a:schemeClr val="bg1"/>
                  </a:solidFill>
                  <a:latin typeface="Arial"/>
                  <a:cs typeface="Arial"/>
                </a:rPr>
                <a:t>SNMP</a:t>
              </a:r>
              <a:endParaRPr lang="en-US" sz="1600" dirty="0">
                <a:solidFill>
                  <a:schemeClr val="bg1"/>
                </a:solidFill>
                <a:latin typeface="Arial"/>
                <a:cs typeface="Arial"/>
              </a:endParaRPr>
            </a:p>
          </p:txBody>
        </p:sp>
      </p:grpSp>
      <p:grpSp>
        <p:nvGrpSpPr>
          <p:cNvPr id="263" name="Group 262"/>
          <p:cNvGrpSpPr/>
          <p:nvPr/>
        </p:nvGrpSpPr>
        <p:grpSpPr>
          <a:xfrm>
            <a:off x="4289994" y="5109661"/>
            <a:ext cx="864376" cy="467213"/>
            <a:chOff x="5023318" y="4394035"/>
            <a:chExt cx="964859" cy="382310"/>
          </a:xfrm>
        </p:grpSpPr>
        <p:sp>
          <p:nvSpPr>
            <p:cNvPr id="264" name="Rectangle 263"/>
            <p:cNvSpPr/>
            <p:nvPr/>
          </p:nvSpPr>
          <p:spPr>
            <a:xfrm>
              <a:off x="5082411" y="4394035"/>
              <a:ext cx="905766" cy="354327"/>
            </a:xfrm>
            <a:prstGeom prst="rect">
              <a:avLst/>
            </a:prstGeom>
            <a:solidFill>
              <a:srgbClr val="008000"/>
            </a:solidFill>
            <a:ln w="12700">
              <a:solidFill>
                <a:schemeClr val="accent1">
                  <a:lumMod val="60000"/>
                  <a:lumOff val="40000"/>
                </a:schemeClr>
              </a:solidFill>
            </a:ln>
            <a:effectLst>
              <a:outerShdw blurRad="50800" dist="38100" dir="2700000" algn="tl" rotWithShape="0">
                <a:schemeClr val="bg1">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65" name="TextBox 264"/>
            <p:cNvSpPr txBox="1"/>
            <p:nvPr/>
          </p:nvSpPr>
          <p:spPr>
            <a:xfrm>
              <a:off x="5023318" y="4437791"/>
              <a:ext cx="903012" cy="338554"/>
            </a:xfrm>
            <a:prstGeom prst="rect">
              <a:avLst/>
            </a:prstGeom>
            <a:noFill/>
          </p:spPr>
          <p:txBody>
            <a:bodyPr wrap="none" rtlCol="0">
              <a:spAutoFit/>
            </a:bodyPr>
            <a:lstStyle/>
            <a:p>
              <a:r>
                <a:rPr lang="en-US" sz="1600" dirty="0" smtClean="0">
                  <a:solidFill>
                    <a:schemeClr val="bg1"/>
                  </a:solidFill>
                  <a:latin typeface="Arial"/>
                  <a:cs typeface="Arial"/>
                </a:rPr>
                <a:t>OVSDB</a:t>
              </a:r>
              <a:endParaRPr lang="en-US" sz="1600" dirty="0">
                <a:solidFill>
                  <a:schemeClr val="bg1"/>
                </a:solidFill>
                <a:latin typeface="Arial"/>
                <a:cs typeface="Arial"/>
              </a:endParaRPr>
            </a:p>
          </p:txBody>
        </p:sp>
      </p:grpSp>
      <p:grpSp>
        <p:nvGrpSpPr>
          <p:cNvPr id="114" name="Group 113"/>
          <p:cNvGrpSpPr/>
          <p:nvPr/>
        </p:nvGrpSpPr>
        <p:grpSpPr>
          <a:xfrm>
            <a:off x="2704254" y="3663505"/>
            <a:ext cx="1022911" cy="563864"/>
            <a:chOff x="-2804918" y="3644860"/>
            <a:chExt cx="1022911" cy="563864"/>
          </a:xfrm>
        </p:grpSpPr>
        <p:sp>
          <p:nvSpPr>
            <p:cNvPr id="115" name="Rounded Rectangle 114"/>
            <p:cNvSpPr/>
            <p:nvPr/>
          </p:nvSpPr>
          <p:spPr>
            <a:xfrm>
              <a:off x="-2789389" y="3656869"/>
              <a:ext cx="975975" cy="551855"/>
            </a:xfrm>
            <a:prstGeom prst="roundRect">
              <a:avLst/>
            </a:prstGeom>
            <a:solidFill>
              <a:srgbClr val="CCFFCC"/>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6" name="TextBox 115"/>
            <p:cNvSpPr txBox="1"/>
            <p:nvPr/>
          </p:nvSpPr>
          <p:spPr>
            <a:xfrm>
              <a:off x="-2804918" y="3644860"/>
              <a:ext cx="1022911" cy="551433"/>
            </a:xfrm>
            <a:prstGeom prst="rect">
              <a:avLst/>
            </a:prstGeom>
            <a:noFill/>
          </p:spPr>
          <p:txBody>
            <a:bodyPr wrap="none" rtlCol="0">
              <a:spAutoFit/>
            </a:bodyPr>
            <a:lstStyle/>
            <a:p>
              <a:pPr algn="ctr">
                <a:lnSpc>
                  <a:spcPts val="1800"/>
                </a:lnSpc>
              </a:pPr>
              <a:r>
                <a:rPr lang="en-US" sz="1400" dirty="0" smtClean="0">
                  <a:latin typeface="Arial"/>
                  <a:cs typeface="Arial"/>
                </a:rPr>
                <a:t>forwarding</a:t>
              </a:r>
            </a:p>
            <a:p>
              <a:pPr algn="ctr">
                <a:lnSpc>
                  <a:spcPts val="1800"/>
                </a:lnSpc>
              </a:pPr>
              <a:r>
                <a:rPr lang="en-US" sz="1400" dirty="0" smtClean="0">
                  <a:solidFill>
                    <a:srgbClr val="000000"/>
                  </a:solidFill>
                  <a:latin typeface="Arial"/>
                  <a:cs typeface="Arial"/>
                </a:rPr>
                <a:t>manager</a:t>
              </a:r>
              <a:endParaRPr lang="en-US" sz="1400" dirty="0">
                <a:solidFill>
                  <a:srgbClr val="000000"/>
                </a:solidFill>
                <a:latin typeface="Arial"/>
                <a:cs typeface="Arial"/>
              </a:endParaRPr>
            </a:p>
          </p:txBody>
        </p:sp>
      </p:grpSp>
      <p:grpSp>
        <p:nvGrpSpPr>
          <p:cNvPr id="117" name="Group 116"/>
          <p:cNvGrpSpPr/>
          <p:nvPr/>
        </p:nvGrpSpPr>
        <p:grpSpPr>
          <a:xfrm>
            <a:off x="3312541" y="3029086"/>
            <a:ext cx="975975" cy="563864"/>
            <a:chOff x="-2789389" y="3644860"/>
            <a:chExt cx="975975" cy="563864"/>
          </a:xfrm>
        </p:grpSpPr>
        <p:sp>
          <p:nvSpPr>
            <p:cNvPr id="118" name="Rounded Rectangle 117"/>
            <p:cNvSpPr/>
            <p:nvPr/>
          </p:nvSpPr>
          <p:spPr>
            <a:xfrm>
              <a:off x="-2789389" y="3656869"/>
              <a:ext cx="975975" cy="551855"/>
            </a:xfrm>
            <a:prstGeom prst="roundRect">
              <a:avLst/>
            </a:prstGeom>
            <a:solidFill>
              <a:srgbClr val="CCFFCC"/>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9" name="TextBox 118"/>
            <p:cNvSpPr txBox="1"/>
            <p:nvPr/>
          </p:nvSpPr>
          <p:spPr>
            <a:xfrm>
              <a:off x="-2744868" y="3644860"/>
              <a:ext cx="902811" cy="551433"/>
            </a:xfrm>
            <a:prstGeom prst="rect">
              <a:avLst/>
            </a:prstGeom>
            <a:noFill/>
          </p:spPr>
          <p:txBody>
            <a:bodyPr wrap="none" rtlCol="0">
              <a:spAutoFit/>
            </a:bodyPr>
            <a:lstStyle/>
            <a:p>
              <a:pPr algn="ctr">
                <a:lnSpc>
                  <a:spcPts val="1800"/>
                </a:lnSpc>
              </a:pPr>
              <a:r>
                <a:rPr lang="en-US" sz="1400" dirty="0" smtClean="0">
                  <a:latin typeface="Arial"/>
                  <a:cs typeface="Arial"/>
                </a:rPr>
                <a:t>switch</a:t>
              </a:r>
            </a:p>
            <a:p>
              <a:pPr algn="ctr">
                <a:lnSpc>
                  <a:spcPts val="1800"/>
                </a:lnSpc>
              </a:pPr>
              <a:r>
                <a:rPr lang="en-US" sz="1400" dirty="0" smtClean="0">
                  <a:solidFill>
                    <a:srgbClr val="000000"/>
                  </a:solidFill>
                  <a:latin typeface="Arial"/>
                  <a:cs typeface="Arial"/>
                </a:rPr>
                <a:t>manager</a:t>
              </a:r>
              <a:endParaRPr lang="en-US" sz="1400" dirty="0">
                <a:solidFill>
                  <a:srgbClr val="000000"/>
                </a:solidFill>
                <a:latin typeface="Arial"/>
                <a:cs typeface="Arial"/>
              </a:endParaRPr>
            </a:p>
          </p:txBody>
        </p:sp>
      </p:grpSp>
      <p:grpSp>
        <p:nvGrpSpPr>
          <p:cNvPr id="120" name="Group 119"/>
          <p:cNvGrpSpPr/>
          <p:nvPr/>
        </p:nvGrpSpPr>
        <p:grpSpPr>
          <a:xfrm>
            <a:off x="3913381" y="3651496"/>
            <a:ext cx="975975" cy="563864"/>
            <a:chOff x="-2789389" y="3644860"/>
            <a:chExt cx="975975" cy="563864"/>
          </a:xfrm>
        </p:grpSpPr>
        <p:sp>
          <p:nvSpPr>
            <p:cNvPr id="121" name="Rounded Rectangle 120"/>
            <p:cNvSpPr/>
            <p:nvPr/>
          </p:nvSpPr>
          <p:spPr>
            <a:xfrm>
              <a:off x="-2789389" y="3656869"/>
              <a:ext cx="975975" cy="551855"/>
            </a:xfrm>
            <a:prstGeom prst="roundRect">
              <a:avLst/>
            </a:prstGeom>
            <a:solidFill>
              <a:srgbClr val="CCFFCC"/>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2" name="TextBox 121"/>
            <p:cNvSpPr txBox="1"/>
            <p:nvPr/>
          </p:nvSpPr>
          <p:spPr>
            <a:xfrm>
              <a:off x="-2744868" y="3644860"/>
              <a:ext cx="902811" cy="551433"/>
            </a:xfrm>
            <a:prstGeom prst="rect">
              <a:avLst/>
            </a:prstGeom>
            <a:noFill/>
          </p:spPr>
          <p:txBody>
            <a:bodyPr wrap="none" rtlCol="0">
              <a:spAutoFit/>
            </a:bodyPr>
            <a:lstStyle/>
            <a:p>
              <a:pPr algn="ctr">
                <a:lnSpc>
                  <a:spcPts val="1800"/>
                </a:lnSpc>
              </a:pPr>
              <a:r>
                <a:rPr lang="en-US" sz="1400" dirty="0" smtClean="0">
                  <a:latin typeface="Arial"/>
                  <a:cs typeface="Arial"/>
                </a:rPr>
                <a:t>host</a:t>
              </a:r>
            </a:p>
            <a:p>
              <a:pPr algn="ctr">
                <a:lnSpc>
                  <a:spcPts val="1800"/>
                </a:lnSpc>
              </a:pPr>
              <a:r>
                <a:rPr lang="en-US" sz="1400" dirty="0" smtClean="0">
                  <a:solidFill>
                    <a:srgbClr val="000000"/>
                  </a:solidFill>
                  <a:latin typeface="Arial"/>
                  <a:cs typeface="Arial"/>
                </a:rPr>
                <a:t>manager</a:t>
              </a:r>
              <a:endParaRPr lang="en-US" sz="1400" dirty="0">
                <a:solidFill>
                  <a:srgbClr val="000000"/>
                </a:solidFill>
                <a:latin typeface="Arial"/>
                <a:cs typeface="Arial"/>
              </a:endParaRPr>
            </a:p>
          </p:txBody>
        </p:sp>
      </p:grpSp>
      <p:grpSp>
        <p:nvGrpSpPr>
          <p:cNvPr id="123" name="Group 122"/>
          <p:cNvGrpSpPr/>
          <p:nvPr/>
        </p:nvGrpSpPr>
        <p:grpSpPr>
          <a:xfrm>
            <a:off x="4466158" y="3017077"/>
            <a:ext cx="975975" cy="563864"/>
            <a:chOff x="-2789389" y="3644860"/>
            <a:chExt cx="975975" cy="563864"/>
          </a:xfrm>
        </p:grpSpPr>
        <p:sp>
          <p:nvSpPr>
            <p:cNvPr id="124" name="Rounded Rectangle 123"/>
            <p:cNvSpPr/>
            <p:nvPr/>
          </p:nvSpPr>
          <p:spPr>
            <a:xfrm>
              <a:off x="-2789389" y="3656869"/>
              <a:ext cx="975975" cy="551855"/>
            </a:xfrm>
            <a:prstGeom prst="roundRect">
              <a:avLst/>
            </a:prstGeom>
            <a:solidFill>
              <a:srgbClr val="CCFFCC"/>
            </a:solidFill>
            <a:ln w="12700">
              <a:solidFill>
                <a:schemeClr val="tx1"/>
              </a:solidFill>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5" name="TextBox 124"/>
            <p:cNvSpPr txBox="1"/>
            <p:nvPr/>
          </p:nvSpPr>
          <p:spPr>
            <a:xfrm>
              <a:off x="-2744868" y="3644860"/>
              <a:ext cx="902811" cy="551433"/>
            </a:xfrm>
            <a:prstGeom prst="rect">
              <a:avLst/>
            </a:prstGeom>
            <a:noFill/>
          </p:spPr>
          <p:txBody>
            <a:bodyPr wrap="none" rtlCol="0">
              <a:spAutoFit/>
            </a:bodyPr>
            <a:lstStyle/>
            <a:p>
              <a:pPr algn="ctr">
                <a:lnSpc>
                  <a:spcPts val="1800"/>
                </a:lnSpc>
              </a:pPr>
              <a:r>
                <a:rPr lang="en-US" sz="1400" dirty="0" smtClean="0">
                  <a:latin typeface="Arial"/>
                  <a:cs typeface="Arial"/>
                </a:rPr>
                <a:t>stats</a:t>
              </a:r>
            </a:p>
            <a:p>
              <a:pPr algn="ctr">
                <a:lnSpc>
                  <a:spcPts val="1800"/>
                </a:lnSpc>
              </a:pPr>
              <a:r>
                <a:rPr lang="en-US" sz="1400" dirty="0" smtClean="0">
                  <a:solidFill>
                    <a:srgbClr val="000000"/>
                  </a:solidFill>
                  <a:latin typeface="Arial"/>
                  <a:cs typeface="Arial"/>
                </a:rPr>
                <a:t>manager</a:t>
              </a:r>
              <a:endParaRPr lang="en-US" sz="1400" dirty="0">
                <a:solidFill>
                  <a:srgbClr val="000000"/>
                </a:solidFill>
                <a:latin typeface="Arial"/>
                <a:cs typeface="Arial"/>
              </a:endParaRPr>
            </a:p>
          </p:txBody>
        </p:sp>
      </p:grpSp>
      <p:sp>
        <p:nvSpPr>
          <p:cNvPr id="142" name="Rounded Rectangle 141"/>
          <p:cNvSpPr/>
          <p:nvPr/>
        </p:nvSpPr>
        <p:spPr>
          <a:xfrm>
            <a:off x="561484" y="2566733"/>
            <a:ext cx="1470518" cy="176607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143" name="TextBox 142"/>
          <p:cNvSpPr txBox="1"/>
          <p:nvPr/>
        </p:nvSpPr>
        <p:spPr>
          <a:xfrm>
            <a:off x="604415" y="2578421"/>
            <a:ext cx="1375017" cy="523220"/>
          </a:xfrm>
          <a:prstGeom prst="rect">
            <a:avLst/>
          </a:prstGeom>
          <a:noFill/>
        </p:spPr>
        <p:txBody>
          <a:bodyPr wrap="square" rtlCol="0">
            <a:spAutoFit/>
          </a:bodyPr>
          <a:lstStyle/>
          <a:p>
            <a:pPr algn="ctr"/>
            <a:r>
              <a:rPr lang="en-US" sz="1400" dirty="0" smtClean="0">
                <a:solidFill>
                  <a:schemeClr val="bg1"/>
                </a:solidFill>
                <a:latin typeface="Arial"/>
                <a:cs typeface="Arial"/>
              </a:rPr>
              <a:t>Network service apps </a:t>
            </a:r>
          </a:p>
        </p:txBody>
      </p:sp>
      <p:grpSp>
        <p:nvGrpSpPr>
          <p:cNvPr id="28" name="Group 27"/>
          <p:cNvGrpSpPr/>
          <p:nvPr/>
        </p:nvGrpSpPr>
        <p:grpSpPr>
          <a:xfrm>
            <a:off x="561479" y="4412544"/>
            <a:ext cx="5013159" cy="404700"/>
            <a:chOff x="1092699" y="3559145"/>
            <a:chExt cx="6178678" cy="404700"/>
          </a:xfrm>
        </p:grpSpPr>
        <p:sp>
          <p:nvSpPr>
            <p:cNvPr id="20" name="Rounded Rectangle 19"/>
            <p:cNvSpPr/>
            <p:nvPr/>
          </p:nvSpPr>
          <p:spPr>
            <a:xfrm>
              <a:off x="1092699" y="3559145"/>
              <a:ext cx="6178678" cy="404700"/>
            </a:xfrm>
            <a:prstGeom prst="roundRect">
              <a:avLst/>
            </a:prstGeom>
            <a:solidFill>
              <a:srgbClr val="008000"/>
            </a:solidFill>
            <a:ln w="12700">
              <a:solidFill>
                <a:schemeClr val="accent5">
                  <a:lumMod val="75000"/>
                </a:schemeClr>
              </a:solidFill>
            </a:ln>
            <a:effectLst>
              <a:outerShdw blurRad="50800" dist="38100" dir="2700000" algn="tl" rotWithShape="0">
                <a:srgbClr val="000000">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193" name="TextBox 192"/>
            <p:cNvSpPr txBox="1"/>
            <p:nvPr/>
          </p:nvSpPr>
          <p:spPr>
            <a:xfrm>
              <a:off x="2426534" y="3588680"/>
              <a:ext cx="3800001" cy="325730"/>
            </a:xfrm>
            <a:prstGeom prst="rect">
              <a:avLst/>
            </a:prstGeom>
            <a:noFill/>
          </p:spPr>
          <p:txBody>
            <a:bodyPr wrap="square" rtlCol="0">
              <a:spAutoFit/>
            </a:bodyPr>
            <a:lstStyle/>
            <a:p>
              <a:pPr>
                <a:lnSpc>
                  <a:spcPts val="1800"/>
                </a:lnSpc>
              </a:pPr>
              <a:r>
                <a:rPr lang="en-US" sz="1600" dirty="0" smtClean="0">
                  <a:solidFill>
                    <a:schemeClr val="bg1"/>
                  </a:solidFill>
                  <a:latin typeface="Arial"/>
                  <a:cs typeface="Arial"/>
                </a:rPr>
                <a:t>Service Abstraction</a:t>
              </a:r>
              <a:r>
                <a:rPr lang="en-US" sz="1600" dirty="0">
                  <a:solidFill>
                    <a:schemeClr val="bg1"/>
                  </a:solidFill>
                  <a:latin typeface="Arial"/>
                  <a:cs typeface="Arial"/>
                </a:rPr>
                <a:t> </a:t>
              </a:r>
              <a:r>
                <a:rPr lang="en-US" sz="1600" dirty="0" smtClean="0">
                  <a:solidFill>
                    <a:schemeClr val="bg1"/>
                  </a:solidFill>
                  <a:latin typeface="Arial"/>
                  <a:cs typeface="Arial"/>
                </a:rPr>
                <a:t>Layer (SAL)</a:t>
              </a:r>
              <a:endParaRPr lang="en-US" sz="1600" dirty="0">
                <a:solidFill>
                  <a:schemeClr val="bg1"/>
                </a:solidFill>
                <a:latin typeface="Arial"/>
                <a:cs typeface="Arial"/>
              </a:endParaRPr>
            </a:p>
          </p:txBody>
        </p:sp>
      </p:grpSp>
      <p:cxnSp>
        <p:nvCxnSpPr>
          <p:cNvPr id="16" name="Straight Connector 15"/>
          <p:cNvCxnSpPr/>
          <p:nvPr/>
        </p:nvCxnSpPr>
        <p:spPr bwMode="auto">
          <a:xfrm>
            <a:off x="1016318" y="3561284"/>
            <a:ext cx="0" cy="919152"/>
          </a:xfrm>
          <a:prstGeom prst="line">
            <a:avLst/>
          </a:prstGeom>
          <a:solidFill>
            <a:schemeClr val="accent1"/>
          </a:solidFill>
          <a:ln w="190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p:cNvCxnSpPr/>
          <p:nvPr/>
        </p:nvCxnSpPr>
        <p:spPr bwMode="auto">
          <a:xfrm>
            <a:off x="1632306" y="4032908"/>
            <a:ext cx="0" cy="388921"/>
          </a:xfrm>
          <a:prstGeom prst="line">
            <a:avLst/>
          </a:prstGeom>
          <a:solidFill>
            <a:schemeClr val="accent1"/>
          </a:solidFill>
          <a:ln w="190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p:cNvCxnSpPr/>
          <p:nvPr/>
        </p:nvCxnSpPr>
        <p:spPr bwMode="auto">
          <a:xfrm>
            <a:off x="2658231" y="3604959"/>
            <a:ext cx="0" cy="837120"/>
          </a:xfrm>
          <a:prstGeom prst="line">
            <a:avLst/>
          </a:prstGeom>
          <a:solidFill>
            <a:schemeClr val="accent1"/>
          </a:solidFill>
          <a:ln w="19050" cap="flat" cmpd="sng" algn="ctr">
            <a:solidFill>
              <a:srgbClr val="CCFF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p:cNvCxnSpPr/>
          <p:nvPr/>
        </p:nvCxnSpPr>
        <p:spPr bwMode="auto">
          <a:xfrm>
            <a:off x="4988035" y="3580519"/>
            <a:ext cx="0" cy="908139"/>
          </a:xfrm>
          <a:prstGeom prst="line">
            <a:avLst/>
          </a:prstGeom>
          <a:solidFill>
            <a:schemeClr val="accent1"/>
          </a:solidFill>
          <a:ln w="19050" cap="flat" cmpd="sng" algn="ctr">
            <a:solidFill>
              <a:srgbClr val="CCFF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Straight Connector 131"/>
          <p:cNvCxnSpPr/>
          <p:nvPr/>
        </p:nvCxnSpPr>
        <p:spPr bwMode="auto">
          <a:xfrm>
            <a:off x="3792442" y="3590225"/>
            <a:ext cx="0" cy="851854"/>
          </a:xfrm>
          <a:prstGeom prst="line">
            <a:avLst/>
          </a:prstGeom>
          <a:solidFill>
            <a:schemeClr val="accent1"/>
          </a:solidFill>
          <a:ln w="19050" cap="flat" cmpd="sng" algn="ctr">
            <a:solidFill>
              <a:srgbClr val="CCFF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Straight Connector 132"/>
          <p:cNvCxnSpPr/>
          <p:nvPr/>
        </p:nvCxnSpPr>
        <p:spPr bwMode="auto">
          <a:xfrm>
            <a:off x="4400399" y="4209886"/>
            <a:ext cx="0" cy="278772"/>
          </a:xfrm>
          <a:prstGeom prst="line">
            <a:avLst/>
          </a:prstGeom>
          <a:solidFill>
            <a:schemeClr val="accent1"/>
          </a:solidFill>
          <a:ln w="19050" cap="flat" cmpd="sng" algn="ctr">
            <a:solidFill>
              <a:srgbClr val="CCFF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p:cNvCxnSpPr/>
          <p:nvPr/>
        </p:nvCxnSpPr>
        <p:spPr bwMode="auto">
          <a:xfrm>
            <a:off x="3218224" y="4215360"/>
            <a:ext cx="0" cy="226719"/>
          </a:xfrm>
          <a:prstGeom prst="line">
            <a:avLst/>
          </a:prstGeom>
          <a:solidFill>
            <a:schemeClr val="accent1"/>
          </a:solidFill>
          <a:ln w="19050" cap="flat" cmpd="sng" algn="ctr">
            <a:solidFill>
              <a:srgbClr val="CCFF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Connector 103"/>
          <p:cNvCxnSpPr/>
          <p:nvPr/>
        </p:nvCxnSpPr>
        <p:spPr bwMode="auto">
          <a:xfrm>
            <a:off x="467901" y="5681579"/>
            <a:ext cx="5186947"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p:cNvCxnSpPr/>
          <p:nvPr/>
        </p:nvCxnSpPr>
        <p:spPr bwMode="auto">
          <a:xfrm>
            <a:off x="454533" y="1871579"/>
            <a:ext cx="5026526"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p:cNvGrpSpPr/>
          <p:nvPr/>
        </p:nvGrpSpPr>
        <p:grpSpPr>
          <a:xfrm>
            <a:off x="629185" y="3141575"/>
            <a:ext cx="1108720" cy="553739"/>
            <a:chOff x="-1602715" y="2206422"/>
            <a:chExt cx="1179425" cy="631007"/>
          </a:xfrm>
        </p:grpSpPr>
        <p:sp>
          <p:nvSpPr>
            <p:cNvPr id="214" name="Oval 213"/>
            <p:cNvSpPr/>
            <p:nvPr/>
          </p:nvSpPr>
          <p:spPr>
            <a:xfrm rot="5400000">
              <a:off x="-1328506" y="1932213"/>
              <a:ext cx="631007" cy="1179425"/>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4" name="TextBox 253"/>
            <p:cNvSpPr txBox="1"/>
            <p:nvPr/>
          </p:nvSpPr>
          <p:spPr>
            <a:xfrm>
              <a:off x="-1381328" y="2261840"/>
              <a:ext cx="763425" cy="483722"/>
            </a:xfrm>
            <a:prstGeom prst="rect">
              <a:avLst/>
            </a:prstGeom>
            <a:noFill/>
          </p:spPr>
          <p:txBody>
            <a:bodyPr wrap="none" rtlCol="0">
              <a:spAutoFit/>
            </a:bodyPr>
            <a:lstStyle/>
            <a:p>
              <a:pPr algn="ctr">
                <a:lnSpc>
                  <a:spcPct val="90000"/>
                </a:lnSpc>
              </a:pPr>
              <a:r>
                <a:rPr lang="en-US" sz="1400" dirty="0" smtClean="0">
                  <a:latin typeface="Arial"/>
                  <a:cs typeface="Arial"/>
                </a:rPr>
                <a:t>Access</a:t>
              </a:r>
            </a:p>
            <a:p>
              <a:pPr algn="ctr">
                <a:lnSpc>
                  <a:spcPct val="90000"/>
                </a:lnSpc>
              </a:pPr>
              <a:r>
                <a:rPr lang="en-US" sz="1400" dirty="0">
                  <a:latin typeface="Arial"/>
                  <a:cs typeface="Arial"/>
                </a:rPr>
                <a:t>C</a:t>
              </a:r>
              <a:r>
                <a:rPr lang="en-US" sz="1400" dirty="0" smtClean="0">
                  <a:latin typeface="Arial"/>
                  <a:cs typeface="Arial"/>
                </a:rPr>
                <a:t>ontrol</a:t>
              </a:r>
              <a:endParaRPr lang="en-US" sz="1400" dirty="0">
                <a:latin typeface="Arial"/>
                <a:cs typeface="Arial"/>
              </a:endParaRPr>
            </a:p>
          </p:txBody>
        </p:sp>
      </p:grpSp>
      <p:sp>
        <p:nvSpPr>
          <p:cNvPr id="215" name="Oval 214"/>
          <p:cNvSpPr/>
          <p:nvPr/>
        </p:nvSpPr>
        <p:spPr>
          <a:xfrm rot="5400000">
            <a:off x="1237809" y="3522133"/>
            <a:ext cx="534744" cy="905600"/>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1" name="Group 20"/>
          <p:cNvGrpSpPr/>
          <p:nvPr/>
        </p:nvGrpSpPr>
        <p:grpSpPr>
          <a:xfrm>
            <a:off x="1181540" y="1016000"/>
            <a:ext cx="3296896" cy="785006"/>
            <a:chOff x="2625315" y="928382"/>
            <a:chExt cx="3262119" cy="779044"/>
          </a:xfrm>
        </p:grpSpPr>
        <p:grpSp>
          <p:nvGrpSpPr>
            <p:cNvPr id="17" name="Group 16"/>
            <p:cNvGrpSpPr/>
            <p:nvPr/>
          </p:nvGrpSpPr>
          <p:grpSpPr>
            <a:xfrm>
              <a:off x="2625315" y="1073061"/>
              <a:ext cx="1442229" cy="631007"/>
              <a:chOff x="9766434" y="1112781"/>
              <a:chExt cx="1442229" cy="631007"/>
            </a:xfrm>
          </p:grpSpPr>
          <p:sp>
            <p:nvSpPr>
              <p:cNvPr id="217" name="Oval 216"/>
              <p:cNvSpPr/>
              <p:nvPr/>
            </p:nvSpPr>
            <p:spPr>
              <a:xfrm rot="5400000">
                <a:off x="10172045" y="707170"/>
                <a:ext cx="631007" cy="1442229"/>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3" name="TextBox 252"/>
              <p:cNvSpPr txBox="1"/>
              <p:nvPr/>
            </p:nvSpPr>
            <p:spPr>
              <a:xfrm>
                <a:off x="9865113" y="1189921"/>
                <a:ext cx="1279817" cy="509541"/>
              </a:xfrm>
              <a:prstGeom prst="rect">
                <a:avLst/>
              </a:prstGeom>
              <a:noFill/>
            </p:spPr>
            <p:txBody>
              <a:bodyPr wrap="none" rtlCol="0">
                <a:spAutoFit/>
              </a:bodyPr>
              <a:lstStyle/>
              <a:p>
                <a:pPr algn="ctr">
                  <a:lnSpc>
                    <a:spcPts val="1600"/>
                  </a:lnSpc>
                </a:pPr>
                <a:r>
                  <a:rPr lang="en-US" sz="1600" dirty="0" smtClean="0">
                    <a:latin typeface="Arial"/>
                    <a:cs typeface="Arial"/>
                  </a:rPr>
                  <a:t>Traffic</a:t>
                </a:r>
              </a:p>
              <a:p>
                <a:pPr algn="ctr">
                  <a:lnSpc>
                    <a:spcPts val="1600"/>
                  </a:lnSpc>
                </a:pPr>
                <a:r>
                  <a:rPr lang="en-US" sz="1600" dirty="0" smtClean="0">
                    <a:latin typeface="Arial"/>
                    <a:cs typeface="Arial"/>
                  </a:rPr>
                  <a:t>Engineering</a:t>
                </a:r>
                <a:endParaRPr lang="en-US" sz="1600" dirty="0">
                  <a:latin typeface="Arial"/>
                  <a:cs typeface="Arial"/>
                </a:endParaRPr>
              </a:p>
            </p:txBody>
          </p:sp>
        </p:grpSp>
        <p:sp>
          <p:nvSpPr>
            <p:cNvPr id="160" name="TextBox 159"/>
            <p:cNvSpPr txBox="1"/>
            <p:nvPr/>
          </p:nvSpPr>
          <p:spPr>
            <a:xfrm>
              <a:off x="4112974" y="928382"/>
              <a:ext cx="595035" cy="584776"/>
            </a:xfrm>
            <a:prstGeom prst="rect">
              <a:avLst/>
            </a:prstGeom>
            <a:noFill/>
          </p:spPr>
          <p:txBody>
            <a:bodyPr wrap="none" rtlCol="0">
              <a:spAutoFit/>
            </a:bodyPr>
            <a:lstStyle/>
            <a:p>
              <a:r>
                <a:rPr lang="en-US" sz="3200" dirty="0" smtClean="0">
                  <a:solidFill>
                    <a:schemeClr val="accent1">
                      <a:lumMod val="75000"/>
                    </a:schemeClr>
                  </a:solidFill>
                </a:rPr>
                <a:t>…  </a:t>
              </a:r>
              <a:endParaRPr lang="en-US" sz="3200" dirty="0">
                <a:solidFill>
                  <a:schemeClr val="accent1">
                    <a:lumMod val="75000"/>
                  </a:schemeClr>
                </a:solidFill>
              </a:endParaRPr>
            </a:p>
          </p:txBody>
        </p:sp>
        <p:sp>
          <p:nvSpPr>
            <p:cNvPr id="216" name="Oval 215"/>
            <p:cNvSpPr/>
            <p:nvPr/>
          </p:nvSpPr>
          <p:spPr>
            <a:xfrm rot="5400000">
              <a:off x="4982218" y="802210"/>
              <a:ext cx="631007" cy="1179425"/>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5" name="Group 14"/>
          <p:cNvGrpSpPr/>
          <p:nvPr/>
        </p:nvGrpSpPr>
        <p:grpSpPr>
          <a:xfrm>
            <a:off x="1470534" y="5735053"/>
            <a:ext cx="3248526" cy="1029368"/>
            <a:chOff x="-1550737" y="5173579"/>
            <a:chExt cx="3248526" cy="1029368"/>
          </a:xfrm>
        </p:grpSpPr>
        <p:grpSp>
          <p:nvGrpSpPr>
            <p:cNvPr id="221" name="Group 220"/>
            <p:cNvGrpSpPr/>
            <p:nvPr/>
          </p:nvGrpSpPr>
          <p:grpSpPr>
            <a:xfrm>
              <a:off x="-1425965" y="5182847"/>
              <a:ext cx="2979208" cy="973667"/>
              <a:chOff x="2592388" y="5601756"/>
              <a:chExt cx="4027487" cy="939800"/>
            </a:xfrm>
          </p:grpSpPr>
          <p:sp>
            <p:nvSpPr>
              <p:cNvPr id="222" name="Freeform 2"/>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223" name="Straight Connector 222"/>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4" name="Group 347"/>
              <p:cNvGrpSpPr>
                <a:grpSpLocks/>
              </p:cNvGrpSpPr>
              <p:nvPr/>
            </p:nvGrpSpPr>
            <p:grpSpPr bwMode="auto">
              <a:xfrm>
                <a:off x="5856401" y="5796097"/>
                <a:ext cx="588970" cy="242608"/>
                <a:chOff x="1871277" y="1576300"/>
                <a:chExt cx="1128371" cy="437861"/>
              </a:xfrm>
            </p:grpSpPr>
            <p:sp>
              <p:nvSpPr>
                <p:cNvPr id="282" name="Oval 28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83" name="Rectangle 28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4" name="Oval 28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85" name="Freeform 28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 name="Freeform 28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7" name="Freeform 28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8" name="Freeform 28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89" name="Straight Connector 288"/>
                <p:cNvCxnSpPr>
                  <a:endCxn id="28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35" name="Group 347"/>
              <p:cNvGrpSpPr>
                <a:grpSpLocks/>
              </p:cNvGrpSpPr>
              <p:nvPr/>
            </p:nvGrpSpPr>
            <p:grpSpPr bwMode="auto">
              <a:xfrm>
                <a:off x="4375328" y="5654000"/>
                <a:ext cx="588970" cy="242608"/>
                <a:chOff x="1871277" y="1576300"/>
                <a:chExt cx="1128371" cy="437861"/>
              </a:xfrm>
            </p:grpSpPr>
            <p:sp>
              <p:nvSpPr>
                <p:cNvPr id="273" name="Oval 27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74" name="Rectangle 27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Oval 27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76" name="Freeform 27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7" name="Freeform 27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8" name="Freeform 27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9" name="Freeform 27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80" name="Straight Connector 279"/>
                <p:cNvCxnSpPr>
                  <a:endCxn id="27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36" name="Group 347"/>
              <p:cNvGrpSpPr>
                <a:grpSpLocks/>
              </p:cNvGrpSpPr>
              <p:nvPr/>
            </p:nvGrpSpPr>
            <p:grpSpPr bwMode="auto">
              <a:xfrm>
                <a:off x="2848241" y="5847813"/>
                <a:ext cx="588970" cy="242608"/>
                <a:chOff x="1871277" y="1576300"/>
                <a:chExt cx="1128371" cy="437861"/>
              </a:xfrm>
            </p:grpSpPr>
            <p:sp>
              <p:nvSpPr>
                <p:cNvPr id="261" name="Oval 260"/>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62" name="Rectangle 261"/>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6" name="Oval 265"/>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67" name="Freeform 266"/>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8" name="Freeform 267"/>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9" name="Freeform 268"/>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0" name="Freeform 269"/>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71" name="Straight Connector 270"/>
                <p:cNvCxnSpPr>
                  <a:endCxn id="266"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37" name="Group 347"/>
              <p:cNvGrpSpPr>
                <a:grpSpLocks/>
              </p:cNvGrpSpPr>
              <p:nvPr/>
            </p:nvGrpSpPr>
            <p:grpSpPr bwMode="auto">
              <a:xfrm>
                <a:off x="5166757" y="6114152"/>
                <a:ext cx="588970" cy="242608"/>
                <a:chOff x="1871277" y="1576300"/>
                <a:chExt cx="1128371" cy="437861"/>
              </a:xfrm>
            </p:grpSpPr>
            <p:sp>
              <p:nvSpPr>
                <p:cNvPr id="248" name="Oval 247"/>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49" name="Rectangle 248"/>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0" name="Oval 249"/>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51" name="Freeform 250"/>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2" name="Freeform 251"/>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5" name="Freeform 254"/>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8" name="Freeform 25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59" name="Straight Connector 258"/>
                <p:cNvCxnSpPr>
                  <a:endCxn id="250"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38" name="Group 347"/>
              <p:cNvGrpSpPr>
                <a:grpSpLocks/>
              </p:cNvGrpSpPr>
              <p:nvPr/>
            </p:nvGrpSpPr>
            <p:grpSpPr bwMode="auto">
              <a:xfrm>
                <a:off x="3704088" y="6206732"/>
                <a:ext cx="588970" cy="242608"/>
                <a:chOff x="1871277" y="1576300"/>
                <a:chExt cx="1128371" cy="437861"/>
              </a:xfrm>
            </p:grpSpPr>
            <p:sp>
              <p:nvSpPr>
                <p:cNvPr id="239" name="Oval 238"/>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40" name="Rectangle 2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Oval 240"/>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42" name="Freeform 24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3" name="Freeform 242"/>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4" name="Freeform 243"/>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 name="Freeform 244"/>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6" name="Straight Connector 245"/>
                <p:cNvCxnSpPr>
                  <a:endCxn id="241"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sp>
          <p:nvSpPr>
            <p:cNvPr id="295" name="Rectangle 294"/>
            <p:cNvSpPr/>
            <p:nvPr/>
          </p:nvSpPr>
          <p:spPr bwMode="auto">
            <a:xfrm>
              <a:off x="-1550737" y="5173579"/>
              <a:ext cx="3248526" cy="1029368"/>
            </a:xfrm>
            <a:prstGeom prst="rect">
              <a:avLst/>
            </a:prstGeom>
            <a:solidFill>
              <a:schemeClr val="bg1">
                <a:alpha val="7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97" name="Title 1"/>
          <p:cNvSpPr txBox="1">
            <a:spLocks/>
          </p:cNvSpPr>
          <p:nvPr/>
        </p:nvSpPr>
        <p:spPr>
          <a:xfrm>
            <a:off x="380555" y="178316"/>
            <a:ext cx="7772400" cy="972758"/>
          </a:xfrm>
          <a:prstGeom prst="rect">
            <a:avLst/>
          </a:prstGeom>
        </p:spPr>
        <p:txBody>
          <a:bodyPr/>
          <a:lst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r>
              <a:rPr lang="en-US" sz="4000" dirty="0" smtClean="0">
                <a:latin typeface="Comic Sans MS" charset="0"/>
                <a:ea typeface="Comic Sans MS" charset="0"/>
                <a:cs typeface="Comic Sans MS" charset="0"/>
              </a:rPr>
              <a:t>OpenDaylight (ODL) Controller</a:t>
            </a:r>
            <a:endParaRPr lang="en-US" sz="4000" dirty="0">
              <a:latin typeface="Comic Sans MS" charset="0"/>
              <a:ea typeface="Comic Sans MS" charset="0"/>
              <a:cs typeface="Comic Sans MS" charset="0"/>
            </a:endParaRPr>
          </a:p>
        </p:txBody>
      </p:sp>
      <p:sp>
        <p:nvSpPr>
          <p:cNvPr id="298" name="Content Placeholder 3"/>
          <p:cNvSpPr txBox="1">
            <a:spLocks/>
          </p:cNvSpPr>
          <p:nvPr/>
        </p:nvSpPr>
        <p:spPr>
          <a:xfrm>
            <a:off x="5915061" y="1433585"/>
            <a:ext cx="3135360" cy="4648200"/>
          </a:xfrm>
          <a:prstGeom prst="rect">
            <a:avLst/>
          </a:prstGeom>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r>
              <a:rPr lang="en-US" sz="2400" dirty="0" smtClean="0">
                <a:solidFill>
                  <a:srgbClr val="000000"/>
                </a:solidFill>
              </a:rPr>
              <a:t>ODL Lithium controller</a:t>
            </a:r>
          </a:p>
          <a:p>
            <a:r>
              <a:rPr lang="en-US" sz="2400" dirty="0" smtClean="0">
                <a:solidFill>
                  <a:srgbClr val="000000"/>
                </a:solidFill>
              </a:rPr>
              <a:t>network apps may be contained within, or be external to SDN controller</a:t>
            </a:r>
          </a:p>
          <a:p>
            <a:r>
              <a:rPr lang="en-US" sz="2400" dirty="0" smtClean="0">
                <a:solidFill>
                  <a:srgbClr val="000000"/>
                </a:solidFill>
              </a:rPr>
              <a:t>Service Abstraction Layer: interconnects internal, external applications and services</a:t>
            </a:r>
            <a:endParaRPr lang="en-US" sz="2400" dirty="0">
              <a:solidFill>
                <a:srgbClr val="000000"/>
              </a:solidFill>
            </a:endParaRPr>
          </a:p>
        </p:txBody>
      </p:sp>
      <p:sp>
        <p:nvSpPr>
          <p:cNvPr id="299"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73</a:t>
            </a:fld>
            <a:endParaRPr lang="en-US" sz="1200" dirty="0">
              <a:latin typeface="Tahoma" charset="0"/>
            </a:endParaRPr>
          </a:p>
        </p:txBody>
      </p:sp>
      <p:sp>
        <p:nvSpPr>
          <p:cNvPr id="126" name="Footer Placeholder 4"/>
          <p:cNvSpPr>
            <a:spLocks noGrp="1"/>
          </p:cNvSpPr>
          <p:nvPr>
            <p:ph type="ftr" sz="quarter" idx="11"/>
          </p:nvPr>
        </p:nvSpPr>
        <p:spPr>
          <a:xfrm>
            <a:off x="5098964" y="6483336"/>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4803074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404938" y="2840593"/>
            <a:ext cx="4898361" cy="1408726"/>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386925" y="1301692"/>
            <a:ext cx="1302460" cy="584776"/>
          </a:xfrm>
          <a:prstGeom prst="rect">
            <a:avLst/>
          </a:prstGeom>
          <a:noFill/>
        </p:spPr>
        <p:txBody>
          <a:bodyPr wrap="none" rtlCol="0">
            <a:spAutoFit/>
          </a:bodyPr>
          <a:lstStyle/>
          <a:p>
            <a:r>
              <a:rPr lang="en-US" sz="1600" dirty="0" smtClean="0">
                <a:latin typeface="Arial"/>
                <a:cs typeface="Arial"/>
              </a:rPr>
              <a:t>Network </a:t>
            </a:r>
          </a:p>
          <a:p>
            <a:r>
              <a:rPr lang="en-US" sz="1600" dirty="0" smtClean="0">
                <a:latin typeface="Arial"/>
                <a:cs typeface="Arial"/>
              </a:rPr>
              <a:t>control apps </a:t>
            </a:r>
          </a:p>
        </p:txBody>
      </p:sp>
      <p:sp>
        <p:nvSpPr>
          <p:cNvPr id="217" name="Oval 216"/>
          <p:cNvSpPr/>
          <p:nvPr/>
        </p:nvSpPr>
        <p:spPr>
          <a:xfrm rot="5400000">
            <a:off x="2177010" y="841271"/>
            <a:ext cx="631007" cy="1442229"/>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0" name="TextBox 159"/>
          <p:cNvSpPr txBox="1"/>
          <p:nvPr/>
        </p:nvSpPr>
        <p:spPr>
          <a:xfrm>
            <a:off x="3259058" y="1102203"/>
            <a:ext cx="595035" cy="584776"/>
          </a:xfrm>
          <a:prstGeom prst="rect">
            <a:avLst/>
          </a:prstGeom>
          <a:noFill/>
        </p:spPr>
        <p:txBody>
          <a:bodyPr wrap="none" rtlCol="0">
            <a:spAutoFit/>
          </a:bodyPr>
          <a:lstStyle/>
          <a:p>
            <a:r>
              <a:rPr lang="en-US" sz="3200" dirty="0" smtClean="0">
                <a:solidFill>
                  <a:schemeClr val="accent1">
                    <a:lumMod val="75000"/>
                  </a:schemeClr>
                </a:solidFill>
              </a:rPr>
              <a:t>…  </a:t>
            </a:r>
            <a:endParaRPr lang="en-US" sz="3200" dirty="0">
              <a:solidFill>
                <a:schemeClr val="accent1">
                  <a:lumMod val="75000"/>
                </a:schemeClr>
              </a:solidFill>
            </a:endParaRPr>
          </a:p>
        </p:txBody>
      </p:sp>
      <p:sp>
        <p:nvSpPr>
          <p:cNvPr id="99" name="Rounded Rectangle 98"/>
          <p:cNvSpPr/>
          <p:nvPr/>
        </p:nvSpPr>
        <p:spPr>
          <a:xfrm>
            <a:off x="404938" y="2058742"/>
            <a:ext cx="4811594" cy="665305"/>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24" name="Group 223"/>
          <p:cNvGrpSpPr/>
          <p:nvPr/>
        </p:nvGrpSpPr>
        <p:grpSpPr>
          <a:xfrm>
            <a:off x="666771" y="2244682"/>
            <a:ext cx="1503376" cy="375164"/>
            <a:chOff x="2793562" y="3559145"/>
            <a:chExt cx="1607438" cy="375164"/>
          </a:xfrm>
        </p:grpSpPr>
        <p:sp>
          <p:nvSpPr>
            <p:cNvPr id="225" name="Rounded Rectangle 224"/>
            <p:cNvSpPr/>
            <p:nvPr/>
          </p:nvSpPr>
          <p:spPr>
            <a:xfrm>
              <a:off x="2793562" y="3559145"/>
              <a:ext cx="1457313" cy="375164"/>
            </a:xfrm>
            <a:prstGeom prst="roundRect">
              <a:avLst/>
            </a:prstGeom>
            <a:solidFill>
              <a:srgbClr val="008000"/>
            </a:solidFill>
            <a:ln w="12700">
              <a:solidFill>
                <a:schemeClr val="accent5">
                  <a:lumMod val="75000"/>
                </a:schemeClr>
              </a:solidFill>
            </a:ln>
            <a:effectLst>
              <a:outerShdw blurRad="50800" dist="38100" dir="2700000" algn="tl" rotWithShape="0">
                <a:srgbClr val="000000">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26" name="TextBox 225"/>
            <p:cNvSpPr txBox="1"/>
            <p:nvPr/>
          </p:nvSpPr>
          <p:spPr>
            <a:xfrm>
              <a:off x="2840280" y="3583293"/>
              <a:ext cx="1560720" cy="330860"/>
            </a:xfrm>
            <a:prstGeom prst="rect">
              <a:avLst/>
            </a:prstGeom>
            <a:noFill/>
          </p:spPr>
          <p:txBody>
            <a:bodyPr wrap="square" rtlCol="0">
              <a:spAutoFit/>
            </a:bodyPr>
            <a:lstStyle/>
            <a:p>
              <a:pPr>
                <a:lnSpc>
                  <a:spcPts val="1800"/>
                </a:lnSpc>
              </a:pPr>
              <a:r>
                <a:rPr lang="en-US" sz="1600" dirty="0" smtClean="0">
                  <a:solidFill>
                    <a:schemeClr val="bg1"/>
                  </a:solidFill>
                  <a:latin typeface="Arial"/>
                  <a:cs typeface="Arial"/>
                </a:rPr>
                <a:t>REST    API</a:t>
              </a:r>
              <a:endParaRPr lang="en-US" sz="1600" dirty="0">
                <a:solidFill>
                  <a:schemeClr val="bg1"/>
                </a:solidFill>
                <a:latin typeface="Arial"/>
                <a:cs typeface="Arial"/>
              </a:endParaRPr>
            </a:p>
          </p:txBody>
        </p:sp>
      </p:grpSp>
      <p:sp>
        <p:nvSpPr>
          <p:cNvPr id="100" name="Rounded Rectangle 99"/>
          <p:cNvSpPr/>
          <p:nvPr/>
        </p:nvSpPr>
        <p:spPr>
          <a:xfrm>
            <a:off x="383727" y="4578311"/>
            <a:ext cx="5005602" cy="880097"/>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04" name="Straight Connector 103"/>
          <p:cNvCxnSpPr/>
          <p:nvPr/>
        </p:nvCxnSpPr>
        <p:spPr bwMode="auto">
          <a:xfrm>
            <a:off x="505728" y="4402051"/>
            <a:ext cx="4811594"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p:cNvCxnSpPr/>
          <p:nvPr/>
        </p:nvCxnSpPr>
        <p:spPr bwMode="auto">
          <a:xfrm>
            <a:off x="404938" y="2002183"/>
            <a:ext cx="4811594"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6" name="Oval 215"/>
          <p:cNvSpPr/>
          <p:nvPr/>
        </p:nvSpPr>
        <p:spPr>
          <a:xfrm rot="5400000">
            <a:off x="4128302" y="976031"/>
            <a:ext cx="631007" cy="1179425"/>
          </a:xfrm>
          <a:prstGeom prst="ellipse">
            <a:avLst/>
          </a:prstGeom>
          <a:solidFill>
            <a:schemeClr val="accent1">
              <a:lumMod val="60000"/>
              <a:lumOff val="40000"/>
            </a:schemeClr>
          </a:solidFill>
          <a:ln w="12700">
            <a:noFill/>
            <a:tailEnd type="arrow"/>
          </a:ln>
          <a:effectLst>
            <a:outerShdw blurRad="50800" dist="38100" dir="2700000" algn="tl" rotWithShape="0">
              <a:schemeClr val="accent1">
                <a:lumMod val="75000"/>
                <a:alpha val="43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9" name="TextBox 218"/>
          <p:cNvSpPr txBox="1"/>
          <p:nvPr/>
        </p:nvSpPr>
        <p:spPr>
          <a:xfrm>
            <a:off x="4076818" y="3493314"/>
            <a:ext cx="1356273" cy="761234"/>
          </a:xfrm>
          <a:prstGeom prst="rect">
            <a:avLst/>
          </a:prstGeom>
          <a:noFill/>
        </p:spPr>
        <p:txBody>
          <a:bodyPr wrap="square" rtlCol="0">
            <a:spAutoFit/>
          </a:bodyPr>
          <a:lstStyle/>
          <a:p>
            <a:pPr>
              <a:lnSpc>
                <a:spcPct val="90000"/>
              </a:lnSpc>
            </a:pPr>
            <a:r>
              <a:rPr lang="en-US" sz="1600" dirty="0" smtClean="0">
                <a:latin typeface="Arial"/>
                <a:cs typeface="Arial"/>
              </a:rPr>
              <a:t>ONOS</a:t>
            </a:r>
          </a:p>
          <a:p>
            <a:pPr>
              <a:lnSpc>
                <a:spcPct val="90000"/>
              </a:lnSpc>
            </a:pPr>
            <a:r>
              <a:rPr lang="en-US" sz="1600" dirty="0" smtClean="0">
                <a:latin typeface="Arial"/>
                <a:cs typeface="Arial"/>
              </a:rPr>
              <a:t>distributed core</a:t>
            </a:r>
          </a:p>
        </p:txBody>
      </p:sp>
      <p:sp>
        <p:nvSpPr>
          <p:cNvPr id="181" name="TextBox 180"/>
          <p:cNvSpPr txBox="1"/>
          <p:nvPr/>
        </p:nvSpPr>
        <p:spPr>
          <a:xfrm>
            <a:off x="4012781" y="4621982"/>
            <a:ext cx="1610917" cy="761234"/>
          </a:xfrm>
          <a:prstGeom prst="rect">
            <a:avLst/>
          </a:prstGeom>
          <a:noFill/>
        </p:spPr>
        <p:txBody>
          <a:bodyPr wrap="square" rtlCol="0">
            <a:spAutoFit/>
          </a:bodyPr>
          <a:lstStyle/>
          <a:p>
            <a:pPr>
              <a:lnSpc>
                <a:spcPct val="90000"/>
              </a:lnSpc>
            </a:pPr>
            <a:r>
              <a:rPr lang="en-US" sz="1600" dirty="0" smtClean="0">
                <a:latin typeface="Arial"/>
                <a:cs typeface="Arial"/>
              </a:rPr>
              <a:t>southbound abstractions,</a:t>
            </a:r>
          </a:p>
          <a:p>
            <a:pPr>
              <a:lnSpc>
                <a:spcPct val="90000"/>
              </a:lnSpc>
            </a:pPr>
            <a:r>
              <a:rPr lang="en-US" sz="1600" dirty="0" smtClean="0">
                <a:latin typeface="Arial"/>
                <a:cs typeface="Arial"/>
              </a:rPr>
              <a:t>protocols</a:t>
            </a:r>
          </a:p>
        </p:txBody>
      </p:sp>
      <p:grpSp>
        <p:nvGrpSpPr>
          <p:cNvPr id="2" name="Group 1"/>
          <p:cNvGrpSpPr/>
          <p:nvPr/>
        </p:nvGrpSpPr>
        <p:grpSpPr>
          <a:xfrm>
            <a:off x="514814" y="5040198"/>
            <a:ext cx="1119818" cy="338554"/>
            <a:chOff x="1929852" y="4542126"/>
            <a:chExt cx="1119818" cy="338554"/>
          </a:xfrm>
        </p:grpSpPr>
        <p:sp>
          <p:nvSpPr>
            <p:cNvPr id="220" name="Rounded Rectangle 219"/>
            <p:cNvSpPr/>
            <p:nvPr/>
          </p:nvSpPr>
          <p:spPr>
            <a:xfrm>
              <a:off x="1951130" y="4566892"/>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8" name="TextBox 7"/>
            <p:cNvSpPr txBox="1"/>
            <p:nvPr/>
          </p:nvSpPr>
          <p:spPr>
            <a:xfrm>
              <a:off x="1929852" y="4542126"/>
              <a:ext cx="1119818" cy="338554"/>
            </a:xfrm>
            <a:prstGeom prst="rect">
              <a:avLst/>
            </a:prstGeom>
            <a:noFill/>
          </p:spPr>
          <p:txBody>
            <a:bodyPr wrap="none" rtlCol="0">
              <a:spAutoFit/>
            </a:bodyPr>
            <a:lstStyle/>
            <a:p>
              <a:r>
                <a:rPr lang="en-US" sz="1600" dirty="0" smtClean="0">
                  <a:solidFill>
                    <a:schemeClr val="bg1"/>
                  </a:solidFill>
                  <a:latin typeface="Arial"/>
                  <a:cs typeface="Arial"/>
                </a:rPr>
                <a:t>OpenFlow</a:t>
              </a:r>
              <a:endParaRPr lang="en-US" sz="1600" dirty="0">
                <a:solidFill>
                  <a:schemeClr val="bg1"/>
                </a:solidFill>
                <a:latin typeface="Arial"/>
                <a:cs typeface="Arial"/>
              </a:endParaRPr>
            </a:p>
          </p:txBody>
        </p:sp>
      </p:grpSp>
      <p:grpSp>
        <p:nvGrpSpPr>
          <p:cNvPr id="7" name="Group 6"/>
          <p:cNvGrpSpPr/>
          <p:nvPr/>
        </p:nvGrpSpPr>
        <p:grpSpPr>
          <a:xfrm>
            <a:off x="1726606" y="5041658"/>
            <a:ext cx="1062275" cy="338554"/>
            <a:chOff x="2774641" y="4248836"/>
            <a:chExt cx="1062275" cy="338554"/>
          </a:xfrm>
        </p:grpSpPr>
        <p:sp>
          <p:nvSpPr>
            <p:cNvPr id="223" name="Rounded Rectangle 222"/>
            <p:cNvSpPr/>
            <p:nvPr/>
          </p:nvSpPr>
          <p:spPr>
            <a:xfrm>
              <a:off x="2774641" y="4279216"/>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21" name="TextBox 220"/>
            <p:cNvSpPr txBox="1"/>
            <p:nvPr/>
          </p:nvSpPr>
          <p:spPr>
            <a:xfrm>
              <a:off x="2873106" y="4248836"/>
              <a:ext cx="902811" cy="338554"/>
            </a:xfrm>
            <a:prstGeom prst="rect">
              <a:avLst/>
            </a:prstGeom>
            <a:noFill/>
          </p:spPr>
          <p:txBody>
            <a:bodyPr wrap="none" rtlCol="0">
              <a:spAutoFit/>
            </a:bodyPr>
            <a:lstStyle/>
            <a:p>
              <a:r>
                <a:rPr lang="en-US" sz="1600" dirty="0" smtClean="0">
                  <a:solidFill>
                    <a:schemeClr val="bg1"/>
                  </a:solidFill>
                  <a:latin typeface="Arial"/>
                  <a:cs typeface="Arial"/>
                </a:rPr>
                <a:t>Netconf</a:t>
              </a:r>
              <a:endParaRPr lang="en-US" sz="1600" dirty="0">
                <a:solidFill>
                  <a:schemeClr val="bg1"/>
                </a:solidFill>
                <a:latin typeface="Arial"/>
                <a:cs typeface="Arial"/>
              </a:endParaRPr>
            </a:p>
          </p:txBody>
        </p:sp>
      </p:grpSp>
      <p:grpSp>
        <p:nvGrpSpPr>
          <p:cNvPr id="12" name="Group 11"/>
          <p:cNvGrpSpPr/>
          <p:nvPr/>
        </p:nvGrpSpPr>
        <p:grpSpPr>
          <a:xfrm>
            <a:off x="2979322" y="5053826"/>
            <a:ext cx="858974" cy="413739"/>
            <a:chOff x="4304185" y="4617263"/>
            <a:chExt cx="858974" cy="413739"/>
          </a:xfrm>
        </p:grpSpPr>
        <p:sp>
          <p:nvSpPr>
            <p:cNvPr id="222" name="Rounded Rectangle 221"/>
            <p:cNvSpPr/>
            <p:nvPr/>
          </p:nvSpPr>
          <p:spPr>
            <a:xfrm>
              <a:off x="4304185" y="4647691"/>
              <a:ext cx="858974"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65" name="TextBox 264"/>
            <p:cNvSpPr txBox="1"/>
            <p:nvPr/>
          </p:nvSpPr>
          <p:spPr>
            <a:xfrm>
              <a:off x="4307335" y="4617263"/>
              <a:ext cx="842600" cy="413739"/>
            </a:xfrm>
            <a:prstGeom prst="rect">
              <a:avLst/>
            </a:prstGeom>
            <a:noFill/>
          </p:spPr>
          <p:txBody>
            <a:bodyPr wrap="none" rtlCol="0">
              <a:spAutoFit/>
            </a:bodyPr>
            <a:lstStyle/>
            <a:p>
              <a:r>
                <a:rPr lang="en-US" sz="1600" dirty="0" smtClean="0">
                  <a:solidFill>
                    <a:schemeClr val="bg1"/>
                  </a:solidFill>
                  <a:latin typeface="Arial"/>
                  <a:cs typeface="Arial"/>
                </a:rPr>
                <a:t>OVSDB</a:t>
              </a:r>
              <a:endParaRPr lang="en-US" sz="1600" dirty="0">
                <a:solidFill>
                  <a:schemeClr val="bg1"/>
                </a:solidFill>
                <a:latin typeface="Arial"/>
                <a:cs typeface="Arial"/>
              </a:endParaRPr>
            </a:p>
          </p:txBody>
        </p:sp>
      </p:grpSp>
      <p:grpSp>
        <p:nvGrpSpPr>
          <p:cNvPr id="227" name="Group 226"/>
          <p:cNvGrpSpPr/>
          <p:nvPr/>
        </p:nvGrpSpPr>
        <p:grpSpPr>
          <a:xfrm>
            <a:off x="524833" y="4631710"/>
            <a:ext cx="777777" cy="338554"/>
            <a:chOff x="1929852" y="4542126"/>
            <a:chExt cx="1083553" cy="338554"/>
          </a:xfrm>
        </p:grpSpPr>
        <p:sp>
          <p:nvSpPr>
            <p:cNvPr id="228" name="Rounded Rectangle 227"/>
            <p:cNvSpPr/>
            <p:nvPr/>
          </p:nvSpPr>
          <p:spPr>
            <a:xfrm>
              <a:off x="1951130" y="4566892"/>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29" name="TextBox 228"/>
            <p:cNvSpPr txBox="1"/>
            <p:nvPr/>
          </p:nvSpPr>
          <p:spPr>
            <a:xfrm>
              <a:off x="1929852" y="4542126"/>
              <a:ext cx="777777" cy="338554"/>
            </a:xfrm>
            <a:prstGeom prst="rect">
              <a:avLst/>
            </a:prstGeom>
            <a:noFill/>
          </p:spPr>
          <p:txBody>
            <a:bodyPr wrap="none" rtlCol="0">
              <a:spAutoFit/>
            </a:bodyPr>
            <a:lstStyle/>
            <a:p>
              <a:r>
                <a:rPr lang="en-US" sz="1600" dirty="0" smtClean="0">
                  <a:solidFill>
                    <a:schemeClr val="bg1"/>
                  </a:solidFill>
                  <a:latin typeface="Arial"/>
                  <a:cs typeface="Arial"/>
                </a:rPr>
                <a:t>device</a:t>
              </a:r>
              <a:endParaRPr lang="en-US" sz="1600" dirty="0">
                <a:solidFill>
                  <a:schemeClr val="bg1"/>
                </a:solidFill>
                <a:latin typeface="Arial"/>
                <a:cs typeface="Arial"/>
              </a:endParaRPr>
            </a:p>
          </p:txBody>
        </p:sp>
      </p:grpSp>
      <p:grpSp>
        <p:nvGrpSpPr>
          <p:cNvPr id="230" name="Group 229"/>
          <p:cNvGrpSpPr/>
          <p:nvPr/>
        </p:nvGrpSpPr>
        <p:grpSpPr>
          <a:xfrm>
            <a:off x="1356003" y="4629752"/>
            <a:ext cx="573691" cy="338554"/>
            <a:chOff x="1951130" y="4538598"/>
            <a:chExt cx="1062275" cy="338554"/>
          </a:xfrm>
        </p:grpSpPr>
        <p:sp>
          <p:nvSpPr>
            <p:cNvPr id="231" name="Rounded Rectangle 230"/>
            <p:cNvSpPr/>
            <p:nvPr/>
          </p:nvSpPr>
          <p:spPr>
            <a:xfrm>
              <a:off x="1951130" y="4566892"/>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32" name="TextBox 231"/>
            <p:cNvSpPr txBox="1"/>
            <p:nvPr/>
          </p:nvSpPr>
          <p:spPr>
            <a:xfrm>
              <a:off x="2014708" y="4538598"/>
              <a:ext cx="703908" cy="338554"/>
            </a:xfrm>
            <a:prstGeom prst="rect">
              <a:avLst/>
            </a:prstGeom>
            <a:noFill/>
          </p:spPr>
          <p:txBody>
            <a:bodyPr wrap="none" rtlCol="0">
              <a:spAutoFit/>
            </a:bodyPr>
            <a:lstStyle/>
            <a:p>
              <a:r>
                <a:rPr lang="en-US" sz="1600" dirty="0" smtClean="0">
                  <a:solidFill>
                    <a:schemeClr val="bg1"/>
                  </a:solidFill>
                  <a:latin typeface="Arial"/>
                  <a:cs typeface="Arial"/>
                </a:rPr>
                <a:t>link</a:t>
              </a:r>
              <a:endParaRPr lang="en-US" sz="1600" dirty="0">
                <a:solidFill>
                  <a:schemeClr val="bg1"/>
                </a:solidFill>
                <a:latin typeface="Arial"/>
                <a:cs typeface="Arial"/>
              </a:endParaRPr>
            </a:p>
          </p:txBody>
        </p:sp>
      </p:grpSp>
      <p:grpSp>
        <p:nvGrpSpPr>
          <p:cNvPr id="233" name="Group 232"/>
          <p:cNvGrpSpPr/>
          <p:nvPr/>
        </p:nvGrpSpPr>
        <p:grpSpPr>
          <a:xfrm>
            <a:off x="1964566" y="4630736"/>
            <a:ext cx="561323" cy="338554"/>
            <a:chOff x="1921370" y="4542126"/>
            <a:chExt cx="1092035" cy="338554"/>
          </a:xfrm>
        </p:grpSpPr>
        <p:sp>
          <p:nvSpPr>
            <p:cNvPr id="234" name="Rounded Rectangle 233"/>
            <p:cNvSpPr/>
            <p:nvPr/>
          </p:nvSpPr>
          <p:spPr>
            <a:xfrm>
              <a:off x="1951130" y="4566892"/>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35" name="TextBox 234"/>
            <p:cNvSpPr txBox="1"/>
            <p:nvPr/>
          </p:nvSpPr>
          <p:spPr>
            <a:xfrm>
              <a:off x="1921370" y="4542126"/>
              <a:ext cx="797563" cy="338554"/>
            </a:xfrm>
            <a:prstGeom prst="rect">
              <a:avLst/>
            </a:prstGeom>
            <a:noFill/>
          </p:spPr>
          <p:txBody>
            <a:bodyPr wrap="none" rtlCol="0">
              <a:spAutoFit/>
            </a:bodyPr>
            <a:lstStyle/>
            <a:p>
              <a:r>
                <a:rPr lang="en-US" sz="1600" dirty="0" smtClean="0">
                  <a:solidFill>
                    <a:schemeClr val="bg1"/>
                  </a:solidFill>
                  <a:latin typeface="Arial"/>
                  <a:cs typeface="Arial"/>
                </a:rPr>
                <a:t>host</a:t>
              </a:r>
              <a:endParaRPr lang="en-US" sz="1600" dirty="0">
                <a:solidFill>
                  <a:schemeClr val="bg1"/>
                </a:solidFill>
                <a:latin typeface="Arial"/>
                <a:cs typeface="Arial"/>
              </a:endParaRPr>
            </a:p>
          </p:txBody>
        </p:sp>
      </p:grpSp>
      <p:grpSp>
        <p:nvGrpSpPr>
          <p:cNvPr id="236" name="Group 235"/>
          <p:cNvGrpSpPr/>
          <p:nvPr/>
        </p:nvGrpSpPr>
        <p:grpSpPr>
          <a:xfrm>
            <a:off x="2571425" y="4630736"/>
            <a:ext cx="533020" cy="338554"/>
            <a:chOff x="1933590" y="4542126"/>
            <a:chExt cx="1079815" cy="338554"/>
          </a:xfrm>
        </p:grpSpPr>
        <p:sp>
          <p:nvSpPr>
            <p:cNvPr id="237" name="Rounded Rectangle 236"/>
            <p:cNvSpPr/>
            <p:nvPr/>
          </p:nvSpPr>
          <p:spPr>
            <a:xfrm>
              <a:off x="1951130" y="4566892"/>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38" name="TextBox 237"/>
            <p:cNvSpPr txBox="1"/>
            <p:nvPr/>
          </p:nvSpPr>
          <p:spPr>
            <a:xfrm>
              <a:off x="1933590" y="4542126"/>
              <a:ext cx="765598" cy="338554"/>
            </a:xfrm>
            <a:prstGeom prst="rect">
              <a:avLst/>
            </a:prstGeom>
            <a:noFill/>
          </p:spPr>
          <p:txBody>
            <a:bodyPr wrap="none" rtlCol="0">
              <a:spAutoFit/>
            </a:bodyPr>
            <a:lstStyle/>
            <a:p>
              <a:r>
                <a:rPr lang="en-US" sz="1600" dirty="0" smtClean="0">
                  <a:solidFill>
                    <a:schemeClr val="bg1"/>
                  </a:solidFill>
                  <a:latin typeface="Arial"/>
                  <a:cs typeface="Arial"/>
                </a:rPr>
                <a:t>flow</a:t>
              </a:r>
              <a:endParaRPr lang="en-US" sz="1600" dirty="0">
                <a:solidFill>
                  <a:schemeClr val="bg1"/>
                </a:solidFill>
                <a:latin typeface="Arial"/>
                <a:cs typeface="Arial"/>
              </a:endParaRPr>
            </a:p>
          </p:txBody>
        </p:sp>
      </p:grpSp>
      <p:grpSp>
        <p:nvGrpSpPr>
          <p:cNvPr id="239" name="Group 238"/>
          <p:cNvGrpSpPr/>
          <p:nvPr/>
        </p:nvGrpSpPr>
        <p:grpSpPr>
          <a:xfrm>
            <a:off x="3122581" y="4615304"/>
            <a:ext cx="768563" cy="341965"/>
            <a:chOff x="1907908" y="4523169"/>
            <a:chExt cx="1105497" cy="341965"/>
          </a:xfrm>
        </p:grpSpPr>
        <p:sp>
          <p:nvSpPr>
            <p:cNvPr id="240" name="Rounded Rectangle 239"/>
            <p:cNvSpPr/>
            <p:nvPr/>
          </p:nvSpPr>
          <p:spPr>
            <a:xfrm>
              <a:off x="1951130" y="4566892"/>
              <a:ext cx="1062275" cy="298242"/>
            </a:xfrm>
            <a:prstGeom prst="roundRect">
              <a:avLst/>
            </a:prstGeom>
            <a:solidFill>
              <a:srgbClr val="008000"/>
            </a:solidFill>
            <a:ln w="12700">
              <a:solidFill>
                <a:schemeClr val="accent5">
                  <a:lumMod val="75000"/>
                </a:schemeClr>
              </a:solidFill>
              <a:prstDash val="solid"/>
            </a:ln>
            <a:effectLst>
              <a:outerShdw blurRad="50800" dist="38100" dir="2700000" algn="tl" rotWithShape="0">
                <a:srgbClr val="CCFFCC">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41" name="TextBox 240"/>
            <p:cNvSpPr txBox="1"/>
            <p:nvPr/>
          </p:nvSpPr>
          <p:spPr>
            <a:xfrm>
              <a:off x="1907908" y="4523169"/>
              <a:ext cx="1099465" cy="338554"/>
            </a:xfrm>
            <a:prstGeom prst="rect">
              <a:avLst/>
            </a:prstGeom>
            <a:noFill/>
          </p:spPr>
          <p:txBody>
            <a:bodyPr wrap="none" rtlCol="0">
              <a:spAutoFit/>
            </a:bodyPr>
            <a:lstStyle/>
            <a:p>
              <a:r>
                <a:rPr lang="en-US" sz="1600" dirty="0" smtClean="0">
                  <a:solidFill>
                    <a:schemeClr val="bg1"/>
                  </a:solidFill>
                  <a:latin typeface="Arial"/>
                  <a:cs typeface="Arial"/>
                </a:rPr>
                <a:t>packet</a:t>
              </a:r>
              <a:endParaRPr lang="en-US" sz="1600" dirty="0">
                <a:solidFill>
                  <a:schemeClr val="bg1"/>
                </a:solidFill>
                <a:latin typeface="Arial"/>
                <a:cs typeface="Arial"/>
              </a:endParaRPr>
            </a:p>
          </p:txBody>
        </p:sp>
      </p:grpSp>
      <p:sp>
        <p:nvSpPr>
          <p:cNvPr id="243" name="TextBox 242"/>
          <p:cNvSpPr txBox="1"/>
          <p:nvPr/>
        </p:nvSpPr>
        <p:spPr>
          <a:xfrm>
            <a:off x="3905769" y="2005996"/>
            <a:ext cx="1610917" cy="761234"/>
          </a:xfrm>
          <a:prstGeom prst="rect">
            <a:avLst/>
          </a:prstGeom>
          <a:noFill/>
        </p:spPr>
        <p:txBody>
          <a:bodyPr wrap="square" rtlCol="0">
            <a:spAutoFit/>
          </a:bodyPr>
          <a:lstStyle/>
          <a:p>
            <a:pPr>
              <a:lnSpc>
                <a:spcPct val="90000"/>
              </a:lnSpc>
            </a:pPr>
            <a:r>
              <a:rPr lang="en-US" sz="1600" dirty="0" smtClean="0">
                <a:latin typeface="Arial"/>
                <a:cs typeface="Arial"/>
              </a:rPr>
              <a:t>northbound abstractions,</a:t>
            </a:r>
          </a:p>
          <a:p>
            <a:pPr>
              <a:lnSpc>
                <a:spcPct val="90000"/>
              </a:lnSpc>
            </a:pPr>
            <a:r>
              <a:rPr lang="en-US" sz="1600" dirty="0" smtClean="0">
                <a:latin typeface="Arial"/>
                <a:cs typeface="Arial"/>
              </a:rPr>
              <a:t>protocols</a:t>
            </a:r>
          </a:p>
        </p:txBody>
      </p:sp>
      <p:grpSp>
        <p:nvGrpSpPr>
          <p:cNvPr id="245" name="Group 244"/>
          <p:cNvGrpSpPr/>
          <p:nvPr/>
        </p:nvGrpSpPr>
        <p:grpSpPr>
          <a:xfrm>
            <a:off x="2270558" y="2244682"/>
            <a:ext cx="1362970" cy="375164"/>
            <a:chOff x="2793562" y="3559145"/>
            <a:chExt cx="1457313" cy="375164"/>
          </a:xfrm>
        </p:grpSpPr>
        <p:sp>
          <p:nvSpPr>
            <p:cNvPr id="246" name="Rounded Rectangle 245"/>
            <p:cNvSpPr/>
            <p:nvPr/>
          </p:nvSpPr>
          <p:spPr>
            <a:xfrm>
              <a:off x="2793562" y="3559145"/>
              <a:ext cx="1457313" cy="375164"/>
            </a:xfrm>
            <a:prstGeom prst="roundRect">
              <a:avLst/>
            </a:prstGeom>
            <a:solidFill>
              <a:srgbClr val="008000"/>
            </a:solidFill>
            <a:ln w="12700">
              <a:solidFill>
                <a:schemeClr val="accent5">
                  <a:lumMod val="75000"/>
                </a:schemeClr>
              </a:solidFill>
            </a:ln>
            <a:effectLst>
              <a:outerShdw blurRad="50800" dist="38100" dir="2700000" algn="tl" rotWithShape="0">
                <a:srgbClr val="000000">
                  <a:alpha val="43000"/>
                </a:srgb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a:cs typeface="Arial"/>
              </a:endParaRPr>
            </a:p>
          </p:txBody>
        </p:sp>
        <p:sp>
          <p:nvSpPr>
            <p:cNvPr id="247" name="TextBox 246"/>
            <p:cNvSpPr txBox="1"/>
            <p:nvPr/>
          </p:nvSpPr>
          <p:spPr>
            <a:xfrm>
              <a:off x="3085361" y="3583293"/>
              <a:ext cx="895069" cy="330860"/>
            </a:xfrm>
            <a:prstGeom prst="rect">
              <a:avLst/>
            </a:prstGeom>
            <a:noFill/>
          </p:spPr>
          <p:txBody>
            <a:bodyPr wrap="square" rtlCol="0">
              <a:spAutoFit/>
            </a:bodyPr>
            <a:lstStyle/>
            <a:p>
              <a:pPr>
                <a:lnSpc>
                  <a:spcPts val="1800"/>
                </a:lnSpc>
              </a:pPr>
              <a:r>
                <a:rPr lang="en-US" sz="1600" dirty="0" smtClean="0">
                  <a:solidFill>
                    <a:schemeClr val="bg1"/>
                  </a:solidFill>
                  <a:latin typeface="Arial"/>
                  <a:cs typeface="Arial"/>
                </a:rPr>
                <a:t>Intent</a:t>
              </a:r>
              <a:endParaRPr lang="en-US" sz="1600" dirty="0">
                <a:solidFill>
                  <a:schemeClr val="bg1"/>
                </a:solidFill>
                <a:latin typeface="Arial"/>
                <a:cs typeface="Arial"/>
              </a:endParaRPr>
            </a:p>
          </p:txBody>
        </p:sp>
      </p:grpSp>
      <p:grpSp>
        <p:nvGrpSpPr>
          <p:cNvPr id="248" name="Group 247"/>
          <p:cNvGrpSpPr/>
          <p:nvPr/>
        </p:nvGrpSpPr>
        <p:grpSpPr>
          <a:xfrm>
            <a:off x="2879342" y="3577951"/>
            <a:ext cx="971340" cy="459826"/>
            <a:chOff x="3067713" y="457817"/>
            <a:chExt cx="1563748" cy="459826"/>
          </a:xfrm>
        </p:grpSpPr>
        <p:sp>
          <p:nvSpPr>
            <p:cNvPr id="249" name="Rounded Rectangle 24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0" name="TextBox 249"/>
            <p:cNvSpPr txBox="1"/>
            <p:nvPr/>
          </p:nvSpPr>
          <p:spPr>
            <a:xfrm>
              <a:off x="3067713" y="541671"/>
              <a:ext cx="1563748" cy="304357"/>
            </a:xfrm>
            <a:prstGeom prst="rect">
              <a:avLst/>
            </a:prstGeom>
            <a:noFill/>
          </p:spPr>
          <p:txBody>
            <a:bodyPr wrap="none" rtlCol="0">
              <a:spAutoFit/>
            </a:bodyPr>
            <a:lstStyle/>
            <a:p>
              <a:pPr algn="ctr">
                <a:lnSpc>
                  <a:spcPts val="1600"/>
                </a:lnSpc>
              </a:pPr>
              <a:r>
                <a:rPr lang="en-US" sz="1600" dirty="0" smtClean="0">
                  <a:latin typeface="Arial"/>
                  <a:cs typeface="Arial"/>
                </a:rPr>
                <a:t>statistics</a:t>
              </a:r>
              <a:endParaRPr lang="en-US" sz="1400" dirty="0">
                <a:latin typeface="Arial"/>
                <a:cs typeface="Arial"/>
              </a:endParaRPr>
            </a:p>
          </p:txBody>
        </p:sp>
      </p:grpSp>
      <p:grpSp>
        <p:nvGrpSpPr>
          <p:cNvPr id="251" name="Group 250"/>
          <p:cNvGrpSpPr/>
          <p:nvPr/>
        </p:nvGrpSpPr>
        <p:grpSpPr>
          <a:xfrm>
            <a:off x="637141" y="3564396"/>
            <a:ext cx="889706" cy="459826"/>
            <a:chOff x="3128876" y="457817"/>
            <a:chExt cx="1432326" cy="459826"/>
          </a:xfrm>
        </p:grpSpPr>
        <p:sp>
          <p:nvSpPr>
            <p:cNvPr id="252" name="Rounded Rectangle 25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5" name="TextBox 254"/>
            <p:cNvSpPr txBox="1"/>
            <p:nvPr/>
          </p:nvSpPr>
          <p:spPr>
            <a:xfrm>
              <a:off x="3140940" y="541671"/>
              <a:ext cx="1417294" cy="304357"/>
            </a:xfrm>
            <a:prstGeom prst="rect">
              <a:avLst/>
            </a:prstGeom>
            <a:noFill/>
          </p:spPr>
          <p:txBody>
            <a:bodyPr wrap="none" rtlCol="0">
              <a:spAutoFit/>
            </a:bodyPr>
            <a:lstStyle/>
            <a:p>
              <a:pPr algn="ctr">
                <a:lnSpc>
                  <a:spcPts val="1600"/>
                </a:lnSpc>
              </a:pPr>
              <a:r>
                <a:rPr lang="en-US" sz="1600" dirty="0" smtClean="0">
                  <a:latin typeface="Arial"/>
                  <a:cs typeface="Arial"/>
                </a:rPr>
                <a:t>devices</a:t>
              </a:r>
              <a:endParaRPr lang="en-US" sz="1400" dirty="0">
                <a:latin typeface="Arial"/>
                <a:cs typeface="Arial"/>
              </a:endParaRPr>
            </a:p>
          </p:txBody>
        </p:sp>
      </p:grpSp>
      <p:grpSp>
        <p:nvGrpSpPr>
          <p:cNvPr id="259" name="Group 258"/>
          <p:cNvGrpSpPr/>
          <p:nvPr/>
        </p:nvGrpSpPr>
        <p:grpSpPr>
          <a:xfrm>
            <a:off x="648682" y="3004281"/>
            <a:ext cx="889706" cy="459826"/>
            <a:chOff x="3128876" y="457817"/>
            <a:chExt cx="1432326" cy="459826"/>
          </a:xfrm>
        </p:grpSpPr>
        <p:sp>
          <p:nvSpPr>
            <p:cNvPr id="260" name="Rounded Rectangle 259"/>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1" name="TextBox 260"/>
            <p:cNvSpPr txBox="1"/>
            <p:nvPr/>
          </p:nvSpPr>
          <p:spPr>
            <a:xfrm>
              <a:off x="3306184" y="541671"/>
              <a:ext cx="1086810" cy="304357"/>
            </a:xfrm>
            <a:prstGeom prst="rect">
              <a:avLst/>
            </a:prstGeom>
            <a:noFill/>
          </p:spPr>
          <p:txBody>
            <a:bodyPr wrap="none" rtlCol="0">
              <a:spAutoFit/>
            </a:bodyPr>
            <a:lstStyle/>
            <a:p>
              <a:pPr algn="ctr">
                <a:lnSpc>
                  <a:spcPts val="1600"/>
                </a:lnSpc>
              </a:pPr>
              <a:r>
                <a:rPr lang="en-US" sz="1600" dirty="0" smtClean="0">
                  <a:latin typeface="Arial"/>
                  <a:cs typeface="Arial"/>
                </a:rPr>
                <a:t>hosts</a:t>
              </a:r>
              <a:endParaRPr lang="en-US" sz="1400" dirty="0">
                <a:latin typeface="Arial"/>
                <a:cs typeface="Arial"/>
              </a:endParaRPr>
            </a:p>
          </p:txBody>
        </p:sp>
      </p:grpSp>
      <p:grpSp>
        <p:nvGrpSpPr>
          <p:cNvPr id="266" name="Group 265"/>
          <p:cNvGrpSpPr/>
          <p:nvPr/>
        </p:nvGrpSpPr>
        <p:grpSpPr>
          <a:xfrm>
            <a:off x="1778595" y="3564396"/>
            <a:ext cx="889706" cy="459826"/>
            <a:chOff x="3128876" y="457817"/>
            <a:chExt cx="1432326" cy="459826"/>
          </a:xfrm>
        </p:grpSpPr>
        <p:sp>
          <p:nvSpPr>
            <p:cNvPr id="267" name="Rounded Rectangle 266"/>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8" name="TextBox 267"/>
            <p:cNvSpPr txBox="1"/>
            <p:nvPr/>
          </p:nvSpPr>
          <p:spPr>
            <a:xfrm>
              <a:off x="3370539" y="541671"/>
              <a:ext cx="958100" cy="304357"/>
            </a:xfrm>
            <a:prstGeom prst="rect">
              <a:avLst/>
            </a:prstGeom>
            <a:noFill/>
          </p:spPr>
          <p:txBody>
            <a:bodyPr wrap="none" rtlCol="0">
              <a:spAutoFit/>
            </a:bodyPr>
            <a:lstStyle/>
            <a:p>
              <a:pPr algn="ctr">
                <a:lnSpc>
                  <a:spcPts val="1600"/>
                </a:lnSpc>
              </a:pPr>
              <a:r>
                <a:rPr lang="en-US" sz="1600" dirty="0" smtClean="0">
                  <a:latin typeface="Arial"/>
                  <a:cs typeface="Arial"/>
                </a:rPr>
                <a:t>links</a:t>
              </a:r>
              <a:endParaRPr lang="en-US" sz="1400" dirty="0">
                <a:latin typeface="Arial"/>
                <a:cs typeface="Arial"/>
              </a:endParaRPr>
            </a:p>
          </p:txBody>
        </p:sp>
      </p:grpSp>
      <p:grpSp>
        <p:nvGrpSpPr>
          <p:cNvPr id="269" name="Group 268"/>
          <p:cNvGrpSpPr/>
          <p:nvPr/>
        </p:nvGrpSpPr>
        <p:grpSpPr>
          <a:xfrm>
            <a:off x="1778595" y="3004281"/>
            <a:ext cx="889706" cy="459826"/>
            <a:chOff x="3128876" y="457817"/>
            <a:chExt cx="1432326" cy="459826"/>
          </a:xfrm>
        </p:grpSpPr>
        <p:sp>
          <p:nvSpPr>
            <p:cNvPr id="270" name="Rounded Rectangle 269"/>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1" name="TextBox 270"/>
            <p:cNvSpPr txBox="1"/>
            <p:nvPr/>
          </p:nvSpPr>
          <p:spPr>
            <a:xfrm>
              <a:off x="3296911" y="541671"/>
              <a:ext cx="1105358" cy="304357"/>
            </a:xfrm>
            <a:prstGeom prst="rect">
              <a:avLst/>
            </a:prstGeom>
            <a:noFill/>
          </p:spPr>
          <p:txBody>
            <a:bodyPr wrap="none" rtlCol="0">
              <a:spAutoFit/>
            </a:bodyPr>
            <a:lstStyle/>
            <a:p>
              <a:pPr algn="ctr">
                <a:lnSpc>
                  <a:spcPts val="1600"/>
                </a:lnSpc>
              </a:pPr>
              <a:r>
                <a:rPr lang="en-US" sz="1600" dirty="0" smtClean="0">
                  <a:latin typeface="Arial"/>
                  <a:cs typeface="Arial"/>
                </a:rPr>
                <a:t>paths</a:t>
              </a:r>
              <a:endParaRPr lang="en-US" sz="1400" dirty="0">
                <a:latin typeface="Arial"/>
                <a:cs typeface="Arial"/>
              </a:endParaRPr>
            </a:p>
          </p:txBody>
        </p:sp>
      </p:grpSp>
      <p:grpSp>
        <p:nvGrpSpPr>
          <p:cNvPr id="272" name="Group 271"/>
          <p:cNvGrpSpPr/>
          <p:nvPr/>
        </p:nvGrpSpPr>
        <p:grpSpPr>
          <a:xfrm>
            <a:off x="2809351" y="3004281"/>
            <a:ext cx="1166221" cy="459826"/>
            <a:chOff x="3003364" y="457817"/>
            <a:chExt cx="1692457" cy="459826"/>
          </a:xfrm>
        </p:grpSpPr>
        <p:sp>
          <p:nvSpPr>
            <p:cNvPr id="273" name="Rounded Rectangle 272"/>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4" name="TextBox 273"/>
            <p:cNvSpPr txBox="1"/>
            <p:nvPr/>
          </p:nvSpPr>
          <p:spPr>
            <a:xfrm>
              <a:off x="3003364" y="541671"/>
              <a:ext cx="1692457" cy="304357"/>
            </a:xfrm>
            <a:prstGeom prst="rect">
              <a:avLst/>
            </a:prstGeom>
            <a:noFill/>
          </p:spPr>
          <p:txBody>
            <a:bodyPr wrap="none" rtlCol="0">
              <a:spAutoFit/>
            </a:bodyPr>
            <a:lstStyle/>
            <a:p>
              <a:pPr algn="ctr">
                <a:lnSpc>
                  <a:spcPts val="1600"/>
                </a:lnSpc>
              </a:pPr>
              <a:r>
                <a:rPr lang="en-US" sz="1600" dirty="0" smtClean="0">
                  <a:latin typeface="Arial"/>
                  <a:cs typeface="Arial"/>
                </a:rPr>
                <a:t>flow rules</a:t>
              </a:r>
              <a:endParaRPr lang="en-US" sz="1400" dirty="0">
                <a:latin typeface="Arial"/>
                <a:cs typeface="Arial"/>
              </a:endParaRPr>
            </a:p>
          </p:txBody>
        </p:sp>
      </p:grpSp>
      <p:grpSp>
        <p:nvGrpSpPr>
          <p:cNvPr id="275" name="Group 274"/>
          <p:cNvGrpSpPr/>
          <p:nvPr/>
        </p:nvGrpSpPr>
        <p:grpSpPr>
          <a:xfrm>
            <a:off x="4110124" y="3008876"/>
            <a:ext cx="986973" cy="459826"/>
            <a:chOff x="3128876" y="457817"/>
            <a:chExt cx="1432326" cy="459826"/>
          </a:xfrm>
        </p:grpSpPr>
        <p:sp>
          <p:nvSpPr>
            <p:cNvPr id="276" name="Rounded Rectangle 275"/>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7" name="TextBox 276"/>
            <p:cNvSpPr txBox="1"/>
            <p:nvPr/>
          </p:nvSpPr>
          <p:spPr>
            <a:xfrm>
              <a:off x="3152699" y="541671"/>
              <a:ext cx="1393790" cy="304357"/>
            </a:xfrm>
            <a:prstGeom prst="rect">
              <a:avLst/>
            </a:prstGeom>
            <a:noFill/>
          </p:spPr>
          <p:txBody>
            <a:bodyPr wrap="none" rtlCol="0">
              <a:spAutoFit/>
            </a:bodyPr>
            <a:lstStyle/>
            <a:p>
              <a:pPr algn="ctr">
                <a:lnSpc>
                  <a:spcPts val="1600"/>
                </a:lnSpc>
              </a:pPr>
              <a:r>
                <a:rPr lang="en-US" sz="1600" dirty="0" smtClean="0">
                  <a:latin typeface="Arial"/>
                  <a:cs typeface="Arial"/>
                </a:rPr>
                <a:t>topology</a:t>
              </a:r>
              <a:endParaRPr lang="en-US" sz="1400" dirty="0">
                <a:latin typeface="Arial"/>
                <a:cs typeface="Arial"/>
              </a:endParaRPr>
            </a:p>
          </p:txBody>
        </p:sp>
      </p:grpSp>
      <p:grpSp>
        <p:nvGrpSpPr>
          <p:cNvPr id="193" name="Group 192"/>
          <p:cNvGrpSpPr/>
          <p:nvPr/>
        </p:nvGrpSpPr>
        <p:grpSpPr>
          <a:xfrm>
            <a:off x="1470534" y="5574637"/>
            <a:ext cx="3248526" cy="1029368"/>
            <a:chOff x="-1550737" y="5173579"/>
            <a:chExt cx="3248526" cy="1029368"/>
          </a:xfrm>
        </p:grpSpPr>
        <p:grpSp>
          <p:nvGrpSpPr>
            <p:cNvPr id="196" name="Group 195"/>
            <p:cNvGrpSpPr/>
            <p:nvPr/>
          </p:nvGrpSpPr>
          <p:grpSpPr>
            <a:xfrm>
              <a:off x="-1425965" y="5182847"/>
              <a:ext cx="2979208" cy="973667"/>
              <a:chOff x="2592388" y="5601756"/>
              <a:chExt cx="4027487" cy="939800"/>
            </a:xfrm>
          </p:grpSpPr>
          <p:sp>
            <p:nvSpPr>
              <p:cNvPr id="215" name="Freeform 2"/>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218" name="Straight Connector 217"/>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2" name="Group 347"/>
              <p:cNvGrpSpPr>
                <a:grpSpLocks/>
              </p:cNvGrpSpPr>
              <p:nvPr/>
            </p:nvGrpSpPr>
            <p:grpSpPr bwMode="auto">
              <a:xfrm>
                <a:off x="5856401" y="5796097"/>
                <a:ext cx="588970" cy="242608"/>
                <a:chOff x="1871277" y="1576300"/>
                <a:chExt cx="1128371" cy="437861"/>
              </a:xfrm>
            </p:grpSpPr>
            <p:sp>
              <p:nvSpPr>
                <p:cNvPr id="316" name="Oval 315"/>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17" name="Rectangle 316"/>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8" name="Oval 317"/>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19" name="Freeform 318"/>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0" name="Freeform 319"/>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1" name="Freeform 320"/>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2" name="Freeform 321"/>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23" name="Straight Connector 322"/>
                <p:cNvCxnSpPr>
                  <a:endCxn id="318"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63" name="Group 347"/>
              <p:cNvGrpSpPr>
                <a:grpSpLocks/>
              </p:cNvGrpSpPr>
              <p:nvPr/>
            </p:nvGrpSpPr>
            <p:grpSpPr bwMode="auto">
              <a:xfrm>
                <a:off x="4375328" y="5654000"/>
                <a:ext cx="588970" cy="242608"/>
                <a:chOff x="1871277" y="1576300"/>
                <a:chExt cx="1128371" cy="437861"/>
              </a:xfrm>
            </p:grpSpPr>
            <p:sp>
              <p:nvSpPr>
                <p:cNvPr id="307" name="Oval 306"/>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08" name="Rectangle 307"/>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9" name="Oval 308"/>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10" name="Freeform 309"/>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1" name="Freeform 310"/>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2" name="Freeform 311"/>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3" name="Freeform 312"/>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14" name="Straight Connector 313"/>
                <p:cNvCxnSpPr>
                  <a:endCxn id="309"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64" name="Group 347"/>
              <p:cNvGrpSpPr>
                <a:grpSpLocks/>
              </p:cNvGrpSpPr>
              <p:nvPr/>
            </p:nvGrpSpPr>
            <p:grpSpPr bwMode="auto">
              <a:xfrm>
                <a:off x="2848241" y="5847813"/>
                <a:ext cx="588970" cy="242608"/>
                <a:chOff x="1871277" y="1576300"/>
                <a:chExt cx="1128371" cy="437861"/>
              </a:xfrm>
            </p:grpSpPr>
            <p:sp>
              <p:nvSpPr>
                <p:cNvPr id="298" name="Oval 297"/>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99" name="Rectangle 298"/>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0" name="Oval 299"/>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01" name="Freeform 300"/>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2" name="Freeform 301"/>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3" name="Freeform 302"/>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4" name="Freeform 303"/>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05" name="Straight Connector 304"/>
                <p:cNvCxnSpPr>
                  <a:endCxn id="300"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78" name="Group 347"/>
              <p:cNvGrpSpPr>
                <a:grpSpLocks/>
              </p:cNvGrpSpPr>
              <p:nvPr/>
            </p:nvGrpSpPr>
            <p:grpSpPr bwMode="auto">
              <a:xfrm>
                <a:off x="5166757" y="6114152"/>
                <a:ext cx="588970" cy="242608"/>
                <a:chOff x="1871277" y="1576300"/>
                <a:chExt cx="1128371" cy="437861"/>
              </a:xfrm>
            </p:grpSpPr>
            <p:sp>
              <p:nvSpPr>
                <p:cNvPr id="289" name="Oval 288"/>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90" name="Rectangle 28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1" name="Oval 290"/>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92" name="Freeform 29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3" name="Freeform 292"/>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4" name="Freeform 293"/>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5" name="Freeform 294"/>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96" name="Straight Connector 295"/>
                <p:cNvCxnSpPr>
                  <a:endCxn id="291"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279" name="Group 347"/>
              <p:cNvGrpSpPr>
                <a:grpSpLocks/>
              </p:cNvGrpSpPr>
              <p:nvPr/>
            </p:nvGrpSpPr>
            <p:grpSpPr bwMode="auto">
              <a:xfrm>
                <a:off x="3704088" y="6206732"/>
                <a:ext cx="588970" cy="242608"/>
                <a:chOff x="1871277" y="1576300"/>
                <a:chExt cx="1128371" cy="437861"/>
              </a:xfrm>
            </p:grpSpPr>
            <p:sp>
              <p:nvSpPr>
                <p:cNvPr id="280" name="Oval 279"/>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81" name="Rectangle 280"/>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2" name="Oval 28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83" name="Freeform 282"/>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4" name="Freeform 283"/>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5" name="Freeform 284"/>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 name="Freeform 285"/>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87" name="Straight Connector 286"/>
                <p:cNvCxnSpPr>
                  <a:endCxn id="28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sp>
          <p:nvSpPr>
            <p:cNvPr id="214" name="Rectangle 213"/>
            <p:cNvSpPr/>
            <p:nvPr/>
          </p:nvSpPr>
          <p:spPr bwMode="auto">
            <a:xfrm>
              <a:off x="-1550737" y="5173579"/>
              <a:ext cx="3248526" cy="1029368"/>
            </a:xfrm>
            <a:prstGeom prst="rect">
              <a:avLst/>
            </a:prstGeom>
            <a:solidFill>
              <a:schemeClr val="bg1">
                <a:alpha val="7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26" name="Title 1"/>
          <p:cNvSpPr txBox="1">
            <a:spLocks/>
          </p:cNvSpPr>
          <p:nvPr/>
        </p:nvSpPr>
        <p:spPr>
          <a:xfrm>
            <a:off x="404938" y="205114"/>
            <a:ext cx="7772400" cy="972758"/>
          </a:xfrm>
          <a:prstGeom prst="rect">
            <a:avLst/>
          </a:prstGeom>
        </p:spPr>
        <p:txBody>
          <a:bodyPr/>
          <a:lst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r>
              <a:rPr lang="en-US" sz="4000" smtClean="0"/>
              <a:t>ONOS Controller</a:t>
            </a:r>
            <a:endParaRPr lang="en-US" sz="4000" dirty="0"/>
          </a:p>
        </p:txBody>
      </p:sp>
      <p:sp>
        <p:nvSpPr>
          <p:cNvPr id="327" name="Content Placeholder 3"/>
          <p:cNvSpPr txBox="1">
            <a:spLocks/>
          </p:cNvSpPr>
          <p:nvPr/>
        </p:nvSpPr>
        <p:spPr>
          <a:xfrm>
            <a:off x="5768007" y="1647479"/>
            <a:ext cx="3135360" cy="4648200"/>
          </a:xfrm>
          <a:prstGeom prst="rect">
            <a:avLst/>
          </a:prstGeom>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r>
              <a:rPr lang="en-US" sz="2400" dirty="0" smtClean="0">
                <a:solidFill>
                  <a:srgbClr val="000000"/>
                </a:solidFill>
              </a:rPr>
              <a:t>control apps separate from controller</a:t>
            </a:r>
          </a:p>
          <a:p>
            <a:r>
              <a:rPr lang="en-US" sz="2400" dirty="0" smtClean="0">
                <a:solidFill>
                  <a:srgbClr val="000000"/>
                </a:solidFill>
              </a:rPr>
              <a:t>intent framework: high-level specification of service: what rather than how</a:t>
            </a:r>
            <a:endParaRPr lang="en-US" sz="2400" dirty="0">
              <a:solidFill>
                <a:srgbClr val="000000"/>
              </a:solidFill>
            </a:endParaRPr>
          </a:p>
          <a:p>
            <a:r>
              <a:rPr lang="en-US" sz="2400" dirty="0" smtClean="0">
                <a:solidFill>
                  <a:srgbClr val="000000"/>
                </a:solidFill>
              </a:rPr>
              <a:t>considerable emphasis on distributed core: service reliability, replication performance scaling</a:t>
            </a:r>
            <a:endParaRPr lang="en-US" sz="2400" dirty="0">
              <a:solidFill>
                <a:srgbClr val="000000"/>
              </a:solidFill>
            </a:endParaRPr>
          </a:p>
        </p:txBody>
      </p:sp>
      <p:sp>
        <p:nvSpPr>
          <p:cNvPr id="328"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74</a:t>
            </a:fld>
            <a:endParaRPr lang="en-US" sz="1200" dirty="0">
              <a:latin typeface="Tahoma" charset="0"/>
            </a:endParaRPr>
          </a:p>
        </p:txBody>
      </p:sp>
      <p:sp>
        <p:nvSpPr>
          <p:cNvPr id="130" name="Footer Placeholder 4"/>
          <p:cNvSpPr>
            <a:spLocks noGrp="1"/>
          </p:cNvSpPr>
          <p:nvPr>
            <p:ph type="ftr" sz="quarter" idx="11"/>
          </p:nvPr>
        </p:nvSpPr>
        <p:spPr>
          <a:xfrm>
            <a:off x="5086959" y="6492875"/>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1369721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p:cNvSpPr>
          <p:nvPr/>
        </p:nvSpPr>
        <p:spPr>
          <a:xfrm>
            <a:off x="371475" y="179919"/>
            <a:ext cx="8229600" cy="1143000"/>
          </a:xfrm>
          <a:prstGeom prst="rect">
            <a:avLst/>
          </a:prstGeom>
        </p:spPr>
        <p:txBody>
          <a:bodyPr/>
          <a:lst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a:lstStyle>
          <a:p>
            <a:r>
              <a:rPr lang="en-US" dirty="0" smtClean="0">
                <a:latin typeface="Comic Sans MS" charset="0"/>
                <a:ea typeface="Comic Sans MS" charset="0"/>
                <a:cs typeface="Comic Sans MS" charset="0"/>
              </a:rPr>
              <a:t>SDN:  Selected </a:t>
            </a:r>
            <a:r>
              <a:rPr lang="en-US" dirty="0">
                <a:latin typeface="Comic Sans MS" charset="0"/>
                <a:ea typeface="Comic Sans MS" charset="0"/>
                <a:cs typeface="Comic Sans MS" charset="0"/>
              </a:rPr>
              <a:t>C</a:t>
            </a:r>
            <a:r>
              <a:rPr lang="en-US" dirty="0" smtClean="0">
                <a:latin typeface="Comic Sans MS" charset="0"/>
                <a:ea typeface="Comic Sans MS" charset="0"/>
                <a:cs typeface="Comic Sans MS" charset="0"/>
              </a:rPr>
              <a:t>hallenges</a:t>
            </a:r>
            <a:endParaRPr lang="en-US" dirty="0">
              <a:latin typeface="Comic Sans MS" charset="0"/>
              <a:ea typeface="Comic Sans MS" charset="0"/>
              <a:cs typeface="Comic Sans MS" charset="0"/>
            </a:endParaRPr>
          </a:p>
        </p:txBody>
      </p:sp>
      <p:sp>
        <p:nvSpPr>
          <p:cNvPr id="3" name="Content Placeholder 2"/>
          <p:cNvSpPr>
            <a:spLocks noGrp="1"/>
          </p:cNvSpPr>
          <p:nvPr>
            <p:ph idx="1"/>
          </p:nvPr>
        </p:nvSpPr>
        <p:spPr>
          <a:xfrm>
            <a:off x="533400" y="1287364"/>
            <a:ext cx="7772400" cy="4648200"/>
          </a:xfrm>
        </p:spPr>
        <p:txBody>
          <a:bodyPr>
            <a:normAutofit fontScale="92500" lnSpcReduction="20000"/>
          </a:bodyPr>
          <a:lstStyle/>
          <a:p>
            <a:pPr>
              <a:lnSpc>
                <a:spcPct val="100000"/>
              </a:lnSpc>
            </a:pPr>
            <a:r>
              <a:rPr lang="en-US" sz="3000" dirty="0" smtClean="0"/>
              <a:t>hardening the control plane: dependable, reliable, performance-scalable, secure distributed system</a:t>
            </a:r>
          </a:p>
          <a:p>
            <a:pPr lvl="1">
              <a:lnSpc>
                <a:spcPct val="100000"/>
              </a:lnSpc>
            </a:pPr>
            <a:r>
              <a:rPr lang="en-US" dirty="0" smtClean="0"/>
              <a:t>robustness to failures: leverage strong theory of reliable distributed system for control plane</a:t>
            </a:r>
          </a:p>
          <a:p>
            <a:pPr lvl="1">
              <a:lnSpc>
                <a:spcPct val="100000"/>
              </a:lnSpc>
            </a:pPr>
            <a:r>
              <a:rPr lang="en-US" dirty="0" smtClean="0"/>
              <a:t>dependability, security: “baked in” from day one? </a:t>
            </a:r>
          </a:p>
          <a:p>
            <a:pPr>
              <a:lnSpc>
                <a:spcPct val="100000"/>
              </a:lnSpc>
            </a:pPr>
            <a:r>
              <a:rPr lang="en-US" sz="3000" dirty="0"/>
              <a:t>networks, protocols meeting </a:t>
            </a:r>
            <a:r>
              <a:rPr lang="en-US" sz="3000" dirty="0" smtClean="0"/>
              <a:t>mission-</a:t>
            </a:r>
            <a:r>
              <a:rPr lang="en-US" sz="3000" dirty="0"/>
              <a:t>specific requirements</a:t>
            </a:r>
          </a:p>
          <a:p>
            <a:pPr lvl="1">
              <a:lnSpc>
                <a:spcPct val="100000"/>
              </a:lnSpc>
            </a:pPr>
            <a:r>
              <a:rPr lang="en-US" dirty="0" smtClean="0"/>
              <a:t>e.g., real</a:t>
            </a:r>
            <a:r>
              <a:rPr lang="en-US" dirty="0"/>
              <a:t>-time, ultra-reliable, ultra-secure</a:t>
            </a:r>
          </a:p>
          <a:p>
            <a:pPr>
              <a:lnSpc>
                <a:spcPct val="100000"/>
              </a:lnSpc>
            </a:pPr>
            <a:r>
              <a:rPr lang="en-US" sz="3000" dirty="0" smtClean="0"/>
              <a:t>Internet</a:t>
            </a:r>
            <a:r>
              <a:rPr lang="en-US" sz="3000" dirty="0"/>
              <a:t>-scaling </a:t>
            </a:r>
          </a:p>
          <a:p>
            <a:pPr>
              <a:lnSpc>
                <a:spcPct val="100000"/>
              </a:lnSpc>
            </a:pPr>
            <a:endParaRPr lang="en-US" dirty="0"/>
          </a:p>
          <a:p>
            <a:pPr lvl="1">
              <a:lnSpc>
                <a:spcPct val="100000"/>
              </a:lnSpc>
            </a:pPr>
            <a:endParaRPr lang="en-US" dirty="0" smtClean="0"/>
          </a:p>
          <a:p>
            <a:endParaRPr lang="en-US" dirty="0"/>
          </a:p>
        </p:txBody>
      </p:sp>
      <p:sp>
        <p:nvSpPr>
          <p:cNvPr id="6" name="Slide Number Placeholder 5"/>
          <p:cNvSpPr>
            <a:spLocks noGrp="1"/>
          </p:cNvSpPr>
          <p:nvPr>
            <p:ph type="sldNum" sz="quarter" idx="12"/>
          </p:nvPr>
        </p:nvSpPr>
        <p:spPr>
          <a:xfrm>
            <a:off x="8456154" y="6475895"/>
            <a:ext cx="548655" cy="2723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75</a:t>
            </a:fld>
            <a:endParaRPr lang="en-US" sz="1200" dirty="0">
              <a:latin typeface="Tahoma" charset="0"/>
            </a:endParaRPr>
          </a:p>
        </p:txBody>
      </p:sp>
      <p:sp>
        <p:nvSpPr>
          <p:cNvPr id="5" name="Footer Placeholder 4"/>
          <p:cNvSpPr>
            <a:spLocks noGrp="1"/>
          </p:cNvSpPr>
          <p:nvPr>
            <p:ph type="ftr" sz="quarter" idx="11"/>
          </p:nvPr>
        </p:nvSpPr>
        <p:spPr>
          <a:xfrm>
            <a:off x="3167063" y="6565651"/>
            <a:ext cx="2895600" cy="365125"/>
          </a:xfrm>
        </p:spPr>
        <p:txBody>
          <a:bodyPr/>
          <a:lstStyle/>
          <a:p>
            <a:r>
              <a:rPr lang="en-US" dirty="0" smtClean="0"/>
              <a:t>CSci4211:         Network Control Plane</a:t>
            </a:r>
          </a:p>
          <a:p>
            <a:endParaRPr lang="en-US" dirty="0"/>
          </a:p>
        </p:txBody>
      </p:sp>
    </p:spTree>
    <p:extLst>
      <p:ext uri="{BB962C8B-B14F-4D97-AF65-F5344CB8AC3E}">
        <p14:creationId xmlns:p14="http://schemas.microsoft.com/office/powerpoint/2010/main" val="2136174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noChangeArrowheads="1"/>
          </p:cNvSpPr>
          <p:nvPr>
            <p:ph type="title"/>
          </p:nvPr>
        </p:nvSpPr>
        <p:spPr>
          <a:xfrm>
            <a:off x="533400" y="252413"/>
            <a:ext cx="7772400" cy="685800"/>
          </a:xfrm>
        </p:spPr>
        <p:txBody>
          <a:bodyPr>
            <a:noAutofit/>
          </a:bodyPr>
          <a:lstStyle/>
          <a:p>
            <a:r>
              <a:rPr lang="en-US" sz="4400" dirty="0" smtClean="0"/>
              <a:t>Routing</a:t>
            </a:r>
            <a:r>
              <a:rPr lang="en-US" altLang="ja-JP" sz="4400" dirty="0" smtClean="0"/>
              <a:t> Protocols</a:t>
            </a:r>
            <a:endParaRPr lang="en-US" sz="4400" dirty="0"/>
          </a:p>
        </p:txBody>
      </p:sp>
      <p:sp>
        <p:nvSpPr>
          <p:cNvPr id="84998" name="Rectangle 3"/>
          <p:cNvSpPr>
            <a:spLocks noGrp="1" noChangeArrowheads="1"/>
          </p:cNvSpPr>
          <p:nvPr>
            <p:ph type="body" sz="half" idx="1"/>
          </p:nvPr>
        </p:nvSpPr>
        <p:spPr>
          <a:xfrm>
            <a:off x="822261" y="1363819"/>
            <a:ext cx="7353300" cy="4274607"/>
          </a:xfrm>
        </p:spPr>
        <p:txBody>
          <a:bodyPr>
            <a:normAutofit fontScale="92500" lnSpcReduction="10000"/>
          </a:bodyPr>
          <a:lstStyle/>
          <a:p>
            <a:pPr marL="0" indent="0">
              <a:lnSpc>
                <a:spcPct val="100000"/>
              </a:lnSpc>
              <a:buNone/>
            </a:pPr>
            <a:r>
              <a:rPr lang="en-US" sz="3200" i="1" dirty="0" smtClean="0">
                <a:solidFill>
                  <a:srgbClr val="CC0000"/>
                </a:solidFill>
                <a:cs typeface="+mn-cs"/>
              </a:rPr>
              <a:t>Routing </a:t>
            </a:r>
            <a:r>
              <a:rPr lang="en-US" sz="3200" i="1" dirty="0">
                <a:solidFill>
                  <a:srgbClr val="CC0000"/>
                </a:solidFill>
                <a:cs typeface="+mn-cs"/>
              </a:rPr>
              <a:t>p</a:t>
            </a:r>
            <a:r>
              <a:rPr lang="en-US" sz="3200" i="1" dirty="0" smtClean="0">
                <a:solidFill>
                  <a:srgbClr val="CC0000"/>
                </a:solidFill>
                <a:cs typeface="+mn-cs"/>
              </a:rPr>
              <a:t>rotocol goal:</a:t>
            </a:r>
            <a:r>
              <a:rPr lang="en-US" sz="3200" dirty="0"/>
              <a:t> </a:t>
            </a:r>
            <a:r>
              <a:rPr lang="en-US" dirty="0"/>
              <a:t>determine </a:t>
            </a:r>
            <a:r>
              <a:rPr lang="en-US" dirty="0" smtClean="0"/>
              <a:t>“good” paths </a:t>
            </a:r>
            <a:r>
              <a:rPr lang="en-US" dirty="0"/>
              <a:t>(equivalently, routes), from </a:t>
            </a:r>
            <a:r>
              <a:rPr lang="en-US" dirty="0" smtClean="0"/>
              <a:t>sending hosts </a:t>
            </a:r>
            <a:r>
              <a:rPr lang="en-US" dirty="0"/>
              <a:t>to </a:t>
            </a:r>
            <a:r>
              <a:rPr lang="en-US" dirty="0" smtClean="0"/>
              <a:t>receiving host, </a:t>
            </a:r>
            <a:r>
              <a:rPr lang="en-US" dirty="0"/>
              <a:t>through </a:t>
            </a:r>
            <a:r>
              <a:rPr lang="en-US" dirty="0" smtClean="0"/>
              <a:t>network of routers</a:t>
            </a:r>
            <a:endParaRPr lang="en-US" dirty="0"/>
          </a:p>
          <a:p>
            <a:pPr>
              <a:lnSpc>
                <a:spcPct val="100000"/>
              </a:lnSpc>
            </a:pPr>
            <a:r>
              <a:rPr lang="en-US" dirty="0" smtClean="0">
                <a:cs typeface="+mn-cs"/>
              </a:rPr>
              <a:t>path: sequence of routers packets will traverse in going from given initial source host to given final destination host</a:t>
            </a:r>
            <a:endParaRPr lang="en-US" dirty="0">
              <a:cs typeface="+mn-cs"/>
            </a:endParaRPr>
          </a:p>
          <a:p>
            <a:pPr>
              <a:lnSpc>
                <a:spcPct val="100000"/>
              </a:lnSpc>
              <a:defRPr/>
            </a:pPr>
            <a:r>
              <a:rPr lang="en-US" dirty="0" smtClean="0">
                <a:cs typeface="+mn-cs"/>
              </a:rPr>
              <a:t>“good”: least “cost”, “fastest”, “least congested”</a:t>
            </a:r>
            <a:endParaRPr lang="en-US" sz="2400" dirty="0" smtClean="0">
              <a:cs typeface="+mn-cs"/>
            </a:endParaRPr>
          </a:p>
          <a:p>
            <a:pPr>
              <a:lnSpc>
                <a:spcPct val="100000"/>
              </a:lnSpc>
              <a:defRPr/>
            </a:pPr>
            <a:r>
              <a:rPr lang="en-US" dirty="0" smtClean="0">
                <a:cs typeface="+mn-cs"/>
              </a:rPr>
              <a:t>routing: a “top-10” networking challenge!</a:t>
            </a:r>
            <a:endParaRPr lang="en-US" sz="3200" dirty="0">
              <a:cs typeface="+mn-cs"/>
            </a:endParaRPr>
          </a:p>
        </p:txBody>
      </p:sp>
      <p:sp>
        <p:nvSpPr>
          <p:cNvPr id="4"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5" name="Slide Number Placeholder 5"/>
          <p:cNvSpPr>
            <a:spLocks noGrp="1"/>
          </p:cNvSpPr>
          <p:nvPr>
            <p:ph type="sldNum" sz="quarter" idx="12"/>
          </p:nvPr>
        </p:nvSpPr>
        <p:spPr>
          <a:xfrm>
            <a:off x="6553200" y="6527447"/>
            <a:ext cx="2133600" cy="365125"/>
          </a:xfrm>
        </p:spPr>
        <p:txBody>
          <a:bodyPr/>
          <a:lstStyle/>
          <a:p>
            <a:pPr>
              <a:defRPr/>
            </a:pPr>
            <a:r>
              <a:rPr lang="en-US" dirty="0" smtClean="0"/>
              <a:t>8</a:t>
            </a:r>
            <a:endParaRPr lang="en-US" dirty="0"/>
          </a:p>
        </p:txBody>
      </p:sp>
    </p:spTree>
    <p:extLst>
      <p:ext uri="{BB962C8B-B14F-4D97-AF65-F5344CB8AC3E}">
        <p14:creationId xmlns:p14="http://schemas.microsoft.com/office/powerpoint/2010/main" val="2422171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6" name="Group 2"/>
          <p:cNvGrpSpPr>
            <a:grpSpLocks/>
          </p:cNvGrpSpPr>
          <p:nvPr/>
        </p:nvGrpSpPr>
        <p:grpSpPr bwMode="auto">
          <a:xfrm>
            <a:off x="3200400" y="1406525"/>
            <a:ext cx="3571875" cy="2236788"/>
            <a:chOff x="3162" y="1071"/>
            <a:chExt cx="2250" cy="1409"/>
          </a:xfrm>
        </p:grpSpPr>
        <p:sp>
          <p:nvSpPr>
            <p:cNvPr id="120840" name="Freeform 3"/>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0841" name="Freeform 4"/>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42" name="Oval 5"/>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43" name="Line 6"/>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44" name="Line 7"/>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45" name="Rectangle 8"/>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46" name="Oval 9"/>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47" name="Oval 10"/>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48" name="Line 11"/>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49" name="Line 12"/>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0" name="Rectangle 13"/>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51" name="Oval 14"/>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2" name="Oval 15"/>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3" name="Line 16"/>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4" name="Line 17"/>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5" name="Rectangle 18"/>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56" name="Oval 19"/>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7" name="Oval 20"/>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58" name="Line 21"/>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59" name="Line 22"/>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0" name="Rectangle 23"/>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61" name="Oval 24"/>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2" name="Oval 25"/>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3" name="Line 26"/>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4" name="Line 27"/>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5" name="Rectangle 28"/>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66" name="Oval 29"/>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7" name="Oval 30"/>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68" name="Line 31"/>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69" name="Line 32"/>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870" name="Rectangle 33"/>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p>
          </p:txBody>
        </p:sp>
        <p:sp>
          <p:nvSpPr>
            <p:cNvPr id="120871" name="Oval 34"/>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872" name="Freeform 35"/>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3" name="Freeform 36"/>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4" name="Freeform 37"/>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5" name="Freeform 38"/>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6" name="Freeform 39"/>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7" name="Freeform 40"/>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8" name="Freeform 41"/>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79" name="Freeform 42"/>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80" name="Freeform 43"/>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0881" name="Group 44"/>
            <p:cNvGrpSpPr>
              <a:grpSpLocks/>
            </p:cNvGrpSpPr>
            <p:nvPr/>
          </p:nvGrpSpPr>
          <p:grpSpPr bwMode="auto">
            <a:xfrm>
              <a:off x="3287" y="1744"/>
              <a:ext cx="205" cy="250"/>
              <a:chOff x="2954" y="2425"/>
              <a:chExt cx="208" cy="250"/>
            </a:xfrm>
          </p:grpSpPr>
          <p:sp>
            <p:nvSpPr>
              <p:cNvPr id="120907" name="Rectangle 4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8" name="Text Box 46"/>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u</a:t>
                </a:r>
                <a:endParaRPr lang="en-US"/>
              </a:p>
            </p:txBody>
          </p:sp>
        </p:grpSp>
        <p:grpSp>
          <p:nvGrpSpPr>
            <p:cNvPr id="120882" name="Group 47"/>
            <p:cNvGrpSpPr>
              <a:grpSpLocks/>
            </p:cNvGrpSpPr>
            <p:nvPr/>
          </p:nvGrpSpPr>
          <p:grpSpPr bwMode="auto">
            <a:xfrm>
              <a:off x="4461" y="2128"/>
              <a:ext cx="196" cy="250"/>
              <a:chOff x="2958" y="2425"/>
              <a:chExt cx="199" cy="250"/>
            </a:xfrm>
          </p:grpSpPr>
          <p:sp>
            <p:nvSpPr>
              <p:cNvPr id="120905" name="Rectangle 4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6" name="Text Box 49"/>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nvGrpSpPr>
            <p:cNvPr id="120883" name="Group 50"/>
            <p:cNvGrpSpPr>
              <a:grpSpLocks/>
            </p:cNvGrpSpPr>
            <p:nvPr/>
          </p:nvGrpSpPr>
          <p:grpSpPr bwMode="auto">
            <a:xfrm>
              <a:off x="3772" y="2095"/>
              <a:ext cx="212" cy="288"/>
              <a:chOff x="2951" y="2395"/>
              <a:chExt cx="213" cy="288"/>
            </a:xfrm>
          </p:grpSpPr>
          <p:sp>
            <p:nvSpPr>
              <p:cNvPr id="120903"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4" name="Text Box 52"/>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x</a:t>
                </a:r>
              </a:p>
            </p:txBody>
          </p:sp>
        </p:grpSp>
        <p:grpSp>
          <p:nvGrpSpPr>
            <p:cNvPr id="120884" name="Group 53"/>
            <p:cNvGrpSpPr>
              <a:grpSpLocks/>
            </p:cNvGrpSpPr>
            <p:nvPr/>
          </p:nvGrpSpPr>
          <p:grpSpPr bwMode="auto">
            <a:xfrm>
              <a:off x="4438" y="1438"/>
              <a:ext cx="232" cy="250"/>
              <a:chOff x="2941" y="2425"/>
              <a:chExt cx="235" cy="250"/>
            </a:xfrm>
          </p:grpSpPr>
          <p:sp>
            <p:nvSpPr>
              <p:cNvPr id="120901" name="Rectangle 54"/>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2" name="Text Box 55"/>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w</a:t>
                </a:r>
                <a:endParaRPr lang="en-US"/>
              </a:p>
            </p:txBody>
          </p:sp>
        </p:grpSp>
        <p:grpSp>
          <p:nvGrpSpPr>
            <p:cNvPr id="120885" name="Group 56"/>
            <p:cNvGrpSpPr>
              <a:grpSpLocks/>
            </p:cNvGrpSpPr>
            <p:nvPr/>
          </p:nvGrpSpPr>
          <p:grpSpPr bwMode="auto">
            <a:xfrm>
              <a:off x="3771" y="1438"/>
              <a:ext cx="196" cy="250"/>
              <a:chOff x="2958" y="2425"/>
              <a:chExt cx="199" cy="250"/>
            </a:xfrm>
          </p:grpSpPr>
          <p:sp>
            <p:nvSpPr>
              <p:cNvPr id="120899" name="Rectangle 57"/>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900" name="Text Box 58"/>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v</a:t>
                </a:r>
                <a:endParaRPr lang="en-US"/>
              </a:p>
            </p:txBody>
          </p:sp>
        </p:grpSp>
        <p:grpSp>
          <p:nvGrpSpPr>
            <p:cNvPr id="120886" name="Group 59"/>
            <p:cNvGrpSpPr>
              <a:grpSpLocks/>
            </p:cNvGrpSpPr>
            <p:nvPr/>
          </p:nvGrpSpPr>
          <p:grpSpPr bwMode="auto">
            <a:xfrm>
              <a:off x="5025" y="1756"/>
              <a:ext cx="212" cy="288"/>
              <a:chOff x="2949" y="2395"/>
              <a:chExt cx="214" cy="288"/>
            </a:xfrm>
          </p:grpSpPr>
          <p:sp>
            <p:nvSpPr>
              <p:cNvPr id="120897" name="Rectangle 60"/>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898" name="Text Box 61"/>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sp>
          <p:nvSpPr>
            <p:cNvPr id="120887" name="Text Box 62"/>
            <p:cNvSpPr txBox="1">
              <a:spLocks noChangeArrowheads="1"/>
            </p:cNvSpPr>
            <p:nvPr/>
          </p:nvSpPr>
          <p:spPr bwMode="auto">
            <a:xfrm>
              <a:off x="3493" y="156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88" name="Text Box 63"/>
            <p:cNvSpPr txBox="1">
              <a:spLocks noChangeArrowheads="1"/>
            </p:cNvSpPr>
            <p:nvPr/>
          </p:nvSpPr>
          <p:spPr bwMode="auto">
            <a:xfrm>
              <a:off x="3841" y="17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89" name="Text Box 64"/>
            <p:cNvSpPr txBox="1">
              <a:spLocks noChangeArrowheads="1"/>
            </p:cNvSpPr>
            <p:nvPr/>
          </p:nvSpPr>
          <p:spPr bwMode="auto">
            <a:xfrm>
              <a:off x="3406" y="20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0" name="Text Box 65"/>
            <p:cNvSpPr txBox="1">
              <a:spLocks noChangeArrowheads="1"/>
            </p:cNvSpPr>
            <p:nvPr/>
          </p:nvSpPr>
          <p:spPr bwMode="auto">
            <a:xfrm>
              <a:off x="4225" y="18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0891" name="Text Box 66"/>
            <p:cNvSpPr txBox="1">
              <a:spLocks noChangeArrowheads="1"/>
            </p:cNvSpPr>
            <p:nvPr/>
          </p:nvSpPr>
          <p:spPr bwMode="auto">
            <a:xfrm>
              <a:off x="4162" y="22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2" name="Text Box 67"/>
            <p:cNvSpPr txBox="1">
              <a:spLocks noChangeArrowheads="1"/>
            </p:cNvSpPr>
            <p:nvPr/>
          </p:nvSpPr>
          <p:spPr bwMode="auto">
            <a:xfrm>
              <a:off x="4522" y="1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20893" name="Text Box 68"/>
            <p:cNvSpPr txBox="1">
              <a:spLocks noChangeArrowheads="1"/>
            </p:cNvSpPr>
            <p:nvPr/>
          </p:nvSpPr>
          <p:spPr bwMode="auto">
            <a:xfrm>
              <a:off x="4882" y="206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20894" name="Text Box 69"/>
            <p:cNvSpPr txBox="1">
              <a:spLocks noChangeArrowheads="1"/>
            </p:cNvSpPr>
            <p:nvPr/>
          </p:nvSpPr>
          <p:spPr bwMode="auto">
            <a:xfrm>
              <a:off x="4855" y="15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20895" name="Text Box 70"/>
            <p:cNvSpPr txBox="1">
              <a:spLocks noChangeArrowheads="1"/>
            </p:cNvSpPr>
            <p:nvPr/>
          </p:nvSpPr>
          <p:spPr bwMode="auto">
            <a:xfrm>
              <a:off x="4120" y="13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20896" name="Text Box 71"/>
            <p:cNvSpPr txBox="1">
              <a:spLocks noChangeArrowheads="1"/>
            </p:cNvSpPr>
            <p:nvPr/>
          </p:nvSpPr>
          <p:spPr bwMode="auto">
            <a:xfrm>
              <a:off x="3769" y="111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grpSp>
      <p:sp>
        <p:nvSpPr>
          <p:cNvPr id="120837" name="Text Box 72"/>
          <p:cNvSpPr txBox="1">
            <a:spLocks noChangeArrowheads="1"/>
          </p:cNvSpPr>
          <p:nvPr/>
        </p:nvSpPr>
        <p:spPr bwMode="auto">
          <a:xfrm>
            <a:off x="939800" y="3263900"/>
            <a:ext cx="73977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graph: G = (N,E)</a:t>
            </a:r>
          </a:p>
          <a:p>
            <a:pPr eaLnBrk="1" hangingPunct="1"/>
            <a:endParaRPr lang="en-US" sz="1800"/>
          </a:p>
          <a:p>
            <a:pPr eaLnBrk="1" hangingPunct="1"/>
            <a:r>
              <a:rPr lang="en-US" sz="1800"/>
              <a:t>N = set of routers = { u, v, w, x, y, z }</a:t>
            </a:r>
          </a:p>
          <a:p>
            <a:pPr eaLnBrk="1" hangingPunct="1"/>
            <a:endParaRPr lang="en-US" sz="1800"/>
          </a:p>
          <a:p>
            <a:pPr eaLnBrk="1" hangingPunct="1"/>
            <a:r>
              <a:rPr lang="en-US" sz="1800"/>
              <a:t>E = set of links ={ (u,v), (u,x), (v,x), (v,w), (x,w), (x,y), (w,y), (w,z), (y,z) }</a:t>
            </a:r>
          </a:p>
        </p:txBody>
      </p:sp>
      <p:sp>
        <p:nvSpPr>
          <p:cNvPr id="75783" name="Rectangle 73"/>
          <p:cNvSpPr>
            <a:spLocks noGrp="1" noChangeArrowheads="1"/>
          </p:cNvSpPr>
          <p:nvPr>
            <p:ph type="title"/>
          </p:nvPr>
        </p:nvSpPr>
        <p:spPr>
          <a:xfrm>
            <a:off x="533400" y="207963"/>
            <a:ext cx="7772400" cy="796925"/>
          </a:xfrm>
        </p:spPr>
        <p:txBody>
          <a:bodyPr>
            <a:normAutofit fontScale="90000"/>
          </a:bodyPr>
          <a:lstStyle/>
          <a:p>
            <a:pPr>
              <a:defRPr/>
            </a:pPr>
            <a:r>
              <a:rPr lang="en-US" sz="4000" dirty="0" smtClean="0">
                <a:cs typeface="+mj-cs"/>
              </a:rPr>
              <a:t>Graph Abstraction of the Network</a:t>
            </a:r>
            <a:endParaRPr lang="en-US" sz="4000" dirty="0">
              <a:cs typeface="+mj-cs"/>
            </a:endParaRPr>
          </a:p>
        </p:txBody>
      </p:sp>
      <p:sp>
        <p:nvSpPr>
          <p:cNvPr id="120839" name="Text Box 74"/>
          <p:cNvSpPr txBox="1">
            <a:spLocks noChangeArrowheads="1"/>
          </p:cNvSpPr>
          <p:nvPr/>
        </p:nvSpPr>
        <p:spPr bwMode="auto">
          <a:xfrm>
            <a:off x="1150938" y="5157788"/>
            <a:ext cx="676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90513" indent="-290513">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i="1" dirty="0"/>
              <a:t>aside:</a:t>
            </a:r>
            <a:r>
              <a:rPr lang="en-US" sz="1800" dirty="0"/>
              <a:t> graph abstraction is useful in other network contexts, e.g., </a:t>
            </a:r>
          </a:p>
          <a:p>
            <a:r>
              <a:rPr lang="en-US" sz="1800" dirty="0"/>
              <a:t>P2P, where </a:t>
            </a:r>
            <a:r>
              <a:rPr lang="en-US" sz="1800" i="1" dirty="0"/>
              <a:t>N</a:t>
            </a:r>
            <a:r>
              <a:rPr lang="en-US" sz="1800" dirty="0"/>
              <a:t> is set of peers and </a:t>
            </a:r>
            <a:r>
              <a:rPr lang="en-US" sz="1800" i="1" dirty="0"/>
              <a:t>E</a:t>
            </a:r>
            <a:r>
              <a:rPr lang="en-US" sz="1800" dirty="0"/>
              <a:t> is set of TCP connections</a:t>
            </a:r>
          </a:p>
        </p:txBody>
      </p:sp>
      <p:sp>
        <p:nvSpPr>
          <p:cNvPr id="75" name="Footer Placeholder 4"/>
          <p:cNvSpPr>
            <a:spLocks noGrp="1"/>
          </p:cNvSpPr>
          <p:nvPr>
            <p:ph type="ftr" sz="quarter" idx="11"/>
          </p:nvPr>
        </p:nvSpPr>
        <p:spPr>
          <a:xfrm>
            <a:off x="3124200" y="6527447"/>
            <a:ext cx="2895600" cy="365125"/>
          </a:xfrm>
        </p:spPr>
        <p:txBody>
          <a:bodyPr/>
          <a:lstStyle/>
          <a:p>
            <a:r>
              <a:rPr lang="en-US" dirty="0" smtClean="0"/>
              <a:t>CSci4211:         Network Control Plane</a:t>
            </a:r>
          </a:p>
          <a:p>
            <a:endParaRPr lang="en-US" dirty="0"/>
          </a:p>
        </p:txBody>
      </p:sp>
      <p:sp>
        <p:nvSpPr>
          <p:cNvPr id="76" name="Slide Number Placeholder 5"/>
          <p:cNvSpPr>
            <a:spLocks noGrp="1"/>
          </p:cNvSpPr>
          <p:nvPr>
            <p:ph type="sldNum" sz="quarter" idx="12"/>
          </p:nvPr>
        </p:nvSpPr>
        <p:spPr>
          <a:xfrm>
            <a:off x="6553200" y="6527447"/>
            <a:ext cx="2133600" cy="365125"/>
          </a:xfrm>
        </p:spPr>
        <p:txBody>
          <a:bodyPr/>
          <a:lstStyle/>
          <a:p>
            <a:pPr>
              <a:defRPr/>
            </a:pPr>
            <a:r>
              <a:rPr lang="en-US" dirty="0"/>
              <a:t>9</a:t>
            </a:r>
          </a:p>
        </p:txBody>
      </p:sp>
    </p:spTree>
    <p:extLst>
      <p:ext uri="{BB962C8B-B14F-4D97-AF65-F5344CB8AC3E}">
        <p14:creationId xmlns:p14="http://schemas.microsoft.com/office/powerpoint/2010/main" val="1954574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TotalTime>
  <Words>7291</Words>
  <Application>Microsoft Macintosh PowerPoint</Application>
  <PresentationFormat>On-screen Show (4:3)</PresentationFormat>
  <Paragraphs>1708</Paragraphs>
  <Slides>75</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75</vt:i4>
      </vt:variant>
    </vt:vector>
  </HeadingPairs>
  <TitlesOfParts>
    <vt:vector size="89" baseType="lpstr">
      <vt:lpstr>Calibri</vt:lpstr>
      <vt:lpstr>Comic Sans MS</vt:lpstr>
      <vt:lpstr>Gill Sans MT</vt:lpstr>
      <vt:lpstr>MS Mincho</vt:lpstr>
      <vt:lpstr>ＭＳ Ｐゴシック</vt:lpstr>
      <vt:lpstr>Symbol</vt:lpstr>
      <vt:lpstr>Tahoma</vt:lpstr>
      <vt:lpstr>Times New Roman</vt:lpstr>
      <vt:lpstr>Wingdings</vt:lpstr>
      <vt:lpstr>Arial</vt:lpstr>
      <vt:lpstr>Office Theme</vt:lpstr>
      <vt:lpstr>Equation</vt:lpstr>
      <vt:lpstr>Document</vt:lpstr>
      <vt:lpstr>Clip</vt:lpstr>
      <vt:lpstr>Network Layer: Control Plane</vt:lpstr>
      <vt:lpstr>Network Layer Functions</vt:lpstr>
      <vt:lpstr>PowerPoint Presentation</vt:lpstr>
      <vt:lpstr>PowerPoint Presentation</vt:lpstr>
      <vt:lpstr>Routing &amp; Forwarding: Logical View of a (Classical) Router</vt:lpstr>
      <vt:lpstr>IP Forwarding &amp; IP/ICMP Protocol</vt:lpstr>
      <vt:lpstr>Routing: Issues</vt:lpstr>
      <vt:lpstr>Routing Protocols</vt:lpstr>
      <vt:lpstr>Graph Abstraction of the Network</vt:lpstr>
      <vt:lpstr>Graph Abstraction: Costs</vt:lpstr>
      <vt:lpstr>Routing Algorithms/Protocols</vt:lpstr>
      <vt:lpstr>Classical Distributed  Routing Paradigms</vt:lpstr>
      <vt:lpstr>Centralized vs. Distributed  Routing Algorithms</vt:lpstr>
      <vt:lpstr>Link State vs. Distance Vector</vt:lpstr>
      <vt:lpstr>Link State Algorithm</vt:lpstr>
      <vt:lpstr>Topology Dissemination</vt:lpstr>
      <vt:lpstr>Topology Database: Example</vt:lpstr>
      <vt:lpstr>Constructing Routing Table: Dijkstra’s Algorithm</vt:lpstr>
      <vt:lpstr>Dijsktra’s Algorithm (at Node X)</vt:lpstr>
      <vt:lpstr>PowerPoint Presentation</vt:lpstr>
      <vt:lpstr>Dijkstra’s Algorithm:  Another Example</vt:lpstr>
      <vt:lpstr>Routing Table Computation</vt:lpstr>
      <vt:lpstr>Dijkstra’s Algorithm: Discussion</vt:lpstr>
      <vt:lpstr>Distance Vector Routing</vt:lpstr>
      <vt:lpstr>Distance Table: Example</vt:lpstr>
      <vt:lpstr>From Distance Table to Routing Table</vt:lpstr>
      <vt:lpstr>Distance Vector Algorithm </vt:lpstr>
      <vt:lpstr>Bellman-Ford Example </vt:lpstr>
      <vt:lpstr>Distance Vector Algorithm </vt:lpstr>
      <vt:lpstr>Distance Vector Algorithm </vt:lpstr>
      <vt:lpstr>Distance Vector Algorithm </vt:lpstr>
      <vt:lpstr>PowerPoint Presentation</vt:lpstr>
      <vt:lpstr>PowerPoint Presentation</vt:lpstr>
      <vt:lpstr>Distance Vector: Link Cost Changes</vt:lpstr>
      <vt:lpstr>PowerPoint Presentation</vt:lpstr>
      <vt:lpstr>“Fixes” to Count-to-Infinity Problem</vt:lpstr>
      <vt:lpstr>Split Horizon with Poisoned Reverse</vt:lpstr>
      <vt:lpstr>“Fixes” to Count-to-Infinity Problem</vt:lpstr>
      <vt:lpstr>Count-to-Infinity Problem Revisited</vt:lpstr>
      <vt:lpstr>Link State vs Distance Vector</vt:lpstr>
      <vt:lpstr>Comparison of LS and DV Algorithms</vt:lpstr>
      <vt:lpstr>Routing in the Real World</vt:lpstr>
      <vt:lpstr>Routing in the Internet</vt:lpstr>
      <vt:lpstr>Interconnected ASes</vt:lpstr>
      <vt:lpstr>Intra-AS vs. Inter-AS Routing</vt:lpstr>
      <vt:lpstr>Why Different Intra- and Inter-AS Routing? </vt:lpstr>
      <vt:lpstr>Intra-AS Routing</vt:lpstr>
      <vt:lpstr>RIP ( Routing Information Protocol)</vt:lpstr>
      <vt:lpstr>RIP: Link Failure and Recovery </vt:lpstr>
      <vt:lpstr>RIP Table Processing</vt:lpstr>
      <vt:lpstr>OSPF (Open Shortest Path First)</vt:lpstr>
      <vt:lpstr>OSPF “Advanced” Features (not in RIP)</vt:lpstr>
      <vt:lpstr>Hierarchical OSPF</vt:lpstr>
      <vt:lpstr>Hierarchical OSPF</vt:lpstr>
      <vt:lpstr>PowerPoint Presentation</vt:lpstr>
      <vt:lpstr>PowerPoint Presentation</vt:lpstr>
      <vt:lpstr>PowerPoint Presentation</vt:lpstr>
      <vt:lpstr>PowerPoint Presentation</vt:lpstr>
      <vt:lpstr>Analogy: mainframe to PC Evolution</vt:lpstr>
      <vt:lpstr>Traffic Engineering:  Difficult Traditional Routing</vt:lpstr>
      <vt:lpstr>Traffic Engineering: Difficult</vt:lpstr>
      <vt:lpstr>Traffic Engineering: Difficult</vt:lpstr>
      <vt:lpstr>PowerPoint Presentation</vt:lpstr>
      <vt:lpstr>PowerPoint Presentation</vt:lpstr>
      <vt:lpstr>PowerPoint Presentation</vt:lpstr>
      <vt:lpstr>PowerPoint Presentation</vt:lpstr>
      <vt:lpstr>PowerPoint Presentation</vt:lpstr>
      <vt:lpstr>OpenFlow Protocol</vt:lpstr>
      <vt:lpstr>OpenFlow: Controller-to-Switch Messages</vt:lpstr>
      <vt:lpstr>OpenFlow: Switch-to-Controller Messages</vt:lpstr>
      <vt:lpstr>PowerPoint Presentation</vt:lpstr>
      <vt:lpstr>PowerPoint Presentation</vt:lpstr>
      <vt:lpstr>PowerPoint Presentation</vt:lpstr>
      <vt:lpstr>PowerPoint Presentation</vt:lpstr>
      <vt:lpstr>PowerPoint Presentation</vt:lpstr>
    </vt:vector>
  </TitlesOfParts>
  <Company>University of Minnesota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Zhi-Li Zhang</dc:creator>
  <cp:lastModifiedBy>Microsoft Office User</cp:lastModifiedBy>
  <cp:revision>31</cp:revision>
  <dcterms:created xsi:type="dcterms:W3CDTF">2016-11-08T12:33:02Z</dcterms:created>
  <dcterms:modified xsi:type="dcterms:W3CDTF">2017-10-21T16:50:30Z</dcterms:modified>
</cp:coreProperties>
</file>