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64"/>
  </p:normalViewPr>
  <p:slideViewPr>
    <p:cSldViewPr snapToGrid="0">
      <p:cViewPr>
        <p:scale>
          <a:sx n="32" d="100"/>
          <a:sy n="32" d="100"/>
        </p:scale>
        <p:origin x="2608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9E11-DC5B-AC45-93DA-B92938867DB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93A32-41F8-F643-AB51-26C79825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1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93A32-41F8-F643-AB51-26C798252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6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617F-8771-984B-B98C-B2AF594C779E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73EB-C903-664D-94E6-6AE83B0D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>
              <a:lumMod val="9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8EAD1E-AC1A-66D0-259F-B153B2693287}"/>
              </a:ext>
            </a:extLst>
          </p:cNvPr>
          <p:cNvSpPr txBox="1"/>
          <p:nvPr/>
        </p:nvSpPr>
        <p:spPr>
          <a:xfrm>
            <a:off x="1831383" y="4940685"/>
            <a:ext cx="10972801" cy="8402300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58000"/>
                  <a:lumOff val="42000"/>
                  <a:alpha val="33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Recidivism (reoffending) is a major concern for the criminal justice system, with implications for public safety and </a:t>
            </a:r>
            <a:r>
              <a:rPr lang="en-US" sz="4000" dirty="0">
                <a:solidFill>
                  <a:srgbClr val="000000"/>
                </a:solidFill>
              </a:rPr>
              <a:t>police 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resource allocation.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Identifying individuals at higher risk of reoffending can support smarter interventions and rehabilitation efforts and create a safer society.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000000"/>
                </a:solidFill>
                <a:effectLst/>
              </a:rPr>
              <a:t>This project applies machine learning to classify individuals as likely or unlikely to reoffend, using arrest record data from the </a:t>
            </a:r>
            <a:r>
              <a:rPr lang="en-US" sz="4000" b="1" i="0" dirty="0">
                <a:solidFill>
                  <a:srgbClr val="000000"/>
                </a:solidFill>
                <a:effectLst/>
              </a:rPr>
              <a:t>Charleston Police Department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.</a:t>
            </a: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F5CF7-EA56-043B-66B1-74DD7FDF05A7}"/>
              </a:ext>
            </a:extLst>
          </p:cNvPr>
          <p:cNvSpPr txBox="1"/>
          <p:nvPr/>
        </p:nvSpPr>
        <p:spPr>
          <a:xfrm>
            <a:off x="1791506" y="16463019"/>
            <a:ext cx="10972801" cy="13880723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58000"/>
                  <a:lumOff val="42000"/>
                  <a:alpha val="33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Dataset: 28,506 arrest records from the</a:t>
            </a:r>
            <a:r>
              <a:rPr lang="en-US" sz="3800" b="1" dirty="0"/>
              <a:t> Charleston Police Department</a:t>
            </a:r>
            <a:r>
              <a:rPr lang="en-US" sz="3800" dirty="0"/>
              <a:t>, including 7,592 labeled reoffenders.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Highly correlated features (correlation &gt; 0.75) were removed to reduce multicollinearity and improve interpretability.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Class imbalance was addressed by under-sampling the non-reoffender class to match the number of reoffenders.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Model: </a:t>
            </a:r>
            <a:r>
              <a:rPr lang="en-US" sz="3800" b="1" dirty="0"/>
              <a:t>Extreme Gradient Boosting (</a:t>
            </a:r>
            <a:r>
              <a:rPr lang="en-US" sz="3800" b="1" dirty="0" err="1"/>
              <a:t>XGBoost</a:t>
            </a:r>
            <a:r>
              <a:rPr lang="en-US" sz="3800" b="1" dirty="0"/>
              <a:t>) </a:t>
            </a:r>
            <a:r>
              <a:rPr lang="en-US" sz="3800" dirty="0"/>
              <a:t>with early stopping, max-depth tuning, and </a:t>
            </a:r>
            <a:r>
              <a:rPr lang="en-US" sz="3800" dirty="0" err="1"/>
              <a:t>scale_pos_weight</a:t>
            </a:r>
            <a:r>
              <a:rPr lang="en-US" sz="3800" dirty="0"/>
              <a:t> adjustment to mitigate class imbalance.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Hyperparameters were tuned via cross-validation on an 80/20 train-test split (random seed = 42) to prevent overfitting.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Evaluation prioritized </a:t>
            </a:r>
            <a:r>
              <a:rPr lang="en-US" sz="3800" b="1" dirty="0"/>
              <a:t>Precision, Recall, Accuracy, and Confusion Matrices </a:t>
            </a:r>
            <a:r>
              <a:rPr lang="en-US" sz="3800" dirty="0"/>
              <a:t>due to the high social cost of false positives and false negatives.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b="1" dirty="0"/>
              <a:t>SHAP (</a:t>
            </a:r>
            <a:r>
              <a:rPr lang="en-US" sz="3800" b="1" dirty="0" err="1"/>
              <a:t>SHapley</a:t>
            </a:r>
            <a:r>
              <a:rPr lang="en-US" sz="3800" b="1" dirty="0"/>
              <a:t> Additive </a:t>
            </a:r>
            <a:r>
              <a:rPr lang="en-US" sz="3800" b="1" dirty="0" err="1"/>
              <a:t>exPlanations</a:t>
            </a:r>
            <a:r>
              <a:rPr lang="en-US" sz="3800" b="1" dirty="0"/>
              <a:t>) </a:t>
            </a:r>
            <a:r>
              <a:rPr lang="en-US" sz="3800" dirty="0"/>
              <a:t>was used to interpret model predictions and identify key predictors of recidivism.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24884-B4F3-FE34-BDDB-D7303C9BBCBA}"/>
              </a:ext>
            </a:extLst>
          </p:cNvPr>
          <p:cNvSpPr txBox="1"/>
          <p:nvPr/>
        </p:nvSpPr>
        <p:spPr>
          <a:xfrm>
            <a:off x="31845219" y="4940685"/>
            <a:ext cx="10972801" cy="12126397"/>
          </a:xfrm>
          <a:prstGeom prst="rect">
            <a:avLst/>
          </a:prstGeom>
          <a:gradFill flip="none" rotWithShape="1">
            <a:gsLst>
              <a:gs pos="6000">
                <a:schemeClr val="accent1">
                  <a:lumMod val="1000"/>
                  <a:lumOff val="99000"/>
                </a:schemeClr>
              </a:gs>
              <a:gs pos="0">
                <a:schemeClr val="accent1">
                  <a:lumMod val="58000"/>
                  <a:lumOff val="42000"/>
                  <a:alpha val="33000"/>
                </a:schemeClr>
              </a:gs>
              <a:gs pos="64000">
                <a:schemeClr val="accent1">
                  <a:lumMod val="33000"/>
                  <a:lumOff val="67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CONCLUSIONS &amp; 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Predicting recidivism remains challenging, particularly due to the absence of key social, economic, and behavioral 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The model achieved moderate performance but was sensitive to class imbalance and potential bias.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SHAP analysis identified race as a strong predictor, highlighting fairness concerns in the model's decision-making.</a:t>
            </a:r>
          </a:p>
          <a:p>
            <a:r>
              <a:rPr lang="en-US" sz="3800" b="1" dirty="0"/>
              <a:t>For future work, I will: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Try to enrich the dataset with features such as prior criminal history, employment status, family structure, and substance abuse history.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Implement formal bias mitigation techniques (e.g., reweighting, fairness-aware modeling) to reduce disparate impact.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Incorporate fairness metrics (e.g., demographic parity, equalized odds) to complement traditional performance evaluations and assess social implications.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63230-1D4C-758F-914A-C8AD1179C54A}"/>
              </a:ext>
            </a:extLst>
          </p:cNvPr>
          <p:cNvSpPr txBox="1"/>
          <p:nvPr/>
        </p:nvSpPr>
        <p:spPr>
          <a:xfrm>
            <a:off x="31885096" y="21301008"/>
            <a:ext cx="10972801" cy="9017853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58000"/>
                  <a:lumOff val="42000"/>
                  <a:alpha val="33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REFERENCES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dirty="0"/>
              <a:t>Charleston Police Department, Arrest Data - https://charleston-sc.maps.arcgis.com/apps/MapJournal/index.html?appid=1d87740b38ac4aa89795e87f7bc0faf6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/>
              <a:t>Buikhuisen</a:t>
            </a:r>
            <a:r>
              <a:rPr lang="en-US" sz="4000" dirty="0"/>
              <a:t>, W., &amp; Hoekstra, H. A. (1974). FACTORS RELATED TO RECIDIVISM. </a:t>
            </a:r>
            <a:r>
              <a:rPr lang="en-US" sz="4000" i="1" dirty="0"/>
              <a:t>The British Journal of Criminology</a:t>
            </a:r>
            <a:r>
              <a:rPr lang="en-US" sz="4000" dirty="0"/>
              <a:t>, </a:t>
            </a:r>
            <a:r>
              <a:rPr lang="en-US" sz="4000" i="1" dirty="0"/>
              <a:t>14</a:t>
            </a:r>
            <a:r>
              <a:rPr lang="en-US" sz="4000" dirty="0"/>
              <a:t>(1), 63–69. http://</a:t>
            </a:r>
            <a:r>
              <a:rPr lang="en-US" sz="4000" dirty="0" err="1"/>
              <a:t>www.jstor.org</a:t>
            </a:r>
            <a:r>
              <a:rPr lang="en-US" sz="4000" dirty="0"/>
              <a:t>/stable/23636091</a:t>
            </a:r>
          </a:p>
          <a:p>
            <a:pPr marL="857250" indent="-857250">
              <a:buFont typeface="+mj-lt"/>
              <a:buAutoNum type="arabicPeriod"/>
            </a:pPr>
            <a:r>
              <a:rPr lang="en-US" sz="4000" b="0" i="0" dirty="0" err="1">
                <a:effectLst/>
              </a:rPr>
              <a:t>Glazebrook</a:t>
            </a:r>
            <a:r>
              <a:rPr lang="en-US" sz="4000" b="0" i="0" dirty="0">
                <a:effectLst/>
              </a:rPr>
              <a:t>, J. S. (2009). Risky Business: Predicting Recidivism. </a:t>
            </a:r>
            <a:r>
              <a:rPr lang="en-US" sz="4000" b="0" i="1" dirty="0">
                <a:effectLst/>
              </a:rPr>
              <a:t>Psychiatry, Psychology and Law</a:t>
            </a:r>
            <a:r>
              <a:rPr lang="en-US" sz="4000" b="0" i="0" dirty="0">
                <a:effectLst/>
              </a:rPr>
              <a:t>, </a:t>
            </a:r>
            <a:r>
              <a:rPr lang="en-US" sz="4000" b="0" i="1" dirty="0">
                <a:effectLst/>
              </a:rPr>
              <a:t>17</a:t>
            </a:r>
            <a:r>
              <a:rPr lang="en-US" sz="4000" b="0" i="0" dirty="0">
                <a:effectLst/>
              </a:rPr>
              <a:t>(1), 88–120. https://</a:t>
            </a:r>
            <a:r>
              <a:rPr lang="en-US" sz="4000" b="0" i="0" dirty="0" err="1">
                <a:effectLst/>
              </a:rPr>
              <a:t>doi.org</a:t>
            </a:r>
            <a:r>
              <a:rPr lang="en-US" sz="4000" b="0" i="0" dirty="0">
                <a:effectLst/>
              </a:rPr>
              <a:t>/10.1080/13218710903040421</a:t>
            </a:r>
            <a:endParaRPr lang="en-US" sz="4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D16B90-8A04-F1E3-485D-18BBB7B6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630" y="13385015"/>
            <a:ext cx="7852485" cy="67248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E9EC49C-85A2-A998-4319-40D6D17CD090}"/>
              </a:ext>
            </a:extLst>
          </p:cNvPr>
          <p:cNvSpPr/>
          <p:nvPr/>
        </p:nvSpPr>
        <p:spPr>
          <a:xfrm>
            <a:off x="0" y="0"/>
            <a:ext cx="43891200" cy="4023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3D878C9-0F17-652A-9BF4-7B8197E2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098"/>
            <a:ext cx="10241281" cy="3151163"/>
          </a:xfrm>
          <a:prstGeom prst="rect">
            <a:avLst/>
          </a:prstGeom>
        </p:spPr>
      </p:pic>
      <p:pic>
        <p:nvPicPr>
          <p:cNvPr id="27" name="Picture 2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BF7AF11-AB46-7E71-694F-04D65DA381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983"/>
          <a:stretch/>
        </p:blipFill>
        <p:spPr>
          <a:xfrm>
            <a:off x="35271636" y="502920"/>
            <a:ext cx="8084943" cy="2926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FEBB90-9C21-7CC2-9576-EDE87E96E539}"/>
              </a:ext>
            </a:extLst>
          </p:cNvPr>
          <p:cNvSpPr txBox="1"/>
          <p:nvPr/>
        </p:nvSpPr>
        <p:spPr>
          <a:xfrm>
            <a:off x="10515600" y="-81202"/>
            <a:ext cx="22860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0" dirty="0">
                <a:solidFill>
                  <a:srgbClr val="FFFFFF"/>
                </a:solidFill>
                <a:effectLst/>
                <a:latin typeface="+mj-lt"/>
              </a:rPr>
              <a:t>Data-Driven Prediction of Reoffending Patterns in Charleston, South Carolina</a:t>
            </a:r>
            <a:endParaRPr lang="en-US" sz="8800" dirty="0">
              <a:solidFill>
                <a:srgbClr val="FFFFFF"/>
              </a:solidFill>
              <a:effectLst/>
              <a:latin typeface="+mj-lt"/>
            </a:endParaRPr>
          </a:p>
          <a:p>
            <a:pPr algn="ctr"/>
            <a:r>
              <a:rPr lang="en-US" sz="5400" b="0" i="0" dirty="0">
                <a:solidFill>
                  <a:srgbClr val="FFFFFF"/>
                </a:solidFill>
                <a:effectLst/>
                <a:latin typeface="+mj-lt"/>
              </a:rPr>
              <a:t>Owayne Owens - </a:t>
            </a:r>
            <a:r>
              <a:rPr lang="en-US" sz="5400" b="0" i="0" dirty="0" err="1">
                <a:solidFill>
                  <a:srgbClr val="FFFFFF"/>
                </a:solidFill>
                <a:effectLst/>
                <a:latin typeface="+mj-lt"/>
              </a:rPr>
              <a:t>owenso@g.cofc.edu</a:t>
            </a:r>
            <a:endParaRPr lang="en-US" sz="5400" dirty="0">
              <a:solidFill>
                <a:srgbClr val="FFFFFF"/>
              </a:solidFill>
              <a:effectLst/>
              <a:latin typeface="+mj-lt"/>
            </a:endParaRPr>
          </a:p>
          <a:p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CFAB9-B222-C79A-72C7-3C8384C08D4B}"/>
              </a:ext>
            </a:extLst>
          </p:cNvPr>
          <p:cNvSpPr txBox="1"/>
          <p:nvPr/>
        </p:nvSpPr>
        <p:spPr>
          <a:xfrm>
            <a:off x="13808214" y="4940685"/>
            <a:ext cx="17032974" cy="7448193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58000"/>
                  <a:lumOff val="42000"/>
                  <a:alpha val="33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The objective was to predict the likelihood of reoffending, prioritizing recall to enhance the identification of potential reoffenders.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Model performance: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800" b="1" dirty="0"/>
              <a:t>Recall</a:t>
            </a:r>
            <a:r>
              <a:rPr lang="en-US" sz="3800" dirty="0"/>
              <a:t>: 64% — correctly identified 64% of actual reoffenders.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800" b="1" dirty="0"/>
              <a:t>Precision</a:t>
            </a:r>
            <a:r>
              <a:rPr lang="en-US" sz="3800" dirty="0"/>
              <a:t>: 62% — 62% of predicted reoffenders were correctly classified.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800" b="1" dirty="0"/>
              <a:t>Accuracy</a:t>
            </a:r>
            <a:r>
              <a:rPr lang="en-US" sz="3800" dirty="0"/>
              <a:t>: 62% — overall classification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The confusion matrix showed the model identified most reoffenders but produced a considerable number of false positives.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SHAP analysis identified race as the most influential predictor, followed by sex.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Despite moderate predictive performance, bias and class imbalance remained key challenges.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AA2433D-5786-5B58-0185-24067471D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87738" y="13469053"/>
            <a:ext cx="8850866" cy="58826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B560AA-A76B-C6D5-49E0-A1B064C0F111}"/>
              </a:ext>
            </a:extLst>
          </p:cNvPr>
          <p:cNvSpPr txBox="1"/>
          <p:nvPr/>
        </p:nvSpPr>
        <p:spPr>
          <a:xfrm>
            <a:off x="13757222" y="22883565"/>
            <a:ext cx="17032974" cy="7448193"/>
          </a:xfrm>
          <a:prstGeom prst="rect">
            <a:avLst/>
          </a:prstGeom>
          <a:gradFill>
            <a:gsLst>
              <a:gs pos="1100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58000"/>
                  <a:lumOff val="42000"/>
                  <a:alpha val="33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accent1"/>
                </a:solidFill>
              </a:rPr>
              <a:t>DISCUSSION &amp; LIMITATIONS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SHAP values provided interpretability by quantifying each feature's contribution to predictions; race emerged as the most influential predictor, raising concerns about bias and fairness.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Initial models without resampling under-predicted reoffenders due to class imbalance, favoring the majority non-reoffender class.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Under-sampling improved recall and balanced predictions, though false positives remained prevalent.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 err="1"/>
              <a:t>XGBoost</a:t>
            </a:r>
            <a:r>
              <a:rPr lang="en-US" sz="3800" dirty="0"/>
              <a:t> outperformed other models in handling tabular data and class imbalance but remained constrained by limited feature availability.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/>
              <a:t>The absence of key recidivism predictors such as prior convictions, substance use, employment status, and social support likely limited model accuracy and fairness.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3BFFDD-D90D-CC6D-051B-442A0953C237}"/>
              </a:ext>
            </a:extLst>
          </p:cNvPr>
          <p:cNvSpPr/>
          <p:nvPr/>
        </p:nvSpPr>
        <p:spPr>
          <a:xfrm>
            <a:off x="0" y="31345914"/>
            <a:ext cx="43891200" cy="15724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34624A-CF8E-FB07-23CB-9529021182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92" t="25087" r="292" b="29442"/>
          <a:stretch/>
        </p:blipFill>
        <p:spPr>
          <a:xfrm>
            <a:off x="16868513" y="20269074"/>
            <a:ext cx="11325181" cy="20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853</TotalTime>
  <Words>674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Owens, Owayne (oo2mj)</dc:creator>
  <cp:lastModifiedBy>Owens, Owayne (oo2mj)</cp:lastModifiedBy>
  <cp:revision>9</cp:revision>
  <dcterms:created xsi:type="dcterms:W3CDTF">2025-03-27T19:14:06Z</dcterms:created>
  <dcterms:modified xsi:type="dcterms:W3CDTF">2025-03-28T20:30:03Z</dcterms:modified>
</cp:coreProperties>
</file>