
<file path=[Content_Types].xml><?xml version="1.0" encoding="utf-8"?>
<Types xmlns="http://schemas.openxmlformats.org/package/2006/content-types">
  <Default Extension="png" ContentType="image/png"/>
  <Default Extension="wmf" ContentType="image/x-wmf"/>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9"/>
  </p:notesMasterIdLst>
  <p:sldIdLst>
    <p:sldId id="1861" r:id="rId2"/>
    <p:sldId id="1827" r:id="rId3"/>
    <p:sldId id="1829" r:id="rId4"/>
    <p:sldId id="1879" r:id="rId5"/>
    <p:sldId id="1878" r:id="rId6"/>
    <p:sldId id="1880" r:id="rId7"/>
    <p:sldId id="1883" r:id="rId8"/>
    <p:sldId id="257" r:id="rId9"/>
    <p:sldId id="1884" r:id="rId10"/>
    <p:sldId id="506" r:id="rId11"/>
    <p:sldId id="1885" r:id="rId12"/>
    <p:sldId id="1459" r:id="rId13"/>
    <p:sldId id="1886" r:id="rId14"/>
    <p:sldId id="265" r:id="rId15"/>
    <p:sldId id="3766" r:id="rId16"/>
    <p:sldId id="1864" r:id="rId17"/>
    <p:sldId id="266" r:id="rId18"/>
    <p:sldId id="267" r:id="rId19"/>
    <p:sldId id="3767" r:id="rId20"/>
    <p:sldId id="1244" r:id="rId21"/>
    <p:sldId id="1245" r:id="rId22"/>
    <p:sldId id="3768" r:id="rId23"/>
    <p:sldId id="3769" r:id="rId24"/>
    <p:sldId id="3771" r:id="rId25"/>
    <p:sldId id="1246" r:id="rId26"/>
    <p:sldId id="3770" r:id="rId27"/>
    <p:sldId id="256"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F2FF1A2-EE7F-4272-8F70-07744D6CA0ED}" v="39" dt="2019-02-27T14:49:01.4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33" y="42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wais Ahmed" userId="455c9ffb2a48d819" providerId="LiveId" clId="{3F2FF1A2-EE7F-4272-8F70-07744D6CA0ED}"/>
    <pc:docChg chg="addSld modSld">
      <pc:chgData name="Owais Ahmed" userId="455c9ffb2a48d819" providerId="LiveId" clId="{3F2FF1A2-EE7F-4272-8F70-07744D6CA0ED}" dt="2019-02-27T14:49:01.487" v="38" actId="1037"/>
      <pc:docMkLst>
        <pc:docMk/>
      </pc:docMkLst>
      <pc:sldChg chg="add">
        <pc:chgData name="Owais Ahmed" userId="455c9ffb2a48d819" providerId="LiveId" clId="{3F2FF1A2-EE7F-4272-8F70-07744D6CA0ED}" dt="2019-02-27T14:46:46.203" v="0"/>
        <pc:sldMkLst>
          <pc:docMk/>
          <pc:sldMk cId="251663849" sldId="256"/>
        </pc:sldMkLst>
      </pc:sldChg>
      <pc:sldChg chg="modSp">
        <pc:chgData name="Owais Ahmed" userId="455c9ffb2a48d819" providerId="LiveId" clId="{3F2FF1A2-EE7F-4272-8F70-07744D6CA0ED}" dt="2019-02-27T14:49:01.487" v="38" actId="1037"/>
        <pc:sldMkLst>
          <pc:docMk/>
          <pc:sldMk cId="1869999325" sldId="1861"/>
        </pc:sldMkLst>
        <pc:spChg chg="mod">
          <ac:chgData name="Owais Ahmed" userId="455c9ffb2a48d819" providerId="LiveId" clId="{3F2FF1A2-EE7F-4272-8F70-07744D6CA0ED}" dt="2019-02-27T14:49:01.487" v="38" actId="1037"/>
          <ac:spMkLst>
            <pc:docMk/>
            <pc:sldMk cId="1869999325" sldId="1861"/>
            <ac:spMk id="6" creationId="{ACBB8B40-F3D1-4331-B430-E127860A693D}"/>
          </ac:spMkLst>
        </pc:spChg>
        <pc:picChg chg="mod">
          <ac:chgData name="Owais Ahmed" userId="455c9ffb2a48d819" providerId="LiveId" clId="{3F2FF1A2-EE7F-4272-8F70-07744D6CA0ED}" dt="2019-02-27T14:48:54.981" v="31" actId="1037"/>
          <ac:picMkLst>
            <pc:docMk/>
            <pc:sldMk cId="1869999325" sldId="1861"/>
            <ac:picMk id="9" creationId="{3E127F4F-A311-42A8-8C1A-65A2C7A21164}"/>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40FCA3D-C079-4F11-888B-4E122F4559AC}" type="doc">
      <dgm:prSet loTypeId="urn:microsoft.com/office/officeart/2005/8/layout/process1" loCatId="process" qsTypeId="urn:microsoft.com/office/officeart/2005/8/quickstyle/simple2" qsCatId="simple" csTypeId="urn:microsoft.com/office/officeart/2005/8/colors/colorful4" csCatId="colorful" phldr="1"/>
      <dgm:spPr/>
    </dgm:pt>
    <dgm:pt modelId="{7A033DE3-4F0C-4F2B-BEDA-00C7047C9293}">
      <dgm:prSet phldrT="[Text]" custT="1"/>
      <dgm:spPr>
        <a:solidFill>
          <a:schemeClr val="accent1"/>
        </a:solidFill>
        <a:ln>
          <a:noFill/>
        </a:ln>
      </dgm:spPr>
      <dgm:t>
        <a:bodyPr/>
        <a:lstStyle/>
        <a:p>
          <a:r>
            <a:rPr lang="en-US" sz="4800"/>
            <a:t>People</a:t>
          </a:r>
        </a:p>
      </dgm:t>
    </dgm:pt>
    <dgm:pt modelId="{ACE71A59-2F99-46BD-A76F-2055648657C0}" type="parTrans" cxnId="{829277EB-07FB-4CA3-BA83-BC7CCB5243DB}">
      <dgm:prSet/>
      <dgm:spPr/>
      <dgm:t>
        <a:bodyPr/>
        <a:lstStyle/>
        <a:p>
          <a:endParaRPr lang="en-US"/>
        </a:p>
      </dgm:t>
    </dgm:pt>
    <dgm:pt modelId="{C39171FE-D261-489D-8245-EB6D22153C76}" type="sibTrans" cxnId="{829277EB-07FB-4CA3-BA83-BC7CCB5243DB}">
      <dgm:prSet/>
      <dgm:spPr>
        <a:solidFill>
          <a:schemeClr val="accent1"/>
        </a:solidFill>
      </dgm:spPr>
      <dgm:t>
        <a:bodyPr/>
        <a:lstStyle/>
        <a:p>
          <a:endParaRPr lang="en-US"/>
        </a:p>
      </dgm:t>
    </dgm:pt>
    <dgm:pt modelId="{FB4A3863-5993-482B-8385-3F58BD5437C9}">
      <dgm:prSet phldrT="[Text]" custT="1"/>
      <dgm:spPr>
        <a:solidFill>
          <a:schemeClr val="accent2"/>
        </a:solidFill>
        <a:ln>
          <a:noFill/>
        </a:ln>
      </dgm:spPr>
      <dgm:t>
        <a:bodyPr/>
        <a:lstStyle/>
        <a:p>
          <a:r>
            <a:rPr lang="en-US" sz="3200"/>
            <a:t>Process</a:t>
          </a:r>
        </a:p>
      </dgm:t>
    </dgm:pt>
    <dgm:pt modelId="{17FED69A-EF56-438B-B5EC-0C31F0B46BB8}" type="parTrans" cxnId="{F570D824-F43E-4378-A29D-E063908A3DE5}">
      <dgm:prSet/>
      <dgm:spPr/>
      <dgm:t>
        <a:bodyPr/>
        <a:lstStyle/>
        <a:p>
          <a:endParaRPr lang="en-US"/>
        </a:p>
      </dgm:t>
    </dgm:pt>
    <dgm:pt modelId="{8C117A31-BABE-489E-B46B-C94CBD941781}" type="sibTrans" cxnId="{F570D824-F43E-4378-A29D-E063908A3DE5}">
      <dgm:prSet/>
      <dgm:spPr>
        <a:solidFill>
          <a:schemeClr val="accent2"/>
        </a:solidFill>
      </dgm:spPr>
      <dgm:t>
        <a:bodyPr/>
        <a:lstStyle/>
        <a:p>
          <a:endParaRPr lang="en-US"/>
        </a:p>
      </dgm:t>
    </dgm:pt>
    <dgm:pt modelId="{F0538716-6CF4-42EC-92C0-A7B10F7C29B0}">
      <dgm:prSet phldrT="[Text]" custT="1"/>
      <dgm:spPr>
        <a:solidFill>
          <a:schemeClr val="accent3"/>
        </a:solidFill>
        <a:ln>
          <a:noFill/>
        </a:ln>
      </dgm:spPr>
      <dgm:t>
        <a:bodyPr/>
        <a:lstStyle/>
        <a:p>
          <a:r>
            <a:rPr lang="en-US" sz="2000" dirty="0"/>
            <a:t>Products</a:t>
          </a:r>
        </a:p>
      </dgm:t>
    </dgm:pt>
    <dgm:pt modelId="{C5672557-8D1F-4B81-B526-35E8A593E330}" type="parTrans" cxnId="{B2155C5B-78DB-45B0-8AA6-33CE0B2912A6}">
      <dgm:prSet/>
      <dgm:spPr/>
      <dgm:t>
        <a:bodyPr/>
        <a:lstStyle/>
        <a:p>
          <a:endParaRPr lang="en-US"/>
        </a:p>
      </dgm:t>
    </dgm:pt>
    <dgm:pt modelId="{B0DD0086-3456-4CF9-A0D0-C0F608F4C62F}" type="sibTrans" cxnId="{B2155C5B-78DB-45B0-8AA6-33CE0B2912A6}">
      <dgm:prSet/>
      <dgm:spPr/>
      <dgm:t>
        <a:bodyPr/>
        <a:lstStyle/>
        <a:p>
          <a:endParaRPr lang="en-US"/>
        </a:p>
      </dgm:t>
    </dgm:pt>
    <dgm:pt modelId="{21C22D62-1676-4B02-9041-89C407AC3B48}" type="pres">
      <dgm:prSet presAssocID="{640FCA3D-C079-4F11-888B-4E122F4559AC}" presName="Name0" presStyleCnt="0">
        <dgm:presLayoutVars>
          <dgm:dir/>
          <dgm:resizeHandles val="exact"/>
        </dgm:presLayoutVars>
      </dgm:prSet>
      <dgm:spPr/>
    </dgm:pt>
    <dgm:pt modelId="{10DA8314-D7EC-498F-BDD2-FFC0BF9611B5}" type="pres">
      <dgm:prSet presAssocID="{7A033DE3-4F0C-4F2B-BEDA-00C7047C9293}" presName="node" presStyleLbl="node1" presStyleIdx="0" presStyleCnt="3">
        <dgm:presLayoutVars>
          <dgm:bulletEnabled val="1"/>
        </dgm:presLayoutVars>
      </dgm:prSet>
      <dgm:spPr>
        <a:prstGeom prst="rect">
          <a:avLst/>
        </a:prstGeom>
      </dgm:spPr>
    </dgm:pt>
    <dgm:pt modelId="{CACFF35C-FE0E-4399-814E-B9DDEC242AD6}" type="pres">
      <dgm:prSet presAssocID="{C39171FE-D261-489D-8245-EB6D22153C76}" presName="sibTrans" presStyleLbl="sibTrans2D1" presStyleIdx="0" presStyleCnt="2"/>
      <dgm:spPr/>
    </dgm:pt>
    <dgm:pt modelId="{BBEC31B0-DFAA-4911-A72A-FD8959D6C8C9}" type="pres">
      <dgm:prSet presAssocID="{C39171FE-D261-489D-8245-EB6D22153C76}" presName="connectorText" presStyleLbl="sibTrans2D1" presStyleIdx="0" presStyleCnt="2"/>
      <dgm:spPr/>
    </dgm:pt>
    <dgm:pt modelId="{959BAF53-31DF-4BB1-B488-64B0914DB01A}" type="pres">
      <dgm:prSet presAssocID="{FB4A3863-5993-482B-8385-3F58BD5437C9}" presName="node" presStyleLbl="node1" presStyleIdx="1" presStyleCnt="3">
        <dgm:presLayoutVars>
          <dgm:bulletEnabled val="1"/>
        </dgm:presLayoutVars>
      </dgm:prSet>
      <dgm:spPr>
        <a:prstGeom prst="rect">
          <a:avLst/>
        </a:prstGeom>
      </dgm:spPr>
    </dgm:pt>
    <dgm:pt modelId="{4B0B0F0D-4916-41C4-AB2E-FBB18B65BA1E}" type="pres">
      <dgm:prSet presAssocID="{8C117A31-BABE-489E-B46B-C94CBD941781}" presName="sibTrans" presStyleLbl="sibTrans2D1" presStyleIdx="1" presStyleCnt="2"/>
      <dgm:spPr/>
    </dgm:pt>
    <dgm:pt modelId="{DA0DD195-9BAF-499B-9DCA-073EF43A9A55}" type="pres">
      <dgm:prSet presAssocID="{8C117A31-BABE-489E-B46B-C94CBD941781}" presName="connectorText" presStyleLbl="sibTrans2D1" presStyleIdx="1" presStyleCnt="2"/>
      <dgm:spPr/>
    </dgm:pt>
    <dgm:pt modelId="{4515525F-D0FC-4C08-A9E2-F8B738FF9E0E}" type="pres">
      <dgm:prSet presAssocID="{F0538716-6CF4-42EC-92C0-A7B10F7C29B0}" presName="node" presStyleLbl="node1" presStyleIdx="2" presStyleCnt="3">
        <dgm:presLayoutVars>
          <dgm:bulletEnabled val="1"/>
        </dgm:presLayoutVars>
      </dgm:prSet>
      <dgm:spPr>
        <a:prstGeom prst="rect">
          <a:avLst/>
        </a:prstGeom>
      </dgm:spPr>
    </dgm:pt>
  </dgm:ptLst>
  <dgm:cxnLst>
    <dgm:cxn modelId="{F570D824-F43E-4378-A29D-E063908A3DE5}" srcId="{640FCA3D-C079-4F11-888B-4E122F4559AC}" destId="{FB4A3863-5993-482B-8385-3F58BD5437C9}" srcOrd="1" destOrd="0" parTransId="{17FED69A-EF56-438B-B5EC-0C31F0B46BB8}" sibTransId="{8C117A31-BABE-489E-B46B-C94CBD941781}"/>
    <dgm:cxn modelId="{584B3C2D-5484-41A9-9B51-AFDFB61FC3E0}" type="presOf" srcId="{8C117A31-BABE-489E-B46B-C94CBD941781}" destId="{DA0DD195-9BAF-499B-9DCA-073EF43A9A55}" srcOrd="1" destOrd="0" presId="urn:microsoft.com/office/officeart/2005/8/layout/process1"/>
    <dgm:cxn modelId="{38F6B33A-B733-4AB9-9BF4-F6AD0F33A928}" type="presOf" srcId="{C39171FE-D261-489D-8245-EB6D22153C76}" destId="{CACFF35C-FE0E-4399-814E-B9DDEC242AD6}" srcOrd="0" destOrd="0" presId="urn:microsoft.com/office/officeart/2005/8/layout/process1"/>
    <dgm:cxn modelId="{B2155C5B-78DB-45B0-8AA6-33CE0B2912A6}" srcId="{640FCA3D-C079-4F11-888B-4E122F4559AC}" destId="{F0538716-6CF4-42EC-92C0-A7B10F7C29B0}" srcOrd="2" destOrd="0" parTransId="{C5672557-8D1F-4B81-B526-35E8A593E330}" sibTransId="{B0DD0086-3456-4CF9-A0D0-C0F608F4C62F}"/>
    <dgm:cxn modelId="{EBD3137E-E983-4034-BB75-86DF2046F4F0}" type="presOf" srcId="{8C117A31-BABE-489E-B46B-C94CBD941781}" destId="{4B0B0F0D-4916-41C4-AB2E-FBB18B65BA1E}" srcOrd="0" destOrd="0" presId="urn:microsoft.com/office/officeart/2005/8/layout/process1"/>
    <dgm:cxn modelId="{3F59B1B2-478B-4AAE-8708-97EF604D27F3}" type="presOf" srcId="{F0538716-6CF4-42EC-92C0-A7B10F7C29B0}" destId="{4515525F-D0FC-4C08-A9E2-F8B738FF9E0E}" srcOrd="0" destOrd="0" presId="urn:microsoft.com/office/officeart/2005/8/layout/process1"/>
    <dgm:cxn modelId="{483B67B4-25B8-4800-893F-58DC0C817F5D}" type="presOf" srcId="{FB4A3863-5993-482B-8385-3F58BD5437C9}" destId="{959BAF53-31DF-4BB1-B488-64B0914DB01A}" srcOrd="0" destOrd="0" presId="urn:microsoft.com/office/officeart/2005/8/layout/process1"/>
    <dgm:cxn modelId="{268071D0-393C-46F9-8842-98E2DDE696FA}" type="presOf" srcId="{C39171FE-D261-489D-8245-EB6D22153C76}" destId="{BBEC31B0-DFAA-4911-A72A-FD8959D6C8C9}" srcOrd="1" destOrd="0" presId="urn:microsoft.com/office/officeart/2005/8/layout/process1"/>
    <dgm:cxn modelId="{E6D5EFDB-CD93-435A-BCA5-A2E46EE74F4D}" type="presOf" srcId="{640FCA3D-C079-4F11-888B-4E122F4559AC}" destId="{21C22D62-1676-4B02-9041-89C407AC3B48}" srcOrd="0" destOrd="0" presId="urn:microsoft.com/office/officeart/2005/8/layout/process1"/>
    <dgm:cxn modelId="{829277EB-07FB-4CA3-BA83-BC7CCB5243DB}" srcId="{640FCA3D-C079-4F11-888B-4E122F4559AC}" destId="{7A033DE3-4F0C-4F2B-BEDA-00C7047C9293}" srcOrd="0" destOrd="0" parTransId="{ACE71A59-2F99-46BD-A76F-2055648657C0}" sibTransId="{C39171FE-D261-489D-8245-EB6D22153C76}"/>
    <dgm:cxn modelId="{513C63F2-2264-490B-BDA3-E0D45A18CF3C}" type="presOf" srcId="{7A033DE3-4F0C-4F2B-BEDA-00C7047C9293}" destId="{10DA8314-D7EC-498F-BDD2-FFC0BF9611B5}" srcOrd="0" destOrd="0" presId="urn:microsoft.com/office/officeart/2005/8/layout/process1"/>
    <dgm:cxn modelId="{C6759404-A6FC-4000-8ED8-993814C6F0A9}" type="presParOf" srcId="{21C22D62-1676-4B02-9041-89C407AC3B48}" destId="{10DA8314-D7EC-498F-BDD2-FFC0BF9611B5}" srcOrd="0" destOrd="0" presId="urn:microsoft.com/office/officeart/2005/8/layout/process1"/>
    <dgm:cxn modelId="{788F1CDE-1C1C-4624-BD92-6A17F51945BB}" type="presParOf" srcId="{21C22D62-1676-4B02-9041-89C407AC3B48}" destId="{CACFF35C-FE0E-4399-814E-B9DDEC242AD6}" srcOrd="1" destOrd="0" presId="urn:microsoft.com/office/officeart/2005/8/layout/process1"/>
    <dgm:cxn modelId="{9F650072-AA85-4C32-9CEB-B7DFDD67874F}" type="presParOf" srcId="{CACFF35C-FE0E-4399-814E-B9DDEC242AD6}" destId="{BBEC31B0-DFAA-4911-A72A-FD8959D6C8C9}" srcOrd="0" destOrd="0" presId="urn:microsoft.com/office/officeart/2005/8/layout/process1"/>
    <dgm:cxn modelId="{FF9E0BC6-7703-4BDE-944A-18EA9CC7422B}" type="presParOf" srcId="{21C22D62-1676-4B02-9041-89C407AC3B48}" destId="{959BAF53-31DF-4BB1-B488-64B0914DB01A}" srcOrd="2" destOrd="0" presId="urn:microsoft.com/office/officeart/2005/8/layout/process1"/>
    <dgm:cxn modelId="{17A5D04F-E1B0-45F1-A858-4CBC0C63F083}" type="presParOf" srcId="{21C22D62-1676-4B02-9041-89C407AC3B48}" destId="{4B0B0F0D-4916-41C4-AB2E-FBB18B65BA1E}" srcOrd="3" destOrd="0" presId="urn:microsoft.com/office/officeart/2005/8/layout/process1"/>
    <dgm:cxn modelId="{159DAC91-45F7-440D-BC10-A9120C3717DB}" type="presParOf" srcId="{4B0B0F0D-4916-41C4-AB2E-FBB18B65BA1E}" destId="{DA0DD195-9BAF-499B-9DCA-073EF43A9A55}" srcOrd="0" destOrd="0" presId="urn:microsoft.com/office/officeart/2005/8/layout/process1"/>
    <dgm:cxn modelId="{D8A876A2-0A3D-4F53-866A-CBA1EC6527EC}" type="presParOf" srcId="{21C22D62-1676-4B02-9041-89C407AC3B48}" destId="{4515525F-D0FC-4C08-A9E2-F8B738FF9E0E}"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DA8314-D7EC-498F-BDD2-FFC0BF9611B5}">
      <dsp:nvSpPr>
        <dsp:cNvPr id="0" name=""/>
        <dsp:cNvSpPr/>
      </dsp:nvSpPr>
      <dsp:spPr>
        <a:xfrm>
          <a:off x="8141" y="447916"/>
          <a:ext cx="2433485" cy="1460091"/>
        </a:xfrm>
        <a:prstGeom prst="rect">
          <a:avLst/>
        </a:prstGeom>
        <a:solidFill>
          <a:schemeClr val="accent1"/>
        </a:solidFill>
        <a:ln w="19050" cap="flat" cmpd="sng" algn="ctr">
          <a:no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82880" tIns="182880" rIns="182880" bIns="182880" numCol="1" spcCol="1270" anchor="ctr" anchorCtr="0">
          <a:noAutofit/>
        </a:bodyPr>
        <a:lstStyle/>
        <a:p>
          <a:pPr marL="0" lvl="0" indent="0" algn="ctr" defTabSz="2133600">
            <a:lnSpc>
              <a:spcPct val="90000"/>
            </a:lnSpc>
            <a:spcBef>
              <a:spcPct val="0"/>
            </a:spcBef>
            <a:spcAft>
              <a:spcPct val="35000"/>
            </a:spcAft>
            <a:buNone/>
          </a:pPr>
          <a:r>
            <a:rPr lang="en-US" sz="4800" kern="1200"/>
            <a:t>People</a:t>
          </a:r>
        </a:p>
      </dsp:txBody>
      <dsp:txXfrm>
        <a:off x="8141" y="447916"/>
        <a:ext cx="2433485" cy="1460091"/>
      </dsp:txXfrm>
    </dsp:sp>
    <dsp:sp modelId="{CACFF35C-FE0E-4399-814E-B9DDEC242AD6}">
      <dsp:nvSpPr>
        <dsp:cNvPr id="0" name=""/>
        <dsp:cNvSpPr/>
      </dsp:nvSpPr>
      <dsp:spPr>
        <a:xfrm>
          <a:off x="2684975" y="876210"/>
          <a:ext cx="515898" cy="603504"/>
        </a:xfrm>
        <a:prstGeom prst="rightArrow">
          <a:avLst>
            <a:gd name="adj1" fmla="val 60000"/>
            <a:gd name="adj2" fmla="val 50000"/>
          </a:avLst>
        </a:prstGeom>
        <a:solidFill>
          <a:schemeClr val="accent1"/>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a:off x="2684975" y="996911"/>
        <a:ext cx="361129" cy="362102"/>
      </dsp:txXfrm>
    </dsp:sp>
    <dsp:sp modelId="{959BAF53-31DF-4BB1-B488-64B0914DB01A}">
      <dsp:nvSpPr>
        <dsp:cNvPr id="0" name=""/>
        <dsp:cNvSpPr/>
      </dsp:nvSpPr>
      <dsp:spPr>
        <a:xfrm>
          <a:off x="3415021" y="447916"/>
          <a:ext cx="2433485" cy="1460091"/>
        </a:xfrm>
        <a:prstGeom prst="rect">
          <a:avLst/>
        </a:prstGeom>
        <a:solidFill>
          <a:schemeClr val="accent2"/>
        </a:solidFill>
        <a:ln w="19050" cap="flat" cmpd="sng" algn="ctr">
          <a:no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a:t>Process</a:t>
          </a:r>
        </a:p>
      </dsp:txBody>
      <dsp:txXfrm>
        <a:off x="3415021" y="447916"/>
        <a:ext cx="2433485" cy="1460091"/>
      </dsp:txXfrm>
    </dsp:sp>
    <dsp:sp modelId="{4B0B0F0D-4916-41C4-AB2E-FBB18B65BA1E}">
      <dsp:nvSpPr>
        <dsp:cNvPr id="0" name=""/>
        <dsp:cNvSpPr/>
      </dsp:nvSpPr>
      <dsp:spPr>
        <a:xfrm>
          <a:off x="6091855" y="876210"/>
          <a:ext cx="515898" cy="603504"/>
        </a:xfrm>
        <a:prstGeom prst="rightArrow">
          <a:avLst>
            <a:gd name="adj1" fmla="val 60000"/>
            <a:gd name="adj2" fmla="val 50000"/>
          </a:avLst>
        </a:prstGeom>
        <a:solidFill>
          <a:schemeClr val="accent2"/>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a:off x="6091855" y="996911"/>
        <a:ext cx="361129" cy="362102"/>
      </dsp:txXfrm>
    </dsp:sp>
    <dsp:sp modelId="{4515525F-D0FC-4C08-A9E2-F8B738FF9E0E}">
      <dsp:nvSpPr>
        <dsp:cNvPr id="0" name=""/>
        <dsp:cNvSpPr/>
      </dsp:nvSpPr>
      <dsp:spPr>
        <a:xfrm>
          <a:off x="6821901" y="447916"/>
          <a:ext cx="2433485" cy="1460091"/>
        </a:xfrm>
        <a:prstGeom prst="rect">
          <a:avLst/>
        </a:prstGeom>
        <a:solidFill>
          <a:schemeClr val="accent3"/>
        </a:solidFill>
        <a:ln w="19050" cap="flat" cmpd="sng" algn="ctr">
          <a:no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Products</a:t>
          </a:r>
        </a:p>
      </dsp:txBody>
      <dsp:txXfrm>
        <a:off x="6821901" y="447916"/>
        <a:ext cx="2433485" cy="1460091"/>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FE221D-6F6C-43A9-A99C-39C81A2FA529}" type="datetimeFigureOut">
              <a:rPr lang="en-US" smtClean="0"/>
              <a:t>2/27/2019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2EB4BF-285C-45D5-9D7F-6783080AB2B3}" type="slidenum">
              <a:rPr lang="en-US" smtClean="0"/>
              <a:t>‹#›</a:t>
            </a:fld>
            <a:endParaRPr lang="en-US"/>
          </a:p>
        </p:txBody>
      </p:sp>
    </p:spTree>
    <p:extLst>
      <p:ext uri="{BB962C8B-B14F-4D97-AF65-F5344CB8AC3E}">
        <p14:creationId xmlns:p14="http://schemas.microsoft.com/office/powerpoint/2010/main" val="26188280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6CE63F-9E7F-4C04-9D0D-FCA25A8E9E86}" type="datetime8">
              <a:rPr lang="en-US" smtClean="0"/>
              <a:t>2/27/2019 6:42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20810085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A5CD2277-7C1A-43CA-8676-87B24AD584BD}" type="datetime8">
              <a:rPr lang="en-US" smtClean="0"/>
              <a:t>2/27/2019 6:42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4583665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8C67A6-C0E7-47DF-97C2-CA9B11275397}" type="slidenum">
              <a:rPr lang="en-US" smtClean="0">
                <a:solidFill>
                  <a:prstClr val="black"/>
                </a:solidFill>
              </a:rPr>
              <a:pPr/>
              <a:t>17</a:t>
            </a:fld>
            <a:endParaRPr lang="en-US">
              <a:solidFill>
                <a:prstClr val="black"/>
              </a:solidFill>
            </a:endParaRPr>
          </a:p>
        </p:txBody>
      </p:sp>
    </p:spTree>
    <p:extLst>
      <p:ext uri="{BB962C8B-B14F-4D97-AF65-F5344CB8AC3E}">
        <p14:creationId xmlns:p14="http://schemas.microsoft.com/office/powerpoint/2010/main" val="25454775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8C67A6-C0E7-47DF-97C2-CA9B11275397}" type="slidenum">
              <a:rPr lang="en-US" smtClean="0">
                <a:solidFill>
                  <a:prstClr val="black"/>
                </a:solidFill>
              </a:rPr>
              <a:pPr/>
              <a:t>18</a:t>
            </a:fld>
            <a:endParaRPr lang="en-US">
              <a:solidFill>
                <a:prstClr val="black"/>
              </a:solidFill>
            </a:endParaRPr>
          </a:p>
        </p:txBody>
      </p:sp>
    </p:spTree>
    <p:extLst>
      <p:ext uri="{BB962C8B-B14F-4D97-AF65-F5344CB8AC3E}">
        <p14:creationId xmlns:p14="http://schemas.microsoft.com/office/powerpoint/2010/main" val="13039584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742" rtl="0" eaLnBrk="1" fontAlgn="ctr" latinLnBrk="0" hangingPunct="1">
              <a:lnSpc>
                <a:spcPct val="90000"/>
              </a:lnSpc>
              <a:spcBef>
                <a:spcPts val="0"/>
              </a:spcBef>
              <a:spcAft>
                <a:spcPts val="340"/>
              </a:spcAft>
              <a:buClrTx/>
              <a:buSzTx/>
              <a:buFontTx/>
              <a:buNone/>
              <a:tabLst/>
              <a:defRPr/>
            </a:pPr>
            <a:r>
              <a:rPr lang="en-US" sz="900" kern="1200" dirty="0">
                <a:solidFill>
                  <a:schemeClr val="tx1"/>
                </a:solidFill>
                <a:effectLst/>
                <a:latin typeface="Segoe UI Light" pitchFamily="34" charset="0"/>
                <a:ea typeface="+mn-ea"/>
                <a:cs typeface="+mn-cs"/>
              </a:rPr>
              <a:t>A JSON template file is a text file that contains descriptions of the resources, configurations code and extensions. JSON templates are idempotent, which means that they can be run multiple times without changing the outcome beyond initial deployment. A consequence of this characteristic is that templates can be used to upgrade applications, for example, by scaling out applications with additional VMs. You modify the template to include the specifications for the additional virtual machines. When you deploy the template, Azure Resource Manager will recognize the resources that have previously been deployed and create only the resources that have been added. </a:t>
            </a:r>
          </a:p>
          <a:p>
            <a:pPr rtl="0" fontAlgn="ctr"/>
            <a:endParaRPr lang="en-US" sz="900" kern="1200" dirty="0">
              <a:solidFill>
                <a:schemeClr val="tx1"/>
              </a:solidFill>
              <a:effectLst/>
              <a:latin typeface="Segoe UI Light" pitchFamily="34" charset="0"/>
              <a:ea typeface="+mn-ea"/>
              <a:cs typeface="+mn-cs"/>
            </a:endParaRPr>
          </a:p>
          <a:p>
            <a:pPr rtl="0" fontAlgn="ctr"/>
            <a:r>
              <a:rPr lang="en-US" sz="900" kern="1200" dirty="0">
                <a:solidFill>
                  <a:schemeClr val="tx1"/>
                </a:solidFill>
                <a:effectLst/>
                <a:latin typeface="Segoe UI Light" pitchFamily="34" charset="0"/>
                <a:ea typeface="+mn-ea"/>
                <a:cs typeface="+mn-cs"/>
              </a:rPr>
              <a:t>A JSON template is divided</a:t>
            </a:r>
            <a:r>
              <a:rPr lang="en-US" sz="900" kern="1200" baseline="0" dirty="0">
                <a:solidFill>
                  <a:schemeClr val="tx1"/>
                </a:solidFill>
                <a:effectLst/>
                <a:latin typeface="Segoe UI Light" pitchFamily="34" charset="0"/>
                <a:ea typeface="+mn-ea"/>
                <a:cs typeface="+mn-cs"/>
              </a:rPr>
              <a:t> into </a:t>
            </a:r>
            <a:r>
              <a:rPr lang="en-US" sz="900" kern="1200" dirty="0">
                <a:solidFill>
                  <a:schemeClr val="tx1"/>
                </a:solidFill>
                <a:effectLst/>
                <a:latin typeface="Segoe UI Light" pitchFamily="34" charset="0"/>
                <a:ea typeface="+mn-ea"/>
                <a:cs typeface="+mn-cs"/>
              </a:rPr>
              <a:t>sections: </a:t>
            </a:r>
          </a:p>
          <a:p>
            <a:pPr rtl="0" fontAlgn="ctr"/>
            <a:r>
              <a:rPr lang="en-US" sz="900" b="1" kern="1200" dirty="0">
                <a:solidFill>
                  <a:schemeClr val="tx1"/>
                </a:solidFill>
                <a:effectLst/>
                <a:latin typeface="Segoe UI Light" pitchFamily="34" charset="0"/>
                <a:ea typeface="+mn-ea"/>
                <a:cs typeface="+mn-cs"/>
              </a:rPr>
              <a:t>&lt;CLICK&gt; </a:t>
            </a:r>
            <a:r>
              <a:rPr lang="en-US" sz="900" kern="1200" dirty="0">
                <a:solidFill>
                  <a:schemeClr val="tx1"/>
                </a:solidFill>
                <a:effectLst/>
                <a:latin typeface="Segoe UI Light" pitchFamily="34" charset="0"/>
                <a:ea typeface="+mn-ea"/>
                <a:cs typeface="+mn-cs"/>
              </a:rPr>
              <a:t>The</a:t>
            </a:r>
            <a:r>
              <a:rPr lang="en-US" sz="900" kern="1200" baseline="0" dirty="0">
                <a:solidFill>
                  <a:schemeClr val="tx1"/>
                </a:solidFill>
                <a:effectLst/>
                <a:latin typeface="Segoe UI Light" pitchFamily="34" charset="0"/>
                <a:ea typeface="+mn-ea"/>
                <a:cs typeface="+mn-cs"/>
              </a:rPr>
              <a:t> </a:t>
            </a:r>
            <a:r>
              <a:rPr lang="en-US" sz="900" kern="1200" dirty="0">
                <a:solidFill>
                  <a:schemeClr val="tx1"/>
                </a:solidFill>
                <a:effectLst/>
                <a:latin typeface="Segoe UI Light" pitchFamily="34" charset="0"/>
                <a:ea typeface="+mn-ea"/>
                <a:cs typeface="+mn-cs"/>
              </a:rPr>
              <a:t>$schema (a required element that provides the location of the file that describes the version of the template language)</a:t>
            </a:r>
            <a:r>
              <a:rPr lang="en-US" sz="900" kern="1200" baseline="0" dirty="0">
                <a:solidFill>
                  <a:schemeClr val="tx1"/>
                </a:solidFill>
                <a:effectLst/>
                <a:latin typeface="Segoe UI Light" pitchFamily="34" charset="0"/>
                <a:ea typeface="+mn-ea"/>
                <a:cs typeface="+mn-cs"/>
              </a:rPr>
              <a:t> along with </a:t>
            </a:r>
            <a:r>
              <a:rPr lang="en-US" sz="900" kern="1200" dirty="0">
                <a:solidFill>
                  <a:schemeClr val="tx1"/>
                </a:solidFill>
                <a:effectLst/>
                <a:latin typeface="Segoe UI Light" pitchFamily="34" charset="0"/>
                <a:ea typeface="+mn-ea"/>
                <a:cs typeface="+mn-cs"/>
              </a:rPr>
              <a:t>a required element that provides the version of the template</a:t>
            </a:r>
          </a:p>
          <a:p>
            <a:pPr rtl="0" fontAlgn="ctr"/>
            <a:endParaRPr lang="en-US" sz="900" kern="1200" dirty="0">
              <a:solidFill>
                <a:schemeClr val="tx1"/>
              </a:solidFill>
              <a:effectLst/>
              <a:latin typeface="Segoe UI Light" pitchFamily="34" charset="0"/>
              <a:ea typeface="+mn-ea"/>
              <a:cs typeface="+mn-cs"/>
            </a:endParaRPr>
          </a:p>
          <a:p>
            <a:pPr marL="0" marR="0" indent="0" algn="l" defTabSz="932742" rtl="0" eaLnBrk="1" fontAlgn="ctr" latinLnBrk="0" hangingPunct="1">
              <a:lnSpc>
                <a:spcPct val="90000"/>
              </a:lnSpc>
              <a:spcBef>
                <a:spcPts val="0"/>
              </a:spcBef>
              <a:spcAft>
                <a:spcPts val="340"/>
              </a:spcAft>
              <a:buClrTx/>
              <a:buSzTx/>
              <a:buFontTx/>
              <a:buNone/>
              <a:tabLst/>
              <a:defRPr/>
            </a:pPr>
            <a:r>
              <a:rPr lang="en-US" sz="900" kern="1200" dirty="0">
                <a:solidFill>
                  <a:schemeClr val="tx1"/>
                </a:solidFill>
                <a:effectLst/>
                <a:latin typeface="Segoe UI Light" pitchFamily="34" charset="0"/>
                <a:ea typeface="+mn-ea"/>
                <a:cs typeface="+mn-cs"/>
              </a:rPr>
              <a:t>The schema reference is used by intelligent JSON clients to determine the schema that is applicable to the JSON file and to provide additional functionality such as autocomplete and </a:t>
            </a:r>
            <a:r>
              <a:rPr lang="en-US" sz="900" kern="1200" dirty="0" err="1">
                <a:solidFill>
                  <a:schemeClr val="tx1"/>
                </a:solidFill>
                <a:effectLst/>
                <a:latin typeface="Segoe UI Light" pitchFamily="34" charset="0"/>
                <a:ea typeface="+mn-ea"/>
                <a:cs typeface="+mn-cs"/>
              </a:rPr>
              <a:t>intellisense</a:t>
            </a:r>
            <a:r>
              <a:rPr lang="en-US" sz="900" kern="1200" dirty="0">
                <a:solidFill>
                  <a:schemeClr val="tx1"/>
                </a:solidFill>
                <a:effectLst/>
                <a:latin typeface="Segoe UI Light" pitchFamily="34" charset="0"/>
                <a:ea typeface="+mn-ea"/>
                <a:cs typeface="+mn-cs"/>
              </a:rPr>
              <a:t>. </a:t>
            </a:r>
          </a:p>
          <a:p>
            <a:pPr rtl="0" fontAlgn="ctr"/>
            <a:endParaRPr lang="en-US" sz="900" kern="1200" dirty="0">
              <a:solidFill>
                <a:schemeClr val="tx1"/>
              </a:solidFill>
              <a:effectLst/>
              <a:latin typeface="Segoe UI Light" pitchFamily="34" charset="0"/>
              <a:ea typeface="+mn-ea"/>
              <a:cs typeface="+mn-cs"/>
            </a:endParaRPr>
          </a:p>
          <a:p>
            <a:pPr rtl="0" fontAlgn="ctr"/>
            <a:r>
              <a:rPr lang="en-US" sz="900" b="1" kern="1200" dirty="0">
                <a:solidFill>
                  <a:schemeClr val="tx1"/>
                </a:solidFill>
                <a:effectLst/>
                <a:latin typeface="Segoe UI Light" pitchFamily="34" charset="0"/>
                <a:ea typeface="+mn-ea"/>
                <a:cs typeface="+mn-cs"/>
              </a:rPr>
              <a:t>&lt;CLICK&gt; </a:t>
            </a:r>
            <a:r>
              <a:rPr lang="en-US" sz="900" kern="1200" dirty="0">
                <a:solidFill>
                  <a:schemeClr val="tx1"/>
                </a:solidFill>
                <a:effectLst/>
                <a:latin typeface="Segoe UI Light" pitchFamily="34" charset="0"/>
                <a:ea typeface="+mn-ea"/>
                <a:cs typeface="+mn-cs"/>
              </a:rPr>
              <a:t>Parameters (optional elements that define values that are passed in when the template is executed)</a:t>
            </a:r>
          </a:p>
          <a:p>
            <a:pPr rtl="0" fontAlgn="ctr"/>
            <a:endParaRPr lang="en-US" sz="900" kern="1200" dirty="0">
              <a:solidFill>
                <a:schemeClr val="tx1"/>
              </a:solidFill>
              <a:effectLst/>
              <a:latin typeface="Segoe UI Light" pitchFamily="34" charset="0"/>
              <a:ea typeface="+mn-ea"/>
              <a:cs typeface="+mn-cs"/>
            </a:endParaRPr>
          </a:p>
          <a:p>
            <a:pPr marL="0" marR="0" indent="0" algn="l" defTabSz="932742" rtl="0" eaLnBrk="1" fontAlgn="ctr" latinLnBrk="0" hangingPunct="1">
              <a:lnSpc>
                <a:spcPct val="90000"/>
              </a:lnSpc>
              <a:spcBef>
                <a:spcPts val="0"/>
              </a:spcBef>
              <a:spcAft>
                <a:spcPts val="340"/>
              </a:spcAft>
              <a:buClrTx/>
              <a:buSzTx/>
              <a:buFontTx/>
              <a:buNone/>
              <a:tabLst/>
              <a:defRPr/>
            </a:pPr>
            <a:r>
              <a:rPr lang="en-US" sz="900" kern="1200" dirty="0">
                <a:solidFill>
                  <a:schemeClr val="tx1"/>
                </a:solidFill>
                <a:effectLst/>
                <a:latin typeface="Segoe UI Light" pitchFamily="34" charset="0"/>
                <a:ea typeface="+mn-ea"/>
                <a:cs typeface="+mn-cs"/>
              </a:rPr>
              <a:t>The value for the Parameters key is an array of parameter objects that representing the dynamic input for the JSON template. Each of the parameter objects has a name that is used pass values in at runtime and is referenced within the JSON itself in other sections. For example, "</a:t>
            </a:r>
            <a:r>
              <a:rPr lang="en-US" sz="900" kern="1200" dirty="0" err="1">
                <a:solidFill>
                  <a:schemeClr val="tx1"/>
                </a:solidFill>
                <a:effectLst/>
                <a:latin typeface="Segoe UI Light" pitchFamily="34" charset="0"/>
                <a:ea typeface="+mn-ea"/>
                <a:cs typeface="+mn-cs"/>
              </a:rPr>
              <a:t>NewStorageAccount</a:t>
            </a:r>
            <a:r>
              <a:rPr lang="en-US" sz="900" kern="1200" dirty="0">
                <a:solidFill>
                  <a:schemeClr val="tx1"/>
                </a:solidFill>
                <a:effectLst/>
                <a:latin typeface="Segoe UI Light" pitchFamily="34" charset="0"/>
                <a:ea typeface="+mn-ea"/>
                <a:cs typeface="+mn-cs"/>
              </a:rPr>
              <a:t>" is the name of the parameter that is supplied as an input and used to provide the name of the storage account resource specified in the JSON file.</a:t>
            </a:r>
          </a:p>
          <a:p>
            <a:pPr rtl="0" fontAlgn="ctr"/>
            <a:endParaRPr lang="en-US" sz="900" kern="1200" dirty="0">
              <a:solidFill>
                <a:schemeClr val="tx1"/>
              </a:solidFill>
              <a:effectLst/>
              <a:latin typeface="Segoe UI Light" pitchFamily="34" charset="0"/>
              <a:ea typeface="+mn-ea"/>
              <a:cs typeface="+mn-cs"/>
            </a:endParaRPr>
          </a:p>
          <a:p>
            <a:pPr rtl="0" fontAlgn="ctr"/>
            <a:endParaRPr lang="en-US" sz="900" kern="1200" dirty="0">
              <a:solidFill>
                <a:schemeClr val="tx1"/>
              </a:solidFill>
              <a:effectLst/>
              <a:latin typeface="Segoe UI Light" pitchFamily="34" charset="0"/>
              <a:ea typeface="+mn-ea"/>
              <a:cs typeface="+mn-cs"/>
            </a:endParaRPr>
          </a:p>
          <a:p>
            <a:pPr rtl="0" fontAlgn="ctr"/>
            <a:r>
              <a:rPr lang="en-US" sz="900" b="1" kern="1200" dirty="0">
                <a:solidFill>
                  <a:schemeClr val="tx1"/>
                </a:solidFill>
                <a:effectLst/>
                <a:latin typeface="Segoe UI Light" pitchFamily="34" charset="0"/>
                <a:ea typeface="+mn-ea"/>
                <a:cs typeface="+mn-cs"/>
              </a:rPr>
              <a:t>&lt;CLICK&gt; </a:t>
            </a:r>
            <a:r>
              <a:rPr lang="en-US" sz="900" b="0" kern="1200" dirty="0">
                <a:solidFill>
                  <a:schemeClr val="tx1"/>
                </a:solidFill>
                <a:effectLst/>
                <a:latin typeface="Segoe UI Light" pitchFamily="34" charset="0"/>
                <a:ea typeface="+mn-ea"/>
                <a:cs typeface="+mn-cs"/>
              </a:rPr>
              <a:t>V</a:t>
            </a:r>
            <a:r>
              <a:rPr lang="en-US" sz="900" kern="1200" dirty="0">
                <a:solidFill>
                  <a:schemeClr val="tx1"/>
                </a:solidFill>
                <a:effectLst/>
                <a:latin typeface="Segoe UI Light" pitchFamily="34" charset="0"/>
                <a:ea typeface="+mn-ea"/>
                <a:cs typeface="+mn-cs"/>
              </a:rPr>
              <a:t>ariables (optional elements that define the values that are used when template is executed)</a:t>
            </a:r>
          </a:p>
          <a:p>
            <a:pPr rtl="0" fontAlgn="ctr"/>
            <a:endParaRPr lang="en-US" sz="900" kern="1200" dirty="0">
              <a:solidFill>
                <a:schemeClr val="tx1"/>
              </a:solidFill>
              <a:effectLst/>
              <a:latin typeface="Segoe UI Light" pitchFamily="34" charset="0"/>
              <a:ea typeface="+mn-ea"/>
              <a:cs typeface="+mn-cs"/>
            </a:endParaRPr>
          </a:p>
          <a:p>
            <a:pPr rtl="0" fontAlgn="ctr"/>
            <a:r>
              <a:rPr lang="en-US" sz="900" b="1" kern="1200" dirty="0">
                <a:solidFill>
                  <a:schemeClr val="tx1"/>
                </a:solidFill>
                <a:effectLst/>
                <a:latin typeface="Segoe UI Light" pitchFamily="34" charset="0"/>
                <a:ea typeface="+mn-ea"/>
                <a:cs typeface="+mn-cs"/>
              </a:rPr>
              <a:t>&lt;CLICK&gt; </a:t>
            </a:r>
            <a:r>
              <a:rPr lang="en-US" sz="900" b="0" kern="1200" dirty="0">
                <a:solidFill>
                  <a:schemeClr val="tx1"/>
                </a:solidFill>
                <a:effectLst/>
                <a:latin typeface="Segoe UI Light" pitchFamily="34" charset="0"/>
                <a:ea typeface="+mn-ea"/>
                <a:cs typeface="+mn-cs"/>
              </a:rPr>
              <a:t>R</a:t>
            </a:r>
            <a:r>
              <a:rPr lang="en-US" sz="900" kern="1200" dirty="0">
                <a:solidFill>
                  <a:schemeClr val="tx1"/>
                </a:solidFill>
                <a:effectLst/>
                <a:latin typeface="Segoe UI Light" pitchFamily="34" charset="0"/>
                <a:ea typeface="+mn-ea"/>
                <a:cs typeface="+mn-cs"/>
              </a:rPr>
              <a:t>esources (a required element that defines the resources that are deployed or updated in a resource group); and </a:t>
            </a:r>
          </a:p>
          <a:p>
            <a:pPr rtl="0" fontAlgn="ctr"/>
            <a:endParaRPr lang="en-US" sz="900" b="1" kern="1200" dirty="0">
              <a:solidFill>
                <a:schemeClr val="tx1"/>
              </a:solidFill>
              <a:effectLst/>
              <a:latin typeface="Segoe UI Light" pitchFamily="34" charset="0"/>
              <a:ea typeface="+mn-ea"/>
              <a:cs typeface="+mn-cs"/>
            </a:endParaRPr>
          </a:p>
          <a:p>
            <a:pPr rtl="0" fontAlgn="ctr"/>
            <a:r>
              <a:rPr lang="en-US" sz="900" b="0" kern="1200" dirty="0">
                <a:solidFill>
                  <a:schemeClr val="tx1"/>
                </a:solidFill>
                <a:effectLst/>
                <a:latin typeface="Segoe UI Light" pitchFamily="34" charset="0"/>
                <a:ea typeface="+mn-ea"/>
                <a:cs typeface="+mn-cs"/>
              </a:rPr>
              <a:t>This</a:t>
            </a:r>
            <a:r>
              <a:rPr lang="en-US" sz="900" b="0" kern="1200" baseline="0" dirty="0">
                <a:solidFill>
                  <a:schemeClr val="tx1"/>
                </a:solidFill>
                <a:effectLst/>
                <a:latin typeface="Segoe UI Light" pitchFamily="34" charset="0"/>
                <a:ea typeface="+mn-ea"/>
                <a:cs typeface="+mn-cs"/>
              </a:rPr>
              <a:t> slide doesn’t show it, but you can also have an optional </a:t>
            </a:r>
            <a:r>
              <a:rPr lang="en-US" sz="900" b="0" kern="1200" dirty="0">
                <a:solidFill>
                  <a:schemeClr val="tx1"/>
                </a:solidFill>
                <a:effectLst/>
                <a:latin typeface="Segoe UI Light" pitchFamily="34" charset="0"/>
                <a:ea typeface="+mn-ea"/>
                <a:cs typeface="+mn-cs"/>
              </a:rPr>
              <a:t>Outputs section </a:t>
            </a:r>
            <a:r>
              <a:rPr lang="en-US" sz="900" kern="1200" dirty="0">
                <a:solidFill>
                  <a:schemeClr val="tx1"/>
                </a:solidFill>
                <a:effectLst/>
                <a:latin typeface="Segoe UI Light" pitchFamily="34" charset="0"/>
                <a:ea typeface="+mn-ea"/>
                <a:cs typeface="+mn-cs"/>
              </a:rPr>
              <a:t>that defines values that are returned after a deployment </a:t>
            </a:r>
          </a:p>
          <a:p>
            <a:pPr rtl="0" fontAlgn="ctr"/>
            <a:endParaRPr lang="en-US" sz="900" kern="1200" dirty="0">
              <a:solidFill>
                <a:schemeClr val="tx1"/>
              </a:solidFill>
              <a:effectLst/>
              <a:latin typeface="Segoe UI Light" pitchFamily="34" charset="0"/>
              <a:ea typeface="+mn-ea"/>
              <a:cs typeface="+mn-cs"/>
            </a:endParaRPr>
          </a:p>
          <a:p>
            <a:pPr rtl="0" fontAlgn="ctr"/>
            <a:r>
              <a:rPr lang="en-US" sz="900" b="1" kern="1200" dirty="0">
                <a:solidFill>
                  <a:schemeClr val="tx1"/>
                </a:solidFill>
                <a:effectLst/>
                <a:latin typeface="Segoe UI Light" pitchFamily="34" charset="0"/>
                <a:ea typeface="+mn-ea"/>
                <a:cs typeface="+mn-cs"/>
              </a:rPr>
              <a:t>&lt;CLICK&gt; </a:t>
            </a:r>
            <a:r>
              <a:rPr lang="en-US" sz="900" kern="1200" dirty="0">
                <a:solidFill>
                  <a:schemeClr val="tx1"/>
                </a:solidFill>
                <a:effectLst/>
                <a:latin typeface="Segoe UI Light" pitchFamily="34" charset="0"/>
                <a:ea typeface="+mn-ea"/>
                <a:cs typeface="+mn-cs"/>
              </a:rPr>
              <a:t>A JSON file is constructed of key/value pairs. For example, in the image above, "</a:t>
            </a:r>
            <a:r>
              <a:rPr lang="en-US" sz="900" kern="1200" dirty="0" err="1">
                <a:solidFill>
                  <a:schemeClr val="tx1"/>
                </a:solidFill>
                <a:effectLst/>
                <a:latin typeface="Segoe UI Light" pitchFamily="34" charset="0"/>
                <a:ea typeface="+mn-ea"/>
                <a:cs typeface="+mn-cs"/>
              </a:rPr>
              <a:t>ContentVersion</a:t>
            </a:r>
            <a:r>
              <a:rPr lang="en-US" sz="900" kern="1200" dirty="0">
                <a:solidFill>
                  <a:schemeClr val="tx1"/>
                </a:solidFill>
                <a:effectLst/>
                <a:latin typeface="Segoe UI Light" pitchFamily="34" charset="0"/>
                <a:ea typeface="+mn-ea"/>
                <a:cs typeface="+mn-cs"/>
              </a:rPr>
              <a:t>" is the key and "1.0.0.0" is the value. A key is always a string enclosed in quotation marks. A value can be a string, </a:t>
            </a:r>
            <a:r>
              <a:rPr lang="en-US" sz="900" kern="1200" dirty="0" err="1">
                <a:solidFill>
                  <a:schemeClr val="tx1"/>
                </a:solidFill>
                <a:effectLst/>
                <a:latin typeface="Segoe UI Light" pitchFamily="34" charset="0"/>
                <a:ea typeface="+mn-ea"/>
                <a:cs typeface="+mn-cs"/>
              </a:rPr>
              <a:t>securestring</a:t>
            </a:r>
            <a:r>
              <a:rPr lang="en-US" sz="900" kern="1200" dirty="0">
                <a:solidFill>
                  <a:schemeClr val="tx1"/>
                </a:solidFill>
                <a:effectLst/>
                <a:latin typeface="Segoe UI Light" pitchFamily="34" charset="0"/>
                <a:ea typeface="+mn-ea"/>
                <a:cs typeface="+mn-cs"/>
              </a:rPr>
              <a:t>, number, </a:t>
            </a:r>
            <a:r>
              <a:rPr lang="en-US" sz="900" kern="1200" dirty="0" err="1">
                <a:solidFill>
                  <a:schemeClr val="tx1"/>
                </a:solidFill>
                <a:effectLst/>
                <a:latin typeface="Segoe UI Light" pitchFamily="34" charset="0"/>
                <a:ea typeface="+mn-ea"/>
                <a:cs typeface="+mn-cs"/>
              </a:rPr>
              <a:t>boolean</a:t>
            </a:r>
            <a:r>
              <a:rPr lang="en-US" sz="900" kern="1200" dirty="0">
                <a:solidFill>
                  <a:schemeClr val="tx1"/>
                </a:solidFill>
                <a:effectLst/>
                <a:latin typeface="Segoe UI Light" pitchFamily="34" charset="0"/>
                <a:ea typeface="+mn-ea"/>
                <a:cs typeface="+mn-cs"/>
              </a:rPr>
              <a:t> expression, array, or object. A JSON object is enclosed in curly braces, "{ }". In a key/value pair the key is always followed by a colon. Key/pairs are separated by commas. </a:t>
            </a:r>
          </a:p>
          <a:p>
            <a:pPr rtl="0" fontAlgn="ctr"/>
            <a:endParaRPr lang="en-US" sz="900" kern="1200" dirty="0">
              <a:solidFill>
                <a:schemeClr val="tx1"/>
              </a:solidFill>
              <a:effectLst/>
              <a:latin typeface="Segoe UI Light" pitchFamily="34" charset="0"/>
              <a:ea typeface="+mn-ea"/>
              <a:cs typeface="+mn-cs"/>
            </a:endParaRPr>
          </a:p>
          <a:p>
            <a:pPr rtl="0" fontAlgn="ctr"/>
            <a:r>
              <a:rPr lang="en-US" sz="900" kern="1200" dirty="0">
                <a:solidFill>
                  <a:schemeClr val="tx1"/>
                </a:solidFill>
                <a:effectLst/>
                <a:latin typeface="Segoe UI Light" pitchFamily="34" charset="0"/>
                <a:ea typeface="+mn-ea"/>
                <a:cs typeface="+mn-cs"/>
              </a:rPr>
              <a:t>A JSON template may also contain functions and expressions. Expression are enclosed in square brackets, "[ ]', and can appear anywhere in a JSON string. Functions calls have the format </a:t>
            </a:r>
            <a:r>
              <a:rPr lang="en-US" sz="900" kern="1200" dirty="0" err="1">
                <a:solidFill>
                  <a:schemeClr val="tx1"/>
                </a:solidFill>
                <a:effectLst/>
                <a:latin typeface="Segoe UI Light" pitchFamily="34" charset="0"/>
                <a:ea typeface="+mn-ea"/>
                <a:cs typeface="+mn-cs"/>
              </a:rPr>
              <a:t>functionName</a:t>
            </a:r>
            <a:r>
              <a:rPr lang="en-US" sz="900" kern="1200" dirty="0">
                <a:solidFill>
                  <a:schemeClr val="tx1"/>
                </a:solidFill>
                <a:effectLst/>
                <a:latin typeface="Segoe UI Light" pitchFamily="34" charset="0"/>
                <a:ea typeface="+mn-ea"/>
                <a:cs typeface="+mn-cs"/>
              </a:rPr>
              <a:t>(arg1,arg2,arg3). Properties are referenced using the dot and index operators.</a:t>
            </a:r>
          </a:p>
          <a:p>
            <a:pPr rtl="0" fontAlgn="ctr"/>
            <a:endParaRPr lang="en-US" sz="900" kern="1200" dirty="0">
              <a:solidFill>
                <a:schemeClr val="tx1"/>
              </a:solidFill>
              <a:effectLst/>
              <a:latin typeface="Segoe UI Light" pitchFamily="34" charset="0"/>
              <a:ea typeface="+mn-ea"/>
              <a:cs typeface="+mn-cs"/>
            </a:endParaRPr>
          </a:p>
          <a:p>
            <a:r>
              <a:rPr lang="en-US" sz="900" kern="1200" dirty="0">
                <a:solidFill>
                  <a:schemeClr val="tx1"/>
                </a:solidFill>
                <a:effectLst/>
                <a:latin typeface="Segoe UI Light" pitchFamily="34" charset="0"/>
                <a:ea typeface="+mn-ea"/>
                <a:cs typeface="+mn-cs"/>
              </a:rPr>
              <a:t>The lab provides notes with additional details regarding specific parameters, variables, resources, etc.</a:t>
            </a:r>
          </a:p>
          <a:p>
            <a:endParaRPr lang="en-US" sz="900" kern="1200" dirty="0">
              <a:solidFill>
                <a:schemeClr val="tx1"/>
              </a:solidFill>
              <a:effectLst/>
              <a:latin typeface="Segoe UI Light" pitchFamily="34" charset="0"/>
              <a:ea typeface="+mn-ea"/>
              <a:cs typeface="+mn-cs"/>
            </a:endParaRPr>
          </a:p>
          <a:p>
            <a:r>
              <a:rPr lang="en-US" b="1" dirty="0"/>
              <a:t>Authoring Azure Resource Manager templates</a:t>
            </a:r>
          </a:p>
          <a:p>
            <a:r>
              <a:rPr lang="en-US" sz="900" kern="1200" dirty="0">
                <a:solidFill>
                  <a:schemeClr val="tx1"/>
                </a:solidFill>
                <a:effectLst/>
                <a:latin typeface="Segoe UI Light" pitchFamily="34" charset="0"/>
                <a:ea typeface="+mn-ea"/>
                <a:cs typeface="+mn-cs"/>
              </a:rPr>
              <a:t>https://azure.microsoft.com/en-us/documentation/articles/resource-group-authoring-templates/ </a:t>
            </a:r>
          </a:p>
          <a:p>
            <a:endParaRPr lang="en-US" sz="900"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idx="10"/>
          </p:nvPr>
        </p:nvSpPr>
        <p:spPr/>
        <p:txBody>
          <a:bodyPr/>
          <a:lstStyle/>
          <a:p>
            <a:r>
              <a:rPr lang="en-US"/>
              <a:t>One Marketing Template</a:t>
            </a:r>
          </a:p>
          <a:p>
            <a:endParaRPr lang="en-US" dirty="0"/>
          </a:p>
        </p:txBody>
      </p:sp>
      <p:sp>
        <p:nvSpPr>
          <p:cNvPr id="5" name="Footer Placeholder 4"/>
          <p:cNvSpPr>
            <a:spLocks noGrp="1"/>
          </p:cNvSpPr>
          <p:nvPr>
            <p:ph type="ftr" sz="quarter" idx="11"/>
          </p:nvPr>
        </p:nvSpPr>
        <p:spPr/>
        <p:txBody>
          <a:bodyPr/>
          <a:lstStyle/>
          <a:p>
            <a:pPr defTabSz="93292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3292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02E9C339-5222-4C7C-B0AC-28CD8A19A243}" type="datetime1">
              <a:rPr lang="en-US" smtClean="0"/>
              <a:t>2/27/2019</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23597911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One Marketing Template</a:t>
            </a:r>
          </a:p>
          <a:p>
            <a:endParaRPr lang="en-US" dirty="0"/>
          </a:p>
        </p:txBody>
      </p:sp>
      <p:sp>
        <p:nvSpPr>
          <p:cNvPr id="5" name="Footer Placeholder 4"/>
          <p:cNvSpPr>
            <a:spLocks noGrp="1"/>
          </p:cNvSpPr>
          <p:nvPr>
            <p:ph type="ftr" sz="quarter" idx="11"/>
          </p:nvPr>
        </p:nvSpPr>
        <p:spPr/>
        <p:txBody>
          <a:bodyPr/>
          <a:lstStyle/>
          <a:p>
            <a:pPr defTabSz="93292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3292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B47B63F9-5720-4F41-A591-E6C21F697664}" type="datetime1">
              <a:rPr lang="en-US" smtClean="0"/>
              <a:t>2/27/2019</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1201655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Lab walks through this process from start to finish</a:t>
            </a:r>
          </a:p>
          <a:p>
            <a:endParaRPr lang="en-US" dirty="0"/>
          </a:p>
          <a:p>
            <a:r>
              <a:rPr lang="en-US" b="1" dirty="0"/>
              <a:t>Deploy an application with Azure Resource Manager template</a:t>
            </a:r>
          </a:p>
          <a:p>
            <a:r>
              <a:rPr lang="en-US" dirty="0"/>
              <a:t>https://azure.microsoft.com/en-us/documentation/articles/resource-group-template-deploy/</a:t>
            </a:r>
          </a:p>
        </p:txBody>
      </p:sp>
      <p:sp>
        <p:nvSpPr>
          <p:cNvPr id="4" name="Header Placeholder 3"/>
          <p:cNvSpPr>
            <a:spLocks noGrp="1"/>
          </p:cNvSpPr>
          <p:nvPr>
            <p:ph type="hdr" sz="quarter" idx="10"/>
          </p:nvPr>
        </p:nvSpPr>
        <p:spPr/>
        <p:txBody>
          <a:bodyPr/>
          <a:lstStyle/>
          <a:p>
            <a:r>
              <a:rPr lang="en-US"/>
              <a:t>One Marketing Template</a:t>
            </a:r>
          </a:p>
          <a:p>
            <a:endParaRPr lang="en-US" dirty="0"/>
          </a:p>
        </p:txBody>
      </p:sp>
      <p:sp>
        <p:nvSpPr>
          <p:cNvPr id="5" name="Footer Placeholder 4"/>
          <p:cNvSpPr>
            <a:spLocks noGrp="1"/>
          </p:cNvSpPr>
          <p:nvPr>
            <p:ph type="ftr" sz="quarter" idx="11"/>
          </p:nvPr>
        </p:nvSpPr>
        <p:spPr/>
        <p:txBody>
          <a:bodyPr/>
          <a:lstStyle/>
          <a:p>
            <a:pPr defTabSz="93292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3292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44B4744-9C3B-431E-B0AB-B0FE4C65E7C8}" type="datetime1">
              <a:rPr lang="en-US" smtClean="0"/>
              <a:t>2/27/2019</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30372632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2D0AF0B6-AF0D-4EDB-B60E-27694EB6826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2/27/2019 6:42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97223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4" name="Date Placeholder 3"/>
          <p:cNvSpPr>
            <a:spLocks noGrp="1"/>
          </p:cNvSpPr>
          <p:nvPr>
            <p:ph type="dt" idx="10"/>
          </p:nvPr>
        </p:nvSpPr>
        <p:spPr>
          <a:xfrm>
            <a:off x="3884613" y="0"/>
            <a:ext cx="2971800" cy="457200"/>
          </a:xfrm>
          <a:prstGeom prst="rect">
            <a:avLst/>
          </a:prstGeom>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06C18626-F474-479E-937A-543AA55347B1}"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2/27/2019 6:42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6" name="Footer Placeholder 5"/>
          <p:cNvSpPr>
            <a:spLocks noGrp="1"/>
          </p:cNvSpPr>
          <p:nvPr>
            <p:ph type="ftr" sz="quarter" idx="13"/>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019718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2/27/2019 6:42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3246272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2/27/2019 6:42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535502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E8C67A6-C0E7-47DF-97C2-CA9B11275397}" type="slidenum">
              <a:rPr lang="en-US" smtClean="0">
                <a:solidFill>
                  <a:prstClr val="black"/>
                </a:solidFill>
              </a:rPr>
              <a:pPr/>
              <a:t>8</a:t>
            </a:fld>
            <a:endParaRPr lang="en-US">
              <a:solidFill>
                <a:prstClr val="black"/>
              </a:solidFill>
            </a:endParaRPr>
          </a:p>
        </p:txBody>
      </p:sp>
    </p:spTree>
    <p:extLst>
      <p:ext uri="{BB962C8B-B14F-4D97-AF65-F5344CB8AC3E}">
        <p14:creationId xmlns:p14="http://schemas.microsoft.com/office/powerpoint/2010/main" val="1643429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8C67A6-C0E7-47DF-97C2-CA9B11275397}" type="slidenum">
              <a:rPr lang="en-US" smtClean="0">
                <a:solidFill>
                  <a:prstClr val="black"/>
                </a:solidFill>
              </a:rPr>
              <a:pPr/>
              <a:t>10</a:t>
            </a:fld>
            <a:endParaRPr lang="en-US">
              <a:solidFill>
                <a:prstClr val="black"/>
              </a:solidFill>
            </a:endParaRPr>
          </a:p>
        </p:txBody>
      </p:sp>
    </p:spTree>
    <p:extLst>
      <p:ext uri="{BB962C8B-B14F-4D97-AF65-F5344CB8AC3E}">
        <p14:creationId xmlns:p14="http://schemas.microsoft.com/office/powerpoint/2010/main" val="37252712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7EC2E71-BC3B-49B8-B2BF-93DCC9B91A9A}"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2/27/2019</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10" name="Footer Placeholder 9"/>
          <p:cNvSpPr>
            <a:spLocks noGrp="1"/>
          </p:cNvSpPr>
          <p:nvPr>
            <p:ph type="ftr" sz="quarter" idx="1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0026553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8C67A6-C0E7-47DF-97C2-CA9B11275397}" type="slidenum">
              <a:rPr lang="en-US" smtClean="0">
                <a:solidFill>
                  <a:prstClr val="black"/>
                </a:solidFill>
              </a:rPr>
              <a:pPr/>
              <a:t>14</a:t>
            </a:fld>
            <a:endParaRPr lang="en-US">
              <a:solidFill>
                <a:prstClr val="black"/>
              </a:solidFill>
            </a:endParaRPr>
          </a:p>
        </p:txBody>
      </p:sp>
    </p:spTree>
    <p:extLst>
      <p:ext uri="{BB962C8B-B14F-4D97-AF65-F5344CB8AC3E}">
        <p14:creationId xmlns:p14="http://schemas.microsoft.com/office/powerpoint/2010/main" val="39612615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4A531-9A73-4502-9F50-617D4E3D849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DBFF853-5E68-4FBF-9649-82DB570ADC3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47E10EE-A830-459A-8869-CE67E1FF55AA}"/>
              </a:ext>
            </a:extLst>
          </p:cNvPr>
          <p:cNvSpPr>
            <a:spLocks noGrp="1"/>
          </p:cNvSpPr>
          <p:nvPr>
            <p:ph type="dt" sz="half" idx="10"/>
          </p:nvPr>
        </p:nvSpPr>
        <p:spPr/>
        <p:txBody>
          <a:bodyPr/>
          <a:lstStyle/>
          <a:p>
            <a:r>
              <a:rPr lang="en-US"/>
              <a:t>2/27/2019</a:t>
            </a:r>
          </a:p>
        </p:txBody>
      </p:sp>
      <p:sp>
        <p:nvSpPr>
          <p:cNvPr id="5" name="Footer Placeholder 4">
            <a:extLst>
              <a:ext uri="{FF2B5EF4-FFF2-40B4-BE49-F238E27FC236}">
                <a16:creationId xmlns:a16="http://schemas.microsoft.com/office/drawing/2014/main" id="{4160D040-D5F5-4578-A0DB-F97D82D961EF}"/>
              </a:ext>
            </a:extLst>
          </p:cNvPr>
          <p:cNvSpPr>
            <a:spLocks noGrp="1"/>
          </p:cNvSpPr>
          <p:nvPr>
            <p:ph type="ftr" sz="quarter" idx="11"/>
          </p:nvPr>
        </p:nvSpPr>
        <p:spPr/>
        <p:txBody>
          <a:bodyPr/>
          <a:lstStyle/>
          <a:p>
            <a:r>
              <a:rPr lang="en-US"/>
              <a:t>Azure UAE Meetup</a:t>
            </a:r>
          </a:p>
        </p:txBody>
      </p:sp>
      <p:sp>
        <p:nvSpPr>
          <p:cNvPr id="6" name="Slide Number Placeholder 5">
            <a:extLst>
              <a:ext uri="{FF2B5EF4-FFF2-40B4-BE49-F238E27FC236}">
                <a16:creationId xmlns:a16="http://schemas.microsoft.com/office/drawing/2014/main" id="{1DD0016F-F8DE-4D93-8EF1-99B762011882}"/>
              </a:ext>
            </a:extLst>
          </p:cNvPr>
          <p:cNvSpPr>
            <a:spLocks noGrp="1"/>
          </p:cNvSpPr>
          <p:nvPr>
            <p:ph type="sldNum" sz="quarter" idx="12"/>
          </p:nvPr>
        </p:nvSpPr>
        <p:spPr/>
        <p:txBody>
          <a:bodyPr/>
          <a:lstStyle/>
          <a:p>
            <a:fld id="{DCD52BB1-0BFB-4A37-952C-97B7B4F850FD}" type="slidenum">
              <a:rPr lang="en-US" smtClean="0"/>
              <a:t>‹#›</a:t>
            </a:fld>
            <a:endParaRPr lang="en-US"/>
          </a:p>
        </p:txBody>
      </p:sp>
    </p:spTree>
    <p:extLst>
      <p:ext uri="{BB962C8B-B14F-4D97-AF65-F5344CB8AC3E}">
        <p14:creationId xmlns:p14="http://schemas.microsoft.com/office/powerpoint/2010/main" val="17232364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DA4E3-877F-4E24-B005-BB7E76464C9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D2B4A95-FBFF-4506-9509-EBDF1BE2A48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830E1D-D8F1-4DAC-A6BC-21771E8D56CA}"/>
              </a:ext>
            </a:extLst>
          </p:cNvPr>
          <p:cNvSpPr>
            <a:spLocks noGrp="1"/>
          </p:cNvSpPr>
          <p:nvPr>
            <p:ph type="dt" sz="half" idx="10"/>
          </p:nvPr>
        </p:nvSpPr>
        <p:spPr/>
        <p:txBody>
          <a:bodyPr/>
          <a:lstStyle/>
          <a:p>
            <a:r>
              <a:rPr lang="en-US"/>
              <a:t>2/27/2019</a:t>
            </a:r>
          </a:p>
        </p:txBody>
      </p:sp>
      <p:sp>
        <p:nvSpPr>
          <p:cNvPr id="5" name="Footer Placeholder 4">
            <a:extLst>
              <a:ext uri="{FF2B5EF4-FFF2-40B4-BE49-F238E27FC236}">
                <a16:creationId xmlns:a16="http://schemas.microsoft.com/office/drawing/2014/main" id="{4C9358CE-DD97-4FAA-A167-B36B08E37895}"/>
              </a:ext>
            </a:extLst>
          </p:cNvPr>
          <p:cNvSpPr>
            <a:spLocks noGrp="1"/>
          </p:cNvSpPr>
          <p:nvPr>
            <p:ph type="ftr" sz="quarter" idx="11"/>
          </p:nvPr>
        </p:nvSpPr>
        <p:spPr/>
        <p:txBody>
          <a:bodyPr/>
          <a:lstStyle/>
          <a:p>
            <a:r>
              <a:rPr lang="en-US"/>
              <a:t>Azure UAE Meetup</a:t>
            </a:r>
          </a:p>
        </p:txBody>
      </p:sp>
      <p:sp>
        <p:nvSpPr>
          <p:cNvPr id="6" name="Slide Number Placeholder 5">
            <a:extLst>
              <a:ext uri="{FF2B5EF4-FFF2-40B4-BE49-F238E27FC236}">
                <a16:creationId xmlns:a16="http://schemas.microsoft.com/office/drawing/2014/main" id="{0A0B9604-566B-49FB-96F8-5697448FECEE}"/>
              </a:ext>
            </a:extLst>
          </p:cNvPr>
          <p:cNvSpPr>
            <a:spLocks noGrp="1"/>
          </p:cNvSpPr>
          <p:nvPr>
            <p:ph type="sldNum" sz="quarter" idx="12"/>
          </p:nvPr>
        </p:nvSpPr>
        <p:spPr/>
        <p:txBody>
          <a:bodyPr/>
          <a:lstStyle/>
          <a:p>
            <a:fld id="{DCD52BB1-0BFB-4A37-952C-97B7B4F850FD}" type="slidenum">
              <a:rPr lang="en-US" smtClean="0"/>
              <a:t>‹#›</a:t>
            </a:fld>
            <a:endParaRPr lang="en-US"/>
          </a:p>
        </p:txBody>
      </p:sp>
    </p:spTree>
    <p:extLst>
      <p:ext uri="{BB962C8B-B14F-4D97-AF65-F5344CB8AC3E}">
        <p14:creationId xmlns:p14="http://schemas.microsoft.com/office/powerpoint/2010/main" val="3318819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FCA8E73-3AB9-4445-BB95-41178AA569B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3E43633-1BF9-4134-8F4F-879C3E6C9F9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E93E92-162D-46C2-AEEC-C727CBB71CEB}"/>
              </a:ext>
            </a:extLst>
          </p:cNvPr>
          <p:cNvSpPr>
            <a:spLocks noGrp="1"/>
          </p:cNvSpPr>
          <p:nvPr>
            <p:ph type="dt" sz="half" idx="10"/>
          </p:nvPr>
        </p:nvSpPr>
        <p:spPr/>
        <p:txBody>
          <a:bodyPr/>
          <a:lstStyle/>
          <a:p>
            <a:r>
              <a:rPr lang="en-US"/>
              <a:t>2/27/2019</a:t>
            </a:r>
          </a:p>
        </p:txBody>
      </p:sp>
      <p:sp>
        <p:nvSpPr>
          <p:cNvPr id="5" name="Footer Placeholder 4">
            <a:extLst>
              <a:ext uri="{FF2B5EF4-FFF2-40B4-BE49-F238E27FC236}">
                <a16:creationId xmlns:a16="http://schemas.microsoft.com/office/drawing/2014/main" id="{E0E314BA-E3A4-4072-9711-3A3E2FA8EA84}"/>
              </a:ext>
            </a:extLst>
          </p:cNvPr>
          <p:cNvSpPr>
            <a:spLocks noGrp="1"/>
          </p:cNvSpPr>
          <p:nvPr>
            <p:ph type="ftr" sz="quarter" idx="11"/>
          </p:nvPr>
        </p:nvSpPr>
        <p:spPr/>
        <p:txBody>
          <a:bodyPr/>
          <a:lstStyle/>
          <a:p>
            <a:r>
              <a:rPr lang="en-US"/>
              <a:t>Azure UAE Meetup</a:t>
            </a:r>
          </a:p>
        </p:txBody>
      </p:sp>
      <p:sp>
        <p:nvSpPr>
          <p:cNvPr id="6" name="Slide Number Placeholder 5">
            <a:extLst>
              <a:ext uri="{FF2B5EF4-FFF2-40B4-BE49-F238E27FC236}">
                <a16:creationId xmlns:a16="http://schemas.microsoft.com/office/drawing/2014/main" id="{43DB4E6B-1942-4EAE-87FE-15D22A06444B}"/>
              </a:ext>
            </a:extLst>
          </p:cNvPr>
          <p:cNvSpPr>
            <a:spLocks noGrp="1"/>
          </p:cNvSpPr>
          <p:nvPr>
            <p:ph type="sldNum" sz="quarter" idx="12"/>
          </p:nvPr>
        </p:nvSpPr>
        <p:spPr/>
        <p:txBody>
          <a:bodyPr/>
          <a:lstStyle/>
          <a:p>
            <a:fld id="{DCD52BB1-0BFB-4A37-952C-97B7B4F850FD}" type="slidenum">
              <a:rPr lang="en-US" smtClean="0"/>
              <a:t>‹#›</a:t>
            </a:fld>
            <a:endParaRPr lang="en-US"/>
          </a:p>
        </p:txBody>
      </p:sp>
    </p:spTree>
    <p:extLst>
      <p:ext uri="{BB962C8B-B14F-4D97-AF65-F5344CB8AC3E}">
        <p14:creationId xmlns:p14="http://schemas.microsoft.com/office/powerpoint/2010/main" val="20973948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2" y="2979539"/>
            <a:ext cx="5943600" cy="553998"/>
          </a:xfrm>
        </p:spPr>
        <p:txBody>
          <a:bodyPr anchor="b" anchorCtr="0">
            <a:spAutoFit/>
          </a:bodyPr>
          <a:lstStyle>
            <a:lvl1pPr>
              <a:defRPr/>
            </a:lvl1pPr>
          </a:lstStyle>
          <a:p>
            <a:r>
              <a:rPr lang="en-US" dirty="0"/>
              <a:t>Presentation title </a:t>
            </a:r>
          </a:p>
        </p:txBody>
      </p:sp>
      <p:sp>
        <p:nvSpPr>
          <p:cNvPr id="5" name="Text Placeholder 4"/>
          <p:cNvSpPr>
            <a:spLocks noGrp="1"/>
          </p:cNvSpPr>
          <p:nvPr>
            <p:ph type="body" sz="quarter" idx="12" hasCustomPrompt="1"/>
          </p:nvPr>
        </p:nvSpPr>
        <p:spPr>
          <a:xfrm>
            <a:off x="582041" y="3962400"/>
            <a:ext cx="59436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spTree>
    <p:extLst>
      <p:ext uri="{BB962C8B-B14F-4D97-AF65-F5344CB8AC3E}">
        <p14:creationId xmlns:p14="http://schemas.microsoft.com/office/powerpoint/2010/main" val="952596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p15:clr>
            <a:srgbClr val="5ACBF0"/>
          </p15:clr>
        </p15:guide>
        <p15:guide id="3" pos="3384">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202971-0288-46C8-88B7-417B824BFD64}"/>
              </a:ext>
            </a:extLst>
          </p:cNvPr>
          <p:cNvSpPr>
            <a:spLocks noGrp="1"/>
          </p:cNvSpPr>
          <p:nvPr>
            <p:ph type="dt" sz="half" idx="11"/>
          </p:nvPr>
        </p:nvSpPr>
        <p:spPr/>
        <p:txBody>
          <a:bodyPr/>
          <a:lstStyle/>
          <a:p>
            <a:r>
              <a:rPr lang="en-US"/>
              <a:t>2/27/2019</a:t>
            </a:r>
          </a:p>
        </p:txBody>
      </p:sp>
      <p:sp>
        <p:nvSpPr>
          <p:cNvPr id="5" name="Footer Placeholder 4">
            <a:extLst>
              <a:ext uri="{FF2B5EF4-FFF2-40B4-BE49-F238E27FC236}">
                <a16:creationId xmlns:a16="http://schemas.microsoft.com/office/drawing/2014/main" id="{15C1A296-235D-4CF1-9995-BE89B5F1A365}"/>
              </a:ext>
            </a:extLst>
          </p:cNvPr>
          <p:cNvSpPr>
            <a:spLocks noGrp="1"/>
          </p:cNvSpPr>
          <p:nvPr>
            <p:ph type="ftr" sz="quarter" idx="12"/>
          </p:nvPr>
        </p:nvSpPr>
        <p:spPr/>
        <p:txBody>
          <a:bodyPr/>
          <a:lstStyle/>
          <a:p>
            <a:r>
              <a:rPr lang="en-US"/>
              <a:t>Azure UAE Meetup</a:t>
            </a:r>
          </a:p>
        </p:txBody>
      </p:sp>
      <p:sp>
        <p:nvSpPr>
          <p:cNvPr id="6" name="Slide Number Placeholder 5">
            <a:extLst>
              <a:ext uri="{FF2B5EF4-FFF2-40B4-BE49-F238E27FC236}">
                <a16:creationId xmlns:a16="http://schemas.microsoft.com/office/drawing/2014/main" id="{290BB527-5366-452B-8B86-11737F68E461}"/>
              </a:ext>
            </a:extLst>
          </p:cNvPr>
          <p:cNvSpPr>
            <a:spLocks noGrp="1"/>
          </p:cNvSpPr>
          <p:nvPr>
            <p:ph type="sldNum" sz="quarter" idx="13"/>
          </p:nvPr>
        </p:nvSpPr>
        <p:spPr/>
        <p:txBody>
          <a:bodyPr/>
          <a:lstStyle/>
          <a:p>
            <a:fld id="{DCD52BB1-0BFB-4A37-952C-97B7B4F850FD}" type="slidenum">
              <a:rPr lang="en-US" smtClean="0"/>
              <a:t>‹#›</a:t>
            </a:fld>
            <a:endParaRPr lang="en-US"/>
          </a:p>
        </p:txBody>
      </p:sp>
      <p:sp>
        <p:nvSpPr>
          <p:cNvPr id="7" name="Title 6">
            <a:extLst>
              <a:ext uri="{FF2B5EF4-FFF2-40B4-BE49-F238E27FC236}">
                <a16:creationId xmlns:a16="http://schemas.microsoft.com/office/drawing/2014/main" id="{8A44BBBE-A7B0-4284-A925-6F88F33D0EC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34335630"/>
      </p:ext>
    </p:extLst>
  </p:cSld>
  <p:clrMapOvr>
    <a:masterClrMapping/>
  </p:clrMapOvr>
  <p:transition>
    <p:fade/>
  </p:transition>
  <p:extLst mod="1">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05815179"/>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3949237"/>
      </p:ext>
    </p:extLst>
  </p:cSld>
  <p:clrMapOvr>
    <a:masterClrMapping/>
  </p:clrMapOvr>
  <p:transition>
    <p:fade/>
  </p:transition>
  <p:extLst mod="1">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 - Square Photo">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1" y="2579648"/>
            <a:ext cx="3768898" cy="553998"/>
          </a:xfrm>
        </p:spPr>
        <p:txBody>
          <a:bodyPr wrap="square" rIns="0" anchor="b">
            <a:spAutoFit/>
          </a:bodyPr>
          <a:lstStyle>
            <a:lvl1pPr>
              <a:lnSpc>
                <a:spcPct val="100000"/>
              </a:lnSpc>
              <a:defRPr sz="3600" b="1"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Enter title text</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1" y="3535541"/>
            <a:ext cx="3769300"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Tree>
    <p:extLst>
      <p:ext uri="{BB962C8B-B14F-4D97-AF65-F5344CB8AC3E}">
        <p14:creationId xmlns:p14="http://schemas.microsoft.com/office/powerpoint/2010/main" val="1697958411"/>
      </p:ext>
    </p:extLst>
  </p:cSld>
  <p:clrMapOvr>
    <a:masterClrMapping/>
  </p:clrMapOvr>
  <p:transition>
    <p:fade/>
  </p:transition>
  <p:extLst mod="1">
    <p:ext uri="{DCECCB84-F9BA-43D5-87BE-67443E8EF086}">
      <p15:sldGuideLst xmlns:p15="http://schemas.microsoft.com/office/powerpoint/2012/main">
        <p15:guide id="2" pos="3359">
          <p15:clr>
            <a:srgbClr val="FBAE40"/>
          </p15:clr>
        </p15:guide>
        <p15:guide id="6" orient="horz" pos="904">
          <p15:clr>
            <a:srgbClr val="5ACBF0"/>
          </p15:clr>
        </p15:guide>
        <p15:guide id="7" orient="horz" pos="1276">
          <p15:clr>
            <a:srgbClr val="5ACBF0"/>
          </p15:clr>
        </p15:guide>
        <p15:guide id="8" orient="horz" pos="2226">
          <p15:clr>
            <a:srgbClr val="5ACBF0"/>
          </p15:clr>
        </p15:guide>
        <p15:guide id="9" pos="2993">
          <p15:clr>
            <a:srgbClr val="C35EA4"/>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lvl1pPr>
              <a:defRPr>
                <a:gradFill>
                  <a:gsLst>
                    <a:gs pos="1250">
                      <a:schemeClr val="accent2"/>
                    </a:gs>
                    <a:gs pos="100000">
                      <a:schemeClr val="accent2"/>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2619109299"/>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lvl1pPr>
              <a:defRPr>
                <a:gradFill>
                  <a:gsLst>
                    <a:gs pos="1250">
                      <a:schemeClr val="accent2"/>
                    </a:gs>
                    <a:gs pos="100000">
                      <a:schemeClr val="accent2"/>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76016451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CC661-159F-41F3-95DB-21142981F1D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47DBD5A-2901-402C-BF62-0F630F445FE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5BF4E3-3C09-436B-A451-EF4D15BFBE68}"/>
              </a:ext>
            </a:extLst>
          </p:cNvPr>
          <p:cNvSpPr>
            <a:spLocks noGrp="1"/>
          </p:cNvSpPr>
          <p:nvPr>
            <p:ph type="dt" sz="half" idx="10"/>
          </p:nvPr>
        </p:nvSpPr>
        <p:spPr/>
        <p:txBody>
          <a:bodyPr/>
          <a:lstStyle/>
          <a:p>
            <a:r>
              <a:rPr lang="en-US"/>
              <a:t>2/27/2019</a:t>
            </a:r>
          </a:p>
        </p:txBody>
      </p:sp>
      <p:sp>
        <p:nvSpPr>
          <p:cNvPr id="5" name="Footer Placeholder 4">
            <a:extLst>
              <a:ext uri="{FF2B5EF4-FFF2-40B4-BE49-F238E27FC236}">
                <a16:creationId xmlns:a16="http://schemas.microsoft.com/office/drawing/2014/main" id="{C5AC24FF-CE4E-4084-AACC-2C5F12C73CBC}"/>
              </a:ext>
            </a:extLst>
          </p:cNvPr>
          <p:cNvSpPr>
            <a:spLocks noGrp="1"/>
          </p:cNvSpPr>
          <p:nvPr>
            <p:ph type="ftr" sz="quarter" idx="11"/>
          </p:nvPr>
        </p:nvSpPr>
        <p:spPr/>
        <p:txBody>
          <a:bodyPr/>
          <a:lstStyle/>
          <a:p>
            <a:r>
              <a:rPr lang="en-US"/>
              <a:t>Azure UAE Meetup</a:t>
            </a:r>
          </a:p>
        </p:txBody>
      </p:sp>
      <p:sp>
        <p:nvSpPr>
          <p:cNvPr id="6" name="Slide Number Placeholder 5">
            <a:extLst>
              <a:ext uri="{FF2B5EF4-FFF2-40B4-BE49-F238E27FC236}">
                <a16:creationId xmlns:a16="http://schemas.microsoft.com/office/drawing/2014/main" id="{EC34398E-FA09-405B-B258-D9769E9A07C7}"/>
              </a:ext>
            </a:extLst>
          </p:cNvPr>
          <p:cNvSpPr>
            <a:spLocks noGrp="1"/>
          </p:cNvSpPr>
          <p:nvPr>
            <p:ph type="sldNum" sz="quarter" idx="12"/>
          </p:nvPr>
        </p:nvSpPr>
        <p:spPr/>
        <p:txBody>
          <a:bodyPr/>
          <a:lstStyle/>
          <a:p>
            <a:fld id="{DCD52BB1-0BFB-4A37-952C-97B7B4F850FD}" type="slidenum">
              <a:rPr lang="en-US" smtClean="0"/>
              <a:t>‹#›</a:t>
            </a:fld>
            <a:endParaRPr lang="en-US"/>
          </a:p>
        </p:txBody>
      </p:sp>
    </p:spTree>
    <p:extLst>
      <p:ext uri="{BB962C8B-B14F-4D97-AF65-F5344CB8AC3E}">
        <p14:creationId xmlns:p14="http://schemas.microsoft.com/office/powerpoint/2010/main" val="17002829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3BE77-F029-4518-85CE-F213568A87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9502511-6776-43C5-B0FC-BAE0BE0B123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0891AF8-F069-43BF-94E8-45FCFA593A7A}"/>
              </a:ext>
            </a:extLst>
          </p:cNvPr>
          <p:cNvSpPr>
            <a:spLocks noGrp="1"/>
          </p:cNvSpPr>
          <p:nvPr>
            <p:ph type="dt" sz="half" idx="10"/>
          </p:nvPr>
        </p:nvSpPr>
        <p:spPr/>
        <p:txBody>
          <a:bodyPr/>
          <a:lstStyle/>
          <a:p>
            <a:r>
              <a:rPr lang="en-US"/>
              <a:t>2/27/2019</a:t>
            </a:r>
          </a:p>
        </p:txBody>
      </p:sp>
      <p:sp>
        <p:nvSpPr>
          <p:cNvPr id="5" name="Footer Placeholder 4">
            <a:extLst>
              <a:ext uri="{FF2B5EF4-FFF2-40B4-BE49-F238E27FC236}">
                <a16:creationId xmlns:a16="http://schemas.microsoft.com/office/drawing/2014/main" id="{B86F74FB-4E30-4B22-B2B1-F4CC68CD3ACE}"/>
              </a:ext>
            </a:extLst>
          </p:cNvPr>
          <p:cNvSpPr>
            <a:spLocks noGrp="1"/>
          </p:cNvSpPr>
          <p:nvPr>
            <p:ph type="ftr" sz="quarter" idx="11"/>
          </p:nvPr>
        </p:nvSpPr>
        <p:spPr/>
        <p:txBody>
          <a:bodyPr/>
          <a:lstStyle/>
          <a:p>
            <a:r>
              <a:rPr lang="en-US"/>
              <a:t>Azure UAE Meetup</a:t>
            </a:r>
          </a:p>
        </p:txBody>
      </p:sp>
      <p:sp>
        <p:nvSpPr>
          <p:cNvPr id="6" name="Slide Number Placeholder 5">
            <a:extLst>
              <a:ext uri="{FF2B5EF4-FFF2-40B4-BE49-F238E27FC236}">
                <a16:creationId xmlns:a16="http://schemas.microsoft.com/office/drawing/2014/main" id="{BD7F7E59-6870-4EAF-8E9B-20641D416076}"/>
              </a:ext>
            </a:extLst>
          </p:cNvPr>
          <p:cNvSpPr>
            <a:spLocks noGrp="1"/>
          </p:cNvSpPr>
          <p:nvPr>
            <p:ph type="sldNum" sz="quarter" idx="12"/>
          </p:nvPr>
        </p:nvSpPr>
        <p:spPr/>
        <p:txBody>
          <a:bodyPr/>
          <a:lstStyle/>
          <a:p>
            <a:fld id="{DCD52BB1-0BFB-4A37-952C-97B7B4F850FD}" type="slidenum">
              <a:rPr lang="en-US" smtClean="0"/>
              <a:t>‹#›</a:t>
            </a:fld>
            <a:endParaRPr lang="en-US"/>
          </a:p>
        </p:txBody>
      </p:sp>
    </p:spTree>
    <p:extLst>
      <p:ext uri="{BB962C8B-B14F-4D97-AF65-F5344CB8AC3E}">
        <p14:creationId xmlns:p14="http://schemas.microsoft.com/office/powerpoint/2010/main" val="25104946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CA76C-105C-40E7-AF91-D2DC4BA6F8D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8FEDF99-3D4F-41C1-914F-F624BF3D12F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B00A5A0-9E3C-4302-BF8C-F03F2471F4C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434A949-1698-443E-A404-11363F4C9D27}"/>
              </a:ext>
            </a:extLst>
          </p:cNvPr>
          <p:cNvSpPr>
            <a:spLocks noGrp="1"/>
          </p:cNvSpPr>
          <p:nvPr>
            <p:ph type="dt" sz="half" idx="10"/>
          </p:nvPr>
        </p:nvSpPr>
        <p:spPr/>
        <p:txBody>
          <a:bodyPr/>
          <a:lstStyle/>
          <a:p>
            <a:r>
              <a:rPr lang="en-US"/>
              <a:t>2/27/2019</a:t>
            </a:r>
          </a:p>
        </p:txBody>
      </p:sp>
      <p:sp>
        <p:nvSpPr>
          <p:cNvPr id="6" name="Footer Placeholder 5">
            <a:extLst>
              <a:ext uri="{FF2B5EF4-FFF2-40B4-BE49-F238E27FC236}">
                <a16:creationId xmlns:a16="http://schemas.microsoft.com/office/drawing/2014/main" id="{C9F06E22-EB44-46CA-B2E8-98A47F8ACE3E}"/>
              </a:ext>
            </a:extLst>
          </p:cNvPr>
          <p:cNvSpPr>
            <a:spLocks noGrp="1"/>
          </p:cNvSpPr>
          <p:nvPr>
            <p:ph type="ftr" sz="quarter" idx="11"/>
          </p:nvPr>
        </p:nvSpPr>
        <p:spPr/>
        <p:txBody>
          <a:bodyPr/>
          <a:lstStyle/>
          <a:p>
            <a:r>
              <a:rPr lang="en-US"/>
              <a:t>Azure UAE Meetup</a:t>
            </a:r>
          </a:p>
        </p:txBody>
      </p:sp>
      <p:sp>
        <p:nvSpPr>
          <p:cNvPr id="7" name="Slide Number Placeholder 6">
            <a:extLst>
              <a:ext uri="{FF2B5EF4-FFF2-40B4-BE49-F238E27FC236}">
                <a16:creationId xmlns:a16="http://schemas.microsoft.com/office/drawing/2014/main" id="{26BA6576-6722-4C2A-A06D-3BD81D800A11}"/>
              </a:ext>
            </a:extLst>
          </p:cNvPr>
          <p:cNvSpPr>
            <a:spLocks noGrp="1"/>
          </p:cNvSpPr>
          <p:nvPr>
            <p:ph type="sldNum" sz="quarter" idx="12"/>
          </p:nvPr>
        </p:nvSpPr>
        <p:spPr/>
        <p:txBody>
          <a:bodyPr/>
          <a:lstStyle/>
          <a:p>
            <a:fld id="{DCD52BB1-0BFB-4A37-952C-97B7B4F850FD}" type="slidenum">
              <a:rPr lang="en-US" smtClean="0"/>
              <a:t>‹#›</a:t>
            </a:fld>
            <a:endParaRPr lang="en-US"/>
          </a:p>
        </p:txBody>
      </p:sp>
    </p:spTree>
    <p:extLst>
      <p:ext uri="{BB962C8B-B14F-4D97-AF65-F5344CB8AC3E}">
        <p14:creationId xmlns:p14="http://schemas.microsoft.com/office/powerpoint/2010/main" val="251412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16D92-D4B9-45C0-B6E3-C691E9CD709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F9ED4B-AB04-401D-A78D-D98968A1CCB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3CB6E8F-C8EE-482A-BB98-F1667B5AFE6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79646EA-7D33-46B6-B149-5853B09EEF1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BC30CAA-32FD-4EBB-ABF5-DE2E2D54EA7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6254DA7-AFCB-41CF-BAB4-885C1B3000EF}"/>
              </a:ext>
            </a:extLst>
          </p:cNvPr>
          <p:cNvSpPr>
            <a:spLocks noGrp="1"/>
          </p:cNvSpPr>
          <p:nvPr>
            <p:ph type="dt" sz="half" idx="10"/>
          </p:nvPr>
        </p:nvSpPr>
        <p:spPr/>
        <p:txBody>
          <a:bodyPr/>
          <a:lstStyle/>
          <a:p>
            <a:r>
              <a:rPr lang="en-US"/>
              <a:t>2/27/2019</a:t>
            </a:r>
          </a:p>
        </p:txBody>
      </p:sp>
      <p:sp>
        <p:nvSpPr>
          <p:cNvPr id="8" name="Footer Placeholder 7">
            <a:extLst>
              <a:ext uri="{FF2B5EF4-FFF2-40B4-BE49-F238E27FC236}">
                <a16:creationId xmlns:a16="http://schemas.microsoft.com/office/drawing/2014/main" id="{F25F08B0-B377-4DF0-A1A8-288E896CD292}"/>
              </a:ext>
            </a:extLst>
          </p:cNvPr>
          <p:cNvSpPr>
            <a:spLocks noGrp="1"/>
          </p:cNvSpPr>
          <p:nvPr>
            <p:ph type="ftr" sz="quarter" idx="11"/>
          </p:nvPr>
        </p:nvSpPr>
        <p:spPr/>
        <p:txBody>
          <a:bodyPr/>
          <a:lstStyle/>
          <a:p>
            <a:r>
              <a:rPr lang="en-US"/>
              <a:t>Azure UAE Meetup</a:t>
            </a:r>
          </a:p>
        </p:txBody>
      </p:sp>
      <p:sp>
        <p:nvSpPr>
          <p:cNvPr id="9" name="Slide Number Placeholder 8">
            <a:extLst>
              <a:ext uri="{FF2B5EF4-FFF2-40B4-BE49-F238E27FC236}">
                <a16:creationId xmlns:a16="http://schemas.microsoft.com/office/drawing/2014/main" id="{0CE70D44-A289-4761-B9C8-A398D4332001}"/>
              </a:ext>
            </a:extLst>
          </p:cNvPr>
          <p:cNvSpPr>
            <a:spLocks noGrp="1"/>
          </p:cNvSpPr>
          <p:nvPr>
            <p:ph type="sldNum" sz="quarter" idx="12"/>
          </p:nvPr>
        </p:nvSpPr>
        <p:spPr/>
        <p:txBody>
          <a:bodyPr/>
          <a:lstStyle/>
          <a:p>
            <a:fld id="{DCD52BB1-0BFB-4A37-952C-97B7B4F850FD}" type="slidenum">
              <a:rPr lang="en-US" smtClean="0"/>
              <a:t>‹#›</a:t>
            </a:fld>
            <a:endParaRPr lang="en-US"/>
          </a:p>
        </p:txBody>
      </p:sp>
    </p:spTree>
    <p:extLst>
      <p:ext uri="{BB962C8B-B14F-4D97-AF65-F5344CB8AC3E}">
        <p14:creationId xmlns:p14="http://schemas.microsoft.com/office/powerpoint/2010/main" val="10474301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52073-FF21-426E-8F19-E604BE1496C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9402947-EAC0-46A4-A67A-7416CCFB662A}"/>
              </a:ext>
            </a:extLst>
          </p:cNvPr>
          <p:cNvSpPr>
            <a:spLocks noGrp="1"/>
          </p:cNvSpPr>
          <p:nvPr>
            <p:ph type="dt" sz="half" idx="10"/>
          </p:nvPr>
        </p:nvSpPr>
        <p:spPr/>
        <p:txBody>
          <a:bodyPr/>
          <a:lstStyle/>
          <a:p>
            <a:r>
              <a:rPr lang="en-US"/>
              <a:t>2/27/2019</a:t>
            </a:r>
          </a:p>
        </p:txBody>
      </p:sp>
      <p:sp>
        <p:nvSpPr>
          <p:cNvPr id="4" name="Footer Placeholder 3">
            <a:extLst>
              <a:ext uri="{FF2B5EF4-FFF2-40B4-BE49-F238E27FC236}">
                <a16:creationId xmlns:a16="http://schemas.microsoft.com/office/drawing/2014/main" id="{F4B087AF-9E58-4A94-B77A-DAAFBF9538C7}"/>
              </a:ext>
            </a:extLst>
          </p:cNvPr>
          <p:cNvSpPr>
            <a:spLocks noGrp="1"/>
          </p:cNvSpPr>
          <p:nvPr>
            <p:ph type="ftr" sz="quarter" idx="11"/>
          </p:nvPr>
        </p:nvSpPr>
        <p:spPr/>
        <p:txBody>
          <a:bodyPr/>
          <a:lstStyle/>
          <a:p>
            <a:r>
              <a:rPr lang="en-US"/>
              <a:t>Azure UAE Meetup</a:t>
            </a:r>
          </a:p>
        </p:txBody>
      </p:sp>
      <p:sp>
        <p:nvSpPr>
          <p:cNvPr id="5" name="Slide Number Placeholder 4">
            <a:extLst>
              <a:ext uri="{FF2B5EF4-FFF2-40B4-BE49-F238E27FC236}">
                <a16:creationId xmlns:a16="http://schemas.microsoft.com/office/drawing/2014/main" id="{46807796-6FC8-4D38-AF91-62C05CC6DB4C}"/>
              </a:ext>
            </a:extLst>
          </p:cNvPr>
          <p:cNvSpPr>
            <a:spLocks noGrp="1"/>
          </p:cNvSpPr>
          <p:nvPr>
            <p:ph type="sldNum" sz="quarter" idx="12"/>
          </p:nvPr>
        </p:nvSpPr>
        <p:spPr/>
        <p:txBody>
          <a:bodyPr/>
          <a:lstStyle/>
          <a:p>
            <a:fld id="{DCD52BB1-0BFB-4A37-952C-97B7B4F850FD}" type="slidenum">
              <a:rPr lang="en-US" smtClean="0"/>
              <a:t>‹#›</a:t>
            </a:fld>
            <a:endParaRPr lang="en-US"/>
          </a:p>
        </p:txBody>
      </p:sp>
    </p:spTree>
    <p:extLst>
      <p:ext uri="{BB962C8B-B14F-4D97-AF65-F5344CB8AC3E}">
        <p14:creationId xmlns:p14="http://schemas.microsoft.com/office/powerpoint/2010/main" val="9604280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5B0EAEE-C21E-48F8-811A-EE5EE34459E6}"/>
              </a:ext>
            </a:extLst>
          </p:cNvPr>
          <p:cNvSpPr>
            <a:spLocks noGrp="1"/>
          </p:cNvSpPr>
          <p:nvPr>
            <p:ph type="dt" sz="half" idx="10"/>
          </p:nvPr>
        </p:nvSpPr>
        <p:spPr/>
        <p:txBody>
          <a:bodyPr/>
          <a:lstStyle/>
          <a:p>
            <a:r>
              <a:rPr lang="en-US"/>
              <a:t>2/27/2019</a:t>
            </a:r>
          </a:p>
        </p:txBody>
      </p:sp>
      <p:sp>
        <p:nvSpPr>
          <p:cNvPr id="3" name="Footer Placeholder 2">
            <a:extLst>
              <a:ext uri="{FF2B5EF4-FFF2-40B4-BE49-F238E27FC236}">
                <a16:creationId xmlns:a16="http://schemas.microsoft.com/office/drawing/2014/main" id="{E5764FB7-6E82-463B-BD8A-2D708106A57B}"/>
              </a:ext>
            </a:extLst>
          </p:cNvPr>
          <p:cNvSpPr>
            <a:spLocks noGrp="1"/>
          </p:cNvSpPr>
          <p:nvPr>
            <p:ph type="ftr" sz="quarter" idx="11"/>
          </p:nvPr>
        </p:nvSpPr>
        <p:spPr/>
        <p:txBody>
          <a:bodyPr/>
          <a:lstStyle/>
          <a:p>
            <a:r>
              <a:rPr lang="en-US"/>
              <a:t>Azure UAE Meetup</a:t>
            </a:r>
          </a:p>
        </p:txBody>
      </p:sp>
      <p:sp>
        <p:nvSpPr>
          <p:cNvPr id="4" name="Slide Number Placeholder 3">
            <a:extLst>
              <a:ext uri="{FF2B5EF4-FFF2-40B4-BE49-F238E27FC236}">
                <a16:creationId xmlns:a16="http://schemas.microsoft.com/office/drawing/2014/main" id="{96A62AEC-6257-47C5-A974-0EF828073771}"/>
              </a:ext>
            </a:extLst>
          </p:cNvPr>
          <p:cNvSpPr>
            <a:spLocks noGrp="1"/>
          </p:cNvSpPr>
          <p:nvPr>
            <p:ph type="sldNum" sz="quarter" idx="12"/>
          </p:nvPr>
        </p:nvSpPr>
        <p:spPr/>
        <p:txBody>
          <a:bodyPr/>
          <a:lstStyle/>
          <a:p>
            <a:fld id="{DCD52BB1-0BFB-4A37-952C-97B7B4F850FD}" type="slidenum">
              <a:rPr lang="en-US" smtClean="0"/>
              <a:t>‹#›</a:t>
            </a:fld>
            <a:endParaRPr lang="en-US"/>
          </a:p>
        </p:txBody>
      </p:sp>
    </p:spTree>
    <p:extLst>
      <p:ext uri="{BB962C8B-B14F-4D97-AF65-F5344CB8AC3E}">
        <p14:creationId xmlns:p14="http://schemas.microsoft.com/office/powerpoint/2010/main" val="3294641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36AE9-AE32-4DC7-8125-20C8641044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3469C08-A9BC-4347-B497-706986E26B1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1698690-32E3-41D5-B723-99220087CC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Date Placeholder 7">
            <a:extLst>
              <a:ext uri="{FF2B5EF4-FFF2-40B4-BE49-F238E27FC236}">
                <a16:creationId xmlns:a16="http://schemas.microsoft.com/office/drawing/2014/main" id="{E0CD8447-7986-4A21-A97D-ACABD499FD6B}"/>
              </a:ext>
            </a:extLst>
          </p:cNvPr>
          <p:cNvSpPr>
            <a:spLocks noGrp="1"/>
          </p:cNvSpPr>
          <p:nvPr>
            <p:ph type="dt" sz="half" idx="10"/>
          </p:nvPr>
        </p:nvSpPr>
        <p:spPr/>
        <p:txBody>
          <a:bodyPr/>
          <a:lstStyle/>
          <a:p>
            <a:r>
              <a:rPr lang="en-US"/>
              <a:t>2/27/2019</a:t>
            </a:r>
          </a:p>
        </p:txBody>
      </p:sp>
      <p:sp>
        <p:nvSpPr>
          <p:cNvPr id="9" name="Footer Placeholder 8">
            <a:extLst>
              <a:ext uri="{FF2B5EF4-FFF2-40B4-BE49-F238E27FC236}">
                <a16:creationId xmlns:a16="http://schemas.microsoft.com/office/drawing/2014/main" id="{5B08DCD5-8F5A-4069-A9B2-D77A8D290885}"/>
              </a:ext>
            </a:extLst>
          </p:cNvPr>
          <p:cNvSpPr>
            <a:spLocks noGrp="1"/>
          </p:cNvSpPr>
          <p:nvPr>
            <p:ph type="ftr" sz="quarter" idx="11"/>
          </p:nvPr>
        </p:nvSpPr>
        <p:spPr/>
        <p:txBody>
          <a:bodyPr/>
          <a:lstStyle/>
          <a:p>
            <a:r>
              <a:rPr lang="en-US"/>
              <a:t>Azure UAE Meetup</a:t>
            </a:r>
          </a:p>
        </p:txBody>
      </p:sp>
      <p:sp>
        <p:nvSpPr>
          <p:cNvPr id="10" name="Slide Number Placeholder 9">
            <a:extLst>
              <a:ext uri="{FF2B5EF4-FFF2-40B4-BE49-F238E27FC236}">
                <a16:creationId xmlns:a16="http://schemas.microsoft.com/office/drawing/2014/main" id="{FDFBAEED-608D-4CB6-AF4A-C9BE1969C653}"/>
              </a:ext>
            </a:extLst>
          </p:cNvPr>
          <p:cNvSpPr>
            <a:spLocks noGrp="1"/>
          </p:cNvSpPr>
          <p:nvPr>
            <p:ph type="sldNum" sz="quarter" idx="12"/>
          </p:nvPr>
        </p:nvSpPr>
        <p:spPr/>
        <p:txBody>
          <a:bodyPr/>
          <a:lstStyle/>
          <a:p>
            <a:fld id="{DCD52BB1-0BFB-4A37-952C-97B7B4F850FD}" type="slidenum">
              <a:rPr lang="en-US" smtClean="0"/>
              <a:t>‹#›</a:t>
            </a:fld>
            <a:endParaRPr lang="en-US"/>
          </a:p>
        </p:txBody>
      </p:sp>
    </p:spTree>
    <p:extLst>
      <p:ext uri="{BB962C8B-B14F-4D97-AF65-F5344CB8AC3E}">
        <p14:creationId xmlns:p14="http://schemas.microsoft.com/office/powerpoint/2010/main" val="4018414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0E459-87D0-48CC-A496-C481BFC686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652C987-E4D4-46B9-A7ED-A819A7AA92E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8F344C0-68DA-4FB3-809D-1DAF26D8EE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89C6E8F-BA3F-490D-99B3-D696D051A09B}"/>
              </a:ext>
            </a:extLst>
          </p:cNvPr>
          <p:cNvSpPr>
            <a:spLocks noGrp="1"/>
          </p:cNvSpPr>
          <p:nvPr>
            <p:ph type="dt" sz="half" idx="10"/>
          </p:nvPr>
        </p:nvSpPr>
        <p:spPr/>
        <p:txBody>
          <a:bodyPr/>
          <a:lstStyle/>
          <a:p>
            <a:r>
              <a:rPr lang="en-US"/>
              <a:t>2/27/2019</a:t>
            </a:r>
          </a:p>
        </p:txBody>
      </p:sp>
      <p:sp>
        <p:nvSpPr>
          <p:cNvPr id="6" name="Footer Placeholder 5">
            <a:extLst>
              <a:ext uri="{FF2B5EF4-FFF2-40B4-BE49-F238E27FC236}">
                <a16:creationId xmlns:a16="http://schemas.microsoft.com/office/drawing/2014/main" id="{97FEEF02-B322-4205-A1FE-4FB7ED7B6201}"/>
              </a:ext>
            </a:extLst>
          </p:cNvPr>
          <p:cNvSpPr>
            <a:spLocks noGrp="1"/>
          </p:cNvSpPr>
          <p:nvPr>
            <p:ph type="ftr" sz="quarter" idx="11"/>
          </p:nvPr>
        </p:nvSpPr>
        <p:spPr/>
        <p:txBody>
          <a:bodyPr/>
          <a:lstStyle/>
          <a:p>
            <a:r>
              <a:rPr lang="en-US"/>
              <a:t>Azure UAE Meetup</a:t>
            </a:r>
          </a:p>
        </p:txBody>
      </p:sp>
      <p:sp>
        <p:nvSpPr>
          <p:cNvPr id="7" name="Slide Number Placeholder 6">
            <a:extLst>
              <a:ext uri="{FF2B5EF4-FFF2-40B4-BE49-F238E27FC236}">
                <a16:creationId xmlns:a16="http://schemas.microsoft.com/office/drawing/2014/main" id="{0A6CF4F4-83FA-4644-AE8E-8D54B39863D8}"/>
              </a:ext>
            </a:extLst>
          </p:cNvPr>
          <p:cNvSpPr>
            <a:spLocks noGrp="1"/>
          </p:cNvSpPr>
          <p:nvPr>
            <p:ph type="sldNum" sz="quarter" idx="12"/>
          </p:nvPr>
        </p:nvSpPr>
        <p:spPr/>
        <p:txBody>
          <a:bodyPr/>
          <a:lstStyle/>
          <a:p>
            <a:fld id="{DCD52BB1-0BFB-4A37-952C-97B7B4F850FD}" type="slidenum">
              <a:rPr lang="en-US" smtClean="0"/>
              <a:t>‹#›</a:t>
            </a:fld>
            <a:endParaRPr lang="en-US"/>
          </a:p>
        </p:txBody>
      </p:sp>
    </p:spTree>
    <p:extLst>
      <p:ext uri="{BB962C8B-B14F-4D97-AF65-F5344CB8AC3E}">
        <p14:creationId xmlns:p14="http://schemas.microsoft.com/office/powerpoint/2010/main" val="20043079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62C0C45-7DC9-4303-8594-FF4D8063050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14CC711-545F-4B33-BC2F-CF101061F7F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C82691-E3B6-40C6-9733-37731E8179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2/27/2019</a:t>
            </a:r>
          </a:p>
        </p:txBody>
      </p:sp>
      <p:sp>
        <p:nvSpPr>
          <p:cNvPr id="5" name="Footer Placeholder 4">
            <a:extLst>
              <a:ext uri="{FF2B5EF4-FFF2-40B4-BE49-F238E27FC236}">
                <a16:creationId xmlns:a16="http://schemas.microsoft.com/office/drawing/2014/main" id="{80882B92-523E-4229-9DD6-02BD42DF442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Azure UAE Meetup</a:t>
            </a:r>
          </a:p>
        </p:txBody>
      </p:sp>
      <p:sp>
        <p:nvSpPr>
          <p:cNvPr id="6" name="Slide Number Placeholder 5">
            <a:extLst>
              <a:ext uri="{FF2B5EF4-FFF2-40B4-BE49-F238E27FC236}">
                <a16:creationId xmlns:a16="http://schemas.microsoft.com/office/drawing/2014/main" id="{26A790ED-6BD3-44F4-8589-05D862FD1F4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D52BB1-0BFB-4A37-952C-97B7B4F850FD}" type="slidenum">
              <a:rPr lang="en-US" smtClean="0"/>
              <a:t>‹#›</a:t>
            </a:fld>
            <a:endParaRPr lang="en-US"/>
          </a:p>
        </p:txBody>
      </p:sp>
    </p:spTree>
    <p:extLst>
      <p:ext uri="{BB962C8B-B14F-4D97-AF65-F5344CB8AC3E}">
        <p14:creationId xmlns:p14="http://schemas.microsoft.com/office/powerpoint/2010/main" val="23112743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4" r:id="rId15"/>
    <p:sldLayoutId id="2147483665" r:id="rId16"/>
    <p:sldLayoutId id="2147483666" r:id="rId17"/>
    <p:sldLayoutId id="2147483667" r:id="rId18"/>
  </p:sldLayoutIdLst>
  <p:hf sldNum="0"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hyperlink" Target="https://www.datapipe.com/blog/tag/microsoft-azure/" TargetMode="External"/></Relationships>
</file>

<file path=ppt/slides/_rels/slide10.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png"/><Relationship Id="rId18" Type="http://schemas.openxmlformats.org/officeDocument/2006/relationships/image" Target="../media/image26.jpg"/><Relationship Id="rId3" Type="http://schemas.openxmlformats.org/officeDocument/2006/relationships/image" Target="../media/image11.png"/><Relationship Id="rId21" Type="http://schemas.openxmlformats.org/officeDocument/2006/relationships/image" Target="../media/image29.png"/><Relationship Id="rId7" Type="http://schemas.openxmlformats.org/officeDocument/2006/relationships/image" Target="../media/image15.png"/><Relationship Id="rId12" Type="http://schemas.openxmlformats.org/officeDocument/2006/relationships/image" Target="../media/image20.png"/><Relationship Id="rId17" Type="http://schemas.openxmlformats.org/officeDocument/2006/relationships/image" Target="../media/image25.jpg"/><Relationship Id="rId2" Type="http://schemas.openxmlformats.org/officeDocument/2006/relationships/notesSlide" Target="../notesSlides/notesSlide7.xml"/><Relationship Id="rId16" Type="http://schemas.openxmlformats.org/officeDocument/2006/relationships/image" Target="../media/image24.png"/><Relationship Id="rId20" Type="http://schemas.openxmlformats.org/officeDocument/2006/relationships/image" Target="../media/image28.png"/><Relationship Id="rId1" Type="http://schemas.openxmlformats.org/officeDocument/2006/relationships/slideLayout" Target="../slideLayouts/slideLayout15.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5" Type="http://schemas.openxmlformats.org/officeDocument/2006/relationships/image" Target="../media/image23.png"/><Relationship Id="rId10" Type="http://schemas.openxmlformats.org/officeDocument/2006/relationships/image" Target="../media/image18.png"/><Relationship Id="rId19" Type="http://schemas.openxmlformats.org/officeDocument/2006/relationships/image" Target="../media/image27.jpg"/><Relationship Id="rId4" Type="http://schemas.openxmlformats.org/officeDocument/2006/relationships/image" Target="../media/image12.png"/><Relationship Id="rId9" Type="http://schemas.openxmlformats.org/officeDocument/2006/relationships/image" Target="../media/image17.png"/><Relationship Id="rId14" Type="http://schemas.openxmlformats.org/officeDocument/2006/relationships/image" Target="../media/image22.png"/></Relationships>
</file>

<file path=ppt/slides/_rels/slide1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8.xml"/><Relationship Id="rId1" Type="http://schemas.openxmlformats.org/officeDocument/2006/relationships/slideLayout" Target="../slideLayouts/slideLayout14.xml"/><Relationship Id="rId4" Type="http://schemas.openxmlformats.org/officeDocument/2006/relationships/image" Target="../media/image32.png"/></Relationships>
</file>

<file path=ppt/slides/_rels/slide1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notesSlide" Target="../notesSlides/notesSlide13.xml"/><Relationship Id="rId1" Type="http://schemas.openxmlformats.org/officeDocument/2006/relationships/slideLayout" Target="../slideLayouts/slideLayout17.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5.xml"/><Relationship Id="rId1" Type="http://schemas.openxmlformats.org/officeDocument/2006/relationships/slideLayout" Target="../slideLayouts/slideLayout18.xml"/><Relationship Id="rId5" Type="http://schemas.openxmlformats.org/officeDocument/2006/relationships/image" Target="../media/image47.png"/><Relationship Id="rId4" Type="http://schemas.openxmlformats.org/officeDocument/2006/relationships/image" Target="../media/image46.png"/></Relationships>
</file>

<file path=ppt/slides/_rels/slide26.xml.rels><?xml version="1.0" encoding="UTF-8" standalone="yes"?>
<Relationships xmlns="http://schemas.openxmlformats.org/package/2006/relationships"><Relationship Id="rId8" Type="http://schemas.openxmlformats.org/officeDocument/2006/relationships/hyperlink" Target="https://docs.microsoft.com/en-us/azure/templates/" TargetMode="External"/><Relationship Id="rId3" Type="http://schemas.openxmlformats.org/officeDocument/2006/relationships/hyperlink" Target="http://aka.ms/armref" TargetMode="External"/><Relationship Id="rId7" Type="http://schemas.openxmlformats.org/officeDocument/2006/relationships/hyperlink" Target="https://aka.ms/armbest" TargetMode="External"/><Relationship Id="rId12" Type="http://schemas.openxmlformats.org/officeDocument/2006/relationships/hyperlink" Target="https://github.com/projectkudu/ARMClient" TargetMode="External"/><Relationship Id="rId2" Type="http://schemas.openxmlformats.org/officeDocument/2006/relationships/hyperlink" Target="https://github.com/Azure/azure-quickstart-templates" TargetMode="External"/><Relationship Id="rId1" Type="http://schemas.openxmlformats.org/officeDocument/2006/relationships/slideLayout" Target="../slideLayouts/slideLayout2.xml"/><Relationship Id="rId6" Type="http://schemas.openxmlformats.org/officeDocument/2006/relationships/hyperlink" Target="https://docs.microsoft.com/en-us/azure/azure-resource-manager/" TargetMode="External"/><Relationship Id="rId11" Type="http://schemas.openxmlformats.org/officeDocument/2006/relationships/hyperlink" Target="https://portal.azure.com/#create/Microsoft.Template" TargetMode="External"/><Relationship Id="rId5" Type="http://schemas.openxmlformats.org/officeDocument/2006/relationships/hyperlink" Target="https://resources.azure.com/" TargetMode="External"/><Relationship Id="rId10" Type="http://schemas.openxmlformats.org/officeDocument/2006/relationships/hyperlink" Target="https://code.visualstudio.com/" TargetMode="External"/><Relationship Id="rId4" Type="http://schemas.openxmlformats.org/officeDocument/2006/relationships/hyperlink" Target="https://azure.microsoft.com/en-gb/resources/templates/" TargetMode="External"/><Relationship Id="rId9" Type="http://schemas.openxmlformats.org/officeDocument/2006/relationships/hyperlink" Target="https://docs.microsoft.com/en-us/azure/azure-resource-manager/resource-group-template-functions" TargetMode="External"/></Relationships>
</file>

<file path=ppt/slides/_rels/slide27.xml.rels><?xml version="1.0" encoding="UTF-8" standalone="yes"?>
<Relationships xmlns="http://schemas.openxmlformats.org/package/2006/relationships"><Relationship Id="rId3" Type="http://schemas.openxmlformats.org/officeDocument/2006/relationships/hyperlink" Target="https://nam06.safelinks.protection.outlook.com/?url=https://click.email.microsoftemail.com/?qs%3D7fa8ee4228ea01812b8226939e852ddad4c91890727b29ff8b38d63c482ea4ae9477128cf4271def6e703ff95ebfda332b41a7da9a6aa69a&amp;data=02|01|Jennifer.Stammers@microsoft.com|f2243612f5124957d63f08d69bddfa1b|72f988bf86f141af91ab2d7cd011db47|1|0|636867775026050532&amp;sdata=nUjhNtca6l%2BpJtjMo10lctO5cmZLzWIt6/cm2Y7bBhI%3D&amp;reserved=0" TargetMode="External"/><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14.xml"/><Relationship Id="rId6" Type="http://schemas.openxmlformats.org/officeDocument/2006/relationships/diagramColors" Target="../diagrams/colors1.xml"/><Relationship Id="rId5" Type="http://schemas.openxmlformats.org/officeDocument/2006/relationships/diagramQuickStyle" Target="../diagrams/quickStyle1.xml"/><Relationship Id="rId10" Type="http://schemas.openxmlformats.org/officeDocument/2006/relationships/image" Target="../media/image6.png"/><Relationship Id="rId4" Type="http://schemas.openxmlformats.org/officeDocument/2006/relationships/diagramLayout" Target="../diagrams/layout1.xml"/><Relationship Id="rId9"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hyperlink" Target="https://marketplace.visualstudio.com/items?itemName=samcogan.arm-snippets" TargetMode="External"/><Relationship Id="rId4" Type="http://schemas.openxmlformats.org/officeDocument/2006/relationships/image" Target="../media/image9.wmf"/></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descr="A close up of a logo&#10;&#10;Description automatically generated">
            <a:extLst>
              <a:ext uri="{FF2B5EF4-FFF2-40B4-BE49-F238E27FC236}">
                <a16:creationId xmlns:a16="http://schemas.microsoft.com/office/drawing/2014/main" id="{3E127F4F-A311-42A8-8C1A-65A2C7A21164}"/>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5443" y="0"/>
            <a:ext cx="12192000" cy="6858000"/>
          </a:xfrm>
          <a:prstGeom prst="rect">
            <a:avLst/>
          </a:prstGeom>
        </p:spPr>
      </p:pic>
      <p:sp>
        <p:nvSpPr>
          <p:cNvPr id="6" name="Title 5">
            <a:extLst>
              <a:ext uri="{FF2B5EF4-FFF2-40B4-BE49-F238E27FC236}">
                <a16:creationId xmlns:a16="http://schemas.microsoft.com/office/drawing/2014/main" id="{ACBB8B40-F3D1-4331-B430-E127860A693D}"/>
              </a:ext>
            </a:extLst>
          </p:cNvPr>
          <p:cNvSpPr>
            <a:spLocks noGrp="1"/>
          </p:cNvSpPr>
          <p:nvPr>
            <p:ph type="title"/>
          </p:nvPr>
        </p:nvSpPr>
        <p:spPr>
          <a:xfrm>
            <a:off x="303752" y="431681"/>
            <a:ext cx="8488004" cy="2529923"/>
          </a:xfrm>
        </p:spPr>
        <p:txBody>
          <a:bodyPr/>
          <a:lstStyle/>
          <a:p>
            <a:r>
              <a:rPr lang="en-US" dirty="0">
                <a:solidFill>
                  <a:schemeClr val="bg1"/>
                </a:solidFill>
                <a:latin typeface="Segoe UI" panose="020B0502040204020203" pitchFamily="34" charset="0"/>
                <a:cs typeface="Segoe UI" panose="020B0502040204020203" pitchFamily="34" charset="0"/>
              </a:rPr>
              <a:t>Introduction to Infrastructure as Code </a:t>
            </a:r>
            <a:br>
              <a:rPr lang="en-US" dirty="0">
                <a:solidFill>
                  <a:schemeClr val="bg1"/>
                </a:solidFill>
                <a:latin typeface="Segoe UI" panose="020B0502040204020203" pitchFamily="34" charset="0"/>
                <a:cs typeface="Segoe UI" panose="020B0502040204020203" pitchFamily="34" charset="0"/>
              </a:rPr>
            </a:br>
            <a:r>
              <a:rPr lang="en-US" dirty="0">
                <a:solidFill>
                  <a:schemeClr val="bg1"/>
                </a:solidFill>
                <a:latin typeface="Segoe UI" panose="020B0502040204020203" pitchFamily="34" charset="0"/>
                <a:cs typeface="Segoe UI" panose="020B0502040204020203" pitchFamily="34" charset="0"/>
              </a:rPr>
              <a:t>and </a:t>
            </a:r>
            <a:br>
              <a:rPr lang="en-US" dirty="0">
                <a:solidFill>
                  <a:schemeClr val="bg1"/>
                </a:solidFill>
                <a:latin typeface="Segoe UI" panose="020B0502040204020203" pitchFamily="34" charset="0"/>
                <a:cs typeface="Segoe UI" panose="020B0502040204020203" pitchFamily="34" charset="0"/>
              </a:rPr>
            </a:br>
            <a:r>
              <a:rPr lang="en-US" dirty="0">
                <a:solidFill>
                  <a:schemeClr val="bg1"/>
                </a:solidFill>
                <a:latin typeface="Segoe UI" panose="020B0502040204020203" pitchFamily="34" charset="0"/>
                <a:cs typeface="Segoe UI" panose="020B0502040204020203" pitchFamily="34" charset="0"/>
              </a:rPr>
              <a:t>Azure Resource Manager</a:t>
            </a:r>
          </a:p>
        </p:txBody>
      </p:sp>
      <p:sp>
        <p:nvSpPr>
          <p:cNvPr id="7" name="Text Placeholder 6">
            <a:extLst>
              <a:ext uri="{FF2B5EF4-FFF2-40B4-BE49-F238E27FC236}">
                <a16:creationId xmlns:a16="http://schemas.microsoft.com/office/drawing/2014/main" id="{5B233F29-D5A5-4DF5-AA87-020831D2ED66}"/>
              </a:ext>
            </a:extLst>
          </p:cNvPr>
          <p:cNvSpPr>
            <a:spLocks noGrp="1"/>
          </p:cNvSpPr>
          <p:nvPr>
            <p:ph type="body" sz="quarter" idx="12"/>
          </p:nvPr>
        </p:nvSpPr>
        <p:spPr>
          <a:xfrm>
            <a:off x="661063" y="4375214"/>
            <a:ext cx="5943600" cy="1384995"/>
          </a:xfrm>
        </p:spPr>
        <p:txBody>
          <a:bodyPr/>
          <a:lstStyle/>
          <a:p>
            <a:r>
              <a:rPr lang="en-US" dirty="0"/>
              <a:t>Owais Ahmed</a:t>
            </a:r>
          </a:p>
          <a:p>
            <a:r>
              <a:rPr lang="en-US" dirty="0"/>
              <a:t>Cloud Solutions Architect </a:t>
            </a:r>
          </a:p>
          <a:p>
            <a:r>
              <a:rPr lang="en-US" dirty="0"/>
              <a:t>Halian </a:t>
            </a:r>
          </a:p>
          <a:p>
            <a:endParaRPr lang="en-US" dirty="0"/>
          </a:p>
          <a:p>
            <a:endParaRPr lang="en-US" dirty="0"/>
          </a:p>
        </p:txBody>
      </p:sp>
      <p:sp>
        <p:nvSpPr>
          <p:cNvPr id="2" name="TextBox 1">
            <a:extLst>
              <a:ext uri="{FF2B5EF4-FFF2-40B4-BE49-F238E27FC236}">
                <a16:creationId xmlns:a16="http://schemas.microsoft.com/office/drawing/2014/main" id="{2D8D2E06-079C-4590-9373-199BFA55B30D}"/>
              </a:ext>
            </a:extLst>
          </p:cNvPr>
          <p:cNvSpPr txBox="1"/>
          <p:nvPr/>
        </p:nvSpPr>
        <p:spPr>
          <a:xfrm>
            <a:off x="9171709" y="203077"/>
            <a:ext cx="3198647" cy="954107"/>
          </a:xfrm>
          <a:prstGeom prst="rect">
            <a:avLst/>
          </a:prstGeom>
          <a:noFill/>
        </p:spPr>
        <p:txBody>
          <a:bodyPr wrap="square" rtlCol="0">
            <a:spAutoFit/>
          </a:bodyPr>
          <a:lstStyle/>
          <a:p>
            <a:r>
              <a:rPr lang="en-US" sz="2800" b="1" dirty="0">
                <a:latin typeface="Segoe UI Light" panose="020B0502040204020203" pitchFamily="34" charset="0"/>
                <a:cs typeface="Segoe UI Light" panose="020B0502040204020203" pitchFamily="34" charset="0"/>
              </a:rPr>
              <a:t>Azure UAE Meetup</a:t>
            </a:r>
          </a:p>
          <a:p>
            <a:r>
              <a:rPr lang="en-US" sz="2800" b="1" dirty="0">
                <a:latin typeface="Segoe UI Light" panose="020B0502040204020203" pitchFamily="34" charset="0"/>
                <a:cs typeface="Segoe UI Light" panose="020B0502040204020203" pitchFamily="34" charset="0"/>
              </a:rPr>
              <a:t>Feb’19</a:t>
            </a:r>
          </a:p>
        </p:txBody>
      </p:sp>
    </p:spTree>
    <p:extLst>
      <p:ext uri="{BB962C8B-B14F-4D97-AF65-F5344CB8AC3E}">
        <p14:creationId xmlns:p14="http://schemas.microsoft.com/office/powerpoint/2010/main" val="1869999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a16="http://schemas.microsoft.com/office/drawing/2014/main">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5" name="Rectangle 1194"/>
          <p:cNvSpPr/>
          <p:nvPr/>
        </p:nvSpPr>
        <p:spPr>
          <a:xfrm>
            <a:off x="1276597" y="2928980"/>
            <a:ext cx="9975271" cy="417215"/>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68" b="1" cap="all" dirty="0"/>
              <a:t>HTTPS API endpoint (management.azure.com)</a:t>
            </a:r>
          </a:p>
        </p:txBody>
      </p:sp>
      <p:sp>
        <p:nvSpPr>
          <p:cNvPr id="3" name="Title 2">
            <a:extLst>
              <a:ext uri="{FF2B5EF4-FFF2-40B4-BE49-F238E27FC236}">
                <a16:creationId xmlns:a16="http://schemas.microsoft.com/office/drawing/2014/main" id="{BA023415-284A-4866-8261-28228C5CBAAB}"/>
              </a:ext>
            </a:extLst>
          </p:cNvPr>
          <p:cNvSpPr>
            <a:spLocks noGrp="1"/>
          </p:cNvSpPr>
          <p:nvPr>
            <p:ph type="title"/>
          </p:nvPr>
        </p:nvSpPr>
        <p:spPr>
          <a:xfrm>
            <a:off x="540762" y="197997"/>
            <a:ext cx="11018520" cy="553998"/>
          </a:xfrm>
        </p:spPr>
        <p:txBody>
          <a:bodyPr>
            <a:normAutofit fontScale="90000"/>
          </a:bodyPr>
          <a:lstStyle/>
          <a:p>
            <a:r>
              <a:rPr lang="en-US" dirty="0"/>
              <a:t>What is Azure Resource Manager? </a:t>
            </a:r>
          </a:p>
        </p:txBody>
      </p:sp>
      <p:sp>
        <p:nvSpPr>
          <p:cNvPr id="24" name="Rectangle 23">
            <a:extLst>
              <a:ext uri="{FF2B5EF4-FFF2-40B4-BE49-F238E27FC236}">
                <a16:creationId xmlns:a16="http://schemas.microsoft.com/office/drawing/2014/main" id="{56F94530-0840-4182-8E11-F38E93E23275}"/>
              </a:ext>
            </a:extLst>
          </p:cNvPr>
          <p:cNvSpPr/>
          <p:nvPr/>
        </p:nvSpPr>
        <p:spPr>
          <a:xfrm>
            <a:off x="1280974" y="5107029"/>
            <a:ext cx="9970894" cy="390205"/>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68" b="1" cap="all" dirty="0"/>
              <a:t>RESOURCE Provider Contract (RPC)</a:t>
            </a:r>
          </a:p>
        </p:txBody>
      </p:sp>
      <p:grpSp>
        <p:nvGrpSpPr>
          <p:cNvPr id="17" name="Group 16">
            <a:extLst>
              <a:ext uri="{FF2B5EF4-FFF2-40B4-BE49-F238E27FC236}">
                <a16:creationId xmlns:a16="http://schemas.microsoft.com/office/drawing/2014/main" id="{0AC0159D-0197-41D8-9CEB-CFF7CEEDD5AD}"/>
              </a:ext>
            </a:extLst>
          </p:cNvPr>
          <p:cNvGrpSpPr/>
          <p:nvPr/>
        </p:nvGrpSpPr>
        <p:grpSpPr>
          <a:xfrm>
            <a:off x="15183" y="5587686"/>
            <a:ext cx="11284188" cy="932150"/>
            <a:chOff x="15183" y="5587686"/>
            <a:chExt cx="11284188" cy="932150"/>
          </a:xfrm>
        </p:grpSpPr>
        <p:sp>
          <p:nvSpPr>
            <p:cNvPr id="41" name="TextBox 40">
              <a:extLst>
                <a:ext uri="{FF2B5EF4-FFF2-40B4-BE49-F238E27FC236}">
                  <a16:creationId xmlns:a16="http://schemas.microsoft.com/office/drawing/2014/main" id="{4FB14BDC-1654-4E14-9B60-83C9DA878B72}"/>
                </a:ext>
              </a:extLst>
            </p:cNvPr>
            <p:cNvSpPr txBox="1"/>
            <p:nvPr/>
          </p:nvSpPr>
          <p:spPr>
            <a:xfrm>
              <a:off x="15183" y="5808304"/>
              <a:ext cx="1264285" cy="615553"/>
            </a:xfrm>
            <a:prstGeom prst="rect">
              <a:avLst/>
            </a:prstGeom>
            <a:noFill/>
          </p:spPr>
          <p:txBody>
            <a:bodyPr wrap="square" lIns="0" tIns="0" rIns="0" bIns="0" rtlCol="0">
              <a:spAutoFit/>
            </a:bodyPr>
            <a:lstStyle/>
            <a:p>
              <a:pPr algn="ctr"/>
              <a:r>
                <a:rPr lang="en-US" sz="2000" dirty="0">
                  <a:gradFill>
                    <a:gsLst>
                      <a:gs pos="2917">
                        <a:schemeClr val="tx1"/>
                      </a:gs>
                      <a:gs pos="30000">
                        <a:schemeClr val="tx1"/>
                      </a:gs>
                    </a:gsLst>
                    <a:lin ang="5400000" scaled="0"/>
                  </a:gradFill>
                </a:rPr>
                <a:t>Resource</a:t>
              </a:r>
            </a:p>
            <a:p>
              <a:pPr algn="ctr"/>
              <a:r>
                <a:rPr lang="en-US" sz="2000" dirty="0">
                  <a:gradFill>
                    <a:gsLst>
                      <a:gs pos="2917">
                        <a:schemeClr val="tx1"/>
                      </a:gs>
                      <a:gs pos="30000">
                        <a:schemeClr val="tx1"/>
                      </a:gs>
                    </a:gsLst>
                    <a:lin ang="5400000" scaled="0"/>
                  </a:gradFill>
                </a:rPr>
                <a:t>Providers</a:t>
              </a:r>
            </a:p>
          </p:txBody>
        </p:sp>
        <p:grpSp>
          <p:nvGrpSpPr>
            <p:cNvPr id="2" name="Group 1">
              <a:extLst>
                <a:ext uri="{FF2B5EF4-FFF2-40B4-BE49-F238E27FC236}">
                  <a16:creationId xmlns:a16="http://schemas.microsoft.com/office/drawing/2014/main" id="{53A961E7-B539-4AB0-B533-FE0318932887}"/>
                </a:ext>
              </a:extLst>
            </p:cNvPr>
            <p:cNvGrpSpPr/>
            <p:nvPr/>
          </p:nvGrpSpPr>
          <p:grpSpPr>
            <a:xfrm>
              <a:off x="1276597" y="5587686"/>
              <a:ext cx="10022774" cy="932150"/>
              <a:chOff x="1341912" y="5602373"/>
              <a:chExt cx="9975271" cy="932150"/>
            </a:xfrm>
          </p:grpSpPr>
          <p:sp>
            <p:nvSpPr>
              <p:cNvPr id="15" name="Double Brace 14">
                <a:extLst>
                  <a:ext uri="{FF2B5EF4-FFF2-40B4-BE49-F238E27FC236}">
                    <a16:creationId xmlns:a16="http://schemas.microsoft.com/office/drawing/2014/main" id="{5F88256B-D172-43D2-BAFD-BF973999161B}"/>
                  </a:ext>
                </a:extLst>
              </p:cNvPr>
              <p:cNvSpPr/>
              <p:nvPr/>
            </p:nvSpPr>
            <p:spPr>
              <a:xfrm>
                <a:off x="1341912" y="5700436"/>
                <a:ext cx="9975271" cy="834087"/>
              </a:xfrm>
              <a:prstGeom prst="bracePair">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nb-NO"/>
              </a:p>
            </p:txBody>
          </p:sp>
          <p:pic>
            <p:nvPicPr>
              <p:cNvPr id="12" name="Picture 11" descr="A close up of a sign&#10;&#10;Description generated with high confidence">
                <a:extLst>
                  <a:ext uri="{FF2B5EF4-FFF2-40B4-BE49-F238E27FC236}">
                    <a16:creationId xmlns:a16="http://schemas.microsoft.com/office/drawing/2014/main" id="{FDFEE8E5-53C0-4ED5-83F3-83CA368DEAFF}"/>
                  </a:ext>
                </a:extLst>
              </p:cNvPr>
              <p:cNvPicPr>
                <a:picLocks noChangeAspect="1"/>
              </p:cNvPicPr>
              <p:nvPr/>
            </p:nvPicPr>
            <p:blipFill>
              <a:blip r:embed="rId3"/>
              <a:stretch>
                <a:fillRect/>
              </a:stretch>
            </p:blipFill>
            <p:spPr>
              <a:xfrm>
                <a:off x="9406920" y="5643567"/>
                <a:ext cx="780290" cy="780290"/>
              </a:xfrm>
              <a:prstGeom prst="rect">
                <a:avLst/>
              </a:prstGeom>
            </p:spPr>
          </p:pic>
          <p:pic>
            <p:nvPicPr>
              <p:cNvPr id="28" name="Picture 27" descr="A close up of a logo&#10;&#10;Description generated with high confidence">
                <a:extLst>
                  <a:ext uri="{FF2B5EF4-FFF2-40B4-BE49-F238E27FC236}">
                    <a16:creationId xmlns:a16="http://schemas.microsoft.com/office/drawing/2014/main" id="{4AF8A7F3-E289-413E-B52B-E38476240094}"/>
                  </a:ext>
                </a:extLst>
              </p:cNvPr>
              <p:cNvPicPr>
                <a:picLocks noChangeAspect="1"/>
              </p:cNvPicPr>
              <p:nvPr/>
            </p:nvPicPr>
            <p:blipFill>
              <a:blip r:embed="rId4"/>
              <a:stretch>
                <a:fillRect/>
              </a:stretch>
            </p:blipFill>
            <p:spPr>
              <a:xfrm>
                <a:off x="1660165" y="5725935"/>
                <a:ext cx="780290" cy="780290"/>
              </a:xfrm>
              <a:prstGeom prst="rect">
                <a:avLst/>
              </a:prstGeom>
            </p:spPr>
          </p:pic>
          <p:pic>
            <p:nvPicPr>
              <p:cNvPr id="30" name="Picture 29" descr="A picture containing vector graphics&#10;&#10;Description generated with high confidence">
                <a:extLst>
                  <a:ext uri="{FF2B5EF4-FFF2-40B4-BE49-F238E27FC236}">
                    <a16:creationId xmlns:a16="http://schemas.microsoft.com/office/drawing/2014/main" id="{8AAB12C4-4899-4165-ACDB-919862D2CB69}"/>
                  </a:ext>
                </a:extLst>
              </p:cNvPr>
              <p:cNvPicPr>
                <a:picLocks noChangeAspect="1"/>
              </p:cNvPicPr>
              <p:nvPr/>
            </p:nvPicPr>
            <p:blipFill>
              <a:blip r:embed="rId5"/>
              <a:stretch>
                <a:fillRect/>
              </a:stretch>
            </p:blipFill>
            <p:spPr>
              <a:xfrm>
                <a:off x="7193566" y="5635613"/>
                <a:ext cx="780290" cy="780290"/>
              </a:xfrm>
              <a:prstGeom prst="rect">
                <a:avLst/>
              </a:prstGeom>
            </p:spPr>
          </p:pic>
          <p:pic>
            <p:nvPicPr>
              <p:cNvPr id="32" name="Picture 31" descr="A close up of a logo&#10;&#10;Description generated with very high confidence">
                <a:extLst>
                  <a:ext uri="{FF2B5EF4-FFF2-40B4-BE49-F238E27FC236}">
                    <a16:creationId xmlns:a16="http://schemas.microsoft.com/office/drawing/2014/main" id="{FD0A086F-5703-494A-85FF-9B2062E9219E}"/>
                  </a:ext>
                </a:extLst>
              </p:cNvPr>
              <p:cNvPicPr>
                <a:picLocks noChangeAspect="1"/>
              </p:cNvPicPr>
              <p:nvPr/>
            </p:nvPicPr>
            <p:blipFill>
              <a:blip r:embed="rId6"/>
              <a:stretch>
                <a:fillRect/>
              </a:stretch>
            </p:blipFill>
            <p:spPr>
              <a:xfrm>
                <a:off x="8325819" y="5635613"/>
                <a:ext cx="780290" cy="780290"/>
              </a:xfrm>
              <a:prstGeom prst="rect">
                <a:avLst/>
              </a:prstGeom>
            </p:spPr>
          </p:pic>
          <p:pic>
            <p:nvPicPr>
              <p:cNvPr id="34" name="Picture 33">
                <a:extLst>
                  <a:ext uri="{FF2B5EF4-FFF2-40B4-BE49-F238E27FC236}">
                    <a16:creationId xmlns:a16="http://schemas.microsoft.com/office/drawing/2014/main" id="{A82C1719-8540-42C4-A144-E2957E7A2988}"/>
                  </a:ext>
                </a:extLst>
              </p:cNvPr>
              <p:cNvPicPr>
                <a:picLocks noChangeAspect="1"/>
              </p:cNvPicPr>
              <p:nvPr/>
            </p:nvPicPr>
            <p:blipFill>
              <a:blip r:embed="rId7"/>
              <a:stretch>
                <a:fillRect/>
              </a:stretch>
            </p:blipFill>
            <p:spPr>
              <a:xfrm>
                <a:off x="6071711" y="5667043"/>
                <a:ext cx="780290" cy="780290"/>
              </a:xfrm>
              <a:prstGeom prst="rect">
                <a:avLst/>
              </a:prstGeom>
            </p:spPr>
          </p:pic>
          <p:pic>
            <p:nvPicPr>
              <p:cNvPr id="36" name="Picture 35">
                <a:extLst>
                  <a:ext uri="{FF2B5EF4-FFF2-40B4-BE49-F238E27FC236}">
                    <a16:creationId xmlns:a16="http://schemas.microsoft.com/office/drawing/2014/main" id="{96C06BA1-6DBB-4A2C-926E-9F1B20462E29}"/>
                  </a:ext>
                </a:extLst>
              </p:cNvPr>
              <p:cNvPicPr>
                <a:picLocks noChangeAspect="1"/>
              </p:cNvPicPr>
              <p:nvPr/>
            </p:nvPicPr>
            <p:blipFill>
              <a:blip r:embed="rId8"/>
              <a:stretch>
                <a:fillRect/>
              </a:stretch>
            </p:blipFill>
            <p:spPr>
              <a:xfrm>
                <a:off x="2785080" y="5725935"/>
                <a:ext cx="780290" cy="780290"/>
              </a:xfrm>
              <a:prstGeom prst="rect">
                <a:avLst/>
              </a:prstGeom>
            </p:spPr>
          </p:pic>
          <p:pic>
            <p:nvPicPr>
              <p:cNvPr id="38" name="Picture 37" descr="A close up of a sign&#10;&#10;Description generated with high confidence">
                <a:extLst>
                  <a:ext uri="{FF2B5EF4-FFF2-40B4-BE49-F238E27FC236}">
                    <a16:creationId xmlns:a16="http://schemas.microsoft.com/office/drawing/2014/main" id="{62C34B29-ADE7-4E1B-8098-CB560C8CC1BA}"/>
                  </a:ext>
                </a:extLst>
              </p:cNvPr>
              <p:cNvPicPr>
                <a:picLocks noChangeAspect="1"/>
              </p:cNvPicPr>
              <p:nvPr/>
            </p:nvPicPr>
            <p:blipFill>
              <a:blip r:embed="rId9"/>
              <a:stretch>
                <a:fillRect/>
              </a:stretch>
            </p:blipFill>
            <p:spPr>
              <a:xfrm>
                <a:off x="3855464" y="5672693"/>
                <a:ext cx="780290" cy="780290"/>
              </a:xfrm>
              <a:prstGeom prst="rect">
                <a:avLst/>
              </a:prstGeom>
            </p:spPr>
          </p:pic>
          <p:pic>
            <p:nvPicPr>
              <p:cNvPr id="40" name="Picture 39">
                <a:extLst>
                  <a:ext uri="{FF2B5EF4-FFF2-40B4-BE49-F238E27FC236}">
                    <a16:creationId xmlns:a16="http://schemas.microsoft.com/office/drawing/2014/main" id="{D1A68056-D8E8-4B38-BB3B-87FE19F4D283}"/>
                  </a:ext>
                </a:extLst>
              </p:cNvPr>
              <p:cNvPicPr>
                <a:picLocks noChangeAspect="1"/>
              </p:cNvPicPr>
              <p:nvPr/>
            </p:nvPicPr>
            <p:blipFill>
              <a:blip r:embed="rId10"/>
              <a:stretch>
                <a:fillRect/>
              </a:stretch>
            </p:blipFill>
            <p:spPr>
              <a:xfrm>
                <a:off x="4949856" y="5715983"/>
                <a:ext cx="780290" cy="780290"/>
              </a:xfrm>
              <a:prstGeom prst="rect">
                <a:avLst/>
              </a:prstGeom>
            </p:spPr>
          </p:pic>
          <p:sp>
            <p:nvSpPr>
              <p:cNvPr id="53" name="TextBox 52">
                <a:extLst>
                  <a:ext uri="{FF2B5EF4-FFF2-40B4-BE49-F238E27FC236}">
                    <a16:creationId xmlns:a16="http://schemas.microsoft.com/office/drawing/2014/main" id="{2BC80CF8-6AD9-47B7-A1CA-7DB264110228}"/>
                  </a:ext>
                </a:extLst>
              </p:cNvPr>
              <p:cNvSpPr txBox="1"/>
              <p:nvPr/>
            </p:nvSpPr>
            <p:spPr>
              <a:xfrm>
                <a:off x="10464074" y="5602373"/>
                <a:ext cx="556228" cy="553998"/>
              </a:xfrm>
              <a:prstGeom prst="rect">
                <a:avLst/>
              </a:prstGeom>
              <a:noFill/>
            </p:spPr>
            <p:txBody>
              <a:bodyPr wrap="square" lIns="0" tIns="0" rIns="0" bIns="0" rtlCol="0">
                <a:spAutoFit/>
              </a:bodyPr>
              <a:lstStyle/>
              <a:p>
                <a:pPr algn="l"/>
                <a:r>
                  <a:rPr lang="en-US" sz="3600" dirty="0">
                    <a:gradFill>
                      <a:gsLst>
                        <a:gs pos="2917">
                          <a:schemeClr val="tx1"/>
                        </a:gs>
                        <a:gs pos="30000">
                          <a:schemeClr val="tx1"/>
                        </a:gs>
                      </a:gsLst>
                      <a:lin ang="5400000" scaled="0"/>
                    </a:gradFill>
                  </a:rPr>
                  <a:t>….</a:t>
                </a:r>
              </a:p>
            </p:txBody>
          </p:sp>
        </p:grpSp>
      </p:grpSp>
      <p:grpSp>
        <p:nvGrpSpPr>
          <p:cNvPr id="9" name="Group 8">
            <a:extLst>
              <a:ext uri="{FF2B5EF4-FFF2-40B4-BE49-F238E27FC236}">
                <a16:creationId xmlns:a16="http://schemas.microsoft.com/office/drawing/2014/main" id="{8E86574D-6C1F-497F-81CA-F8570357D1F7}"/>
              </a:ext>
            </a:extLst>
          </p:cNvPr>
          <p:cNvGrpSpPr/>
          <p:nvPr/>
        </p:nvGrpSpPr>
        <p:grpSpPr>
          <a:xfrm>
            <a:off x="200554" y="1253771"/>
            <a:ext cx="11098817" cy="1075194"/>
            <a:chOff x="200554" y="1345996"/>
            <a:chExt cx="11098817" cy="1075194"/>
          </a:xfrm>
        </p:grpSpPr>
        <p:sp>
          <p:nvSpPr>
            <p:cNvPr id="16" name="Double Brace 15">
              <a:extLst>
                <a:ext uri="{FF2B5EF4-FFF2-40B4-BE49-F238E27FC236}">
                  <a16:creationId xmlns:a16="http://schemas.microsoft.com/office/drawing/2014/main" id="{927E5DAB-9BF0-4F01-B667-B561177C0A97}"/>
                </a:ext>
              </a:extLst>
            </p:cNvPr>
            <p:cNvSpPr/>
            <p:nvPr/>
          </p:nvSpPr>
          <p:spPr>
            <a:xfrm>
              <a:off x="1276597" y="1345996"/>
              <a:ext cx="10022774" cy="1075194"/>
            </a:xfrm>
            <a:prstGeom prst="bracePair">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nb-NO"/>
            </a:p>
          </p:txBody>
        </p:sp>
        <p:sp>
          <p:nvSpPr>
            <p:cNvPr id="44" name="TextBox 43">
              <a:extLst>
                <a:ext uri="{FF2B5EF4-FFF2-40B4-BE49-F238E27FC236}">
                  <a16:creationId xmlns:a16="http://schemas.microsoft.com/office/drawing/2014/main" id="{A9767BD2-E77D-4AE9-BE65-4F5A83977CAF}"/>
                </a:ext>
              </a:extLst>
            </p:cNvPr>
            <p:cNvSpPr txBox="1"/>
            <p:nvPr/>
          </p:nvSpPr>
          <p:spPr>
            <a:xfrm>
              <a:off x="200554" y="1729310"/>
              <a:ext cx="1229933" cy="307777"/>
            </a:xfrm>
            <a:prstGeom prst="rect">
              <a:avLst/>
            </a:prstGeom>
            <a:noFill/>
          </p:spPr>
          <p:txBody>
            <a:bodyPr wrap="square" lIns="0" tIns="0" rIns="0" bIns="0" rtlCol="0">
              <a:spAutoFit/>
            </a:bodyPr>
            <a:lstStyle/>
            <a:p>
              <a:pPr algn="l"/>
              <a:r>
                <a:rPr lang="en-US" sz="2000" dirty="0">
                  <a:gradFill>
                    <a:gsLst>
                      <a:gs pos="2917">
                        <a:schemeClr val="tx1"/>
                      </a:gs>
                      <a:gs pos="30000">
                        <a:schemeClr val="tx1"/>
                      </a:gs>
                    </a:gsLst>
                    <a:lin ang="5400000" scaled="0"/>
                  </a:gradFill>
                </a:rPr>
                <a:t>Clients</a:t>
              </a:r>
            </a:p>
          </p:txBody>
        </p:sp>
        <p:grpSp>
          <p:nvGrpSpPr>
            <p:cNvPr id="7" name="Group 6">
              <a:extLst>
                <a:ext uri="{FF2B5EF4-FFF2-40B4-BE49-F238E27FC236}">
                  <a16:creationId xmlns:a16="http://schemas.microsoft.com/office/drawing/2014/main" id="{64BD0425-F59D-42E2-9601-066F8D0570C0}"/>
                </a:ext>
              </a:extLst>
            </p:cNvPr>
            <p:cNvGrpSpPr/>
            <p:nvPr/>
          </p:nvGrpSpPr>
          <p:grpSpPr>
            <a:xfrm>
              <a:off x="1524008" y="1361806"/>
              <a:ext cx="9752511" cy="1035010"/>
              <a:chOff x="1524008" y="1361806"/>
              <a:chExt cx="10822030" cy="1035010"/>
            </a:xfrm>
          </p:grpSpPr>
          <p:pic>
            <p:nvPicPr>
              <p:cNvPr id="8" name="Picture 7">
                <a:extLst>
                  <a:ext uri="{FF2B5EF4-FFF2-40B4-BE49-F238E27FC236}">
                    <a16:creationId xmlns:a16="http://schemas.microsoft.com/office/drawing/2014/main" id="{6E90F442-69FB-4DDD-B464-09CD8FBC149C}"/>
                  </a:ext>
                </a:extLst>
              </p:cNvPr>
              <p:cNvPicPr>
                <a:picLocks noChangeAspect="1"/>
              </p:cNvPicPr>
              <p:nvPr/>
            </p:nvPicPr>
            <p:blipFill>
              <a:blip r:embed="rId11"/>
              <a:stretch>
                <a:fillRect/>
              </a:stretch>
            </p:blipFill>
            <p:spPr>
              <a:xfrm>
                <a:off x="5111067" y="1637034"/>
                <a:ext cx="1743075" cy="498021"/>
              </a:xfrm>
              <a:prstGeom prst="rect">
                <a:avLst/>
              </a:prstGeom>
            </p:spPr>
          </p:pic>
          <p:pic>
            <p:nvPicPr>
              <p:cNvPr id="19" name="Picture 18">
                <a:extLst>
                  <a:ext uri="{FF2B5EF4-FFF2-40B4-BE49-F238E27FC236}">
                    <a16:creationId xmlns:a16="http://schemas.microsoft.com/office/drawing/2014/main" id="{801CD7F2-AF86-4539-8513-BFBF7C81BF75}"/>
                  </a:ext>
                </a:extLst>
              </p:cNvPr>
              <p:cNvPicPr>
                <a:picLocks noChangeAspect="1"/>
              </p:cNvPicPr>
              <p:nvPr/>
            </p:nvPicPr>
            <p:blipFill>
              <a:blip r:embed="rId12"/>
              <a:stretch>
                <a:fillRect/>
              </a:stretch>
            </p:blipFill>
            <p:spPr>
              <a:xfrm>
                <a:off x="4232831" y="1493053"/>
                <a:ext cx="780290" cy="780290"/>
              </a:xfrm>
              <a:prstGeom prst="rect">
                <a:avLst/>
              </a:prstGeom>
            </p:spPr>
          </p:pic>
          <p:pic>
            <p:nvPicPr>
              <p:cNvPr id="26" name="Picture 25" descr="A close up of a logo&#10;&#10;Description generated with very high confidence">
                <a:extLst>
                  <a:ext uri="{FF2B5EF4-FFF2-40B4-BE49-F238E27FC236}">
                    <a16:creationId xmlns:a16="http://schemas.microsoft.com/office/drawing/2014/main" id="{37E8331A-F67F-484A-8483-4F01421972A7}"/>
                  </a:ext>
                </a:extLst>
              </p:cNvPr>
              <p:cNvPicPr>
                <a:picLocks noChangeAspect="1"/>
              </p:cNvPicPr>
              <p:nvPr/>
            </p:nvPicPr>
            <p:blipFill>
              <a:blip r:embed="rId13"/>
              <a:stretch>
                <a:fillRect/>
              </a:stretch>
            </p:blipFill>
            <p:spPr>
              <a:xfrm>
                <a:off x="1524008" y="1434289"/>
                <a:ext cx="925381" cy="925381"/>
              </a:xfrm>
              <a:prstGeom prst="rect">
                <a:avLst/>
              </a:prstGeom>
            </p:spPr>
          </p:pic>
          <p:pic>
            <p:nvPicPr>
              <p:cNvPr id="48" name="Picture 47">
                <a:extLst>
                  <a:ext uri="{FF2B5EF4-FFF2-40B4-BE49-F238E27FC236}">
                    <a16:creationId xmlns:a16="http://schemas.microsoft.com/office/drawing/2014/main" id="{E2BCC4CD-5F67-466F-BF39-C3F7A17EC071}"/>
                  </a:ext>
                </a:extLst>
              </p:cNvPr>
              <p:cNvPicPr>
                <a:picLocks noChangeAspect="1"/>
              </p:cNvPicPr>
              <p:nvPr/>
            </p:nvPicPr>
            <p:blipFill>
              <a:blip r:embed="rId14"/>
              <a:stretch>
                <a:fillRect/>
              </a:stretch>
            </p:blipFill>
            <p:spPr>
              <a:xfrm>
                <a:off x="3520421" y="1560386"/>
                <a:ext cx="637513" cy="650013"/>
              </a:xfrm>
              <a:prstGeom prst="rect">
                <a:avLst/>
              </a:prstGeom>
            </p:spPr>
          </p:pic>
          <p:pic>
            <p:nvPicPr>
              <p:cNvPr id="50" name="Picture 49">
                <a:extLst>
                  <a:ext uri="{FF2B5EF4-FFF2-40B4-BE49-F238E27FC236}">
                    <a16:creationId xmlns:a16="http://schemas.microsoft.com/office/drawing/2014/main" id="{C1A5EF5B-C98B-459E-B90A-76688E92536D}"/>
                  </a:ext>
                </a:extLst>
              </p:cNvPr>
              <p:cNvPicPr>
                <a:picLocks noChangeAspect="1"/>
              </p:cNvPicPr>
              <p:nvPr/>
            </p:nvPicPr>
            <p:blipFill>
              <a:blip r:embed="rId15"/>
              <a:stretch>
                <a:fillRect/>
              </a:stretch>
            </p:blipFill>
            <p:spPr>
              <a:xfrm>
                <a:off x="10839169" y="1619877"/>
                <a:ext cx="825397" cy="507936"/>
              </a:xfrm>
              <a:prstGeom prst="rect">
                <a:avLst/>
              </a:prstGeom>
            </p:spPr>
          </p:pic>
          <p:sp>
            <p:nvSpPr>
              <p:cNvPr id="51" name="TextBox 50">
                <a:extLst>
                  <a:ext uri="{FF2B5EF4-FFF2-40B4-BE49-F238E27FC236}">
                    <a16:creationId xmlns:a16="http://schemas.microsoft.com/office/drawing/2014/main" id="{5D626285-6C97-491A-A414-A90FF4E4E624}"/>
                  </a:ext>
                </a:extLst>
              </p:cNvPr>
              <p:cNvSpPr txBox="1"/>
              <p:nvPr/>
            </p:nvSpPr>
            <p:spPr>
              <a:xfrm>
                <a:off x="11737098" y="1452311"/>
                <a:ext cx="608940" cy="553998"/>
              </a:xfrm>
              <a:prstGeom prst="rect">
                <a:avLst/>
              </a:prstGeom>
              <a:noFill/>
            </p:spPr>
            <p:txBody>
              <a:bodyPr wrap="square" lIns="0" tIns="0" rIns="0" bIns="0" rtlCol="0">
                <a:spAutoFit/>
              </a:bodyPr>
              <a:lstStyle/>
              <a:p>
                <a:pPr algn="l"/>
                <a:r>
                  <a:rPr lang="en-US" sz="3600" dirty="0">
                    <a:gradFill>
                      <a:gsLst>
                        <a:gs pos="2917">
                          <a:schemeClr val="tx1"/>
                        </a:gs>
                        <a:gs pos="30000">
                          <a:schemeClr val="tx1"/>
                        </a:gs>
                      </a:gsLst>
                      <a:lin ang="5400000" scaled="0"/>
                    </a:gradFill>
                  </a:rPr>
                  <a:t>….</a:t>
                </a:r>
              </a:p>
            </p:txBody>
          </p:sp>
          <p:pic>
            <p:nvPicPr>
              <p:cNvPr id="57" name="Picture 56">
                <a:extLst>
                  <a:ext uri="{FF2B5EF4-FFF2-40B4-BE49-F238E27FC236}">
                    <a16:creationId xmlns:a16="http://schemas.microsoft.com/office/drawing/2014/main" id="{F5700EE7-0995-4666-A603-CC1B4D75BC3A}"/>
                  </a:ext>
                </a:extLst>
              </p:cNvPr>
              <p:cNvPicPr>
                <a:picLocks noChangeAspect="1"/>
              </p:cNvPicPr>
              <p:nvPr/>
            </p:nvPicPr>
            <p:blipFill>
              <a:blip r:embed="rId16"/>
              <a:stretch>
                <a:fillRect/>
              </a:stretch>
            </p:blipFill>
            <p:spPr>
              <a:xfrm>
                <a:off x="10070288" y="1543796"/>
                <a:ext cx="670991" cy="680549"/>
              </a:xfrm>
              <a:prstGeom prst="rect">
                <a:avLst/>
              </a:prstGeom>
            </p:spPr>
          </p:pic>
          <p:pic>
            <p:nvPicPr>
              <p:cNvPr id="6" name="Picture 5" descr="A picture containing clipart&#10;&#10;Description generated with very high confidence">
                <a:extLst>
                  <a:ext uri="{FF2B5EF4-FFF2-40B4-BE49-F238E27FC236}">
                    <a16:creationId xmlns:a16="http://schemas.microsoft.com/office/drawing/2014/main" id="{9266F38A-F812-480F-BD48-D7B86F8D130B}"/>
                  </a:ext>
                </a:extLst>
              </p:cNvPr>
              <p:cNvPicPr>
                <a:picLocks noChangeAspect="1"/>
              </p:cNvPicPr>
              <p:nvPr/>
            </p:nvPicPr>
            <p:blipFill rotWithShape="1">
              <a:blip r:embed="rId17"/>
              <a:srcRect l="10317"/>
              <a:stretch/>
            </p:blipFill>
            <p:spPr>
              <a:xfrm>
                <a:off x="8994126" y="1575872"/>
                <a:ext cx="951884" cy="606878"/>
              </a:xfrm>
              <a:prstGeom prst="rect">
                <a:avLst/>
              </a:prstGeom>
            </p:spPr>
          </p:pic>
          <p:pic>
            <p:nvPicPr>
              <p:cNvPr id="13" name="Picture 12" descr="A picture containing clipart&#10;&#10;Description generated with high confidence">
                <a:extLst>
                  <a:ext uri="{FF2B5EF4-FFF2-40B4-BE49-F238E27FC236}">
                    <a16:creationId xmlns:a16="http://schemas.microsoft.com/office/drawing/2014/main" id="{860A51E2-EE38-4667-AD19-2F501C17454D}"/>
                  </a:ext>
                </a:extLst>
              </p:cNvPr>
              <p:cNvPicPr>
                <a:picLocks noChangeAspect="1"/>
              </p:cNvPicPr>
              <p:nvPr/>
            </p:nvPicPr>
            <p:blipFill rotWithShape="1">
              <a:blip r:embed="rId18"/>
              <a:srcRect l="22482" r="19004"/>
              <a:stretch/>
            </p:blipFill>
            <p:spPr>
              <a:xfrm>
                <a:off x="6931547" y="1483435"/>
                <a:ext cx="780290" cy="819150"/>
              </a:xfrm>
              <a:prstGeom prst="rect">
                <a:avLst/>
              </a:prstGeom>
            </p:spPr>
          </p:pic>
          <p:pic>
            <p:nvPicPr>
              <p:cNvPr id="18" name="Picture 17" descr="A drawing of a person&#10;&#10;Description generated with very high confidence">
                <a:extLst>
                  <a:ext uri="{FF2B5EF4-FFF2-40B4-BE49-F238E27FC236}">
                    <a16:creationId xmlns:a16="http://schemas.microsoft.com/office/drawing/2014/main" id="{E9816CAF-0AFE-4B93-ACF8-08F22CC0E416}"/>
                  </a:ext>
                </a:extLst>
              </p:cNvPr>
              <p:cNvPicPr>
                <a:picLocks noChangeAspect="1"/>
              </p:cNvPicPr>
              <p:nvPr/>
            </p:nvPicPr>
            <p:blipFill>
              <a:blip r:embed="rId19"/>
              <a:stretch>
                <a:fillRect/>
              </a:stretch>
            </p:blipFill>
            <p:spPr>
              <a:xfrm>
                <a:off x="7810737" y="1361806"/>
                <a:ext cx="1047948" cy="1035010"/>
              </a:xfrm>
              <a:prstGeom prst="rect">
                <a:avLst/>
              </a:prstGeom>
            </p:spPr>
          </p:pic>
          <p:pic>
            <p:nvPicPr>
              <p:cNvPr id="37" name="Content Placeholder 5">
                <a:extLst>
                  <a:ext uri="{FF2B5EF4-FFF2-40B4-BE49-F238E27FC236}">
                    <a16:creationId xmlns:a16="http://schemas.microsoft.com/office/drawing/2014/main" id="{5B261A99-E8B5-4110-95B6-74BD346F2498}"/>
                  </a:ext>
                </a:extLst>
              </p:cNvPr>
              <p:cNvPicPr>
                <a:picLocks noChangeAspect="1"/>
              </p:cNvPicPr>
              <p:nvPr/>
            </p:nvPicPr>
            <p:blipFill>
              <a:blip r:embed="rId20"/>
              <a:stretch>
                <a:fillRect/>
              </a:stretch>
            </p:blipFill>
            <p:spPr>
              <a:xfrm>
                <a:off x="2507834" y="1457228"/>
                <a:ext cx="925382" cy="925382"/>
              </a:xfrm>
              <a:prstGeom prst="rect">
                <a:avLst/>
              </a:prstGeom>
            </p:spPr>
          </p:pic>
        </p:grpSp>
      </p:grpSp>
      <p:sp>
        <p:nvSpPr>
          <p:cNvPr id="42" name="Rectangle 41">
            <a:extLst>
              <a:ext uri="{FF2B5EF4-FFF2-40B4-BE49-F238E27FC236}">
                <a16:creationId xmlns:a16="http://schemas.microsoft.com/office/drawing/2014/main" id="{DEFDFAC7-F22A-4AFD-A12B-6E1DBD90F4C7}"/>
              </a:ext>
            </a:extLst>
          </p:cNvPr>
          <p:cNvSpPr/>
          <p:nvPr/>
        </p:nvSpPr>
        <p:spPr>
          <a:xfrm>
            <a:off x="2052555" y="2426995"/>
            <a:ext cx="8086889" cy="417215"/>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68" b="1" cap="all" dirty="0"/>
              <a:t>AZURE MANAGEMENT SDKs </a:t>
            </a:r>
          </a:p>
        </p:txBody>
      </p:sp>
      <p:grpSp>
        <p:nvGrpSpPr>
          <p:cNvPr id="47" name="Group 46">
            <a:extLst>
              <a:ext uri="{FF2B5EF4-FFF2-40B4-BE49-F238E27FC236}">
                <a16:creationId xmlns:a16="http://schemas.microsoft.com/office/drawing/2014/main" id="{38B27095-24DE-4A80-A977-1AD1E7F43209}"/>
              </a:ext>
            </a:extLst>
          </p:cNvPr>
          <p:cNvGrpSpPr/>
          <p:nvPr/>
        </p:nvGrpSpPr>
        <p:grpSpPr>
          <a:xfrm>
            <a:off x="24063" y="3410961"/>
            <a:ext cx="11275308" cy="1507553"/>
            <a:chOff x="24063" y="3410961"/>
            <a:chExt cx="11275308" cy="1507553"/>
          </a:xfrm>
        </p:grpSpPr>
        <p:sp>
          <p:nvSpPr>
            <p:cNvPr id="11" name="Double Brace 10">
              <a:extLst>
                <a:ext uri="{FF2B5EF4-FFF2-40B4-BE49-F238E27FC236}">
                  <a16:creationId xmlns:a16="http://schemas.microsoft.com/office/drawing/2014/main" id="{01466EF8-DC9E-48D3-ADD5-0CD4EC40E310}"/>
                </a:ext>
              </a:extLst>
            </p:cNvPr>
            <p:cNvSpPr/>
            <p:nvPr/>
          </p:nvSpPr>
          <p:spPr>
            <a:xfrm>
              <a:off x="1276597" y="3543040"/>
              <a:ext cx="10022774" cy="1375474"/>
            </a:xfrm>
            <a:prstGeom prst="bracePair">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nb-NO" dirty="0"/>
            </a:p>
          </p:txBody>
        </p:sp>
        <p:grpSp>
          <p:nvGrpSpPr>
            <p:cNvPr id="46" name="Group 45">
              <a:extLst>
                <a:ext uri="{FF2B5EF4-FFF2-40B4-BE49-F238E27FC236}">
                  <a16:creationId xmlns:a16="http://schemas.microsoft.com/office/drawing/2014/main" id="{290055F2-F137-4AB8-A338-3F1689E23FF6}"/>
                </a:ext>
              </a:extLst>
            </p:cNvPr>
            <p:cNvGrpSpPr/>
            <p:nvPr/>
          </p:nvGrpSpPr>
          <p:grpSpPr>
            <a:xfrm>
              <a:off x="24063" y="3410961"/>
              <a:ext cx="10992414" cy="1474530"/>
              <a:chOff x="24063" y="3410961"/>
              <a:chExt cx="10992414" cy="1474530"/>
            </a:xfrm>
          </p:grpSpPr>
          <p:grpSp>
            <p:nvGrpSpPr>
              <p:cNvPr id="10" name="Group 9">
                <a:extLst>
                  <a:ext uri="{FF2B5EF4-FFF2-40B4-BE49-F238E27FC236}">
                    <a16:creationId xmlns:a16="http://schemas.microsoft.com/office/drawing/2014/main" id="{B03B8422-F1C6-47E2-9FEA-23F85D6FDBFB}"/>
                  </a:ext>
                </a:extLst>
              </p:cNvPr>
              <p:cNvGrpSpPr/>
              <p:nvPr/>
            </p:nvGrpSpPr>
            <p:grpSpPr>
              <a:xfrm>
                <a:off x="24063" y="3410961"/>
                <a:ext cx="10992414" cy="1474530"/>
                <a:chOff x="9725" y="3443983"/>
                <a:chExt cx="10992414" cy="1474530"/>
              </a:xfrm>
            </p:grpSpPr>
            <p:sp>
              <p:nvSpPr>
                <p:cNvPr id="14" name="Rectangle 13">
                  <a:extLst>
                    <a:ext uri="{FF2B5EF4-FFF2-40B4-BE49-F238E27FC236}">
                      <a16:creationId xmlns:a16="http://schemas.microsoft.com/office/drawing/2014/main" id="{09036132-C1BF-4DF5-AB6D-D164DDA09683}"/>
                    </a:ext>
                  </a:extLst>
                </p:cNvPr>
                <p:cNvSpPr/>
                <p:nvPr/>
              </p:nvSpPr>
              <p:spPr>
                <a:xfrm>
                  <a:off x="1530702" y="3608617"/>
                  <a:ext cx="9471437" cy="125432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568" b="1" cap="all" dirty="0"/>
                </a:p>
              </p:txBody>
            </p:sp>
            <p:pic>
              <p:nvPicPr>
                <p:cNvPr id="21" name="Picture 20" descr="A close up of a sign&#10;&#10;Description generated with high confidence">
                  <a:extLst>
                    <a:ext uri="{FF2B5EF4-FFF2-40B4-BE49-F238E27FC236}">
                      <a16:creationId xmlns:a16="http://schemas.microsoft.com/office/drawing/2014/main" id="{9FF6AA62-F7CE-4725-B0C8-41AC844E4280}"/>
                    </a:ext>
                  </a:extLst>
                </p:cNvPr>
                <p:cNvPicPr>
                  <a:picLocks noChangeAspect="1"/>
                </p:cNvPicPr>
                <p:nvPr/>
              </p:nvPicPr>
              <p:blipFill>
                <a:blip r:embed="rId21"/>
                <a:stretch>
                  <a:fillRect/>
                </a:stretch>
              </p:blipFill>
              <p:spPr>
                <a:xfrm>
                  <a:off x="152377" y="4141744"/>
                  <a:ext cx="776769" cy="776769"/>
                </a:xfrm>
                <a:prstGeom prst="rect">
                  <a:avLst/>
                </a:prstGeom>
              </p:spPr>
            </p:pic>
            <p:sp>
              <p:nvSpPr>
                <p:cNvPr id="43" name="TextBox 42">
                  <a:extLst>
                    <a:ext uri="{FF2B5EF4-FFF2-40B4-BE49-F238E27FC236}">
                      <a16:creationId xmlns:a16="http://schemas.microsoft.com/office/drawing/2014/main" id="{D2E4C47A-D5DB-4FFC-817A-8688E5114954}"/>
                    </a:ext>
                  </a:extLst>
                </p:cNvPr>
                <p:cNvSpPr txBox="1"/>
                <p:nvPr/>
              </p:nvSpPr>
              <p:spPr>
                <a:xfrm>
                  <a:off x="9725" y="3443983"/>
                  <a:ext cx="1066423" cy="923330"/>
                </a:xfrm>
                <a:prstGeom prst="rect">
                  <a:avLst/>
                </a:prstGeom>
                <a:noFill/>
              </p:spPr>
              <p:txBody>
                <a:bodyPr wrap="square" lIns="0" tIns="0" rIns="0" bIns="0" rtlCol="0">
                  <a:spAutoFit/>
                </a:bodyPr>
                <a:lstStyle/>
                <a:p>
                  <a:pPr algn="ctr"/>
                  <a:r>
                    <a:rPr lang="en-US" sz="2000" dirty="0">
                      <a:gradFill>
                        <a:gsLst>
                          <a:gs pos="2917">
                            <a:schemeClr val="tx1"/>
                          </a:gs>
                          <a:gs pos="30000">
                            <a:schemeClr val="tx1"/>
                          </a:gs>
                        </a:gsLst>
                        <a:lin ang="5400000" scaled="0"/>
                      </a:gradFill>
                    </a:rPr>
                    <a:t>ARM Service</a:t>
                  </a:r>
                </a:p>
                <a:p>
                  <a:pPr algn="l"/>
                  <a:endParaRPr lang="en-US" sz="2000" dirty="0">
                    <a:gradFill>
                      <a:gsLst>
                        <a:gs pos="2917">
                          <a:schemeClr val="tx1"/>
                        </a:gs>
                        <a:gs pos="30000">
                          <a:schemeClr val="tx1"/>
                        </a:gs>
                      </a:gsLst>
                      <a:lin ang="5400000" scaled="0"/>
                    </a:gradFill>
                  </a:endParaRPr>
                </a:p>
              </p:txBody>
            </p:sp>
          </p:grpSp>
          <p:sp>
            <p:nvSpPr>
              <p:cNvPr id="22" name="TextBox 21">
                <a:extLst>
                  <a:ext uri="{FF2B5EF4-FFF2-40B4-BE49-F238E27FC236}">
                    <a16:creationId xmlns:a16="http://schemas.microsoft.com/office/drawing/2014/main" id="{5284338B-DBED-456F-AE24-1D044EE2A389}"/>
                  </a:ext>
                </a:extLst>
              </p:cNvPr>
              <p:cNvSpPr txBox="1"/>
              <p:nvPr/>
            </p:nvSpPr>
            <p:spPr>
              <a:xfrm>
                <a:off x="1722195" y="3692555"/>
                <a:ext cx="2594517" cy="246221"/>
              </a:xfrm>
              <a:prstGeom prst="rect">
                <a:avLst/>
              </a:prstGeom>
              <a:noFill/>
            </p:spPr>
            <p:txBody>
              <a:bodyPr wrap="square" lIns="0" tIns="0" rIns="0" bIns="0" rtlCol="0">
                <a:spAutoFit/>
              </a:bodyPr>
              <a:lstStyle/>
              <a:p>
                <a:r>
                  <a:rPr lang="en-US" sz="1600" b="1" cap="all" dirty="0">
                    <a:solidFill>
                      <a:schemeClr val="bg1"/>
                    </a:solidFill>
                  </a:rPr>
                  <a:t>RESOURCE Activity logs</a:t>
                </a:r>
                <a:endParaRPr lang="en-GB" sz="1600" dirty="0" err="1">
                  <a:solidFill>
                    <a:schemeClr val="bg1"/>
                  </a:solidFill>
                </a:endParaRPr>
              </a:p>
            </p:txBody>
          </p:sp>
          <p:sp>
            <p:nvSpPr>
              <p:cNvPr id="29" name="TextBox 28">
                <a:extLst>
                  <a:ext uri="{FF2B5EF4-FFF2-40B4-BE49-F238E27FC236}">
                    <a16:creationId xmlns:a16="http://schemas.microsoft.com/office/drawing/2014/main" id="{9F1FEB67-8C2C-418A-B76E-E1F6836129E0}"/>
                  </a:ext>
                </a:extLst>
              </p:cNvPr>
              <p:cNvSpPr txBox="1"/>
              <p:nvPr/>
            </p:nvSpPr>
            <p:spPr>
              <a:xfrm>
                <a:off x="3163727" y="4035735"/>
                <a:ext cx="3124961" cy="246221"/>
              </a:xfrm>
              <a:prstGeom prst="rect">
                <a:avLst/>
              </a:prstGeom>
              <a:noFill/>
            </p:spPr>
            <p:txBody>
              <a:bodyPr wrap="square" lIns="0" tIns="0" rIns="0" bIns="0" rtlCol="0">
                <a:spAutoFit/>
              </a:bodyPr>
              <a:lstStyle/>
              <a:p>
                <a:r>
                  <a:rPr lang="en-US" sz="1600" b="1" cap="all" dirty="0">
                    <a:solidFill>
                      <a:schemeClr val="bg1"/>
                    </a:solidFill>
                  </a:rPr>
                  <a:t>ROLE Based Access control</a:t>
                </a:r>
                <a:endParaRPr lang="en-GB" sz="1600" dirty="0" err="1">
                  <a:solidFill>
                    <a:schemeClr val="bg1"/>
                  </a:solidFill>
                </a:endParaRPr>
              </a:p>
            </p:txBody>
          </p:sp>
          <p:sp>
            <p:nvSpPr>
              <p:cNvPr id="31" name="Rectangle 30">
                <a:extLst>
                  <a:ext uri="{FF2B5EF4-FFF2-40B4-BE49-F238E27FC236}">
                    <a16:creationId xmlns:a16="http://schemas.microsoft.com/office/drawing/2014/main" id="{61D6E421-0B48-446D-AB9E-E1E1F3F9EE50}"/>
                  </a:ext>
                </a:extLst>
              </p:cNvPr>
              <p:cNvSpPr/>
              <p:nvPr/>
            </p:nvSpPr>
            <p:spPr>
              <a:xfrm>
                <a:off x="6859554" y="3991775"/>
                <a:ext cx="2438103" cy="338554"/>
              </a:xfrm>
              <a:prstGeom prst="rect">
                <a:avLst/>
              </a:prstGeom>
            </p:spPr>
            <p:txBody>
              <a:bodyPr wrap="none">
                <a:spAutoFit/>
              </a:bodyPr>
              <a:lstStyle/>
              <a:p>
                <a:r>
                  <a:rPr lang="en-US" sz="1600" b="1" cap="all" dirty="0">
                    <a:solidFill>
                      <a:schemeClr val="bg1"/>
                    </a:solidFill>
                  </a:rPr>
                  <a:t>policy ENFORCEMENT</a:t>
                </a:r>
                <a:endParaRPr lang="en-GB" dirty="0">
                  <a:solidFill>
                    <a:schemeClr val="bg1"/>
                  </a:solidFill>
                </a:endParaRPr>
              </a:p>
            </p:txBody>
          </p:sp>
          <p:sp>
            <p:nvSpPr>
              <p:cNvPr id="33" name="Rectangle 32">
                <a:extLst>
                  <a:ext uri="{FF2B5EF4-FFF2-40B4-BE49-F238E27FC236}">
                    <a16:creationId xmlns:a16="http://schemas.microsoft.com/office/drawing/2014/main" id="{7E82830B-BF77-42ED-AC55-01A00AED802F}"/>
                  </a:ext>
                </a:extLst>
              </p:cNvPr>
              <p:cNvSpPr/>
              <p:nvPr/>
            </p:nvSpPr>
            <p:spPr>
              <a:xfrm>
                <a:off x="4658232" y="3652562"/>
                <a:ext cx="3338286" cy="338554"/>
              </a:xfrm>
              <a:prstGeom prst="rect">
                <a:avLst/>
              </a:prstGeom>
            </p:spPr>
            <p:txBody>
              <a:bodyPr wrap="none">
                <a:spAutoFit/>
              </a:bodyPr>
              <a:lstStyle/>
              <a:p>
                <a:r>
                  <a:rPr lang="en-US" sz="1600" b="1" cap="all" dirty="0">
                    <a:solidFill>
                      <a:schemeClr val="bg1"/>
                    </a:solidFill>
                  </a:rPr>
                  <a:t>RESOURCE Lock ENFORCEMENT</a:t>
                </a:r>
                <a:endParaRPr lang="en-GB" dirty="0">
                  <a:solidFill>
                    <a:schemeClr val="bg1"/>
                  </a:solidFill>
                </a:endParaRPr>
              </a:p>
            </p:txBody>
          </p:sp>
          <p:sp>
            <p:nvSpPr>
              <p:cNvPr id="35" name="Rectangle 34">
                <a:extLst>
                  <a:ext uri="{FF2B5EF4-FFF2-40B4-BE49-F238E27FC236}">
                    <a16:creationId xmlns:a16="http://schemas.microsoft.com/office/drawing/2014/main" id="{BBEBD0D1-3E3A-4BF1-AB6B-2E930DD09C70}"/>
                  </a:ext>
                </a:extLst>
              </p:cNvPr>
              <p:cNvSpPr/>
              <p:nvPr/>
            </p:nvSpPr>
            <p:spPr>
              <a:xfrm>
                <a:off x="8125509" y="3646388"/>
                <a:ext cx="2344296" cy="338554"/>
              </a:xfrm>
              <a:prstGeom prst="rect">
                <a:avLst/>
              </a:prstGeom>
            </p:spPr>
            <p:txBody>
              <a:bodyPr wrap="none">
                <a:spAutoFit/>
              </a:bodyPr>
              <a:lstStyle/>
              <a:p>
                <a:r>
                  <a:rPr lang="en-US" sz="1600" b="1" cap="all" dirty="0">
                    <a:solidFill>
                      <a:schemeClr val="bg1"/>
                    </a:solidFill>
                  </a:rPr>
                  <a:t>Deployment ENGINE</a:t>
                </a:r>
                <a:endParaRPr lang="en-GB" dirty="0">
                  <a:solidFill>
                    <a:schemeClr val="bg1"/>
                  </a:solidFill>
                </a:endParaRPr>
              </a:p>
            </p:txBody>
          </p:sp>
          <p:sp>
            <p:nvSpPr>
              <p:cNvPr id="39" name="Rectangle 38">
                <a:extLst>
                  <a:ext uri="{FF2B5EF4-FFF2-40B4-BE49-F238E27FC236}">
                    <a16:creationId xmlns:a16="http://schemas.microsoft.com/office/drawing/2014/main" id="{6893F705-19B6-44B2-8488-D9FE540D6976}"/>
                  </a:ext>
                </a:extLst>
              </p:cNvPr>
              <p:cNvSpPr/>
              <p:nvPr/>
            </p:nvSpPr>
            <p:spPr>
              <a:xfrm>
                <a:off x="2566255" y="4330988"/>
                <a:ext cx="3641190" cy="338554"/>
              </a:xfrm>
              <a:prstGeom prst="rect">
                <a:avLst/>
              </a:prstGeom>
            </p:spPr>
            <p:txBody>
              <a:bodyPr wrap="none">
                <a:spAutoFit/>
              </a:bodyPr>
              <a:lstStyle/>
              <a:p>
                <a:r>
                  <a:rPr lang="en-US" sz="1600" b="1" cap="all" dirty="0">
                    <a:solidFill>
                      <a:schemeClr val="bg1"/>
                    </a:solidFill>
                  </a:rPr>
                  <a:t>Resource group MANAGEMENT</a:t>
                </a:r>
                <a:endParaRPr lang="en-GB" dirty="0">
                  <a:solidFill>
                    <a:schemeClr val="bg1"/>
                  </a:solidFill>
                </a:endParaRPr>
              </a:p>
            </p:txBody>
          </p:sp>
          <p:sp>
            <p:nvSpPr>
              <p:cNvPr id="45" name="Rectangle 44">
                <a:extLst>
                  <a:ext uri="{FF2B5EF4-FFF2-40B4-BE49-F238E27FC236}">
                    <a16:creationId xmlns:a16="http://schemas.microsoft.com/office/drawing/2014/main" id="{CE06FFEC-1D48-4B86-9B67-7375F4AFC6C8}"/>
                  </a:ext>
                </a:extLst>
              </p:cNvPr>
              <p:cNvSpPr/>
              <p:nvPr/>
            </p:nvSpPr>
            <p:spPr>
              <a:xfrm>
                <a:off x="6661913" y="4322422"/>
                <a:ext cx="2757743" cy="338554"/>
              </a:xfrm>
              <a:prstGeom prst="rect">
                <a:avLst/>
              </a:prstGeom>
            </p:spPr>
            <p:txBody>
              <a:bodyPr wrap="none">
                <a:spAutoFit/>
              </a:bodyPr>
              <a:lstStyle/>
              <a:p>
                <a:r>
                  <a:rPr lang="en-US" sz="1600" b="1" cap="all" dirty="0">
                    <a:solidFill>
                      <a:schemeClr val="bg1"/>
                    </a:solidFill>
                  </a:rPr>
                  <a:t>RESOURCE EVENT SOURCE</a:t>
                </a:r>
                <a:endParaRPr lang="en-GB" dirty="0">
                  <a:solidFill>
                    <a:schemeClr val="bg1"/>
                  </a:solidFill>
                </a:endParaRPr>
              </a:p>
            </p:txBody>
          </p:sp>
        </p:grpSp>
      </p:grpSp>
    </p:spTree>
    <p:extLst>
      <p:ext uri="{BB962C8B-B14F-4D97-AF65-F5344CB8AC3E}">
        <p14:creationId xmlns:p14="http://schemas.microsoft.com/office/powerpoint/2010/main" val="2622379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a16="http://schemas.microsoft.com/office/drawing/2014/main">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9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5" grpId="0" animBg="1"/>
      <p:bldP spid="24" grpId="0" animBg="1"/>
      <p:bldP spid="4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Content Placeholder 5">
            <a:extLst>
              <a:ext uri="{FF2B5EF4-FFF2-40B4-BE49-F238E27FC236}">
                <a16:creationId xmlns:a16="http://schemas.microsoft.com/office/drawing/2014/main" id="{C969FAEF-FD3A-424F-B8F9-497845428DFB}"/>
              </a:ext>
            </a:extLst>
          </p:cNvPr>
          <p:cNvPicPr>
            <a:picLocks noGrp="1" noChangeAspect="1"/>
          </p:cNvPicPr>
          <p:nvPr>
            <p:ph idx="1"/>
          </p:nvPr>
        </p:nvPicPr>
        <p:blipFill>
          <a:blip r:embed="rId2"/>
          <a:stretch>
            <a:fillRect/>
          </a:stretch>
        </p:blipFill>
        <p:spPr>
          <a:xfrm>
            <a:off x="1143941" y="643467"/>
            <a:ext cx="9904118" cy="5571066"/>
          </a:xfrm>
          <a:prstGeom prst="rect">
            <a:avLst/>
          </a:prstGeom>
        </p:spPr>
      </p:pic>
      <p:sp>
        <p:nvSpPr>
          <p:cNvPr id="4" name="Date Placeholder 3">
            <a:extLst>
              <a:ext uri="{FF2B5EF4-FFF2-40B4-BE49-F238E27FC236}">
                <a16:creationId xmlns:a16="http://schemas.microsoft.com/office/drawing/2014/main" id="{FBCAC7D5-878B-4160-BC9C-EA82FC435287}"/>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pPr>
            <a:r>
              <a:rPr lang="en-US"/>
              <a:t>2/27/2019</a:t>
            </a:r>
          </a:p>
        </p:txBody>
      </p:sp>
      <p:sp>
        <p:nvSpPr>
          <p:cNvPr id="5" name="Footer Placeholder 4">
            <a:extLst>
              <a:ext uri="{FF2B5EF4-FFF2-40B4-BE49-F238E27FC236}">
                <a16:creationId xmlns:a16="http://schemas.microsoft.com/office/drawing/2014/main" id="{208B9D59-365B-4640-A711-9C522AAD54B3}"/>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Azure UAE Meetup</a:t>
            </a:r>
          </a:p>
        </p:txBody>
      </p:sp>
    </p:spTree>
    <p:extLst>
      <p:ext uri="{BB962C8B-B14F-4D97-AF65-F5344CB8AC3E}">
        <p14:creationId xmlns:p14="http://schemas.microsoft.com/office/powerpoint/2010/main" val="37493157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Resource Manager</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502" y="1629958"/>
            <a:ext cx="5218180" cy="396640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73086" y="1631712"/>
            <a:ext cx="6458881" cy="3959209"/>
          </a:xfrm>
          <a:prstGeom prst="rect">
            <a:avLst/>
          </a:prstGeom>
        </p:spPr>
      </p:pic>
      <p:sp>
        <p:nvSpPr>
          <p:cNvPr id="9" name="Title 16"/>
          <p:cNvSpPr txBox="1">
            <a:spLocks/>
          </p:cNvSpPr>
          <p:nvPr/>
        </p:nvSpPr>
        <p:spPr>
          <a:xfrm>
            <a:off x="866856" y="5670063"/>
            <a:ext cx="3884507" cy="899538"/>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462">
              <a:defRPr/>
            </a:pPr>
            <a:r>
              <a:rPr lang="en-US" sz="5294" dirty="0">
                <a:solidFill>
                  <a:schemeClr val="tx1"/>
                </a:solidFill>
                <a:latin typeface="Segoe UI Light"/>
              </a:rPr>
              <a:t>Classis (ASM)</a:t>
            </a:r>
          </a:p>
        </p:txBody>
      </p:sp>
      <p:sp>
        <p:nvSpPr>
          <p:cNvPr id="10" name="Title 16"/>
          <p:cNvSpPr txBox="1">
            <a:spLocks/>
          </p:cNvSpPr>
          <p:nvPr/>
        </p:nvSpPr>
        <p:spPr>
          <a:xfrm>
            <a:off x="6598815" y="5619696"/>
            <a:ext cx="4407422" cy="899538"/>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462">
              <a:defRPr/>
            </a:pPr>
            <a:r>
              <a:rPr lang="en-US" sz="5294" dirty="0">
                <a:solidFill>
                  <a:schemeClr val="tx1"/>
                </a:solidFill>
                <a:latin typeface="Segoe UI Light"/>
              </a:rPr>
              <a:t>ARM with RPs</a:t>
            </a:r>
          </a:p>
        </p:txBody>
      </p:sp>
    </p:spTree>
    <p:extLst>
      <p:ext uri="{BB962C8B-B14F-4D97-AF65-F5344CB8AC3E}">
        <p14:creationId xmlns:p14="http://schemas.microsoft.com/office/powerpoint/2010/main" val="2194022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Content Placeholder 5">
            <a:extLst>
              <a:ext uri="{FF2B5EF4-FFF2-40B4-BE49-F238E27FC236}">
                <a16:creationId xmlns:a16="http://schemas.microsoft.com/office/drawing/2014/main" id="{13A3785B-7B01-47D8-990E-FBF05A22FD3B}"/>
              </a:ext>
            </a:extLst>
          </p:cNvPr>
          <p:cNvPicPr>
            <a:picLocks noGrp="1" noChangeAspect="1"/>
          </p:cNvPicPr>
          <p:nvPr>
            <p:ph idx="1"/>
          </p:nvPr>
        </p:nvPicPr>
        <p:blipFill>
          <a:blip r:embed="rId2"/>
          <a:stretch>
            <a:fillRect/>
          </a:stretch>
        </p:blipFill>
        <p:spPr>
          <a:xfrm>
            <a:off x="1121834" y="643467"/>
            <a:ext cx="9948331" cy="5571066"/>
          </a:xfrm>
          <a:prstGeom prst="rect">
            <a:avLst/>
          </a:prstGeom>
        </p:spPr>
      </p:pic>
      <p:sp>
        <p:nvSpPr>
          <p:cNvPr id="4" name="Date Placeholder 3">
            <a:extLst>
              <a:ext uri="{FF2B5EF4-FFF2-40B4-BE49-F238E27FC236}">
                <a16:creationId xmlns:a16="http://schemas.microsoft.com/office/drawing/2014/main" id="{E3B058E0-6C5A-4712-991D-601EB48DEBEC}"/>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pPr>
            <a:r>
              <a:rPr lang="en-US"/>
              <a:t>2/27/2019</a:t>
            </a:r>
          </a:p>
        </p:txBody>
      </p:sp>
      <p:sp>
        <p:nvSpPr>
          <p:cNvPr id="5" name="Footer Placeholder 4">
            <a:extLst>
              <a:ext uri="{FF2B5EF4-FFF2-40B4-BE49-F238E27FC236}">
                <a16:creationId xmlns:a16="http://schemas.microsoft.com/office/drawing/2014/main" id="{75EC6FB7-9626-4498-AB9E-2E91AEC1E64D}"/>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Azure UAE Meetup</a:t>
            </a:r>
          </a:p>
        </p:txBody>
      </p:sp>
    </p:spTree>
    <p:extLst>
      <p:ext uri="{BB962C8B-B14F-4D97-AF65-F5344CB8AC3E}">
        <p14:creationId xmlns:p14="http://schemas.microsoft.com/office/powerpoint/2010/main" val="816388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 Group Lifecycle</a:t>
            </a:r>
          </a:p>
        </p:txBody>
      </p:sp>
      <p:sp>
        <p:nvSpPr>
          <p:cNvPr id="3" name="Subtitle 2"/>
          <p:cNvSpPr>
            <a:spLocks noGrp="1"/>
          </p:cNvSpPr>
          <p:nvPr>
            <p:ph idx="1"/>
          </p:nvPr>
        </p:nvSpPr>
        <p:spPr>
          <a:xfrm>
            <a:off x="561583" y="1483089"/>
            <a:ext cx="4669446" cy="1219874"/>
          </a:xfrm>
        </p:spPr>
        <p:txBody>
          <a:bodyPr>
            <a:noAutofit/>
          </a:bodyPr>
          <a:lstStyle/>
          <a:p>
            <a:pPr marL="0" indent="0">
              <a:buNone/>
            </a:pPr>
            <a:r>
              <a:rPr lang="en-US" dirty="0">
                <a:latin typeface="Segoe UI Light" panose="020B0502040204020203" pitchFamily="34" charset="0"/>
                <a:cs typeface="Segoe UI Light" panose="020B0502040204020203" pitchFamily="34" charset="0"/>
              </a:rPr>
              <a:t>Question: </a:t>
            </a:r>
          </a:p>
          <a:p>
            <a:pPr marL="0" indent="0">
              <a:buNone/>
            </a:pPr>
            <a:r>
              <a:rPr lang="en-US" sz="2000" dirty="0">
                <a:latin typeface="Segoe UI Light" panose="020B0502040204020203" pitchFamily="34" charset="0"/>
                <a:cs typeface="Segoe UI Light" panose="020B0502040204020203" pitchFamily="34" charset="0"/>
              </a:rPr>
              <a:t>Should these resources be in the same group or a different one?</a:t>
            </a:r>
          </a:p>
        </p:txBody>
      </p:sp>
      <p:sp>
        <p:nvSpPr>
          <p:cNvPr id="5" name="Subtitle 2"/>
          <p:cNvSpPr txBox="1">
            <a:spLocks/>
          </p:cNvSpPr>
          <p:nvPr/>
        </p:nvSpPr>
        <p:spPr>
          <a:xfrm>
            <a:off x="561583" y="2885793"/>
            <a:ext cx="4669446" cy="1457478"/>
          </a:xfrm>
          <a:prstGeom prst="rect">
            <a:avLst/>
          </a:prstGeom>
        </p:spPr>
        <p:txBody>
          <a:bodyPr vert="horz" lIns="91427" tIns="45713" rIns="91427" bIns="45713"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800" dirty="0">
                <a:solidFill>
                  <a:srgbClr val="FFFFFF"/>
                </a:solidFill>
                <a:latin typeface="Segoe UI Light" panose="020B0502040204020203" pitchFamily="34" charset="0"/>
                <a:cs typeface="Segoe UI Light" panose="020B0502040204020203" pitchFamily="34" charset="0"/>
              </a:rPr>
              <a:t>Hint: </a:t>
            </a:r>
          </a:p>
          <a:p>
            <a:pPr marL="0" indent="0">
              <a:buNone/>
            </a:pPr>
            <a:r>
              <a:rPr lang="en-US" sz="2000" dirty="0">
                <a:solidFill>
                  <a:srgbClr val="FFFFFF"/>
                </a:solidFill>
                <a:latin typeface="Segoe UI Light" panose="020B0502040204020203" pitchFamily="34" charset="0"/>
                <a:cs typeface="Segoe UI Light" panose="020B0502040204020203" pitchFamily="34" charset="0"/>
              </a:rPr>
              <a:t>Do they have common lifecycle and management?</a:t>
            </a:r>
          </a:p>
        </p:txBody>
      </p:sp>
      <p:sp>
        <p:nvSpPr>
          <p:cNvPr id="6" name="Subtitle 2"/>
          <p:cNvSpPr txBox="1">
            <a:spLocks/>
          </p:cNvSpPr>
          <p:nvPr/>
        </p:nvSpPr>
        <p:spPr>
          <a:xfrm>
            <a:off x="561583" y="4306177"/>
            <a:ext cx="4669446" cy="1457478"/>
          </a:xfrm>
          <a:prstGeom prst="rect">
            <a:avLst/>
          </a:prstGeom>
        </p:spPr>
        <p:txBody>
          <a:bodyPr vert="horz" lIns="91427" tIns="45713" rIns="91427" bIns="45713"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800" dirty="0">
                <a:solidFill>
                  <a:srgbClr val="FFFFFF"/>
                </a:solidFill>
                <a:latin typeface="Segoe UI Light" panose="020B0502040204020203" pitchFamily="34" charset="0"/>
                <a:cs typeface="Segoe UI Light" panose="020B0502040204020203" pitchFamily="34" charset="0"/>
              </a:rPr>
              <a:t>Answer: </a:t>
            </a:r>
          </a:p>
          <a:p>
            <a:pPr marL="0" indent="0">
              <a:buNone/>
            </a:pPr>
            <a:r>
              <a:rPr lang="en-US" sz="2000" dirty="0">
                <a:solidFill>
                  <a:srgbClr val="FFFFFF"/>
                </a:solidFill>
                <a:latin typeface="Segoe UI Light" panose="020B0502040204020203" pitchFamily="34" charset="0"/>
                <a:cs typeface="Segoe UI Light" panose="020B0502040204020203" pitchFamily="34" charset="0"/>
              </a:rPr>
              <a:t>Up to you.</a:t>
            </a:r>
          </a:p>
        </p:txBody>
      </p:sp>
      <p:pic>
        <p:nvPicPr>
          <p:cNvPr id="244" name="Picture 243"/>
          <p:cNvPicPr>
            <a:picLocks noChangeAspect="1"/>
          </p:cNvPicPr>
          <p:nvPr/>
        </p:nvPicPr>
        <p:blipFill>
          <a:blip r:embed="rId3"/>
          <a:stretch>
            <a:fillRect/>
          </a:stretch>
        </p:blipFill>
        <p:spPr>
          <a:xfrm>
            <a:off x="5593429" y="1309864"/>
            <a:ext cx="5891370" cy="4965121"/>
          </a:xfrm>
          <a:prstGeom prst="rect">
            <a:avLst/>
          </a:prstGeom>
        </p:spPr>
      </p:pic>
    </p:spTree>
    <p:extLst>
      <p:ext uri="{BB962C8B-B14F-4D97-AF65-F5344CB8AC3E}">
        <p14:creationId xmlns:p14="http://schemas.microsoft.com/office/powerpoint/2010/main" val="4048640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DD0E3E19-6530-4D05-860F-C648D69B744D}"/>
              </a:ext>
            </a:extLst>
          </p:cNvPr>
          <p:cNvSpPr/>
          <p:nvPr/>
        </p:nvSpPr>
        <p:spPr bwMode="auto">
          <a:xfrm>
            <a:off x="328044" y="3001252"/>
            <a:ext cx="2468319" cy="1166842"/>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Azure (Sub\RG)</a:t>
            </a:r>
          </a:p>
        </p:txBody>
      </p:sp>
      <p:sp>
        <p:nvSpPr>
          <p:cNvPr id="2" name="Title 1">
            <a:extLst>
              <a:ext uri="{FF2B5EF4-FFF2-40B4-BE49-F238E27FC236}">
                <a16:creationId xmlns:a16="http://schemas.microsoft.com/office/drawing/2014/main" id="{AC21CE11-5953-4198-8251-C3BCEDDB806A}"/>
              </a:ext>
            </a:extLst>
          </p:cNvPr>
          <p:cNvSpPr>
            <a:spLocks noGrp="1"/>
          </p:cNvSpPr>
          <p:nvPr>
            <p:ph type="title"/>
          </p:nvPr>
        </p:nvSpPr>
        <p:spPr/>
        <p:txBody>
          <a:bodyPr/>
          <a:lstStyle/>
          <a:p>
            <a:r>
              <a:rPr lang="en-US" dirty="0"/>
              <a:t>Immutable and declarative scenarios</a:t>
            </a:r>
          </a:p>
        </p:txBody>
      </p:sp>
      <p:sp>
        <p:nvSpPr>
          <p:cNvPr id="40" name="Text Placeholder 2">
            <a:extLst>
              <a:ext uri="{FF2B5EF4-FFF2-40B4-BE49-F238E27FC236}">
                <a16:creationId xmlns:a16="http://schemas.microsoft.com/office/drawing/2014/main" id="{DA6813D6-53A6-4FDE-9778-6475E58551C4}"/>
              </a:ext>
            </a:extLst>
          </p:cNvPr>
          <p:cNvSpPr>
            <a:spLocks noGrp="1"/>
          </p:cNvSpPr>
          <p:nvPr>
            <p:ph type="body" sz="quarter" idx="10"/>
          </p:nvPr>
        </p:nvSpPr>
        <p:spPr>
          <a:xfrm>
            <a:off x="7168069" y="1285797"/>
            <a:ext cx="4852037" cy="5219891"/>
          </a:xfrm>
        </p:spPr>
        <p:txBody>
          <a:bodyPr/>
          <a:lstStyle/>
          <a:p>
            <a:r>
              <a:rPr lang="en-US" dirty="0">
                <a:gradFill>
                  <a:gsLst>
                    <a:gs pos="2917">
                      <a:schemeClr val="tx1"/>
                    </a:gs>
                    <a:gs pos="30000">
                      <a:schemeClr val="tx1"/>
                    </a:gs>
                  </a:gsLst>
                  <a:lin ang="5400000" scaled="0"/>
                </a:gradFill>
              </a:rPr>
              <a:t>Considerations for declarative implementation</a:t>
            </a:r>
          </a:p>
          <a:p>
            <a:pPr lvl="1"/>
            <a:r>
              <a:rPr lang="en-US" dirty="0">
                <a:gradFill>
                  <a:gsLst>
                    <a:gs pos="2917">
                      <a:schemeClr val="tx1"/>
                    </a:gs>
                    <a:gs pos="30000">
                      <a:schemeClr val="tx1"/>
                    </a:gs>
                  </a:gsLst>
                  <a:lin ang="5400000" scaled="0"/>
                </a:gradFill>
              </a:rPr>
              <a:t>Multi-cloud </a:t>
            </a:r>
          </a:p>
          <a:p>
            <a:pPr lvl="1"/>
            <a:r>
              <a:rPr lang="en-US" dirty="0">
                <a:gradFill>
                  <a:gsLst>
                    <a:gs pos="2917">
                      <a:schemeClr val="tx1"/>
                    </a:gs>
                    <a:gs pos="30000">
                      <a:schemeClr val="tx1"/>
                    </a:gs>
                  </a:gsLst>
                  <a:lin ang="5400000" scaled="0"/>
                </a:gradFill>
              </a:rPr>
              <a:t>IaaS and Containers</a:t>
            </a:r>
          </a:p>
          <a:p>
            <a:pPr lvl="1"/>
            <a:r>
              <a:rPr lang="en-US" dirty="0">
                <a:gradFill>
                  <a:gsLst>
                    <a:gs pos="2917">
                      <a:schemeClr val="tx1"/>
                    </a:gs>
                    <a:gs pos="30000">
                      <a:schemeClr val="tx1"/>
                    </a:gs>
                  </a:gsLst>
                  <a:lin ang="5400000" scaled="0"/>
                </a:gradFill>
              </a:rPr>
              <a:t>ARM templates / automation</a:t>
            </a:r>
          </a:p>
          <a:p>
            <a:pPr lvl="1"/>
            <a:r>
              <a:rPr lang="en-US" dirty="0">
                <a:gradFill>
                  <a:gsLst>
                    <a:gs pos="2917">
                      <a:schemeClr val="tx1"/>
                    </a:gs>
                    <a:gs pos="30000">
                      <a:schemeClr val="tx1"/>
                    </a:gs>
                  </a:gsLst>
                  <a:lin ang="5400000" scaled="0"/>
                </a:gradFill>
              </a:rPr>
              <a:t>Team background/knowledge and familiarity</a:t>
            </a:r>
          </a:p>
          <a:p>
            <a:pPr lvl="1"/>
            <a:r>
              <a:rPr lang="en-US" dirty="0">
                <a:gradFill>
                  <a:gsLst>
                    <a:gs pos="2917">
                      <a:schemeClr val="tx1"/>
                    </a:gs>
                    <a:gs pos="30000">
                      <a:schemeClr val="tx1"/>
                    </a:gs>
                  </a:gsLst>
                  <a:lin ang="5400000" scaled="0"/>
                </a:gradFill>
              </a:rPr>
              <a:t>Requirements (short term, long term)</a:t>
            </a:r>
          </a:p>
          <a:p>
            <a:pPr lvl="1"/>
            <a:r>
              <a:rPr lang="en-US" dirty="0">
                <a:gradFill>
                  <a:gsLst>
                    <a:gs pos="2917">
                      <a:schemeClr val="tx1"/>
                    </a:gs>
                    <a:gs pos="30000">
                      <a:schemeClr val="tx1"/>
                    </a:gs>
                  </a:gsLst>
                  <a:lin ang="5400000" scaled="0"/>
                </a:gradFill>
              </a:rPr>
              <a:t>Lift and shift</a:t>
            </a:r>
          </a:p>
          <a:p>
            <a:endParaRPr lang="en-US" dirty="0">
              <a:gradFill>
                <a:gsLst>
                  <a:gs pos="2917">
                    <a:schemeClr val="tx1"/>
                  </a:gs>
                  <a:gs pos="30000">
                    <a:schemeClr val="tx1"/>
                  </a:gs>
                </a:gsLst>
                <a:lin ang="5400000" scaled="0"/>
              </a:gradFill>
            </a:endParaRPr>
          </a:p>
          <a:p>
            <a:r>
              <a:rPr lang="en-US" dirty="0">
                <a:gradFill>
                  <a:gsLst>
                    <a:gs pos="2917">
                      <a:schemeClr val="tx1"/>
                    </a:gs>
                    <a:gs pos="30000">
                      <a:schemeClr val="tx1"/>
                    </a:gs>
                  </a:gsLst>
                  <a:lin ang="5400000" scaled="0"/>
                </a:gradFill>
              </a:rPr>
              <a:t>How to achieve declarative in Azure?</a:t>
            </a:r>
          </a:p>
          <a:p>
            <a:pPr lvl="1"/>
            <a:r>
              <a:rPr lang="en-US" dirty="0">
                <a:gradFill>
                  <a:gsLst>
                    <a:gs pos="2917">
                      <a:schemeClr val="tx1"/>
                    </a:gs>
                    <a:gs pos="30000">
                      <a:schemeClr val="tx1"/>
                    </a:gs>
                  </a:gsLst>
                  <a:lin ang="5400000" scaled="0"/>
                </a:gradFill>
              </a:rPr>
              <a:t>Templates!  “It depends”!</a:t>
            </a:r>
          </a:p>
        </p:txBody>
      </p:sp>
      <p:sp>
        <p:nvSpPr>
          <p:cNvPr id="35" name="Rectangle 34">
            <a:extLst>
              <a:ext uri="{FF2B5EF4-FFF2-40B4-BE49-F238E27FC236}">
                <a16:creationId xmlns:a16="http://schemas.microsoft.com/office/drawing/2014/main" id="{36DD8D0E-5DC0-4332-8868-9BE540853DAD}"/>
              </a:ext>
            </a:extLst>
          </p:cNvPr>
          <p:cNvSpPr/>
          <p:nvPr/>
        </p:nvSpPr>
        <p:spPr bwMode="auto">
          <a:xfrm>
            <a:off x="663962" y="3571887"/>
            <a:ext cx="1768984" cy="392963"/>
          </a:xfrm>
          <a:prstGeom prst="rect">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The resource</a:t>
            </a:r>
          </a:p>
        </p:txBody>
      </p:sp>
      <p:sp>
        <p:nvSpPr>
          <p:cNvPr id="36" name="Rectangle 35">
            <a:extLst>
              <a:ext uri="{FF2B5EF4-FFF2-40B4-BE49-F238E27FC236}">
                <a16:creationId xmlns:a16="http://schemas.microsoft.com/office/drawing/2014/main" id="{CAFDC719-0310-47A1-A0E8-0068C074386E}"/>
              </a:ext>
            </a:extLst>
          </p:cNvPr>
          <p:cNvSpPr/>
          <p:nvPr/>
        </p:nvSpPr>
        <p:spPr bwMode="auto">
          <a:xfrm>
            <a:off x="816362" y="3685019"/>
            <a:ext cx="1768984" cy="392963"/>
          </a:xfrm>
          <a:prstGeom prst="rect">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The resource(s)</a:t>
            </a:r>
          </a:p>
        </p:txBody>
      </p:sp>
      <p:sp>
        <p:nvSpPr>
          <p:cNvPr id="46" name="Text Placeholder 2">
            <a:extLst>
              <a:ext uri="{FF2B5EF4-FFF2-40B4-BE49-F238E27FC236}">
                <a16:creationId xmlns:a16="http://schemas.microsoft.com/office/drawing/2014/main" id="{B29C13A7-836C-446F-B9D7-12F240B20AC0}"/>
              </a:ext>
            </a:extLst>
          </p:cNvPr>
          <p:cNvSpPr txBox="1">
            <a:spLocks/>
          </p:cNvSpPr>
          <p:nvPr/>
        </p:nvSpPr>
        <p:spPr>
          <a:xfrm>
            <a:off x="331469" y="4460241"/>
            <a:ext cx="6171529" cy="2412968"/>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gradFill>
                  <a:gsLst>
                    <a:gs pos="2917">
                      <a:schemeClr val="tx1"/>
                    </a:gs>
                    <a:gs pos="30000">
                      <a:schemeClr val="tx1"/>
                    </a:gs>
                  </a:gsLst>
                  <a:lin ang="5400000" scaled="0"/>
                </a:gradFill>
              </a:rPr>
              <a:t>Resource control plane vs data plane or “Resource last mile”</a:t>
            </a:r>
          </a:p>
          <a:p>
            <a:pPr marL="457200" indent="-457200">
              <a:buFont typeface="Arial" panose="020B0604020202020204" pitchFamily="34" charset="0"/>
              <a:buChar char="•"/>
            </a:pPr>
            <a:r>
              <a:rPr lang="en-US" dirty="0">
                <a:gradFill>
                  <a:gsLst>
                    <a:gs pos="2917">
                      <a:schemeClr val="tx1"/>
                    </a:gs>
                    <a:gs pos="30000">
                      <a:schemeClr val="tx1"/>
                    </a:gs>
                  </a:gsLst>
                  <a:lin ang="5400000" scaled="0"/>
                </a:gradFill>
              </a:rPr>
              <a:t>IaaS – In-guest configuration</a:t>
            </a:r>
          </a:p>
          <a:p>
            <a:pPr marL="457200" indent="-457200">
              <a:buFont typeface="Arial" panose="020B0604020202020204" pitchFamily="34" charset="0"/>
              <a:buChar char="•"/>
            </a:pPr>
            <a:r>
              <a:rPr lang="en-US" dirty="0">
                <a:gradFill>
                  <a:gsLst>
                    <a:gs pos="2917">
                      <a:schemeClr val="tx1"/>
                    </a:gs>
                    <a:gs pos="30000">
                      <a:schemeClr val="tx1"/>
                    </a:gs>
                  </a:gsLst>
                  <a:lin ang="5400000" scaled="0"/>
                </a:gradFill>
              </a:rPr>
              <a:t>Containers – helm script</a:t>
            </a:r>
          </a:p>
          <a:p>
            <a:pPr marL="457200" indent="-457200">
              <a:buFont typeface="Arial" panose="020B0604020202020204" pitchFamily="34" charset="0"/>
              <a:buChar char="•"/>
            </a:pPr>
            <a:r>
              <a:rPr lang="en-US" dirty="0">
                <a:gradFill>
                  <a:gsLst>
                    <a:gs pos="2917">
                      <a:schemeClr val="tx1"/>
                    </a:gs>
                    <a:gs pos="30000">
                      <a:schemeClr val="tx1"/>
                    </a:gs>
                  </a:gsLst>
                  <a:lin ang="5400000" scaled="0"/>
                </a:gradFill>
              </a:rPr>
              <a:t>SaaS</a:t>
            </a:r>
          </a:p>
        </p:txBody>
      </p:sp>
      <p:cxnSp>
        <p:nvCxnSpPr>
          <p:cNvPr id="47" name="Straight Arrow Connector 46">
            <a:extLst>
              <a:ext uri="{FF2B5EF4-FFF2-40B4-BE49-F238E27FC236}">
                <a16:creationId xmlns:a16="http://schemas.microsoft.com/office/drawing/2014/main" id="{9F818105-E11B-4C0D-AEDA-4857D466D824}"/>
              </a:ext>
            </a:extLst>
          </p:cNvPr>
          <p:cNvCxnSpPr>
            <a:cxnSpLocks/>
          </p:cNvCxnSpPr>
          <p:nvPr/>
        </p:nvCxnSpPr>
        <p:spPr>
          <a:xfrm>
            <a:off x="130354" y="4393380"/>
            <a:ext cx="6499046" cy="0"/>
          </a:xfrm>
          <a:prstGeom prst="straightConnector1">
            <a:avLst/>
          </a:prstGeom>
          <a:ln w="38100">
            <a:solidFill>
              <a:schemeClr val="accent1"/>
            </a:solidFill>
            <a:headEnd type="none" w="lg" len="med"/>
            <a:tailEnd type="non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09476200-B8F1-4FAA-AAE6-BDD0D6280D39}"/>
              </a:ext>
            </a:extLst>
          </p:cNvPr>
          <p:cNvCxnSpPr>
            <a:cxnSpLocks/>
          </p:cNvCxnSpPr>
          <p:nvPr/>
        </p:nvCxnSpPr>
        <p:spPr>
          <a:xfrm>
            <a:off x="81048" y="2838003"/>
            <a:ext cx="6499046" cy="0"/>
          </a:xfrm>
          <a:prstGeom prst="straightConnector1">
            <a:avLst/>
          </a:prstGeom>
          <a:ln w="38100">
            <a:solidFill>
              <a:schemeClr val="accent1"/>
            </a:solidFill>
            <a:headEnd type="none" w="lg" len="med"/>
            <a:tailEnd type="non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4D963352-7129-44B7-AA12-D97154C76307}"/>
              </a:ext>
            </a:extLst>
          </p:cNvPr>
          <p:cNvCxnSpPr>
            <a:cxnSpLocks/>
          </p:cNvCxnSpPr>
          <p:nvPr/>
        </p:nvCxnSpPr>
        <p:spPr>
          <a:xfrm flipH="1" flipV="1">
            <a:off x="2971615" y="2933253"/>
            <a:ext cx="2602" cy="1322743"/>
          </a:xfrm>
          <a:prstGeom prst="straightConnector1">
            <a:avLst/>
          </a:prstGeom>
          <a:ln w="38100">
            <a:solidFill>
              <a:schemeClr val="accent1"/>
            </a:solidFill>
            <a:headEnd type="none" w="lg" len="med"/>
            <a:tailEnd type="none"/>
          </a:ln>
        </p:spPr>
        <p:style>
          <a:lnRef idx="1">
            <a:schemeClr val="accent1"/>
          </a:lnRef>
          <a:fillRef idx="0">
            <a:schemeClr val="accent1"/>
          </a:fillRef>
          <a:effectRef idx="0">
            <a:schemeClr val="accent1"/>
          </a:effectRef>
          <a:fontRef idx="minor">
            <a:schemeClr val="tx1"/>
          </a:fontRef>
        </p:style>
      </p:cxnSp>
      <p:sp>
        <p:nvSpPr>
          <p:cNvPr id="50" name="Text Placeholder 2">
            <a:extLst>
              <a:ext uri="{FF2B5EF4-FFF2-40B4-BE49-F238E27FC236}">
                <a16:creationId xmlns:a16="http://schemas.microsoft.com/office/drawing/2014/main" id="{7A9D60A7-2514-43BF-AE7D-4478F4C514D0}"/>
              </a:ext>
            </a:extLst>
          </p:cNvPr>
          <p:cNvSpPr txBox="1">
            <a:spLocks/>
          </p:cNvSpPr>
          <p:nvPr/>
        </p:nvSpPr>
        <p:spPr>
          <a:xfrm>
            <a:off x="3124236" y="3038954"/>
            <a:ext cx="3455858" cy="947952"/>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gradFill>
                  <a:gsLst>
                    <a:gs pos="2917">
                      <a:schemeClr val="tx1"/>
                    </a:gs>
                    <a:gs pos="30000">
                      <a:schemeClr val="tx1"/>
                    </a:gs>
                  </a:gsLst>
                  <a:lin ang="5400000" scaled="0"/>
                </a:gradFill>
              </a:rPr>
              <a:t>Related – Not in Azure</a:t>
            </a:r>
          </a:p>
          <a:p>
            <a:pPr marL="457200" indent="-457200">
              <a:buFont typeface="Arial" panose="020B0604020202020204" pitchFamily="34" charset="0"/>
              <a:buChar char="•"/>
            </a:pPr>
            <a:r>
              <a:rPr lang="en-US" dirty="0">
                <a:gradFill>
                  <a:gsLst>
                    <a:gs pos="2917">
                      <a:schemeClr val="tx1"/>
                    </a:gs>
                    <a:gs pos="30000">
                      <a:schemeClr val="tx1"/>
                    </a:gs>
                  </a:gsLst>
                  <a:lin ang="5400000" scaled="0"/>
                </a:gradFill>
              </a:rPr>
              <a:t>Terraform OSS RP</a:t>
            </a:r>
          </a:p>
        </p:txBody>
      </p:sp>
      <p:sp>
        <p:nvSpPr>
          <p:cNvPr id="51" name="Text Placeholder 2">
            <a:extLst>
              <a:ext uri="{FF2B5EF4-FFF2-40B4-BE49-F238E27FC236}">
                <a16:creationId xmlns:a16="http://schemas.microsoft.com/office/drawing/2014/main" id="{4B9A9B24-679A-4674-A1A4-7156D69A76D2}"/>
              </a:ext>
            </a:extLst>
          </p:cNvPr>
          <p:cNvSpPr txBox="1">
            <a:spLocks/>
          </p:cNvSpPr>
          <p:nvPr/>
        </p:nvSpPr>
        <p:spPr>
          <a:xfrm>
            <a:off x="663961" y="1212148"/>
            <a:ext cx="5736839" cy="1378839"/>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gradFill>
                  <a:gsLst>
                    <a:gs pos="2917">
                      <a:schemeClr val="tx1"/>
                    </a:gs>
                    <a:gs pos="30000">
                      <a:schemeClr val="tx1"/>
                    </a:gs>
                  </a:gsLst>
                  <a:lin ang="5400000" scaled="0"/>
                </a:gradFill>
              </a:rPr>
              <a:t>Tooling/Automation, Service request</a:t>
            </a:r>
          </a:p>
          <a:p>
            <a:r>
              <a:rPr lang="en-US" dirty="0">
                <a:gradFill>
                  <a:gsLst>
                    <a:gs pos="2917">
                      <a:schemeClr val="tx1"/>
                    </a:gs>
                    <a:gs pos="30000">
                      <a:schemeClr val="tx1"/>
                    </a:gs>
                  </a:gsLst>
                  <a:lin ang="5400000" scaled="0"/>
                </a:gradFill>
              </a:rPr>
              <a:t>CI/CD, Production and non-production scenarios  </a:t>
            </a:r>
          </a:p>
        </p:txBody>
      </p:sp>
    </p:spTree>
    <p:extLst>
      <p:ext uri="{BB962C8B-B14F-4D97-AF65-F5344CB8AC3E}">
        <p14:creationId xmlns:p14="http://schemas.microsoft.com/office/powerpoint/2010/main" val="300279973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0">
                                            <p:txEl>
                                              <p:pRg st="0" end="0"/>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0">
                                            <p:txEl>
                                              <p:pRg st="1" end="1"/>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0">
                                            <p:txEl>
                                              <p:pRg st="2" end="2"/>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0">
                                            <p:txEl>
                                              <p:pRg st="3" end="3"/>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0">
                                            <p:txEl>
                                              <p:pRg st="4" end="4"/>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0">
                                            <p:txEl>
                                              <p:pRg st="5" end="5"/>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0">
                                            <p:txEl>
                                              <p:pRg st="6" end="6"/>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0">
                                            <p:txEl>
                                              <p:pRg st="8" end="8"/>
                                            </p:txEl>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0">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40" grpId="0" build="p"/>
      <p:bldP spid="35" grpId="0" animBg="1"/>
      <p:bldP spid="36" grpId="0" animBg="1"/>
      <p:bldP spid="46" grpId="0"/>
      <p:bldP spid="50" grpId="0"/>
      <p:bldP spid="5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18A1E48-C74E-4B7C-95F4-2342DAC963A9}"/>
              </a:ext>
            </a:extLst>
          </p:cNvPr>
          <p:cNvSpPr>
            <a:spLocks noGrp="1"/>
          </p:cNvSpPr>
          <p:nvPr>
            <p:ph type="title"/>
          </p:nvPr>
        </p:nvSpPr>
        <p:spPr/>
        <p:txBody>
          <a:bodyPr/>
          <a:lstStyle/>
          <a:p>
            <a:r>
              <a:rPr lang="en-US" dirty="0"/>
              <a:t>ARM Templates</a:t>
            </a:r>
          </a:p>
        </p:txBody>
      </p:sp>
      <p:sp>
        <p:nvSpPr>
          <p:cNvPr id="3" name="Text Placeholder 2">
            <a:extLst>
              <a:ext uri="{FF2B5EF4-FFF2-40B4-BE49-F238E27FC236}">
                <a16:creationId xmlns:a16="http://schemas.microsoft.com/office/drawing/2014/main" id="{EB03E4EA-274B-4BE4-9A52-00B5B2697A08}"/>
              </a:ext>
            </a:extLst>
          </p:cNvPr>
          <p:cNvSpPr>
            <a:spLocks noGrp="1"/>
          </p:cNvSpPr>
          <p:nvPr>
            <p:ph type="body" sz="quarter" idx="10"/>
          </p:nvPr>
        </p:nvSpPr>
        <p:spPr/>
        <p:txBody>
          <a:bodyPr>
            <a:normAutofit fontScale="92500" lnSpcReduction="20000"/>
          </a:bodyPr>
          <a:lstStyle/>
          <a:p>
            <a:r>
              <a:rPr lang="en-US" dirty="0"/>
              <a:t>Azure’s </a:t>
            </a:r>
            <a:r>
              <a:rPr lang="en-US" dirty="0" err="1"/>
              <a:t>IaC</a:t>
            </a:r>
            <a:r>
              <a:rPr lang="en-US" dirty="0"/>
              <a:t> solution</a:t>
            </a:r>
          </a:p>
        </p:txBody>
      </p:sp>
    </p:spTree>
    <p:extLst>
      <p:ext uri="{BB962C8B-B14F-4D97-AF65-F5344CB8AC3E}">
        <p14:creationId xmlns:p14="http://schemas.microsoft.com/office/powerpoint/2010/main" val="928415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a16="http://schemas.microsoft.com/office/drawing/2014/main">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4"/>
          <p:cNvSpPr txBox="1">
            <a:spLocks/>
          </p:cNvSpPr>
          <p:nvPr/>
        </p:nvSpPr>
        <p:spPr>
          <a:xfrm>
            <a:off x="561583" y="1181195"/>
            <a:ext cx="3575608" cy="4680418"/>
          </a:xfrm>
          <a:prstGeom prst="rect">
            <a:avLst/>
          </a:prstGeom>
        </p:spPr>
        <p:txBody>
          <a:bodyPr>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lang="en-US" sz="2900" dirty="0">
                <a:solidFill>
                  <a:schemeClr val="tx1"/>
                </a:solidFill>
              </a:rPr>
              <a:t>Azure Templates can:</a:t>
            </a:r>
          </a:p>
          <a:p>
            <a:pPr>
              <a:lnSpc>
                <a:spcPct val="120000"/>
              </a:lnSpc>
            </a:pPr>
            <a:r>
              <a:rPr lang="en-US" sz="1800" dirty="0">
                <a:solidFill>
                  <a:schemeClr val="tx1"/>
                </a:solidFill>
                <a:latin typeface="Segoe UI Light"/>
              </a:rPr>
              <a:t>Ensure </a:t>
            </a:r>
            <a:r>
              <a:rPr lang="en-US" sz="1800" dirty="0" err="1">
                <a:solidFill>
                  <a:schemeClr val="tx1"/>
                </a:solidFill>
                <a:latin typeface="Segoe UI Light"/>
              </a:rPr>
              <a:t>Idempotency</a:t>
            </a:r>
            <a:endParaRPr lang="en-US" sz="1800" dirty="0">
              <a:solidFill>
                <a:schemeClr val="tx1"/>
              </a:solidFill>
              <a:latin typeface="Segoe UI Light"/>
            </a:endParaRPr>
          </a:p>
          <a:p>
            <a:pPr>
              <a:lnSpc>
                <a:spcPct val="120000"/>
              </a:lnSpc>
            </a:pPr>
            <a:r>
              <a:rPr lang="en-US" sz="1800" dirty="0">
                <a:solidFill>
                  <a:schemeClr val="tx1"/>
                </a:solidFill>
                <a:latin typeface="Segoe UI Light"/>
              </a:rPr>
              <a:t>Simplify Orchestration</a:t>
            </a:r>
          </a:p>
          <a:p>
            <a:pPr>
              <a:lnSpc>
                <a:spcPct val="120000"/>
              </a:lnSpc>
            </a:pPr>
            <a:r>
              <a:rPr lang="en-US" sz="1800" dirty="0">
                <a:solidFill>
                  <a:schemeClr val="tx1"/>
                </a:solidFill>
                <a:latin typeface="Segoe UI Light"/>
              </a:rPr>
              <a:t>Simplify Roll-back</a:t>
            </a:r>
          </a:p>
          <a:p>
            <a:pPr>
              <a:lnSpc>
                <a:spcPct val="120000"/>
              </a:lnSpc>
            </a:pPr>
            <a:r>
              <a:rPr lang="en-US" sz="1800" dirty="0">
                <a:solidFill>
                  <a:schemeClr val="tx1"/>
                </a:solidFill>
                <a:latin typeface="Segoe UI Light"/>
              </a:rPr>
              <a:t>Provide Cross-Resource Configuration and Update Support </a:t>
            </a:r>
          </a:p>
          <a:p>
            <a:pPr marL="0" indent="0">
              <a:buNone/>
            </a:pPr>
            <a:endParaRPr lang="en-US" dirty="0">
              <a:solidFill>
                <a:schemeClr val="tx1"/>
              </a:solidFill>
              <a:latin typeface="Segoe UI Light"/>
            </a:endParaRPr>
          </a:p>
          <a:p>
            <a:pPr marL="0" indent="0">
              <a:buNone/>
            </a:pPr>
            <a:r>
              <a:rPr lang="en-US" sz="2900" dirty="0">
                <a:solidFill>
                  <a:schemeClr val="tx1"/>
                </a:solidFill>
              </a:rPr>
              <a:t>Azure Templates are: </a:t>
            </a:r>
          </a:p>
          <a:p>
            <a:pPr>
              <a:lnSpc>
                <a:spcPct val="120000"/>
              </a:lnSpc>
            </a:pPr>
            <a:r>
              <a:rPr lang="en-US" sz="1800" dirty="0">
                <a:solidFill>
                  <a:schemeClr val="tx1"/>
                </a:solidFill>
                <a:latin typeface="Segoe UI Light"/>
              </a:rPr>
              <a:t>Source file, checked-in</a:t>
            </a:r>
          </a:p>
          <a:p>
            <a:pPr>
              <a:lnSpc>
                <a:spcPct val="120000"/>
              </a:lnSpc>
            </a:pPr>
            <a:r>
              <a:rPr lang="en-US" sz="1800" dirty="0">
                <a:solidFill>
                  <a:schemeClr val="tx1"/>
                </a:solidFill>
                <a:latin typeface="Segoe UI Light"/>
              </a:rPr>
              <a:t>Specifies resources and dependencies (VMs, </a:t>
            </a:r>
            <a:r>
              <a:rPr lang="en-US" sz="1800" dirty="0" err="1">
                <a:solidFill>
                  <a:schemeClr val="tx1"/>
                </a:solidFill>
                <a:latin typeface="Segoe UI Light"/>
              </a:rPr>
              <a:t>WebSites</a:t>
            </a:r>
            <a:r>
              <a:rPr lang="en-US" sz="1800" dirty="0">
                <a:solidFill>
                  <a:schemeClr val="tx1"/>
                </a:solidFill>
                <a:latin typeface="Segoe UI Light"/>
              </a:rPr>
              <a:t>, DBs) and connections (</a:t>
            </a:r>
            <a:r>
              <a:rPr lang="en-US" sz="1800" dirty="0" err="1">
                <a:solidFill>
                  <a:schemeClr val="tx1"/>
                </a:solidFill>
                <a:latin typeface="Segoe UI Light"/>
              </a:rPr>
              <a:t>config</a:t>
            </a:r>
            <a:r>
              <a:rPr lang="en-US" sz="1800" dirty="0">
                <a:solidFill>
                  <a:schemeClr val="tx1"/>
                </a:solidFill>
                <a:latin typeface="Segoe UI Light"/>
              </a:rPr>
              <a:t>, LB sets)</a:t>
            </a:r>
          </a:p>
          <a:p>
            <a:pPr>
              <a:lnSpc>
                <a:spcPct val="120000"/>
              </a:lnSpc>
            </a:pPr>
            <a:r>
              <a:rPr lang="en-US" sz="1800" dirty="0" err="1">
                <a:solidFill>
                  <a:schemeClr val="tx1"/>
                </a:solidFill>
                <a:latin typeface="Segoe UI Light"/>
              </a:rPr>
              <a:t>Parametized</a:t>
            </a:r>
            <a:r>
              <a:rPr lang="en-US" sz="1800" dirty="0">
                <a:solidFill>
                  <a:schemeClr val="tx1"/>
                </a:solidFill>
                <a:latin typeface="Segoe UI Light"/>
              </a:rPr>
              <a:t> input/output</a:t>
            </a:r>
          </a:p>
        </p:txBody>
      </p:sp>
      <p:sp>
        <p:nvSpPr>
          <p:cNvPr id="8" name="Rectangle 7"/>
          <p:cNvSpPr/>
          <p:nvPr/>
        </p:nvSpPr>
        <p:spPr bwMode="auto">
          <a:xfrm>
            <a:off x="8699432" y="996392"/>
            <a:ext cx="3350209" cy="1275507"/>
          </a:xfrm>
          <a:prstGeom prst="rect">
            <a:avLst/>
          </a:prstGeom>
          <a:noFill/>
          <a:ln w="381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27" tIns="91427" rIns="34289" bIns="34289" rtlCol="0" anchor="t" anchorCtr="0"/>
          <a:lstStyle/>
          <a:p>
            <a:pPr defTabSz="932227"/>
            <a:r>
              <a:rPr lang="en-US" sz="1400" dirty="0">
                <a:solidFill>
                  <a:srgbClr val="FFFFFF"/>
                </a:solidFill>
                <a:ea typeface="Segoe UI" pitchFamily="34" charset="0"/>
                <a:cs typeface="Segoe UI" pitchFamily="34" charset="0"/>
              </a:rPr>
              <a:t>Instantiation of repeatable </a:t>
            </a:r>
            <a:r>
              <a:rPr lang="en-US" sz="1400" dirty="0" err="1">
                <a:solidFill>
                  <a:srgbClr val="FFFFFF"/>
                </a:solidFill>
                <a:ea typeface="Segoe UI" pitchFamily="34" charset="0"/>
                <a:cs typeface="Segoe UI" pitchFamily="34" charset="0"/>
              </a:rPr>
              <a:t>config</a:t>
            </a:r>
            <a:r>
              <a:rPr lang="en-US" sz="1400" dirty="0">
                <a:solidFill>
                  <a:srgbClr val="FFFFFF"/>
                </a:solidFill>
                <a:ea typeface="Segoe UI" pitchFamily="34" charset="0"/>
                <a:cs typeface="Segoe UI" pitchFamily="34" charset="0"/>
              </a:rPr>
              <a:t>.</a:t>
            </a:r>
            <a:endParaRPr lang="en-US" sz="1100" dirty="0">
              <a:solidFill>
                <a:srgbClr val="FFFFFF"/>
              </a:solidFill>
              <a:ea typeface="Segoe UI" pitchFamily="34" charset="0"/>
              <a:cs typeface="Segoe UI" pitchFamily="34" charset="0"/>
            </a:endParaRPr>
          </a:p>
          <a:p>
            <a:pPr defTabSz="932227"/>
            <a:r>
              <a:rPr lang="en-US" sz="1200" i="1" dirty="0">
                <a:solidFill>
                  <a:srgbClr val="FFFFFF"/>
                </a:solidFill>
                <a:ea typeface="Segoe UI" pitchFamily="34" charset="0"/>
                <a:cs typeface="Segoe UI" pitchFamily="34" charset="0"/>
              </a:rPr>
              <a:t>Configuration </a:t>
            </a:r>
            <a:r>
              <a:rPr lang="en-US" sz="1200" i="1" dirty="0">
                <a:solidFill>
                  <a:srgbClr val="FFFFFF"/>
                </a:solidFill>
                <a:ea typeface="Segoe UI" pitchFamily="34" charset="0"/>
                <a:cs typeface="Segoe UI" pitchFamily="34" charset="0"/>
                <a:sym typeface="Wingdings" panose="05000000000000000000" pitchFamily="2" charset="2"/>
              </a:rPr>
              <a:t> </a:t>
            </a:r>
            <a:r>
              <a:rPr lang="en-US" sz="1200" i="1" dirty="0">
                <a:solidFill>
                  <a:srgbClr val="FFFFFF"/>
                </a:solidFill>
                <a:ea typeface="Segoe UI" pitchFamily="34" charset="0"/>
                <a:cs typeface="Segoe UI" pitchFamily="34" charset="0"/>
              </a:rPr>
              <a:t>Resource Group</a:t>
            </a:r>
          </a:p>
        </p:txBody>
      </p:sp>
      <p:sp>
        <p:nvSpPr>
          <p:cNvPr id="9" name="Title 1"/>
          <p:cNvSpPr>
            <a:spLocks noGrp="1"/>
          </p:cNvSpPr>
          <p:nvPr>
            <p:ph type="title"/>
          </p:nvPr>
        </p:nvSpPr>
        <p:spPr>
          <a:xfrm>
            <a:off x="561583" y="342793"/>
            <a:ext cx="11078251" cy="957464"/>
          </a:xfrm>
        </p:spPr>
        <p:txBody>
          <a:bodyPr>
            <a:normAutofit/>
          </a:bodyPr>
          <a:lstStyle/>
          <a:p>
            <a:r>
              <a:rPr lang="en-US" dirty="0"/>
              <a:t>Power of Repeatability</a:t>
            </a:r>
          </a:p>
        </p:txBody>
      </p:sp>
      <p:grpSp>
        <p:nvGrpSpPr>
          <p:cNvPr id="2" name="Group 4"/>
          <p:cNvGrpSpPr>
            <a:grpSpLocks noChangeAspect="1"/>
          </p:cNvGrpSpPr>
          <p:nvPr/>
        </p:nvGrpSpPr>
        <p:grpSpPr bwMode="auto">
          <a:xfrm>
            <a:off x="4545233" y="505241"/>
            <a:ext cx="6910996" cy="5669745"/>
            <a:chOff x="2863" y="318"/>
            <a:chExt cx="4354" cy="3572"/>
          </a:xfrm>
        </p:grpSpPr>
        <p:sp>
          <p:nvSpPr>
            <p:cNvPr id="3" name="AutoShape 3"/>
            <p:cNvSpPr>
              <a:spLocks noChangeAspect="1" noChangeArrowheads="1" noTextEdit="1"/>
            </p:cNvSpPr>
            <p:nvPr/>
          </p:nvSpPr>
          <p:spPr bwMode="auto">
            <a:xfrm>
              <a:off x="2864" y="319"/>
              <a:ext cx="4353" cy="3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5" name="Freeform 5"/>
            <p:cNvSpPr>
              <a:spLocks/>
            </p:cNvSpPr>
            <p:nvPr/>
          </p:nvSpPr>
          <p:spPr bwMode="auto">
            <a:xfrm>
              <a:off x="2867" y="2623"/>
              <a:ext cx="1358" cy="655"/>
            </a:xfrm>
            <a:custGeom>
              <a:avLst/>
              <a:gdLst>
                <a:gd name="T0" fmla="*/ 935 w 935"/>
                <a:gd name="T1" fmla="*/ 390 h 451"/>
                <a:gd name="T2" fmla="*/ 875 w 935"/>
                <a:gd name="T3" fmla="*/ 451 h 451"/>
                <a:gd name="T4" fmla="*/ 60 w 935"/>
                <a:gd name="T5" fmla="*/ 451 h 451"/>
                <a:gd name="T6" fmla="*/ 0 w 935"/>
                <a:gd name="T7" fmla="*/ 390 h 451"/>
                <a:gd name="T8" fmla="*/ 0 w 935"/>
                <a:gd name="T9" fmla="*/ 60 h 451"/>
                <a:gd name="T10" fmla="*/ 60 w 935"/>
                <a:gd name="T11" fmla="*/ 0 h 451"/>
                <a:gd name="T12" fmla="*/ 875 w 935"/>
                <a:gd name="T13" fmla="*/ 0 h 451"/>
                <a:gd name="T14" fmla="*/ 935 w 935"/>
                <a:gd name="T15" fmla="*/ 60 h 451"/>
                <a:gd name="T16" fmla="*/ 935 w 935"/>
                <a:gd name="T17" fmla="*/ 390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5" h="451">
                  <a:moveTo>
                    <a:pt x="935" y="390"/>
                  </a:moveTo>
                  <a:cubicBezTo>
                    <a:pt x="935" y="424"/>
                    <a:pt x="908" y="451"/>
                    <a:pt x="875" y="451"/>
                  </a:cubicBezTo>
                  <a:cubicBezTo>
                    <a:pt x="60" y="451"/>
                    <a:pt x="60" y="451"/>
                    <a:pt x="60" y="451"/>
                  </a:cubicBezTo>
                  <a:cubicBezTo>
                    <a:pt x="27" y="451"/>
                    <a:pt x="0" y="424"/>
                    <a:pt x="0" y="390"/>
                  </a:cubicBezTo>
                  <a:cubicBezTo>
                    <a:pt x="0" y="60"/>
                    <a:pt x="0" y="60"/>
                    <a:pt x="0" y="60"/>
                  </a:cubicBezTo>
                  <a:cubicBezTo>
                    <a:pt x="0" y="27"/>
                    <a:pt x="27" y="0"/>
                    <a:pt x="60" y="0"/>
                  </a:cubicBezTo>
                  <a:cubicBezTo>
                    <a:pt x="875" y="0"/>
                    <a:pt x="875" y="0"/>
                    <a:pt x="875" y="0"/>
                  </a:cubicBezTo>
                  <a:cubicBezTo>
                    <a:pt x="908" y="0"/>
                    <a:pt x="935" y="27"/>
                    <a:pt x="935" y="60"/>
                  </a:cubicBezTo>
                  <a:lnTo>
                    <a:pt x="935" y="390"/>
                  </a:lnTo>
                  <a:close/>
                </a:path>
              </a:pathLst>
            </a:custGeom>
            <a:solidFill>
              <a:srgbClr val="022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6" name="Freeform 6"/>
            <p:cNvSpPr>
              <a:spLocks/>
            </p:cNvSpPr>
            <p:nvPr/>
          </p:nvSpPr>
          <p:spPr bwMode="auto">
            <a:xfrm>
              <a:off x="2863" y="2620"/>
              <a:ext cx="1366" cy="661"/>
            </a:xfrm>
            <a:custGeom>
              <a:avLst/>
              <a:gdLst>
                <a:gd name="T0" fmla="*/ 938 w 941"/>
                <a:gd name="T1" fmla="*/ 392 h 455"/>
                <a:gd name="T2" fmla="*/ 936 w 941"/>
                <a:gd name="T3" fmla="*/ 392 h 455"/>
                <a:gd name="T4" fmla="*/ 919 w 941"/>
                <a:gd name="T5" fmla="*/ 433 h 455"/>
                <a:gd name="T6" fmla="*/ 878 w 941"/>
                <a:gd name="T7" fmla="*/ 450 h 455"/>
                <a:gd name="T8" fmla="*/ 63 w 941"/>
                <a:gd name="T9" fmla="*/ 450 h 455"/>
                <a:gd name="T10" fmla="*/ 22 w 941"/>
                <a:gd name="T11" fmla="*/ 433 h 455"/>
                <a:gd name="T12" fmla="*/ 5 w 941"/>
                <a:gd name="T13" fmla="*/ 392 h 455"/>
                <a:gd name="T14" fmla="*/ 5 w 941"/>
                <a:gd name="T15" fmla="*/ 62 h 455"/>
                <a:gd name="T16" fmla="*/ 22 w 941"/>
                <a:gd name="T17" fmla="*/ 22 h 455"/>
                <a:gd name="T18" fmla="*/ 63 w 941"/>
                <a:gd name="T19" fmla="*/ 5 h 455"/>
                <a:gd name="T20" fmla="*/ 878 w 941"/>
                <a:gd name="T21" fmla="*/ 5 h 455"/>
                <a:gd name="T22" fmla="*/ 919 w 941"/>
                <a:gd name="T23" fmla="*/ 22 h 455"/>
                <a:gd name="T24" fmla="*/ 936 w 941"/>
                <a:gd name="T25" fmla="*/ 62 h 455"/>
                <a:gd name="T26" fmla="*/ 936 w 941"/>
                <a:gd name="T27" fmla="*/ 392 h 455"/>
                <a:gd name="T28" fmla="*/ 938 w 941"/>
                <a:gd name="T29" fmla="*/ 392 h 455"/>
                <a:gd name="T30" fmla="*/ 941 w 941"/>
                <a:gd name="T31" fmla="*/ 392 h 455"/>
                <a:gd name="T32" fmla="*/ 941 w 941"/>
                <a:gd name="T33" fmla="*/ 62 h 455"/>
                <a:gd name="T34" fmla="*/ 878 w 941"/>
                <a:gd name="T35" fmla="*/ 0 h 455"/>
                <a:gd name="T36" fmla="*/ 63 w 941"/>
                <a:gd name="T37" fmla="*/ 0 h 455"/>
                <a:gd name="T38" fmla="*/ 0 w 941"/>
                <a:gd name="T39" fmla="*/ 62 h 455"/>
                <a:gd name="T40" fmla="*/ 0 w 941"/>
                <a:gd name="T41" fmla="*/ 392 h 455"/>
                <a:gd name="T42" fmla="*/ 63 w 941"/>
                <a:gd name="T43" fmla="*/ 455 h 455"/>
                <a:gd name="T44" fmla="*/ 878 w 941"/>
                <a:gd name="T45" fmla="*/ 455 h 455"/>
                <a:gd name="T46" fmla="*/ 941 w 941"/>
                <a:gd name="T47" fmla="*/ 392 h 455"/>
                <a:gd name="T48" fmla="*/ 938 w 941"/>
                <a:gd name="T49" fmla="*/ 392 h 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1" h="455">
                  <a:moveTo>
                    <a:pt x="938" y="392"/>
                  </a:moveTo>
                  <a:cubicBezTo>
                    <a:pt x="936" y="392"/>
                    <a:pt x="936" y="392"/>
                    <a:pt x="936" y="392"/>
                  </a:cubicBezTo>
                  <a:cubicBezTo>
                    <a:pt x="936" y="408"/>
                    <a:pt x="929" y="423"/>
                    <a:pt x="919" y="433"/>
                  </a:cubicBezTo>
                  <a:cubicBezTo>
                    <a:pt x="908" y="444"/>
                    <a:pt x="894" y="450"/>
                    <a:pt x="878" y="450"/>
                  </a:cubicBezTo>
                  <a:cubicBezTo>
                    <a:pt x="63" y="450"/>
                    <a:pt x="63" y="450"/>
                    <a:pt x="63" y="450"/>
                  </a:cubicBezTo>
                  <a:cubicBezTo>
                    <a:pt x="47" y="450"/>
                    <a:pt x="33" y="444"/>
                    <a:pt x="22" y="433"/>
                  </a:cubicBezTo>
                  <a:cubicBezTo>
                    <a:pt x="12" y="423"/>
                    <a:pt x="5" y="408"/>
                    <a:pt x="5" y="392"/>
                  </a:cubicBezTo>
                  <a:cubicBezTo>
                    <a:pt x="5" y="62"/>
                    <a:pt x="5" y="62"/>
                    <a:pt x="5" y="62"/>
                  </a:cubicBezTo>
                  <a:cubicBezTo>
                    <a:pt x="5" y="46"/>
                    <a:pt x="12" y="32"/>
                    <a:pt x="22" y="22"/>
                  </a:cubicBezTo>
                  <a:cubicBezTo>
                    <a:pt x="33" y="11"/>
                    <a:pt x="47" y="5"/>
                    <a:pt x="63" y="5"/>
                  </a:cubicBezTo>
                  <a:cubicBezTo>
                    <a:pt x="878" y="5"/>
                    <a:pt x="878" y="5"/>
                    <a:pt x="878" y="5"/>
                  </a:cubicBezTo>
                  <a:cubicBezTo>
                    <a:pt x="894" y="5"/>
                    <a:pt x="908" y="11"/>
                    <a:pt x="919" y="22"/>
                  </a:cubicBezTo>
                  <a:cubicBezTo>
                    <a:pt x="929" y="32"/>
                    <a:pt x="936" y="46"/>
                    <a:pt x="936" y="62"/>
                  </a:cubicBezTo>
                  <a:cubicBezTo>
                    <a:pt x="936" y="392"/>
                    <a:pt x="936" y="392"/>
                    <a:pt x="936" y="392"/>
                  </a:cubicBezTo>
                  <a:cubicBezTo>
                    <a:pt x="938" y="392"/>
                    <a:pt x="938" y="392"/>
                    <a:pt x="938" y="392"/>
                  </a:cubicBezTo>
                  <a:cubicBezTo>
                    <a:pt x="941" y="392"/>
                    <a:pt x="941" y="392"/>
                    <a:pt x="941" y="392"/>
                  </a:cubicBezTo>
                  <a:cubicBezTo>
                    <a:pt x="941" y="62"/>
                    <a:pt x="941" y="62"/>
                    <a:pt x="941" y="62"/>
                  </a:cubicBezTo>
                  <a:cubicBezTo>
                    <a:pt x="941" y="28"/>
                    <a:pt x="913" y="0"/>
                    <a:pt x="878" y="0"/>
                  </a:cubicBezTo>
                  <a:cubicBezTo>
                    <a:pt x="63" y="0"/>
                    <a:pt x="63" y="0"/>
                    <a:pt x="63" y="0"/>
                  </a:cubicBezTo>
                  <a:cubicBezTo>
                    <a:pt x="28" y="0"/>
                    <a:pt x="0" y="28"/>
                    <a:pt x="0" y="62"/>
                  </a:cubicBezTo>
                  <a:cubicBezTo>
                    <a:pt x="0" y="392"/>
                    <a:pt x="0" y="392"/>
                    <a:pt x="0" y="392"/>
                  </a:cubicBezTo>
                  <a:cubicBezTo>
                    <a:pt x="0" y="427"/>
                    <a:pt x="28" y="455"/>
                    <a:pt x="63" y="455"/>
                  </a:cubicBezTo>
                  <a:cubicBezTo>
                    <a:pt x="878" y="455"/>
                    <a:pt x="878" y="455"/>
                    <a:pt x="878" y="455"/>
                  </a:cubicBezTo>
                  <a:cubicBezTo>
                    <a:pt x="913" y="455"/>
                    <a:pt x="941" y="427"/>
                    <a:pt x="941" y="392"/>
                  </a:cubicBezTo>
                  <a:lnTo>
                    <a:pt x="938" y="39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0" name="Freeform 7"/>
            <p:cNvSpPr>
              <a:spLocks/>
            </p:cNvSpPr>
            <p:nvPr/>
          </p:nvSpPr>
          <p:spPr bwMode="auto">
            <a:xfrm>
              <a:off x="3003" y="2813"/>
              <a:ext cx="143" cy="326"/>
            </a:xfrm>
            <a:custGeom>
              <a:avLst/>
              <a:gdLst>
                <a:gd name="T0" fmla="*/ 0 w 98"/>
                <a:gd name="T1" fmla="*/ 0 h 224"/>
                <a:gd name="T2" fmla="*/ 0 w 98"/>
                <a:gd name="T3" fmla="*/ 189 h 224"/>
                <a:gd name="T4" fmla="*/ 98 w 98"/>
                <a:gd name="T5" fmla="*/ 224 h 224"/>
                <a:gd name="T6" fmla="*/ 98 w 98"/>
                <a:gd name="T7" fmla="*/ 0 h 224"/>
                <a:gd name="T8" fmla="*/ 0 w 98"/>
                <a:gd name="T9" fmla="*/ 0 h 224"/>
              </a:gdLst>
              <a:ahLst/>
              <a:cxnLst>
                <a:cxn ang="0">
                  <a:pos x="T0" y="T1"/>
                </a:cxn>
                <a:cxn ang="0">
                  <a:pos x="T2" y="T3"/>
                </a:cxn>
                <a:cxn ang="0">
                  <a:pos x="T4" y="T5"/>
                </a:cxn>
                <a:cxn ang="0">
                  <a:pos x="T6" y="T7"/>
                </a:cxn>
                <a:cxn ang="0">
                  <a:pos x="T8" y="T9"/>
                </a:cxn>
              </a:cxnLst>
              <a:rect l="0" t="0" r="r" b="b"/>
              <a:pathLst>
                <a:path w="98" h="224">
                  <a:moveTo>
                    <a:pt x="0" y="0"/>
                  </a:moveTo>
                  <a:cubicBezTo>
                    <a:pt x="0" y="189"/>
                    <a:pt x="0" y="189"/>
                    <a:pt x="0" y="189"/>
                  </a:cubicBezTo>
                  <a:cubicBezTo>
                    <a:pt x="0" y="208"/>
                    <a:pt x="44" y="224"/>
                    <a:pt x="98" y="224"/>
                  </a:cubicBezTo>
                  <a:cubicBezTo>
                    <a:pt x="98" y="0"/>
                    <a:pt x="98" y="0"/>
                    <a:pt x="98" y="0"/>
                  </a:cubicBez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1" name="Freeform 8"/>
            <p:cNvSpPr>
              <a:spLocks/>
            </p:cNvSpPr>
            <p:nvPr/>
          </p:nvSpPr>
          <p:spPr bwMode="auto">
            <a:xfrm>
              <a:off x="3144" y="2813"/>
              <a:ext cx="144" cy="326"/>
            </a:xfrm>
            <a:custGeom>
              <a:avLst/>
              <a:gdLst>
                <a:gd name="T0" fmla="*/ 0 w 99"/>
                <a:gd name="T1" fmla="*/ 224 h 224"/>
                <a:gd name="T2" fmla="*/ 1 w 99"/>
                <a:gd name="T3" fmla="*/ 224 h 224"/>
                <a:gd name="T4" fmla="*/ 99 w 99"/>
                <a:gd name="T5" fmla="*/ 189 h 224"/>
                <a:gd name="T6" fmla="*/ 99 w 99"/>
                <a:gd name="T7" fmla="*/ 0 h 224"/>
                <a:gd name="T8" fmla="*/ 0 w 99"/>
                <a:gd name="T9" fmla="*/ 0 h 224"/>
                <a:gd name="T10" fmla="*/ 0 w 99"/>
                <a:gd name="T11" fmla="*/ 224 h 224"/>
              </a:gdLst>
              <a:ahLst/>
              <a:cxnLst>
                <a:cxn ang="0">
                  <a:pos x="T0" y="T1"/>
                </a:cxn>
                <a:cxn ang="0">
                  <a:pos x="T2" y="T3"/>
                </a:cxn>
                <a:cxn ang="0">
                  <a:pos x="T4" y="T5"/>
                </a:cxn>
                <a:cxn ang="0">
                  <a:pos x="T6" y="T7"/>
                </a:cxn>
                <a:cxn ang="0">
                  <a:pos x="T8" y="T9"/>
                </a:cxn>
                <a:cxn ang="0">
                  <a:pos x="T10" y="T11"/>
                </a:cxn>
              </a:cxnLst>
              <a:rect l="0" t="0" r="r" b="b"/>
              <a:pathLst>
                <a:path w="99" h="224">
                  <a:moveTo>
                    <a:pt x="0" y="224"/>
                  </a:moveTo>
                  <a:cubicBezTo>
                    <a:pt x="1" y="224"/>
                    <a:pt x="1" y="224"/>
                    <a:pt x="1" y="224"/>
                  </a:cubicBezTo>
                  <a:cubicBezTo>
                    <a:pt x="55" y="224"/>
                    <a:pt x="99" y="208"/>
                    <a:pt x="99" y="189"/>
                  </a:cubicBezTo>
                  <a:cubicBezTo>
                    <a:pt x="99" y="0"/>
                    <a:pt x="99" y="0"/>
                    <a:pt x="99" y="0"/>
                  </a:cubicBezTo>
                  <a:cubicBezTo>
                    <a:pt x="0" y="0"/>
                    <a:pt x="0" y="0"/>
                    <a:pt x="0" y="0"/>
                  </a:cubicBezTo>
                  <a:lnTo>
                    <a:pt x="0" y="224"/>
                  </a:lnTo>
                  <a:close/>
                </a:path>
              </a:pathLst>
            </a:custGeom>
            <a:solidFill>
              <a:srgbClr val="29C7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2" name="Oval 9"/>
            <p:cNvSpPr>
              <a:spLocks noChangeArrowheads="1"/>
            </p:cNvSpPr>
            <p:nvPr/>
          </p:nvSpPr>
          <p:spPr bwMode="auto">
            <a:xfrm>
              <a:off x="3003" y="2761"/>
              <a:ext cx="285" cy="10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3" name="Oval 10"/>
            <p:cNvSpPr>
              <a:spLocks noChangeArrowheads="1"/>
            </p:cNvSpPr>
            <p:nvPr/>
          </p:nvSpPr>
          <p:spPr bwMode="auto">
            <a:xfrm>
              <a:off x="3033" y="2775"/>
              <a:ext cx="226" cy="69"/>
            </a:xfrm>
            <a:prstGeom prst="ellipse">
              <a:avLst/>
            </a:prstGeom>
            <a:solidFill>
              <a:srgbClr val="85B3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4" name="Freeform 11"/>
            <p:cNvSpPr>
              <a:spLocks/>
            </p:cNvSpPr>
            <p:nvPr/>
          </p:nvSpPr>
          <p:spPr bwMode="auto">
            <a:xfrm>
              <a:off x="3033" y="2775"/>
              <a:ext cx="226" cy="56"/>
            </a:xfrm>
            <a:custGeom>
              <a:avLst/>
              <a:gdLst>
                <a:gd name="T0" fmla="*/ 140 w 156"/>
                <a:gd name="T1" fmla="*/ 38 h 38"/>
                <a:gd name="T2" fmla="*/ 156 w 156"/>
                <a:gd name="T3" fmla="*/ 24 h 38"/>
                <a:gd name="T4" fmla="*/ 78 w 156"/>
                <a:gd name="T5" fmla="*/ 0 h 38"/>
                <a:gd name="T6" fmla="*/ 0 w 156"/>
                <a:gd name="T7" fmla="*/ 24 h 38"/>
                <a:gd name="T8" fmla="*/ 17 w 156"/>
                <a:gd name="T9" fmla="*/ 38 h 38"/>
                <a:gd name="T10" fmla="*/ 78 w 156"/>
                <a:gd name="T11" fmla="*/ 29 h 38"/>
                <a:gd name="T12" fmla="*/ 140 w 156"/>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156" h="38">
                  <a:moveTo>
                    <a:pt x="140" y="38"/>
                  </a:moveTo>
                  <a:cubicBezTo>
                    <a:pt x="150" y="34"/>
                    <a:pt x="156" y="29"/>
                    <a:pt x="156" y="24"/>
                  </a:cubicBezTo>
                  <a:cubicBezTo>
                    <a:pt x="156" y="11"/>
                    <a:pt x="121" y="0"/>
                    <a:pt x="78" y="0"/>
                  </a:cubicBezTo>
                  <a:cubicBezTo>
                    <a:pt x="35" y="0"/>
                    <a:pt x="0" y="11"/>
                    <a:pt x="0" y="24"/>
                  </a:cubicBezTo>
                  <a:cubicBezTo>
                    <a:pt x="0" y="29"/>
                    <a:pt x="6" y="34"/>
                    <a:pt x="17" y="38"/>
                  </a:cubicBezTo>
                  <a:cubicBezTo>
                    <a:pt x="31" y="33"/>
                    <a:pt x="53" y="29"/>
                    <a:pt x="78" y="29"/>
                  </a:cubicBezTo>
                  <a:cubicBezTo>
                    <a:pt x="103" y="29"/>
                    <a:pt x="126" y="33"/>
                    <a:pt x="140" y="38"/>
                  </a:cubicBezTo>
                  <a:close/>
                </a:path>
              </a:pathLst>
            </a:custGeom>
            <a:solidFill>
              <a:srgbClr val="BAC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5" name="Freeform 12"/>
            <p:cNvSpPr>
              <a:spLocks noEditPoints="1"/>
            </p:cNvSpPr>
            <p:nvPr/>
          </p:nvSpPr>
          <p:spPr bwMode="auto">
            <a:xfrm>
              <a:off x="3043" y="2928"/>
              <a:ext cx="207" cy="118"/>
            </a:xfrm>
            <a:custGeom>
              <a:avLst/>
              <a:gdLst>
                <a:gd name="T0" fmla="*/ 135 w 143"/>
                <a:gd name="T1" fmla="*/ 74 h 81"/>
                <a:gd name="T2" fmla="*/ 113 w 143"/>
                <a:gd name="T3" fmla="*/ 81 h 81"/>
                <a:gd name="T4" fmla="*/ 82 w 143"/>
                <a:gd name="T5" fmla="*/ 81 h 81"/>
                <a:gd name="T6" fmla="*/ 82 w 143"/>
                <a:gd name="T7" fmla="*/ 0 h 81"/>
                <a:gd name="T8" fmla="*/ 111 w 143"/>
                <a:gd name="T9" fmla="*/ 0 h 81"/>
                <a:gd name="T10" fmla="*/ 133 w 143"/>
                <a:gd name="T11" fmla="*/ 5 h 81"/>
                <a:gd name="T12" fmla="*/ 139 w 143"/>
                <a:gd name="T13" fmla="*/ 19 h 81"/>
                <a:gd name="T14" fmla="*/ 134 w 143"/>
                <a:gd name="T15" fmla="*/ 31 h 81"/>
                <a:gd name="T16" fmla="*/ 124 w 143"/>
                <a:gd name="T17" fmla="*/ 37 h 81"/>
                <a:gd name="T18" fmla="*/ 124 w 143"/>
                <a:gd name="T19" fmla="*/ 37 h 81"/>
                <a:gd name="T20" fmla="*/ 138 w 143"/>
                <a:gd name="T21" fmla="*/ 44 h 81"/>
                <a:gd name="T22" fmla="*/ 142 w 143"/>
                <a:gd name="T23" fmla="*/ 57 h 81"/>
                <a:gd name="T24" fmla="*/ 135 w 143"/>
                <a:gd name="T25" fmla="*/ 74 h 81"/>
                <a:gd name="T26" fmla="*/ 59 w 143"/>
                <a:gd name="T27" fmla="*/ 69 h 81"/>
                <a:gd name="T28" fmla="*/ 28 w 143"/>
                <a:gd name="T29" fmla="*/ 81 h 81"/>
                <a:gd name="T30" fmla="*/ 0 w 143"/>
                <a:gd name="T31" fmla="*/ 81 h 81"/>
                <a:gd name="T32" fmla="*/ 0 w 143"/>
                <a:gd name="T33" fmla="*/ 0 h 81"/>
                <a:gd name="T34" fmla="*/ 28 w 143"/>
                <a:gd name="T35" fmla="*/ 0 h 81"/>
                <a:gd name="T36" fmla="*/ 71 w 143"/>
                <a:gd name="T37" fmla="*/ 39 h 81"/>
                <a:gd name="T38" fmla="*/ 59 w 143"/>
                <a:gd name="T39" fmla="*/ 69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3" h="81">
                  <a:moveTo>
                    <a:pt x="135" y="74"/>
                  </a:moveTo>
                  <a:cubicBezTo>
                    <a:pt x="129" y="78"/>
                    <a:pt x="122" y="81"/>
                    <a:pt x="113" y="81"/>
                  </a:cubicBezTo>
                  <a:cubicBezTo>
                    <a:pt x="82" y="81"/>
                    <a:pt x="82" y="81"/>
                    <a:pt x="82" y="81"/>
                  </a:cubicBezTo>
                  <a:cubicBezTo>
                    <a:pt x="82" y="0"/>
                    <a:pt x="82" y="0"/>
                    <a:pt x="82" y="0"/>
                  </a:cubicBezTo>
                  <a:cubicBezTo>
                    <a:pt x="111" y="0"/>
                    <a:pt x="111" y="0"/>
                    <a:pt x="111" y="0"/>
                  </a:cubicBezTo>
                  <a:cubicBezTo>
                    <a:pt x="121" y="0"/>
                    <a:pt x="128" y="2"/>
                    <a:pt x="133" y="5"/>
                  </a:cubicBezTo>
                  <a:cubicBezTo>
                    <a:pt x="137" y="9"/>
                    <a:pt x="139" y="13"/>
                    <a:pt x="139" y="19"/>
                  </a:cubicBezTo>
                  <a:cubicBezTo>
                    <a:pt x="139" y="24"/>
                    <a:pt x="138" y="28"/>
                    <a:pt x="134" y="31"/>
                  </a:cubicBezTo>
                  <a:cubicBezTo>
                    <a:pt x="131" y="34"/>
                    <a:pt x="128" y="36"/>
                    <a:pt x="124" y="37"/>
                  </a:cubicBezTo>
                  <a:cubicBezTo>
                    <a:pt x="124" y="37"/>
                    <a:pt x="124" y="37"/>
                    <a:pt x="124" y="37"/>
                  </a:cubicBezTo>
                  <a:cubicBezTo>
                    <a:pt x="129" y="38"/>
                    <a:pt x="134" y="40"/>
                    <a:pt x="138" y="44"/>
                  </a:cubicBezTo>
                  <a:cubicBezTo>
                    <a:pt x="141" y="47"/>
                    <a:pt x="142" y="52"/>
                    <a:pt x="142" y="57"/>
                  </a:cubicBezTo>
                  <a:cubicBezTo>
                    <a:pt x="143" y="64"/>
                    <a:pt x="140" y="70"/>
                    <a:pt x="135" y="74"/>
                  </a:cubicBezTo>
                  <a:close/>
                  <a:moveTo>
                    <a:pt x="59" y="69"/>
                  </a:moveTo>
                  <a:cubicBezTo>
                    <a:pt x="52" y="77"/>
                    <a:pt x="41" y="81"/>
                    <a:pt x="28" y="81"/>
                  </a:cubicBezTo>
                  <a:cubicBezTo>
                    <a:pt x="0" y="81"/>
                    <a:pt x="0" y="81"/>
                    <a:pt x="0" y="81"/>
                  </a:cubicBezTo>
                  <a:cubicBezTo>
                    <a:pt x="0" y="0"/>
                    <a:pt x="0" y="0"/>
                    <a:pt x="0" y="0"/>
                  </a:cubicBezTo>
                  <a:cubicBezTo>
                    <a:pt x="28" y="0"/>
                    <a:pt x="28" y="0"/>
                    <a:pt x="28" y="0"/>
                  </a:cubicBezTo>
                  <a:cubicBezTo>
                    <a:pt x="57" y="0"/>
                    <a:pt x="71" y="13"/>
                    <a:pt x="71" y="39"/>
                  </a:cubicBezTo>
                  <a:cubicBezTo>
                    <a:pt x="71" y="52"/>
                    <a:pt x="67" y="62"/>
                    <a:pt x="59" y="6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6" name="Freeform 13"/>
            <p:cNvSpPr>
              <a:spLocks/>
            </p:cNvSpPr>
            <p:nvPr/>
          </p:nvSpPr>
          <p:spPr bwMode="auto">
            <a:xfrm>
              <a:off x="3069" y="2950"/>
              <a:ext cx="49" cy="74"/>
            </a:xfrm>
            <a:custGeom>
              <a:avLst/>
              <a:gdLst>
                <a:gd name="T0" fmla="*/ 9 w 34"/>
                <a:gd name="T1" fmla="*/ 0 h 51"/>
                <a:gd name="T2" fmla="*/ 0 w 34"/>
                <a:gd name="T3" fmla="*/ 0 h 51"/>
                <a:gd name="T4" fmla="*/ 0 w 34"/>
                <a:gd name="T5" fmla="*/ 51 h 51"/>
                <a:gd name="T6" fmla="*/ 9 w 34"/>
                <a:gd name="T7" fmla="*/ 51 h 51"/>
                <a:gd name="T8" fmla="*/ 28 w 34"/>
                <a:gd name="T9" fmla="*/ 44 h 51"/>
                <a:gd name="T10" fmla="*/ 34 w 34"/>
                <a:gd name="T11" fmla="*/ 25 h 51"/>
                <a:gd name="T12" fmla="*/ 28 w 34"/>
                <a:gd name="T13" fmla="*/ 7 h 51"/>
                <a:gd name="T14" fmla="*/ 9 w 34"/>
                <a:gd name="T15" fmla="*/ 0 h 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 h="51">
                  <a:moveTo>
                    <a:pt x="9" y="0"/>
                  </a:moveTo>
                  <a:cubicBezTo>
                    <a:pt x="0" y="0"/>
                    <a:pt x="0" y="0"/>
                    <a:pt x="0" y="0"/>
                  </a:cubicBezTo>
                  <a:cubicBezTo>
                    <a:pt x="0" y="51"/>
                    <a:pt x="0" y="51"/>
                    <a:pt x="0" y="51"/>
                  </a:cubicBezTo>
                  <a:cubicBezTo>
                    <a:pt x="9" y="51"/>
                    <a:pt x="9" y="51"/>
                    <a:pt x="9" y="51"/>
                  </a:cubicBezTo>
                  <a:cubicBezTo>
                    <a:pt x="17" y="51"/>
                    <a:pt x="23" y="49"/>
                    <a:pt x="28" y="44"/>
                  </a:cubicBezTo>
                  <a:cubicBezTo>
                    <a:pt x="32" y="39"/>
                    <a:pt x="34" y="33"/>
                    <a:pt x="34" y="25"/>
                  </a:cubicBezTo>
                  <a:cubicBezTo>
                    <a:pt x="34" y="17"/>
                    <a:pt x="32" y="11"/>
                    <a:pt x="28" y="7"/>
                  </a:cubicBezTo>
                  <a:cubicBezTo>
                    <a:pt x="23" y="2"/>
                    <a:pt x="17" y="0"/>
                    <a:pt x="9" y="0"/>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7" name="Freeform 14"/>
            <p:cNvSpPr>
              <a:spLocks/>
            </p:cNvSpPr>
            <p:nvPr/>
          </p:nvSpPr>
          <p:spPr bwMode="auto">
            <a:xfrm>
              <a:off x="3188" y="2948"/>
              <a:ext cx="29" cy="28"/>
            </a:xfrm>
            <a:custGeom>
              <a:avLst/>
              <a:gdLst>
                <a:gd name="T0" fmla="*/ 17 w 20"/>
                <a:gd name="T1" fmla="*/ 16 h 19"/>
                <a:gd name="T2" fmla="*/ 20 w 20"/>
                <a:gd name="T3" fmla="*/ 9 h 19"/>
                <a:gd name="T4" fmla="*/ 7 w 20"/>
                <a:gd name="T5" fmla="*/ 0 h 19"/>
                <a:gd name="T6" fmla="*/ 0 w 20"/>
                <a:gd name="T7" fmla="*/ 0 h 19"/>
                <a:gd name="T8" fmla="*/ 0 w 20"/>
                <a:gd name="T9" fmla="*/ 19 h 19"/>
                <a:gd name="T10" fmla="*/ 8 w 20"/>
                <a:gd name="T11" fmla="*/ 19 h 19"/>
                <a:gd name="T12" fmla="*/ 17 w 20"/>
                <a:gd name="T13" fmla="*/ 16 h 19"/>
              </a:gdLst>
              <a:ahLst/>
              <a:cxnLst>
                <a:cxn ang="0">
                  <a:pos x="T0" y="T1"/>
                </a:cxn>
                <a:cxn ang="0">
                  <a:pos x="T2" y="T3"/>
                </a:cxn>
                <a:cxn ang="0">
                  <a:pos x="T4" y="T5"/>
                </a:cxn>
                <a:cxn ang="0">
                  <a:pos x="T6" y="T7"/>
                </a:cxn>
                <a:cxn ang="0">
                  <a:pos x="T8" y="T9"/>
                </a:cxn>
                <a:cxn ang="0">
                  <a:pos x="T10" y="T11"/>
                </a:cxn>
                <a:cxn ang="0">
                  <a:pos x="T12" y="T13"/>
                </a:cxn>
              </a:cxnLst>
              <a:rect l="0" t="0" r="r" b="b"/>
              <a:pathLst>
                <a:path w="20" h="19">
                  <a:moveTo>
                    <a:pt x="17" y="16"/>
                  </a:moveTo>
                  <a:cubicBezTo>
                    <a:pt x="19" y="14"/>
                    <a:pt x="20" y="12"/>
                    <a:pt x="20" y="9"/>
                  </a:cubicBezTo>
                  <a:cubicBezTo>
                    <a:pt x="20" y="3"/>
                    <a:pt x="16" y="0"/>
                    <a:pt x="7" y="0"/>
                  </a:cubicBezTo>
                  <a:cubicBezTo>
                    <a:pt x="0" y="0"/>
                    <a:pt x="0" y="0"/>
                    <a:pt x="0" y="0"/>
                  </a:cubicBezTo>
                  <a:cubicBezTo>
                    <a:pt x="0" y="19"/>
                    <a:pt x="0" y="19"/>
                    <a:pt x="0" y="19"/>
                  </a:cubicBezTo>
                  <a:cubicBezTo>
                    <a:pt x="8" y="19"/>
                    <a:pt x="8" y="19"/>
                    <a:pt x="8" y="19"/>
                  </a:cubicBezTo>
                  <a:cubicBezTo>
                    <a:pt x="12" y="19"/>
                    <a:pt x="15" y="18"/>
                    <a:pt x="17" y="16"/>
                  </a:cubicBezTo>
                  <a:close/>
                </a:path>
              </a:pathLst>
            </a:custGeom>
            <a:solidFill>
              <a:srgbClr val="29C7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8" name="Freeform 15"/>
            <p:cNvSpPr>
              <a:spLocks/>
            </p:cNvSpPr>
            <p:nvPr/>
          </p:nvSpPr>
          <p:spPr bwMode="auto">
            <a:xfrm>
              <a:off x="3188" y="2995"/>
              <a:ext cx="33" cy="30"/>
            </a:xfrm>
            <a:custGeom>
              <a:avLst/>
              <a:gdLst>
                <a:gd name="T0" fmla="*/ 20 w 23"/>
                <a:gd name="T1" fmla="*/ 3 h 21"/>
                <a:gd name="T2" fmla="*/ 10 w 23"/>
                <a:gd name="T3" fmla="*/ 0 h 21"/>
                <a:gd name="T4" fmla="*/ 0 w 23"/>
                <a:gd name="T5" fmla="*/ 0 h 21"/>
                <a:gd name="T6" fmla="*/ 0 w 23"/>
                <a:gd name="T7" fmla="*/ 21 h 21"/>
                <a:gd name="T8" fmla="*/ 10 w 23"/>
                <a:gd name="T9" fmla="*/ 21 h 21"/>
                <a:gd name="T10" fmla="*/ 20 w 23"/>
                <a:gd name="T11" fmla="*/ 18 h 21"/>
                <a:gd name="T12" fmla="*/ 23 w 23"/>
                <a:gd name="T13" fmla="*/ 10 h 21"/>
                <a:gd name="T14" fmla="*/ 20 w 23"/>
                <a:gd name="T15" fmla="*/ 3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21">
                  <a:moveTo>
                    <a:pt x="20" y="3"/>
                  </a:moveTo>
                  <a:cubicBezTo>
                    <a:pt x="18" y="1"/>
                    <a:pt x="14" y="0"/>
                    <a:pt x="10" y="0"/>
                  </a:cubicBezTo>
                  <a:cubicBezTo>
                    <a:pt x="0" y="0"/>
                    <a:pt x="0" y="0"/>
                    <a:pt x="0" y="0"/>
                  </a:cubicBezTo>
                  <a:cubicBezTo>
                    <a:pt x="0" y="21"/>
                    <a:pt x="0" y="21"/>
                    <a:pt x="0" y="21"/>
                  </a:cubicBezTo>
                  <a:cubicBezTo>
                    <a:pt x="10" y="21"/>
                    <a:pt x="10" y="21"/>
                    <a:pt x="10" y="21"/>
                  </a:cubicBezTo>
                  <a:cubicBezTo>
                    <a:pt x="14" y="21"/>
                    <a:pt x="18" y="20"/>
                    <a:pt x="20" y="18"/>
                  </a:cubicBezTo>
                  <a:cubicBezTo>
                    <a:pt x="22" y="16"/>
                    <a:pt x="23" y="14"/>
                    <a:pt x="23" y="10"/>
                  </a:cubicBezTo>
                  <a:cubicBezTo>
                    <a:pt x="23" y="7"/>
                    <a:pt x="22" y="5"/>
                    <a:pt x="20" y="3"/>
                  </a:cubicBezTo>
                  <a:close/>
                </a:path>
              </a:pathLst>
            </a:custGeom>
            <a:solidFill>
              <a:srgbClr val="29C7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9" name="Rectangle 16"/>
            <p:cNvSpPr>
              <a:spLocks noChangeArrowheads="1"/>
            </p:cNvSpPr>
            <p:nvPr/>
          </p:nvSpPr>
          <p:spPr bwMode="auto">
            <a:xfrm>
              <a:off x="3398" y="2838"/>
              <a:ext cx="584"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225"/>
              <a:r>
                <a:rPr lang="en-US" altLang="en-US" sz="2200">
                  <a:solidFill>
                    <a:srgbClr val="FFFFFF"/>
                  </a:solidFill>
                  <a:latin typeface="Segoe Pro Display Light" panose="020B0302040504020203" pitchFamily="34" charset="0"/>
                </a:rPr>
                <a:t>SQL - A</a:t>
              </a:r>
              <a:endParaRPr lang="en-US" altLang="en-US">
                <a:solidFill>
                  <a:srgbClr val="00B0F0"/>
                </a:solidFill>
              </a:endParaRPr>
            </a:p>
          </p:txBody>
        </p:sp>
        <p:sp>
          <p:nvSpPr>
            <p:cNvPr id="20" name="Freeform 17"/>
            <p:cNvSpPr>
              <a:spLocks/>
            </p:cNvSpPr>
            <p:nvPr/>
          </p:nvSpPr>
          <p:spPr bwMode="auto">
            <a:xfrm>
              <a:off x="4327" y="2623"/>
              <a:ext cx="1358" cy="655"/>
            </a:xfrm>
            <a:custGeom>
              <a:avLst/>
              <a:gdLst>
                <a:gd name="T0" fmla="*/ 935 w 935"/>
                <a:gd name="T1" fmla="*/ 390 h 451"/>
                <a:gd name="T2" fmla="*/ 875 w 935"/>
                <a:gd name="T3" fmla="*/ 451 h 451"/>
                <a:gd name="T4" fmla="*/ 60 w 935"/>
                <a:gd name="T5" fmla="*/ 451 h 451"/>
                <a:gd name="T6" fmla="*/ 0 w 935"/>
                <a:gd name="T7" fmla="*/ 390 h 451"/>
                <a:gd name="T8" fmla="*/ 0 w 935"/>
                <a:gd name="T9" fmla="*/ 60 h 451"/>
                <a:gd name="T10" fmla="*/ 60 w 935"/>
                <a:gd name="T11" fmla="*/ 0 h 451"/>
                <a:gd name="T12" fmla="*/ 875 w 935"/>
                <a:gd name="T13" fmla="*/ 0 h 451"/>
                <a:gd name="T14" fmla="*/ 935 w 935"/>
                <a:gd name="T15" fmla="*/ 60 h 451"/>
                <a:gd name="T16" fmla="*/ 935 w 935"/>
                <a:gd name="T17" fmla="*/ 390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5" h="451">
                  <a:moveTo>
                    <a:pt x="935" y="390"/>
                  </a:moveTo>
                  <a:cubicBezTo>
                    <a:pt x="935" y="424"/>
                    <a:pt x="908" y="451"/>
                    <a:pt x="875" y="451"/>
                  </a:cubicBezTo>
                  <a:cubicBezTo>
                    <a:pt x="60" y="451"/>
                    <a:pt x="60" y="451"/>
                    <a:pt x="60" y="451"/>
                  </a:cubicBezTo>
                  <a:cubicBezTo>
                    <a:pt x="27" y="451"/>
                    <a:pt x="0" y="424"/>
                    <a:pt x="0" y="390"/>
                  </a:cubicBezTo>
                  <a:cubicBezTo>
                    <a:pt x="0" y="60"/>
                    <a:pt x="0" y="60"/>
                    <a:pt x="0" y="60"/>
                  </a:cubicBezTo>
                  <a:cubicBezTo>
                    <a:pt x="0" y="27"/>
                    <a:pt x="27" y="0"/>
                    <a:pt x="60" y="0"/>
                  </a:cubicBezTo>
                  <a:cubicBezTo>
                    <a:pt x="875" y="0"/>
                    <a:pt x="875" y="0"/>
                    <a:pt x="875" y="0"/>
                  </a:cubicBezTo>
                  <a:cubicBezTo>
                    <a:pt x="908" y="0"/>
                    <a:pt x="935" y="27"/>
                    <a:pt x="935" y="60"/>
                  </a:cubicBezTo>
                  <a:lnTo>
                    <a:pt x="935" y="390"/>
                  </a:lnTo>
                  <a:close/>
                </a:path>
              </a:pathLst>
            </a:custGeom>
            <a:solidFill>
              <a:srgbClr val="022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21" name="Freeform 18"/>
            <p:cNvSpPr>
              <a:spLocks/>
            </p:cNvSpPr>
            <p:nvPr/>
          </p:nvSpPr>
          <p:spPr bwMode="auto">
            <a:xfrm>
              <a:off x="4322" y="2620"/>
              <a:ext cx="1367" cy="661"/>
            </a:xfrm>
            <a:custGeom>
              <a:avLst/>
              <a:gdLst>
                <a:gd name="T0" fmla="*/ 938 w 941"/>
                <a:gd name="T1" fmla="*/ 392 h 455"/>
                <a:gd name="T2" fmla="*/ 936 w 941"/>
                <a:gd name="T3" fmla="*/ 392 h 455"/>
                <a:gd name="T4" fmla="*/ 919 w 941"/>
                <a:gd name="T5" fmla="*/ 433 h 455"/>
                <a:gd name="T6" fmla="*/ 878 w 941"/>
                <a:gd name="T7" fmla="*/ 450 h 455"/>
                <a:gd name="T8" fmla="*/ 63 w 941"/>
                <a:gd name="T9" fmla="*/ 450 h 455"/>
                <a:gd name="T10" fmla="*/ 22 w 941"/>
                <a:gd name="T11" fmla="*/ 433 h 455"/>
                <a:gd name="T12" fmla="*/ 5 w 941"/>
                <a:gd name="T13" fmla="*/ 392 h 455"/>
                <a:gd name="T14" fmla="*/ 5 w 941"/>
                <a:gd name="T15" fmla="*/ 62 h 455"/>
                <a:gd name="T16" fmla="*/ 22 w 941"/>
                <a:gd name="T17" fmla="*/ 22 h 455"/>
                <a:gd name="T18" fmla="*/ 63 w 941"/>
                <a:gd name="T19" fmla="*/ 5 h 455"/>
                <a:gd name="T20" fmla="*/ 878 w 941"/>
                <a:gd name="T21" fmla="*/ 5 h 455"/>
                <a:gd name="T22" fmla="*/ 878 w 941"/>
                <a:gd name="T23" fmla="*/ 5 h 455"/>
                <a:gd name="T24" fmla="*/ 919 w 941"/>
                <a:gd name="T25" fmla="*/ 22 h 455"/>
                <a:gd name="T26" fmla="*/ 936 w 941"/>
                <a:gd name="T27" fmla="*/ 62 h 455"/>
                <a:gd name="T28" fmla="*/ 936 w 941"/>
                <a:gd name="T29" fmla="*/ 392 h 455"/>
                <a:gd name="T30" fmla="*/ 938 w 941"/>
                <a:gd name="T31" fmla="*/ 392 h 455"/>
                <a:gd name="T32" fmla="*/ 941 w 941"/>
                <a:gd name="T33" fmla="*/ 392 h 455"/>
                <a:gd name="T34" fmla="*/ 941 w 941"/>
                <a:gd name="T35" fmla="*/ 62 h 455"/>
                <a:gd name="T36" fmla="*/ 878 w 941"/>
                <a:gd name="T37" fmla="*/ 0 h 455"/>
                <a:gd name="T38" fmla="*/ 63 w 941"/>
                <a:gd name="T39" fmla="*/ 0 h 455"/>
                <a:gd name="T40" fmla="*/ 0 w 941"/>
                <a:gd name="T41" fmla="*/ 62 h 455"/>
                <a:gd name="T42" fmla="*/ 0 w 941"/>
                <a:gd name="T43" fmla="*/ 392 h 455"/>
                <a:gd name="T44" fmla="*/ 63 w 941"/>
                <a:gd name="T45" fmla="*/ 455 h 455"/>
                <a:gd name="T46" fmla="*/ 878 w 941"/>
                <a:gd name="T47" fmla="*/ 455 h 455"/>
                <a:gd name="T48" fmla="*/ 878 w 941"/>
                <a:gd name="T49" fmla="*/ 455 h 455"/>
                <a:gd name="T50" fmla="*/ 941 w 941"/>
                <a:gd name="T51" fmla="*/ 392 h 455"/>
                <a:gd name="T52" fmla="*/ 938 w 941"/>
                <a:gd name="T53" fmla="*/ 392 h 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41" h="455">
                  <a:moveTo>
                    <a:pt x="938" y="392"/>
                  </a:moveTo>
                  <a:cubicBezTo>
                    <a:pt x="936" y="392"/>
                    <a:pt x="936" y="392"/>
                    <a:pt x="936" y="392"/>
                  </a:cubicBezTo>
                  <a:cubicBezTo>
                    <a:pt x="936" y="408"/>
                    <a:pt x="929" y="423"/>
                    <a:pt x="919" y="433"/>
                  </a:cubicBezTo>
                  <a:cubicBezTo>
                    <a:pt x="908" y="444"/>
                    <a:pt x="894" y="450"/>
                    <a:pt x="878" y="450"/>
                  </a:cubicBezTo>
                  <a:cubicBezTo>
                    <a:pt x="63" y="450"/>
                    <a:pt x="63" y="450"/>
                    <a:pt x="63" y="450"/>
                  </a:cubicBezTo>
                  <a:cubicBezTo>
                    <a:pt x="47" y="450"/>
                    <a:pt x="32" y="444"/>
                    <a:pt x="22" y="433"/>
                  </a:cubicBezTo>
                  <a:cubicBezTo>
                    <a:pt x="11" y="423"/>
                    <a:pt x="5" y="408"/>
                    <a:pt x="5" y="392"/>
                  </a:cubicBezTo>
                  <a:cubicBezTo>
                    <a:pt x="5" y="62"/>
                    <a:pt x="5" y="62"/>
                    <a:pt x="5" y="62"/>
                  </a:cubicBezTo>
                  <a:cubicBezTo>
                    <a:pt x="5" y="46"/>
                    <a:pt x="11" y="32"/>
                    <a:pt x="22" y="22"/>
                  </a:cubicBezTo>
                  <a:cubicBezTo>
                    <a:pt x="32" y="11"/>
                    <a:pt x="47" y="5"/>
                    <a:pt x="63" y="5"/>
                  </a:cubicBezTo>
                  <a:cubicBezTo>
                    <a:pt x="878" y="5"/>
                    <a:pt x="878" y="5"/>
                    <a:pt x="878" y="5"/>
                  </a:cubicBezTo>
                  <a:cubicBezTo>
                    <a:pt x="878" y="5"/>
                    <a:pt x="878" y="5"/>
                    <a:pt x="878" y="5"/>
                  </a:cubicBezTo>
                  <a:cubicBezTo>
                    <a:pt x="894" y="5"/>
                    <a:pt x="908" y="11"/>
                    <a:pt x="919" y="22"/>
                  </a:cubicBezTo>
                  <a:cubicBezTo>
                    <a:pt x="929" y="32"/>
                    <a:pt x="936" y="46"/>
                    <a:pt x="936" y="62"/>
                  </a:cubicBezTo>
                  <a:cubicBezTo>
                    <a:pt x="936" y="392"/>
                    <a:pt x="936" y="392"/>
                    <a:pt x="936" y="392"/>
                  </a:cubicBezTo>
                  <a:cubicBezTo>
                    <a:pt x="938" y="392"/>
                    <a:pt x="938" y="392"/>
                    <a:pt x="938" y="392"/>
                  </a:cubicBezTo>
                  <a:cubicBezTo>
                    <a:pt x="941" y="392"/>
                    <a:pt x="941" y="392"/>
                    <a:pt x="941" y="392"/>
                  </a:cubicBezTo>
                  <a:cubicBezTo>
                    <a:pt x="941" y="62"/>
                    <a:pt x="941" y="62"/>
                    <a:pt x="941" y="62"/>
                  </a:cubicBezTo>
                  <a:cubicBezTo>
                    <a:pt x="941" y="28"/>
                    <a:pt x="912" y="0"/>
                    <a:pt x="878" y="0"/>
                  </a:cubicBezTo>
                  <a:cubicBezTo>
                    <a:pt x="63" y="0"/>
                    <a:pt x="63" y="0"/>
                    <a:pt x="63" y="0"/>
                  </a:cubicBezTo>
                  <a:cubicBezTo>
                    <a:pt x="28" y="0"/>
                    <a:pt x="0" y="28"/>
                    <a:pt x="0" y="62"/>
                  </a:cubicBezTo>
                  <a:cubicBezTo>
                    <a:pt x="0" y="392"/>
                    <a:pt x="0" y="392"/>
                    <a:pt x="0" y="392"/>
                  </a:cubicBezTo>
                  <a:cubicBezTo>
                    <a:pt x="0" y="427"/>
                    <a:pt x="28" y="455"/>
                    <a:pt x="63" y="455"/>
                  </a:cubicBezTo>
                  <a:cubicBezTo>
                    <a:pt x="878" y="455"/>
                    <a:pt x="878" y="455"/>
                    <a:pt x="878" y="455"/>
                  </a:cubicBezTo>
                  <a:cubicBezTo>
                    <a:pt x="878" y="455"/>
                    <a:pt x="878" y="455"/>
                    <a:pt x="878" y="455"/>
                  </a:cubicBezTo>
                  <a:cubicBezTo>
                    <a:pt x="912" y="455"/>
                    <a:pt x="941" y="427"/>
                    <a:pt x="941" y="392"/>
                  </a:cubicBezTo>
                  <a:lnTo>
                    <a:pt x="938" y="39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22" name="Freeform 19"/>
            <p:cNvSpPr>
              <a:spLocks/>
            </p:cNvSpPr>
            <p:nvPr/>
          </p:nvSpPr>
          <p:spPr bwMode="auto">
            <a:xfrm>
              <a:off x="4431" y="2800"/>
              <a:ext cx="340" cy="301"/>
            </a:xfrm>
            <a:custGeom>
              <a:avLst/>
              <a:gdLst>
                <a:gd name="T0" fmla="*/ 180 w 234"/>
                <a:gd name="T1" fmla="*/ 186 h 207"/>
                <a:gd name="T2" fmla="*/ 117 w 234"/>
                <a:gd name="T3" fmla="*/ 207 h 207"/>
                <a:gd name="T4" fmla="*/ 35 w 234"/>
                <a:gd name="T5" fmla="*/ 166 h 207"/>
                <a:gd name="T6" fmla="*/ 54 w 234"/>
                <a:gd name="T7" fmla="*/ 21 h 207"/>
                <a:gd name="T8" fmla="*/ 117 w 234"/>
                <a:gd name="T9" fmla="*/ 0 h 207"/>
                <a:gd name="T10" fmla="*/ 199 w 234"/>
                <a:gd name="T11" fmla="*/ 41 h 207"/>
                <a:gd name="T12" fmla="*/ 180 w 234"/>
                <a:gd name="T13" fmla="*/ 186 h 207"/>
              </a:gdLst>
              <a:ahLst/>
              <a:cxnLst>
                <a:cxn ang="0">
                  <a:pos x="T0" y="T1"/>
                </a:cxn>
                <a:cxn ang="0">
                  <a:pos x="T2" y="T3"/>
                </a:cxn>
                <a:cxn ang="0">
                  <a:pos x="T4" y="T5"/>
                </a:cxn>
                <a:cxn ang="0">
                  <a:pos x="T6" y="T7"/>
                </a:cxn>
                <a:cxn ang="0">
                  <a:pos x="T8" y="T9"/>
                </a:cxn>
                <a:cxn ang="0">
                  <a:pos x="T10" y="T11"/>
                </a:cxn>
                <a:cxn ang="0">
                  <a:pos x="T12" y="T13"/>
                </a:cxn>
              </a:cxnLst>
              <a:rect l="0" t="0" r="r" b="b"/>
              <a:pathLst>
                <a:path w="234" h="207">
                  <a:moveTo>
                    <a:pt x="180" y="186"/>
                  </a:moveTo>
                  <a:cubicBezTo>
                    <a:pt x="161" y="200"/>
                    <a:pt x="139" y="207"/>
                    <a:pt x="117" y="207"/>
                  </a:cubicBezTo>
                  <a:cubicBezTo>
                    <a:pt x="86" y="207"/>
                    <a:pt x="55" y="193"/>
                    <a:pt x="35" y="166"/>
                  </a:cubicBezTo>
                  <a:cubicBezTo>
                    <a:pt x="0" y="121"/>
                    <a:pt x="9" y="56"/>
                    <a:pt x="54" y="21"/>
                  </a:cubicBezTo>
                  <a:cubicBezTo>
                    <a:pt x="73" y="7"/>
                    <a:pt x="95" y="0"/>
                    <a:pt x="117" y="0"/>
                  </a:cubicBezTo>
                  <a:cubicBezTo>
                    <a:pt x="148" y="0"/>
                    <a:pt x="179" y="14"/>
                    <a:pt x="199" y="41"/>
                  </a:cubicBezTo>
                  <a:cubicBezTo>
                    <a:pt x="234" y="86"/>
                    <a:pt x="225" y="151"/>
                    <a:pt x="180" y="186"/>
                  </a:cubicBezTo>
                  <a:close/>
                </a:path>
              </a:pathLst>
            </a:custGeom>
            <a:solidFill>
              <a:srgbClr val="59B4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23" name="Freeform 20"/>
            <p:cNvSpPr>
              <a:spLocks/>
            </p:cNvSpPr>
            <p:nvPr/>
          </p:nvSpPr>
          <p:spPr bwMode="auto">
            <a:xfrm>
              <a:off x="4431" y="2800"/>
              <a:ext cx="340" cy="301"/>
            </a:xfrm>
            <a:custGeom>
              <a:avLst/>
              <a:gdLst>
                <a:gd name="T0" fmla="*/ 180 w 234"/>
                <a:gd name="T1" fmla="*/ 186 h 207"/>
                <a:gd name="T2" fmla="*/ 117 w 234"/>
                <a:gd name="T3" fmla="*/ 207 h 207"/>
                <a:gd name="T4" fmla="*/ 35 w 234"/>
                <a:gd name="T5" fmla="*/ 166 h 207"/>
                <a:gd name="T6" fmla="*/ 54 w 234"/>
                <a:gd name="T7" fmla="*/ 21 h 207"/>
                <a:gd name="T8" fmla="*/ 117 w 234"/>
                <a:gd name="T9" fmla="*/ 0 h 207"/>
                <a:gd name="T10" fmla="*/ 199 w 234"/>
                <a:gd name="T11" fmla="*/ 41 h 207"/>
                <a:gd name="T12" fmla="*/ 180 w 234"/>
                <a:gd name="T13" fmla="*/ 186 h 207"/>
              </a:gdLst>
              <a:ahLst/>
              <a:cxnLst>
                <a:cxn ang="0">
                  <a:pos x="T0" y="T1"/>
                </a:cxn>
                <a:cxn ang="0">
                  <a:pos x="T2" y="T3"/>
                </a:cxn>
                <a:cxn ang="0">
                  <a:pos x="T4" y="T5"/>
                </a:cxn>
                <a:cxn ang="0">
                  <a:pos x="T6" y="T7"/>
                </a:cxn>
                <a:cxn ang="0">
                  <a:pos x="T8" y="T9"/>
                </a:cxn>
                <a:cxn ang="0">
                  <a:pos x="T10" y="T11"/>
                </a:cxn>
                <a:cxn ang="0">
                  <a:pos x="T12" y="T13"/>
                </a:cxn>
              </a:cxnLst>
              <a:rect l="0" t="0" r="r" b="b"/>
              <a:pathLst>
                <a:path w="234" h="207">
                  <a:moveTo>
                    <a:pt x="180" y="186"/>
                  </a:moveTo>
                  <a:cubicBezTo>
                    <a:pt x="161" y="200"/>
                    <a:pt x="139" y="207"/>
                    <a:pt x="117" y="207"/>
                  </a:cubicBezTo>
                  <a:cubicBezTo>
                    <a:pt x="86" y="207"/>
                    <a:pt x="55" y="193"/>
                    <a:pt x="35" y="166"/>
                  </a:cubicBezTo>
                  <a:cubicBezTo>
                    <a:pt x="0" y="121"/>
                    <a:pt x="9" y="56"/>
                    <a:pt x="54" y="21"/>
                  </a:cubicBezTo>
                  <a:cubicBezTo>
                    <a:pt x="73" y="7"/>
                    <a:pt x="95" y="0"/>
                    <a:pt x="117" y="0"/>
                  </a:cubicBezTo>
                  <a:cubicBezTo>
                    <a:pt x="148" y="0"/>
                    <a:pt x="179" y="14"/>
                    <a:pt x="199" y="41"/>
                  </a:cubicBezTo>
                  <a:cubicBezTo>
                    <a:pt x="234" y="86"/>
                    <a:pt x="225" y="151"/>
                    <a:pt x="180" y="186"/>
                  </a:cubicBezTo>
                  <a:close/>
                </a:path>
              </a:pathLst>
            </a:custGeom>
            <a:solidFill>
              <a:srgbClr val="59B4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24" name="Freeform 21"/>
            <p:cNvSpPr>
              <a:spLocks/>
            </p:cNvSpPr>
            <p:nvPr/>
          </p:nvSpPr>
          <p:spPr bwMode="auto">
            <a:xfrm>
              <a:off x="4472" y="2845"/>
              <a:ext cx="42" cy="108"/>
            </a:xfrm>
            <a:custGeom>
              <a:avLst/>
              <a:gdLst>
                <a:gd name="T0" fmla="*/ 19 w 29"/>
                <a:gd name="T1" fmla="*/ 74 h 74"/>
                <a:gd name="T2" fmla="*/ 29 w 29"/>
                <a:gd name="T3" fmla="*/ 57 h 74"/>
                <a:gd name="T4" fmla="*/ 15 w 29"/>
                <a:gd name="T5" fmla="*/ 0 h 74"/>
                <a:gd name="T6" fmla="*/ 4 w 29"/>
                <a:gd name="T7" fmla="*/ 13 h 74"/>
                <a:gd name="T8" fmla="*/ 19 w 29"/>
                <a:gd name="T9" fmla="*/ 74 h 74"/>
              </a:gdLst>
              <a:ahLst/>
              <a:cxnLst>
                <a:cxn ang="0">
                  <a:pos x="T0" y="T1"/>
                </a:cxn>
                <a:cxn ang="0">
                  <a:pos x="T2" y="T3"/>
                </a:cxn>
                <a:cxn ang="0">
                  <a:pos x="T4" y="T5"/>
                </a:cxn>
                <a:cxn ang="0">
                  <a:pos x="T6" y="T7"/>
                </a:cxn>
                <a:cxn ang="0">
                  <a:pos x="T8" y="T9"/>
                </a:cxn>
              </a:cxnLst>
              <a:rect l="0" t="0" r="r" b="b"/>
              <a:pathLst>
                <a:path w="29" h="74">
                  <a:moveTo>
                    <a:pt x="19" y="74"/>
                  </a:moveTo>
                  <a:cubicBezTo>
                    <a:pt x="21" y="69"/>
                    <a:pt x="25" y="63"/>
                    <a:pt x="29" y="57"/>
                  </a:cubicBezTo>
                  <a:cubicBezTo>
                    <a:pt x="12" y="31"/>
                    <a:pt x="13" y="10"/>
                    <a:pt x="15" y="0"/>
                  </a:cubicBezTo>
                  <a:cubicBezTo>
                    <a:pt x="11" y="4"/>
                    <a:pt x="7" y="9"/>
                    <a:pt x="4" y="13"/>
                  </a:cubicBezTo>
                  <a:cubicBezTo>
                    <a:pt x="1" y="27"/>
                    <a:pt x="0" y="48"/>
                    <a:pt x="19"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25" name="Freeform 22"/>
            <p:cNvSpPr>
              <a:spLocks/>
            </p:cNvSpPr>
            <p:nvPr/>
          </p:nvSpPr>
          <p:spPr bwMode="auto">
            <a:xfrm>
              <a:off x="4523" y="2958"/>
              <a:ext cx="203" cy="101"/>
            </a:xfrm>
            <a:custGeom>
              <a:avLst/>
              <a:gdLst>
                <a:gd name="T0" fmla="*/ 30 w 140"/>
                <a:gd name="T1" fmla="*/ 17 h 69"/>
                <a:gd name="T2" fmla="*/ 10 w 140"/>
                <a:gd name="T3" fmla="*/ 0 h 69"/>
                <a:gd name="T4" fmla="*/ 0 w 140"/>
                <a:gd name="T5" fmla="*/ 16 h 69"/>
                <a:gd name="T6" fmla="*/ 18 w 140"/>
                <a:gd name="T7" fmla="*/ 32 h 69"/>
                <a:gd name="T8" fmla="*/ 126 w 140"/>
                <a:gd name="T9" fmla="*/ 69 h 69"/>
                <a:gd name="T10" fmla="*/ 140 w 140"/>
                <a:gd name="T11" fmla="*/ 52 h 69"/>
                <a:gd name="T12" fmla="*/ 30 w 140"/>
                <a:gd name="T13" fmla="*/ 17 h 69"/>
              </a:gdLst>
              <a:ahLst/>
              <a:cxnLst>
                <a:cxn ang="0">
                  <a:pos x="T0" y="T1"/>
                </a:cxn>
                <a:cxn ang="0">
                  <a:pos x="T2" y="T3"/>
                </a:cxn>
                <a:cxn ang="0">
                  <a:pos x="T4" y="T5"/>
                </a:cxn>
                <a:cxn ang="0">
                  <a:pos x="T6" y="T7"/>
                </a:cxn>
                <a:cxn ang="0">
                  <a:pos x="T8" y="T9"/>
                </a:cxn>
                <a:cxn ang="0">
                  <a:pos x="T10" y="T11"/>
                </a:cxn>
                <a:cxn ang="0">
                  <a:pos x="T12" y="T13"/>
                </a:cxn>
              </a:cxnLst>
              <a:rect l="0" t="0" r="r" b="b"/>
              <a:pathLst>
                <a:path w="140" h="69">
                  <a:moveTo>
                    <a:pt x="30" y="17"/>
                  </a:moveTo>
                  <a:cubicBezTo>
                    <a:pt x="22" y="11"/>
                    <a:pt x="16" y="5"/>
                    <a:pt x="10" y="0"/>
                  </a:cubicBezTo>
                  <a:cubicBezTo>
                    <a:pt x="6" y="5"/>
                    <a:pt x="3" y="11"/>
                    <a:pt x="0" y="16"/>
                  </a:cubicBezTo>
                  <a:cubicBezTo>
                    <a:pt x="6" y="21"/>
                    <a:pt x="11" y="26"/>
                    <a:pt x="18" y="32"/>
                  </a:cubicBezTo>
                  <a:cubicBezTo>
                    <a:pt x="61" y="66"/>
                    <a:pt x="103" y="69"/>
                    <a:pt x="126" y="69"/>
                  </a:cubicBezTo>
                  <a:cubicBezTo>
                    <a:pt x="128" y="69"/>
                    <a:pt x="135" y="59"/>
                    <a:pt x="140" y="52"/>
                  </a:cubicBezTo>
                  <a:cubicBezTo>
                    <a:pt x="129" y="55"/>
                    <a:pt x="84" y="60"/>
                    <a:pt x="30" y="1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26" name="Freeform 23"/>
            <p:cNvSpPr>
              <a:spLocks/>
            </p:cNvSpPr>
            <p:nvPr/>
          </p:nvSpPr>
          <p:spPr bwMode="auto">
            <a:xfrm>
              <a:off x="4604" y="2881"/>
              <a:ext cx="144" cy="121"/>
            </a:xfrm>
            <a:custGeom>
              <a:avLst/>
              <a:gdLst>
                <a:gd name="T0" fmla="*/ 0 w 99"/>
                <a:gd name="T1" fmla="*/ 9 h 83"/>
                <a:gd name="T2" fmla="*/ 96 w 99"/>
                <a:gd name="T3" fmla="*/ 83 h 83"/>
                <a:gd name="T4" fmla="*/ 99 w 99"/>
                <a:gd name="T5" fmla="*/ 74 h 83"/>
                <a:gd name="T6" fmla="*/ 14 w 99"/>
                <a:gd name="T7" fmla="*/ 0 h 83"/>
                <a:gd name="T8" fmla="*/ 0 w 99"/>
                <a:gd name="T9" fmla="*/ 9 h 83"/>
              </a:gdLst>
              <a:ahLst/>
              <a:cxnLst>
                <a:cxn ang="0">
                  <a:pos x="T0" y="T1"/>
                </a:cxn>
                <a:cxn ang="0">
                  <a:pos x="T2" y="T3"/>
                </a:cxn>
                <a:cxn ang="0">
                  <a:pos x="T4" y="T5"/>
                </a:cxn>
                <a:cxn ang="0">
                  <a:pos x="T6" y="T7"/>
                </a:cxn>
                <a:cxn ang="0">
                  <a:pos x="T8" y="T9"/>
                </a:cxn>
              </a:cxnLst>
              <a:rect l="0" t="0" r="r" b="b"/>
              <a:pathLst>
                <a:path w="99" h="83">
                  <a:moveTo>
                    <a:pt x="0" y="9"/>
                  </a:moveTo>
                  <a:cubicBezTo>
                    <a:pt x="39" y="45"/>
                    <a:pt x="84" y="75"/>
                    <a:pt x="96" y="83"/>
                  </a:cubicBezTo>
                  <a:cubicBezTo>
                    <a:pt x="97" y="80"/>
                    <a:pt x="98" y="77"/>
                    <a:pt x="99" y="74"/>
                  </a:cubicBezTo>
                  <a:cubicBezTo>
                    <a:pt x="86" y="65"/>
                    <a:pt x="54" y="40"/>
                    <a:pt x="14" y="0"/>
                  </a:cubicBezTo>
                  <a:cubicBezTo>
                    <a:pt x="10" y="3"/>
                    <a:pt x="5" y="6"/>
                    <a:pt x="0" y="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27" name="Freeform 24"/>
            <p:cNvSpPr>
              <a:spLocks/>
            </p:cNvSpPr>
            <p:nvPr/>
          </p:nvSpPr>
          <p:spPr bwMode="auto">
            <a:xfrm>
              <a:off x="4534" y="2807"/>
              <a:ext cx="63" cy="60"/>
            </a:xfrm>
            <a:custGeom>
              <a:avLst/>
              <a:gdLst>
                <a:gd name="T0" fmla="*/ 43 w 43"/>
                <a:gd name="T1" fmla="*/ 32 h 41"/>
                <a:gd name="T2" fmla="*/ 14 w 43"/>
                <a:gd name="T3" fmla="*/ 0 h 41"/>
                <a:gd name="T4" fmla="*/ 0 w 43"/>
                <a:gd name="T5" fmla="*/ 5 h 41"/>
                <a:gd name="T6" fmla="*/ 28 w 43"/>
                <a:gd name="T7" fmla="*/ 41 h 41"/>
                <a:gd name="T8" fmla="*/ 43 w 43"/>
                <a:gd name="T9" fmla="*/ 32 h 41"/>
              </a:gdLst>
              <a:ahLst/>
              <a:cxnLst>
                <a:cxn ang="0">
                  <a:pos x="T0" y="T1"/>
                </a:cxn>
                <a:cxn ang="0">
                  <a:pos x="T2" y="T3"/>
                </a:cxn>
                <a:cxn ang="0">
                  <a:pos x="T4" y="T5"/>
                </a:cxn>
                <a:cxn ang="0">
                  <a:pos x="T6" y="T7"/>
                </a:cxn>
                <a:cxn ang="0">
                  <a:pos x="T8" y="T9"/>
                </a:cxn>
              </a:cxnLst>
              <a:rect l="0" t="0" r="r" b="b"/>
              <a:pathLst>
                <a:path w="43" h="41">
                  <a:moveTo>
                    <a:pt x="43" y="32"/>
                  </a:moveTo>
                  <a:cubicBezTo>
                    <a:pt x="34" y="22"/>
                    <a:pt x="24" y="11"/>
                    <a:pt x="14" y="0"/>
                  </a:cubicBezTo>
                  <a:cubicBezTo>
                    <a:pt x="9" y="1"/>
                    <a:pt x="5" y="3"/>
                    <a:pt x="0" y="5"/>
                  </a:cubicBezTo>
                  <a:cubicBezTo>
                    <a:pt x="8" y="17"/>
                    <a:pt x="17" y="29"/>
                    <a:pt x="28" y="41"/>
                  </a:cubicBezTo>
                  <a:cubicBezTo>
                    <a:pt x="33" y="37"/>
                    <a:pt x="38" y="34"/>
                    <a:pt x="43" y="3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28" name="Freeform 25"/>
            <p:cNvSpPr>
              <a:spLocks/>
            </p:cNvSpPr>
            <p:nvPr/>
          </p:nvSpPr>
          <p:spPr bwMode="auto">
            <a:xfrm>
              <a:off x="4478" y="2953"/>
              <a:ext cx="45" cy="114"/>
            </a:xfrm>
            <a:custGeom>
              <a:avLst/>
              <a:gdLst>
                <a:gd name="T0" fmla="*/ 15 w 31"/>
                <a:gd name="T1" fmla="*/ 0 h 79"/>
                <a:gd name="T2" fmla="*/ 0 w 31"/>
                <a:gd name="T3" fmla="*/ 58 h 79"/>
                <a:gd name="T4" fmla="*/ 2 w 31"/>
                <a:gd name="T5" fmla="*/ 62 h 79"/>
                <a:gd name="T6" fmla="*/ 19 w 31"/>
                <a:gd name="T7" fmla="*/ 79 h 79"/>
                <a:gd name="T8" fmla="*/ 31 w 31"/>
                <a:gd name="T9" fmla="*/ 20 h 79"/>
                <a:gd name="T10" fmla="*/ 15 w 31"/>
                <a:gd name="T11" fmla="*/ 0 h 79"/>
              </a:gdLst>
              <a:ahLst/>
              <a:cxnLst>
                <a:cxn ang="0">
                  <a:pos x="T0" y="T1"/>
                </a:cxn>
                <a:cxn ang="0">
                  <a:pos x="T2" y="T3"/>
                </a:cxn>
                <a:cxn ang="0">
                  <a:pos x="T4" y="T5"/>
                </a:cxn>
                <a:cxn ang="0">
                  <a:pos x="T6" y="T7"/>
                </a:cxn>
                <a:cxn ang="0">
                  <a:pos x="T8" y="T9"/>
                </a:cxn>
                <a:cxn ang="0">
                  <a:pos x="T10" y="T11"/>
                </a:cxn>
              </a:cxnLst>
              <a:rect l="0" t="0" r="r" b="b"/>
              <a:pathLst>
                <a:path w="31" h="79">
                  <a:moveTo>
                    <a:pt x="15" y="0"/>
                  </a:moveTo>
                  <a:cubicBezTo>
                    <a:pt x="5" y="21"/>
                    <a:pt x="1" y="41"/>
                    <a:pt x="0" y="58"/>
                  </a:cubicBezTo>
                  <a:cubicBezTo>
                    <a:pt x="1" y="59"/>
                    <a:pt x="1" y="60"/>
                    <a:pt x="2" y="62"/>
                  </a:cubicBezTo>
                  <a:cubicBezTo>
                    <a:pt x="7" y="68"/>
                    <a:pt x="13" y="74"/>
                    <a:pt x="19" y="79"/>
                  </a:cubicBezTo>
                  <a:cubicBezTo>
                    <a:pt x="18" y="65"/>
                    <a:pt x="20" y="43"/>
                    <a:pt x="31" y="20"/>
                  </a:cubicBezTo>
                  <a:cubicBezTo>
                    <a:pt x="24" y="13"/>
                    <a:pt x="19" y="7"/>
                    <a:pt x="15"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29" name="Freeform 26"/>
            <p:cNvSpPr>
              <a:spLocks/>
            </p:cNvSpPr>
            <p:nvPr/>
          </p:nvSpPr>
          <p:spPr bwMode="auto">
            <a:xfrm>
              <a:off x="4499" y="2867"/>
              <a:ext cx="105" cy="115"/>
            </a:xfrm>
            <a:custGeom>
              <a:avLst/>
              <a:gdLst>
                <a:gd name="T0" fmla="*/ 52 w 72"/>
                <a:gd name="T1" fmla="*/ 0 h 79"/>
                <a:gd name="T2" fmla="*/ 24 w 72"/>
                <a:gd name="T3" fmla="*/ 25 h 79"/>
                <a:gd name="T4" fmla="*/ 10 w 72"/>
                <a:gd name="T5" fmla="*/ 42 h 79"/>
                <a:gd name="T6" fmla="*/ 10 w 72"/>
                <a:gd name="T7" fmla="*/ 42 h 79"/>
                <a:gd name="T8" fmla="*/ 0 w 72"/>
                <a:gd name="T9" fmla="*/ 59 h 79"/>
                <a:gd name="T10" fmla="*/ 16 w 72"/>
                <a:gd name="T11" fmla="*/ 79 h 79"/>
                <a:gd name="T12" fmla="*/ 26 w 72"/>
                <a:gd name="T13" fmla="*/ 63 h 79"/>
                <a:gd name="T14" fmla="*/ 26 w 72"/>
                <a:gd name="T15" fmla="*/ 63 h 79"/>
                <a:gd name="T16" fmla="*/ 45 w 72"/>
                <a:gd name="T17" fmla="*/ 41 h 79"/>
                <a:gd name="T18" fmla="*/ 72 w 72"/>
                <a:gd name="T19" fmla="*/ 19 h 79"/>
                <a:gd name="T20" fmla="*/ 52 w 72"/>
                <a:gd name="T21" fmla="*/ 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 h="79">
                  <a:moveTo>
                    <a:pt x="52" y="0"/>
                  </a:moveTo>
                  <a:cubicBezTo>
                    <a:pt x="43" y="6"/>
                    <a:pt x="33" y="14"/>
                    <a:pt x="24" y="25"/>
                  </a:cubicBezTo>
                  <a:cubicBezTo>
                    <a:pt x="18" y="30"/>
                    <a:pt x="14" y="36"/>
                    <a:pt x="10" y="42"/>
                  </a:cubicBezTo>
                  <a:cubicBezTo>
                    <a:pt x="10" y="42"/>
                    <a:pt x="10" y="42"/>
                    <a:pt x="10" y="42"/>
                  </a:cubicBezTo>
                  <a:cubicBezTo>
                    <a:pt x="6" y="48"/>
                    <a:pt x="2" y="54"/>
                    <a:pt x="0" y="59"/>
                  </a:cubicBezTo>
                  <a:cubicBezTo>
                    <a:pt x="4" y="66"/>
                    <a:pt x="9" y="72"/>
                    <a:pt x="16" y="79"/>
                  </a:cubicBezTo>
                  <a:cubicBezTo>
                    <a:pt x="19" y="74"/>
                    <a:pt x="22" y="68"/>
                    <a:pt x="26" y="63"/>
                  </a:cubicBezTo>
                  <a:cubicBezTo>
                    <a:pt x="26" y="63"/>
                    <a:pt x="26" y="63"/>
                    <a:pt x="26" y="63"/>
                  </a:cubicBezTo>
                  <a:cubicBezTo>
                    <a:pt x="31" y="55"/>
                    <a:pt x="37" y="48"/>
                    <a:pt x="45" y="41"/>
                  </a:cubicBezTo>
                  <a:cubicBezTo>
                    <a:pt x="55" y="32"/>
                    <a:pt x="64" y="25"/>
                    <a:pt x="72" y="19"/>
                  </a:cubicBezTo>
                  <a:cubicBezTo>
                    <a:pt x="65" y="13"/>
                    <a:pt x="58" y="6"/>
                    <a:pt x="52"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30" name="Freeform 27"/>
            <p:cNvSpPr>
              <a:spLocks/>
            </p:cNvSpPr>
            <p:nvPr/>
          </p:nvSpPr>
          <p:spPr bwMode="auto">
            <a:xfrm>
              <a:off x="4575" y="2831"/>
              <a:ext cx="144" cy="63"/>
            </a:xfrm>
            <a:custGeom>
              <a:avLst/>
              <a:gdLst>
                <a:gd name="T0" fmla="*/ 84 w 99"/>
                <a:gd name="T1" fmla="*/ 3 h 44"/>
                <a:gd name="T2" fmla="*/ 15 w 99"/>
                <a:gd name="T3" fmla="*/ 16 h 44"/>
                <a:gd name="T4" fmla="*/ 15 w 99"/>
                <a:gd name="T5" fmla="*/ 16 h 44"/>
                <a:gd name="T6" fmla="*/ 0 w 99"/>
                <a:gd name="T7" fmla="*/ 25 h 44"/>
                <a:gd name="T8" fmla="*/ 20 w 99"/>
                <a:gd name="T9" fmla="*/ 44 h 44"/>
                <a:gd name="T10" fmla="*/ 34 w 99"/>
                <a:gd name="T11" fmla="*/ 35 h 44"/>
                <a:gd name="T12" fmla="*/ 34 w 99"/>
                <a:gd name="T13" fmla="*/ 35 h 44"/>
                <a:gd name="T14" fmla="*/ 99 w 99"/>
                <a:gd name="T15" fmla="*/ 18 h 44"/>
                <a:gd name="T16" fmla="*/ 84 w 99"/>
                <a:gd name="T17" fmla="*/ 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44">
                  <a:moveTo>
                    <a:pt x="84" y="3"/>
                  </a:moveTo>
                  <a:cubicBezTo>
                    <a:pt x="68" y="0"/>
                    <a:pt x="43" y="1"/>
                    <a:pt x="15" y="16"/>
                  </a:cubicBezTo>
                  <a:cubicBezTo>
                    <a:pt x="15" y="16"/>
                    <a:pt x="15" y="16"/>
                    <a:pt x="15" y="16"/>
                  </a:cubicBezTo>
                  <a:cubicBezTo>
                    <a:pt x="10" y="18"/>
                    <a:pt x="5" y="21"/>
                    <a:pt x="0" y="25"/>
                  </a:cubicBezTo>
                  <a:cubicBezTo>
                    <a:pt x="6" y="31"/>
                    <a:pt x="13" y="38"/>
                    <a:pt x="20" y="44"/>
                  </a:cubicBezTo>
                  <a:cubicBezTo>
                    <a:pt x="25" y="41"/>
                    <a:pt x="30" y="38"/>
                    <a:pt x="34" y="35"/>
                  </a:cubicBezTo>
                  <a:cubicBezTo>
                    <a:pt x="34" y="35"/>
                    <a:pt x="34" y="35"/>
                    <a:pt x="34" y="35"/>
                  </a:cubicBezTo>
                  <a:cubicBezTo>
                    <a:pt x="72" y="15"/>
                    <a:pt x="99" y="18"/>
                    <a:pt x="99" y="18"/>
                  </a:cubicBezTo>
                  <a:cubicBezTo>
                    <a:pt x="95" y="12"/>
                    <a:pt x="90" y="7"/>
                    <a:pt x="84"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31" name="Freeform 28"/>
            <p:cNvSpPr>
              <a:spLocks/>
            </p:cNvSpPr>
            <p:nvPr/>
          </p:nvSpPr>
          <p:spPr bwMode="auto">
            <a:xfrm>
              <a:off x="4653" y="2921"/>
              <a:ext cx="75" cy="72"/>
            </a:xfrm>
            <a:custGeom>
              <a:avLst/>
              <a:gdLst>
                <a:gd name="T0" fmla="*/ 12 w 51"/>
                <a:gd name="T1" fmla="*/ 7 h 50"/>
                <a:gd name="T2" fmla="*/ 8 w 51"/>
                <a:gd name="T3" fmla="*/ 39 h 50"/>
                <a:gd name="T4" fmla="*/ 39 w 51"/>
                <a:gd name="T5" fmla="*/ 43 h 50"/>
                <a:gd name="T6" fmla="*/ 43 w 51"/>
                <a:gd name="T7" fmla="*/ 12 h 50"/>
                <a:gd name="T8" fmla="*/ 12 w 51"/>
                <a:gd name="T9" fmla="*/ 7 h 50"/>
              </a:gdLst>
              <a:ahLst/>
              <a:cxnLst>
                <a:cxn ang="0">
                  <a:pos x="T0" y="T1"/>
                </a:cxn>
                <a:cxn ang="0">
                  <a:pos x="T2" y="T3"/>
                </a:cxn>
                <a:cxn ang="0">
                  <a:pos x="T4" y="T5"/>
                </a:cxn>
                <a:cxn ang="0">
                  <a:pos x="T6" y="T7"/>
                </a:cxn>
                <a:cxn ang="0">
                  <a:pos x="T8" y="T9"/>
                </a:cxn>
              </a:cxnLst>
              <a:rect l="0" t="0" r="r" b="b"/>
              <a:pathLst>
                <a:path w="51" h="50">
                  <a:moveTo>
                    <a:pt x="12" y="7"/>
                  </a:moveTo>
                  <a:cubicBezTo>
                    <a:pt x="2" y="15"/>
                    <a:pt x="0" y="29"/>
                    <a:pt x="8" y="39"/>
                  </a:cubicBezTo>
                  <a:cubicBezTo>
                    <a:pt x="15" y="48"/>
                    <a:pt x="29" y="50"/>
                    <a:pt x="39" y="43"/>
                  </a:cubicBezTo>
                  <a:cubicBezTo>
                    <a:pt x="49" y="35"/>
                    <a:pt x="51" y="21"/>
                    <a:pt x="43" y="12"/>
                  </a:cubicBezTo>
                  <a:cubicBezTo>
                    <a:pt x="36" y="2"/>
                    <a:pt x="22" y="0"/>
                    <a:pt x="12" y="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32" name="Freeform 29"/>
            <p:cNvSpPr>
              <a:spLocks/>
            </p:cNvSpPr>
            <p:nvPr/>
          </p:nvSpPr>
          <p:spPr bwMode="auto">
            <a:xfrm>
              <a:off x="4590" y="3002"/>
              <a:ext cx="66" cy="67"/>
            </a:xfrm>
            <a:custGeom>
              <a:avLst/>
              <a:gdLst>
                <a:gd name="T0" fmla="*/ 10 w 46"/>
                <a:gd name="T1" fmla="*/ 7 h 46"/>
                <a:gd name="T2" fmla="*/ 6 w 46"/>
                <a:gd name="T3" fmla="*/ 36 h 46"/>
                <a:gd name="T4" fmla="*/ 35 w 46"/>
                <a:gd name="T5" fmla="*/ 40 h 46"/>
                <a:gd name="T6" fmla="*/ 39 w 46"/>
                <a:gd name="T7" fmla="*/ 11 h 46"/>
                <a:gd name="T8" fmla="*/ 10 w 46"/>
                <a:gd name="T9" fmla="*/ 7 h 46"/>
              </a:gdLst>
              <a:ahLst/>
              <a:cxnLst>
                <a:cxn ang="0">
                  <a:pos x="T0" y="T1"/>
                </a:cxn>
                <a:cxn ang="0">
                  <a:pos x="T2" y="T3"/>
                </a:cxn>
                <a:cxn ang="0">
                  <a:pos x="T4" y="T5"/>
                </a:cxn>
                <a:cxn ang="0">
                  <a:pos x="T6" y="T7"/>
                </a:cxn>
                <a:cxn ang="0">
                  <a:pos x="T8" y="T9"/>
                </a:cxn>
              </a:cxnLst>
              <a:rect l="0" t="0" r="r" b="b"/>
              <a:pathLst>
                <a:path w="46" h="46">
                  <a:moveTo>
                    <a:pt x="10" y="7"/>
                  </a:moveTo>
                  <a:cubicBezTo>
                    <a:pt x="1" y="14"/>
                    <a:pt x="0" y="27"/>
                    <a:pt x="6" y="36"/>
                  </a:cubicBezTo>
                  <a:cubicBezTo>
                    <a:pt x="13" y="45"/>
                    <a:pt x="26" y="46"/>
                    <a:pt x="35" y="40"/>
                  </a:cubicBezTo>
                  <a:cubicBezTo>
                    <a:pt x="44" y="33"/>
                    <a:pt x="46" y="20"/>
                    <a:pt x="39" y="11"/>
                  </a:cubicBezTo>
                  <a:cubicBezTo>
                    <a:pt x="32" y="2"/>
                    <a:pt x="19" y="0"/>
                    <a:pt x="10" y="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33" name="Freeform 30"/>
            <p:cNvSpPr>
              <a:spLocks/>
            </p:cNvSpPr>
            <p:nvPr/>
          </p:nvSpPr>
          <p:spPr bwMode="auto">
            <a:xfrm>
              <a:off x="4468" y="2902"/>
              <a:ext cx="103" cy="101"/>
            </a:xfrm>
            <a:custGeom>
              <a:avLst/>
              <a:gdLst>
                <a:gd name="T0" fmla="*/ 17 w 71"/>
                <a:gd name="T1" fmla="*/ 10 h 70"/>
                <a:gd name="T2" fmla="*/ 11 w 71"/>
                <a:gd name="T3" fmla="*/ 54 h 70"/>
                <a:gd name="T4" fmla="*/ 55 w 71"/>
                <a:gd name="T5" fmla="*/ 60 h 70"/>
                <a:gd name="T6" fmla="*/ 61 w 71"/>
                <a:gd name="T7" fmla="*/ 16 h 70"/>
                <a:gd name="T8" fmla="*/ 17 w 71"/>
                <a:gd name="T9" fmla="*/ 10 h 70"/>
              </a:gdLst>
              <a:ahLst/>
              <a:cxnLst>
                <a:cxn ang="0">
                  <a:pos x="T0" y="T1"/>
                </a:cxn>
                <a:cxn ang="0">
                  <a:pos x="T2" y="T3"/>
                </a:cxn>
                <a:cxn ang="0">
                  <a:pos x="T4" y="T5"/>
                </a:cxn>
                <a:cxn ang="0">
                  <a:pos x="T6" y="T7"/>
                </a:cxn>
                <a:cxn ang="0">
                  <a:pos x="T8" y="T9"/>
                </a:cxn>
              </a:cxnLst>
              <a:rect l="0" t="0" r="r" b="b"/>
              <a:pathLst>
                <a:path w="71" h="70">
                  <a:moveTo>
                    <a:pt x="17" y="10"/>
                  </a:moveTo>
                  <a:cubicBezTo>
                    <a:pt x="3" y="21"/>
                    <a:pt x="0" y="40"/>
                    <a:pt x="11" y="54"/>
                  </a:cubicBezTo>
                  <a:cubicBezTo>
                    <a:pt x="21" y="68"/>
                    <a:pt x="41" y="70"/>
                    <a:pt x="55" y="60"/>
                  </a:cubicBezTo>
                  <a:cubicBezTo>
                    <a:pt x="68" y="49"/>
                    <a:pt x="71" y="30"/>
                    <a:pt x="61" y="16"/>
                  </a:cubicBezTo>
                  <a:cubicBezTo>
                    <a:pt x="50" y="2"/>
                    <a:pt x="30" y="0"/>
                    <a:pt x="17" y="1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34" name="Rectangle 31"/>
            <p:cNvSpPr>
              <a:spLocks noChangeArrowheads="1"/>
            </p:cNvSpPr>
            <p:nvPr/>
          </p:nvSpPr>
          <p:spPr bwMode="auto">
            <a:xfrm>
              <a:off x="4884" y="2838"/>
              <a:ext cx="59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225"/>
              <a:r>
                <a:rPr lang="en-US" altLang="en-US" sz="2200">
                  <a:solidFill>
                    <a:srgbClr val="FFFFFF"/>
                  </a:solidFill>
                  <a:latin typeface="Segoe Pro Display Light" panose="020B0302040504020203" pitchFamily="34" charset="0"/>
                </a:rPr>
                <a:t>Website</a:t>
              </a:r>
              <a:endParaRPr lang="en-US" altLang="en-US">
                <a:solidFill>
                  <a:srgbClr val="00B0F0"/>
                </a:solidFill>
              </a:endParaRPr>
            </a:p>
          </p:txBody>
        </p:sp>
        <p:sp>
          <p:nvSpPr>
            <p:cNvPr id="35" name="Freeform 32"/>
            <p:cNvSpPr>
              <a:spLocks/>
            </p:cNvSpPr>
            <p:nvPr/>
          </p:nvSpPr>
          <p:spPr bwMode="auto">
            <a:xfrm>
              <a:off x="5778" y="2584"/>
              <a:ext cx="1353" cy="647"/>
            </a:xfrm>
            <a:custGeom>
              <a:avLst/>
              <a:gdLst>
                <a:gd name="T0" fmla="*/ 874 w 932"/>
                <a:gd name="T1" fmla="*/ 0 h 446"/>
                <a:gd name="T2" fmla="*/ 59 w 932"/>
                <a:gd name="T3" fmla="*/ 0 h 446"/>
                <a:gd name="T4" fmla="*/ 18 w 932"/>
                <a:gd name="T5" fmla="*/ 17 h 446"/>
                <a:gd name="T6" fmla="*/ 0 w 932"/>
                <a:gd name="T7" fmla="*/ 58 h 446"/>
                <a:gd name="T8" fmla="*/ 0 w 932"/>
                <a:gd name="T9" fmla="*/ 388 h 446"/>
                <a:gd name="T10" fmla="*/ 18 w 932"/>
                <a:gd name="T11" fmla="*/ 430 h 446"/>
                <a:gd name="T12" fmla="*/ 53 w 932"/>
                <a:gd name="T13" fmla="*/ 446 h 446"/>
                <a:gd name="T14" fmla="*/ 53 w 932"/>
                <a:gd name="T15" fmla="*/ 442 h 446"/>
                <a:gd name="T16" fmla="*/ 53 w 932"/>
                <a:gd name="T17" fmla="*/ 113 h 446"/>
                <a:gd name="T18" fmla="*/ 113 w 932"/>
                <a:gd name="T19" fmla="*/ 52 h 446"/>
                <a:gd name="T20" fmla="*/ 928 w 932"/>
                <a:gd name="T21" fmla="*/ 52 h 446"/>
                <a:gd name="T22" fmla="*/ 932 w 932"/>
                <a:gd name="T23" fmla="*/ 52 h 446"/>
                <a:gd name="T24" fmla="*/ 915 w 932"/>
                <a:gd name="T25" fmla="*/ 17 h 446"/>
                <a:gd name="T26" fmla="*/ 874 w 932"/>
                <a:gd name="T27" fmla="*/ 0 h 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32" h="446">
                  <a:moveTo>
                    <a:pt x="874" y="0"/>
                  </a:moveTo>
                  <a:cubicBezTo>
                    <a:pt x="59" y="0"/>
                    <a:pt x="59" y="0"/>
                    <a:pt x="59" y="0"/>
                  </a:cubicBezTo>
                  <a:cubicBezTo>
                    <a:pt x="43" y="0"/>
                    <a:pt x="28" y="7"/>
                    <a:pt x="18" y="17"/>
                  </a:cubicBezTo>
                  <a:cubicBezTo>
                    <a:pt x="7" y="28"/>
                    <a:pt x="0" y="42"/>
                    <a:pt x="0" y="58"/>
                  </a:cubicBezTo>
                  <a:cubicBezTo>
                    <a:pt x="0" y="388"/>
                    <a:pt x="0" y="388"/>
                    <a:pt x="0" y="388"/>
                  </a:cubicBezTo>
                  <a:cubicBezTo>
                    <a:pt x="0" y="404"/>
                    <a:pt x="7" y="419"/>
                    <a:pt x="18" y="430"/>
                  </a:cubicBezTo>
                  <a:cubicBezTo>
                    <a:pt x="27" y="439"/>
                    <a:pt x="39" y="445"/>
                    <a:pt x="53" y="446"/>
                  </a:cubicBezTo>
                  <a:cubicBezTo>
                    <a:pt x="53" y="445"/>
                    <a:pt x="53" y="444"/>
                    <a:pt x="53" y="442"/>
                  </a:cubicBezTo>
                  <a:cubicBezTo>
                    <a:pt x="53" y="113"/>
                    <a:pt x="53" y="113"/>
                    <a:pt x="53" y="113"/>
                  </a:cubicBezTo>
                  <a:cubicBezTo>
                    <a:pt x="53" y="79"/>
                    <a:pt x="80" y="52"/>
                    <a:pt x="113" y="52"/>
                  </a:cubicBezTo>
                  <a:cubicBezTo>
                    <a:pt x="928" y="52"/>
                    <a:pt x="928" y="52"/>
                    <a:pt x="928" y="52"/>
                  </a:cubicBezTo>
                  <a:cubicBezTo>
                    <a:pt x="929" y="52"/>
                    <a:pt x="930" y="52"/>
                    <a:pt x="932" y="52"/>
                  </a:cubicBezTo>
                  <a:cubicBezTo>
                    <a:pt x="930" y="39"/>
                    <a:pt x="924" y="26"/>
                    <a:pt x="915" y="17"/>
                  </a:cubicBezTo>
                  <a:cubicBezTo>
                    <a:pt x="904" y="7"/>
                    <a:pt x="890" y="0"/>
                    <a:pt x="874" y="0"/>
                  </a:cubicBezTo>
                </a:path>
              </a:pathLst>
            </a:custGeom>
            <a:solidFill>
              <a:srgbClr val="4E6C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36" name="Freeform 33"/>
            <p:cNvSpPr>
              <a:spLocks/>
            </p:cNvSpPr>
            <p:nvPr/>
          </p:nvSpPr>
          <p:spPr bwMode="auto">
            <a:xfrm>
              <a:off x="5772" y="2578"/>
              <a:ext cx="1365" cy="659"/>
            </a:xfrm>
            <a:custGeom>
              <a:avLst/>
              <a:gdLst>
                <a:gd name="T0" fmla="*/ 878 w 940"/>
                <a:gd name="T1" fmla="*/ 0 h 454"/>
                <a:gd name="T2" fmla="*/ 63 w 940"/>
                <a:gd name="T3" fmla="*/ 0 h 454"/>
                <a:gd name="T4" fmla="*/ 0 w 940"/>
                <a:gd name="T5" fmla="*/ 62 h 454"/>
                <a:gd name="T6" fmla="*/ 0 w 940"/>
                <a:gd name="T7" fmla="*/ 392 h 454"/>
                <a:gd name="T8" fmla="*/ 57 w 940"/>
                <a:gd name="T9" fmla="*/ 454 h 454"/>
                <a:gd name="T10" fmla="*/ 57 w 940"/>
                <a:gd name="T11" fmla="*/ 450 h 454"/>
                <a:gd name="T12" fmla="*/ 22 w 940"/>
                <a:gd name="T13" fmla="*/ 434 h 454"/>
                <a:gd name="T14" fmla="*/ 4 w 940"/>
                <a:gd name="T15" fmla="*/ 392 h 454"/>
                <a:gd name="T16" fmla="*/ 4 w 940"/>
                <a:gd name="T17" fmla="*/ 62 h 454"/>
                <a:gd name="T18" fmla="*/ 22 w 940"/>
                <a:gd name="T19" fmla="*/ 21 h 454"/>
                <a:gd name="T20" fmla="*/ 63 w 940"/>
                <a:gd name="T21" fmla="*/ 4 h 454"/>
                <a:gd name="T22" fmla="*/ 878 w 940"/>
                <a:gd name="T23" fmla="*/ 4 h 454"/>
                <a:gd name="T24" fmla="*/ 919 w 940"/>
                <a:gd name="T25" fmla="*/ 21 h 454"/>
                <a:gd name="T26" fmla="*/ 936 w 940"/>
                <a:gd name="T27" fmla="*/ 56 h 454"/>
                <a:gd name="T28" fmla="*/ 940 w 940"/>
                <a:gd name="T29" fmla="*/ 57 h 454"/>
                <a:gd name="T30" fmla="*/ 878 w 940"/>
                <a:gd name="T31" fmla="*/ 0 h 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40" h="454">
                  <a:moveTo>
                    <a:pt x="878" y="0"/>
                  </a:moveTo>
                  <a:cubicBezTo>
                    <a:pt x="63" y="0"/>
                    <a:pt x="63" y="0"/>
                    <a:pt x="63" y="0"/>
                  </a:cubicBezTo>
                  <a:cubicBezTo>
                    <a:pt x="28" y="0"/>
                    <a:pt x="0" y="28"/>
                    <a:pt x="0" y="62"/>
                  </a:cubicBezTo>
                  <a:cubicBezTo>
                    <a:pt x="0" y="392"/>
                    <a:pt x="0" y="392"/>
                    <a:pt x="0" y="392"/>
                  </a:cubicBezTo>
                  <a:cubicBezTo>
                    <a:pt x="0" y="425"/>
                    <a:pt x="25" y="452"/>
                    <a:pt x="57" y="454"/>
                  </a:cubicBezTo>
                  <a:cubicBezTo>
                    <a:pt x="57" y="453"/>
                    <a:pt x="57" y="452"/>
                    <a:pt x="57" y="450"/>
                  </a:cubicBezTo>
                  <a:cubicBezTo>
                    <a:pt x="43" y="449"/>
                    <a:pt x="31" y="443"/>
                    <a:pt x="22" y="434"/>
                  </a:cubicBezTo>
                  <a:cubicBezTo>
                    <a:pt x="11" y="423"/>
                    <a:pt x="4" y="408"/>
                    <a:pt x="4" y="392"/>
                  </a:cubicBezTo>
                  <a:cubicBezTo>
                    <a:pt x="4" y="62"/>
                    <a:pt x="4" y="62"/>
                    <a:pt x="4" y="62"/>
                  </a:cubicBezTo>
                  <a:cubicBezTo>
                    <a:pt x="4" y="46"/>
                    <a:pt x="11" y="32"/>
                    <a:pt x="22" y="21"/>
                  </a:cubicBezTo>
                  <a:cubicBezTo>
                    <a:pt x="32" y="11"/>
                    <a:pt x="47" y="4"/>
                    <a:pt x="63" y="4"/>
                  </a:cubicBezTo>
                  <a:cubicBezTo>
                    <a:pt x="878" y="4"/>
                    <a:pt x="878" y="4"/>
                    <a:pt x="878" y="4"/>
                  </a:cubicBezTo>
                  <a:cubicBezTo>
                    <a:pt x="894" y="4"/>
                    <a:pt x="908" y="11"/>
                    <a:pt x="919" y="21"/>
                  </a:cubicBezTo>
                  <a:cubicBezTo>
                    <a:pt x="928" y="30"/>
                    <a:pt x="934" y="43"/>
                    <a:pt x="936" y="56"/>
                  </a:cubicBezTo>
                  <a:cubicBezTo>
                    <a:pt x="937" y="56"/>
                    <a:pt x="938" y="57"/>
                    <a:pt x="940" y="57"/>
                  </a:cubicBezTo>
                  <a:cubicBezTo>
                    <a:pt x="937" y="25"/>
                    <a:pt x="910" y="0"/>
                    <a:pt x="878"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37" name="Freeform 34"/>
            <p:cNvSpPr>
              <a:spLocks/>
            </p:cNvSpPr>
            <p:nvPr/>
          </p:nvSpPr>
          <p:spPr bwMode="auto">
            <a:xfrm>
              <a:off x="5855" y="2659"/>
              <a:ext cx="1358" cy="655"/>
            </a:xfrm>
            <a:custGeom>
              <a:avLst/>
              <a:gdLst>
                <a:gd name="T0" fmla="*/ 935 w 935"/>
                <a:gd name="T1" fmla="*/ 390 h 451"/>
                <a:gd name="T2" fmla="*/ 875 w 935"/>
                <a:gd name="T3" fmla="*/ 451 h 451"/>
                <a:gd name="T4" fmla="*/ 60 w 935"/>
                <a:gd name="T5" fmla="*/ 451 h 451"/>
                <a:gd name="T6" fmla="*/ 0 w 935"/>
                <a:gd name="T7" fmla="*/ 390 h 451"/>
                <a:gd name="T8" fmla="*/ 0 w 935"/>
                <a:gd name="T9" fmla="*/ 61 h 451"/>
                <a:gd name="T10" fmla="*/ 60 w 935"/>
                <a:gd name="T11" fmla="*/ 0 h 451"/>
                <a:gd name="T12" fmla="*/ 875 w 935"/>
                <a:gd name="T13" fmla="*/ 0 h 451"/>
                <a:gd name="T14" fmla="*/ 935 w 935"/>
                <a:gd name="T15" fmla="*/ 61 h 451"/>
                <a:gd name="T16" fmla="*/ 935 w 935"/>
                <a:gd name="T17" fmla="*/ 390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5" h="451">
                  <a:moveTo>
                    <a:pt x="935" y="390"/>
                  </a:moveTo>
                  <a:cubicBezTo>
                    <a:pt x="935" y="424"/>
                    <a:pt x="908" y="451"/>
                    <a:pt x="875" y="451"/>
                  </a:cubicBezTo>
                  <a:cubicBezTo>
                    <a:pt x="60" y="451"/>
                    <a:pt x="60" y="451"/>
                    <a:pt x="60" y="451"/>
                  </a:cubicBezTo>
                  <a:cubicBezTo>
                    <a:pt x="27" y="451"/>
                    <a:pt x="0" y="424"/>
                    <a:pt x="0" y="390"/>
                  </a:cubicBezTo>
                  <a:cubicBezTo>
                    <a:pt x="0" y="61"/>
                    <a:pt x="0" y="61"/>
                    <a:pt x="0" y="61"/>
                  </a:cubicBezTo>
                  <a:cubicBezTo>
                    <a:pt x="0" y="27"/>
                    <a:pt x="27" y="0"/>
                    <a:pt x="60" y="0"/>
                  </a:cubicBezTo>
                  <a:cubicBezTo>
                    <a:pt x="875" y="0"/>
                    <a:pt x="875" y="0"/>
                    <a:pt x="875" y="0"/>
                  </a:cubicBezTo>
                  <a:cubicBezTo>
                    <a:pt x="908" y="0"/>
                    <a:pt x="935" y="27"/>
                    <a:pt x="935" y="61"/>
                  </a:cubicBezTo>
                  <a:cubicBezTo>
                    <a:pt x="935" y="390"/>
                    <a:pt x="935" y="390"/>
                    <a:pt x="935" y="390"/>
                  </a:cubicBezTo>
                </a:path>
              </a:pathLst>
            </a:custGeom>
            <a:solidFill>
              <a:srgbClr val="022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38" name="Freeform 35"/>
            <p:cNvSpPr>
              <a:spLocks/>
            </p:cNvSpPr>
            <p:nvPr/>
          </p:nvSpPr>
          <p:spPr bwMode="auto">
            <a:xfrm>
              <a:off x="5850" y="2656"/>
              <a:ext cx="1367" cy="661"/>
            </a:xfrm>
            <a:custGeom>
              <a:avLst/>
              <a:gdLst>
                <a:gd name="T0" fmla="*/ 938 w 941"/>
                <a:gd name="T1" fmla="*/ 392 h 455"/>
                <a:gd name="T2" fmla="*/ 936 w 941"/>
                <a:gd name="T3" fmla="*/ 392 h 455"/>
                <a:gd name="T4" fmla="*/ 919 w 941"/>
                <a:gd name="T5" fmla="*/ 433 h 455"/>
                <a:gd name="T6" fmla="*/ 878 w 941"/>
                <a:gd name="T7" fmla="*/ 450 h 455"/>
                <a:gd name="T8" fmla="*/ 63 w 941"/>
                <a:gd name="T9" fmla="*/ 450 h 455"/>
                <a:gd name="T10" fmla="*/ 22 w 941"/>
                <a:gd name="T11" fmla="*/ 433 h 455"/>
                <a:gd name="T12" fmla="*/ 5 w 941"/>
                <a:gd name="T13" fmla="*/ 392 h 455"/>
                <a:gd name="T14" fmla="*/ 5 w 941"/>
                <a:gd name="T15" fmla="*/ 63 h 455"/>
                <a:gd name="T16" fmla="*/ 22 w 941"/>
                <a:gd name="T17" fmla="*/ 22 h 455"/>
                <a:gd name="T18" fmla="*/ 63 w 941"/>
                <a:gd name="T19" fmla="*/ 5 h 455"/>
                <a:gd name="T20" fmla="*/ 878 w 941"/>
                <a:gd name="T21" fmla="*/ 5 h 455"/>
                <a:gd name="T22" fmla="*/ 919 w 941"/>
                <a:gd name="T23" fmla="*/ 22 h 455"/>
                <a:gd name="T24" fmla="*/ 936 w 941"/>
                <a:gd name="T25" fmla="*/ 63 h 455"/>
                <a:gd name="T26" fmla="*/ 936 w 941"/>
                <a:gd name="T27" fmla="*/ 392 h 455"/>
                <a:gd name="T28" fmla="*/ 938 w 941"/>
                <a:gd name="T29" fmla="*/ 392 h 455"/>
                <a:gd name="T30" fmla="*/ 941 w 941"/>
                <a:gd name="T31" fmla="*/ 392 h 455"/>
                <a:gd name="T32" fmla="*/ 941 w 941"/>
                <a:gd name="T33" fmla="*/ 63 h 455"/>
                <a:gd name="T34" fmla="*/ 878 w 941"/>
                <a:gd name="T35" fmla="*/ 0 h 455"/>
                <a:gd name="T36" fmla="*/ 63 w 941"/>
                <a:gd name="T37" fmla="*/ 0 h 455"/>
                <a:gd name="T38" fmla="*/ 0 w 941"/>
                <a:gd name="T39" fmla="*/ 63 h 455"/>
                <a:gd name="T40" fmla="*/ 0 w 941"/>
                <a:gd name="T41" fmla="*/ 392 h 455"/>
                <a:gd name="T42" fmla="*/ 63 w 941"/>
                <a:gd name="T43" fmla="*/ 455 h 455"/>
                <a:gd name="T44" fmla="*/ 878 w 941"/>
                <a:gd name="T45" fmla="*/ 455 h 455"/>
                <a:gd name="T46" fmla="*/ 941 w 941"/>
                <a:gd name="T47" fmla="*/ 392 h 455"/>
                <a:gd name="T48" fmla="*/ 938 w 941"/>
                <a:gd name="T49" fmla="*/ 392 h 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1" h="455">
                  <a:moveTo>
                    <a:pt x="938" y="392"/>
                  </a:moveTo>
                  <a:cubicBezTo>
                    <a:pt x="936" y="392"/>
                    <a:pt x="936" y="392"/>
                    <a:pt x="936" y="392"/>
                  </a:cubicBezTo>
                  <a:cubicBezTo>
                    <a:pt x="936" y="408"/>
                    <a:pt x="929" y="423"/>
                    <a:pt x="919" y="433"/>
                  </a:cubicBezTo>
                  <a:cubicBezTo>
                    <a:pt x="908" y="444"/>
                    <a:pt x="894" y="450"/>
                    <a:pt x="878" y="450"/>
                  </a:cubicBezTo>
                  <a:cubicBezTo>
                    <a:pt x="63" y="450"/>
                    <a:pt x="63" y="450"/>
                    <a:pt x="63" y="450"/>
                  </a:cubicBezTo>
                  <a:cubicBezTo>
                    <a:pt x="47" y="450"/>
                    <a:pt x="33" y="444"/>
                    <a:pt x="22" y="433"/>
                  </a:cubicBezTo>
                  <a:cubicBezTo>
                    <a:pt x="12" y="423"/>
                    <a:pt x="5" y="408"/>
                    <a:pt x="5" y="392"/>
                  </a:cubicBezTo>
                  <a:cubicBezTo>
                    <a:pt x="5" y="63"/>
                    <a:pt x="5" y="63"/>
                    <a:pt x="5" y="63"/>
                  </a:cubicBezTo>
                  <a:cubicBezTo>
                    <a:pt x="5" y="47"/>
                    <a:pt x="12" y="32"/>
                    <a:pt x="22" y="22"/>
                  </a:cubicBezTo>
                  <a:cubicBezTo>
                    <a:pt x="33" y="11"/>
                    <a:pt x="47" y="5"/>
                    <a:pt x="63" y="5"/>
                  </a:cubicBezTo>
                  <a:cubicBezTo>
                    <a:pt x="878" y="5"/>
                    <a:pt x="878" y="5"/>
                    <a:pt x="878" y="5"/>
                  </a:cubicBezTo>
                  <a:cubicBezTo>
                    <a:pt x="894" y="5"/>
                    <a:pt x="908" y="11"/>
                    <a:pt x="919" y="22"/>
                  </a:cubicBezTo>
                  <a:cubicBezTo>
                    <a:pt x="929" y="32"/>
                    <a:pt x="936" y="47"/>
                    <a:pt x="936" y="63"/>
                  </a:cubicBezTo>
                  <a:cubicBezTo>
                    <a:pt x="936" y="392"/>
                    <a:pt x="936" y="392"/>
                    <a:pt x="936" y="392"/>
                  </a:cubicBezTo>
                  <a:cubicBezTo>
                    <a:pt x="938" y="392"/>
                    <a:pt x="938" y="392"/>
                    <a:pt x="938" y="392"/>
                  </a:cubicBezTo>
                  <a:cubicBezTo>
                    <a:pt x="941" y="392"/>
                    <a:pt x="941" y="392"/>
                    <a:pt x="941" y="392"/>
                  </a:cubicBezTo>
                  <a:cubicBezTo>
                    <a:pt x="941" y="63"/>
                    <a:pt x="941" y="63"/>
                    <a:pt x="941" y="63"/>
                  </a:cubicBezTo>
                  <a:cubicBezTo>
                    <a:pt x="941" y="28"/>
                    <a:pt x="913" y="0"/>
                    <a:pt x="878" y="0"/>
                  </a:cubicBezTo>
                  <a:cubicBezTo>
                    <a:pt x="63" y="0"/>
                    <a:pt x="63" y="0"/>
                    <a:pt x="63" y="0"/>
                  </a:cubicBezTo>
                  <a:cubicBezTo>
                    <a:pt x="28" y="0"/>
                    <a:pt x="0" y="28"/>
                    <a:pt x="0" y="63"/>
                  </a:cubicBezTo>
                  <a:cubicBezTo>
                    <a:pt x="0" y="392"/>
                    <a:pt x="0" y="392"/>
                    <a:pt x="0" y="392"/>
                  </a:cubicBezTo>
                  <a:cubicBezTo>
                    <a:pt x="0" y="427"/>
                    <a:pt x="28" y="455"/>
                    <a:pt x="63" y="455"/>
                  </a:cubicBezTo>
                  <a:cubicBezTo>
                    <a:pt x="878" y="455"/>
                    <a:pt x="878" y="455"/>
                    <a:pt x="878" y="455"/>
                  </a:cubicBezTo>
                  <a:cubicBezTo>
                    <a:pt x="913" y="455"/>
                    <a:pt x="941" y="427"/>
                    <a:pt x="941" y="392"/>
                  </a:cubicBezTo>
                  <a:lnTo>
                    <a:pt x="938" y="39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39" name="Freeform 36"/>
            <p:cNvSpPr>
              <a:spLocks/>
            </p:cNvSpPr>
            <p:nvPr/>
          </p:nvSpPr>
          <p:spPr bwMode="auto">
            <a:xfrm>
              <a:off x="6068" y="3044"/>
              <a:ext cx="211" cy="63"/>
            </a:xfrm>
            <a:custGeom>
              <a:avLst/>
              <a:gdLst>
                <a:gd name="T0" fmla="*/ 105 w 145"/>
                <a:gd name="T1" fmla="*/ 0 h 43"/>
                <a:gd name="T2" fmla="*/ 100 w 145"/>
                <a:gd name="T3" fmla="*/ 0 h 43"/>
                <a:gd name="T4" fmla="*/ 48 w 145"/>
                <a:gd name="T5" fmla="*/ 0 h 43"/>
                <a:gd name="T6" fmla="*/ 45 w 145"/>
                <a:gd name="T7" fmla="*/ 0 h 43"/>
                <a:gd name="T8" fmla="*/ 0 w 145"/>
                <a:gd name="T9" fmla="*/ 29 h 43"/>
                <a:gd name="T10" fmla="*/ 0 w 145"/>
                <a:gd name="T11" fmla="*/ 43 h 43"/>
                <a:gd name="T12" fmla="*/ 54 w 145"/>
                <a:gd name="T13" fmla="*/ 43 h 43"/>
                <a:gd name="T14" fmla="*/ 94 w 145"/>
                <a:gd name="T15" fmla="*/ 43 h 43"/>
                <a:gd name="T16" fmla="*/ 145 w 145"/>
                <a:gd name="T17" fmla="*/ 43 h 43"/>
                <a:gd name="T18" fmla="*/ 145 w 145"/>
                <a:gd name="T19" fmla="*/ 29 h 43"/>
                <a:gd name="T20" fmla="*/ 105 w 145"/>
                <a:gd name="T21"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5" h="43">
                  <a:moveTo>
                    <a:pt x="105" y="0"/>
                  </a:moveTo>
                  <a:cubicBezTo>
                    <a:pt x="100" y="0"/>
                    <a:pt x="100" y="0"/>
                    <a:pt x="100" y="0"/>
                  </a:cubicBezTo>
                  <a:cubicBezTo>
                    <a:pt x="48" y="0"/>
                    <a:pt x="48" y="0"/>
                    <a:pt x="48" y="0"/>
                  </a:cubicBezTo>
                  <a:cubicBezTo>
                    <a:pt x="45" y="0"/>
                    <a:pt x="45" y="0"/>
                    <a:pt x="45" y="0"/>
                  </a:cubicBezTo>
                  <a:cubicBezTo>
                    <a:pt x="52" y="26"/>
                    <a:pt x="43" y="29"/>
                    <a:pt x="0" y="29"/>
                  </a:cubicBezTo>
                  <a:cubicBezTo>
                    <a:pt x="0" y="43"/>
                    <a:pt x="0" y="43"/>
                    <a:pt x="0" y="43"/>
                  </a:cubicBezTo>
                  <a:cubicBezTo>
                    <a:pt x="54" y="43"/>
                    <a:pt x="54" y="43"/>
                    <a:pt x="54" y="43"/>
                  </a:cubicBezTo>
                  <a:cubicBezTo>
                    <a:pt x="94" y="43"/>
                    <a:pt x="94" y="43"/>
                    <a:pt x="94" y="43"/>
                  </a:cubicBezTo>
                  <a:cubicBezTo>
                    <a:pt x="145" y="43"/>
                    <a:pt x="145" y="43"/>
                    <a:pt x="145" y="43"/>
                  </a:cubicBezTo>
                  <a:cubicBezTo>
                    <a:pt x="145" y="29"/>
                    <a:pt x="145" y="29"/>
                    <a:pt x="145" y="29"/>
                  </a:cubicBezTo>
                  <a:cubicBezTo>
                    <a:pt x="102" y="29"/>
                    <a:pt x="98" y="26"/>
                    <a:pt x="105" y="0"/>
                  </a:cubicBezTo>
                  <a:close/>
                </a:path>
              </a:pathLst>
            </a:custGeom>
            <a:solidFill>
              <a:srgbClr val="9191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40" name="Freeform 37"/>
            <p:cNvSpPr>
              <a:spLocks noEditPoints="1"/>
            </p:cNvSpPr>
            <p:nvPr/>
          </p:nvSpPr>
          <p:spPr bwMode="auto">
            <a:xfrm>
              <a:off x="6013" y="2810"/>
              <a:ext cx="321" cy="234"/>
            </a:xfrm>
            <a:custGeom>
              <a:avLst/>
              <a:gdLst>
                <a:gd name="T0" fmla="*/ 207 w 221"/>
                <a:gd name="T1" fmla="*/ 0 h 161"/>
                <a:gd name="T2" fmla="*/ 12 w 221"/>
                <a:gd name="T3" fmla="*/ 0 h 161"/>
                <a:gd name="T4" fmla="*/ 0 w 221"/>
                <a:gd name="T5" fmla="*/ 13 h 161"/>
                <a:gd name="T6" fmla="*/ 0 w 221"/>
                <a:gd name="T7" fmla="*/ 149 h 161"/>
                <a:gd name="T8" fmla="*/ 12 w 221"/>
                <a:gd name="T9" fmla="*/ 161 h 161"/>
                <a:gd name="T10" fmla="*/ 207 w 221"/>
                <a:gd name="T11" fmla="*/ 161 h 161"/>
                <a:gd name="T12" fmla="*/ 221 w 221"/>
                <a:gd name="T13" fmla="*/ 149 h 161"/>
                <a:gd name="T14" fmla="*/ 221 w 221"/>
                <a:gd name="T15" fmla="*/ 13 h 161"/>
                <a:gd name="T16" fmla="*/ 207 w 221"/>
                <a:gd name="T17" fmla="*/ 0 h 161"/>
                <a:gd name="T18" fmla="*/ 204 w 221"/>
                <a:gd name="T19" fmla="*/ 17 h 161"/>
                <a:gd name="T20" fmla="*/ 204 w 221"/>
                <a:gd name="T21" fmla="*/ 144 h 161"/>
                <a:gd name="T22" fmla="*/ 17 w 221"/>
                <a:gd name="T23" fmla="*/ 144 h 161"/>
                <a:gd name="T24" fmla="*/ 17 w 221"/>
                <a:gd name="T25" fmla="*/ 17 h 161"/>
                <a:gd name="T26" fmla="*/ 204 w 221"/>
                <a:gd name="T27" fmla="*/ 17 h 161"/>
                <a:gd name="T28" fmla="*/ 204 w 221"/>
                <a:gd name="T29" fmla="*/ 17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 h="161">
                  <a:moveTo>
                    <a:pt x="207" y="0"/>
                  </a:moveTo>
                  <a:cubicBezTo>
                    <a:pt x="12" y="0"/>
                    <a:pt x="12" y="0"/>
                    <a:pt x="12" y="0"/>
                  </a:cubicBezTo>
                  <a:cubicBezTo>
                    <a:pt x="6" y="0"/>
                    <a:pt x="0" y="6"/>
                    <a:pt x="0" y="13"/>
                  </a:cubicBezTo>
                  <a:cubicBezTo>
                    <a:pt x="0" y="149"/>
                    <a:pt x="0" y="149"/>
                    <a:pt x="0" y="149"/>
                  </a:cubicBezTo>
                  <a:cubicBezTo>
                    <a:pt x="0" y="155"/>
                    <a:pt x="6" y="161"/>
                    <a:pt x="12" y="161"/>
                  </a:cubicBezTo>
                  <a:cubicBezTo>
                    <a:pt x="207" y="161"/>
                    <a:pt x="207" y="161"/>
                    <a:pt x="207" y="161"/>
                  </a:cubicBezTo>
                  <a:cubicBezTo>
                    <a:pt x="214" y="161"/>
                    <a:pt x="221" y="155"/>
                    <a:pt x="221" y="149"/>
                  </a:cubicBezTo>
                  <a:cubicBezTo>
                    <a:pt x="221" y="13"/>
                    <a:pt x="221" y="13"/>
                    <a:pt x="221" y="13"/>
                  </a:cubicBezTo>
                  <a:cubicBezTo>
                    <a:pt x="221" y="6"/>
                    <a:pt x="214" y="0"/>
                    <a:pt x="207" y="0"/>
                  </a:cubicBezTo>
                  <a:moveTo>
                    <a:pt x="204" y="17"/>
                  </a:moveTo>
                  <a:cubicBezTo>
                    <a:pt x="204" y="144"/>
                    <a:pt x="204" y="144"/>
                    <a:pt x="204" y="144"/>
                  </a:cubicBezTo>
                  <a:cubicBezTo>
                    <a:pt x="17" y="144"/>
                    <a:pt x="17" y="144"/>
                    <a:pt x="17" y="144"/>
                  </a:cubicBezTo>
                  <a:cubicBezTo>
                    <a:pt x="17" y="17"/>
                    <a:pt x="17" y="17"/>
                    <a:pt x="17" y="17"/>
                  </a:cubicBezTo>
                  <a:cubicBezTo>
                    <a:pt x="204" y="17"/>
                    <a:pt x="204" y="17"/>
                    <a:pt x="204" y="17"/>
                  </a:cubicBezTo>
                  <a:cubicBezTo>
                    <a:pt x="204" y="17"/>
                    <a:pt x="204" y="17"/>
                    <a:pt x="204" y="17"/>
                  </a:cubicBezTo>
                </a:path>
              </a:pathLst>
            </a:custGeom>
            <a:solidFill>
              <a:srgbClr val="C5C5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41" name="Freeform 38"/>
            <p:cNvSpPr>
              <a:spLocks/>
            </p:cNvSpPr>
            <p:nvPr/>
          </p:nvSpPr>
          <p:spPr bwMode="auto">
            <a:xfrm>
              <a:off x="6038" y="2835"/>
              <a:ext cx="271" cy="184"/>
            </a:xfrm>
            <a:custGeom>
              <a:avLst/>
              <a:gdLst>
                <a:gd name="T0" fmla="*/ 271 w 271"/>
                <a:gd name="T1" fmla="*/ 0 h 184"/>
                <a:gd name="T2" fmla="*/ 271 w 271"/>
                <a:gd name="T3" fmla="*/ 184 h 184"/>
                <a:gd name="T4" fmla="*/ 0 w 271"/>
                <a:gd name="T5" fmla="*/ 184 h 184"/>
                <a:gd name="T6" fmla="*/ 0 w 271"/>
                <a:gd name="T7" fmla="*/ 0 h 184"/>
                <a:gd name="T8" fmla="*/ 271 w 271"/>
                <a:gd name="T9" fmla="*/ 0 h 184"/>
                <a:gd name="T10" fmla="*/ 271 w 271"/>
                <a:gd name="T11" fmla="*/ 0 h 184"/>
              </a:gdLst>
              <a:ahLst/>
              <a:cxnLst>
                <a:cxn ang="0">
                  <a:pos x="T0" y="T1"/>
                </a:cxn>
                <a:cxn ang="0">
                  <a:pos x="T2" y="T3"/>
                </a:cxn>
                <a:cxn ang="0">
                  <a:pos x="T4" y="T5"/>
                </a:cxn>
                <a:cxn ang="0">
                  <a:pos x="T6" y="T7"/>
                </a:cxn>
                <a:cxn ang="0">
                  <a:pos x="T8" y="T9"/>
                </a:cxn>
                <a:cxn ang="0">
                  <a:pos x="T10" y="T11"/>
                </a:cxn>
              </a:cxnLst>
              <a:rect l="0" t="0" r="r" b="b"/>
              <a:pathLst>
                <a:path w="271" h="184">
                  <a:moveTo>
                    <a:pt x="271" y="0"/>
                  </a:moveTo>
                  <a:lnTo>
                    <a:pt x="271" y="184"/>
                  </a:lnTo>
                  <a:lnTo>
                    <a:pt x="0" y="184"/>
                  </a:lnTo>
                  <a:lnTo>
                    <a:pt x="0" y="0"/>
                  </a:lnTo>
                  <a:lnTo>
                    <a:pt x="271" y="0"/>
                  </a:lnTo>
                  <a:lnTo>
                    <a:pt x="271" y="0"/>
                  </a:lnTo>
                  <a:close/>
                </a:path>
              </a:pathLst>
            </a:custGeom>
            <a:solidFill>
              <a:srgbClr val="00BB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42" name="Freeform 39"/>
            <p:cNvSpPr>
              <a:spLocks/>
            </p:cNvSpPr>
            <p:nvPr/>
          </p:nvSpPr>
          <p:spPr bwMode="auto">
            <a:xfrm>
              <a:off x="6038" y="2835"/>
              <a:ext cx="271" cy="184"/>
            </a:xfrm>
            <a:custGeom>
              <a:avLst/>
              <a:gdLst>
                <a:gd name="T0" fmla="*/ 271 w 271"/>
                <a:gd name="T1" fmla="*/ 0 h 184"/>
                <a:gd name="T2" fmla="*/ 271 w 271"/>
                <a:gd name="T3" fmla="*/ 184 h 184"/>
                <a:gd name="T4" fmla="*/ 0 w 271"/>
                <a:gd name="T5" fmla="*/ 184 h 184"/>
                <a:gd name="T6" fmla="*/ 0 w 271"/>
                <a:gd name="T7" fmla="*/ 0 h 184"/>
                <a:gd name="T8" fmla="*/ 271 w 271"/>
                <a:gd name="T9" fmla="*/ 0 h 184"/>
                <a:gd name="T10" fmla="*/ 271 w 271"/>
                <a:gd name="T11" fmla="*/ 0 h 184"/>
              </a:gdLst>
              <a:ahLst/>
              <a:cxnLst>
                <a:cxn ang="0">
                  <a:pos x="T0" y="T1"/>
                </a:cxn>
                <a:cxn ang="0">
                  <a:pos x="T2" y="T3"/>
                </a:cxn>
                <a:cxn ang="0">
                  <a:pos x="T4" y="T5"/>
                </a:cxn>
                <a:cxn ang="0">
                  <a:pos x="T6" y="T7"/>
                </a:cxn>
                <a:cxn ang="0">
                  <a:pos x="T8" y="T9"/>
                </a:cxn>
                <a:cxn ang="0">
                  <a:pos x="T10" y="T11"/>
                </a:cxn>
              </a:cxnLst>
              <a:rect l="0" t="0" r="r" b="b"/>
              <a:pathLst>
                <a:path w="271" h="184">
                  <a:moveTo>
                    <a:pt x="271" y="0"/>
                  </a:moveTo>
                  <a:lnTo>
                    <a:pt x="271" y="184"/>
                  </a:lnTo>
                  <a:lnTo>
                    <a:pt x="0" y="184"/>
                  </a:lnTo>
                  <a:lnTo>
                    <a:pt x="0" y="0"/>
                  </a:lnTo>
                  <a:lnTo>
                    <a:pt x="271" y="0"/>
                  </a:lnTo>
                  <a:lnTo>
                    <a:pt x="27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43" name="Freeform 40"/>
            <p:cNvSpPr>
              <a:spLocks/>
            </p:cNvSpPr>
            <p:nvPr/>
          </p:nvSpPr>
          <p:spPr bwMode="auto">
            <a:xfrm>
              <a:off x="6013" y="2810"/>
              <a:ext cx="302" cy="234"/>
            </a:xfrm>
            <a:custGeom>
              <a:avLst/>
              <a:gdLst>
                <a:gd name="T0" fmla="*/ 17 w 208"/>
                <a:gd name="T1" fmla="*/ 144 h 161"/>
                <a:gd name="T2" fmla="*/ 17 w 208"/>
                <a:gd name="T3" fmla="*/ 144 h 161"/>
                <a:gd name="T4" fmla="*/ 17 w 208"/>
                <a:gd name="T5" fmla="*/ 17 h 161"/>
                <a:gd name="T6" fmla="*/ 188 w 208"/>
                <a:gd name="T7" fmla="*/ 17 h 161"/>
                <a:gd name="T8" fmla="*/ 208 w 208"/>
                <a:gd name="T9" fmla="*/ 0 h 161"/>
                <a:gd name="T10" fmla="*/ 207 w 208"/>
                <a:gd name="T11" fmla="*/ 0 h 161"/>
                <a:gd name="T12" fmla="*/ 12 w 208"/>
                <a:gd name="T13" fmla="*/ 0 h 161"/>
                <a:gd name="T14" fmla="*/ 0 w 208"/>
                <a:gd name="T15" fmla="*/ 13 h 161"/>
                <a:gd name="T16" fmla="*/ 0 w 208"/>
                <a:gd name="T17" fmla="*/ 149 h 161"/>
                <a:gd name="T18" fmla="*/ 12 w 208"/>
                <a:gd name="T19" fmla="*/ 161 h 161"/>
                <a:gd name="T20" fmla="*/ 17 w 208"/>
                <a:gd name="T21" fmla="*/ 161 h 161"/>
                <a:gd name="T22" fmla="*/ 37 w 208"/>
                <a:gd name="T23" fmla="*/ 144 h 161"/>
                <a:gd name="T24" fmla="*/ 17 w 208"/>
                <a:gd name="T25" fmla="*/ 144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8" h="161">
                  <a:moveTo>
                    <a:pt x="17" y="144"/>
                  </a:moveTo>
                  <a:cubicBezTo>
                    <a:pt x="17" y="144"/>
                    <a:pt x="17" y="144"/>
                    <a:pt x="17" y="144"/>
                  </a:cubicBezTo>
                  <a:cubicBezTo>
                    <a:pt x="17" y="17"/>
                    <a:pt x="17" y="17"/>
                    <a:pt x="17" y="17"/>
                  </a:cubicBezTo>
                  <a:cubicBezTo>
                    <a:pt x="188" y="17"/>
                    <a:pt x="188" y="17"/>
                    <a:pt x="188" y="17"/>
                  </a:cubicBezTo>
                  <a:cubicBezTo>
                    <a:pt x="208" y="0"/>
                    <a:pt x="208" y="0"/>
                    <a:pt x="208" y="0"/>
                  </a:cubicBezTo>
                  <a:cubicBezTo>
                    <a:pt x="207" y="0"/>
                    <a:pt x="207" y="0"/>
                    <a:pt x="207" y="0"/>
                  </a:cubicBezTo>
                  <a:cubicBezTo>
                    <a:pt x="12" y="0"/>
                    <a:pt x="12" y="0"/>
                    <a:pt x="12" y="0"/>
                  </a:cubicBezTo>
                  <a:cubicBezTo>
                    <a:pt x="6" y="0"/>
                    <a:pt x="0" y="6"/>
                    <a:pt x="0" y="13"/>
                  </a:cubicBezTo>
                  <a:cubicBezTo>
                    <a:pt x="0" y="149"/>
                    <a:pt x="0" y="149"/>
                    <a:pt x="0" y="149"/>
                  </a:cubicBezTo>
                  <a:cubicBezTo>
                    <a:pt x="0" y="155"/>
                    <a:pt x="6" y="161"/>
                    <a:pt x="12" y="161"/>
                  </a:cubicBezTo>
                  <a:cubicBezTo>
                    <a:pt x="17" y="161"/>
                    <a:pt x="17" y="161"/>
                    <a:pt x="17" y="161"/>
                  </a:cubicBezTo>
                  <a:cubicBezTo>
                    <a:pt x="37" y="144"/>
                    <a:pt x="37" y="144"/>
                    <a:pt x="37" y="144"/>
                  </a:cubicBezTo>
                  <a:lnTo>
                    <a:pt x="17" y="144"/>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44" name="Freeform 41"/>
            <p:cNvSpPr>
              <a:spLocks/>
            </p:cNvSpPr>
            <p:nvPr/>
          </p:nvSpPr>
          <p:spPr bwMode="auto">
            <a:xfrm>
              <a:off x="6038" y="2835"/>
              <a:ext cx="248" cy="184"/>
            </a:xfrm>
            <a:custGeom>
              <a:avLst/>
              <a:gdLst>
                <a:gd name="T0" fmla="*/ 0 w 248"/>
                <a:gd name="T1" fmla="*/ 184 h 184"/>
                <a:gd name="T2" fmla="*/ 0 w 248"/>
                <a:gd name="T3" fmla="*/ 184 h 184"/>
                <a:gd name="T4" fmla="*/ 0 w 248"/>
                <a:gd name="T5" fmla="*/ 0 h 184"/>
                <a:gd name="T6" fmla="*/ 248 w 248"/>
                <a:gd name="T7" fmla="*/ 0 h 184"/>
                <a:gd name="T8" fmla="*/ 248 w 248"/>
                <a:gd name="T9" fmla="*/ 0 h 184"/>
                <a:gd name="T10" fmla="*/ 0 w 248"/>
                <a:gd name="T11" fmla="*/ 0 h 184"/>
                <a:gd name="T12" fmla="*/ 0 w 248"/>
                <a:gd name="T13" fmla="*/ 184 h 184"/>
              </a:gdLst>
              <a:ahLst/>
              <a:cxnLst>
                <a:cxn ang="0">
                  <a:pos x="T0" y="T1"/>
                </a:cxn>
                <a:cxn ang="0">
                  <a:pos x="T2" y="T3"/>
                </a:cxn>
                <a:cxn ang="0">
                  <a:pos x="T4" y="T5"/>
                </a:cxn>
                <a:cxn ang="0">
                  <a:pos x="T6" y="T7"/>
                </a:cxn>
                <a:cxn ang="0">
                  <a:pos x="T8" y="T9"/>
                </a:cxn>
                <a:cxn ang="0">
                  <a:pos x="T10" y="T11"/>
                </a:cxn>
                <a:cxn ang="0">
                  <a:pos x="T12" y="T13"/>
                </a:cxn>
              </a:cxnLst>
              <a:rect l="0" t="0" r="r" b="b"/>
              <a:pathLst>
                <a:path w="248" h="184">
                  <a:moveTo>
                    <a:pt x="0" y="184"/>
                  </a:moveTo>
                  <a:lnTo>
                    <a:pt x="0" y="184"/>
                  </a:lnTo>
                  <a:lnTo>
                    <a:pt x="0" y="0"/>
                  </a:lnTo>
                  <a:lnTo>
                    <a:pt x="248" y="0"/>
                  </a:lnTo>
                  <a:lnTo>
                    <a:pt x="248" y="0"/>
                  </a:lnTo>
                  <a:lnTo>
                    <a:pt x="0" y="0"/>
                  </a:lnTo>
                  <a:lnTo>
                    <a:pt x="0" y="184"/>
                  </a:lnTo>
                  <a:close/>
                </a:path>
              </a:pathLst>
            </a:custGeom>
            <a:solidFill>
              <a:srgbClr val="59B4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45" name="Rectangle 42"/>
            <p:cNvSpPr>
              <a:spLocks noChangeArrowheads="1"/>
            </p:cNvSpPr>
            <p:nvPr/>
          </p:nvSpPr>
          <p:spPr bwMode="auto">
            <a:xfrm>
              <a:off x="6068" y="3086"/>
              <a:ext cx="211" cy="21"/>
            </a:xfrm>
            <a:prstGeom prst="rect">
              <a:avLst/>
            </a:prstGeom>
            <a:solidFill>
              <a:srgbClr val="B0B0B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46" name="Oval 43"/>
            <p:cNvSpPr>
              <a:spLocks noChangeArrowheads="1"/>
            </p:cNvSpPr>
            <p:nvPr/>
          </p:nvSpPr>
          <p:spPr bwMode="auto">
            <a:xfrm>
              <a:off x="6167" y="2819"/>
              <a:ext cx="10" cy="9"/>
            </a:xfrm>
            <a:prstGeom prst="ellipse">
              <a:avLst/>
            </a:prstGeom>
            <a:solidFill>
              <a:srgbClr val="BAC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47" name="Freeform 44"/>
            <p:cNvSpPr>
              <a:spLocks/>
            </p:cNvSpPr>
            <p:nvPr/>
          </p:nvSpPr>
          <p:spPr bwMode="auto">
            <a:xfrm>
              <a:off x="6115" y="2855"/>
              <a:ext cx="116" cy="70"/>
            </a:xfrm>
            <a:custGeom>
              <a:avLst/>
              <a:gdLst>
                <a:gd name="T0" fmla="*/ 40 w 80"/>
                <a:gd name="T1" fmla="*/ 0 h 48"/>
                <a:gd name="T2" fmla="*/ 40 w 80"/>
                <a:gd name="T3" fmla="*/ 1 h 48"/>
                <a:gd name="T4" fmla="*/ 1 w 80"/>
                <a:gd name="T5" fmla="*/ 23 h 48"/>
                <a:gd name="T6" fmla="*/ 0 w 80"/>
                <a:gd name="T7" fmla="*/ 24 h 48"/>
                <a:gd name="T8" fmla="*/ 1 w 80"/>
                <a:gd name="T9" fmla="*/ 25 h 48"/>
                <a:gd name="T10" fmla="*/ 40 w 80"/>
                <a:gd name="T11" fmla="*/ 47 h 48"/>
                <a:gd name="T12" fmla="*/ 40 w 80"/>
                <a:gd name="T13" fmla="*/ 48 h 48"/>
                <a:gd name="T14" fmla="*/ 41 w 80"/>
                <a:gd name="T15" fmla="*/ 47 h 48"/>
                <a:gd name="T16" fmla="*/ 80 w 80"/>
                <a:gd name="T17" fmla="*/ 25 h 48"/>
                <a:gd name="T18" fmla="*/ 80 w 80"/>
                <a:gd name="T19" fmla="*/ 24 h 48"/>
                <a:gd name="T20" fmla="*/ 80 w 80"/>
                <a:gd name="T21" fmla="*/ 23 h 48"/>
                <a:gd name="T22" fmla="*/ 41 w 80"/>
                <a:gd name="T23" fmla="*/ 1 h 48"/>
                <a:gd name="T24" fmla="*/ 40 w 80"/>
                <a:gd name="T2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0" h="48">
                  <a:moveTo>
                    <a:pt x="40" y="0"/>
                  </a:moveTo>
                  <a:cubicBezTo>
                    <a:pt x="40" y="0"/>
                    <a:pt x="40" y="1"/>
                    <a:pt x="40" y="1"/>
                  </a:cubicBezTo>
                  <a:cubicBezTo>
                    <a:pt x="1" y="23"/>
                    <a:pt x="1" y="23"/>
                    <a:pt x="1" y="23"/>
                  </a:cubicBezTo>
                  <a:cubicBezTo>
                    <a:pt x="1" y="23"/>
                    <a:pt x="0" y="23"/>
                    <a:pt x="0" y="24"/>
                  </a:cubicBezTo>
                  <a:cubicBezTo>
                    <a:pt x="0" y="24"/>
                    <a:pt x="1" y="25"/>
                    <a:pt x="1" y="25"/>
                  </a:cubicBezTo>
                  <a:cubicBezTo>
                    <a:pt x="40" y="47"/>
                    <a:pt x="40" y="47"/>
                    <a:pt x="40" y="47"/>
                  </a:cubicBezTo>
                  <a:cubicBezTo>
                    <a:pt x="40" y="48"/>
                    <a:pt x="40" y="48"/>
                    <a:pt x="40" y="48"/>
                  </a:cubicBezTo>
                  <a:cubicBezTo>
                    <a:pt x="41" y="47"/>
                    <a:pt x="41" y="47"/>
                    <a:pt x="41" y="47"/>
                  </a:cubicBezTo>
                  <a:cubicBezTo>
                    <a:pt x="80" y="25"/>
                    <a:pt x="80" y="25"/>
                    <a:pt x="80" y="25"/>
                  </a:cubicBezTo>
                  <a:cubicBezTo>
                    <a:pt x="80" y="25"/>
                    <a:pt x="80" y="24"/>
                    <a:pt x="80" y="24"/>
                  </a:cubicBezTo>
                  <a:cubicBezTo>
                    <a:pt x="80" y="24"/>
                    <a:pt x="80" y="23"/>
                    <a:pt x="80" y="23"/>
                  </a:cubicBezTo>
                  <a:cubicBezTo>
                    <a:pt x="41" y="1"/>
                    <a:pt x="41" y="1"/>
                    <a:pt x="41" y="1"/>
                  </a:cubicBezTo>
                  <a:cubicBezTo>
                    <a:pt x="41" y="1"/>
                    <a:pt x="40" y="0"/>
                    <a:pt x="40" y="0"/>
                  </a:cubicBezTo>
                </a:path>
              </a:pathLst>
            </a:custGeom>
            <a:solidFill>
              <a:srgbClr val="E5F8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48" name="Freeform 45"/>
            <p:cNvSpPr>
              <a:spLocks/>
            </p:cNvSpPr>
            <p:nvPr/>
          </p:nvSpPr>
          <p:spPr bwMode="auto">
            <a:xfrm>
              <a:off x="6107" y="2902"/>
              <a:ext cx="60" cy="101"/>
            </a:xfrm>
            <a:custGeom>
              <a:avLst/>
              <a:gdLst>
                <a:gd name="T0" fmla="*/ 1 w 41"/>
                <a:gd name="T1" fmla="*/ 0 h 70"/>
                <a:gd name="T2" fmla="*/ 0 w 41"/>
                <a:gd name="T3" fmla="*/ 1 h 70"/>
                <a:gd name="T4" fmla="*/ 0 w 41"/>
                <a:gd name="T5" fmla="*/ 2 h 70"/>
                <a:gd name="T6" fmla="*/ 0 w 41"/>
                <a:gd name="T7" fmla="*/ 46 h 70"/>
                <a:gd name="T8" fmla="*/ 0 w 41"/>
                <a:gd name="T9" fmla="*/ 47 h 70"/>
                <a:gd name="T10" fmla="*/ 39 w 41"/>
                <a:gd name="T11" fmla="*/ 70 h 70"/>
                <a:gd name="T12" fmla="*/ 40 w 41"/>
                <a:gd name="T13" fmla="*/ 70 h 70"/>
                <a:gd name="T14" fmla="*/ 40 w 41"/>
                <a:gd name="T15" fmla="*/ 70 h 70"/>
                <a:gd name="T16" fmla="*/ 41 w 41"/>
                <a:gd name="T17" fmla="*/ 69 h 70"/>
                <a:gd name="T18" fmla="*/ 41 w 41"/>
                <a:gd name="T19" fmla="*/ 24 h 70"/>
                <a:gd name="T20" fmla="*/ 40 w 41"/>
                <a:gd name="T21" fmla="*/ 23 h 70"/>
                <a:gd name="T22" fmla="*/ 2 w 41"/>
                <a:gd name="T23" fmla="*/ 1 h 70"/>
                <a:gd name="T24" fmla="*/ 1 w 41"/>
                <a:gd name="T25"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 h="70">
                  <a:moveTo>
                    <a:pt x="1" y="0"/>
                  </a:moveTo>
                  <a:cubicBezTo>
                    <a:pt x="1" y="0"/>
                    <a:pt x="1" y="1"/>
                    <a:pt x="0" y="1"/>
                  </a:cubicBezTo>
                  <a:cubicBezTo>
                    <a:pt x="0" y="1"/>
                    <a:pt x="0" y="1"/>
                    <a:pt x="0" y="2"/>
                  </a:cubicBezTo>
                  <a:cubicBezTo>
                    <a:pt x="0" y="46"/>
                    <a:pt x="0" y="46"/>
                    <a:pt x="0" y="46"/>
                  </a:cubicBezTo>
                  <a:cubicBezTo>
                    <a:pt x="0" y="47"/>
                    <a:pt x="0" y="47"/>
                    <a:pt x="0" y="47"/>
                  </a:cubicBezTo>
                  <a:cubicBezTo>
                    <a:pt x="39" y="70"/>
                    <a:pt x="39" y="70"/>
                    <a:pt x="39" y="70"/>
                  </a:cubicBezTo>
                  <a:cubicBezTo>
                    <a:pt x="40" y="70"/>
                    <a:pt x="40" y="70"/>
                    <a:pt x="40" y="70"/>
                  </a:cubicBezTo>
                  <a:cubicBezTo>
                    <a:pt x="40" y="70"/>
                    <a:pt x="40" y="70"/>
                    <a:pt x="40" y="70"/>
                  </a:cubicBezTo>
                  <a:cubicBezTo>
                    <a:pt x="41" y="70"/>
                    <a:pt x="41" y="69"/>
                    <a:pt x="41" y="69"/>
                  </a:cubicBezTo>
                  <a:cubicBezTo>
                    <a:pt x="41" y="24"/>
                    <a:pt x="41" y="24"/>
                    <a:pt x="41" y="24"/>
                  </a:cubicBezTo>
                  <a:cubicBezTo>
                    <a:pt x="41" y="24"/>
                    <a:pt x="41" y="23"/>
                    <a:pt x="40" y="23"/>
                  </a:cubicBezTo>
                  <a:cubicBezTo>
                    <a:pt x="2" y="1"/>
                    <a:pt x="2" y="1"/>
                    <a:pt x="2" y="1"/>
                  </a:cubicBezTo>
                  <a:cubicBezTo>
                    <a:pt x="1" y="1"/>
                    <a:pt x="1" y="0"/>
                    <a:pt x="1" y="0"/>
                  </a:cubicBezTo>
                </a:path>
              </a:pathLst>
            </a:custGeom>
            <a:solidFill>
              <a:srgbClr val="CCF1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49" name="Freeform 46"/>
            <p:cNvSpPr>
              <a:spLocks/>
            </p:cNvSpPr>
            <p:nvPr/>
          </p:nvSpPr>
          <p:spPr bwMode="auto">
            <a:xfrm>
              <a:off x="6180" y="2903"/>
              <a:ext cx="59" cy="100"/>
            </a:xfrm>
            <a:custGeom>
              <a:avLst/>
              <a:gdLst>
                <a:gd name="T0" fmla="*/ 39 w 41"/>
                <a:gd name="T1" fmla="*/ 0 h 69"/>
                <a:gd name="T2" fmla="*/ 39 w 41"/>
                <a:gd name="T3" fmla="*/ 0 h 69"/>
                <a:gd name="T4" fmla="*/ 0 w 41"/>
                <a:gd name="T5" fmla="*/ 22 h 69"/>
                <a:gd name="T6" fmla="*/ 0 w 41"/>
                <a:gd name="T7" fmla="*/ 23 h 69"/>
                <a:gd name="T8" fmla="*/ 0 w 41"/>
                <a:gd name="T9" fmla="*/ 68 h 69"/>
                <a:gd name="T10" fmla="*/ 0 w 41"/>
                <a:gd name="T11" fmla="*/ 69 h 69"/>
                <a:gd name="T12" fmla="*/ 1 w 41"/>
                <a:gd name="T13" fmla="*/ 69 h 69"/>
                <a:gd name="T14" fmla="*/ 1 w 41"/>
                <a:gd name="T15" fmla="*/ 69 h 69"/>
                <a:gd name="T16" fmla="*/ 40 w 41"/>
                <a:gd name="T17" fmla="*/ 46 h 69"/>
                <a:gd name="T18" fmla="*/ 41 w 41"/>
                <a:gd name="T19" fmla="*/ 45 h 69"/>
                <a:gd name="T20" fmla="*/ 41 w 41"/>
                <a:gd name="T21" fmla="*/ 1 h 69"/>
                <a:gd name="T22" fmla="*/ 40 w 41"/>
                <a:gd name="T23" fmla="*/ 0 h 69"/>
                <a:gd name="T24" fmla="*/ 39 w 41"/>
                <a:gd name="T25"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 h="69">
                  <a:moveTo>
                    <a:pt x="39" y="0"/>
                  </a:moveTo>
                  <a:cubicBezTo>
                    <a:pt x="39" y="0"/>
                    <a:pt x="39" y="0"/>
                    <a:pt x="39" y="0"/>
                  </a:cubicBezTo>
                  <a:cubicBezTo>
                    <a:pt x="0" y="22"/>
                    <a:pt x="0" y="22"/>
                    <a:pt x="0" y="22"/>
                  </a:cubicBezTo>
                  <a:cubicBezTo>
                    <a:pt x="0" y="22"/>
                    <a:pt x="0" y="23"/>
                    <a:pt x="0" y="23"/>
                  </a:cubicBezTo>
                  <a:cubicBezTo>
                    <a:pt x="0" y="68"/>
                    <a:pt x="0" y="68"/>
                    <a:pt x="0" y="68"/>
                  </a:cubicBezTo>
                  <a:cubicBezTo>
                    <a:pt x="0" y="68"/>
                    <a:pt x="0" y="69"/>
                    <a:pt x="0" y="69"/>
                  </a:cubicBezTo>
                  <a:cubicBezTo>
                    <a:pt x="1" y="69"/>
                    <a:pt x="1" y="69"/>
                    <a:pt x="1" y="69"/>
                  </a:cubicBezTo>
                  <a:cubicBezTo>
                    <a:pt x="1" y="69"/>
                    <a:pt x="1" y="69"/>
                    <a:pt x="1" y="69"/>
                  </a:cubicBezTo>
                  <a:cubicBezTo>
                    <a:pt x="40" y="46"/>
                    <a:pt x="40" y="46"/>
                    <a:pt x="40" y="46"/>
                  </a:cubicBezTo>
                  <a:cubicBezTo>
                    <a:pt x="40" y="46"/>
                    <a:pt x="41" y="46"/>
                    <a:pt x="41" y="45"/>
                  </a:cubicBezTo>
                  <a:cubicBezTo>
                    <a:pt x="41" y="1"/>
                    <a:pt x="41" y="1"/>
                    <a:pt x="41" y="1"/>
                  </a:cubicBezTo>
                  <a:cubicBezTo>
                    <a:pt x="41" y="0"/>
                    <a:pt x="40" y="0"/>
                    <a:pt x="40" y="0"/>
                  </a:cubicBezTo>
                  <a:cubicBezTo>
                    <a:pt x="40" y="0"/>
                    <a:pt x="40" y="0"/>
                    <a:pt x="39" y="0"/>
                  </a:cubicBezTo>
                </a:path>
              </a:pathLst>
            </a:custGeom>
            <a:solidFill>
              <a:srgbClr val="80DD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50" name="Rectangle 47"/>
            <p:cNvSpPr>
              <a:spLocks noChangeArrowheads="1"/>
            </p:cNvSpPr>
            <p:nvPr/>
          </p:nvSpPr>
          <p:spPr bwMode="auto">
            <a:xfrm>
              <a:off x="6417" y="2788"/>
              <a:ext cx="377"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225"/>
              <a:r>
                <a:rPr lang="en-US" altLang="en-US" sz="1700">
                  <a:solidFill>
                    <a:srgbClr val="FFFFFF"/>
                  </a:solidFill>
                  <a:latin typeface="Segoe Pro Display Light" panose="020B0302040504020203" pitchFamily="34" charset="0"/>
                </a:rPr>
                <a:t>Virtual</a:t>
              </a:r>
              <a:endParaRPr lang="en-US" altLang="en-US">
                <a:solidFill>
                  <a:srgbClr val="00B0F0"/>
                </a:solidFill>
              </a:endParaRPr>
            </a:p>
          </p:txBody>
        </p:sp>
        <p:sp>
          <p:nvSpPr>
            <p:cNvPr id="51" name="Rectangle 48"/>
            <p:cNvSpPr>
              <a:spLocks noChangeArrowheads="1"/>
            </p:cNvSpPr>
            <p:nvPr/>
          </p:nvSpPr>
          <p:spPr bwMode="auto">
            <a:xfrm>
              <a:off x="6417" y="2933"/>
              <a:ext cx="574"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225"/>
              <a:r>
                <a:rPr lang="en-US" altLang="en-US">
                  <a:solidFill>
                    <a:srgbClr val="FFFFFF"/>
                  </a:solidFill>
                  <a:latin typeface="Segoe Pro Display Light" panose="020B0302040504020203" pitchFamily="34" charset="0"/>
                </a:rPr>
                <a:t>Machines</a:t>
              </a:r>
              <a:endParaRPr lang="en-US" altLang="en-US">
                <a:solidFill>
                  <a:srgbClr val="00B0F0"/>
                </a:solidFill>
              </a:endParaRPr>
            </a:p>
          </p:txBody>
        </p:sp>
        <p:sp>
          <p:nvSpPr>
            <p:cNvPr id="52" name="Freeform 49"/>
            <p:cNvSpPr>
              <a:spLocks/>
            </p:cNvSpPr>
            <p:nvPr/>
          </p:nvSpPr>
          <p:spPr bwMode="auto">
            <a:xfrm>
              <a:off x="4531" y="318"/>
              <a:ext cx="945" cy="955"/>
            </a:xfrm>
            <a:custGeom>
              <a:avLst/>
              <a:gdLst>
                <a:gd name="T0" fmla="*/ 650 w 650"/>
                <a:gd name="T1" fmla="*/ 0 h 658"/>
                <a:gd name="T2" fmla="*/ 608 w 650"/>
                <a:gd name="T3" fmla="*/ 42 h 658"/>
                <a:gd name="T4" fmla="*/ 608 w 650"/>
                <a:gd name="T5" fmla="*/ 602 h 658"/>
                <a:gd name="T6" fmla="*/ 608 w 650"/>
                <a:gd name="T7" fmla="*/ 617 h 658"/>
                <a:gd name="T8" fmla="*/ 566 w 650"/>
                <a:gd name="T9" fmla="*/ 658 h 658"/>
                <a:gd name="T10" fmla="*/ 0 w 650"/>
                <a:gd name="T11" fmla="*/ 658 h 658"/>
                <a:gd name="T12" fmla="*/ 42 w 650"/>
                <a:gd name="T13" fmla="*/ 617 h 658"/>
                <a:gd name="T14" fmla="*/ 42 w 650"/>
                <a:gd name="T15" fmla="*/ 602 h 658"/>
                <a:gd name="T16" fmla="*/ 42 w 650"/>
                <a:gd name="T17" fmla="*/ 42 h 658"/>
                <a:gd name="T18" fmla="*/ 84 w 650"/>
                <a:gd name="T19" fmla="*/ 0 h 658"/>
                <a:gd name="T20" fmla="*/ 650 w 650"/>
                <a:gd name="T21" fmla="*/ 0 h 6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50" h="658">
                  <a:moveTo>
                    <a:pt x="650" y="0"/>
                  </a:moveTo>
                  <a:cubicBezTo>
                    <a:pt x="627" y="0"/>
                    <a:pt x="608" y="19"/>
                    <a:pt x="608" y="42"/>
                  </a:cubicBezTo>
                  <a:cubicBezTo>
                    <a:pt x="608" y="602"/>
                    <a:pt x="608" y="602"/>
                    <a:pt x="608" y="602"/>
                  </a:cubicBezTo>
                  <a:cubicBezTo>
                    <a:pt x="608" y="617"/>
                    <a:pt x="608" y="617"/>
                    <a:pt x="608" y="617"/>
                  </a:cubicBezTo>
                  <a:cubicBezTo>
                    <a:pt x="608" y="640"/>
                    <a:pt x="590" y="658"/>
                    <a:pt x="566" y="658"/>
                  </a:cubicBezTo>
                  <a:cubicBezTo>
                    <a:pt x="0" y="658"/>
                    <a:pt x="0" y="658"/>
                    <a:pt x="0" y="658"/>
                  </a:cubicBezTo>
                  <a:cubicBezTo>
                    <a:pt x="23" y="658"/>
                    <a:pt x="42" y="640"/>
                    <a:pt x="42" y="617"/>
                  </a:cubicBezTo>
                  <a:cubicBezTo>
                    <a:pt x="42" y="602"/>
                    <a:pt x="42" y="602"/>
                    <a:pt x="42" y="602"/>
                  </a:cubicBezTo>
                  <a:cubicBezTo>
                    <a:pt x="42" y="42"/>
                    <a:pt x="42" y="42"/>
                    <a:pt x="42" y="42"/>
                  </a:cubicBezTo>
                  <a:cubicBezTo>
                    <a:pt x="42" y="19"/>
                    <a:pt x="60" y="0"/>
                    <a:pt x="84" y="0"/>
                  </a:cubicBezTo>
                  <a:lnTo>
                    <a:pt x="650" y="0"/>
                  </a:lnTo>
                  <a:close/>
                </a:path>
              </a:pathLst>
            </a:custGeom>
            <a:solidFill>
              <a:srgbClr val="D1D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53" name="Freeform 50"/>
            <p:cNvSpPr>
              <a:spLocks/>
            </p:cNvSpPr>
            <p:nvPr/>
          </p:nvSpPr>
          <p:spPr bwMode="auto">
            <a:xfrm>
              <a:off x="4653" y="318"/>
              <a:ext cx="884" cy="120"/>
            </a:xfrm>
            <a:custGeom>
              <a:avLst/>
              <a:gdLst>
                <a:gd name="T0" fmla="*/ 566 w 608"/>
                <a:gd name="T1" fmla="*/ 0 h 83"/>
                <a:gd name="T2" fmla="*/ 0 w 608"/>
                <a:gd name="T3" fmla="*/ 0 h 83"/>
                <a:gd name="T4" fmla="*/ 41 w 608"/>
                <a:gd name="T5" fmla="*/ 42 h 83"/>
                <a:gd name="T6" fmla="*/ 0 w 608"/>
                <a:gd name="T7" fmla="*/ 83 h 83"/>
                <a:gd name="T8" fmla="*/ 566 w 608"/>
                <a:gd name="T9" fmla="*/ 83 h 83"/>
                <a:gd name="T10" fmla="*/ 608 w 608"/>
                <a:gd name="T11" fmla="*/ 42 h 83"/>
                <a:gd name="T12" fmla="*/ 566 w 608"/>
                <a:gd name="T13" fmla="*/ 0 h 83"/>
              </a:gdLst>
              <a:ahLst/>
              <a:cxnLst>
                <a:cxn ang="0">
                  <a:pos x="T0" y="T1"/>
                </a:cxn>
                <a:cxn ang="0">
                  <a:pos x="T2" y="T3"/>
                </a:cxn>
                <a:cxn ang="0">
                  <a:pos x="T4" y="T5"/>
                </a:cxn>
                <a:cxn ang="0">
                  <a:pos x="T6" y="T7"/>
                </a:cxn>
                <a:cxn ang="0">
                  <a:pos x="T8" y="T9"/>
                </a:cxn>
                <a:cxn ang="0">
                  <a:pos x="T10" y="T11"/>
                </a:cxn>
                <a:cxn ang="0">
                  <a:pos x="T12" y="T13"/>
                </a:cxn>
              </a:cxnLst>
              <a:rect l="0" t="0" r="r" b="b"/>
              <a:pathLst>
                <a:path w="608" h="83">
                  <a:moveTo>
                    <a:pt x="566" y="0"/>
                  </a:moveTo>
                  <a:cubicBezTo>
                    <a:pt x="0" y="0"/>
                    <a:pt x="0" y="0"/>
                    <a:pt x="0" y="0"/>
                  </a:cubicBezTo>
                  <a:cubicBezTo>
                    <a:pt x="23" y="0"/>
                    <a:pt x="41" y="19"/>
                    <a:pt x="41" y="42"/>
                  </a:cubicBezTo>
                  <a:cubicBezTo>
                    <a:pt x="41" y="65"/>
                    <a:pt x="23" y="83"/>
                    <a:pt x="0" y="83"/>
                  </a:cubicBezTo>
                  <a:cubicBezTo>
                    <a:pt x="566" y="83"/>
                    <a:pt x="566" y="83"/>
                    <a:pt x="566" y="83"/>
                  </a:cubicBezTo>
                  <a:cubicBezTo>
                    <a:pt x="589" y="83"/>
                    <a:pt x="608" y="65"/>
                    <a:pt x="608" y="42"/>
                  </a:cubicBezTo>
                  <a:cubicBezTo>
                    <a:pt x="608" y="19"/>
                    <a:pt x="589" y="0"/>
                    <a:pt x="56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54" name="Freeform 51"/>
            <p:cNvSpPr>
              <a:spLocks/>
            </p:cNvSpPr>
            <p:nvPr/>
          </p:nvSpPr>
          <p:spPr bwMode="auto">
            <a:xfrm>
              <a:off x="4611" y="379"/>
              <a:ext cx="102" cy="59"/>
            </a:xfrm>
            <a:custGeom>
              <a:avLst/>
              <a:gdLst>
                <a:gd name="T0" fmla="*/ 3 w 70"/>
                <a:gd name="T1" fmla="*/ 24 h 41"/>
                <a:gd name="T2" fmla="*/ 29 w 70"/>
                <a:gd name="T3" fmla="*/ 41 h 41"/>
                <a:gd name="T4" fmla="*/ 70 w 70"/>
                <a:gd name="T5" fmla="*/ 0 h 41"/>
                <a:gd name="T6" fmla="*/ 29 w 70"/>
                <a:gd name="T7" fmla="*/ 0 h 41"/>
                <a:gd name="T8" fmla="*/ 3 w 70"/>
                <a:gd name="T9" fmla="*/ 24 h 41"/>
              </a:gdLst>
              <a:ahLst/>
              <a:cxnLst>
                <a:cxn ang="0">
                  <a:pos x="T0" y="T1"/>
                </a:cxn>
                <a:cxn ang="0">
                  <a:pos x="T2" y="T3"/>
                </a:cxn>
                <a:cxn ang="0">
                  <a:pos x="T4" y="T5"/>
                </a:cxn>
                <a:cxn ang="0">
                  <a:pos x="T6" y="T7"/>
                </a:cxn>
                <a:cxn ang="0">
                  <a:pos x="T8" y="T9"/>
                </a:cxn>
              </a:cxnLst>
              <a:rect l="0" t="0" r="r" b="b"/>
              <a:pathLst>
                <a:path w="70" h="41">
                  <a:moveTo>
                    <a:pt x="3" y="24"/>
                  </a:moveTo>
                  <a:cubicBezTo>
                    <a:pt x="7" y="40"/>
                    <a:pt x="29" y="41"/>
                    <a:pt x="29" y="41"/>
                  </a:cubicBezTo>
                  <a:cubicBezTo>
                    <a:pt x="52" y="41"/>
                    <a:pt x="70" y="23"/>
                    <a:pt x="70" y="0"/>
                  </a:cubicBezTo>
                  <a:cubicBezTo>
                    <a:pt x="29" y="0"/>
                    <a:pt x="29" y="0"/>
                    <a:pt x="29" y="0"/>
                  </a:cubicBezTo>
                  <a:cubicBezTo>
                    <a:pt x="15" y="0"/>
                    <a:pt x="0" y="9"/>
                    <a:pt x="3" y="24"/>
                  </a:cubicBezTo>
                  <a:close/>
                </a:path>
              </a:pathLst>
            </a:custGeom>
            <a:solidFill>
              <a:srgbClr val="8082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55" name="Freeform 52"/>
            <p:cNvSpPr>
              <a:spLocks/>
            </p:cNvSpPr>
            <p:nvPr/>
          </p:nvSpPr>
          <p:spPr bwMode="auto">
            <a:xfrm>
              <a:off x="4531" y="1153"/>
              <a:ext cx="61" cy="61"/>
            </a:xfrm>
            <a:custGeom>
              <a:avLst/>
              <a:gdLst>
                <a:gd name="T0" fmla="*/ 0 w 42"/>
                <a:gd name="T1" fmla="*/ 0 h 42"/>
                <a:gd name="T2" fmla="*/ 25 w 42"/>
                <a:gd name="T3" fmla="*/ 17 h 42"/>
                <a:gd name="T4" fmla="*/ 0 w 42"/>
                <a:gd name="T5" fmla="*/ 42 h 42"/>
                <a:gd name="T6" fmla="*/ 42 w 42"/>
                <a:gd name="T7" fmla="*/ 42 h 42"/>
                <a:gd name="T8" fmla="*/ 42 w 42"/>
                <a:gd name="T9" fmla="*/ 0 h 42"/>
                <a:gd name="T10" fmla="*/ 0 w 42"/>
                <a:gd name="T11" fmla="*/ 0 h 42"/>
              </a:gdLst>
              <a:ahLst/>
              <a:cxnLst>
                <a:cxn ang="0">
                  <a:pos x="T0" y="T1"/>
                </a:cxn>
                <a:cxn ang="0">
                  <a:pos x="T2" y="T3"/>
                </a:cxn>
                <a:cxn ang="0">
                  <a:pos x="T4" y="T5"/>
                </a:cxn>
                <a:cxn ang="0">
                  <a:pos x="T6" y="T7"/>
                </a:cxn>
                <a:cxn ang="0">
                  <a:pos x="T8" y="T9"/>
                </a:cxn>
                <a:cxn ang="0">
                  <a:pos x="T10" y="T11"/>
                </a:cxn>
              </a:cxnLst>
              <a:rect l="0" t="0" r="r" b="b"/>
              <a:pathLst>
                <a:path w="42" h="42">
                  <a:moveTo>
                    <a:pt x="0" y="0"/>
                  </a:moveTo>
                  <a:cubicBezTo>
                    <a:pt x="0" y="0"/>
                    <a:pt x="22" y="2"/>
                    <a:pt x="25" y="17"/>
                  </a:cubicBezTo>
                  <a:cubicBezTo>
                    <a:pt x="29" y="32"/>
                    <a:pt x="13" y="42"/>
                    <a:pt x="0" y="42"/>
                  </a:cubicBezTo>
                  <a:cubicBezTo>
                    <a:pt x="42" y="42"/>
                    <a:pt x="42" y="42"/>
                    <a:pt x="42" y="42"/>
                  </a:cubicBezTo>
                  <a:cubicBezTo>
                    <a:pt x="42" y="0"/>
                    <a:pt x="42" y="0"/>
                    <a:pt x="42" y="0"/>
                  </a:cubicBezTo>
                  <a:cubicBezTo>
                    <a:pt x="0" y="0"/>
                    <a:pt x="0" y="0"/>
                    <a:pt x="0" y="0"/>
                  </a:cubicBezTo>
                  <a:close/>
                </a:path>
              </a:pathLst>
            </a:custGeom>
            <a:solidFill>
              <a:srgbClr val="BCBE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56" name="Freeform 53"/>
            <p:cNvSpPr>
              <a:spLocks/>
            </p:cNvSpPr>
            <p:nvPr/>
          </p:nvSpPr>
          <p:spPr bwMode="auto">
            <a:xfrm>
              <a:off x="4470" y="1153"/>
              <a:ext cx="122" cy="120"/>
            </a:xfrm>
            <a:custGeom>
              <a:avLst/>
              <a:gdLst>
                <a:gd name="T0" fmla="*/ 42 w 84"/>
                <a:gd name="T1" fmla="*/ 42 h 83"/>
                <a:gd name="T2" fmla="*/ 67 w 84"/>
                <a:gd name="T3" fmla="*/ 17 h 83"/>
                <a:gd name="T4" fmla="*/ 42 w 84"/>
                <a:gd name="T5" fmla="*/ 0 h 83"/>
                <a:gd name="T6" fmla="*/ 0 w 84"/>
                <a:gd name="T7" fmla="*/ 42 h 83"/>
                <a:gd name="T8" fmla="*/ 42 w 84"/>
                <a:gd name="T9" fmla="*/ 83 h 83"/>
                <a:gd name="T10" fmla="*/ 84 w 84"/>
                <a:gd name="T11" fmla="*/ 42 h 83"/>
                <a:gd name="T12" fmla="*/ 82 w 84"/>
                <a:gd name="T13" fmla="*/ 42 h 83"/>
                <a:gd name="T14" fmla="*/ 42 w 84"/>
                <a:gd name="T15" fmla="*/ 42 h 8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83">
                  <a:moveTo>
                    <a:pt x="42" y="42"/>
                  </a:moveTo>
                  <a:cubicBezTo>
                    <a:pt x="55" y="42"/>
                    <a:pt x="71" y="32"/>
                    <a:pt x="67" y="17"/>
                  </a:cubicBezTo>
                  <a:cubicBezTo>
                    <a:pt x="64" y="2"/>
                    <a:pt x="42" y="0"/>
                    <a:pt x="42" y="0"/>
                  </a:cubicBezTo>
                  <a:cubicBezTo>
                    <a:pt x="19" y="0"/>
                    <a:pt x="0" y="19"/>
                    <a:pt x="0" y="42"/>
                  </a:cubicBezTo>
                  <a:cubicBezTo>
                    <a:pt x="0" y="65"/>
                    <a:pt x="19" y="83"/>
                    <a:pt x="42" y="83"/>
                  </a:cubicBezTo>
                  <a:cubicBezTo>
                    <a:pt x="65" y="83"/>
                    <a:pt x="84" y="65"/>
                    <a:pt x="84" y="42"/>
                  </a:cubicBezTo>
                  <a:cubicBezTo>
                    <a:pt x="82" y="42"/>
                    <a:pt x="82" y="42"/>
                    <a:pt x="82" y="42"/>
                  </a:cubicBezTo>
                  <a:lnTo>
                    <a:pt x="42" y="42"/>
                  </a:lnTo>
                  <a:close/>
                </a:path>
              </a:pathLst>
            </a:custGeom>
            <a:solidFill>
              <a:srgbClr val="8082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57" name="Rectangle 54"/>
            <p:cNvSpPr>
              <a:spLocks noChangeArrowheads="1"/>
            </p:cNvSpPr>
            <p:nvPr/>
          </p:nvSpPr>
          <p:spPr bwMode="auto">
            <a:xfrm>
              <a:off x="4731" y="523"/>
              <a:ext cx="558"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225"/>
              <a:r>
                <a:rPr lang="en-US" altLang="en-US" sz="2500">
                  <a:solidFill>
                    <a:srgbClr val="414042"/>
                  </a:solidFill>
                  <a:latin typeface="Segoe Pro Display Light" panose="020B0302040504020203" pitchFamily="34" charset="0"/>
                </a:rPr>
                <a:t>SQL-A</a:t>
              </a:r>
              <a:endParaRPr lang="en-US" altLang="en-US">
                <a:solidFill>
                  <a:srgbClr val="00B0F0"/>
                </a:solidFill>
              </a:endParaRPr>
            </a:p>
          </p:txBody>
        </p:sp>
        <p:sp>
          <p:nvSpPr>
            <p:cNvPr id="58" name="Rectangle 55"/>
            <p:cNvSpPr>
              <a:spLocks noChangeArrowheads="1"/>
            </p:cNvSpPr>
            <p:nvPr/>
          </p:nvSpPr>
          <p:spPr bwMode="auto">
            <a:xfrm>
              <a:off x="4671" y="738"/>
              <a:ext cx="677"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225"/>
              <a:r>
                <a:rPr lang="en-US" altLang="en-US" sz="2500">
                  <a:solidFill>
                    <a:srgbClr val="414042"/>
                  </a:solidFill>
                  <a:latin typeface="Segoe Pro Display Light" panose="020B0302040504020203" pitchFamily="34" charset="0"/>
                </a:rPr>
                <a:t>Website</a:t>
              </a:r>
              <a:endParaRPr lang="en-US" altLang="en-US">
                <a:solidFill>
                  <a:srgbClr val="00B0F0"/>
                </a:solidFill>
              </a:endParaRPr>
            </a:p>
          </p:txBody>
        </p:sp>
        <p:sp>
          <p:nvSpPr>
            <p:cNvPr id="59" name="Rectangle 56"/>
            <p:cNvSpPr>
              <a:spLocks noChangeArrowheads="1"/>
            </p:cNvSpPr>
            <p:nvPr/>
          </p:nvSpPr>
          <p:spPr bwMode="auto">
            <a:xfrm>
              <a:off x="4676" y="1020"/>
              <a:ext cx="690"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225"/>
              <a:r>
                <a:rPr lang="en-US" altLang="en-US" sz="800" b="1">
                  <a:solidFill>
                    <a:srgbClr val="414042"/>
                  </a:solidFill>
                  <a:latin typeface="Segoe Pro Display Semibold" panose="020B0702040504020203" pitchFamily="34" charset="0"/>
                </a:rPr>
                <a:t>[SQL CONFIG] VM (2x)</a:t>
              </a:r>
              <a:endParaRPr lang="en-US" altLang="en-US">
                <a:solidFill>
                  <a:srgbClr val="00B0F0"/>
                </a:solidFill>
              </a:endParaRPr>
            </a:p>
          </p:txBody>
        </p:sp>
        <p:sp>
          <p:nvSpPr>
            <p:cNvPr id="60" name="Freeform 57"/>
            <p:cNvSpPr>
              <a:spLocks/>
            </p:cNvSpPr>
            <p:nvPr/>
          </p:nvSpPr>
          <p:spPr bwMode="auto">
            <a:xfrm>
              <a:off x="3534" y="1411"/>
              <a:ext cx="1332" cy="1058"/>
            </a:xfrm>
            <a:custGeom>
              <a:avLst/>
              <a:gdLst>
                <a:gd name="T0" fmla="*/ 1308 w 1332"/>
                <a:gd name="T1" fmla="*/ 0 h 1058"/>
                <a:gd name="T2" fmla="*/ 1308 w 1332"/>
                <a:gd name="T3" fmla="*/ 432 h 1058"/>
                <a:gd name="T4" fmla="*/ 0 w 1332"/>
                <a:gd name="T5" fmla="*/ 432 h 1058"/>
                <a:gd name="T6" fmla="*/ 0 w 1332"/>
                <a:gd name="T7" fmla="*/ 1058 h 1058"/>
                <a:gd name="T8" fmla="*/ 24 w 1332"/>
                <a:gd name="T9" fmla="*/ 1058 h 1058"/>
                <a:gd name="T10" fmla="*/ 24 w 1332"/>
                <a:gd name="T11" fmla="*/ 455 h 1058"/>
                <a:gd name="T12" fmla="*/ 1332 w 1332"/>
                <a:gd name="T13" fmla="*/ 455 h 1058"/>
                <a:gd name="T14" fmla="*/ 1332 w 1332"/>
                <a:gd name="T15" fmla="*/ 0 h 1058"/>
                <a:gd name="T16" fmla="*/ 1308 w 1332"/>
                <a:gd name="T17" fmla="*/ 0 h 1058"/>
                <a:gd name="T18" fmla="*/ 1308 w 1332"/>
                <a:gd name="T19" fmla="*/ 0 h 10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2" h="1058">
                  <a:moveTo>
                    <a:pt x="1308" y="0"/>
                  </a:moveTo>
                  <a:lnTo>
                    <a:pt x="1308" y="432"/>
                  </a:lnTo>
                  <a:lnTo>
                    <a:pt x="0" y="432"/>
                  </a:lnTo>
                  <a:lnTo>
                    <a:pt x="0" y="1058"/>
                  </a:lnTo>
                  <a:lnTo>
                    <a:pt x="24" y="1058"/>
                  </a:lnTo>
                  <a:lnTo>
                    <a:pt x="24" y="455"/>
                  </a:lnTo>
                  <a:lnTo>
                    <a:pt x="1332" y="455"/>
                  </a:lnTo>
                  <a:lnTo>
                    <a:pt x="1332" y="0"/>
                  </a:lnTo>
                  <a:lnTo>
                    <a:pt x="1308" y="0"/>
                  </a:lnTo>
                  <a:lnTo>
                    <a:pt x="1308" y="0"/>
                  </a:ln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61" name="Oval 58"/>
            <p:cNvSpPr>
              <a:spLocks noChangeArrowheads="1"/>
            </p:cNvSpPr>
            <p:nvPr/>
          </p:nvSpPr>
          <p:spPr bwMode="auto">
            <a:xfrm>
              <a:off x="4809" y="1368"/>
              <a:ext cx="90" cy="91"/>
            </a:xfrm>
            <a:prstGeom prst="ellipse">
              <a:avLst/>
            </a:pr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62" name="Freeform 59"/>
            <p:cNvSpPr>
              <a:spLocks/>
            </p:cNvSpPr>
            <p:nvPr/>
          </p:nvSpPr>
          <p:spPr bwMode="auto">
            <a:xfrm>
              <a:off x="3497" y="2454"/>
              <a:ext cx="98" cy="83"/>
            </a:xfrm>
            <a:custGeom>
              <a:avLst/>
              <a:gdLst>
                <a:gd name="T0" fmla="*/ 0 w 98"/>
                <a:gd name="T1" fmla="*/ 0 h 83"/>
                <a:gd name="T2" fmla="*/ 48 w 98"/>
                <a:gd name="T3" fmla="*/ 83 h 83"/>
                <a:gd name="T4" fmla="*/ 98 w 98"/>
                <a:gd name="T5" fmla="*/ 0 h 83"/>
                <a:gd name="T6" fmla="*/ 0 w 98"/>
                <a:gd name="T7" fmla="*/ 0 h 83"/>
              </a:gdLst>
              <a:ahLst/>
              <a:cxnLst>
                <a:cxn ang="0">
                  <a:pos x="T0" y="T1"/>
                </a:cxn>
                <a:cxn ang="0">
                  <a:pos x="T2" y="T3"/>
                </a:cxn>
                <a:cxn ang="0">
                  <a:pos x="T4" y="T5"/>
                </a:cxn>
                <a:cxn ang="0">
                  <a:pos x="T6" y="T7"/>
                </a:cxn>
              </a:cxnLst>
              <a:rect l="0" t="0" r="r" b="b"/>
              <a:pathLst>
                <a:path w="98" h="83">
                  <a:moveTo>
                    <a:pt x="0" y="0"/>
                  </a:moveTo>
                  <a:lnTo>
                    <a:pt x="48" y="83"/>
                  </a:lnTo>
                  <a:lnTo>
                    <a:pt x="98" y="0"/>
                  </a:lnTo>
                  <a:lnTo>
                    <a:pt x="0" y="0"/>
                  </a:ln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63" name="Rectangle 60"/>
            <p:cNvSpPr>
              <a:spLocks noChangeArrowheads="1"/>
            </p:cNvSpPr>
            <p:nvPr/>
          </p:nvSpPr>
          <p:spPr bwMode="auto">
            <a:xfrm>
              <a:off x="4995" y="1411"/>
              <a:ext cx="23" cy="1085"/>
            </a:xfrm>
            <a:prstGeom prst="rect">
              <a:avLst/>
            </a:prstGeom>
            <a:solidFill>
              <a:srgbClr val="7CCA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64" name="Freeform 61"/>
            <p:cNvSpPr>
              <a:spLocks/>
            </p:cNvSpPr>
            <p:nvPr/>
          </p:nvSpPr>
          <p:spPr bwMode="auto">
            <a:xfrm>
              <a:off x="4995" y="1411"/>
              <a:ext cx="23" cy="1085"/>
            </a:xfrm>
            <a:custGeom>
              <a:avLst/>
              <a:gdLst>
                <a:gd name="T0" fmla="*/ 0 w 23"/>
                <a:gd name="T1" fmla="*/ 0 h 1085"/>
                <a:gd name="T2" fmla="*/ 0 w 23"/>
                <a:gd name="T3" fmla="*/ 1085 h 1085"/>
                <a:gd name="T4" fmla="*/ 23 w 23"/>
                <a:gd name="T5" fmla="*/ 1085 h 1085"/>
                <a:gd name="T6" fmla="*/ 23 w 23"/>
                <a:gd name="T7" fmla="*/ 0 h 1085"/>
              </a:gdLst>
              <a:ahLst/>
              <a:cxnLst>
                <a:cxn ang="0">
                  <a:pos x="T0" y="T1"/>
                </a:cxn>
                <a:cxn ang="0">
                  <a:pos x="T2" y="T3"/>
                </a:cxn>
                <a:cxn ang="0">
                  <a:pos x="T4" y="T5"/>
                </a:cxn>
                <a:cxn ang="0">
                  <a:pos x="T6" y="T7"/>
                </a:cxn>
              </a:cxnLst>
              <a:rect l="0" t="0" r="r" b="b"/>
              <a:pathLst>
                <a:path w="23" h="1085">
                  <a:moveTo>
                    <a:pt x="0" y="0"/>
                  </a:moveTo>
                  <a:lnTo>
                    <a:pt x="0" y="1085"/>
                  </a:lnTo>
                  <a:lnTo>
                    <a:pt x="23" y="1085"/>
                  </a:lnTo>
                  <a:lnTo>
                    <a:pt x="2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65" name="Oval 62"/>
            <p:cNvSpPr>
              <a:spLocks noChangeArrowheads="1"/>
            </p:cNvSpPr>
            <p:nvPr/>
          </p:nvSpPr>
          <p:spPr bwMode="auto">
            <a:xfrm>
              <a:off x="4961" y="1368"/>
              <a:ext cx="90" cy="91"/>
            </a:xfrm>
            <a:prstGeom prst="ellipse">
              <a:avLst/>
            </a:pr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66" name="Freeform 63"/>
            <p:cNvSpPr>
              <a:spLocks/>
            </p:cNvSpPr>
            <p:nvPr/>
          </p:nvSpPr>
          <p:spPr bwMode="auto">
            <a:xfrm>
              <a:off x="4958" y="2483"/>
              <a:ext cx="96" cy="83"/>
            </a:xfrm>
            <a:custGeom>
              <a:avLst/>
              <a:gdLst>
                <a:gd name="T0" fmla="*/ 0 w 96"/>
                <a:gd name="T1" fmla="*/ 0 h 83"/>
                <a:gd name="T2" fmla="*/ 48 w 96"/>
                <a:gd name="T3" fmla="*/ 83 h 83"/>
                <a:gd name="T4" fmla="*/ 96 w 96"/>
                <a:gd name="T5" fmla="*/ 0 h 83"/>
                <a:gd name="T6" fmla="*/ 0 w 96"/>
                <a:gd name="T7" fmla="*/ 0 h 83"/>
              </a:gdLst>
              <a:ahLst/>
              <a:cxnLst>
                <a:cxn ang="0">
                  <a:pos x="T0" y="T1"/>
                </a:cxn>
                <a:cxn ang="0">
                  <a:pos x="T2" y="T3"/>
                </a:cxn>
                <a:cxn ang="0">
                  <a:pos x="T4" y="T5"/>
                </a:cxn>
                <a:cxn ang="0">
                  <a:pos x="T6" y="T7"/>
                </a:cxn>
              </a:cxnLst>
              <a:rect l="0" t="0" r="r" b="b"/>
              <a:pathLst>
                <a:path w="96" h="83">
                  <a:moveTo>
                    <a:pt x="0" y="0"/>
                  </a:moveTo>
                  <a:lnTo>
                    <a:pt x="48" y="83"/>
                  </a:lnTo>
                  <a:lnTo>
                    <a:pt x="96" y="0"/>
                  </a:lnTo>
                  <a:lnTo>
                    <a:pt x="0" y="0"/>
                  </a:ln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67" name="Freeform 64"/>
            <p:cNvSpPr>
              <a:spLocks/>
            </p:cNvSpPr>
            <p:nvPr/>
          </p:nvSpPr>
          <p:spPr bwMode="auto">
            <a:xfrm>
              <a:off x="5147" y="1411"/>
              <a:ext cx="1416" cy="1085"/>
            </a:xfrm>
            <a:custGeom>
              <a:avLst/>
              <a:gdLst>
                <a:gd name="T0" fmla="*/ 0 w 1416"/>
                <a:gd name="T1" fmla="*/ 0 h 1085"/>
                <a:gd name="T2" fmla="*/ 0 w 1416"/>
                <a:gd name="T3" fmla="*/ 455 h 1085"/>
                <a:gd name="T4" fmla="*/ 1392 w 1416"/>
                <a:gd name="T5" fmla="*/ 455 h 1085"/>
                <a:gd name="T6" fmla="*/ 1392 w 1416"/>
                <a:gd name="T7" fmla="*/ 1085 h 1085"/>
                <a:gd name="T8" fmla="*/ 1416 w 1416"/>
                <a:gd name="T9" fmla="*/ 1085 h 1085"/>
                <a:gd name="T10" fmla="*/ 1416 w 1416"/>
                <a:gd name="T11" fmla="*/ 432 h 1085"/>
                <a:gd name="T12" fmla="*/ 25 w 1416"/>
                <a:gd name="T13" fmla="*/ 432 h 1085"/>
                <a:gd name="T14" fmla="*/ 25 w 1416"/>
                <a:gd name="T15" fmla="*/ 0 h 1085"/>
                <a:gd name="T16" fmla="*/ 0 w 1416"/>
                <a:gd name="T17" fmla="*/ 0 h 1085"/>
                <a:gd name="T18" fmla="*/ 0 w 1416"/>
                <a:gd name="T19" fmla="*/ 0 h 10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16" h="1085">
                  <a:moveTo>
                    <a:pt x="0" y="0"/>
                  </a:moveTo>
                  <a:lnTo>
                    <a:pt x="0" y="455"/>
                  </a:lnTo>
                  <a:lnTo>
                    <a:pt x="1392" y="455"/>
                  </a:lnTo>
                  <a:lnTo>
                    <a:pt x="1392" y="1085"/>
                  </a:lnTo>
                  <a:lnTo>
                    <a:pt x="1416" y="1085"/>
                  </a:lnTo>
                  <a:lnTo>
                    <a:pt x="1416" y="432"/>
                  </a:lnTo>
                  <a:lnTo>
                    <a:pt x="25" y="432"/>
                  </a:lnTo>
                  <a:lnTo>
                    <a:pt x="25" y="0"/>
                  </a:lnTo>
                  <a:lnTo>
                    <a:pt x="0" y="0"/>
                  </a:lnTo>
                  <a:lnTo>
                    <a:pt x="0" y="0"/>
                  </a:ln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68" name="Oval 65"/>
            <p:cNvSpPr>
              <a:spLocks noChangeArrowheads="1"/>
            </p:cNvSpPr>
            <p:nvPr/>
          </p:nvSpPr>
          <p:spPr bwMode="auto">
            <a:xfrm>
              <a:off x="5114" y="1368"/>
              <a:ext cx="91" cy="91"/>
            </a:xfrm>
            <a:prstGeom prst="ellipse">
              <a:avLst/>
            </a:pr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69" name="Freeform 66"/>
            <p:cNvSpPr>
              <a:spLocks/>
            </p:cNvSpPr>
            <p:nvPr/>
          </p:nvSpPr>
          <p:spPr bwMode="auto">
            <a:xfrm>
              <a:off x="6502" y="2483"/>
              <a:ext cx="98" cy="83"/>
            </a:xfrm>
            <a:custGeom>
              <a:avLst/>
              <a:gdLst>
                <a:gd name="T0" fmla="*/ 0 w 98"/>
                <a:gd name="T1" fmla="*/ 0 h 83"/>
                <a:gd name="T2" fmla="*/ 48 w 98"/>
                <a:gd name="T3" fmla="*/ 83 h 83"/>
                <a:gd name="T4" fmla="*/ 98 w 98"/>
                <a:gd name="T5" fmla="*/ 0 h 83"/>
                <a:gd name="T6" fmla="*/ 0 w 98"/>
                <a:gd name="T7" fmla="*/ 0 h 83"/>
              </a:gdLst>
              <a:ahLst/>
              <a:cxnLst>
                <a:cxn ang="0">
                  <a:pos x="T0" y="T1"/>
                </a:cxn>
                <a:cxn ang="0">
                  <a:pos x="T2" y="T3"/>
                </a:cxn>
                <a:cxn ang="0">
                  <a:pos x="T4" y="T5"/>
                </a:cxn>
                <a:cxn ang="0">
                  <a:pos x="T6" y="T7"/>
                </a:cxn>
              </a:cxnLst>
              <a:rect l="0" t="0" r="r" b="b"/>
              <a:pathLst>
                <a:path w="98" h="83">
                  <a:moveTo>
                    <a:pt x="0" y="0"/>
                  </a:moveTo>
                  <a:lnTo>
                    <a:pt x="48" y="83"/>
                  </a:lnTo>
                  <a:lnTo>
                    <a:pt x="98" y="0"/>
                  </a:lnTo>
                  <a:lnTo>
                    <a:pt x="0" y="0"/>
                  </a:ln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70" name="Freeform 67"/>
            <p:cNvSpPr>
              <a:spLocks/>
            </p:cNvSpPr>
            <p:nvPr/>
          </p:nvSpPr>
          <p:spPr bwMode="auto">
            <a:xfrm>
              <a:off x="6193" y="2059"/>
              <a:ext cx="681" cy="254"/>
            </a:xfrm>
            <a:custGeom>
              <a:avLst/>
              <a:gdLst>
                <a:gd name="T0" fmla="*/ 469 w 469"/>
                <a:gd name="T1" fmla="*/ 145 h 175"/>
                <a:gd name="T2" fmla="*/ 439 w 469"/>
                <a:gd name="T3" fmla="*/ 175 h 175"/>
                <a:gd name="T4" fmla="*/ 30 w 469"/>
                <a:gd name="T5" fmla="*/ 175 h 175"/>
                <a:gd name="T6" fmla="*/ 0 w 469"/>
                <a:gd name="T7" fmla="*/ 145 h 175"/>
                <a:gd name="T8" fmla="*/ 0 w 469"/>
                <a:gd name="T9" fmla="*/ 30 h 175"/>
                <a:gd name="T10" fmla="*/ 30 w 469"/>
                <a:gd name="T11" fmla="*/ 0 h 175"/>
                <a:gd name="T12" fmla="*/ 439 w 469"/>
                <a:gd name="T13" fmla="*/ 0 h 175"/>
                <a:gd name="T14" fmla="*/ 469 w 469"/>
                <a:gd name="T15" fmla="*/ 30 h 175"/>
                <a:gd name="T16" fmla="*/ 469 w 469"/>
                <a:gd name="T17" fmla="*/ 145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9" h="175">
                  <a:moveTo>
                    <a:pt x="469" y="145"/>
                  </a:moveTo>
                  <a:cubicBezTo>
                    <a:pt x="469" y="162"/>
                    <a:pt x="455" y="175"/>
                    <a:pt x="439" y="175"/>
                  </a:cubicBezTo>
                  <a:cubicBezTo>
                    <a:pt x="30" y="175"/>
                    <a:pt x="30" y="175"/>
                    <a:pt x="30" y="175"/>
                  </a:cubicBezTo>
                  <a:cubicBezTo>
                    <a:pt x="13" y="175"/>
                    <a:pt x="0" y="162"/>
                    <a:pt x="0" y="145"/>
                  </a:cubicBezTo>
                  <a:cubicBezTo>
                    <a:pt x="0" y="30"/>
                    <a:pt x="0" y="30"/>
                    <a:pt x="0" y="30"/>
                  </a:cubicBezTo>
                  <a:cubicBezTo>
                    <a:pt x="0" y="13"/>
                    <a:pt x="13" y="0"/>
                    <a:pt x="30" y="0"/>
                  </a:cubicBezTo>
                  <a:cubicBezTo>
                    <a:pt x="439" y="0"/>
                    <a:pt x="439" y="0"/>
                    <a:pt x="439" y="0"/>
                  </a:cubicBezTo>
                  <a:cubicBezTo>
                    <a:pt x="455" y="0"/>
                    <a:pt x="469" y="13"/>
                    <a:pt x="469" y="30"/>
                  </a:cubicBezTo>
                  <a:lnTo>
                    <a:pt x="469" y="145"/>
                  </a:lnTo>
                  <a:close/>
                </a:path>
              </a:pathLst>
            </a:custGeom>
            <a:solidFill>
              <a:srgbClr val="007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71" name="Rectangle 68"/>
            <p:cNvSpPr>
              <a:spLocks noChangeArrowheads="1"/>
            </p:cNvSpPr>
            <p:nvPr/>
          </p:nvSpPr>
          <p:spPr bwMode="auto">
            <a:xfrm>
              <a:off x="6236" y="2141"/>
              <a:ext cx="597"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225"/>
              <a:r>
                <a:rPr lang="en-US" altLang="en-US" sz="900" b="1">
                  <a:solidFill>
                    <a:srgbClr val="FFFFFF"/>
                  </a:solidFill>
                  <a:latin typeface="Segoe UI Semibold" panose="020B0702040204020203" pitchFamily="34" charset="0"/>
                </a:rPr>
                <a:t>DEPENDS ON SQL</a:t>
              </a:r>
              <a:endParaRPr lang="en-US" altLang="en-US">
                <a:solidFill>
                  <a:srgbClr val="00B0F0"/>
                </a:solidFill>
              </a:endParaRPr>
            </a:p>
          </p:txBody>
        </p:sp>
        <p:sp>
          <p:nvSpPr>
            <p:cNvPr id="72" name="Freeform 69"/>
            <p:cNvSpPr>
              <a:spLocks/>
            </p:cNvSpPr>
            <p:nvPr/>
          </p:nvSpPr>
          <p:spPr bwMode="auto">
            <a:xfrm>
              <a:off x="4669" y="2059"/>
              <a:ext cx="682" cy="254"/>
            </a:xfrm>
            <a:custGeom>
              <a:avLst/>
              <a:gdLst>
                <a:gd name="T0" fmla="*/ 469 w 469"/>
                <a:gd name="T1" fmla="*/ 145 h 175"/>
                <a:gd name="T2" fmla="*/ 439 w 469"/>
                <a:gd name="T3" fmla="*/ 175 h 175"/>
                <a:gd name="T4" fmla="*/ 31 w 469"/>
                <a:gd name="T5" fmla="*/ 175 h 175"/>
                <a:gd name="T6" fmla="*/ 0 w 469"/>
                <a:gd name="T7" fmla="*/ 145 h 175"/>
                <a:gd name="T8" fmla="*/ 0 w 469"/>
                <a:gd name="T9" fmla="*/ 30 h 175"/>
                <a:gd name="T10" fmla="*/ 31 w 469"/>
                <a:gd name="T11" fmla="*/ 0 h 175"/>
                <a:gd name="T12" fmla="*/ 439 w 469"/>
                <a:gd name="T13" fmla="*/ 0 h 175"/>
                <a:gd name="T14" fmla="*/ 469 w 469"/>
                <a:gd name="T15" fmla="*/ 30 h 175"/>
                <a:gd name="T16" fmla="*/ 469 w 469"/>
                <a:gd name="T17" fmla="*/ 145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9" h="175">
                  <a:moveTo>
                    <a:pt x="469" y="145"/>
                  </a:moveTo>
                  <a:cubicBezTo>
                    <a:pt x="469" y="162"/>
                    <a:pt x="456" y="175"/>
                    <a:pt x="439" y="175"/>
                  </a:cubicBezTo>
                  <a:cubicBezTo>
                    <a:pt x="31" y="175"/>
                    <a:pt x="31" y="175"/>
                    <a:pt x="31" y="175"/>
                  </a:cubicBezTo>
                  <a:cubicBezTo>
                    <a:pt x="14" y="175"/>
                    <a:pt x="0" y="162"/>
                    <a:pt x="0" y="145"/>
                  </a:cubicBezTo>
                  <a:cubicBezTo>
                    <a:pt x="0" y="30"/>
                    <a:pt x="0" y="30"/>
                    <a:pt x="0" y="30"/>
                  </a:cubicBezTo>
                  <a:cubicBezTo>
                    <a:pt x="0" y="13"/>
                    <a:pt x="14" y="0"/>
                    <a:pt x="31" y="0"/>
                  </a:cubicBezTo>
                  <a:cubicBezTo>
                    <a:pt x="439" y="0"/>
                    <a:pt x="439" y="0"/>
                    <a:pt x="439" y="0"/>
                  </a:cubicBezTo>
                  <a:cubicBezTo>
                    <a:pt x="456" y="0"/>
                    <a:pt x="469" y="13"/>
                    <a:pt x="469" y="30"/>
                  </a:cubicBezTo>
                  <a:lnTo>
                    <a:pt x="469" y="145"/>
                  </a:lnTo>
                  <a:close/>
                </a:path>
              </a:pathLst>
            </a:custGeom>
            <a:solidFill>
              <a:srgbClr val="007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73" name="Rectangle 70"/>
            <p:cNvSpPr>
              <a:spLocks noChangeArrowheads="1"/>
            </p:cNvSpPr>
            <p:nvPr/>
          </p:nvSpPr>
          <p:spPr bwMode="auto">
            <a:xfrm>
              <a:off x="4713" y="2141"/>
              <a:ext cx="597"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225"/>
              <a:r>
                <a:rPr lang="en-US" altLang="en-US" sz="900" b="1">
                  <a:solidFill>
                    <a:srgbClr val="FFFFFF"/>
                  </a:solidFill>
                  <a:latin typeface="Segoe UI Semibold" panose="020B0702040204020203" pitchFamily="34" charset="0"/>
                </a:rPr>
                <a:t>DEPENDS ON SQL</a:t>
              </a:r>
              <a:endParaRPr lang="en-US" altLang="en-US">
                <a:solidFill>
                  <a:srgbClr val="00B0F0"/>
                </a:solidFill>
              </a:endParaRPr>
            </a:p>
          </p:txBody>
        </p:sp>
        <p:sp>
          <p:nvSpPr>
            <p:cNvPr id="74" name="Freeform 71"/>
            <p:cNvSpPr>
              <a:spLocks/>
            </p:cNvSpPr>
            <p:nvPr/>
          </p:nvSpPr>
          <p:spPr bwMode="auto">
            <a:xfrm>
              <a:off x="3500" y="3277"/>
              <a:ext cx="1535" cy="499"/>
            </a:xfrm>
            <a:custGeom>
              <a:avLst/>
              <a:gdLst>
                <a:gd name="T0" fmla="*/ 0 w 1535"/>
                <a:gd name="T1" fmla="*/ 0 h 499"/>
                <a:gd name="T2" fmla="*/ 0 w 1535"/>
                <a:gd name="T3" fmla="*/ 499 h 499"/>
                <a:gd name="T4" fmla="*/ 1535 w 1535"/>
                <a:gd name="T5" fmla="*/ 499 h 499"/>
                <a:gd name="T6" fmla="*/ 1535 w 1535"/>
                <a:gd name="T7" fmla="*/ 113 h 499"/>
                <a:gd name="T8" fmla="*/ 1511 w 1535"/>
                <a:gd name="T9" fmla="*/ 113 h 499"/>
                <a:gd name="T10" fmla="*/ 1511 w 1535"/>
                <a:gd name="T11" fmla="*/ 475 h 499"/>
                <a:gd name="T12" fmla="*/ 25 w 1535"/>
                <a:gd name="T13" fmla="*/ 475 h 499"/>
                <a:gd name="T14" fmla="*/ 25 w 1535"/>
                <a:gd name="T15" fmla="*/ 0 h 499"/>
                <a:gd name="T16" fmla="*/ 0 w 1535"/>
                <a:gd name="T17" fmla="*/ 0 h 499"/>
                <a:gd name="T18" fmla="*/ 0 w 1535"/>
                <a:gd name="T19" fmla="*/ 0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35" h="499">
                  <a:moveTo>
                    <a:pt x="0" y="0"/>
                  </a:moveTo>
                  <a:lnTo>
                    <a:pt x="0" y="499"/>
                  </a:lnTo>
                  <a:lnTo>
                    <a:pt x="1535" y="499"/>
                  </a:lnTo>
                  <a:lnTo>
                    <a:pt x="1535" y="113"/>
                  </a:lnTo>
                  <a:lnTo>
                    <a:pt x="1511" y="113"/>
                  </a:lnTo>
                  <a:lnTo>
                    <a:pt x="1511" y="475"/>
                  </a:lnTo>
                  <a:lnTo>
                    <a:pt x="25" y="475"/>
                  </a:lnTo>
                  <a:lnTo>
                    <a:pt x="25" y="0"/>
                  </a:lnTo>
                  <a:lnTo>
                    <a:pt x="0" y="0"/>
                  </a:lnTo>
                  <a:lnTo>
                    <a:pt x="0" y="0"/>
                  </a:ln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75" name="Oval 72"/>
            <p:cNvSpPr>
              <a:spLocks noChangeArrowheads="1"/>
            </p:cNvSpPr>
            <p:nvPr/>
          </p:nvSpPr>
          <p:spPr bwMode="auto">
            <a:xfrm>
              <a:off x="3467" y="3233"/>
              <a:ext cx="90" cy="91"/>
            </a:xfrm>
            <a:prstGeom prst="ellipse">
              <a:avLst/>
            </a:pr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76" name="Freeform 73"/>
            <p:cNvSpPr>
              <a:spLocks/>
            </p:cNvSpPr>
            <p:nvPr/>
          </p:nvSpPr>
          <p:spPr bwMode="auto">
            <a:xfrm>
              <a:off x="4976" y="3322"/>
              <a:ext cx="96" cy="82"/>
            </a:xfrm>
            <a:custGeom>
              <a:avLst/>
              <a:gdLst>
                <a:gd name="T0" fmla="*/ 96 w 96"/>
                <a:gd name="T1" fmla="*/ 82 h 82"/>
                <a:gd name="T2" fmla="*/ 48 w 96"/>
                <a:gd name="T3" fmla="*/ 0 h 82"/>
                <a:gd name="T4" fmla="*/ 0 w 96"/>
                <a:gd name="T5" fmla="*/ 82 h 82"/>
                <a:gd name="T6" fmla="*/ 96 w 96"/>
                <a:gd name="T7" fmla="*/ 82 h 82"/>
              </a:gdLst>
              <a:ahLst/>
              <a:cxnLst>
                <a:cxn ang="0">
                  <a:pos x="T0" y="T1"/>
                </a:cxn>
                <a:cxn ang="0">
                  <a:pos x="T2" y="T3"/>
                </a:cxn>
                <a:cxn ang="0">
                  <a:pos x="T4" y="T5"/>
                </a:cxn>
                <a:cxn ang="0">
                  <a:pos x="T6" y="T7"/>
                </a:cxn>
              </a:cxnLst>
              <a:rect l="0" t="0" r="r" b="b"/>
              <a:pathLst>
                <a:path w="96" h="82">
                  <a:moveTo>
                    <a:pt x="96" y="82"/>
                  </a:moveTo>
                  <a:lnTo>
                    <a:pt x="48" y="0"/>
                  </a:lnTo>
                  <a:lnTo>
                    <a:pt x="0" y="82"/>
                  </a:lnTo>
                  <a:lnTo>
                    <a:pt x="96" y="82"/>
                  </a:ln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77" name="Freeform 74"/>
            <p:cNvSpPr>
              <a:spLocks/>
            </p:cNvSpPr>
            <p:nvPr/>
          </p:nvSpPr>
          <p:spPr bwMode="auto">
            <a:xfrm>
              <a:off x="3929" y="3635"/>
              <a:ext cx="681" cy="255"/>
            </a:xfrm>
            <a:custGeom>
              <a:avLst/>
              <a:gdLst>
                <a:gd name="T0" fmla="*/ 469 w 469"/>
                <a:gd name="T1" fmla="*/ 145 h 175"/>
                <a:gd name="T2" fmla="*/ 438 w 469"/>
                <a:gd name="T3" fmla="*/ 175 h 175"/>
                <a:gd name="T4" fmla="*/ 30 w 469"/>
                <a:gd name="T5" fmla="*/ 175 h 175"/>
                <a:gd name="T6" fmla="*/ 0 w 469"/>
                <a:gd name="T7" fmla="*/ 145 h 175"/>
                <a:gd name="T8" fmla="*/ 0 w 469"/>
                <a:gd name="T9" fmla="*/ 30 h 175"/>
                <a:gd name="T10" fmla="*/ 30 w 469"/>
                <a:gd name="T11" fmla="*/ 0 h 175"/>
                <a:gd name="T12" fmla="*/ 438 w 469"/>
                <a:gd name="T13" fmla="*/ 0 h 175"/>
                <a:gd name="T14" fmla="*/ 469 w 469"/>
                <a:gd name="T15" fmla="*/ 30 h 175"/>
                <a:gd name="T16" fmla="*/ 469 w 469"/>
                <a:gd name="T17" fmla="*/ 145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9" h="175">
                  <a:moveTo>
                    <a:pt x="469" y="145"/>
                  </a:moveTo>
                  <a:cubicBezTo>
                    <a:pt x="469" y="162"/>
                    <a:pt x="455" y="175"/>
                    <a:pt x="438" y="175"/>
                  </a:cubicBezTo>
                  <a:cubicBezTo>
                    <a:pt x="30" y="175"/>
                    <a:pt x="30" y="175"/>
                    <a:pt x="30" y="175"/>
                  </a:cubicBezTo>
                  <a:cubicBezTo>
                    <a:pt x="13" y="175"/>
                    <a:pt x="0" y="162"/>
                    <a:pt x="0" y="145"/>
                  </a:cubicBezTo>
                  <a:cubicBezTo>
                    <a:pt x="0" y="30"/>
                    <a:pt x="0" y="30"/>
                    <a:pt x="0" y="30"/>
                  </a:cubicBezTo>
                  <a:cubicBezTo>
                    <a:pt x="0" y="13"/>
                    <a:pt x="13" y="0"/>
                    <a:pt x="30" y="0"/>
                  </a:cubicBezTo>
                  <a:cubicBezTo>
                    <a:pt x="438" y="0"/>
                    <a:pt x="438" y="0"/>
                    <a:pt x="438" y="0"/>
                  </a:cubicBezTo>
                  <a:cubicBezTo>
                    <a:pt x="455" y="0"/>
                    <a:pt x="469" y="13"/>
                    <a:pt x="469" y="30"/>
                  </a:cubicBezTo>
                  <a:lnTo>
                    <a:pt x="469" y="145"/>
                  </a:lnTo>
                  <a:close/>
                </a:path>
              </a:pathLst>
            </a:custGeom>
            <a:solidFill>
              <a:srgbClr val="007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78" name="Rectangle 75"/>
            <p:cNvSpPr>
              <a:spLocks noChangeArrowheads="1"/>
            </p:cNvSpPr>
            <p:nvPr/>
          </p:nvSpPr>
          <p:spPr bwMode="auto">
            <a:xfrm>
              <a:off x="4023" y="3702"/>
              <a:ext cx="160"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225"/>
              <a:r>
                <a:rPr lang="en-US" altLang="en-US" sz="1100" b="1">
                  <a:solidFill>
                    <a:srgbClr val="FFFFFF"/>
                  </a:solidFill>
                  <a:latin typeface="Segoe UI Semibold" panose="020B0702040204020203" pitchFamily="34" charset="0"/>
                </a:rPr>
                <a:t>SQL</a:t>
              </a:r>
              <a:endParaRPr lang="en-US" altLang="en-US">
                <a:solidFill>
                  <a:srgbClr val="00B0F0"/>
                </a:solidFill>
              </a:endParaRPr>
            </a:p>
          </p:txBody>
        </p:sp>
        <p:sp>
          <p:nvSpPr>
            <p:cNvPr id="79" name="Rectangle 76"/>
            <p:cNvSpPr>
              <a:spLocks noChangeArrowheads="1"/>
            </p:cNvSpPr>
            <p:nvPr/>
          </p:nvSpPr>
          <p:spPr bwMode="auto">
            <a:xfrm>
              <a:off x="4204" y="3702"/>
              <a:ext cx="56"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225"/>
              <a:r>
                <a:rPr lang="en-US" altLang="en-US" sz="1100" b="1">
                  <a:solidFill>
                    <a:srgbClr val="FFFFFF"/>
                  </a:solidFill>
                  <a:latin typeface="Segoe UI Semibold" panose="020B0702040204020203" pitchFamily="34" charset="0"/>
                </a:rPr>
                <a:t>C</a:t>
              </a:r>
              <a:endParaRPr lang="en-US" altLang="en-US">
                <a:solidFill>
                  <a:srgbClr val="00B0F0"/>
                </a:solidFill>
              </a:endParaRPr>
            </a:p>
          </p:txBody>
        </p:sp>
        <p:sp>
          <p:nvSpPr>
            <p:cNvPr id="80" name="Rectangle 77"/>
            <p:cNvSpPr>
              <a:spLocks noChangeArrowheads="1"/>
            </p:cNvSpPr>
            <p:nvPr/>
          </p:nvSpPr>
          <p:spPr bwMode="auto">
            <a:xfrm>
              <a:off x="4257" y="3702"/>
              <a:ext cx="269"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225"/>
              <a:r>
                <a:rPr lang="en-US" altLang="en-US" sz="1100" b="1">
                  <a:solidFill>
                    <a:srgbClr val="FFFFFF"/>
                  </a:solidFill>
                  <a:latin typeface="Segoe UI Semibold" panose="020B0702040204020203" pitchFamily="34" charset="0"/>
                </a:rPr>
                <a:t>ONFIG</a:t>
              </a:r>
              <a:endParaRPr lang="en-US" altLang="en-US">
                <a:solidFill>
                  <a:srgbClr val="00B0F0"/>
                </a:solidFill>
              </a:endParaRPr>
            </a:p>
          </p:txBody>
        </p:sp>
      </p:grpSp>
    </p:spTree>
    <p:extLst>
      <p:ext uri="{BB962C8B-B14F-4D97-AF65-F5344CB8AC3E}">
        <p14:creationId xmlns:p14="http://schemas.microsoft.com/office/powerpoint/2010/main" val="1879888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your own Power</a:t>
            </a:r>
          </a:p>
        </p:txBody>
      </p:sp>
      <p:sp>
        <p:nvSpPr>
          <p:cNvPr id="3" name="Content Placeholder 2"/>
          <p:cNvSpPr>
            <a:spLocks noGrp="1"/>
          </p:cNvSpPr>
          <p:nvPr>
            <p:ph idx="1"/>
          </p:nvPr>
        </p:nvSpPr>
        <p:spPr/>
        <p:txBody>
          <a:bodyPr>
            <a:normAutofit/>
          </a:bodyPr>
          <a:lstStyle/>
          <a:p>
            <a:pPr marL="0" indent="0">
              <a:lnSpc>
                <a:spcPct val="100000"/>
              </a:lnSpc>
              <a:spcAft>
                <a:spcPts val="600"/>
              </a:spcAft>
              <a:buNone/>
            </a:pPr>
            <a:r>
              <a:rPr lang="en-US" sz="2400" dirty="0"/>
              <a:t>Some resources can be extended allowing more code or data inside the resource</a:t>
            </a:r>
          </a:p>
          <a:p>
            <a:pPr marL="733686" lvl="2" indent="-285695">
              <a:lnSpc>
                <a:spcPct val="100000"/>
              </a:lnSpc>
              <a:spcAft>
                <a:spcPts val="600"/>
              </a:spcAft>
            </a:pPr>
            <a:r>
              <a:rPr lang="en-US" sz="1900" dirty="0"/>
              <a:t>AV agent inside a VM</a:t>
            </a:r>
          </a:p>
          <a:p>
            <a:pPr marL="733686" lvl="2" indent="-285695">
              <a:lnSpc>
                <a:spcPct val="100000"/>
              </a:lnSpc>
              <a:spcAft>
                <a:spcPts val="600"/>
              </a:spcAft>
            </a:pPr>
            <a:r>
              <a:rPr lang="en-US" sz="1900" dirty="0"/>
              <a:t>WordPress </a:t>
            </a:r>
            <a:r>
              <a:rPr lang="en-US" sz="1900" dirty="0" err="1"/>
              <a:t>Webdeploy</a:t>
            </a:r>
            <a:r>
              <a:rPr lang="en-US" sz="1900" dirty="0"/>
              <a:t> package on a Website</a:t>
            </a:r>
            <a:endParaRPr lang="en-US" sz="500" dirty="0"/>
          </a:p>
          <a:p>
            <a:pPr marL="0" indent="0">
              <a:lnSpc>
                <a:spcPct val="100000"/>
              </a:lnSpc>
              <a:spcAft>
                <a:spcPts val="600"/>
              </a:spcAft>
              <a:buNone/>
            </a:pPr>
            <a:r>
              <a:rPr lang="en-US" sz="2400" dirty="0"/>
              <a:t>Allow for Scripting or Imperative configuration of resources</a:t>
            </a:r>
          </a:p>
          <a:p>
            <a:pPr marL="0" indent="0">
              <a:lnSpc>
                <a:spcPct val="100000"/>
              </a:lnSpc>
              <a:spcAft>
                <a:spcPts val="600"/>
              </a:spcAft>
              <a:buNone/>
            </a:pPr>
            <a:r>
              <a:rPr lang="en-US" sz="2400" dirty="0"/>
              <a:t>Extensible solution (Windows and Linux):</a:t>
            </a:r>
          </a:p>
          <a:p>
            <a:pPr marL="733686" lvl="2" indent="-285695">
              <a:lnSpc>
                <a:spcPct val="100000"/>
              </a:lnSpc>
              <a:spcAft>
                <a:spcPts val="600"/>
              </a:spcAft>
            </a:pPr>
            <a:r>
              <a:rPr lang="en-US" sz="1900" dirty="0"/>
              <a:t>DSC (in-VM PowerShell)</a:t>
            </a:r>
          </a:p>
          <a:p>
            <a:pPr marL="733686" lvl="2" indent="-285695">
              <a:lnSpc>
                <a:spcPct val="100000"/>
              </a:lnSpc>
              <a:spcAft>
                <a:spcPts val="600"/>
              </a:spcAft>
            </a:pPr>
            <a:r>
              <a:rPr lang="en-US" sz="1900" dirty="0"/>
              <a:t>Chef</a:t>
            </a:r>
          </a:p>
          <a:p>
            <a:pPr marL="733686" lvl="2" indent="-285695">
              <a:lnSpc>
                <a:spcPct val="100000"/>
              </a:lnSpc>
              <a:spcAft>
                <a:spcPts val="600"/>
              </a:spcAft>
            </a:pPr>
            <a:r>
              <a:rPr lang="en-US" sz="1900" dirty="0"/>
              <a:t>Puppet</a:t>
            </a:r>
          </a:p>
        </p:txBody>
      </p:sp>
      <p:sp>
        <p:nvSpPr>
          <p:cNvPr id="4" name="Slide Number Placeholder 3"/>
          <p:cNvSpPr>
            <a:spLocks noGrp="1"/>
          </p:cNvSpPr>
          <p:nvPr>
            <p:ph type="sldNum" sz="quarter" idx="12"/>
          </p:nvPr>
        </p:nvSpPr>
        <p:spPr/>
        <p:txBody>
          <a:bodyPr/>
          <a:lstStyle/>
          <a:p>
            <a:fld id="{0A164282-434E-41D4-9582-783D542A7B68}" type="slidenum">
              <a:rPr lang="en-US" smtClean="0"/>
              <a:pPr/>
              <a:t>18</a:t>
            </a:fld>
            <a:endParaRPr lang="en-US"/>
          </a:p>
        </p:txBody>
      </p:sp>
    </p:spTree>
    <p:extLst>
      <p:ext uri="{BB962C8B-B14F-4D97-AF65-F5344CB8AC3E}">
        <p14:creationId xmlns:p14="http://schemas.microsoft.com/office/powerpoint/2010/main" val="878920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Content Placeholder 5">
            <a:extLst>
              <a:ext uri="{FF2B5EF4-FFF2-40B4-BE49-F238E27FC236}">
                <a16:creationId xmlns:a16="http://schemas.microsoft.com/office/drawing/2014/main" id="{4F0F2404-9F91-47E2-A129-5BD4BD7D8741}"/>
              </a:ext>
            </a:extLst>
          </p:cNvPr>
          <p:cNvPicPr>
            <a:picLocks noGrp="1" noChangeAspect="1"/>
          </p:cNvPicPr>
          <p:nvPr>
            <p:ph idx="1"/>
          </p:nvPr>
        </p:nvPicPr>
        <p:blipFill>
          <a:blip r:embed="rId2"/>
          <a:stretch>
            <a:fillRect/>
          </a:stretch>
        </p:blipFill>
        <p:spPr>
          <a:xfrm>
            <a:off x="1165851" y="643466"/>
            <a:ext cx="9860298" cy="5571067"/>
          </a:xfrm>
          <a:prstGeom prst="rect">
            <a:avLst/>
          </a:prstGeom>
        </p:spPr>
      </p:pic>
      <p:sp>
        <p:nvSpPr>
          <p:cNvPr id="4" name="Date Placeholder 3">
            <a:extLst>
              <a:ext uri="{FF2B5EF4-FFF2-40B4-BE49-F238E27FC236}">
                <a16:creationId xmlns:a16="http://schemas.microsoft.com/office/drawing/2014/main" id="{CE29C3EC-2CCF-47C8-84B2-C220DEAD7525}"/>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pPr>
            <a:r>
              <a:rPr lang="en-US"/>
              <a:t>2/27/2019</a:t>
            </a:r>
          </a:p>
        </p:txBody>
      </p:sp>
      <p:sp>
        <p:nvSpPr>
          <p:cNvPr id="5" name="Footer Placeholder 4">
            <a:extLst>
              <a:ext uri="{FF2B5EF4-FFF2-40B4-BE49-F238E27FC236}">
                <a16:creationId xmlns:a16="http://schemas.microsoft.com/office/drawing/2014/main" id="{E9B3B79C-72B7-47E8-BAF4-472ADA91BF16}"/>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Azure UAE Meetup</a:t>
            </a:r>
          </a:p>
        </p:txBody>
      </p:sp>
    </p:spTree>
    <p:extLst>
      <p:ext uri="{BB962C8B-B14F-4D97-AF65-F5344CB8AC3E}">
        <p14:creationId xmlns:p14="http://schemas.microsoft.com/office/powerpoint/2010/main" val="25740619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588263" y="2822503"/>
            <a:ext cx="11018520" cy="830997"/>
          </a:xfrm>
        </p:spPr>
        <p:txBody>
          <a:bodyPr>
            <a:normAutofit lnSpcReduction="10000"/>
          </a:bodyPr>
          <a:lstStyle/>
          <a:p>
            <a:pPr marL="0" indent="0" algn="ctr">
              <a:buNone/>
            </a:pPr>
            <a:r>
              <a:rPr lang="en-US" sz="5400"/>
              <a:t>“A good Admin is a lazy Admin”</a:t>
            </a:r>
          </a:p>
        </p:txBody>
      </p:sp>
      <p:sp>
        <p:nvSpPr>
          <p:cNvPr id="4" name="Freeform: Shape 3">
            <a:extLst>
              <a:ext uri="{FF2B5EF4-FFF2-40B4-BE49-F238E27FC236}">
                <a16:creationId xmlns:a16="http://schemas.microsoft.com/office/drawing/2014/main" id="{68C99FEA-6DB6-4686-A261-F28F26C8981E}"/>
              </a:ext>
              <a:ext uri="{C183D7F6-B498-43B3-948B-1728B52AA6E4}">
                <adec:decorative xmlns:adec="http://schemas.microsoft.com/office/drawing/2017/decorative" val="1"/>
              </a:ext>
            </a:extLst>
          </p:cNvPr>
          <p:cNvSpPr/>
          <p:nvPr/>
        </p:nvSpPr>
        <p:spPr bwMode="auto">
          <a:xfrm>
            <a:off x="5162246" y="3822687"/>
            <a:ext cx="2474687" cy="676922"/>
          </a:xfrm>
          <a:custGeom>
            <a:avLst/>
            <a:gdLst>
              <a:gd name="connsiteX0" fmla="*/ 0 w 822960"/>
              <a:gd name="connsiteY0" fmla="*/ 205740 h 205740"/>
              <a:gd name="connsiteX1" fmla="*/ 822960 w 822960"/>
              <a:gd name="connsiteY1" fmla="*/ 205740 h 205740"/>
              <a:gd name="connsiteX2" fmla="*/ 822960 w 822960"/>
              <a:gd name="connsiteY2" fmla="*/ 0 h 205740"/>
            </a:gdLst>
            <a:ahLst/>
            <a:cxnLst>
              <a:cxn ang="0">
                <a:pos x="connsiteX0" y="connsiteY0"/>
              </a:cxn>
              <a:cxn ang="0">
                <a:pos x="connsiteX1" y="connsiteY1"/>
              </a:cxn>
              <a:cxn ang="0">
                <a:pos x="connsiteX2" y="connsiteY2"/>
              </a:cxn>
            </a:cxnLst>
            <a:rect l="l" t="t" r="r" b="b"/>
            <a:pathLst>
              <a:path w="822960" h="205740">
                <a:moveTo>
                  <a:pt x="0" y="205740"/>
                </a:moveTo>
                <a:lnTo>
                  <a:pt x="822960" y="205740"/>
                </a:lnTo>
                <a:lnTo>
                  <a:pt x="822960" y="0"/>
                </a:lnTo>
              </a:path>
            </a:pathLst>
          </a:custGeom>
          <a:noFill/>
          <a:ln w="12700">
            <a:solidFill>
              <a:schemeClr val="tx1">
                <a:alpha val="49000"/>
              </a:schemeClr>
            </a:solidFill>
            <a:headEnd type="none" w="med" len="med"/>
            <a:tailEnd type="arrow" w="lg"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sp>
        <p:nvSpPr>
          <p:cNvPr id="2" name="Date Placeholder 1">
            <a:extLst>
              <a:ext uri="{FF2B5EF4-FFF2-40B4-BE49-F238E27FC236}">
                <a16:creationId xmlns:a16="http://schemas.microsoft.com/office/drawing/2014/main" id="{1DF2A491-3D22-4170-8270-C6AB03A753AB}"/>
              </a:ext>
            </a:extLst>
          </p:cNvPr>
          <p:cNvSpPr>
            <a:spLocks noGrp="1"/>
          </p:cNvSpPr>
          <p:nvPr>
            <p:ph type="dt" sz="half" idx="11"/>
          </p:nvPr>
        </p:nvSpPr>
        <p:spPr/>
        <p:txBody>
          <a:bodyPr/>
          <a:lstStyle/>
          <a:p>
            <a:r>
              <a:rPr lang="en-US"/>
              <a:t>2/27/2019</a:t>
            </a:r>
          </a:p>
        </p:txBody>
      </p:sp>
      <p:sp>
        <p:nvSpPr>
          <p:cNvPr id="3" name="Footer Placeholder 2">
            <a:extLst>
              <a:ext uri="{FF2B5EF4-FFF2-40B4-BE49-F238E27FC236}">
                <a16:creationId xmlns:a16="http://schemas.microsoft.com/office/drawing/2014/main" id="{A6E29718-B624-40D3-85C9-2E222BCB79C8}"/>
              </a:ext>
            </a:extLst>
          </p:cNvPr>
          <p:cNvSpPr>
            <a:spLocks noGrp="1"/>
          </p:cNvSpPr>
          <p:nvPr>
            <p:ph type="ftr" sz="quarter" idx="12"/>
          </p:nvPr>
        </p:nvSpPr>
        <p:spPr/>
        <p:txBody>
          <a:bodyPr/>
          <a:lstStyle/>
          <a:p>
            <a:r>
              <a:rPr lang="en-US"/>
              <a:t>Azure UAE Meetup</a:t>
            </a:r>
          </a:p>
        </p:txBody>
      </p:sp>
    </p:spTree>
    <p:extLst>
      <p:ext uri="{BB962C8B-B14F-4D97-AF65-F5344CB8AC3E}">
        <p14:creationId xmlns:p14="http://schemas.microsoft.com/office/powerpoint/2010/main" val="36245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a16="http://schemas.microsoft.com/office/drawing/2014/main" xmlns:adec="http://schemas.microsoft.com/office/drawing/2017/decorative">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JSON files—simpler than they look</a:t>
            </a:r>
            <a:br>
              <a:rPr lang="en-US" dirty="0"/>
            </a:br>
            <a:r>
              <a:rPr lang="en-US" sz="2745" dirty="0">
                <a:gradFill>
                  <a:gsLst>
                    <a:gs pos="2917">
                      <a:schemeClr val="tx1"/>
                    </a:gs>
                    <a:gs pos="30000">
                      <a:schemeClr val="tx1"/>
                    </a:gs>
                  </a:gsLst>
                  <a:lin ang="5400000" scaled="0"/>
                </a:gradFill>
                <a:latin typeface="+mn-lt"/>
              </a:rPr>
              <a:t>Schema, content version, parameters, variables, resources, and outputs</a:t>
            </a:r>
            <a:endParaRPr lang="en-US" sz="2745" dirty="0">
              <a:latin typeface="+mn-lt"/>
            </a:endParaRPr>
          </a:p>
        </p:txBody>
      </p:sp>
      <p:pic>
        <p:nvPicPr>
          <p:cNvPr id="4" name="Picture 3"/>
          <p:cNvPicPr>
            <a:picLocks noChangeAspect="1"/>
          </p:cNvPicPr>
          <p:nvPr/>
        </p:nvPicPr>
        <p:blipFill>
          <a:blip r:embed="rId3"/>
          <a:stretch>
            <a:fillRect/>
          </a:stretch>
        </p:blipFill>
        <p:spPr>
          <a:xfrm>
            <a:off x="471816" y="1892881"/>
            <a:ext cx="7596297" cy="3886005"/>
          </a:xfrm>
          <a:prstGeom prst="rect">
            <a:avLst/>
          </a:prstGeom>
          <a:ln>
            <a:solidFill>
              <a:schemeClr val="tx1"/>
            </a:solidFill>
          </a:ln>
        </p:spPr>
      </p:pic>
      <p:pic>
        <p:nvPicPr>
          <p:cNvPr id="5" name="Picture 4"/>
          <p:cNvPicPr>
            <a:picLocks noChangeAspect="1"/>
          </p:cNvPicPr>
          <p:nvPr/>
        </p:nvPicPr>
        <p:blipFill>
          <a:blip r:embed="rId4"/>
          <a:stretch>
            <a:fillRect/>
          </a:stretch>
        </p:blipFill>
        <p:spPr>
          <a:xfrm>
            <a:off x="1395561" y="3322626"/>
            <a:ext cx="5323265" cy="2129306"/>
          </a:xfrm>
          <a:prstGeom prst="rect">
            <a:avLst/>
          </a:prstGeom>
          <a:ln w="57150" cap="sq">
            <a:solidFill>
              <a:schemeClr val="tx1"/>
            </a:solidFill>
            <a:miter lim="800000"/>
          </a:ln>
        </p:spPr>
      </p:pic>
      <p:pic>
        <p:nvPicPr>
          <p:cNvPr id="6" name="Picture 5"/>
          <p:cNvPicPr>
            <a:picLocks noChangeAspect="1"/>
          </p:cNvPicPr>
          <p:nvPr/>
        </p:nvPicPr>
        <p:blipFill>
          <a:blip r:embed="rId5"/>
          <a:stretch>
            <a:fillRect/>
          </a:stretch>
        </p:blipFill>
        <p:spPr>
          <a:xfrm>
            <a:off x="663634" y="3404813"/>
            <a:ext cx="7714727" cy="480589"/>
          </a:xfrm>
          <a:prstGeom prst="rect">
            <a:avLst/>
          </a:prstGeom>
          <a:ln w="57150" cap="sq">
            <a:solidFill>
              <a:schemeClr val="tx1"/>
            </a:solidFill>
            <a:miter lim="800000"/>
          </a:ln>
        </p:spPr>
      </p:pic>
      <p:pic>
        <p:nvPicPr>
          <p:cNvPr id="7" name="Picture 6"/>
          <p:cNvPicPr>
            <a:picLocks noChangeAspect="1"/>
          </p:cNvPicPr>
          <p:nvPr/>
        </p:nvPicPr>
        <p:blipFill>
          <a:blip r:embed="rId6"/>
          <a:stretch>
            <a:fillRect/>
          </a:stretch>
        </p:blipFill>
        <p:spPr>
          <a:xfrm>
            <a:off x="885511" y="2222664"/>
            <a:ext cx="8215321" cy="3577823"/>
          </a:xfrm>
          <a:prstGeom prst="rect">
            <a:avLst/>
          </a:prstGeom>
          <a:ln w="57150" cap="sq">
            <a:solidFill>
              <a:schemeClr val="tx1"/>
            </a:solidFill>
            <a:miter lim="800000"/>
          </a:ln>
        </p:spPr>
      </p:pic>
      <p:pic>
        <p:nvPicPr>
          <p:cNvPr id="8" name="Picture 7"/>
          <p:cNvPicPr>
            <a:picLocks noChangeAspect="1"/>
          </p:cNvPicPr>
          <p:nvPr/>
        </p:nvPicPr>
        <p:blipFill>
          <a:blip r:embed="rId7"/>
          <a:stretch>
            <a:fillRect/>
          </a:stretch>
        </p:blipFill>
        <p:spPr>
          <a:xfrm>
            <a:off x="885511" y="2153035"/>
            <a:ext cx="7492849" cy="3975306"/>
          </a:xfrm>
          <a:prstGeom prst="rect">
            <a:avLst/>
          </a:prstGeom>
          <a:ln w="57150" cap="sq">
            <a:solidFill>
              <a:schemeClr val="tx1"/>
            </a:solidFill>
            <a:miter lim="800000"/>
          </a:ln>
        </p:spPr>
      </p:pic>
      <p:pic>
        <p:nvPicPr>
          <p:cNvPr id="9" name="Picture 8"/>
          <p:cNvPicPr>
            <a:picLocks noChangeAspect="1"/>
          </p:cNvPicPr>
          <p:nvPr/>
        </p:nvPicPr>
        <p:blipFill>
          <a:blip r:embed="rId8"/>
          <a:stretch>
            <a:fillRect/>
          </a:stretch>
        </p:blipFill>
        <p:spPr>
          <a:xfrm>
            <a:off x="1042141" y="1942400"/>
            <a:ext cx="5414107" cy="4444769"/>
          </a:xfrm>
          <a:prstGeom prst="rect">
            <a:avLst/>
          </a:prstGeom>
          <a:ln w="57150" cap="sq">
            <a:solidFill>
              <a:schemeClr val="tx1"/>
            </a:solidFill>
            <a:miter lim="800000"/>
          </a:ln>
        </p:spPr>
      </p:pic>
    </p:spTree>
    <p:extLst>
      <p:ext uri="{BB962C8B-B14F-4D97-AF65-F5344CB8AC3E}">
        <p14:creationId xmlns:p14="http://schemas.microsoft.com/office/powerpoint/2010/main" val="218977080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650" fill="hold"/>
                                        <p:tgtEl>
                                          <p:spTgt spid="6"/>
                                        </p:tgtEl>
                                        <p:attrNameLst>
                                          <p:attrName>ppt_w</p:attrName>
                                        </p:attrNameLst>
                                      </p:cBhvr>
                                      <p:tavLst>
                                        <p:tav tm="0">
                                          <p:val>
                                            <p:fltVal val="0"/>
                                          </p:val>
                                        </p:tav>
                                        <p:tav tm="100000">
                                          <p:val>
                                            <p:strVal val="#ppt_w"/>
                                          </p:val>
                                        </p:tav>
                                      </p:tavLst>
                                    </p:anim>
                                    <p:anim calcmode="lin" valueType="num">
                                      <p:cBhvr>
                                        <p:cTn id="8" dur="650" fill="hold"/>
                                        <p:tgtEl>
                                          <p:spTgt spid="6"/>
                                        </p:tgtEl>
                                        <p:attrNameLst>
                                          <p:attrName>ppt_h</p:attrName>
                                        </p:attrNameLst>
                                      </p:cBhvr>
                                      <p:tavLst>
                                        <p:tav tm="0">
                                          <p:val>
                                            <p:fltVal val="0"/>
                                          </p:val>
                                        </p:tav>
                                        <p:tav tm="100000">
                                          <p:val>
                                            <p:strVal val="#ppt_h"/>
                                          </p:val>
                                        </p:tav>
                                      </p:tavLst>
                                    </p:anim>
                                    <p:animEffect transition="in" filter="fade">
                                      <p:cBhvr>
                                        <p:cTn id="9" dur="650"/>
                                        <p:tgtEl>
                                          <p:spTgt spid="6"/>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xit" presetSubtype="0" fill="hold" nodeType="clickEffect">
                                  <p:stCondLst>
                                    <p:cond delay="0"/>
                                  </p:stCondLst>
                                  <p:childTnLst>
                                    <p:animEffect transition="out" filter="fade">
                                      <p:cBhvr>
                                        <p:cTn id="13" dur="200"/>
                                        <p:tgtEl>
                                          <p:spTgt spid="6"/>
                                        </p:tgtEl>
                                      </p:cBhvr>
                                    </p:animEffect>
                                    <p:set>
                                      <p:cBhvr>
                                        <p:cTn id="14" dur="1" fill="hold">
                                          <p:stCondLst>
                                            <p:cond delay="199"/>
                                          </p:stCondLst>
                                        </p:cTn>
                                        <p:tgtEl>
                                          <p:spTgt spid="6"/>
                                        </p:tgtEl>
                                        <p:attrNameLst>
                                          <p:attrName>style.visibility</p:attrName>
                                        </p:attrNameLst>
                                      </p:cBhvr>
                                      <p:to>
                                        <p:strVal val="hidden"/>
                                      </p:to>
                                    </p:set>
                                  </p:childTnLst>
                                </p:cTn>
                              </p:par>
                              <p:par>
                                <p:cTn id="15" presetID="53" presetClass="entr" presetSubtype="16" fill="hold" nodeType="with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650" fill="hold"/>
                                        <p:tgtEl>
                                          <p:spTgt spid="7"/>
                                        </p:tgtEl>
                                        <p:attrNameLst>
                                          <p:attrName>ppt_w</p:attrName>
                                        </p:attrNameLst>
                                      </p:cBhvr>
                                      <p:tavLst>
                                        <p:tav tm="0">
                                          <p:val>
                                            <p:fltVal val="0"/>
                                          </p:val>
                                        </p:tav>
                                        <p:tav tm="100000">
                                          <p:val>
                                            <p:strVal val="#ppt_w"/>
                                          </p:val>
                                        </p:tav>
                                      </p:tavLst>
                                    </p:anim>
                                    <p:anim calcmode="lin" valueType="num">
                                      <p:cBhvr>
                                        <p:cTn id="18" dur="650" fill="hold"/>
                                        <p:tgtEl>
                                          <p:spTgt spid="7"/>
                                        </p:tgtEl>
                                        <p:attrNameLst>
                                          <p:attrName>ppt_h</p:attrName>
                                        </p:attrNameLst>
                                      </p:cBhvr>
                                      <p:tavLst>
                                        <p:tav tm="0">
                                          <p:val>
                                            <p:fltVal val="0"/>
                                          </p:val>
                                        </p:tav>
                                        <p:tav tm="100000">
                                          <p:val>
                                            <p:strVal val="#ppt_h"/>
                                          </p:val>
                                        </p:tav>
                                      </p:tavLst>
                                    </p:anim>
                                    <p:animEffect transition="in" filter="fade">
                                      <p:cBhvr>
                                        <p:cTn id="19" dur="65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xit" presetSubtype="0" fill="hold" nodeType="clickEffect">
                                  <p:stCondLst>
                                    <p:cond delay="0"/>
                                  </p:stCondLst>
                                  <p:childTnLst>
                                    <p:animEffect transition="out" filter="fade">
                                      <p:cBhvr>
                                        <p:cTn id="23" dur="200"/>
                                        <p:tgtEl>
                                          <p:spTgt spid="7"/>
                                        </p:tgtEl>
                                      </p:cBhvr>
                                    </p:animEffect>
                                    <p:set>
                                      <p:cBhvr>
                                        <p:cTn id="24" dur="1" fill="hold">
                                          <p:stCondLst>
                                            <p:cond delay="199"/>
                                          </p:stCondLst>
                                        </p:cTn>
                                        <p:tgtEl>
                                          <p:spTgt spid="7"/>
                                        </p:tgtEl>
                                        <p:attrNameLst>
                                          <p:attrName>style.visibility</p:attrName>
                                        </p:attrNameLst>
                                      </p:cBhvr>
                                      <p:to>
                                        <p:strVal val="hidden"/>
                                      </p:to>
                                    </p:set>
                                  </p:childTnLst>
                                </p:cTn>
                              </p:par>
                              <p:par>
                                <p:cTn id="25" presetID="53" presetClass="entr" presetSubtype="16" fill="hold"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p:cTn id="27" dur="650" fill="hold"/>
                                        <p:tgtEl>
                                          <p:spTgt spid="8"/>
                                        </p:tgtEl>
                                        <p:attrNameLst>
                                          <p:attrName>ppt_w</p:attrName>
                                        </p:attrNameLst>
                                      </p:cBhvr>
                                      <p:tavLst>
                                        <p:tav tm="0">
                                          <p:val>
                                            <p:fltVal val="0"/>
                                          </p:val>
                                        </p:tav>
                                        <p:tav tm="100000">
                                          <p:val>
                                            <p:strVal val="#ppt_w"/>
                                          </p:val>
                                        </p:tav>
                                      </p:tavLst>
                                    </p:anim>
                                    <p:anim calcmode="lin" valueType="num">
                                      <p:cBhvr>
                                        <p:cTn id="28" dur="650" fill="hold"/>
                                        <p:tgtEl>
                                          <p:spTgt spid="8"/>
                                        </p:tgtEl>
                                        <p:attrNameLst>
                                          <p:attrName>ppt_h</p:attrName>
                                        </p:attrNameLst>
                                      </p:cBhvr>
                                      <p:tavLst>
                                        <p:tav tm="0">
                                          <p:val>
                                            <p:fltVal val="0"/>
                                          </p:val>
                                        </p:tav>
                                        <p:tav tm="100000">
                                          <p:val>
                                            <p:strVal val="#ppt_h"/>
                                          </p:val>
                                        </p:tav>
                                      </p:tavLst>
                                    </p:anim>
                                    <p:animEffect transition="in" filter="fade">
                                      <p:cBhvr>
                                        <p:cTn id="29" dur="650"/>
                                        <p:tgtEl>
                                          <p:spTgt spid="8"/>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xit" presetSubtype="0" fill="hold" nodeType="clickEffect">
                                  <p:stCondLst>
                                    <p:cond delay="0"/>
                                  </p:stCondLst>
                                  <p:childTnLst>
                                    <p:animEffect transition="out" filter="fade">
                                      <p:cBhvr>
                                        <p:cTn id="33" dur="200"/>
                                        <p:tgtEl>
                                          <p:spTgt spid="8"/>
                                        </p:tgtEl>
                                      </p:cBhvr>
                                    </p:animEffect>
                                    <p:set>
                                      <p:cBhvr>
                                        <p:cTn id="34" dur="1" fill="hold">
                                          <p:stCondLst>
                                            <p:cond delay="199"/>
                                          </p:stCondLst>
                                        </p:cTn>
                                        <p:tgtEl>
                                          <p:spTgt spid="8"/>
                                        </p:tgtEl>
                                        <p:attrNameLst>
                                          <p:attrName>style.visibility</p:attrName>
                                        </p:attrNameLst>
                                      </p:cBhvr>
                                      <p:to>
                                        <p:strVal val="hidden"/>
                                      </p:to>
                                    </p:set>
                                  </p:childTnLst>
                                </p:cTn>
                              </p:par>
                              <p:par>
                                <p:cTn id="35" presetID="53" presetClass="entr" presetSubtype="16" fill="hold" nodeType="with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p:cTn id="37" dur="650" fill="hold"/>
                                        <p:tgtEl>
                                          <p:spTgt spid="9"/>
                                        </p:tgtEl>
                                        <p:attrNameLst>
                                          <p:attrName>ppt_w</p:attrName>
                                        </p:attrNameLst>
                                      </p:cBhvr>
                                      <p:tavLst>
                                        <p:tav tm="0">
                                          <p:val>
                                            <p:fltVal val="0"/>
                                          </p:val>
                                        </p:tav>
                                        <p:tav tm="100000">
                                          <p:val>
                                            <p:strVal val="#ppt_w"/>
                                          </p:val>
                                        </p:tav>
                                      </p:tavLst>
                                    </p:anim>
                                    <p:anim calcmode="lin" valueType="num">
                                      <p:cBhvr>
                                        <p:cTn id="38" dur="650" fill="hold"/>
                                        <p:tgtEl>
                                          <p:spTgt spid="9"/>
                                        </p:tgtEl>
                                        <p:attrNameLst>
                                          <p:attrName>ppt_h</p:attrName>
                                        </p:attrNameLst>
                                      </p:cBhvr>
                                      <p:tavLst>
                                        <p:tav tm="0">
                                          <p:val>
                                            <p:fltVal val="0"/>
                                          </p:val>
                                        </p:tav>
                                        <p:tav tm="100000">
                                          <p:val>
                                            <p:strVal val="#ppt_h"/>
                                          </p:val>
                                        </p:tav>
                                      </p:tavLst>
                                    </p:anim>
                                    <p:animEffect transition="in" filter="fade">
                                      <p:cBhvr>
                                        <p:cTn id="39" dur="650"/>
                                        <p:tgtEl>
                                          <p:spTgt spid="9"/>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xit" presetSubtype="0" fill="hold" nodeType="clickEffect">
                                  <p:stCondLst>
                                    <p:cond delay="0"/>
                                  </p:stCondLst>
                                  <p:childTnLst>
                                    <p:animEffect transition="out" filter="fade">
                                      <p:cBhvr>
                                        <p:cTn id="43" dur="200"/>
                                        <p:tgtEl>
                                          <p:spTgt spid="9"/>
                                        </p:tgtEl>
                                      </p:cBhvr>
                                    </p:animEffect>
                                    <p:set>
                                      <p:cBhvr>
                                        <p:cTn id="44" dur="1" fill="hold">
                                          <p:stCondLst>
                                            <p:cond delay="199"/>
                                          </p:stCondLst>
                                        </p:cTn>
                                        <p:tgtEl>
                                          <p:spTgt spid="9"/>
                                        </p:tgtEl>
                                        <p:attrNameLst>
                                          <p:attrName>style.visibility</p:attrName>
                                        </p:attrNameLst>
                                      </p:cBhvr>
                                      <p:to>
                                        <p:strVal val="hidden"/>
                                      </p:to>
                                    </p:set>
                                  </p:childTnLst>
                                </p:cTn>
                              </p:par>
                              <p:par>
                                <p:cTn id="45" presetID="53" presetClass="entr" presetSubtype="16" fill="hold" nodeType="withEffect">
                                  <p:stCondLst>
                                    <p:cond delay="0"/>
                                  </p:stCondLst>
                                  <p:childTnLst>
                                    <p:set>
                                      <p:cBhvr>
                                        <p:cTn id="46" dur="1" fill="hold">
                                          <p:stCondLst>
                                            <p:cond delay="0"/>
                                          </p:stCondLst>
                                        </p:cTn>
                                        <p:tgtEl>
                                          <p:spTgt spid="5"/>
                                        </p:tgtEl>
                                        <p:attrNameLst>
                                          <p:attrName>style.visibility</p:attrName>
                                        </p:attrNameLst>
                                      </p:cBhvr>
                                      <p:to>
                                        <p:strVal val="visible"/>
                                      </p:to>
                                    </p:set>
                                    <p:anim calcmode="lin" valueType="num">
                                      <p:cBhvr>
                                        <p:cTn id="47" dur="650" fill="hold"/>
                                        <p:tgtEl>
                                          <p:spTgt spid="5"/>
                                        </p:tgtEl>
                                        <p:attrNameLst>
                                          <p:attrName>ppt_w</p:attrName>
                                        </p:attrNameLst>
                                      </p:cBhvr>
                                      <p:tavLst>
                                        <p:tav tm="0">
                                          <p:val>
                                            <p:fltVal val="0"/>
                                          </p:val>
                                        </p:tav>
                                        <p:tav tm="100000">
                                          <p:val>
                                            <p:strVal val="#ppt_w"/>
                                          </p:val>
                                        </p:tav>
                                      </p:tavLst>
                                    </p:anim>
                                    <p:anim calcmode="lin" valueType="num">
                                      <p:cBhvr>
                                        <p:cTn id="48" dur="650" fill="hold"/>
                                        <p:tgtEl>
                                          <p:spTgt spid="5"/>
                                        </p:tgtEl>
                                        <p:attrNameLst>
                                          <p:attrName>ppt_h</p:attrName>
                                        </p:attrNameLst>
                                      </p:cBhvr>
                                      <p:tavLst>
                                        <p:tav tm="0">
                                          <p:val>
                                            <p:fltVal val="0"/>
                                          </p:val>
                                        </p:tav>
                                        <p:tav tm="100000">
                                          <p:val>
                                            <p:strVal val="#ppt_h"/>
                                          </p:val>
                                        </p:tav>
                                      </p:tavLst>
                                    </p:anim>
                                    <p:animEffect transition="in" filter="fade">
                                      <p:cBhvr>
                                        <p:cTn id="49" dur="6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1096698359"/>
              </p:ext>
            </p:extLst>
          </p:nvPr>
        </p:nvGraphicFramePr>
        <p:xfrm>
          <a:off x="269302" y="470831"/>
          <a:ext cx="11653522" cy="5423247"/>
        </p:xfrm>
        <a:graphic>
          <a:graphicData uri="http://schemas.openxmlformats.org/drawingml/2006/table">
            <a:tbl>
              <a:tblPr firstRow="1" bandRow="1">
                <a:tableStyleId>{5C22544A-7EE6-4342-B048-85BDC9FD1C3A}</a:tableStyleId>
              </a:tblPr>
              <a:tblGrid>
                <a:gridCol w="2689274">
                  <a:extLst>
                    <a:ext uri="{9D8B030D-6E8A-4147-A177-3AD203B41FA5}">
                      <a16:colId xmlns:a16="http://schemas.microsoft.com/office/drawing/2014/main" val="20000"/>
                    </a:ext>
                  </a:extLst>
                </a:gridCol>
                <a:gridCol w="6095689">
                  <a:extLst>
                    <a:ext uri="{9D8B030D-6E8A-4147-A177-3AD203B41FA5}">
                      <a16:colId xmlns:a16="http://schemas.microsoft.com/office/drawing/2014/main" val="20001"/>
                    </a:ext>
                  </a:extLst>
                </a:gridCol>
                <a:gridCol w="2868559">
                  <a:extLst>
                    <a:ext uri="{9D8B030D-6E8A-4147-A177-3AD203B41FA5}">
                      <a16:colId xmlns:a16="http://schemas.microsoft.com/office/drawing/2014/main" val="20002"/>
                    </a:ext>
                  </a:extLst>
                </a:gridCol>
              </a:tblGrid>
              <a:tr h="768501">
                <a:tc gridSpan="3">
                  <a:txBody>
                    <a:bodyPr/>
                    <a:lstStyle/>
                    <a:p>
                      <a:pPr>
                        <a:lnSpc>
                          <a:spcPct val="90000"/>
                        </a:lnSpc>
                      </a:pPr>
                      <a:r>
                        <a:rPr lang="en-US" sz="2900" dirty="0">
                          <a:gradFill>
                            <a:gsLst>
                              <a:gs pos="10619">
                                <a:schemeClr val="bg1"/>
                              </a:gs>
                              <a:gs pos="33000">
                                <a:schemeClr val="bg1"/>
                              </a:gs>
                            </a:gsLst>
                            <a:lin ang="5400000" scaled="0"/>
                          </a:gradFill>
                          <a:latin typeface="+mj-lt"/>
                        </a:rPr>
                        <a:t>Passing state</a:t>
                      </a:r>
                      <a:r>
                        <a:rPr lang="en-US" sz="2900" baseline="0" dirty="0">
                          <a:gradFill>
                            <a:gsLst>
                              <a:gs pos="10619">
                                <a:schemeClr val="bg1"/>
                              </a:gs>
                              <a:gs pos="33000">
                                <a:schemeClr val="bg1"/>
                              </a:gs>
                            </a:gsLst>
                            <a:lin ang="5400000" scaled="0"/>
                          </a:gradFill>
                          <a:latin typeface="+mj-lt"/>
                        </a:rPr>
                        <a:t>—</a:t>
                      </a:r>
                      <a:r>
                        <a:rPr lang="en-US" sz="2900" dirty="0">
                          <a:gradFill>
                            <a:gsLst>
                              <a:gs pos="10619">
                                <a:schemeClr val="bg1"/>
                              </a:gs>
                              <a:gs pos="33000">
                                <a:schemeClr val="bg1"/>
                              </a:gs>
                            </a:gsLst>
                            <a:lin ang="5400000" scaled="0"/>
                          </a:gradFill>
                          <a:latin typeface="+mj-lt"/>
                        </a:rPr>
                        <a:t>common</a:t>
                      </a:r>
                      <a:r>
                        <a:rPr lang="en-US" sz="2900" baseline="0" dirty="0">
                          <a:gradFill>
                            <a:gsLst>
                              <a:gs pos="10619">
                                <a:schemeClr val="bg1"/>
                              </a:gs>
                              <a:gs pos="33000">
                                <a:schemeClr val="bg1"/>
                              </a:gs>
                            </a:gsLst>
                            <a:lin ang="5400000" scaled="0"/>
                          </a:gradFill>
                          <a:latin typeface="+mj-lt"/>
                        </a:rPr>
                        <a:t> parameters</a:t>
                      </a:r>
                      <a:endParaRPr lang="en-US" sz="2900" dirty="0">
                        <a:gradFill>
                          <a:gsLst>
                            <a:gs pos="10619">
                              <a:schemeClr val="bg1"/>
                            </a:gs>
                            <a:gs pos="33000">
                              <a:schemeClr val="bg1"/>
                            </a:gs>
                          </a:gsLst>
                          <a:lin ang="5400000" scaled="0"/>
                        </a:gradFill>
                        <a:latin typeface="+mj-lt"/>
                      </a:endParaRPr>
                    </a:p>
                  </a:txBody>
                  <a:tcPr marL="143428" marR="143428" marT="89642" marB="89642">
                    <a:lnB w="38100" cmpd="sng">
                      <a:noFill/>
                    </a:lnB>
                    <a:solidFill>
                      <a:schemeClr val="accent2"/>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480314">
                <a:tc>
                  <a:txBody>
                    <a:bodyPr/>
                    <a:lstStyle/>
                    <a:p>
                      <a:pPr>
                        <a:lnSpc>
                          <a:spcPct val="90000"/>
                        </a:lnSpc>
                      </a:pPr>
                      <a:r>
                        <a:rPr lang="en-US" sz="1800" b="1" dirty="0">
                          <a:gradFill>
                            <a:gsLst>
                              <a:gs pos="2655">
                                <a:schemeClr val="tx1"/>
                              </a:gs>
                              <a:gs pos="31000">
                                <a:schemeClr val="tx1"/>
                              </a:gs>
                            </a:gsLst>
                            <a:lin ang="5400000" scaled="0"/>
                          </a:gradFill>
                        </a:rPr>
                        <a:t>Name (string values)</a:t>
                      </a:r>
                    </a:p>
                  </a:txBody>
                  <a:tcPr marL="143428" marR="143428" marT="89642" marB="89642">
                    <a:lnL w="12700" cmpd="sng">
                      <a:noFill/>
                    </a:lnL>
                    <a:lnR w="12700" cmpd="sng">
                      <a:noFill/>
                    </a:lnR>
                    <a:lnT w="381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90000"/>
                        </a:lnSpc>
                      </a:pPr>
                      <a:r>
                        <a:rPr lang="en-US" sz="1800" b="1" dirty="0">
                          <a:gradFill>
                            <a:gsLst>
                              <a:gs pos="2655">
                                <a:schemeClr val="tx1"/>
                              </a:gs>
                              <a:gs pos="31000">
                                <a:schemeClr val="tx1"/>
                              </a:gs>
                            </a:gsLst>
                            <a:lin ang="5400000" scaled="0"/>
                          </a:gradFill>
                        </a:rPr>
                        <a:t>Description</a:t>
                      </a:r>
                    </a:p>
                  </a:txBody>
                  <a:tcPr marL="143428" marR="143428" marT="89642" marB="89642">
                    <a:lnL w="12700" cmpd="sng">
                      <a:noFill/>
                    </a:lnL>
                    <a:lnR w="12700" cmpd="sng">
                      <a:noFill/>
                    </a:lnR>
                    <a:lnT w="381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90000"/>
                        </a:lnSpc>
                      </a:pPr>
                      <a:endParaRPr lang="en-US" sz="1800" b="1" dirty="0">
                        <a:gradFill>
                          <a:gsLst>
                            <a:gs pos="2655">
                              <a:schemeClr val="tx1"/>
                            </a:gs>
                            <a:gs pos="31000">
                              <a:schemeClr val="tx1"/>
                            </a:gs>
                          </a:gsLst>
                          <a:lin ang="5400000" scaled="0"/>
                        </a:gradFill>
                      </a:endParaRPr>
                    </a:p>
                  </a:txBody>
                  <a:tcPr marL="143428" marR="143428" marT="89642" marB="89642">
                    <a:lnL w="12700" cmpd="sng">
                      <a:noFill/>
                    </a:lnL>
                    <a:lnR w="12700" cmpd="sng">
                      <a:noFill/>
                    </a:lnR>
                    <a:lnT w="381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658131">
                <a:tc>
                  <a:txBody>
                    <a:bodyPr/>
                    <a:lstStyle/>
                    <a:p>
                      <a:pPr marL="0" marR="0" indent="0" algn="l" defTabSz="932742" rtl="0" eaLnBrk="1" fontAlgn="auto" latinLnBrk="0" hangingPunct="1">
                        <a:lnSpc>
                          <a:spcPct val="90000"/>
                        </a:lnSpc>
                        <a:spcBef>
                          <a:spcPts val="0"/>
                        </a:spcBef>
                        <a:spcAft>
                          <a:spcPts val="0"/>
                        </a:spcAft>
                        <a:buClrTx/>
                        <a:buSzTx/>
                        <a:buFontTx/>
                        <a:buNone/>
                        <a:tabLst/>
                        <a:defRPr/>
                      </a:pPr>
                      <a:r>
                        <a:rPr lang="en-US" sz="1600" b="0" kern="1200" dirty="0">
                          <a:gradFill>
                            <a:gsLst>
                              <a:gs pos="2655">
                                <a:schemeClr val="tx1"/>
                              </a:gs>
                              <a:gs pos="31000">
                                <a:schemeClr val="tx1"/>
                              </a:gs>
                            </a:gsLst>
                            <a:lin ang="5400000" scaled="0"/>
                          </a:gradFill>
                          <a:effectLst/>
                          <a:latin typeface="+mn-lt"/>
                          <a:ea typeface="+mn-ea"/>
                          <a:cs typeface="+mn-cs"/>
                        </a:rPr>
                        <a:t>Location </a:t>
                      </a:r>
                      <a:endParaRPr lang="en-US" sz="1600" b="0" dirty="0">
                        <a:gradFill>
                          <a:gsLst>
                            <a:gs pos="2655">
                              <a:schemeClr val="tx1"/>
                            </a:gs>
                            <a:gs pos="31000">
                              <a:schemeClr val="tx1"/>
                            </a:gs>
                          </a:gsLst>
                          <a:lin ang="5400000" scaled="0"/>
                        </a:gradFill>
                      </a:endParaRPr>
                    </a:p>
                  </a:txBody>
                  <a:tcPr marL="143428" marR="143428" marT="89642" marB="89642">
                    <a:lnL w="12700" cmpd="sng">
                      <a:noFill/>
                    </a:lnL>
                    <a:lnR w="28575"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marL="0" marR="0" indent="0" algn="l" defTabSz="932742" rtl="0" eaLnBrk="1" fontAlgn="auto" latinLnBrk="0" hangingPunct="1">
                        <a:lnSpc>
                          <a:spcPct val="90000"/>
                        </a:lnSpc>
                        <a:spcBef>
                          <a:spcPts val="0"/>
                        </a:spcBef>
                        <a:spcAft>
                          <a:spcPts val="0"/>
                        </a:spcAft>
                        <a:buClrTx/>
                        <a:buSzTx/>
                        <a:buFontTx/>
                        <a:buNone/>
                        <a:tabLst/>
                        <a:defRPr/>
                      </a:pPr>
                      <a:r>
                        <a:rPr lang="en-US" sz="1600" kern="1200" dirty="0">
                          <a:gradFill>
                            <a:gsLst>
                              <a:gs pos="2655">
                                <a:schemeClr val="tx1"/>
                              </a:gs>
                              <a:gs pos="31000">
                                <a:schemeClr val="tx1"/>
                              </a:gs>
                            </a:gsLst>
                            <a:lin ang="5400000" scaled="0"/>
                          </a:gradFill>
                          <a:effectLst/>
                          <a:latin typeface="+mn-lt"/>
                          <a:ea typeface="+mn-ea"/>
                          <a:cs typeface="+mn-cs"/>
                        </a:rPr>
                        <a:t>The location where the resources will be deployed</a:t>
                      </a:r>
                      <a:r>
                        <a:rPr lang="en-US" sz="1600" kern="1200" baseline="0" dirty="0">
                          <a:gradFill>
                            <a:gsLst>
                              <a:gs pos="2655">
                                <a:schemeClr val="tx1"/>
                              </a:gs>
                              <a:gs pos="31000">
                                <a:schemeClr val="tx1"/>
                              </a:gs>
                            </a:gsLst>
                            <a:lin ang="5400000" scaled="0"/>
                          </a:gradFill>
                          <a:effectLst/>
                          <a:latin typeface="+mn-lt"/>
                          <a:ea typeface="+mn-ea"/>
                          <a:cs typeface="+mn-cs"/>
                        </a:rPr>
                        <a:t> </a:t>
                      </a:r>
                      <a:r>
                        <a:rPr lang="en-US" sz="1600" kern="1200" dirty="0">
                          <a:gradFill>
                            <a:gsLst>
                              <a:gs pos="2655">
                                <a:schemeClr val="tx1"/>
                              </a:gs>
                              <a:gs pos="31000">
                                <a:schemeClr val="tx1"/>
                              </a:gs>
                            </a:gsLst>
                            <a:lin ang="5400000" scaled="0"/>
                          </a:gradFill>
                          <a:effectLst/>
                          <a:latin typeface="+mn-lt"/>
                          <a:ea typeface="+mn-ea"/>
                          <a:cs typeface="+mn-cs"/>
                        </a:rPr>
                        <a:t>from a constrained list of Azure regions</a:t>
                      </a:r>
                      <a:endParaRPr lang="en-US" sz="1600" dirty="0">
                        <a:gradFill>
                          <a:gsLst>
                            <a:gs pos="2655">
                              <a:schemeClr val="tx1"/>
                            </a:gs>
                            <a:gs pos="31000">
                              <a:schemeClr val="tx1"/>
                            </a:gs>
                          </a:gsLst>
                          <a:lin ang="5400000" scaled="0"/>
                        </a:gradFill>
                      </a:endParaRPr>
                    </a:p>
                  </a:txBody>
                  <a:tcPr marL="143428" marR="143428" marT="89642" marB="89642">
                    <a:lnL w="28575" cap="flat" cmpd="sng" algn="ctr">
                      <a:solidFill>
                        <a:schemeClr val="bg1"/>
                      </a:solidFill>
                      <a:prstDash val="solid"/>
                      <a:round/>
                      <a:headEnd type="none" w="med" len="med"/>
                      <a:tailEnd type="none" w="med" len="med"/>
                    </a:lnL>
                    <a:lnR w="12700" cmpd="sng">
                      <a:noFill/>
                    </a:lnR>
                    <a:lnT w="12700" cap="flat" cmpd="sng" algn="ctr">
                      <a:no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endParaRPr lang="en-US" sz="1600" dirty="0">
                        <a:gradFill>
                          <a:gsLst>
                            <a:gs pos="2655">
                              <a:schemeClr val="tx1"/>
                            </a:gs>
                            <a:gs pos="31000">
                              <a:schemeClr val="tx1"/>
                            </a:gs>
                          </a:gsLst>
                          <a:lin ang="5400000" scaled="0"/>
                        </a:gradFill>
                      </a:endParaRPr>
                    </a:p>
                  </a:txBody>
                  <a:tcPr marL="182880" marT="91440">
                    <a:lnT w="12700" cap="flat" cmpd="sng" algn="ctr">
                      <a:solidFill>
                        <a:schemeClr val="accent2"/>
                      </a:solidFill>
                      <a:prstDash val="solid"/>
                      <a:round/>
                      <a:headEnd type="none" w="med" len="med"/>
                      <a:tailEnd type="none" w="med" len="med"/>
                    </a:lnT>
                    <a:solidFill>
                      <a:schemeClr val="bg1">
                        <a:lumMod val="85000"/>
                      </a:schemeClr>
                    </a:solidFill>
                  </a:tcPr>
                </a:tc>
                <a:extLst>
                  <a:ext uri="{0D108BD9-81ED-4DB2-BD59-A6C34878D82A}">
                    <a16:rowId xmlns:a16="http://schemas.microsoft.com/office/drawing/2014/main" val="10002"/>
                  </a:ext>
                </a:extLst>
              </a:tr>
              <a:tr h="658131">
                <a:tc>
                  <a:txBody>
                    <a:bodyPr/>
                    <a:lstStyle/>
                    <a:p>
                      <a:pPr marL="0" marR="0" indent="0" algn="l" defTabSz="932742" rtl="0" eaLnBrk="1" fontAlgn="auto" latinLnBrk="0" hangingPunct="1">
                        <a:lnSpc>
                          <a:spcPct val="90000"/>
                        </a:lnSpc>
                        <a:spcBef>
                          <a:spcPts val="0"/>
                        </a:spcBef>
                        <a:spcAft>
                          <a:spcPts val="0"/>
                        </a:spcAft>
                        <a:buClrTx/>
                        <a:buSzTx/>
                        <a:buFontTx/>
                        <a:buNone/>
                        <a:tabLst/>
                        <a:defRPr/>
                      </a:pPr>
                      <a:r>
                        <a:rPr lang="en-US" sz="1600" kern="1200" dirty="0" err="1">
                          <a:gradFill>
                            <a:gsLst>
                              <a:gs pos="2655">
                                <a:schemeClr val="tx1"/>
                              </a:gs>
                              <a:gs pos="31000">
                                <a:schemeClr val="tx1"/>
                              </a:gs>
                            </a:gsLst>
                            <a:lin ang="5400000" scaled="0"/>
                          </a:gradFill>
                          <a:effectLst/>
                          <a:latin typeface="+mn-lt"/>
                          <a:ea typeface="+mn-ea"/>
                          <a:cs typeface="+mn-cs"/>
                        </a:rPr>
                        <a:t>storageAccountNamePrefix</a:t>
                      </a:r>
                      <a:endParaRPr lang="en-US" sz="1600" dirty="0">
                        <a:gradFill>
                          <a:gsLst>
                            <a:gs pos="2655">
                              <a:schemeClr val="tx1"/>
                            </a:gs>
                            <a:gs pos="31000">
                              <a:schemeClr val="tx1"/>
                            </a:gs>
                          </a:gsLst>
                          <a:lin ang="5400000" scaled="0"/>
                        </a:gradFill>
                      </a:endParaRPr>
                    </a:p>
                  </a:txBody>
                  <a:tcPr marL="143428" marR="143428" marT="89642" marB="89642">
                    <a:lnL w="12700" cmpd="sng">
                      <a:noFill/>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marL="0" marR="0" indent="0" algn="l" defTabSz="932742" rtl="0" eaLnBrk="1" fontAlgn="auto" latinLnBrk="0" hangingPunct="1">
                        <a:lnSpc>
                          <a:spcPct val="90000"/>
                        </a:lnSpc>
                        <a:spcBef>
                          <a:spcPts val="0"/>
                        </a:spcBef>
                        <a:spcAft>
                          <a:spcPts val="0"/>
                        </a:spcAft>
                        <a:buClrTx/>
                        <a:buSzTx/>
                        <a:buFontTx/>
                        <a:buNone/>
                        <a:tabLst/>
                        <a:defRPr/>
                      </a:pPr>
                      <a:r>
                        <a:rPr lang="en-US" sz="1600" kern="1200" dirty="0">
                          <a:gradFill>
                            <a:gsLst>
                              <a:gs pos="2655">
                                <a:schemeClr val="tx1"/>
                              </a:gs>
                              <a:gs pos="31000">
                                <a:schemeClr val="tx1"/>
                              </a:gs>
                            </a:gsLst>
                            <a:lin ang="5400000" scaled="0"/>
                          </a:gradFill>
                          <a:effectLst/>
                          <a:latin typeface="+mn-lt"/>
                          <a:ea typeface="+mn-ea"/>
                          <a:cs typeface="+mn-cs"/>
                        </a:rPr>
                        <a:t>Unique DNS name for the storage account where the VM’s disks will be placed</a:t>
                      </a:r>
                      <a:endParaRPr lang="en-US" sz="1600" dirty="0">
                        <a:gradFill>
                          <a:gsLst>
                            <a:gs pos="2655">
                              <a:schemeClr val="tx1"/>
                            </a:gs>
                            <a:gs pos="31000">
                              <a:schemeClr val="tx1"/>
                            </a:gs>
                          </a:gsLst>
                          <a:lin ang="5400000" scaled="0"/>
                        </a:gradFill>
                      </a:endParaRPr>
                    </a:p>
                  </a:txBody>
                  <a:tcPr marL="143428" marR="143428" marT="89642" marB="89642">
                    <a:lnL w="28575" cap="flat" cmpd="sng" algn="ctr">
                      <a:solidFill>
                        <a:schemeClr val="bg1"/>
                      </a:solidFill>
                      <a:prstDash val="solid"/>
                      <a:round/>
                      <a:headEnd type="none" w="med" len="med"/>
                      <a:tailEnd type="none" w="med" len="med"/>
                    </a:lnL>
                    <a:lnR w="12700" cmpd="sng">
                      <a:noFill/>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endParaRPr lang="en-US" sz="1600" dirty="0">
                        <a:gradFill>
                          <a:gsLst>
                            <a:gs pos="2655">
                              <a:schemeClr val="tx1"/>
                            </a:gs>
                            <a:gs pos="31000">
                              <a:schemeClr val="tx1"/>
                            </a:gs>
                          </a:gsLst>
                          <a:lin ang="5400000" scaled="0"/>
                        </a:gradFill>
                      </a:endParaRPr>
                    </a:p>
                  </a:txBody>
                  <a:tcPr marL="182880" marT="91440">
                    <a:solidFill>
                      <a:schemeClr val="bg1">
                        <a:lumMod val="95000"/>
                      </a:schemeClr>
                    </a:solidFill>
                  </a:tcPr>
                </a:tc>
                <a:extLst>
                  <a:ext uri="{0D108BD9-81ED-4DB2-BD59-A6C34878D82A}">
                    <a16:rowId xmlns:a16="http://schemas.microsoft.com/office/drawing/2014/main" val="10003"/>
                  </a:ext>
                </a:extLst>
              </a:tr>
              <a:tr h="658131">
                <a:tc>
                  <a:txBody>
                    <a:bodyPr/>
                    <a:lstStyle/>
                    <a:p>
                      <a:pPr marL="0" marR="0" indent="0" algn="l" defTabSz="932742" rtl="0" eaLnBrk="1" fontAlgn="auto" latinLnBrk="0" hangingPunct="1">
                        <a:lnSpc>
                          <a:spcPct val="90000"/>
                        </a:lnSpc>
                        <a:spcBef>
                          <a:spcPts val="0"/>
                        </a:spcBef>
                        <a:spcAft>
                          <a:spcPts val="0"/>
                        </a:spcAft>
                        <a:buClrTx/>
                        <a:buSzTx/>
                        <a:buFontTx/>
                        <a:buNone/>
                        <a:tabLst/>
                        <a:defRPr/>
                      </a:pPr>
                      <a:r>
                        <a:rPr lang="en-US" sz="1600" b="0" kern="1200" dirty="0" err="1">
                          <a:gradFill>
                            <a:gsLst>
                              <a:gs pos="2655">
                                <a:schemeClr val="tx1"/>
                              </a:gs>
                              <a:gs pos="31000">
                                <a:schemeClr val="tx1"/>
                              </a:gs>
                            </a:gsLst>
                            <a:lin ang="5400000" scaled="0"/>
                          </a:gradFill>
                          <a:effectLst/>
                          <a:latin typeface="+mn-lt"/>
                          <a:ea typeface="+mn-ea"/>
                          <a:cs typeface="+mn-cs"/>
                        </a:rPr>
                        <a:t>virtualNetworkName</a:t>
                      </a:r>
                      <a:endParaRPr lang="en-US" sz="1600" b="0" dirty="0">
                        <a:gradFill>
                          <a:gsLst>
                            <a:gs pos="2655">
                              <a:schemeClr val="tx1"/>
                            </a:gs>
                            <a:gs pos="31000">
                              <a:schemeClr val="tx1"/>
                            </a:gs>
                          </a:gsLst>
                          <a:lin ang="5400000" scaled="0"/>
                        </a:gradFill>
                      </a:endParaRPr>
                    </a:p>
                  </a:txBody>
                  <a:tcPr marL="143428" marR="143428" marT="89642" marB="89642">
                    <a:lnL w="12700" cmpd="sng">
                      <a:noFill/>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marL="0" marR="0" indent="0" algn="l" defTabSz="932742" rtl="0" eaLnBrk="1" fontAlgn="auto" latinLnBrk="0" hangingPunct="1">
                        <a:lnSpc>
                          <a:spcPct val="90000"/>
                        </a:lnSpc>
                        <a:spcBef>
                          <a:spcPts val="0"/>
                        </a:spcBef>
                        <a:spcAft>
                          <a:spcPts val="0"/>
                        </a:spcAft>
                        <a:buClrTx/>
                        <a:buSzTx/>
                        <a:buFont typeface="Arial" panose="020B0604020202020204" pitchFamily="34" charset="0"/>
                        <a:buNone/>
                        <a:tabLst/>
                        <a:defRPr/>
                      </a:pPr>
                      <a:r>
                        <a:rPr lang="en-US" sz="1600" kern="1200" dirty="0">
                          <a:gradFill>
                            <a:gsLst>
                              <a:gs pos="2655">
                                <a:schemeClr val="tx1"/>
                              </a:gs>
                              <a:gs pos="31000">
                                <a:schemeClr val="tx1"/>
                              </a:gs>
                            </a:gsLst>
                            <a:lin ang="5400000" scaled="0"/>
                          </a:gradFill>
                          <a:effectLst/>
                          <a:latin typeface="+mn-lt"/>
                          <a:ea typeface="+mn-ea"/>
                          <a:cs typeface="+mn-cs"/>
                        </a:rPr>
                        <a:t>For deployments that create a new virtual network, the name to use for creating that resource. For deployments that use an existing virtual network, the name of the </a:t>
                      </a:r>
                      <a:r>
                        <a:rPr lang="en-US" sz="1600" kern="1200" dirty="0" err="1">
                          <a:gradFill>
                            <a:gsLst>
                              <a:gs pos="2655">
                                <a:schemeClr val="tx1"/>
                              </a:gs>
                              <a:gs pos="31000">
                                <a:schemeClr val="tx1"/>
                              </a:gs>
                            </a:gsLst>
                            <a:lin ang="5400000" scaled="0"/>
                          </a:gradFill>
                          <a:effectLst/>
                          <a:latin typeface="+mn-lt"/>
                          <a:ea typeface="+mn-ea"/>
                          <a:cs typeface="+mn-cs"/>
                        </a:rPr>
                        <a:t>VNet</a:t>
                      </a:r>
                      <a:r>
                        <a:rPr lang="en-US" sz="1600" kern="1200" dirty="0">
                          <a:gradFill>
                            <a:gsLst>
                              <a:gs pos="2655">
                                <a:schemeClr val="tx1"/>
                              </a:gs>
                              <a:gs pos="31000">
                                <a:schemeClr val="tx1"/>
                              </a:gs>
                            </a:gsLst>
                            <a:lin ang="5400000" scaled="0"/>
                          </a:gradFill>
                          <a:effectLst/>
                          <a:latin typeface="+mn-lt"/>
                          <a:ea typeface="+mn-ea"/>
                          <a:cs typeface="+mn-cs"/>
                        </a:rPr>
                        <a:t> to deploy into</a:t>
                      </a:r>
                      <a:endParaRPr lang="en-US" sz="1600" dirty="0">
                        <a:gradFill>
                          <a:gsLst>
                            <a:gs pos="2655">
                              <a:schemeClr val="tx1"/>
                            </a:gs>
                            <a:gs pos="31000">
                              <a:schemeClr val="tx1"/>
                            </a:gs>
                          </a:gsLst>
                          <a:lin ang="5400000" scaled="0"/>
                        </a:gradFill>
                      </a:endParaRPr>
                    </a:p>
                  </a:txBody>
                  <a:tcPr marL="143428" marR="143428" marT="89642" marB="89642">
                    <a:lnL w="28575" cap="flat" cmpd="sng" algn="ctr">
                      <a:solidFill>
                        <a:schemeClr val="bg1"/>
                      </a:solidFill>
                      <a:prstDash val="solid"/>
                      <a:round/>
                      <a:headEnd type="none" w="med" len="med"/>
                      <a:tailEnd type="none" w="med" len="med"/>
                    </a:lnL>
                    <a:lnR w="12700" cmpd="sng">
                      <a:noFill/>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endParaRPr lang="en-US" sz="1600" dirty="0">
                        <a:gradFill>
                          <a:gsLst>
                            <a:gs pos="2655">
                              <a:schemeClr val="tx1"/>
                            </a:gs>
                            <a:gs pos="31000">
                              <a:schemeClr val="tx1"/>
                            </a:gs>
                          </a:gsLst>
                          <a:lin ang="5400000" scaled="0"/>
                        </a:gradFill>
                      </a:endParaRPr>
                    </a:p>
                  </a:txBody>
                  <a:tcPr marL="182880" marT="91440">
                    <a:solidFill>
                      <a:schemeClr val="bg1">
                        <a:lumMod val="85000"/>
                      </a:schemeClr>
                    </a:solidFill>
                  </a:tcPr>
                </a:tc>
                <a:extLst>
                  <a:ext uri="{0D108BD9-81ED-4DB2-BD59-A6C34878D82A}">
                    <a16:rowId xmlns:a16="http://schemas.microsoft.com/office/drawing/2014/main" val="10004"/>
                  </a:ext>
                </a:extLst>
              </a:tr>
              <a:tr h="658131">
                <a:tc>
                  <a:txBody>
                    <a:bodyPr/>
                    <a:lstStyle/>
                    <a:p>
                      <a:pPr marL="0" marR="0" indent="0" algn="l" defTabSz="932742" rtl="0" eaLnBrk="1" fontAlgn="auto" latinLnBrk="0" hangingPunct="1">
                        <a:lnSpc>
                          <a:spcPct val="90000"/>
                        </a:lnSpc>
                        <a:spcBef>
                          <a:spcPts val="0"/>
                        </a:spcBef>
                        <a:spcAft>
                          <a:spcPts val="0"/>
                        </a:spcAft>
                        <a:buClrTx/>
                        <a:buSzTx/>
                        <a:buFontTx/>
                        <a:buNone/>
                        <a:tabLst/>
                        <a:defRPr/>
                      </a:pPr>
                      <a:r>
                        <a:rPr lang="en-US" sz="1600" b="0" kern="1200" dirty="0">
                          <a:gradFill>
                            <a:gsLst>
                              <a:gs pos="2655">
                                <a:schemeClr val="tx1"/>
                              </a:gs>
                              <a:gs pos="31000">
                                <a:schemeClr val="tx1"/>
                              </a:gs>
                            </a:gsLst>
                            <a:lin ang="5400000" scaled="0"/>
                          </a:gradFill>
                          <a:effectLst/>
                          <a:latin typeface="+mn-lt"/>
                          <a:ea typeface="+mn-ea"/>
                          <a:cs typeface="+mn-cs"/>
                        </a:rPr>
                        <a:t>username </a:t>
                      </a:r>
                      <a:endParaRPr lang="en-US" sz="1600" b="0" dirty="0">
                        <a:gradFill>
                          <a:gsLst>
                            <a:gs pos="2655">
                              <a:schemeClr val="tx1"/>
                            </a:gs>
                            <a:gs pos="31000">
                              <a:schemeClr val="tx1"/>
                            </a:gs>
                          </a:gsLst>
                          <a:lin ang="5400000" scaled="0"/>
                        </a:gradFill>
                      </a:endParaRPr>
                    </a:p>
                  </a:txBody>
                  <a:tcPr marL="143428" marR="143428" marT="89642" marB="89642">
                    <a:lnL w="12700" cmpd="sng">
                      <a:noFill/>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marL="0" marR="0" lvl="1" indent="0" algn="l" defTabSz="932742" rtl="0" eaLnBrk="1" fontAlgn="auto" latinLnBrk="0" hangingPunct="1">
                        <a:lnSpc>
                          <a:spcPct val="90000"/>
                        </a:lnSpc>
                        <a:spcBef>
                          <a:spcPts val="0"/>
                        </a:spcBef>
                        <a:spcAft>
                          <a:spcPts val="0"/>
                        </a:spcAft>
                        <a:buClrTx/>
                        <a:buSzTx/>
                        <a:buFontTx/>
                        <a:buNone/>
                        <a:tabLst/>
                        <a:defRPr/>
                      </a:pPr>
                      <a:r>
                        <a:rPr lang="en-US" sz="1600" kern="1200" dirty="0">
                          <a:gradFill>
                            <a:gsLst>
                              <a:gs pos="2655">
                                <a:schemeClr val="tx1"/>
                              </a:gs>
                              <a:gs pos="31000">
                                <a:schemeClr val="tx1"/>
                              </a:gs>
                            </a:gsLst>
                            <a:lin ang="5400000" scaled="0"/>
                          </a:gradFill>
                          <a:effectLst/>
                          <a:latin typeface="+mn-lt"/>
                          <a:ea typeface="+mn-ea"/>
                          <a:cs typeface="+mn-cs"/>
                        </a:rPr>
                        <a:t>User name for the virtual machine(s) and potentially the application(s). More than one user name can be requested from the end user, but at least one must be prompted</a:t>
                      </a:r>
                    </a:p>
                  </a:txBody>
                  <a:tcPr marL="143428" marR="143428" marT="89642" marB="89642">
                    <a:lnL w="28575" cap="flat" cmpd="sng" algn="ctr">
                      <a:solidFill>
                        <a:schemeClr val="bg1"/>
                      </a:solidFill>
                      <a:prstDash val="solid"/>
                      <a:round/>
                      <a:headEnd type="none" w="med" len="med"/>
                      <a:tailEnd type="none" w="med" len="med"/>
                    </a:lnL>
                    <a:lnR w="12700" cmpd="sng">
                      <a:noFill/>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endParaRPr lang="en-US" sz="1600" dirty="0">
                        <a:gradFill>
                          <a:gsLst>
                            <a:gs pos="2655">
                              <a:schemeClr val="tx1"/>
                            </a:gs>
                            <a:gs pos="31000">
                              <a:schemeClr val="tx1"/>
                            </a:gs>
                          </a:gsLst>
                          <a:lin ang="5400000" scaled="0"/>
                        </a:gradFill>
                      </a:endParaRPr>
                    </a:p>
                  </a:txBody>
                  <a:tcPr marL="182880" marT="91440">
                    <a:lnB w="12700" cap="flat" cmpd="sng" algn="ctr">
                      <a:solidFill>
                        <a:schemeClr val="accent2"/>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5"/>
                  </a:ext>
                </a:extLst>
              </a:tr>
              <a:tr h="883777">
                <a:tc>
                  <a:txBody>
                    <a:bodyPr/>
                    <a:lstStyle/>
                    <a:p>
                      <a:pPr marL="0" marR="0" indent="0" algn="l" defTabSz="932742" rtl="0" eaLnBrk="1" fontAlgn="auto" latinLnBrk="0" hangingPunct="1">
                        <a:lnSpc>
                          <a:spcPct val="90000"/>
                        </a:lnSpc>
                        <a:spcBef>
                          <a:spcPts val="0"/>
                        </a:spcBef>
                        <a:spcAft>
                          <a:spcPts val="0"/>
                        </a:spcAft>
                        <a:buClrTx/>
                        <a:buSzTx/>
                        <a:buFontTx/>
                        <a:buNone/>
                        <a:tabLst/>
                        <a:defRPr/>
                      </a:pPr>
                      <a:r>
                        <a:rPr lang="en-US" sz="1600" b="0" kern="1200" dirty="0">
                          <a:gradFill>
                            <a:gsLst>
                              <a:gs pos="2655">
                                <a:schemeClr val="tx1"/>
                              </a:gs>
                              <a:gs pos="31000">
                                <a:schemeClr val="tx1"/>
                              </a:gs>
                            </a:gsLst>
                            <a:lin ang="5400000" scaled="0"/>
                          </a:gradFill>
                          <a:effectLst/>
                          <a:latin typeface="+mn-lt"/>
                          <a:ea typeface="+mn-ea"/>
                          <a:cs typeface="+mn-cs"/>
                        </a:rPr>
                        <a:t>password </a:t>
                      </a:r>
                      <a:endParaRPr lang="en-US" sz="1600" b="0" dirty="0">
                        <a:gradFill>
                          <a:gsLst>
                            <a:gs pos="2655">
                              <a:schemeClr val="tx1"/>
                            </a:gs>
                            <a:gs pos="31000">
                              <a:schemeClr val="tx1"/>
                            </a:gs>
                          </a:gsLst>
                          <a:lin ang="5400000" scaled="0"/>
                        </a:gradFill>
                      </a:endParaRPr>
                    </a:p>
                  </a:txBody>
                  <a:tcPr marL="143428" marR="143428" marT="89642" marB="89642">
                    <a:lnL w="12700" cmpd="sng">
                      <a:noFill/>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marL="0" marR="0" lvl="1" indent="0" algn="l" defTabSz="932742" rtl="0" eaLnBrk="1" fontAlgn="auto" latinLnBrk="0" hangingPunct="1">
                        <a:lnSpc>
                          <a:spcPct val="90000"/>
                        </a:lnSpc>
                        <a:spcBef>
                          <a:spcPts val="0"/>
                        </a:spcBef>
                        <a:spcAft>
                          <a:spcPts val="0"/>
                        </a:spcAft>
                        <a:buClrTx/>
                        <a:buSzTx/>
                        <a:buFontTx/>
                        <a:buNone/>
                        <a:tabLst/>
                        <a:defRPr/>
                      </a:pPr>
                      <a:r>
                        <a:rPr lang="en-US" sz="1600" kern="1200" dirty="0">
                          <a:gradFill>
                            <a:gsLst>
                              <a:gs pos="2655">
                                <a:schemeClr val="tx1"/>
                              </a:gs>
                              <a:gs pos="31000">
                                <a:schemeClr val="tx1"/>
                              </a:gs>
                            </a:gsLst>
                            <a:lin ang="5400000" scaled="0"/>
                          </a:gradFill>
                          <a:effectLst/>
                          <a:latin typeface="+mn-lt"/>
                          <a:ea typeface="+mn-ea"/>
                          <a:cs typeface="+mn-cs"/>
                        </a:rPr>
                        <a:t>Password for the virtual machine(s) and potentially the application(s). More than one password</a:t>
                      </a:r>
                      <a:r>
                        <a:rPr lang="en-US" sz="1600" kern="1200" baseline="0" dirty="0">
                          <a:gradFill>
                            <a:gsLst>
                              <a:gs pos="2655">
                                <a:schemeClr val="tx1"/>
                              </a:gs>
                              <a:gs pos="31000">
                                <a:schemeClr val="tx1"/>
                              </a:gs>
                            </a:gsLst>
                            <a:lin ang="5400000" scaled="0"/>
                          </a:gradFill>
                          <a:effectLst/>
                          <a:latin typeface="+mn-lt"/>
                          <a:ea typeface="+mn-ea"/>
                          <a:cs typeface="+mn-cs"/>
                        </a:rPr>
                        <a:t> </a:t>
                      </a:r>
                      <a:r>
                        <a:rPr lang="en-US" sz="1600" kern="1200" dirty="0">
                          <a:gradFill>
                            <a:gsLst>
                              <a:gs pos="2655">
                                <a:schemeClr val="tx1"/>
                              </a:gs>
                              <a:gs pos="31000">
                                <a:schemeClr val="tx1"/>
                              </a:gs>
                            </a:gsLst>
                            <a:lin ang="5400000" scaled="0"/>
                          </a:gradFill>
                          <a:effectLst/>
                          <a:latin typeface="+mn-lt"/>
                          <a:ea typeface="+mn-ea"/>
                          <a:cs typeface="+mn-cs"/>
                        </a:rPr>
                        <a:t>can be requested from the end user for different VMs or applications, but at least one must be prompted</a:t>
                      </a:r>
                    </a:p>
                  </a:txBody>
                  <a:tcPr marL="143428" marR="89642" marT="89642" marB="89642">
                    <a:lnL w="28575" cap="flat" cmpd="sng" algn="ctr">
                      <a:solidFill>
                        <a:schemeClr val="bg1"/>
                      </a:solidFill>
                      <a:prstDash val="solid"/>
                      <a:round/>
                      <a:headEnd type="none" w="med" len="med"/>
                      <a:tailEnd type="none" w="med" len="med"/>
                    </a:lnL>
                    <a:lnR w="12700" cmpd="sng">
                      <a:noFill/>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endParaRPr lang="en-US"/>
                    </a:p>
                  </a:txBody>
                  <a:tcPr/>
                </a:tc>
                <a:extLst>
                  <a:ext uri="{0D108BD9-81ED-4DB2-BD59-A6C34878D82A}">
                    <a16:rowId xmlns:a16="http://schemas.microsoft.com/office/drawing/2014/main" val="10006"/>
                  </a:ext>
                </a:extLst>
              </a:tr>
              <a:tr h="658131">
                <a:tc>
                  <a:txBody>
                    <a:bodyPr/>
                    <a:lstStyle/>
                    <a:p>
                      <a:pPr marL="0" marR="0" indent="0" algn="l" defTabSz="932742" rtl="0" eaLnBrk="1" fontAlgn="auto" latinLnBrk="0" hangingPunct="1">
                        <a:lnSpc>
                          <a:spcPct val="90000"/>
                        </a:lnSpc>
                        <a:spcBef>
                          <a:spcPts val="0"/>
                        </a:spcBef>
                        <a:spcAft>
                          <a:spcPts val="0"/>
                        </a:spcAft>
                        <a:buClrTx/>
                        <a:buSzTx/>
                        <a:buFontTx/>
                        <a:buNone/>
                        <a:tabLst/>
                        <a:defRPr/>
                      </a:pPr>
                      <a:r>
                        <a:rPr lang="en-US" sz="1600" b="0" kern="1200" dirty="0">
                          <a:gradFill>
                            <a:gsLst>
                              <a:gs pos="2655">
                                <a:schemeClr val="tx1"/>
                              </a:gs>
                              <a:gs pos="31000">
                                <a:schemeClr val="tx1"/>
                              </a:gs>
                            </a:gsLst>
                            <a:lin ang="5400000" scaled="0"/>
                          </a:gradFill>
                          <a:effectLst/>
                          <a:latin typeface="+mn-lt"/>
                          <a:ea typeface="+mn-ea"/>
                          <a:cs typeface="+mn-cs"/>
                        </a:rPr>
                        <a:t>Size</a:t>
                      </a:r>
                    </a:p>
                  </a:txBody>
                  <a:tcPr marL="143428" marR="143428" marT="89642" marB="89642">
                    <a:lnL w="12700" cmpd="sng">
                      <a:noFill/>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marL="0" marR="0">
                        <a:lnSpc>
                          <a:spcPct val="90000"/>
                        </a:lnSpc>
                        <a:spcBef>
                          <a:spcPts val="0"/>
                        </a:spcBef>
                        <a:spcAft>
                          <a:spcPts val="0"/>
                        </a:spcAft>
                      </a:pPr>
                      <a:r>
                        <a:rPr lang="en-US" sz="1600" b="0" kern="1200" dirty="0">
                          <a:gradFill>
                            <a:gsLst>
                              <a:gs pos="2655">
                                <a:schemeClr val="tx1"/>
                              </a:gs>
                              <a:gs pos="31000">
                                <a:schemeClr val="tx1"/>
                              </a:gs>
                            </a:gsLst>
                            <a:lin ang="5400000" scaled="0"/>
                          </a:gradFill>
                          <a:effectLst/>
                          <a:latin typeface="+mn-lt"/>
                          <a:ea typeface="+mn-ea"/>
                          <a:cs typeface="+mn-cs"/>
                        </a:rPr>
                        <a:t>The named scale unit size to provision from a constrained list of</a:t>
                      </a:r>
                      <a:r>
                        <a:rPr lang="en-US" sz="1600" b="0" kern="1200" baseline="0" dirty="0">
                          <a:gradFill>
                            <a:gsLst>
                              <a:gs pos="2655">
                                <a:schemeClr val="tx1"/>
                              </a:gs>
                              <a:gs pos="31000">
                                <a:schemeClr val="tx1"/>
                              </a:gs>
                            </a:gsLst>
                            <a:lin ang="5400000" scaled="0"/>
                          </a:gradFill>
                          <a:effectLst/>
                          <a:latin typeface="+mn-lt"/>
                          <a:ea typeface="+mn-ea"/>
                          <a:cs typeface="+mn-cs"/>
                        </a:rPr>
                        <a:t> </a:t>
                      </a:r>
                      <a:r>
                        <a:rPr lang="en-US" sz="1600" b="0" kern="1200" dirty="0">
                          <a:gradFill>
                            <a:gsLst>
                              <a:gs pos="2655">
                                <a:schemeClr val="tx1"/>
                              </a:gs>
                              <a:gs pos="31000">
                                <a:schemeClr val="tx1"/>
                              </a:gs>
                            </a:gsLst>
                            <a:lin ang="5400000" scaled="0"/>
                          </a:gradFill>
                          <a:effectLst/>
                          <a:latin typeface="+mn-lt"/>
                          <a:ea typeface="+mn-ea"/>
                          <a:cs typeface="+mn-cs"/>
                        </a:rPr>
                        <a:t>offered sizes</a:t>
                      </a:r>
                    </a:p>
                    <a:p>
                      <a:pPr marL="0" marR="0">
                        <a:lnSpc>
                          <a:spcPct val="90000"/>
                        </a:lnSpc>
                        <a:spcBef>
                          <a:spcPts val="0"/>
                        </a:spcBef>
                        <a:spcAft>
                          <a:spcPts val="0"/>
                        </a:spcAft>
                      </a:pPr>
                      <a:r>
                        <a:rPr lang="en-US" sz="1600" b="0" kern="1200" dirty="0">
                          <a:gradFill>
                            <a:gsLst>
                              <a:gs pos="2655">
                                <a:schemeClr val="tx1"/>
                              </a:gs>
                              <a:gs pos="31000">
                                <a:schemeClr val="tx1"/>
                              </a:gs>
                            </a:gsLst>
                            <a:lin ang="5400000" scaled="0"/>
                          </a:gradFill>
                          <a:effectLst/>
                          <a:latin typeface="+mn-lt"/>
                          <a:ea typeface="+mn-ea"/>
                          <a:cs typeface="+mn-cs"/>
                        </a:rPr>
                        <a:t>For example, “D2v3”, “Standard S1”, “Premium”</a:t>
                      </a:r>
                    </a:p>
                  </a:txBody>
                  <a:tcPr marL="143428" marR="143428" marT="89642" marB="89642">
                    <a:lnL w="28575" cap="flat" cmpd="sng" algn="ctr">
                      <a:solidFill>
                        <a:schemeClr val="bg1"/>
                      </a:solidFill>
                      <a:prstDash val="solid"/>
                      <a:round/>
                      <a:headEnd type="none" w="med" len="med"/>
                      <a:tailEnd type="none" w="med" len="med"/>
                    </a:lnL>
                    <a:lnR w="12700" cmpd="sng">
                      <a:noFill/>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endParaRPr lang="en-US"/>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8643432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8F68F-3AE5-4530-A90B-06952B161CE4}"/>
              </a:ext>
            </a:extLst>
          </p:cNvPr>
          <p:cNvSpPr>
            <a:spLocks noGrp="1"/>
          </p:cNvSpPr>
          <p:nvPr>
            <p:ph type="title"/>
          </p:nvPr>
        </p:nvSpPr>
        <p:spPr>
          <a:xfrm>
            <a:off x="838200" y="365125"/>
            <a:ext cx="10515600" cy="1325563"/>
          </a:xfrm>
        </p:spPr>
        <p:txBody>
          <a:bodyPr/>
          <a:lstStyle/>
          <a:p>
            <a:endParaRPr lang="en-US"/>
          </a:p>
        </p:txBody>
      </p:sp>
      <p:sp>
        <p:nvSpPr>
          <p:cNvPr id="3" name="Date Placeholder 2">
            <a:extLst>
              <a:ext uri="{FF2B5EF4-FFF2-40B4-BE49-F238E27FC236}">
                <a16:creationId xmlns:a16="http://schemas.microsoft.com/office/drawing/2014/main" id="{F0667A61-090E-4D1D-8F85-333B50F818DA}"/>
              </a:ext>
            </a:extLst>
          </p:cNvPr>
          <p:cNvSpPr>
            <a:spLocks noGrp="1"/>
          </p:cNvSpPr>
          <p:nvPr>
            <p:ph type="dt" sz="half" idx="10"/>
          </p:nvPr>
        </p:nvSpPr>
        <p:spPr>
          <a:xfrm>
            <a:off x="838200" y="6356350"/>
            <a:ext cx="2743200" cy="365125"/>
          </a:xfrm>
        </p:spPr>
        <p:txBody>
          <a:bodyPr/>
          <a:lstStyle/>
          <a:p>
            <a:r>
              <a:rPr lang="en-US"/>
              <a:t>2/27/2019</a:t>
            </a:r>
          </a:p>
        </p:txBody>
      </p:sp>
      <p:sp>
        <p:nvSpPr>
          <p:cNvPr id="4" name="Footer Placeholder 3">
            <a:extLst>
              <a:ext uri="{FF2B5EF4-FFF2-40B4-BE49-F238E27FC236}">
                <a16:creationId xmlns:a16="http://schemas.microsoft.com/office/drawing/2014/main" id="{1E3C3605-959D-4904-AD5B-138D8048CCC0}"/>
              </a:ext>
            </a:extLst>
          </p:cNvPr>
          <p:cNvSpPr>
            <a:spLocks noGrp="1"/>
          </p:cNvSpPr>
          <p:nvPr>
            <p:ph type="ftr" sz="quarter" idx="11"/>
          </p:nvPr>
        </p:nvSpPr>
        <p:spPr>
          <a:xfrm>
            <a:off x="4038600" y="6356350"/>
            <a:ext cx="4114800" cy="365125"/>
          </a:xfrm>
        </p:spPr>
        <p:txBody>
          <a:bodyPr/>
          <a:lstStyle/>
          <a:p>
            <a:r>
              <a:rPr lang="en-US"/>
              <a:t>Azure UAE Meetup</a:t>
            </a:r>
          </a:p>
        </p:txBody>
      </p:sp>
      <p:pic>
        <p:nvPicPr>
          <p:cNvPr id="5" name="Picture 4">
            <a:extLst>
              <a:ext uri="{FF2B5EF4-FFF2-40B4-BE49-F238E27FC236}">
                <a16:creationId xmlns:a16="http://schemas.microsoft.com/office/drawing/2014/main" id="{AA6E6582-6397-4E04-B2C2-5E6868756EDE}"/>
              </a:ext>
            </a:extLst>
          </p:cNvPr>
          <p:cNvPicPr>
            <a:picLocks noChangeAspect="1"/>
          </p:cNvPicPr>
          <p:nvPr/>
        </p:nvPicPr>
        <p:blipFill rotWithShape="1">
          <a:blip r:embed="rId2"/>
          <a:srcRect b="1449"/>
          <a:stretch/>
        </p:blipFill>
        <p:spPr>
          <a:xfrm>
            <a:off x="0" y="-83437"/>
            <a:ext cx="12192000" cy="634645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4885528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940332C-95E5-45A4-8DDA-C962D56FEACB}"/>
              </a:ext>
            </a:extLst>
          </p:cNvPr>
          <p:cNvPicPr>
            <a:picLocks noChangeAspect="1"/>
          </p:cNvPicPr>
          <p:nvPr/>
        </p:nvPicPr>
        <p:blipFill>
          <a:blip r:embed="rId2"/>
          <a:stretch>
            <a:fillRect/>
          </a:stretch>
        </p:blipFill>
        <p:spPr>
          <a:xfrm>
            <a:off x="1165851" y="643466"/>
            <a:ext cx="9860298" cy="5571067"/>
          </a:xfrm>
          <a:prstGeom prst="rect">
            <a:avLst/>
          </a:prstGeom>
        </p:spPr>
      </p:pic>
      <p:sp>
        <p:nvSpPr>
          <p:cNvPr id="3" name="Date Placeholder 2">
            <a:extLst>
              <a:ext uri="{FF2B5EF4-FFF2-40B4-BE49-F238E27FC236}">
                <a16:creationId xmlns:a16="http://schemas.microsoft.com/office/drawing/2014/main" id="{1F1B5D6A-A291-4355-809C-40E56818CFC1}"/>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pPr>
            <a:r>
              <a:rPr lang="en-US"/>
              <a:t>2/27/2019</a:t>
            </a:r>
          </a:p>
        </p:txBody>
      </p:sp>
      <p:sp>
        <p:nvSpPr>
          <p:cNvPr id="4" name="Footer Placeholder 3">
            <a:extLst>
              <a:ext uri="{FF2B5EF4-FFF2-40B4-BE49-F238E27FC236}">
                <a16:creationId xmlns:a16="http://schemas.microsoft.com/office/drawing/2014/main" id="{03B26E5C-033B-4F37-9E1D-A64DEC7FB96E}"/>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Azure UAE Meetup</a:t>
            </a:r>
          </a:p>
        </p:txBody>
      </p:sp>
    </p:spTree>
    <p:extLst>
      <p:ext uri="{BB962C8B-B14F-4D97-AF65-F5344CB8AC3E}">
        <p14:creationId xmlns:p14="http://schemas.microsoft.com/office/powerpoint/2010/main" val="37192675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screenshot of a social media post&#10;&#10;Description automatically generated">
            <a:extLst>
              <a:ext uri="{FF2B5EF4-FFF2-40B4-BE49-F238E27FC236}">
                <a16:creationId xmlns:a16="http://schemas.microsoft.com/office/drawing/2014/main" id="{FB165589-261C-429E-9B85-E4EAA98335C3}"/>
              </a:ext>
            </a:extLst>
          </p:cNvPr>
          <p:cNvPicPr>
            <a:picLocks noChangeAspect="1"/>
          </p:cNvPicPr>
          <p:nvPr/>
        </p:nvPicPr>
        <p:blipFill>
          <a:blip r:embed="rId2"/>
          <a:stretch>
            <a:fillRect/>
          </a:stretch>
        </p:blipFill>
        <p:spPr>
          <a:xfrm>
            <a:off x="1165851" y="643466"/>
            <a:ext cx="9860298" cy="5571067"/>
          </a:xfrm>
          <a:prstGeom prst="rect">
            <a:avLst/>
          </a:prstGeom>
        </p:spPr>
      </p:pic>
      <p:sp>
        <p:nvSpPr>
          <p:cNvPr id="3" name="Date Placeholder 2">
            <a:extLst>
              <a:ext uri="{FF2B5EF4-FFF2-40B4-BE49-F238E27FC236}">
                <a16:creationId xmlns:a16="http://schemas.microsoft.com/office/drawing/2014/main" id="{E03AD049-D496-4604-9901-2EB8C2C2AF52}"/>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pPr>
            <a:r>
              <a:rPr lang="en-US"/>
              <a:t>2/27/2019</a:t>
            </a:r>
          </a:p>
        </p:txBody>
      </p:sp>
      <p:sp>
        <p:nvSpPr>
          <p:cNvPr id="4" name="Footer Placeholder 3">
            <a:extLst>
              <a:ext uri="{FF2B5EF4-FFF2-40B4-BE49-F238E27FC236}">
                <a16:creationId xmlns:a16="http://schemas.microsoft.com/office/drawing/2014/main" id="{03550A38-EBF2-47B9-83E0-A0ABACDD4230}"/>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Azure UAE Meetup</a:t>
            </a:r>
          </a:p>
        </p:txBody>
      </p:sp>
    </p:spTree>
    <p:extLst>
      <p:ext uri="{BB962C8B-B14F-4D97-AF65-F5344CB8AC3E}">
        <p14:creationId xmlns:p14="http://schemas.microsoft.com/office/powerpoint/2010/main" val="35293433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69240" y="159831"/>
            <a:ext cx="11655078" cy="899537"/>
          </a:xfrm>
        </p:spPr>
        <p:txBody>
          <a:bodyPr/>
          <a:lstStyle/>
          <a:p>
            <a:r>
              <a:rPr lang="en-US" dirty="0"/>
              <a:t>Deploying custom JSON files</a:t>
            </a:r>
          </a:p>
        </p:txBody>
      </p:sp>
      <p:pic>
        <p:nvPicPr>
          <p:cNvPr id="6" name="Picture 5"/>
          <p:cNvPicPr>
            <a:picLocks noChangeAspect="1"/>
          </p:cNvPicPr>
          <p:nvPr/>
        </p:nvPicPr>
        <p:blipFill>
          <a:blip r:embed="rId3"/>
          <a:stretch>
            <a:fillRect/>
          </a:stretch>
        </p:blipFill>
        <p:spPr>
          <a:xfrm>
            <a:off x="448585" y="1202246"/>
            <a:ext cx="4864885" cy="1987863"/>
          </a:xfrm>
          <a:prstGeom prst="rect">
            <a:avLst/>
          </a:prstGeom>
          <a:ln>
            <a:solidFill>
              <a:schemeClr val="tx1"/>
            </a:solidFill>
          </a:ln>
        </p:spPr>
      </p:pic>
      <p:pic>
        <p:nvPicPr>
          <p:cNvPr id="7" name="Picture 6"/>
          <p:cNvPicPr>
            <a:picLocks noChangeAspect="1"/>
          </p:cNvPicPr>
          <p:nvPr/>
        </p:nvPicPr>
        <p:blipFill>
          <a:blip r:embed="rId4"/>
          <a:stretch>
            <a:fillRect/>
          </a:stretch>
        </p:blipFill>
        <p:spPr>
          <a:xfrm>
            <a:off x="448585" y="3318844"/>
            <a:ext cx="4864885" cy="3260710"/>
          </a:xfrm>
          <a:prstGeom prst="rect">
            <a:avLst/>
          </a:prstGeom>
          <a:ln>
            <a:solidFill>
              <a:schemeClr val="tx1"/>
            </a:solidFill>
          </a:ln>
        </p:spPr>
      </p:pic>
      <p:pic>
        <p:nvPicPr>
          <p:cNvPr id="9" name="Picture 8"/>
          <p:cNvPicPr>
            <a:picLocks noChangeAspect="1"/>
          </p:cNvPicPr>
          <p:nvPr/>
        </p:nvPicPr>
        <p:blipFill>
          <a:blip r:embed="rId5"/>
          <a:stretch>
            <a:fillRect/>
          </a:stretch>
        </p:blipFill>
        <p:spPr>
          <a:xfrm>
            <a:off x="5455010" y="1189796"/>
            <a:ext cx="3684660" cy="4041429"/>
          </a:xfrm>
          <a:prstGeom prst="rect">
            <a:avLst/>
          </a:prstGeom>
        </p:spPr>
      </p:pic>
      <p:sp>
        <p:nvSpPr>
          <p:cNvPr id="10" name="Rectangle 9"/>
          <p:cNvSpPr/>
          <p:nvPr/>
        </p:nvSpPr>
        <p:spPr>
          <a:xfrm>
            <a:off x="5455009" y="5410235"/>
            <a:ext cx="6469309" cy="1156253"/>
          </a:xfrm>
          <a:prstGeom prst="rect">
            <a:avLst/>
          </a:prstGeom>
          <a:solidFill>
            <a:schemeClr val="bg2"/>
          </a:solidFill>
          <a:ln cap="sq">
            <a:noFill/>
            <a:miter lim="800000"/>
          </a:ln>
        </p:spPr>
        <p:txBody>
          <a:bodyPr wrap="square" lIns="143428" tIns="89642" rIns="143428" bIns="89642">
            <a:noAutofit/>
          </a:bodyPr>
          <a:lstStyle/>
          <a:p>
            <a:pPr fontAlgn="ctr">
              <a:lnSpc>
                <a:spcPct val="90000"/>
              </a:lnSpc>
            </a:pPr>
            <a:r>
              <a:rPr lang="en-US" sz="1568" dirty="0">
                <a:gradFill>
                  <a:gsLst>
                    <a:gs pos="93750">
                      <a:srgbClr val="000000"/>
                    </a:gs>
                    <a:gs pos="21000">
                      <a:srgbClr val="000000"/>
                    </a:gs>
                  </a:gsLst>
                  <a:lin ang="5400000" scaled="1"/>
                </a:gradFill>
                <a:latin typeface="Courier New" panose="02070309020205020404" pitchFamily="49" charset="0"/>
                <a:cs typeface="Courier New" panose="02070309020205020404" pitchFamily="49" charset="0"/>
              </a:rPr>
              <a:t>New-</a:t>
            </a:r>
            <a:r>
              <a:rPr lang="en-US" sz="1568" dirty="0" err="1">
                <a:gradFill>
                  <a:gsLst>
                    <a:gs pos="93750">
                      <a:srgbClr val="000000"/>
                    </a:gs>
                    <a:gs pos="21000">
                      <a:srgbClr val="000000"/>
                    </a:gs>
                  </a:gsLst>
                  <a:lin ang="5400000" scaled="1"/>
                </a:gradFill>
                <a:latin typeface="Courier New" panose="02070309020205020404" pitchFamily="49" charset="0"/>
                <a:cs typeface="Courier New" panose="02070309020205020404" pitchFamily="49" charset="0"/>
              </a:rPr>
              <a:t>AzureResourceGroupDeployment</a:t>
            </a:r>
            <a:r>
              <a:rPr lang="en-US" sz="1568" dirty="0">
                <a:gradFill>
                  <a:gsLst>
                    <a:gs pos="93750">
                      <a:srgbClr val="000000"/>
                    </a:gs>
                    <a:gs pos="21000">
                      <a:srgbClr val="000000"/>
                    </a:gs>
                  </a:gsLst>
                  <a:lin ang="5400000" scaled="1"/>
                </a:gradFill>
                <a:latin typeface="Courier New" panose="02070309020205020404" pitchFamily="49" charset="0"/>
                <a:cs typeface="Courier New" panose="02070309020205020404" pitchFamily="49" charset="0"/>
              </a:rPr>
              <a:t> -</a:t>
            </a:r>
            <a:r>
              <a:rPr lang="en-US" sz="1568" dirty="0" err="1">
                <a:gradFill>
                  <a:gsLst>
                    <a:gs pos="93750">
                      <a:srgbClr val="000000"/>
                    </a:gs>
                    <a:gs pos="21000">
                      <a:srgbClr val="000000"/>
                    </a:gs>
                  </a:gsLst>
                  <a:lin ang="5400000" scaled="1"/>
                </a:gradFill>
                <a:latin typeface="Courier New" panose="02070309020205020404" pitchFamily="49" charset="0"/>
                <a:cs typeface="Courier New" panose="02070309020205020404" pitchFamily="49" charset="0"/>
              </a:rPr>
              <a:t>DeploymentName</a:t>
            </a:r>
            <a:r>
              <a:rPr lang="en-US" sz="1568" dirty="0">
                <a:gradFill>
                  <a:gsLst>
                    <a:gs pos="93750">
                      <a:srgbClr val="000000"/>
                    </a:gs>
                    <a:gs pos="21000">
                      <a:srgbClr val="000000"/>
                    </a:gs>
                  </a:gsLst>
                  <a:lin ang="5400000" scaled="1"/>
                </a:gradFill>
                <a:latin typeface="Courier New" panose="02070309020205020404" pitchFamily="49" charset="0"/>
                <a:cs typeface="Courier New" panose="02070309020205020404" pitchFamily="49" charset="0"/>
              </a:rPr>
              <a:t> "Simple-VM" -</a:t>
            </a:r>
            <a:r>
              <a:rPr lang="en-US" sz="1568" dirty="0" err="1">
                <a:gradFill>
                  <a:gsLst>
                    <a:gs pos="93750">
                      <a:srgbClr val="000000"/>
                    </a:gs>
                    <a:gs pos="21000">
                      <a:srgbClr val="000000"/>
                    </a:gs>
                  </a:gsLst>
                  <a:lin ang="5400000" scaled="1"/>
                </a:gradFill>
                <a:latin typeface="Courier New" panose="02070309020205020404" pitchFamily="49" charset="0"/>
                <a:cs typeface="Courier New" panose="02070309020205020404" pitchFamily="49" charset="0"/>
              </a:rPr>
              <a:t>ResourceGroupName</a:t>
            </a:r>
            <a:br>
              <a:rPr lang="en-US" sz="1568" dirty="0">
                <a:gradFill>
                  <a:gsLst>
                    <a:gs pos="93750">
                      <a:srgbClr val="000000"/>
                    </a:gs>
                    <a:gs pos="21000">
                      <a:srgbClr val="000000"/>
                    </a:gs>
                  </a:gsLst>
                  <a:lin ang="5400000" scaled="1"/>
                </a:gradFill>
                <a:latin typeface="Courier New" panose="02070309020205020404" pitchFamily="49" charset="0"/>
                <a:cs typeface="Courier New" panose="02070309020205020404" pitchFamily="49" charset="0"/>
              </a:rPr>
            </a:br>
            <a:r>
              <a:rPr lang="en-US" sz="1568" dirty="0">
                <a:gradFill>
                  <a:gsLst>
                    <a:gs pos="93750">
                      <a:srgbClr val="000000"/>
                    </a:gs>
                    <a:gs pos="21000">
                      <a:srgbClr val="000000"/>
                    </a:gs>
                  </a:gsLst>
                  <a:lin ang="5400000" scaled="1"/>
                </a:gradFill>
                <a:latin typeface="Courier New" panose="02070309020205020404" pitchFamily="49" charset="0"/>
                <a:cs typeface="Courier New" panose="02070309020205020404" pitchFamily="49" charset="0"/>
              </a:rPr>
              <a:t>RG-AZITCAMP -</a:t>
            </a:r>
            <a:r>
              <a:rPr lang="en-US" sz="1568" dirty="0" err="1">
                <a:gradFill>
                  <a:gsLst>
                    <a:gs pos="93750">
                      <a:srgbClr val="000000"/>
                    </a:gs>
                    <a:gs pos="21000">
                      <a:srgbClr val="000000"/>
                    </a:gs>
                  </a:gsLst>
                  <a:lin ang="5400000" scaled="1"/>
                </a:gradFill>
                <a:latin typeface="Courier New" panose="02070309020205020404" pitchFamily="49" charset="0"/>
                <a:cs typeface="Courier New" panose="02070309020205020404" pitchFamily="49" charset="0"/>
              </a:rPr>
              <a:t>TemplateFile</a:t>
            </a:r>
            <a:r>
              <a:rPr lang="en-US" sz="1568" dirty="0">
                <a:gradFill>
                  <a:gsLst>
                    <a:gs pos="93750">
                      <a:srgbClr val="000000"/>
                    </a:gs>
                    <a:gs pos="21000">
                      <a:srgbClr val="000000"/>
                    </a:gs>
                  </a:gsLst>
                  <a:lin ang="5400000" scaled="1"/>
                </a:gradFill>
                <a:latin typeface="Courier New" panose="02070309020205020404" pitchFamily="49" charset="0"/>
                <a:cs typeface="Courier New" panose="02070309020205020404" pitchFamily="49" charset="0"/>
              </a:rPr>
              <a:t> "C:\GitHub\Templates\101-simple-windows-vm\azuredeploy.json</a:t>
            </a:r>
          </a:p>
        </p:txBody>
      </p:sp>
    </p:spTree>
    <p:extLst>
      <p:ext uri="{BB962C8B-B14F-4D97-AF65-F5344CB8AC3E}">
        <p14:creationId xmlns:p14="http://schemas.microsoft.com/office/powerpoint/2010/main" val="2290408081"/>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9">
            <a:extLst>
              <a:ext uri="{FF2B5EF4-FFF2-40B4-BE49-F238E27FC236}">
                <a16:creationId xmlns:a16="http://schemas.microsoft.com/office/drawing/2014/main" id="{15911E3A-C35B-4EF7-A355-B84E9A14A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2" name="Group 11">
            <a:extLst>
              <a:ext uri="{FF2B5EF4-FFF2-40B4-BE49-F238E27FC236}">
                <a16:creationId xmlns:a16="http://schemas.microsoft.com/office/drawing/2014/main" id="{E21ADB3D-AD65-44B4-847D-5E90E90A5D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3" name="Freeform 5">
              <a:extLst>
                <a:ext uri="{FF2B5EF4-FFF2-40B4-BE49-F238E27FC236}">
                  <a16:creationId xmlns:a16="http://schemas.microsoft.com/office/drawing/2014/main" id="{CF580C70-814C-4845-B645-919BFFBD16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a:extLst>
                <a:ext uri="{FF2B5EF4-FFF2-40B4-BE49-F238E27FC236}">
                  <a16:creationId xmlns:a16="http://schemas.microsoft.com/office/drawing/2014/main" id="{34D7BF57-4CAA-45B2-9EF0-0AA1FCF70B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7">
              <a:extLst>
                <a:ext uri="{FF2B5EF4-FFF2-40B4-BE49-F238E27FC236}">
                  <a16:creationId xmlns:a16="http://schemas.microsoft.com/office/drawing/2014/main" id="{7886F306-C03A-40C6-8FD5-DCE3D4595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8">
              <a:extLst>
                <a:ext uri="{FF2B5EF4-FFF2-40B4-BE49-F238E27FC236}">
                  <a16:creationId xmlns:a16="http://schemas.microsoft.com/office/drawing/2014/main" id="{2FDC9A36-C7C3-47D7-A64E-ED25C47EC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9">
              <a:extLst>
                <a:ext uri="{FF2B5EF4-FFF2-40B4-BE49-F238E27FC236}">
                  <a16:creationId xmlns:a16="http://schemas.microsoft.com/office/drawing/2014/main" id="{BB19BC37-158A-43DC-9A9E-E45CC71954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8" name="Freeform 10">
              <a:extLst>
                <a:ext uri="{FF2B5EF4-FFF2-40B4-BE49-F238E27FC236}">
                  <a16:creationId xmlns:a16="http://schemas.microsoft.com/office/drawing/2014/main" id="{077654CC-108F-48D5-B5E9-437F164F52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9" name="Freeform 11">
              <a:extLst>
                <a:ext uri="{FF2B5EF4-FFF2-40B4-BE49-F238E27FC236}">
                  <a16:creationId xmlns:a16="http://schemas.microsoft.com/office/drawing/2014/main" id="{A3CF3A63-1C1E-4E85-A78A-FDC16431E3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2">
              <a:extLst>
                <a:ext uri="{FF2B5EF4-FFF2-40B4-BE49-F238E27FC236}">
                  <a16:creationId xmlns:a16="http://schemas.microsoft.com/office/drawing/2014/main" id="{8740FC9A-72DD-4D9B-BA25-1CCED13524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3">
              <a:extLst>
                <a:ext uri="{FF2B5EF4-FFF2-40B4-BE49-F238E27FC236}">
                  <a16:creationId xmlns:a16="http://schemas.microsoft.com/office/drawing/2014/main" id="{7FBF5743-F2AE-4D0D-BCD1-01F7686D0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4">
              <a:extLst>
                <a:ext uri="{FF2B5EF4-FFF2-40B4-BE49-F238E27FC236}">
                  <a16:creationId xmlns:a16="http://schemas.microsoft.com/office/drawing/2014/main" id="{CED32316-D4F7-4795-BBE0-DEBB60E27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5">
              <a:extLst>
                <a:ext uri="{FF2B5EF4-FFF2-40B4-BE49-F238E27FC236}">
                  <a16:creationId xmlns:a16="http://schemas.microsoft.com/office/drawing/2014/main" id="{583B23C9-B9B7-4E93-9538-CBE316F83F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6">
              <a:extLst>
                <a:ext uri="{FF2B5EF4-FFF2-40B4-BE49-F238E27FC236}">
                  <a16:creationId xmlns:a16="http://schemas.microsoft.com/office/drawing/2014/main" id="{5B144260-9F2C-4ADB-A37C-1CFB4B428B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7">
              <a:extLst>
                <a:ext uri="{FF2B5EF4-FFF2-40B4-BE49-F238E27FC236}">
                  <a16:creationId xmlns:a16="http://schemas.microsoft.com/office/drawing/2014/main" id="{53FF918D-79D3-4F55-A68C-0DD5880DAB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18">
              <a:extLst>
                <a:ext uri="{FF2B5EF4-FFF2-40B4-BE49-F238E27FC236}">
                  <a16:creationId xmlns:a16="http://schemas.microsoft.com/office/drawing/2014/main" id="{B9FC1440-933F-44FE-8D77-4827DD0F99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19">
              <a:extLst>
                <a:ext uri="{FF2B5EF4-FFF2-40B4-BE49-F238E27FC236}">
                  <a16:creationId xmlns:a16="http://schemas.microsoft.com/office/drawing/2014/main" id="{0F67F308-A67C-4D2E-B081-59BB31D8E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20">
              <a:extLst>
                <a:ext uri="{FF2B5EF4-FFF2-40B4-BE49-F238E27FC236}">
                  <a16:creationId xmlns:a16="http://schemas.microsoft.com/office/drawing/2014/main" id="{80112F01-90EB-4AEC-A39C-5C6875FFB9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9" name="Freeform 21">
              <a:extLst>
                <a:ext uri="{FF2B5EF4-FFF2-40B4-BE49-F238E27FC236}">
                  <a16:creationId xmlns:a16="http://schemas.microsoft.com/office/drawing/2014/main" id="{893F6B05-90EB-4C75-A0F0-C7247553BD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30" name="Freeform 22">
              <a:extLst>
                <a:ext uri="{FF2B5EF4-FFF2-40B4-BE49-F238E27FC236}">
                  <a16:creationId xmlns:a16="http://schemas.microsoft.com/office/drawing/2014/main" id="{227B563B-E0C0-4D81-966D-B5E2DBAAE8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3">
              <a:extLst>
                <a:ext uri="{FF2B5EF4-FFF2-40B4-BE49-F238E27FC236}">
                  <a16:creationId xmlns:a16="http://schemas.microsoft.com/office/drawing/2014/main" id="{130DF93D-D1FF-477A-BDCE-C8B01C3B4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2" name="Freeform 24">
              <a:extLst>
                <a:ext uri="{FF2B5EF4-FFF2-40B4-BE49-F238E27FC236}">
                  <a16:creationId xmlns:a16="http://schemas.microsoft.com/office/drawing/2014/main" id="{44ED67A1-C6FE-4AC8-8473-11DAC03DCD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3" name="Freeform 25">
              <a:extLst>
                <a:ext uri="{FF2B5EF4-FFF2-40B4-BE49-F238E27FC236}">
                  <a16:creationId xmlns:a16="http://schemas.microsoft.com/office/drawing/2014/main" id="{213A54F3-15FA-4C8F-8ABF-CE77E7219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5" name="Group 34">
            <a:extLst>
              <a:ext uri="{FF2B5EF4-FFF2-40B4-BE49-F238E27FC236}">
                <a16:creationId xmlns:a16="http://schemas.microsoft.com/office/drawing/2014/main" id="{5F8A7F7F-DD1A-4F41-98AC-B9CE2A620C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36" name="Rectangle 35">
              <a:extLst>
                <a:ext uri="{FF2B5EF4-FFF2-40B4-BE49-F238E27FC236}">
                  <a16:creationId xmlns:a16="http://schemas.microsoft.com/office/drawing/2014/main" id="{CEF47228-EB7C-4EBA-BE01-DA6CB24102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7" name="Isosceles Triangle 22">
              <a:extLst>
                <a:ext uri="{FF2B5EF4-FFF2-40B4-BE49-F238E27FC236}">
                  <a16:creationId xmlns:a16="http://schemas.microsoft.com/office/drawing/2014/main" id="{3D2FD25A-EFFD-4F5C-9258-981F5907DE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8" name="Rectangle 37">
              <a:extLst>
                <a:ext uri="{FF2B5EF4-FFF2-40B4-BE49-F238E27FC236}">
                  <a16:creationId xmlns:a16="http://schemas.microsoft.com/office/drawing/2014/main" id="{DCF573BC-A06F-4036-A3A8-9D07DDE622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Title 2">
            <a:extLst>
              <a:ext uri="{FF2B5EF4-FFF2-40B4-BE49-F238E27FC236}">
                <a16:creationId xmlns:a16="http://schemas.microsoft.com/office/drawing/2014/main" id="{77C57FCE-E63B-4213-B09B-DDC8631A8387}"/>
              </a:ext>
            </a:extLst>
          </p:cNvPr>
          <p:cNvSpPr>
            <a:spLocks noGrp="1"/>
          </p:cNvSpPr>
          <p:nvPr>
            <p:ph type="title"/>
          </p:nvPr>
        </p:nvSpPr>
        <p:spPr>
          <a:xfrm>
            <a:off x="904877" y="2415322"/>
            <a:ext cx="3451730" cy="2399869"/>
          </a:xfrm>
        </p:spPr>
        <p:txBody>
          <a:bodyPr>
            <a:normAutofit/>
          </a:bodyPr>
          <a:lstStyle/>
          <a:p>
            <a:pPr algn="ctr"/>
            <a:r>
              <a:rPr lang="en-US" sz="4000">
                <a:solidFill>
                  <a:srgbClr val="FFFFFF"/>
                </a:solidFill>
              </a:rPr>
              <a:t>Resources</a:t>
            </a:r>
          </a:p>
        </p:txBody>
      </p:sp>
      <p:sp>
        <p:nvSpPr>
          <p:cNvPr id="40" name="Content Placeholder 4">
            <a:extLst>
              <a:ext uri="{FF2B5EF4-FFF2-40B4-BE49-F238E27FC236}">
                <a16:creationId xmlns:a16="http://schemas.microsoft.com/office/drawing/2014/main" id="{38E2317C-B352-479E-9285-93414C3CCD41}"/>
              </a:ext>
            </a:extLst>
          </p:cNvPr>
          <p:cNvSpPr>
            <a:spLocks noGrp="1"/>
          </p:cNvSpPr>
          <p:nvPr>
            <p:ph idx="1"/>
          </p:nvPr>
        </p:nvSpPr>
        <p:spPr>
          <a:xfrm>
            <a:off x="5120640" y="804672"/>
            <a:ext cx="6281928" cy="5248656"/>
          </a:xfrm>
        </p:spPr>
        <p:txBody>
          <a:bodyPr anchor="ctr">
            <a:normAutofit/>
          </a:bodyPr>
          <a:lstStyle/>
          <a:p>
            <a:endParaRPr lang="en-US" sz="1400" dirty="0"/>
          </a:p>
          <a:p>
            <a:r>
              <a:rPr lang="en-US" sz="1400" dirty="0"/>
              <a:t>Quick start templates - </a:t>
            </a:r>
            <a:r>
              <a:rPr lang="en-US" sz="1400" dirty="0">
                <a:hlinkClick r:id="rId2"/>
              </a:rPr>
              <a:t>https://github.com/Azure/azure-quickstart-templates</a:t>
            </a:r>
            <a:r>
              <a:rPr lang="en-US" sz="1400" dirty="0"/>
              <a:t>   </a:t>
            </a:r>
          </a:p>
          <a:p>
            <a:r>
              <a:rPr lang="en-US" sz="1400" dirty="0"/>
              <a:t>ARM full reference </a:t>
            </a:r>
            <a:r>
              <a:rPr lang="en-US" sz="1400" dirty="0">
                <a:hlinkClick r:id="rId3"/>
              </a:rPr>
              <a:t>http://aka.ms/armref</a:t>
            </a:r>
            <a:r>
              <a:rPr lang="en-US" sz="1400" dirty="0"/>
              <a:t> </a:t>
            </a:r>
          </a:p>
          <a:p>
            <a:r>
              <a:rPr lang="en-US" sz="1400" dirty="0"/>
              <a:t>Azure published templates - </a:t>
            </a:r>
            <a:r>
              <a:rPr lang="en-US" sz="1400" dirty="0">
                <a:hlinkClick r:id="rId4"/>
              </a:rPr>
              <a:t>https://azure.microsoft.com/en-gb/resources/templates/</a:t>
            </a:r>
            <a:r>
              <a:rPr lang="en-US" sz="1400" dirty="0"/>
              <a:t> </a:t>
            </a:r>
          </a:p>
          <a:p>
            <a:r>
              <a:rPr lang="fr-FR" sz="1400" dirty="0"/>
              <a:t>Resource explorer - </a:t>
            </a:r>
            <a:r>
              <a:rPr lang="fr-FR" sz="1400" dirty="0">
                <a:hlinkClick r:id="rId5"/>
              </a:rPr>
              <a:t>https://resources.azure.com/</a:t>
            </a:r>
            <a:r>
              <a:rPr lang="fr-FR" sz="1400" dirty="0"/>
              <a:t> </a:t>
            </a:r>
          </a:p>
          <a:p>
            <a:r>
              <a:rPr lang="en-US" sz="1400" dirty="0"/>
              <a:t>Resource Manager main docs - </a:t>
            </a:r>
            <a:r>
              <a:rPr lang="en-US" sz="1400" dirty="0">
                <a:hlinkClick r:id="rId6"/>
              </a:rPr>
              <a:t>https://docs.microsoft.com/en-us/azure/azure-resource-manager/</a:t>
            </a:r>
            <a:r>
              <a:rPr lang="en-US" sz="1400" dirty="0"/>
              <a:t> </a:t>
            </a:r>
          </a:p>
          <a:p>
            <a:r>
              <a:rPr lang="en-US" sz="1400" dirty="0"/>
              <a:t>ARM template best practices - </a:t>
            </a:r>
            <a:r>
              <a:rPr lang="en-US" sz="1400" dirty="0">
                <a:hlinkClick r:id="rId7"/>
              </a:rPr>
              <a:t>https://aka.ms/armbest</a:t>
            </a:r>
            <a:r>
              <a:rPr lang="en-US" sz="1400" dirty="0"/>
              <a:t> </a:t>
            </a:r>
          </a:p>
          <a:p>
            <a:r>
              <a:rPr lang="en-US" sz="1400" dirty="0"/>
              <a:t>ARM template main docs - </a:t>
            </a:r>
            <a:r>
              <a:rPr lang="en-US" sz="1400" dirty="0">
                <a:hlinkClick r:id="rId8"/>
              </a:rPr>
              <a:t>https://docs.microsoft.com/en-us/azure/templates/</a:t>
            </a:r>
            <a:r>
              <a:rPr lang="en-US" sz="1400" dirty="0"/>
              <a:t> </a:t>
            </a:r>
          </a:p>
          <a:p>
            <a:r>
              <a:rPr lang="en-US" sz="1400" dirty="0"/>
              <a:t>Template functions reference - </a:t>
            </a:r>
            <a:r>
              <a:rPr lang="en-US" sz="1400" dirty="0">
                <a:hlinkClick r:id="rId9"/>
              </a:rPr>
              <a:t>https://docs.microsoft.com/en-us/azure/azure-resource-manager/resource-group-template-functions</a:t>
            </a:r>
            <a:r>
              <a:rPr lang="en-US" sz="1400" dirty="0"/>
              <a:t> </a:t>
            </a:r>
          </a:p>
          <a:p>
            <a:r>
              <a:rPr lang="en-US" sz="1400" dirty="0"/>
              <a:t>Visual Studio Code - </a:t>
            </a:r>
            <a:r>
              <a:rPr lang="en-US" sz="1400" dirty="0">
                <a:hlinkClick r:id="rId10"/>
              </a:rPr>
              <a:t>https://code.visualstudio.com/</a:t>
            </a:r>
            <a:r>
              <a:rPr lang="en-US" sz="1400" dirty="0"/>
              <a:t> </a:t>
            </a:r>
          </a:p>
          <a:p>
            <a:r>
              <a:rPr lang="en-US" sz="1400" dirty="0"/>
              <a:t>Azure Portal template editor - </a:t>
            </a:r>
            <a:r>
              <a:rPr lang="en-US" sz="1400" dirty="0">
                <a:hlinkClick r:id="rId11"/>
              </a:rPr>
              <a:t>https://portal.azure.com/#create/Microsoft.Template</a:t>
            </a:r>
            <a:r>
              <a:rPr lang="en-US" sz="1400" dirty="0"/>
              <a:t> </a:t>
            </a:r>
          </a:p>
          <a:p>
            <a:r>
              <a:rPr lang="en-US" sz="1400" dirty="0"/>
              <a:t>ARM Client tool - </a:t>
            </a:r>
            <a:r>
              <a:rPr lang="en-US" sz="1400" dirty="0">
                <a:hlinkClick r:id="rId12"/>
              </a:rPr>
              <a:t>https://github.com/projectkudu/ARMClient</a:t>
            </a:r>
            <a:r>
              <a:rPr lang="en-US" sz="1400" dirty="0"/>
              <a:t> </a:t>
            </a:r>
          </a:p>
          <a:p>
            <a:endParaRPr lang="en-US" sz="1400" dirty="0"/>
          </a:p>
        </p:txBody>
      </p:sp>
    </p:spTree>
    <p:extLst>
      <p:ext uri="{BB962C8B-B14F-4D97-AF65-F5344CB8AC3E}">
        <p14:creationId xmlns:p14="http://schemas.microsoft.com/office/powerpoint/2010/main" val="41055294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B580491-ECC0-4E6A-9085-5AE63EBFCD27}"/>
              </a:ext>
            </a:extLst>
          </p:cNvPr>
          <p:cNvPicPr>
            <a:picLocks noChangeAspect="1"/>
          </p:cNvPicPr>
          <p:nvPr/>
        </p:nvPicPr>
        <p:blipFill>
          <a:blip r:embed="rId2"/>
          <a:stretch>
            <a:fillRect/>
          </a:stretch>
        </p:blipFill>
        <p:spPr>
          <a:xfrm>
            <a:off x="629787" y="578384"/>
            <a:ext cx="5503885" cy="5591248"/>
          </a:xfrm>
          <a:prstGeom prst="rect">
            <a:avLst/>
          </a:prstGeom>
        </p:spPr>
      </p:pic>
      <p:sp>
        <p:nvSpPr>
          <p:cNvPr id="5" name="TextBox 4">
            <a:extLst>
              <a:ext uri="{FF2B5EF4-FFF2-40B4-BE49-F238E27FC236}">
                <a16:creationId xmlns:a16="http://schemas.microsoft.com/office/drawing/2014/main" id="{21A8004C-D351-452A-95F3-D7EF7C2AB54E}"/>
              </a:ext>
            </a:extLst>
          </p:cNvPr>
          <p:cNvSpPr txBox="1"/>
          <p:nvPr/>
        </p:nvSpPr>
        <p:spPr>
          <a:xfrm>
            <a:off x="6362051" y="842480"/>
            <a:ext cx="5502725" cy="892552"/>
          </a:xfrm>
          <a:prstGeom prst="rect">
            <a:avLst/>
          </a:prstGeom>
          <a:noFill/>
        </p:spPr>
        <p:txBody>
          <a:bodyPr wrap="none" rtlCol="0">
            <a:spAutoFit/>
          </a:bodyPr>
          <a:lstStyle/>
          <a:p>
            <a:pPr algn="r"/>
            <a:r>
              <a:rPr lang="en-US" sz="2400" dirty="0">
                <a:latin typeface="Segoe UI" panose="020B0502040204020203" pitchFamily="34" charset="0"/>
                <a:cs typeface="Segoe UI" panose="020B0502040204020203" pitchFamily="34" charset="0"/>
              </a:rPr>
              <a:t>Get more resources and learn more on </a:t>
            </a:r>
          </a:p>
          <a:p>
            <a:pPr algn="r"/>
            <a:r>
              <a:rPr lang="en-US" sz="2800" b="1" dirty="0">
                <a:latin typeface="Segoe UI" panose="020B0502040204020203" pitchFamily="34" charset="0"/>
                <a:cs typeface="Segoe UI" panose="020B0502040204020203" pitchFamily="34" charset="0"/>
              </a:rPr>
              <a:t>Cloud Infrastructure</a:t>
            </a:r>
          </a:p>
        </p:txBody>
      </p:sp>
      <p:sp>
        <p:nvSpPr>
          <p:cNvPr id="6" name="Arrow: Down 5">
            <a:extLst>
              <a:ext uri="{FF2B5EF4-FFF2-40B4-BE49-F238E27FC236}">
                <a16:creationId xmlns:a16="http://schemas.microsoft.com/office/drawing/2014/main" id="{24CDF8BC-B2A2-4437-B2C8-2655587BD417}"/>
              </a:ext>
            </a:extLst>
          </p:cNvPr>
          <p:cNvSpPr/>
          <p:nvPr/>
        </p:nvSpPr>
        <p:spPr>
          <a:xfrm>
            <a:off x="8681663" y="1891938"/>
            <a:ext cx="333910" cy="52911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2E18C935-D357-4660-B36B-2F93F44867D8}"/>
              </a:ext>
            </a:extLst>
          </p:cNvPr>
          <p:cNvSpPr txBox="1"/>
          <p:nvPr/>
        </p:nvSpPr>
        <p:spPr>
          <a:xfrm>
            <a:off x="7744662" y="2634190"/>
            <a:ext cx="2207912" cy="523220"/>
          </a:xfrm>
          <a:prstGeom prst="rect">
            <a:avLst/>
          </a:prstGeom>
          <a:noFill/>
        </p:spPr>
        <p:txBody>
          <a:bodyPr wrap="none" rtlCol="0">
            <a:spAutoFit/>
          </a:bodyPr>
          <a:lstStyle/>
          <a:p>
            <a:r>
              <a:rPr lang="en-US" sz="2800" dirty="0"/>
              <a:t>Scan QR Code</a:t>
            </a:r>
          </a:p>
        </p:txBody>
      </p:sp>
      <p:sp>
        <p:nvSpPr>
          <p:cNvPr id="8" name="Arrow: Down 7">
            <a:extLst>
              <a:ext uri="{FF2B5EF4-FFF2-40B4-BE49-F238E27FC236}">
                <a16:creationId xmlns:a16="http://schemas.microsoft.com/office/drawing/2014/main" id="{30BA3989-2F49-4DDC-8795-B0223EF723BF}"/>
              </a:ext>
            </a:extLst>
          </p:cNvPr>
          <p:cNvSpPr/>
          <p:nvPr/>
        </p:nvSpPr>
        <p:spPr>
          <a:xfrm rot="5400000">
            <a:off x="6838625" y="2281276"/>
            <a:ext cx="333910" cy="128705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Down 8">
            <a:extLst>
              <a:ext uri="{FF2B5EF4-FFF2-40B4-BE49-F238E27FC236}">
                <a16:creationId xmlns:a16="http://schemas.microsoft.com/office/drawing/2014/main" id="{3C48B9B7-517A-413F-9E4C-9007F21C8DB7}"/>
              </a:ext>
            </a:extLst>
          </p:cNvPr>
          <p:cNvSpPr/>
          <p:nvPr/>
        </p:nvSpPr>
        <p:spPr>
          <a:xfrm>
            <a:off x="10462516" y="1833718"/>
            <a:ext cx="333910" cy="32892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8B17F82A-A636-4FFB-86C8-D3F3B5456305}"/>
              </a:ext>
            </a:extLst>
          </p:cNvPr>
          <p:cNvSpPr txBox="1"/>
          <p:nvPr/>
        </p:nvSpPr>
        <p:spPr>
          <a:xfrm>
            <a:off x="7180955" y="5362353"/>
            <a:ext cx="4217052" cy="584775"/>
          </a:xfrm>
          <a:prstGeom prst="rect">
            <a:avLst/>
          </a:prstGeom>
          <a:noFill/>
        </p:spPr>
        <p:txBody>
          <a:bodyPr wrap="none" rtlCol="0">
            <a:spAutoFit/>
          </a:bodyPr>
          <a:lstStyle/>
          <a:p>
            <a:r>
              <a:rPr lang="en-US" sz="3200" dirty="0">
                <a:hlinkClick r:id="rId3"/>
              </a:rPr>
              <a:t>https://aka.ms/AA4eaxy</a:t>
            </a:r>
            <a:endParaRPr lang="en-US" sz="4400" dirty="0"/>
          </a:p>
        </p:txBody>
      </p:sp>
    </p:spTree>
    <p:extLst>
      <p:ext uri="{BB962C8B-B14F-4D97-AF65-F5344CB8AC3E}">
        <p14:creationId xmlns:p14="http://schemas.microsoft.com/office/powerpoint/2010/main" val="251663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8263" y="457200"/>
            <a:ext cx="11018520" cy="861774"/>
          </a:xfrm>
        </p:spPr>
        <p:txBody>
          <a:bodyPr>
            <a:normAutofit fontScale="90000"/>
          </a:bodyPr>
          <a:lstStyle/>
          <a:p>
            <a:r>
              <a:rPr lang="en-US" dirty="0"/>
              <a:t>What is Infrastructure as Code </a:t>
            </a:r>
            <a:r>
              <a:rPr lang="en-US"/>
              <a:t>(IaC)</a:t>
            </a:r>
            <a:br>
              <a:rPr lang="en-US"/>
            </a:br>
            <a:endParaRPr lang="en-US" sz="2000"/>
          </a:p>
        </p:txBody>
      </p:sp>
      <p:sp>
        <p:nvSpPr>
          <p:cNvPr id="3" name="Text Placeholder 2"/>
          <p:cNvSpPr>
            <a:spLocks noGrp="1"/>
          </p:cNvSpPr>
          <p:nvPr>
            <p:ph type="body" sz="quarter" idx="10"/>
          </p:nvPr>
        </p:nvSpPr>
        <p:spPr>
          <a:xfrm>
            <a:off x="588263" y="1539334"/>
            <a:ext cx="11018520" cy="3576364"/>
          </a:xfrm>
        </p:spPr>
        <p:txBody>
          <a:bodyPr/>
          <a:lstStyle/>
          <a:p>
            <a:pPr marL="457200" indent="-457200">
              <a:buFont typeface="Arial" panose="020B0604020202020204" pitchFamily="34" charset="0"/>
              <a:buChar char="•"/>
            </a:pPr>
            <a:r>
              <a:rPr lang="en-US" dirty="0"/>
              <a:t>Build the infrastructure for an App all at once through automation</a:t>
            </a:r>
          </a:p>
          <a:p>
            <a:pPr marL="457200" indent="-457200">
              <a:buFont typeface="Arial" panose="020B0604020202020204" pitchFamily="34" charset="0"/>
              <a:buChar char="•"/>
            </a:pPr>
            <a:r>
              <a:rPr lang="en-US" dirty="0"/>
              <a:t>Not just for Cloud, Software Defined Data Center</a:t>
            </a:r>
          </a:p>
          <a:p>
            <a:pPr marL="457200" indent="-457200">
              <a:buFont typeface="Arial" panose="020B0604020202020204" pitchFamily="34" charset="0"/>
              <a:buChar char="•"/>
            </a:pPr>
            <a:r>
              <a:rPr lang="en-US" dirty="0"/>
              <a:t>Source Control</a:t>
            </a:r>
          </a:p>
          <a:p>
            <a:pPr marL="457200" indent="-457200">
              <a:buFont typeface="Arial" panose="020B0604020202020204" pitchFamily="34" charset="0"/>
              <a:buChar char="•"/>
            </a:pPr>
            <a:r>
              <a:rPr lang="en-US" dirty="0"/>
              <a:t>Flexible Build Process</a:t>
            </a:r>
          </a:p>
          <a:p>
            <a:endParaRPr lang="en-US" dirty="0"/>
          </a:p>
          <a:p>
            <a:endParaRPr lang="en-US" dirty="0"/>
          </a:p>
          <a:p>
            <a:endParaRPr lang="en-US" dirty="0"/>
          </a:p>
        </p:txBody>
      </p:sp>
      <p:pic>
        <p:nvPicPr>
          <p:cNvPr id="7" name="Picture 6" descr="A close up of a logo&#10;&#10;Description generated with very high confidence">
            <a:extLst>
              <a:ext uri="{FF2B5EF4-FFF2-40B4-BE49-F238E27FC236}">
                <a16:creationId xmlns:a16="http://schemas.microsoft.com/office/drawing/2014/main" id="{19C8D0E6-E9FB-4D2F-AD73-FF1D84214F47}"/>
              </a:ext>
            </a:extLst>
          </p:cNvPr>
          <p:cNvPicPr>
            <a:picLocks noChangeAspect="1"/>
          </p:cNvPicPr>
          <p:nvPr/>
        </p:nvPicPr>
        <p:blipFill>
          <a:blip r:embed="rId3">
            <a:duotone>
              <a:schemeClr val="accent1">
                <a:shade val="45000"/>
                <a:satMod val="135000"/>
              </a:schemeClr>
              <a:prstClr val="white"/>
            </a:duotone>
          </a:blip>
          <a:stretch>
            <a:fillRect/>
          </a:stretch>
        </p:blipFill>
        <p:spPr>
          <a:xfrm>
            <a:off x="7181681" y="2553626"/>
            <a:ext cx="3735313" cy="3984334"/>
          </a:xfrm>
          <a:prstGeom prst="rect">
            <a:avLst/>
          </a:prstGeom>
        </p:spPr>
      </p:pic>
    </p:spTree>
    <p:extLst>
      <p:ext uri="{BB962C8B-B14F-4D97-AF65-F5344CB8AC3E}">
        <p14:creationId xmlns:p14="http://schemas.microsoft.com/office/powerpoint/2010/main" val="3951288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a16="http://schemas.microsoft.com/office/drawing/2014/main" xmlns:adec="http://schemas.microsoft.com/office/drawing/2017/decorative">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04590-F454-4892-95F0-612C61448AB7}"/>
              </a:ext>
            </a:extLst>
          </p:cNvPr>
          <p:cNvSpPr>
            <a:spLocks noGrp="1"/>
          </p:cNvSpPr>
          <p:nvPr>
            <p:ph type="title"/>
          </p:nvPr>
        </p:nvSpPr>
        <p:spPr>
          <a:xfrm>
            <a:off x="736600" y="0"/>
            <a:ext cx="10515600" cy="1325563"/>
          </a:xfrm>
        </p:spPr>
        <p:txBody>
          <a:bodyPr/>
          <a:lstStyle/>
          <a:p>
            <a:r>
              <a:rPr lang="en-US" dirty="0"/>
              <a:t>Why do </a:t>
            </a:r>
            <a:r>
              <a:rPr lang="en-US" dirty="0" err="1"/>
              <a:t>IaC</a:t>
            </a:r>
            <a:r>
              <a:rPr lang="en-US" dirty="0"/>
              <a:t>?</a:t>
            </a:r>
          </a:p>
        </p:txBody>
      </p:sp>
      <p:sp>
        <p:nvSpPr>
          <p:cNvPr id="3" name="Text Placeholder 2">
            <a:extLst>
              <a:ext uri="{FF2B5EF4-FFF2-40B4-BE49-F238E27FC236}">
                <a16:creationId xmlns:a16="http://schemas.microsoft.com/office/drawing/2014/main" id="{68B391F7-0959-4A96-AA10-45C631AF4C44}"/>
              </a:ext>
            </a:extLst>
          </p:cNvPr>
          <p:cNvSpPr>
            <a:spLocks noGrp="1"/>
          </p:cNvSpPr>
          <p:nvPr>
            <p:ph type="body" sz="quarter" idx="10"/>
          </p:nvPr>
        </p:nvSpPr>
        <p:spPr>
          <a:xfrm>
            <a:off x="586390" y="1434370"/>
            <a:ext cx="11018520" cy="3576364"/>
          </a:xfrm>
        </p:spPr>
        <p:txBody>
          <a:bodyPr/>
          <a:lstStyle/>
          <a:p>
            <a:pPr marL="457200" indent="-457200">
              <a:buFont typeface="Arial" panose="020B0604020202020204" pitchFamily="34" charset="0"/>
              <a:buChar char="•"/>
            </a:pPr>
            <a:r>
              <a:rPr lang="en-US" dirty="0"/>
              <a:t>Less errors</a:t>
            </a:r>
          </a:p>
          <a:p>
            <a:pPr marL="457200" indent="-457200">
              <a:buFont typeface="Arial" panose="020B0604020202020204" pitchFamily="34" charset="0"/>
              <a:buChar char="•"/>
            </a:pPr>
            <a:r>
              <a:rPr lang="en-US" dirty="0"/>
              <a:t>Faster to deliver</a:t>
            </a:r>
          </a:p>
          <a:p>
            <a:pPr marL="457200" indent="-457200" fontAlgn="ctr">
              <a:buFont typeface="Arial" panose="020B0604020202020204" pitchFamily="34" charset="0"/>
              <a:buChar char="•"/>
            </a:pPr>
            <a:r>
              <a:rPr lang="en-US" dirty="0"/>
              <a:t>Test in production-like environments</a:t>
            </a:r>
          </a:p>
          <a:p>
            <a:pPr marL="457200" indent="-457200" fontAlgn="ctr">
              <a:buFont typeface="Arial" panose="020B0604020202020204" pitchFamily="34" charset="0"/>
              <a:buChar char="•"/>
            </a:pPr>
            <a:r>
              <a:rPr lang="en-US" dirty="0"/>
              <a:t>Provision multiple environments</a:t>
            </a:r>
          </a:p>
          <a:p>
            <a:pPr marL="457200" indent="-457200" fontAlgn="ctr">
              <a:buFont typeface="Arial" panose="020B0604020202020204" pitchFamily="34" charset="0"/>
              <a:buChar char="•"/>
            </a:pPr>
            <a:r>
              <a:rPr lang="en-US" dirty="0"/>
              <a:t>Practice deployments</a:t>
            </a:r>
          </a:p>
          <a:p>
            <a:pPr marL="457200" indent="-457200" fontAlgn="ctr">
              <a:buFont typeface="Arial" panose="020B0604020202020204" pitchFamily="34" charset="0"/>
              <a:buChar char="•"/>
            </a:pPr>
            <a:r>
              <a:rPr lang="en-US" dirty="0"/>
              <a:t>Deliver stable environments</a:t>
            </a:r>
          </a:p>
          <a:p>
            <a:endParaRPr lang="en-US" dirty="0"/>
          </a:p>
        </p:txBody>
      </p:sp>
      <p:pic>
        <p:nvPicPr>
          <p:cNvPr id="10" name="Picture 9">
            <a:extLst>
              <a:ext uri="{FF2B5EF4-FFF2-40B4-BE49-F238E27FC236}">
                <a16:creationId xmlns:a16="http://schemas.microsoft.com/office/drawing/2014/main" id="{00987753-9C00-43FC-8624-011065F6FB64}"/>
              </a:ext>
            </a:extLst>
          </p:cNvPr>
          <p:cNvPicPr>
            <a:picLocks noChangeAspect="1"/>
          </p:cNvPicPr>
          <p:nvPr/>
        </p:nvPicPr>
        <p:blipFill>
          <a:blip r:embed="rId3" cstate="email">
            <a:duotone>
              <a:prstClr val="black"/>
              <a:schemeClr val="accent2">
                <a:tint val="45000"/>
                <a:satMod val="400000"/>
              </a:schemeClr>
            </a:duotone>
            <a:extLst>
              <a:ext uri="{28A0092B-C50C-407E-A947-70E740481C1C}">
                <a14:useLocalDpi xmlns:a14="http://schemas.microsoft.com/office/drawing/2010/main"/>
              </a:ext>
            </a:extLst>
          </a:blip>
          <a:stretch>
            <a:fillRect/>
          </a:stretch>
        </p:blipFill>
        <p:spPr>
          <a:xfrm>
            <a:off x="7418895" y="2531097"/>
            <a:ext cx="4326903" cy="4326903"/>
          </a:xfrm>
          <a:prstGeom prst="rect">
            <a:avLst/>
          </a:prstGeom>
        </p:spPr>
      </p:pic>
    </p:spTree>
    <p:extLst>
      <p:ext uri="{BB962C8B-B14F-4D97-AF65-F5344CB8AC3E}">
        <p14:creationId xmlns:p14="http://schemas.microsoft.com/office/powerpoint/2010/main" val="4147018710"/>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06BCE-9580-428B-B61E-3FE3D8CB8BD4}"/>
              </a:ext>
            </a:extLst>
          </p:cNvPr>
          <p:cNvSpPr>
            <a:spLocks noGrp="1"/>
          </p:cNvSpPr>
          <p:nvPr>
            <p:ph type="title"/>
          </p:nvPr>
        </p:nvSpPr>
        <p:spPr/>
        <p:txBody>
          <a:bodyPr/>
          <a:lstStyle/>
          <a:p>
            <a:r>
              <a:rPr lang="en-US"/>
              <a:t>How to Get Started	</a:t>
            </a:r>
          </a:p>
        </p:txBody>
      </p:sp>
      <p:sp>
        <p:nvSpPr>
          <p:cNvPr id="3" name="Text Placeholder 2">
            <a:extLst>
              <a:ext uri="{FF2B5EF4-FFF2-40B4-BE49-F238E27FC236}">
                <a16:creationId xmlns:a16="http://schemas.microsoft.com/office/drawing/2014/main" id="{4A196DFE-BB14-4D3F-B270-D90A3F30E81F}"/>
              </a:ext>
            </a:extLst>
          </p:cNvPr>
          <p:cNvSpPr>
            <a:spLocks noGrp="1"/>
          </p:cNvSpPr>
          <p:nvPr>
            <p:ph type="body" sz="quarter" idx="10"/>
          </p:nvPr>
        </p:nvSpPr>
        <p:spPr>
          <a:xfrm>
            <a:off x="1026990" y="3631378"/>
            <a:ext cx="3166319" cy="3915944"/>
          </a:xfrm>
        </p:spPr>
        <p:txBody>
          <a:bodyPr/>
          <a:lstStyle/>
          <a:p>
            <a:pPr marL="342900" indent="-342900">
              <a:buFont typeface="Arial" panose="020B0604020202020204" pitchFamily="34" charset="0"/>
              <a:buChar char="•"/>
            </a:pPr>
            <a:r>
              <a:rPr lang="en-US" sz="2000" dirty="0"/>
              <a:t>Have a Vision</a:t>
            </a:r>
          </a:p>
          <a:p>
            <a:pPr marL="342900" indent="-342900">
              <a:buFont typeface="Arial" panose="020B0604020202020204" pitchFamily="34" charset="0"/>
              <a:buChar char="•"/>
            </a:pPr>
            <a:r>
              <a:rPr lang="en-US" sz="2000" dirty="0"/>
              <a:t>This is a big change</a:t>
            </a:r>
          </a:p>
          <a:p>
            <a:pPr marL="342900" indent="-342900">
              <a:buFont typeface="Arial" panose="020B0604020202020204" pitchFamily="34" charset="0"/>
              <a:buChar char="•"/>
            </a:pPr>
            <a:r>
              <a:rPr lang="en-US" sz="2000" dirty="0" err="1"/>
              <a:t>IaC</a:t>
            </a:r>
            <a:r>
              <a:rPr lang="en-US" sz="2000" dirty="0"/>
              <a:t>/DevOps Movement</a:t>
            </a:r>
          </a:p>
          <a:p>
            <a:pPr marL="342900" indent="-342900">
              <a:buFont typeface="Arial" panose="020B0604020202020204" pitchFamily="34" charset="0"/>
              <a:buChar char="•"/>
            </a:pPr>
            <a:r>
              <a:rPr lang="en-US" sz="2000" dirty="0"/>
              <a:t>A way of life</a:t>
            </a:r>
          </a:p>
          <a:p>
            <a:pPr marL="342900" indent="-342900">
              <a:buFont typeface="Arial" panose="020B0604020202020204" pitchFamily="34" charset="0"/>
              <a:buChar char="•"/>
            </a:pPr>
            <a:r>
              <a:rPr lang="en-US" sz="2000" dirty="0"/>
              <a:t>Required to be successful</a:t>
            </a:r>
          </a:p>
          <a:p>
            <a:pPr marL="342900" indent="-342900">
              <a:buFont typeface="Arial" panose="020B0604020202020204" pitchFamily="34" charset="0"/>
              <a:buChar char="•"/>
            </a:pPr>
            <a:endParaRPr lang="en-US" sz="2000" dirty="0"/>
          </a:p>
          <a:p>
            <a:endParaRPr lang="en-US" sz="1400" dirty="0"/>
          </a:p>
          <a:p>
            <a:endParaRPr lang="en-US" sz="1400" dirty="0"/>
          </a:p>
          <a:p>
            <a:endParaRPr lang="en-US" sz="1400" dirty="0"/>
          </a:p>
        </p:txBody>
      </p:sp>
      <p:graphicFrame>
        <p:nvGraphicFramePr>
          <p:cNvPr id="4" name="Diagram 3">
            <a:extLst>
              <a:ext uri="{FF2B5EF4-FFF2-40B4-BE49-F238E27FC236}">
                <a16:creationId xmlns:a16="http://schemas.microsoft.com/office/drawing/2014/main" id="{32C86410-5F64-4131-BBE5-B71F7C23CB02}"/>
              </a:ext>
            </a:extLst>
          </p:cNvPr>
          <p:cNvGraphicFramePr/>
          <p:nvPr>
            <p:extLst/>
          </p:nvPr>
        </p:nvGraphicFramePr>
        <p:xfrm>
          <a:off x="1215762" y="1275453"/>
          <a:ext cx="9263529" cy="23559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a:extLst>
              <a:ext uri="{FF2B5EF4-FFF2-40B4-BE49-F238E27FC236}">
                <a16:creationId xmlns:a16="http://schemas.microsoft.com/office/drawing/2014/main" id="{4197AF6B-40E7-4F55-ACB4-A931273D307E}"/>
              </a:ext>
            </a:extLst>
          </p:cNvPr>
          <p:cNvSpPr txBox="1"/>
          <p:nvPr/>
        </p:nvSpPr>
        <p:spPr>
          <a:xfrm>
            <a:off x="4583506" y="3647028"/>
            <a:ext cx="2614708" cy="2462213"/>
          </a:xfrm>
          <a:prstGeom prst="rect">
            <a:avLst/>
          </a:prstGeom>
          <a:noFill/>
        </p:spPr>
        <p:txBody>
          <a:bodyPr wrap="square" lIns="0" tIns="0" rIns="0" bIns="0" rtlCol="0">
            <a:spAutoFit/>
          </a:bodyPr>
          <a:lstStyle/>
          <a:p>
            <a:pPr marL="342900" marR="0" lvl="0" indent="-342900" algn="l" defTabSz="91436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1A1A1A"/>
                </a:solidFill>
                <a:effectLst/>
                <a:uLnTx/>
                <a:uFillTx/>
                <a:latin typeface="Segoe UI Semilight" panose="020B0402040204020203" pitchFamily="34" charset="0"/>
                <a:ea typeface="+mn-ea"/>
                <a:cs typeface="Segoe UI Semilight" panose="020B0402040204020203" pitchFamily="34" charset="0"/>
              </a:rPr>
              <a:t>Simplicity</a:t>
            </a:r>
          </a:p>
          <a:p>
            <a:pPr marL="342900" marR="0" lvl="0" indent="-342900" algn="l" defTabSz="91436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1A1A1A"/>
                </a:solidFill>
                <a:effectLst/>
                <a:uLnTx/>
                <a:uFillTx/>
                <a:latin typeface="Segoe UI Semilight" panose="020B0402040204020203" pitchFamily="34" charset="0"/>
                <a:ea typeface="+mn-ea"/>
                <a:cs typeface="Segoe UI Semilight" panose="020B0402040204020203" pitchFamily="34" charset="0"/>
              </a:rPr>
              <a:t>Modular</a:t>
            </a:r>
          </a:p>
          <a:p>
            <a:pPr marL="342900" marR="0" lvl="0" indent="-342900" algn="l" defTabSz="91436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1A1A1A"/>
                </a:solidFill>
                <a:effectLst/>
                <a:uLnTx/>
                <a:uFillTx/>
                <a:latin typeface="Segoe UI Semilight" panose="020B0402040204020203" pitchFamily="34" charset="0"/>
                <a:ea typeface="+mn-ea"/>
                <a:cs typeface="Segoe UI Semilight" panose="020B0402040204020203" pitchFamily="34" charset="0"/>
              </a:rPr>
              <a:t>Flexible</a:t>
            </a:r>
          </a:p>
          <a:p>
            <a:pPr marL="342900" marR="0" lvl="0" indent="-342900" algn="l" defTabSz="91436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1A1A1A"/>
                </a:solidFill>
                <a:effectLst/>
                <a:uLnTx/>
                <a:uFillTx/>
                <a:latin typeface="Segoe UI Semilight" panose="020B0402040204020203" pitchFamily="34" charset="0"/>
                <a:ea typeface="+mn-ea"/>
                <a:cs typeface="Segoe UI Semilight" panose="020B0402040204020203" pitchFamily="34" charset="0"/>
              </a:rPr>
              <a:t>Versioning</a:t>
            </a:r>
          </a:p>
          <a:p>
            <a:pPr marL="342900" marR="0" lvl="0" indent="-342900" algn="l" defTabSz="914367"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000" b="0" i="0" u="none" strike="noStrike" kern="1200" cap="none" spc="0" normalizeH="0" baseline="0" noProof="0" dirty="0">
              <a:ln>
                <a:noFill/>
              </a:ln>
              <a:solidFill>
                <a:srgbClr val="1A1A1A"/>
              </a:solidFill>
              <a:effectLst/>
              <a:uLnTx/>
              <a:uFillTx/>
              <a:latin typeface="Segoe UI Semilight" panose="020B0402040204020203" pitchFamily="34" charset="0"/>
              <a:ea typeface="+mn-ea"/>
              <a:cs typeface="Segoe UI Semilight" panose="020B0402040204020203" pitchFamily="34" charset="0"/>
            </a:endParaRPr>
          </a:p>
          <a:p>
            <a:pPr marL="342900" marR="0" lvl="0" indent="-342900" algn="l" defTabSz="914367"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000" b="0" i="0" u="none" strike="noStrike" kern="1200" cap="none" spc="0" normalizeH="0" baseline="0" noProof="0" dirty="0">
              <a:ln>
                <a:noFill/>
              </a:ln>
              <a:solidFill>
                <a:srgbClr val="1A1A1A"/>
              </a:solidFill>
              <a:effectLst/>
              <a:uLnTx/>
              <a:uFillTx/>
              <a:latin typeface="Segoe UI Semilight" panose="020B0402040204020203" pitchFamily="34" charset="0"/>
              <a:ea typeface="+mn-ea"/>
              <a:cs typeface="Segoe UI Semilight" panose="020B0402040204020203" pitchFamily="34" charset="0"/>
            </a:endParaRPr>
          </a:p>
          <a:p>
            <a:pPr marL="342900" marR="0" lvl="0" indent="-342900" algn="l" defTabSz="914367"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000" b="0" i="0" u="none" strike="noStrike" kern="1200" cap="none" spc="0" normalizeH="0" baseline="0" noProof="0" dirty="0">
              <a:ln>
                <a:noFill/>
              </a:ln>
              <a:solidFill>
                <a:srgbClr val="1A1A1A"/>
              </a:solidFill>
              <a:effectLst/>
              <a:uLnTx/>
              <a:uFillTx/>
              <a:latin typeface="Segoe UI Semilight" panose="020B0402040204020203" pitchFamily="34" charset="0"/>
              <a:ea typeface="+mn-ea"/>
              <a:cs typeface="Segoe UI Semilight" panose="020B0402040204020203" pitchFamily="34" charset="0"/>
            </a:endParaRPr>
          </a:p>
          <a:p>
            <a:pPr marL="342900" marR="0" lvl="0" indent="-342900" algn="l" defTabSz="914367"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000" b="0" i="0" u="none" strike="noStrike" kern="1200" cap="none" spc="0" normalizeH="0" baseline="0" noProof="0" dirty="0">
              <a:ln>
                <a:noFill/>
              </a:ln>
              <a:solidFill>
                <a:srgbClr val="1A1A1A"/>
              </a:solidFill>
              <a:effectLst/>
              <a:uLnTx/>
              <a:uFillTx/>
              <a:latin typeface="Segoe UI Semilight" panose="020B0402040204020203" pitchFamily="34" charset="0"/>
              <a:ea typeface="+mn-ea"/>
              <a:cs typeface="Segoe UI Semilight" panose="020B0402040204020203" pitchFamily="34" charset="0"/>
            </a:endParaRPr>
          </a:p>
        </p:txBody>
      </p:sp>
      <p:sp>
        <p:nvSpPr>
          <p:cNvPr id="6" name="TextBox 5">
            <a:extLst>
              <a:ext uri="{FF2B5EF4-FFF2-40B4-BE49-F238E27FC236}">
                <a16:creationId xmlns:a16="http://schemas.microsoft.com/office/drawing/2014/main" id="{4C52E3EE-F71D-4226-8BB3-CB6EEDFE5574}"/>
              </a:ext>
            </a:extLst>
          </p:cNvPr>
          <p:cNvSpPr txBox="1"/>
          <p:nvPr/>
        </p:nvSpPr>
        <p:spPr>
          <a:xfrm>
            <a:off x="8058822" y="3663651"/>
            <a:ext cx="3547961" cy="2154436"/>
          </a:xfrm>
          <a:prstGeom prst="rect">
            <a:avLst/>
          </a:prstGeom>
          <a:noFill/>
        </p:spPr>
        <p:txBody>
          <a:bodyPr wrap="square" lIns="0" tIns="0" rIns="0" bIns="0" rtlCol="0">
            <a:spAutoFit/>
          </a:bodyPr>
          <a:lstStyle/>
          <a:p>
            <a:pPr marL="342900" marR="0" lvl="0" indent="-342900" algn="l" defTabSz="91436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err="1">
                <a:ln>
                  <a:noFill/>
                </a:ln>
                <a:solidFill>
                  <a:srgbClr val="1A1A1A"/>
                </a:solidFill>
                <a:effectLst/>
                <a:uLnTx/>
                <a:uFillTx/>
                <a:latin typeface="Segoe UI Semilight" panose="020B0402040204020203" pitchFamily="34" charset="0"/>
                <a:ea typeface="+mn-ea"/>
                <a:cs typeface="Segoe UI Semilight" panose="020B0402040204020203" pitchFamily="34" charset="0"/>
              </a:rPr>
              <a:t>Powershell</a:t>
            </a:r>
            <a:r>
              <a:rPr kumimoji="0" lang="en-US" sz="2000" b="0" i="0" u="none" strike="noStrike" kern="1200" cap="none" spc="0" normalizeH="0" baseline="0" noProof="0" dirty="0">
                <a:ln>
                  <a:noFill/>
                </a:ln>
                <a:solidFill>
                  <a:srgbClr val="1A1A1A"/>
                </a:solidFill>
                <a:effectLst/>
                <a:uLnTx/>
                <a:uFillTx/>
                <a:latin typeface="Segoe UI Semilight" panose="020B0402040204020203" pitchFamily="34" charset="0"/>
                <a:ea typeface="+mn-ea"/>
                <a:cs typeface="Segoe UI Semilight" panose="020B0402040204020203" pitchFamily="34" charset="0"/>
              </a:rPr>
              <a:t>/Bash</a:t>
            </a:r>
          </a:p>
          <a:p>
            <a:pPr marL="342900" marR="0" lvl="0" indent="-342900" algn="l" defTabSz="91436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1A1A1A"/>
                </a:solidFill>
                <a:effectLst/>
                <a:uLnTx/>
                <a:uFillTx/>
                <a:latin typeface="Segoe UI Semilight" panose="020B0402040204020203" pitchFamily="34" charset="0"/>
                <a:ea typeface="+mn-ea"/>
                <a:cs typeface="Segoe UI Semilight" panose="020B0402040204020203" pitchFamily="34" charset="0"/>
              </a:rPr>
              <a:t>Azure ARM </a:t>
            </a:r>
            <a:r>
              <a:rPr kumimoji="0" lang="en-US" sz="2000" b="0" i="0" u="none" strike="noStrike" kern="1200" cap="none" spc="0" normalizeH="0" baseline="0" noProof="0" dirty="0" err="1">
                <a:ln>
                  <a:noFill/>
                </a:ln>
                <a:solidFill>
                  <a:srgbClr val="1A1A1A"/>
                </a:solidFill>
                <a:effectLst/>
                <a:uLnTx/>
                <a:uFillTx/>
                <a:latin typeface="Segoe UI Semilight" panose="020B0402040204020203" pitchFamily="34" charset="0"/>
                <a:ea typeface="+mn-ea"/>
                <a:cs typeface="Segoe UI Semilight" panose="020B0402040204020203" pitchFamily="34" charset="0"/>
              </a:rPr>
              <a:t>Quickstart</a:t>
            </a:r>
            <a:r>
              <a:rPr kumimoji="0" lang="en-US" sz="2000" b="0" i="0" u="none" strike="noStrike" kern="1200" cap="none" spc="0" normalizeH="0" baseline="0" noProof="0" dirty="0">
                <a:ln>
                  <a:noFill/>
                </a:ln>
                <a:solidFill>
                  <a:srgbClr val="1A1A1A"/>
                </a:solidFill>
                <a:effectLst/>
                <a:uLnTx/>
                <a:uFillTx/>
                <a:latin typeface="Segoe UI Semilight" panose="020B0402040204020203" pitchFamily="34" charset="0"/>
                <a:ea typeface="+mn-ea"/>
                <a:cs typeface="Segoe UI Semilight" panose="020B0402040204020203" pitchFamily="34" charset="0"/>
              </a:rPr>
              <a:t> Templates</a:t>
            </a:r>
          </a:p>
          <a:p>
            <a:pPr marL="342900" marR="0" lvl="0" indent="-342900" algn="l" defTabSz="91436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1A1A1A"/>
                </a:solidFill>
                <a:effectLst/>
                <a:uLnTx/>
                <a:uFillTx/>
                <a:latin typeface="Segoe UI Semilight" panose="020B0402040204020203" pitchFamily="34" charset="0"/>
                <a:ea typeface="+mn-ea"/>
                <a:cs typeface="Segoe UI Semilight" panose="020B0402040204020203" pitchFamily="34" charset="0"/>
              </a:rPr>
              <a:t>VS Code</a:t>
            </a:r>
          </a:p>
          <a:p>
            <a:pPr marL="342900" marR="0" lvl="0" indent="-342900" algn="l" defTabSz="91436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1A1A1A"/>
                </a:solidFill>
                <a:effectLst/>
                <a:uLnTx/>
                <a:uFillTx/>
                <a:latin typeface="Segoe UI Semilight" panose="020B0402040204020203" pitchFamily="34" charset="0"/>
                <a:ea typeface="+mn-ea"/>
                <a:cs typeface="Segoe UI Semilight" panose="020B0402040204020203" pitchFamily="34" charset="0"/>
              </a:rPr>
              <a:t>GitHub</a:t>
            </a:r>
          </a:p>
          <a:p>
            <a:pPr marL="342900" marR="0" lvl="0" indent="-342900" algn="l" defTabSz="91436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1A1A1A"/>
                </a:solidFill>
                <a:effectLst/>
                <a:uLnTx/>
                <a:uFillTx/>
                <a:latin typeface="Segoe UI Semilight" panose="020B0402040204020203" pitchFamily="34" charset="0"/>
                <a:ea typeface="+mn-ea"/>
                <a:cs typeface="Segoe UI Semilight" panose="020B0402040204020203" pitchFamily="34" charset="0"/>
              </a:rPr>
              <a:t>Azure Automation, Terraform, Azure DevOps</a:t>
            </a:r>
            <a:endParaRPr kumimoji="0" lang="en-US" sz="20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endParaRPr>
          </a:p>
        </p:txBody>
      </p:sp>
      <p:pic>
        <p:nvPicPr>
          <p:cNvPr id="7" name="Picture 6">
            <a:extLst>
              <a:ext uri="{FF2B5EF4-FFF2-40B4-BE49-F238E27FC236}">
                <a16:creationId xmlns:a16="http://schemas.microsoft.com/office/drawing/2014/main" id="{045A5FFD-5578-46FF-B67D-9A257583BAD2}"/>
              </a:ext>
            </a:extLst>
          </p:cNvPr>
          <p:cNvPicPr>
            <a:picLocks noChangeAspect="1"/>
          </p:cNvPicPr>
          <p:nvPr/>
        </p:nvPicPr>
        <p:blipFill>
          <a:blip r:embed="rId8"/>
          <a:stretch>
            <a:fillRect/>
          </a:stretch>
        </p:blipFill>
        <p:spPr>
          <a:xfrm>
            <a:off x="1884921" y="5786196"/>
            <a:ext cx="930724" cy="930724"/>
          </a:xfrm>
          <a:prstGeom prst="rect">
            <a:avLst/>
          </a:prstGeom>
        </p:spPr>
      </p:pic>
      <p:pic>
        <p:nvPicPr>
          <p:cNvPr id="8" name="Picture 7">
            <a:extLst>
              <a:ext uri="{FF2B5EF4-FFF2-40B4-BE49-F238E27FC236}">
                <a16:creationId xmlns:a16="http://schemas.microsoft.com/office/drawing/2014/main" id="{6982A0C6-764B-49C5-968E-1ED64440B2CE}"/>
              </a:ext>
            </a:extLst>
          </p:cNvPr>
          <p:cNvPicPr>
            <a:picLocks noChangeAspect="1"/>
          </p:cNvPicPr>
          <p:nvPr/>
        </p:nvPicPr>
        <p:blipFill>
          <a:blip r:embed="rId9"/>
          <a:stretch>
            <a:fillRect/>
          </a:stretch>
        </p:blipFill>
        <p:spPr>
          <a:xfrm>
            <a:off x="5297078" y="5816390"/>
            <a:ext cx="870335" cy="870335"/>
          </a:xfrm>
          <a:prstGeom prst="rect">
            <a:avLst/>
          </a:prstGeom>
        </p:spPr>
      </p:pic>
      <p:pic>
        <p:nvPicPr>
          <p:cNvPr id="9" name="Picture 8">
            <a:extLst>
              <a:ext uri="{FF2B5EF4-FFF2-40B4-BE49-F238E27FC236}">
                <a16:creationId xmlns:a16="http://schemas.microsoft.com/office/drawing/2014/main" id="{5E431487-C6DE-41E6-A701-DC3487A6DD3E}"/>
              </a:ext>
            </a:extLst>
          </p:cNvPr>
          <p:cNvPicPr>
            <a:picLocks noChangeAspect="1"/>
          </p:cNvPicPr>
          <p:nvPr/>
        </p:nvPicPr>
        <p:blipFill>
          <a:blip r:embed="rId10"/>
          <a:stretch>
            <a:fillRect/>
          </a:stretch>
        </p:blipFill>
        <p:spPr>
          <a:xfrm>
            <a:off x="8803694" y="5786195"/>
            <a:ext cx="930724" cy="930724"/>
          </a:xfrm>
          <a:prstGeom prst="rect">
            <a:avLst/>
          </a:prstGeom>
        </p:spPr>
      </p:pic>
    </p:spTree>
    <p:extLst>
      <p:ext uri="{BB962C8B-B14F-4D97-AF65-F5344CB8AC3E}">
        <p14:creationId xmlns:p14="http://schemas.microsoft.com/office/powerpoint/2010/main" val="47891135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85D0F-7E50-44FE-976D-0231574F8A4D}"/>
              </a:ext>
            </a:extLst>
          </p:cNvPr>
          <p:cNvSpPr>
            <a:spLocks noGrp="1"/>
          </p:cNvSpPr>
          <p:nvPr>
            <p:ph type="title"/>
          </p:nvPr>
        </p:nvSpPr>
        <p:spPr/>
        <p:txBody>
          <a:bodyPr/>
          <a:lstStyle/>
          <a:p>
            <a:r>
              <a:rPr lang="en-US" dirty="0"/>
              <a:t>Steps to Implement IaC</a:t>
            </a:r>
          </a:p>
        </p:txBody>
      </p:sp>
      <p:sp>
        <p:nvSpPr>
          <p:cNvPr id="3" name="Text Placeholder 2">
            <a:extLst>
              <a:ext uri="{FF2B5EF4-FFF2-40B4-BE49-F238E27FC236}">
                <a16:creationId xmlns:a16="http://schemas.microsoft.com/office/drawing/2014/main" id="{10523422-8849-48D6-9AC3-4C67E8098466}"/>
              </a:ext>
            </a:extLst>
          </p:cNvPr>
          <p:cNvSpPr>
            <a:spLocks noGrp="1"/>
          </p:cNvSpPr>
          <p:nvPr>
            <p:ph type="body" sz="quarter" idx="10"/>
          </p:nvPr>
        </p:nvSpPr>
        <p:spPr>
          <a:xfrm>
            <a:off x="586390" y="1434370"/>
            <a:ext cx="11018520" cy="2544286"/>
          </a:xfrm>
        </p:spPr>
        <p:txBody>
          <a:bodyPr/>
          <a:lstStyle/>
          <a:p>
            <a:pPr marL="514350" indent="-514350">
              <a:buAutoNum type="arabicPeriod"/>
            </a:pPr>
            <a:r>
              <a:rPr lang="en-US" dirty="0"/>
              <a:t>Find something easy to automate – low effort, low risk</a:t>
            </a:r>
          </a:p>
          <a:p>
            <a:pPr marL="514350" indent="-514350">
              <a:buAutoNum type="arabicPeriod"/>
            </a:pPr>
            <a:r>
              <a:rPr lang="en-US" dirty="0"/>
              <a:t>Set the right expectations – experimentation is necessary</a:t>
            </a:r>
          </a:p>
          <a:p>
            <a:pPr marL="514350" indent="-514350">
              <a:buAutoNum type="arabicPeriod"/>
            </a:pPr>
            <a:r>
              <a:rPr lang="en-US" dirty="0"/>
              <a:t>Prove that it works – show the time savings and effort needed</a:t>
            </a:r>
          </a:p>
          <a:p>
            <a:pPr marL="514350" indent="-514350">
              <a:buAutoNum type="arabicPeriod"/>
            </a:pPr>
            <a:r>
              <a:rPr lang="en-US" dirty="0"/>
              <a:t>Do it again</a:t>
            </a:r>
          </a:p>
          <a:p>
            <a:pPr marL="514350" indent="-514350">
              <a:buAutoNum type="arabicPeriod"/>
            </a:pPr>
            <a:endParaRPr lang="en-US" dirty="0"/>
          </a:p>
        </p:txBody>
      </p:sp>
      <p:pic>
        <p:nvPicPr>
          <p:cNvPr id="4" name="Picture 3">
            <a:extLst>
              <a:ext uri="{FF2B5EF4-FFF2-40B4-BE49-F238E27FC236}">
                <a16:creationId xmlns:a16="http://schemas.microsoft.com/office/drawing/2014/main" id="{54E42287-AE09-48AD-8E55-CA087464A4F7}"/>
              </a:ext>
            </a:extLst>
          </p:cNvPr>
          <p:cNvPicPr>
            <a:picLocks noChangeAspect="1"/>
          </p:cNvPicPr>
          <p:nvPr/>
        </p:nvPicPr>
        <p:blipFill>
          <a:blip r:embed="rId2"/>
          <a:stretch>
            <a:fillRect/>
          </a:stretch>
        </p:blipFill>
        <p:spPr>
          <a:xfrm>
            <a:off x="8323082" y="3842676"/>
            <a:ext cx="3161907" cy="3161907"/>
          </a:xfrm>
          <a:prstGeom prst="rect">
            <a:avLst/>
          </a:prstGeom>
        </p:spPr>
      </p:pic>
    </p:spTree>
    <p:extLst>
      <p:ext uri="{BB962C8B-B14F-4D97-AF65-F5344CB8AC3E}">
        <p14:creationId xmlns:p14="http://schemas.microsoft.com/office/powerpoint/2010/main" val="235770430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B2492-AD99-47EC-8FB2-01509969557A}"/>
              </a:ext>
            </a:extLst>
          </p:cNvPr>
          <p:cNvSpPr>
            <a:spLocks noGrp="1"/>
          </p:cNvSpPr>
          <p:nvPr>
            <p:ph type="title"/>
          </p:nvPr>
        </p:nvSpPr>
        <p:spPr/>
        <p:txBody>
          <a:bodyPr/>
          <a:lstStyle/>
          <a:p>
            <a:r>
              <a:rPr lang="en-US" dirty="0"/>
              <a:t>“Opportunities”</a:t>
            </a:r>
          </a:p>
        </p:txBody>
      </p:sp>
      <p:sp>
        <p:nvSpPr>
          <p:cNvPr id="3" name="Text Placeholder 2">
            <a:extLst>
              <a:ext uri="{FF2B5EF4-FFF2-40B4-BE49-F238E27FC236}">
                <a16:creationId xmlns:a16="http://schemas.microsoft.com/office/drawing/2014/main" id="{9774E32E-E200-43F6-99FA-772C4CA6506E}"/>
              </a:ext>
            </a:extLst>
          </p:cNvPr>
          <p:cNvSpPr>
            <a:spLocks noGrp="1"/>
          </p:cNvSpPr>
          <p:nvPr>
            <p:ph type="body" sz="quarter" idx="10"/>
          </p:nvPr>
        </p:nvSpPr>
        <p:spPr>
          <a:xfrm>
            <a:off x="586390" y="1434370"/>
            <a:ext cx="11018520" cy="3060325"/>
          </a:xfrm>
        </p:spPr>
        <p:txBody>
          <a:bodyPr/>
          <a:lstStyle/>
          <a:p>
            <a:pPr marL="457200" indent="-457200">
              <a:buFont typeface="Arial" panose="020B0604020202020204" pitchFamily="34" charset="0"/>
              <a:buChar char="•"/>
            </a:pPr>
            <a:r>
              <a:rPr lang="en-US" dirty="0"/>
              <a:t>Be thorough – identify all the steps</a:t>
            </a:r>
          </a:p>
          <a:p>
            <a:pPr marL="457200" indent="-457200">
              <a:buFont typeface="Arial" panose="020B0604020202020204" pitchFamily="34" charset="0"/>
              <a:buChar char="•"/>
            </a:pPr>
            <a:r>
              <a:rPr lang="en-US" dirty="0"/>
              <a:t>Expect manual steps within process</a:t>
            </a:r>
          </a:p>
          <a:p>
            <a:pPr marL="457200" indent="-457200">
              <a:buFont typeface="Arial" panose="020B0604020202020204" pitchFamily="34" charset="0"/>
              <a:buChar char="•"/>
            </a:pPr>
            <a:r>
              <a:rPr lang="en-US" dirty="0"/>
              <a:t>Ctrl-C &amp; Ctrl-V</a:t>
            </a:r>
          </a:p>
          <a:p>
            <a:pPr marL="457200" indent="-457200">
              <a:buFont typeface="Arial" panose="020B0604020202020204" pitchFamily="34" charset="0"/>
              <a:buChar char="•"/>
            </a:pPr>
            <a:r>
              <a:rPr lang="en-US" dirty="0"/>
              <a:t>Desired State Configuration</a:t>
            </a:r>
          </a:p>
          <a:p>
            <a:pPr marL="457200" indent="-457200">
              <a:buFont typeface="Arial" panose="020B0604020202020204" pitchFamily="34" charset="0"/>
              <a:buChar char="•"/>
            </a:pPr>
            <a:r>
              <a:rPr lang="en-US" dirty="0"/>
              <a:t>Buy vs. Build</a:t>
            </a:r>
          </a:p>
          <a:p>
            <a:pPr marL="457200" indent="-457200">
              <a:buFont typeface="Arial" panose="020B0604020202020204" pitchFamily="34" charset="0"/>
              <a:buChar char="•"/>
            </a:pPr>
            <a:r>
              <a:rPr lang="en-US" dirty="0"/>
              <a:t>Service Portal or Manual Start</a:t>
            </a:r>
          </a:p>
        </p:txBody>
      </p:sp>
    </p:spTree>
    <p:extLst>
      <p:ext uri="{BB962C8B-B14F-4D97-AF65-F5344CB8AC3E}">
        <p14:creationId xmlns:p14="http://schemas.microsoft.com/office/powerpoint/2010/main" val="236013159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35555856-9970-4BC3-9AA9-6A917F53AF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69972" y="0"/>
            <a:ext cx="6421721"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7F487851-BFAF-46D8-A1ED-50CAD6E46F5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5" name="Title 4"/>
          <p:cNvSpPr>
            <a:spLocks noGrp="1"/>
          </p:cNvSpPr>
          <p:nvPr>
            <p:ph type="ctrTitle"/>
          </p:nvPr>
        </p:nvSpPr>
        <p:spPr>
          <a:xfrm>
            <a:off x="804484" y="4267832"/>
            <a:ext cx="4805996" cy="1297115"/>
          </a:xfrm>
        </p:spPr>
        <p:txBody>
          <a:bodyPr anchor="t">
            <a:normAutofit/>
          </a:bodyPr>
          <a:lstStyle/>
          <a:p>
            <a:pPr algn="l"/>
            <a:r>
              <a:rPr lang="en-US" sz="4100">
                <a:solidFill>
                  <a:srgbClr val="000000"/>
                </a:solidFill>
              </a:rPr>
              <a:t>Introduction to Azure Resource Manager</a:t>
            </a:r>
          </a:p>
        </p:txBody>
      </p:sp>
      <p:sp>
        <p:nvSpPr>
          <p:cNvPr id="20" name="Freeform 50">
            <a:extLst>
              <a:ext uri="{FF2B5EF4-FFF2-40B4-BE49-F238E27FC236}">
                <a16:creationId xmlns:a16="http://schemas.microsoft.com/office/drawing/2014/main" id="{13722DD7-BA73-4776-93A3-94491FEF72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27121" y="581159"/>
            <a:ext cx="5464879" cy="6276841"/>
          </a:xfrm>
          <a:custGeom>
            <a:avLst/>
            <a:gdLst>
              <a:gd name="connsiteX0" fmla="*/ 3299930 w 5464879"/>
              <a:gd name="connsiteY0" fmla="*/ 0 h 6276841"/>
              <a:gd name="connsiteX1" fmla="*/ 5398992 w 5464879"/>
              <a:gd name="connsiteY1" fmla="*/ 753544 h 6276841"/>
              <a:gd name="connsiteX2" fmla="*/ 5464879 w 5464879"/>
              <a:gd name="connsiteY2" fmla="*/ 813426 h 6276841"/>
              <a:gd name="connsiteX3" fmla="*/ 5464879 w 5464879"/>
              <a:gd name="connsiteY3" fmla="*/ 5786434 h 6276841"/>
              <a:gd name="connsiteX4" fmla="*/ 5398992 w 5464879"/>
              <a:gd name="connsiteY4" fmla="*/ 5846317 h 6276841"/>
              <a:gd name="connsiteX5" fmla="*/ 4872873 w 5464879"/>
              <a:gd name="connsiteY5" fmla="*/ 6201577 h 6276841"/>
              <a:gd name="connsiteX6" fmla="*/ 4716632 w 5464879"/>
              <a:gd name="connsiteY6" fmla="*/ 6276841 h 6276841"/>
              <a:gd name="connsiteX7" fmla="*/ 1883227 w 5464879"/>
              <a:gd name="connsiteY7" fmla="*/ 6276841 h 6276841"/>
              <a:gd name="connsiteX8" fmla="*/ 1726987 w 5464879"/>
              <a:gd name="connsiteY8" fmla="*/ 6201577 h 6276841"/>
              <a:gd name="connsiteX9" fmla="*/ 0 w 5464879"/>
              <a:gd name="connsiteY9" fmla="*/ 3299930 h 6276841"/>
              <a:gd name="connsiteX10" fmla="*/ 3299930 w 5464879"/>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64879" h="6276841">
                <a:moveTo>
                  <a:pt x="3299930" y="0"/>
                </a:moveTo>
                <a:cubicBezTo>
                  <a:pt x="4097274" y="0"/>
                  <a:pt x="4828569" y="282789"/>
                  <a:pt x="5398992" y="753544"/>
                </a:cubicBezTo>
                <a:lnTo>
                  <a:pt x="5464879" y="813426"/>
                </a:lnTo>
                <a:lnTo>
                  <a:pt x="5464879" y="5786434"/>
                </a:lnTo>
                <a:lnTo>
                  <a:pt x="5398992" y="5846317"/>
                </a:lnTo>
                <a:cubicBezTo>
                  <a:pt x="5236014" y="5980818"/>
                  <a:pt x="5059904" y="6099975"/>
                  <a:pt x="4872873" y="6201577"/>
                </a:cubicBezTo>
                <a:lnTo>
                  <a:pt x="4716632" y="6276841"/>
                </a:lnTo>
                <a:lnTo>
                  <a:pt x="1883227" y="6276841"/>
                </a:lnTo>
                <a:lnTo>
                  <a:pt x="1726987" y="6201577"/>
                </a:lnTo>
                <a:cubicBezTo>
                  <a:pt x="698316" y="5642769"/>
                  <a:pt x="0" y="4552900"/>
                  <a:pt x="0" y="3299930"/>
                </a:cubicBezTo>
                <a:cubicBezTo>
                  <a:pt x="0" y="1477429"/>
                  <a:pt x="1477429" y="0"/>
                  <a:pt x="3299930"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1" name="Picture 10">
            <a:extLst>
              <a:ext uri="{FF2B5EF4-FFF2-40B4-BE49-F238E27FC236}">
                <a16:creationId xmlns:a16="http://schemas.microsoft.com/office/drawing/2014/main" id="{B73C84B9-CC9B-46BC-A23B-8FE9FE5F011A}"/>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7709770" y="1815320"/>
            <a:ext cx="4141760" cy="4141760"/>
          </a:xfrm>
          <a:prstGeom prst="rect">
            <a:avLst/>
          </a:prstGeom>
        </p:spPr>
      </p:pic>
    </p:spTree>
    <p:extLst>
      <p:ext uri="{BB962C8B-B14F-4D97-AF65-F5344CB8AC3E}">
        <p14:creationId xmlns:p14="http://schemas.microsoft.com/office/powerpoint/2010/main" val="159769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FCE4280-B61E-44E0-AA37-1FD09FD99ACB}"/>
              </a:ext>
            </a:extLst>
          </p:cNvPr>
          <p:cNvSpPr>
            <a:spLocks noGrp="1"/>
          </p:cNvSpPr>
          <p:nvPr>
            <p:ph type="dt" sz="half" idx="10"/>
          </p:nvPr>
        </p:nvSpPr>
        <p:spPr>
          <a:xfrm>
            <a:off x="838200" y="6356350"/>
            <a:ext cx="2743200" cy="365125"/>
          </a:xfrm>
        </p:spPr>
        <p:txBody>
          <a:bodyPr/>
          <a:lstStyle/>
          <a:p>
            <a:r>
              <a:rPr lang="en-US"/>
              <a:t>2/27/2019</a:t>
            </a:r>
          </a:p>
        </p:txBody>
      </p:sp>
      <p:sp>
        <p:nvSpPr>
          <p:cNvPr id="5" name="Footer Placeholder 4">
            <a:extLst>
              <a:ext uri="{FF2B5EF4-FFF2-40B4-BE49-F238E27FC236}">
                <a16:creationId xmlns:a16="http://schemas.microsoft.com/office/drawing/2014/main" id="{4E3F5FFB-E5AA-4A04-B3F2-6C45DDD7A9BE}"/>
              </a:ext>
            </a:extLst>
          </p:cNvPr>
          <p:cNvSpPr>
            <a:spLocks noGrp="1"/>
          </p:cNvSpPr>
          <p:nvPr>
            <p:ph type="ftr" sz="quarter" idx="11"/>
          </p:nvPr>
        </p:nvSpPr>
        <p:spPr>
          <a:xfrm>
            <a:off x="4038600" y="6356350"/>
            <a:ext cx="4114800" cy="365125"/>
          </a:xfrm>
        </p:spPr>
        <p:txBody>
          <a:bodyPr/>
          <a:lstStyle/>
          <a:p>
            <a:r>
              <a:rPr lang="en-US"/>
              <a:t>Azure UAE Meetup</a:t>
            </a:r>
          </a:p>
        </p:txBody>
      </p:sp>
      <p:pic>
        <p:nvPicPr>
          <p:cNvPr id="6" name="Picture 5">
            <a:extLst>
              <a:ext uri="{FF2B5EF4-FFF2-40B4-BE49-F238E27FC236}">
                <a16:creationId xmlns:a16="http://schemas.microsoft.com/office/drawing/2014/main" id="{0C9A7963-F9C5-44E3-9B3C-5037130A318D}"/>
              </a:ext>
            </a:extLst>
          </p:cNvPr>
          <p:cNvPicPr>
            <a:picLocks noChangeAspect="1"/>
          </p:cNvPicPr>
          <p:nvPr/>
        </p:nvPicPr>
        <p:blipFill>
          <a:blip r:embed="rId2"/>
          <a:stretch>
            <a:fillRect/>
          </a:stretch>
        </p:blipFill>
        <p:spPr>
          <a:xfrm>
            <a:off x="10838" y="0"/>
            <a:ext cx="12170324" cy="6356350"/>
          </a:xfrm>
          <a:prstGeom prst="rect">
            <a:avLst/>
          </a:prstGeom>
        </p:spPr>
      </p:pic>
    </p:spTree>
    <p:extLst>
      <p:ext uri="{BB962C8B-B14F-4D97-AF65-F5344CB8AC3E}">
        <p14:creationId xmlns:p14="http://schemas.microsoft.com/office/powerpoint/2010/main" val="4698018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TotalTime>
  <Words>2160</Words>
  <Application>Microsoft Office PowerPoint</Application>
  <PresentationFormat>Widescreen</PresentationFormat>
  <Paragraphs>264</Paragraphs>
  <Slides>27</Slides>
  <Notes>15</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27</vt:i4>
      </vt:variant>
    </vt:vector>
  </HeadingPairs>
  <TitlesOfParts>
    <vt:vector size="39" baseType="lpstr">
      <vt:lpstr>Arial</vt:lpstr>
      <vt:lpstr>Calibri</vt:lpstr>
      <vt:lpstr>Calibri Light</vt:lpstr>
      <vt:lpstr>Courier New</vt:lpstr>
      <vt:lpstr>Segoe Pro Display Light</vt:lpstr>
      <vt:lpstr>Segoe Pro Display Semibold</vt:lpstr>
      <vt:lpstr>Segoe UI</vt:lpstr>
      <vt:lpstr>Segoe UI Light</vt:lpstr>
      <vt:lpstr>Segoe UI Semibold</vt:lpstr>
      <vt:lpstr>Segoe UI Semilight</vt:lpstr>
      <vt:lpstr>Wingdings</vt:lpstr>
      <vt:lpstr>Office Theme</vt:lpstr>
      <vt:lpstr>Introduction to Infrastructure as Code  and  Azure Resource Manager</vt:lpstr>
      <vt:lpstr>PowerPoint Presentation</vt:lpstr>
      <vt:lpstr>What is Infrastructure as Code (IaC) </vt:lpstr>
      <vt:lpstr>Why do IaC?</vt:lpstr>
      <vt:lpstr>How to Get Started </vt:lpstr>
      <vt:lpstr>Steps to Implement IaC</vt:lpstr>
      <vt:lpstr>“Opportunities”</vt:lpstr>
      <vt:lpstr>Introduction to Azure Resource Manager</vt:lpstr>
      <vt:lpstr>PowerPoint Presentation</vt:lpstr>
      <vt:lpstr>What is Azure Resource Manager? </vt:lpstr>
      <vt:lpstr>PowerPoint Presentation</vt:lpstr>
      <vt:lpstr>Azure Resource Manager</vt:lpstr>
      <vt:lpstr>PowerPoint Presentation</vt:lpstr>
      <vt:lpstr>Resource Group Lifecycle</vt:lpstr>
      <vt:lpstr>Immutable and declarative scenarios</vt:lpstr>
      <vt:lpstr>ARM Templates</vt:lpstr>
      <vt:lpstr>Power of Repeatability</vt:lpstr>
      <vt:lpstr>Add your own Power</vt:lpstr>
      <vt:lpstr>PowerPoint Presentation</vt:lpstr>
      <vt:lpstr>JSON files—simpler than they look Schema, content version, parameters, variables, resources, and outputs</vt:lpstr>
      <vt:lpstr>PowerPoint Presentation</vt:lpstr>
      <vt:lpstr>PowerPoint Presentation</vt:lpstr>
      <vt:lpstr>PowerPoint Presentation</vt:lpstr>
      <vt:lpstr>PowerPoint Presentation</vt:lpstr>
      <vt:lpstr>Deploying custom JSON files</vt:lpstr>
      <vt:lpstr>Resources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Infrastructure as Code  and  Azure Resource Manager</dc:title>
  <dc:creator>Owais Ahmed</dc:creator>
  <cp:lastModifiedBy>Owais Ahmed</cp:lastModifiedBy>
  <cp:revision>3</cp:revision>
  <dcterms:created xsi:type="dcterms:W3CDTF">2019-02-27T13:09:50Z</dcterms:created>
  <dcterms:modified xsi:type="dcterms:W3CDTF">2019-02-27T14:49:04Z</dcterms:modified>
</cp:coreProperties>
</file>