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21F4-B5FC-40E2-8D10-BA2ECD4700ED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75CF-8E53-489C-A6EF-E3053E89DF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571480"/>
          <a:ext cx="6858048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714512"/>
                <a:gridCol w="1714512"/>
                <a:gridCol w="1714512"/>
              </a:tblGrid>
              <a:tr h="1143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公司介紹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服務項目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營業項目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產品介紹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聯絡我們</a:t>
                      </a:r>
                      <a:endParaRPr lang="zh-TW" altLang="en-US" dirty="0"/>
                    </a:p>
                  </a:txBody>
                  <a:tcPr/>
                </a:tc>
              </a:tr>
              <a:tr h="4572032">
                <a:tc>
                  <a:txBody>
                    <a:bodyPr/>
                    <a:lstStyle/>
                    <a:p>
                      <a:pPr marL="342900" indent="-342900" algn="l">
                        <a:buFont typeface="Wingdings" pitchFamily="2" charset="2"/>
                        <a:buChar char="Ø"/>
                      </a:pPr>
                      <a:r>
                        <a:rPr lang="zh-TW" altLang="en-US" sz="1400" dirty="0" smtClean="0"/>
                        <a:t>我們成立於</a:t>
                      </a:r>
                      <a:r>
                        <a:rPr lang="en-US" altLang="zh-TW" sz="1400" dirty="0" smtClean="0"/>
                        <a:t>2023</a:t>
                      </a:r>
                      <a:r>
                        <a:rPr lang="zh-TW" altLang="en-US" sz="1400" dirty="0" smtClean="0"/>
                        <a:t>，主營項目為電子料的排單</a:t>
                      </a:r>
                      <a:r>
                        <a:rPr lang="en-US" altLang="zh-TW" sz="1400" dirty="0" smtClean="0"/>
                        <a:t>&amp;</a:t>
                      </a:r>
                      <a:r>
                        <a:rPr lang="zh-TW" altLang="en-US" sz="1400" dirty="0" smtClean="0"/>
                        <a:t>現貨銷售。</a:t>
                      </a:r>
                      <a:endParaRPr lang="en-US" altLang="zh-TW" sz="1400" dirty="0" smtClean="0"/>
                    </a:p>
                    <a:p>
                      <a:pPr marL="342900" indent="-342900" algn="l">
                        <a:buFont typeface="Wingdings" pitchFamily="2" charset="2"/>
                        <a:buNone/>
                      </a:pP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電子料包含</a:t>
                      </a:r>
                      <a:r>
                        <a:rPr lang="zh-TW" altLang="en-US" sz="1400" dirty="0" smtClean="0"/>
                        <a:t>主動</a:t>
                      </a:r>
                      <a:r>
                        <a:rPr lang="en-US" altLang="zh-TW" sz="1400" dirty="0" smtClean="0"/>
                        <a:t>IC/</a:t>
                      </a:r>
                      <a:r>
                        <a:rPr lang="zh-TW" altLang="en-US" sz="1400" dirty="0" smtClean="0"/>
                        <a:t>被動元件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連接器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感測器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模組</a:t>
                      </a:r>
                      <a:r>
                        <a:rPr lang="en-US" altLang="zh-TW" sz="1400" dirty="0" smtClean="0"/>
                        <a:t>…</a:t>
                      </a:r>
                      <a:r>
                        <a:rPr lang="zh-TW" altLang="en-US" sz="1400" dirty="0" smtClean="0"/>
                        <a:t>等等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342900" indent="-342900" algn="l">
                        <a:buFont typeface="Wingdings" pitchFamily="2" charset="2"/>
                        <a:buNone/>
                      </a:pPr>
                      <a:endParaRPr lang="en-US" altLang="zh-TW" sz="1400" dirty="0" smtClean="0"/>
                    </a:p>
                    <a:p>
                      <a:pPr marL="342900" indent="-342900" algn="l">
                        <a:buFont typeface="Wingdings" pitchFamily="2" charset="2"/>
                        <a:buChar char="Ø"/>
                      </a:pP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我們提供的產品適用於各種產業應用領域。例如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測試廠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SMT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廠、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通訊、電腦、消費電子、醫療、工控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、穿戴裝置、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等等。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TW" sz="1400" dirty="0" smtClean="0"/>
                        <a:t>1.</a:t>
                      </a:r>
                      <a:r>
                        <a:rPr lang="zh-TW" altLang="en-US" sz="1400" dirty="0" smtClean="0"/>
                        <a:t>全球電子料採購供應鏈與銷售服務</a:t>
                      </a: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主動</a:t>
                      </a:r>
                      <a:r>
                        <a:rPr lang="en-US" altLang="zh-TW" sz="1400" dirty="0" smtClean="0"/>
                        <a:t>IC/</a:t>
                      </a:r>
                      <a:r>
                        <a:rPr lang="zh-TW" altLang="en-US" sz="1400" dirty="0" smtClean="0"/>
                        <a:t>被動元件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連接器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感測器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模組</a:t>
                      </a:r>
                      <a:r>
                        <a:rPr lang="en-US" altLang="zh-TW" sz="1400" dirty="0" smtClean="0"/>
                        <a:t>…)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TW" sz="1400" dirty="0" smtClean="0"/>
                        <a:t>2.</a:t>
                      </a:r>
                      <a:r>
                        <a:rPr lang="zh-TW" altLang="en-US" sz="1400" dirty="0" smtClean="0"/>
                        <a:t> 提供急單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散料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現貨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排單需求</a:t>
                      </a: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TW" sz="1400" dirty="0" smtClean="0"/>
                        <a:t>3.</a:t>
                      </a:r>
                      <a:r>
                        <a:rPr lang="zh-TW" altLang="en-US" sz="1400" dirty="0" smtClean="0"/>
                        <a:t>為專案批量試產的客戶備齊</a:t>
                      </a:r>
                      <a:r>
                        <a:rPr lang="en-US" altLang="zh-TW" sz="1400" dirty="0" smtClean="0"/>
                        <a:t>BOM</a:t>
                      </a:r>
                      <a:r>
                        <a:rPr lang="zh-TW" altLang="en-US" sz="1400" dirty="0" smtClean="0"/>
                        <a:t>上電子料</a:t>
                      </a: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TW" sz="1400" dirty="0" smtClean="0"/>
                        <a:t>4.</a:t>
                      </a:r>
                      <a:r>
                        <a:rPr lang="zh-TW" altLang="en-US" sz="1400" dirty="0" smtClean="0"/>
                        <a:t>提供客戶</a:t>
                      </a:r>
                      <a:r>
                        <a:rPr lang="en-US" altLang="zh-TW" sz="1400" dirty="0" smtClean="0"/>
                        <a:t>BOM</a:t>
                      </a:r>
                      <a:r>
                        <a:rPr lang="zh-TW" altLang="en-US" sz="1400" dirty="0" smtClean="0"/>
                        <a:t>表優化方案</a:t>
                      </a: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協尋停產料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替代料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TW" sz="1400" dirty="0" smtClean="0"/>
                        <a:t>5. </a:t>
                      </a:r>
                      <a:r>
                        <a:rPr lang="zh-TW" altLang="en-US" sz="1400" dirty="0" smtClean="0"/>
                        <a:t>代銷呆滯庫存</a:t>
                      </a:r>
                      <a:endParaRPr lang="en-US" altLang="zh-TW" sz="1400" dirty="0" smtClean="0"/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貨源</a:t>
                      </a:r>
                      <a:r>
                        <a:rPr lang="en-US" altLang="zh-TW" sz="1400" dirty="0" smtClean="0"/>
                        <a:t>:</a:t>
                      </a:r>
                      <a:r>
                        <a:rPr lang="zh-TW" altLang="en-US" sz="1400" dirty="0" smtClean="0"/>
                        <a:t>代理商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終端客戶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放入</a:t>
                      </a:r>
                      <a:r>
                        <a:rPr lang="en-US" altLang="zh-TW" sz="1400" dirty="0" smtClean="0"/>
                        <a:t>P2-P4</a:t>
                      </a:r>
                      <a:r>
                        <a:rPr lang="zh-TW" altLang="en-US" sz="1400" dirty="0" smtClean="0"/>
                        <a:t>頁面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科技有限公司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連絡電話 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03-xxxx</a:t>
                      </a:r>
                    </a:p>
                    <a:p>
                      <a:r>
                        <a:rPr lang="zh-TW" altLang="en-US" sz="1400" b="0" dirty="0" smtClean="0"/>
                        <a:t/>
                      </a:r>
                      <a:br>
                        <a:rPr lang="zh-TW" altLang="en-US" sz="1400" b="0" dirty="0" smtClean="0"/>
                      </a:br>
                      <a:r>
                        <a:rPr lang="zh-TW" altLang="en-US" sz="1400" b="0" dirty="0" smtClean="0"/>
                        <a:t/>
                      </a:r>
                      <a:br>
                        <a:rPr lang="zh-TW" altLang="en-US" sz="1400" b="0" dirty="0" smtClean="0"/>
                      </a:b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聯絡信箱 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是否加註線上留言發信功能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</a:p>
                    <a:p>
                      <a:r>
                        <a:rPr lang="zh-TW" altLang="en-US" sz="1400" b="0" dirty="0" smtClean="0"/>
                        <a:t/>
                      </a:r>
                      <a:br>
                        <a:rPr lang="zh-TW" altLang="en-US" sz="1400" b="0" dirty="0" smtClean="0"/>
                      </a:b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聯絡地址 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是否須加註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map ?)</a:t>
                      </a:r>
                      <a:endParaRPr lang="zh-TW" alt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1" y="239776"/>
            <a:ext cx="318515" cy="672592"/>
          </a:xfrm>
          <a:custGeom>
            <a:avLst/>
            <a:gdLst>
              <a:gd name="connsiteX0" fmla="*/ 0 w 318515"/>
              <a:gd name="connsiteY0" fmla="*/ 504444 h 504444"/>
              <a:gd name="connsiteX1" fmla="*/ 318515 w 318515"/>
              <a:gd name="connsiteY1" fmla="*/ 504444 h 504444"/>
              <a:gd name="connsiteX2" fmla="*/ 318515 w 318515"/>
              <a:gd name="connsiteY2" fmla="*/ 0 h 504444"/>
              <a:gd name="connsiteX3" fmla="*/ 0 w 318515"/>
              <a:gd name="connsiteY3" fmla="*/ 0 h 504444"/>
              <a:gd name="connsiteX4" fmla="*/ 0 w 318515"/>
              <a:gd name="connsiteY4" fmla="*/ 504444 h 5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15" h="504444">
                <a:moveTo>
                  <a:pt x="0" y="504444"/>
                </a:moveTo>
                <a:lnTo>
                  <a:pt x="318515" y="504444"/>
                </a:lnTo>
                <a:lnTo>
                  <a:pt x="31851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AD3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483359"/>
            <a:ext cx="1531620" cy="466343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80" y="1554480"/>
            <a:ext cx="1409700" cy="310896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534159"/>
            <a:ext cx="1417320" cy="463296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159" y="1513840"/>
            <a:ext cx="1440180" cy="4704080"/>
          </a:xfrm>
          <a:prstGeom prst="rect">
            <a:avLst/>
          </a:prstGeom>
        </p:spPr>
      </p:pic>
      <p:sp>
        <p:nvSpPr>
          <p:cNvPr id="3" name="Freeform 9"/>
          <p:cNvSpPr/>
          <p:nvPr/>
        </p:nvSpPr>
        <p:spPr>
          <a:xfrm>
            <a:off x="622045" y="1032594"/>
            <a:ext cx="1829054" cy="5515969"/>
          </a:xfrm>
          <a:custGeom>
            <a:avLst/>
            <a:gdLst>
              <a:gd name="connsiteX0" fmla="*/ 14223 w 1829054"/>
              <a:gd name="connsiteY0" fmla="*/ 319786 h 3899153"/>
              <a:gd name="connsiteX1" fmla="*/ 316737 w 1829054"/>
              <a:gd name="connsiteY1" fmla="*/ 17272 h 3899153"/>
              <a:gd name="connsiteX2" fmla="*/ 1526794 w 1829054"/>
              <a:gd name="connsiteY2" fmla="*/ 17272 h 3899153"/>
              <a:gd name="connsiteX3" fmla="*/ 1829308 w 1829054"/>
              <a:gd name="connsiteY3" fmla="*/ 319786 h 3899153"/>
              <a:gd name="connsiteX4" fmla="*/ 1829308 w 1829054"/>
              <a:gd name="connsiteY4" fmla="*/ 3604005 h 3899153"/>
              <a:gd name="connsiteX5" fmla="*/ 1526794 w 1829054"/>
              <a:gd name="connsiteY5" fmla="*/ 3906520 h 3899153"/>
              <a:gd name="connsiteX6" fmla="*/ 316737 w 1829054"/>
              <a:gd name="connsiteY6" fmla="*/ 3906520 h 3899153"/>
              <a:gd name="connsiteX7" fmla="*/ 14223 w 1829054"/>
              <a:gd name="connsiteY7" fmla="*/ 3604005 h 3899153"/>
              <a:gd name="connsiteX8" fmla="*/ 14223 w 1829054"/>
              <a:gd name="connsiteY8" fmla="*/ 319786 h 389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9054" h="3899153">
                <a:moveTo>
                  <a:pt x="14223" y="319786"/>
                </a:moveTo>
                <a:cubicBezTo>
                  <a:pt x="14223" y="152654"/>
                  <a:pt x="149669" y="17272"/>
                  <a:pt x="316737" y="17272"/>
                </a:cubicBezTo>
                <a:lnTo>
                  <a:pt x="1526794" y="17272"/>
                </a:lnTo>
                <a:cubicBezTo>
                  <a:pt x="1693926" y="17272"/>
                  <a:pt x="1829308" y="152654"/>
                  <a:pt x="1829308" y="319786"/>
                </a:cubicBezTo>
                <a:lnTo>
                  <a:pt x="1829308" y="3604005"/>
                </a:lnTo>
                <a:cubicBezTo>
                  <a:pt x="1829308" y="3771074"/>
                  <a:pt x="1693926" y="3906520"/>
                  <a:pt x="1526794" y="3906520"/>
                </a:cubicBezTo>
                <a:lnTo>
                  <a:pt x="316737" y="3906520"/>
                </a:lnTo>
                <a:cubicBezTo>
                  <a:pt x="149669" y="3906520"/>
                  <a:pt x="14223" y="3771074"/>
                  <a:pt x="14223" y="3604005"/>
                </a:cubicBezTo>
                <a:lnTo>
                  <a:pt x="14223" y="3197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26846" y="761660"/>
            <a:ext cx="1308353" cy="474472"/>
          </a:xfrm>
          <a:custGeom>
            <a:avLst/>
            <a:gdLst>
              <a:gd name="connsiteX0" fmla="*/ 22605 w 1308353"/>
              <a:gd name="connsiteY0" fmla="*/ 364490 h 355854"/>
              <a:gd name="connsiteX1" fmla="*/ 1319530 w 1308353"/>
              <a:gd name="connsiteY1" fmla="*/ 364490 h 355854"/>
              <a:gd name="connsiteX2" fmla="*/ 1319530 w 1308353"/>
              <a:gd name="connsiteY2" fmla="*/ 23113 h 355854"/>
              <a:gd name="connsiteX3" fmla="*/ 22605 w 1308353"/>
              <a:gd name="connsiteY3" fmla="*/ 23113 h 355854"/>
              <a:gd name="connsiteX4" fmla="*/ 22605 w 1308353"/>
              <a:gd name="connsiteY4" fmla="*/ 364490 h 35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353" h="355854">
                <a:moveTo>
                  <a:pt x="22605" y="364490"/>
                </a:moveTo>
                <a:lnTo>
                  <a:pt x="1319530" y="364490"/>
                </a:lnTo>
                <a:lnTo>
                  <a:pt x="1319530" y="23113"/>
                </a:lnTo>
                <a:lnTo>
                  <a:pt x="22605" y="23113"/>
                </a:lnTo>
                <a:lnTo>
                  <a:pt x="22605" y="3644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19" y="741679"/>
            <a:ext cx="1287780" cy="599440"/>
          </a:xfrm>
          <a:prstGeom prst="rect">
            <a:avLst/>
          </a:prstGeom>
        </p:spPr>
      </p:pic>
      <p:sp>
        <p:nvSpPr>
          <p:cNvPr id="5" name="Freeform 12"/>
          <p:cNvSpPr/>
          <p:nvPr/>
        </p:nvSpPr>
        <p:spPr>
          <a:xfrm>
            <a:off x="2539745" y="1049527"/>
            <a:ext cx="1905254" cy="5499036"/>
          </a:xfrm>
          <a:custGeom>
            <a:avLst/>
            <a:gdLst>
              <a:gd name="connsiteX0" fmla="*/ 18288 w 1905254"/>
              <a:gd name="connsiteY0" fmla="*/ 328930 h 3899153"/>
              <a:gd name="connsiteX1" fmla="*/ 333502 w 1905254"/>
              <a:gd name="connsiteY1" fmla="*/ 13716 h 3899153"/>
              <a:gd name="connsiteX2" fmla="*/ 1594357 w 1905254"/>
              <a:gd name="connsiteY2" fmla="*/ 13716 h 3899153"/>
              <a:gd name="connsiteX3" fmla="*/ 1909572 w 1905254"/>
              <a:gd name="connsiteY3" fmla="*/ 328930 h 3899153"/>
              <a:gd name="connsiteX4" fmla="*/ 1909572 w 1905254"/>
              <a:gd name="connsiteY4" fmla="*/ 3587750 h 3899153"/>
              <a:gd name="connsiteX5" fmla="*/ 1594357 w 1905254"/>
              <a:gd name="connsiteY5" fmla="*/ 3902964 h 3899153"/>
              <a:gd name="connsiteX6" fmla="*/ 333502 w 1905254"/>
              <a:gd name="connsiteY6" fmla="*/ 3902964 h 3899153"/>
              <a:gd name="connsiteX7" fmla="*/ 18288 w 1905254"/>
              <a:gd name="connsiteY7" fmla="*/ 3587750 h 3899153"/>
              <a:gd name="connsiteX8" fmla="*/ 18288 w 1905254"/>
              <a:gd name="connsiteY8" fmla="*/ 328930 h 389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254" h="3899153">
                <a:moveTo>
                  <a:pt x="18288" y="328930"/>
                </a:moveTo>
                <a:cubicBezTo>
                  <a:pt x="18288" y="154813"/>
                  <a:pt x="159385" y="13716"/>
                  <a:pt x="333502" y="13716"/>
                </a:cubicBezTo>
                <a:lnTo>
                  <a:pt x="1594357" y="13716"/>
                </a:lnTo>
                <a:cubicBezTo>
                  <a:pt x="1768475" y="13716"/>
                  <a:pt x="1909572" y="154813"/>
                  <a:pt x="1909572" y="328930"/>
                </a:cubicBezTo>
                <a:lnTo>
                  <a:pt x="1909572" y="3587750"/>
                </a:lnTo>
                <a:cubicBezTo>
                  <a:pt x="1909572" y="3761841"/>
                  <a:pt x="1768475" y="3902964"/>
                  <a:pt x="1594357" y="3902964"/>
                </a:cubicBezTo>
                <a:lnTo>
                  <a:pt x="333502" y="3902964"/>
                </a:lnTo>
                <a:cubicBezTo>
                  <a:pt x="159385" y="3902964"/>
                  <a:pt x="18288" y="3761841"/>
                  <a:pt x="18288" y="3587750"/>
                </a:cubicBezTo>
                <a:lnTo>
                  <a:pt x="18288" y="3289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730246" y="795527"/>
            <a:ext cx="1575053" cy="474472"/>
          </a:xfrm>
          <a:custGeom>
            <a:avLst/>
            <a:gdLst>
              <a:gd name="connsiteX0" fmla="*/ 22098 w 1575053"/>
              <a:gd name="connsiteY0" fmla="*/ 368045 h 355854"/>
              <a:gd name="connsiteX1" fmla="*/ 1581150 w 1575053"/>
              <a:gd name="connsiteY1" fmla="*/ 368045 h 355854"/>
              <a:gd name="connsiteX2" fmla="*/ 1581150 w 1575053"/>
              <a:gd name="connsiteY2" fmla="*/ 25146 h 355854"/>
              <a:gd name="connsiteX3" fmla="*/ 22098 w 1575053"/>
              <a:gd name="connsiteY3" fmla="*/ 25146 h 355854"/>
              <a:gd name="connsiteX4" fmla="*/ 22098 w 1575053"/>
              <a:gd name="connsiteY4" fmla="*/ 368045 h 35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53" h="355854">
                <a:moveTo>
                  <a:pt x="22098" y="368045"/>
                </a:moveTo>
                <a:lnTo>
                  <a:pt x="1581150" y="368045"/>
                </a:lnTo>
                <a:lnTo>
                  <a:pt x="1581150" y="25146"/>
                </a:lnTo>
                <a:lnTo>
                  <a:pt x="22098" y="25146"/>
                </a:lnTo>
                <a:lnTo>
                  <a:pt x="22098" y="36804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160" y="772160"/>
            <a:ext cx="1478280" cy="619760"/>
          </a:xfrm>
          <a:prstGeom prst="rect">
            <a:avLst/>
          </a:prstGeom>
        </p:spPr>
      </p:pic>
      <p:sp>
        <p:nvSpPr>
          <p:cNvPr id="11" name="Freeform 15"/>
          <p:cNvSpPr/>
          <p:nvPr/>
        </p:nvSpPr>
        <p:spPr>
          <a:xfrm>
            <a:off x="4520946" y="1049527"/>
            <a:ext cx="2083054" cy="5499036"/>
          </a:xfrm>
          <a:custGeom>
            <a:avLst/>
            <a:gdLst>
              <a:gd name="connsiteX0" fmla="*/ 22859 w 2083054"/>
              <a:gd name="connsiteY0" fmla="*/ 357124 h 3899153"/>
              <a:gd name="connsiteX1" fmla="*/ 366267 w 2083054"/>
              <a:gd name="connsiteY1" fmla="*/ 13716 h 3899153"/>
              <a:gd name="connsiteX2" fmla="*/ 1739900 w 2083054"/>
              <a:gd name="connsiteY2" fmla="*/ 13716 h 3899153"/>
              <a:gd name="connsiteX3" fmla="*/ 2083308 w 2083054"/>
              <a:gd name="connsiteY3" fmla="*/ 357124 h 3899153"/>
              <a:gd name="connsiteX4" fmla="*/ 2083308 w 2083054"/>
              <a:gd name="connsiteY4" fmla="*/ 3559543 h 3899153"/>
              <a:gd name="connsiteX5" fmla="*/ 1739900 w 2083054"/>
              <a:gd name="connsiteY5" fmla="*/ 3902964 h 3899153"/>
              <a:gd name="connsiteX6" fmla="*/ 366267 w 2083054"/>
              <a:gd name="connsiteY6" fmla="*/ 3902964 h 3899153"/>
              <a:gd name="connsiteX7" fmla="*/ 22859 w 2083054"/>
              <a:gd name="connsiteY7" fmla="*/ 3559543 h 3899153"/>
              <a:gd name="connsiteX8" fmla="*/ 22859 w 2083054"/>
              <a:gd name="connsiteY8" fmla="*/ 357124 h 389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054" h="3899153">
                <a:moveTo>
                  <a:pt x="22859" y="357124"/>
                </a:moveTo>
                <a:cubicBezTo>
                  <a:pt x="22859" y="167513"/>
                  <a:pt x="176657" y="13716"/>
                  <a:pt x="366267" y="13716"/>
                </a:cubicBezTo>
                <a:lnTo>
                  <a:pt x="1739900" y="13716"/>
                </a:lnTo>
                <a:cubicBezTo>
                  <a:pt x="1929510" y="13716"/>
                  <a:pt x="2083308" y="167513"/>
                  <a:pt x="2083308" y="357124"/>
                </a:cubicBezTo>
                <a:lnTo>
                  <a:pt x="2083308" y="3559543"/>
                </a:lnTo>
                <a:cubicBezTo>
                  <a:pt x="2083308" y="3749218"/>
                  <a:pt x="1929510" y="3902964"/>
                  <a:pt x="1739900" y="3902964"/>
                </a:cubicBezTo>
                <a:lnTo>
                  <a:pt x="366267" y="3902964"/>
                </a:lnTo>
                <a:cubicBezTo>
                  <a:pt x="176657" y="3902964"/>
                  <a:pt x="22859" y="3749218"/>
                  <a:pt x="22859" y="3559543"/>
                </a:cubicBezTo>
                <a:lnTo>
                  <a:pt x="22859" y="35712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4787647" y="846327"/>
            <a:ext cx="1562353" cy="474472"/>
          </a:xfrm>
          <a:custGeom>
            <a:avLst/>
            <a:gdLst>
              <a:gd name="connsiteX0" fmla="*/ 14477 w 1562353"/>
              <a:gd name="connsiteY0" fmla="*/ 357378 h 355854"/>
              <a:gd name="connsiteX1" fmla="*/ 1568957 w 1562353"/>
              <a:gd name="connsiteY1" fmla="*/ 357378 h 355854"/>
              <a:gd name="connsiteX2" fmla="*/ 1568957 w 1562353"/>
              <a:gd name="connsiteY2" fmla="*/ 16002 h 355854"/>
              <a:gd name="connsiteX3" fmla="*/ 14477 w 1562353"/>
              <a:gd name="connsiteY3" fmla="*/ 16002 h 355854"/>
              <a:gd name="connsiteX4" fmla="*/ 14477 w 1562353"/>
              <a:gd name="connsiteY4" fmla="*/ 357378 h 35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353" h="355854">
                <a:moveTo>
                  <a:pt x="14477" y="357378"/>
                </a:moveTo>
                <a:lnTo>
                  <a:pt x="1568957" y="357378"/>
                </a:lnTo>
                <a:lnTo>
                  <a:pt x="1568957" y="16002"/>
                </a:lnTo>
                <a:lnTo>
                  <a:pt x="14477" y="16002"/>
                </a:lnTo>
                <a:lnTo>
                  <a:pt x="14477" y="3573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079" y="802640"/>
            <a:ext cx="1508760" cy="609600"/>
          </a:xfrm>
          <a:prstGeom prst="rect">
            <a:avLst/>
          </a:prstGeom>
        </p:spPr>
      </p:pic>
      <p:sp>
        <p:nvSpPr>
          <p:cNvPr id="14" name="Freeform 18"/>
          <p:cNvSpPr/>
          <p:nvPr/>
        </p:nvSpPr>
        <p:spPr>
          <a:xfrm>
            <a:off x="6654545" y="1049527"/>
            <a:ext cx="2070354" cy="5499036"/>
          </a:xfrm>
          <a:custGeom>
            <a:avLst/>
            <a:gdLst>
              <a:gd name="connsiteX0" fmla="*/ 21335 w 2070354"/>
              <a:gd name="connsiteY0" fmla="*/ 367792 h 3911853"/>
              <a:gd name="connsiteX1" fmla="*/ 364744 w 2070354"/>
              <a:gd name="connsiteY1" fmla="*/ 24384 h 3911853"/>
              <a:gd name="connsiteX2" fmla="*/ 1738376 w 2070354"/>
              <a:gd name="connsiteY2" fmla="*/ 24384 h 3911853"/>
              <a:gd name="connsiteX3" fmla="*/ 2081784 w 2070354"/>
              <a:gd name="connsiteY3" fmla="*/ 367792 h 3911853"/>
              <a:gd name="connsiteX4" fmla="*/ 2081784 w 2070354"/>
              <a:gd name="connsiteY4" fmla="*/ 3570223 h 3911853"/>
              <a:gd name="connsiteX5" fmla="*/ 1738376 w 2070354"/>
              <a:gd name="connsiteY5" fmla="*/ 3913632 h 3911853"/>
              <a:gd name="connsiteX6" fmla="*/ 364744 w 2070354"/>
              <a:gd name="connsiteY6" fmla="*/ 3913632 h 3911853"/>
              <a:gd name="connsiteX7" fmla="*/ 21335 w 2070354"/>
              <a:gd name="connsiteY7" fmla="*/ 3570223 h 3911853"/>
              <a:gd name="connsiteX8" fmla="*/ 21335 w 2070354"/>
              <a:gd name="connsiteY8" fmla="*/ 367792 h 39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354" h="3911853">
                <a:moveTo>
                  <a:pt x="21335" y="367792"/>
                </a:moveTo>
                <a:cubicBezTo>
                  <a:pt x="21335" y="178181"/>
                  <a:pt x="175133" y="24384"/>
                  <a:pt x="364744" y="24384"/>
                </a:cubicBezTo>
                <a:lnTo>
                  <a:pt x="1738376" y="24384"/>
                </a:lnTo>
                <a:cubicBezTo>
                  <a:pt x="1927986" y="24384"/>
                  <a:pt x="2081784" y="178181"/>
                  <a:pt x="2081784" y="367792"/>
                </a:cubicBezTo>
                <a:lnTo>
                  <a:pt x="2081784" y="3570223"/>
                </a:lnTo>
                <a:cubicBezTo>
                  <a:pt x="2081784" y="3759886"/>
                  <a:pt x="1927986" y="3913632"/>
                  <a:pt x="1738376" y="3913632"/>
                </a:cubicBezTo>
                <a:lnTo>
                  <a:pt x="364744" y="3913632"/>
                </a:lnTo>
                <a:cubicBezTo>
                  <a:pt x="175133" y="3913632"/>
                  <a:pt x="21335" y="3759886"/>
                  <a:pt x="21335" y="3570223"/>
                </a:cubicBezTo>
                <a:lnTo>
                  <a:pt x="21335" y="3677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2820" y="772160"/>
            <a:ext cx="822960" cy="619760"/>
          </a:xfrm>
          <a:prstGeom prst="rect">
            <a:avLst/>
          </a:prstGeom>
        </p:spPr>
      </p:pic>
      <p:sp>
        <p:nvSpPr>
          <p:cNvPr id="17" name="TextBox 20"/>
          <p:cNvSpPr txBox="1"/>
          <p:nvPr/>
        </p:nvSpPr>
        <p:spPr>
          <a:xfrm>
            <a:off x="409955" y="253575"/>
            <a:ext cx="39489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spc="-284" dirty="0">
                <a:solidFill>
                  <a:srgbClr val="515559"/>
                </a:solidFill>
                <a:latin typeface="Arial"/>
                <a:ea typeface="Arial"/>
              </a:rPr>
              <a:t>Analog</a:t>
            </a:r>
            <a:r>
              <a:rPr lang="en-US" altLang="zh-CN" sz="2800" b="1" spc="-139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370" dirty="0">
                <a:solidFill>
                  <a:srgbClr val="515559"/>
                </a:solidFill>
                <a:latin typeface="Arial"/>
                <a:ea typeface="Arial"/>
              </a:rPr>
              <a:t>&amp;</a:t>
            </a:r>
            <a:r>
              <a:rPr lang="en-US" altLang="zh-CN" sz="2800" b="1" spc="-139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304" dirty="0">
                <a:solidFill>
                  <a:srgbClr val="515559"/>
                </a:solidFill>
                <a:latin typeface="Arial"/>
                <a:ea typeface="Arial"/>
              </a:rPr>
              <a:t>Power</a:t>
            </a:r>
            <a:r>
              <a:rPr lang="en-US" altLang="zh-CN" sz="2800" b="1" spc="-139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59" dirty="0">
                <a:solidFill>
                  <a:srgbClr val="515559"/>
                </a:solidFill>
                <a:latin typeface="Arial"/>
                <a:ea typeface="Arial"/>
              </a:rPr>
              <a:t>Line</a:t>
            </a:r>
            <a:r>
              <a:rPr lang="en-US" altLang="zh-CN" sz="2800" b="1" spc="-144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84" dirty="0">
                <a:solidFill>
                  <a:srgbClr val="515559"/>
                </a:solidFill>
                <a:latin typeface="Arial"/>
                <a:ea typeface="Arial"/>
              </a:rPr>
              <a:t>Cards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4232" y="885309"/>
            <a:ext cx="702845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1845310" algn="l"/>
                <a:tab pos="3871848" algn="l"/>
                <a:tab pos="6367017" algn="l"/>
              </a:tabLst>
            </a:pP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Mixed</a:t>
            </a:r>
            <a:r>
              <a:rPr lang="en-US" altLang="zh-CN" sz="1500" b="1" spc="-55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Signal	</a:t>
            </a: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Interface/Logic	</a:t>
            </a:r>
            <a:r>
              <a:rPr lang="en-US" altLang="zh-CN" sz="1500" b="1" spc="-10" dirty="0">
                <a:solidFill>
                  <a:srgbClr val="E26B08"/>
                </a:solidFill>
                <a:latin typeface="Calibri"/>
                <a:ea typeface="Calibri"/>
              </a:rPr>
              <a:t>Power/Discrete	Sensor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DAADBB77-9249-4CF1-8FE0-AAE90AF9E02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275" r="11500" b="5836"/>
          <a:stretch/>
        </p:blipFill>
        <p:spPr>
          <a:xfrm>
            <a:off x="1581022" y="5761526"/>
            <a:ext cx="720270" cy="31925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="" xmlns:a16="http://schemas.microsoft.com/office/drawing/2014/main" id="{2F470160-D232-4A99-95EC-6B9770F7A6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275" r="11500" b="5836"/>
          <a:stretch/>
        </p:blipFill>
        <p:spPr>
          <a:xfrm>
            <a:off x="2872695" y="4350495"/>
            <a:ext cx="720270" cy="31925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="" xmlns:a16="http://schemas.microsoft.com/office/drawing/2014/main" id="{5C46D09A-2372-4804-9D6F-1653E2538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275" r="11500" b="5836"/>
          <a:stretch/>
        </p:blipFill>
        <p:spPr>
          <a:xfrm>
            <a:off x="5629729" y="5698466"/>
            <a:ext cx="720270" cy="31925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E7F8BE76-1A8F-416F-8BA9-7336940F341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275" r="11500" b="5836"/>
          <a:stretch/>
        </p:blipFill>
        <p:spPr>
          <a:xfrm>
            <a:off x="7022546" y="6180214"/>
            <a:ext cx="720270" cy="319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7"/>
          <p:cNvSpPr/>
          <p:nvPr/>
        </p:nvSpPr>
        <p:spPr>
          <a:xfrm>
            <a:off x="1" y="239776"/>
            <a:ext cx="318515" cy="672592"/>
          </a:xfrm>
          <a:custGeom>
            <a:avLst/>
            <a:gdLst>
              <a:gd name="connsiteX0" fmla="*/ 0 w 318515"/>
              <a:gd name="connsiteY0" fmla="*/ 504444 h 504444"/>
              <a:gd name="connsiteX1" fmla="*/ 318515 w 318515"/>
              <a:gd name="connsiteY1" fmla="*/ 504444 h 504444"/>
              <a:gd name="connsiteX2" fmla="*/ 318515 w 318515"/>
              <a:gd name="connsiteY2" fmla="*/ 0 h 504444"/>
              <a:gd name="connsiteX3" fmla="*/ 0 w 318515"/>
              <a:gd name="connsiteY3" fmla="*/ 0 h 504444"/>
              <a:gd name="connsiteX4" fmla="*/ 0 w 318515"/>
              <a:gd name="connsiteY4" fmla="*/ 504444 h 5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15" h="504444">
                <a:moveTo>
                  <a:pt x="0" y="504444"/>
                </a:moveTo>
                <a:lnTo>
                  <a:pt x="318515" y="504444"/>
                </a:lnTo>
                <a:lnTo>
                  <a:pt x="31851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AD3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88646" y="1692995"/>
            <a:ext cx="1371853" cy="4199805"/>
          </a:xfrm>
          <a:custGeom>
            <a:avLst/>
            <a:gdLst>
              <a:gd name="connsiteX0" fmla="*/ 17272 w 1371853"/>
              <a:gd name="connsiteY0" fmla="*/ 244856 h 3149854"/>
              <a:gd name="connsiteX1" fmla="*/ 244856 w 1371853"/>
              <a:gd name="connsiteY1" fmla="*/ 17272 h 3149854"/>
              <a:gd name="connsiteX2" fmla="*/ 1155191 w 1371853"/>
              <a:gd name="connsiteY2" fmla="*/ 17272 h 3149854"/>
              <a:gd name="connsiteX3" fmla="*/ 1382775 w 1371853"/>
              <a:gd name="connsiteY3" fmla="*/ 244856 h 3149854"/>
              <a:gd name="connsiteX4" fmla="*/ 1382775 w 1371853"/>
              <a:gd name="connsiteY4" fmla="*/ 2926079 h 3149854"/>
              <a:gd name="connsiteX5" fmla="*/ 1155191 w 1371853"/>
              <a:gd name="connsiteY5" fmla="*/ 3153664 h 3149854"/>
              <a:gd name="connsiteX6" fmla="*/ 244856 w 1371853"/>
              <a:gd name="connsiteY6" fmla="*/ 3153664 h 3149854"/>
              <a:gd name="connsiteX7" fmla="*/ 17272 w 1371853"/>
              <a:gd name="connsiteY7" fmla="*/ 2926079 h 3149854"/>
              <a:gd name="connsiteX8" fmla="*/ 17272 w 1371853"/>
              <a:gd name="connsiteY8" fmla="*/ 244856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853" h="3149854">
                <a:moveTo>
                  <a:pt x="17272" y="244856"/>
                </a:moveTo>
                <a:cubicBezTo>
                  <a:pt x="17272" y="119125"/>
                  <a:pt x="119164" y="17272"/>
                  <a:pt x="244856" y="17272"/>
                </a:cubicBezTo>
                <a:lnTo>
                  <a:pt x="1155191" y="17272"/>
                </a:lnTo>
                <a:cubicBezTo>
                  <a:pt x="1280921" y="17272"/>
                  <a:pt x="1382775" y="119125"/>
                  <a:pt x="1382775" y="244856"/>
                </a:cubicBezTo>
                <a:lnTo>
                  <a:pt x="1382775" y="2926079"/>
                </a:lnTo>
                <a:cubicBezTo>
                  <a:pt x="1382775" y="3051771"/>
                  <a:pt x="1280921" y="3153664"/>
                  <a:pt x="1155191" y="3153664"/>
                </a:cubicBezTo>
                <a:lnTo>
                  <a:pt x="244856" y="3153664"/>
                </a:lnTo>
                <a:cubicBezTo>
                  <a:pt x="119164" y="3153664"/>
                  <a:pt x="17272" y="3051771"/>
                  <a:pt x="17272" y="2926079"/>
                </a:cubicBezTo>
                <a:lnTo>
                  <a:pt x="17272" y="244856"/>
                </a:lnTo>
                <a:close/>
              </a:path>
            </a:pathLst>
          </a:custGeom>
          <a:solidFill>
            <a:srgbClr val="000096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549147" y="1692995"/>
            <a:ext cx="1549653" cy="4199805"/>
          </a:xfrm>
          <a:custGeom>
            <a:avLst/>
            <a:gdLst>
              <a:gd name="connsiteX0" fmla="*/ 13715 w 1549653"/>
              <a:gd name="connsiteY0" fmla="*/ 273812 h 3149854"/>
              <a:gd name="connsiteX1" fmla="*/ 270255 w 1549653"/>
              <a:gd name="connsiteY1" fmla="*/ 17272 h 3149854"/>
              <a:gd name="connsiteX2" fmla="*/ 1296415 w 1549653"/>
              <a:gd name="connsiteY2" fmla="*/ 17272 h 3149854"/>
              <a:gd name="connsiteX3" fmla="*/ 1552955 w 1549653"/>
              <a:gd name="connsiteY3" fmla="*/ 273812 h 3149854"/>
              <a:gd name="connsiteX4" fmla="*/ 1552955 w 1549653"/>
              <a:gd name="connsiteY4" fmla="*/ 2897123 h 3149854"/>
              <a:gd name="connsiteX5" fmla="*/ 1296415 w 1549653"/>
              <a:gd name="connsiteY5" fmla="*/ 3153664 h 3149854"/>
              <a:gd name="connsiteX6" fmla="*/ 270255 w 1549653"/>
              <a:gd name="connsiteY6" fmla="*/ 3153664 h 3149854"/>
              <a:gd name="connsiteX7" fmla="*/ 13715 w 1549653"/>
              <a:gd name="connsiteY7" fmla="*/ 2897123 h 3149854"/>
              <a:gd name="connsiteX8" fmla="*/ 13715 w 1549653"/>
              <a:gd name="connsiteY8" fmla="*/ 273812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653" h="3149854">
                <a:moveTo>
                  <a:pt x="13715" y="273812"/>
                </a:moveTo>
                <a:cubicBezTo>
                  <a:pt x="13715" y="132080"/>
                  <a:pt x="128524" y="17272"/>
                  <a:pt x="270255" y="17272"/>
                </a:cubicBezTo>
                <a:lnTo>
                  <a:pt x="1296415" y="17272"/>
                </a:lnTo>
                <a:cubicBezTo>
                  <a:pt x="1438147" y="17272"/>
                  <a:pt x="1552955" y="132080"/>
                  <a:pt x="1552955" y="273812"/>
                </a:cubicBezTo>
                <a:lnTo>
                  <a:pt x="1552955" y="2897123"/>
                </a:lnTo>
                <a:cubicBezTo>
                  <a:pt x="1552955" y="3038805"/>
                  <a:pt x="1438147" y="3153664"/>
                  <a:pt x="1296415" y="3153664"/>
                </a:cubicBezTo>
                <a:lnTo>
                  <a:pt x="270255" y="3153664"/>
                </a:lnTo>
                <a:cubicBezTo>
                  <a:pt x="128524" y="3153664"/>
                  <a:pt x="13715" y="3038805"/>
                  <a:pt x="13715" y="2897123"/>
                </a:cubicBezTo>
                <a:lnTo>
                  <a:pt x="13715" y="27381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3162045" y="1726862"/>
            <a:ext cx="1752854" cy="4199805"/>
          </a:xfrm>
          <a:custGeom>
            <a:avLst/>
            <a:gdLst>
              <a:gd name="connsiteX0" fmla="*/ 19304 w 1752854"/>
              <a:gd name="connsiteY0" fmla="*/ 305308 h 3149854"/>
              <a:gd name="connsiteX1" fmla="*/ 309880 w 1752854"/>
              <a:gd name="connsiteY1" fmla="*/ 14732 h 3149854"/>
              <a:gd name="connsiteX2" fmla="*/ 1472183 w 1752854"/>
              <a:gd name="connsiteY2" fmla="*/ 14732 h 3149854"/>
              <a:gd name="connsiteX3" fmla="*/ 1762760 w 1752854"/>
              <a:gd name="connsiteY3" fmla="*/ 305308 h 3149854"/>
              <a:gd name="connsiteX4" fmla="*/ 1762760 w 1752854"/>
              <a:gd name="connsiteY4" fmla="*/ 2862059 h 3149854"/>
              <a:gd name="connsiteX5" fmla="*/ 1472183 w 1752854"/>
              <a:gd name="connsiteY5" fmla="*/ 3152647 h 3149854"/>
              <a:gd name="connsiteX6" fmla="*/ 309880 w 1752854"/>
              <a:gd name="connsiteY6" fmla="*/ 3152647 h 3149854"/>
              <a:gd name="connsiteX7" fmla="*/ 19304 w 1752854"/>
              <a:gd name="connsiteY7" fmla="*/ 2862059 h 3149854"/>
              <a:gd name="connsiteX8" fmla="*/ 19304 w 1752854"/>
              <a:gd name="connsiteY8" fmla="*/ 305308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854" h="3149854">
                <a:moveTo>
                  <a:pt x="19304" y="305308"/>
                </a:moveTo>
                <a:cubicBezTo>
                  <a:pt x="19304" y="144780"/>
                  <a:pt x="149351" y="14732"/>
                  <a:pt x="309880" y="14732"/>
                </a:cubicBezTo>
                <a:lnTo>
                  <a:pt x="1472183" y="14732"/>
                </a:lnTo>
                <a:cubicBezTo>
                  <a:pt x="1632712" y="14732"/>
                  <a:pt x="1762760" y="144780"/>
                  <a:pt x="1762760" y="305308"/>
                </a:cubicBezTo>
                <a:lnTo>
                  <a:pt x="1762760" y="2862059"/>
                </a:lnTo>
                <a:cubicBezTo>
                  <a:pt x="1762760" y="3022549"/>
                  <a:pt x="1632712" y="3152647"/>
                  <a:pt x="1472183" y="3152647"/>
                </a:cubicBezTo>
                <a:lnTo>
                  <a:pt x="309880" y="3152647"/>
                </a:lnTo>
                <a:cubicBezTo>
                  <a:pt x="149351" y="3152647"/>
                  <a:pt x="19304" y="3022549"/>
                  <a:pt x="19304" y="2862059"/>
                </a:cubicBezTo>
                <a:lnTo>
                  <a:pt x="19304" y="30530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1" y="1381759"/>
            <a:ext cx="1036319" cy="3850640"/>
          </a:xfrm>
          <a:prstGeom prst="rect">
            <a:avLst/>
          </a:prstGeom>
        </p:spPr>
      </p:pic>
      <p:sp>
        <p:nvSpPr>
          <p:cNvPr id="3" name="Freeform 52"/>
          <p:cNvSpPr/>
          <p:nvPr/>
        </p:nvSpPr>
        <p:spPr>
          <a:xfrm>
            <a:off x="4978146" y="1709928"/>
            <a:ext cx="1752854" cy="4199805"/>
          </a:xfrm>
          <a:custGeom>
            <a:avLst/>
            <a:gdLst>
              <a:gd name="connsiteX0" fmla="*/ 18288 w 1752854"/>
              <a:gd name="connsiteY0" fmla="*/ 313436 h 3149854"/>
              <a:gd name="connsiteX1" fmla="*/ 308863 w 1752854"/>
              <a:gd name="connsiteY1" fmla="*/ 22860 h 3149854"/>
              <a:gd name="connsiteX2" fmla="*/ 1471167 w 1752854"/>
              <a:gd name="connsiteY2" fmla="*/ 22860 h 3149854"/>
              <a:gd name="connsiteX3" fmla="*/ 1761744 w 1752854"/>
              <a:gd name="connsiteY3" fmla="*/ 313436 h 3149854"/>
              <a:gd name="connsiteX4" fmla="*/ 1761744 w 1752854"/>
              <a:gd name="connsiteY4" fmla="*/ 2868663 h 3149854"/>
              <a:gd name="connsiteX5" fmla="*/ 1471167 w 1752854"/>
              <a:gd name="connsiteY5" fmla="*/ 3159252 h 3149854"/>
              <a:gd name="connsiteX6" fmla="*/ 308863 w 1752854"/>
              <a:gd name="connsiteY6" fmla="*/ 3159252 h 3149854"/>
              <a:gd name="connsiteX7" fmla="*/ 18288 w 1752854"/>
              <a:gd name="connsiteY7" fmla="*/ 2868663 h 3149854"/>
              <a:gd name="connsiteX8" fmla="*/ 18288 w 1752854"/>
              <a:gd name="connsiteY8" fmla="*/ 313436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854" h="3149854">
                <a:moveTo>
                  <a:pt x="18288" y="313436"/>
                </a:moveTo>
                <a:cubicBezTo>
                  <a:pt x="18288" y="152908"/>
                  <a:pt x="148335" y="22860"/>
                  <a:pt x="308863" y="22860"/>
                </a:cubicBezTo>
                <a:lnTo>
                  <a:pt x="1471167" y="22860"/>
                </a:lnTo>
                <a:cubicBezTo>
                  <a:pt x="1631696" y="22860"/>
                  <a:pt x="1761744" y="152908"/>
                  <a:pt x="1761744" y="313436"/>
                </a:cubicBezTo>
                <a:lnTo>
                  <a:pt x="1761744" y="2868663"/>
                </a:lnTo>
                <a:cubicBezTo>
                  <a:pt x="1761744" y="3029153"/>
                  <a:pt x="1631696" y="3159252"/>
                  <a:pt x="1471167" y="3159252"/>
                </a:cubicBezTo>
                <a:lnTo>
                  <a:pt x="308863" y="3159252"/>
                </a:lnTo>
                <a:cubicBezTo>
                  <a:pt x="148335" y="3159252"/>
                  <a:pt x="18288" y="3029153"/>
                  <a:pt x="18288" y="2868663"/>
                </a:cubicBezTo>
                <a:lnTo>
                  <a:pt x="18288" y="3134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1412240"/>
            <a:ext cx="1623060" cy="2854960"/>
          </a:xfrm>
          <a:prstGeom prst="rect">
            <a:avLst/>
          </a:prstGeom>
        </p:spPr>
      </p:pic>
      <p:sp>
        <p:nvSpPr>
          <p:cNvPr id="4" name="Freeform 54"/>
          <p:cNvSpPr/>
          <p:nvPr/>
        </p:nvSpPr>
        <p:spPr>
          <a:xfrm>
            <a:off x="6806945" y="1692995"/>
            <a:ext cx="2222754" cy="4199805"/>
          </a:xfrm>
          <a:custGeom>
            <a:avLst/>
            <a:gdLst>
              <a:gd name="connsiteX0" fmla="*/ 19811 w 2222754"/>
              <a:gd name="connsiteY0" fmla="*/ 386080 h 3149854"/>
              <a:gd name="connsiteX1" fmla="*/ 388620 w 2222754"/>
              <a:gd name="connsiteY1" fmla="*/ 17272 h 3149854"/>
              <a:gd name="connsiteX2" fmla="*/ 1863852 w 2222754"/>
              <a:gd name="connsiteY2" fmla="*/ 17272 h 3149854"/>
              <a:gd name="connsiteX3" fmla="*/ 2232660 w 2222754"/>
              <a:gd name="connsiteY3" fmla="*/ 386080 h 3149854"/>
              <a:gd name="connsiteX4" fmla="*/ 2232660 w 2222754"/>
              <a:gd name="connsiteY4" fmla="*/ 2784843 h 3149854"/>
              <a:gd name="connsiteX5" fmla="*/ 1863852 w 2222754"/>
              <a:gd name="connsiteY5" fmla="*/ 3153664 h 3149854"/>
              <a:gd name="connsiteX6" fmla="*/ 388620 w 2222754"/>
              <a:gd name="connsiteY6" fmla="*/ 3153664 h 3149854"/>
              <a:gd name="connsiteX7" fmla="*/ 19811 w 2222754"/>
              <a:gd name="connsiteY7" fmla="*/ 2784843 h 3149854"/>
              <a:gd name="connsiteX8" fmla="*/ 19811 w 2222754"/>
              <a:gd name="connsiteY8" fmla="*/ 386080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2754" h="3149854">
                <a:moveTo>
                  <a:pt x="19811" y="386080"/>
                </a:moveTo>
                <a:cubicBezTo>
                  <a:pt x="19811" y="182372"/>
                  <a:pt x="184911" y="17272"/>
                  <a:pt x="388620" y="17272"/>
                </a:cubicBezTo>
                <a:lnTo>
                  <a:pt x="1863852" y="17272"/>
                </a:lnTo>
                <a:cubicBezTo>
                  <a:pt x="2067560" y="17272"/>
                  <a:pt x="2232660" y="182372"/>
                  <a:pt x="2232660" y="386080"/>
                </a:cubicBezTo>
                <a:lnTo>
                  <a:pt x="2232660" y="2784843"/>
                </a:lnTo>
                <a:cubicBezTo>
                  <a:pt x="2232660" y="2988538"/>
                  <a:pt x="2067560" y="3153664"/>
                  <a:pt x="1863852" y="3153664"/>
                </a:cubicBezTo>
                <a:lnTo>
                  <a:pt x="388620" y="3153664"/>
                </a:lnTo>
                <a:cubicBezTo>
                  <a:pt x="184911" y="3153664"/>
                  <a:pt x="19811" y="2988538"/>
                  <a:pt x="19811" y="2784843"/>
                </a:cubicBezTo>
                <a:lnTo>
                  <a:pt x="19811" y="38608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0" y="1381759"/>
            <a:ext cx="2118360" cy="429768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" y="1361440"/>
            <a:ext cx="1165860" cy="389128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420" y="1381759"/>
            <a:ext cx="1493520" cy="3698240"/>
          </a:xfrm>
          <a:prstGeom prst="rect">
            <a:avLst/>
          </a:prstGeom>
        </p:spPr>
      </p:pic>
      <p:sp>
        <p:nvSpPr>
          <p:cNvPr id="5" name="TextBox 58"/>
          <p:cNvSpPr txBox="1"/>
          <p:nvPr/>
        </p:nvSpPr>
        <p:spPr>
          <a:xfrm>
            <a:off x="409955" y="245595"/>
            <a:ext cx="40745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spc="-295" dirty="0">
                <a:solidFill>
                  <a:srgbClr val="515559"/>
                </a:solidFill>
                <a:latin typeface="Arial"/>
                <a:ea typeface="Arial"/>
              </a:rPr>
              <a:t>Highend/Memory</a:t>
            </a:r>
            <a:r>
              <a:rPr lang="en-US" altLang="zh-CN" sz="2800" b="1" spc="-145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59" dirty="0">
                <a:solidFill>
                  <a:srgbClr val="515559"/>
                </a:solidFill>
                <a:latin typeface="Arial"/>
                <a:ea typeface="Arial"/>
              </a:rPr>
              <a:t>Line</a:t>
            </a:r>
            <a:r>
              <a:rPr lang="en-US" altLang="zh-CN" sz="2800" b="1" spc="-150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84" dirty="0">
                <a:solidFill>
                  <a:srgbClr val="515559"/>
                </a:solidFill>
                <a:latin typeface="Arial"/>
                <a:ea typeface="Arial"/>
              </a:rPr>
              <a:t>Cards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46176" y="1510284"/>
            <a:ext cx="775778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465198" algn="l"/>
                <a:tab pos="3054095" algn="l"/>
                <a:tab pos="4965827" algn="l"/>
                <a:tab pos="6952488" algn="l"/>
              </a:tabLst>
            </a:pP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MCU	MPU	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SOM/SBC	FPGA	</a:t>
            </a:r>
            <a:r>
              <a:rPr lang="en-US" altLang="zh-CN" sz="1500" b="1" spc="-10" dirty="0">
                <a:solidFill>
                  <a:srgbClr val="E26B08"/>
                </a:solidFill>
                <a:latin typeface="Calibri"/>
                <a:ea typeface="Calibri"/>
              </a:rPr>
              <a:t>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4"/>
          <p:cNvSpPr/>
          <p:nvPr/>
        </p:nvSpPr>
        <p:spPr>
          <a:xfrm>
            <a:off x="1" y="239776"/>
            <a:ext cx="318515" cy="672592"/>
          </a:xfrm>
          <a:custGeom>
            <a:avLst/>
            <a:gdLst>
              <a:gd name="connsiteX0" fmla="*/ 0 w 318515"/>
              <a:gd name="connsiteY0" fmla="*/ 504444 h 504444"/>
              <a:gd name="connsiteX1" fmla="*/ 318515 w 318515"/>
              <a:gd name="connsiteY1" fmla="*/ 504444 h 504444"/>
              <a:gd name="connsiteX2" fmla="*/ 318515 w 318515"/>
              <a:gd name="connsiteY2" fmla="*/ 0 h 504444"/>
              <a:gd name="connsiteX3" fmla="*/ 0 w 318515"/>
              <a:gd name="connsiteY3" fmla="*/ 0 h 504444"/>
              <a:gd name="connsiteX4" fmla="*/ 0 w 318515"/>
              <a:gd name="connsiteY4" fmla="*/ 504444 h 5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515" h="504444">
                <a:moveTo>
                  <a:pt x="0" y="504444"/>
                </a:moveTo>
                <a:lnTo>
                  <a:pt x="318515" y="504444"/>
                </a:lnTo>
                <a:lnTo>
                  <a:pt x="31851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00AD3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444245" y="1659128"/>
            <a:ext cx="1752854" cy="4199805"/>
          </a:xfrm>
          <a:custGeom>
            <a:avLst/>
            <a:gdLst>
              <a:gd name="connsiteX0" fmla="*/ 16763 w 1752854"/>
              <a:gd name="connsiteY0" fmla="*/ 313436 h 3149854"/>
              <a:gd name="connsiteX1" fmla="*/ 307352 w 1752854"/>
              <a:gd name="connsiteY1" fmla="*/ 22860 h 3149854"/>
              <a:gd name="connsiteX2" fmla="*/ 1469644 w 1752854"/>
              <a:gd name="connsiteY2" fmla="*/ 22860 h 3149854"/>
              <a:gd name="connsiteX3" fmla="*/ 1760220 w 1752854"/>
              <a:gd name="connsiteY3" fmla="*/ 313436 h 3149854"/>
              <a:gd name="connsiteX4" fmla="*/ 1760220 w 1752854"/>
              <a:gd name="connsiteY4" fmla="*/ 2868663 h 3149854"/>
              <a:gd name="connsiteX5" fmla="*/ 1469644 w 1752854"/>
              <a:gd name="connsiteY5" fmla="*/ 3159252 h 3149854"/>
              <a:gd name="connsiteX6" fmla="*/ 307352 w 1752854"/>
              <a:gd name="connsiteY6" fmla="*/ 3159252 h 3149854"/>
              <a:gd name="connsiteX7" fmla="*/ 16763 w 1752854"/>
              <a:gd name="connsiteY7" fmla="*/ 2868663 h 3149854"/>
              <a:gd name="connsiteX8" fmla="*/ 16763 w 1752854"/>
              <a:gd name="connsiteY8" fmla="*/ 313436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854" h="3149854">
                <a:moveTo>
                  <a:pt x="16763" y="313436"/>
                </a:moveTo>
                <a:cubicBezTo>
                  <a:pt x="16763" y="152907"/>
                  <a:pt x="146862" y="22860"/>
                  <a:pt x="307352" y="22860"/>
                </a:cubicBezTo>
                <a:lnTo>
                  <a:pt x="1469644" y="22860"/>
                </a:lnTo>
                <a:cubicBezTo>
                  <a:pt x="1630172" y="22860"/>
                  <a:pt x="1760220" y="152907"/>
                  <a:pt x="1760220" y="313436"/>
                </a:cubicBezTo>
                <a:lnTo>
                  <a:pt x="1760220" y="2868663"/>
                </a:lnTo>
                <a:cubicBezTo>
                  <a:pt x="1760220" y="3029153"/>
                  <a:pt x="1630172" y="3159252"/>
                  <a:pt x="1469644" y="3159252"/>
                </a:cubicBezTo>
                <a:lnTo>
                  <a:pt x="307352" y="3159252"/>
                </a:lnTo>
                <a:cubicBezTo>
                  <a:pt x="146862" y="3159252"/>
                  <a:pt x="16763" y="3029153"/>
                  <a:pt x="16763" y="2868663"/>
                </a:cubicBezTo>
                <a:lnTo>
                  <a:pt x="16763" y="3134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5425439"/>
            <a:ext cx="426720" cy="355600"/>
          </a:xfrm>
          <a:prstGeom prst="rect">
            <a:avLst/>
          </a:prstGeom>
        </p:spPr>
      </p:pic>
      <p:sp>
        <p:nvSpPr>
          <p:cNvPr id="3" name="Freeform 27"/>
          <p:cNvSpPr/>
          <p:nvPr/>
        </p:nvSpPr>
        <p:spPr>
          <a:xfrm>
            <a:off x="2247646" y="1659128"/>
            <a:ext cx="1105153" cy="4199805"/>
          </a:xfrm>
          <a:custGeom>
            <a:avLst/>
            <a:gdLst>
              <a:gd name="connsiteX0" fmla="*/ 20827 w 1105153"/>
              <a:gd name="connsiteY0" fmla="*/ 203708 h 3149854"/>
              <a:gd name="connsiteX1" fmla="*/ 201676 w 1105153"/>
              <a:gd name="connsiteY1" fmla="*/ 22860 h 3149854"/>
              <a:gd name="connsiteX2" fmla="*/ 925068 w 1105153"/>
              <a:gd name="connsiteY2" fmla="*/ 22860 h 3149854"/>
              <a:gd name="connsiteX3" fmla="*/ 1105916 w 1105153"/>
              <a:gd name="connsiteY3" fmla="*/ 203708 h 3149854"/>
              <a:gd name="connsiteX4" fmla="*/ 1105916 w 1105153"/>
              <a:gd name="connsiteY4" fmla="*/ 2978403 h 3149854"/>
              <a:gd name="connsiteX5" fmla="*/ 925068 w 1105153"/>
              <a:gd name="connsiteY5" fmla="*/ 3159252 h 3149854"/>
              <a:gd name="connsiteX6" fmla="*/ 201676 w 1105153"/>
              <a:gd name="connsiteY6" fmla="*/ 3159252 h 3149854"/>
              <a:gd name="connsiteX7" fmla="*/ 20827 w 1105153"/>
              <a:gd name="connsiteY7" fmla="*/ 2978403 h 3149854"/>
              <a:gd name="connsiteX8" fmla="*/ 20827 w 1105153"/>
              <a:gd name="connsiteY8" fmla="*/ 203708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153" h="3149854">
                <a:moveTo>
                  <a:pt x="20827" y="203708"/>
                </a:moveTo>
                <a:cubicBezTo>
                  <a:pt x="20827" y="103886"/>
                  <a:pt x="101854" y="22860"/>
                  <a:pt x="201676" y="22860"/>
                </a:cubicBezTo>
                <a:lnTo>
                  <a:pt x="925068" y="22860"/>
                </a:lnTo>
                <a:cubicBezTo>
                  <a:pt x="1024889" y="22860"/>
                  <a:pt x="1105916" y="103886"/>
                  <a:pt x="1105916" y="203708"/>
                </a:cubicBezTo>
                <a:lnTo>
                  <a:pt x="1105916" y="2978403"/>
                </a:lnTo>
                <a:cubicBezTo>
                  <a:pt x="1105916" y="3078276"/>
                  <a:pt x="1024889" y="3159252"/>
                  <a:pt x="925068" y="3159252"/>
                </a:cubicBezTo>
                <a:lnTo>
                  <a:pt x="201676" y="3159252"/>
                </a:lnTo>
                <a:cubicBezTo>
                  <a:pt x="101854" y="3159252"/>
                  <a:pt x="20827" y="3078276"/>
                  <a:pt x="20827" y="2978403"/>
                </a:cubicBezTo>
                <a:lnTo>
                  <a:pt x="20827" y="203708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3390647" y="1659128"/>
            <a:ext cx="1079753" cy="4199805"/>
          </a:xfrm>
          <a:custGeom>
            <a:avLst/>
            <a:gdLst>
              <a:gd name="connsiteX0" fmla="*/ 17779 w 1079753"/>
              <a:gd name="connsiteY0" fmla="*/ 201930 h 3149854"/>
              <a:gd name="connsiteX1" fmla="*/ 196850 w 1079753"/>
              <a:gd name="connsiteY1" fmla="*/ 22860 h 3149854"/>
              <a:gd name="connsiteX2" fmla="*/ 913129 w 1079753"/>
              <a:gd name="connsiteY2" fmla="*/ 22860 h 3149854"/>
              <a:gd name="connsiteX3" fmla="*/ 1092200 w 1079753"/>
              <a:gd name="connsiteY3" fmla="*/ 201930 h 3149854"/>
              <a:gd name="connsiteX4" fmla="*/ 1092200 w 1079753"/>
              <a:gd name="connsiteY4" fmla="*/ 2980182 h 3149854"/>
              <a:gd name="connsiteX5" fmla="*/ 913129 w 1079753"/>
              <a:gd name="connsiteY5" fmla="*/ 3159252 h 3149854"/>
              <a:gd name="connsiteX6" fmla="*/ 196850 w 1079753"/>
              <a:gd name="connsiteY6" fmla="*/ 3159252 h 3149854"/>
              <a:gd name="connsiteX7" fmla="*/ 17779 w 1079753"/>
              <a:gd name="connsiteY7" fmla="*/ 2980182 h 3149854"/>
              <a:gd name="connsiteX8" fmla="*/ 17779 w 1079753"/>
              <a:gd name="connsiteY8" fmla="*/ 201930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9753" h="3149854">
                <a:moveTo>
                  <a:pt x="17779" y="201930"/>
                </a:moveTo>
                <a:cubicBezTo>
                  <a:pt x="17779" y="102997"/>
                  <a:pt x="97916" y="22860"/>
                  <a:pt x="196850" y="22860"/>
                </a:cubicBezTo>
                <a:lnTo>
                  <a:pt x="913129" y="22860"/>
                </a:lnTo>
                <a:cubicBezTo>
                  <a:pt x="1012063" y="22860"/>
                  <a:pt x="1092200" y="102997"/>
                  <a:pt x="1092200" y="201930"/>
                </a:cubicBezTo>
                <a:lnTo>
                  <a:pt x="1092200" y="2980182"/>
                </a:lnTo>
                <a:cubicBezTo>
                  <a:pt x="1092200" y="3079076"/>
                  <a:pt x="1012063" y="3159252"/>
                  <a:pt x="913129" y="3159252"/>
                </a:cubicBezTo>
                <a:lnTo>
                  <a:pt x="196850" y="3159252"/>
                </a:lnTo>
                <a:cubicBezTo>
                  <a:pt x="97916" y="3159252"/>
                  <a:pt x="17779" y="3079076"/>
                  <a:pt x="17779" y="2980182"/>
                </a:cubicBezTo>
                <a:lnTo>
                  <a:pt x="17779" y="201930"/>
                </a:lnTo>
                <a:close/>
              </a:path>
            </a:pathLst>
          </a:custGeom>
          <a:solidFill>
            <a:srgbClr val="00004A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4520947" y="1659128"/>
            <a:ext cx="927353" cy="4199805"/>
          </a:xfrm>
          <a:custGeom>
            <a:avLst/>
            <a:gdLst>
              <a:gd name="connsiteX0" fmla="*/ 21335 w 927353"/>
              <a:gd name="connsiteY0" fmla="*/ 174751 h 3149854"/>
              <a:gd name="connsiteX1" fmla="*/ 173227 w 927353"/>
              <a:gd name="connsiteY1" fmla="*/ 22860 h 3149854"/>
              <a:gd name="connsiteX2" fmla="*/ 780795 w 927353"/>
              <a:gd name="connsiteY2" fmla="*/ 22860 h 3149854"/>
              <a:gd name="connsiteX3" fmla="*/ 932688 w 927353"/>
              <a:gd name="connsiteY3" fmla="*/ 174751 h 3149854"/>
              <a:gd name="connsiteX4" fmla="*/ 932688 w 927353"/>
              <a:gd name="connsiteY4" fmla="*/ 3007359 h 3149854"/>
              <a:gd name="connsiteX5" fmla="*/ 780795 w 927353"/>
              <a:gd name="connsiteY5" fmla="*/ 3159252 h 3149854"/>
              <a:gd name="connsiteX6" fmla="*/ 173227 w 927353"/>
              <a:gd name="connsiteY6" fmla="*/ 3159252 h 3149854"/>
              <a:gd name="connsiteX7" fmla="*/ 21335 w 927353"/>
              <a:gd name="connsiteY7" fmla="*/ 3007359 h 3149854"/>
              <a:gd name="connsiteX8" fmla="*/ 21335 w 927353"/>
              <a:gd name="connsiteY8" fmla="*/ 174751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7353" h="3149854">
                <a:moveTo>
                  <a:pt x="21335" y="174751"/>
                </a:moveTo>
                <a:cubicBezTo>
                  <a:pt x="21335" y="90805"/>
                  <a:pt x="89280" y="22860"/>
                  <a:pt x="173227" y="22860"/>
                </a:cubicBezTo>
                <a:lnTo>
                  <a:pt x="780795" y="22860"/>
                </a:lnTo>
                <a:cubicBezTo>
                  <a:pt x="864742" y="22860"/>
                  <a:pt x="932688" y="90805"/>
                  <a:pt x="932688" y="174751"/>
                </a:cubicBezTo>
                <a:lnTo>
                  <a:pt x="932688" y="3007359"/>
                </a:lnTo>
                <a:cubicBezTo>
                  <a:pt x="932688" y="3091243"/>
                  <a:pt x="864742" y="3159252"/>
                  <a:pt x="780795" y="3159252"/>
                </a:cubicBezTo>
                <a:lnTo>
                  <a:pt x="173227" y="3159252"/>
                </a:lnTo>
                <a:cubicBezTo>
                  <a:pt x="89280" y="3159252"/>
                  <a:pt x="21335" y="3091243"/>
                  <a:pt x="21335" y="3007359"/>
                </a:cubicBezTo>
                <a:lnTo>
                  <a:pt x="21335" y="17475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5498847" y="1659128"/>
            <a:ext cx="863853" cy="4199805"/>
          </a:xfrm>
          <a:custGeom>
            <a:avLst/>
            <a:gdLst>
              <a:gd name="connsiteX0" fmla="*/ 15747 w 863853"/>
              <a:gd name="connsiteY0" fmla="*/ 165862 h 3149854"/>
              <a:gd name="connsiteX1" fmla="*/ 158750 w 863853"/>
              <a:gd name="connsiteY1" fmla="*/ 22860 h 3149854"/>
              <a:gd name="connsiteX2" fmla="*/ 730630 w 863853"/>
              <a:gd name="connsiteY2" fmla="*/ 22860 h 3149854"/>
              <a:gd name="connsiteX3" fmla="*/ 873632 w 863853"/>
              <a:gd name="connsiteY3" fmla="*/ 165862 h 3149854"/>
              <a:gd name="connsiteX4" fmla="*/ 873632 w 863853"/>
              <a:gd name="connsiteY4" fmla="*/ 3016262 h 3149854"/>
              <a:gd name="connsiteX5" fmla="*/ 730630 w 863853"/>
              <a:gd name="connsiteY5" fmla="*/ 3159252 h 3149854"/>
              <a:gd name="connsiteX6" fmla="*/ 158750 w 863853"/>
              <a:gd name="connsiteY6" fmla="*/ 3159252 h 3149854"/>
              <a:gd name="connsiteX7" fmla="*/ 15747 w 863853"/>
              <a:gd name="connsiteY7" fmla="*/ 3016262 h 3149854"/>
              <a:gd name="connsiteX8" fmla="*/ 15747 w 863853"/>
              <a:gd name="connsiteY8" fmla="*/ 165862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853" h="3149854">
                <a:moveTo>
                  <a:pt x="15747" y="165862"/>
                </a:moveTo>
                <a:cubicBezTo>
                  <a:pt x="15747" y="86868"/>
                  <a:pt x="79755" y="22860"/>
                  <a:pt x="158750" y="22860"/>
                </a:cubicBezTo>
                <a:lnTo>
                  <a:pt x="730630" y="22860"/>
                </a:lnTo>
                <a:cubicBezTo>
                  <a:pt x="809625" y="22860"/>
                  <a:pt x="873632" y="86868"/>
                  <a:pt x="873632" y="165862"/>
                </a:cubicBezTo>
                <a:lnTo>
                  <a:pt x="873632" y="3016262"/>
                </a:lnTo>
                <a:cubicBezTo>
                  <a:pt x="873632" y="3095231"/>
                  <a:pt x="809625" y="3159252"/>
                  <a:pt x="730630" y="3159252"/>
                </a:cubicBezTo>
                <a:lnTo>
                  <a:pt x="158750" y="3159252"/>
                </a:lnTo>
                <a:cubicBezTo>
                  <a:pt x="79755" y="3159252"/>
                  <a:pt x="15747" y="3095231"/>
                  <a:pt x="15747" y="3016262"/>
                </a:cubicBezTo>
                <a:lnTo>
                  <a:pt x="15747" y="165862"/>
                </a:lnTo>
                <a:close/>
              </a:path>
            </a:pathLst>
          </a:custGeom>
          <a:solidFill>
            <a:srgbClr val="0000D8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6400547" y="1642195"/>
            <a:ext cx="1041653" cy="4199805"/>
          </a:xfrm>
          <a:custGeom>
            <a:avLst/>
            <a:gdLst>
              <a:gd name="connsiteX0" fmla="*/ 20827 w 1041653"/>
              <a:gd name="connsiteY0" fmla="*/ 187451 h 3149854"/>
              <a:gd name="connsiteX1" fmla="*/ 192532 w 1041653"/>
              <a:gd name="connsiteY1" fmla="*/ 15748 h 3149854"/>
              <a:gd name="connsiteX2" fmla="*/ 879347 w 1041653"/>
              <a:gd name="connsiteY2" fmla="*/ 15748 h 3149854"/>
              <a:gd name="connsiteX3" fmla="*/ 1051051 w 1041653"/>
              <a:gd name="connsiteY3" fmla="*/ 187451 h 3149854"/>
              <a:gd name="connsiteX4" fmla="*/ 1051051 w 1041653"/>
              <a:gd name="connsiteY4" fmla="*/ 2980435 h 3149854"/>
              <a:gd name="connsiteX5" fmla="*/ 879347 w 1041653"/>
              <a:gd name="connsiteY5" fmla="*/ 3152140 h 3149854"/>
              <a:gd name="connsiteX6" fmla="*/ 192532 w 1041653"/>
              <a:gd name="connsiteY6" fmla="*/ 3152140 h 3149854"/>
              <a:gd name="connsiteX7" fmla="*/ 20827 w 1041653"/>
              <a:gd name="connsiteY7" fmla="*/ 2980435 h 3149854"/>
              <a:gd name="connsiteX8" fmla="*/ 20827 w 1041653"/>
              <a:gd name="connsiteY8" fmla="*/ 187451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653" h="3149854">
                <a:moveTo>
                  <a:pt x="20827" y="187451"/>
                </a:moveTo>
                <a:cubicBezTo>
                  <a:pt x="20827" y="92582"/>
                  <a:pt x="97663" y="15748"/>
                  <a:pt x="192532" y="15748"/>
                </a:cubicBezTo>
                <a:lnTo>
                  <a:pt x="879347" y="15748"/>
                </a:lnTo>
                <a:cubicBezTo>
                  <a:pt x="974216" y="15748"/>
                  <a:pt x="1051051" y="92582"/>
                  <a:pt x="1051051" y="187451"/>
                </a:cubicBezTo>
                <a:lnTo>
                  <a:pt x="1051051" y="2980435"/>
                </a:lnTo>
                <a:cubicBezTo>
                  <a:pt x="1051051" y="3075266"/>
                  <a:pt x="974216" y="3152140"/>
                  <a:pt x="879347" y="3152140"/>
                </a:cubicBezTo>
                <a:lnTo>
                  <a:pt x="192532" y="3152140"/>
                </a:lnTo>
                <a:cubicBezTo>
                  <a:pt x="97663" y="3152140"/>
                  <a:pt x="20827" y="3075266"/>
                  <a:pt x="20827" y="2980435"/>
                </a:cubicBezTo>
                <a:lnTo>
                  <a:pt x="20827" y="18745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330959"/>
            <a:ext cx="1066800" cy="405384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" y="1330959"/>
            <a:ext cx="1661160" cy="3535680"/>
          </a:xfrm>
          <a:prstGeom prst="rect">
            <a:avLst/>
          </a:prstGeom>
        </p:spPr>
      </p:pic>
      <p:sp>
        <p:nvSpPr>
          <p:cNvPr id="4" name="Freeform 34"/>
          <p:cNvSpPr/>
          <p:nvPr/>
        </p:nvSpPr>
        <p:spPr>
          <a:xfrm>
            <a:off x="7480046" y="1625262"/>
            <a:ext cx="1041653" cy="4199805"/>
          </a:xfrm>
          <a:custGeom>
            <a:avLst/>
            <a:gdLst>
              <a:gd name="connsiteX0" fmla="*/ 17272 w 1041653"/>
              <a:gd name="connsiteY0" fmla="*/ 197104 h 3149854"/>
              <a:gd name="connsiteX1" fmla="*/ 188976 w 1041653"/>
              <a:gd name="connsiteY1" fmla="*/ 25400 h 3149854"/>
              <a:gd name="connsiteX2" fmla="*/ 875792 w 1041653"/>
              <a:gd name="connsiteY2" fmla="*/ 25400 h 3149854"/>
              <a:gd name="connsiteX3" fmla="*/ 1047496 w 1041653"/>
              <a:gd name="connsiteY3" fmla="*/ 197104 h 3149854"/>
              <a:gd name="connsiteX4" fmla="*/ 1047496 w 1041653"/>
              <a:gd name="connsiteY4" fmla="*/ 2990088 h 3149854"/>
              <a:gd name="connsiteX5" fmla="*/ 875792 w 1041653"/>
              <a:gd name="connsiteY5" fmla="*/ 3161791 h 3149854"/>
              <a:gd name="connsiteX6" fmla="*/ 188976 w 1041653"/>
              <a:gd name="connsiteY6" fmla="*/ 3161791 h 3149854"/>
              <a:gd name="connsiteX7" fmla="*/ 17272 w 1041653"/>
              <a:gd name="connsiteY7" fmla="*/ 2990088 h 3149854"/>
              <a:gd name="connsiteX8" fmla="*/ 17272 w 1041653"/>
              <a:gd name="connsiteY8" fmla="*/ 197104 h 31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653" h="3149854">
                <a:moveTo>
                  <a:pt x="17272" y="197104"/>
                </a:moveTo>
                <a:cubicBezTo>
                  <a:pt x="17272" y="102235"/>
                  <a:pt x="94107" y="25400"/>
                  <a:pt x="188976" y="25400"/>
                </a:cubicBezTo>
                <a:lnTo>
                  <a:pt x="875792" y="25400"/>
                </a:lnTo>
                <a:cubicBezTo>
                  <a:pt x="970660" y="25400"/>
                  <a:pt x="1047496" y="102235"/>
                  <a:pt x="1047496" y="197104"/>
                </a:cubicBezTo>
                <a:lnTo>
                  <a:pt x="1047496" y="2990088"/>
                </a:lnTo>
                <a:cubicBezTo>
                  <a:pt x="1047496" y="3084919"/>
                  <a:pt x="970660" y="3161791"/>
                  <a:pt x="875792" y="3161791"/>
                </a:cubicBezTo>
                <a:lnTo>
                  <a:pt x="188976" y="3161791"/>
                </a:lnTo>
                <a:cubicBezTo>
                  <a:pt x="94107" y="3161791"/>
                  <a:pt x="17272" y="3084919"/>
                  <a:pt x="17272" y="2990088"/>
                </a:cubicBezTo>
                <a:lnTo>
                  <a:pt x="17272" y="1971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907">
            <a:solidFill>
              <a:srgbClr val="E26B0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521" y="1158240"/>
            <a:ext cx="3954779" cy="4165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660" y="1361440"/>
            <a:ext cx="922019" cy="1270000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09955" y="312311"/>
            <a:ext cx="29070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spc="-264" dirty="0">
                <a:solidFill>
                  <a:srgbClr val="515559"/>
                </a:solidFill>
                <a:latin typeface="Arial"/>
                <a:ea typeface="Arial"/>
              </a:rPr>
              <a:t>Wireless</a:t>
            </a:r>
            <a:r>
              <a:rPr lang="en-US" altLang="zh-CN" sz="2800" b="1" spc="-135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59" dirty="0">
                <a:solidFill>
                  <a:srgbClr val="515559"/>
                </a:solidFill>
                <a:latin typeface="Arial"/>
                <a:ea typeface="Arial"/>
              </a:rPr>
              <a:t>Line</a:t>
            </a:r>
            <a:r>
              <a:rPr lang="en-US" altLang="zh-CN" sz="2800" b="1" spc="-144" dirty="0">
                <a:solidFill>
                  <a:srgbClr val="515559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89" dirty="0">
                <a:solidFill>
                  <a:srgbClr val="515559"/>
                </a:solidFill>
                <a:latin typeface="Arial"/>
                <a:ea typeface="Arial"/>
              </a:rPr>
              <a:t>Cards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92378" y="1464563"/>
            <a:ext cx="43105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WI-FI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410332" y="1464563"/>
            <a:ext cx="79920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spc="-10" dirty="0">
                <a:solidFill>
                  <a:srgbClr val="E26B08"/>
                </a:solidFill>
                <a:latin typeface="Calibri"/>
                <a:ea typeface="Calibri"/>
              </a:rPr>
              <a:t>Bluet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ooth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527805" y="1279652"/>
            <a:ext cx="81978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802.15.4</a:t>
            </a:r>
            <a:r>
              <a:rPr lang="en-US" altLang="zh-CN" sz="1500" b="1" spc="34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/</a:t>
            </a:r>
          </a:p>
          <a:p>
            <a:pPr marL="0" indent="68579">
              <a:lnSpc>
                <a:spcPct val="100000"/>
              </a:lnSpc>
            </a:pP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Sub</a:t>
            </a: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-GHz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613148" y="1311825"/>
            <a:ext cx="7357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Cellular</a:t>
            </a:r>
            <a:r>
              <a:rPr lang="en-US" altLang="zh-CN" sz="1500" b="1" spc="-35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/</a:t>
            </a:r>
          </a:p>
          <a:p>
            <a:pPr marL="0" indent="225552">
              <a:lnSpc>
                <a:spcPct val="100000"/>
              </a:lnSpc>
            </a:pP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GPS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508626" y="1464563"/>
            <a:ext cx="85857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RFID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/</a:t>
            </a:r>
            <a:r>
              <a:rPr lang="en-US" altLang="zh-CN" sz="1500" b="1" spc="-30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ea typeface="Calibri"/>
              </a:rPr>
              <a:t>NFC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9951" y="1302172"/>
            <a:ext cx="523194" cy="438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1500" b="1" spc="-10" dirty="0">
                <a:solidFill>
                  <a:srgbClr val="E26B08"/>
                </a:solidFill>
                <a:latin typeface="Calibri"/>
                <a:ea typeface="Calibri"/>
              </a:rPr>
              <a:t>LoRa</a:t>
            </a:r>
            <a:r>
              <a:rPr lang="en-US" altLang="zh-CN" sz="1500" b="1" spc="-15" dirty="0">
                <a:solidFill>
                  <a:srgbClr val="E26B08"/>
                </a:solidFill>
                <a:latin typeface="Calibri"/>
                <a:ea typeface="Calibri"/>
              </a:rPr>
              <a:t>/</a:t>
            </a:r>
            <a:r>
              <a:rPr lang="en-US" altLang="zh-CN" sz="1500" b="1" dirty="0">
                <a:solidFill>
                  <a:srgbClr val="E26B08"/>
                </a:solidFill>
                <a:latin typeface="Calibri"/>
                <a:cs typeface="Calibri"/>
              </a:rPr>
              <a:t> </a:t>
            </a:r>
            <a:r>
              <a:rPr lang="en-US" altLang="zh-CN" sz="1500" b="1" spc="-15" dirty="0">
                <a:solidFill>
                  <a:srgbClr val="E26B08"/>
                </a:solidFill>
                <a:latin typeface="Calibri"/>
                <a:ea typeface="Calibri"/>
              </a:rPr>
              <a:t>Sig</a:t>
            </a: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fox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828154" y="1492672"/>
            <a:ext cx="41685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b="1" spc="-5" dirty="0">
                <a:solidFill>
                  <a:srgbClr val="E26B08"/>
                </a:solidFill>
                <a:latin typeface="Calibri"/>
                <a:ea typeface="Calibri"/>
              </a:rPr>
              <a:t>UWB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99870" y="6524168"/>
            <a:ext cx="72061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648203" algn="l"/>
                <a:tab pos="7015607" algn="l"/>
              </a:tabLst>
            </a:pPr>
            <a:r>
              <a:rPr lang="en-US" altLang="zh-CN" sz="800" b="1" spc="-80" dirty="0">
                <a:solidFill>
                  <a:srgbClr val="FEFEFE"/>
                </a:solidFill>
                <a:latin typeface="Arial"/>
                <a:ea typeface="Arial"/>
              </a:rPr>
              <a:t>www.FutureElectronics.com	</a:t>
            </a:r>
            <a:r>
              <a:rPr lang="en-US" altLang="zh-CN" sz="800" spc="-60" dirty="0">
                <a:solidFill>
                  <a:srgbClr val="FEFEFE"/>
                </a:solidFill>
                <a:latin typeface="Arial"/>
                <a:ea typeface="Arial"/>
              </a:rPr>
              <a:t>Proprietary</a:t>
            </a:r>
            <a:r>
              <a:rPr lang="en-US" altLang="zh-CN" sz="800" spc="-8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800" spc="-64" dirty="0">
                <a:solidFill>
                  <a:srgbClr val="FEFEFE"/>
                </a:solidFill>
                <a:latin typeface="Arial"/>
                <a:ea typeface="Arial"/>
              </a:rPr>
              <a:t>Information	</a:t>
            </a:r>
            <a:r>
              <a:rPr lang="en-US" altLang="zh-CN" sz="900" spc="-45" dirty="0">
                <a:solidFill>
                  <a:srgbClr val="FEFEFE"/>
                </a:solidFill>
                <a:latin typeface="Arial"/>
                <a:ea typeface="Arial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210</Words>
  <Application>Microsoft Office PowerPoint</Application>
  <PresentationFormat>如螢幕大小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11</cp:revision>
  <dcterms:created xsi:type="dcterms:W3CDTF">2025-02-21T02:08:27Z</dcterms:created>
  <dcterms:modified xsi:type="dcterms:W3CDTF">2025-02-21T03:52:12Z</dcterms:modified>
</cp:coreProperties>
</file>