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58" r:id="rId5"/>
    <p:sldId id="261" r:id="rId6"/>
    <p:sldId id="266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6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t>15/6/15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3933057"/>
            <a:ext cx="5112568" cy="12961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7863-930D-42FA-80F6-DDE35BA177D3}" type="datetime1">
              <a:rPr lang="fr-FR" smtClean="0"/>
              <a:t>15/6/15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1540572" cy="20162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527914" y="54452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402691" y="54452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277468" y="54452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10F-76B6-4C2B-BC78-52D9610CF63E}" type="datetime1">
              <a:rPr lang="fr-FR" smtClean="0"/>
              <a:t>15/6/15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158-91E0-4000-980E-7553DFDAF16F}" type="datetime1">
              <a:rPr lang="fr-FR" smtClean="0"/>
              <a:t>15/6/15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61501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148-4D57-42A8-BE77-B1C13CA2346E}" type="datetime1">
              <a:rPr lang="fr-FR" smtClean="0"/>
              <a:t>15/6/15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CECE-AB40-4F41-A184-DF300FBB0ADE}" type="datetime1">
              <a:rPr lang="fr-FR" smtClean="0"/>
              <a:t>15/6/15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D23-01A4-4782-B4A9-7DBC6FE6F350}" type="datetime1">
              <a:rPr lang="fr-FR" smtClean="0"/>
              <a:t>15/6/15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C0A8-60EC-40C8-88FB-F868C63CBC03}" type="datetime1">
              <a:rPr lang="fr-FR" smtClean="0"/>
              <a:t>15/6/15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3DF0-625E-4FE4-98C6-AC1CB343744C}" type="datetime1">
              <a:rPr lang="fr-FR" smtClean="0"/>
              <a:t>15/6/15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7B8A-39B4-4171-B1E5-50825526ECF3}" type="datetime1">
              <a:rPr lang="fr-FR" smtClean="0"/>
              <a:t>15/6/15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Modèle de présentation Télécom ParisTech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4067944" y="6384053"/>
            <a:ext cx="4104456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4" y="6381328"/>
            <a:ext cx="4104456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Institut Mines-Télécom</a:t>
            </a:r>
            <a:endParaRPr lang="fr-FR" sz="1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42676"/>
            <a:ext cx="719724" cy="7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Aft>
                <a:spcPts val="1000"/>
              </a:spcAft>
            </a:pPr>
            <a:r>
              <a:rPr lang="fr-FR" altLang="zh-CN" dirty="0">
                <a:solidFill>
                  <a:schemeClr val="dk1"/>
                </a:solidFill>
              </a:rPr>
              <a:t>Sécurité des PAN</a:t>
            </a:r>
            <a:br>
              <a:rPr lang="fr-FR" altLang="zh-CN" dirty="0">
                <a:solidFill>
                  <a:schemeClr val="dk1"/>
                </a:solidFill>
              </a:rPr>
            </a:br>
            <a:r>
              <a:rPr lang="fr-FR" altLang="zh-CN" dirty="0">
                <a:solidFill>
                  <a:schemeClr val="dk1"/>
                </a:solidFill>
              </a:rPr>
              <a:t>(</a:t>
            </a:r>
            <a:r>
              <a:rPr lang="fr-FR" altLang="zh-CN" dirty="0" err="1">
                <a:solidFill>
                  <a:schemeClr val="dk1"/>
                </a:solidFill>
              </a:rPr>
              <a:t>Personal</a:t>
            </a:r>
            <a:r>
              <a:rPr lang="fr-FR" altLang="zh-CN" dirty="0">
                <a:solidFill>
                  <a:schemeClr val="dk1"/>
                </a:solidFill>
              </a:rPr>
              <a:t> Area Networks, ex. </a:t>
            </a:r>
            <a:r>
              <a:rPr lang="fr-FR" altLang="zh-CN" dirty="0" err="1">
                <a:solidFill>
                  <a:schemeClr val="dk1"/>
                </a:solidFill>
              </a:rPr>
              <a:t>ZigBee</a:t>
            </a:r>
            <a:r>
              <a:rPr lang="fr-FR" altLang="zh-CN" dirty="0">
                <a:solidFill>
                  <a:schemeClr val="dk1"/>
                </a:solidFill>
              </a:rPr>
              <a:t>…)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Clr>
                <a:schemeClr val="dk2"/>
              </a:buClr>
              <a:buSzPct val="25000"/>
            </a:pPr>
            <a:endParaRPr lang="fr-FR" altLang="zh-CN" dirty="0" smtClean="0"/>
          </a:p>
          <a:p>
            <a:pPr lvl="0" algn="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fr-FR" altLang="zh-CN" dirty="0" err="1" smtClean="0"/>
              <a:t>Jie</a:t>
            </a:r>
            <a:r>
              <a:rPr lang="fr-FR" altLang="zh-CN" dirty="0" smtClean="0"/>
              <a:t>    </a:t>
            </a:r>
            <a:r>
              <a:rPr lang="fr-FR" altLang="zh-CN" dirty="0"/>
              <a:t>Chen   </a:t>
            </a:r>
          </a:p>
          <a:p>
            <a:pPr lvl="0" algn="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fr-FR" altLang="zh-CN" dirty="0" err="1"/>
              <a:t>Chenxi</a:t>
            </a:r>
            <a:r>
              <a:rPr lang="fr-FR" altLang="zh-CN" dirty="0"/>
              <a:t> Du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CCM*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CBC-MAC et CRT</a:t>
            </a:r>
          </a:p>
          <a:p>
            <a:r>
              <a:rPr kumimoji="1" lang="en-US" altLang="zh-CN" dirty="0" smtClean="0"/>
              <a:t>CBC-MAC </a:t>
            </a:r>
            <a:r>
              <a:rPr kumimoji="1" lang="en-US" altLang="zh-CN" dirty="0" err="1" smtClean="0"/>
              <a:t>ou</a:t>
            </a:r>
            <a:r>
              <a:rPr kumimoji="1" lang="en-US" altLang="zh-CN" dirty="0" smtClean="0"/>
              <a:t> CRT</a:t>
            </a:r>
          </a:p>
          <a:p>
            <a:r>
              <a:rPr kumimoji="1" lang="en-US" altLang="zh-CN" dirty="0" err="1"/>
              <a:t>Trois</a:t>
            </a:r>
            <a:r>
              <a:rPr kumimoji="1" lang="en-US" altLang="zh-CN" dirty="0"/>
              <a:t> </a:t>
            </a:r>
            <a:r>
              <a:rPr kumimoji="1" lang="bn-IN" altLang="zh-CN" dirty="0"/>
              <a:t>étapes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63688" y="2780928"/>
            <a:ext cx="6336704" cy="28083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4786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CCM*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smtClean="0"/>
              <a:t>CBC-MAC</a:t>
            </a:r>
          </a:p>
          <a:p>
            <a:r>
              <a:rPr kumimoji="1" lang="en-US" altLang="zh-CN" dirty="0" err="1" smtClean="0"/>
              <a:t>Int</a:t>
            </a:r>
            <a:r>
              <a:rPr kumimoji="1" lang="bn-IN" altLang="zh-CN" dirty="0" smtClean="0"/>
              <a:t>égrité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CRT</a:t>
            </a:r>
            <a:endParaRPr kumimoji="1" lang="bn-IN" altLang="zh-CN" dirty="0" smtClean="0"/>
          </a:p>
          <a:p>
            <a:r>
              <a:rPr kumimoji="1" lang="bn-IN" altLang="zh-CN" dirty="0" smtClean="0"/>
              <a:t>Confidientiaté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11" name="image26.png"/>
          <p:cNvPicPr/>
          <p:nvPr/>
        </p:nvPicPr>
        <p:blipFill>
          <a:blip r:embed="rId2"/>
          <a:srcRect b="7317"/>
          <a:stretch>
            <a:fillRect/>
          </a:stretch>
        </p:blipFill>
        <p:spPr>
          <a:xfrm>
            <a:off x="395536" y="2492896"/>
            <a:ext cx="4176464" cy="2016224"/>
          </a:xfrm>
          <a:prstGeom prst="rect">
            <a:avLst/>
          </a:prstGeom>
          <a:ln/>
        </p:spPr>
      </p:pic>
      <p:pic>
        <p:nvPicPr>
          <p:cNvPr id="12" name="image2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8024" y="2564904"/>
            <a:ext cx="3816424" cy="18722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924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>
                <a:solidFill>
                  <a:schemeClr val="dk2"/>
                </a:solidFill>
              </a:rPr>
              <a:t>Architecture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Shape 11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t="1766" b="1766"/>
          <a:stretch>
            <a:fillRect/>
          </a:stretch>
        </p:blipFill>
        <p:spPr>
          <a:xfrm>
            <a:off x="1442686" y="1423317"/>
            <a:ext cx="721114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08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/>
              <a:t>Sécurité de </a:t>
            </a:r>
            <a:r>
              <a:rPr lang="fr-FR" altLang="zh-CN" dirty="0" err="1"/>
              <a:t>Zigbee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63888" y="3068960"/>
            <a:ext cx="5256584" cy="175260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lang="fr-FR" dirty="0"/>
              <a:t> L’établissement et le transport </a:t>
            </a:r>
            <a:r>
              <a:rPr lang="fr-FR" dirty="0" smtClean="0"/>
              <a:t>  des </a:t>
            </a:r>
            <a:r>
              <a:rPr lang="fr-FR" dirty="0"/>
              <a:t>clés</a:t>
            </a:r>
          </a:p>
          <a:p>
            <a:pPr marL="342900" indent="-342900">
              <a:buFont typeface="Wingdings" charset="2"/>
              <a:buChar char="n"/>
            </a:pPr>
            <a:r>
              <a:rPr lang="fr-FR" dirty="0"/>
              <a:t> La protection des frames</a:t>
            </a:r>
          </a:p>
          <a:p>
            <a:pPr marL="342900" indent="-342900">
              <a:buFont typeface="Wingdings" charset="2"/>
              <a:buChar char="n"/>
            </a:pPr>
            <a:r>
              <a:rPr lang="fr-FR" dirty="0"/>
              <a:t> Le management </a:t>
            </a:r>
            <a:r>
              <a:rPr lang="fr-FR" dirty="0" smtClean="0"/>
              <a:t>des </a:t>
            </a:r>
            <a:r>
              <a:rPr lang="fr-FR" dirty="0" err="1" smtClean="0"/>
              <a:t>équipements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ECC-7E18-42FE-B631-BE6168CA0EF7}" type="datetime1">
              <a:rPr lang="fr-FR" smtClean="0"/>
              <a:pPr/>
              <a:t>15/6/15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Modèle de présentation Télécom </a:t>
            </a:r>
            <a:r>
              <a:rPr lang="fr-FR" dirty="0" err="1" smtClean="0"/>
              <a:t>ParisTech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01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L’établissement </a:t>
            </a:r>
            <a:r>
              <a:rPr lang="fr-FR" dirty="0"/>
              <a:t>et le transport des clés</a:t>
            </a: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FC6-C245-4629-9269-BC4B7D94A1D1}" type="datetime1">
              <a:rPr lang="fr-FR" smtClean="0"/>
              <a:pPr/>
              <a:t>15/6/15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Modèle de présentation Télécom </a:t>
            </a:r>
            <a:r>
              <a:rPr lang="fr-FR" dirty="0" err="1" smtClean="0"/>
              <a:t>ParisTech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bn-IN" altLang="zh-CN" dirty="0" smtClean="0"/>
              <a:t>Centre de Confiance</a:t>
            </a:r>
          </a:p>
          <a:p>
            <a:endParaRPr kumimoji="1" lang="bn-IN" altLang="zh-CN" dirty="0" smtClean="0"/>
          </a:p>
          <a:p>
            <a:r>
              <a:rPr kumimoji="1" lang="en-US" altLang="zh-CN" dirty="0" err="1" smtClean="0"/>
              <a:t>Trois</a:t>
            </a:r>
            <a:r>
              <a:rPr kumimoji="1" lang="en-US" altLang="zh-CN" dirty="0" smtClean="0"/>
              <a:t> types de cl</a:t>
            </a:r>
            <a:r>
              <a:rPr kumimoji="1" lang="bn-IN" altLang="zh-CN" dirty="0" smtClean="0"/>
              <a:t>és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 smtClean="0"/>
              <a:t>	Network Key</a:t>
            </a:r>
          </a:p>
          <a:p>
            <a:pPr marL="0" indent="0">
              <a:buNone/>
            </a:pPr>
            <a:r>
              <a:rPr kumimoji="1" lang="en-US" altLang="zh-CN" dirty="0" smtClean="0"/>
              <a:t>	Link Key</a:t>
            </a:r>
          </a:p>
          <a:p>
            <a:pPr marL="0" indent="0">
              <a:buNone/>
            </a:pPr>
            <a:r>
              <a:rPr kumimoji="1" lang="en-US" altLang="zh-CN" dirty="0" smtClean="0"/>
              <a:t>	Master Key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Trois</a:t>
            </a:r>
            <a:r>
              <a:rPr kumimoji="1" lang="en-US" altLang="zh-CN" dirty="0" smtClean="0"/>
              <a:t> m</a:t>
            </a:r>
            <a:r>
              <a:rPr kumimoji="1" lang="bn-IN" altLang="zh-CN" dirty="0" smtClean="0"/>
              <a:t>éthodes </a:t>
            </a:r>
            <a:r>
              <a:rPr kumimoji="1" lang="en-US" altLang="zh-CN" dirty="0" smtClean="0"/>
              <a:t>de </a:t>
            </a:r>
            <a:r>
              <a:rPr kumimoji="1" lang="en-US" altLang="zh-CN" dirty="0" err="1" smtClean="0"/>
              <a:t>distribuer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les cl</a:t>
            </a:r>
            <a:r>
              <a:rPr kumimoji="1" lang="bn-IN" altLang="zh-CN" dirty="0"/>
              <a:t>és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bn-IN" altLang="zh-CN" dirty="0" smtClean="0"/>
              <a:t>	</a:t>
            </a:r>
            <a:r>
              <a:rPr kumimoji="1" lang="en-US" altLang="zh-CN" dirty="0" err="1" smtClean="0"/>
              <a:t>Pr</a:t>
            </a:r>
            <a:r>
              <a:rPr kumimoji="1" lang="bn-IN" altLang="zh-CN" dirty="0" smtClean="0"/>
              <a:t>éinstallation</a:t>
            </a:r>
          </a:p>
          <a:p>
            <a:pPr marL="0" indent="0">
              <a:buNone/>
            </a:pPr>
            <a:r>
              <a:rPr kumimoji="1" lang="bn-IN" altLang="zh-CN" dirty="0" smtClean="0"/>
              <a:t>	</a:t>
            </a:r>
            <a:r>
              <a:rPr kumimoji="1" lang="en-US" altLang="zh-CN" dirty="0" smtClean="0"/>
              <a:t>T</a:t>
            </a:r>
            <a:r>
              <a:rPr kumimoji="1" lang="bn-IN" altLang="zh-CN" dirty="0" smtClean="0"/>
              <a:t>ransport</a:t>
            </a:r>
          </a:p>
          <a:p>
            <a:pPr marL="0" indent="0">
              <a:buNone/>
            </a:pPr>
            <a:r>
              <a:rPr kumimoji="1" lang="bn-IN" altLang="zh-CN" dirty="0" smtClean="0"/>
              <a:t>	Établissement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 protection des </a:t>
            </a:r>
            <a:r>
              <a:rPr kumimoji="1" lang="en-US" altLang="zh-CN" dirty="0" err="1" smtClean="0"/>
              <a:t>trames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 format du </a:t>
            </a:r>
            <a:r>
              <a:rPr kumimoji="1" lang="bn-IN" altLang="zh-CN" dirty="0" smtClean="0"/>
              <a:t>trame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9" name="图片 8" descr="屏幕快照 2015-06-14 23.1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6840760" cy="3537929"/>
          </a:xfrm>
          <a:prstGeom prst="rect">
            <a:avLst/>
          </a:prstGeom>
        </p:spPr>
      </p:pic>
      <p:pic>
        <p:nvPicPr>
          <p:cNvPr id="10" name="图片 9" descr="屏幕快照 2015-06-14 23.56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505810"/>
            <a:ext cx="3456384" cy="3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 protection des </a:t>
            </a:r>
            <a:r>
              <a:rPr kumimoji="1" lang="en-US" altLang="zh-CN" dirty="0" err="1" smtClean="0"/>
              <a:t>trames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 </a:t>
            </a:r>
            <a:r>
              <a:rPr kumimoji="1" lang="en-US" altLang="zh-CN" dirty="0" err="1" smtClean="0"/>
              <a:t>niveaux</a:t>
            </a:r>
            <a:r>
              <a:rPr kumimoji="1" lang="en-US" altLang="zh-CN" dirty="0" smtClean="0"/>
              <a:t> de</a:t>
            </a:r>
            <a:r>
              <a:rPr kumimoji="1" lang="bn-IN" altLang="zh-CN" dirty="0" smtClean="0"/>
              <a:t> politique de</a:t>
            </a:r>
            <a:r>
              <a:rPr kumimoji="1" lang="en-US" altLang="zh-CN" dirty="0" smtClean="0"/>
              <a:t> s</a:t>
            </a:r>
            <a:r>
              <a:rPr kumimoji="1" lang="bn-IN" altLang="zh-CN" dirty="0" smtClean="0"/>
              <a:t>écurité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8" name="image2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91680" y="2204864"/>
            <a:ext cx="6552728" cy="24482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506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/>
              <a:t>Le management des </a:t>
            </a:r>
            <a:r>
              <a:rPr kumimoji="1" lang="fr-FR" altLang="zh-CN" dirty="0" err="1"/>
              <a:t>équipements</a:t>
            </a:r>
            <a:r>
              <a:rPr kumimoji="1" lang="fr-FR" altLang="zh-CN" dirty="0"/>
              <a:t> </a:t>
            </a:r>
            <a:endParaRPr kumimoji="1"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Wingdings" charset="2"/>
              <a:buAutoNum type="circleNumWdBlackPlain"/>
            </a:pPr>
            <a:r>
              <a:rPr lang="fr-FR" altLang="zh-CN" b="0" dirty="0"/>
              <a:t>L’équipement fait une jointure non-sécurisée.</a:t>
            </a:r>
            <a:endParaRPr lang="en-US" altLang="zh-CN" b="0" dirty="0"/>
          </a:p>
          <a:p>
            <a:pPr marL="457200" lvl="0" indent="-457200">
              <a:buFont typeface="Wingdings" charset="2"/>
              <a:buAutoNum type="circleNumWdBlackPlain"/>
            </a:pPr>
            <a:r>
              <a:rPr lang="fr-FR" altLang="zh-CN" b="0" dirty="0"/>
              <a:t>Le routeur demande d’autorisation au Centre de confiance (crypte entre routeur et TC).</a:t>
            </a:r>
            <a:endParaRPr lang="en-US" altLang="zh-CN" b="0" dirty="0"/>
          </a:p>
          <a:p>
            <a:pPr marL="457200" lvl="0" indent="-457200">
              <a:buFont typeface="Wingdings" charset="2"/>
              <a:buAutoNum type="circleNumWdBlackPlain"/>
            </a:pPr>
            <a:r>
              <a:rPr lang="fr-FR" altLang="zh-CN" b="0" dirty="0"/>
              <a:t>Le TC envois la network-</a:t>
            </a:r>
            <a:r>
              <a:rPr lang="fr-FR" altLang="zh-CN" b="0" dirty="0" err="1"/>
              <a:t>key</a:t>
            </a:r>
            <a:r>
              <a:rPr lang="fr-FR" altLang="zh-CN" b="0" dirty="0"/>
              <a:t> (cryptée entre TC et l’équipement) via un connexion cryptée entre le routeur et TC.</a:t>
            </a:r>
            <a:endParaRPr lang="en-US" altLang="zh-CN" b="0" dirty="0"/>
          </a:p>
          <a:p>
            <a:pPr marL="457200" lvl="0" indent="-457200">
              <a:buFont typeface="Wingdings" charset="2"/>
              <a:buAutoNum type="circleNumWdBlackPlain"/>
            </a:pPr>
            <a:r>
              <a:rPr lang="fr-FR" altLang="zh-CN" b="0" dirty="0"/>
              <a:t>Le routeur envois de la network-</a:t>
            </a:r>
            <a:r>
              <a:rPr lang="fr-FR" altLang="zh-CN" b="0" dirty="0" err="1"/>
              <a:t>key</a:t>
            </a:r>
            <a:r>
              <a:rPr lang="fr-FR" altLang="zh-CN" b="0" dirty="0"/>
              <a:t> (cryptée entre TC et l’équipement).</a:t>
            </a:r>
            <a:endParaRPr lang="en-US" altLang="zh-CN" b="0" dirty="0"/>
          </a:p>
          <a:p>
            <a:pPr marL="457200" lvl="0" indent="-457200">
              <a:buFont typeface="Wingdings" charset="2"/>
              <a:buAutoNum type="circleNumWdBlackPlain"/>
            </a:pPr>
            <a:r>
              <a:rPr lang="fr-FR" altLang="zh-CN" b="0" dirty="0"/>
              <a:t>Authentification </a:t>
            </a:r>
            <a:r>
              <a:rPr lang="fr-FR" altLang="zh-CN" b="0" dirty="0" smtClean="0"/>
              <a:t>mutuelle</a:t>
            </a:r>
            <a:r>
              <a:rPr lang="fr-FR" altLang="zh-CN" b="0" dirty="0"/>
              <a:t>.</a:t>
            </a:r>
            <a:endParaRPr lang="en-US" altLang="zh-CN" b="0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9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1600" y="1628800"/>
            <a:ext cx="3456385" cy="43924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901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Les </a:t>
            </a:r>
            <a:r>
              <a:rPr kumimoji="1" lang="en-US" altLang="zh-CN" dirty="0" err="1"/>
              <a:t>algorithmes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5856" y="3260576"/>
            <a:ext cx="4968552" cy="1752600"/>
          </a:xfrm>
        </p:spPr>
        <p:txBody>
          <a:bodyPr/>
          <a:lstStyle/>
          <a:p>
            <a:r>
              <a:rPr kumimoji="1" lang="en-US" altLang="zh-CN" dirty="0" smtClean="0"/>
              <a:t>	AES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	CCM*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6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15/6/15</a:t>
            </a:fld>
            <a:endParaRPr lang="fr-F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Modèle de présentation Télécom ParisTech</a:t>
            </a:r>
            <a:endParaRPr lang="fr-FR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8" name="image2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1484784"/>
            <a:ext cx="5112568" cy="46085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0062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comParisTech_Modele_PowerPoint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TelecomParisTech_Modele_PowerPoint.potx</Template>
  <TotalTime>214</TotalTime>
  <Words>187</Words>
  <Application>Microsoft Macintosh PowerPoint</Application>
  <PresentationFormat>全屏显示(4:3)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TelecomParisTech_Modele_PowerPoint</vt:lpstr>
      <vt:lpstr>Sécurité des PAN (Personal Area Networks, ex. ZigBee…)</vt:lpstr>
      <vt:lpstr>Architecture</vt:lpstr>
      <vt:lpstr>Sécurité de Zigbee</vt:lpstr>
      <vt:lpstr>L’établissement et le transport des clés</vt:lpstr>
      <vt:lpstr>La protection des trames</vt:lpstr>
      <vt:lpstr>La protection des trames</vt:lpstr>
      <vt:lpstr>Le management des équipements </vt:lpstr>
      <vt:lpstr>Les algorithmes</vt:lpstr>
      <vt:lpstr>AES</vt:lpstr>
      <vt:lpstr>CCM*</vt:lpstr>
      <vt:lpstr>CCM*</vt:lpstr>
    </vt:vector>
  </TitlesOfParts>
  <Company>Institut Mines-Télécom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DU</cp:lastModifiedBy>
  <cp:revision>34</cp:revision>
  <dcterms:created xsi:type="dcterms:W3CDTF">2013-01-04T16:51:24Z</dcterms:created>
  <dcterms:modified xsi:type="dcterms:W3CDTF">2015-06-14T22:12:44Z</dcterms:modified>
</cp:coreProperties>
</file>