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9" d="100"/>
          <a:sy n="59" d="100"/>
        </p:scale>
        <p:origin x="-1686" y="-27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720CFE60-7EC2-4CED-90C9-23294B110DA0}" type="datetimeFigureOut">
              <a:rPr lang="en-US" smtClean="0"/>
              <a:t>3/26/2024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582CCC61-C2CC-4CE0-A1CC-6AAB8756F3C6}"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0CFE60-7EC2-4CED-90C9-23294B110DA0}"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CCC61-C2CC-4CE0-A1CC-6AAB8756F3C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0CFE60-7EC2-4CED-90C9-23294B110DA0}"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CCC61-C2CC-4CE0-A1CC-6AAB8756F3C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20CFE60-7EC2-4CED-90C9-23294B110DA0}"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CCC61-C2CC-4CE0-A1CC-6AAB8756F3C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20CFE60-7EC2-4CED-90C9-23294B110DA0}"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582CCC61-C2CC-4CE0-A1CC-6AAB8756F3C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20CFE60-7EC2-4CED-90C9-23294B110DA0}"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2CCC61-C2CC-4CE0-A1CC-6AAB8756F3C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20CFE60-7EC2-4CED-90C9-23294B110DA0}" type="datetimeFigureOut">
              <a:rPr lang="en-US" smtClean="0"/>
              <a:t>3/26/2024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2CCC61-C2CC-4CE0-A1CC-6AAB8756F3C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20CFE60-7EC2-4CED-90C9-23294B110DA0}"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2CCC61-C2CC-4CE0-A1CC-6AAB8756F3C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0CFE60-7EC2-4CED-90C9-23294B110DA0}" type="datetimeFigureOut">
              <a:rPr lang="en-US" smtClean="0"/>
              <a:t>3/26/2024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2CCC61-C2CC-4CE0-A1CC-6AAB8756F3C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20CFE60-7EC2-4CED-90C9-23294B110DA0}"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2CCC61-C2CC-4CE0-A1CC-6AAB8756F3C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20CFE60-7EC2-4CED-90C9-23294B110DA0}"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2CCC61-C2CC-4CE0-A1CC-6AAB8756F3C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20CFE60-7EC2-4CED-90C9-23294B110DA0}" type="datetimeFigureOut">
              <a:rPr lang="en-US" smtClean="0"/>
              <a:t>3/26/2024</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82CCC61-C2CC-4CE0-A1CC-6AAB8756F3C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Lesson 3</a:t>
            </a:r>
            <a:endParaRPr lang="en-US" dirty="0"/>
          </a:p>
        </p:txBody>
      </p:sp>
      <p:sp>
        <p:nvSpPr>
          <p:cNvPr id="3" name="Subtitle 2"/>
          <p:cNvSpPr>
            <a:spLocks noGrp="1"/>
          </p:cNvSpPr>
          <p:nvPr>
            <p:ph type="subTitle" idx="1"/>
          </p:nvPr>
        </p:nvSpPr>
        <p:spPr>
          <a:xfrm>
            <a:off x="1371600" y="3331698"/>
            <a:ext cx="6400800" cy="3145302"/>
          </a:xfrm>
        </p:spPr>
        <p:txBody>
          <a:bodyPr/>
          <a:lstStyle/>
          <a:p>
            <a:r>
              <a:rPr lang="en-US" dirty="0" smtClean="0"/>
              <a:t>Local Network Security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NAT </a:t>
            </a:r>
            <a:endParaRPr lang="en-US" dirty="0"/>
          </a:p>
        </p:txBody>
      </p:sp>
      <p:sp>
        <p:nvSpPr>
          <p:cNvPr id="3" name="Content Placeholder 2"/>
          <p:cNvSpPr>
            <a:spLocks noGrp="1"/>
          </p:cNvSpPr>
          <p:nvPr>
            <p:ph idx="1"/>
          </p:nvPr>
        </p:nvSpPr>
        <p:spPr>
          <a:xfrm>
            <a:off x="457200" y="1219200"/>
            <a:ext cx="8229600" cy="5090160"/>
          </a:xfrm>
        </p:spPr>
        <p:txBody>
          <a:bodyPr>
            <a:normAutofit fontScale="85000" lnSpcReduction="20000"/>
          </a:bodyPr>
          <a:lstStyle/>
          <a:p>
            <a:r>
              <a:rPr lang="en-US" dirty="0" smtClean="0"/>
              <a:t>When it became evident that the IP version 4 (IPv4) address space was quickly breaching limits, the IT sector established network address translation (NAT). There were more and more organizations with higher numbers of hosts, but they were unable to receive public IP address numbers to help those hosts. To slow down the unavoidable fatigue of NAT was used, along with the private IP address space mentioned earlier, to provide a means for larger organizations to use very small numbers of public IP addresses. This allowed internal hosts to have their own non-routable IP address ranges that even large numbers of hosts could easily handle. A network computer capable of handling public-to-private IP address mappings is required by NAT. A company should have far more internal hosts than the amount of public IP addresses that are available.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394960"/>
          </a:xfrm>
        </p:spPr>
        <p:txBody>
          <a:bodyPr>
            <a:normAutofit fontScale="85000" lnSpcReduction="20000"/>
          </a:bodyPr>
          <a:lstStyle/>
          <a:p>
            <a:r>
              <a:rPr lang="en-US" dirty="0" smtClean="0"/>
              <a:t>There are a few options to briefly map one public IP address to a single private IP address. The source port of the internal client is placed in a table for port address translation (PAT) and used in the translation process. NAT helps the company to hide external networks and clients from its internal IP address range. It will help deter attacks 26 on individual hosts, since internal IP addresses would not be exposed to external clients. NAT can also help stop some forms of attacks that enable the IP address of a target to be spoofed. You may also use static NAT, which allows a public IP address persistently mapped to a private one, so the attacker can't quickly fake addresses or perform those forms of attacks on the network. Until recently, NAT struggled to work properly with some types of protection protocols, including </a:t>
            </a:r>
            <a:r>
              <a:rPr lang="en-US" dirty="0" err="1" smtClean="0"/>
              <a:t>IPsec</a:t>
            </a:r>
            <a:r>
              <a:rPr lang="en-US" dirty="0" smtClean="0"/>
              <a:t>, although this problem was overcome with later iterations of the protocol.</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DMZ </a:t>
            </a:r>
            <a:endParaRPr lang="en-US" dirty="0"/>
          </a:p>
        </p:txBody>
      </p:sp>
      <p:sp>
        <p:nvSpPr>
          <p:cNvPr id="3" name="Content Placeholder 2"/>
          <p:cNvSpPr>
            <a:spLocks noGrp="1"/>
          </p:cNvSpPr>
          <p:nvPr>
            <p:ph idx="1"/>
          </p:nvPr>
        </p:nvSpPr>
        <p:spPr/>
        <p:txBody>
          <a:bodyPr/>
          <a:lstStyle/>
          <a:p>
            <a:r>
              <a:rPr lang="en-US" dirty="0" smtClean="0"/>
              <a:t>A firewall-capable router is the safest way to connect a LAN to the Internet. There would be a more complicated topology for a network that involves public servers. Nothing more than a LAN is a demilitarized zone (DMZ), distinct from the internal LANs containing workstations and private servers.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Wireless</a:t>
            </a:r>
            <a:endParaRPr lang="en-US" dirty="0"/>
          </a:p>
        </p:txBody>
      </p:sp>
      <p:sp>
        <p:nvSpPr>
          <p:cNvPr id="3" name="Content Placeholder 2"/>
          <p:cNvSpPr>
            <a:spLocks noGrp="1"/>
          </p:cNvSpPr>
          <p:nvPr>
            <p:ph idx="1"/>
          </p:nvPr>
        </p:nvSpPr>
        <p:spPr/>
        <p:txBody>
          <a:bodyPr/>
          <a:lstStyle/>
          <a:p>
            <a:r>
              <a:rPr lang="en-US" dirty="0" smtClean="0"/>
              <a:t>In a few cases, you can integrate wireless as a topology to a network. A popular approach is to build a wireless network infrastructure. This is achieved by allowing interconnections between the clients of the cellular network and the wired network using wireless access points (WAPs). A wireless ad hoc network, where one client creates a wireless network and others participate, is an option.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Segregation</a:t>
            </a:r>
            <a:endParaRPr lang="en-US" dirty="0"/>
          </a:p>
        </p:txBody>
      </p:sp>
      <p:sp>
        <p:nvSpPr>
          <p:cNvPr id="3" name="Content Placeholder 2"/>
          <p:cNvSpPr>
            <a:spLocks noGrp="1"/>
          </p:cNvSpPr>
          <p:nvPr>
            <p:ph idx="1"/>
          </p:nvPr>
        </p:nvSpPr>
        <p:spPr/>
        <p:txBody>
          <a:bodyPr/>
          <a:lstStyle/>
          <a:p>
            <a:r>
              <a:rPr lang="en-US" dirty="0" smtClean="0"/>
              <a:t>Components are grouped into physical or logical groupings by a good, stable network architecture. This practice, which can be done by segmentation, segregation, or separation, increases protection and improves network efficiency in certain situations.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228600"/>
            <a:ext cx="8229600" cy="6324600"/>
          </a:xfrm>
        </p:spPr>
        <p:txBody>
          <a:bodyPr/>
          <a:lstStyle/>
          <a:p>
            <a:r>
              <a:rPr lang="en-US" dirty="0" smtClean="0"/>
              <a:t>Network segregation involves the establishment and implementation of an ACL that governs which hosts can connect with which other hosts and what data can be transmitted. Segregation promotes </a:t>
            </a:r>
            <a:r>
              <a:rPr lang="en-US" dirty="0" smtClean="0"/>
              <a:t>stability</a:t>
            </a:r>
          </a:p>
          <a:p>
            <a:r>
              <a:rPr lang="en-US" dirty="0" smtClean="0"/>
              <a:t>Network segmentation involves the division of a single network into two or more networks, typically smaller. By reducing the size of the transmitted area, segmentation increases performance, but has nothing to do with protection</a:t>
            </a:r>
            <a:r>
              <a:rPr lang="en-US" dirty="0" smtClean="0"/>
              <a:t>.</a:t>
            </a:r>
          </a:p>
          <a:p>
            <a:r>
              <a:rPr lang="en-US" dirty="0" smtClean="0"/>
              <a:t>Isolating a network requires distinguishing one network from another. It defends one network from another, but avoids overt contact.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75960"/>
          </a:xfrm>
        </p:spPr>
        <p:txBody>
          <a:bodyPr/>
          <a:lstStyle/>
          <a:p>
            <a:r>
              <a:rPr lang="en-US" dirty="0" smtClean="0"/>
              <a:t>Physical isolation between network servers and hosts may be provided by air gaps. A need for two-tiered network separation was generated by the proliferation of Wi-Fi networking in modern networks. Via virtual LAN (VLAN) transfer technology, the most typical application of logical segregation is the speaker was thinking about solutions for network separation for government buildings.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VLANs</a:t>
            </a:r>
            <a:endParaRPr lang="en-US" dirty="0"/>
          </a:p>
        </p:txBody>
      </p:sp>
      <p:sp>
        <p:nvSpPr>
          <p:cNvPr id="3" name="Content Placeholder 2"/>
          <p:cNvSpPr>
            <a:spLocks noGrp="1"/>
          </p:cNvSpPr>
          <p:nvPr>
            <p:ph idx="1"/>
          </p:nvPr>
        </p:nvSpPr>
        <p:spPr/>
        <p:txBody>
          <a:bodyPr>
            <a:normAutofit lnSpcReduction="10000"/>
          </a:bodyPr>
          <a:lstStyle/>
          <a:p>
            <a:r>
              <a:rPr lang="en-US" dirty="0" smtClean="0"/>
              <a:t>A LAN's distinguishing features are that hosts are on the same subnet and connect without the need to be routed. A VLAN doesn't rely on the network's physical configuration. It is possible to base VLAN membership on the switch port on which the host is plugged. Also, if they tap into the same switch and sit right next to each other, you can delegate separate hosts to various VLANs. The features include an IP subnet on switches and VLAN memberships.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533400"/>
            <a:ext cx="8229600" cy="5775960"/>
          </a:xfrm>
        </p:spPr>
        <p:txBody>
          <a:bodyPr>
            <a:normAutofit/>
          </a:bodyPr>
          <a:lstStyle/>
          <a:p>
            <a:r>
              <a:rPr lang="en-US" dirty="0" smtClean="0"/>
              <a:t>Since VLANs work with the same characteristics as regular LANs, there is no transition of broadcasts between them. In reality, traffic must be redirected between the VLANs. VLANs add to protection because they allow hosts to be isolated from each other by administrators. You can monitor which forms of traffic the VLAN can enter or leave, and you can limit access to the VLAN's hosts. Broadcast domains can be removed, the same as you can do for a conventional router.</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High-Availability Clusters</a:t>
            </a:r>
            <a:endParaRPr lang="en-US" dirty="0"/>
          </a:p>
        </p:txBody>
      </p:sp>
      <p:sp>
        <p:nvSpPr>
          <p:cNvPr id="3" name="Content Placeholder 2"/>
          <p:cNvSpPr>
            <a:spLocks noGrp="1"/>
          </p:cNvSpPr>
          <p:nvPr>
            <p:ph idx="1"/>
          </p:nvPr>
        </p:nvSpPr>
        <p:spPr/>
        <p:txBody>
          <a:bodyPr/>
          <a:lstStyle/>
          <a:p>
            <a:r>
              <a:rPr lang="en-US" dirty="0" smtClean="0"/>
              <a:t>The traffic and demands going to any of the service or system cluster members are handled by a load balancer. When a member of the cluster is unable to meet demands, it accounts for device and data compatibility. An active-passive high-availability cluster, functioning as a failover, has one node active and the second passive.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Learning Objectives;</a:t>
            </a:r>
            <a:endParaRPr lang="en-US" dirty="0"/>
          </a:p>
        </p:txBody>
      </p:sp>
      <p:sp>
        <p:nvSpPr>
          <p:cNvPr id="3" name="Content Placeholder 2"/>
          <p:cNvSpPr>
            <a:spLocks noGrp="1"/>
          </p:cNvSpPr>
          <p:nvPr>
            <p:ph idx="1"/>
          </p:nvPr>
        </p:nvSpPr>
        <p:spPr/>
        <p:txBody>
          <a:bodyPr>
            <a:normAutofit lnSpcReduction="10000"/>
          </a:bodyPr>
          <a:lstStyle/>
          <a:p>
            <a:r>
              <a:rPr lang="en-US" dirty="0" smtClean="0"/>
              <a:t>At the end of the lesson the students should be able to</a:t>
            </a:r>
            <a:r>
              <a:rPr lang="en-US" dirty="0" smtClean="0"/>
              <a:t>:</a:t>
            </a:r>
          </a:p>
          <a:p>
            <a:pPr marL="651510" indent="-514350">
              <a:buFont typeface="+mj-lt"/>
              <a:buAutoNum type="arabicPeriod"/>
            </a:pPr>
            <a:r>
              <a:rPr lang="en-US" dirty="0" smtClean="0"/>
              <a:t>Organizing </a:t>
            </a:r>
            <a:r>
              <a:rPr lang="en-US" dirty="0" smtClean="0"/>
              <a:t>Network appliances such as DMZ, NAT, VLANS, Switches, Routers, Load balancers and NAC </a:t>
            </a:r>
            <a:endParaRPr lang="en-US" dirty="0" smtClean="0"/>
          </a:p>
          <a:p>
            <a:pPr marL="651510" indent="-514350">
              <a:buFont typeface="+mj-lt"/>
              <a:buAutoNum type="arabicPeriod"/>
            </a:pPr>
            <a:r>
              <a:rPr lang="en-US" dirty="0" smtClean="0"/>
              <a:t> </a:t>
            </a:r>
            <a:r>
              <a:rPr lang="en-US" dirty="0" smtClean="0"/>
              <a:t>Securing LAN, Internet connection and servers </a:t>
            </a:r>
            <a:endParaRPr lang="en-US" dirty="0" smtClean="0"/>
          </a:p>
          <a:p>
            <a:pPr marL="651510" indent="-514350">
              <a:buFont typeface="+mj-lt"/>
              <a:buAutoNum type="arabicPeriod"/>
            </a:pPr>
            <a:r>
              <a:rPr lang="en-US" dirty="0" smtClean="0"/>
              <a:t> </a:t>
            </a:r>
            <a:r>
              <a:rPr lang="en-US" dirty="0" smtClean="0"/>
              <a:t>Learn how VPNs work, understand early VPNs, </a:t>
            </a:r>
            <a:r>
              <a:rPr lang="en-US" dirty="0" err="1" smtClean="0"/>
              <a:t>IPsec</a:t>
            </a:r>
            <a:r>
              <a:rPr lang="en-US" dirty="0" smtClean="0"/>
              <a:t> VPNs and TLS VPNs </a:t>
            </a:r>
            <a:endParaRPr lang="en-US" dirty="0" smtClean="0"/>
          </a:p>
          <a:p>
            <a:pPr marL="651510" indent="-514350">
              <a:buFont typeface="+mj-lt"/>
              <a:buAutoNum type="arabicPeriod"/>
            </a:pPr>
            <a:r>
              <a:rPr lang="en-US" dirty="0" smtClean="0"/>
              <a:t>R</a:t>
            </a:r>
            <a:r>
              <a:rPr lang="en-US" dirty="0" smtClean="0"/>
              <a:t>ecognize </a:t>
            </a:r>
            <a:r>
              <a:rPr lang="en-US" dirty="0" smtClean="0"/>
              <a:t>network-based intrusion detection/ prevention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Load Balancers </a:t>
            </a:r>
            <a:endParaRPr lang="en-US" dirty="0"/>
          </a:p>
        </p:txBody>
      </p:sp>
      <p:sp>
        <p:nvSpPr>
          <p:cNvPr id="3" name="Content Placeholder 2"/>
          <p:cNvSpPr>
            <a:spLocks noGrp="1"/>
          </p:cNvSpPr>
          <p:nvPr>
            <p:ph idx="1"/>
          </p:nvPr>
        </p:nvSpPr>
        <p:spPr/>
        <p:txBody>
          <a:bodyPr/>
          <a:lstStyle/>
          <a:p>
            <a:r>
              <a:rPr lang="en-US" dirty="0" smtClean="0"/>
              <a:t>A network system used to provide effective task sharing between network devices is a load balancer. To increase protection and performance, load balancers are strategically positioned between computers. Usually, they are positioned between network or file servers or computers for storage.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Scheduling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load balancers may use several different criteria to determine scheduling. Web sites and applications need to maintain session affinity across load-balanced resources. If there are two Web servers behind a load balancer, the affinity between users and each other must be maintained. It is important to note that Web sites can't have conflicting information between the two servers. A load balancer receives traffic from a virtual IP address for other devices or utilities. A server could host hundreds of virtual IP addresses for numerous applications in an enterprise environment.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OSI Layers</a:t>
            </a:r>
            <a:endParaRPr lang="en-US" dirty="0"/>
          </a:p>
        </p:txBody>
      </p:sp>
      <p:sp>
        <p:nvSpPr>
          <p:cNvPr id="3" name="Content Placeholder 2"/>
          <p:cNvSpPr>
            <a:spLocks noGrp="1"/>
          </p:cNvSpPr>
          <p:nvPr>
            <p:ph idx="1"/>
          </p:nvPr>
        </p:nvSpPr>
        <p:spPr/>
        <p:txBody>
          <a:bodyPr>
            <a:normAutofit lnSpcReduction="10000"/>
          </a:bodyPr>
          <a:lstStyle/>
          <a:p>
            <a:r>
              <a:rPr lang="en-US" dirty="0" smtClean="0"/>
              <a:t>The word Layer 2 transition originates from the seven-layer architecture of the Open Systems Interconnect (OSI). Through checking their MAC addresses, switches filter and forward Ethernet frames. Manufacturers introduced more complex switches, or Layer 3 switches, beginning in 2005. Understanding where each is used is the best way to distinguish a Layer 3 switch from a router. Both Layer 3 switches operate as routers and build all of the network's VLANs.</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NAC</a:t>
            </a:r>
            <a:endParaRPr lang="en-US" dirty="0"/>
          </a:p>
        </p:txBody>
      </p:sp>
      <p:sp>
        <p:nvSpPr>
          <p:cNvPr id="3" name="Content Placeholder 2"/>
          <p:cNvSpPr>
            <a:spLocks noGrp="1"/>
          </p:cNvSpPr>
          <p:nvPr>
            <p:ph idx="1"/>
          </p:nvPr>
        </p:nvSpPr>
        <p:spPr/>
        <p:txBody>
          <a:bodyPr>
            <a:normAutofit lnSpcReduction="10000"/>
          </a:bodyPr>
          <a:lstStyle/>
          <a:p>
            <a:r>
              <a:rPr lang="en-US" dirty="0" smtClean="0"/>
              <a:t>Through blocking hosts from linking to the networks of the enterprise, Network Access Control (NAC) provides network safety and security. As an entry point or portal into the network, a NAC system is used. This device verifies the client's health and security settings against a series of parameters. NAC supports or runs </a:t>
            </a:r>
            <a:r>
              <a:rPr lang="en-US" dirty="0" err="1" smtClean="0"/>
              <a:t>agentless</a:t>
            </a:r>
            <a:r>
              <a:rPr lang="en-US" dirty="0" smtClean="0"/>
              <a:t> devices using agents. Agent-based NAC monitors several attributes, such as app variants, of potentially inbound products. The agent-based approach allows for very clear control over the connection of a system.</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Port Security</a:t>
            </a:r>
            <a:endParaRPr lang="en-US" dirty="0"/>
          </a:p>
        </p:txBody>
      </p:sp>
      <p:sp>
        <p:nvSpPr>
          <p:cNvPr id="3" name="Content Placeholder 2"/>
          <p:cNvSpPr>
            <a:spLocks noGrp="1"/>
          </p:cNvSpPr>
          <p:nvPr>
            <p:ph idx="1"/>
          </p:nvPr>
        </p:nvSpPr>
        <p:spPr/>
        <p:txBody>
          <a:bodyPr/>
          <a:lstStyle/>
          <a:p>
            <a:r>
              <a:rPr lang="en-US" dirty="0" smtClean="0"/>
              <a:t>ARP </a:t>
            </a:r>
            <a:r>
              <a:rPr lang="en-US" dirty="0" err="1" smtClean="0"/>
              <a:t>spoofers</a:t>
            </a:r>
            <a:r>
              <a:rPr lang="en-US" dirty="0" smtClean="0"/>
              <a:t> snatch legitimate systems' MAC emails, allowing for man-in-the-middle attacks. Denial-of-service attacks with confusing MAC details will flood a switch. A few of the attributes that you can find in all great switches are flood guards and loop avoidance.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Flood Guards</a:t>
            </a:r>
            <a:endParaRPr lang="en-US" dirty="0"/>
          </a:p>
        </p:txBody>
      </p:sp>
      <p:sp>
        <p:nvSpPr>
          <p:cNvPr id="3" name="Content Placeholder 2"/>
          <p:cNvSpPr>
            <a:spLocks noGrp="1"/>
          </p:cNvSpPr>
          <p:nvPr>
            <p:ph idx="1"/>
          </p:nvPr>
        </p:nvSpPr>
        <p:spPr/>
        <p:txBody>
          <a:bodyPr>
            <a:normAutofit lnSpcReduction="10000"/>
          </a:bodyPr>
          <a:lstStyle/>
          <a:p>
            <a:r>
              <a:rPr lang="en-US" dirty="0" smtClean="0"/>
              <a:t>Flooding may come from traffic that reaches a network that is unnecessary or malformed. Based on various protocols, a network can experience many different kinds of floods. Traffic floods are being used by attackers to perform denial-of-service attacks on networks and hosts. Many new network devices are integrated into their operating systems with flood protection. By sensing unnecessary traffic and taking action to block the traffic, these flood guards work. </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04560"/>
          </a:xfrm>
        </p:spPr>
        <p:txBody>
          <a:bodyPr/>
          <a:lstStyle/>
          <a:p>
            <a:r>
              <a:rPr lang="en-US" dirty="0" smtClean="0"/>
              <a:t>Only data from some MAC addresses can be accepted by certain switches. This stops the host from being unplugged by bad people and their evil machine from plugging in. Your switch will miss all traffic if a bad guy succeeds in inserting a new server on your LAN</a:t>
            </a:r>
            <a:r>
              <a:rPr lang="en-US" dirty="0" smtClean="0"/>
              <a:t>.</a:t>
            </a:r>
          </a:p>
          <a:p>
            <a:r>
              <a:rPr lang="en-US" dirty="0" smtClean="0"/>
              <a:t>Today, practically all managed switches come from the Spanning Tree Protocol (STP) factory for loop prevention. STP allows switches the right to immediately communicate to one another</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Internet Connection</a:t>
            </a:r>
            <a:endParaRPr lang="en-US" dirty="0"/>
          </a:p>
        </p:txBody>
      </p:sp>
      <p:sp>
        <p:nvSpPr>
          <p:cNvPr id="3" name="Content Placeholder 2"/>
          <p:cNvSpPr>
            <a:spLocks noGrp="1"/>
          </p:cNvSpPr>
          <p:nvPr>
            <p:ph idx="1"/>
          </p:nvPr>
        </p:nvSpPr>
        <p:spPr/>
        <p:txBody>
          <a:bodyPr/>
          <a:lstStyle/>
          <a:p>
            <a:r>
              <a:rPr lang="en-US" dirty="0" smtClean="0"/>
              <a:t>Today, practically all managed switches come from the Spanning Tree Protocol (STP) factory for loop prevention. STP allows switches the right to immediately communicate to one another</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Stateless Firewalls</a:t>
            </a:r>
            <a:endParaRPr lang="en-US" dirty="0"/>
          </a:p>
        </p:txBody>
      </p:sp>
      <p:sp>
        <p:nvSpPr>
          <p:cNvPr id="3" name="Content Placeholder 2"/>
          <p:cNvSpPr>
            <a:spLocks noGrp="1"/>
          </p:cNvSpPr>
          <p:nvPr>
            <p:ph idx="1"/>
          </p:nvPr>
        </p:nvSpPr>
        <p:spPr/>
        <p:txBody>
          <a:bodyPr/>
          <a:lstStyle/>
          <a:p>
            <a:r>
              <a:rPr lang="en-US" dirty="0" smtClean="0"/>
              <a:t>Stateless firewalls, also called packet filters, are the oldest type of firewall. You must have some form of checklist that the firewall uses to determine whether a packet should be blocked.</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80760"/>
          </a:xfrm>
        </p:spPr>
        <p:txBody>
          <a:bodyPr/>
          <a:lstStyle/>
          <a:p>
            <a:pPr>
              <a:buNone/>
            </a:pPr>
            <a:r>
              <a:rPr lang="en-US" dirty="0" smtClean="0"/>
              <a:t>A stateless firewall’s ACL can only define aspects of an IP packet to filter. A typical ACL would include these aspects</a:t>
            </a:r>
            <a:r>
              <a:rPr lang="en-US" dirty="0" smtClean="0"/>
              <a:t>:</a:t>
            </a:r>
          </a:p>
          <a:p>
            <a:r>
              <a:rPr lang="en-US" dirty="0" smtClean="0"/>
              <a:t>IP address - Block specific incoming/outgoing, destination/source IP addresses </a:t>
            </a:r>
            <a:endParaRPr lang="en-US" dirty="0" smtClean="0"/>
          </a:p>
          <a:p>
            <a:r>
              <a:rPr lang="en-US" dirty="0" smtClean="0"/>
              <a:t> </a:t>
            </a:r>
            <a:r>
              <a:rPr lang="en-US" dirty="0" smtClean="0"/>
              <a:t>or complete network IDs </a:t>
            </a:r>
          </a:p>
          <a:p>
            <a:r>
              <a:rPr lang="en-US" dirty="0" smtClean="0"/>
              <a:t>Port </a:t>
            </a:r>
            <a:r>
              <a:rPr lang="en-US" dirty="0" smtClean="0"/>
              <a:t>number - Block specific incoming/outgoing, destination/source port </a:t>
            </a:r>
            <a:endParaRPr lang="en-US" dirty="0" smtClean="0"/>
          </a:p>
          <a:p>
            <a:r>
              <a:rPr lang="en-US" dirty="0" smtClean="0"/>
              <a:t> </a:t>
            </a:r>
            <a:r>
              <a:rPr lang="en-US" dirty="0" smtClean="0"/>
              <a:t>numbers or ranges of port numbers </a:t>
            </a:r>
          </a:p>
          <a:p>
            <a:r>
              <a:rPr lang="en-US" dirty="0" smtClean="0"/>
              <a:t>Time/date </a:t>
            </a:r>
            <a:r>
              <a:rPr lang="en-US" dirty="0" smtClean="0"/>
              <a:t>- Block based on time of day, day of week</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The Basic LAN</a:t>
            </a:r>
            <a:endParaRPr lang="en-US" dirty="0"/>
          </a:p>
        </p:txBody>
      </p:sp>
      <p:sp>
        <p:nvSpPr>
          <p:cNvPr id="3" name="Content Placeholder 2"/>
          <p:cNvSpPr>
            <a:spLocks noGrp="1"/>
          </p:cNvSpPr>
          <p:nvPr>
            <p:ph idx="1"/>
          </p:nvPr>
        </p:nvSpPr>
        <p:spPr/>
        <p:txBody>
          <a:bodyPr/>
          <a:lstStyle/>
          <a:p>
            <a:r>
              <a:rPr lang="en-US" dirty="0" smtClean="0"/>
              <a:t>This chapter reflects on all the numerous network components that are interconnected to provide safe communications. We have barely scratched the network security surface, and there is much to cover. This chapter explores the security of networks in greater detail. </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28360"/>
          </a:xfrm>
        </p:spPr>
        <p:txBody>
          <a:bodyPr/>
          <a:lstStyle/>
          <a:p>
            <a:r>
              <a:rPr lang="en-US" dirty="0" smtClean="0"/>
              <a:t>In order to create remarkably complex ACL rules, a stateless firewall makes it possible to merge filters. For </a:t>
            </a:r>
            <a:r>
              <a:rPr lang="en-US" dirty="0" err="1" smtClean="0"/>
              <a:t>eg</a:t>
            </a:r>
            <a:r>
              <a:rPr lang="en-US" dirty="0" smtClean="0"/>
              <a:t>, you should set up a simple home firewall to keep your child's desktop machine from reaching any web sites between 10 p.m. (ports 80 and 443). Yes, and 6 a.m. On school evenings. For a home router with a built-in firewall, Figure 6-17 displays the ACL interface</a:t>
            </a:r>
            <a:r>
              <a:rPr lang="en-US" dirty="0" smtClean="0"/>
              <a: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47360"/>
          </a:xfrm>
        </p:spPr>
        <p:txBody>
          <a:bodyPr/>
          <a:lstStyle/>
          <a:p>
            <a:r>
              <a:rPr lang="en-US" dirty="0" smtClean="0"/>
              <a:t>The principle of tacit rejection is one characteristic of all ACLs. Implicit denial means that, unless the ACL expressly requires it, there is no access by default. For instance, the ACL of each firewall rejects all incoming IP packets unless a specific packet responds to a request initiated by one of the hosts on your LAN.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28360"/>
          </a:xfrm>
        </p:spPr>
        <p:txBody>
          <a:bodyPr>
            <a:normAutofit fontScale="85000" lnSpcReduction="20000"/>
          </a:bodyPr>
          <a:lstStyle/>
          <a:p>
            <a:pPr>
              <a:buNone/>
            </a:pPr>
            <a:r>
              <a:rPr lang="en-US" dirty="0" smtClean="0"/>
              <a:t>Stateless firewalls in many cases are easy </a:t>
            </a:r>
            <a:r>
              <a:rPr lang="en-US" dirty="0" smtClean="0"/>
              <a:t>and work </a:t>
            </a:r>
            <a:r>
              <a:rPr lang="en-US" dirty="0" smtClean="0"/>
              <a:t>well, but fail miserably in the face of many situations where it is not beneficial to check and block without respect to the state. Consider a basic FTP session that runs in active classic mode: </a:t>
            </a:r>
            <a:endParaRPr lang="en-US" dirty="0" smtClean="0"/>
          </a:p>
          <a:p>
            <a:pPr marL="651510" indent="-514350">
              <a:buFont typeface="+mj-lt"/>
              <a:buAutoNum type="arabicPeriod"/>
            </a:pPr>
            <a:r>
              <a:rPr lang="en-US" dirty="0" smtClean="0"/>
              <a:t>The LAN host (1.2.3.4) uses destination port 21 and, for example, a source port 12,345 to create a connection to the FTP external server (2.3.4.5</a:t>
            </a:r>
            <a:r>
              <a:rPr lang="en-US" dirty="0" smtClean="0"/>
              <a:t>).</a:t>
            </a:r>
          </a:p>
          <a:p>
            <a:pPr marL="651510" indent="-514350">
              <a:buFont typeface="+mj-lt"/>
              <a:buAutoNum type="arabicPeriod"/>
            </a:pPr>
            <a:r>
              <a:rPr lang="en-US" dirty="0" smtClean="0"/>
              <a:t> </a:t>
            </a:r>
            <a:r>
              <a:rPr lang="en-US" dirty="0" smtClean="0"/>
              <a:t>The firewall states that a port 21 link was started from an internal host. </a:t>
            </a:r>
          </a:p>
          <a:p>
            <a:pPr marL="651510" indent="-514350">
              <a:buFont typeface="+mj-lt"/>
              <a:buAutoNum type="arabicPeriod"/>
            </a:pPr>
            <a:r>
              <a:rPr lang="en-US" dirty="0" smtClean="0"/>
              <a:t>The </a:t>
            </a:r>
            <a:r>
              <a:rPr lang="en-US" dirty="0" smtClean="0"/>
              <a:t>FTP host is 1.2.3.4, the IP-address-2.345 port, and the port-21-source. The firewall understands and does not block this incoming link. </a:t>
            </a:r>
          </a:p>
          <a:p>
            <a:pPr marL="651510" indent="-514350">
              <a:buFont typeface="+mj-lt"/>
              <a:buAutoNum type="arabicPeriod"/>
            </a:pPr>
            <a:r>
              <a:rPr lang="en-US" dirty="0" smtClean="0"/>
              <a:t>A </a:t>
            </a:r>
            <a:r>
              <a:rPr lang="en-US" dirty="0" smtClean="0"/>
              <a:t>data link is initiated by the FTP server to 1.2.3.4, 12,345 with source IP address 2.3.4.5 and source port 20. </a:t>
            </a:r>
          </a:p>
          <a:p>
            <a:pPr marL="651510" indent="-514350">
              <a:buFont typeface="+mj-lt"/>
              <a:buAutoNum type="arabicPeriod"/>
            </a:pPr>
            <a:r>
              <a:rPr lang="en-US" dirty="0" smtClean="0"/>
              <a:t> </a:t>
            </a:r>
            <a:r>
              <a:rPr lang="en-US" dirty="0" smtClean="0"/>
              <a:t>This incoming connection is not accepted by the firewall, and since the connection is implicitly rejected.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81000"/>
            <a:ext cx="8229600" cy="5928360"/>
          </a:xfrm>
        </p:spPr>
        <p:txBody>
          <a:bodyPr/>
          <a:lstStyle/>
          <a:p>
            <a:pPr algn="just">
              <a:buNone/>
            </a:pPr>
            <a:r>
              <a:rPr lang="en-US" dirty="0" smtClean="0"/>
              <a:t>Stateless </a:t>
            </a:r>
            <a:r>
              <a:rPr lang="en-US" dirty="0" smtClean="0"/>
              <a:t>Firewalls became so troublesome in FTP that a second, passive mode was revamped in the FTP protocol. Just port 21 is used in passive mode. You can defend against IP address spoofing with </a:t>
            </a:r>
            <a:r>
              <a:rPr lang="en-US" dirty="0" err="1" smtClean="0"/>
              <a:t>firewals</a:t>
            </a:r>
            <a:r>
              <a:rPr lang="en-US" dirty="0" smtClean="0"/>
              <a:t>, just as you can harden a switch against bad actors that spoof a legitimate system's MAC addresses. To block the spoofing of IP addresses on my networks, stateless firewalls are also doing </a:t>
            </a:r>
            <a:r>
              <a:rPr lang="en-US" dirty="0" smtClean="0"/>
              <a:t>an outstanding </a:t>
            </a:r>
            <a:r>
              <a:rPr lang="en-US" dirty="0" smtClean="0"/>
              <a:t>job.</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394960"/>
          </a:xfrm>
        </p:spPr>
        <p:txBody>
          <a:bodyPr/>
          <a:lstStyle/>
          <a:p>
            <a:r>
              <a:rPr lang="en-US" dirty="0" smtClean="0"/>
              <a:t>Multiple </a:t>
            </a:r>
            <a:r>
              <a:rPr lang="en-US" dirty="0" err="1" smtClean="0"/>
              <a:t>antispoofing</a:t>
            </a:r>
            <a:r>
              <a:rPr lang="en-US" dirty="0" smtClean="0"/>
              <a:t> methods can be used by routers. One very famous is the fact that your DHCP server is queried by the router for legal network systems. Each original packet is tested against the IP address list of the DHCP server..</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Servers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Anyone that provides a server for any public Internet connection will have a huge safety challenge ahead and the goals for the </a:t>
            </a:r>
            <a:r>
              <a:rPr lang="en-US" dirty="0" err="1" smtClean="0"/>
              <a:t>CompTIA</a:t>
            </a:r>
            <a:r>
              <a:rPr lang="en-US" dirty="0" smtClean="0"/>
              <a:t> Securities+ exam represent the value of this endeavor. In fact, the whole of Chapter 8 details what's required for various Internet resources, such as the web and electronic mail. </a:t>
            </a:r>
            <a:endParaRPr lang="en-US" dirty="0" smtClean="0"/>
          </a:p>
          <a:p>
            <a:r>
              <a:rPr lang="en-US" dirty="0" smtClean="0"/>
              <a:t>We </a:t>
            </a:r>
            <a:r>
              <a:rPr lang="en-US" dirty="0" smtClean="0"/>
              <a:t>should do a lot to position them in a secure environment before we start </a:t>
            </a:r>
            <a:r>
              <a:rPr lang="en-US" dirty="0" err="1" smtClean="0"/>
              <a:t>litting</a:t>
            </a:r>
            <a:r>
              <a:rPr lang="en-US" dirty="0" smtClean="0"/>
              <a:t> up site or email servers in order to work efficiently and securely. We may opt to connect a network that serves one or more Internet servers to any specialist security system, whatever the sort of internet connection they provide.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Stateful</a:t>
            </a:r>
            <a:r>
              <a:rPr lang="en-US" dirty="0" smtClean="0"/>
              <a:t> Firewalls</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dirty="0" err="1" smtClean="0"/>
              <a:t>stateful</a:t>
            </a:r>
            <a:r>
              <a:rPr lang="en-US" dirty="0" smtClean="0"/>
              <a:t> firewall knows how various Internet protocols are treated and filters any sort of contact other than the right procedures. As a </a:t>
            </a:r>
            <a:r>
              <a:rPr lang="en-US" dirty="0" err="1" smtClean="0"/>
              <a:t>tateful</a:t>
            </a:r>
            <a:r>
              <a:rPr lang="en-US" dirty="0" smtClean="0"/>
              <a:t> firewall, many intended roles are recognized and used in regular TCP and UDP communication to check the status. </a:t>
            </a:r>
            <a:r>
              <a:rPr lang="en-US" dirty="0" err="1" smtClean="0"/>
              <a:t>Stateful</a:t>
            </a:r>
            <a:r>
              <a:rPr lang="en-US" dirty="0" smtClean="0"/>
              <a:t> firewalls receive multiple packets in a link to determine if the contact is following proper protocol steps. An example of a stateless firewall is how a TCP link is supervised. The three messages, known as TCP's three-way handshake, start each TCP link.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75960"/>
          </a:xfrm>
        </p:spPr>
        <p:txBody>
          <a:bodyPr/>
          <a:lstStyle/>
          <a:p>
            <a:pPr marL="651510" indent="-514350">
              <a:buFont typeface="+mj-lt"/>
              <a:buAutoNum type="arabicPeriod"/>
            </a:pPr>
            <a:r>
              <a:rPr lang="en-US" dirty="0" smtClean="0"/>
              <a:t>. The machine starters sends a SYN post, which includes a TCP link. </a:t>
            </a:r>
          </a:p>
          <a:p>
            <a:pPr marL="651510" indent="-514350">
              <a:buFont typeface="+mj-lt"/>
              <a:buAutoNum type="arabicPeriod"/>
            </a:pPr>
            <a:r>
              <a:rPr lang="en-US" dirty="0" smtClean="0"/>
              <a:t> </a:t>
            </a:r>
            <a:r>
              <a:rPr lang="en-US" dirty="0" smtClean="0"/>
              <a:t>A SYN/ACK message sends the response device to notify the initiator </a:t>
            </a:r>
          </a:p>
          <a:p>
            <a:pPr marL="651510" indent="-514350">
              <a:buFont typeface="+mj-lt"/>
              <a:buAutoNum type="arabicPeriod"/>
            </a:pPr>
            <a:r>
              <a:rPr lang="en-US" dirty="0" smtClean="0"/>
              <a:t>The </a:t>
            </a:r>
            <a:r>
              <a:rPr lang="en-US" dirty="0" smtClean="0"/>
              <a:t>connection device is ready to proceed. </a:t>
            </a:r>
            <a:r>
              <a:rPr lang="en-US" dirty="0" smtClean="0"/>
              <a:t>4</a:t>
            </a:r>
          </a:p>
          <a:p>
            <a:pPr marL="651510" indent="-514350">
              <a:buFont typeface="+mj-lt"/>
              <a:buAutoNum type="arabicPeriod"/>
            </a:pPr>
            <a:r>
              <a:rPr lang="en-US" dirty="0" smtClean="0"/>
              <a:t>The </a:t>
            </a:r>
            <a:r>
              <a:rPr lang="en-US" dirty="0" smtClean="0"/>
              <a:t>machine initiator sends out an ACK message to recognize the answer </a:t>
            </a:r>
          </a:p>
          <a:p>
            <a:pPr marL="651510" indent="-514350">
              <a:buFont typeface="+mj-lt"/>
              <a:buAutoNum type="arabicPeriod"/>
            </a:pPr>
            <a:r>
              <a:rPr lang="en-US" dirty="0" smtClean="0"/>
              <a:t> </a:t>
            </a:r>
            <a:r>
              <a:rPr lang="en-US" dirty="0" smtClean="0"/>
              <a:t>System. System. </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Proxy Servers </a:t>
            </a:r>
            <a:endParaRPr lang="en-US" dirty="0"/>
          </a:p>
        </p:txBody>
      </p:sp>
      <p:sp>
        <p:nvSpPr>
          <p:cNvPr id="3" name="Content Placeholder 2"/>
          <p:cNvSpPr>
            <a:spLocks noGrp="1"/>
          </p:cNvSpPr>
          <p:nvPr>
            <p:ph idx="1"/>
          </p:nvPr>
        </p:nvSpPr>
        <p:spPr/>
        <p:txBody>
          <a:bodyPr/>
          <a:lstStyle/>
          <a:p>
            <a:r>
              <a:rPr lang="en-US" dirty="0" smtClean="0"/>
              <a:t>The Internet is full of servers and consumers using them. In certain cases, it is useful to insert a box for such programs between the client and the server. These boxes accept incoming client requests and send them to servers. These boxes often accept server responses and then send them on to clients. These boxes are called proxy servers and are also referred to as proxies. </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04560"/>
          </a:xfrm>
        </p:spPr>
        <p:txBody>
          <a:bodyPr>
            <a:normAutofit lnSpcReduction="10000"/>
          </a:bodyPr>
          <a:lstStyle/>
          <a:p>
            <a:r>
              <a:rPr lang="en-US" dirty="0" smtClean="0"/>
              <a:t>Either of two ways is the proxy: forward or reverse. The client system is familiar with the forward proxy, mostly in the same LAN, which takes the client's request, maybe does anything to request it, and then sends the request to the server like every other client</a:t>
            </a:r>
            <a:r>
              <a:rPr lang="en-US" dirty="0" smtClean="0"/>
              <a:t>.</a:t>
            </a:r>
          </a:p>
          <a:p>
            <a:r>
              <a:rPr lang="en-US" dirty="0" smtClean="0"/>
              <a:t>Advance proxies are common in organizations like colleges, in which network operators are expected to enforce Internet access protection controls. An sophisticated Web proxy provides a robust firewall for checking outgoing requests for blocked URLs, time limits and everything else to help the organization's security policies.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392362"/>
          </a:xfrm>
        </p:spPr>
        <p:txBody>
          <a:bodyPr>
            <a:normAutofit fontScale="90000"/>
          </a:bodyPr>
          <a:lstStyle/>
          <a:p>
            <a:pPr algn="l"/>
            <a:r>
              <a:rPr lang="en-US" dirty="0" smtClean="0"/>
              <a:t>LANs to a complete enterprise-level network. The chapter is presented in four modules: </a:t>
            </a:r>
            <a:endParaRPr lang="en-US" dirty="0"/>
          </a:p>
        </p:txBody>
      </p:sp>
      <p:sp>
        <p:nvSpPr>
          <p:cNvPr id="3" name="Content Placeholder 2"/>
          <p:cNvSpPr>
            <a:spLocks noGrp="1"/>
          </p:cNvSpPr>
          <p:nvPr>
            <p:ph idx="1"/>
          </p:nvPr>
        </p:nvSpPr>
        <p:spPr>
          <a:xfrm>
            <a:off x="457200" y="2971800"/>
            <a:ext cx="8229600" cy="3337560"/>
          </a:xfrm>
        </p:spPr>
        <p:txBody>
          <a:bodyPr/>
          <a:lstStyle/>
          <a:p>
            <a:r>
              <a:rPr lang="en-US" dirty="0" smtClean="0"/>
              <a:t> </a:t>
            </a:r>
            <a:r>
              <a:rPr lang="en-US" dirty="0" smtClean="0"/>
              <a:t>Securing </a:t>
            </a:r>
            <a:r>
              <a:rPr lang="en-US" dirty="0" smtClean="0"/>
              <a:t>LANs</a:t>
            </a:r>
          </a:p>
          <a:p>
            <a:r>
              <a:rPr lang="en-US" dirty="0" smtClean="0"/>
              <a:t>Organizing </a:t>
            </a:r>
            <a:r>
              <a:rPr lang="en-US" dirty="0" smtClean="0"/>
              <a:t>LANs </a:t>
            </a:r>
          </a:p>
          <a:p>
            <a:r>
              <a:rPr lang="en-US" dirty="0" smtClean="0"/>
              <a:t> </a:t>
            </a:r>
            <a:r>
              <a:rPr lang="en-US" dirty="0" smtClean="0"/>
              <a:t>Network-Based Intrusion </a:t>
            </a:r>
            <a:r>
              <a:rPr lang="en-US" dirty="0" smtClean="0"/>
              <a:t>Detection/Prevention</a:t>
            </a:r>
          </a:p>
          <a:p>
            <a:r>
              <a:rPr lang="en-US" dirty="0" smtClean="0"/>
              <a:t>Virtual </a:t>
            </a:r>
            <a:r>
              <a:rPr lang="en-US" dirty="0" smtClean="0"/>
              <a:t>Private Networks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04560"/>
          </a:xfrm>
        </p:spPr>
        <p:txBody>
          <a:bodyPr/>
          <a:lstStyle/>
          <a:p>
            <a:r>
              <a:rPr lang="en-US" dirty="0" smtClean="0"/>
              <a:t>To secure servers, a reverse proxy is used. Usually, reverse proxies are in the same LAN as servers. They still have an application firewall to review incoming attack vector requests and then forward the good requests to the server</a:t>
            </a:r>
            <a:r>
              <a:rPr lang="en-US" dirty="0" smtClean="0"/>
              <a:t>.</a:t>
            </a:r>
          </a:p>
          <a:p>
            <a:r>
              <a:rPr lang="en-US" dirty="0" smtClean="0"/>
              <a:t>Proxies function at device level because the device application traditionally needs to be set up to use a proxy. To use a forward web proxy a client is designed for use by the web browser of each client.</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All of this setup is a hassle, particularly if you have thousands of users using numerous Web browsers. Then why not just inspect your router and redirect all the data from the application port numbers to your proxy? That's the concept of a straightforward representative. The most sophisticated proxies endorse a transparent mode in this regard.</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30762"/>
          </a:xfrm>
        </p:spPr>
        <p:txBody>
          <a:bodyPr/>
          <a:lstStyle/>
          <a:p>
            <a:r>
              <a:rPr lang="en-US" smtClean="0"/>
              <a:t>Arigatō</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The Topology</a:t>
            </a:r>
            <a:endParaRPr lang="en-US" dirty="0"/>
          </a:p>
        </p:txBody>
      </p:sp>
      <p:sp>
        <p:nvSpPr>
          <p:cNvPr id="3" name="Content Placeholder 2"/>
          <p:cNvSpPr>
            <a:spLocks noGrp="1"/>
          </p:cNvSpPr>
          <p:nvPr>
            <p:ph idx="1"/>
          </p:nvPr>
        </p:nvSpPr>
        <p:spPr/>
        <p:txBody>
          <a:bodyPr/>
          <a:lstStyle/>
          <a:p>
            <a:r>
              <a:rPr lang="en-US" dirty="0" smtClean="0"/>
              <a:t>Traditionally, topology means the route by which frames propagate through a network. The logical subgroup of a network is a zone or topology . Terms such as LAN, DMZ and extranet are used in the topology portion of the test. Topology is used as the most effective and reliable manner possible to define the network architecture used to validate network functions.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Switches</a:t>
            </a:r>
            <a:endParaRPr lang="en-US" dirty="0"/>
          </a:p>
        </p:txBody>
      </p:sp>
      <p:sp>
        <p:nvSpPr>
          <p:cNvPr id="3" name="Content Placeholder 2"/>
          <p:cNvSpPr>
            <a:spLocks noGrp="1"/>
          </p:cNvSpPr>
          <p:nvPr>
            <p:ph idx="1"/>
          </p:nvPr>
        </p:nvSpPr>
        <p:spPr/>
        <p:txBody>
          <a:bodyPr/>
          <a:lstStyle/>
          <a:p>
            <a:r>
              <a:rPr lang="en-US" dirty="0" smtClean="0"/>
              <a:t>In a broadcast domain, a switch binds individual hosts. Just a single switch is required for the simplest LAN. It's common to see several switches working together as networks get more complex. Virtual LANs (VLANs) VLANs allow network administrators to separate critical hosts from other hosts based on a logical VLAN distribution. A stronger switch would also logically separate hosts into entirely different LANs.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Routers </a:t>
            </a:r>
            <a:endParaRPr lang="en-US" dirty="0"/>
          </a:p>
        </p:txBody>
      </p:sp>
      <p:sp>
        <p:nvSpPr>
          <p:cNvPr id="3" name="Content Placeholder 2"/>
          <p:cNvSpPr>
            <a:spLocks noGrp="1"/>
          </p:cNvSpPr>
          <p:nvPr>
            <p:ph idx="1"/>
          </p:nvPr>
        </p:nvSpPr>
        <p:spPr/>
        <p:txBody>
          <a:bodyPr/>
          <a:lstStyle/>
          <a:p>
            <a:r>
              <a:rPr lang="en-US" dirty="0" smtClean="0"/>
              <a:t>Routers are network devices which, from one LAN to another, filter and forward IP traffic. A single network is still a single WAN with multiple transmitted domains that are all linked by routers. Protection specialists use the isolation of LANs from a router as chokepoints to inspect and interrupt any of the packets.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The ’Nets</a:t>
            </a:r>
            <a:endParaRPr lang="en-US" dirty="0"/>
          </a:p>
        </p:txBody>
      </p:sp>
      <p:sp>
        <p:nvSpPr>
          <p:cNvPr id="3" name="Content Placeholder 2"/>
          <p:cNvSpPr>
            <a:spLocks noGrp="1"/>
          </p:cNvSpPr>
          <p:nvPr>
            <p:ph idx="1"/>
          </p:nvPr>
        </p:nvSpPr>
        <p:spPr/>
        <p:txBody>
          <a:bodyPr/>
          <a:lstStyle/>
          <a:p>
            <a:r>
              <a:rPr lang="en-US" dirty="0" smtClean="0"/>
              <a:t>An intranet is a private WAN that uses the TCP/IP protocol. An extranet is considered a private TCP/IP network that allows external individuals (customers, suppliers, etc.) access to their intranet. The Internet is considered the largest TCP/IP network of all, the one we all know and love.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Network Firewalls</a:t>
            </a:r>
            <a:endParaRPr lang="en-US" dirty="0"/>
          </a:p>
        </p:txBody>
      </p:sp>
      <p:sp>
        <p:nvSpPr>
          <p:cNvPr id="3" name="Content Placeholder 2"/>
          <p:cNvSpPr>
            <a:spLocks noGrp="1"/>
          </p:cNvSpPr>
          <p:nvPr>
            <p:ph idx="1"/>
          </p:nvPr>
        </p:nvSpPr>
        <p:spPr/>
        <p:txBody>
          <a:bodyPr/>
          <a:lstStyle/>
          <a:p>
            <a:r>
              <a:rPr lang="en-US" dirty="0" smtClean="0"/>
              <a:t>Usually, network-based firewalls secure whole network segments. Based on a broad range of parameters, firewalls will filter traffic, including port, protocol, network service, time of day, source or destination host, and even users or whole domains. The use of firewalls in an internal network to isolate important network segments from other internal networks is stressed by current security theory.</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43</TotalTime>
  <Words>3032</Words>
  <Application>Microsoft Office PowerPoint</Application>
  <PresentationFormat>On-screen Show (4:3)</PresentationFormat>
  <Paragraphs>95</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Apex</vt:lpstr>
      <vt:lpstr>Lesson 3</vt:lpstr>
      <vt:lpstr>Learning Objectives;</vt:lpstr>
      <vt:lpstr>The Basic LAN</vt:lpstr>
      <vt:lpstr>LANs to a complete enterprise-level network. The chapter is presented in four modules: </vt:lpstr>
      <vt:lpstr>The Topology</vt:lpstr>
      <vt:lpstr>Switches</vt:lpstr>
      <vt:lpstr>Routers </vt:lpstr>
      <vt:lpstr>The ’Nets</vt:lpstr>
      <vt:lpstr>Network Firewalls</vt:lpstr>
      <vt:lpstr>NAT </vt:lpstr>
      <vt:lpstr>Slide 11</vt:lpstr>
      <vt:lpstr>DMZ </vt:lpstr>
      <vt:lpstr>Wireless</vt:lpstr>
      <vt:lpstr>Segregation</vt:lpstr>
      <vt:lpstr>Slide 15</vt:lpstr>
      <vt:lpstr>Slide 16</vt:lpstr>
      <vt:lpstr>VLANs</vt:lpstr>
      <vt:lpstr>Slide 18</vt:lpstr>
      <vt:lpstr>High-Availability Clusters</vt:lpstr>
      <vt:lpstr>Load Balancers </vt:lpstr>
      <vt:lpstr>Scheduling </vt:lpstr>
      <vt:lpstr>OSI Layers</vt:lpstr>
      <vt:lpstr>NAC</vt:lpstr>
      <vt:lpstr>Port Security</vt:lpstr>
      <vt:lpstr>Flood Guards</vt:lpstr>
      <vt:lpstr>Slide 26</vt:lpstr>
      <vt:lpstr>Internet Connection</vt:lpstr>
      <vt:lpstr>Stateless Firewalls</vt:lpstr>
      <vt:lpstr>Slide 29</vt:lpstr>
      <vt:lpstr>Slide 30</vt:lpstr>
      <vt:lpstr>Slide 31</vt:lpstr>
      <vt:lpstr>Slide 32</vt:lpstr>
      <vt:lpstr>Slide 33</vt:lpstr>
      <vt:lpstr>Slide 34</vt:lpstr>
      <vt:lpstr>Servers</vt:lpstr>
      <vt:lpstr>Stateful Firewalls</vt:lpstr>
      <vt:lpstr>Slide 37</vt:lpstr>
      <vt:lpstr>Proxy Servers </vt:lpstr>
      <vt:lpstr>Slide 39</vt:lpstr>
      <vt:lpstr>Slide 40</vt:lpstr>
      <vt:lpstr>Slide 41</vt:lpstr>
      <vt:lpstr>Arigatō</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3</dc:title>
  <dc:creator>owenduque25@gmail.com</dc:creator>
  <cp:lastModifiedBy>owenduque25@gmail.com</cp:lastModifiedBy>
  <cp:revision>5</cp:revision>
  <dcterms:created xsi:type="dcterms:W3CDTF">2024-03-27T06:35:59Z</dcterms:created>
  <dcterms:modified xsi:type="dcterms:W3CDTF">2024-03-27T07:19:23Z</dcterms:modified>
</cp:coreProperties>
</file>