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0" r:id="rId7"/>
    <p:sldId id="258" r:id="rId8"/>
    <p:sldId id="269" r:id="rId9"/>
    <p:sldId id="270" r:id="rId10"/>
    <p:sldId id="271" r:id="rId11"/>
    <p:sldId id="272" r:id="rId12"/>
    <p:sldId id="262" r:id="rId13"/>
    <p:sldId id="273" r:id="rId14"/>
    <p:sldId id="263" r:id="rId15"/>
    <p:sldId id="274" r:id="rId16"/>
    <p:sldId id="275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xin(辛愿)" initials="m" lastIdx="1" clrIdx="0">
    <p:extLst>
      <p:ext uri="{19B8F6BF-5375-455C-9EA6-DF929625EA0E}">
        <p15:presenceInfo xmlns:p15="http://schemas.microsoft.com/office/powerpoint/2012/main" userId="S-1-5-21-1333135361-625243220-14044502-1853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xlink.jd.com/ind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.aliyun.com/chn/data?spm=5176.78296.401001.6.MhKmW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47.8.142.179/datazip/" TargetMode="External"/><Relationship Id="rId2" Type="http://schemas.openxmlformats.org/officeDocument/2006/relationships/hyperlink" Target="http://travel.stackexchang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lpir.org/?action-viewnews-itemid-299" TargetMode="External"/><Relationship Id="rId4" Type="http://schemas.openxmlformats.org/officeDocument/2006/relationships/hyperlink" Target="http://www.nlpir.org/?action-viewnews-itemid-23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anchi.shuju.aliyun.com/datalab/index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umps.wikim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nltk.org/nltk_dat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qwone.com/~jason/20Newsgroups/" TargetMode="External"/><Relationship Id="rId7" Type="http://schemas.openxmlformats.org/officeDocument/2006/relationships/hyperlink" Target="http://developer.ebay.com/DevZone/shopping/docs/CallRef/FindReviewsandGuides.html" TargetMode="External"/><Relationship Id="rId2" Type="http://schemas.openxmlformats.org/officeDocument/2006/relationships/hyperlink" Target="http://www.daviddlewis.com/resources/testcollections/reuters2157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lpir.org/?action-viewnews-itemid-106" TargetMode="External"/><Relationship Id="rId5" Type="http://schemas.openxmlformats.org/officeDocument/2006/relationships/hyperlink" Target="http://issue.oa.com/" TargetMode="External"/><Relationship Id="rId4" Type="http://schemas.openxmlformats.org/officeDocument/2006/relationships/hyperlink" Target="http://voc.oa.com/web/top/product/A110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owd.datatang.com/" TargetMode="External"/><Relationship Id="rId2" Type="http://schemas.openxmlformats.org/officeDocument/2006/relationships/hyperlink" Target="http://zhongbao.baid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t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liub/FBS/sentiment-analysis.html#datasets" TargetMode="External"/><Relationship Id="rId2" Type="http://schemas.openxmlformats.org/officeDocument/2006/relationships/hyperlink" Target="http://www.cs.cmu.edu/~text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rbs.colorado.edu/chinese/cpb/html_frames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lclp.org.tw/use_cp_c.php" TargetMode="External"/><Relationship Id="rId7" Type="http://schemas.openxmlformats.org/officeDocument/2006/relationships/hyperlink" Target="http://www.aclclp.org.tw/use_ckip_c.php" TargetMode="External"/><Relationship Id="rId2" Type="http://schemas.openxmlformats.org/officeDocument/2006/relationships/hyperlink" Target="http://rocling.iis.sinica.edu.tw/CKIP/engversion/20corpu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lclp.org.tw/use_ced_c.php" TargetMode="External"/><Relationship Id="rId5" Type="http://schemas.openxmlformats.org/officeDocument/2006/relationships/hyperlink" Target="http://www.aclclp.org.tw/use_wlawf_c.php" TargetMode="External"/><Relationship Id="rId4" Type="http://schemas.openxmlformats.org/officeDocument/2006/relationships/hyperlink" Target="http://www.aclclp.org.tw/use_asbc_c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corpus.org/" TargetMode="External"/><Relationship Id="rId2" Type="http://schemas.openxmlformats.org/officeDocument/2006/relationships/hyperlink" Target="http://www.datat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labs.sogou.com/resource/list_pingce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lpi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cc.blcu.edu.cn/zh/cid/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资源调研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基础研究数据和应用</a:t>
            </a:r>
            <a:r>
              <a:rPr lang="zh-CN" altLang="en-US" dirty="0" smtClean="0"/>
              <a:t>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5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数据开放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京东万象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wxlink.jd.com/index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89" y="2316394"/>
            <a:ext cx="5965911" cy="40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数据开放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阿</a:t>
            </a:r>
            <a:r>
              <a:rPr lang="zh-CN" altLang="en-US" dirty="0" smtClean="0"/>
              <a:t>里数据市场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market.aliyun.com/chn/data?spm=5176.78296.401001.6.MhKmWU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17" y="2377177"/>
            <a:ext cx="7884126" cy="3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公开可获取数据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问答网站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://travel.stackexchange.com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/>
              <a:t>各</a:t>
            </a:r>
            <a:r>
              <a:rPr lang="zh-CN" altLang="en-US" sz="1800" dirty="0" smtClean="0"/>
              <a:t>类问题，</a:t>
            </a:r>
            <a:r>
              <a:rPr lang="zh-CN" altLang="en-US" sz="1800" dirty="0" smtClean="0"/>
              <a:t>分类</a:t>
            </a:r>
            <a:r>
              <a:rPr lang="zh-CN" altLang="en-US" sz="1800" dirty="0"/>
              <a:t>包括：</a:t>
            </a:r>
            <a:r>
              <a:rPr lang="en-US" altLang="zh-CN" sz="1800" dirty="0"/>
              <a:t>Travel Answers</a:t>
            </a:r>
            <a:r>
              <a:rPr lang="zh-CN" altLang="en-US" sz="1800" dirty="0"/>
              <a:t>、</a:t>
            </a:r>
            <a:r>
              <a:rPr lang="en-US" altLang="zh-CN" sz="1800" dirty="0"/>
              <a:t>Photography</a:t>
            </a:r>
            <a:r>
              <a:rPr lang="zh-CN" altLang="en-US" sz="1800" dirty="0"/>
              <a:t>、</a:t>
            </a:r>
            <a:r>
              <a:rPr lang="en-US" altLang="zh-CN" sz="1800" dirty="0"/>
              <a:t>Cooking</a:t>
            </a:r>
            <a:r>
              <a:rPr lang="zh-CN" altLang="en-US" sz="1800" dirty="0"/>
              <a:t>、</a:t>
            </a:r>
            <a:r>
              <a:rPr lang="en-US" altLang="zh-CN" sz="1800" dirty="0"/>
              <a:t>Personal Finance and Money</a:t>
            </a:r>
            <a:r>
              <a:rPr lang="zh-CN" altLang="en-US" sz="1800" dirty="0"/>
              <a:t>、</a:t>
            </a:r>
            <a:r>
              <a:rPr lang="en-US" altLang="zh-CN" sz="1800" dirty="0"/>
              <a:t>Biology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Movies </a:t>
            </a:r>
            <a:r>
              <a:rPr lang="en-US" altLang="zh-CN" sz="1800" dirty="0"/>
              <a:t>and TV</a:t>
            </a:r>
            <a:r>
              <a:rPr lang="zh-CN" altLang="en-US" sz="1800" dirty="0"/>
              <a:t>、</a:t>
            </a:r>
            <a:r>
              <a:rPr lang="en-US" altLang="zh-CN" sz="1800" dirty="0"/>
              <a:t>Motor Vehicle Maintenance and Repair</a:t>
            </a:r>
            <a:r>
              <a:rPr lang="zh-CN" altLang="en-US" sz="1800" dirty="0"/>
              <a:t>、</a:t>
            </a:r>
            <a:r>
              <a:rPr lang="en-US" altLang="zh-CN" sz="1800" dirty="0"/>
              <a:t>Bicycles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微博数据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  	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://147.8.142.179/datazip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亿微博，</a:t>
            </a:r>
            <a:r>
              <a:rPr lang="en-US" altLang="zh-CN" dirty="0"/>
              <a:t>1</a:t>
            </a:r>
            <a:r>
              <a:rPr lang="zh-CN" altLang="en-US" dirty="0"/>
              <a:t>千万用户性别、省份、大</a:t>
            </a:r>
            <a:r>
              <a:rPr lang="en-US" altLang="zh-CN" dirty="0"/>
              <a:t>V</a:t>
            </a:r>
            <a:r>
              <a:rPr lang="zh-CN" altLang="en-US" dirty="0"/>
              <a:t>信息）</a:t>
            </a:r>
          </a:p>
          <a:p>
            <a:pPr marL="201168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	</a:t>
            </a:r>
            <a:r>
              <a:rPr lang="en-US" altLang="zh-CN" dirty="0" smtClean="0">
                <a:hlinkClick r:id="rId4"/>
              </a:rPr>
              <a:t>http://</a:t>
            </a:r>
            <a:r>
              <a:rPr lang="en-US" altLang="zh-CN" dirty="0">
                <a:hlinkClick r:id="rId4"/>
              </a:rPr>
              <a:t>www.nlpir.org/?</a:t>
            </a:r>
            <a:r>
              <a:rPr lang="en-US" altLang="zh-CN" dirty="0" smtClean="0">
                <a:hlinkClick r:id="rId4"/>
              </a:rPr>
              <a:t>action-viewnews-itemid-231</a:t>
            </a:r>
            <a:r>
              <a:rPr lang="en-US" altLang="zh-CN" dirty="0" smtClean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23w</a:t>
            </a:r>
            <a:r>
              <a:rPr lang="zh-CN" altLang="en-US" dirty="0"/>
              <a:t>，作者、正文、时间、评论数）</a:t>
            </a:r>
          </a:p>
          <a:p>
            <a:pPr marL="201168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	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://www.nlpir.org/?</a:t>
            </a:r>
            <a:r>
              <a:rPr lang="en-US" altLang="zh-CN" dirty="0" smtClean="0">
                <a:hlinkClick r:id="rId5"/>
              </a:rPr>
              <a:t>action-viewnews-itemid-299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0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类开放数据集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阿里天池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tianchi.shuju.aliyun.com/datalab/index.htm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14" y="2191265"/>
            <a:ext cx="8926944" cy="34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类开放数据集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维</a:t>
            </a:r>
            <a:r>
              <a:rPr lang="zh-CN" altLang="en-US" dirty="0"/>
              <a:t>基百科镜像</a:t>
            </a:r>
            <a:r>
              <a:rPr lang="zh-CN" altLang="en-US" dirty="0" smtClean="0"/>
              <a:t>数据 </a:t>
            </a:r>
            <a:r>
              <a:rPr lang="en-US" altLang="zh-CN" dirty="0">
                <a:hlinkClick r:id="rId2"/>
              </a:rPr>
              <a:t>https://dumps.wikimedia.org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405" y="2280979"/>
            <a:ext cx="3724275" cy="377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424" y="2280057"/>
            <a:ext cx="4962912" cy="39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2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类开放数据集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NLTK</a:t>
            </a:r>
            <a:r>
              <a:rPr lang="zh-CN" altLang="en-US" dirty="0"/>
              <a:t>数据集 </a:t>
            </a:r>
            <a:r>
              <a:rPr lang="en-US" altLang="zh-CN" dirty="0">
                <a:hlinkClick r:id="rId2"/>
              </a:rPr>
              <a:t>http://www.nltk.org/nltk_data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102</a:t>
            </a:r>
            <a:r>
              <a:rPr lang="zh-CN" altLang="en-US" dirty="0" smtClean="0"/>
              <a:t>个数据集，包括</a:t>
            </a:r>
            <a:r>
              <a:rPr lang="en-US" altLang="zh-CN" dirty="0" smtClean="0"/>
              <a:t>Treebank</a:t>
            </a:r>
            <a:r>
              <a:rPr lang="zh-CN" altLang="en-US" dirty="0" smtClean="0"/>
              <a:t>，实体标注，情感分类等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45" y="2515766"/>
            <a:ext cx="6474818" cy="37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</a:t>
            </a:r>
            <a:r>
              <a:rPr lang="zh-CN" altLang="en-US" dirty="0" smtClean="0"/>
              <a:t>类开放数据集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免费</a:t>
            </a:r>
            <a:r>
              <a:rPr lang="zh-CN" altLang="en-US" dirty="0"/>
              <a:t>中文书籍 </a:t>
            </a:r>
            <a:r>
              <a:rPr lang="en-US" altLang="zh-CN" dirty="0"/>
              <a:t>http://www.gutenberg.org/browse/languages/zh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汽车知识 </a:t>
            </a:r>
            <a:r>
              <a:rPr lang="en-US" altLang="zh-CN" dirty="0"/>
              <a:t>http://vdisk.weibo.com/s/qAE9qbLEEYuH?sudaref=www.baidu.com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3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其他有价值数据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文本分类英文</a:t>
            </a:r>
            <a:endParaRPr lang="zh-CN" altLang="en-US" dirty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://www.daviddlewis.com/resources/testcollections/reuters21578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://qwone.com/~jason/20Newsgroups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句式</a:t>
            </a:r>
            <a:r>
              <a:rPr lang="zh-CN" altLang="en-US" dirty="0"/>
              <a:t>分类</a:t>
            </a:r>
          </a:p>
          <a:p>
            <a:pPr lvl="1"/>
            <a:r>
              <a:rPr lang="zh-CN" altLang="en-US" dirty="0" smtClean="0"/>
              <a:t>抱怨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://voc.oa.com/web/top/product/A1109</a:t>
            </a:r>
            <a:r>
              <a:rPr lang="en-US" altLang="zh-CN" dirty="0" smtClean="0"/>
              <a:t>? </a:t>
            </a:r>
          </a:p>
          <a:p>
            <a:pPr lvl="2"/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://issue.oa.com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问题分类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://www.nlpir.org/?</a:t>
            </a:r>
            <a:r>
              <a:rPr lang="en-US" altLang="zh-CN" dirty="0" smtClean="0">
                <a:hlinkClick r:id="rId6"/>
              </a:rPr>
              <a:t>action-viewnews-itemid-106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电商评论情感分类 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7"/>
              </a:rPr>
              <a:t>http://developer.ebay.com/DevZone/shopping/docs/CallRef/FindReviewsandGuides.html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62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众包获取数据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</a:t>
            </a: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://zhongbao.baidu.com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数据堂</a:t>
            </a:r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://crowd.datatang.com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腾讯外</a:t>
            </a:r>
            <a:r>
              <a:rPr lang="zh-CN" altLang="en-US" dirty="0" smtClean="0"/>
              <a:t>团</a:t>
            </a:r>
            <a:endParaRPr lang="en-US" altLang="zh-CN" dirty="0" smtClean="0"/>
          </a:p>
          <a:p>
            <a:r>
              <a:rPr lang="zh-CN" altLang="en-US" dirty="0" smtClean="0"/>
              <a:t>专职外包</a:t>
            </a:r>
            <a:endParaRPr lang="en-US" altLang="zh-CN" dirty="0" smtClean="0"/>
          </a:p>
          <a:p>
            <a:r>
              <a:rPr lang="zh-CN" altLang="en-US" dirty="0" smtClean="0"/>
              <a:t>人工训练机器人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https://wit.ai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Facebook</a:t>
            </a:r>
            <a:r>
              <a:rPr lang="zh-CN" altLang="en-US" dirty="0"/>
              <a:t>的机器人训练工具，可以用于训练意图分析器）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公开数据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众包获取数据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00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公开数据</a:t>
            </a:r>
            <a:r>
              <a:rPr lang="en-US" altLang="zh-CN" dirty="0" smtClean="0"/>
              <a:t>-</a:t>
            </a:r>
            <a:r>
              <a:rPr lang="zh-CN" altLang="en-US" dirty="0"/>
              <a:t>按渠道分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zh-CN" altLang="en-US" dirty="0"/>
              <a:t>各类教育学术研究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 smtClean="0"/>
              <a:t>数据提供网站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/>
              <a:t>数据开放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/>
              <a:t>公开可获取数据（爬虫、接口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/>
              <a:t>各类比赛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/>
              <a:t>维基百科镜像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en-US" altLang="zh-CN" dirty="0" err="1" smtClean="0"/>
              <a:t>Opensource</a:t>
            </a:r>
            <a:r>
              <a:rPr lang="zh-CN" altLang="en-US" dirty="0" smtClean="0"/>
              <a:t>的数据库</a:t>
            </a:r>
            <a:endParaRPr lang="en-US" altLang="zh-CN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dirty="0"/>
              <a:t>其他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3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各类教育学术研究机构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8877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国外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LDC</a:t>
            </a:r>
            <a:r>
              <a:rPr lang="zh-CN" altLang="en-US" dirty="0" smtClean="0"/>
              <a:t>（各类</a:t>
            </a:r>
            <a:r>
              <a:rPr lang="en-US" altLang="zh-CN" dirty="0" smtClean="0"/>
              <a:t>NLP</a:t>
            </a:r>
            <a:r>
              <a:rPr lang="zh-CN" altLang="en-US" dirty="0" smtClean="0"/>
              <a:t>基础研究数据，收费）</a:t>
            </a:r>
            <a:r>
              <a:rPr lang="en-US" altLang="zh-CN" dirty="0" smtClean="0"/>
              <a:t>	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catalog.ldc.upenn.edu</a:t>
            </a:r>
            <a:r>
              <a:rPr lang="en-US" altLang="zh-CN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Treebank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PropBank</a:t>
            </a:r>
            <a:r>
              <a:rPr lang="zh-CN" altLang="en-US" dirty="0" smtClean="0"/>
              <a:t>、</a:t>
            </a:r>
            <a:r>
              <a:rPr lang="en-US" altLang="zh-CN" dirty="0" err="1"/>
              <a:t>OntoNotes</a:t>
            </a:r>
            <a:r>
              <a:rPr lang="en-US" altLang="zh-CN" dirty="0"/>
              <a:t> 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分词标注、词性标注、句法标注、谓词标注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Broadcast Speech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Transcripts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ParallelText</a:t>
            </a:r>
            <a:r>
              <a:rPr lang="zh-CN" altLang="en-US" dirty="0" smtClean="0"/>
              <a:t>、</a:t>
            </a:r>
            <a:r>
              <a:rPr lang="en-US" altLang="zh-CN" dirty="0"/>
              <a:t>Word Alignment and </a:t>
            </a:r>
            <a:r>
              <a:rPr lang="en-US" altLang="zh-CN" dirty="0" smtClean="0"/>
              <a:t>Tagging:</a:t>
            </a:r>
            <a:r>
              <a:rPr lang="zh-CN" altLang="en-US" dirty="0" smtClean="0"/>
              <a:t>机器翻译、语音识别、</a:t>
            </a:r>
            <a:r>
              <a:rPr lang="en-US" altLang="zh-CN" dirty="0" smtClean="0"/>
              <a:t>Tagging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Keyframes</a:t>
            </a:r>
            <a:r>
              <a:rPr lang="en-US" altLang="zh-CN" dirty="0" smtClean="0"/>
              <a:t>:</a:t>
            </a:r>
            <a:r>
              <a:rPr lang="zh-CN" altLang="en-US" dirty="0" smtClean="0"/>
              <a:t>视频内容提取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1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各类教育学术研究机构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8877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CMU</a:t>
            </a:r>
            <a:r>
              <a:rPr lang="zh-CN" altLang="en-US" dirty="0" smtClean="0"/>
              <a:t>文本挖掘实验室 </a:t>
            </a:r>
            <a:r>
              <a:rPr lang="en-US" altLang="zh-CN" dirty="0">
                <a:hlinkClick r:id="rId2"/>
              </a:rPr>
              <a:t>http://www.cs.cmu.edu/~textlearning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20_newsgroups:20</a:t>
            </a:r>
            <a:r>
              <a:rPr lang="zh-CN" altLang="en-US" dirty="0" smtClean="0"/>
              <a:t>个新闻分类数据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Web_kb</a:t>
            </a:r>
            <a:r>
              <a:rPr lang="en-US" altLang="zh-CN" dirty="0" smtClean="0"/>
              <a:t>:</a:t>
            </a:r>
            <a:r>
              <a:rPr lang="zh-CN" altLang="en-US" dirty="0" smtClean="0"/>
              <a:t>网页结构化信息，用于知识库建设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UIC</a:t>
            </a:r>
            <a:r>
              <a:rPr lang="zh-CN" altLang="en-US" dirty="0"/>
              <a:t>刘兵</a:t>
            </a:r>
            <a:r>
              <a:rPr lang="zh-CN" altLang="en-US" dirty="0" smtClean="0"/>
              <a:t>实验室</a:t>
            </a:r>
            <a:r>
              <a:rPr lang="zh-CN" altLang="en-US" dirty="0"/>
              <a:t>（观点挖掘</a:t>
            </a:r>
            <a:r>
              <a:rPr lang="zh-CN" altLang="en-US" dirty="0" smtClean="0"/>
              <a:t>）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://www.cs.uic.edu/~</a:t>
            </a:r>
            <a:r>
              <a:rPr lang="en-US" altLang="zh-CN" dirty="0" smtClean="0">
                <a:hlinkClick r:id="rId3"/>
              </a:rPr>
              <a:t>liub/FBS/sentiment-analysis.html#datasets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各种商品评论数据（包含情感类型）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博客文章（包含作者性别）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争论内容（论点挖掘）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过滤的</a:t>
            </a:r>
            <a:r>
              <a:rPr lang="en-US" altLang="zh-CN" dirty="0" smtClean="0"/>
              <a:t>Yelp</a:t>
            </a:r>
            <a:r>
              <a:rPr lang="zh-CN" altLang="en-US" dirty="0" smtClean="0"/>
              <a:t>点评内容（垃圾过滤）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Colorado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verbs.colorado.edu/chinese/cpb/html_frames/index.html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dirty="0"/>
              <a:t>免费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句法树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6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各类教育学术研究机构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8877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国内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哈工大 </a:t>
            </a:r>
            <a:r>
              <a:rPr lang="zh-CN" altLang="en-US" b="1" dirty="0" smtClean="0"/>
              <a:t>大词林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中国</a:t>
            </a:r>
            <a:r>
              <a:rPr lang="zh-CN" altLang="en-US" dirty="0" smtClean="0"/>
              <a:t>研究院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rocling.iis.sinica.edu.tw/CKIP/engversion/20corpus.htm</a:t>
            </a:r>
            <a:r>
              <a:rPr lang="en-US" altLang="zh-CN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zh-CN" altLang="en-US" dirty="0" smtClean="0"/>
              <a:t>繁体</a:t>
            </a:r>
            <a:r>
              <a:rPr lang="en-US" altLang="zh-CN" dirty="0" smtClean="0"/>
              <a:t>)</a:t>
            </a:r>
            <a:r>
              <a:rPr lang="zh-TW" altLang="en-US" b="1" dirty="0">
                <a:hlinkClick r:id="rId3"/>
              </a:rPr>
              <a:t>中文</a:t>
            </a:r>
            <a:r>
              <a:rPr lang="en-US" altLang="zh-TW" b="1" dirty="0">
                <a:hlinkClick r:id="rId3"/>
              </a:rPr>
              <a:t>(</a:t>
            </a:r>
            <a:r>
              <a:rPr lang="zh-TW" altLang="en-US" b="1" dirty="0">
                <a:hlinkClick r:id="rId3"/>
              </a:rPr>
              <a:t>新聞</a:t>
            </a:r>
            <a:r>
              <a:rPr lang="en-US" altLang="zh-TW" b="1" dirty="0">
                <a:hlinkClick r:id="rId3"/>
              </a:rPr>
              <a:t>)</a:t>
            </a:r>
            <a:r>
              <a:rPr lang="zh-TW" altLang="en-US" b="1" dirty="0">
                <a:hlinkClick r:id="rId3"/>
              </a:rPr>
              <a:t>語料</a:t>
            </a:r>
            <a:r>
              <a:rPr lang="zh-TW" altLang="en-US" b="1" dirty="0" smtClean="0">
                <a:hlinkClick r:id="rId3"/>
              </a:rPr>
              <a:t>庫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>
                <a:hlinkClick r:id="rId4"/>
              </a:rPr>
              <a:t>漢語平衡語料</a:t>
            </a:r>
            <a:r>
              <a:rPr lang="zh-TW" altLang="en-US" b="1" dirty="0" smtClean="0">
                <a:hlinkClick r:id="rId4"/>
              </a:rPr>
              <a:t>庫</a:t>
            </a:r>
            <a:r>
              <a:rPr lang="en-US" altLang="zh-TW" b="1" dirty="0" smtClean="0"/>
              <a:t>(</a:t>
            </a:r>
            <a:r>
              <a:rPr lang="en-US" altLang="zh-CN" dirty="0" err="1"/>
              <a:t>Sinica</a:t>
            </a:r>
            <a:r>
              <a:rPr lang="en-US" altLang="zh-CN" dirty="0"/>
              <a:t> </a:t>
            </a:r>
            <a:r>
              <a:rPr lang="en-US" altLang="zh-CN" dirty="0" smtClean="0"/>
              <a:t>Corpus4.0</a:t>
            </a:r>
            <a:r>
              <a:rPr lang="en-US" altLang="zh-TW" b="1" dirty="0" smtClean="0"/>
              <a:t>) </a:t>
            </a:r>
            <a:r>
              <a:rPr lang="zh-CN" altLang="en-US" b="1" dirty="0" smtClean="0"/>
              <a:t>分词、词性、话题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hlinkClick r:id="rId5"/>
              </a:rPr>
              <a:t>詞頻統</a:t>
            </a:r>
            <a:r>
              <a:rPr lang="zh-CN" altLang="en-US" b="1" dirty="0" smtClean="0">
                <a:hlinkClick r:id="rId5"/>
              </a:rPr>
              <a:t>計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>
                <a:hlinkClick r:id="rId6"/>
              </a:rPr>
              <a:t>中文詞庫</a:t>
            </a:r>
            <a:r>
              <a:rPr lang="en-US" altLang="zh-TW" b="1" dirty="0">
                <a:hlinkClick r:id="rId6"/>
              </a:rPr>
              <a:t>(</a:t>
            </a:r>
            <a:r>
              <a:rPr lang="zh-TW" altLang="en-US" b="1" dirty="0">
                <a:hlinkClick r:id="rId6"/>
              </a:rPr>
              <a:t>八萬目詞</a:t>
            </a:r>
            <a:r>
              <a:rPr lang="en-US" altLang="zh-TW" b="1" dirty="0" smtClean="0">
                <a:hlinkClick r:id="rId6"/>
              </a:rPr>
              <a:t>)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>
                <a:hlinkClick r:id="rId7"/>
              </a:rPr>
              <a:t>廣義知網中文詞知識</a:t>
            </a:r>
            <a:r>
              <a:rPr lang="zh-TW" altLang="en-US" b="1" dirty="0" smtClean="0">
                <a:hlinkClick r:id="rId7"/>
              </a:rPr>
              <a:t>庫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0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数据网站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数据堂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://www.datatang.com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（省、见数据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语料库在线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://www.cncorpus.org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常用字、词、字频、词频、词类标注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搜狗实验室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download.labs.sogou.com/resource/list_pingce.php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评测</a:t>
            </a:r>
            <a:r>
              <a:rPr lang="zh-CN" altLang="en-US" dirty="0" smtClean="0"/>
              <a:t>集：搜索结果评价、话题跟踪及检测评价、文本分类评价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语料</a:t>
            </a:r>
            <a:r>
              <a:rPr lang="zh-CN" altLang="en-US" dirty="0" smtClean="0"/>
              <a:t>数据：互联网语料库、链接关系库、</a:t>
            </a:r>
            <a:r>
              <a:rPr lang="en-US" altLang="zh-CN" dirty="0" err="1" smtClean="0"/>
              <a:t>SougouRank</a:t>
            </a:r>
            <a:r>
              <a:rPr lang="zh-CN" altLang="en-US" dirty="0" smtClean="0"/>
              <a:t>库、用户查询日志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新闻数据：全网新闻数据、搜狗新闻数据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图片数据：互联网图片库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NLP</a:t>
            </a:r>
            <a:r>
              <a:rPr lang="zh-CN" altLang="en-US" dirty="0" smtClean="0"/>
              <a:t>相关数据：互联网词库、中文词语搭配库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62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数据网站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NLP</a:t>
            </a:r>
            <a:r>
              <a:rPr lang="zh-CN" altLang="en-US" dirty="0"/>
              <a:t>和信息检索共享</a:t>
            </a:r>
            <a:r>
              <a:rPr lang="zh-CN" altLang="en-US" dirty="0" smtClean="0"/>
              <a:t>平台 </a:t>
            </a:r>
            <a:r>
              <a:rPr lang="en-US" altLang="zh-CN" dirty="0">
                <a:hlinkClick r:id="rId2"/>
              </a:rPr>
              <a:t>http://www.nlpir.org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15" y="2342939"/>
            <a:ext cx="3457575" cy="3028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25" y="2333414"/>
            <a:ext cx="3838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数据网站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BCC</a:t>
            </a:r>
            <a:r>
              <a:rPr lang="zh-CN" altLang="en-US" dirty="0"/>
              <a:t>汉语</a:t>
            </a:r>
            <a:r>
              <a:rPr lang="zh-CN" altLang="en-US" dirty="0" smtClean="0"/>
              <a:t>语料库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bcc.blcu.edu.cn/zh/cid/6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03" y="2378761"/>
            <a:ext cx="5794828" cy="38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1476</TotalTime>
  <Words>523</Words>
  <Application>Microsoft Office PowerPoint</Application>
  <PresentationFormat>宽屏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新細明體</vt:lpstr>
      <vt:lpstr>宋体</vt:lpstr>
      <vt:lpstr>Arial</vt:lpstr>
      <vt:lpstr>Calibri</vt:lpstr>
      <vt:lpstr>Calibri Light</vt:lpstr>
      <vt:lpstr>Wingdings</vt:lpstr>
      <vt:lpstr>回顾</vt:lpstr>
      <vt:lpstr>NLP资源调研</vt:lpstr>
      <vt:lpstr>提纲</vt:lpstr>
      <vt:lpstr>公开数据-按渠道分</vt:lpstr>
      <vt:lpstr>各类教育学术研究机构</vt:lpstr>
      <vt:lpstr>各类教育学术研究机构</vt:lpstr>
      <vt:lpstr>各类教育学术研究机构</vt:lpstr>
      <vt:lpstr> 数据网站</vt:lpstr>
      <vt:lpstr> 数据网站</vt:lpstr>
      <vt:lpstr> 数据网站</vt:lpstr>
      <vt:lpstr>数据开放平台</vt:lpstr>
      <vt:lpstr>数据开放平台</vt:lpstr>
      <vt:lpstr>公开可获取数据</vt:lpstr>
      <vt:lpstr>各类开放数据集</vt:lpstr>
      <vt:lpstr>各类开放数据集</vt:lpstr>
      <vt:lpstr>各类开放数据集</vt:lpstr>
      <vt:lpstr>各类开放数据集</vt:lpstr>
      <vt:lpstr>其他有价值数据</vt:lpstr>
      <vt:lpstr>众包获取数据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NLP资源调研</dc:title>
  <dc:creator>macxin(辛愿)</dc:creator>
  <cp:lastModifiedBy>macxin(辛愿)</cp:lastModifiedBy>
  <cp:revision>93</cp:revision>
  <dcterms:created xsi:type="dcterms:W3CDTF">2016-08-05T09:40:45Z</dcterms:created>
  <dcterms:modified xsi:type="dcterms:W3CDTF">2016-08-08T03:51:37Z</dcterms:modified>
</cp:coreProperties>
</file>