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9" r:id="rId2"/>
    <p:sldId id="426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7" r:id="rId16"/>
    <p:sldId id="423" r:id="rId17"/>
    <p:sldId id="424" r:id="rId18"/>
    <p:sldId id="425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D23"/>
    <a:srgbClr val="E6CE1A"/>
    <a:srgbClr val="2B39EB"/>
    <a:srgbClr val="000000"/>
    <a:srgbClr val="F4EA9C"/>
    <a:srgbClr val="1F89B1"/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-166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875B0D6-C223-4E92-A5B7-CC0109DF3A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3FD3E34-AC2A-487D-B557-A4206B1E57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1AD3359-8A2E-4650-A27C-09B809752E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AA8CD02-D00F-4748-BF26-8A37117976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6F4DFA6-276B-422A-98EE-EA41EF305196}" type="slidenum">
              <a:rPr lang="de-DE" altLang="nl-NL"/>
              <a:pPr/>
              <a:t>‹#›</a:t>
            </a:fld>
            <a:endParaRPr lang="de-DE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DEC16C-D8AE-4EF6-9839-CB2222CE67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B6C1141-2860-42A0-825C-A1D695C1CC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CBDFE5C-5F4A-47A5-9EB6-3CE2E7E766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83A2C73-57A6-4399-A6B9-F8F0B900C0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DD5D450-39FC-4CBF-9FB7-0778CA448D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2CA9DCE7-E8F4-44E6-BB45-04C05B4B1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5205CEE-E69B-44E6-BC2F-F989B8D6D2B3}" type="slidenum">
              <a:rPr lang="de-DE" altLang="nl-NL"/>
              <a:pPr/>
              <a:t>‹#›</a:t>
            </a:fld>
            <a:endParaRPr lang="de-DE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7C291CB-46D9-4C07-BC77-137E08C8C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5CE950-90FB-47C7-B264-F014BA533A72}" type="slidenum">
              <a:rPr lang="de-DE" altLang="en-US"/>
              <a:pPr eaLnBrk="1" hangingPunct="1">
                <a:spcBef>
                  <a:spcPct val="0"/>
                </a:spcBef>
              </a:pPr>
              <a:t>1</a:t>
            </a:fld>
            <a:endParaRPr lang="de-DE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B71E5DB-B977-4CAA-9114-51DAA77AB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569825-676B-4DFC-9A0E-61085978C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B52EE66-5CC9-43FD-8D25-4B6D9C7FA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926D38-FA14-43E2-AA2D-D7AB09329660}" type="slidenum">
              <a:rPr lang="de-DE" altLang="en-US"/>
              <a:pPr eaLnBrk="1" hangingPunct="1">
                <a:spcBef>
                  <a:spcPct val="0"/>
                </a:spcBef>
              </a:pPr>
              <a:t>11</a:t>
            </a:fld>
            <a:endParaRPr lang="de-DE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936BC42-FE8D-467B-AD9B-5BA871A96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1442CF9-9F89-4113-84F4-8627307F9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3CAC43D-F8DA-4616-81E7-4C6863042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A9C82C-5EDF-478A-B91F-282DAA8D5861}" type="slidenum">
              <a:rPr lang="de-DE" altLang="en-US"/>
              <a:pPr eaLnBrk="1" hangingPunct="1">
                <a:spcBef>
                  <a:spcPct val="0"/>
                </a:spcBef>
              </a:pPr>
              <a:t>12</a:t>
            </a:fld>
            <a:endParaRPr lang="de-DE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4E49034-8E31-4321-A261-1E9DEA581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9A597A0-EE55-4577-A1D3-B2E3D7BF7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E103C06-5507-4C77-A928-C310BEE1D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98CDF2-4E3B-49A8-B733-2B1CBFF43BE3}" type="slidenum">
              <a:rPr lang="de-DE" altLang="en-US"/>
              <a:pPr eaLnBrk="1" hangingPunct="1">
                <a:spcBef>
                  <a:spcPct val="0"/>
                </a:spcBef>
              </a:pPr>
              <a:t>13</a:t>
            </a:fld>
            <a:endParaRPr lang="de-DE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4089693-0384-4E82-8E89-506E8C227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FE0063F-1CD7-41E9-ABD8-D192B6CBC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9669012-9417-4415-B1A5-EF17D1D2A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4F298A-6099-4031-9415-87BBB87B7638}" type="slidenum">
              <a:rPr lang="de-DE" altLang="en-US"/>
              <a:pPr eaLnBrk="1" hangingPunct="1">
                <a:spcBef>
                  <a:spcPct val="0"/>
                </a:spcBef>
              </a:pPr>
              <a:t>14</a:t>
            </a:fld>
            <a:endParaRPr lang="de-DE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5E1C936-5FB2-4A27-AA56-7FB3B1B24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DA661A6-D5FA-4A8F-98B1-BD69DEAC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A9AC745-B8B3-48C3-AEBF-4183312FA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387B7C-C666-478C-9224-950C741C1C0B}" type="slidenum">
              <a:rPr lang="de-DE" altLang="en-US"/>
              <a:pPr eaLnBrk="1" hangingPunct="1">
                <a:spcBef>
                  <a:spcPct val="0"/>
                </a:spcBef>
              </a:pPr>
              <a:t>16</a:t>
            </a:fld>
            <a:endParaRPr lang="de-DE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B5B8A6D-F2CB-43FD-934C-A8CA1986B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7C209C5-B364-4075-B285-A52E4403E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C1A91EB-1805-476C-8B03-A232ABF7E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459CD0-BCE8-4EAB-9E82-47D6CADE21D4}" type="slidenum">
              <a:rPr lang="de-DE" altLang="en-US"/>
              <a:pPr eaLnBrk="1" hangingPunct="1">
                <a:spcBef>
                  <a:spcPct val="0"/>
                </a:spcBef>
              </a:pPr>
              <a:t>17</a:t>
            </a:fld>
            <a:endParaRPr lang="de-DE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43D26D8-CE5A-4D52-8239-A0DDB7125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F246246-59C1-4B9E-BF03-D51DF7D8B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70AE519-8457-4FB0-8BB1-13E846E05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83F19A-1EB5-4863-8DFE-9CF9D8B8B581}" type="slidenum">
              <a:rPr lang="de-DE" altLang="en-US"/>
              <a:pPr eaLnBrk="1" hangingPunct="1">
                <a:spcBef>
                  <a:spcPct val="0"/>
                </a:spcBef>
              </a:pPr>
              <a:t>18</a:t>
            </a:fld>
            <a:endParaRPr lang="de-DE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365FFB4-13AB-4495-AB07-B867AAFCF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5B2ED80-90B4-4C62-94A0-49850C318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C1F3003-558A-4080-90E4-6A9E255CF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C52FD1-4A54-4FB4-9136-E58C103BB836}" type="slidenum">
              <a:rPr lang="de-DE" altLang="en-US"/>
              <a:pPr eaLnBrk="1" hangingPunct="1">
                <a:spcBef>
                  <a:spcPct val="0"/>
                </a:spcBef>
              </a:pPr>
              <a:t>3</a:t>
            </a:fld>
            <a:endParaRPr lang="de-DE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DF46D0C-776E-4C11-A323-0275C35FF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33A57E9-3E58-4C3D-BA89-AA2A7B386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2A6C0D4-A2C7-412E-ACE6-5D8CF84BD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6642-69E7-4047-8464-35C3E9B269CF}" type="slidenum">
              <a:rPr lang="de-DE" altLang="en-US"/>
              <a:pPr eaLnBrk="1" hangingPunct="1">
                <a:spcBef>
                  <a:spcPct val="0"/>
                </a:spcBef>
              </a:pPr>
              <a:t>4</a:t>
            </a:fld>
            <a:endParaRPr lang="de-DE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6C67FA5-7915-416C-A5F6-962CFD06C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BAF8C73-37B2-4E2A-B1A7-2754DB23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4861CF9-8370-4EF9-923C-592E8B9B0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B814A-E6C1-45DC-B35D-345FD39F04F9}" type="slidenum">
              <a:rPr lang="de-DE" altLang="en-US"/>
              <a:pPr eaLnBrk="1" hangingPunct="1">
                <a:spcBef>
                  <a:spcPct val="0"/>
                </a:spcBef>
              </a:pPr>
              <a:t>5</a:t>
            </a:fld>
            <a:endParaRPr lang="de-DE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73ABC87-DC0D-444B-A98A-8A7641A1C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82B64C3-8999-477D-9DF2-985E07F6F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096D7A3-566A-48CA-8D11-D8FA3F16B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4331C1-DD0E-49D9-8E86-79C97E0E4B8C}" type="slidenum">
              <a:rPr lang="de-DE" altLang="en-US"/>
              <a:pPr eaLnBrk="1" hangingPunct="1">
                <a:spcBef>
                  <a:spcPct val="0"/>
                </a:spcBef>
              </a:pPr>
              <a:t>6</a:t>
            </a:fld>
            <a:endParaRPr lang="de-DE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0EB60C4-32CD-4AA8-80A7-E2A25519E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BDA0AFD-2A70-4BCC-B901-F8C9557F9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D1426F7-6514-4270-8EBF-832660A85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A0F1C7-BA65-49F5-8DB6-CCDAD1EBDC60}" type="slidenum">
              <a:rPr lang="de-DE" altLang="en-US"/>
              <a:pPr eaLnBrk="1" hangingPunct="1">
                <a:spcBef>
                  <a:spcPct val="0"/>
                </a:spcBef>
              </a:pPr>
              <a:t>7</a:t>
            </a:fld>
            <a:endParaRPr lang="de-DE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069FE0C-3279-4355-B6DF-A134BFBCA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FC30ABF-2239-4654-8FFB-DAD89D0AF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66FC093-D0BF-44E5-843C-975D0719A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655B1E-76A5-4992-9251-E80052F31E58}" type="slidenum">
              <a:rPr lang="de-DE" altLang="en-US"/>
              <a:pPr eaLnBrk="1" hangingPunct="1">
                <a:spcBef>
                  <a:spcPct val="0"/>
                </a:spcBef>
              </a:pPr>
              <a:t>8</a:t>
            </a:fld>
            <a:endParaRPr lang="de-DE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0D04D21-C5D9-44BC-B6D6-60E82FD96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DB23B76-AA4B-41E9-AA0E-9CCD8D53D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75756FE-0AED-4D91-8A65-ECBC81D0D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1E9FBD-914C-48D7-8BFC-1C53F9DFA595}" type="slidenum">
              <a:rPr lang="de-DE" altLang="en-US"/>
              <a:pPr eaLnBrk="1" hangingPunct="1">
                <a:spcBef>
                  <a:spcPct val="0"/>
                </a:spcBef>
              </a:pPr>
              <a:t>9</a:t>
            </a:fld>
            <a:endParaRPr lang="de-DE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91CB091-C553-4E91-A818-8F88EADDA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0961A8F-2999-4C87-AF64-BB676C6A1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EA262C4-5539-479A-8242-32FE4873F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6396E-19A5-4283-813B-8540BBD0687D}" type="slidenum">
              <a:rPr lang="de-DE" altLang="en-US"/>
              <a:pPr eaLnBrk="1" hangingPunct="1">
                <a:spcBef>
                  <a:spcPct val="0"/>
                </a:spcBef>
              </a:pPr>
              <a:t>10</a:t>
            </a:fld>
            <a:endParaRPr lang="de-DE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7F17DBD-0C17-410F-9E11-C5B46F79E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8B71FF4-AC31-4DA7-AC21-DAB5652A2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31364121-ED1E-4BDD-8F16-2C2AFD13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4925"/>
            <a:ext cx="9144000" cy="5553075"/>
          </a:xfrm>
          <a:prstGeom prst="rect">
            <a:avLst/>
          </a:prstGeom>
          <a:solidFill>
            <a:srgbClr val="CCE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CBAFB3FA-CB31-49CF-8B87-EB2416A4D0F5}"/>
              </a:ext>
            </a:extLst>
          </p:cNvPr>
          <p:cNvGrpSpPr>
            <a:grpSpLocks/>
          </p:cNvGrpSpPr>
          <p:nvPr/>
        </p:nvGrpSpPr>
        <p:grpSpPr bwMode="auto">
          <a:xfrm>
            <a:off x="0" y="1987550"/>
            <a:ext cx="9144000" cy="3227388"/>
            <a:chOff x="0" y="1252"/>
            <a:chExt cx="5805" cy="2033"/>
          </a:xfrm>
        </p:grpSpPr>
        <p:pic>
          <p:nvPicPr>
            <p:cNvPr id="6" name="Picture 22" descr="Introbild-ppt">
              <a:extLst>
                <a:ext uri="{FF2B5EF4-FFF2-40B4-BE49-F238E27FC236}">
                  <a16:creationId xmlns:a16="http://schemas.microsoft.com/office/drawing/2014/main" id="{2B8EC554-0C06-4F3F-8203-B721264EC6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53"/>
              <a:ext cx="3520" cy="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59E726E5-B5FC-46F3-9F88-784EA6BB30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15" y="1252"/>
              <a:ext cx="2290" cy="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Arial" charset="0"/>
              </a:endParaRPr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009203F1-D935-46CB-964A-568058FF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CCE6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707C6937-908E-43E5-A794-790C4DB88D5F}"/>
              </a:ext>
            </a:extLst>
          </p:cNvPr>
          <p:cNvGrpSpPr>
            <a:grpSpLocks/>
          </p:cNvGrpSpPr>
          <p:nvPr/>
        </p:nvGrpSpPr>
        <p:grpSpPr bwMode="auto">
          <a:xfrm>
            <a:off x="0" y="1019175"/>
            <a:ext cx="9144000" cy="287338"/>
            <a:chOff x="0" y="709"/>
            <a:chExt cx="5760" cy="181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A3019EC7-99BF-4445-8433-77B0A0B07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09"/>
              <a:ext cx="5760" cy="181"/>
            </a:xfrm>
            <a:prstGeom prst="rect">
              <a:avLst/>
            </a:prstGeom>
            <a:solidFill>
              <a:srgbClr val="008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D8FD3A84-EAA1-4B58-A305-F0402766390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709"/>
              <a:ext cx="575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2" name="Line 26">
            <a:extLst>
              <a:ext uri="{FF2B5EF4-FFF2-40B4-BE49-F238E27FC236}">
                <a16:creationId xmlns:a16="http://schemas.microsoft.com/office/drawing/2014/main" id="{92E71E1B-C322-43BF-8558-A7E84100B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216525"/>
            <a:ext cx="9144000" cy="0"/>
          </a:xfrm>
          <a:prstGeom prst="line">
            <a:avLst/>
          </a:prstGeom>
          <a:noFill/>
          <a:ln w="9525">
            <a:solidFill>
              <a:srgbClr val="00854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EE052B3D-52C1-4460-9D7C-F540CCEF4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rgbClr val="00854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pic>
        <p:nvPicPr>
          <p:cNvPr id="14" name="Picture 29" descr="Introbild-Titel-ppt">
            <a:extLst>
              <a:ext uri="{FF2B5EF4-FFF2-40B4-BE49-F238E27FC236}">
                <a16:creationId xmlns:a16="http://schemas.microsoft.com/office/drawing/2014/main" id="{0C5F40A5-7738-4680-ABBA-BFE6CEC0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0"/>
            <a:ext cx="32226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47">
            <a:extLst>
              <a:ext uri="{FF2B5EF4-FFF2-40B4-BE49-F238E27FC236}">
                <a16:creationId xmlns:a16="http://schemas.microsoft.com/office/drawing/2014/main" id="{0E268DCC-5BEA-4B34-A324-9FC9C74113D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2550"/>
            <a:ext cx="5189538" cy="855663"/>
            <a:chOff x="65" y="52"/>
            <a:chExt cx="3269" cy="539"/>
          </a:xfrm>
        </p:grpSpPr>
        <p:pic>
          <p:nvPicPr>
            <p:cNvPr id="16" name="Picture 48" descr="Wortbildmarke">
              <a:extLst>
                <a:ext uri="{FF2B5EF4-FFF2-40B4-BE49-F238E27FC236}">
                  <a16:creationId xmlns:a16="http://schemas.microsoft.com/office/drawing/2014/main" id="{9A245519-15E4-4CCF-9EBC-40B04FBD47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" y="52"/>
              <a:ext cx="3178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49">
              <a:extLst>
                <a:ext uri="{FF2B5EF4-FFF2-40B4-BE49-F238E27FC236}">
                  <a16:creationId xmlns:a16="http://schemas.microsoft.com/office/drawing/2014/main" id="{8BFA1759-F6B1-4AE9-AC47-C38910E98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" y="255"/>
              <a:ext cx="2677" cy="317"/>
            </a:xfrm>
            <a:prstGeom prst="rect">
              <a:avLst/>
            </a:prstGeom>
            <a:solidFill>
              <a:srgbClr val="CCE6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8" name="Text Box 50">
            <a:extLst>
              <a:ext uri="{FF2B5EF4-FFF2-40B4-BE49-F238E27FC236}">
                <a16:creationId xmlns:a16="http://schemas.microsoft.com/office/drawing/2014/main" id="{72EA67EE-359C-4ED7-92AC-A94EFAEB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447675"/>
            <a:ext cx="43132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de-DE" sz="2900" b="1">
                <a:solidFill>
                  <a:srgbClr val="00854E"/>
                </a:solidFill>
                <a:latin typeface="Palatino Linotype" pitchFamily="18" charset="0"/>
              </a:rPr>
              <a:t>HELIOS</a:t>
            </a:r>
            <a:r>
              <a:rPr lang="de-DE" sz="2900">
                <a:solidFill>
                  <a:srgbClr val="00854E"/>
                </a:solidFill>
                <a:latin typeface="Palatino Linotype" pitchFamily="18" charset="0"/>
              </a:rPr>
              <a:t> Kliniken GmbH</a:t>
            </a:r>
          </a:p>
        </p:txBody>
      </p:sp>
      <p:sp>
        <p:nvSpPr>
          <p:cNvPr id="19" name="Text Box 59">
            <a:extLst>
              <a:ext uri="{FF2B5EF4-FFF2-40B4-BE49-F238E27FC236}">
                <a16:creationId xmlns:a16="http://schemas.microsoft.com/office/drawing/2014/main" id="{CDC641A4-E699-409F-B549-86403DC3B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629400"/>
            <a:ext cx="4718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900">
                <a:solidFill>
                  <a:srgbClr val="132F46"/>
                </a:solidFill>
                <a:latin typeface="Arial" charset="0"/>
              </a:rPr>
              <a:t>HELIOS Klinikum Berlin Buch, Chirurgische Klinik, Zentrum für Minimal Invasive Chirurgie</a:t>
            </a:r>
            <a:endParaRPr lang="en-US" sz="900">
              <a:solidFill>
                <a:srgbClr val="132F46"/>
              </a:solidFill>
              <a:latin typeface="Arial" charset="0"/>
            </a:endParaRPr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ctrTitle"/>
          </p:nvPr>
        </p:nvSpPr>
        <p:spPr bwMode="auto">
          <a:xfrm>
            <a:off x="5148263" y="2060575"/>
            <a:ext cx="3995737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48263" y="3692525"/>
            <a:ext cx="3995737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C479C7FA-C8F8-4946-9558-46B8822A53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724525" y="1039813"/>
            <a:ext cx="3384550" cy="504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altLang="nl-NL"/>
              <a:t>Folie: </a:t>
            </a:r>
            <a:fld id="{867C2D11-8117-4BC2-801F-085921598866}" type="slidenum">
              <a:rPr lang="de-DE" altLang="nl-NL"/>
              <a:pPr/>
              <a:t>‹#›</a:t>
            </a:fld>
            <a:endParaRPr lang="de-DE" altLang="nl-NL"/>
          </a:p>
        </p:txBody>
      </p:sp>
    </p:spTree>
    <p:extLst>
      <p:ext uri="{BB962C8B-B14F-4D97-AF65-F5344CB8AC3E}">
        <p14:creationId xmlns:p14="http://schemas.microsoft.com/office/powerpoint/2010/main" val="1640200141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8184046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50538682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5635571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5346041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96104388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668284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11007500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117377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0726343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6786070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_NESA_PP_02">
            <a:extLst>
              <a:ext uri="{FF2B5EF4-FFF2-40B4-BE49-F238E27FC236}">
                <a16:creationId xmlns:a16="http://schemas.microsoft.com/office/drawing/2014/main" id="{FA76F517-83DF-49B1-8F0C-E84695C4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split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 Neue" pitchFamily="10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D00"/>
        </a:buClr>
        <a:buChar char="•"/>
        <a:defRPr sz="3200">
          <a:solidFill>
            <a:srgbClr val="132F4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D00"/>
        </a:buClr>
        <a:buChar char="–"/>
        <a:defRPr sz="2800">
          <a:solidFill>
            <a:srgbClr val="132F4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D00"/>
        </a:buClr>
        <a:buChar char="•"/>
        <a:defRPr sz="2400">
          <a:solidFill>
            <a:srgbClr val="132F4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D00"/>
        </a:buClr>
        <a:buChar char="–"/>
        <a:defRPr sz="2000">
          <a:solidFill>
            <a:srgbClr val="132F4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D00"/>
        </a:buClr>
        <a:buChar char="»"/>
        <a:defRPr sz="2000">
          <a:solidFill>
            <a:srgbClr val="132F4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D00"/>
        </a:buClr>
        <a:buChar char="»"/>
        <a:defRPr sz="2000">
          <a:solidFill>
            <a:srgbClr val="132F4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D00"/>
        </a:buClr>
        <a:buChar char="»"/>
        <a:defRPr sz="2000">
          <a:solidFill>
            <a:srgbClr val="132F4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D00"/>
        </a:buClr>
        <a:buChar char="»"/>
        <a:defRPr sz="2000">
          <a:solidFill>
            <a:srgbClr val="132F4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D00"/>
        </a:buClr>
        <a:buChar char="»"/>
        <a:defRPr sz="2000">
          <a:solidFill>
            <a:srgbClr val="132F4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CD59E6F-58E4-4DCF-80B2-C02DF332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534400" cy="422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br>
              <a:rPr lang="de-DE" altLang="en-US" sz="3600" b="1"/>
            </a:br>
            <a:endParaRPr lang="de-DE" altLang="en-US" sz="3600" b="1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en-US" sz="3600" b="1"/>
              <a:t>The New European Surgical Academy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en-US" sz="3600" b="1"/>
              <a:t>(NESA)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en-US" sz="3600" b="1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en-US" sz="3600" i="1"/>
              <a:t>An Introduction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en-US" sz="3600" i="1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en-US" sz="2000" i="1"/>
              <a:t>August 2017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en-US" b="1"/>
          </a:p>
        </p:txBody>
      </p:sp>
    </p:spTree>
  </p:cSld>
  <p:clrMapOvr>
    <a:masterClrMapping/>
  </p:clrMapOvr>
  <p:transition spd="med" advTm="600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1EAA04B-B844-4171-B076-08256A61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41020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1600">
                <a:latin typeface="Book Antiqua" panose="02040602050305030304" pitchFamily="18" charset="0"/>
              </a:rPr>
              <a:t> </a:t>
            </a:r>
            <a:r>
              <a:rPr lang="de-DE" altLang="en-US" sz="1600">
                <a:latin typeface="Arial" panose="020B0604020202020204" pitchFamily="34" charset="0"/>
              </a:rPr>
              <a:t>President : </a:t>
            </a:r>
            <a:r>
              <a:rPr lang="de-DE" altLang="en-US" sz="1600" b="1">
                <a:latin typeface="Arial" panose="020B0604020202020204" pitchFamily="34" charset="0"/>
              </a:rPr>
              <a:t>Prof. Michael Stark, Germany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de-DE" altLang="en-US" sz="16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1600">
                <a:latin typeface="Arial" panose="020B0604020202020204" pitchFamily="34" charset="0"/>
              </a:rPr>
              <a:t> Director : </a:t>
            </a:r>
            <a:r>
              <a:rPr lang="de-DE" altLang="en-US" sz="1600" b="1">
                <a:latin typeface="Arial" panose="020B0604020202020204" pitchFamily="34" charset="0"/>
              </a:rPr>
              <a:t>Prof. </a:t>
            </a:r>
            <a:r>
              <a:rPr lang="en-GB" altLang="en-US" sz="1600" b="1">
                <a:latin typeface="Arial" panose="020B0604020202020204" pitchFamily="34" charset="0"/>
              </a:rPr>
              <a:t>Tahar Benhidjeb, UAE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de-DE" altLang="en-US" sz="16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1600">
                <a:latin typeface="Arial" panose="020B0604020202020204" pitchFamily="34" charset="0"/>
              </a:rPr>
              <a:t> Secretary General : </a:t>
            </a:r>
            <a:r>
              <a:rPr lang="de-DE" altLang="en-US" sz="1600" b="1">
                <a:latin typeface="Arial" panose="020B0604020202020204" pitchFamily="34" charset="0"/>
              </a:rPr>
              <a:t>Prof. Gian Carlo Di Renzo, Italy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de-DE" altLang="en-US" sz="16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1600">
                <a:latin typeface="Arial" panose="020B0604020202020204" pitchFamily="34" charset="0"/>
              </a:rPr>
              <a:t> Board Members:</a:t>
            </a:r>
            <a:r>
              <a:rPr lang="de-DE" altLang="en-US" sz="1600" b="1">
                <a:latin typeface="Arial" panose="020B0604020202020204" pitchFamily="34" charset="0"/>
              </a:rPr>
              <a:t> Prof. Manfred Ottow,  Germany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de-DE" altLang="en-US" sz="1600" b="1">
                <a:latin typeface="Arial" panose="020B0604020202020204" pitchFamily="34" charset="0"/>
              </a:rPr>
              <a:t>	              Prof. Werner Seebauer, Germany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de-DE" altLang="en-US" sz="1600" b="1">
                <a:latin typeface="Arial" panose="020B0604020202020204" pitchFamily="34" charset="0"/>
              </a:rPr>
              <a:t>	              Prof. Klaus Vetter, Germany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de-DE" altLang="en-US" sz="1600" b="1">
                <a:latin typeface="Arial" panose="020B0604020202020204" pitchFamily="34" charset="0"/>
              </a:rPr>
              <a:t>	              Dr. Cornelia Wohlfart, France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de-DE" altLang="en-US" sz="16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de-DE" altLang="en-US" sz="16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de-DE" altLang="en-US" sz="1600" b="1">
              <a:latin typeface="Arial" panose="020B0604020202020204" pitchFamily="34" charset="0"/>
            </a:endParaRPr>
          </a:p>
        </p:txBody>
      </p:sp>
      <p:sp>
        <p:nvSpPr>
          <p:cNvPr id="983043" name="Text Box 3">
            <a:extLst>
              <a:ext uri="{FF2B5EF4-FFF2-40B4-BE49-F238E27FC236}">
                <a16:creationId xmlns:a16="http://schemas.microsoft.com/office/drawing/2014/main" id="{5869F1B1-4D2B-4BA4-8F9D-941BB2C8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9163"/>
            <a:ext cx="83058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600" b="1">
                <a:latin typeface="Arial" panose="020B0604020202020204" pitchFamily="34" charset="0"/>
              </a:rPr>
              <a:t>All other members 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de-DE" altLang="en-US" sz="1600">
                <a:latin typeface="Arial" panose="020B0604020202020204" pitchFamily="34" charset="0"/>
              </a:rPr>
              <a:t> are voluntary members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de-DE" altLang="en-US" sz="1600">
                <a:latin typeface="Arial" panose="020B0604020202020204" pitchFamily="34" charset="0"/>
              </a:rPr>
              <a:t> should identify with the aims and goals of the NESA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de-DE" altLang="en-US" sz="1600">
                <a:latin typeface="Arial" panose="020B0604020202020204" pitchFamily="34" charset="0"/>
              </a:rPr>
              <a:t> are appointed for limited periods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AD89EC61-C7A5-4090-A845-DA4EE9B6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667000" cy="9906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Executive Board</a:t>
            </a:r>
          </a:p>
          <a:p>
            <a:pPr algn="ctr" eaLnBrk="1" hangingPunct="1"/>
            <a:endParaRPr lang="de-DE" altLang="en-US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>
            <a:extLst>
              <a:ext uri="{FF2B5EF4-FFF2-40B4-BE49-F238E27FC236}">
                <a16:creationId xmlns:a16="http://schemas.microsoft.com/office/drawing/2014/main" id="{7735FCC9-D7B0-4A15-AF96-8958C9B9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590800"/>
            <a:ext cx="67056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14 members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2 members per discipline and </a:t>
            </a:r>
            <a:br>
              <a:rPr lang="de-DE" altLang="en-US" sz="2800"/>
            </a:br>
            <a:r>
              <a:rPr lang="de-DE" altLang="en-US" sz="2800"/>
              <a:t>4 additional members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Mission: Discipline representation, input of ideas and interdisciplinary thinking</a:t>
            </a:r>
          </a:p>
        </p:txBody>
      </p:sp>
      <p:sp>
        <p:nvSpPr>
          <p:cNvPr id="13315" name="AutoShape 3">
            <a:extLst>
              <a:ext uri="{FF2B5EF4-FFF2-40B4-BE49-F238E27FC236}">
                <a16:creationId xmlns:a16="http://schemas.microsoft.com/office/drawing/2014/main" id="{997AC728-B3DA-4635-9516-FA990AAE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667000" cy="990600"/>
          </a:xfrm>
          <a:prstGeom prst="roundRect">
            <a:avLst>
              <a:gd name="adj" fmla="val 16667"/>
            </a:avLst>
          </a:prstGeom>
          <a:solidFill>
            <a:srgbClr val="00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Advisory Board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 build="p" autoUpdateAnimBg="0" advAuto="2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953DC01-521A-4668-A609-1F7B1F662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de-DE" altLang="en-US"/>
          </a:p>
          <a:p>
            <a:pPr eaLnBrk="1" hangingPunct="1">
              <a:buFontTx/>
              <a:buNone/>
            </a:pPr>
            <a:endParaRPr lang="de-DE" altLang="en-US"/>
          </a:p>
          <a:p>
            <a:pPr eaLnBrk="1" hangingPunct="1">
              <a:buFontTx/>
              <a:buNone/>
            </a:pPr>
            <a:endParaRPr lang="de-DE" altLang="en-US"/>
          </a:p>
          <a:p>
            <a:pPr eaLnBrk="1" hangingPunct="1">
              <a:buFontTx/>
              <a:buNone/>
            </a:pPr>
            <a:endParaRPr lang="de-DE" altLang="en-US"/>
          </a:p>
        </p:txBody>
      </p:sp>
      <p:sp>
        <p:nvSpPr>
          <p:cNvPr id="987139" name="Text Box 3">
            <a:extLst>
              <a:ext uri="{FF2B5EF4-FFF2-40B4-BE49-F238E27FC236}">
                <a16:creationId xmlns:a16="http://schemas.microsoft.com/office/drawing/2014/main" id="{E4B000FD-97E1-4FDB-BDCA-13850F883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4600"/>
            <a:ext cx="7162800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altLang="en-US" sz="3200">
                <a:latin typeface="Arial" panose="020B0604020202020204" pitchFamily="34" charset="0"/>
              </a:rPr>
              <a:t> </a:t>
            </a:r>
            <a:r>
              <a:rPr lang="de-DE" altLang="en-US" sz="2800">
                <a:latin typeface="Arial" panose="020B0604020202020204" pitchFamily="34" charset="0"/>
              </a:rPr>
              <a:t>Opinion-leading physicians and institutions with high professional reputation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altLang="en-US" sz="2800">
                <a:latin typeface="Arial" panose="020B0604020202020204" pitchFamily="34" charset="0"/>
              </a:rPr>
              <a:t> Members function as consultants to the Advisory and Executive Boards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altLang="en-US" sz="2800">
                <a:latin typeface="Arial" panose="020B0604020202020204" pitchFamily="34" charset="0"/>
              </a:rPr>
              <a:t> Members promote the NESA in different professional forums</a:t>
            </a:r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CB4F38A1-5D23-4BF0-AD83-08F128E3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971800" cy="990600"/>
          </a:xfrm>
          <a:prstGeom prst="roundRect">
            <a:avLst>
              <a:gd name="adj" fmla="val 16667"/>
            </a:avLst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International Board</a:t>
            </a:r>
          </a:p>
          <a:p>
            <a:pPr algn="ctr" eaLnBrk="1" hangingPunct="1"/>
            <a:endParaRPr lang="de-DE" altLang="en-US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 autoUpdateAnimBg="0" advAuto="2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>
            <a:extLst>
              <a:ext uri="{FF2B5EF4-FFF2-40B4-BE49-F238E27FC236}">
                <a16:creationId xmlns:a16="http://schemas.microsoft.com/office/drawing/2014/main" id="{92CC83FA-037B-471B-8816-93DCDBBF9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286000"/>
            <a:ext cx="78486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Represent the members of their countries </a:t>
            </a:r>
            <a:br>
              <a:rPr lang="de-DE" altLang="en-US" sz="2800"/>
            </a:br>
            <a:r>
              <a:rPr lang="de-DE" altLang="en-US" sz="2800"/>
              <a:t>in the NESA and NESA in their countries.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altLang="en-US" sz="2800"/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The representatives establish contacts to medical institutions, coordinate the communication with diplomats and partners and supervise studies conducted in their countries.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altLang="en-US" sz="2800"/>
          </a:p>
        </p:txBody>
      </p:sp>
      <p:sp>
        <p:nvSpPr>
          <p:cNvPr id="15363" name="AutoShape 3">
            <a:extLst>
              <a:ext uri="{FF2B5EF4-FFF2-40B4-BE49-F238E27FC236}">
                <a16:creationId xmlns:a16="http://schemas.microsoft.com/office/drawing/2014/main" id="{D7437584-7181-41AF-9BC1-2BF4DFC7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2667000" cy="990600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Country</a:t>
            </a: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representatives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6" grpId="0" build="p" autoUpdateAnimBg="0" advAuto="2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Text Box 2">
            <a:extLst>
              <a:ext uri="{FF2B5EF4-FFF2-40B4-BE49-F238E27FC236}">
                <a16:creationId xmlns:a16="http://schemas.microsoft.com/office/drawing/2014/main" id="{945ADFDC-EF2F-429B-AD4D-04475C8A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82296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3200">
                <a:latin typeface="Arial" panose="020B0604020202020204" pitchFamily="34" charset="0"/>
              </a:rPr>
              <a:t> </a:t>
            </a:r>
            <a:r>
              <a:rPr lang="de-DE" altLang="en-US" sz="2800">
                <a:latin typeface="Arial" panose="020B0604020202020204" pitchFamily="34" charset="0"/>
              </a:rPr>
              <a:t>The </a:t>
            </a:r>
            <a:r>
              <a:rPr lang="de-DE" altLang="en-US" sz="2800" b="1">
                <a:latin typeface="Arial" panose="020B0604020202020204" pitchFamily="34" charset="0"/>
              </a:rPr>
              <a:t>professional</a:t>
            </a:r>
            <a:r>
              <a:rPr lang="de-DE" altLang="en-US" sz="2800">
                <a:latin typeface="Arial" panose="020B0604020202020204" pitchFamily="34" charset="0"/>
              </a:rPr>
              <a:t> diplomats function as correspondents for certain disciplines such as gynaecological or surgical endoscopy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de-DE" altLang="en-US" sz="2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de-DE" altLang="en-US" sz="2800">
                <a:latin typeface="Arial" panose="020B0604020202020204" pitchFamily="34" charset="0"/>
              </a:rPr>
              <a:t> The </a:t>
            </a:r>
            <a:r>
              <a:rPr lang="de-DE" altLang="en-US" sz="2800" b="1">
                <a:latin typeface="Arial" panose="020B0604020202020204" pitchFamily="34" charset="0"/>
              </a:rPr>
              <a:t>regional</a:t>
            </a:r>
            <a:r>
              <a:rPr lang="de-DE" altLang="en-US" sz="2800">
                <a:latin typeface="Arial" panose="020B0604020202020204" pitchFamily="34" charset="0"/>
              </a:rPr>
              <a:t> diplomats function as correspondents in various institutions, hospitals or regions and supervise studies in their region</a:t>
            </a: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C89DB0D1-843B-4585-8906-82E8FC9E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2133600" cy="99060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Diplomats</a:t>
            </a:r>
          </a:p>
          <a:p>
            <a:pPr algn="ctr" eaLnBrk="1" hangingPunct="1"/>
            <a:endParaRPr lang="de-D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4" grpId="0" build="p" autoUpdateAnimBg="0" advAuto="2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1EDEEDF-DBDD-4E5D-ADED-2FD27A5CD1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F659-EEC9-4317-9FA4-F5B42987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NESA International Oncological Advisory Board</a:t>
            </a:r>
          </a:p>
          <a:p>
            <a:pPr>
              <a:defRPr/>
            </a:pPr>
            <a:r>
              <a:rPr lang="en-US" dirty="0"/>
              <a:t>Chairman Prof. </a:t>
            </a:r>
            <a:r>
              <a:rPr lang="en-US" dirty="0" err="1"/>
              <a:t>Jalid</a:t>
            </a:r>
            <a:r>
              <a:rPr lang="en-US" dirty="0"/>
              <a:t> </a:t>
            </a:r>
            <a:r>
              <a:rPr lang="en-US" dirty="0" err="1"/>
              <a:t>Sehouli</a:t>
            </a:r>
            <a:r>
              <a:rPr lang="en-US" dirty="0"/>
              <a:t>, Berlin</a:t>
            </a:r>
          </a:p>
        </p:txBody>
      </p:sp>
    </p:spTree>
  </p:cSld>
  <p:clrMapOvr>
    <a:masterClrMapping/>
  </p:clrMapOvr>
  <p:transition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A603A5-091D-488B-BEB1-05A9B2020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19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z="4400" b="1">
                <a:latin typeface="Arial" panose="020B0604020202020204" pitchFamily="34" charset="0"/>
              </a:rPr>
              <a:t>Team of the academy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C8DF40B-7A8C-4EA8-93DE-7B2642B50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05800" cy="238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President</a:t>
            </a:r>
            <a:r>
              <a:rPr lang="de-DE" altLang="en-US" sz="2000" dirty="0"/>
              <a:t> 	           Prof. Michael Stark, Germany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Director</a:t>
            </a:r>
            <a:r>
              <a:rPr lang="de-DE" altLang="en-US" sz="2000" dirty="0"/>
              <a:t> 	           Prof. </a:t>
            </a:r>
            <a:r>
              <a:rPr lang="en-GB" altLang="en-US" sz="2000" dirty="0" err="1"/>
              <a:t>Tahar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Benhidjeb</a:t>
            </a:r>
            <a:r>
              <a:rPr lang="en-GB" altLang="en-US" sz="2000" dirty="0"/>
              <a:t>, Abu Dhabi</a:t>
            </a:r>
            <a:endParaRPr lang="en-GB" altLang="en-US" sz="2000" dirty="0">
              <a:cs typeface="Arial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Advisor</a:t>
            </a:r>
            <a:r>
              <a:rPr lang="de-DE" altLang="en-US" sz="2000" b="1" dirty="0"/>
              <a:t>             </a:t>
            </a:r>
            <a:r>
              <a:rPr lang="de-DE" altLang="en-US" sz="2000" dirty="0"/>
              <a:t>Dr. Cornelia </a:t>
            </a:r>
            <a:r>
              <a:rPr lang="de-DE" sz="2000" dirty="0"/>
              <a:t>Wohlfarth</a:t>
            </a:r>
            <a:r>
              <a:rPr lang="de-DE" altLang="en-US" sz="2000" dirty="0"/>
              <a:t>, Germany</a:t>
            </a:r>
            <a:r>
              <a:rPr lang="de-DE" altLang="en-US" sz="2000" b="1" dirty="0"/>
              <a:t> </a:t>
            </a:r>
            <a:endParaRPr lang="de-DE" altLang="en-US" sz="2000"/>
          </a:p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Secretary</a:t>
            </a:r>
            <a:r>
              <a:rPr lang="de-DE" altLang="en-US" sz="2000" b="1" dirty="0"/>
              <a:t> General</a:t>
            </a:r>
            <a:r>
              <a:rPr lang="de-DE" altLang="en-US" sz="2000" dirty="0"/>
              <a:t>      Prof. Gian Carlo Di Renzo, </a:t>
            </a:r>
            <a:r>
              <a:rPr lang="de-DE" altLang="en-US" sz="2000" dirty="0" err="1"/>
              <a:t>Italy</a:t>
            </a:r>
            <a:r>
              <a:rPr lang="de-DE" altLang="en-US" sz="2000" dirty="0"/>
              <a:t>	</a:t>
            </a:r>
            <a:endParaRPr lang="de-DE" altLang="en-US" sz="2000" dirty="0">
              <a:cs typeface="Arial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altLang="en-US" sz="2000"/>
          </a:p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Assistant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to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the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President</a:t>
            </a:r>
            <a:r>
              <a:rPr lang="de-DE" altLang="en-US" sz="2000" dirty="0"/>
              <a:t>   </a:t>
            </a:r>
            <a:r>
              <a:rPr lang="de-DE" altLang="en-US" sz="2000" dirty="0" err="1"/>
              <a:t>Ms</a:t>
            </a:r>
            <a:r>
              <a:rPr lang="de-DE" altLang="en-US" sz="2000" dirty="0"/>
              <a:t> Rachel </a:t>
            </a:r>
            <a:r>
              <a:rPr lang="de-DE" sz="2000" dirty="0" err="1"/>
              <a:t>Heavey</a:t>
            </a:r>
            <a:endParaRPr lang="de-DE" altLang="en-US" sz="2000" dirty="0" err="1">
              <a:cs typeface="Arial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de-DE" altLang="en-US" sz="2000" b="1" dirty="0" err="1"/>
              <a:t>Secretary</a:t>
            </a:r>
            <a:r>
              <a:rPr lang="de-DE" altLang="en-US" sz="2000" dirty="0"/>
              <a:t>                               </a:t>
            </a:r>
            <a:r>
              <a:rPr lang="de-DE" altLang="en-US" sz="2000" dirty="0" err="1"/>
              <a:t>Ms</a:t>
            </a:r>
            <a:r>
              <a:rPr lang="de-DE" altLang="en-US" sz="2000" dirty="0"/>
              <a:t> Sabina Wolf</a:t>
            </a:r>
            <a:endParaRPr lang="de-DE" altLang="en-US" sz="2000" dirty="0">
              <a:cs typeface="Arial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de-DE" altLang="en-US" sz="2000" b="1" dirty="0"/>
              <a:t>Project </a:t>
            </a:r>
            <a:r>
              <a:rPr lang="de-DE" altLang="en-US" sz="2000" b="1" dirty="0" err="1"/>
              <a:t>coordinator</a:t>
            </a:r>
            <a:r>
              <a:rPr lang="de-DE" altLang="en-US" sz="2000" b="1" dirty="0"/>
              <a:t> </a:t>
            </a:r>
            <a:r>
              <a:rPr lang="de-DE" altLang="en-US" sz="2400" dirty="0"/>
              <a:t> 		</a:t>
            </a:r>
            <a:r>
              <a:rPr lang="de-DE" altLang="en-US" sz="2000" dirty="0"/>
              <a:t>Prof. </a:t>
            </a:r>
            <a:r>
              <a:rPr lang="en-GB" altLang="en-US" sz="2000" dirty="0" err="1"/>
              <a:t>Tahar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Benhidjeb</a:t>
            </a:r>
            <a:endParaRPr lang="de-DE" altLang="en-US" sz="2000" dirty="0" err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altLang="en-US" sz="2400" b="1"/>
          </a:p>
        </p:txBody>
      </p:sp>
      <p:sp>
        <p:nvSpPr>
          <p:cNvPr id="993284" name="Text Box 4">
            <a:extLst>
              <a:ext uri="{FF2B5EF4-FFF2-40B4-BE49-F238E27FC236}">
                <a16:creationId xmlns:a16="http://schemas.microsoft.com/office/drawing/2014/main" id="{113CC08F-D284-4AB3-9D7D-C5DCBD9C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76700"/>
            <a:ext cx="4114800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Location of the Academy:</a:t>
            </a:r>
          </a:p>
          <a:p>
            <a:pPr>
              <a:spcBef>
                <a:spcPct val="20000"/>
              </a:spcBef>
            </a:pPr>
            <a:r>
              <a:rPr lang="de-DE" altLang="en-US" sz="2000">
                <a:latin typeface="Arial" panose="020B0604020202020204" pitchFamily="34" charset="0"/>
              </a:rPr>
              <a:t>Unter den Linden 21</a:t>
            </a:r>
          </a:p>
          <a:p>
            <a:pPr>
              <a:spcBef>
                <a:spcPct val="20000"/>
              </a:spcBef>
            </a:pPr>
            <a:r>
              <a:rPr lang="de-DE" altLang="en-US" sz="2000">
                <a:latin typeface="Arial" panose="020B0604020202020204" pitchFamily="34" charset="0"/>
              </a:rPr>
              <a:t>10117 Berlin</a:t>
            </a:r>
          </a:p>
          <a:p>
            <a:pPr>
              <a:spcBef>
                <a:spcPct val="20000"/>
              </a:spcBef>
            </a:pPr>
            <a:r>
              <a:rPr lang="de-DE" altLang="en-US" sz="2000">
                <a:latin typeface="Arial" panose="020B0604020202020204" pitchFamily="34" charset="0"/>
              </a:rPr>
              <a:t>Germany</a:t>
            </a:r>
          </a:p>
          <a:p>
            <a:pPr>
              <a:spcBef>
                <a:spcPct val="20000"/>
              </a:spcBef>
            </a:pPr>
            <a:endParaRPr lang="de-DE" altLang="en-US" sz="20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Phone: </a:t>
            </a:r>
            <a:r>
              <a:rPr lang="de-DE" altLang="en-US" sz="2000">
                <a:latin typeface="Arial" panose="020B0604020202020204" pitchFamily="34" charset="0"/>
              </a:rPr>
              <a:t>+49 (0)30 2391-0916</a:t>
            </a:r>
          </a:p>
          <a:p>
            <a:pPr>
              <a:spcBef>
                <a:spcPct val="2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E-Mail: </a:t>
            </a:r>
            <a:r>
              <a:rPr lang="de-DE" altLang="en-US" sz="2000">
                <a:latin typeface="Arial" panose="020B0604020202020204" pitchFamily="34" charset="0"/>
              </a:rPr>
              <a:t>office@nesacademy.org</a:t>
            </a:r>
          </a:p>
          <a:p>
            <a:pPr>
              <a:spcBef>
                <a:spcPct val="20000"/>
              </a:spcBef>
            </a:pPr>
            <a:endParaRPr lang="de-DE" altLang="en-US" sz="2000">
              <a:latin typeface="Arial" panose="020B0604020202020204" pitchFamily="34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1351843-8671-441E-8168-CB3822A6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1026">
            <a:extLst>
              <a:ext uri="{FF2B5EF4-FFF2-40B4-BE49-F238E27FC236}">
                <a16:creationId xmlns:a16="http://schemas.microsoft.com/office/drawing/2014/main" id="{75001B47-6264-457C-A991-67A318DC5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000"/>
            <a:ext cx="80772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en-US" sz="3600" b="1">
                <a:solidFill>
                  <a:schemeClr val="bg1"/>
                </a:solidFill>
              </a:rPr>
              <a:t>NESA</a:t>
            </a:r>
            <a:r>
              <a:rPr lang="en-GB" altLang="en-US" sz="3600">
                <a:solidFill>
                  <a:schemeClr val="bg1"/>
                </a:solidFill>
              </a:rPr>
              <a:t>’</a:t>
            </a:r>
            <a:r>
              <a:rPr lang="de-DE" altLang="en-US" sz="3600" b="1">
                <a:solidFill>
                  <a:schemeClr val="bg1"/>
                </a:solidFill>
              </a:rPr>
              <a:t>s vision for tomorrow</a:t>
            </a:r>
            <a:br>
              <a:rPr lang="de-DE" altLang="en-US" sz="3600" b="1">
                <a:solidFill>
                  <a:schemeClr val="bg1"/>
                </a:solidFill>
              </a:rPr>
            </a:br>
            <a:endParaRPr lang="de-DE" altLang="en-US" sz="3600" b="1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en-US" sz="3600" b="1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</a:t>
            </a:r>
            <a:r>
              <a:rPr lang="de-DE" altLang="en-US" sz="2400">
                <a:cs typeface="Arial" panose="020B0604020202020204" pitchFamily="34" charset="0"/>
              </a:rPr>
              <a:t>• </a:t>
            </a:r>
            <a:r>
              <a:rPr lang="de-DE" altLang="en-US" sz="2400"/>
              <a:t> Universal surgical standards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 </a:t>
            </a:r>
            <a:r>
              <a:rPr lang="de-DE" altLang="en-US" sz="2400">
                <a:cs typeface="Arial" panose="020B0604020202020204" pitchFamily="34" charset="0"/>
              </a:rPr>
              <a:t>•</a:t>
            </a:r>
            <a:r>
              <a:rPr lang="de-DE" altLang="en-US" sz="2400"/>
              <a:t> Dialogue among medical institutions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 </a:t>
            </a:r>
            <a:r>
              <a:rPr lang="de-DE" altLang="en-US" sz="2400">
                <a:cs typeface="Arial" panose="020B0604020202020204" pitchFamily="34" charset="0"/>
              </a:rPr>
              <a:t>•</a:t>
            </a:r>
            <a:r>
              <a:rPr lang="de-DE" altLang="en-US" sz="2400"/>
              <a:t> Cost-effectiveness of surgical procedures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 </a:t>
            </a:r>
            <a:r>
              <a:rPr lang="de-DE" altLang="en-US" sz="2400">
                <a:cs typeface="Arial" panose="020B0604020202020204" pitchFamily="34" charset="0"/>
              </a:rPr>
              <a:t>•</a:t>
            </a:r>
            <a:r>
              <a:rPr lang="de-DE" altLang="en-US" sz="2400"/>
              <a:t> Transfer of knowledge and know-how to 		    countries with limited resources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 </a:t>
            </a:r>
            <a:r>
              <a:rPr lang="de-DE" altLang="en-US" sz="2400">
                <a:cs typeface="Arial" panose="020B0604020202020204" pitchFamily="34" charset="0"/>
              </a:rPr>
              <a:t>•</a:t>
            </a:r>
            <a:r>
              <a:rPr lang="de-DE" altLang="en-US" sz="2400"/>
              <a:t> Well indicated and optimised surgical procedures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endParaRPr lang="de-DE" altLang="en-US" sz="2400">
              <a:solidFill>
                <a:srgbClr val="1C8CA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 altLang="en-US" sz="2400"/>
              <a:t>				</a:t>
            </a:r>
            <a:endParaRPr lang="de-DE" altLang="en-US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5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5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0" grpId="0" build="p" autoUpdateAnimBg="0" advAuto="3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76A3AB0-A821-4F8B-94E6-426D6EB72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401763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en-US" sz="2800" b="1"/>
              <a:t>“Nothing missing, nothing superfluous.“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en-US" sz="2800"/>
              <a:t>Leonardo Da Vinci (</a:t>
            </a:r>
            <a:r>
              <a:rPr lang="it-IT" altLang="en-US" sz="2800"/>
              <a:t>1452</a:t>
            </a:r>
            <a:r>
              <a:rPr lang="de-DE" altLang="en-US" sz="2800"/>
              <a:t> – </a:t>
            </a:r>
            <a:r>
              <a:rPr lang="it-IT" altLang="en-US" sz="2800"/>
              <a:t>1519</a:t>
            </a:r>
            <a:r>
              <a:rPr lang="de-DE" altLang="en-US" sz="280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de-DE" altLang="en-US" sz="2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en-US" sz="2800" b="1"/>
              <a:t>“Less is more.“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en-US" sz="2800"/>
              <a:t>Ludwig Mies van der Rohe  (1886 – 1969)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de-DE" altLang="en-US" sz="280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F4E11C3-C91F-41F8-8740-ECCD73F1B47B}"/>
              </a:ext>
            </a:extLst>
          </p:cNvPr>
          <p:cNvSpPr/>
          <p:nvPr/>
        </p:nvSpPr>
        <p:spPr>
          <a:xfrm>
            <a:off x="1042988" y="260350"/>
            <a:ext cx="6337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de-DE" sz="3600" b="1" dirty="0">
                <a:solidFill>
                  <a:schemeClr val="bg1"/>
                </a:solidFill>
                <a:latin typeface="+mn-lt"/>
              </a:rPr>
              <a:t>NESA</a:t>
            </a:r>
            <a:r>
              <a:rPr lang="en-GB" sz="3600" dirty="0">
                <a:solidFill>
                  <a:schemeClr val="bg1"/>
                </a:solidFill>
                <a:latin typeface="+mn-lt"/>
              </a:rPr>
              <a:t>’</a:t>
            </a:r>
            <a:r>
              <a:rPr lang="de-DE" sz="3600" b="1" dirty="0">
                <a:solidFill>
                  <a:schemeClr val="bg1"/>
                </a:solidFill>
                <a:latin typeface="+mn-lt"/>
              </a:rPr>
              <a:t>s </a:t>
            </a:r>
            <a:r>
              <a:rPr lang="de-DE" sz="3600" b="1" dirty="0" err="1">
                <a:solidFill>
                  <a:schemeClr val="bg1"/>
                </a:solidFill>
                <a:latin typeface="+mn-lt"/>
              </a:rPr>
              <a:t>adopted</a:t>
            </a:r>
            <a:r>
              <a:rPr lang="de-DE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3600" b="1" dirty="0" err="1">
                <a:solidFill>
                  <a:schemeClr val="bg1"/>
                </a:solidFill>
                <a:latin typeface="+mn-lt"/>
              </a:rPr>
              <a:t>principles</a:t>
            </a:r>
            <a:r>
              <a:rPr lang="de-DE" sz="3600" b="1" dirty="0">
                <a:solidFill>
                  <a:schemeClr val="bg1"/>
                </a:solidFill>
                <a:latin typeface="+mn-lt"/>
              </a:rPr>
              <a:t>:</a:t>
            </a:r>
            <a:endParaRPr lang="de-DE" sz="3600" dirty="0">
              <a:latin typeface="+mn-l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>
            <a:extLst>
              <a:ext uri="{FF2B5EF4-FFF2-40B4-BE49-F238E27FC236}">
                <a16:creationId xmlns:a16="http://schemas.microsoft.com/office/drawing/2014/main" id="{4F45FF3F-8BCB-4B1E-BB1C-124601253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de-DE" altLang="en-US" b="1"/>
              <a:t>“Throughout history the authorities and systems were the main obstacles for any medical development.“</a:t>
            </a:r>
            <a:br>
              <a:rPr lang="de-DE" altLang="en-US" sz="2800" b="1"/>
            </a:br>
            <a:endParaRPr lang="de-DE" altLang="en-US" sz="2800" b="1"/>
          </a:p>
          <a:p>
            <a:pPr eaLnBrk="1" hangingPunct="1">
              <a:lnSpc>
                <a:spcPct val="90000"/>
              </a:lnSpc>
            </a:pPr>
            <a:r>
              <a:rPr lang="de-DE" altLang="en-US" sz="2000"/>
              <a:t>Dr. Rudolf Virchow (1821-1902)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sz="2000"/>
              <a:t>Physician and initiator of the study of cellular pathology</a:t>
            </a:r>
          </a:p>
          <a:p>
            <a:pPr eaLnBrk="1" hangingPunct="1">
              <a:lnSpc>
                <a:spcPct val="90000"/>
              </a:lnSpc>
            </a:pPr>
            <a:endParaRPr lang="de-DE" altLang="en-US" sz="2800"/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C5DBD48-8011-4AF8-93E4-DB6AE1F4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447800" y="0"/>
            <a:ext cx="8610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z="4400" b="1">
                <a:latin typeface="Arial" panose="020B0604020202020204" pitchFamily="34" charset="0"/>
              </a:rPr>
              <a:t>Situation at present</a:t>
            </a:r>
          </a:p>
        </p:txBody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66DA91D8-0B0F-4F71-96CD-7ECB7AB53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1534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Many surgical procedures are based on traditions rather than on clinical studies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DE" altLang="en-US" sz="2800"/>
          </a:p>
          <a:p>
            <a:pPr marL="533400" indent="-5334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Even reasonable procedures include many unnecessary steps</a:t>
            </a:r>
            <a:endParaRPr lang="de-DE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7" grpId="0" build="p" autoUpdateAnimBg="0" advAuto="3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B577EB-C522-4E21-A29F-47390DE29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762000" y="0"/>
            <a:ext cx="8534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de-DE" sz="4400" b="1" dirty="0">
                <a:latin typeface="+mn-lt"/>
              </a:rPr>
              <a:t>NESA</a:t>
            </a:r>
            <a:r>
              <a:rPr lang="en-GB" sz="4400" dirty="0">
                <a:latin typeface="+mn-lt"/>
              </a:rPr>
              <a:t>’</a:t>
            </a:r>
            <a:r>
              <a:rPr lang="de-DE" sz="4400" b="1" dirty="0">
                <a:latin typeface="Arial" charset="0"/>
              </a:rPr>
              <a:t>s </a:t>
            </a:r>
            <a:r>
              <a:rPr lang="de-DE" sz="4400" b="1" dirty="0" err="1">
                <a:latin typeface="Arial" charset="0"/>
              </a:rPr>
              <a:t>aims</a:t>
            </a:r>
            <a:r>
              <a:rPr lang="de-DE" sz="4400" b="1" dirty="0">
                <a:latin typeface="Arial" charset="0"/>
              </a:rPr>
              <a:t> </a:t>
            </a:r>
            <a:r>
              <a:rPr lang="de-DE" sz="4400" b="1" dirty="0" err="1">
                <a:latin typeface="Arial" charset="0"/>
              </a:rPr>
              <a:t>and</a:t>
            </a:r>
            <a:r>
              <a:rPr lang="de-DE" sz="4400" b="1" dirty="0">
                <a:latin typeface="Arial" charset="0"/>
              </a:rPr>
              <a:t> </a:t>
            </a:r>
            <a:r>
              <a:rPr lang="de-DE" sz="4400" b="1" dirty="0" err="1">
                <a:latin typeface="Arial" charset="0"/>
              </a:rPr>
              <a:t>goals</a:t>
            </a:r>
            <a:endParaRPr lang="de-DE" sz="4400" b="1" dirty="0">
              <a:latin typeface="Arial" charset="0"/>
            </a:endParaRPr>
          </a:p>
        </p:txBody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363E9932-158D-400A-8959-16B5DDC8A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610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endParaRPr lang="de-DE" altLang="en-US" sz="1600" u="sng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FontTx/>
              <a:buNone/>
            </a:pPr>
            <a:r>
              <a:rPr lang="de-DE" altLang="en-US" sz="2800" b="1"/>
              <a:t>1. </a:t>
            </a:r>
            <a:r>
              <a:rPr lang="en-GB" altLang="en-US" sz="2800" b="1"/>
              <a:t>Revision of existing surgical procedures </a:t>
            </a:r>
            <a:br>
              <a:rPr lang="en-GB" altLang="en-US" sz="2800" b="1"/>
            </a:br>
            <a:r>
              <a:rPr lang="en-GB" altLang="en-US" sz="2800" b="1"/>
              <a:t>and organisation</a:t>
            </a:r>
            <a:endParaRPr lang="en-GB" altLang="en-US" sz="1400" b="1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Optimizing and rationalizing patient care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Analyzing and evaluating any step in</a:t>
            </a:r>
            <a:br>
              <a:rPr lang="de-DE" altLang="en-US" sz="2800"/>
            </a:br>
            <a:r>
              <a:rPr lang="de-DE" altLang="en-US" sz="2800"/>
              <a:t>surgical procedures in order to minimize and optimize them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Securing the correlation between proper indications and planned procedures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DE" altLang="en-US" sz="280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de-DE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build="p" autoUpdateAnimBg="0" advAuto="3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ECAC9F2D-CD06-4529-8AE8-6A4BCE475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838200"/>
            <a:ext cx="8382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de-DE" altLang="en-US" sz="1600" u="sng"/>
          </a:p>
          <a:p>
            <a:pPr eaLnBrk="1" hangingPunct="1">
              <a:buFontTx/>
              <a:buNone/>
            </a:pPr>
            <a:r>
              <a:rPr lang="de-DE" altLang="en-US" sz="2800" b="1"/>
              <a:t>2. Introduction of new procedures and </a:t>
            </a:r>
            <a:br>
              <a:rPr lang="de-DE" altLang="en-US" sz="2800" b="1"/>
            </a:br>
            <a:r>
              <a:rPr lang="de-DE" altLang="en-US" sz="2800" b="1"/>
              <a:t>quality standards</a:t>
            </a:r>
          </a:p>
          <a:p>
            <a:pPr eaLnBrk="1" hangingPunct="1">
              <a:buFontTx/>
              <a:buNone/>
            </a:pPr>
            <a:endParaRPr lang="de-DE" altLang="en-US" sz="2800" b="1"/>
          </a:p>
          <a:p>
            <a:pPr eaLnBrk="1" hangingPunct="1"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Introducing new and re-evaluated surgical procedures</a:t>
            </a:r>
          </a:p>
          <a:p>
            <a:pPr eaLnBrk="1" hangingPunct="1"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Creating surgical quality standards</a:t>
            </a:r>
          </a:p>
          <a:p>
            <a:pPr eaLnBrk="1" hangingPunct="1"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2800"/>
              <a:t>Optimizing post-operative oncological treatment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2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>
            <a:extLst>
              <a:ext uri="{FF2B5EF4-FFF2-40B4-BE49-F238E27FC236}">
                <a16:creationId xmlns:a16="http://schemas.microsoft.com/office/drawing/2014/main" id="{B44BBB51-927A-4F24-97B3-ABE0A65C4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610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endParaRPr lang="de-DE" altLang="en-US" sz="14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de-DE" altLang="en-US" sz="2800" b="1"/>
              <a:t>3. </a:t>
            </a:r>
            <a:r>
              <a:rPr lang="en-GB" altLang="en-US" sz="2800" b="1"/>
              <a:t>Transfer of knowledge and know-how</a:t>
            </a:r>
            <a:br>
              <a:rPr lang="en-GB" altLang="en-US" sz="2800" b="1"/>
            </a:br>
            <a:endParaRPr lang="en-GB" altLang="en-US" sz="30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en-US" sz="2800"/>
              <a:t>The initiative for a new European school of medicine (NESOMed)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en-US" sz="2800"/>
              <a:t>Promoting interdisciplinary cooperation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en-US" sz="2800"/>
              <a:t>Organising exchange programmes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en-US" sz="2800"/>
              <a:t>Transferring knowledge and know-how to </a:t>
            </a:r>
            <a:br>
              <a:rPr lang="en-GB" altLang="en-US" sz="2800"/>
            </a:br>
            <a:r>
              <a:rPr lang="en-GB" altLang="en-US" sz="2800"/>
              <a:t>countries with limited resources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4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4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4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4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4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4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0" grpId="0" build="p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626543-5507-4D97-B842-E6DEF6642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6019800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de-DE" b="1" dirty="0">
                <a:latin typeface="Arial" charset="0"/>
              </a:rPr>
              <a:t>The NESA</a:t>
            </a:r>
            <a:r>
              <a:rPr lang="en-GB" dirty="0">
                <a:latin typeface="+mn-lt"/>
              </a:rPr>
              <a:t>’</a:t>
            </a:r>
            <a:r>
              <a:rPr lang="de-DE" b="1" dirty="0">
                <a:latin typeface="Arial" charset="0"/>
              </a:rPr>
              <a:t>s </a:t>
            </a:r>
            <a:r>
              <a:rPr lang="de-DE" b="1" dirty="0" err="1">
                <a:latin typeface="Arial" charset="0"/>
              </a:rPr>
              <a:t>disciplines</a:t>
            </a:r>
            <a:endParaRPr lang="de-DE" b="1" dirty="0">
              <a:latin typeface="Arial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9EEFB9-8B81-4CF0-946D-62D51AA7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5"/>
            <a:ext cx="7848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de-DE" altLang="en-US" sz="1800"/>
          </a:p>
          <a:p>
            <a:pPr eaLnBrk="1" hangingPunct="1">
              <a:buFontTx/>
              <a:buNone/>
            </a:pPr>
            <a:endParaRPr lang="de-DE" altLang="en-US" sz="1800">
              <a:solidFill>
                <a:schemeClr val="accent2"/>
              </a:solidFill>
            </a:endParaRP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6CF84F46-E6C2-4FC2-ABBF-82BB33ED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60575"/>
            <a:ext cx="2362200" cy="9144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Obstetrics and</a:t>
            </a:r>
          </a:p>
          <a:p>
            <a:pPr algn="ctr"/>
            <a:r>
              <a:rPr lang="de-DE" altLang="en-US" sz="2400">
                <a:latin typeface="Arial" panose="020B0604020202020204" pitchFamily="34" charset="0"/>
              </a:rPr>
              <a:t>Gynaecology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66CD3257-A653-49F2-9224-AC96F9BC4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76700"/>
            <a:ext cx="2362200" cy="9144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Otolaryngology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3A6FDBE4-5422-4A8B-A27C-6EA8E150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97200"/>
            <a:ext cx="2362200" cy="10668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Anaesthesiology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229C796C-6C54-469F-BE3F-6B940A39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362200" cy="9144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Urology</a:t>
            </a:r>
          </a:p>
        </p:txBody>
      </p:sp>
      <p:sp>
        <p:nvSpPr>
          <p:cNvPr id="9224" name="Rectangle 9">
            <a:extLst>
              <a:ext uri="{FF2B5EF4-FFF2-40B4-BE49-F238E27FC236}">
                <a16:creationId xmlns:a16="http://schemas.microsoft.com/office/drawing/2014/main" id="{1620C6DA-7FC9-443E-B901-2B281CF88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76700"/>
            <a:ext cx="2362200" cy="9144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Surgery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158B94A8-2840-4CCD-AFB3-36FC0846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13325"/>
            <a:ext cx="2362200" cy="10668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Preventive</a:t>
            </a:r>
          </a:p>
          <a:p>
            <a:pPr algn="ctr"/>
            <a:r>
              <a:rPr lang="de-DE" altLang="en-US" sz="2400">
                <a:latin typeface="Arial" panose="020B0604020202020204" pitchFamily="34" charset="0"/>
              </a:rPr>
              <a:t>medicine</a:t>
            </a:r>
          </a:p>
        </p:txBody>
      </p:sp>
      <p:sp>
        <p:nvSpPr>
          <p:cNvPr id="9226" name="Rectangle 7">
            <a:extLst>
              <a:ext uri="{FF2B5EF4-FFF2-40B4-BE49-F238E27FC236}">
                <a16:creationId xmlns:a16="http://schemas.microsoft.com/office/drawing/2014/main" id="{3EFE743C-5D4C-4F9F-8F84-7873EEED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66800"/>
            <a:ext cx="2362200" cy="1066800"/>
          </a:xfrm>
          <a:prstGeom prst="rect">
            <a:avLst/>
          </a:prstGeom>
          <a:solidFill>
            <a:srgbClr val="1C8CA2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>
                <a:latin typeface="Arial" panose="020B0604020202020204" pitchFamily="34" charset="0"/>
              </a:rPr>
              <a:t>Oncology and </a:t>
            </a:r>
          </a:p>
          <a:p>
            <a:pPr algn="ctr"/>
            <a:r>
              <a:rPr lang="de-DE" altLang="en-US" sz="2400">
                <a:latin typeface="Arial" panose="020B0604020202020204" pitchFamily="34" charset="0"/>
              </a:rPr>
              <a:t>Immunology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78D0FE2-FA62-467D-9BBC-F1D8EFC50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762000" y="0"/>
            <a:ext cx="6019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z="4400" b="1">
                <a:latin typeface="Arial" panose="020B0604020202020204" pitchFamily="34" charset="0"/>
              </a:rPr>
              <a:t>Background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ADCECE3-7ED3-481A-893B-AE836FE30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de-DE" altLang="en-US" sz="2800"/>
              <a:t> </a:t>
            </a:r>
            <a:endParaRPr lang="de-DE" altLang="en-US" sz="2800" b="1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de-DE" altLang="en-US" sz="2800" b="1"/>
              <a:t> </a:t>
            </a:r>
            <a:r>
              <a:rPr lang="de-DE" altLang="en-US" sz="2800"/>
              <a:t>  Tradition is useful in many cultural fields, though in surgery it might be harmful.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lang="de-DE" altLang="en-US" sz="2800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de-DE" altLang="en-US" sz="2800"/>
              <a:t>    Therefore, tradition should not be used as an argument, and no operative step or medical treatment should be regarded as a taboo.</a:t>
            </a:r>
          </a:p>
          <a:p>
            <a:pPr eaLnBrk="1" hangingPunct="1">
              <a:buFontTx/>
              <a:buNone/>
            </a:pPr>
            <a:endParaRPr lang="de-DE" altLang="en-US" sz="2800"/>
          </a:p>
          <a:p>
            <a:pPr eaLnBrk="1" hangingPunct="1">
              <a:buFontTx/>
              <a:buNone/>
            </a:pPr>
            <a:endParaRPr lang="de-DE" altLang="en-US" sz="2000"/>
          </a:p>
          <a:p>
            <a:pPr eaLnBrk="1" hangingPunct="1">
              <a:buFontTx/>
              <a:buNone/>
            </a:pPr>
            <a:endParaRPr lang="de-DE" altLang="en-US" sz="2000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219F011A-DC06-45CD-856F-E2AC53EF9550}"/>
              </a:ext>
            </a:extLst>
          </p:cNvPr>
          <p:cNvGrpSpPr>
            <a:grpSpLocks/>
          </p:cNvGrpSpPr>
          <p:nvPr/>
        </p:nvGrpSpPr>
        <p:grpSpPr bwMode="auto">
          <a:xfrm>
            <a:off x="-477838" y="-3954463"/>
            <a:ext cx="11430001" cy="0"/>
            <a:chOff x="0" y="0"/>
            <a:chExt cx="7200" cy="0"/>
          </a:xfrm>
        </p:grpSpPr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C9332BD5-D088-493A-B9F8-E2C9B6EC2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200" cy="0"/>
              <a:chOff x="0" y="0"/>
              <a:chExt cx="7200" cy="0"/>
            </a:xfrm>
          </p:grpSpPr>
          <p:grpSp>
            <p:nvGrpSpPr>
              <p:cNvPr id="10247" name="Group 6">
                <a:extLst>
                  <a:ext uri="{FF2B5EF4-FFF2-40B4-BE49-F238E27FC236}">
                    <a16:creationId xmlns:a16="http://schemas.microsoft.com/office/drawing/2014/main" id="{8E1C2545-1518-43DF-BCCD-3E2D787F9B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200" cy="0"/>
                <a:chOff x="0" y="0"/>
                <a:chExt cx="7200" cy="0"/>
              </a:xfrm>
            </p:grpSpPr>
            <p:sp>
              <p:nvSpPr>
                <p:cNvPr id="10249" name="Rectangle 7">
                  <a:extLst>
                    <a:ext uri="{FF2B5EF4-FFF2-40B4-BE49-F238E27FC236}">
                      <a16:creationId xmlns:a16="http://schemas.microsoft.com/office/drawing/2014/main" id="{E8951F36-023C-4DB0-B5CC-431DC1A5E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00" cy="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0250" name="Group 8">
                  <a:extLst>
                    <a:ext uri="{FF2B5EF4-FFF2-40B4-BE49-F238E27FC236}">
                      <a16:creationId xmlns:a16="http://schemas.microsoft.com/office/drawing/2014/main" id="{B9DFCAD8-D987-4819-86A1-C33B9BE411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0" cy="0"/>
                  <a:chOff x="0" y="0"/>
                  <a:chExt cx="0" cy="0"/>
                </a:xfrm>
              </p:grpSpPr>
              <p:grpSp>
                <p:nvGrpSpPr>
                  <p:cNvPr id="10251" name="Group 9">
                    <a:extLst>
                      <a:ext uri="{FF2B5EF4-FFF2-40B4-BE49-F238E27FC236}">
                        <a16:creationId xmlns:a16="http://schemas.microsoft.com/office/drawing/2014/main" id="{315DC581-E6E4-4F12-A93C-41171DD2E7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0" cy="0"/>
                    <a:chOff x="0" y="0"/>
                    <a:chExt cx="0" cy="0"/>
                  </a:xfrm>
                </p:grpSpPr>
                <p:grpSp>
                  <p:nvGrpSpPr>
                    <p:cNvPr id="10253" name="Group 10">
                      <a:extLst>
                        <a:ext uri="{FF2B5EF4-FFF2-40B4-BE49-F238E27FC236}">
                          <a16:creationId xmlns:a16="http://schemas.microsoft.com/office/drawing/2014/main" id="{A4AE1883-2F8F-4551-8177-63DF64D15DA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0" cy="0"/>
                      <a:chOff x="0" y="0"/>
                      <a:chExt cx="0" cy="0"/>
                    </a:xfrm>
                  </p:grpSpPr>
                  <p:sp>
                    <p:nvSpPr>
                      <p:cNvPr id="10255" name="Rectangle 11">
                        <a:extLst>
                          <a:ext uri="{FF2B5EF4-FFF2-40B4-BE49-F238E27FC236}">
                            <a16:creationId xmlns:a16="http://schemas.microsoft.com/office/drawing/2014/main" id="{4B0F4C47-43C2-44AD-8CFF-76DF53971C2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256" name="Rectangle 12">
                        <a:extLst>
                          <a:ext uri="{FF2B5EF4-FFF2-40B4-BE49-F238E27FC236}">
                            <a16:creationId xmlns:a16="http://schemas.microsoft.com/office/drawing/2014/main" id="{1A185907-F1B7-42A9-9153-8A8E6032E1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254" name="Rectangle 13">
                      <a:extLst>
                        <a:ext uri="{FF2B5EF4-FFF2-40B4-BE49-F238E27FC236}">
                          <a16:creationId xmlns:a16="http://schemas.microsoft.com/office/drawing/2014/main" id="{83E81FFD-C495-48F6-9134-90D88F28FF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0" cy="0"/>
                    </a:xfrm>
                    <a:prstGeom prst="rect">
                      <a:avLst/>
                    </a:prstGeom>
                    <a:noFill/>
                    <a:ln w="7">
                      <a:solidFill>
                        <a:srgbClr val="A0A0A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52" name="Rectangle 14">
                    <a:extLst>
                      <a:ext uri="{FF2B5EF4-FFF2-40B4-BE49-F238E27FC236}">
                        <a16:creationId xmlns:a16="http://schemas.microsoft.com/office/drawing/2014/main" id="{B8F1900B-74A4-4F3C-B8B4-C2809C1619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0" cy="0"/>
                  </a:xfrm>
                  <a:prstGeom prst="rect">
                    <a:avLst/>
                  </a:prstGeom>
                  <a:noFill/>
                  <a:ln w="1">
                    <a:solidFill>
                      <a:srgbClr val="11111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Helvetica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0248" name="Rectangle 15">
                <a:extLst>
                  <a:ext uri="{FF2B5EF4-FFF2-40B4-BE49-F238E27FC236}">
                    <a16:creationId xmlns:a16="http://schemas.microsoft.com/office/drawing/2014/main" id="{ADDF93DD-1F2E-4722-BF3C-EF041035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246" name="Rectangle 16">
              <a:extLst>
                <a:ext uri="{FF2B5EF4-FFF2-40B4-BE49-F238E27FC236}">
                  <a16:creationId xmlns:a16="http://schemas.microsoft.com/office/drawing/2014/main" id="{737EC48A-DFBF-4CBD-BC62-863D7AE0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0" cy="0"/>
            </a:xfrm>
            <a:prstGeom prst="rect">
              <a:avLst/>
            </a:prstGeom>
            <a:noFill/>
            <a:ln w="1">
              <a:solidFill>
                <a:srgbClr val="11111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F70F9BB-61CF-4A6A-A839-B0BC4A0FA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629400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de-DE" sz="4400" b="1" dirty="0">
                <a:latin typeface="Arial" charset="0"/>
              </a:rPr>
              <a:t>NESA</a:t>
            </a:r>
            <a:r>
              <a:rPr lang="en-GB" sz="4400" dirty="0">
                <a:latin typeface="+mn-lt"/>
              </a:rPr>
              <a:t>’</a:t>
            </a:r>
            <a:r>
              <a:rPr lang="de-DE" sz="4400" b="1" dirty="0">
                <a:latin typeface="Arial" charset="0"/>
              </a:rPr>
              <a:t>s </a:t>
            </a:r>
            <a:r>
              <a:rPr lang="de-DE" sz="4400" b="1" dirty="0" err="1">
                <a:latin typeface="Arial" charset="0"/>
              </a:rPr>
              <a:t>structure</a:t>
            </a:r>
            <a:endParaRPr lang="de-DE" sz="4400" b="1" dirty="0">
              <a:latin typeface="Arial" charset="0"/>
            </a:endParaRP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02763C36-0C99-4B75-AD0D-5FE702814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752600"/>
            <a:ext cx="0" cy="2362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8BC7C748-4480-43F8-BFEA-AB9D2AFA6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752600"/>
            <a:ext cx="1219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84AAE53A-073E-40D7-9273-FC9C2ED30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752600"/>
            <a:ext cx="0" cy="2895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4D9189A3-589A-49EB-868D-AE26F35C8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895600"/>
            <a:ext cx="1143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730F1DC2-5301-4847-AB8F-A59DD1070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1752600"/>
            <a:ext cx="1143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063BECD5-06DA-40F7-A646-14DA81C7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70125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Promoting</a:t>
            </a:r>
          </a:p>
          <a:p>
            <a:pPr algn="ctr">
              <a:spcBef>
                <a:spcPct val="5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and </a:t>
            </a:r>
          </a:p>
          <a:p>
            <a:pPr algn="ctr">
              <a:spcBef>
                <a:spcPct val="5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supporting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F4161FFA-A0EA-4A93-8474-620A77F6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95575"/>
            <a:ext cx="161766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000" b="1">
                <a:latin typeface="Arial" panose="020B0604020202020204" pitchFamily="34" charset="0"/>
              </a:rPr>
              <a:t>Co-workers</a:t>
            </a:r>
          </a:p>
          <a:p>
            <a:pPr algn="ctr">
              <a:spcBef>
                <a:spcPct val="50000"/>
              </a:spcBef>
            </a:pPr>
            <a:endParaRPr lang="de-DE" altLang="en-US" b="1">
              <a:latin typeface="Tahoma" panose="020B0604030504040204" pitchFamily="34" charset="0"/>
            </a:endParaRPr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28EB12A1-FD9A-4B14-8DE3-0A1E7840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3200400" cy="827088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Executive Board</a:t>
            </a:r>
          </a:p>
          <a:p>
            <a:pPr algn="ctr" eaLnBrk="1" hangingPunct="1"/>
            <a:endParaRPr lang="de-DE" altLang="en-US" sz="2400" b="1">
              <a:latin typeface="Arial" panose="020B0604020202020204" pitchFamily="34" charset="0"/>
            </a:endParaRP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B9C9BD36-6A9F-45DA-B798-6835356C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3198813" cy="827088"/>
          </a:xfrm>
          <a:prstGeom prst="roundRect">
            <a:avLst>
              <a:gd name="adj" fmla="val 16667"/>
            </a:avLst>
          </a:prstGeom>
          <a:solidFill>
            <a:srgbClr val="00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Advisory Board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EEBC6510-A126-4504-A3E1-F9755C700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427413" cy="827088"/>
          </a:xfrm>
          <a:prstGeom prst="roundRect">
            <a:avLst>
              <a:gd name="adj" fmla="val 16667"/>
            </a:avLst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International Board</a:t>
            </a:r>
          </a:p>
          <a:p>
            <a:pPr algn="ctr" eaLnBrk="1" hangingPunct="1"/>
            <a:endParaRPr lang="de-DE" altLang="en-US" sz="2400" b="1">
              <a:latin typeface="Arial" panose="020B0604020202020204" pitchFamily="34" charset="0"/>
            </a:endParaRPr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7036BBCD-DE5B-4A7D-BB77-9FAB6F08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3198813" cy="827088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Country</a:t>
            </a: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representatives</a:t>
            </a:r>
          </a:p>
        </p:txBody>
      </p:sp>
      <p:sp>
        <p:nvSpPr>
          <p:cNvPr id="11278" name="AutoShape 14">
            <a:extLst>
              <a:ext uri="{FF2B5EF4-FFF2-40B4-BE49-F238E27FC236}">
                <a16:creationId xmlns:a16="http://schemas.microsoft.com/office/drawing/2014/main" id="{4DAF331B-7CF5-48B5-B46E-6522938C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3198813" cy="827088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de-DE" altLang="en-US" sz="2400" b="1">
              <a:latin typeface="Times New Roman" panose="02020603050405020304" pitchFamily="18" charset="0"/>
            </a:endParaRPr>
          </a:p>
          <a:p>
            <a:pPr algn="ctr"/>
            <a:r>
              <a:rPr lang="de-DE" altLang="en-US" sz="2400" b="1">
                <a:latin typeface="Arial" panose="020B0604020202020204" pitchFamily="34" charset="0"/>
              </a:rPr>
              <a:t>Diplomats</a:t>
            </a:r>
          </a:p>
          <a:p>
            <a:pPr algn="ctr" eaLnBrk="1" hangingPunct="1"/>
            <a:endParaRPr lang="de-DE" altLang="en-US" sz="2400">
              <a:latin typeface="Times New Roman" panose="02020603050405020304" pitchFamily="18" charset="0"/>
            </a:endParaRPr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C73AF14F-30A6-4619-9225-1BA308261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3528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0318D206-4CC6-46B1-828B-846E32207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562600"/>
            <a:ext cx="1066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SA VorlageNEU">
  <a:themeElements>
    <a:clrScheme name="NESA VorlageNEU 1">
      <a:dk1>
        <a:srgbClr val="132F46"/>
      </a:dk1>
      <a:lt1>
        <a:srgbClr val="FFFFFF"/>
      </a:lt1>
      <a:dk2>
        <a:srgbClr val="132F46"/>
      </a:dk2>
      <a:lt2>
        <a:srgbClr val="808080"/>
      </a:lt2>
      <a:accent1>
        <a:srgbClr val="CCE6DB"/>
      </a:accent1>
      <a:accent2>
        <a:srgbClr val="FF5D00"/>
      </a:accent2>
      <a:accent3>
        <a:srgbClr val="FFFFFF"/>
      </a:accent3>
      <a:accent4>
        <a:srgbClr val="0E273A"/>
      </a:accent4>
      <a:accent5>
        <a:srgbClr val="E2F0EA"/>
      </a:accent5>
      <a:accent6>
        <a:srgbClr val="E75300"/>
      </a:accent6>
      <a:hlink>
        <a:srgbClr val="132F46"/>
      </a:hlink>
      <a:folHlink>
        <a:srgbClr val="899DA2"/>
      </a:folHlink>
    </a:clrScheme>
    <a:fontScheme name="NESA VorlageNEU">
      <a:majorFont>
        <a:latin typeface="Helvetica Neue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SA VorlageNEU 1">
        <a:dk1>
          <a:srgbClr val="132F46"/>
        </a:dk1>
        <a:lt1>
          <a:srgbClr val="FFFFFF"/>
        </a:lt1>
        <a:dk2>
          <a:srgbClr val="132F46"/>
        </a:dk2>
        <a:lt2>
          <a:srgbClr val="808080"/>
        </a:lt2>
        <a:accent1>
          <a:srgbClr val="CCE6DB"/>
        </a:accent1>
        <a:accent2>
          <a:srgbClr val="FF5D00"/>
        </a:accent2>
        <a:accent3>
          <a:srgbClr val="FFFFFF"/>
        </a:accent3>
        <a:accent4>
          <a:srgbClr val="0E273A"/>
        </a:accent4>
        <a:accent5>
          <a:srgbClr val="E2F0EA"/>
        </a:accent5>
        <a:accent6>
          <a:srgbClr val="E75300"/>
        </a:accent6>
        <a:hlink>
          <a:srgbClr val="132F46"/>
        </a:hlink>
        <a:folHlink>
          <a:srgbClr val="899D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Einstellungen\mstark\Anwendungsdaten\Microsoft\Vorlagen\NESA VorlageNEU.pot</Template>
  <TotalTime>0</TotalTime>
  <Words>393</Words>
  <Application>Microsoft Office PowerPoint</Application>
  <PresentationFormat>On-screen Show (4:3)</PresentationFormat>
  <Paragraphs>154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NESA VorlageNEU</vt:lpstr>
      <vt:lpstr>PowerPoint Presentation</vt:lpstr>
      <vt:lpstr>PowerPoint Presentation</vt:lpstr>
      <vt:lpstr>Situation at present</vt:lpstr>
      <vt:lpstr>NESA’s aims and goals</vt:lpstr>
      <vt:lpstr>PowerPoint Presentation</vt:lpstr>
      <vt:lpstr>PowerPoint Presentation</vt:lpstr>
      <vt:lpstr>The NESA’s disciplines</vt:lpstr>
      <vt:lpstr>Background</vt:lpstr>
      <vt:lpstr>NESA’s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of the academy</vt:lpstr>
      <vt:lpstr>PowerPoint Presentation</vt:lpstr>
      <vt:lpstr>PowerPoint Presentation</vt:lpstr>
    </vt:vector>
  </TitlesOfParts>
  <Company>HELIOS Klinikum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HELIOS Präsentation</dc:subject>
  <dc:creator>M. Stark</dc:creator>
  <cp:keywords>Konzern, Kliniken, Geburt</cp:keywords>
  <cp:lastModifiedBy>Michael Stark</cp:lastModifiedBy>
  <cp:revision>79</cp:revision>
  <dcterms:created xsi:type="dcterms:W3CDTF">2007-03-27T13:37:35Z</dcterms:created>
  <dcterms:modified xsi:type="dcterms:W3CDTF">2019-02-26T09:11:45Z</dcterms:modified>
</cp:coreProperties>
</file>