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39" r:id="rId2"/>
    <p:sldId id="538" r:id="rId3"/>
    <p:sldId id="551" r:id="rId4"/>
    <p:sldId id="544" r:id="rId5"/>
    <p:sldId id="550" r:id="rId6"/>
    <p:sldId id="549" r:id="rId7"/>
    <p:sldId id="563" r:id="rId8"/>
    <p:sldId id="561" r:id="rId9"/>
    <p:sldId id="545" r:id="rId10"/>
    <p:sldId id="552" r:id="rId11"/>
    <p:sldId id="548" r:id="rId12"/>
    <p:sldId id="546" r:id="rId13"/>
    <p:sldId id="559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0"/>
    <p:restoredTop sz="84703"/>
  </p:normalViewPr>
  <p:slideViewPr>
    <p:cSldViewPr snapToGrid="0">
      <p:cViewPr varScale="1">
        <p:scale>
          <a:sx n="103" d="100"/>
          <a:sy n="103" d="100"/>
        </p:scale>
        <p:origin x="16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fld id="{D70937E9-80E3-344E-8A9B-FA457D663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950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fld id="{C0B620C5-AFF2-D747-9BEC-DFB5FDB9B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47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20C5-AFF2-D747-9BEC-DFB5FDB9B5A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65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B1474-5C07-B141-A0DA-745FD88404FC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E1F432E3-95A2-4F49-9A92-E259BD912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9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09545-6D62-D84E-A913-0793EEF1314B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EFD7162C-EBFE-394C-9B40-0A39442FA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8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1A9DC-3630-E442-845A-063E13EECFDF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53178E99-E9DC-2048-B02B-32B23C353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36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787BF-E35F-2F44-B046-70F35BE74CCE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78E3E492-EFC3-1B48-B850-850126A41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2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08322-ECDF-4241-8341-3BC0199950FE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7E10A27-DA6E-6046-B6DA-E750DB51C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86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3789B-E46A-944B-AF69-ECB64B5DEB0C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B6272EA-2BFF-474B-B197-34407C861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6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D30DD-6F09-5E42-AB12-650D31DC7BE2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08E83B6D-A6F2-EE4E-85F6-AE49BAE42F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A059C-21F1-3B41-BFFE-2BDBDA27557B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CCCE0A5E-867B-8E4E-B420-28AAC4CF41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53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9461E-9683-E24A-9C9D-6A9155236B2A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37A46A84-9FB8-504B-9D7E-F12E8C11A3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17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92449-1ED8-C642-8D70-300B650E35AE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B0C92E52-A9E4-F14E-8429-AC2583AEA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4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1BA67-CBC1-D04B-A1CA-8193E29014B7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195835F2-C7B0-A642-80A7-8FE1DFDAD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49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1958D-CC18-494A-A54A-024F35BE7E8B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A3A47D08-D195-CF41-A0F7-80EDA5AEA7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4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1DA6B-1350-974F-907C-CAA2F14BA19C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B9EF886-8D0C-394D-9C21-DAA90FF17C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6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BD1F6-776D-A140-B020-BE6C474A1B22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E642EEC6-1678-3F45-BD45-13727B033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3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E340F-F32D-A944-806D-C51D48BA05D4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DAF5767-F5A5-9743-924B-9DFE1019B2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09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charset="0"/>
              </a:defRPr>
            </a:lvl1pPr>
          </a:lstStyle>
          <a:p>
            <a:fld id="{FB176E94-DE53-E84F-B48D-406AB097EA2F}" type="datetime1">
              <a:rPr lang="en-US" altLang="en-US"/>
              <a:pPr/>
              <a:t>3/14/22</a:t>
            </a:fld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charset="0"/>
              </a:defRPr>
            </a:lvl1pPr>
          </a:lstStyle>
          <a:p>
            <a:r>
              <a:rPr lang="en-US" altLang="en-US"/>
              <a:t>2-</a:t>
            </a:r>
            <a:fld id="{5FCF722B-C413-414B-9A8F-7F72B2AEC7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•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tate.edu/i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" TargetMode="External"/><Relationship Id="rId4" Type="http://schemas.openxmlformats.org/officeDocument/2006/relationships/hyperlink" Target="http://www.google.com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tate.ed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" TargetMode="External"/><Relationship Id="rId4" Type="http://schemas.openxmlformats.org/officeDocument/2006/relationships/hyperlink" Target="http://www.google.com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tate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" TargetMode="External"/><Relationship Id="rId4" Type="http://schemas.openxmlformats.org/officeDocument/2006/relationships/hyperlink" Target="http://www.google.com/" TargetMode="External"/><Relationship Id="rId5" Type="http://schemas.openxmlformats.org/officeDocument/2006/relationships/hyperlink" Target="http://www.astate.edu/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00888" cy="1752600"/>
          </a:xfrm>
        </p:spPr>
        <p:txBody>
          <a:bodyPr/>
          <a:lstStyle/>
          <a:p>
            <a:pPr algn="l"/>
            <a:r>
              <a:rPr lang="en-US" dirty="0"/>
              <a:t>Programming Homework: Local DNS server</a:t>
            </a:r>
          </a:p>
          <a:p>
            <a:pPr algn="l"/>
            <a:r>
              <a:rPr lang="en-US" dirty="0"/>
              <a:t>Due: Friday, </a:t>
            </a:r>
            <a:r>
              <a:rPr lang="en-US" dirty="0" smtClean="0"/>
              <a:t>April 1, 2022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E1F432E3-95A2-4F49-9A92-E259BD912F1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B653FFB-7A2E-B741-8A2A-8BECA513A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49E00552-6E23-714C-8699-232399579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8ABB91-18D9-3D41-A124-90E58528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498147-5BEB-CA42-9D05-1C4DF57E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83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48244"/>
            <a:ext cx="7772400" cy="4648200"/>
          </a:xfrm>
        </p:spPr>
        <p:txBody>
          <a:bodyPr/>
          <a:lstStyle/>
          <a:p>
            <a:r>
              <a:rPr lang="en-US" sz="2400" dirty="0"/>
              <a:t>Compile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gethostbyaddr.c</a:t>
            </a:r>
            <a:r>
              <a:rPr lang="en-US" dirty="0"/>
              <a:t> –o </a:t>
            </a:r>
            <a:r>
              <a:rPr lang="en-US" dirty="0" err="1"/>
              <a:t>gethostbyaddr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gettime.c</a:t>
            </a:r>
            <a:r>
              <a:rPr lang="en-US" dirty="0"/>
              <a:t> –o </a:t>
            </a:r>
            <a:r>
              <a:rPr lang="en-US" dirty="0" err="1"/>
              <a:t>gettime</a:t>
            </a:r>
            <a:endParaRPr lang="en-US" dirty="0"/>
          </a:p>
          <a:p>
            <a:r>
              <a:rPr lang="en-US" sz="2400" dirty="0"/>
              <a:t>Usage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gethostbyaddr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www.astate.edu</a:t>
            </a:r>
            <a:endParaRPr lang="en-US" sz="22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IP ADDRESS TYPE : IPv4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IP ADDRESS &gt;&gt;&gt;&gt;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147.97.50.204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gethostbyaddr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147.97.50.204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DOMAIN NAME : 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wt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-dc-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prod.astate.edu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gettime</a:t>
            </a:r>
            <a:endParaRPr lang="en-US" sz="22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Current local time and date: Wed Feb 22 05:56:02 2017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921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6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2003"/>
            <a:ext cx="7772400" cy="4648200"/>
          </a:xfrm>
        </p:spPr>
        <p:txBody>
          <a:bodyPr/>
          <a:lstStyle/>
          <a:p>
            <a:pPr marL="342900" lvl="2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Compile 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You can see a script to compile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Type ./</a:t>
            </a:r>
            <a:r>
              <a:rPr lang="en-US" altLang="en-US" sz="2400" dirty="0" err="1">
                <a:ea typeface="MS PGothic" charset="-128"/>
              </a:rPr>
              <a:t>run.scrt</a:t>
            </a:r>
            <a:r>
              <a:rPr lang="en-US" altLang="en-US" sz="2400" dirty="0">
                <a:ea typeface="MS PGothic" charset="-128"/>
              </a:rPr>
              <a:t> 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You will have two files</a:t>
            </a:r>
          </a:p>
          <a:p>
            <a:pPr marL="342900" lvl="2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Usage</a:t>
            </a: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Server: </a:t>
            </a:r>
            <a:r>
              <a:rPr lang="en-US" altLang="en-US" sz="2400" dirty="0" err="1">
                <a:ea typeface="MS PGothic" charset="-128"/>
              </a:rPr>
              <a:t>udpserver</a:t>
            </a:r>
            <a:r>
              <a:rPr lang="en-US" altLang="en-US" sz="2400" dirty="0">
                <a:ea typeface="MS PGothic" charset="-128"/>
              </a:rPr>
              <a:t> &lt;port&gt;</a:t>
            </a:r>
          </a:p>
          <a:p>
            <a:pPr marL="914400" lvl="4" indent="0">
              <a:lnSpc>
                <a:spcPct val="85000"/>
              </a:lnSpc>
              <a:buClr>
                <a:srgbClr val="000099"/>
              </a:buClr>
              <a:buSzPct val="100000"/>
              <a:buNone/>
            </a:pP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udpserver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7~~~ 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  <a:sym typeface="Wingdings" pitchFamily="2" charset="2"/>
              </a:rPr>
              <a:t>-your port number</a:t>
            </a:r>
            <a:endParaRPr lang="en-US" alt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800100" lvl="3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en-US" sz="2400" dirty="0">
                <a:ea typeface="MS PGothic" charset="-128"/>
              </a:rPr>
              <a:t>Client: </a:t>
            </a:r>
            <a:r>
              <a:rPr lang="en-US" altLang="en-US" sz="2400" dirty="0" err="1">
                <a:ea typeface="MS PGothic" charset="-128"/>
              </a:rPr>
              <a:t>udpclient</a:t>
            </a:r>
            <a:r>
              <a:rPr lang="en-US" altLang="en-US" sz="2400" dirty="0">
                <a:ea typeface="MS PGothic" charset="-128"/>
              </a:rPr>
              <a:t> &lt;host&gt; &lt;port&gt;</a:t>
            </a:r>
          </a:p>
          <a:p>
            <a:pPr marL="914400" lvl="4" indent="0">
              <a:lnSpc>
                <a:spcPct val="85000"/>
              </a:lnSpc>
              <a:buClr>
                <a:srgbClr val="000099"/>
              </a:buClr>
              <a:buSzPct val="100000"/>
              <a:buNone/>
            </a:pP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udpclient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ipaddress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7~~~</a:t>
            </a:r>
          </a:p>
          <a:p>
            <a:pPr marL="85725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Please enter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: hi</a:t>
            </a:r>
          </a:p>
          <a:p>
            <a:pPr marL="85725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Echo from server: hi</a:t>
            </a:r>
            <a:endParaRPr lang="en-US" alt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2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endParaRPr lang="en-US" altLang="en-US" sz="2400" dirty="0">
              <a:ea typeface="MS PGothic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921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89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C13B3E-F856-A145-9987-3230E1C2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screenshot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F5E3D20-5FE6-1846-91CD-00AF843F2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" y="1735282"/>
            <a:ext cx="8901832" cy="37822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320B08-AB63-3B47-82D3-97874FA9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CD9B1D-66E9-254D-9192-FBC54FF7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Picture 17" descr="underline_base">
            <a:extLst>
              <a:ext uri="{FF2B5EF4-FFF2-40B4-BE49-F238E27FC236}">
                <a16:creationId xmlns:a16="http://schemas.microsoft.com/office/drawing/2014/main" xmlns="" id="{057CD8D1-296C-7E40-A093-C6DDE3FEE7E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921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80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Server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352153"/>
            <a:ext cx="7772400" cy="4648200"/>
          </a:xfrm>
        </p:spPr>
        <p:txBody>
          <a:bodyPr/>
          <a:lstStyle/>
          <a:p>
            <a:r>
              <a:rPr lang="en-US" dirty="0"/>
              <a:t>When you test in our virtual server (</a:t>
            </a:r>
            <a:r>
              <a:rPr lang="en-US" dirty="0" err="1"/>
              <a:t>linux</a:t>
            </a:r>
            <a:r>
              <a:rPr lang="en-US" dirty="0"/>
              <a:t>):</a:t>
            </a:r>
          </a:p>
          <a:p>
            <a:pPr lvl="1"/>
            <a:r>
              <a:rPr lang="en-US" sz="2800" dirty="0" smtClean="0"/>
              <a:t>147.97.156.245, 246, 247, 248</a:t>
            </a:r>
          </a:p>
          <a:p>
            <a:pPr lvl="1"/>
            <a:r>
              <a:rPr lang="en-US" sz="3200" dirty="0" smtClean="0"/>
              <a:t>Log </a:t>
            </a:r>
            <a:r>
              <a:rPr lang="en-US" sz="3200" dirty="0"/>
              <a:t>in with your ID and password </a:t>
            </a:r>
          </a:p>
          <a:p>
            <a:r>
              <a:rPr lang="en-US" sz="3200" dirty="0"/>
              <a:t>From your home (outside of school)</a:t>
            </a:r>
            <a:endParaRPr lang="en-US" sz="2800" dirty="0"/>
          </a:p>
          <a:p>
            <a:pPr lvl="1"/>
            <a:r>
              <a:rPr lang="en-US" sz="2800" dirty="0"/>
              <a:t>You need a VPN connection</a:t>
            </a:r>
          </a:p>
          <a:p>
            <a:pPr lvl="2"/>
            <a:r>
              <a:rPr lang="en-US" sz="2400" dirty="0">
                <a:hlinkClick r:id="rId2"/>
              </a:rPr>
              <a:t>http://www.astate.edu/its</a:t>
            </a:r>
            <a:r>
              <a:rPr lang="en-US" sz="2400" dirty="0"/>
              <a:t>, where you can find links AnyConnect (windows), Cisco VPN AnyConnect (Mac) </a:t>
            </a:r>
          </a:p>
          <a:p>
            <a:pPr lvl="1"/>
            <a:r>
              <a:rPr lang="en-US" sz="2800" dirty="0"/>
              <a:t>To use VPN (after you log in), you need DUO approval   </a:t>
            </a:r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B0C92E52-A9E4-F14E-8429-AC2583AEA8FD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007148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0FF11E-3F61-564A-8987-2FEC020CC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841" y="5841661"/>
            <a:ext cx="877094" cy="87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1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connection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Server Port number: 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7</a:t>
            </a:r>
            <a:r>
              <a:rPr lang="en-US" sz="2800" dirty="0"/>
              <a:t> + your last three student ID</a:t>
            </a:r>
          </a:p>
          <a:p>
            <a:pPr lvl="1"/>
            <a:r>
              <a:rPr lang="en-US" sz="2800" dirty="0"/>
              <a:t>For example, my student is 5026</a:t>
            </a:r>
            <a:r>
              <a:rPr lang="en-US" sz="2800" b="1" dirty="0">
                <a:solidFill>
                  <a:srgbClr val="FF0000"/>
                </a:solidFill>
              </a:rPr>
              <a:t>365</a:t>
            </a:r>
          </a:p>
          <a:p>
            <a:pPr lvl="1"/>
            <a:r>
              <a:rPr lang="en-US" sz="2800" b="1" dirty="0"/>
              <a:t>My port number should be </a:t>
            </a:r>
            <a:r>
              <a:rPr lang="en-US" sz="2800" b="1" dirty="0">
                <a:solidFill>
                  <a:srgbClr val="0070C0"/>
                </a:solidFill>
              </a:rPr>
              <a:t>7</a:t>
            </a:r>
            <a:r>
              <a:rPr lang="en-US" sz="2800" b="1" dirty="0">
                <a:solidFill>
                  <a:srgbClr val="FF0000"/>
                </a:solidFill>
              </a:rPr>
              <a:t>365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B0C92E52-A9E4-F14E-8429-AC2583AEA8FD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8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007148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02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40340"/>
            <a:ext cx="7772400" cy="1143000"/>
          </a:xfrm>
        </p:spPr>
        <p:txBody>
          <a:bodyPr/>
          <a:lstStyle/>
          <a:p>
            <a:r>
              <a:rPr lang="en-US" dirty="0"/>
              <a:t>Local DNS over 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81636"/>
            <a:ext cx="8045824" cy="5469963"/>
          </a:xfrm>
        </p:spPr>
        <p:txBody>
          <a:bodyPr/>
          <a:lstStyle/>
          <a:p>
            <a:r>
              <a:rPr lang="en-US" sz="2400" dirty="0">
                <a:latin typeface="Gill Sans MT" panose="020B0502020104020203" pitchFamily="34" charset="77"/>
              </a:rPr>
              <a:t>We implement a Local DNS server using UDP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Local DNS sever has two major roles</a:t>
            </a:r>
          </a:p>
          <a:p>
            <a:pPr marL="4572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(1) Acts as proxy, forwards query into DNS server hierarchy (recursive)</a:t>
            </a:r>
          </a:p>
          <a:p>
            <a:pPr lvl="2"/>
            <a:r>
              <a:rPr lang="en-US" sz="2400" dirty="0">
                <a:latin typeface="Gill Sans MT" panose="020B0502020104020203" pitchFamily="34" charset="77"/>
              </a:rPr>
              <a:t>Hint: use </a:t>
            </a:r>
            <a:r>
              <a:rPr lang="en-US" sz="2400" dirty="0" err="1">
                <a:latin typeface="Gill Sans MT" panose="020B0502020104020203" pitchFamily="34" charset="77"/>
              </a:rPr>
              <a:t>gethostbyaddr.c</a:t>
            </a:r>
            <a:r>
              <a:rPr lang="en-US" sz="2400" dirty="0">
                <a:latin typeface="Gill Sans MT" panose="020B0502020104020203" pitchFamily="34" charset="77"/>
              </a:rPr>
              <a:t> in </a:t>
            </a:r>
            <a:r>
              <a:rPr lang="en-US" sz="2400" dirty="0" err="1">
                <a:latin typeface="Gill Sans MT" panose="020B0502020104020203" pitchFamily="34" charset="77"/>
              </a:rPr>
              <a:t>dns</a:t>
            </a:r>
            <a:r>
              <a:rPr lang="en-US" sz="2400" dirty="0">
                <a:latin typeface="Gill Sans MT" panose="020B0502020104020203" pitchFamily="34" charset="77"/>
              </a:rPr>
              <a:t> directory</a:t>
            </a:r>
          </a:p>
          <a:p>
            <a:pPr marL="4572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(2) local cache;</a:t>
            </a:r>
          </a:p>
          <a:p>
            <a:pPr marL="1150938" lvl="2" indent="-293688"/>
            <a:r>
              <a:rPr lang="en-US" sz="2400" dirty="0">
                <a:latin typeface="Gill Sans MT" panose="020B0502020104020203" pitchFamily="34" charset="77"/>
              </a:rPr>
              <a:t>Cache entries in a DNS server is valid only for </a:t>
            </a:r>
            <a:r>
              <a:rPr lang="en-US" sz="2400" b="1" dirty="0">
                <a:latin typeface="Gill Sans MT" panose="020B0502020104020203" pitchFamily="34" charset="77"/>
              </a:rPr>
              <a:t>10 seconds as TTL</a:t>
            </a:r>
          </a:p>
          <a:p>
            <a:pPr marL="1150938" lvl="3" indent="-293688"/>
            <a:r>
              <a:rPr lang="en-US" sz="2400" dirty="0">
                <a:latin typeface="Gill Sans MT" panose="020B0502020104020203" pitchFamily="34" charset="77"/>
              </a:rPr>
              <a:t>Note: Actual TTL in Local DNS should be 2 days </a:t>
            </a:r>
          </a:p>
          <a:p>
            <a:pPr marL="1150938" lvl="2" indent="-293688"/>
            <a:r>
              <a:rPr lang="en-US" sz="2400" dirty="0">
                <a:latin typeface="Gill Sans MT" panose="020B0502020104020203" pitchFamily="34" charset="77"/>
              </a:rPr>
              <a:t>Hint: use </a:t>
            </a:r>
            <a:r>
              <a:rPr lang="en-US" sz="2400" dirty="0" err="1">
                <a:latin typeface="Gill Sans MT" panose="020B0502020104020203" pitchFamily="34" charset="77"/>
              </a:rPr>
              <a:t>gettime.c</a:t>
            </a:r>
            <a:r>
              <a:rPr lang="en-US" sz="2400" dirty="0">
                <a:latin typeface="Gill Sans MT" panose="020B0502020104020203" pitchFamily="34" charset="77"/>
              </a:rPr>
              <a:t> in </a:t>
            </a:r>
            <a:r>
              <a:rPr lang="en-US" sz="2400" dirty="0" err="1">
                <a:latin typeface="Gill Sans MT" panose="020B0502020104020203" pitchFamily="34" charset="77"/>
              </a:rPr>
              <a:t>dns</a:t>
            </a:r>
            <a:r>
              <a:rPr lang="en-US" sz="2400" dirty="0">
                <a:latin typeface="Gill Sans MT" panose="020B0502020104020203" pitchFamily="34" charset="77"/>
              </a:rPr>
              <a:t> directory</a:t>
            </a:r>
          </a:p>
          <a:p>
            <a:pPr marL="1150938" lvl="2" indent="-293688"/>
            <a:r>
              <a:rPr lang="en-US" sz="2400" dirty="0">
                <a:latin typeface="Gill Sans MT" panose="020B0502020104020203" pitchFamily="34" charset="77"/>
              </a:rPr>
              <a:t>Cache can contain up to </a:t>
            </a:r>
            <a:r>
              <a:rPr lang="en-US" sz="2400" b="1" dirty="0">
                <a:latin typeface="Gill Sans MT" panose="020B0502020104020203" pitchFamily="34" charset="77"/>
              </a:rPr>
              <a:t>3</a:t>
            </a:r>
            <a:r>
              <a:rPr lang="en-US" sz="2400" b="1" dirty="0" smtClean="0">
                <a:latin typeface="Gill Sans MT" panose="020B0502020104020203" pitchFamily="34" charset="77"/>
              </a:rPr>
              <a:t> </a:t>
            </a:r>
            <a:r>
              <a:rPr lang="en-US" sz="2400" b="1" dirty="0">
                <a:latin typeface="Gill Sans MT" panose="020B0502020104020203" pitchFamily="34" charset="77"/>
              </a:rPr>
              <a:t>lists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29598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8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1363"/>
            <a:ext cx="7772400" cy="1143000"/>
          </a:xfrm>
        </p:spPr>
        <p:txBody>
          <a:bodyPr/>
          <a:lstStyle/>
          <a:p>
            <a:r>
              <a:rPr lang="en-US" dirty="0"/>
              <a:t>Act as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83925"/>
            <a:ext cx="8045824" cy="5469963"/>
          </a:xfrm>
        </p:spPr>
        <p:txBody>
          <a:bodyPr/>
          <a:lstStyle/>
          <a:p>
            <a:r>
              <a:rPr lang="en-US" sz="2000" b="1" dirty="0">
                <a:latin typeface="Gill Sans MT" panose="020B0502020104020203" pitchFamily="34" charset="77"/>
                <a:cs typeface="Consolas" panose="020B0609020204030204" pitchFamily="49" charset="0"/>
              </a:rPr>
              <a:t>Server:</a:t>
            </a:r>
          </a:p>
          <a:p>
            <a:pPr marL="857250" lvl="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udpserver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7123  (enter)</a:t>
            </a:r>
          </a:p>
          <a:p>
            <a:pPr marL="857250" lvl="2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received datagram from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cs45313-001.astate.edu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(147.97.156.240)</a:t>
            </a:r>
          </a:p>
          <a:p>
            <a:pPr marL="857250" lvl="2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[Time: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11:33:35 CDT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2022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Server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received 15/15 bytes: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www.astate.edu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has no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www.astate.edu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in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</a:p>
          <a:p>
            <a:pPr marL="857250" lvl="2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#: host name: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address: time</a:t>
            </a:r>
          </a:p>
          <a:p>
            <a:pPr marL="857250" lvl="2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www.cnn.com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151.101.185.67 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11:33:35 CDT 2022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2: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www.google.com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s-I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172.217.2.36 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11:34:09 CDT 2022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www.astate.edu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s-I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52.206.247.4 : 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Mon Mar 14 11:35:09 CDT 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2022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Time: ] Server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requests to the DNS server</a:t>
            </a: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gets IP address (147.97.50.204)</a:t>
            </a: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saves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www.astate.edu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147.97.50.204 in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www.cnn.com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151.101.185.67 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11:33:35 CDT 2022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2: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www.google.com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s-IS" sz="1200" dirty="0">
                <a:latin typeface="Consolas" panose="020B0609020204030204" pitchFamily="49" charset="0"/>
                <a:cs typeface="Consolas" panose="020B0609020204030204" pitchFamily="49" charset="0"/>
              </a:rPr>
              <a:t>172.217.2.36 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11:34:09 CDT 2022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www.astate.edu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s-I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52.206.247.4 : 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Mon Mar 14 11:35:09 </a:t>
            </a:r>
            <a:r>
              <a:rPr lang="de-DE" sz="1200" b="1">
                <a:latin typeface="Consolas" panose="020B0609020204030204" pitchFamily="49" charset="0"/>
                <a:cs typeface="Consolas" panose="020B0609020204030204" pitchFamily="49" charset="0"/>
              </a:rPr>
              <a:t>CDT </a:t>
            </a:r>
            <a:r>
              <a:rPr lang="de-DE" sz="1200" b="1" smtClean="0">
                <a:latin typeface="Consolas" panose="020B0609020204030204" pitchFamily="49" charset="0"/>
                <a:cs typeface="Consolas" panose="020B0609020204030204" pitchFamily="49" charset="0"/>
              </a:rPr>
              <a:t>2022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sends 147.97.50.204 to the client </a:t>
            </a:r>
          </a:p>
          <a:p>
            <a:r>
              <a:rPr lang="en-US" sz="2000" b="1" dirty="0">
                <a:latin typeface="Gill Sans MT" panose="020B0502020104020203" pitchFamily="34" charset="77"/>
                <a:cs typeface="Consolas" panose="020B0609020204030204" pitchFamily="49" charset="0"/>
              </a:rPr>
              <a:t>Client: (requests IP address) 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./</a:t>
            </a:r>
            <a:r>
              <a:rPr lang="en-US" sz="18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udpclient</a:t>
            </a:r>
            <a:r>
              <a:rPr lang="en-US" sz="18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ipaddress</a:t>
            </a:r>
            <a:r>
              <a:rPr lang="en-US" sz="18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7123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Please enter host: 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www.astate.edu</a:t>
            </a:r>
          </a:p>
          <a:p>
            <a:pPr marL="457200" lvl="1" indent="0">
              <a:buNone/>
            </a:pP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: 147.97.50.204 </a:t>
            </a:r>
            <a:r>
              <a:rPr lang="nb-NO" sz="2000" b="1" spc="-150" dirty="0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 </a:t>
            </a:r>
            <a:r>
              <a:rPr lang="nb-NO" sz="2000" b="1" spc="-150" dirty="0" err="1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this</a:t>
            </a:r>
            <a:r>
              <a:rPr lang="nb-NO" sz="2000" b="1" spc="-150" dirty="0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nb-NO" sz="2000" b="1" spc="-150" dirty="0" err="1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message</a:t>
            </a:r>
            <a:r>
              <a:rPr lang="nb-NO" sz="2000" b="1" spc="-150" dirty="0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 is from server</a:t>
            </a:r>
            <a:endParaRPr lang="nb-NO" sz="2000" b="1" dirty="0">
              <a:solidFill>
                <a:srgbClr val="FF0000"/>
              </a:solidFill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5469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37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1363"/>
            <a:ext cx="7772400" cy="1143000"/>
          </a:xfrm>
        </p:spPr>
        <p:txBody>
          <a:bodyPr/>
          <a:lstStyle/>
          <a:p>
            <a:r>
              <a:rPr lang="en-US" dirty="0"/>
              <a:t>Cache (1/2</a:t>
            </a:r>
            <a:r>
              <a:rPr lang="en-US" dirty="0" smtClean="0"/>
              <a:t>); valid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6825"/>
            <a:ext cx="8045824" cy="5469963"/>
          </a:xfrm>
        </p:spPr>
        <p:txBody>
          <a:bodyPr/>
          <a:lstStyle/>
          <a:p>
            <a:r>
              <a:rPr lang="en-US" sz="2400" dirty="0"/>
              <a:t>Server: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udpserver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7123  (enter)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received datagram from cs45313-001.astate.edu (147.97.156.248)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received 15/15 bytes: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www.astate.edu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Mon Mar 14 </a:t>
            </a:r>
            <a:r>
              <a:rPr lang="de-D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11:35:08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CDT </a:t>
            </a:r>
            <a:r>
              <a:rPr lang="de-D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2022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www.astate.edu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cache, valid</a:t>
            </a:r>
          </a:p>
          <a:p>
            <a:pPr marL="8572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#: host name: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address: time</a:t>
            </a:r>
          </a:p>
          <a:p>
            <a:pPr marL="8572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www.cnn.com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: 151.101.185.67 :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Mon Mar 14 11:33:35 CDT 2022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2: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www.google.com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s-I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172.217.2.36 :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Mon Mar 14 11:34:09 CDT 2022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3: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www.astate.edu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s-I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52.206.247.4 :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Mon Mar 14 11:35:09 CDT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2022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sends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52.206.247.4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to the client 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Client: </a:t>
            </a:r>
          </a:p>
          <a:p>
            <a:pPr marL="57150" indent="0">
              <a:buNone/>
            </a:pP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./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udpclient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ipaddress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7XXX (port number)</a:t>
            </a:r>
          </a:p>
          <a:p>
            <a:pPr marL="5715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Please enter host: </a:t>
            </a:r>
            <a:r>
              <a:rPr lang="nb-NO" sz="2000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www.astate.edu</a:t>
            </a:r>
            <a:endParaRPr lang="nb-NO" sz="2000" spc="-150" dirty="0">
              <a:latin typeface="Consolas" panose="020B0609020204030204" pitchFamily="49" charset="0"/>
              <a:ea typeface="Courier New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: 147.97.50.204 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 This </a:t>
            </a:r>
            <a:r>
              <a:rPr lang="nb-NO" sz="2000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message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 is from server</a:t>
            </a:r>
            <a:endParaRPr lang="nb-NO" sz="2000" spc="-150" dirty="0">
              <a:latin typeface="Consolas" panose="020B0609020204030204" pitchFamily="49" charset="0"/>
              <a:ea typeface="Courier New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5469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14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1363"/>
            <a:ext cx="7772400" cy="1143000"/>
          </a:xfrm>
        </p:spPr>
        <p:txBody>
          <a:bodyPr/>
          <a:lstStyle/>
          <a:p>
            <a:r>
              <a:rPr lang="en-US" dirty="0"/>
              <a:t>Cache (2/2</a:t>
            </a:r>
            <a:r>
              <a:rPr lang="en-US" dirty="0" smtClean="0"/>
              <a:t>): invalid for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6825"/>
            <a:ext cx="8045824" cy="5469963"/>
          </a:xfrm>
        </p:spPr>
        <p:txBody>
          <a:bodyPr/>
          <a:lstStyle/>
          <a:p>
            <a:r>
              <a:rPr lang="en-US" sz="2400" dirty="0"/>
              <a:t>Server: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udpserver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7123  (enter)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received datagram from cs45313-001.astate.edu (147.97.156.248)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received 15/15 bytes: www.astate.edu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[Time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11:36:13 CDT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2022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Server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www.astate.edu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cache,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but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#: host name: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address: time</a:t>
            </a: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www.cnn.com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151.101.185.67 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11:33:35 CDT 2022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2: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www.google.com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s-IS" sz="1200" dirty="0">
                <a:latin typeface="Consolas" panose="020B0609020204030204" pitchFamily="49" charset="0"/>
                <a:cs typeface="Consolas" panose="020B0609020204030204" pitchFamily="49" charset="0"/>
              </a:rPr>
              <a:t>172.217.2.36 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11:34:09 CDT 2022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3: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www.astate.edu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s-IS" sz="1200" dirty="0">
                <a:latin typeface="Consolas" panose="020B0609020204030204" pitchFamily="49" charset="0"/>
                <a:cs typeface="Consolas" panose="020B0609020204030204" pitchFamily="49" charset="0"/>
              </a:rPr>
              <a:t>52.206.247.4 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11:35:09 CDT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2022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requests to the DNS server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[Time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Mon Mar 14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11:36:23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CDT 2022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Server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gets IP address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(52.206.247.4)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saves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www.astate.edu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52.206.247.4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#: host name: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address: time</a:t>
            </a: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www.cnn.com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151.101.185.67 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11:33:35 CDT 2022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2: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www.google.com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s-IS" sz="1200" dirty="0">
                <a:latin typeface="Consolas" panose="020B0609020204030204" pitchFamily="49" charset="0"/>
                <a:cs typeface="Consolas" panose="020B0609020204030204" pitchFamily="49" charset="0"/>
              </a:rPr>
              <a:t>172.217.2.36 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11:34:09 CDT 2022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3: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www.astate.edu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s-IS" sz="1200" dirty="0">
                <a:latin typeface="Consolas" panose="020B0609020204030204" pitchFamily="49" charset="0"/>
                <a:cs typeface="Consolas" panose="020B0609020204030204" pitchFamily="49" charset="0"/>
              </a:rPr>
              <a:t>52.206.247.4 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Mon Mar 14 11:36:23 CDT 2022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[Time: ] Server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sends 147.97.50.204 to the client </a:t>
            </a:r>
          </a:p>
          <a:p>
            <a:r>
              <a:rPr lang="en-US" sz="1800" dirty="0"/>
              <a:t>Client: </a:t>
            </a:r>
          </a:p>
          <a:p>
            <a:pPr marL="57150" indent="0">
              <a:buNone/>
            </a:pPr>
            <a:r>
              <a:rPr lang="en-US" sz="16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./</a:t>
            </a:r>
            <a:r>
              <a:rPr lang="en-US" sz="16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udpclient</a:t>
            </a:r>
            <a:r>
              <a:rPr lang="en-US" sz="16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ipaddress</a:t>
            </a:r>
            <a:r>
              <a:rPr lang="en-US" sz="16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7XXX (port number)</a:t>
            </a:r>
          </a:p>
          <a:p>
            <a:pPr marL="5715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Please enter host: </a:t>
            </a:r>
            <a:r>
              <a:rPr lang="nb-NO" sz="1600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www.astate.edu</a:t>
            </a:r>
            <a:endParaRPr lang="nb-NO" sz="1600" spc="-150" dirty="0">
              <a:latin typeface="Consolas" panose="020B0609020204030204" pitchFamily="49" charset="0"/>
              <a:ea typeface="Courier New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nb-NO" sz="16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 </a:t>
            </a:r>
            <a:r>
              <a:rPr lang="en-US" sz="16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</a:t>
            </a:r>
            <a:r>
              <a:rPr lang="nb-NO" sz="16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: 147.97.50.204 </a:t>
            </a:r>
            <a:r>
              <a:rPr lang="nb-NO" sz="16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 This </a:t>
            </a:r>
            <a:r>
              <a:rPr lang="nb-NO" sz="1600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message</a:t>
            </a:r>
            <a:r>
              <a:rPr lang="nb-NO" sz="16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 is from server</a:t>
            </a:r>
            <a:endParaRPr lang="nb-NO" sz="1600" spc="-150" dirty="0">
              <a:latin typeface="Consolas" panose="020B0609020204030204" pitchFamily="49" charset="0"/>
              <a:ea typeface="Courier New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5469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13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1C537-DF33-3B45-A702-800D03F3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0308EE-66F8-6A43-A76D-CC6CD626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Gill Sans MT" panose="020B0502020104020203" pitchFamily="34" charset="77"/>
              </a:rPr>
              <a:t>Your program must be compiled </a:t>
            </a:r>
            <a:r>
              <a:rPr lang="en-US" sz="2400" b="1" dirty="0">
                <a:latin typeface="Gill Sans MT" panose="020B0502020104020203" pitchFamily="34" charset="77"/>
              </a:rPr>
              <a:t>without</a:t>
            </a:r>
            <a:r>
              <a:rPr lang="en-US" sz="2400" dirty="0">
                <a:latin typeface="Gill Sans MT" panose="020B0502020104020203" pitchFamily="34" charset="77"/>
              </a:rPr>
              <a:t> any error and warning messages; otherwise, you will get 0 point.</a:t>
            </a:r>
          </a:p>
          <a:p>
            <a:r>
              <a:rPr lang="en-US" sz="2400" dirty="0" smtClean="0">
                <a:latin typeface="Gill Sans MT" panose="020B0502020104020203" pitchFamily="34" charset="77"/>
              </a:rPr>
              <a:t>[10pts</a:t>
            </a:r>
            <a:r>
              <a:rPr lang="en-US" sz="2400" dirty="0">
                <a:latin typeface="Gill Sans MT" panose="020B0502020104020203" pitchFamily="34" charset="77"/>
              </a:rPr>
              <a:t>] Add comments in codes as much as you can</a:t>
            </a:r>
          </a:p>
          <a:p>
            <a:r>
              <a:rPr lang="en-US" sz="2400" dirty="0" smtClean="0">
                <a:latin typeface="Gill Sans MT" panose="020B0502020104020203" pitchFamily="34" charset="77"/>
              </a:rPr>
              <a:t>[70pts</a:t>
            </a:r>
            <a:r>
              <a:rPr lang="en-US" sz="2400" dirty="0">
                <a:latin typeface="Gill Sans MT" panose="020B0502020104020203" pitchFamily="34" charset="77"/>
              </a:rPr>
              <a:t>] Server must have two major functions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[20pts] Server prints *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77"/>
              </a:rPr>
              <a:t>all log</a:t>
            </a:r>
            <a:r>
              <a:rPr lang="en-US" dirty="0" smtClean="0">
                <a:latin typeface="Gill Sans MT" panose="020B0502020104020203" pitchFamily="34" charset="77"/>
              </a:rPr>
              <a:t>* with [Time: ] information</a:t>
            </a:r>
          </a:p>
          <a:p>
            <a:pPr lvl="1"/>
            <a:r>
              <a:rPr lang="en-US" dirty="0" smtClean="0">
                <a:latin typeface="Gill Sans MT" panose="020B0502020104020203" pitchFamily="34" charset="77"/>
              </a:rPr>
              <a:t>[10pts] Server prints table information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 smtClean="0">
                <a:latin typeface="Gill Sans MT" panose="020B0502020104020203" pitchFamily="34" charset="77"/>
              </a:rPr>
              <a:t>[10pts</a:t>
            </a:r>
            <a:r>
              <a:rPr lang="en-US" dirty="0">
                <a:latin typeface="Gill Sans MT" panose="020B0502020104020203" pitchFamily="34" charset="77"/>
              </a:rPr>
              <a:t>] Act as proxy (hostname to IP)</a:t>
            </a:r>
          </a:p>
          <a:p>
            <a:pPr lvl="1"/>
            <a:r>
              <a:rPr lang="en-US" dirty="0" smtClean="0">
                <a:latin typeface="Gill Sans MT" panose="020B0502020104020203" pitchFamily="34" charset="77"/>
              </a:rPr>
              <a:t>[30pts</a:t>
            </a:r>
            <a:r>
              <a:rPr lang="en-US" dirty="0">
                <a:latin typeface="Gill Sans MT" panose="020B0502020104020203" pitchFamily="34" charset="77"/>
              </a:rPr>
              <a:t>] </a:t>
            </a:r>
            <a:r>
              <a:rPr lang="en-US" dirty="0" smtClean="0">
                <a:latin typeface="Gill Sans MT" panose="020B0502020104020203" pitchFamily="34" charset="77"/>
              </a:rPr>
              <a:t>Cache</a:t>
            </a:r>
            <a:endParaRPr lang="en-US" sz="2400" dirty="0" smtClean="0">
              <a:latin typeface="Gill Sans MT" panose="020B0502020104020203" pitchFamily="34" charset="77"/>
            </a:endParaRPr>
          </a:p>
          <a:p>
            <a:pPr lvl="2"/>
            <a:r>
              <a:rPr lang="en-US" sz="2400" dirty="0" smtClean="0">
                <a:latin typeface="Gill Sans MT" panose="020B0502020104020203" pitchFamily="34" charset="77"/>
              </a:rPr>
              <a:t>Cache </a:t>
            </a:r>
            <a:r>
              <a:rPr lang="en-US" sz="2400" dirty="0">
                <a:latin typeface="Gill Sans MT" panose="020B0502020104020203" pitchFamily="34" charset="77"/>
              </a:rPr>
              <a:t>entries are invalid </a:t>
            </a:r>
            <a:r>
              <a:rPr lang="en-US" sz="2400" dirty="0" smtClean="0">
                <a:latin typeface="Gill Sans MT" panose="020B0502020104020203" pitchFamily="34" charset="77"/>
              </a:rPr>
              <a:t>after10 </a:t>
            </a:r>
            <a:r>
              <a:rPr lang="en-US" sz="2400" dirty="0">
                <a:latin typeface="Gill Sans MT" panose="020B0502020104020203" pitchFamily="34" charset="77"/>
              </a:rPr>
              <a:t>sec</a:t>
            </a:r>
          </a:p>
          <a:p>
            <a:pPr lvl="2"/>
            <a:r>
              <a:rPr lang="en-US" sz="2400" dirty="0">
                <a:latin typeface="Gill Sans MT" panose="020B0502020104020203" pitchFamily="34" charset="77"/>
              </a:rPr>
              <a:t>Cache contain up to </a:t>
            </a:r>
            <a:r>
              <a:rPr lang="en-US" sz="2400" dirty="0" smtClean="0">
                <a:latin typeface="Gill Sans MT" panose="020B0502020104020203" pitchFamily="34" charset="77"/>
              </a:rPr>
              <a:t>3 </a:t>
            </a:r>
            <a:r>
              <a:rPr lang="en-US" sz="2400" dirty="0">
                <a:latin typeface="Gill Sans MT" panose="020B0502020104020203" pitchFamily="34" charset="77"/>
              </a:rPr>
              <a:t>list (hostname and IP address)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[20pts] Client prints “IP”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C2FFBF-0A60-8D4B-A994-9FCE70BD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EC5AE-E5B7-E340-ACFC-9B491D58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33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5820"/>
            <a:ext cx="7772400" cy="4648200"/>
          </a:xfrm>
        </p:spPr>
        <p:txBody>
          <a:bodyPr/>
          <a:lstStyle/>
          <a:p>
            <a:r>
              <a:rPr lang="en-US" dirty="0"/>
              <a:t>Submit source codes (Do not change file names)</a:t>
            </a:r>
          </a:p>
          <a:p>
            <a:pPr lvl="1"/>
            <a:r>
              <a:rPr lang="en-US" dirty="0" err="1"/>
              <a:t>udpserver.c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udpclient.c</a:t>
            </a:r>
            <a:endParaRPr lang="en-US" dirty="0"/>
          </a:p>
          <a:p>
            <a:pPr lvl="1"/>
            <a:r>
              <a:rPr lang="en-US" dirty="0" err="1"/>
              <a:t>run.scrt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19561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4054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16120</TotalTime>
  <Words>1017</Words>
  <Application>Microsoft Macintosh PowerPoint</Application>
  <PresentationFormat>On-screen Show (4:3)</PresentationFormat>
  <Paragraphs>170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Comic Sans MS</vt:lpstr>
      <vt:lpstr>Consolas</vt:lpstr>
      <vt:lpstr>Courier New</vt:lpstr>
      <vt:lpstr>Gill Sans MT</vt:lpstr>
      <vt:lpstr>MS PGothic</vt:lpstr>
      <vt:lpstr>ＭＳ Ｐゴシック</vt:lpstr>
      <vt:lpstr>Tahoma</vt:lpstr>
      <vt:lpstr>Times New Roman</vt:lpstr>
      <vt:lpstr>Wingdings</vt:lpstr>
      <vt:lpstr>ZapfDingbats</vt:lpstr>
      <vt:lpstr>Arial</vt:lpstr>
      <vt:lpstr>Default Design</vt:lpstr>
      <vt:lpstr>Homework 4</vt:lpstr>
      <vt:lpstr>Virtual Server </vt:lpstr>
      <vt:lpstr>UDP connection</vt:lpstr>
      <vt:lpstr>Local DNS over UDP</vt:lpstr>
      <vt:lpstr>Act as proxy</vt:lpstr>
      <vt:lpstr>Cache (1/2); valid</vt:lpstr>
      <vt:lpstr>Cache (2/2): invalid for timeout</vt:lpstr>
      <vt:lpstr>Rubric</vt:lpstr>
      <vt:lpstr>Submission</vt:lpstr>
      <vt:lpstr>Supplement</vt:lpstr>
      <vt:lpstr>Reference programs</vt:lpstr>
      <vt:lpstr>UDP</vt:lpstr>
      <vt:lpstr>UDP: screenshot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Donghoon Kim</cp:lastModifiedBy>
  <cp:revision>504</cp:revision>
  <cp:lastPrinted>2011-09-19T12:20:55Z</cp:lastPrinted>
  <dcterms:created xsi:type="dcterms:W3CDTF">1999-10-08T19:08:27Z</dcterms:created>
  <dcterms:modified xsi:type="dcterms:W3CDTF">2022-03-15T13:34:30Z</dcterms:modified>
</cp:coreProperties>
</file>