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</p:sldMasterIdLst>
  <p:notesMasterIdLst>
    <p:notesMasterId r:id="rId6"/>
  </p:notesMasterIdLst>
  <p:sldIdLst>
    <p:sldId id="257" r:id="rId5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69" r:id="rId20"/>
    <p:sldId id="272" r:id="rId21"/>
    <p:sldId id="273" r:id="rId22"/>
    <p:sldId id="274" r:id="rId23"/>
    <p:sldId id="276" r:id="rId2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9"/>
        <p:guide pos="285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03486"/>
            <a:ext cx="7329714" cy="1545999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44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82611"/>
            <a:ext cx="7329714" cy="694190"/>
          </a:xfrm>
        </p:spPr>
        <p:txBody>
          <a:bodyPr lIns="216000"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9669" y="338999"/>
            <a:ext cx="7884663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295275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495300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63817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79057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03486"/>
            <a:ext cx="7329714" cy="1545999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44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82611"/>
            <a:ext cx="7329714" cy="694190"/>
          </a:xfrm>
        </p:spPr>
        <p:txBody>
          <a:bodyPr lIns="216000"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9999"/>
            <a:ext cx="7886700" cy="1001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0208"/>
            <a:ext cx="7886700" cy="5050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2768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2768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920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18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761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18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761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6268" y="2295526"/>
            <a:ext cx="6091464" cy="1681388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85600"/>
            <a:ext cx="3196800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65200" y="878400"/>
            <a:ext cx="44784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876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9669" y="338999"/>
            <a:ext cx="7884663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295275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495300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63817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79057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03486"/>
            <a:ext cx="7329714" cy="1545999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44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82611"/>
            <a:ext cx="7329714" cy="694190"/>
          </a:xfrm>
        </p:spPr>
        <p:txBody>
          <a:bodyPr lIns="216000"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9999"/>
            <a:ext cx="7886700" cy="1001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0208"/>
            <a:ext cx="7886700" cy="5050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2768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2768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920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18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761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18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761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6268" y="2295526"/>
            <a:ext cx="6091464" cy="1681388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85600"/>
            <a:ext cx="3196800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65200" y="878400"/>
            <a:ext cx="44784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876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39999"/>
            <a:ext cx="7886700" cy="100148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0208"/>
            <a:ext cx="7886700" cy="5050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9669" y="338999"/>
            <a:ext cx="7884663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295275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495300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63817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79057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2768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2768"/>
            <a:ext cx="38862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7920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61849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85761"/>
            <a:ext cx="3868340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6184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5761"/>
            <a:ext cx="3887391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6268" y="2295526"/>
            <a:ext cx="6091464" cy="1681388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85600"/>
            <a:ext cx="3196800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65200" y="878400"/>
            <a:ext cx="4478400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876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1026" name="图片 6"/>
          <p:cNvPicPr>
            <a:picLocks noChangeAspect="1"/>
          </p:cNvPicPr>
          <p:nvPr/>
        </p:nvPicPr>
        <p:blipFill>
          <a:blip r:embed="rId11"/>
          <a:srcRect l="10468" r="14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7921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360488"/>
            <a:ext cx="7886700" cy="46926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36385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855" indent="-36385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2050" name="图片 6"/>
          <p:cNvPicPr>
            <a:picLocks noChangeAspect="1"/>
          </p:cNvPicPr>
          <p:nvPr/>
        </p:nvPicPr>
        <p:blipFill>
          <a:blip r:embed="rId11"/>
          <a:srcRect l="10468" r="14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7921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2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360488"/>
            <a:ext cx="7886700" cy="46926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36385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855" indent="-36385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3074" name="图片 6"/>
          <p:cNvPicPr>
            <a:picLocks noChangeAspect="1"/>
          </p:cNvPicPr>
          <p:nvPr/>
        </p:nvPicPr>
        <p:blipFill>
          <a:blip r:embed="rId11"/>
          <a:srcRect l="10468" r="1468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0" y="365125"/>
            <a:ext cx="7886700" cy="7921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28650" y="1360488"/>
            <a:ext cx="7886700" cy="46926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36385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8A8E359-4958-4540-B234-3EB877711C70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E9FDC406-7BF1-4194-BB14-C74006F099EB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855" indent="-36385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任意多边形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503488"/>
            <a:ext cx="7329488" cy="1546225"/>
          </a:xfrm>
          <a:ln/>
        </p:spPr>
        <p:txBody>
          <a:bodyPr lIns="216000" tIns="45720" rIns="91440" bIns="45720" anchor="ctr"/>
          <a:p>
            <a:pPr defTabSz="914400">
              <a:buNone/>
            </a:pPr>
            <a:r>
              <a:rPr lang="en-US" altLang="zh-CN" sz="5400" kern="1200" dirty="0">
                <a:latin typeface="微软雅黑" panose="020B0503020204020204" charset="-122"/>
                <a:ea typeface="微软雅黑" panose="020B0503020204020204" charset="-122"/>
                <a:cs typeface="+mj-cs"/>
              </a:rPr>
              <a:t>AJAX</a:t>
            </a:r>
            <a:endParaRPr lang="en-US" altLang="zh-CN" sz="5400" kern="12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5122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0" y="4183063"/>
            <a:ext cx="9001125" cy="1589087"/>
          </a:xfrm>
          <a:ln/>
        </p:spPr>
        <p:txBody>
          <a:bodyPr lIns="216000" tIns="45720" rIns="91440" bIns="45720" anchor="ctr"/>
          <a:p>
            <a:pPr defTabSz="914400" fontAlgn="base"/>
            <a:r>
              <a:rPr lang="zh-CN" altLang="en-US" sz="1800" kern="1200" dirty="0">
                <a:latin typeface="+mn-lt"/>
                <a:ea typeface="+mn-ea"/>
                <a:cs typeface="+mn-cs"/>
              </a:rPr>
              <a:t>AJAX </a:t>
            </a:r>
            <a:r>
              <a:rPr lang="en-US" altLang="zh-CN" sz="1800" kern="1200" dirty="0">
                <a:latin typeface="+mn-lt"/>
                <a:ea typeface="+mn-ea"/>
                <a:cs typeface="+mn-cs"/>
              </a:rPr>
              <a:t>(</a:t>
            </a:r>
            <a:r>
              <a:rPr lang="zh-CN" altLang="en-US" sz="1800" kern="1200">
                <a:latin typeface="微软雅黑" panose="020B0503020204020204" charset="-122"/>
                <a:ea typeface="微软雅黑" panose="020B0503020204020204" charset="-122"/>
                <a:cs typeface="+mn-cs"/>
                <a:sym typeface="黑体" panose="02010609060101010101" charset="-122"/>
              </a:rPr>
              <a:t>Asynchronous JavaScript and XML</a:t>
            </a:r>
            <a:r>
              <a:rPr lang="en-US" altLang="zh-CN" sz="1800" kern="1200" dirty="0">
                <a:latin typeface="+mn-lt"/>
                <a:ea typeface="+mn-ea"/>
                <a:cs typeface="+mn-cs"/>
              </a:rPr>
              <a:t>)</a:t>
            </a:r>
            <a:r>
              <a:rPr lang="zh-CN" altLang="en-US" sz="1800" kern="1200" dirty="0">
                <a:latin typeface="+mn-lt"/>
                <a:ea typeface="+mn-ea"/>
                <a:cs typeface="+mn-cs"/>
              </a:rPr>
              <a:t>最大的优点是在不重新加载整个页面的情</a:t>
            </a:r>
            <a:endParaRPr lang="zh-CN" altLang="en-US" sz="1800" kern="1200" dirty="0">
              <a:latin typeface="+mn-lt"/>
              <a:ea typeface="+mn-ea"/>
              <a:cs typeface="+mn-cs"/>
            </a:endParaRPr>
          </a:p>
          <a:p>
            <a:pPr defTabSz="914400" fontAlgn="base"/>
            <a:r>
              <a:rPr lang="zh-CN" altLang="en-US" sz="1800" kern="1200" dirty="0">
                <a:latin typeface="+mn-lt"/>
                <a:ea typeface="+mn-ea"/>
                <a:cs typeface="+mn-cs"/>
              </a:rPr>
              <a:t>况下，可以与服务器交换数据并更新部分网页内容。</a:t>
            </a:r>
            <a:endParaRPr lang="zh-CN" altLang="en-US" sz="1800" kern="1200" dirty="0">
              <a:latin typeface="+mn-lt"/>
              <a:ea typeface="+mn-ea"/>
              <a:cs typeface="+mn-cs"/>
            </a:endParaRPr>
          </a:p>
          <a:p>
            <a:pPr defTabSz="914400" fontAlgn="base"/>
            <a:r>
              <a:rPr lang="en-US" altLang="zh-CN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asynchronous 异步的；不同时的；不同期的</a:t>
            </a:r>
            <a:endParaRPr lang="en-US" altLang="zh-CN" sz="1800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3"/>
          <p:cNvSpPr txBox="1"/>
          <p:nvPr/>
        </p:nvSpPr>
        <p:spPr>
          <a:xfrm>
            <a:off x="136525" y="598488"/>
            <a:ext cx="5119688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AJAX - 服务器 响应</a:t>
            </a:r>
            <a:endParaRPr lang="zh-CN" altLang="en-US" sz="36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文本框 6"/>
          <p:cNvSpPr txBox="1"/>
          <p:nvPr/>
        </p:nvSpPr>
        <p:spPr>
          <a:xfrm>
            <a:off x="136525" y="1244600"/>
            <a:ext cx="859472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通过XMLHttpRequest 对象的 responseText 或 responseXML 属性来获得来自服务器的响应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文本框 7"/>
          <p:cNvSpPr txBox="1"/>
          <p:nvPr/>
        </p:nvSpPr>
        <p:spPr>
          <a:xfrm>
            <a:off x="136525" y="2690813"/>
            <a:ext cx="8593138" cy="19986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属性	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描述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responseText	获得字符串形式的响应数据，如果来自服务器的响应并非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XML，使用 responseText 属性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responseXML	获得 XML 形式的响应数据，如果来自服务器的响应是 XML，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而且需要作为 XML 对象进行解析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使用 responseXML 属性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框 3"/>
          <p:cNvSpPr txBox="1"/>
          <p:nvPr/>
        </p:nvSpPr>
        <p:spPr>
          <a:xfrm>
            <a:off x="282575" y="644525"/>
            <a:ext cx="8710613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onreadystatechange 事件</a:t>
            </a:r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20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当请求被发送到服务器时，我们需要执行一些基于响应的任务。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每当 readyState 改变时，就会触发 onreadystatechange </a:t>
            </a: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事件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readyState 属性存有 XMLHttpRequest 的状态信息。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属性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描述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onreadystatechange	存储函数（或函数名），每当readyState属性改变时，就会调用该函数。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readyState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存有 XMLHttpRequest 的状态。从 0 到 4 发生变化。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0: 请求未初始化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1: 服务器连接已建立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2: 请求已接收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3: 请求处理中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  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4: 请求已完成，且响应已就绪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status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200: "OK"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404: 未找到页面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3"/>
          <p:cNvSpPr txBox="1"/>
          <p:nvPr/>
        </p:nvSpPr>
        <p:spPr>
          <a:xfrm>
            <a:off x="452438" y="1658938"/>
            <a:ext cx="823912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在 onreadystatechange 事件中，我们规定当服务器响应已做好被处理的准备时所执行的任务。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当 readyState 等于 4 且状态为 200 时，表示响应已就绪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xmlhttp.onreadystatechange=function(){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if (xmlhttp.readyState==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&amp;&amp; xmlhttp.status==200){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document.getElementById("myDiv").innerHTML=xmlhttp.responseText;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5"/>
          <p:cNvSpPr txBox="1"/>
          <p:nvPr/>
        </p:nvSpPr>
        <p:spPr>
          <a:xfrm>
            <a:off x="1208088" y="1041400"/>
            <a:ext cx="6726237" cy="2768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load() 方法从服务器加载数据，并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把返回的数据放入被选元素中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语法：$(selector).load(URL,data,callback);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必需的 URL 参数规定您希望加载的 URL。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可选的 data 参数规定与请求一同发送的查询字符串键/值对集合。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可选的 callback 参数是 load() 方法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后所执行的回调函数。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文本框 6"/>
          <p:cNvSpPr txBox="1"/>
          <p:nvPr/>
        </p:nvSpPr>
        <p:spPr>
          <a:xfrm>
            <a:off x="882650" y="347663"/>
            <a:ext cx="304641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jQuery load() 方法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文本框 7"/>
          <p:cNvSpPr txBox="1"/>
          <p:nvPr/>
        </p:nvSpPr>
        <p:spPr>
          <a:xfrm>
            <a:off x="92075" y="3981450"/>
            <a:ext cx="9017000" cy="2060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回调函数可以设置不同的参数：</a:t>
            </a:r>
            <a:endParaRPr lang="zh-CN" altLang="en-US" sz="2000">
              <a:solidFill>
                <a:srgbClr val="92D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responseTxt - 包含调用成功时的结果内容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statusTXT - 包含调用的状态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("success", "notmodified", "error", "timeout" 或 "parsererror")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xhr - 包含 XMLHttpRequest 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3"/>
          <p:cNvSpPr txBox="1"/>
          <p:nvPr/>
        </p:nvSpPr>
        <p:spPr>
          <a:xfrm>
            <a:off x="1182688" y="1120775"/>
            <a:ext cx="7515225" cy="4032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下面的例子会在 load() 方法完成后显示一个提示框。如果 load() 方法已成功，则显示“外部内容加载成功！”，而如果失败，则显示错误消息：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$("button").click(function(){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$("#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box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").load("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ajaxLoad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.txt",function(responseTxt,statusTxt,xhr){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if(statusTxt=="success")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  alert("外部内容加载成功！");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if(statusTxt=="error")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  alert("Error: "+xhr.status+": "+xhr.statusText);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});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});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1"/>
          <p:cNvSpPr txBox="1"/>
          <p:nvPr/>
        </p:nvSpPr>
        <p:spPr>
          <a:xfrm>
            <a:off x="1130300" y="184150"/>
            <a:ext cx="31718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JQuery AJAX</a:t>
            </a:r>
            <a:endParaRPr lang="en-US" altLang="zh-CN" sz="3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2" name="文本框 1"/>
          <p:cNvSpPr txBox="1"/>
          <p:nvPr/>
        </p:nvSpPr>
        <p:spPr>
          <a:xfrm>
            <a:off x="1412875" y="803275"/>
            <a:ext cx="6318250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$.get(URL,</a:t>
            </a:r>
            <a:r>
              <a:rPr lang="en-US" altLang="zh-CN" sz="2000">
                <a:solidFill>
                  <a:srgbClr val="92D050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,function(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,status,xhr),dataType)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3" name="文本框 2"/>
          <p:cNvSpPr txBox="1"/>
          <p:nvPr/>
        </p:nvSpPr>
        <p:spPr>
          <a:xfrm>
            <a:off x="41275" y="1169988"/>
            <a:ext cx="8988425" cy="544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参数	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		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描述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URL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必需。规定您需要请求的 URL。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可选。规定连同请求发送到服务器的数据。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function(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,status,xhr)	可选。规定当请求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成功时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运行的函数。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额外的参数：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- 包含来自请求的结果数据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status - 包含请求的状态</a:t>
            </a:r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（"success"、</a:t>
            </a:r>
            <a:r>
              <a:rPr lang="en-US" altLang="zh-CN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		</a:t>
            </a:r>
            <a:r>
              <a:rPr lang="zh-CN" altLang="en-US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"notmodified"、"error"、"timeout"、"parsererror"）</a:t>
            </a:r>
            <a:endParaRPr lang="zh-CN" altLang="en-US">
              <a:solidFill>
                <a:srgbClr val="92D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xhr - 包含 XMLHttpRequest 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dataType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可选。规定预期的服务器响应的数据类型。默认地，jQuery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会智能判断，可能的类型有：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"xml" - 一个 XML 文档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"html" - HTML 作为纯文本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"text" - 纯文本字符串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"script" - 以 JavaScript 运行响应，并以纯文本返回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"json" - 以 JSON 运行响应，并以 JavaScript 对象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"jsonp" - 使用 JSONP 加载一个 JSON 块，将添加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一个 "?callback=?" 到 URL 来规定回调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5"/>
          <p:cNvSpPr txBox="1"/>
          <p:nvPr/>
        </p:nvSpPr>
        <p:spPr>
          <a:xfrm>
            <a:off x="768350" y="1139190"/>
            <a:ext cx="760730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$.load()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方法是最简单的从服务器获取数据的方法。它几乎与 $.get() 等价，不同的是它不是全局函数，并且它拥有隐式的回调函数。当侦测到成功的响应时（比如，当 textStatus 为 "success" 或 "notmodified" 时），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.load() 将匹配元素的 HTML 内容设置为返回的数据。这意味着该方法的大多数使用会非常简单：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文本框 6"/>
          <p:cNvSpPr txBox="1"/>
          <p:nvPr/>
        </p:nvSpPr>
        <p:spPr>
          <a:xfrm>
            <a:off x="768350" y="455613"/>
            <a:ext cx="39227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$.get()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$.load()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的区别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文本框 7"/>
          <p:cNvSpPr txBox="1"/>
          <p:nvPr/>
        </p:nvSpPr>
        <p:spPr>
          <a:xfrm>
            <a:off x="768350" y="2838450"/>
            <a:ext cx="760730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$("#result").load("ajax/test.html");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如果提供回调函数，则会在执行 post-processing 之后执行该函数：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$("#result").load("ajax/test.html", function() 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alert("Load was performed.");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});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上面的两个例子中，如果当前文档不包含 "result"的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，则不会执行 load() 方法。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5"/>
          <p:cNvSpPr txBox="1"/>
          <p:nvPr/>
        </p:nvSpPr>
        <p:spPr>
          <a:xfrm>
            <a:off x="682625" y="1154113"/>
            <a:ext cx="7778750" cy="3968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.load() 方法允许我们规定要插入的远程文档的某个部分。这一点是通过 url 参数的特殊语法实现的。如果该字符串中包含一个或多个空格，紧接第一个空格的字符串则是决定所加载内容的 jQuery 选择器。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我们可以修改上面的例子，这样就可以使用所获得文档的某部分：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$("#result").load("ajax/test.html #container");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如果执行该方法，则会取回 ajax/test.html 的内容，不过，jQuery 会解析被返回的文档，来查找带有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container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的元素。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该元素，连同其内容，会被插入带有结果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id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的元素中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，所取回文档的其余部分会被丢弃。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jQuery 使用浏览器的 .innerHTML 属性来解析被取回的文档，并把它插入当前文档。在此过程中，浏览器常会从文档中过滤掉元素，比如 &lt;html&gt;, &lt;title&gt; 或 &lt;head&gt; 元素。结果是，由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.load() 取回的元素可能与由浏览器直接取回的文档不完全相同。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注释：由于浏览器安全方面的限制，大多数 "Ajax" 请求遵守同源策略；请求无法从不同的域、子域或协议成功地取回数据。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文本框 6"/>
          <p:cNvSpPr txBox="1"/>
          <p:nvPr/>
        </p:nvSpPr>
        <p:spPr>
          <a:xfrm>
            <a:off x="682625" y="384175"/>
            <a:ext cx="4565650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$.load()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$.get()</a:t>
            </a:r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的区别</a:t>
            </a:r>
            <a:endParaRPr lang="zh-CN" altLang="en-US" sz="32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5"/>
          <p:cNvSpPr txBox="1"/>
          <p:nvPr/>
        </p:nvSpPr>
        <p:spPr>
          <a:xfrm>
            <a:off x="1433513" y="250825"/>
            <a:ext cx="5316537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$.post(</a:t>
            </a:r>
            <a:r>
              <a:rPr lang="en-US" altLang="zh-CN" sz="32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2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文本框 6"/>
          <p:cNvSpPr txBox="1"/>
          <p:nvPr/>
        </p:nvSpPr>
        <p:spPr>
          <a:xfrm>
            <a:off x="1433513" y="1077913"/>
            <a:ext cx="5461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post() 方法通过 HTTP POST 请求从服务器载入数据。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文本框 7"/>
          <p:cNvSpPr txBox="1"/>
          <p:nvPr/>
        </p:nvSpPr>
        <p:spPr>
          <a:xfrm>
            <a:off x="1433513" y="1611313"/>
            <a:ext cx="7343775" cy="6746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语法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.post(url,data,success(data, textStatus,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xhr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),dataType)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文本框 8"/>
          <p:cNvSpPr txBox="1"/>
          <p:nvPr/>
        </p:nvSpPr>
        <p:spPr>
          <a:xfrm>
            <a:off x="1433513" y="2565400"/>
            <a:ext cx="5459412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该函数是简写的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jax 函数，等价于：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$.ajax({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type: 'POST',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url: url,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data: data,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success: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function(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(result,status,xhr)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){...}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dataType: dataType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});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文本框 9"/>
          <p:cNvSpPr txBox="1"/>
          <p:nvPr/>
        </p:nvSpPr>
        <p:spPr>
          <a:xfrm>
            <a:off x="1354138" y="5091113"/>
            <a:ext cx="6921500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根据响应的不同的 MIME 类型，传递给 success 回调函数的返回数据也有所不同，这些数据可以是 XML 根元素、文本字符串、JavaScript 文件或者 JSON 对象。也可向 success 回调函数传递响应的文本状态。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框 7"/>
          <p:cNvSpPr txBox="1"/>
          <p:nvPr/>
        </p:nvSpPr>
        <p:spPr>
          <a:xfrm>
            <a:off x="614363" y="320675"/>
            <a:ext cx="7915275" cy="62160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$.ajax({name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:value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name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:value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...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,nameN:valueN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})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ajax() 方法用于执行 AJAX（异步 HTTP）请求。所有的 jQuery 的异步方法都可以使用 ajax() 方法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该方法通常用于其他方法不能完成的请求。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名称	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值/描述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type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规定请求的类型（GET 或 POST）。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url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规定发送请求的 URL。默认是当前页面。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async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布尔值，表示请求是否异步处理。默认是 true。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contentType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发送数据到服务器时所使用的内容类型。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默认是："application/x-www-form-urlencoded"。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dataType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预期的服务器响应的数据类型。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data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规定要发送到服务器的数据。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beforeSend(xhr)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发送请求前运行的函数。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error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: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function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(xhr,status,error)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如果请求失败要运行的函数。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success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: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function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  <a:sym typeface="黑体" panose="02010609060101010101" charset="-122"/>
              </a:rPr>
              <a:t>(result,status,xhr)	当请求成功时运行的函数。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complete 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: function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(xhr,status)	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请求完成时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成功或失败之后均调用</a:t>
            </a:r>
            <a:r>
              <a:rPr lang="en-US" altLang="zh-CN" sz="140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1400">
                <a:latin typeface="Arial" panose="020B0604020202020204" pitchFamily="34" charset="0"/>
                <a:ea typeface="宋体" panose="02010600030101010101" pitchFamily="2" charset="-122"/>
              </a:rPr>
              <a:t>运行的函数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19100" y="800100"/>
            <a:ext cx="8305800" cy="54467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 noProof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什么是 AJAX ？</a:t>
            </a:r>
            <a:endParaRPr lang="zh-CN" altLang="en-US" sz="3600" b="1" noProof="1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AJAX = </a:t>
            </a:r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Asynchronous JavaScript and XML</a:t>
            </a:r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异步 JavaScript 和 XML。</a:t>
            </a:r>
            <a:endParaRPr lang="zh-CN" altLang="en-US" sz="2400" noProof="1"/>
          </a:p>
          <a:p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AJAX 是一种用于创建快速动态网页的技术。</a:t>
            </a:r>
            <a:endParaRPr lang="zh-CN" altLang="en-US" sz="2400" noProof="1"/>
          </a:p>
          <a:p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通过在后台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与服务器进行数据交换</a:t>
            </a:r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，AJAX 可以使网页实现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异步更新</a:t>
            </a:r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。这意味着可以在不重新加载整个网页的情况下，对网页的某部分进行更新。</a:t>
            </a:r>
            <a:endParaRPr lang="zh-CN" altLang="en-US" sz="2400" noProof="1"/>
          </a:p>
          <a:p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传统的网页（不使用 AJAX）如果需要更新内容，必需重载整个网页面。</a:t>
            </a:r>
            <a:endParaRPr lang="zh-CN" altLang="en-US" sz="2400" noProof="1"/>
          </a:p>
          <a:p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有很多使用 AJAX 的应用程序案例：新浪微博、Google 地图、开心网等等。</a:t>
            </a:r>
            <a:endParaRPr lang="zh-CN" altLang="en-US" sz="2400" noProof="1"/>
          </a:p>
          <a:p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AJAX 不是新的编程语言，而是一种使用现有标准的新方法。</a:t>
            </a:r>
            <a:endParaRPr lang="zh-CN" altLang="en-US" sz="2400" noProof="1">
              <a:sym typeface="+mn-ea"/>
            </a:endParaRPr>
          </a:p>
          <a:p>
            <a:r>
              <a:rPr lang="zh-CN" altLang="en-US" sz="2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AJAX 不需要任何浏览器插件，但需要用户允许JavaScript在浏览器上执行。</a:t>
            </a:r>
            <a:endParaRPr lang="zh-CN" altLang="en-US" sz="2400" noProof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4"/>
          <p:cNvSpPr txBox="1"/>
          <p:nvPr/>
        </p:nvSpPr>
        <p:spPr>
          <a:xfrm>
            <a:off x="538163" y="1374775"/>
            <a:ext cx="806767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AJAX是基于现有的Internet标准无需重新加载整个网页的情况下，更新部分网页的</a:t>
            </a:r>
            <a:r>
              <a:rPr lang="zh-CN" altLang="en-US" sz="2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技术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联合使用：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XMLHttpRequest 对象 (异步的与服务器交换数据)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JavaScript/DOM (信息显示/交互)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CSS (给数据定义样式)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XML (作为转换数据的格式)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5.JSON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*</a:t>
            </a:r>
            <a:r>
              <a:rPr lang="zh-CN" altLang="en-US" sz="2800" b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rPr>
              <a:t>AJAX应用程序与浏览器和平台无关！</a:t>
            </a:r>
            <a:endParaRPr lang="zh-CN" altLang="en-US" sz="2800" b="1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r>
              <a:rPr lang="en-US" altLang="zh-CN"/>
              <a:t>AJAX</a:t>
            </a:r>
            <a:r>
              <a:rPr lang="zh-CN" altLang="zh-CN"/>
              <a:t>运行原理</a:t>
            </a:r>
            <a:endParaRPr lang="zh-CN" altLang="zh-CN"/>
          </a:p>
        </p:txBody>
      </p:sp>
      <p:pic>
        <p:nvPicPr>
          <p:cNvPr id="921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465263"/>
            <a:ext cx="8191500" cy="46640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60525" y="569913"/>
            <a:ext cx="6137275" cy="792162"/>
          </a:xfrm>
          <a:ln/>
        </p:spPr>
        <p:txBody>
          <a:bodyPr lIns="91440" tIns="45720" rIns="91440" bIns="45720" anchor="ctr"/>
          <a:p>
            <a:pPr algn="ctr"/>
            <a:r>
              <a:rPr lang="zh-CN" altLang="en-US" sz="2400" dirty="0">
                <a:solidFill>
                  <a:srgbClr val="92D050"/>
                </a:solidFill>
              </a:rPr>
              <a:t>XMLHttpRequest 是 AJAX 的基础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0242" name="文本框 2"/>
          <p:cNvSpPr txBox="1"/>
          <p:nvPr/>
        </p:nvSpPr>
        <p:spPr>
          <a:xfrm>
            <a:off x="65088" y="139700"/>
            <a:ext cx="3662362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XMLHttpRequest</a:t>
            </a:r>
            <a:endParaRPr lang="zh-CN" altLang="en-US" sz="36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文本框 3"/>
          <p:cNvSpPr txBox="1"/>
          <p:nvPr/>
        </p:nvSpPr>
        <p:spPr>
          <a:xfrm>
            <a:off x="65088" y="1152525"/>
            <a:ext cx="8986837" cy="535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所有现代浏览器均支持 XMLHttpRequest 对象（IE5 和 IE6 使用 ActiveXObject）。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XMLHttpRequest 用于在后台与服务器交换数据。这意味着可以在不重新加载整个网页的情况下，对网页的某部分进行更新。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 XMLHttpRequest 对象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所有现代浏览器（IE7+、Firefox、Chrome、Safari 以及 Opera）均内建 XMLHttpRequest 对象。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创建 XMLHttpRequest 对象的语法：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variable_name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= new XMLHttpRequest();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老版本的 Internet Explorer （IE5 和 IE6）使用 ActiveX 对象：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var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variable_name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= new ActiveXObject("Microsoft.XMLHTTP");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为了应对所有的现代浏览器，包括 IE5 和 IE6，请检查浏览器是否支持 XMLHttpRequest 对象。如果支持，则创建 XMLHttpRequest 对象。如果不支持，则创建 ActiveXObject 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var xmlhttp;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if (window.XMLHttpRequest){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xmlhttp=new XMLHttpRequest();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// IE7+,Firefox,Chrome,Opera,Safari 浏览器执行代码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}else{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xmlhttp=new ActiveXObject("Microsoft.XMLHTTP");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// IE6, IE5 浏览器执行代码</a:t>
            </a:r>
            <a:endParaRPr lang="zh-CN" altLang="en-US" sz="16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2625" y="763269"/>
            <a:ext cx="5751195" cy="645152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600" b="1" noProof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AJAX - 向服务器发送请求</a:t>
            </a:r>
            <a:endParaRPr lang="zh-CN" altLang="en-US" sz="3600" b="1" noProof="1">
              <a:solidFill>
                <a:srgbClr val="C00000"/>
              </a:solidFill>
            </a:endParaRPr>
          </a:p>
        </p:txBody>
      </p:sp>
      <p:sp>
        <p:nvSpPr>
          <p:cNvPr id="12290" name="文本框 6"/>
          <p:cNvSpPr txBox="1"/>
          <p:nvPr/>
        </p:nvSpPr>
        <p:spPr>
          <a:xfrm>
            <a:off x="1084263" y="1554163"/>
            <a:ext cx="72786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通过XMLHttpRequest 对象用于和服务器交换数据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84263" y="2014538"/>
            <a:ext cx="7600950" cy="13223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通过XMLHttpRequest 对象的 open() 和 send() 方法</a:t>
            </a:r>
            <a:r>
              <a:rPr lang="zh-CN" altLang="en-US" sz="2000" noProof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将请求发送到服务器：</a:t>
            </a:r>
            <a:endParaRPr lang="zh-CN" altLang="en-US" sz="2000" noProof="1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xmlhttp.open("GET","</a:t>
            </a:r>
            <a:r>
              <a:rPr lang="en-US" altLang="zh-CN" sz="20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</a:t>
            </a:r>
            <a:r>
              <a:rPr lang="zh-CN" altLang="en-US" sz="20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.txt",true);</a:t>
            </a:r>
            <a:endParaRPr lang="zh-CN" altLang="en-US" sz="200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20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xmlhttp.send();</a:t>
            </a:r>
            <a:endParaRPr lang="zh-CN" altLang="en-US" sz="200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文本框 8"/>
          <p:cNvSpPr txBox="1"/>
          <p:nvPr/>
        </p:nvSpPr>
        <p:spPr>
          <a:xfrm>
            <a:off x="1084263" y="3336925"/>
            <a:ext cx="7929562" cy="2122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				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描述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open(method,url,async)	规定请求的类型、URL 以及是否异步处理请求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1.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method：请求的类型；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 或 POST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2.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url：文件在服务器上的位置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	3.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async：true（异步）或 false（同步）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send(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	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将请求发送到服务器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string：是发送到服务器的数据，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仅用于 POST 请求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1311" y="1398269"/>
            <a:ext cx="8422009" cy="3569331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使用GET 还是 POST？</a:t>
            </a:r>
            <a:endParaRPr lang="zh-CN" altLang="en-US" sz="360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sz="3600" noProof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2000" noProof="1"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与 POST 相比，GET 更简单也更快，并且在大部分情况下都能用，在以下情况中建议使用 POST 请求：</a:t>
            </a:r>
            <a:endParaRPr lang="zh-CN" altLang="en-US" sz="2000" noProof="1"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2400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</a:t>
            </a:r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无法使用缓存文件（比如更新服务器上的文件或数据库）</a:t>
            </a: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向服务器发送大量数据（POST 没有数据量限制）</a:t>
            </a: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</a:t>
            </a:r>
            <a:r>
              <a:rPr lang="zh-CN" altLang="en-US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发送包含未知字符的用户输入时，POST 比 GET 更稳定也更可靠</a:t>
            </a:r>
            <a:endParaRPr lang="zh-CN" altLang="en-US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3"/>
          <p:cNvSpPr txBox="1"/>
          <p:nvPr/>
        </p:nvSpPr>
        <p:spPr>
          <a:xfrm>
            <a:off x="493713" y="749300"/>
            <a:ext cx="8158162" cy="36623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url - 服务器上的文件</a:t>
            </a:r>
            <a:endParaRPr lang="zh-CN" altLang="en-US" sz="36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6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open() 方法的 url 参数是服务器上文件的地址：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xmlhttp.open("GET","ajax_test.html",true);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该文件可以是任何类型的文件，比如 .txt 和 .xml，或者服务器脚本文件，比如 .asp 和 .php 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servlet......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（在传回响应之前，能够在服务器上执行任务）。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3"/>
          <p:cNvSpPr txBox="1"/>
          <p:nvPr/>
        </p:nvSpPr>
        <p:spPr>
          <a:xfrm>
            <a:off x="60325" y="663575"/>
            <a:ext cx="9024938" cy="3968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异步 - True 或 False？</a:t>
            </a:r>
            <a:endParaRPr lang="zh-CN" altLang="en-US" sz="360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XMLHttpRequest 对象如果要用于 AJAX 的话，其 open() 方法的 async 参数必须设置为 true：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xmlhttp.open("GET","ajax_test.html",true);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对于 web 开发人员来说，发送异步请求是一个巨大的进步。很多在服务器执行的任务都相当费时。AJAX 出现之前，这可能会引起应用程序挂起或停止。通过 AJAX，JavaScript 无需等待服务器的响应，而是：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在等待服务器响应时执行其他脚本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当响应就绪后对响应进行处理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文本框 6"/>
          <p:cNvSpPr txBox="1"/>
          <p:nvPr/>
        </p:nvSpPr>
        <p:spPr>
          <a:xfrm>
            <a:off x="60325" y="4938713"/>
            <a:ext cx="8902700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不推荐使用 async=false，对于一些小型的请求可以使用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async=false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，JavaScript 会等到服务器响应就绪时才继续执行。如果服务器繁忙或缓慢，应用程序会挂起或停止。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当使用 async=false 时，不需要编写 onreadystatechange 函数 - 把代码放到 send() 语句后面即可：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66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664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664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66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4"/>
  <p:tag name="KSO_WM_UNIT_TYPE" val="a"/>
  <p:tag name="KSO_WM_UNIT_INDEX" val="1"/>
  <p:tag name="KSO_WM_UNIT_ID" val="custom458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15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16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17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18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19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664"/>
</p:tagLst>
</file>

<file path=ppt/tags/tag20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21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22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664"/>
  <p:tag name="KSO_WM_TAG_VERSION" val="1.0"/>
  <p:tag name="KSO_WM_SLIDE_ID" val="custom6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3.xml><?xml version="1.0" encoding="utf-8"?>
<p:tagLst xmlns:p="http://schemas.openxmlformats.org/presentationml/2006/main">
  <p:tag name="MH" val="20150923170952"/>
  <p:tag name="MH_LIBRARY" val="GRAPHIC"/>
  <p:tag name="KSO_WM_TEMPLATE_CATEGORY" val="custom"/>
  <p:tag name="KSO_WM_TEMPLATE_INDEX" val="664"/>
  <p:tag name="KSO_WM_TAG_VERSION" val="1.0"/>
  <p:tag name="KSO_WM_SLIDE_ID" val="custom664_27"/>
  <p:tag name="KSO_WM_SLIDE_INDEX" val="27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4.xml><?xml version="1.0" encoding="utf-8"?>
<p:tagLst xmlns:p="http://schemas.openxmlformats.org/presentationml/2006/main">
  <p:tag name="KSO_WM_TEMPLATE_CATEGORY" val="custom"/>
  <p:tag name="KSO_WM_TEMPLATE_INDEX" val="664"/>
  <p:tag name="KSO_WM_TAG_VERSION" val="1.0"/>
  <p:tag name="KSO_WM_SLIDE_ID" val="custom6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07"/>
  <p:tag name="KSO_WM_SLIDE_SIZE" val="621*369"/>
</p:tagLst>
</file>

<file path=ppt/tags/tag25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664"/>
  <p:tag name="KSO_WM_TAG_VERSION" val="1.0"/>
  <p:tag name="KSO_WM_SLIDE_ID" val="custom6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6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664"/>
  <p:tag name="KSO_WM_TAG_VERSION" val="1.0"/>
  <p:tag name="KSO_WM_SLIDE_ID" val="custom6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7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664"/>
  <p:tag name="KSO_WM_TAG_VERSION" val="1.0"/>
  <p:tag name="KSO_WM_SLIDE_ID" val="custom6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8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664"/>
  <p:tag name="KSO_WM_TAG_VERSION" val="1.0"/>
  <p:tag name="KSO_WM_SLIDE_ID" val="custom6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664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664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664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66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4"/>
  <p:tag name="KSO_WM_UNIT_TYPE" val="a"/>
  <p:tag name="KSO_WM_UNIT_INDEX" val="1"/>
  <p:tag name="KSO_WM_UNIT_ID" val="custom45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664"/>
  <p:tag name="KSO_WM_UNIT_TYPE" val="b"/>
  <p:tag name="KSO_WM_UNIT_INDEX" val="1"/>
  <p:tag name="KSO_WM_UNIT_ID" val="custom458_1*b*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EMPLATE_THUMBS_INDEX" val="1、4、5、9、12、15、20、25、26、27"/>
  <p:tag name="KSO_WM_TEMPLATE_CATEGORY" val="custom"/>
  <p:tag name="KSO_WM_TEMPLATE_INDEX" val="664"/>
  <p:tag name="KSO_WM_TAG_VERSION" val="1.0"/>
  <p:tag name="KSO_WM_SLIDE_ID" val="custom6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160558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41A0CB"/>
      </a:accent1>
      <a:accent2>
        <a:srgbClr val="A3D1D0"/>
      </a:accent2>
      <a:accent3>
        <a:srgbClr val="9396A3"/>
      </a:accent3>
      <a:accent4>
        <a:srgbClr val="D55A33"/>
      </a:accent4>
      <a:accent5>
        <a:srgbClr val="52AE96"/>
      </a:accent5>
      <a:accent6>
        <a:srgbClr val="FFA90D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60558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41A0CB"/>
      </a:accent1>
      <a:accent2>
        <a:srgbClr val="A3D1D0"/>
      </a:accent2>
      <a:accent3>
        <a:srgbClr val="9396A3"/>
      </a:accent3>
      <a:accent4>
        <a:srgbClr val="D55A33"/>
      </a:accent4>
      <a:accent5>
        <a:srgbClr val="52AE96"/>
      </a:accent5>
      <a:accent6>
        <a:srgbClr val="FFA90D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160558">
      <a:dk1>
        <a:srgbClr val="FFFFFF"/>
      </a:dk1>
      <a:lt1>
        <a:srgbClr val="3F3F3F"/>
      </a:lt1>
      <a:dk2>
        <a:srgbClr val="FFFFFF"/>
      </a:dk2>
      <a:lt2>
        <a:srgbClr val="3F3F3F"/>
      </a:lt2>
      <a:accent1>
        <a:srgbClr val="41A0CB"/>
      </a:accent1>
      <a:accent2>
        <a:srgbClr val="A3D1D0"/>
      </a:accent2>
      <a:accent3>
        <a:srgbClr val="9396A3"/>
      </a:accent3>
      <a:accent4>
        <a:srgbClr val="D55A33"/>
      </a:accent4>
      <a:accent5>
        <a:srgbClr val="52AE96"/>
      </a:accent5>
      <a:accent6>
        <a:srgbClr val="FFA90D"/>
      </a:accent6>
      <a:hlink>
        <a:srgbClr val="CC9900"/>
      </a:hlink>
      <a:folHlink>
        <a:srgbClr val="666699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6242</Words>
  <Application>WPS 演示</Application>
  <PresentationFormat/>
  <Paragraphs>253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Times New Roman</vt:lpstr>
      <vt:lpstr>仿宋</vt:lpstr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Owen1380721148</cp:lastModifiedBy>
  <cp:revision>17</cp:revision>
  <dcterms:created xsi:type="dcterms:W3CDTF">2017-10-10T13:41:25Z</dcterms:created>
  <dcterms:modified xsi:type="dcterms:W3CDTF">2018-01-11T08:37:08Z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