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outlineViewPr>
    <p:cViewPr>
      <p:scale>
        <a:sx n="33" d="100"/>
        <a:sy n="33" d="100"/>
      </p:scale>
      <p:origin x="0" y="-33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5D38-64E9-4D16-BD0A-92A8594FF48E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05AF2-B35E-4BE5-9595-34A112DE57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631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6598-4903-4D82-B7B8-7F1C9E2DE21C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2607-4E5C-49B7-A58B-14C1F79E5D9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04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2607-4E5C-49B7-A58B-14C1F79E5D9D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0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946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621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03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28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308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222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69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6728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089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8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9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24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141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57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7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6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0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15B2543-FAC1-42DD-B833-7A24084E6CE6}" type="datetimeFigureOut">
              <a:rPr lang="es-PE" smtClean="0"/>
              <a:t>15/04/2018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F63A402-05E0-4D5D-BAA5-9D7D664A7B5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546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hyperlink" Target="https://cran.r-project.org/index.html" TargetMode="External"/><Relationship Id="rId4" Type="http://schemas.openxmlformats.org/officeDocument/2006/relationships/image" Target="../media/image1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4546" y="429656"/>
            <a:ext cx="11483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	UNIVERSIDAD NACIONAL DEL ALTIPLANO</a:t>
            </a:r>
          </a:p>
          <a:p>
            <a:r>
              <a:rPr lang="es-PE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	ESCUELA PROFESIONAL DE INGENIERIA ESTADISTICA E INFORMATICA</a:t>
            </a:r>
          </a:p>
          <a:p>
            <a:r>
              <a:rPr lang="es-P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</a:p>
          <a:p>
            <a:r>
              <a:rPr lang="es-P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s-P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		INTRODUCCION  A CIENCIAS DE DATOS CON R</a:t>
            </a:r>
            <a:endParaRPr lang="es-P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3657124"/>
            <a:ext cx="50122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dirty="0"/>
              <a:t>Instalación  </a:t>
            </a:r>
            <a:r>
              <a:rPr lang="es-PE" sz="2800" dirty="0" smtClean="0"/>
              <a:t>de Herramientas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Introducción </a:t>
            </a:r>
            <a:r>
              <a:rPr lang="es-PE" sz="2800" dirty="0"/>
              <a:t>al </a:t>
            </a:r>
            <a:r>
              <a:rPr lang="es-PE" sz="2800" dirty="0" smtClean="0"/>
              <a:t>Lenguaje R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/>
              <a:t>Utilización del </a:t>
            </a:r>
            <a:r>
              <a:rPr lang="es-PE" sz="2800" dirty="0" smtClean="0"/>
              <a:t>Lenguaje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 smtClean="0"/>
              <a:t>Gráficos  básicos con R</a:t>
            </a:r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/>
            </a:r>
            <a:br>
              <a:rPr lang="es-PE" dirty="0"/>
            </a:br>
            <a:endParaRPr lang="es-PE" dirty="0" smtClean="0"/>
          </a:p>
          <a:p>
            <a:endParaRPr lang="es-PE" dirty="0"/>
          </a:p>
        </p:txBody>
      </p:sp>
      <p:pic>
        <p:nvPicPr>
          <p:cNvPr id="1030" name="Picture 6" descr="Resultado de imagen para ggplo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67" y="1793128"/>
            <a:ext cx="3176046" cy="22256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5 Imagen" descr="R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18" y="11138979"/>
            <a:ext cx="884582" cy="67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Resultado de imagen para acp in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018732"/>
            <a:ext cx="3057513" cy="217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40" name="Picture 16" descr="Resultado de imagen para una puno insign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934" y="136420"/>
            <a:ext cx="1354134" cy="1464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n para fines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237624"/>
            <a:ext cx="1571223" cy="15685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n para rstudi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72" y="3752980"/>
            <a:ext cx="2735593" cy="273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57" y="539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Accediendo a  los datos de un objeto(</a:t>
            </a:r>
            <a:r>
              <a:rPr lang="es-PE" dirty="0" err="1" smtClean="0"/>
              <a:t>dataframe</a:t>
            </a:r>
            <a:r>
              <a:rPr lang="es-PE" dirty="0" smtClean="0"/>
              <a:t> o matriz)</a:t>
            </a:r>
            <a:br>
              <a:rPr lang="es-PE" dirty="0" smtClean="0"/>
            </a:b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1" y="1236911"/>
            <a:ext cx="4186318" cy="1255896"/>
          </a:xfrm>
        </p:spPr>
      </p:pic>
      <p:sp>
        <p:nvSpPr>
          <p:cNvPr id="5" name="CuadroTexto 4"/>
          <p:cNvSpPr txBox="1"/>
          <p:nvPr/>
        </p:nvSpPr>
        <p:spPr>
          <a:xfrm>
            <a:off x="239485" y="2318657"/>
            <a:ext cx="6901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Por índices:		</a:t>
            </a:r>
            <a:r>
              <a:rPr lang="es-PE" sz="2400" dirty="0" smtClean="0"/>
              <a:t>x[3,2] = -2.8897176</a:t>
            </a:r>
          </a:p>
          <a:p>
            <a:endParaRPr lang="es-PE" sz="2400" dirty="0" smtClean="0"/>
          </a:p>
          <a:p>
            <a:r>
              <a:rPr lang="es-PE" dirty="0" smtClean="0"/>
              <a:t>X[</a:t>
            </a:r>
            <a:r>
              <a:rPr lang="es-PE" dirty="0" err="1" smtClean="0">
                <a:solidFill>
                  <a:schemeClr val="accent2">
                    <a:lumMod val="75000"/>
                  </a:schemeClr>
                </a:solidFill>
              </a:rPr>
              <a:t>fila</a:t>
            </a:r>
            <a:r>
              <a:rPr lang="es-PE" dirty="0" err="1" smtClean="0"/>
              <a:t>,</a:t>
            </a:r>
            <a:r>
              <a:rPr lang="es-PE" dirty="0" err="1" smtClean="0">
                <a:solidFill>
                  <a:schemeClr val="accent6"/>
                </a:solidFill>
              </a:rPr>
              <a:t>columna</a:t>
            </a:r>
            <a:r>
              <a:rPr lang="es-PE" dirty="0" smtClean="0"/>
              <a:t>]  	# nos da el valor de la  fila , columna de un objeto</a:t>
            </a:r>
          </a:p>
          <a:p>
            <a:endParaRPr lang="es-PE" dirty="0" smtClean="0"/>
          </a:p>
          <a:p>
            <a:r>
              <a:rPr lang="es-PE" dirty="0" smtClean="0"/>
              <a:t>X[</a:t>
            </a:r>
            <a:r>
              <a:rPr lang="es-PE" dirty="0" smtClean="0">
                <a:solidFill>
                  <a:schemeClr val="accent1"/>
                </a:solidFill>
              </a:rPr>
              <a:t>i</a:t>
            </a:r>
            <a:r>
              <a:rPr lang="es-PE" dirty="0" smtClean="0"/>
              <a:t>,]	  	# nos da todas las columnas de la fila</a:t>
            </a:r>
            <a:r>
              <a:rPr lang="es-PE" dirty="0" smtClean="0">
                <a:solidFill>
                  <a:schemeClr val="accent2">
                    <a:lumMod val="75000"/>
                  </a:schemeClr>
                </a:solidFill>
              </a:rPr>
              <a:t> i</a:t>
            </a:r>
          </a:p>
          <a:p>
            <a:endParaRPr lang="es-PE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PE" dirty="0" smtClean="0"/>
              <a:t>X[,</a:t>
            </a:r>
            <a:r>
              <a:rPr lang="es-PE" dirty="0" smtClean="0">
                <a:solidFill>
                  <a:schemeClr val="accent6"/>
                </a:solidFill>
              </a:rPr>
              <a:t>j</a:t>
            </a:r>
            <a:r>
              <a:rPr lang="es-PE" dirty="0" smtClean="0"/>
              <a:t>] 		# nos da todas las filas de la columna </a:t>
            </a:r>
            <a:r>
              <a:rPr lang="es-PE" dirty="0" smtClean="0">
                <a:solidFill>
                  <a:schemeClr val="accent6"/>
                </a:solidFill>
              </a:rPr>
              <a:t>j</a:t>
            </a:r>
          </a:p>
          <a:p>
            <a:endParaRPr lang="es-PE" dirty="0" smtClean="0">
              <a:solidFill>
                <a:schemeClr val="accent6"/>
              </a:solidFill>
            </a:endParaRPr>
          </a:p>
          <a:p>
            <a:r>
              <a:rPr lang="es-PE" dirty="0" smtClean="0"/>
              <a:t>X[</a:t>
            </a:r>
            <a:r>
              <a:rPr lang="es-PE" dirty="0" smtClean="0">
                <a:solidFill>
                  <a:srgbClr val="FFFF00"/>
                </a:solidFill>
              </a:rPr>
              <a:t>1:10</a:t>
            </a:r>
            <a:r>
              <a:rPr lang="es-PE" dirty="0" smtClean="0"/>
              <a:t>,]  		# nos da todos los valores de 1-10 filas</a:t>
            </a:r>
          </a:p>
          <a:p>
            <a:endParaRPr lang="es-PE" dirty="0" smtClean="0"/>
          </a:p>
          <a:p>
            <a:r>
              <a:rPr lang="es-PE" dirty="0" smtClean="0"/>
              <a:t>X[,</a:t>
            </a:r>
            <a:r>
              <a:rPr lang="es-PE" dirty="0" smtClean="0">
                <a:solidFill>
                  <a:srgbClr val="C00000"/>
                </a:solidFill>
              </a:rPr>
              <a:t>c(-1,-3</a:t>
            </a:r>
            <a:r>
              <a:rPr lang="es-PE" dirty="0" smtClean="0"/>
              <a:t>]  	# nos da toda los valores de fila de todas las 			    columnas excepto la 1 la 3</a:t>
            </a:r>
          </a:p>
          <a:p>
            <a:r>
              <a:rPr lang="es-PE" dirty="0" smtClean="0"/>
              <a:t>X$</a:t>
            </a:r>
            <a:r>
              <a:rPr lang="es-PE" dirty="0" smtClean="0">
                <a:solidFill>
                  <a:srgbClr val="C00000"/>
                </a:solidFill>
              </a:rPr>
              <a:t>nombrevariable</a:t>
            </a:r>
            <a:r>
              <a:rPr lang="es-PE" dirty="0" smtClean="0"/>
              <a:t> #accede a la variable nombrevariable </a:t>
            </a:r>
          </a:p>
          <a:p>
            <a:r>
              <a:rPr lang="es-PE" dirty="0"/>
              <a:t>	</a:t>
            </a:r>
            <a:r>
              <a:rPr lang="es-PE" dirty="0" smtClean="0"/>
              <a:t>	    de un data frame</a:t>
            </a:r>
          </a:p>
          <a:p>
            <a:endParaRPr lang="es-PE" dirty="0" smtClean="0">
              <a:solidFill>
                <a:schemeClr val="accent6"/>
              </a:solidFill>
            </a:endParaRPr>
          </a:p>
          <a:p>
            <a:endParaRPr lang="es-PE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87" y="2654463"/>
            <a:ext cx="4255842" cy="747832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87" y="3556347"/>
            <a:ext cx="4255842" cy="723968"/>
          </a:xfrm>
          <a:prstGeom prst="rect">
            <a:avLst/>
          </a:prstGeom>
        </p:spPr>
      </p:pic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03" y="4434367"/>
            <a:ext cx="4310226" cy="6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5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Operaciones con matrices y vectores</a:t>
            </a:r>
            <a:br>
              <a:rPr lang="es-PE" dirty="0" smtClean="0"/>
            </a:b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06" y="1286806"/>
            <a:ext cx="2852423" cy="1481066"/>
          </a:xfrm>
        </p:spPr>
      </p:pic>
      <p:sp>
        <p:nvSpPr>
          <p:cNvPr id="5" name="CuadroTexto 4"/>
          <p:cNvSpPr txBox="1"/>
          <p:nvPr/>
        </p:nvSpPr>
        <p:spPr>
          <a:xfrm>
            <a:off x="250554" y="1894115"/>
            <a:ext cx="8446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Funciones</a:t>
            </a:r>
          </a:p>
          <a:p>
            <a:r>
              <a:rPr lang="es-PE" dirty="0" smtClean="0">
                <a:solidFill>
                  <a:srgbClr val="FF0000"/>
                </a:solidFill>
              </a:rPr>
              <a:t>  c(…)   		</a:t>
            </a:r>
            <a:r>
              <a:rPr lang="es-PE" dirty="0" smtClean="0"/>
              <a:t>#Concatena los valores uno seguido del otro c(1,2,3,4,5,6)</a:t>
            </a:r>
          </a:p>
          <a:p>
            <a:r>
              <a:rPr lang="es-PE" dirty="0" err="1" smtClean="0">
                <a:solidFill>
                  <a:srgbClr val="FF0000"/>
                </a:solidFill>
              </a:rPr>
              <a:t>cbind</a:t>
            </a:r>
            <a:r>
              <a:rPr lang="es-PE" dirty="0" smtClean="0">
                <a:solidFill>
                  <a:srgbClr val="FF0000"/>
                </a:solidFill>
              </a:rPr>
              <a:t>(…) 		</a:t>
            </a:r>
            <a:r>
              <a:rPr lang="es-PE" dirty="0" smtClean="0"/>
              <a:t>#concatena  vectores por columnas y devuelve una matriz</a:t>
            </a:r>
          </a:p>
          <a:p>
            <a:r>
              <a:rPr lang="es-PE" dirty="0" err="1" smtClean="0">
                <a:solidFill>
                  <a:srgbClr val="FF0000"/>
                </a:solidFill>
              </a:rPr>
              <a:t>rbind</a:t>
            </a:r>
            <a:r>
              <a:rPr lang="es-PE" dirty="0" smtClean="0">
                <a:solidFill>
                  <a:srgbClr val="FF0000"/>
                </a:solidFill>
              </a:rPr>
              <a:t>(…)  		</a:t>
            </a:r>
            <a:r>
              <a:rPr lang="es-PE" dirty="0" smtClean="0"/>
              <a:t>#concatena vectores por filas </a:t>
            </a:r>
            <a:r>
              <a:rPr lang="es-PE" dirty="0"/>
              <a:t>y devuelve una </a:t>
            </a:r>
            <a:r>
              <a:rPr lang="es-PE" dirty="0" smtClean="0"/>
              <a:t>matriz</a:t>
            </a:r>
          </a:p>
          <a:p>
            <a:r>
              <a:rPr lang="es-PE" dirty="0" err="1" smtClean="0">
                <a:solidFill>
                  <a:srgbClr val="FF0000"/>
                </a:solidFill>
              </a:rPr>
              <a:t>as.data.frame</a:t>
            </a:r>
            <a:r>
              <a:rPr lang="es-PE" dirty="0" smtClean="0">
                <a:solidFill>
                  <a:srgbClr val="FF0000"/>
                </a:solidFill>
              </a:rPr>
              <a:t>(x)     </a:t>
            </a:r>
            <a:r>
              <a:rPr lang="es-PE" dirty="0" smtClean="0"/>
              <a:t>#recibe como parámetro una matriz (x) y lo convierte en un data 			  frame</a:t>
            </a:r>
          </a:p>
          <a:p>
            <a:r>
              <a:rPr lang="es-PE" dirty="0" err="1">
                <a:solidFill>
                  <a:srgbClr val="FF0000"/>
                </a:solidFill>
              </a:rPr>
              <a:t>a</a:t>
            </a:r>
            <a:r>
              <a:rPr lang="es-PE" dirty="0" err="1" smtClean="0">
                <a:solidFill>
                  <a:srgbClr val="FF0000"/>
                </a:solidFill>
              </a:rPr>
              <a:t>s.vector</a:t>
            </a:r>
            <a:r>
              <a:rPr lang="es-PE" dirty="0" smtClean="0">
                <a:solidFill>
                  <a:srgbClr val="FF0000"/>
                </a:solidFill>
              </a:rPr>
              <a:t>(lista</a:t>
            </a:r>
            <a:r>
              <a:rPr lang="es-PE" dirty="0" smtClean="0"/>
              <a:t>) 	# convierte una lista numérica a un vector </a:t>
            </a:r>
          </a:p>
          <a:p>
            <a:r>
              <a:rPr lang="es-PE" dirty="0">
                <a:solidFill>
                  <a:srgbClr val="FF0000"/>
                </a:solidFill>
              </a:rPr>
              <a:t>t</a:t>
            </a:r>
            <a:r>
              <a:rPr lang="es-PE" dirty="0" smtClean="0">
                <a:solidFill>
                  <a:srgbClr val="FF0000"/>
                </a:solidFill>
              </a:rPr>
              <a:t>(x) 		</a:t>
            </a:r>
            <a:r>
              <a:rPr lang="es-PE" dirty="0" smtClean="0"/>
              <a:t>#  transpone la matriz </a:t>
            </a:r>
          </a:p>
          <a:p>
            <a:r>
              <a:rPr lang="es-PE" dirty="0" err="1">
                <a:solidFill>
                  <a:srgbClr val="FF0000"/>
                </a:solidFill>
              </a:rPr>
              <a:t>s</a:t>
            </a:r>
            <a:r>
              <a:rPr lang="es-PE" dirty="0" err="1" smtClean="0">
                <a:solidFill>
                  <a:srgbClr val="FF0000"/>
                </a:solidFill>
              </a:rPr>
              <a:t>olve</a:t>
            </a:r>
            <a:r>
              <a:rPr lang="es-PE" dirty="0" smtClean="0">
                <a:solidFill>
                  <a:srgbClr val="FF0000"/>
                </a:solidFill>
              </a:rPr>
              <a:t>(x</a:t>
            </a:r>
            <a:r>
              <a:rPr lang="es-PE" dirty="0" smtClean="0"/>
              <a:t>)  		#calcula la inversa de una matriz</a:t>
            </a:r>
          </a:p>
          <a:p>
            <a:endParaRPr lang="es-PE" dirty="0" smtClean="0"/>
          </a:p>
          <a:p>
            <a:r>
              <a:rPr lang="es-PE" dirty="0" smtClean="0">
                <a:solidFill>
                  <a:srgbClr val="FF0000"/>
                </a:solidFill>
              </a:rPr>
              <a:t>A * B   		</a:t>
            </a:r>
            <a:r>
              <a:rPr lang="es-PE" dirty="0" smtClean="0"/>
              <a:t># el operador  “*”   donde  A y B son matrices calcula la 				   multiplicación elemento a elemento(las matrices deben tener las 			   mismas dimensiones)</a:t>
            </a:r>
          </a:p>
          <a:p>
            <a:endParaRPr lang="es-PE" u="sng" dirty="0" smtClean="0"/>
          </a:p>
          <a:p>
            <a:r>
              <a:rPr lang="es-PE" dirty="0" smtClean="0">
                <a:solidFill>
                  <a:srgbClr val="C00000"/>
                </a:solidFill>
              </a:rPr>
              <a:t>A%*%B  		</a:t>
            </a:r>
            <a:r>
              <a:rPr lang="es-PE" dirty="0" smtClean="0"/>
              <a:t>#multiplicación matricial de A y B </a:t>
            </a:r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06" y="2943383"/>
            <a:ext cx="2844780" cy="175804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06" y="4876933"/>
            <a:ext cx="2844780" cy="1121095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6" y="1020453"/>
            <a:ext cx="280074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86" y="0"/>
            <a:ext cx="10515600" cy="1325563"/>
          </a:xfrm>
        </p:spPr>
        <p:txBody>
          <a:bodyPr/>
          <a:lstStyle/>
          <a:p>
            <a:r>
              <a:rPr lang="es-PE" dirty="0" smtClean="0"/>
              <a:t>Leer y escribir datos en R	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488168"/>
            <a:ext cx="10233800" cy="4351338"/>
          </a:xfrm>
        </p:spPr>
        <p:txBody>
          <a:bodyPr/>
          <a:lstStyle/>
          <a:p>
            <a:r>
              <a:rPr lang="es-PE" dirty="0" smtClean="0"/>
              <a:t>Función  </a:t>
            </a:r>
            <a:r>
              <a:rPr lang="es-PE" dirty="0" smtClean="0">
                <a:solidFill>
                  <a:srgbClr val="C00000"/>
                </a:solidFill>
              </a:rPr>
              <a:t>write.csv</a:t>
            </a:r>
            <a:r>
              <a:rPr lang="es-PE" dirty="0" smtClean="0"/>
              <a:t>(</a:t>
            </a:r>
            <a:r>
              <a:rPr lang="es-PE" dirty="0" err="1" smtClean="0"/>
              <a:t>objeto,dirección</a:t>
            </a:r>
            <a:r>
              <a:rPr lang="es-PE" dirty="0" smtClean="0"/>
              <a:t> de archivo,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 </a:t>
            </a:r>
            <a:r>
              <a:rPr lang="es-PE" dirty="0" err="1" smtClean="0"/>
              <a:t>row</a:t>
            </a:r>
            <a:r>
              <a:rPr lang="es-PE" dirty="0" smtClean="0"/>
              <a:t> </a:t>
            </a:r>
            <a:r>
              <a:rPr lang="es-PE" dirty="0" err="1" smtClean="0"/>
              <a:t>names</a:t>
            </a:r>
            <a:r>
              <a:rPr lang="es-PE" dirty="0" smtClean="0"/>
              <a:t>=</a:t>
            </a:r>
            <a:r>
              <a:rPr lang="es-PE" dirty="0" err="1" smtClean="0"/>
              <a:t>TRUE,colnames</a:t>
            </a:r>
            <a:r>
              <a:rPr lang="es-PE" dirty="0" smtClean="0"/>
              <a:t>=TRUE)</a:t>
            </a:r>
          </a:p>
          <a:p>
            <a:endParaRPr lang="es-PE" dirty="0"/>
          </a:p>
          <a:p>
            <a:r>
              <a:rPr lang="es-PE" dirty="0" smtClean="0"/>
              <a:t>Función</a:t>
            </a:r>
            <a:r>
              <a:rPr lang="es-PE" dirty="0" smtClean="0">
                <a:solidFill>
                  <a:srgbClr val="C00000"/>
                </a:solidFill>
              </a:rPr>
              <a:t> read.table</a:t>
            </a:r>
            <a:r>
              <a:rPr lang="es-PE" dirty="0" smtClean="0">
                <a:solidFill>
                  <a:schemeClr val="tx1"/>
                </a:solidFill>
              </a:rPr>
              <a:t>(dirección</a:t>
            </a:r>
            <a:r>
              <a:rPr lang="es-PE" dirty="0" smtClean="0">
                <a:solidFill>
                  <a:srgbClr val="C00000"/>
                </a:solidFill>
              </a:rPr>
              <a:t> </a:t>
            </a:r>
            <a:r>
              <a:rPr lang="es-PE" dirty="0" err="1" smtClean="0"/>
              <a:t>archivo,separador</a:t>
            </a:r>
            <a:r>
              <a:rPr lang="es-PE" dirty="0" smtClean="0"/>
              <a:t> de datos,</a:t>
            </a:r>
          </a:p>
          <a:p>
            <a:pPr marL="0" indent="0">
              <a:buNone/>
            </a:pPr>
            <a:r>
              <a:rPr lang="es-PE" dirty="0"/>
              <a:t>	</a:t>
            </a:r>
            <a:r>
              <a:rPr lang="es-PE" dirty="0" smtClean="0"/>
              <a:t>separador decimal,numero de columnas, numero de filas)</a:t>
            </a:r>
          </a:p>
          <a:p>
            <a:r>
              <a:rPr lang="es-PE" dirty="0" smtClean="0"/>
              <a:t>Read.csv  #similar a read.table pero con valores por defecto </a:t>
            </a: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72" y="4481570"/>
            <a:ext cx="2297724" cy="22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355" y="115743"/>
            <a:ext cx="10515600" cy="1325563"/>
          </a:xfrm>
        </p:spPr>
        <p:txBody>
          <a:bodyPr/>
          <a:lstStyle/>
          <a:p>
            <a:r>
              <a:rPr lang="es-PE" dirty="0"/>
              <a:t>G</a:t>
            </a:r>
            <a:r>
              <a:rPr lang="es-PE" dirty="0" smtClean="0"/>
              <a:t>ráficos en </a:t>
            </a:r>
            <a:r>
              <a:rPr lang="es-PE" dirty="0"/>
              <a:t>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519" y="1441306"/>
            <a:ext cx="5018808" cy="512012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/>
              <a:t> </a:t>
            </a:r>
            <a:r>
              <a:rPr lang="es-PE" sz="2000" dirty="0" err="1">
                <a:solidFill>
                  <a:srgbClr val="C00000"/>
                </a:solidFill>
              </a:rPr>
              <a:t>plot</a:t>
            </a:r>
            <a:r>
              <a:rPr lang="es-PE" sz="2000" dirty="0"/>
              <a:t>(</a:t>
            </a:r>
            <a:r>
              <a:rPr lang="es-PE" sz="2000" dirty="0" err="1"/>
              <a:t>x,y</a:t>
            </a:r>
            <a:r>
              <a:rPr lang="es-PE" sz="2000" dirty="0"/>
              <a:t>, </a:t>
            </a:r>
            <a:r>
              <a:rPr lang="es-PE" sz="2000" dirty="0" err="1"/>
              <a:t>type</a:t>
            </a:r>
            <a:r>
              <a:rPr lang="es-PE" sz="2000" dirty="0"/>
              <a:t>, </a:t>
            </a:r>
            <a:r>
              <a:rPr lang="es-PE" sz="2000" dirty="0" err="1"/>
              <a:t>main,xlab,ylab</a:t>
            </a:r>
            <a:r>
              <a:rPr lang="es-PE" sz="2000" dirty="0" smtClean="0"/>
              <a:t>,...)   </a:t>
            </a:r>
          </a:p>
          <a:p>
            <a:pPr marL="0" indent="0" algn="just">
              <a:buNone/>
            </a:pPr>
            <a:r>
              <a:rPr lang="es-PE" sz="2000" dirty="0" smtClean="0"/>
              <a:t>#grafica puntos en </a:t>
            </a:r>
            <a:r>
              <a:rPr lang="es-PE" sz="2000" dirty="0" err="1" smtClean="0"/>
              <a:t>x,y</a:t>
            </a:r>
            <a:r>
              <a:rPr lang="es-PE" sz="2000" dirty="0" smtClean="0"/>
              <a:t> </a:t>
            </a:r>
          </a:p>
          <a:p>
            <a:pPr marL="0" indent="0" algn="just">
              <a:buNone/>
            </a:pPr>
            <a:r>
              <a:rPr lang="es-PE" sz="2000" dirty="0"/>
              <a:t> </a:t>
            </a:r>
            <a:r>
              <a:rPr lang="es-PE" sz="2000" dirty="0" smtClean="0"/>
              <a:t>si tiene solo una coordenada graficará x vs el </a:t>
            </a:r>
          </a:p>
          <a:p>
            <a:pPr marL="0" indent="0" algn="just">
              <a:buNone/>
            </a:pPr>
            <a:r>
              <a:rPr lang="es-PE" sz="2000" dirty="0" smtClean="0"/>
              <a:t>índice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PE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abline</a:t>
            </a:r>
            <a:r>
              <a:rPr lang="es-PE" sz="2000" dirty="0" smtClean="0">
                <a:solidFill>
                  <a:srgbClr val="C00000"/>
                </a:solidFill>
              </a:rPr>
              <a:t>(</a:t>
            </a:r>
            <a:r>
              <a:rPr lang="es-PE" sz="2000" dirty="0" err="1" smtClean="0">
                <a:solidFill>
                  <a:srgbClr val="C00000"/>
                </a:solidFill>
              </a:rPr>
              <a:t>h,v</a:t>
            </a:r>
            <a:r>
              <a:rPr lang="es-PE" sz="2000" dirty="0" smtClean="0">
                <a:solidFill>
                  <a:srgbClr val="C00000"/>
                </a:solidFill>
              </a:rPr>
              <a:t>)</a:t>
            </a:r>
            <a:r>
              <a:rPr lang="es-PE" sz="2000" dirty="0" smtClean="0"/>
              <a:t> #añadir una línea h= </a:t>
            </a:r>
            <a:r>
              <a:rPr lang="es-PE" sz="2000" dirty="0" err="1" smtClean="0"/>
              <a:t>ejex</a:t>
            </a:r>
            <a:r>
              <a:rPr lang="es-PE" sz="2000" dirty="0" smtClean="0"/>
              <a:t>, v =</a:t>
            </a:r>
            <a:r>
              <a:rPr lang="es-PE" sz="2000" dirty="0" err="1" smtClean="0"/>
              <a:t>ejey</a:t>
            </a:r>
            <a:endParaRPr lang="es-PE" sz="20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hist</a:t>
            </a:r>
            <a:r>
              <a:rPr lang="es-PE" sz="2000" dirty="0" smtClean="0">
                <a:solidFill>
                  <a:srgbClr val="C00000"/>
                </a:solidFill>
              </a:rPr>
              <a:t>(x) </a:t>
            </a:r>
            <a:r>
              <a:rPr lang="es-PE" sz="2000" dirty="0" smtClean="0"/>
              <a:t>#crea un histograma de la variable 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boxplot</a:t>
            </a:r>
            <a:r>
              <a:rPr lang="es-PE" sz="2000" dirty="0" smtClean="0"/>
              <a:t>( x)# crea un grafico de cajas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dotchart</a:t>
            </a:r>
            <a:r>
              <a:rPr lang="es-PE" sz="2000" dirty="0" smtClean="0">
                <a:solidFill>
                  <a:srgbClr val="C00000"/>
                </a:solidFill>
              </a:rPr>
              <a:t>(</a:t>
            </a:r>
            <a:r>
              <a:rPr lang="es-PE" sz="2000" dirty="0" err="1" smtClean="0">
                <a:solidFill>
                  <a:srgbClr val="C00000"/>
                </a:solidFill>
              </a:rPr>
              <a:t>x,etiquetas</a:t>
            </a:r>
            <a:r>
              <a:rPr lang="es-PE" sz="2000" dirty="0" smtClean="0">
                <a:solidFill>
                  <a:srgbClr val="C00000"/>
                </a:solidFill>
              </a:rPr>
              <a:t>)  </a:t>
            </a:r>
            <a:r>
              <a:rPr lang="es-PE" sz="2000" dirty="0" smtClean="0"/>
              <a:t>como la función </a:t>
            </a:r>
            <a:r>
              <a:rPr lang="es-PE" sz="2000" dirty="0" err="1" smtClean="0"/>
              <a:t>plot</a:t>
            </a:r>
            <a:r>
              <a:rPr lang="es-PE" sz="2000" dirty="0"/>
              <a:t> </a:t>
            </a:r>
            <a:r>
              <a:rPr lang="es-PE" sz="2000" dirty="0" smtClean="0"/>
              <a:t>pero relaciona con los nombres o etiquetas de los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qqnorm</a:t>
            </a:r>
            <a:r>
              <a:rPr lang="es-PE" sz="2000" dirty="0" smtClean="0">
                <a:solidFill>
                  <a:srgbClr val="C00000"/>
                </a:solidFill>
              </a:rPr>
              <a:t>(x) </a:t>
            </a:r>
            <a:r>
              <a:rPr lang="es-PE" sz="2000" dirty="0" smtClean="0"/>
              <a:t>grafico de normalidad para 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PE" sz="2000" dirty="0" err="1" smtClean="0">
                <a:solidFill>
                  <a:srgbClr val="C00000"/>
                </a:solidFill>
              </a:rPr>
              <a:t>barplot</a:t>
            </a:r>
            <a:r>
              <a:rPr lang="es-PE" sz="2000" dirty="0" smtClean="0">
                <a:solidFill>
                  <a:srgbClr val="C00000"/>
                </a:solidFill>
              </a:rPr>
              <a:t>(x) </a:t>
            </a:r>
            <a:r>
              <a:rPr lang="es-PE" sz="2000" dirty="0" smtClean="0"/>
              <a:t>grafica barras de x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72" y="100878"/>
            <a:ext cx="3212001" cy="26808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773" y="2916815"/>
            <a:ext cx="3311598" cy="27639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155" y="100878"/>
            <a:ext cx="3209282" cy="2678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155" y="2916815"/>
            <a:ext cx="3311597" cy="27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Familia </a:t>
            </a:r>
            <a:r>
              <a:rPr lang="es-PE" dirty="0" err="1" smtClean="0"/>
              <a:t>Apply</a:t>
            </a:r>
            <a:endParaRPr lang="es-PE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5000"/>
            <a:ext cx="4580785" cy="3631613"/>
          </a:xfrm>
        </p:spPr>
      </p:pic>
      <p:sp>
        <p:nvSpPr>
          <p:cNvPr id="5" name="CuadroTexto 4"/>
          <p:cNvSpPr txBox="1"/>
          <p:nvPr/>
        </p:nvSpPr>
        <p:spPr>
          <a:xfrm>
            <a:off x="528809" y="1509311"/>
            <a:ext cx="5100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Son funciones </a:t>
            </a:r>
            <a:r>
              <a:rPr lang="es-PE" dirty="0" err="1" smtClean="0"/>
              <a:t>vectorizadas</a:t>
            </a:r>
            <a:r>
              <a:rPr lang="es-PE" dirty="0" smtClean="0"/>
              <a:t>  , sirven para aplicar funciones sobre vectores a </a:t>
            </a:r>
            <a:r>
              <a:rPr lang="es-PE" dirty="0" err="1" smtClean="0"/>
              <a:t>travez</a:t>
            </a:r>
            <a:r>
              <a:rPr lang="es-PE" dirty="0" smtClean="0"/>
              <a:t> de </a:t>
            </a:r>
            <a:r>
              <a:rPr lang="es-PE" dirty="0" err="1" smtClean="0"/>
              <a:t>data.frames</a:t>
            </a:r>
            <a:r>
              <a:rPr lang="es-PE" dirty="0" smtClean="0"/>
              <a:t>()</a:t>
            </a:r>
          </a:p>
          <a:p>
            <a:r>
              <a:rPr lang="es-PE" dirty="0" err="1" smtClean="0"/>
              <a:t>Implicitamente</a:t>
            </a:r>
            <a:r>
              <a:rPr lang="es-PE" dirty="0" smtClean="0"/>
              <a:t> se hacen en paralelo  </a:t>
            </a:r>
          </a:p>
          <a:p>
            <a:endParaRPr lang="es-PE" dirty="0"/>
          </a:p>
          <a:p>
            <a:r>
              <a:rPr lang="es-PE" dirty="0" smtClean="0"/>
              <a:t>Sirven para no utilizar bucles</a:t>
            </a:r>
          </a:p>
          <a:p>
            <a:endParaRPr lang="es-PE" dirty="0"/>
          </a:p>
          <a:p>
            <a:r>
              <a:rPr lang="es-PE" dirty="0" smtClean="0"/>
              <a:t>Sirven para cualquier tipo de entrada</a:t>
            </a:r>
          </a:p>
          <a:p>
            <a:r>
              <a:rPr lang="es-PE" dirty="0" smtClean="0"/>
              <a:t>Listas</a:t>
            </a:r>
          </a:p>
          <a:p>
            <a:r>
              <a:rPr lang="es-PE" dirty="0" smtClean="0"/>
              <a:t>Matrices</a:t>
            </a:r>
          </a:p>
          <a:p>
            <a:endParaRPr lang="es-PE" dirty="0" smtClean="0"/>
          </a:p>
          <a:p>
            <a:r>
              <a:rPr lang="es-PE" dirty="0" err="1" smtClean="0"/>
              <a:t>Apply</a:t>
            </a:r>
            <a:r>
              <a:rPr lang="es-PE" dirty="0" smtClean="0"/>
              <a:t>(</a:t>
            </a:r>
            <a:r>
              <a:rPr lang="es-PE" dirty="0" err="1" smtClean="0"/>
              <a:t>dataframe,mean</a:t>
            </a:r>
            <a:r>
              <a:rPr lang="es-PE" dirty="0" smtClean="0"/>
              <a:t>(),1)</a:t>
            </a:r>
          </a:p>
          <a:p>
            <a:r>
              <a:rPr lang="es-PE" dirty="0" smtClean="0"/>
              <a:t>familia</a:t>
            </a:r>
          </a:p>
          <a:p>
            <a:r>
              <a:rPr lang="es-PE" dirty="0" err="1" smtClean="0"/>
              <a:t>Apply</a:t>
            </a:r>
            <a:endParaRPr lang="es-PE" dirty="0" smtClean="0"/>
          </a:p>
          <a:p>
            <a:r>
              <a:rPr lang="es-PE" dirty="0" err="1" smtClean="0"/>
              <a:t>Sapply</a:t>
            </a:r>
            <a:endParaRPr lang="es-PE" dirty="0" smtClean="0"/>
          </a:p>
          <a:p>
            <a:r>
              <a:rPr lang="es-PE" dirty="0" err="1" smtClean="0"/>
              <a:t>Tapply</a:t>
            </a:r>
            <a:endParaRPr lang="es-PE" dirty="0" smtClean="0"/>
          </a:p>
          <a:p>
            <a:r>
              <a:rPr lang="es-PE" dirty="0" err="1" smtClean="0"/>
              <a:t>Vapply</a:t>
            </a:r>
            <a:endParaRPr lang="es-PE" dirty="0" smtClean="0"/>
          </a:p>
          <a:p>
            <a:r>
              <a:rPr lang="es-PE" dirty="0" err="1" smtClean="0"/>
              <a:t>Rapply</a:t>
            </a:r>
            <a:endParaRPr lang="es-PE" dirty="0" smtClean="0"/>
          </a:p>
          <a:p>
            <a:r>
              <a:rPr lang="es-PE" dirty="0" err="1" smtClean="0"/>
              <a:t>mapply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29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87" y="111737"/>
            <a:ext cx="10515600" cy="1325563"/>
          </a:xfrm>
        </p:spPr>
        <p:txBody>
          <a:bodyPr/>
          <a:lstStyle/>
          <a:p>
            <a:r>
              <a:rPr lang="es-PE" dirty="0" smtClean="0"/>
              <a:t>Expresiones regulares en 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2887" y="1263765"/>
            <a:ext cx="10233800" cy="4351338"/>
          </a:xfrm>
        </p:spPr>
        <p:txBody>
          <a:bodyPr/>
          <a:lstStyle/>
          <a:p>
            <a:r>
              <a:rPr lang="es-PE" dirty="0"/>
              <a:t>es una secuencia de caracteresque forma un patrón de búsqueda, principalmente </a:t>
            </a:r>
            <a:r>
              <a:rPr lang="es-PE" dirty="0">
                <a:solidFill>
                  <a:schemeClr val="accent6"/>
                </a:solidFill>
              </a:rPr>
              <a:t>utilizada para la búsqueda de patrones de cadenas </a:t>
            </a:r>
            <a:r>
              <a:rPr lang="es-PE" dirty="0"/>
              <a:t>de caracteres u operaciones de </a:t>
            </a:r>
            <a:r>
              <a:rPr lang="es-PE" dirty="0" smtClean="0"/>
              <a:t>sustituciones</a:t>
            </a:r>
          </a:p>
          <a:p>
            <a:r>
              <a:rPr lang="es-PE" dirty="0" smtClean="0"/>
              <a:t>Funciones:</a:t>
            </a:r>
          </a:p>
          <a:p>
            <a:r>
              <a:rPr lang="es-PE" dirty="0" smtClean="0"/>
              <a:t>Grep(patrón, caracteres)  #regresa los índices donde se encontró el 				       patrón que estamos buscando</a:t>
            </a:r>
            <a:endParaRPr lang="es-PE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88" y="4031535"/>
            <a:ext cx="7656723" cy="5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028" y="234497"/>
            <a:ext cx="4288971" cy="1409246"/>
          </a:xfrm>
        </p:spPr>
        <p:txBody>
          <a:bodyPr/>
          <a:lstStyle/>
          <a:p>
            <a:r>
              <a:rPr lang="es-PE" dirty="0" smtClean="0"/>
              <a:t>¿Por que R?</a:t>
            </a:r>
            <a:endParaRPr lang="es-PE" dirty="0"/>
          </a:p>
        </p:txBody>
      </p:sp>
      <p:pic>
        <p:nvPicPr>
          <p:cNvPr id="1026" name="Picture 2" descr="Resultado de imagen para Que es ciencias de 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173" y="234497"/>
            <a:ext cx="3651193" cy="32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83028" y="1289957"/>
            <a:ext cx="6564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 común que las industrias científicas y comerciales de hoy en día 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recopilen grandes cantidades de datos</a:t>
            </a:r>
            <a:r>
              <a:rPr lang="es-PE" dirty="0"/>
              <a:t>, y la capacidad de</a:t>
            </a:r>
          </a:p>
          <a:p>
            <a:pPr algn="just"/>
            <a:r>
              <a:rPr lang="es-PE" dirty="0"/>
              <a:t>analizar los datos y aprender de ellos es 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fundamental para tomar decisiones </a:t>
            </a:r>
            <a:r>
              <a:rPr lang="es-PE" dirty="0" smtClean="0">
                <a:solidFill>
                  <a:schemeClr val="accent6">
                    <a:lumMod val="75000"/>
                  </a:schemeClr>
                </a:solidFill>
              </a:rPr>
              <a:t>informadas</a:t>
            </a:r>
          </a:p>
          <a:p>
            <a:pPr algn="just"/>
            <a:endParaRPr lang="es-PE" dirty="0" smtClean="0"/>
          </a:p>
        </p:txBody>
      </p:sp>
      <p:pic>
        <p:nvPicPr>
          <p:cNvPr id="3" name="Picture 2" descr="Resultado de imagen para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571" y="4986791"/>
            <a:ext cx="43338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38" y="3221462"/>
            <a:ext cx="4808203" cy="3094717"/>
          </a:xfrm>
          <a:prstGeom prst="rect">
            <a:avLst/>
          </a:prstGeom>
        </p:spPr>
      </p:pic>
      <p:pic>
        <p:nvPicPr>
          <p:cNvPr id="1028" name="Picture 4" descr="Resultado de imagen para r stud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10" y="3069698"/>
            <a:ext cx="4538547" cy="2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32574" y="406453"/>
            <a:ext cx="28719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>
                <a:latin typeface="Arial Black" panose="020B0A04020102020204" pitchFamily="34" charset="0"/>
              </a:rPr>
              <a:t>¿ QUÉ ES R ?</a:t>
            </a:r>
          </a:p>
          <a:p>
            <a:endParaRPr lang="es-PE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1511" y="1206672"/>
            <a:ext cx="51431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R</a:t>
            </a:r>
            <a:r>
              <a:rPr lang="es-PE" dirty="0"/>
              <a:t> es un entorno y lenguaje de programación con un enfoque al análisis estadístico.</a:t>
            </a:r>
          </a:p>
          <a:p>
            <a:r>
              <a:rPr lang="es-PE" dirty="0"/>
              <a:t>R es una implementación de software libre del lenguaje S pero con soporte de alcance estático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 </a:t>
            </a:r>
            <a:r>
              <a:rPr lang="es-PE" dirty="0"/>
              <a:t>Se trata de uno de los lenguajes más utilizados en investigación por la comunidad estadística, siendo además </a:t>
            </a:r>
            <a:r>
              <a:rPr lang="es-PE" dirty="0">
                <a:solidFill>
                  <a:schemeClr val="accent6"/>
                </a:solidFill>
              </a:rPr>
              <a:t>muy popular en el campo de la minería de datos, la investigación biomédica, la bioinformática y las matemáticas financieras</a:t>
            </a:r>
            <a:r>
              <a:rPr lang="es-PE" dirty="0"/>
              <a:t>. A esto contribuye la posibilidad de cargar diferentes bibliotecas o paquetes con funcionalidades de cálculo y gráficas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/>
              <a:t>R es parte del sistema GNU y se distribuye bajo la licencia GNU GPL. Está disponible para los </a:t>
            </a:r>
            <a:r>
              <a:rPr lang="es-PE" dirty="0" smtClean="0"/>
              <a:t>sistemas operativos</a:t>
            </a:r>
            <a:r>
              <a:rPr lang="es-PE" dirty="0"/>
              <a:t> Windows, Macintosh, Unix y GNU/Linux.</a:t>
            </a:r>
          </a:p>
          <a:p>
            <a:pPr algn="just"/>
            <a:endParaRPr lang="es-ES" altLang="es-PE" b="1" dirty="0"/>
          </a:p>
        </p:txBody>
      </p:sp>
      <p:pic>
        <p:nvPicPr>
          <p:cNvPr id="2052" name="Picture 4" descr="Resultado de imagen para R 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09" y="0"/>
            <a:ext cx="65560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6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6" y="164052"/>
            <a:ext cx="4779327" cy="33629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19712" y="830877"/>
            <a:ext cx="1526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La instalación de R </a:t>
            </a:r>
          </a:p>
          <a:p>
            <a:r>
              <a:rPr lang="es-PE" dirty="0" smtClean="0"/>
              <a:t> en entorno Windows </a:t>
            </a:r>
          </a:p>
          <a:p>
            <a:r>
              <a:rPr lang="es-PE" dirty="0" smtClean="0"/>
              <a:t>es simple  como un</a:t>
            </a:r>
          </a:p>
          <a:p>
            <a:r>
              <a:rPr lang="es-PE" dirty="0" smtClean="0"/>
              <a:t> programa común </a:t>
            </a:r>
          </a:p>
          <a:p>
            <a:r>
              <a:rPr lang="es-PE" dirty="0" smtClean="0"/>
              <a:t>y  corriente</a:t>
            </a:r>
          </a:p>
        </p:txBody>
      </p:sp>
      <p:sp>
        <p:nvSpPr>
          <p:cNvPr id="6" name="Flecha izquierda 5"/>
          <p:cNvSpPr/>
          <p:nvPr/>
        </p:nvSpPr>
        <p:spPr>
          <a:xfrm rot="3165236">
            <a:off x="1787948" y="1488004"/>
            <a:ext cx="832343" cy="379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" y="3940044"/>
            <a:ext cx="4902496" cy="2868645"/>
          </a:xfrm>
          <a:prstGeom prst="rect">
            <a:avLst/>
          </a:prstGeom>
        </p:spPr>
      </p:pic>
      <p:sp>
        <p:nvSpPr>
          <p:cNvPr id="10" name="Flecha arriba 9"/>
          <p:cNvSpPr/>
          <p:nvPr/>
        </p:nvSpPr>
        <p:spPr>
          <a:xfrm>
            <a:off x="2699652" y="5083519"/>
            <a:ext cx="696686" cy="5816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96" y="164052"/>
            <a:ext cx="4945848" cy="3657598"/>
          </a:xfrm>
          <a:prstGeom prst="rect">
            <a:avLst/>
          </a:prstGeom>
        </p:spPr>
      </p:pic>
      <p:sp>
        <p:nvSpPr>
          <p:cNvPr id="14" name="Flecha abajo 13"/>
          <p:cNvSpPr/>
          <p:nvPr/>
        </p:nvSpPr>
        <p:spPr>
          <a:xfrm rot="870944">
            <a:off x="8555259" y="695602"/>
            <a:ext cx="587828" cy="1071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3</a:t>
            </a:r>
            <a:endParaRPr lang="es-PE" dirty="0"/>
          </a:p>
        </p:txBody>
      </p:sp>
      <p:pic>
        <p:nvPicPr>
          <p:cNvPr id="15" name="Imagen 14" descr="The Comprehensive R Archive Network - Google Chrome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57" y="3821650"/>
            <a:ext cx="5251688" cy="2846831"/>
          </a:xfrm>
          <a:prstGeom prst="rect">
            <a:avLst/>
          </a:prstGeom>
        </p:spPr>
      </p:pic>
      <p:sp>
        <p:nvSpPr>
          <p:cNvPr id="22" name="Flecha arriba 21"/>
          <p:cNvSpPr/>
          <p:nvPr/>
        </p:nvSpPr>
        <p:spPr>
          <a:xfrm>
            <a:off x="8038426" y="4429559"/>
            <a:ext cx="391886" cy="7402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46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0" y="632394"/>
            <a:ext cx="4309071" cy="3252841"/>
          </a:xfrm>
        </p:spPr>
      </p:pic>
      <p:sp>
        <p:nvSpPr>
          <p:cNvPr id="7" name="CuadroTexto 6"/>
          <p:cNvSpPr txBox="1"/>
          <p:nvPr/>
        </p:nvSpPr>
        <p:spPr>
          <a:xfrm>
            <a:off x="272143" y="35167"/>
            <a:ext cx="723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PASO 2 : INSTALACION DE RSTUDIO</a:t>
            </a:r>
            <a:endParaRPr lang="es-PE" sz="3200" dirty="0"/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25" y="789140"/>
            <a:ext cx="4659086" cy="4222075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1" y="3993475"/>
            <a:ext cx="3461307" cy="2522768"/>
          </a:xfrm>
          <a:prstGeom prst="rect">
            <a:avLst/>
          </a:prstGeom>
        </p:spPr>
      </p:pic>
      <p:sp>
        <p:nvSpPr>
          <p:cNvPr id="5" name="Flecha arriba 4"/>
          <p:cNvSpPr/>
          <p:nvPr/>
        </p:nvSpPr>
        <p:spPr>
          <a:xfrm>
            <a:off x="2057400" y="2547257"/>
            <a:ext cx="11430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</a:t>
            </a:r>
            <a:endParaRPr lang="es-PE" dirty="0"/>
          </a:p>
        </p:txBody>
      </p:sp>
      <p:sp>
        <p:nvSpPr>
          <p:cNvPr id="8" name="Flecha arriba 7"/>
          <p:cNvSpPr/>
          <p:nvPr/>
        </p:nvSpPr>
        <p:spPr>
          <a:xfrm rot="4121516">
            <a:off x="7935686" y="1574873"/>
            <a:ext cx="1132114" cy="21189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</a:t>
            </a:r>
            <a:endParaRPr lang="es-PE" dirty="0"/>
          </a:p>
        </p:txBody>
      </p:sp>
      <p:sp>
        <p:nvSpPr>
          <p:cNvPr id="9" name="Flecha izquierda 8"/>
          <p:cNvSpPr/>
          <p:nvPr/>
        </p:nvSpPr>
        <p:spPr>
          <a:xfrm>
            <a:off x="2057400" y="3993475"/>
            <a:ext cx="1599366" cy="665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37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5" y="979714"/>
            <a:ext cx="10450286" cy="5878286"/>
          </a:xfrm>
          <a:prstGeom prst="rect">
            <a:avLst/>
          </a:prstGeom>
        </p:spPr>
      </p:pic>
      <p:sp>
        <p:nvSpPr>
          <p:cNvPr id="10" name="Flecha izquierda 9"/>
          <p:cNvSpPr/>
          <p:nvPr/>
        </p:nvSpPr>
        <p:spPr>
          <a:xfrm>
            <a:off x="2558143" y="1611085"/>
            <a:ext cx="1034143" cy="751115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3722915" y="1752600"/>
            <a:ext cx="194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Aquí se pueden escribir líneas de código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 rot="19812032">
            <a:off x="6803571" y="1986642"/>
            <a:ext cx="1088572" cy="91984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/>
          <p:cNvSpPr txBox="1"/>
          <p:nvPr/>
        </p:nvSpPr>
        <p:spPr>
          <a:xfrm>
            <a:off x="4969329" y="2862943"/>
            <a:ext cx="19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Esto es el entorno donde se ven los diferentes objetos y variables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 rot="20713506">
            <a:off x="6036129" y="4322522"/>
            <a:ext cx="1709057" cy="10668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5061858" y="5229055"/>
            <a:ext cx="19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visualizador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2032843" y="5589609"/>
            <a:ext cx="1240972" cy="52251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/>
          <p:cNvSpPr txBox="1"/>
          <p:nvPr/>
        </p:nvSpPr>
        <p:spPr>
          <a:xfrm>
            <a:off x="3245995" y="5589609"/>
            <a:ext cx="199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Línea de comandos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9" name="Picture 4" descr="Resultado de imagen para r 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803" y="-178353"/>
            <a:ext cx="2475598" cy="141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25" y="-81598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 smtClean="0"/>
              <a:t>Tipo de  datos y operaciones básicas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825" y="1646423"/>
            <a:ext cx="10233800" cy="5037406"/>
          </a:xfrm>
        </p:spPr>
        <p:txBody>
          <a:bodyPr>
            <a:normAutofit fontScale="92500" lnSpcReduction="20000"/>
          </a:bodyPr>
          <a:lstStyle/>
          <a:p>
            <a:r>
              <a:rPr lang="es-PE" sz="3300" dirty="0" smtClean="0"/>
              <a:t>Operador de asignación </a:t>
            </a:r>
            <a:r>
              <a:rPr lang="es-PE" sz="3300" dirty="0" smtClean="0">
                <a:solidFill>
                  <a:srgbClr val="FF0000"/>
                </a:solidFill>
              </a:rPr>
              <a:t>&lt;-</a:t>
            </a:r>
          </a:p>
          <a:p>
            <a:endParaRPr lang="es-PE" sz="3300" dirty="0" smtClean="0"/>
          </a:p>
          <a:p>
            <a:r>
              <a:rPr lang="es-PE" sz="3300" dirty="0" smtClean="0"/>
              <a:t>Tipos de variable:</a:t>
            </a:r>
          </a:p>
          <a:p>
            <a:pPr lvl="1"/>
            <a:r>
              <a:rPr lang="es-PE" sz="2800" dirty="0" smtClean="0"/>
              <a:t>Numérico  : (6)</a:t>
            </a:r>
          </a:p>
          <a:p>
            <a:pPr lvl="1"/>
            <a:r>
              <a:rPr lang="es-PE" sz="2800" dirty="0" smtClean="0"/>
              <a:t>String : (“hola mundo en R”)</a:t>
            </a:r>
          </a:p>
          <a:p>
            <a:pPr lvl="1"/>
            <a:r>
              <a:rPr lang="es-PE" sz="2800" dirty="0" smtClean="0"/>
              <a:t>Lógico :(TRUE/FALSE)</a:t>
            </a:r>
          </a:p>
          <a:p>
            <a:pPr lvl="1"/>
            <a:r>
              <a:rPr lang="es-PE" sz="2800" dirty="0" smtClean="0"/>
              <a:t>Vector </a:t>
            </a:r>
            <a:r>
              <a:rPr lang="es-PE" sz="2800" dirty="0" smtClean="0"/>
              <a:t>:[9 13 14 15 16]</a:t>
            </a:r>
            <a:endParaRPr lang="es-PE" sz="2800" dirty="0" smtClean="0"/>
          </a:p>
          <a:p>
            <a:pPr lvl="1"/>
            <a:r>
              <a:rPr lang="es-PE" sz="2800" dirty="0" smtClean="0"/>
              <a:t>Lista : [“hola </a:t>
            </a:r>
            <a:r>
              <a:rPr lang="es-PE" sz="2800" dirty="0" smtClean="0"/>
              <a:t>mundo,1,TRUE , [120 100 1]]</a:t>
            </a:r>
            <a:endParaRPr lang="es-PE" sz="2800" dirty="0" smtClean="0"/>
          </a:p>
          <a:p>
            <a:pPr lvl="1"/>
            <a:r>
              <a:rPr lang="es-PE" sz="2800" dirty="0" smtClean="0"/>
              <a:t>DataFrame</a:t>
            </a:r>
          </a:p>
          <a:p>
            <a:endParaRPr lang="es-PE" sz="3300" dirty="0" smtClean="0"/>
          </a:p>
          <a:p>
            <a:r>
              <a:rPr lang="es-PE" sz="3300" dirty="0" smtClean="0"/>
              <a:t>Función </a:t>
            </a:r>
            <a:r>
              <a:rPr lang="es-PE" sz="3300" dirty="0" smtClean="0">
                <a:solidFill>
                  <a:srgbClr val="FF0000"/>
                </a:solidFill>
              </a:rPr>
              <a:t>c(…)</a:t>
            </a:r>
          </a:p>
          <a:p>
            <a:r>
              <a:rPr lang="es-PE" sz="3300" dirty="0" smtClean="0"/>
              <a:t>c(varlo1,valor,valor3) =&gt; [valor1 valor 2 valor3]</a:t>
            </a:r>
          </a:p>
          <a:p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78" y="5183766"/>
            <a:ext cx="3690871" cy="598014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92" y="1483894"/>
            <a:ext cx="3851364" cy="1040031"/>
          </a:xfrm>
          <a:prstGeom prst="rect">
            <a:avLst/>
          </a:prstGeom>
        </p:spPr>
      </p:pic>
      <p:pic>
        <p:nvPicPr>
          <p:cNvPr id="1030" name="Picture 6" descr="Resultado de imagen para data fr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02" y="2723798"/>
            <a:ext cx="4208694" cy="23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PE" dirty="0" smtClean="0"/>
              <a:t>Algunas Funciones basicas de 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34886"/>
            <a:ext cx="11353800" cy="4642077"/>
          </a:xfrm>
        </p:spPr>
        <p:txBody>
          <a:bodyPr/>
          <a:lstStyle/>
          <a:p>
            <a:r>
              <a:rPr lang="es-PE" sz="2400" dirty="0"/>
              <a:t>l</a:t>
            </a:r>
            <a:r>
              <a:rPr lang="es-PE" sz="2400" dirty="0" smtClean="0"/>
              <a:t>ength(x)     # retorna el tamaño de un vector x </a:t>
            </a:r>
          </a:p>
          <a:p>
            <a:r>
              <a:rPr lang="es-PE" sz="2400" dirty="0" smtClean="0"/>
              <a:t>Mean(x)  # retorna la media de un objeto x</a:t>
            </a:r>
          </a:p>
          <a:p>
            <a:r>
              <a:rPr lang="es-PE" sz="2400" dirty="0" err="1" smtClean="0"/>
              <a:t>Sqrt</a:t>
            </a:r>
            <a:r>
              <a:rPr lang="es-PE" sz="2400" dirty="0" smtClean="0"/>
              <a:t>()  #retorna la raíz cuadrada de un objeto x (funciona para vectores)</a:t>
            </a:r>
          </a:p>
          <a:p>
            <a:r>
              <a:rPr lang="es-PE" sz="2400" dirty="0" err="1" smtClean="0"/>
              <a:t>Plot</a:t>
            </a:r>
            <a:r>
              <a:rPr lang="es-PE" sz="2400" dirty="0" smtClean="0"/>
              <a:t>(x # vector, y #vector)  #grafica puntos (</a:t>
            </a:r>
            <a:r>
              <a:rPr lang="es-PE" sz="2400" dirty="0" err="1" smtClean="0"/>
              <a:t>x,y</a:t>
            </a:r>
            <a:r>
              <a:rPr lang="es-PE" sz="2400" dirty="0" smtClean="0"/>
              <a:t>)</a:t>
            </a:r>
          </a:p>
          <a:p>
            <a:r>
              <a:rPr lang="es-PE" sz="2400" dirty="0" smtClean="0"/>
              <a:t>Min(x), </a:t>
            </a:r>
            <a:r>
              <a:rPr lang="es-PE" sz="2400" dirty="0" err="1" smtClean="0"/>
              <a:t>max</a:t>
            </a:r>
            <a:r>
              <a:rPr lang="es-PE" sz="2400" dirty="0" smtClean="0"/>
              <a:t>(x)  #retorna el mínimo  y el máximo valor de un vector</a:t>
            </a:r>
          </a:p>
          <a:p>
            <a:r>
              <a:rPr lang="es-PE" sz="2400" dirty="0" smtClean="0"/>
              <a:t>Summary # retorna el resumen de un conjunto de datos </a:t>
            </a:r>
          </a:p>
          <a:p>
            <a:r>
              <a:rPr lang="es-PE" sz="2400" dirty="0" smtClean="0"/>
              <a:t>Sort(x , decreasing = FALSE)  #ordena un vector  </a:t>
            </a:r>
            <a:r>
              <a:rPr lang="es-PE" sz="2400" dirty="0" smtClean="0"/>
              <a:t>de menor a mayor</a:t>
            </a:r>
            <a:endParaRPr lang="es-PE" sz="2400" dirty="0" smtClean="0"/>
          </a:p>
          <a:p>
            <a:r>
              <a:rPr lang="es-PE" sz="2400" dirty="0" err="1" smtClean="0"/>
              <a:t>Class</a:t>
            </a:r>
            <a:r>
              <a:rPr lang="es-PE" sz="2400" dirty="0" smtClean="0"/>
              <a:t>(x)  # te da la clase de un objeto</a:t>
            </a:r>
          </a:p>
          <a:p>
            <a:endParaRPr lang="es-PE" sz="2400" dirty="0" smtClean="0"/>
          </a:p>
          <a:p>
            <a:endParaRPr lang="es-PE" sz="2400" dirty="0" smtClean="0"/>
          </a:p>
          <a:p>
            <a:endParaRPr lang="es-PE" sz="2400" dirty="0" smtClean="0"/>
          </a:p>
          <a:p>
            <a:endParaRPr lang="es-PE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785" y="1195021"/>
            <a:ext cx="3205340" cy="682397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539" y="2343803"/>
            <a:ext cx="1606121" cy="856597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17" y="5656103"/>
            <a:ext cx="4927855" cy="104172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139" y="4202073"/>
            <a:ext cx="952633" cy="771633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520" y="3531952"/>
            <a:ext cx="132416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PE" dirty="0" smtClean="0"/>
              <a:t>Sub conjunto de datos</a:t>
            </a:r>
            <a:endParaRPr lang="es-PE" dirty="0"/>
          </a:p>
        </p:txBody>
      </p:sp>
      <p:pic>
        <p:nvPicPr>
          <p:cNvPr id="10" name="Marcador de contenido 9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02" y="153872"/>
            <a:ext cx="4153526" cy="4165601"/>
          </a:xfrm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" y="1616036"/>
            <a:ext cx="6171603" cy="1499999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" y="4437062"/>
            <a:ext cx="7181525" cy="11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857</TotalTime>
  <Words>469</Words>
  <Application>Microsoft Office PowerPoint</Application>
  <PresentationFormat>Panorámica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Corbel</vt:lpstr>
      <vt:lpstr>Wingdings</vt:lpstr>
      <vt:lpstr>Profundidad</vt:lpstr>
      <vt:lpstr>Presentación de PowerPoint</vt:lpstr>
      <vt:lpstr>¿Por que R?</vt:lpstr>
      <vt:lpstr>Presentación de PowerPoint</vt:lpstr>
      <vt:lpstr>Presentación de PowerPoint</vt:lpstr>
      <vt:lpstr>Presentación de PowerPoint</vt:lpstr>
      <vt:lpstr>Presentación de PowerPoint</vt:lpstr>
      <vt:lpstr>Tipo de  datos y operaciones básicas</vt:lpstr>
      <vt:lpstr>Algunas Funciones basicas de R</vt:lpstr>
      <vt:lpstr>Sub conjunto de datos</vt:lpstr>
      <vt:lpstr>Accediendo a  los datos de un objeto(dataframe o matriz) </vt:lpstr>
      <vt:lpstr>Operaciones con matrices y vectores </vt:lpstr>
      <vt:lpstr>Leer y escribir datos en R </vt:lpstr>
      <vt:lpstr>Gráficos en R</vt:lpstr>
      <vt:lpstr>Familia Apply</vt:lpstr>
      <vt:lpstr>Expresiones regulares en R</vt:lpstr>
    </vt:vector>
  </TitlesOfParts>
  <Company>eXit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veinte y cinco</dc:creator>
  <cp:lastModifiedBy>V1ct0r 0wen Hurtado Zapana</cp:lastModifiedBy>
  <cp:revision>48</cp:revision>
  <dcterms:created xsi:type="dcterms:W3CDTF">2018-03-26T16:33:44Z</dcterms:created>
  <dcterms:modified xsi:type="dcterms:W3CDTF">2018-04-15T22:22:54Z</dcterms:modified>
</cp:coreProperties>
</file>